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51" r:id="rId2"/>
    <p:sldMasterId id="2147483684" r:id="rId3"/>
  </p:sldMasterIdLst>
  <p:notesMasterIdLst>
    <p:notesMasterId r:id="rId86"/>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333" r:id="rId19"/>
    <p:sldId id="271" r:id="rId20"/>
    <p:sldId id="272" r:id="rId21"/>
    <p:sldId id="332" r:id="rId22"/>
    <p:sldId id="273" r:id="rId23"/>
    <p:sldId id="274" r:id="rId24"/>
    <p:sldId id="275" r:id="rId25"/>
    <p:sldId id="276" r:id="rId26"/>
    <p:sldId id="327" r:id="rId27"/>
    <p:sldId id="277" r:id="rId28"/>
    <p:sldId id="326"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336" r:id="rId47"/>
    <p:sldId id="337" r:id="rId48"/>
    <p:sldId id="295" r:id="rId49"/>
    <p:sldId id="296" r:id="rId50"/>
    <p:sldId id="297" r:id="rId51"/>
    <p:sldId id="298" r:id="rId52"/>
    <p:sldId id="299" r:id="rId53"/>
    <p:sldId id="334" r:id="rId54"/>
    <p:sldId id="335" r:id="rId55"/>
    <p:sldId id="300" r:id="rId56"/>
    <p:sldId id="301" r:id="rId57"/>
    <p:sldId id="302" r:id="rId58"/>
    <p:sldId id="303" r:id="rId59"/>
    <p:sldId id="304" r:id="rId60"/>
    <p:sldId id="305" r:id="rId61"/>
    <p:sldId id="306" r:id="rId62"/>
    <p:sldId id="307" r:id="rId63"/>
    <p:sldId id="308" r:id="rId64"/>
    <p:sldId id="309" r:id="rId65"/>
    <p:sldId id="310" r:id="rId66"/>
    <p:sldId id="311" r:id="rId67"/>
    <p:sldId id="312" r:id="rId68"/>
    <p:sldId id="313" r:id="rId69"/>
    <p:sldId id="314" r:id="rId70"/>
    <p:sldId id="315" r:id="rId71"/>
    <p:sldId id="316" r:id="rId72"/>
    <p:sldId id="317" r:id="rId73"/>
    <p:sldId id="321" r:id="rId74"/>
    <p:sldId id="318" r:id="rId75"/>
    <p:sldId id="322" r:id="rId76"/>
    <p:sldId id="323" r:id="rId77"/>
    <p:sldId id="324" r:id="rId78"/>
    <p:sldId id="331" r:id="rId79"/>
    <p:sldId id="325" r:id="rId80"/>
    <p:sldId id="328" r:id="rId81"/>
    <p:sldId id="329" r:id="rId82"/>
    <p:sldId id="330" r:id="rId83"/>
    <p:sldId id="319" r:id="rId84"/>
    <p:sldId id="320" r:id="rId85"/>
  </p:sldIdLst>
  <p:sldSz cx="12192000" cy="6858000"/>
  <p:notesSz cx="6858000" cy="12192000"/>
  <p:defaultText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47AB43C-A5D3-C069-FBA6-1E1F0E4FB185}">
  <a:tblStyle styleId="{447AB43C-A5D3-C069-FBA6-1E1F0E4FB185}" styleName="Table_0">
    <a:wholeTbl>
      <a:tcTxStyle>
        <a:schemeClr val="dk1"/>
      </a:tcTxStyle>
      <a:tcStyle>
        <a:tcBdr>
          <a:left>
            <a:ln w="12700">
              <a:solidFill>
                <a:schemeClr val="lt1"/>
              </a:solidFill>
            </a:ln>
          </a:left>
          <a:right>
            <a:ln w="12700">
              <a:solidFill>
                <a:schemeClr val="lt1"/>
              </a:solidFill>
            </a:ln>
          </a:right>
          <a:top>
            <a:ln w="12700">
              <a:solidFill>
                <a:schemeClr val="lt1"/>
              </a:solidFill>
            </a:ln>
          </a:top>
          <a:bottom>
            <a:ln w="12700">
              <a:solidFill>
                <a:schemeClr val="lt1"/>
              </a:solidFill>
            </a:ln>
          </a:bottom>
          <a:insideH>
            <a:ln w="12700">
              <a:solidFill>
                <a:schemeClr val="lt1"/>
              </a:solidFill>
            </a:ln>
          </a:insideH>
          <a:insideV>
            <a:ln w="12700">
              <a:solidFill>
                <a:schemeClr val="lt1"/>
              </a:solidFill>
            </a:ln>
          </a:insideV>
        </a:tcBdr>
        <a:fill>
          <a:solidFill>
            <a:srgbClr val="E9EFF7"/>
          </a:solidFill>
        </a:fill>
      </a:tcStyle>
    </a:wholeTbl>
    <a:band1H>
      <a:tcStyle>
        <a:tcBdr/>
        <a:fill>
          <a:solidFill>
            <a:srgbClr val="D0DEEF"/>
          </a:solidFill>
        </a:fill>
      </a:tcStyle>
    </a:band1H>
    <a:band2H>
      <a:tcStyle>
        <a:tcBdr/>
      </a:tcStyle>
    </a:band2H>
    <a:band1V>
      <a:tcStyle>
        <a:tcBdr/>
        <a:fill>
          <a:solidFill>
            <a:srgbClr val="D0DEEF"/>
          </a:solidFill>
        </a:fill>
      </a:tcStyle>
    </a:band1V>
    <a:band2V>
      <a:tcStyle>
        <a:tcBdr/>
        <a:fill>
          <a:solidFill>
            <a:srgbClr val="D0DEEF"/>
          </a:solidFill>
        </a:fill>
      </a:tcStyle>
    </a:band2V>
    <a:lastCol>
      <a:tcTxStyle b="on" i="off">
        <a:schemeClr val="lt1"/>
      </a:tcTxStyle>
      <a:tcStyle>
        <a:tcBdr/>
        <a:fill>
          <a:solidFill>
            <a:schemeClr val="accent1"/>
          </a:solidFill>
        </a:fill>
      </a:tcStyle>
    </a:lastCol>
    <a:firstCol>
      <a:tcTxStyle b="on" i="off">
        <a:schemeClr val="lt1"/>
      </a:tcTxStyle>
      <a:tcStyle>
        <a:tcBdr/>
        <a:fill>
          <a:solidFill>
            <a:schemeClr val="accent1"/>
          </a:solidFill>
        </a:fill>
      </a:tcStyle>
    </a:firstCol>
    <a:lastRow>
      <a:tcTxStyle b="on" i="off">
        <a:schemeClr val="lt1"/>
      </a:tcTxStyle>
      <a:tcStyle>
        <a:tcBdr>
          <a:top>
            <a:ln w="38100">
              <a:solidFill>
                <a:schemeClr val="lt1"/>
              </a:solidFill>
            </a:ln>
          </a:top>
        </a:tcBdr>
        <a:fill>
          <a:solidFill>
            <a:schemeClr val="accent1"/>
          </a:solidFill>
        </a:fill>
      </a:tcStyle>
    </a:lastRow>
    <a:seCell>
      <a:tcStyle>
        <a:tcBdr/>
      </a:tcStyle>
    </a:seCell>
    <a:swCell>
      <a:tcStyle>
        <a:tcBdr/>
      </a:tcStyle>
    </a:swCell>
    <a:firstRow>
      <a:tcTxStyle b="on" i="off">
        <a:schemeClr val="lt1"/>
      </a:tcTxStyle>
      <a:tcStyle>
        <a:tcBdr>
          <a:bottom>
            <a:ln w="38100">
              <a:solidFill>
                <a:schemeClr val="lt1"/>
              </a:solidFill>
            </a:ln>
          </a:bottom>
        </a:tcBdr>
        <a:fill>
          <a:solidFill>
            <a:schemeClr val="accent1"/>
          </a:solidFill>
        </a:fill>
      </a:tcStyle>
    </a:firstRow>
    <a:neCell>
      <a:tcStyle>
        <a:tcBdr/>
      </a:tcStyle>
    </a:neCell>
    <a:nwCell>
      <a:tcStyle>
        <a:tcBdr/>
      </a:tcStyle>
    </a:nwCell>
  </a:tblStyle>
  <a:tblStyle styleId="{654B3307-BB99-B3DB-CC94-966A8973D378}" styleName="Table_2">
    <a:wholeTbl>
      <a:tcTxStyle>
        <a:srgbClr val="000000"/>
      </a:tcTxStyle>
      <a:tcStyle>
        <a:tcBdr>
          <a:left>
            <a:ln w="12700">
              <a:noFill/>
            </a:ln>
          </a:left>
          <a:right>
            <a:ln w="12700">
              <a:noFill/>
            </a:ln>
          </a:right>
          <a:top>
            <a:ln w="12700">
              <a:noFill/>
            </a:ln>
          </a:top>
          <a:bottom>
            <a:ln w="12700">
              <a:noFill/>
            </a:ln>
          </a:bottom>
        </a:tcBdr>
      </a:tcStyle>
    </a:wholeTbl>
    <a:band1H>
      <a:tcStyle>
        <a:tcBdr/>
      </a:tcStyle>
    </a:band1H>
    <a:band2H>
      <a:tcStyle>
        <a:tcBdr/>
      </a:tcStyle>
    </a:band2H>
    <a:band1V>
      <a:tcStyle>
        <a:tcBdr/>
      </a:tcStyle>
    </a:band1V>
    <a:band2V>
      <a:tcStyle>
        <a:tcBdr/>
      </a:tcStyle>
    </a:band2V>
    <a:lastCol>
      <a:tcStyle>
        <a:tcBdr/>
      </a:tcStyle>
    </a:lastCol>
    <a:firstCol>
      <a:tcStyle>
        <a:tcBdr/>
      </a:tcStyle>
    </a:firstCol>
    <a:lastRow>
      <a:tcStyle>
        <a:tcBdr/>
      </a:tcStyle>
    </a:lastRow>
    <a:seCell>
      <a:tcStyle>
        <a:tcBdr/>
      </a:tcStyle>
    </a:seCell>
    <a:swCell>
      <a:tcStyle>
        <a:tcBdr/>
      </a:tcStyle>
    </a:swCell>
    <a:firstRow>
      <a:tcStyle>
        <a:tcBdr/>
      </a:tcStyle>
    </a:firstRow>
    <a:neCell>
      <a:tcStyle>
        <a:tcBdr/>
      </a:tcStyle>
    </a:neCell>
    <a:nwCell>
      <a:tcStyle>
        <a:tcBdr/>
      </a:tcStyle>
    </a:nwCell>
  </a:tblStyle>
  <a:tblStyle styleId="{CF297A33-280C-C2FC-9388-F6E875B27A08}" styleName="Table_1">
    <a:wholeTbl>
      <a:tcTxStyle>
        <a:srgbClr val="000000"/>
      </a:tcTxStyle>
      <a:tcStyle>
        <a:tcBdr>
          <a:left>
            <a:ln w="9525">
              <a:solidFill>
                <a:srgbClr val="9E9E9E"/>
              </a:solidFill>
            </a:ln>
          </a:left>
          <a:right>
            <a:ln w="9525">
              <a:solidFill>
                <a:srgbClr val="9E9E9E"/>
              </a:solidFill>
            </a:ln>
          </a:right>
          <a:top>
            <a:ln w="9525">
              <a:solidFill>
                <a:srgbClr val="9E9E9E"/>
              </a:solidFill>
            </a:ln>
          </a:top>
          <a:bottom>
            <a:ln w="9525">
              <a:solidFill>
                <a:srgbClr val="9E9E9E"/>
              </a:solidFill>
            </a:ln>
          </a:bottom>
          <a:insideH>
            <a:ln w="9525">
              <a:solidFill>
                <a:srgbClr val="9E9E9E"/>
              </a:solidFill>
            </a:ln>
          </a:insideH>
          <a:insideV>
            <a:ln w="9525">
              <a:solidFill>
                <a:srgbClr val="9E9E9E"/>
              </a:solidFill>
            </a:ln>
          </a:insideV>
        </a:tcBdr>
      </a:tcStyle>
    </a:wholeTbl>
    <a:band1H>
      <a:tcStyle>
        <a:tcBdr/>
      </a:tcStyle>
    </a:band1H>
    <a:band2H>
      <a:tcStyle>
        <a:tcBdr/>
      </a:tcStyle>
    </a:band2H>
    <a:band1V>
      <a:tcStyle>
        <a:tcBdr/>
      </a:tcStyle>
    </a:band1V>
    <a:band2V>
      <a:tcStyle>
        <a:tcBdr/>
      </a:tcStyle>
    </a:band2V>
    <a:lastCol>
      <a:tcStyle>
        <a:tcBdr/>
      </a:tcStyle>
    </a:lastCol>
    <a:firstCol>
      <a:tcStyle>
        <a:tcBdr/>
      </a:tcStyle>
    </a:firstCol>
    <a:lastRow>
      <a:tcStyle>
        <a:tcBdr/>
      </a:tcStyle>
    </a:lastRow>
    <a:seCell>
      <a:tcStyle>
        <a:tcBdr/>
      </a:tcStyle>
    </a:seCell>
    <a:swCell>
      <a:tcStyle>
        <a:tcBdr/>
      </a:tcStyle>
    </a:swCell>
    <a:firstRow>
      <a:tcStyle>
        <a:tcBdr/>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754"/>
    <p:restoredTop sz="94682"/>
  </p:normalViewPr>
  <p:slideViewPr>
    <p:cSldViewPr>
      <p:cViewPr>
        <p:scale>
          <a:sx n="110" d="100"/>
          <a:sy n="110" d="100"/>
        </p:scale>
        <p:origin x="1232" y="36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84" Type="http://schemas.openxmlformats.org/officeDocument/2006/relationships/slide" Target="slides/slide81.xml"/><Relationship Id="rId89" Type="http://schemas.openxmlformats.org/officeDocument/2006/relationships/theme" Target="theme/theme1.xml"/><Relationship Id="rId16" Type="http://schemas.openxmlformats.org/officeDocument/2006/relationships/slide" Target="slides/slide13.xml"/><Relationship Id="rId11" Type="http://schemas.openxmlformats.org/officeDocument/2006/relationships/slide" Target="slides/slide8.xml"/><Relationship Id="rId32" Type="http://schemas.openxmlformats.org/officeDocument/2006/relationships/slide" Target="slides/slide29.xml"/><Relationship Id="rId37" Type="http://schemas.openxmlformats.org/officeDocument/2006/relationships/slide" Target="slides/slide34.xml"/><Relationship Id="rId53" Type="http://schemas.openxmlformats.org/officeDocument/2006/relationships/slide" Target="slides/slide50.xml"/><Relationship Id="rId58" Type="http://schemas.openxmlformats.org/officeDocument/2006/relationships/slide" Target="slides/slide55.xml"/><Relationship Id="rId74" Type="http://schemas.openxmlformats.org/officeDocument/2006/relationships/slide" Target="slides/slide71.xml"/><Relationship Id="rId79" Type="http://schemas.openxmlformats.org/officeDocument/2006/relationships/slide" Target="slides/slide76.xml"/><Relationship Id="rId5" Type="http://schemas.openxmlformats.org/officeDocument/2006/relationships/slide" Target="slides/slide2.xml"/><Relationship Id="rId90" Type="http://schemas.openxmlformats.org/officeDocument/2006/relationships/tableStyles" Target="tableStyles.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slide" Target="slides/slide77.xml"/><Relationship Id="rId85" Type="http://schemas.openxmlformats.org/officeDocument/2006/relationships/slide" Target="slides/slide82.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slide" Target="slides/slide80.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slide" Target="slides/slide78.xml"/><Relationship Id="rId86"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slide" Target="slides/slide73.xml"/><Relationship Id="rId7" Type="http://schemas.openxmlformats.org/officeDocument/2006/relationships/slide" Target="slides/slide4.xml"/><Relationship Id="rId71" Type="http://schemas.openxmlformats.org/officeDocument/2006/relationships/slide" Target="slides/slide68.xml"/><Relationship Id="rId2" Type="http://schemas.openxmlformats.org/officeDocument/2006/relationships/slideMaster" Target="slideMasters/slideMaster2.xml"/><Relationship Id="rId29" Type="http://schemas.openxmlformats.org/officeDocument/2006/relationships/slide" Target="slides/slide26.xml"/><Relationship Id="rId24" Type="http://schemas.openxmlformats.org/officeDocument/2006/relationships/slide" Target="slides/slide21.xml"/><Relationship Id="rId40" Type="http://schemas.openxmlformats.org/officeDocument/2006/relationships/slide" Target="slides/slide37.xml"/><Relationship Id="rId45" Type="http://schemas.openxmlformats.org/officeDocument/2006/relationships/slide" Target="slides/slide42.xml"/><Relationship Id="rId66" Type="http://schemas.openxmlformats.org/officeDocument/2006/relationships/slide" Target="slides/slide63.xml"/><Relationship Id="rId87" Type="http://schemas.openxmlformats.org/officeDocument/2006/relationships/presProps" Target="presProps.xml"/><Relationship Id="rId61" Type="http://schemas.openxmlformats.org/officeDocument/2006/relationships/slide" Target="slides/slide58.xml"/><Relationship Id="rId82" Type="http://schemas.openxmlformats.org/officeDocument/2006/relationships/slide" Target="slides/slide79.xml"/><Relationship Id="rId19" Type="http://schemas.openxmlformats.org/officeDocument/2006/relationships/slide" Target="slides/slide1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611188"/>
          </a:xfrm>
          <a:prstGeom prst="rect">
            <a:avLst/>
          </a:prstGeom>
        </p:spPr>
        <p:txBody>
          <a:bodyPr vert="horz" lIns="91440" tIns="45720" rIns="91440" bIns="45720" rtlCol="0"/>
          <a:lstStyle>
            <a:lvl1pPr algn="l">
              <a:defRPr sz="1200"/>
            </a:lvl1pPr>
          </a:lstStyle>
          <a:p>
            <a:endParaRPr lang="en-IT"/>
          </a:p>
        </p:txBody>
      </p:sp>
      <p:sp>
        <p:nvSpPr>
          <p:cNvPr id="3" name="Date Placeholder 2"/>
          <p:cNvSpPr>
            <a:spLocks noGrp="1"/>
          </p:cNvSpPr>
          <p:nvPr>
            <p:ph type="dt" idx="1"/>
          </p:nvPr>
        </p:nvSpPr>
        <p:spPr>
          <a:xfrm>
            <a:off x="3884613" y="0"/>
            <a:ext cx="2971800" cy="611188"/>
          </a:xfrm>
          <a:prstGeom prst="rect">
            <a:avLst/>
          </a:prstGeom>
        </p:spPr>
        <p:txBody>
          <a:bodyPr vert="horz" lIns="91440" tIns="45720" rIns="91440" bIns="45720" rtlCol="0"/>
          <a:lstStyle>
            <a:lvl1pPr algn="r">
              <a:defRPr sz="1200"/>
            </a:lvl1pPr>
          </a:lstStyle>
          <a:p>
            <a:fld id="{A7A0BFF4-DF13-3D41-915B-E6712747D5F9}" type="datetimeFigureOut">
              <a:rPr lang="en-IT" smtClean="0"/>
              <a:t>2/1/24</a:t>
            </a:fld>
            <a:endParaRPr lang="en-IT"/>
          </a:p>
        </p:txBody>
      </p:sp>
      <p:sp>
        <p:nvSpPr>
          <p:cNvPr id="4" name="Slide Image Placeholder 3"/>
          <p:cNvSpPr>
            <a:spLocks noGrp="1" noRot="1" noChangeAspect="1"/>
          </p:cNvSpPr>
          <p:nvPr>
            <p:ph type="sldImg" idx="2"/>
          </p:nvPr>
        </p:nvSpPr>
        <p:spPr>
          <a:xfrm>
            <a:off x="-228600" y="1524000"/>
            <a:ext cx="7315200" cy="4114800"/>
          </a:xfrm>
          <a:prstGeom prst="rect">
            <a:avLst/>
          </a:prstGeom>
          <a:noFill/>
          <a:ln w="12700">
            <a:solidFill>
              <a:prstClr val="black"/>
            </a:solidFill>
          </a:ln>
        </p:spPr>
        <p:txBody>
          <a:bodyPr vert="horz" lIns="91440" tIns="45720" rIns="91440" bIns="45720" rtlCol="0" anchor="ctr"/>
          <a:lstStyle/>
          <a:p>
            <a:endParaRPr lang="en-IT"/>
          </a:p>
        </p:txBody>
      </p:sp>
      <p:sp>
        <p:nvSpPr>
          <p:cNvPr id="5" name="Notes Placeholder 4"/>
          <p:cNvSpPr>
            <a:spLocks noGrp="1"/>
          </p:cNvSpPr>
          <p:nvPr>
            <p:ph type="body" sz="quarter" idx="3"/>
          </p:nvPr>
        </p:nvSpPr>
        <p:spPr>
          <a:xfrm>
            <a:off x="685800" y="5867400"/>
            <a:ext cx="5486400" cy="48006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IT"/>
          </a:p>
        </p:txBody>
      </p:sp>
      <p:sp>
        <p:nvSpPr>
          <p:cNvPr id="6" name="Footer Placeholder 5"/>
          <p:cNvSpPr>
            <a:spLocks noGrp="1"/>
          </p:cNvSpPr>
          <p:nvPr>
            <p:ph type="ftr" sz="quarter" idx="4"/>
          </p:nvPr>
        </p:nvSpPr>
        <p:spPr>
          <a:xfrm>
            <a:off x="0" y="11580813"/>
            <a:ext cx="2971800" cy="611187"/>
          </a:xfrm>
          <a:prstGeom prst="rect">
            <a:avLst/>
          </a:prstGeom>
        </p:spPr>
        <p:txBody>
          <a:bodyPr vert="horz" lIns="91440" tIns="45720" rIns="91440" bIns="45720" rtlCol="0" anchor="b"/>
          <a:lstStyle>
            <a:lvl1pPr algn="l">
              <a:defRPr sz="1200"/>
            </a:lvl1pPr>
          </a:lstStyle>
          <a:p>
            <a:endParaRPr lang="en-IT"/>
          </a:p>
        </p:txBody>
      </p:sp>
      <p:sp>
        <p:nvSpPr>
          <p:cNvPr id="7" name="Slide Number Placeholder 6"/>
          <p:cNvSpPr>
            <a:spLocks noGrp="1"/>
          </p:cNvSpPr>
          <p:nvPr>
            <p:ph type="sldNum" sz="quarter" idx="5"/>
          </p:nvPr>
        </p:nvSpPr>
        <p:spPr>
          <a:xfrm>
            <a:off x="3884613" y="11580813"/>
            <a:ext cx="2971800" cy="611187"/>
          </a:xfrm>
          <a:prstGeom prst="rect">
            <a:avLst/>
          </a:prstGeom>
        </p:spPr>
        <p:txBody>
          <a:bodyPr vert="horz" lIns="91440" tIns="45720" rIns="91440" bIns="45720" rtlCol="0" anchor="b"/>
          <a:lstStyle>
            <a:lvl1pPr algn="r">
              <a:defRPr sz="1200"/>
            </a:lvl1pPr>
          </a:lstStyle>
          <a:p>
            <a:fld id="{5892DB99-55C5-D646-BC01-081EC1CACB1A}" type="slidenum">
              <a:rPr lang="en-IT" smtClean="0"/>
              <a:t>‹#›</a:t>
            </a:fld>
            <a:endParaRPr lang="en-IT"/>
          </a:p>
        </p:txBody>
      </p:sp>
    </p:spTree>
    <p:extLst>
      <p:ext uri="{BB962C8B-B14F-4D97-AF65-F5344CB8AC3E}">
        <p14:creationId xmlns:p14="http://schemas.microsoft.com/office/powerpoint/2010/main" val="26429959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T" dirty="0"/>
          </a:p>
        </p:txBody>
      </p:sp>
      <p:sp>
        <p:nvSpPr>
          <p:cNvPr id="4" name="Slide Number Placeholder 3"/>
          <p:cNvSpPr>
            <a:spLocks noGrp="1"/>
          </p:cNvSpPr>
          <p:nvPr>
            <p:ph type="sldNum" sz="quarter" idx="5"/>
          </p:nvPr>
        </p:nvSpPr>
        <p:spPr/>
        <p:txBody>
          <a:bodyPr/>
          <a:lstStyle/>
          <a:p>
            <a:fld id="{5892DB99-55C5-D646-BC01-081EC1CACB1A}" type="slidenum">
              <a:rPr lang="en-IT" smtClean="0"/>
              <a:t>2</a:t>
            </a:fld>
            <a:endParaRPr lang="en-IT"/>
          </a:p>
        </p:txBody>
      </p:sp>
    </p:spTree>
    <p:extLst>
      <p:ext uri="{BB962C8B-B14F-4D97-AF65-F5344CB8AC3E}">
        <p14:creationId xmlns:p14="http://schemas.microsoft.com/office/powerpoint/2010/main" val="31559256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T" dirty="0"/>
          </a:p>
        </p:txBody>
      </p:sp>
      <p:sp>
        <p:nvSpPr>
          <p:cNvPr id="4" name="Slide Number Placeholder 3"/>
          <p:cNvSpPr>
            <a:spLocks noGrp="1"/>
          </p:cNvSpPr>
          <p:nvPr>
            <p:ph type="sldNum" sz="quarter" idx="5"/>
          </p:nvPr>
        </p:nvSpPr>
        <p:spPr/>
        <p:txBody>
          <a:bodyPr/>
          <a:lstStyle/>
          <a:p>
            <a:fld id="{5892DB99-55C5-D646-BC01-081EC1CACB1A}" type="slidenum">
              <a:rPr lang="en-IT" smtClean="0"/>
              <a:t>29</a:t>
            </a:fld>
            <a:endParaRPr lang="en-IT"/>
          </a:p>
        </p:txBody>
      </p:sp>
    </p:spTree>
    <p:extLst>
      <p:ext uri="{BB962C8B-B14F-4D97-AF65-F5344CB8AC3E}">
        <p14:creationId xmlns:p14="http://schemas.microsoft.com/office/powerpoint/2010/main" val="35065374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T" dirty="0"/>
          </a:p>
        </p:txBody>
      </p:sp>
      <p:sp>
        <p:nvSpPr>
          <p:cNvPr id="4" name="Slide Number Placeholder 3"/>
          <p:cNvSpPr>
            <a:spLocks noGrp="1"/>
          </p:cNvSpPr>
          <p:nvPr>
            <p:ph type="sldNum" sz="quarter" idx="5"/>
          </p:nvPr>
        </p:nvSpPr>
        <p:spPr/>
        <p:txBody>
          <a:bodyPr/>
          <a:lstStyle/>
          <a:p>
            <a:fld id="{5892DB99-55C5-D646-BC01-081EC1CACB1A}" type="slidenum">
              <a:rPr lang="en-IT" smtClean="0"/>
              <a:t>30</a:t>
            </a:fld>
            <a:endParaRPr lang="en-IT"/>
          </a:p>
        </p:txBody>
      </p:sp>
    </p:spTree>
    <p:extLst>
      <p:ext uri="{BB962C8B-B14F-4D97-AF65-F5344CB8AC3E}">
        <p14:creationId xmlns:p14="http://schemas.microsoft.com/office/powerpoint/2010/main" val="4992027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T" dirty="0"/>
          </a:p>
        </p:txBody>
      </p:sp>
      <p:sp>
        <p:nvSpPr>
          <p:cNvPr id="4" name="Slide Number Placeholder 3"/>
          <p:cNvSpPr>
            <a:spLocks noGrp="1"/>
          </p:cNvSpPr>
          <p:nvPr>
            <p:ph type="sldNum" sz="quarter" idx="5"/>
          </p:nvPr>
        </p:nvSpPr>
        <p:spPr/>
        <p:txBody>
          <a:bodyPr/>
          <a:lstStyle/>
          <a:p>
            <a:fld id="{5892DB99-55C5-D646-BC01-081EC1CACB1A}" type="slidenum">
              <a:rPr lang="en-IT" smtClean="0"/>
              <a:t>32</a:t>
            </a:fld>
            <a:endParaRPr lang="en-IT"/>
          </a:p>
        </p:txBody>
      </p:sp>
    </p:spTree>
    <p:extLst>
      <p:ext uri="{BB962C8B-B14F-4D97-AF65-F5344CB8AC3E}">
        <p14:creationId xmlns:p14="http://schemas.microsoft.com/office/powerpoint/2010/main" val="23502576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T" dirty="0"/>
          </a:p>
        </p:txBody>
      </p:sp>
      <p:sp>
        <p:nvSpPr>
          <p:cNvPr id="4" name="Slide Number Placeholder 3"/>
          <p:cNvSpPr>
            <a:spLocks noGrp="1"/>
          </p:cNvSpPr>
          <p:nvPr>
            <p:ph type="sldNum" sz="quarter" idx="5"/>
          </p:nvPr>
        </p:nvSpPr>
        <p:spPr/>
        <p:txBody>
          <a:bodyPr/>
          <a:lstStyle/>
          <a:p>
            <a:fld id="{5892DB99-55C5-D646-BC01-081EC1CACB1A}" type="slidenum">
              <a:rPr lang="en-IT" smtClean="0"/>
              <a:t>38</a:t>
            </a:fld>
            <a:endParaRPr lang="en-IT"/>
          </a:p>
        </p:txBody>
      </p:sp>
    </p:spTree>
    <p:extLst>
      <p:ext uri="{BB962C8B-B14F-4D97-AF65-F5344CB8AC3E}">
        <p14:creationId xmlns:p14="http://schemas.microsoft.com/office/powerpoint/2010/main" val="24155876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T" dirty="0"/>
          </a:p>
        </p:txBody>
      </p:sp>
      <p:sp>
        <p:nvSpPr>
          <p:cNvPr id="4" name="Slide Number Placeholder 3"/>
          <p:cNvSpPr>
            <a:spLocks noGrp="1"/>
          </p:cNvSpPr>
          <p:nvPr>
            <p:ph type="sldNum" sz="quarter" idx="5"/>
          </p:nvPr>
        </p:nvSpPr>
        <p:spPr/>
        <p:txBody>
          <a:bodyPr/>
          <a:lstStyle/>
          <a:p>
            <a:fld id="{5892DB99-55C5-D646-BC01-081EC1CACB1A}" type="slidenum">
              <a:rPr lang="en-IT" smtClean="0"/>
              <a:t>41</a:t>
            </a:fld>
            <a:endParaRPr lang="en-IT"/>
          </a:p>
        </p:txBody>
      </p:sp>
    </p:spTree>
    <p:extLst>
      <p:ext uri="{BB962C8B-B14F-4D97-AF65-F5344CB8AC3E}">
        <p14:creationId xmlns:p14="http://schemas.microsoft.com/office/powerpoint/2010/main" val="33700500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T" dirty="0"/>
          </a:p>
        </p:txBody>
      </p:sp>
      <p:sp>
        <p:nvSpPr>
          <p:cNvPr id="4" name="Slide Number Placeholder 3"/>
          <p:cNvSpPr>
            <a:spLocks noGrp="1"/>
          </p:cNvSpPr>
          <p:nvPr>
            <p:ph type="sldNum" sz="quarter" idx="5"/>
          </p:nvPr>
        </p:nvSpPr>
        <p:spPr/>
        <p:txBody>
          <a:bodyPr/>
          <a:lstStyle/>
          <a:p>
            <a:fld id="{5892DB99-55C5-D646-BC01-081EC1CACB1A}" type="slidenum">
              <a:rPr lang="en-IT" smtClean="0"/>
              <a:t>46</a:t>
            </a:fld>
            <a:endParaRPr lang="en-IT"/>
          </a:p>
        </p:txBody>
      </p:sp>
    </p:spTree>
    <p:extLst>
      <p:ext uri="{BB962C8B-B14F-4D97-AF65-F5344CB8AC3E}">
        <p14:creationId xmlns:p14="http://schemas.microsoft.com/office/powerpoint/2010/main" val="37693613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T" dirty="0"/>
          </a:p>
        </p:txBody>
      </p:sp>
      <p:sp>
        <p:nvSpPr>
          <p:cNvPr id="4" name="Slide Number Placeholder 3"/>
          <p:cNvSpPr>
            <a:spLocks noGrp="1"/>
          </p:cNvSpPr>
          <p:nvPr>
            <p:ph type="sldNum" sz="quarter" idx="5"/>
          </p:nvPr>
        </p:nvSpPr>
        <p:spPr/>
        <p:txBody>
          <a:bodyPr/>
          <a:lstStyle/>
          <a:p>
            <a:fld id="{5892DB99-55C5-D646-BC01-081EC1CACB1A}" type="slidenum">
              <a:rPr lang="en-IT" smtClean="0"/>
              <a:t>55</a:t>
            </a:fld>
            <a:endParaRPr lang="en-IT"/>
          </a:p>
        </p:txBody>
      </p:sp>
    </p:spTree>
    <p:extLst>
      <p:ext uri="{BB962C8B-B14F-4D97-AF65-F5344CB8AC3E}">
        <p14:creationId xmlns:p14="http://schemas.microsoft.com/office/powerpoint/2010/main" val="16337615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T" dirty="0"/>
          </a:p>
        </p:txBody>
      </p:sp>
      <p:sp>
        <p:nvSpPr>
          <p:cNvPr id="4" name="Slide Number Placeholder 3"/>
          <p:cNvSpPr>
            <a:spLocks noGrp="1"/>
          </p:cNvSpPr>
          <p:nvPr>
            <p:ph type="sldNum" sz="quarter" idx="5"/>
          </p:nvPr>
        </p:nvSpPr>
        <p:spPr/>
        <p:txBody>
          <a:bodyPr/>
          <a:lstStyle/>
          <a:p>
            <a:fld id="{5892DB99-55C5-D646-BC01-081EC1CACB1A}" type="slidenum">
              <a:rPr lang="en-IT" smtClean="0"/>
              <a:t>66</a:t>
            </a:fld>
            <a:endParaRPr lang="en-IT"/>
          </a:p>
        </p:txBody>
      </p:sp>
    </p:spTree>
    <p:extLst>
      <p:ext uri="{BB962C8B-B14F-4D97-AF65-F5344CB8AC3E}">
        <p14:creationId xmlns:p14="http://schemas.microsoft.com/office/powerpoint/2010/main" val="10275246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T" dirty="0"/>
          </a:p>
        </p:txBody>
      </p:sp>
      <p:sp>
        <p:nvSpPr>
          <p:cNvPr id="4" name="Slide Number Placeholder 3"/>
          <p:cNvSpPr>
            <a:spLocks noGrp="1"/>
          </p:cNvSpPr>
          <p:nvPr>
            <p:ph type="sldNum" sz="quarter" idx="5"/>
          </p:nvPr>
        </p:nvSpPr>
        <p:spPr/>
        <p:txBody>
          <a:bodyPr/>
          <a:lstStyle/>
          <a:p>
            <a:fld id="{5892DB99-55C5-D646-BC01-081EC1CACB1A}" type="slidenum">
              <a:rPr lang="en-IT" smtClean="0"/>
              <a:t>67</a:t>
            </a:fld>
            <a:endParaRPr lang="en-IT"/>
          </a:p>
        </p:txBody>
      </p:sp>
    </p:spTree>
    <p:extLst>
      <p:ext uri="{BB962C8B-B14F-4D97-AF65-F5344CB8AC3E}">
        <p14:creationId xmlns:p14="http://schemas.microsoft.com/office/powerpoint/2010/main" val="11372353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T" dirty="0"/>
          </a:p>
        </p:txBody>
      </p:sp>
      <p:sp>
        <p:nvSpPr>
          <p:cNvPr id="4" name="Slide Number Placeholder 3"/>
          <p:cNvSpPr>
            <a:spLocks noGrp="1"/>
          </p:cNvSpPr>
          <p:nvPr>
            <p:ph type="sldNum" sz="quarter" idx="5"/>
          </p:nvPr>
        </p:nvSpPr>
        <p:spPr/>
        <p:txBody>
          <a:bodyPr/>
          <a:lstStyle/>
          <a:p>
            <a:fld id="{5892DB99-55C5-D646-BC01-081EC1CACB1A}" type="slidenum">
              <a:rPr lang="en-IT" smtClean="0"/>
              <a:t>4</a:t>
            </a:fld>
            <a:endParaRPr lang="en-IT"/>
          </a:p>
        </p:txBody>
      </p:sp>
    </p:spTree>
    <p:extLst>
      <p:ext uri="{BB962C8B-B14F-4D97-AF65-F5344CB8AC3E}">
        <p14:creationId xmlns:p14="http://schemas.microsoft.com/office/powerpoint/2010/main" val="9565285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T" dirty="0"/>
          </a:p>
        </p:txBody>
      </p:sp>
      <p:sp>
        <p:nvSpPr>
          <p:cNvPr id="4" name="Slide Number Placeholder 3"/>
          <p:cNvSpPr>
            <a:spLocks noGrp="1"/>
          </p:cNvSpPr>
          <p:nvPr>
            <p:ph type="sldNum" sz="quarter" idx="5"/>
          </p:nvPr>
        </p:nvSpPr>
        <p:spPr/>
        <p:txBody>
          <a:bodyPr/>
          <a:lstStyle/>
          <a:p>
            <a:fld id="{5892DB99-55C5-D646-BC01-081EC1CACB1A}" type="slidenum">
              <a:rPr lang="en-IT" smtClean="0"/>
              <a:t>10</a:t>
            </a:fld>
            <a:endParaRPr lang="en-IT"/>
          </a:p>
        </p:txBody>
      </p:sp>
    </p:spTree>
    <p:extLst>
      <p:ext uri="{BB962C8B-B14F-4D97-AF65-F5344CB8AC3E}">
        <p14:creationId xmlns:p14="http://schemas.microsoft.com/office/powerpoint/2010/main" val="33272828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T" dirty="0"/>
          </a:p>
        </p:txBody>
      </p:sp>
      <p:sp>
        <p:nvSpPr>
          <p:cNvPr id="4" name="Slide Number Placeholder 3"/>
          <p:cNvSpPr>
            <a:spLocks noGrp="1"/>
          </p:cNvSpPr>
          <p:nvPr>
            <p:ph type="sldNum" sz="quarter" idx="5"/>
          </p:nvPr>
        </p:nvSpPr>
        <p:spPr/>
        <p:txBody>
          <a:bodyPr/>
          <a:lstStyle/>
          <a:p>
            <a:fld id="{5892DB99-55C5-D646-BC01-081EC1CACB1A}" type="slidenum">
              <a:rPr lang="en-IT" smtClean="0"/>
              <a:t>12</a:t>
            </a:fld>
            <a:endParaRPr lang="en-IT"/>
          </a:p>
        </p:txBody>
      </p:sp>
    </p:spTree>
    <p:extLst>
      <p:ext uri="{BB962C8B-B14F-4D97-AF65-F5344CB8AC3E}">
        <p14:creationId xmlns:p14="http://schemas.microsoft.com/office/powerpoint/2010/main" val="18623618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T" dirty="0"/>
          </a:p>
        </p:txBody>
      </p:sp>
      <p:sp>
        <p:nvSpPr>
          <p:cNvPr id="4" name="Slide Number Placeholder 3"/>
          <p:cNvSpPr>
            <a:spLocks noGrp="1"/>
          </p:cNvSpPr>
          <p:nvPr>
            <p:ph type="sldNum" sz="quarter" idx="5"/>
          </p:nvPr>
        </p:nvSpPr>
        <p:spPr/>
        <p:txBody>
          <a:bodyPr/>
          <a:lstStyle/>
          <a:p>
            <a:fld id="{5892DB99-55C5-D646-BC01-081EC1CACB1A}" type="slidenum">
              <a:rPr lang="en-IT" smtClean="0"/>
              <a:t>13</a:t>
            </a:fld>
            <a:endParaRPr lang="en-IT"/>
          </a:p>
        </p:txBody>
      </p:sp>
    </p:spTree>
    <p:extLst>
      <p:ext uri="{BB962C8B-B14F-4D97-AF65-F5344CB8AC3E}">
        <p14:creationId xmlns:p14="http://schemas.microsoft.com/office/powerpoint/2010/main" val="35249680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5892DB99-55C5-D646-BC01-081EC1CACB1A}" type="slidenum">
              <a:rPr lang="en-IT" smtClean="0"/>
              <a:t>19</a:t>
            </a:fld>
            <a:endParaRPr lang="en-IT"/>
          </a:p>
        </p:txBody>
      </p:sp>
    </p:spTree>
    <p:extLst>
      <p:ext uri="{BB962C8B-B14F-4D97-AF65-F5344CB8AC3E}">
        <p14:creationId xmlns:p14="http://schemas.microsoft.com/office/powerpoint/2010/main" val="39781801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T" dirty="0"/>
          </a:p>
        </p:txBody>
      </p:sp>
      <p:sp>
        <p:nvSpPr>
          <p:cNvPr id="4" name="Slide Number Placeholder 3"/>
          <p:cNvSpPr>
            <a:spLocks noGrp="1"/>
          </p:cNvSpPr>
          <p:nvPr>
            <p:ph type="sldNum" sz="quarter" idx="5"/>
          </p:nvPr>
        </p:nvSpPr>
        <p:spPr/>
        <p:txBody>
          <a:bodyPr/>
          <a:lstStyle/>
          <a:p>
            <a:fld id="{5892DB99-55C5-D646-BC01-081EC1CACB1A}" type="slidenum">
              <a:rPr lang="en-IT" smtClean="0"/>
              <a:t>23</a:t>
            </a:fld>
            <a:endParaRPr lang="en-IT"/>
          </a:p>
        </p:txBody>
      </p:sp>
    </p:spTree>
    <p:extLst>
      <p:ext uri="{BB962C8B-B14F-4D97-AF65-F5344CB8AC3E}">
        <p14:creationId xmlns:p14="http://schemas.microsoft.com/office/powerpoint/2010/main" val="15997729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T" dirty="0"/>
          </a:p>
        </p:txBody>
      </p:sp>
      <p:sp>
        <p:nvSpPr>
          <p:cNvPr id="4" name="Slide Number Placeholder 3"/>
          <p:cNvSpPr>
            <a:spLocks noGrp="1"/>
          </p:cNvSpPr>
          <p:nvPr>
            <p:ph type="sldNum" sz="quarter" idx="5"/>
          </p:nvPr>
        </p:nvSpPr>
        <p:spPr/>
        <p:txBody>
          <a:bodyPr/>
          <a:lstStyle/>
          <a:p>
            <a:fld id="{5892DB99-55C5-D646-BC01-081EC1CACB1A}" type="slidenum">
              <a:rPr lang="en-IT" smtClean="0"/>
              <a:t>27</a:t>
            </a:fld>
            <a:endParaRPr lang="en-IT"/>
          </a:p>
        </p:txBody>
      </p:sp>
    </p:spTree>
    <p:extLst>
      <p:ext uri="{BB962C8B-B14F-4D97-AF65-F5344CB8AC3E}">
        <p14:creationId xmlns:p14="http://schemas.microsoft.com/office/powerpoint/2010/main" val="40700079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T" dirty="0"/>
          </a:p>
        </p:txBody>
      </p:sp>
      <p:sp>
        <p:nvSpPr>
          <p:cNvPr id="4" name="Slide Number Placeholder 3"/>
          <p:cNvSpPr>
            <a:spLocks noGrp="1"/>
          </p:cNvSpPr>
          <p:nvPr>
            <p:ph type="sldNum" sz="quarter" idx="5"/>
          </p:nvPr>
        </p:nvSpPr>
        <p:spPr/>
        <p:txBody>
          <a:bodyPr/>
          <a:lstStyle/>
          <a:p>
            <a:fld id="{5892DB99-55C5-D646-BC01-081EC1CACB1A}" type="slidenum">
              <a:rPr lang="en-IT" smtClean="0"/>
              <a:t>28</a:t>
            </a:fld>
            <a:endParaRPr lang="en-IT"/>
          </a:p>
        </p:txBody>
      </p:sp>
    </p:spTree>
    <p:extLst>
      <p:ext uri="{BB962C8B-B14F-4D97-AF65-F5344CB8AC3E}">
        <p14:creationId xmlns:p14="http://schemas.microsoft.com/office/powerpoint/2010/main" val="423002680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2.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3.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4.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5.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6.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7.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8.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9.jp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0.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1.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2.jp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3.jp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4.jp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5.jp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6.jp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7.jp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8.jp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9.jp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0.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1.jp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2.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matchingName="1_Custom Layout" userDrawn="1">
  <p:cSld name="1_Custom Layout">
    <p:spTree>
      <p:nvGrpSpPr>
        <p:cNvPr id="1" name=""/>
        <p:cNvGrpSpPr/>
        <p:nvPr/>
      </p:nvGrpSpPr>
      <p:grpSpPr bwMode="auto">
        <a:xfrm>
          <a:off x="0" y="0"/>
          <a:ext cx="0" cy="0"/>
          <a:chOff x="0" y="0"/>
          <a:chExt cx="0" cy="0"/>
        </a:xfrm>
      </p:grpSpPr>
      <p:pic>
        <p:nvPicPr>
          <p:cNvPr id="4" name="Google Shape;20;p2"/>
          <p:cNvPicPr/>
          <p:nvPr/>
        </p:nvPicPr>
        <p:blipFill>
          <a:blip r:embed="rId2">
            <a:alphaModFix/>
          </a:blip>
          <a:srcRect l="34639"/>
          <a:stretch/>
        </p:blipFill>
        <p:spPr bwMode="auto">
          <a:xfrm>
            <a:off x="10319656" y="0"/>
            <a:ext cx="1872343" cy="6858000"/>
          </a:xfrm>
          <a:prstGeom prst="rect">
            <a:avLst/>
          </a:prstGeom>
          <a:noFill/>
          <a:ln>
            <a:noFill/>
          </a:ln>
        </p:spPr>
      </p:pic>
      <p:pic>
        <p:nvPicPr>
          <p:cNvPr id="5" name="Google Shape;21;p2"/>
          <p:cNvPicPr/>
          <p:nvPr/>
        </p:nvPicPr>
        <p:blipFill>
          <a:blip r:embed="rId3">
            <a:alphaModFix/>
          </a:blip>
          <a:srcRect b="18334"/>
          <a:stretch/>
        </p:blipFill>
        <p:spPr bwMode="auto">
          <a:xfrm>
            <a:off x="10787186" y="6071366"/>
            <a:ext cx="1099028" cy="511436"/>
          </a:xfrm>
          <a:prstGeom prst="rect">
            <a:avLst/>
          </a:prstGeom>
          <a:noFill/>
          <a:ln>
            <a:noFill/>
          </a:ln>
        </p:spPr>
      </p:pic>
      <p:sp>
        <p:nvSpPr>
          <p:cNvPr id="6" name="Google Shape;22;p2"/>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7" name="Google Shape;23;p2"/>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065081"/>
              </a:buClr>
              <a:buSzPts val="4400"/>
              <a:buFont typeface="Calibri"/>
              <a:buNone/>
              <a:defRPr>
                <a:solidFill>
                  <a:srgbClr val="06508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sp>
        <p:nvSpPr>
          <p:cNvPr id="8" name="Google Shape;24;p2"/>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matchingName="7_Custom Layout" userDrawn="1">
  <p:cSld name="7_Custom Layout">
    <p:spTree>
      <p:nvGrpSpPr>
        <p:cNvPr id="1" name=""/>
        <p:cNvGrpSpPr/>
        <p:nvPr/>
      </p:nvGrpSpPr>
      <p:grpSpPr bwMode="auto">
        <a:xfrm>
          <a:off x="0" y="0"/>
          <a:ext cx="0" cy="0"/>
          <a:chOff x="0" y="0"/>
          <a:chExt cx="0" cy="0"/>
        </a:xfrm>
      </p:grpSpPr>
      <p:pic>
        <p:nvPicPr>
          <p:cNvPr id="4" name="Google Shape;73;p12"/>
          <p:cNvPicPr/>
          <p:nvPr/>
        </p:nvPicPr>
        <p:blipFill>
          <a:blip r:embed="rId2">
            <a:alphaModFix/>
          </a:blip>
          <a:stretch/>
        </p:blipFill>
        <p:spPr bwMode="auto">
          <a:xfrm>
            <a:off x="9390968" y="0"/>
            <a:ext cx="2864614" cy="6858000"/>
          </a:xfrm>
          <a:prstGeom prst="rect">
            <a:avLst/>
          </a:prstGeom>
          <a:noFill/>
          <a:ln>
            <a:noFill/>
          </a:ln>
        </p:spPr>
      </p:pic>
      <p:sp>
        <p:nvSpPr>
          <p:cNvPr id="5" name="Google Shape;74;p12"/>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pic>
        <p:nvPicPr>
          <p:cNvPr id="6" name="Google Shape;75;p12"/>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76;p12"/>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77;p12"/>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matchingName="8_Custom Layout" userDrawn="1">
  <p:cSld name="8_Custom Layout">
    <p:spTree>
      <p:nvGrpSpPr>
        <p:cNvPr id="1" name=""/>
        <p:cNvGrpSpPr/>
        <p:nvPr/>
      </p:nvGrpSpPr>
      <p:grpSpPr bwMode="auto">
        <a:xfrm>
          <a:off x="0" y="0"/>
          <a:ext cx="0" cy="0"/>
          <a:chOff x="0" y="0"/>
          <a:chExt cx="0" cy="0"/>
        </a:xfrm>
      </p:grpSpPr>
      <p:pic>
        <p:nvPicPr>
          <p:cNvPr id="4" name="Google Shape;79;p13"/>
          <p:cNvPicPr/>
          <p:nvPr/>
        </p:nvPicPr>
        <p:blipFill>
          <a:blip r:embed="rId2">
            <a:alphaModFix/>
          </a:blip>
          <a:stretch/>
        </p:blipFill>
        <p:spPr bwMode="auto">
          <a:xfrm>
            <a:off x="9327386" y="0"/>
            <a:ext cx="2864614" cy="6858000"/>
          </a:xfrm>
          <a:prstGeom prst="rect">
            <a:avLst/>
          </a:prstGeom>
          <a:noFill/>
          <a:ln>
            <a:noFill/>
          </a:ln>
        </p:spPr>
      </p:pic>
      <p:sp>
        <p:nvSpPr>
          <p:cNvPr id="5" name="Google Shape;80;p13"/>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pic>
        <p:nvPicPr>
          <p:cNvPr id="6" name="Google Shape;81;p13"/>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82;p13"/>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83;p13"/>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matchingName="9_Custom Layout" userDrawn="1">
  <p:cSld name="9_Custom Layout">
    <p:spTree>
      <p:nvGrpSpPr>
        <p:cNvPr id="1" name=""/>
        <p:cNvGrpSpPr/>
        <p:nvPr/>
      </p:nvGrpSpPr>
      <p:grpSpPr bwMode="auto">
        <a:xfrm>
          <a:off x="0" y="0"/>
          <a:ext cx="0" cy="0"/>
          <a:chOff x="0" y="0"/>
          <a:chExt cx="0" cy="0"/>
        </a:xfrm>
      </p:grpSpPr>
      <p:pic>
        <p:nvPicPr>
          <p:cNvPr id="4" name="Google Shape;85;p14"/>
          <p:cNvPicPr/>
          <p:nvPr/>
        </p:nvPicPr>
        <p:blipFill>
          <a:blip r:embed="rId2">
            <a:alphaModFix/>
          </a:blip>
          <a:stretch/>
        </p:blipFill>
        <p:spPr bwMode="auto">
          <a:xfrm>
            <a:off x="9327386" y="0"/>
            <a:ext cx="2864614" cy="6858000"/>
          </a:xfrm>
          <a:prstGeom prst="rect">
            <a:avLst/>
          </a:prstGeom>
          <a:noFill/>
          <a:ln>
            <a:noFill/>
          </a:ln>
        </p:spPr>
      </p:pic>
      <p:sp>
        <p:nvSpPr>
          <p:cNvPr id="5" name="Google Shape;86;p14"/>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pic>
        <p:nvPicPr>
          <p:cNvPr id="6" name="Google Shape;87;p14"/>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88;p14"/>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89;p14"/>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matchingName="10_Custom Layout" userDrawn="1">
  <p:cSld name="10_Custom Layout">
    <p:spTree>
      <p:nvGrpSpPr>
        <p:cNvPr id="1" name=""/>
        <p:cNvGrpSpPr/>
        <p:nvPr/>
      </p:nvGrpSpPr>
      <p:grpSpPr bwMode="auto">
        <a:xfrm>
          <a:off x="0" y="0"/>
          <a:ext cx="0" cy="0"/>
          <a:chOff x="0" y="0"/>
          <a:chExt cx="0" cy="0"/>
        </a:xfrm>
      </p:grpSpPr>
      <p:pic>
        <p:nvPicPr>
          <p:cNvPr id="4" name="Google Shape;91;p15"/>
          <p:cNvPicPr/>
          <p:nvPr/>
        </p:nvPicPr>
        <p:blipFill>
          <a:blip r:embed="rId2">
            <a:alphaModFix/>
          </a:blip>
          <a:stretch/>
        </p:blipFill>
        <p:spPr bwMode="auto">
          <a:xfrm>
            <a:off x="9327386" y="0"/>
            <a:ext cx="2864614" cy="6858000"/>
          </a:xfrm>
          <a:prstGeom prst="rect">
            <a:avLst/>
          </a:prstGeom>
          <a:noFill/>
          <a:ln>
            <a:noFill/>
          </a:ln>
        </p:spPr>
      </p:pic>
      <p:sp>
        <p:nvSpPr>
          <p:cNvPr id="5" name="Google Shape;92;p15"/>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pic>
        <p:nvPicPr>
          <p:cNvPr id="6" name="Google Shape;93;p15"/>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94;p15"/>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95;p15"/>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matchingName="11_Custom Layout" userDrawn="1">
  <p:cSld name="11_Custom Layout">
    <p:spTree>
      <p:nvGrpSpPr>
        <p:cNvPr id="1" name=""/>
        <p:cNvGrpSpPr/>
        <p:nvPr/>
      </p:nvGrpSpPr>
      <p:grpSpPr bwMode="auto">
        <a:xfrm>
          <a:off x="0" y="0"/>
          <a:ext cx="0" cy="0"/>
          <a:chOff x="0" y="0"/>
          <a:chExt cx="0" cy="0"/>
        </a:xfrm>
      </p:grpSpPr>
      <p:pic>
        <p:nvPicPr>
          <p:cNvPr id="4" name="Google Shape;97;p16"/>
          <p:cNvPicPr/>
          <p:nvPr/>
        </p:nvPicPr>
        <p:blipFill>
          <a:blip r:embed="rId2">
            <a:alphaModFix/>
          </a:blip>
          <a:stretch/>
        </p:blipFill>
        <p:spPr bwMode="auto">
          <a:xfrm>
            <a:off x="9327386" y="0"/>
            <a:ext cx="2864614" cy="6858000"/>
          </a:xfrm>
          <a:prstGeom prst="rect">
            <a:avLst/>
          </a:prstGeom>
          <a:noFill/>
          <a:ln>
            <a:noFill/>
          </a:ln>
        </p:spPr>
      </p:pic>
      <p:sp>
        <p:nvSpPr>
          <p:cNvPr id="5" name="Google Shape;98;p16"/>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pic>
        <p:nvPicPr>
          <p:cNvPr id="6" name="Google Shape;99;p16"/>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100;p16"/>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101;p16"/>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matchingName="12_Custom Layout" userDrawn="1">
  <p:cSld name="12_Custom Layout">
    <p:spTree>
      <p:nvGrpSpPr>
        <p:cNvPr id="1" name=""/>
        <p:cNvGrpSpPr/>
        <p:nvPr/>
      </p:nvGrpSpPr>
      <p:grpSpPr bwMode="auto">
        <a:xfrm>
          <a:off x="0" y="0"/>
          <a:ext cx="0" cy="0"/>
          <a:chOff x="0" y="0"/>
          <a:chExt cx="0" cy="0"/>
        </a:xfrm>
      </p:grpSpPr>
      <p:pic>
        <p:nvPicPr>
          <p:cNvPr id="4" name="Google Shape;103;p17"/>
          <p:cNvPicPr/>
          <p:nvPr/>
        </p:nvPicPr>
        <p:blipFill>
          <a:blip r:embed="rId2">
            <a:alphaModFix/>
          </a:blip>
          <a:stretch/>
        </p:blipFill>
        <p:spPr bwMode="auto">
          <a:xfrm>
            <a:off x="9327386" y="0"/>
            <a:ext cx="2864614" cy="6858000"/>
          </a:xfrm>
          <a:prstGeom prst="rect">
            <a:avLst/>
          </a:prstGeom>
          <a:noFill/>
          <a:ln>
            <a:noFill/>
          </a:ln>
        </p:spPr>
      </p:pic>
      <p:sp>
        <p:nvSpPr>
          <p:cNvPr id="5" name="Google Shape;104;p17"/>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pic>
        <p:nvPicPr>
          <p:cNvPr id="6" name="Google Shape;105;p17"/>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106;p17"/>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107;p17"/>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matchingName="13_Custom Layout" userDrawn="1">
  <p:cSld name="13_Custom Layout">
    <p:spTree>
      <p:nvGrpSpPr>
        <p:cNvPr id="1" name=""/>
        <p:cNvGrpSpPr/>
        <p:nvPr/>
      </p:nvGrpSpPr>
      <p:grpSpPr bwMode="auto">
        <a:xfrm>
          <a:off x="0" y="0"/>
          <a:ext cx="0" cy="0"/>
          <a:chOff x="0" y="0"/>
          <a:chExt cx="0" cy="0"/>
        </a:xfrm>
      </p:grpSpPr>
      <p:pic>
        <p:nvPicPr>
          <p:cNvPr id="4" name="Google Shape;109;p18"/>
          <p:cNvPicPr/>
          <p:nvPr/>
        </p:nvPicPr>
        <p:blipFill>
          <a:blip r:embed="rId2">
            <a:alphaModFix/>
          </a:blip>
          <a:stretch/>
        </p:blipFill>
        <p:spPr bwMode="auto">
          <a:xfrm>
            <a:off x="9327386" y="0"/>
            <a:ext cx="2864614" cy="6858000"/>
          </a:xfrm>
          <a:prstGeom prst="rect">
            <a:avLst/>
          </a:prstGeom>
          <a:noFill/>
          <a:ln>
            <a:noFill/>
          </a:ln>
        </p:spPr>
      </p:pic>
      <p:sp>
        <p:nvSpPr>
          <p:cNvPr id="5" name="Google Shape;110;p18"/>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pic>
        <p:nvPicPr>
          <p:cNvPr id="6" name="Google Shape;111;p18"/>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112;p18"/>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113;p18"/>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PhAnim="0" matchingName="14_Custom Layout" userDrawn="1">
  <p:cSld name="14_Custom Layout">
    <p:spTree>
      <p:nvGrpSpPr>
        <p:cNvPr id="1" name=""/>
        <p:cNvGrpSpPr/>
        <p:nvPr/>
      </p:nvGrpSpPr>
      <p:grpSpPr bwMode="auto">
        <a:xfrm>
          <a:off x="0" y="0"/>
          <a:ext cx="0" cy="0"/>
          <a:chOff x="0" y="0"/>
          <a:chExt cx="0" cy="0"/>
        </a:xfrm>
      </p:grpSpPr>
      <p:pic>
        <p:nvPicPr>
          <p:cNvPr id="4" name="Google Shape;115;p19"/>
          <p:cNvPicPr/>
          <p:nvPr/>
        </p:nvPicPr>
        <p:blipFill>
          <a:blip r:embed="rId2">
            <a:alphaModFix/>
          </a:blip>
          <a:stretch/>
        </p:blipFill>
        <p:spPr bwMode="auto">
          <a:xfrm>
            <a:off x="9327386" y="0"/>
            <a:ext cx="2864614" cy="6858000"/>
          </a:xfrm>
          <a:prstGeom prst="rect">
            <a:avLst/>
          </a:prstGeom>
          <a:noFill/>
          <a:ln>
            <a:noFill/>
          </a:ln>
        </p:spPr>
      </p:pic>
      <p:sp>
        <p:nvSpPr>
          <p:cNvPr id="5" name="Google Shape;116;p19"/>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pic>
        <p:nvPicPr>
          <p:cNvPr id="6" name="Google Shape;117;p19"/>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118;p19"/>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119;p19"/>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PhAnim="0" matchingName="15_Custom Layout" userDrawn="1">
  <p:cSld name="15_Custom Layout">
    <p:spTree>
      <p:nvGrpSpPr>
        <p:cNvPr id="1" name=""/>
        <p:cNvGrpSpPr/>
        <p:nvPr/>
      </p:nvGrpSpPr>
      <p:grpSpPr bwMode="auto">
        <a:xfrm>
          <a:off x="0" y="0"/>
          <a:ext cx="0" cy="0"/>
          <a:chOff x="0" y="0"/>
          <a:chExt cx="0" cy="0"/>
        </a:xfrm>
      </p:grpSpPr>
      <p:pic>
        <p:nvPicPr>
          <p:cNvPr id="4" name="Google Shape;121;p20"/>
          <p:cNvPicPr/>
          <p:nvPr/>
        </p:nvPicPr>
        <p:blipFill>
          <a:blip r:embed="rId2">
            <a:alphaModFix/>
          </a:blip>
          <a:stretch/>
        </p:blipFill>
        <p:spPr bwMode="auto">
          <a:xfrm>
            <a:off x="9327386" y="0"/>
            <a:ext cx="2864614" cy="6858000"/>
          </a:xfrm>
          <a:prstGeom prst="rect">
            <a:avLst/>
          </a:prstGeom>
          <a:noFill/>
          <a:ln>
            <a:noFill/>
          </a:ln>
        </p:spPr>
      </p:pic>
      <p:sp>
        <p:nvSpPr>
          <p:cNvPr id="5" name="Google Shape;122;p20"/>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pic>
        <p:nvPicPr>
          <p:cNvPr id="6" name="Google Shape;123;p20"/>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124;p20"/>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125;p20"/>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PhAnim="0" matchingName="16_Custom Layout" userDrawn="1">
  <p:cSld name="16_Custom Layout">
    <p:spTree>
      <p:nvGrpSpPr>
        <p:cNvPr id="1" name=""/>
        <p:cNvGrpSpPr/>
        <p:nvPr/>
      </p:nvGrpSpPr>
      <p:grpSpPr bwMode="auto">
        <a:xfrm>
          <a:off x="0" y="0"/>
          <a:ext cx="0" cy="0"/>
          <a:chOff x="0" y="0"/>
          <a:chExt cx="0" cy="0"/>
        </a:xfrm>
      </p:grpSpPr>
      <p:pic>
        <p:nvPicPr>
          <p:cNvPr id="4" name="Google Shape;127;p21"/>
          <p:cNvPicPr/>
          <p:nvPr/>
        </p:nvPicPr>
        <p:blipFill>
          <a:blip r:embed="rId2">
            <a:alphaModFix/>
          </a:blip>
          <a:stretch/>
        </p:blipFill>
        <p:spPr bwMode="auto">
          <a:xfrm>
            <a:off x="9327386" y="0"/>
            <a:ext cx="2864614" cy="6858000"/>
          </a:xfrm>
          <a:prstGeom prst="rect">
            <a:avLst/>
          </a:prstGeom>
          <a:noFill/>
          <a:ln>
            <a:noFill/>
          </a:ln>
        </p:spPr>
      </p:pic>
      <p:sp>
        <p:nvSpPr>
          <p:cNvPr id="5" name="Google Shape;128;p21"/>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pic>
        <p:nvPicPr>
          <p:cNvPr id="6" name="Google Shape;129;p21"/>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130;p21"/>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131;p21"/>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matchingName="Disposition personnalisée" userDrawn="1">
  <p:cSld name="Disposition personnalisée">
    <p:spTree>
      <p:nvGrpSpPr>
        <p:cNvPr id="1" name=""/>
        <p:cNvGrpSpPr/>
        <p:nvPr/>
      </p:nvGrpSpPr>
      <p:grpSpPr bwMode="auto">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PhAnim="0" matchingName="17_Custom Layout" userDrawn="1">
  <p:cSld name="17_Custom Layout">
    <p:spTree>
      <p:nvGrpSpPr>
        <p:cNvPr id="1" name=""/>
        <p:cNvGrpSpPr/>
        <p:nvPr/>
      </p:nvGrpSpPr>
      <p:grpSpPr bwMode="auto">
        <a:xfrm>
          <a:off x="0" y="0"/>
          <a:ext cx="0" cy="0"/>
          <a:chOff x="0" y="0"/>
          <a:chExt cx="0" cy="0"/>
        </a:xfrm>
      </p:grpSpPr>
      <p:pic>
        <p:nvPicPr>
          <p:cNvPr id="4" name="Google Shape;133;p22"/>
          <p:cNvPicPr/>
          <p:nvPr/>
        </p:nvPicPr>
        <p:blipFill>
          <a:blip r:embed="rId2">
            <a:alphaModFix/>
          </a:blip>
          <a:stretch/>
        </p:blipFill>
        <p:spPr bwMode="auto">
          <a:xfrm>
            <a:off x="9327386" y="0"/>
            <a:ext cx="2864614" cy="6858000"/>
          </a:xfrm>
          <a:prstGeom prst="rect">
            <a:avLst/>
          </a:prstGeom>
          <a:noFill/>
          <a:ln>
            <a:noFill/>
          </a:ln>
        </p:spPr>
      </p:pic>
      <p:sp>
        <p:nvSpPr>
          <p:cNvPr id="5" name="Google Shape;134;p22"/>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pic>
        <p:nvPicPr>
          <p:cNvPr id="6" name="Google Shape;135;p22"/>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136;p22"/>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137;p22"/>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PhAnim="0" matchingName="18_Custom Layout" userDrawn="1">
  <p:cSld name="18_Custom Layout">
    <p:spTree>
      <p:nvGrpSpPr>
        <p:cNvPr id="1" name=""/>
        <p:cNvGrpSpPr/>
        <p:nvPr/>
      </p:nvGrpSpPr>
      <p:grpSpPr bwMode="auto">
        <a:xfrm>
          <a:off x="0" y="0"/>
          <a:ext cx="0" cy="0"/>
          <a:chOff x="0" y="0"/>
          <a:chExt cx="0" cy="0"/>
        </a:xfrm>
      </p:grpSpPr>
      <p:pic>
        <p:nvPicPr>
          <p:cNvPr id="4" name="Google Shape;139;p23"/>
          <p:cNvPicPr/>
          <p:nvPr/>
        </p:nvPicPr>
        <p:blipFill>
          <a:blip r:embed="rId2">
            <a:alphaModFix/>
          </a:blip>
          <a:stretch/>
        </p:blipFill>
        <p:spPr bwMode="auto">
          <a:xfrm>
            <a:off x="9327386" y="0"/>
            <a:ext cx="2864614" cy="6858000"/>
          </a:xfrm>
          <a:prstGeom prst="rect">
            <a:avLst/>
          </a:prstGeom>
          <a:noFill/>
          <a:ln>
            <a:noFill/>
          </a:ln>
        </p:spPr>
      </p:pic>
      <p:sp>
        <p:nvSpPr>
          <p:cNvPr id="5" name="Google Shape;140;p23"/>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pic>
        <p:nvPicPr>
          <p:cNvPr id="6" name="Google Shape;141;p23"/>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142;p23"/>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143;p23"/>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PhAnim="0" matchingName="19_Custom Layout" userDrawn="1">
  <p:cSld name="19_Custom Layout">
    <p:spTree>
      <p:nvGrpSpPr>
        <p:cNvPr id="1" name=""/>
        <p:cNvGrpSpPr/>
        <p:nvPr/>
      </p:nvGrpSpPr>
      <p:grpSpPr bwMode="auto">
        <a:xfrm>
          <a:off x="0" y="0"/>
          <a:ext cx="0" cy="0"/>
          <a:chOff x="0" y="0"/>
          <a:chExt cx="0" cy="0"/>
        </a:xfrm>
      </p:grpSpPr>
      <p:pic>
        <p:nvPicPr>
          <p:cNvPr id="4" name="Google Shape;145;p24"/>
          <p:cNvPicPr/>
          <p:nvPr/>
        </p:nvPicPr>
        <p:blipFill>
          <a:blip r:embed="rId2">
            <a:alphaModFix/>
          </a:blip>
          <a:stretch/>
        </p:blipFill>
        <p:spPr bwMode="auto">
          <a:xfrm>
            <a:off x="9327386" y="0"/>
            <a:ext cx="2864614" cy="6858000"/>
          </a:xfrm>
          <a:prstGeom prst="rect">
            <a:avLst/>
          </a:prstGeom>
          <a:noFill/>
          <a:ln>
            <a:noFill/>
          </a:ln>
        </p:spPr>
      </p:pic>
      <p:sp>
        <p:nvSpPr>
          <p:cNvPr id="5" name="Google Shape;146;p24"/>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pic>
        <p:nvPicPr>
          <p:cNvPr id="6" name="Google Shape;147;p24"/>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148;p24"/>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149;p24"/>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PhAnim="0" matchingName="20_Custom Layout" userDrawn="1">
  <p:cSld name="20_Custom Layout">
    <p:spTree>
      <p:nvGrpSpPr>
        <p:cNvPr id="1" name=""/>
        <p:cNvGrpSpPr/>
        <p:nvPr/>
      </p:nvGrpSpPr>
      <p:grpSpPr bwMode="auto">
        <a:xfrm>
          <a:off x="0" y="0"/>
          <a:ext cx="0" cy="0"/>
          <a:chOff x="0" y="0"/>
          <a:chExt cx="0" cy="0"/>
        </a:xfrm>
      </p:grpSpPr>
      <p:pic>
        <p:nvPicPr>
          <p:cNvPr id="4" name="Google Shape;151;p25"/>
          <p:cNvPicPr/>
          <p:nvPr/>
        </p:nvPicPr>
        <p:blipFill>
          <a:blip r:embed="rId2">
            <a:alphaModFix/>
          </a:blip>
          <a:stretch/>
        </p:blipFill>
        <p:spPr bwMode="auto">
          <a:xfrm>
            <a:off x="9327386" y="0"/>
            <a:ext cx="2864614" cy="6858000"/>
          </a:xfrm>
          <a:prstGeom prst="rect">
            <a:avLst/>
          </a:prstGeom>
          <a:noFill/>
          <a:ln>
            <a:noFill/>
          </a:ln>
        </p:spPr>
      </p:pic>
      <p:sp>
        <p:nvSpPr>
          <p:cNvPr id="5" name="Google Shape;152;p25"/>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pic>
        <p:nvPicPr>
          <p:cNvPr id="6" name="Google Shape;153;p25"/>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154;p25"/>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155;p25"/>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PhAnim="0" matchingName="21_Custom Layout" userDrawn="1">
  <p:cSld name="21_Custom Layout">
    <p:spTree>
      <p:nvGrpSpPr>
        <p:cNvPr id="1" name=""/>
        <p:cNvGrpSpPr/>
        <p:nvPr/>
      </p:nvGrpSpPr>
      <p:grpSpPr bwMode="auto">
        <a:xfrm>
          <a:off x="0" y="0"/>
          <a:ext cx="0" cy="0"/>
          <a:chOff x="0" y="0"/>
          <a:chExt cx="0" cy="0"/>
        </a:xfrm>
      </p:grpSpPr>
      <p:pic>
        <p:nvPicPr>
          <p:cNvPr id="4" name="Google Shape;157;p26"/>
          <p:cNvPicPr/>
          <p:nvPr/>
        </p:nvPicPr>
        <p:blipFill>
          <a:blip r:embed="rId2">
            <a:alphaModFix/>
          </a:blip>
          <a:stretch/>
        </p:blipFill>
        <p:spPr bwMode="auto">
          <a:xfrm>
            <a:off x="9327386" y="0"/>
            <a:ext cx="2864614" cy="6858000"/>
          </a:xfrm>
          <a:prstGeom prst="rect">
            <a:avLst/>
          </a:prstGeom>
          <a:noFill/>
          <a:ln>
            <a:noFill/>
          </a:ln>
        </p:spPr>
      </p:pic>
      <p:sp>
        <p:nvSpPr>
          <p:cNvPr id="5" name="Google Shape;158;p26"/>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pic>
        <p:nvPicPr>
          <p:cNvPr id="6" name="Google Shape;159;p26"/>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160;p26"/>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161;p26"/>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PhAnim="0" matchingName="22_Custom Layout" userDrawn="1">
  <p:cSld name="22_Custom Layout">
    <p:spTree>
      <p:nvGrpSpPr>
        <p:cNvPr id="1" name=""/>
        <p:cNvGrpSpPr/>
        <p:nvPr/>
      </p:nvGrpSpPr>
      <p:grpSpPr bwMode="auto">
        <a:xfrm>
          <a:off x="0" y="0"/>
          <a:ext cx="0" cy="0"/>
          <a:chOff x="0" y="0"/>
          <a:chExt cx="0" cy="0"/>
        </a:xfrm>
      </p:grpSpPr>
      <p:pic>
        <p:nvPicPr>
          <p:cNvPr id="4" name="Google Shape;163;p27"/>
          <p:cNvPicPr/>
          <p:nvPr/>
        </p:nvPicPr>
        <p:blipFill>
          <a:blip r:embed="rId2">
            <a:alphaModFix/>
          </a:blip>
          <a:stretch/>
        </p:blipFill>
        <p:spPr bwMode="auto">
          <a:xfrm>
            <a:off x="9327386" y="0"/>
            <a:ext cx="2864614" cy="6858000"/>
          </a:xfrm>
          <a:prstGeom prst="rect">
            <a:avLst/>
          </a:prstGeom>
          <a:noFill/>
          <a:ln>
            <a:noFill/>
          </a:ln>
        </p:spPr>
      </p:pic>
      <p:sp>
        <p:nvSpPr>
          <p:cNvPr id="5" name="Google Shape;164;p27"/>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pic>
        <p:nvPicPr>
          <p:cNvPr id="6" name="Google Shape;165;p27"/>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166;p27"/>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167;p27"/>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PhAnim="0" matchingName="23_Custom Layout" userDrawn="1">
  <p:cSld name="23_Custom Layout">
    <p:spTree>
      <p:nvGrpSpPr>
        <p:cNvPr id="1" name=""/>
        <p:cNvGrpSpPr/>
        <p:nvPr/>
      </p:nvGrpSpPr>
      <p:grpSpPr bwMode="auto">
        <a:xfrm>
          <a:off x="0" y="0"/>
          <a:ext cx="0" cy="0"/>
          <a:chOff x="0" y="0"/>
          <a:chExt cx="0" cy="0"/>
        </a:xfrm>
      </p:grpSpPr>
      <p:pic>
        <p:nvPicPr>
          <p:cNvPr id="4" name="Google Shape;169;p28"/>
          <p:cNvPicPr/>
          <p:nvPr/>
        </p:nvPicPr>
        <p:blipFill>
          <a:blip r:embed="rId2">
            <a:alphaModFix/>
          </a:blip>
          <a:stretch/>
        </p:blipFill>
        <p:spPr bwMode="auto">
          <a:xfrm>
            <a:off x="9354879" y="0"/>
            <a:ext cx="2864614" cy="6858000"/>
          </a:xfrm>
          <a:prstGeom prst="rect">
            <a:avLst/>
          </a:prstGeom>
          <a:noFill/>
          <a:ln>
            <a:noFill/>
          </a:ln>
        </p:spPr>
      </p:pic>
      <p:sp>
        <p:nvSpPr>
          <p:cNvPr id="5" name="Google Shape;170;p28"/>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pic>
        <p:nvPicPr>
          <p:cNvPr id="6" name="Google Shape;171;p28"/>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172;p28"/>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173;p28"/>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PhAnim="0" matchingName="24_Custom Layout" userDrawn="1">
  <p:cSld name="24_Custom Layout">
    <p:spTree>
      <p:nvGrpSpPr>
        <p:cNvPr id="1" name=""/>
        <p:cNvGrpSpPr/>
        <p:nvPr/>
      </p:nvGrpSpPr>
      <p:grpSpPr bwMode="auto">
        <a:xfrm>
          <a:off x="0" y="0"/>
          <a:ext cx="0" cy="0"/>
          <a:chOff x="0" y="0"/>
          <a:chExt cx="0" cy="0"/>
        </a:xfrm>
      </p:grpSpPr>
      <p:pic>
        <p:nvPicPr>
          <p:cNvPr id="4" name="Google Shape;175;p29"/>
          <p:cNvPicPr/>
          <p:nvPr/>
        </p:nvPicPr>
        <p:blipFill>
          <a:blip r:embed="rId2">
            <a:alphaModFix/>
          </a:blip>
          <a:stretch/>
        </p:blipFill>
        <p:spPr bwMode="auto">
          <a:xfrm>
            <a:off x="9327386" y="0"/>
            <a:ext cx="2864614" cy="6858000"/>
          </a:xfrm>
          <a:prstGeom prst="rect">
            <a:avLst/>
          </a:prstGeom>
          <a:noFill/>
          <a:ln>
            <a:noFill/>
          </a:ln>
        </p:spPr>
      </p:pic>
      <p:sp>
        <p:nvSpPr>
          <p:cNvPr id="5" name="Google Shape;176;p29"/>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pic>
        <p:nvPicPr>
          <p:cNvPr id="6" name="Google Shape;177;p29"/>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178;p29"/>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179;p29"/>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PhAnim="0" matchingName="25_Custom Layout" userDrawn="1">
  <p:cSld name="25_Custom Layout">
    <p:spTree>
      <p:nvGrpSpPr>
        <p:cNvPr id="1" name=""/>
        <p:cNvGrpSpPr/>
        <p:nvPr/>
      </p:nvGrpSpPr>
      <p:grpSpPr bwMode="auto">
        <a:xfrm>
          <a:off x="0" y="0"/>
          <a:ext cx="0" cy="0"/>
          <a:chOff x="0" y="0"/>
          <a:chExt cx="0" cy="0"/>
        </a:xfrm>
      </p:grpSpPr>
      <p:pic>
        <p:nvPicPr>
          <p:cNvPr id="4" name="Google Shape;181;p30"/>
          <p:cNvPicPr/>
          <p:nvPr/>
        </p:nvPicPr>
        <p:blipFill>
          <a:blip r:embed="rId2">
            <a:alphaModFix/>
          </a:blip>
          <a:stretch/>
        </p:blipFill>
        <p:spPr bwMode="auto">
          <a:xfrm>
            <a:off x="9327386" y="-55418"/>
            <a:ext cx="2864614" cy="6858000"/>
          </a:xfrm>
          <a:prstGeom prst="rect">
            <a:avLst/>
          </a:prstGeom>
          <a:noFill/>
          <a:ln>
            <a:noFill/>
          </a:ln>
        </p:spPr>
      </p:pic>
      <p:sp>
        <p:nvSpPr>
          <p:cNvPr id="5" name="Google Shape;182;p30"/>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pic>
        <p:nvPicPr>
          <p:cNvPr id="6" name="Google Shape;183;p30"/>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184;p30"/>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185;p30"/>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PhAnim="0" matchingName="26_Custom Layout" userDrawn="1">
  <p:cSld name="26_Custom Layout">
    <p:spTree>
      <p:nvGrpSpPr>
        <p:cNvPr id="1" name=""/>
        <p:cNvGrpSpPr/>
        <p:nvPr/>
      </p:nvGrpSpPr>
      <p:grpSpPr bwMode="auto">
        <a:xfrm>
          <a:off x="0" y="0"/>
          <a:ext cx="0" cy="0"/>
          <a:chOff x="0" y="0"/>
          <a:chExt cx="0" cy="0"/>
        </a:xfrm>
      </p:grpSpPr>
      <p:pic>
        <p:nvPicPr>
          <p:cNvPr id="4" name="Google Shape;187;p31"/>
          <p:cNvPicPr/>
          <p:nvPr/>
        </p:nvPicPr>
        <p:blipFill>
          <a:blip r:embed="rId2">
            <a:alphaModFix/>
          </a:blip>
          <a:stretch/>
        </p:blipFill>
        <p:spPr bwMode="auto">
          <a:xfrm>
            <a:off x="9327386" y="0"/>
            <a:ext cx="2864614" cy="6858000"/>
          </a:xfrm>
          <a:prstGeom prst="rect">
            <a:avLst/>
          </a:prstGeom>
          <a:noFill/>
          <a:ln>
            <a:noFill/>
          </a:ln>
        </p:spPr>
      </p:pic>
      <p:sp>
        <p:nvSpPr>
          <p:cNvPr id="5" name="Google Shape;188;p31"/>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pic>
        <p:nvPicPr>
          <p:cNvPr id="6" name="Google Shape;189;p31"/>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190;p31"/>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191;p31"/>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matchingName="Custom Layout" userDrawn="1">
  <p:cSld name="Custom Layout">
    <p:spTree>
      <p:nvGrpSpPr>
        <p:cNvPr id="1" name=""/>
        <p:cNvGrpSpPr/>
        <p:nvPr/>
      </p:nvGrpSpPr>
      <p:grpSpPr bwMode="auto">
        <a:xfrm>
          <a:off x="0" y="0"/>
          <a:ext cx="0" cy="0"/>
          <a:chOff x="0" y="0"/>
          <a:chExt cx="0" cy="0"/>
        </a:xfrm>
      </p:grpSpPr>
      <p:pic>
        <p:nvPicPr>
          <p:cNvPr id="4" name="Google Shape;31;p5"/>
          <p:cNvPicPr/>
          <p:nvPr/>
        </p:nvPicPr>
        <p:blipFill>
          <a:blip r:embed="rId2">
            <a:alphaModFix/>
          </a:blip>
          <a:srcRect l="34639"/>
          <a:stretch/>
        </p:blipFill>
        <p:spPr bwMode="auto">
          <a:xfrm>
            <a:off x="10319656" y="0"/>
            <a:ext cx="1872343" cy="6858000"/>
          </a:xfrm>
          <a:prstGeom prst="rect">
            <a:avLst/>
          </a:prstGeom>
          <a:noFill/>
          <a:ln>
            <a:noFill/>
          </a:ln>
        </p:spPr>
      </p:pic>
      <p:pic>
        <p:nvPicPr>
          <p:cNvPr id="5" name="Google Shape;32;p5"/>
          <p:cNvPicPr/>
          <p:nvPr/>
        </p:nvPicPr>
        <p:blipFill>
          <a:blip r:embed="rId3">
            <a:alphaModFix/>
          </a:blip>
          <a:srcRect b="18334"/>
          <a:stretch/>
        </p:blipFill>
        <p:spPr bwMode="auto">
          <a:xfrm>
            <a:off x="10787186" y="6071366"/>
            <a:ext cx="1099028" cy="511436"/>
          </a:xfrm>
          <a:prstGeom prst="rect">
            <a:avLst/>
          </a:prstGeom>
          <a:noFill/>
          <a:ln>
            <a:noFill/>
          </a:ln>
        </p:spPr>
      </p:pic>
      <p:sp>
        <p:nvSpPr>
          <p:cNvPr id="6" name="Google Shape;33;p5"/>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7" name="Google Shape;34;p5"/>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065081"/>
              </a:buClr>
              <a:buSzPts val="3200"/>
              <a:buFont typeface="Calibri"/>
              <a:buNone/>
              <a:defRPr>
                <a:solidFill>
                  <a:srgbClr val="06508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sp>
        <p:nvSpPr>
          <p:cNvPr id="8" name="Google Shape;35;p5"/>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PhAnim="0" matchingName="27_Custom Layout" userDrawn="1">
  <p:cSld name="27_Custom Layout">
    <p:spTree>
      <p:nvGrpSpPr>
        <p:cNvPr id="1" name=""/>
        <p:cNvGrpSpPr/>
        <p:nvPr/>
      </p:nvGrpSpPr>
      <p:grpSpPr bwMode="auto">
        <a:xfrm>
          <a:off x="0" y="0"/>
          <a:ext cx="0" cy="0"/>
          <a:chOff x="0" y="0"/>
          <a:chExt cx="0" cy="0"/>
        </a:xfrm>
      </p:grpSpPr>
      <p:pic>
        <p:nvPicPr>
          <p:cNvPr id="4" name="Google Shape;193;p32"/>
          <p:cNvPicPr/>
          <p:nvPr/>
        </p:nvPicPr>
        <p:blipFill>
          <a:blip r:embed="rId2">
            <a:alphaModFix/>
          </a:blip>
          <a:stretch/>
        </p:blipFill>
        <p:spPr bwMode="auto">
          <a:xfrm>
            <a:off x="9327386" y="0"/>
            <a:ext cx="2864614" cy="6858000"/>
          </a:xfrm>
          <a:prstGeom prst="rect">
            <a:avLst/>
          </a:prstGeom>
          <a:noFill/>
          <a:ln>
            <a:noFill/>
          </a:ln>
        </p:spPr>
      </p:pic>
      <p:sp>
        <p:nvSpPr>
          <p:cNvPr id="5" name="Google Shape;194;p32"/>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pic>
        <p:nvPicPr>
          <p:cNvPr id="6" name="Google Shape;195;p32"/>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196;p32"/>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197;p32"/>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PhAnim="0" matchingName="28_Custom Layout" userDrawn="1">
  <p:cSld name="28_Custom Layout">
    <p:spTree>
      <p:nvGrpSpPr>
        <p:cNvPr id="1" name=""/>
        <p:cNvGrpSpPr/>
        <p:nvPr/>
      </p:nvGrpSpPr>
      <p:grpSpPr bwMode="auto">
        <a:xfrm>
          <a:off x="0" y="0"/>
          <a:ext cx="0" cy="0"/>
          <a:chOff x="0" y="0"/>
          <a:chExt cx="0" cy="0"/>
        </a:xfrm>
      </p:grpSpPr>
      <p:pic>
        <p:nvPicPr>
          <p:cNvPr id="4" name="Google Shape;199;p33"/>
          <p:cNvPicPr/>
          <p:nvPr/>
        </p:nvPicPr>
        <p:blipFill>
          <a:blip r:embed="rId2">
            <a:alphaModFix/>
          </a:blip>
          <a:stretch/>
        </p:blipFill>
        <p:spPr bwMode="auto">
          <a:xfrm>
            <a:off x="9327386" y="0"/>
            <a:ext cx="2864614" cy="6858000"/>
          </a:xfrm>
          <a:prstGeom prst="rect">
            <a:avLst/>
          </a:prstGeom>
          <a:noFill/>
          <a:ln>
            <a:noFill/>
          </a:ln>
        </p:spPr>
      </p:pic>
      <p:sp>
        <p:nvSpPr>
          <p:cNvPr id="5" name="Google Shape;200;p33"/>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pic>
        <p:nvPicPr>
          <p:cNvPr id="6" name="Google Shape;201;p33"/>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202;p33"/>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203;p33"/>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PhAnim="0" matchingName="Title and Content" userDrawn="1">
  <p:cSld name="Title and Content">
    <p:spTree>
      <p:nvGrpSpPr>
        <p:cNvPr id="1" name=""/>
        <p:cNvGrpSpPr/>
        <p:nvPr/>
      </p:nvGrpSpPr>
      <p:grpSpPr bwMode="auto">
        <a:xfrm>
          <a:off x="0" y="0"/>
          <a:ext cx="0" cy="0"/>
          <a:chOff x="0" y="0"/>
          <a:chExt cx="0" cy="0"/>
        </a:xfrm>
      </p:grpSpPr>
      <p:sp>
        <p:nvSpPr>
          <p:cNvPr id="4" name="Google Shape;205;p34"/>
          <p:cNvSpPr>
            <a:spLocks noGrp="1"/>
          </p:cNvSpPr>
          <p:nvPr>
            <p:ph type="body" idx="1"/>
          </p:nvPr>
        </p:nvSpPr>
        <p:spPr bwMode="auto">
          <a:xfrm>
            <a:off x="444502" y="1439333"/>
            <a:ext cx="10909200" cy="4737600"/>
          </a:xfrm>
          <a:prstGeom prst="rect">
            <a:avLst/>
          </a:prstGeom>
          <a:noFill/>
          <a:ln>
            <a:noFill/>
          </a:ln>
        </p:spPr>
        <p:txBody>
          <a:bodyPr spcFirstLastPara="1" wrap="square" lIns="91425" tIns="45700" rIns="91425" bIns="45700" anchor="t" anchorCtr="0">
            <a:noAutofit/>
          </a:bodyPr>
          <a:lstStyle>
            <a:lvl1pPr marL="457200" lvl="0" indent="-368300" algn="l">
              <a:lnSpc>
                <a:spcPct val="90000"/>
              </a:lnSpc>
              <a:spcBef>
                <a:spcPts val="750"/>
              </a:spcBef>
              <a:spcAft>
                <a:spcPts val="0"/>
              </a:spcAft>
              <a:buClr>
                <a:srgbClr val="004360"/>
              </a:buClr>
              <a:buSzPts val="2200"/>
              <a:buChar char="•"/>
              <a:defRPr sz="2200">
                <a:latin typeface="Calibri"/>
                <a:ea typeface="Calibri"/>
                <a:cs typeface="Calibri"/>
              </a:defRPr>
            </a:lvl1pPr>
            <a:lvl2pPr marL="914400" lvl="1" indent="-342900" algn="l">
              <a:lnSpc>
                <a:spcPct val="90000"/>
              </a:lnSpc>
              <a:spcBef>
                <a:spcPts val="375"/>
              </a:spcBef>
              <a:spcAft>
                <a:spcPts val="0"/>
              </a:spcAft>
              <a:buClr>
                <a:srgbClr val="004361"/>
              </a:buClr>
              <a:buSzPts val="1800"/>
              <a:buChar char="•"/>
              <a:defRPr sz="1800">
                <a:solidFill>
                  <a:srgbClr val="004361"/>
                </a:solidFill>
                <a:latin typeface="Calibri"/>
                <a:ea typeface="Calibri"/>
                <a:cs typeface="Calibri"/>
              </a:defRPr>
            </a:lvl2pPr>
            <a:lvl3pPr marL="1371600" lvl="2" indent="-342900" algn="l">
              <a:lnSpc>
                <a:spcPct val="90000"/>
              </a:lnSpc>
              <a:spcBef>
                <a:spcPts val="375"/>
              </a:spcBef>
              <a:spcAft>
                <a:spcPts val="0"/>
              </a:spcAft>
              <a:buClr>
                <a:srgbClr val="003F5E"/>
              </a:buClr>
              <a:buSzPts val="1800"/>
              <a:buChar char="•"/>
              <a:defRPr sz="1800">
                <a:solidFill>
                  <a:srgbClr val="003F5E"/>
                </a:solidFill>
                <a:latin typeface="Calibri"/>
                <a:ea typeface="Calibri"/>
                <a:cs typeface="Calibri"/>
              </a:defRPr>
            </a:lvl3pPr>
            <a:lvl4pPr marL="1828800" lvl="3" indent="-342900" algn="l">
              <a:lnSpc>
                <a:spcPct val="90000"/>
              </a:lnSpc>
              <a:spcBef>
                <a:spcPts val="375"/>
              </a:spcBef>
              <a:spcAft>
                <a:spcPts val="0"/>
              </a:spcAft>
              <a:buClr>
                <a:srgbClr val="004360"/>
              </a:buClr>
              <a:buSzPts val="1800"/>
              <a:buChar char="•"/>
              <a:defRPr sz="1800">
                <a:latin typeface="Calibri"/>
                <a:ea typeface="Calibri"/>
                <a:cs typeface="Calibri"/>
              </a:defRPr>
            </a:lvl4pPr>
            <a:lvl5pPr marL="2286000" lvl="4" indent="-342900" algn="l">
              <a:lnSpc>
                <a:spcPct val="90000"/>
              </a:lnSpc>
              <a:spcBef>
                <a:spcPts val="375"/>
              </a:spcBef>
              <a:spcAft>
                <a:spcPts val="0"/>
              </a:spcAft>
              <a:buClr>
                <a:srgbClr val="004360"/>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pPr>
              <a:defRPr/>
            </a:pPr>
            <a:endParaRPr/>
          </a:p>
        </p:txBody>
      </p:sp>
      <p:sp>
        <p:nvSpPr>
          <p:cNvPr id="5" name="Google Shape;206;p34"/>
          <p:cNvSpPr>
            <a:spLocks noGrp="1"/>
          </p:cNvSpPr>
          <p:nvPr>
            <p:ph type="sldNum" idx="12"/>
          </p:nvPr>
        </p:nvSpPr>
        <p:spPr bwMode="auto">
          <a:xfrm>
            <a:off x="11061811" y="6406019"/>
            <a:ext cx="741000" cy="2748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700">
                <a:solidFill>
                  <a:srgbClr val="888888"/>
                </a:solidFill>
                <a:latin typeface="Calibri"/>
                <a:ea typeface="Calibri"/>
                <a:cs typeface="Calibri"/>
              </a:defRPr>
            </a:lvl1pPr>
            <a:lvl2pPr marL="0" lvl="1" indent="0" algn="r">
              <a:spcBef>
                <a:spcPts val="0"/>
              </a:spcBef>
              <a:buNone/>
              <a:defRPr sz="700">
                <a:solidFill>
                  <a:srgbClr val="888888"/>
                </a:solidFill>
                <a:latin typeface="Calibri"/>
                <a:ea typeface="Calibri"/>
                <a:cs typeface="Calibri"/>
              </a:defRPr>
            </a:lvl2pPr>
            <a:lvl3pPr marL="0" lvl="2" indent="0" algn="r">
              <a:spcBef>
                <a:spcPts val="0"/>
              </a:spcBef>
              <a:buNone/>
              <a:defRPr sz="700">
                <a:solidFill>
                  <a:srgbClr val="888888"/>
                </a:solidFill>
                <a:latin typeface="Calibri"/>
                <a:ea typeface="Calibri"/>
                <a:cs typeface="Calibri"/>
              </a:defRPr>
            </a:lvl3pPr>
            <a:lvl4pPr marL="0" lvl="3" indent="0" algn="r">
              <a:spcBef>
                <a:spcPts val="0"/>
              </a:spcBef>
              <a:buNone/>
              <a:defRPr sz="700">
                <a:solidFill>
                  <a:srgbClr val="888888"/>
                </a:solidFill>
                <a:latin typeface="Calibri"/>
                <a:ea typeface="Calibri"/>
                <a:cs typeface="Calibri"/>
              </a:defRPr>
            </a:lvl4pPr>
            <a:lvl5pPr marL="0" lvl="4" indent="0" algn="r">
              <a:spcBef>
                <a:spcPts val="0"/>
              </a:spcBef>
              <a:buNone/>
              <a:defRPr sz="700">
                <a:solidFill>
                  <a:srgbClr val="888888"/>
                </a:solidFill>
                <a:latin typeface="Calibri"/>
                <a:ea typeface="Calibri"/>
                <a:cs typeface="Calibri"/>
              </a:defRPr>
            </a:lvl5pPr>
            <a:lvl6pPr marL="0" lvl="5" indent="0" algn="r">
              <a:spcBef>
                <a:spcPts val="0"/>
              </a:spcBef>
              <a:buNone/>
              <a:defRPr sz="700">
                <a:solidFill>
                  <a:srgbClr val="888888"/>
                </a:solidFill>
                <a:latin typeface="Calibri"/>
                <a:ea typeface="Calibri"/>
                <a:cs typeface="Calibri"/>
              </a:defRPr>
            </a:lvl6pPr>
            <a:lvl7pPr marL="0" lvl="6" indent="0" algn="r">
              <a:spcBef>
                <a:spcPts val="0"/>
              </a:spcBef>
              <a:buNone/>
              <a:defRPr sz="700">
                <a:solidFill>
                  <a:srgbClr val="888888"/>
                </a:solidFill>
                <a:latin typeface="Calibri"/>
                <a:ea typeface="Calibri"/>
                <a:cs typeface="Calibri"/>
              </a:defRPr>
            </a:lvl7pPr>
            <a:lvl8pPr marL="0" lvl="7" indent="0" algn="r">
              <a:spcBef>
                <a:spcPts val="0"/>
              </a:spcBef>
              <a:buNone/>
              <a:defRPr sz="700">
                <a:solidFill>
                  <a:srgbClr val="888888"/>
                </a:solidFill>
                <a:latin typeface="Calibri"/>
                <a:ea typeface="Calibri"/>
                <a:cs typeface="Calibri"/>
              </a:defRPr>
            </a:lvl8pPr>
            <a:lvl9pPr marL="0" lvl="8" indent="0" algn="r">
              <a:spcBef>
                <a:spcPts val="0"/>
              </a:spcBef>
              <a:buNone/>
              <a:defRPr sz="700">
                <a:solidFill>
                  <a:srgbClr val="888888"/>
                </a:solidFill>
                <a:latin typeface="Calibri"/>
                <a:ea typeface="Calibri"/>
                <a:cs typeface="Calibri"/>
              </a:defRPr>
            </a:lvl9pPr>
          </a:lstStyle>
          <a:p>
            <a:pPr marL="0" lvl="0" indent="0" algn="r">
              <a:spcBef>
                <a:spcPts val="0"/>
              </a:spcBef>
              <a:spcAft>
                <a:spcPts val="0"/>
              </a:spcAft>
              <a:buNone/>
              <a:defRPr/>
            </a:pPr>
            <a:fld id="{00000000-1234-1234-1234-123412341234}" type="slidenum">
              <a:rPr lang="en-US"/>
              <a:t>‹#›</a:t>
            </a:fld>
            <a:endParaRPr/>
          </a:p>
        </p:txBody>
      </p:sp>
      <p:sp>
        <p:nvSpPr>
          <p:cNvPr id="6" name="Google Shape;207;p34"/>
          <p:cNvSpPr>
            <a:spLocks noGrp="1"/>
          </p:cNvSpPr>
          <p:nvPr>
            <p:ph type="title"/>
          </p:nvPr>
        </p:nvSpPr>
        <p:spPr bwMode="auto">
          <a:xfrm>
            <a:off x="455646" y="74648"/>
            <a:ext cx="9612000" cy="13257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00436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sp>
        <p:nvSpPr>
          <p:cNvPr id="7" name="Google Shape;208;p34"/>
          <p:cNvSpPr>
            <a:spLocks/>
          </p:cNvSpPr>
          <p:nvPr/>
        </p:nvSpPr>
        <p:spPr bwMode="auto">
          <a:xfrm>
            <a:off x="1844431" y="6430109"/>
            <a:ext cx="9063600" cy="274800"/>
          </a:xfrm>
          <a:prstGeom prst="rect">
            <a:avLst/>
          </a:prstGeom>
          <a:noFill/>
          <a:ln>
            <a:noFill/>
          </a:ln>
        </p:spPr>
        <p:txBody>
          <a:bodyPr spcFirstLastPara="1" wrap="square" lIns="91425" tIns="45700" rIns="91425" bIns="45700" anchor="ctr" anchorCtr="0">
            <a:noAutofit/>
          </a:bodyPr>
          <a:lstStyle/>
          <a:p>
            <a:pPr marL="0" marR="0" lvl="0" indent="0" algn="r">
              <a:spcBef>
                <a:spcPts val="0"/>
              </a:spcBef>
              <a:spcAft>
                <a:spcPts val="0"/>
              </a:spcAft>
              <a:buNone/>
              <a:defRPr/>
            </a:pPr>
            <a:endParaRPr sz="700">
              <a:solidFill>
                <a:srgbClr val="888888"/>
              </a:solidFill>
              <a:latin typeface="Calibri"/>
              <a:ea typeface="Calibri"/>
              <a:cs typeface="Calibri"/>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PhAnim="0" matchingName="Title and Content 1" type="obj" userDrawn="1">
  <p:cSld name="OBJECT">
    <p:spTree>
      <p:nvGrpSpPr>
        <p:cNvPr id="1" name=""/>
        <p:cNvGrpSpPr/>
        <p:nvPr/>
      </p:nvGrpSpPr>
      <p:grpSpPr bwMode="auto">
        <a:xfrm>
          <a:off x="0" y="0"/>
          <a:ext cx="0" cy="0"/>
          <a:chOff x="0" y="0"/>
          <a:chExt cx="0" cy="0"/>
        </a:xfrm>
      </p:grpSpPr>
      <p:pic>
        <p:nvPicPr>
          <p:cNvPr id="4" name="Google Shape;210;p35" descr="eduGAIN.gif"/>
          <p:cNvPicPr/>
          <p:nvPr/>
        </p:nvPicPr>
        <p:blipFill>
          <a:blip r:embed="rId2">
            <a:alphaModFix/>
          </a:blip>
          <a:stretch/>
        </p:blipFill>
        <p:spPr bwMode="auto">
          <a:xfrm>
            <a:off x="865006" y="5873182"/>
            <a:ext cx="1931972" cy="523140"/>
          </a:xfrm>
          <a:prstGeom prst="rect">
            <a:avLst/>
          </a:prstGeom>
          <a:noFill/>
          <a:ln>
            <a:noFill/>
          </a:ln>
        </p:spPr>
      </p:pic>
      <p:sp>
        <p:nvSpPr>
          <p:cNvPr id="5" name="Google Shape;211;p35"/>
          <p:cNvSpPr>
            <a:spLocks noGrp="1"/>
          </p:cNvSpPr>
          <p:nvPr>
            <p:ph type="title"/>
          </p:nvPr>
        </p:nvSpPr>
        <p:spPr bwMode="auto">
          <a:xfrm>
            <a:off x="454525" y="204374"/>
            <a:ext cx="10515600" cy="9387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sp>
        <p:nvSpPr>
          <p:cNvPr id="6" name="Google Shape;212;p35"/>
          <p:cNvSpPr>
            <a:spLocks noGrp="1"/>
          </p:cNvSpPr>
          <p:nvPr>
            <p:ph type="body" idx="1"/>
          </p:nvPr>
        </p:nvSpPr>
        <p:spPr bwMode="auto">
          <a:xfrm>
            <a:off x="446058" y="1503937"/>
            <a:ext cx="10515600" cy="43512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rgbClr val="004359"/>
              </a:buClr>
              <a:buSzPts val="1800"/>
              <a:buChar char="•"/>
              <a:defRPr/>
            </a:lvl1pPr>
            <a:lvl2pPr marL="914400" lvl="1" indent="-342900" algn="l">
              <a:lnSpc>
                <a:spcPct val="90000"/>
              </a:lnSpc>
              <a:spcBef>
                <a:spcPts val="500"/>
              </a:spcBef>
              <a:spcAft>
                <a:spcPts val="0"/>
              </a:spcAft>
              <a:buClr>
                <a:srgbClr val="004359"/>
              </a:buClr>
              <a:buSzPts val="1800"/>
              <a:buChar char="•"/>
              <a:defRPr/>
            </a:lvl2pPr>
            <a:lvl3pPr marL="1371600" lvl="2" indent="-342900" algn="l">
              <a:lnSpc>
                <a:spcPct val="90000"/>
              </a:lnSpc>
              <a:spcBef>
                <a:spcPts val="500"/>
              </a:spcBef>
              <a:spcAft>
                <a:spcPts val="0"/>
              </a:spcAft>
              <a:buClr>
                <a:srgbClr val="004359"/>
              </a:buClr>
              <a:buSzPts val="1800"/>
              <a:buChar char="•"/>
              <a:defRPr/>
            </a:lvl3pPr>
            <a:lvl4pPr marL="1828800" lvl="3" indent="-342900" algn="l">
              <a:lnSpc>
                <a:spcPct val="90000"/>
              </a:lnSpc>
              <a:spcBef>
                <a:spcPts val="500"/>
              </a:spcBef>
              <a:spcAft>
                <a:spcPts val="0"/>
              </a:spcAft>
              <a:buClr>
                <a:srgbClr val="004359"/>
              </a:buClr>
              <a:buSzPts val="1800"/>
              <a:buChar char="•"/>
              <a:defRPr/>
            </a:lvl4pPr>
            <a:lvl5pPr marL="2286000" lvl="4" indent="-342900" algn="l">
              <a:lnSpc>
                <a:spcPct val="90000"/>
              </a:lnSpc>
              <a:spcBef>
                <a:spcPts val="500"/>
              </a:spcBef>
              <a:spcAft>
                <a:spcPts val="0"/>
              </a:spcAft>
              <a:buClr>
                <a:srgbClr val="004359"/>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7" name="Google Shape;213;p35"/>
          <p:cNvSpPr>
            <a:spLocks noGrp="1"/>
          </p:cNvSpPr>
          <p:nvPr>
            <p:ph type="dt" idx="10"/>
          </p:nvPr>
        </p:nvSpPr>
        <p:spPr bwMode="auto">
          <a:xfrm>
            <a:off x="910732" y="5471988"/>
            <a:ext cx="6396000" cy="456000"/>
          </a:xfrm>
          <a:prstGeom prst="rect">
            <a:avLst/>
          </a:prstGeom>
          <a:noFill/>
          <a:ln>
            <a:noFill/>
          </a:ln>
        </p:spPr>
        <p:txBody>
          <a:bodyPr spcFirstLastPara="1" wrap="square" lIns="91425" tIns="45700" rIns="91425" bIns="45700" anchor="t" anchorCtr="0">
            <a:noAutofit/>
          </a:bodyPr>
          <a:lstStyle>
            <a:lvl1pPr marR="0" lvl="0" algn="l">
              <a:spcBef>
                <a:spcPts val="0"/>
              </a:spcBef>
              <a:spcAft>
                <a:spcPts val="0"/>
              </a:spcAft>
              <a:buSzPts val="1400"/>
              <a:buNone/>
              <a:defRPr sz="1800">
                <a:solidFill>
                  <a:schemeClr val="dk1"/>
                </a:solidFill>
                <a:latin typeface="Calibri"/>
                <a:ea typeface="Calibri"/>
                <a:cs typeface="Calibri"/>
              </a:defRPr>
            </a:lvl1pPr>
            <a:lvl2pPr marR="0" lvl="1" algn="l">
              <a:spcBef>
                <a:spcPts val="0"/>
              </a:spcBef>
              <a:spcAft>
                <a:spcPts val="0"/>
              </a:spcAft>
              <a:buSzPts val="1400"/>
              <a:buNone/>
              <a:defRPr sz="1800" b="0" i="0" u="none" strike="noStrike" cap="none">
                <a:solidFill>
                  <a:schemeClr val="dk1"/>
                </a:solidFill>
                <a:latin typeface="Calibri"/>
                <a:ea typeface="Calibri"/>
                <a:cs typeface="Calibri"/>
              </a:defRPr>
            </a:lvl2pPr>
            <a:lvl3pPr marR="0" lvl="2" algn="l">
              <a:spcBef>
                <a:spcPts val="0"/>
              </a:spcBef>
              <a:spcAft>
                <a:spcPts val="0"/>
              </a:spcAft>
              <a:buSzPts val="1400"/>
              <a:buNone/>
              <a:defRPr sz="1800" b="0" i="0" u="none" strike="noStrike" cap="none">
                <a:solidFill>
                  <a:schemeClr val="dk1"/>
                </a:solidFill>
                <a:latin typeface="Calibri"/>
                <a:ea typeface="Calibri"/>
                <a:cs typeface="Calibri"/>
              </a:defRPr>
            </a:lvl3pPr>
            <a:lvl4pPr marR="0" lvl="3" algn="l">
              <a:spcBef>
                <a:spcPts val="0"/>
              </a:spcBef>
              <a:spcAft>
                <a:spcPts val="0"/>
              </a:spcAft>
              <a:buSzPts val="1400"/>
              <a:buNone/>
              <a:defRPr sz="1800" b="0" i="0" u="none" strike="noStrike" cap="none">
                <a:solidFill>
                  <a:schemeClr val="dk1"/>
                </a:solidFill>
                <a:latin typeface="Calibri"/>
                <a:ea typeface="Calibri"/>
                <a:cs typeface="Calibri"/>
              </a:defRPr>
            </a:lvl4pPr>
            <a:lvl5pPr marR="0" lvl="4" algn="l">
              <a:spcBef>
                <a:spcPts val="0"/>
              </a:spcBef>
              <a:spcAft>
                <a:spcPts val="0"/>
              </a:spcAft>
              <a:buSzPts val="1400"/>
              <a:buNone/>
              <a:defRPr sz="1800" b="0" i="0" u="none" strike="noStrike" cap="none">
                <a:solidFill>
                  <a:schemeClr val="dk1"/>
                </a:solidFill>
                <a:latin typeface="Calibri"/>
                <a:ea typeface="Calibri"/>
                <a:cs typeface="Calibri"/>
              </a:defRPr>
            </a:lvl5pPr>
            <a:lvl6pPr marR="0" lvl="5" algn="l">
              <a:spcBef>
                <a:spcPts val="0"/>
              </a:spcBef>
              <a:spcAft>
                <a:spcPts val="0"/>
              </a:spcAft>
              <a:buSzPts val="1400"/>
              <a:buNone/>
              <a:defRPr sz="1800" b="0" i="0" u="none" strike="noStrike" cap="none">
                <a:solidFill>
                  <a:schemeClr val="dk1"/>
                </a:solidFill>
                <a:latin typeface="Calibri"/>
                <a:ea typeface="Calibri"/>
                <a:cs typeface="Calibri"/>
              </a:defRPr>
            </a:lvl6pPr>
            <a:lvl7pPr marR="0" lvl="6" algn="l">
              <a:spcBef>
                <a:spcPts val="0"/>
              </a:spcBef>
              <a:spcAft>
                <a:spcPts val="0"/>
              </a:spcAft>
              <a:buSzPts val="1400"/>
              <a:buNone/>
              <a:defRPr sz="1800" b="0" i="0" u="none" strike="noStrike" cap="none">
                <a:solidFill>
                  <a:schemeClr val="dk1"/>
                </a:solidFill>
                <a:latin typeface="Calibri"/>
                <a:ea typeface="Calibri"/>
                <a:cs typeface="Calibri"/>
              </a:defRPr>
            </a:lvl7pPr>
            <a:lvl8pPr marR="0" lvl="7" algn="l">
              <a:spcBef>
                <a:spcPts val="0"/>
              </a:spcBef>
              <a:spcAft>
                <a:spcPts val="0"/>
              </a:spcAft>
              <a:buSzPts val="1400"/>
              <a:buNone/>
              <a:defRPr sz="1800" b="0" i="0" u="none" strike="noStrike" cap="none">
                <a:solidFill>
                  <a:schemeClr val="dk1"/>
                </a:solidFill>
                <a:latin typeface="Calibri"/>
                <a:ea typeface="Calibri"/>
                <a:cs typeface="Calibri"/>
              </a:defRPr>
            </a:lvl8pPr>
            <a:lvl9pPr marR="0" lvl="8" algn="l">
              <a:spcBef>
                <a:spcPts val="0"/>
              </a:spcBef>
              <a:spcAft>
                <a:spcPts val="0"/>
              </a:spcAft>
              <a:buSzPts val="1400"/>
              <a:buNone/>
              <a:defRPr sz="1800" b="0" i="0" u="none" strike="noStrike" cap="none">
                <a:solidFill>
                  <a:schemeClr val="dk1"/>
                </a:solidFill>
                <a:latin typeface="Calibri"/>
                <a:ea typeface="Calibri"/>
                <a:cs typeface="Calibri"/>
              </a:defRPr>
            </a:lvl9pPr>
          </a:lstStyle>
          <a:p>
            <a:pPr>
              <a:defRPr/>
            </a:pPr>
            <a:endParaRPr/>
          </a:p>
        </p:txBody>
      </p:sp>
      <p:sp>
        <p:nvSpPr>
          <p:cNvPr id="8" name="Google Shape;214;p35"/>
          <p:cNvSpPr>
            <a:spLocks noGrp="1"/>
          </p:cNvSpPr>
          <p:nvPr>
            <p:ph type="sldNum" idx="12"/>
          </p:nvPr>
        </p:nvSpPr>
        <p:spPr bwMode="auto">
          <a:xfrm>
            <a:off x="11439527" y="6523900"/>
            <a:ext cx="569700" cy="321300"/>
          </a:xfrm>
          <a:prstGeom prst="rect">
            <a:avLst/>
          </a:prstGeom>
          <a:noFill/>
          <a:ln>
            <a:noFill/>
          </a:ln>
        </p:spPr>
        <p:txBody>
          <a:bodyPr spcFirstLastPara="1" wrap="square" lIns="91425" tIns="45700" rIns="91425" bIns="45700" anchor="t" anchorCtr="0">
            <a:noAutofit/>
          </a:bodyPr>
          <a:lstStyle>
            <a:lvl1pPr marL="0" marR="0" lvl="0" indent="0" algn="l">
              <a:spcBef>
                <a:spcPts val="0"/>
              </a:spcBef>
              <a:buNone/>
              <a:defRPr sz="1200">
                <a:solidFill>
                  <a:schemeClr val="lt1"/>
                </a:solidFill>
                <a:latin typeface="Calibri"/>
                <a:ea typeface="Calibri"/>
                <a:cs typeface="Calibri"/>
              </a:defRPr>
            </a:lvl1pPr>
            <a:lvl2pPr marL="0" marR="0" lvl="1" indent="0" algn="l">
              <a:spcBef>
                <a:spcPts val="0"/>
              </a:spcBef>
              <a:buNone/>
              <a:defRPr sz="1200">
                <a:solidFill>
                  <a:schemeClr val="lt1"/>
                </a:solidFill>
                <a:latin typeface="Calibri"/>
                <a:ea typeface="Calibri"/>
                <a:cs typeface="Calibri"/>
              </a:defRPr>
            </a:lvl2pPr>
            <a:lvl3pPr marL="0" marR="0" lvl="2" indent="0" algn="l">
              <a:spcBef>
                <a:spcPts val="0"/>
              </a:spcBef>
              <a:buNone/>
              <a:defRPr sz="1200">
                <a:solidFill>
                  <a:schemeClr val="lt1"/>
                </a:solidFill>
                <a:latin typeface="Calibri"/>
                <a:ea typeface="Calibri"/>
                <a:cs typeface="Calibri"/>
              </a:defRPr>
            </a:lvl3pPr>
            <a:lvl4pPr marL="0" marR="0" lvl="3" indent="0" algn="l">
              <a:spcBef>
                <a:spcPts val="0"/>
              </a:spcBef>
              <a:buNone/>
              <a:defRPr sz="1200">
                <a:solidFill>
                  <a:schemeClr val="lt1"/>
                </a:solidFill>
                <a:latin typeface="Calibri"/>
                <a:ea typeface="Calibri"/>
                <a:cs typeface="Calibri"/>
              </a:defRPr>
            </a:lvl4pPr>
            <a:lvl5pPr marL="0" marR="0" lvl="4" indent="0" algn="l">
              <a:spcBef>
                <a:spcPts val="0"/>
              </a:spcBef>
              <a:buNone/>
              <a:defRPr sz="1200">
                <a:solidFill>
                  <a:schemeClr val="lt1"/>
                </a:solidFill>
                <a:latin typeface="Calibri"/>
                <a:ea typeface="Calibri"/>
                <a:cs typeface="Calibri"/>
              </a:defRPr>
            </a:lvl5pPr>
            <a:lvl6pPr marL="0" marR="0" lvl="5" indent="0" algn="l">
              <a:spcBef>
                <a:spcPts val="0"/>
              </a:spcBef>
              <a:buNone/>
              <a:defRPr sz="1200">
                <a:solidFill>
                  <a:schemeClr val="lt1"/>
                </a:solidFill>
                <a:latin typeface="Calibri"/>
                <a:ea typeface="Calibri"/>
                <a:cs typeface="Calibri"/>
              </a:defRPr>
            </a:lvl6pPr>
            <a:lvl7pPr marL="0" marR="0" lvl="6" indent="0" algn="l">
              <a:spcBef>
                <a:spcPts val="0"/>
              </a:spcBef>
              <a:buNone/>
              <a:defRPr sz="1200">
                <a:solidFill>
                  <a:schemeClr val="lt1"/>
                </a:solidFill>
                <a:latin typeface="Calibri"/>
                <a:ea typeface="Calibri"/>
                <a:cs typeface="Calibri"/>
              </a:defRPr>
            </a:lvl7pPr>
            <a:lvl8pPr marL="0" marR="0" lvl="7" indent="0" algn="l">
              <a:spcBef>
                <a:spcPts val="0"/>
              </a:spcBef>
              <a:buNone/>
              <a:defRPr sz="1200">
                <a:solidFill>
                  <a:schemeClr val="lt1"/>
                </a:solidFill>
                <a:latin typeface="Calibri"/>
                <a:ea typeface="Calibri"/>
                <a:cs typeface="Calibri"/>
              </a:defRPr>
            </a:lvl8pPr>
            <a:lvl9pPr marL="0" marR="0" lvl="8" indent="0" algn="l">
              <a:spcBef>
                <a:spcPts val="0"/>
              </a:spcBef>
              <a:buNone/>
              <a:defRPr sz="1200">
                <a:solidFill>
                  <a:schemeClr val="lt1"/>
                </a:solidFill>
                <a:latin typeface="Calibri"/>
                <a:ea typeface="Calibri"/>
                <a:cs typeface="Calibri"/>
              </a:defRPr>
            </a:lvl9pPr>
          </a:lstStyle>
          <a:p>
            <a:pPr marL="0" lvl="0" indent="0" algn="l">
              <a:spcBef>
                <a:spcPts val="0"/>
              </a:spcBef>
              <a:spcAft>
                <a:spcPts val="0"/>
              </a:spcAft>
              <a:buNone/>
              <a:defRPr/>
            </a:pPr>
            <a:fld id="{00000000-1234-1234-1234-123412341234}" type="slidenum">
              <a:rPr lang="en-US"/>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PhAnim="0" matchingName="Blank Footer" userDrawn="1">
  <p:cSld name="Blank Footer">
    <p:spTree>
      <p:nvGrpSpPr>
        <p:cNvPr id="1" name=""/>
        <p:cNvGrpSpPr/>
        <p:nvPr/>
      </p:nvGrpSpPr>
      <p:grpSpPr bwMode="auto">
        <a:xfrm>
          <a:off x="0" y="0"/>
          <a:ext cx="0" cy="0"/>
          <a:chOff x="0" y="0"/>
          <a:chExt cx="0" cy="0"/>
        </a:xfrm>
      </p:grpSpPr>
      <p:sp>
        <p:nvSpPr>
          <p:cNvPr id="4" name="Google Shape;216;p36"/>
          <p:cNvSpPr>
            <a:spLocks noGrp="1"/>
          </p:cNvSpPr>
          <p:nvPr>
            <p:ph type="body" idx="1"/>
          </p:nvPr>
        </p:nvSpPr>
        <p:spPr bwMode="auto">
          <a:xfrm>
            <a:off x="455022" y="1502908"/>
            <a:ext cx="10515600" cy="43512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rgbClr val="004359"/>
              </a:buClr>
              <a:buSzPts val="1800"/>
              <a:buChar char="•"/>
              <a:defRPr/>
            </a:lvl1pPr>
            <a:lvl2pPr marL="914400" lvl="1" indent="-342900" algn="l">
              <a:lnSpc>
                <a:spcPct val="90000"/>
              </a:lnSpc>
              <a:spcBef>
                <a:spcPts val="500"/>
              </a:spcBef>
              <a:spcAft>
                <a:spcPts val="0"/>
              </a:spcAft>
              <a:buClr>
                <a:srgbClr val="004359"/>
              </a:buClr>
              <a:buSzPts val="1800"/>
              <a:buChar char="•"/>
              <a:defRPr/>
            </a:lvl2pPr>
            <a:lvl3pPr marL="1371600" lvl="2" indent="-342900" algn="l">
              <a:lnSpc>
                <a:spcPct val="90000"/>
              </a:lnSpc>
              <a:spcBef>
                <a:spcPts val="500"/>
              </a:spcBef>
              <a:spcAft>
                <a:spcPts val="0"/>
              </a:spcAft>
              <a:buClr>
                <a:srgbClr val="004359"/>
              </a:buClr>
              <a:buSzPts val="1800"/>
              <a:buChar char="•"/>
              <a:defRPr/>
            </a:lvl3pPr>
            <a:lvl4pPr marL="1828800" lvl="3" indent="-342900" algn="l">
              <a:lnSpc>
                <a:spcPct val="90000"/>
              </a:lnSpc>
              <a:spcBef>
                <a:spcPts val="500"/>
              </a:spcBef>
              <a:spcAft>
                <a:spcPts val="0"/>
              </a:spcAft>
              <a:buClr>
                <a:srgbClr val="004359"/>
              </a:buClr>
              <a:buSzPts val="1800"/>
              <a:buChar char="•"/>
              <a:defRPr/>
            </a:lvl4pPr>
            <a:lvl5pPr marL="2286000" lvl="4" indent="-342900" algn="l">
              <a:lnSpc>
                <a:spcPct val="90000"/>
              </a:lnSpc>
              <a:spcBef>
                <a:spcPts val="500"/>
              </a:spcBef>
              <a:spcAft>
                <a:spcPts val="0"/>
              </a:spcAft>
              <a:buClr>
                <a:srgbClr val="004359"/>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5" name="Google Shape;217;p36"/>
          <p:cNvSpPr>
            <a:spLocks noGrp="1"/>
          </p:cNvSpPr>
          <p:nvPr>
            <p:ph type="title"/>
          </p:nvPr>
        </p:nvSpPr>
        <p:spPr bwMode="auto">
          <a:xfrm>
            <a:off x="454525" y="204374"/>
            <a:ext cx="10515600" cy="9387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sp>
        <p:nvSpPr>
          <p:cNvPr id="6" name="Google Shape;218;p36"/>
          <p:cNvSpPr>
            <a:spLocks noGrp="1"/>
          </p:cNvSpPr>
          <p:nvPr>
            <p:ph type="sldNum" idx="12"/>
          </p:nvPr>
        </p:nvSpPr>
        <p:spPr bwMode="auto">
          <a:xfrm>
            <a:off x="11439527" y="6523900"/>
            <a:ext cx="569700" cy="321300"/>
          </a:xfrm>
          <a:prstGeom prst="rect">
            <a:avLst/>
          </a:prstGeom>
          <a:noFill/>
          <a:ln>
            <a:noFill/>
          </a:ln>
        </p:spPr>
        <p:txBody>
          <a:bodyPr spcFirstLastPara="1" wrap="square" lIns="91425" tIns="45700" rIns="91425" bIns="45700" anchor="t"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a:spcBef>
                <a:spcPts val="0"/>
              </a:spcBef>
              <a:spcAft>
                <a:spcPts val="0"/>
              </a:spcAft>
              <a:buNone/>
              <a:defRPr/>
            </a:pPr>
            <a:fld id="{00000000-1234-1234-1234-123412341234}" type="slidenum">
              <a:rPr lang="en-US"/>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PhAnim="0" matchingName="Custom Layout" userDrawn="1">
  <p:cSld name="Custom Layout">
    <p:spTree>
      <p:nvGrpSpPr>
        <p:cNvPr id="1" name=""/>
        <p:cNvGrpSpPr/>
        <p:nvPr/>
      </p:nvGrpSpPr>
      <p:grpSpPr bwMode="auto">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matchingName="1_Custom Layout" userDrawn="1">
  <p:cSld name="1_Custom Layout">
    <p:spTree>
      <p:nvGrpSpPr>
        <p:cNvPr id="1" name=""/>
        <p:cNvGrpSpPr/>
        <p:nvPr/>
      </p:nvGrpSpPr>
      <p:grpSpPr bwMode="auto">
        <a:xfrm>
          <a:off x="0" y="0"/>
          <a:ext cx="0" cy="0"/>
          <a:chOff x="0" y="0"/>
          <a:chExt cx="0" cy="0"/>
        </a:xfrm>
      </p:grpSpPr>
      <p:pic>
        <p:nvPicPr>
          <p:cNvPr id="4" name="Google Shape;37;p6"/>
          <p:cNvPicPr/>
          <p:nvPr/>
        </p:nvPicPr>
        <p:blipFill>
          <a:blip r:embed="rId2">
            <a:alphaModFix/>
          </a:blip>
          <a:stretch/>
        </p:blipFill>
        <p:spPr bwMode="auto">
          <a:xfrm>
            <a:off x="9327386" y="0"/>
            <a:ext cx="2864614" cy="6858000"/>
          </a:xfrm>
          <a:prstGeom prst="rect">
            <a:avLst/>
          </a:prstGeom>
          <a:noFill/>
          <a:ln>
            <a:noFill/>
          </a:ln>
        </p:spPr>
      </p:pic>
      <p:sp>
        <p:nvSpPr>
          <p:cNvPr id="5" name="Google Shape;38;p6"/>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pic>
        <p:nvPicPr>
          <p:cNvPr id="6" name="Google Shape;39;p6"/>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40;p6"/>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41;p6"/>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matchingName="2_Custom Layout" userDrawn="1">
  <p:cSld name="2_Custom Layout">
    <p:spTree>
      <p:nvGrpSpPr>
        <p:cNvPr id="1" name=""/>
        <p:cNvGrpSpPr/>
        <p:nvPr/>
      </p:nvGrpSpPr>
      <p:grpSpPr bwMode="auto">
        <a:xfrm>
          <a:off x="0" y="0"/>
          <a:ext cx="0" cy="0"/>
          <a:chOff x="0" y="0"/>
          <a:chExt cx="0" cy="0"/>
        </a:xfrm>
      </p:grpSpPr>
      <p:sp>
        <p:nvSpPr>
          <p:cNvPr id="4" name="Google Shape;43;p7"/>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pic>
        <p:nvPicPr>
          <p:cNvPr id="5" name="Google Shape;44;p7"/>
          <p:cNvPicPr/>
          <p:nvPr/>
        </p:nvPicPr>
        <p:blipFill>
          <a:blip r:embed="rId2">
            <a:alphaModFix/>
          </a:blip>
          <a:stretch/>
        </p:blipFill>
        <p:spPr bwMode="auto">
          <a:xfrm>
            <a:off x="9327386" y="0"/>
            <a:ext cx="2864614" cy="6858000"/>
          </a:xfrm>
          <a:prstGeom prst="rect">
            <a:avLst/>
          </a:prstGeom>
          <a:noFill/>
          <a:ln>
            <a:noFill/>
          </a:ln>
        </p:spPr>
      </p:pic>
      <p:pic>
        <p:nvPicPr>
          <p:cNvPr id="6" name="Google Shape;45;p7"/>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46;p7"/>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47;p7"/>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matchingName="3_Custom Layout" userDrawn="1">
  <p:cSld name="3_Custom Layout">
    <p:spTree>
      <p:nvGrpSpPr>
        <p:cNvPr id="1" name=""/>
        <p:cNvGrpSpPr/>
        <p:nvPr/>
      </p:nvGrpSpPr>
      <p:grpSpPr bwMode="auto">
        <a:xfrm>
          <a:off x="0" y="0"/>
          <a:ext cx="0" cy="0"/>
          <a:chOff x="0" y="0"/>
          <a:chExt cx="0" cy="0"/>
        </a:xfrm>
      </p:grpSpPr>
      <p:sp>
        <p:nvSpPr>
          <p:cNvPr id="4" name="Google Shape;49;p8"/>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pic>
        <p:nvPicPr>
          <p:cNvPr id="5" name="Google Shape;50;p8"/>
          <p:cNvPicPr/>
          <p:nvPr/>
        </p:nvPicPr>
        <p:blipFill>
          <a:blip r:embed="rId2">
            <a:alphaModFix/>
          </a:blip>
          <a:stretch/>
        </p:blipFill>
        <p:spPr bwMode="auto">
          <a:xfrm>
            <a:off x="9323748" y="-8626"/>
            <a:ext cx="2868252" cy="6866709"/>
          </a:xfrm>
          <a:prstGeom prst="rect">
            <a:avLst/>
          </a:prstGeom>
          <a:noFill/>
          <a:ln>
            <a:noFill/>
          </a:ln>
        </p:spPr>
      </p:pic>
      <p:pic>
        <p:nvPicPr>
          <p:cNvPr id="6" name="Google Shape;51;p8"/>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52;p8"/>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53;p8"/>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matchingName="4_Custom Layout" userDrawn="1">
  <p:cSld name="4_Custom Layout">
    <p:spTree>
      <p:nvGrpSpPr>
        <p:cNvPr id="1" name=""/>
        <p:cNvGrpSpPr/>
        <p:nvPr/>
      </p:nvGrpSpPr>
      <p:grpSpPr bwMode="auto">
        <a:xfrm>
          <a:off x="0" y="0"/>
          <a:ext cx="0" cy="0"/>
          <a:chOff x="0" y="0"/>
          <a:chExt cx="0" cy="0"/>
        </a:xfrm>
      </p:grpSpPr>
      <p:pic>
        <p:nvPicPr>
          <p:cNvPr id="4" name="Google Shape;55;p9"/>
          <p:cNvPicPr/>
          <p:nvPr/>
        </p:nvPicPr>
        <p:blipFill>
          <a:blip r:embed="rId2">
            <a:alphaModFix/>
          </a:blip>
          <a:stretch/>
        </p:blipFill>
        <p:spPr bwMode="auto">
          <a:xfrm>
            <a:off x="9327386" y="0"/>
            <a:ext cx="2864614" cy="6858000"/>
          </a:xfrm>
          <a:prstGeom prst="rect">
            <a:avLst/>
          </a:prstGeom>
          <a:noFill/>
          <a:ln>
            <a:noFill/>
          </a:ln>
        </p:spPr>
      </p:pic>
      <p:sp>
        <p:nvSpPr>
          <p:cNvPr id="5" name="Google Shape;56;p9"/>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pic>
        <p:nvPicPr>
          <p:cNvPr id="6" name="Google Shape;57;p9"/>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58;p9"/>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59;p9"/>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matchingName="5_Custom Layout" userDrawn="1">
  <p:cSld name="5_Custom Layout">
    <p:spTree>
      <p:nvGrpSpPr>
        <p:cNvPr id="1" name=""/>
        <p:cNvGrpSpPr/>
        <p:nvPr/>
      </p:nvGrpSpPr>
      <p:grpSpPr bwMode="auto">
        <a:xfrm>
          <a:off x="0" y="0"/>
          <a:ext cx="0" cy="0"/>
          <a:chOff x="0" y="0"/>
          <a:chExt cx="0" cy="0"/>
        </a:xfrm>
      </p:grpSpPr>
      <p:sp>
        <p:nvSpPr>
          <p:cNvPr id="4" name="Google Shape;61;p10"/>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pic>
        <p:nvPicPr>
          <p:cNvPr id="5" name="Google Shape;62;p10"/>
          <p:cNvPicPr/>
          <p:nvPr/>
        </p:nvPicPr>
        <p:blipFill>
          <a:blip r:embed="rId2">
            <a:alphaModFix/>
          </a:blip>
          <a:stretch/>
        </p:blipFill>
        <p:spPr bwMode="auto">
          <a:xfrm>
            <a:off x="9327386" y="0"/>
            <a:ext cx="2864614" cy="6858000"/>
          </a:xfrm>
          <a:prstGeom prst="rect">
            <a:avLst/>
          </a:prstGeom>
          <a:noFill/>
          <a:ln>
            <a:noFill/>
          </a:ln>
        </p:spPr>
      </p:pic>
      <p:pic>
        <p:nvPicPr>
          <p:cNvPr id="6" name="Google Shape;63;p10"/>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64;p10"/>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65;p10"/>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matchingName="6_Custom Layout" userDrawn="1">
  <p:cSld name="6_Custom Layout">
    <p:spTree>
      <p:nvGrpSpPr>
        <p:cNvPr id="1" name=""/>
        <p:cNvGrpSpPr/>
        <p:nvPr/>
      </p:nvGrpSpPr>
      <p:grpSpPr bwMode="auto">
        <a:xfrm>
          <a:off x="0" y="0"/>
          <a:ext cx="0" cy="0"/>
          <a:chOff x="0" y="0"/>
          <a:chExt cx="0" cy="0"/>
        </a:xfrm>
      </p:grpSpPr>
      <p:sp>
        <p:nvSpPr>
          <p:cNvPr id="4" name="Google Shape;67;p11"/>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endParaRPr/>
          </a:p>
        </p:txBody>
      </p:sp>
      <p:pic>
        <p:nvPicPr>
          <p:cNvPr id="5" name="Google Shape;68;p11"/>
          <p:cNvPicPr/>
          <p:nvPr/>
        </p:nvPicPr>
        <p:blipFill>
          <a:blip r:embed="rId2">
            <a:alphaModFix/>
          </a:blip>
          <a:stretch/>
        </p:blipFill>
        <p:spPr bwMode="auto">
          <a:xfrm>
            <a:off x="9327386" y="0"/>
            <a:ext cx="2864614" cy="6858000"/>
          </a:xfrm>
          <a:prstGeom prst="rect">
            <a:avLst/>
          </a:prstGeom>
          <a:noFill/>
          <a:ln>
            <a:noFill/>
          </a:ln>
        </p:spPr>
      </p:pic>
      <p:pic>
        <p:nvPicPr>
          <p:cNvPr id="6" name="Google Shape;69;p11"/>
          <p:cNvPicPr/>
          <p:nvPr/>
        </p:nvPicPr>
        <p:blipFill>
          <a:blip r:embed="rId3">
            <a:alphaModFix/>
          </a:blip>
          <a:srcRect b="18334"/>
          <a:stretch/>
        </p:blipFill>
        <p:spPr bwMode="auto">
          <a:xfrm>
            <a:off x="10787186" y="6071366"/>
            <a:ext cx="1099028" cy="511436"/>
          </a:xfrm>
          <a:prstGeom prst="rect">
            <a:avLst/>
          </a:prstGeom>
          <a:noFill/>
          <a:ln>
            <a:noFill/>
          </a:ln>
        </p:spPr>
      </p:pic>
      <p:sp>
        <p:nvSpPr>
          <p:cNvPr id="7" name="Google Shape;70;p11"/>
          <p:cNvSpPr>
            <a:spLocks noGrp="1"/>
          </p:cNvSpPr>
          <p:nvPr>
            <p:ph type="body" idx="1"/>
          </p:nvPr>
        </p:nvSpPr>
        <p:spPr bwMode="auto">
          <a:xfrm>
            <a:off x="998895" y="1428050"/>
            <a:ext cx="8633637" cy="4351338"/>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pPr>
              <a:defRPr/>
            </a:pPr>
            <a:endParaRPr/>
          </a:p>
        </p:txBody>
      </p:sp>
      <p:sp>
        <p:nvSpPr>
          <p:cNvPr id="8" name="Google Shape;71;p11"/>
          <p:cNvSpPr/>
          <p:nvPr/>
        </p:nvSpPr>
        <p:spPr bwMode="auto">
          <a:xfrm>
            <a:off x="8785191" y="6317559"/>
            <a:ext cx="1532963" cy="340679"/>
          </a:xfrm>
          <a:prstGeom prst="rect">
            <a:avLst/>
          </a:prstGeom>
          <a:noFill/>
          <a:ln>
            <a:noFill/>
          </a:ln>
        </p:spPr>
        <p:txBody>
          <a:bodyPr spcFirstLastPara="1" wrap="square" lIns="91425" tIns="45700" rIns="91425" bIns="45700" anchor="t" anchorCtr="0">
            <a:noAutofit/>
          </a:bodyPr>
          <a:lstStyle/>
          <a:p>
            <a:pPr marL="0" marR="0" lvl="0" indent="0" algn="r">
              <a:lnSpc>
                <a:spcPct val="90000"/>
              </a:lnSpc>
              <a:spcBef>
                <a:spcPts val="0"/>
              </a:spcBef>
              <a:spcAft>
                <a:spcPts val="0"/>
              </a:spcAft>
              <a:buClr>
                <a:srgbClr val="03435F"/>
              </a:buClr>
              <a:buSzPts val="1200"/>
              <a:buFont typeface="Arial"/>
              <a:buNone/>
              <a:defRPr/>
            </a:pPr>
            <a:r>
              <a:rPr lang="en-US" sz="1200" b="0" i="0" u="none" strike="noStrike" cap="none">
                <a:solidFill>
                  <a:srgbClr val="03435F"/>
                </a:solidFill>
                <a:latin typeface="Calibri"/>
                <a:ea typeface="Calibri"/>
                <a:cs typeface="Calibri"/>
              </a:rPr>
              <a:t>www.geant.org</a:t>
            </a:r>
            <a:endParaRPr sz="1200" b="0" i="0" u="none" strike="noStrike" cap="none">
              <a:solidFill>
                <a:srgbClr val="03435F"/>
              </a:solidFill>
              <a:latin typeface="Calibri"/>
              <a:ea typeface="Calibri"/>
              <a:cs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15.xml"/><Relationship Id="rId18" Type="http://schemas.openxmlformats.org/officeDocument/2006/relationships/slideLayout" Target="../slideLayouts/slideLayout20.xml"/><Relationship Id="rId26" Type="http://schemas.openxmlformats.org/officeDocument/2006/relationships/slideLayout" Target="../slideLayouts/slideLayout28.xml"/><Relationship Id="rId3" Type="http://schemas.openxmlformats.org/officeDocument/2006/relationships/slideLayout" Target="../slideLayouts/slideLayout5.xml"/><Relationship Id="rId21" Type="http://schemas.openxmlformats.org/officeDocument/2006/relationships/slideLayout" Target="../slideLayouts/slideLayout23.xml"/><Relationship Id="rId7" Type="http://schemas.openxmlformats.org/officeDocument/2006/relationships/slideLayout" Target="../slideLayouts/slideLayout9.xml"/><Relationship Id="rId12" Type="http://schemas.openxmlformats.org/officeDocument/2006/relationships/slideLayout" Target="../slideLayouts/slideLayout14.xml"/><Relationship Id="rId17" Type="http://schemas.openxmlformats.org/officeDocument/2006/relationships/slideLayout" Target="../slideLayouts/slideLayout19.xml"/><Relationship Id="rId25" Type="http://schemas.openxmlformats.org/officeDocument/2006/relationships/slideLayout" Target="../slideLayouts/slideLayout27.xml"/><Relationship Id="rId33" Type="http://schemas.openxmlformats.org/officeDocument/2006/relationships/theme" Target="../theme/theme2.xml"/><Relationship Id="rId2" Type="http://schemas.openxmlformats.org/officeDocument/2006/relationships/slideLayout" Target="../slideLayouts/slideLayout4.xml"/><Relationship Id="rId16" Type="http://schemas.openxmlformats.org/officeDocument/2006/relationships/slideLayout" Target="../slideLayouts/slideLayout18.xml"/><Relationship Id="rId20" Type="http://schemas.openxmlformats.org/officeDocument/2006/relationships/slideLayout" Target="../slideLayouts/slideLayout22.xml"/><Relationship Id="rId29" Type="http://schemas.openxmlformats.org/officeDocument/2006/relationships/slideLayout" Target="../slideLayouts/slideLayout31.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24" Type="http://schemas.openxmlformats.org/officeDocument/2006/relationships/slideLayout" Target="../slideLayouts/slideLayout26.xml"/><Relationship Id="rId32" Type="http://schemas.openxmlformats.org/officeDocument/2006/relationships/slideLayout" Target="../slideLayouts/slideLayout34.xml"/><Relationship Id="rId5" Type="http://schemas.openxmlformats.org/officeDocument/2006/relationships/slideLayout" Target="../slideLayouts/slideLayout7.xml"/><Relationship Id="rId15" Type="http://schemas.openxmlformats.org/officeDocument/2006/relationships/slideLayout" Target="../slideLayouts/slideLayout17.xml"/><Relationship Id="rId23" Type="http://schemas.openxmlformats.org/officeDocument/2006/relationships/slideLayout" Target="../slideLayouts/slideLayout25.xml"/><Relationship Id="rId28" Type="http://schemas.openxmlformats.org/officeDocument/2006/relationships/slideLayout" Target="../slideLayouts/slideLayout30.xml"/><Relationship Id="rId10" Type="http://schemas.openxmlformats.org/officeDocument/2006/relationships/slideLayout" Target="../slideLayouts/slideLayout12.xml"/><Relationship Id="rId19" Type="http://schemas.openxmlformats.org/officeDocument/2006/relationships/slideLayout" Target="../slideLayouts/slideLayout21.xml"/><Relationship Id="rId31" Type="http://schemas.openxmlformats.org/officeDocument/2006/relationships/slideLayout" Target="../slideLayouts/slideLayout33.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slideLayout" Target="../slideLayouts/slideLayout16.xml"/><Relationship Id="rId22" Type="http://schemas.openxmlformats.org/officeDocument/2006/relationships/slideLayout" Target="../slideLayouts/slideLayout24.xml"/><Relationship Id="rId27" Type="http://schemas.openxmlformats.org/officeDocument/2006/relationships/slideLayout" Target="../slideLayouts/slideLayout29.xml"/><Relationship Id="rId30" Type="http://schemas.openxmlformats.org/officeDocument/2006/relationships/slideLayout" Target="../slideLayouts/slideLayout32.xml"/><Relationship Id="rId8"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35.xml"/><Relationship Id="rId5" Type="http://schemas.openxmlformats.org/officeDocument/2006/relationships/image" Target="../media/image2.png"/><Relationship Id="rId4" Type="http://schemas.openxmlformats.org/officeDocument/2006/relationships/image" Target="../media/image3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bwMode="auto">
        <a:xfrm>
          <a:off x="0" y="0"/>
          <a:ext cx="0" cy="0"/>
          <a:chOff x="0" y="0"/>
          <a:chExt cx="0" cy="0"/>
        </a:xfrm>
      </p:grpSpPr>
      <p:sp>
        <p:nvSpPr>
          <p:cNvPr id="4" name="Google Shape;6;p1"/>
          <p:cNvSpPr>
            <a:spLocks noGrp="1"/>
          </p:cNvSpPr>
          <p:nvPr>
            <p:ph type="title"/>
          </p:nvPr>
        </p:nvSpPr>
        <p:spPr bwMode="auto">
          <a:xfrm>
            <a:off x="838200" y="365125"/>
            <a:ext cx="10515600" cy="1325563"/>
          </a:xfrm>
          <a:prstGeom prst="rect">
            <a:avLst/>
          </a:prstGeom>
          <a:noFill/>
          <a:ln>
            <a:noFill/>
          </a:ln>
        </p:spPr>
        <p:txBody>
          <a:bodyPr spcFirstLastPara="1" wrap="square" lIns="91425" tIns="45700" rIns="91425" bIns="45700" anchor="ctr" anchorCtr="0">
            <a:noAutofit/>
          </a:bodyPr>
          <a:lstStyle>
            <a:lvl1pPr marR="0" lvl="0" algn="l">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pPr>
              <a:defRPr/>
            </a:pPr>
            <a:endParaRPr/>
          </a:p>
        </p:txBody>
      </p:sp>
      <p:sp>
        <p:nvSpPr>
          <p:cNvPr id="5" name="Google Shape;7;p1"/>
          <p:cNvSpPr>
            <a:spLocks noGrp="1"/>
          </p:cNvSpPr>
          <p:nvPr>
            <p:ph type="body" idx="1"/>
          </p:nvPr>
        </p:nvSpPr>
        <p:spPr bwMode="auto">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defRPr>
            </a:lvl9pPr>
          </a:lstStyle>
          <a:p>
            <a:pPr>
              <a:defRPr/>
            </a:pPr>
            <a:endParaRPr/>
          </a:p>
        </p:txBody>
      </p:sp>
      <p:sp>
        <p:nvSpPr>
          <p:cNvPr id="6" name="Google Shape;8;p1"/>
          <p:cNvSpPr>
            <a:spLocks noGrp="1"/>
          </p:cNvSpPr>
          <p:nvPr>
            <p:ph type="dt" idx="10"/>
          </p:nvPr>
        </p:nvSpPr>
        <p:spPr bwMode="auto">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a:spcBef>
                <a:spcPts val="0"/>
              </a:spcBef>
              <a:spcAft>
                <a:spcPts val="0"/>
              </a:spcAft>
              <a:buSzPts val="1400"/>
              <a:buNone/>
              <a:defRPr sz="1200" b="0" i="0" u="none" strike="noStrike" cap="none">
                <a:solidFill>
                  <a:srgbClr val="888888"/>
                </a:solidFill>
                <a:latin typeface="Calibri"/>
                <a:ea typeface="Calibri"/>
                <a:cs typeface="Calibri"/>
              </a:defRPr>
            </a:lvl1pPr>
            <a:lvl2pPr marR="0" lvl="1" algn="l">
              <a:spcBef>
                <a:spcPts val="0"/>
              </a:spcBef>
              <a:spcAft>
                <a:spcPts val="0"/>
              </a:spcAft>
              <a:buSzPts val="1400"/>
              <a:buNone/>
              <a:defRPr sz="1800" b="0" i="0" u="none" strike="noStrike" cap="none">
                <a:solidFill>
                  <a:schemeClr val="dk1"/>
                </a:solidFill>
                <a:latin typeface="Calibri"/>
                <a:ea typeface="Calibri"/>
                <a:cs typeface="Calibri"/>
              </a:defRPr>
            </a:lvl2pPr>
            <a:lvl3pPr marR="0" lvl="2" algn="l">
              <a:spcBef>
                <a:spcPts val="0"/>
              </a:spcBef>
              <a:spcAft>
                <a:spcPts val="0"/>
              </a:spcAft>
              <a:buSzPts val="1400"/>
              <a:buNone/>
              <a:defRPr sz="1800" b="0" i="0" u="none" strike="noStrike" cap="none">
                <a:solidFill>
                  <a:schemeClr val="dk1"/>
                </a:solidFill>
                <a:latin typeface="Calibri"/>
                <a:ea typeface="Calibri"/>
                <a:cs typeface="Calibri"/>
              </a:defRPr>
            </a:lvl3pPr>
            <a:lvl4pPr marR="0" lvl="3" algn="l">
              <a:spcBef>
                <a:spcPts val="0"/>
              </a:spcBef>
              <a:spcAft>
                <a:spcPts val="0"/>
              </a:spcAft>
              <a:buSzPts val="1400"/>
              <a:buNone/>
              <a:defRPr sz="1800" b="0" i="0" u="none" strike="noStrike" cap="none">
                <a:solidFill>
                  <a:schemeClr val="dk1"/>
                </a:solidFill>
                <a:latin typeface="Calibri"/>
                <a:ea typeface="Calibri"/>
                <a:cs typeface="Calibri"/>
              </a:defRPr>
            </a:lvl4pPr>
            <a:lvl5pPr marR="0" lvl="4" algn="l">
              <a:spcBef>
                <a:spcPts val="0"/>
              </a:spcBef>
              <a:spcAft>
                <a:spcPts val="0"/>
              </a:spcAft>
              <a:buSzPts val="1400"/>
              <a:buNone/>
              <a:defRPr sz="1800" b="0" i="0" u="none" strike="noStrike" cap="none">
                <a:solidFill>
                  <a:schemeClr val="dk1"/>
                </a:solidFill>
                <a:latin typeface="Calibri"/>
                <a:ea typeface="Calibri"/>
                <a:cs typeface="Calibri"/>
              </a:defRPr>
            </a:lvl5pPr>
            <a:lvl6pPr marR="0" lvl="5" algn="l">
              <a:spcBef>
                <a:spcPts val="0"/>
              </a:spcBef>
              <a:spcAft>
                <a:spcPts val="0"/>
              </a:spcAft>
              <a:buSzPts val="1400"/>
              <a:buNone/>
              <a:defRPr sz="1800" b="0" i="0" u="none" strike="noStrike" cap="none">
                <a:solidFill>
                  <a:schemeClr val="dk1"/>
                </a:solidFill>
                <a:latin typeface="Calibri"/>
                <a:ea typeface="Calibri"/>
                <a:cs typeface="Calibri"/>
              </a:defRPr>
            </a:lvl6pPr>
            <a:lvl7pPr marR="0" lvl="6" algn="l">
              <a:spcBef>
                <a:spcPts val="0"/>
              </a:spcBef>
              <a:spcAft>
                <a:spcPts val="0"/>
              </a:spcAft>
              <a:buSzPts val="1400"/>
              <a:buNone/>
              <a:defRPr sz="1800" b="0" i="0" u="none" strike="noStrike" cap="none">
                <a:solidFill>
                  <a:schemeClr val="dk1"/>
                </a:solidFill>
                <a:latin typeface="Calibri"/>
                <a:ea typeface="Calibri"/>
                <a:cs typeface="Calibri"/>
              </a:defRPr>
            </a:lvl7pPr>
            <a:lvl8pPr marR="0" lvl="7" algn="l">
              <a:spcBef>
                <a:spcPts val="0"/>
              </a:spcBef>
              <a:spcAft>
                <a:spcPts val="0"/>
              </a:spcAft>
              <a:buSzPts val="1400"/>
              <a:buNone/>
              <a:defRPr sz="1800" b="0" i="0" u="none" strike="noStrike" cap="none">
                <a:solidFill>
                  <a:schemeClr val="dk1"/>
                </a:solidFill>
                <a:latin typeface="Calibri"/>
                <a:ea typeface="Calibri"/>
                <a:cs typeface="Calibri"/>
              </a:defRPr>
            </a:lvl8pPr>
            <a:lvl9pPr marR="0" lvl="8" algn="l">
              <a:spcBef>
                <a:spcPts val="0"/>
              </a:spcBef>
              <a:spcAft>
                <a:spcPts val="0"/>
              </a:spcAft>
              <a:buSzPts val="1400"/>
              <a:buNone/>
              <a:defRPr sz="1800" b="0" i="0" u="none" strike="noStrike" cap="none">
                <a:solidFill>
                  <a:schemeClr val="dk1"/>
                </a:solidFill>
                <a:latin typeface="Calibri"/>
                <a:ea typeface="Calibri"/>
                <a:cs typeface="Calibri"/>
              </a:defRPr>
            </a:lvl9pPr>
          </a:lstStyle>
          <a:p>
            <a:pPr>
              <a:defRPr/>
            </a:pPr>
            <a:endParaRPr/>
          </a:p>
        </p:txBody>
      </p:sp>
      <p:sp>
        <p:nvSpPr>
          <p:cNvPr id="7" name="Google Shape;9;p1"/>
          <p:cNvSpPr>
            <a:spLocks noGrp="1"/>
          </p:cNvSpPr>
          <p:nvPr>
            <p:ph type="ftr" idx="11"/>
          </p:nvPr>
        </p:nvSpPr>
        <p:spPr bwMode="auto">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a:spcBef>
                <a:spcPts val="0"/>
              </a:spcBef>
              <a:spcAft>
                <a:spcPts val="0"/>
              </a:spcAft>
              <a:buSzPts val="1400"/>
              <a:buNone/>
              <a:defRPr sz="1200" b="0" i="0" u="none" strike="noStrike" cap="none">
                <a:solidFill>
                  <a:srgbClr val="888888"/>
                </a:solidFill>
                <a:latin typeface="Calibri"/>
                <a:ea typeface="Calibri"/>
                <a:cs typeface="Calibri"/>
              </a:defRPr>
            </a:lvl1pPr>
            <a:lvl2pPr marR="0" lvl="1" algn="l">
              <a:spcBef>
                <a:spcPts val="0"/>
              </a:spcBef>
              <a:spcAft>
                <a:spcPts val="0"/>
              </a:spcAft>
              <a:buSzPts val="1400"/>
              <a:buNone/>
              <a:defRPr sz="1800" b="0" i="0" u="none" strike="noStrike" cap="none">
                <a:solidFill>
                  <a:schemeClr val="dk1"/>
                </a:solidFill>
                <a:latin typeface="Calibri"/>
                <a:ea typeface="Calibri"/>
                <a:cs typeface="Calibri"/>
              </a:defRPr>
            </a:lvl2pPr>
            <a:lvl3pPr marR="0" lvl="2" algn="l">
              <a:spcBef>
                <a:spcPts val="0"/>
              </a:spcBef>
              <a:spcAft>
                <a:spcPts val="0"/>
              </a:spcAft>
              <a:buSzPts val="1400"/>
              <a:buNone/>
              <a:defRPr sz="1800" b="0" i="0" u="none" strike="noStrike" cap="none">
                <a:solidFill>
                  <a:schemeClr val="dk1"/>
                </a:solidFill>
                <a:latin typeface="Calibri"/>
                <a:ea typeface="Calibri"/>
                <a:cs typeface="Calibri"/>
              </a:defRPr>
            </a:lvl3pPr>
            <a:lvl4pPr marR="0" lvl="3" algn="l">
              <a:spcBef>
                <a:spcPts val="0"/>
              </a:spcBef>
              <a:spcAft>
                <a:spcPts val="0"/>
              </a:spcAft>
              <a:buSzPts val="1400"/>
              <a:buNone/>
              <a:defRPr sz="1800" b="0" i="0" u="none" strike="noStrike" cap="none">
                <a:solidFill>
                  <a:schemeClr val="dk1"/>
                </a:solidFill>
                <a:latin typeface="Calibri"/>
                <a:ea typeface="Calibri"/>
                <a:cs typeface="Calibri"/>
              </a:defRPr>
            </a:lvl4pPr>
            <a:lvl5pPr marR="0" lvl="4" algn="l">
              <a:spcBef>
                <a:spcPts val="0"/>
              </a:spcBef>
              <a:spcAft>
                <a:spcPts val="0"/>
              </a:spcAft>
              <a:buSzPts val="1400"/>
              <a:buNone/>
              <a:defRPr sz="1800" b="0" i="0" u="none" strike="noStrike" cap="none">
                <a:solidFill>
                  <a:schemeClr val="dk1"/>
                </a:solidFill>
                <a:latin typeface="Calibri"/>
                <a:ea typeface="Calibri"/>
                <a:cs typeface="Calibri"/>
              </a:defRPr>
            </a:lvl5pPr>
            <a:lvl6pPr marR="0" lvl="5" algn="l">
              <a:spcBef>
                <a:spcPts val="0"/>
              </a:spcBef>
              <a:spcAft>
                <a:spcPts val="0"/>
              </a:spcAft>
              <a:buSzPts val="1400"/>
              <a:buNone/>
              <a:defRPr sz="1800" b="0" i="0" u="none" strike="noStrike" cap="none">
                <a:solidFill>
                  <a:schemeClr val="dk1"/>
                </a:solidFill>
                <a:latin typeface="Calibri"/>
                <a:ea typeface="Calibri"/>
                <a:cs typeface="Calibri"/>
              </a:defRPr>
            </a:lvl6pPr>
            <a:lvl7pPr marR="0" lvl="6" algn="l">
              <a:spcBef>
                <a:spcPts val="0"/>
              </a:spcBef>
              <a:spcAft>
                <a:spcPts val="0"/>
              </a:spcAft>
              <a:buSzPts val="1400"/>
              <a:buNone/>
              <a:defRPr sz="1800" b="0" i="0" u="none" strike="noStrike" cap="none">
                <a:solidFill>
                  <a:schemeClr val="dk1"/>
                </a:solidFill>
                <a:latin typeface="Calibri"/>
                <a:ea typeface="Calibri"/>
                <a:cs typeface="Calibri"/>
              </a:defRPr>
            </a:lvl7pPr>
            <a:lvl8pPr marR="0" lvl="7" algn="l">
              <a:spcBef>
                <a:spcPts val="0"/>
              </a:spcBef>
              <a:spcAft>
                <a:spcPts val="0"/>
              </a:spcAft>
              <a:buSzPts val="1400"/>
              <a:buNone/>
              <a:defRPr sz="1800" b="0" i="0" u="none" strike="noStrike" cap="none">
                <a:solidFill>
                  <a:schemeClr val="dk1"/>
                </a:solidFill>
                <a:latin typeface="Calibri"/>
                <a:ea typeface="Calibri"/>
                <a:cs typeface="Calibri"/>
              </a:defRPr>
            </a:lvl8pPr>
            <a:lvl9pPr marR="0" lvl="8" algn="l">
              <a:spcBef>
                <a:spcPts val="0"/>
              </a:spcBef>
              <a:spcAft>
                <a:spcPts val="0"/>
              </a:spcAft>
              <a:buSzPts val="1400"/>
              <a:buNone/>
              <a:defRPr sz="1800" b="0" i="0" u="none" strike="noStrike" cap="none">
                <a:solidFill>
                  <a:schemeClr val="dk1"/>
                </a:solidFill>
                <a:latin typeface="Calibri"/>
                <a:ea typeface="Calibri"/>
                <a:cs typeface="Calibri"/>
              </a:defRPr>
            </a:lvl9pPr>
          </a:lstStyle>
          <a:p>
            <a:pPr>
              <a:defRPr/>
            </a:pPr>
            <a:endParaRPr/>
          </a:p>
        </p:txBody>
      </p:sp>
      <p:sp>
        <p:nvSpPr>
          <p:cNvPr id="8" name="Google Shape;10;p1"/>
          <p:cNvSpPr>
            <a:spLocks noGrp="1"/>
          </p:cNvSpPr>
          <p:nvPr>
            <p:ph type="sldNum" idx="12"/>
          </p:nvPr>
        </p:nvSpPr>
        <p:spPr bwMode="auto">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spcBef>
                <a:spcPts val="0"/>
              </a:spcBef>
              <a:buNone/>
              <a:defRPr sz="1200" b="0" i="0" u="none" strike="noStrike" cap="none">
                <a:solidFill>
                  <a:srgbClr val="888888"/>
                </a:solidFill>
                <a:latin typeface="Calibri"/>
                <a:ea typeface="Calibri"/>
                <a:cs typeface="Calibri"/>
              </a:defRPr>
            </a:lvl1pPr>
            <a:lvl2pPr marL="0" marR="0" lvl="1" indent="0" algn="r">
              <a:spcBef>
                <a:spcPts val="0"/>
              </a:spcBef>
              <a:buNone/>
              <a:defRPr sz="1200" b="0" i="0" u="none" strike="noStrike" cap="none">
                <a:solidFill>
                  <a:srgbClr val="888888"/>
                </a:solidFill>
                <a:latin typeface="Calibri"/>
                <a:ea typeface="Calibri"/>
                <a:cs typeface="Calibri"/>
              </a:defRPr>
            </a:lvl2pPr>
            <a:lvl3pPr marL="0" marR="0" lvl="2" indent="0" algn="r">
              <a:spcBef>
                <a:spcPts val="0"/>
              </a:spcBef>
              <a:buNone/>
              <a:defRPr sz="1200" b="0" i="0" u="none" strike="noStrike" cap="none">
                <a:solidFill>
                  <a:srgbClr val="888888"/>
                </a:solidFill>
                <a:latin typeface="Calibri"/>
                <a:ea typeface="Calibri"/>
                <a:cs typeface="Calibri"/>
              </a:defRPr>
            </a:lvl3pPr>
            <a:lvl4pPr marL="0" marR="0" lvl="3" indent="0" algn="r">
              <a:spcBef>
                <a:spcPts val="0"/>
              </a:spcBef>
              <a:buNone/>
              <a:defRPr sz="1200" b="0" i="0" u="none" strike="noStrike" cap="none">
                <a:solidFill>
                  <a:srgbClr val="888888"/>
                </a:solidFill>
                <a:latin typeface="Calibri"/>
                <a:ea typeface="Calibri"/>
                <a:cs typeface="Calibri"/>
              </a:defRPr>
            </a:lvl4pPr>
            <a:lvl5pPr marL="0" marR="0" lvl="4" indent="0" algn="r">
              <a:spcBef>
                <a:spcPts val="0"/>
              </a:spcBef>
              <a:buNone/>
              <a:defRPr sz="1200" b="0" i="0" u="none" strike="noStrike" cap="none">
                <a:solidFill>
                  <a:srgbClr val="888888"/>
                </a:solidFill>
                <a:latin typeface="Calibri"/>
                <a:ea typeface="Calibri"/>
                <a:cs typeface="Calibri"/>
              </a:defRPr>
            </a:lvl5pPr>
            <a:lvl6pPr marL="0" marR="0" lvl="5" indent="0" algn="r">
              <a:spcBef>
                <a:spcPts val="0"/>
              </a:spcBef>
              <a:buNone/>
              <a:defRPr sz="1200" b="0" i="0" u="none" strike="noStrike" cap="none">
                <a:solidFill>
                  <a:srgbClr val="888888"/>
                </a:solidFill>
                <a:latin typeface="Calibri"/>
                <a:ea typeface="Calibri"/>
                <a:cs typeface="Calibri"/>
              </a:defRPr>
            </a:lvl6pPr>
            <a:lvl7pPr marL="0" marR="0" lvl="6" indent="0" algn="r">
              <a:spcBef>
                <a:spcPts val="0"/>
              </a:spcBef>
              <a:buNone/>
              <a:defRPr sz="1200" b="0" i="0" u="none" strike="noStrike" cap="none">
                <a:solidFill>
                  <a:srgbClr val="888888"/>
                </a:solidFill>
                <a:latin typeface="Calibri"/>
                <a:ea typeface="Calibri"/>
                <a:cs typeface="Calibri"/>
              </a:defRPr>
            </a:lvl7pPr>
            <a:lvl8pPr marL="0" marR="0" lvl="7" indent="0" algn="r">
              <a:spcBef>
                <a:spcPts val="0"/>
              </a:spcBef>
              <a:buNone/>
              <a:defRPr sz="1200" b="0" i="0" u="none" strike="noStrike" cap="none">
                <a:solidFill>
                  <a:srgbClr val="888888"/>
                </a:solidFill>
                <a:latin typeface="Calibri"/>
                <a:ea typeface="Calibri"/>
                <a:cs typeface="Calibri"/>
              </a:defRPr>
            </a:lvl8pPr>
            <a:lvl9pPr marL="0" marR="0" lvl="8" indent="0" algn="r">
              <a:spcBef>
                <a:spcPts val="0"/>
              </a:spcBef>
              <a:buNone/>
              <a:defRPr sz="1200" b="0" i="0" u="none" strike="noStrike" cap="none">
                <a:solidFill>
                  <a:srgbClr val="888888"/>
                </a:solidFill>
                <a:latin typeface="Calibri"/>
                <a:ea typeface="Calibri"/>
                <a:cs typeface="Calibri"/>
              </a:defRPr>
            </a:lvl9pPr>
          </a:lstStyle>
          <a:p>
            <a:pPr marL="0" lvl="0" indent="0" algn="r">
              <a:spcBef>
                <a:spcPts val="0"/>
              </a:spcBef>
              <a:spcAft>
                <a:spcPts val="0"/>
              </a:spcAft>
              <a:buNone/>
              <a:defRPr/>
            </a:pPr>
            <a:fld id="{00000000-1234-1234-1234-123412341234}" type="slidenum">
              <a:rPr lang="en-US"/>
              <a:t>‹#›</a:t>
            </a:fld>
            <a:endParaRPr/>
          </a:p>
        </p:txBody>
      </p:sp>
      <p:pic>
        <p:nvPicPr>
          <p:cNvPr id="9" name="Google Shape;11;p1"/>
          <p:cNvPicPr/>
          <p:nvPr/>
        </p:nvPicPr>
        <p:blipFill>
          <a:blip r:embed="rId4">
            <a:alphaModFix/>
          </a:blip>
          <a:srcRect l="29113" t="13460" r="32412" b="53353"/>
          <a:stretch/>
        </p:blipFill>
        <p:spPr bwMode="auto">
          <a:xfrm flipH="1">
            <a:off x="0" y="-24064"/>
            <a:ext cx="12208809" cy="6882064"/>
          </a:xfrm>
          <a:prstGeom prst="rect">
            <a:avLst/>
          </a:prstGeom>
          <a:noFill/>
          <a:ln>
            <a:noFill/>
          </a:ln>
        </p:spPr>
      </p:pic>
      <p:sp>
        <p:nvSpPr>
          <p:cNvPr id="10" name="Google Shape;12;p1"/>
          <p:cNvSpPr/>
          <p:nvPr/>
        </p:nvSpPr>
        <p:spPr bwMode="auto">
          <a:xfrm>
            <a:off x="882914" y="1834440"/>
            <a:ext cx="6311372" cy="473241"/>
          </a:xfrm>
          <a:prstGeom prst="rect">
            <a:avLst/>
          </a:prstGeom>
          <a:noFill/>
          <a:ln>
            <a:noFill/>
          </a:ln>
        </p:spPr>
        <p:txBody>
          <a:bodyPr spcFirstLastPara="1" wrap="square" lIns="91425" tIns="45700" rIns="91425" bIns="45700" anchor="t" anchorCtr="0">
            <a:noAutofit/>
          </a:bodyPr>
          <a:lstStyle/>
          <a:p>
            <a:pPr marL="0" marR="0" lvl="0" indent="0" algn="l">
              <a:lnSpc>
                <a:spcPct val="90000"/>
              </a:lnSpc>
              <a:spcBef>
                <a:spcPts val="0"/>
              </a:spcBef>
              <a:spcAft>
                <a:spcPts val="0"/>
              </a:spcAft>
              <a:buClr>
                <a:schemeClr val="lt1"/>
              </a:buClr>
              <a:buSzPts val="2800"/>
              <a:buFont typeface="Arial"/>
              <a:buNone/>
              <a:defRPr/>
            </a:pPr>
            <a:r>
              <a:rPr lang="en-US" sz="2800" b="1" i="0" u="none" strike="noStrike" cap="none">
                <a:solidFill>
                  <a:schemeClr val="lt1"/>
                </a:solidFill>
                <a:latin typeface="Calibri"/>
                <a:ea typeface="Calibri"/>
                <a:cs typeface="Calibri"/>
              </a:rPr>
              <a:t>Lorem Ipsum Dolor Sit Amet Sectetur Adipiscing Elit Vivamus</a:t>
            </a:r>
            <a:endParaRPr sz="2800" b="1" i="0" u="none" strike="noStrike" cap="none">
              <a:solidFill>
                <a:schemeClr val="lt1"/>
              </a:solidFill>
              <a:latin typeface="Calibri"/>
              <a:ea typeface="Calibri"/>
              <a:cs typeface="Calibri"/>
            </a:endParaRPr>
          </a:p>
        </p:txBody>
      </p:sp>
      <p:sp>
        <p:nvSpPr>
          <p:cNvPr id="11" name="Google Shape;13;p1"/>
          <p:cNvSpPr/>
          <p:nvPr/>
        </p:nvSpPr>
        <p:spPr bwMode="auto">
          <a:xfrm>
            <a:off x="892439" y="2682447"/>
            <a:ext cx="5003270" cy="360672"/>
          </a:xfrm>
          <a:prstGeom prst="rect">
            <a:avLst/>
          </a:prstGeom>
          <a:noFill/>
          <a:ln>
            <a:noFill/>
          </a:ln>
        </p:spPr>
        <p:txBody>
          <a:bodyPr spcFirstLastPara="1" wrap="square" lIns="91425" tIns="45700" rIns="91425" bIns="45700" anchor="t" anchorCtr="0">
            <a:noAutofit/>
          </a:bodyPr>
          <a:lstStyle/>
          <a:p>
            <a:pPr marL="0" marR="0" lvl="0" indent="0" algn="l">
              <a:lnSpc>
                <a:spcPct val="90000"/>
              </a:lnSpc>
              <a:spcBef>
                <a:spcPts val="0"/>
              </a:spcBef>
              <a:spcAft>
                <a:spcPts val="0"/>
              </a:spcAft>
              <a:buClr>
                <a:schemeClr val="lt1"/>
              </a:buClr>
              <a:buSzPts val="2400"/>
              <a:buFont typeface="Arial"/>
              <a:buNone/>
              <a:defRPr/>
            </a:pPr>
            <a:r>
              <a:rPr lang="en-US" sz="2400" b="0" i="0" u="none" strike="noStrike" cap="none">
                <a:solidFill>
                  <a:schemeClr val="lt1"/>
                </a:solidFill>
                <a:latin typeface="Calibri"/>
                <a:ea typeface="Calibri"/>
                <a:cs typeface="Calibri"/>
              </a:rPr>
              <a:t>Subtitle (if applicable)</a:t>
            </a:r>
            <a:endParaRPr sz="2400" b="0" i="0" u="none" strike="noStrike" cap="none">
              <a:solidFill>
                <a:schemeClr val="lt1"/>
              </a:solidFill>
              <a:latin typeface="Calibri"/>
              <a:ea typeface="Calibri"/>
              <a:cs typeface="Calibri"/>
            </a:endParaRPr>
          </a:p>
          <a:p>
            <a:pPr marL="0" marR="0" lvl="0" indent="0" algn="l">
              <a:lnSpc>
                <a:spcPct val="90000"/>
              </a:lnSpc>
              <a:spcBef>
                <a:spcPts val="1000"/>
              </a:spcBef>
              <a:spcAft>
                <a:spcPts val="0"/>
              </a:spcAft>
              <a:buClr>
                <a:schemeClr val="dk1"/>
              </a:buClr>
              <a:buSzPts val="2400"/>
              <a:buFont typeface="Arial"/>
              <a:buNone/>
              <a:defRPr/>
            </a:pPr>
            <a:endParaRPr sz="2400" b="0" i="0" u="none" strike="noStrike" cap="none">
              <a:solidFill>
                <a:schemeClr val="lt1"/>
              </a:solidFill>
              <a:latin typeface="Calibri"/>
              <a:ea typeface="Calibri"/>
              <a:cs typeface="Calibri"/>
            </a:endParaRPr>
          </a:p>
        </p:txBody>
      </p:sp>
      <p:sp>
        <p:nvSpPr>
          <p:cNvPr id="12" name="Google Shape;14;p1"/>
          <p:cNvSpPr/>
          <p:nvPr/>
        </p:nvSpPr>
        <p:spPr bwMode="auto">
          <a:xfrm>
            <a:off x="892438" y="6087277"/>
            <a:ext cx="2427973" cy="428319"/>
          </a:xfrm>
          <a:prstGeom prst="rect">
            <a:avLst/>
          </a:prstGeom>
          <a:noFill/>
          <a:ln>
            <a:noFill/>
          </a:ln>
        </p:spPr>
        <p:txBody>
          <a:bodyPr spcFirstLastPara="1" wrap="square" lIns="91425" tIns="45700" rIns="91425" bIns="45700" anchor="t" anchorCtr="0">
            <a:noAutofit/>
          </a:bodyPr>
          <a:lstStyle/>
          <a:p>
            <a:pPr marL="0" marR="0" lvl="0" indent="0" algn="l">
              <a:lnSpc>
                <a:spcPct val="90000"/>
              </a:lnSpc>
              <a:spcBef>
                <a:spcPts val="0"/>
              </a:spcBef>
              <a:spcAft>
                <a:spcPts val="0"/>
              </a:spcAft>
              <a:buClr>
                <a:schemeClr val="lt1"/>
              </a:buClr>
              <a:buSzPts val="2000"/>
              <a:buFont typeface="Arial"/>
              <a:buNone/>
              <a:defRPr/>
            </a:pPr>
            <a:r>
              <a:rPr lang="en-US" sz="2000" b="0" i="0" u="none" strike="noStrike" cap="none">
                <a:solidFill>
                  <a:schemeClr val="lt1"/>
                </a:solidFill>
                <a:latin typeface="Calibri"/>
                <a:ea typeface="Calibri"/>
                <a:cs typeface="Calibri"/>
              </a:rPr>
              <a:t>www.geant.org</a:t>
            </a:r>
            <a:endParaRPr sz="2000" b="0" i="0" u="none" strike="noStrike" cap="none">
              <a:solidFill>
                <a:schemeClr val="lt1"/>
              </a:solidFill>
              <a:latin typeface="Calibri"/>
              <a:ea typeface="Calibri"/>
              <a:cs typeface="Calibri"/>
            </a:endParaRPr>
          </a:p>
        </p:txBody>
      </p:sp>
      <p:pic>
        <p:nvPicPr>
          <p:cNvPr id="13" name="Google Shape;15;p1"/>
          <p:cNvPicPr/>
          <p:nvPr/>
        </p:nvPicPr>
        <p:blipFill>
          <a:blip r:embed="rId5">
            <a:alphaModFix/>
          </a:blip>
          <a:srcRect t="-1" b="-7426"/>
          <a:stretch/>
        </p:blipFill>
        <p:spPr bwMode="auto">
          <a:xfrm>
            <a:off x="998895" y="520296"/>
            <a:ext cx="1432449" cy="876891"/>
          </a:xfrm>
          <a:prstGeom prst="rect">
            <a:avLst/>
          </a:prstGeom>
          <a:noFill/>
          <a:ln>
            <a:noFill/>
          </a:ln>
        </p:spPr>
      </p:pic>
      <p:sp>
        <p:nvSpPr>
          <p:cNvPr id="14" name="Google Shape;16;p1"/>
          <p:cNvSpPr/>
          <p:nvPr/>
        </p:nvSpPr>
        <p:spPr bwMode="auto">
          <a:xfrm>
            <a:off x="892439" y="3606739"/>
            <a:ext cx="6163776" cy="360672"/>
          </a:xfrm>
          <a:prstGeom prst="rect">
            <a:avLst/>
          </a:prstGeom>
          <a:noFill/>
          <a:ln>
            <a:noFill/>
          </a:ln>
        </p:spPr>
        <p:txBody>
          <a:bodyPr spcFirstLastPara="1" wrap="square" lIns="91425" tIns="45700" rIns="91425" bIns="45700" anchor="t" anchorCtr="0">
            <a:noAutofit/>
          </a:bodyPr>
          <a:lstStyle/>
          <a:p>
            <a:pPr marL="0" marR="0" lvl="0" indent="0" algn="l">
              <a:lnSpc>
                <a:spcPct val="100000"/>
              </a:lnSpc>
              <a:spcBef>
                <a:spcPts val="0"/>
              </a:spcBef>
              <a:spcAft>
                <a:spcPts val="0"/>
              </a:spcAft>
              <a:buClr>
                <a:schemeClr val="lt1"/>
              </a:buClr>
              <a:buSzPts val="2200"/>
              <a:buFont typeface="Arial"/>
              <a:buNone/>
              <a:defRPr/>
            </a:pPr>
            <a:r>
              <a:rPr lang="en-US" sz="2200" b="1" i="0" u="none" strike="noStrike" cap="none">
                <a:solidFill>
                  <a:schemeClr val="lt1"/>
                </a:solidFill>
                <a:latin typeface="Calibri"/>
                <a:ea typeface="Calibri"/>
                <a:cs typeface="Calibri"/>
              </a:rPr>
              <a:t>Name Surname</a:t>
            </a:r>
            <a:endParaRPr sz="2200" b="1" i="0" u="none" strike="noStrike" cap="none">
              <a:solidFill>
                <a:schemeClr val="lt1"/>
              </a:solidFill>
              <a:latin typeface="Calibri"/>
              <a:ea typeface="Calibri"/>
              <a:cs typeface="Calibri"/>
            </a:endParaRPr>
          </a:p>
          <a:p>
            <a:pPr marL="0" marR="0" lvl="0" indent="0" algn="l">
              <a:lnSpc>
                <a:spcPct val="100000"/>
              </a:lnSpc>
              <a:spcBef>
                <a:spcPts val="0"/>
              </a:spcBef>
              <a:spcAft>
                <a:spcPts val="0"/>
              </a:spcAft>
              <a:buClr>
                <a:schemeClr val="lt1"/>
              </a:buClr>
              <a:buSzPts val="2000"/>
              <a:buFont typeface="Arial"/>
              <a:buNone/>
              <a:defRPr/>
            </a:pPr>
            <a:r>
              <a:rPr lang="en-US" sz="2000" b="0" i="1" u="none" strike="noStrike" cap="none">
                <a:solidFill>
                  <a:schemeClr val="lt1"/>
                </a:solidFill>
                <a:latin typeface="Calibri"/>
                <a:ea typeface="Calibri"/>
                <a:cs typeface="Calibri"/>
              </a:rPr>
              <a:t>Role in GÉANT</a:t>
            </a:r>
            <a:endParaRPr sz="2000" b="0" i="1" u="none" strike="noStrike" cap="none">
              <a:solidFill>
                <a:schemeClr val="lt1"/>
              </a:solidFill>
              <a:latin typeface="Calibri"/>
              <a:ea typeface="Calibri"/>
              <a:cs typeface="Calibri"/>
            </a:endParaRPr>
          </a:p>
        </p:txBody>
      </p:sp>
      <p:sp>
        <p:nvSpPr>
          <p:cNvPr id="15" name="Google Shape;17;p1"/>
          <p:cNvSpPr/>
          <p:nvPr/>
        </p:nvSpPr>
        <p:spPr bwMode="auto">
          <a:xfrm>
            <a:off x="892439" y="4740871"/>
            <a:ext cx="5003270" cy="360672"/>
          </a:xfrm>
          <a:prstGeom prst="rect">
            <a:avLst/>
          </a:prstGeom>
          <a:noFill/>
          <a:ln>
            <a:noFill/>
          </a:ln>
        </p:spPr>
        <p:txBody>
          <a:bodyPr spcFirstLastPara="1" wrap="square" lIns="91425" tIns="45700" rIns="91425" bIns="45700" anchor="t" anchorCtr="0">
            <a:noAutofit/>
          </a:bodyPr>
          <a:lstStyle/>
          <a:p>
            <a:pPr marL="0" marR="0" lvl="0" indent="0" algn="l">
              <a:lnSpc>
                <a:spcPct val="90000"/>
              </a:lnSpc>
              <a:spcBef>
                <a:spcPts val="0"/>
              </a:spcBef>
              <a:spcAft>
                <a:spcPts val="0"/>
              </a:spcAft>
              <a:buClr>
                <a:schemeClr val="lt1"/>
              </a:buClr>
              <a:buSzPts val="2000"/>
              <a:buFont typeface="Arial"/>
              <a:buNone/>
              <a:defRPr/>
            </a:pPr>
            <a:r>
              <a:rPr lang="en-US" sz="2000" b="0" i="0" u="none" strike="noStrike" cap="none">
                <a:solidFill>
                  <a:schemeClr val="lt1"/>
                </a:solidFill>
                <a:latin typeface="Calibri"/>
                <a:ea typeface="Calibri"/>
                <a:cs typeface="Calibri"/>
              </a:rPr>
              <a:t>Event, Location, Date</a:t>
            </a:r>
            <a:endParaRPr sz="2000" b="0" i="0" u="none" strike="noStrike" cap="none">
              <a:solidFill>
                <a:schemeClr val="lt1"/>
              </a:solidFill>
              <a:latin typeface="Calibri"/>
              <a:ea typeface="Calibri"/>
              <a:cs typeface="Calibri"/>
            </a:endParaRPr>
          </a:p>
        </p:txBody>
      </p:sp>
      <p:sp>
        <p:nvSpPr>
          <p:cNvPr id="16" name="Google Shape;18;p1"/>
          <p:cNvSpPr/>
          <p:nvPr/>
        </p:nvSpPr>
        <p:spPr bwMode="auto">
          <a:xfrm>
            <a:off x="882914" y="5223782"/>
            <a:ext cx="2394857" cy="428319"/>
          </a:xfrm>
          <a:prstGeom prst="rect">
            <a:avLst/>
          </a:prstGeom>
          <a:noFill/>
          <a:ln>
            <a:noFill/>
          </a:ln>
        </p:spPr>
        <p:txBody>
          <a:bodyPr spcFirstLastPara="1" wrap="square" lIns="91425" tIns="45700" rIns="91425" bIns="45700" anchor="t" anchorCtr="0">
            <a:noAutofit/>
          </a:bodyPr>
          <a:lstStyle/>
          <a:p>
            <a:pPr marL="0" marR="0" lvl="0" indent="0" algn="l">
              <a:lnSpc>
                <a:spcPct val="90000"/>
              </a:lnSpc>
              <a:spcBef>
                <a:spcPts val="0"/>
              </a:spcBef>
              <a:spcAft>
                <a:spcPts val="0"/>
              </a:spcAft>
              <a:buClr>
                <a:schemeClr val="lt1"/>
              </a:buClr>
              <a:buSzPts val="1000"/>
              <a:buFont typeface="Arial"/>
              <a:buNone/>
              <a:defRPr/>
            </a:pPr>
            <a:r>
              <a:rPr lang="en-US" sz="1000" b="0" i="0" u="none" strike="noStrike" cap="none">
                <a:solidFill>
                  <a:schemeClr val="lt1"/>
                </a:solidFill>
                <a:latin typeface="Calibri"/>
                <a:ea typeface="Calibri"/>
                <a:cs typeface="Calibri"/>
              </a:rPr>
              <a:t>Public / Confidential / Restricted</a:t>
            </a:r>
            <a:endParaRPr sz="1000" b="0" i="0" u="none" strike="noStrike" cap="none">
              <a:solidFill>
                <a:srgbClr val="7F7F7F"/>
              </a:solidFill>
              <a:latin typeface="Calibri"/>
              <a:ea typeface="Calibri"/>
              <a:cs typeface="Calibri"/>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Lst>
  <p:hf sldNum="0" hdr="0" ftr="0" dt="0"/>
  <p:txStyles>
    <p:title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titleStyle>
    <p:body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bodyStyle>
    <p:other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bwMode="auto">
        <a:xfrm>
          <a:off x="0" y="0"/>
          <a:ext cx="0" cy="0"/>
          <a:chOff x="0" y="0"/>
          <a:chExt cx="0" cy="0"/>
        </a:xfrm>
      </p:grpSpPr>
      <p:sp>
        <p:nvSpPr>
          <p:cNvPr id="4" name="Google Shape;27;p4"/>
          <p:cNvSpPr>
            <a:spLocks noGrp="1"/>
          </p:cNvSpPr>
          <p:nvPr>
            <p:ph type="title"/>
          </p:nvPr>
        </p:nvSpPr>
        <p:spPr bwMode="auto">
          <a:xfrm>
            <a:off x="998895" y="705164"/>
            <a:ext cx="9894723" cy="430909"/>
          </a:xfrm>
          <a:prstGeom prst="rect">
            <a:avLst/>
          </a:prstGeom>
          <a:noFill/>
          <a:ln>
            <a:noFill/>
          </a:ln>
        </p:spPr>
        <p:txBody>
          <a:bodyPr spcFirstLastPara="1" wrap="square" lIns="91425" tIns="45700" rIns="91425" bIns="45700" anchor="ctr" anchorCtr="0">
            <a:noAutofit/>
          </a:bodyPr>
          <a:lstStyle>
            <a:lvl1pPr marR="0" lvl="0" algn="l">
              <a:lnSpc>
                <a:spcPct val="90000"/>
              </a:lnSpc>
              <a:spcBef>
                <a:spcPts val="0"/>
              </a:spcBef>
              <a:spcAft>
                <a:spcPts val="0"/>
              </a:spcAft>
              <a:buClr>
                <a:srgbClr val="1E4E79"/>
              </a:buClr>
              <a:buSzPts val="3200"/>
              <a:buFont typeface="Calibri"/>
              <a:buNone/>
              <a:defRPr sz="3200" b="1" i="0" u="none" strike="noStrike" cap="none">
                <a:solidFill>
                  <a:srgbClr val="1E4E79"/>
                </a:solidFill>
                <a:latin typeface="Calibri"/>
                <a:ea typeface="Calibri"/>
                <a:cs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pPr>
              <a:defRPr/>
            </a:pPr>
            <a:endParaRPr/>
          </a:p>
        </p:txBody>
      </p:sp>
      <p:sp>
        <p:nvSpPr>
          <p:cNvPr id="5" name="Google Shape;28;p4"/>
          <p:cNvSpPr>
            <a:spLocks noGrp="1"/>
          </p:cNvSpPr>
          <p:nvPr>
            <p:ph type="body" idx="1"/>
          </p:nvPr>
        </p:nvSpPr>
        <p:spPr bwMode="auto">
          <a:xfrm>
            <a:off x="998895" y="1353031"/>
            <a:ext cx="8072850" cy="4351338"/>
          </a:xfrm>
          <a:prstGeom prst="rect">
            <a:avLst/>
          </a:prstGeom>
          <a:noFill/>
          <a:ln>
            <a:noFill/>
          </a:ln>
        </p:spPr>
        <p:txBody>
          <a:bodyPr spcFirstLastPara="1" wrap="square" lIns="91425" tIns="45700" rIns="91425" bIns="45700" anchor="t" anchorCtr="0">
            <a:noAutofit/>
          </a:bodyPr>
          <a:lstStyle>
            <a:lvl1pPr marL="457200" marR="0" lvl="0" indent="-406400" algn="l">
              <a:lnSpc>
                <a:spcPct val="90000"/>
              </a:lnSpc>
              <a:spcBef>
                <a:spcPts val="1000"/>
              </a:spcBef>
              <a:spcAft>
                <a:spcPts val="0"/>
              </a:spcAft>
              <a:buClr>
                <a:srgbClr val="1E4E79"/>
              </a:buClr>
              <a:buSzPts val="2800"/>
              <a:buFont typeface="Arial"/>
              <a:buChar char="•"/>
              <a:defRPr sz="2800" b="0" i="0" u="none" strike="noStrike" cap="none">
                <a:solidFill>
                  <a:srgbClr val="1E4E79"/>
                </a:solidFill>
                <a:latin typeface="Calibri"/>
                <a:ea typeface="Calibri"/>
                <a:cs typeface="Calibri"/>
              </a:defRPr>
            </a:lvl1pPr>
            <a:lvl2pPr marL="914400" marR="0" lvl="1" indent="-381000" algn="l">
              <a:lnSpc>
                <a:spcPct val="90000"/>
              </a:lnSpc>
              <a:spcBef>
                <a:spcPts val="500"/>
              </a:spcBef>
              <a:spcAft>
                <a:spcPts val="0"/>
              </a:spcAft>
              <a:buClr>
                <a:srgbClr val="1E4E79"/>
              </a:buClr>
              <a:buSzPts val="2400"/>
              <a:buFont typeface="Arial"/>
              <a:buChar char="•"/>
              <a:defRPr sz="2400" b="0" i="0" u="none" strike="noStrike" cap="none">
                <a:solidFill>
                  <a:srgbClr val="1E4E79"/>
                </a:solidFill>
                <a:latin typeface="Calibri"/>
                <a:ea typeface="Calibri"/>
                <a:cs typeface="Calibri"/>
              </a:defRPr>
            </a:lvl2pPr>
            <a:lvl3pPr marL="1371600" marR="0" lvl="2" indent="-355600" algn="l">
              <a:lnSpc>
                <a:spcPct val="90000"/>
              </a:lnSpc>
              <a:spcBef>
                <a:spcPts val="500"/>
              </a:spcBef>
              <a:spcAft>
                <a:spcPts val="0"/>
              </a:spcAft>
              <a:buClr>
                <a:srgbClr val="1E4E79"/>
              </a:buClr>
              <a:buSzPts val="2000"/>
              <a:buFont typeface="Arial"/>
              <a:buChar char="•"/>
              <a:defRPr sz="2000" b="0" i="0" u="none" strike="noStrike" cap="none">
                <a:solidFill>
                  <a:srgbClr val="1E4E79"/>
                </a:solidFill>
                <a:latin typeface="Calibri"/>
                <a:ea typeface="Calibri"/>
                <a:cs typeface="Calibri"/>
              </a:defRPr>
            </a:lvl3pPr>
            <a:lvl4pPr marL="1828800" marR="0" lvl="3" indent="-342900" algn="l">
              <a:lnSpc>
                <a:spcPct val="90000"/>
              </a:lnSpc>
              <a:spcBef>
                <a:spcPts val="500"/>
              </a:spcBef>
              <a:spcAft>
                <a:spcPts val="0"/>
              </a:spcAft>
              <a:buClr>
                <a:srgbClr val="1E4E79"/>
              </a:buClr>
              <a:buSzPts val="1800"/>
              <a:buFont typeface="Arial"/>
              <a:buChar char="•"/>
              <a:defRPr sz="1800" b="0" i="0" u="none" strike="noStrike" cap="none">
                <a:solidFill>
                  <a:srgbClr val="1E4E79"/>
                </a:solidFill>
                <a:latin typeface="Calibri"/>
                <a:ea typeface="Calibri"/>
                <a:cs typeface="Calibri"/>
              </a:defRPr>
            </a:lvl4pPr>
            <a:lvl5pPr marL="2286000" marR="0" lvl="4" indent="-342900" algn="l">
              <a:lnSpc>
                <a:spcPct val="90000"/>
              </a:lnSpc>
              <a:spcBef>
                <a:spcPts val="500"/>
              </a:spcBef>
              <a:spcAft>
                <a:spcPts val="0"/>
              </a:spcAft>
              <a:buClr>
                <a:srgbClr val="1E4E79"/>
              </a:buClr>
              <a:buSzPts val="1800"/>
              <a:buFont typeface="Arial"/>
              <a:buChar char="•"/>
              <a:defRPr sz="1800" b="0" i="0" u="none" strike="noStrike" cap="none">
                <a:solidFill>
                  <a:srgbClr val="1E4E79"/>
                </a:solidFill>
                <a:latin typeface="Calibri"/>
                <a:ea typeface="Calibri"/>
                <a:cs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defRPr>
            </a:lvl9pPr>
          </a:lstStyle>
          <a:p>
            <a:pPr>
              <a:defRPr/>
            </a:pPr>
            <a:endParaRPr/>
          </a:p>
        </p:txBody>
      </p:sp>
      <p:sp>
        <p:nvSpPr>
          <p:cNvPr id="6" name="Google Shape;29;p4"/>
          <p:cNvSpPr/>
          <p:nvPr/>
        </p:nvSpPr>
        <p:spPr bwMode="auto">
          <a:xfrm>
            <a:off x="998895" y="6229350"/>
            <a:ext cx="1327171" cy="276999"/>
          </a:xfrm>
          <a:prstGeom prst="rect">
            <a:avLst/>
          </a:prstGeom>
          <a:noFill/>
          <a:ln>
            <a:noFill/>
          </a:ln>
        </p:spPr>
        <p:txBody>
          <a:bodyPr spcFirstLastPara="1" wrap="square" lIns="91425" tIns="45700" rIns="91425" bIns="45700" anchor="t" anchorCtr="0">
            <a:noAutofit/>
          </a:bodyPr>
          <a:lstStyle/>
          <a:p>
            <a:pPr marL="0" marR="0" lvl="0" indent="0" algn="l">
              <a:spcBef>
                <a:spcPts val="0"/>
              </a:spcBef>
              <a:spcAft>
                <a:spcPts val="0"/>
              </a:spcAft>
              <a:buNone/>
              <a:defRPr/>
            </a:pPr>
            <a:fld id="{00000000-1234-1234-1234-123412341234}" type="slidenum">
              <a:rPr lang="en-US" sz="1200" b="0" i="0" u="none" strike="noStrike" cap="none">
                <a:solidFill>
                  <a:srgbClr val="065081"/>
                </a:solidFill>
                <a:latin typeface="Calibri"/>
                <a:ea typeface="Calibri"/>
                <a:cs typeface="Calibri"/>
              </a:rPr>
              <a:t>‹#›</a:t>
            </a:fld>
            <a:endParaRPr sz="1200" b="0" i="0" u="none" strike="noStrike" cap="none">
              <a:solidFill>
                <a:srgbClr val="065081"/>
              </a:solidFill>
              <a:latin typeface="Calibri"/>
              <a:ea typeface="Calibri"/>
              <a:cs typeface="Calibri"/>
            </a:endParaRPr>
          </a:p>
        </p:txBody>
      </p:sp>
    </p:spTree>
  </p:cSld>
  <p:clrMap bg1="lt1" tx1="dk1" bg2="dk2" tx2="lt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 id="2147483664" r:id="rId13"/>
    <p:sldLayoutId id="2147483665" r:id="rId14"/>
    <p:sldLayoutId id="2147483666" r:id="rId15"/>
    <p:sldLayoutId id="2147483667" r:id="rId16"/>
    <p:sldLayoutId id="2147483668" r:id="rId17"/>
    <p:sldLayoutId id="2147483669" r:id="rId18"/>
    <p:sldLayoutId id="2147483670" r:id="rId19"/>
    <p:sldLayoutId id="2147483671" r:id="rId20"/>
    <p:sldLayoutId id="2147483672" r:id="rId21"/>
    <p:sldLayoutId id="2147483673" r:id="rId22"/>
    <p:sldLayoutId id="2147483674" r:id="rId23"/>
    <p:sldLayoutId id="2147483675" r:id="rId24"/>
    <p:sldLayoutId id="2147483676" r:id="rId25"/>
    <p:sldLayoutId id="2147483677" r:id="rId26"/>
    <p:sldLayoutId id="2147483678" r:id="rId27"/>
    <p:sldLayoutId id="2147483679" r:id="rId28"/>
    <p:sldLayoutId id="2147483680" r:id="rId29"/>
    <p:sldLayoutId id="2147483681" r:id="rId30"/>
    <p:sldLayoutId id="2147483682" r:id="rId31"/>
    <p:sldLayoutId id="2147483683" r:id="rId32"/>
  </p:sldLayoutIdLst>
  <p:hf sldNum="0" hdr="0" ftr="0" dt="0"/>
  <p:txStyles>
    <p:title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titleStyle>
    <p:body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bodyStyle>
    <p:other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bwMode="auto">
        <a:xfrm>
          <a:off x="0" y="0"/>
          <a:ext cx="0" cy="0"/>
          <a:chOff x="0" y="0"/>
          <a:chExt cx="0" cy="0"/>
        </a:xfrm>
      </p:grpSpPr>
      <p:sp>
        <p:nvSpPr>
          <p:cNvPr id="4" name="Google Shape;220;p37"/>
          <p:cNvSpPr>
            <a:spLocks noGrp="1"/>
          </p:cNvSpPr>
          <p:nvPr>
            <p:ph type="title"/>
          </p:nvPr>
        </p:nvSpPr>
        <p:spPr bwMode="auto">
          <a:xfrm>
            <a:off x="838200" y="365125"/>
            <a:ext cx="10515600" cy="1325563"/>
          </a:xfrm>
          <a:prstGeom prst="rect">
            <a:avLst/>
          </a:prstGeom>
          <a:noFill/>
          <a:ln>
            <a:noFill/>
          </a:ln>
        </p:spPr>
        <p:txBody>
          <a:bodyPr spcFirstLastPara="1" wrap="square" lIns="91425" tIns="45700" rIns="91425" bIns="45700" anchor="ctr" anchorCtr="0">
            <a:noAutofit/>
          </a:bodyPr>
          <a:lstStyle>
            <a:lvl1pPr marR="0" lvl="0" algn="l">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pPr>
              <a:defRPr/>
            </a:pPr>
            <a:endParaRPr/>
          </a:p>
        </p:txBody>
      </p:sp>
      <p:sp>
        <p:nvSpPr>
          <p:cNvPr id="5" name="Google Shape;221;p37"/>
          <p:cNvSpPr>
            <a:spLocks noGrp="1"/>
          </p:cNvSpPr>
          <p:nvPr>
            <p:ph type="body" idx="1"/>
          </p:nvPr>
        </p:nvSpPr>
        <p:spPr bwMode="auto">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defRPr>
            </a:lvl1pPr>
            <a:lvl2pPr marL="914400" marR="0" lvl="1" indent="-381000" algn="l">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defRPr>
            </a:lvl2pPr>
            <a:lvl3pPr marL="1371600" marR="0" lvl="2" indent="-355600" algn="l">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defRPr>
            </a:lvl3pPr>
            <a:lvl4pPr marL="1828800" marR="0" lvl="3"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defRPr>
            </a:lvl4pPr>
            <a:lvl5pPr marL="2286000" marR="0" lvl="4"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defRPr>
            </a:lvl9pPr>
          </a:lstStyle>
          <a:p>
            <a:pPr>
              <a:defRPr/>
            </a:pPr>
            <a:endParaRPr/>
          </a:p>
        </p:txBody>
      </p:sp>
      <p:sp>
        <p:nvSpPr>
          <p:cNvPr id="6" name="Google Shape;222;p37"/>
          <p:cNvSpPr>
            <a:spLocks noGrp="1"/>
          </p:cNvSpPr>
          <p:nvPr>
            <p:ph type="dt" idx="10"/>
          </p:nvPr>
        </p:nvSpPr>
        <p:spPr bwMode="auto">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a:spcBef>
                <a:spcPts val="0"/>
              </a:spcBef>
              <a:spcAft>
                <a:spcPts val="0"/>
              </a:spcAft>
              <a:buSzPts val="1400"/>
              <a:buNone/>
              <a:defRPr sz="1200" b="0" i="0" u="none" strike="noStrike" cap="none">
                <a:solidFill>
                  <a:srgbClr val="888888"/>
                </a:solidFill>
                <a:latin typeface="Calibri"/>
                <a:ea typeface="Calibri"/>
                <a:cs typeface="Calibri"/>
              </a:defRPr>
            </a:lvl1pPr>
            <a:lvl2pPr marR="0" lvl="1" algn="l">
              <a:spcBef>
                <a:spcPts val="0"/>
              </a:spcBef>
              <a:spcAft>
                <a:spcPts val="0"/>
              </a:spcAft>
              <a:buSzPts val="1400"/>
              <a:buNone/>
              <a:defRPr sz="1800" b="0" i="0" u="none" strike="noStrike" cap="none">
                <a:solidFill>
                  <a:schemeClr val="dk1"/>
                </a:solidFill>
                <a:latin typeface="Calibri"/>
                <a:ea typeface="Calibri"/>
                <a:cs typeface="Calibri"/>
              </a:defRPr>
            </a:lvl2pPr>
            <a:lvl3pPr marR="0" lvl="2" algn="l">
              <a:spcBef>
                <a:spcPts val="0"/>
              </a:spcBef>
              <a:spcAft>
                <a:spcPts val="0"/>
              </a:spcAft>
              <a:buSzPts val="1400"/>
              <a:buNone/>
              <a:defRPr sz="1800" b="0" i="0" u="none" strike="noStrike" cap="none">
                <a:solidFill>
                  <a:schemeClr val="dk1"/>
                </a:solidFill>
                <a:latin typeface="Calibri"/>
                <a:ea typeface="Calibri"/>
                <a:cs typeface="Calibri"/>
              </a:defRPr>
            </a:lvl3pPr>
            <a:lvl4pPr marR="0" lvl="3" algn="l">
              <a:spcBef>
                <a:spcPts val="0"/>
              </a:spcBef>
              <a:spcAft>
                <a:spcPts val="0"/>
              </a:spcAft>
              <a:buSzPts val="1400"/>
              <a:buNone/>
              <a:defRPr sz="1800" b="0" i="0" u="none" strike="noStrike" cap="none">
                <a:solidFill>
                  <a:schemeClr val="dk1"/>
                </a:solidFill>
                <a:latin typeface="Calibri"/>
                <a:ea typeface="Calibri"/>
                <a:cs typeface="Calibri"/>
              </a:defRPr>
            </a:lvl4pPr>
            <a:lvl5pPr marR="0" lvl="4" algn="l">
              <a:spcBef>
                <a:spcPts val="0"/>
              </a:spcBef>
              <a:spcAft>
                <a:spcPts val="0"/>
              </a:spcAft>
              <a:buSzPts val="1400"/>
              <a:buNone/>
              <a:defRPr sz="1800" b="0" i="0" u="none" strike="noStrike" cap="none">
                <a:solidFill>
                  <a:schemeClr val="dk1"/>
                </a:solidFill>
                <a:latin typeface="Calibri"/>
                <a:ea typeface="Calibri"/>
                <a:cs typeface="Calibri"/>
              </a:defRPr>
            </a:lvl5pPr>
            <a:lvl6pPr marR="0" lvl="5" algn="l">
              <a:spcBef>
                <a:spcPts val="0"/>
              </a:spcBef>
              <a:spcAft>
                <a:spcPts val="0"/>
              </a:spcAft>
              <a:buSzPts val="1400"/>
              <a:buNone/>
              <a:defRPr sz="1800" b="0" i="0" u="none" strike="noStrike" cap="none">
                <a:solidFill>
                  <a:schemeClr val="dk1"/>
                </a:solidFill>
                <a:latin typeface="Calibri"/>
                <a:ea typeface="Calibri"/>
                <a:cs typeface="Calibri"/>
              </a:defRPr>
            </a:lvl6pPr>
            <a:lvl7pPr marR="0" lvl="6" algn="l">
              <a:spcBef>
                <a:spcPts val="0"/>
              </a:spcBef>
              <a:spcAft>
                <a:spcPts val="0"/>
              </a:spcAft>
              <a:buSzPts val="1400"/>
              <a:buNone/>
              <a:defRPr sz="1800" b="0" i="0" u="none" strike="noStrike" cap="none">
                <a:solidFill>
                  <a:schemeClr val="dk1"/>
                </a:solidFill>
                <a:latin typeface="Calibri"/>
                <a:ea typeface="Calibri"/>
                <a:cs typeface="Calibri"/>
              </a:defRPr>
            </a:lvl7pPr>
            <a:lvl8pPr marR="0" lvl="7" algn="l">
              <a:spcBef>
                <a:spcPts val="0"/>
              </a:spcBef>
              <a:spcAft>
                <a:spcPts val="0"/>
              </a:spcAft>
              <a:buSzPts val="1400"/>
              <a:buNone/>
              <a:defRPr sz="1800" b="0" i="0" u="none" strike="noStrike" cap="none">
                <a:solidFill>
                  <a:schemeClr val="dk1"/>
                </a:solidFill>
                <a:latin typeface="Calibri"/>
                <a:ea typeface="Calibri"/>
                <a:cs typeface="Calibri"/>
              </a:defRPr>
            </a:lvl8pPr>
            <a:lvl9pPr marR="0" lvl="8" algn="l">
              <a:spcBef>
                <a:spcPts val="0"/>
              </a:spcBef>
              <a:spcAft>
                <a:spcPts val="0"/>
              </a:spcAft>
              <a:buSzPts val="1400"/>
              <a:buNone/>
              <a:defRPr sz="1800" b="0" i="0" u="none" strike="noStrike" cap="none">
                <a:solidFill>
                  <a:schemeClr val="dk1"/>
                </a:solidFill>
                <a:latin typeface="Calibri"/>
                <a:ea typeface="Calibri"/>
                <a:cs typeface="Calibri"/>
              </a:defRPr>
            </a:lvl9pPr>
          </a:lstStyle>
          <a:p>
            <a:pPr>
              <a:defRPr/>
            </a:pPr>
            <a:endParaRPr/>
          </a:p>
        </p:txBody>
      </p:sp>
      <p:sp>
        <p:nvSpPr>
          <p:cNvPr id="7" name="Google Shape;223;p37"/>
          <p:cNvSpPr>
            <a:spLocks noGrp="1"/>
          </p:cNvSpPr>
          <p:nvPr>
            <p:ph type="ftr" idx="11"/>
          </p:nvPr>
        </p:nvSpPr>
        <p:spPr bwMode="auto">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a:spcBef>
                <a:spcPts val="0"/>
              </a:spcBef>
              <a:spcAft>
                <a:spcPts val="0"/>
              </a:spcAft>
              <a:buSzPts val="1400"/>
              <a:buNone/>
              <a:defRPr sz="1200" b="0" i="0" u="none" strike="noStrike" cap="none">
                <a:solidFill>
                  <a:srgbClr val="888888"/>
                </a:solidFill>
                <a:latin typeface="Calibri"/>
                <a:ea typeface="Calibri"/>
                <a:cs typeface="Calibri"/>
              </a:defRPr>
            </a:lvl1pPr>
            <a:lvl2pPr marR="0" lvl="1" algn="l">
              <a:spcBef>
                <a:spcPts val="0"/>
              </a:spcBef>
              <a:spcAft>
                <a:spcPts val="0"/>
              </a:spcAft>
              <a:buSzPts val="1400"/>
              <a:buNone/>
              <a:defRPr sz="1800" b="0" i="0" u="none" strike="noStrike" cap="none">
                <a:solidFill>
                  <a:schemeClr val="dk1"/>
                </a:solidFill>
                <a:latin typeface="Calibri"/>
                <a:ea typeface="Calibri"/>
                <a:cs typeface="Calibri"/>
              </a:defRPr>
            </a:lvl2pPr>
            <a:lvl3pPr marR="0" lvl="2" algn="l">
              <a:spcBef>
                <a:spcPts val="0"/>
              </a:spcBef>
              <a:spcAft>
                <a:spcPts val="0"/>
              </a:spcAft>
              <a:buSzPts val="1400"/>
              <a:buNone/>
              <a:defRPr sz="1800" b="0" i="0" u="none" strike="noStrike" cap="none">
                <a:solidFill>
                  <a:schemeClr val="dk1"/>
                </a:solidFill>
                <a:latin typeface="Calibri"/>
                <a:ea typeface="Calibri"/>
                <a:cs typeface="Calibri"/>
              </a:defRPr>
            </a:lvl3pPr>
            <a:lvl4pPr marR="0" lvl="3" algn="l">
              <a:spcBef>
                <a:spcPts val="0"/>
              </a:spcBef>
              <a:spcAft>
                <a:spcPts val="0"/>
              </a:spcAft>
              <a:buSzPts val="1400"/>
              <a:buNone/>
              <a:defRPr sz="1800" b="0" i="0" u="none" strike="noStrike" cap="none">
                <a:solidFill>
                  <a:schemeClr val="dk1"/>
                </a:solidFill>
                <a:latin typeface="Calibri"/>
                <a:ea typeface="Calibri"/>
                <a:cs typeface="Calibri"/>
              </a:defRPr>
            </a:lvl4pPr>
            <a:lvl5pPr marR="0" lvl="4" algn="l">
              <a:spcBef>
                <a:spcPts val="0"/>
              </a:spcBef>
              <a:spcAft>
                <a:spcPts val="0"/>
              </a:spcAft>
              <a:buSzPts val="1400"/>
              <a:buNone/>
              <a:defRPr sz="1800" b="0" i="0" u="none" strike="noStrike" cap="none">
                <a:solidFill>
                  <a:schemeClr val="dk1"/>
                </a:solidFill>
                <a:latin typeface="Calibri"/>
                <a:ea typeface="Calibri"/>
                <a:cs typeface="Calibri"/>
              </a:defRPr>
            </a:lvl5pPr>
            <a:lvl6pPr marR="0" lvl="5" algn="l">
              <a:spcBef>
                <a:spcPts val="0"/>
              </a:spcBef>
              <a:spcAft>
                <a:spcPts val="0"/>
              </a:spcAft>
              <a:buSzPts val="1400"/>
              <a:buNone/>
              <a:defRPr sz="1800" b="0" i="0" u="none" strike="noStrike" cap="none">
                <a:solidFill>
                  <a:schemeClr val="dk1"/>
                </a:solidFill>
                <a:latin typeface="Calibri"/>
                <a:ea typeface="Calibri"/>
                <a:cs typeface="Calibri"/>
              </a:defRPr>
            </a:lvl6pPr>
            <a:lvl7pPr marR="0" lvl="6" algn="l">
              <a:spcBef>
                <a:spcPts val="0"/>
              </a:spcBef>
              <a:spcAft>
                <a:spcPts val="0"/>
              </a:spcAft>
              <a:buSzPts val="1400"/>
              <a:buNone/>
              <a:defRPr sz="1800" b="0" i="0" u="none" strike="noStrike" cap="none">
                <a:solidFill>
                  <a:schemeClr val="dk1"/>
                </a:solidFill>
                <a:latin typeface="Calibri"/>
                <a:ea typeface="Calibri"/>
                <a:cs typeface="Calibri"/>
              </a:defRPr>
            </a:lvl7pPr>
            <a:lvl8pPr marR="0" lvl="7" algn="l">
              <a:spcBef>
                <a:spcPts val="0"/>
              </a:spcBef>
              <a:spcAft>
                <a:spcPts val="0"/>
              </a:spcAft>
              <a:buSzPts val="1400"/>
              <a:buNone/>
              <a:defRPr sz="1800" b="0" i="0" u="none" strike="noStrike" cap="none">
                <a:solidFill>
                  <a:schemeClr val="dk1"/>
                </a:solidFill>
                <a:latin typeface="Calibri"/>
                <a:ea typeface="Calibri"/>
                <a:cs typeface="Calibri"/>
              </a:defRPr>
            </a:lvl8pPr>
            <a:lvl9pPr marR="0" lvl="8" algn="l">
              <a:spcBef>
                <a:spcPts val="0"/>
              </a:spcBef>
              <a:spcAft>
                <a:spcPts val="0"/>
              </a:spcAft>
              <a:buSzPts val="1400"/>
              <a:buNone/>
              <a:defRPr sz="1800" b="0" i="0" u="none" strike="noStrike" cap="none">
                <a:solidFill>
                  <a:schemeClr val="dk1"/>
                </a:solidFill>
                <a:latin typeface="Calibri"/>
                <a:ea typeface="Calibri"/>
                <a:cs typeface="Calibri"/>
              </a:defRPr>
            </a:lvl9pPr>
          </a:lstStyle>
          <a:p>
            <a:pPr>
              <a:defRPr/>
            </a:pPr>
            <a:endParaRPr/>
          </a:p>
        </p:txBody>
      </p:sp>
      <p:sp>
        <p:nvSpPr>
          <p:cNvPr id="8" name="Google Shape;224;p37"/>
          <p:cNvSpPr>
            <a:spLocks noGrp="1"/>
          </p:cNvSpPr>
          <p:nvPr>
            <p:ph type="sldNum" idx="12"/>
          </p:nvPr>
        </p:nvSpPr>
        <p:spPr bwMode="auto">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spcBef>
                <a:spcPts val="0"/>
              </a:spcBef>
              <a:buNone/>
              <a:defRPr sz="1200" b="0" i="0" u="none" strike="noStrike" cap="none">
                <a:solidFill>
                  <a:srgbClr val="888888"/>
                </a:solidFill>
                <a:latin typeface="Calibri"/>
                <a:ea typeface="Calibri"/>
                <a:cs typeface="Calibri"/>
              </a:defRPr>
            </a:lvl1pPr>
            <a:lvl2pPr marL="0" marR="0" lvl="1" indent="0" algn="r">
              <a:spcBef>
                <a:spcPts val="0"/>
              </a:spcBef>
              <a:buNone/>
              <a:defRPr sz="1200" b="0" i="0" u="none" strike="noStrike" cap="none">
                <a:solidFill>
                  <a:srgbClr val="888888"/>
                </a:solidFill>
                <a:latin typeface="Calibri"/>
                <a:ea typeface="Calibri"/>
                <a:cs typeface="Calibri"/>
              </a:defRPr>
            </a:lvl2pPr>
            <a:lvl3pPr marL="0" marR="0" lvl="2" indent="0" algn="r">
              <a:spcBef>
                <a:spcPts val="0"/>
              </a:spcBef>
              <a:buNone/>
              <a:defRPr sz="1200" b="0" i="0" u="none" strike="noStrike" cap="none">
                <a:solidFill>
                  <a:srgbClr val="888888"/>
                </a:solidFill>
                <a:latin typeface="Calibri"/>
                <a:ea typeface="Calibri"/>
                <a:cs typeface="Calibri"/>
              </a:defRPr>
            </a:lvl3pPr>
            <a:lvl4pPr marL="0" marR="0" lvl="3" indent="0" algn="r">
              <a:spcBef>
                <a:spcPts val="0"/>
              </a:spcBef>
              <a:buNone/>
              <a:defRPr sz="1200" b="0" i="0" u="none" strike="noStrike" cap="none">
                <a:solidFill>
                  <a:srgbClr val="888888"/>
                </a:solidFill>
                <a:latin typeface="Calibri"/>
                <a:ea typeface="Calibri"/>
                <a:cs typeface="Calibri"/>
              </a:defRPr>
            </a:lvl4pPr>
            <a:lvl5pPr marL="0" marR="0" lvl="4" indent="0" algn="r">
              <a:spcBef>
                <a:spcPts val="0"/>
              </a:spcBef>
              <a:buNone/>
              <a:defRPr sz="1200" b="0" i="0" u="none" strike="noStrike" cap="none">
                <a:solidFill>
                  <a:srgbClr val="888888"/>
                </a:solidFill>
                <a:latin typeface="Calibri"/>
                <a:ea typeface="Calibri"/>
                <a:cs typeface="Calibri"/>
              </a:defRPr>
            </a:lvl5pPr>
            <a:lvl6pPr marL="0" marR="0" lvl="5" indent="0" algn="r">
              <a:spcBef>
                <a:spcPts val="0"/>
              </a:spcBef>
              <a:buNone/>
              <a:defRPr sz="1200" b="0" i="0" u="none" strike="noStrike" cap="none">
                <a:solidFill>
                  <a:srgbClr val="888888"/>
                </a:solidFill>
                <a:latin typeface="Calibri"/>
                <a:ea typeface="Calibri"/>
                <a:cs typeface="Calibri"/>
              </a:defRPr>
            </a:lvl6pPr>
            <a:lvl7pPr marL="0" marR="0" lvl="6" indent="0" algn="r">
              <a:spcBef>
                <a:spcPts val="0"/>
              </a:spcBef>
              <a:buNone/>
              <a:defRPr sz="1200" b="0" i="0" u="none" strike="noStrike" cap="none">
                <a:solidFill>
                  <a:srgbClr val="888888"/>
                </a:solidFill>
                <a:latin typeface="Calibri"/>
                <a:ea typeface="Calibri"/>
                <a:cs typeface="Calibri"/>
              </a:defRPr>
            </a:lvl7pPr>
            <a:lvl8pPr marL="0" marR="0" lvl="7" indent="0" algn="r">
              <a:spcBef>
                <a:spcPts val="0"/>
              </a:spcBef>
              <a:buNone/>
              <a:defRPr sz="1200" b="0" i="0" u="none" strike="noStrike" cap="none">
                <a:solidFill>
                  <a:srgbClr val="888888"/>
                </a:solidFill>
                <a:latin typeface="Calibri"/>
                <a:ea typeface="Calibri"/>
                <a:cs typeface="Calibri"/>
              </a:defRPr>
            </a:lvl8pPr>
            <a:lvl9pPr marL="0" marR="0" lvl="8" indent="0" algn="r">
              <a:spcBef>
                <a:spcPts val="0"/>
              </a:spcBef>
              <a:buNone/>
              <a:defRPr sz="1200" b="0" i="0" u="none" strike="noStrike" cap="none">
                <a:solidFill>
                  <a:srgbClr val="888888"/>
                </a:solidFill>
                <a:latin typeface="Calibri"/>
                <a:ea typeface="Calibri"/>
                <a:cs typeface="Calibri"/>
              </a:defRPr>
            </a:lvl9pPr>
          </a:lstStyle>
          <a:p>
            <a:pPr marL="0" lvl="0" indent="0" algn="r">
              <a:spcBef>
                <a:spcPts val="0"/>
              </a:spcBef>
              <a:spcAft>
                <a:spcPts val="0"/>
              </a:spcAft>
              <a:buNone/>
              <a:defRPr/>
            </a:pPr>
            <a:fld id="{00000000-1234-1234-1234-123412341234}" type="slidenum">
              <a:rPr lang="en-US"/>
              <a:t>‹#›</a:t>
            </a:fld>
            <a:endParaRPr/>
          </a:p>
        </p:txBody>
      </p:sp>
      <p:pic>
        <p:nvPicPr>
          <p:cNvPr id="9" name="Google Shape;225;p37"/>
          <p:cNvPicPr/>
          <p:nvPr/>
        </p:nvPicPr>
        <p:blipFill>
          <a:blip r:embed="rId3">
            <a:alphaModFix/>
          </a:blip>
          <a:srcRect l="29113" t="13460" r="32412" b="53353"/>
          <a:stretch/>
        </p:blipFill>
        <p:spPr bwMode="auto">
          <a:xfrm flipH="1">
            <a:off x="0" y="-24064"/>
            <a:ext cx="12208809" cy="6882064"/>
          </a:xfrm>
          <a:prstGeom prst="rect">
            <a:avLst/>
          </a:prstGeom>
          <a:noFill/>
          <a:ln>
            <a:noFill/>
          </a:ln>
        </p:spPr>
      </p:pic>
      <p:sp>
        <p:nvSpPr>
          <p:cNvPr id="10" name="Google Shape;226;p37"/>
          <p:cNvSpPr/>
          <p:nvPr/>
        </p:nvSpPr>
        <p:spPr bwMode="auto">
          <a:xfrm>
            <a:off x="998895" y="2538238"/>
            <a:ext cx="6087102" cy="473241"/>
          </a:xfrm>
          <a:prstGeom prst="rect">
            <a:avLst/>
          </a:prstGeom>
          <a:noFill/>
          <a:ln>
            <a:noFill/>
          </a:ln>
        </p:spPr>
        <p:txBody>
          <a:bodyPr spcFirstLastPara="1" wrap="square" lIns="91425" tIns="45700" rIns="91425" bIns="45700" anchor="t" anchorCtr="0">
            <a:noAutofit/>
          </a:bodyPr>
          <a:lstStyle/>
          <a:p>
            <a:pPr marL="0" marR="0" lvl="0" indent="0" algn="l">
              <a:lnSpc>
                <a:spcPct val="90000"/>
              </a:lnSpc>
              <a:spcBef>
                <a:spcPts val="0"/>
              </a:spcBef>
              <a:spcAft>
                <a:spcPts val="0"/>
              </a:spcAft>
              <a:buClr>
                <a:schemeClr val="lt1"/>
              </a:buClr>
              <a:buSzPts val="4400"/>
              <a:buFont typeface="Arial"/>
              <a:buNone/>
              <a:defRPr/>
            </a:pPr>
            <a:r>
              <a:rPr lang="en-US" sz="4400" b="1" i="0" u="none" strike="noStrike" cap="none">
                <a:solidFill>
                  <a:schemeClr val="lt1"/>
                </a:solidFill>
                <a:latin typeface="Calibri"/>
                <a:ea typeface="Calibri"/>
                <a:cs typeface="Calibri"/>
              </a:rPr>
              <a:t>Thank you</a:t>
            </a:r>
            <a:endParaRPr sz="4400" b="1" i="0" u="none" strike="noStrike" cap="none">
              <a:solidFill>
                <a:schemeClr val="lt1"/>
              </a:solidFill>
              <a:latin typeface="Calibri"/>
              <a:ea typeface="Calibri"/>
              <a:cs typeface="Calibri"/>
            </a:endParaRPr>
          </a:p>
        </p:txBody>
      </p:sp>
      <p:sp>
        <p:nvSpPr>
          <p:cNvPr id="11" name="Google Shape;227;p37"/>
          <p:cNvSpPr/>
          <p:nvPr/>
        </p:nvSpPr>
        <p:spPr bwMode="auto">
          <a:xfrm>
            <a:off x="998895" y="5110823"/>
            <a:ext cx="2427973" cy="428319"/>
          </a:xfrm>
          <a:prstGeom prst="rect">
            <a:avLst/>
          </a:prstGeom>
          <a:noFill/>
          <a:ln>
            <a:noFill/>
          </a:ln>
        </p:spPr>
        <p:txBody>
          <a:bodyPr spcFirstLastPara="1" wrap="square" lIns="91425" tIns="45700" rIns="91425" bIns="45700" anchor="t" anchorCtr="0">
            <a:noAutofit/>
          </a:bodyPr>
          <a:lstStyle/>
          <a:p>
            <a:pPr marL="0" marR="0" lvl="0" indent="0" algn="l">
              <a:lnSpc>
                <a:spcPct val="90000"/>
              </a:lnSpc>
              <a:spcBef>
                <a:spcPts val="0"/>
              </a:spcBef>
              <a:spcAft>
                <a:spcPts val="0"/>
              </a:spcAft>
              <a:buClr>
                <a:schemeClr val="lt1"/>
              </a:buClr>
              <a:buSzPts val="2000"/>
              <a:buFont typeface="Arial"/>
              <a:buNone/>
              <a:defRPr/>
            </a:pPr>
            <a:r>
              <a:rPr lang="en-US" sz="2000" b="0" i="0" u="none" strike="noStrike" cap="none">
                <a:solidFill>
                  <a:schemeClr val="lt1"/>
                </a:solidFill>
                <a:latin typeface="Calibri"/>
                <a:ea typeface="Calibri"/>
                <a:cs typeface="Calibri"/>
              </a:rPr>
              <a:t>www.geant.org</a:t>
            </a:r>
            <a:endParaRPr sz="2000" b="0" i="0" u="none" strike="noStrike" cap="none">
              <a:solidFill>
                <a:schemeClr val="lt1"/>
              </a:solidFill>
              <a:latin typeface="Calibri"/>
              <a:ea typeface="Calibri"/>
              <a:cs typeface="Calibri"/>
            </a:endParaRPr>
          </a:p>
        </p:txBody>
      </p:sp>
      <p:sp>
        <p:nvSpPr>
          <p:cNvPr id="12" name="Google Shape;228;p37"/>
          <p:cNvSpPr/>
          <p:nvPr/>
        </p:nvSpPr>
        <p:spPr bwMode="auto">
          <a:xfrm>
            <a:off x="998896" y="3357061"/>
            <a:ext cx="5003270" cy="360672"/>
          </a:xfrm>
          <a:prstGeom prst="rect">
            <a:avLst/>
          </a:prstGeom>
          <a:noFill/>
          <a:ln>
            <a:noFill/>
          </a:ln>
        </p:spPr>
        <p:txBody>
          <a:bodyPr spcFirstLastPara="1" wrap="square" lIns="91425" tIns="45700" rIns="91425" bIns="45700" anchor="t" anchorCtr="0">
            <a:noAutofit/>
          </a:bodyPr>
          <a:lstStyle/>
          <a:p>
            <a:pPr marL="0" marR="0" lvl="0" indent="0" algn="l">
              <a:lnSpc>
                <a:spcPct val="90000"/>
              </a:lnSpc>
              <a:spcBef>
                <a:spcPts val="0"/>
              </a:spcBef>
              <a:spcAft>
                <a:spcPts val="0"/>
              </a:spcAft>
              <a:buClr>
                <a:schemeClr val="lt1"/>
              </a:buClr>
              <a:buSzPts val="2000"/>
              <a:buFont typeface="Arial"/>
              <a:buNone/>
              <a:defRPr/>
            </a:pPr>
            <a:r>
              <a:rPr lang="en-US" sz="2000" b="0" i="0" u="none" strike="noStrike" cap="none">
                <a:solidFill>
                  <a:schemeClr val="lt1"/>
                </a:solidFill>
                <a:latin typeface="Calibri"/>
                <a:ea typeface="Calibri"/>
                <a:cs typeface="Calibri"/>
              </a:rPr>
              <a:t>Any questions?</a:t>
            </a:r>
            <a:endParaRPr sz="2000" b="0" i="0" u="none" strike="noStrike" cap="none">
              <a:solidFill>
                <a:schemeClr val="lt1"/>
              </a:solidFill>
              <a:latin typeface="Calibri"/>
              <a:ea typeface="Calibri"/>
              <a:cs typeface="Calibri"/>
            </a:endParaRPr>
          </a:p>
        </p:txBody>
      </p:sp>
      <p:sp>
        <p:nvSpPr>
          <p:cNvPr id="13" name="Google Shape;229;p37"/>
          <p:cNvSpPr/>
          <p:nvPr/>
        </p:nvSpPr>
        <p:spPr bwMode="auto">
          <a:xfrm>
            <a:off x="1622016" y="6108114"/>
            <a:ext cx="2348151" cy="461665"/>
          </a:xfrm>
          <a:prstGeom prst="rect">
            <a:avLst/>
          </a:prstGeom>
          <a:noFill/>
          <a:ln>
            <a:noFill/>
          </a:ln>
        </p:spPr>
        <p:txBody>
          <a:bodyPr spcFirstLastPara="1" wrap="square" lIns="91425" tIns="45700" rIns="91425" bIns="45700" anchor="t" anchorCtr="0">
            <a:noAutofit/>
          </a:bodyPr>
          <a:lstStyle/>
          <a:p>
            <a:pPr marL="0" marR="0" lvl="0" indent="0" algn="l">
              <a:spcBef>
                <a:spcPts val="0"/>
              </a:spcBef>
              <a:spcAft>
                <a:spcPts val="0"/>
              </a:spcAft>
              <a:buNone/>
              <a:defRPr/>
            </a:pPr>
            <a:r>
              <a:rPr lang="en-US" sz="600" b="0" i="0" u="none" strike="noStrike" cap="none">
                <a:solidFill>
                  <a:schemeClr val="lt1"/>
                </a:solidFill>
                <a:latin typeface="Calibri"/>
                <a:ea typeface="Calibri"/>
                <a:cs typeface="Calibri"/>
              </a:rPr>
              <a:t>© GÉANT Association on behalf of the GN4 Phase 3 project (GN4-3).</a:t>
            </a:r>
            <a:endParaRPr sz="1800" b="0" i="0" u="none" strike="noStrike" cap="none">
              <a:solidFill>
                <a:schemeClr val="dk1"/>
              </a:solidFill>
              <a:latin typeface="Calibri"/>
              <a:ea typeface="Calibri"/>
              <a:cs typeface="Calibri"/>
            </a:endParaRPr>
          </a:p>
          <a:p>
            <a:pPr marL="0" marR="0" lvl="0" indent="0" algn="l">
              <a:spcBef>
                <a:spcPts val="0"/>
              </a:spcBef>
              <a:spcAft>
                <a:spcPts val="0"/>
              </a:spcAft>
              <a:buNone/>
              <a:defRPr/>
            </a:pPr>
            <a:r>
              <a:rPr lang="en-US" sz="600" b="0" i="0" u="none" strike="noStrike" cap="none">
                <a:solidFill>
                  <a:schemeClr val="lt1"/>
                </a:solidFill>
                <a:latin typeface="Calibri"/>
                <a:ea typeface="Calibri"/>
                <a:cs typeface="Calibri"/>
              </a:rPr>
              <a:t>The research leading to these results has received funding from</a:t>
            </a:r>
            <a:endParaRPr sz="1800" b="0" i="0" u="none" strike="noStrike" cap="none">
              <a:solidFill>
                <a:schemeClr val="dk1"/>
              </a:solidFill>
              <a:latin typeface="Calibri"/>
              <a:ea typeface="Calibri"/>
              <a:cs typeface="Calibri"/>
            </a:endParaRPr>
          </a:p>
          <a:p>
            <a:pPr marL="0" marR="0" lvl="0" indent="0" algn="l">
              <a:spcBef>
                <a:spcPts val="0"/>
              </a:spcBef>
              <a:spcAft>
                <a:spcPts val="0"/>
              </a:spcAft>
              <a:buNone/>
              <a:defRPr/>
            </a:pPr>
            <a:r>
              <a:rPr lang="en-US" sz="600" b="0" i="0" u="none" strike="noStrike" cap="none">
                <a:solidFill>
                  <a:schemeClr val="lt1"/>
                </a:solidFill>
                <a:latin typeface="Calibri"/>
                <a:ea typeface="Calibri"/>
                <a:cs typeface="Calibri"/>
              </a:rPr>
              <a:t>the European Union’s Horizon 2020 research and innovation programme under Grant Agreement No. 856726 (GN4-3).</a:t>
            </a:r>
            <a:endParaRPr sz="600" b="0" i="0" u="none" strike="noStrike" cap="none">
              <a:solidFill>
                <a:schemeClr val="lt1"/>
              </a:solidFill>
              <a:latin typeface="Calibri"/>
              <a:ea typeface="Calibri"/>
              <a:cs typeface="Calibri"/>
            </a:endParaRPr>
          </a:p>
        </p:txBody>
      </p:sp>
      <p:pic>
        <p:nvPicPr>
          <p:cNvPr id="14" name="Google Shape;230;p37"/>
          <p:cNvPicPr/>
          <p:nvPr/>
        </p:nvPicPr>
        <p:blipFill>
          <a:blip r:embed="rId4">
            <a:alphaModFix/>
          </a:blip>
          <a:stretch/>
        </p:blipFill>
        <p:spPr bwMode="auto">
          <a:xfrm>
            <a:off x="1053347" y="6157486"/>
            <a:ext cx="568670" cy="362920"/>
          </a:xfrm>
          <a:prstGeom prst="rect">
            <a:avLst/>
          </a:prstGeom>
          <a:noFill/>
          <a:ln>
            <a:noFill/>
          </a:ln>
        </p:spPr>
      </p:pic>
      <p:pic>
        <p:nvPicPr>
          <p:cNvPr id="15" name="Google Shape;231;p37"/>
          <p:cNvPicPr/>
          <p:nvPr/>
        </p:nvPicPr>
        <p:blipFill>
          <a:blip r:embed="rId5">
            <a:alphaModFix/>
          </a:blip>
          <a:srcRect t="-1" b="-7426"/>
          <a:stretch/>
        </p:blipFill>
        <p:spPr bwMode="auto">
          <a:xfrm>
            <a:off x="998895" y="520296"/>
            <a:ext cx="1432449" cy="876891"/>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85" r:id="rId1"/>
  </p:sldLayoutIdLst>
  <p:hf sldNum="0" hdr="0" ftr="0" dt="0"/>
  <p:txStyles>
    <p:title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titleStyle>
    <p:body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bodyStyle>
    <p:other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hyperlink" Target="https://refeds.org/category/research-and-scholarship" TargetMode="External"/><Relationship Id="rId2" Type="http://schemas.openxmlformats.org/officeDocument/2006/relationships/hyperlink" Target="https://refeds.org/category/research-and-scholarship/" TargetMode="Externa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hyperlink" Target="https://help.switch.ch/aai/support/documents/attributes/edupersonprincipalname/" TargetMode="External"/><Relationship Id="rId1" Type="http://schemas.openxmlformats.org/officeDocument/2006/relationships/slideLayout" Target="../slideLayouts/slideLayout4.xml"/><Relationship Id="rId4" Type="http://schemas.openxmlformats.org/officeDocument/2006/relationships/image" Target="../media/image3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hyperlink" Target="https://refeds.org/category/research-and-scholarship" TargetMode="Externa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8" Type="http://schemas.openxmlformats.org/officeDocument/2006/relationships/hyperlink" Target="https://help.switch.ch/aai/support/documents/attributes/edupersonscopedaffiliation/" TargetMode="External"/><Relationship Id="rId3" Type="http://schemas.openxmlformats.org/officeDocument/2006/relationships/hyperlink" Target="https://help.switch.ch/aai/support/documents/attributes/edupersontargetedid/" TargetMode="External"/><Relationship Id="rId7" Type="http://schemas.openxmlformats.org/officeDocument/2006/relationships/hyperlink" Target="https://help.switch.ch/aai/support/documents/attributes/mail/" TargetMode="External"/><Relationship Id="rId2" Type="http://schemas.openxmlformats.org/officeDocument/2006/relationships/hyperlink" Target="https://help.switch.ch/aai/support/documents/attributes/edupersonprincipalname/" TargetMode="External"/><Relationship Id="rId1" Type="http://schemas.openxmlformats.org/officeDocument/2006/relationships/slideLayout" Target="../slideLayouts/slideLayout3.xml"/><Relationship Id="rId6" Type="http://schemas.openxmlformats.org/officeDocument/2006/relationships/hyperlink" Target="https://help.switch.ch/aai/support/documents/attributes/surname/" TargetMode="External"/><Relationship Id="rId5" Type="http://schemas.openxmlformats.org/officeDocument/2006/relationships/hyperlink" Target="https://help.switch.ch/aai/support/documents/attributes/givenname/" TargetMode="External"/><Relationship Id="rId4" Type="http://schemas.openxmlformats.org/officeDocument/2006/relationships/hyperlink" Target="https://help.switch.ch/aai/support/documents/attributes/displayname/" TargetMode="External"/><Relationship Id="rId9" Type="http://schemas.openxmlformats.org/officeDocument/2006/relationships/hyperlink" Target="https://refeds.org/category/research-and-scholarship"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hyperlink" Target="http://www.garr.it/idem-conf/attribute-filter-v3-rs.xml"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hyperlink" Target="https://wiki.refeds.org/display/ENT/Research+and+Scholarship+IdP+Config"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hyperlink" Target="mailto:student@universityx.org"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hyperlink" Target="mailto:mikael.linden@csc.fi" TargetMode="External"/></Relationships>
</file>

<file path=ppt/slides/_rels/slide31.xml.rels><?xml version="1.0" encoding="UTF-8" standalone="yes"?>
<Relationships xmlns="http://schemas.openxmlformats.org/package/2006/relationships"><Relationship Id="rId2" Type="http://schemas.openxmlformats.org/officeDocument/2006/relationships/hyperlink" Target="mailto:mikael.linden@csc.fi" TargetMode="Externa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hyperlink" Target="https://portal.nordu.net/display/SWAMID/Example+of+a+standard+attribute+filter+for+Shibboleth+IdP" TargetMode="External"/><Relationship Id="rId2" Type="http://schemas.openxmlformats.org/officeDocument/2006/relationships/hyperlink" Target="http://www.garr.it/idem-conf/attribute-filter-v3-coco.xml" TargetMode="Externa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hyperlink" Target="mailto:mikael.linden@csc.fi" TargetMode="External"/><Relationship Id="rId2" Type="http://schemas.openxmlformats.org/officeDocument/2006/relationships/image" Target="../media/image40.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hyperlink" Target="mailto:mikael.linden@csc.fi" TargetMode="Externa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tools.ietf.org/id/draft-young-entity-category-06.html#SAML2MetadataAttr"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hyperlink" Target="https://refeds.org/wp-content/uploads/2022/05/REFEDS-CoCo-Best-Practicev2.pdf" TargetMode="External"/><Relationship Id="rId2" Type="http://schemas.openxmlformats.org/officeDocument/2006/relationships/hyperlink" Target="https://refeds.org/category/code-of-conduct" TargetMode="Externa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hyperlink" Target="https://refeds.org/category/code-of-conduct/v2" TargetMode="Externa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hyperlink" Target="https://wiki.refeds.org/display/CODE/CoCo+v1+vs+v2" TargetMode="External"/><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hyperlink" Target="https://refeds.org/category/hide-from-discovery" TargetMode="Externa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hyperlink" Target="https://wiki.refeds.org/display/ENT/Entity-Categories+Home" TargetMode="Externa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hyperlink" Target="https://refeds.org/category/hide-from-discovery" TargetMode="Externa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hyperlink" Target="https://refeds.org/category/hide-from-discovery" TargetMode="Externa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image" Target="../media/image42.jpg"/><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image" Target="../media/image42.jpg"/><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2" Type="http://schemas.openxmlformats.org/officeDocument/2006/relationships/image" Target="../media/image42.jpg"/><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3" Type="http://schemas.openxmlformats.org/officeDocument/2006/relationships/hyperlink" Target="https://refeds.org/wp-content/uploads/2016/01/Sirtfi-1.0.pdf" TargetMode="External"/><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3" Type="http://schemas.openxmlformats.org/officeDocument/2006/relationships/hyperlink" Target="https://wiki.refeds.org/display/SIRTFI/Choosing+a+Sirtfi+Contact" TargetMode="External"/><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hyperlink" Target="https://wiki.refeds.org/display/STAN/Security+Contact+Metadata+Extension+Schema" TargetMode="External"/></Relationships>
</file>

<file path=ppt/slides/_rels/slide68.xml.rels><?xml version="1.0" encoding="UTF-8" standalone="yes"?>
<Relationships xmlns="http://schemas.openxmlformats.org/package/2006/relationships"><Relationship Id="rId3" Type="http://schemas.openxmlformats.org/officeDocument/2006/relationships/hyperlink" Target="http://refeds.org/metadata" TargetMode="External"/><Relationship Id="rId2" Type="http://schemas.openxmlformats.org/officeDocument/2006/relationships/hyperlink" Target="http://refeds.org/metadata/contactType/security" TargetMode="External"/><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2" Type="http://schemas.openxmlformats.org/officeDocument/2006/relationships/hyperlink" Target="https://refeds.org/sirtfi"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2" Type="http://schemas.openxmlformats.org/officeDocument/2006/relationships/hyperlink" Target="https://refeds.org/sirtfi" TargetMode="External"/><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2" Type="http://schemas.openxmlformats.org/officeDocument/2006/relationships/hyperlink" Target="https://refeds.org/wp-content/uploads/2022/08/Sirtfi-v2.pdf" TargetMode="External"/><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8.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4.xml"/></Relationships>
</file>

<file path=ppt/slides/_rels/slide79.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4.xml"/></Relationships>
</file>

<file path=ppt/slides/_rels/slide81.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hyperlink" Target="https://wiki.refeds.org/display/ENT/Entity-Categories+Home" TargetMode="External"/><Relationship Id="rId7" Type="http://schemas.openxmlformats.org/officeDocument/2006/relationships/image" Target="../media/image56.png"/><Relationship Id="rId2" Type="http://schemas.openxmlformats.org/officeDocument/2006/relationships/hyperlink" Target="https://tools.ietf.org/id/draft-young-entity-category-07.html" TargetMode="External"/><Relationship Id="rId1" Type="http://schemas.openxmlformats.org/officeDocument/2006/relationships/slideLayout" Target="../slideLayouts/slideLayout3.xml"/><Relationship Id="rId6" Type="http://schemas.openxmlformats.org/officeDocument/2006/relationships/hyperlink" Target="https://aarc-project.eu/wp-content/uploads/2016/06/TF-CSIRT-Sirtfi-Introduction-20160513.pdf" TargetMode="External"/><Relationship Id="rId5" Type="http://schemas.openxmlformats.org/officeDocument/2006/relationships/hyperlink" Target="https://refeds.org/sirtfi" TargetMode="External"/><Relationship Id="rId4" Type="http://schemas.openxmlformats.org/officeDocument/2006/relationships/hyperlink" Target="https://tinyurl.com/s8hdg5v" TargetMode="External"/><Relationship Id="rId9" Type="http://schemas.openxmlformats.org/officeDocument/2006/relationships/image" Target="../media/image58.png"/></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endParaRPr lang="en-GB" sz="4000"/>
          </a:p>
        </p:txBody>
      </p:sp>
      <p:sp>
        <p:nvSpPr>
          <p:cNvPr id="5" name="Content Placeholder 2"/>
          <p:cNvSpPr>
            <a:spLocks noGrp="1"/>
          </p:cNvSpPr>
          <p:nvPr>
            <p:ph idx="1"/>
          </p:nvPr>
        </p:nvSpPr>
        <p:spPr bwMode="auto"/>
        <p:txBody>
          <a:bodyPr/>
          <a:lstStyle/>
          <a:p>
            <a:pPr>
              <a:defRPr/>
            </a:pPr>
            <a:endParaRPr lang="en-GB"/>
          </a:p>
        </p:txBody>
      </p:sp>
      <p:sp>
        <p:nvSpPr>
          <p:cNvPr id="6" name="Title Placeholder 1"/>
          <p:cNvSpPr>
            <a:spLocks/>
          </p:cNvSpPr>
          <p:nvPr/>
        </p:nvSpPr>
        <p:spPr bwMode="auto">
          <a:xfrm>
            <a:off x="838200" y="365125"/>
            <a:ext cx="10515600" cy="1325563"/>
          </a:xfrm>
          <a:prstGeom prst="rect">
            <a:avLst/>
          </a:prstGeom>
        </p:spPr>
        <p:txBody>
          <a:bodyPr vert="horz" lIns="91440" tIns="45720" rIns="91440" bIns="45720" rtlCol="0" anchor="ctr"/>
          <a:lstStyle>
            <a:lvl1pPr algn="l" defTabSz="914400">
              <a:lnSpc>
                <a:spcPct val="90000"/>
              </a:lnSpc>
              <a:spcBef>
                <a:spcPts val="0"/>
              </a:spcBef>
              <a:buNone/>
              <a:defRPr lang="en-GB" sz="3200" b="1">
                <a:solidFill>
                  <a:srgbClr val="065081"/>
                </a:solidFill>
                <a:latin typeface="+mn-lt"/>
                <a:ea typeface="+mj-ea"/>
                <a:cs typeface="+mj-cs"/>
              </a:defRPr>
            </a:lvl1pPr>
          </a:lstStyle>
          <a:p>
            <a:pPr>
              <a:defRPr/>
            </a:pPr>
            <a:r>
              <a:rPr lang="en-GB"/>
              <a:t>Click to edit Master title style</a:t>
            </a:r>
            <a:endParaRPr/>
          </a:p>
        </p:txBody>
      </p:sp>
      <p:sp>
        <p:nvSpPr>
          <p:cNvPr id="7" name="Text Placeholder 2"/>
          <p:cNvSpPr>
            <a:spLocks/>
          </p:cNvSpPr>
          <p:nvPr/>
        </p:nvSpPr>
        <p:spPr bwMode="auto">
          <a:xfrm>
            <a:off x="838200" y="1825625"/>
            <a:ext cx="10515600" cy="4351338"/>
          </a:xfrm>
          <a:prstGeom prst="rect">
            <a:avLst/>
          </a:prstGeom>
        </p:spPr>
        <p:txBody>
          <a:bodyPr vert="horz" lIns="91440" tIns="45720" rIns="91440" bIns="45720" rtlCol="0"/>
          <a:lstStyle>
            <a:lvl1pPr marL="228600" indent="-228600" algn="l" defTabSz="914400">
              <a:lnSpc>
                <a:spcPct val="90000"/>
              </a:lnSpc>
              <a:spcBef>
                <a:spcPts val="1000"/>
              </a:spcBef>
              <a:buFont typeface="Arial"/>
              <a:buChar char="•"/>
              <a:defRPr sz="2800">
                <a:solidFill>
                  <a:schemeClr val="accent1">
                    <a:lumMod val="50000"/>
                  </a:schemeClr>
                </a:solidFill>
                <a:latin typeface="+mn-lt"/>
                <a:ea typeface="+mn-ea"/>
                <a:cs typeface="+mn-cs"/>
              </a:defRPr>
            </a:lvl1pPr>
            <a:lvl2pPr marL="685800" indent="-228600" algn="l" defTabSz="914400">
              <a:lnSpc>
                <a:spcPct val="90000"/>
              </a:lnSpc>
              <a:spcBef>
                <a:spcPts val="500"/>
              </a:spcBef>
              <a:buFont typeface="Arial"/>
              <a:buChar char="•"/>
              <a:defRPr sz="2400">
                <a:solidFill>
                  <a:schemeClr val="accent1">
                    <a:lumMod val="50000"/>
                  </a:schemeClr>
                </a:solidFill>
                <a:latin typeface="+mn-lt"/>
                <a:ea typeface="+mn-ea"/>
                <a:cs typeface="+mn-cs"/>
              </a:defRPr>
            </a:lvl2pPr>
            <a:lvl3pPr marL="1143000" indent="-228600" algn="l" defTabSz="914400">
              <a:lnSpc>
                <a:spcPct val="90000"/>
              </a:lnSpc>
              <a:spcBef>
                <a:spcPts val="500"/>
              </a:spcBef>
              <a:buFont typeface="Arial"/>
              <a:buChar char="•"/>
              <a:defRPr sz="2000">
                <a:solidFill>
                  <a:schemeClr val="accent1">
                    <a:lumMod val="50000"/>
                  </a:schemeClr>
                </a:solidFill>
                <a:latin typeface="+mn-lt"/>
                <a:ea typeface="+mn-ea"/>
                <a:cs typeface="+mn-cs"/>
              </a:defRPr>
            </a:lvl3pPr>
            <a:lvl4pPr marL="16002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4pPr>
            <a:lvl5pPr marL="20574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Date Placeholder 3"/>
          <p:cNvSpPr>
            <a:spLocks/>
          </p:cNvSpPr>
          <p:nvPr/>
        </p:nvSpPr>
        <p:spPr bwMode="auto">
          <a:xfrm>
            <a:off x="838200" y="6356350"/>
            <a:ext cx="2743200" cy="365125"/>
          </a:xfrm>
          <a:prstGeom prst="rect">
            <a:avLst/>
          </a:prstGeom>
        </p:spPr>
        <p:txBody>
          <a:bodyPr vert="horz" lIns="91440" tIns="45720" rIns="91440" bIns="45720" rtlCol="0" anchor="ctr"/>
          <a:lstStyle>
            <a:defPPr>
              <a:defRPr lang="en-US"/>
            </a:defPPr>
            <a:lvl1pPr marL="0" algn="l" defTabSz="914400">
              <a:defRPr sz="1200">
                <a:solidFill>
                  <a:schemeClr val="tx1">
                    <a:tint val="75000"/>
                  </a:schemeClr>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fld id="{22D7EAA8-B7E5-4FC7-AB41-745FA14F2C83}" type="datetimeFigureOut">
              <a:rPr lang="en-GB"/>
              <a:t>01/02/2024</a:t>
            </a:fld>
            <a:endParaRPr lang="en-GB"/>
          </a:p>
        </p:txBody>
      </p:sp>
      <p:sp>
        <p:nvSpPr>
          <p:cNvPr id="9" name="Slide Number Placeholder 5"/>
          <p:cNvSpPr>
            <a:spLocks/>
          </p:cNvSpPr>
          <p:nvPr/>
        </p:nvSpPr>
        <p:spPr bwMode="auto">
          <a:xfrm>
            <a:off x="8610600" y="6356350"/>
            <a:ext cx="2743200" cy="365125"/>
          </a:xfrm>
          <a:prstGeom prst="rect">
            <a:avLst/>
          </a:prstGeom>
        </p:spPr>
        <p:txBody>
          <a:bodyPr vert="horz" lIns="91440" tIns="45720" rIns="91440" bIns="45720" rtlCol="0" anchor="ctr"/>
          <a:lstStyle>
            <a:defPPr>
              <a:defRPr lang="en-US"/>
            </a:defPPr>
            <a:lvl1pPr marL="0" algn="r" defTabSz="914400">
              <a:defRPr sz="1200">
                <a:solidFill>
                  <a:schemeClr val="tx1">
                    <a:tint val="75000"/>
                  </a:schemeClr>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fld id="{AF98E993-549D-46EE-BEB7-091808556954}" type="slidenum">
              <a:rPr lang="en-GB"/>
              <a:t>1</a:t>
            </a:fld>
            <a:endParaRPr lang="en-GB"/>
          </a:p>
        </p:txBody>
      </p:sp>
      <p:pic>
        <p:nvPicPr>
          <p:cNvPr id="10" name="Picture 7"/>
          <p:cNvPicPr>
            <a:picLocks noChangeAspect="1"/>
          </p:cNvPicPr>
          <p:nvPr/>
        </p:nvPicPr>
        <p:blipFill>
          <a:blip r:embed="rId2"/>
          <a:srcRect l="29114" t="13460" r="32414" b="53353"/>
          <a:stretch/>
        </p:blipFill>
        <p:spPr bwMode="auto">
          <a:xfrm flipH="1">
            <a:off x="-16809" y="136525"/>
            <a:ext cx="12208809" cy="6882064"/>
          </a:xfrm>
          <a:prstGeom prst="rect">
            <a:avLst/>
          </a:prstGeom>
          <a:ln>
            <a:noFill/>
          </a:ln>
        </p:spPr>
      </p:pic>
      <p:sp>
        <p:nvSpPr>
          <p:cNvPr id="11" name="Text Placeholder 10"/>
          <p:cNvSpPr>
            <a:spLocks/>
          </p:cNvSpPr>
          <p:nvPr/>
        </p:nvSpPr>
        <p:spPr bwMode="auto">
          <a:xfrm>
            <a:off x="882914" y="1834440"/>
            <a:ext cx="6311372" cy="473241"/>
          </a:xfrm>
          <a:prstGeom prst="rect">
            <a:avLst/>
          </a:prstGeom>
        </p:spPr>
        <p:txBody>
          <a:bodyPr>
            <a:noAutofit/>
          </a:bodyPr>
          <a:lstStyle>
            <a:lvl1pPr marL="0" indent="0" algn="l" defTabSz="914400">
              <a:lnSpc>
                <a:spcPct val="90000"/>
              </a:lnSpc>
              <a:spcBef>
                <a:spcPts val="1000"/>
              </a:spcBef>
              <a:buFont typeface="Arial"/>
              <a:buNone/>
              <a:defRPr sz="3200" b="1">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en-GB" sz="2800" dirty="0" err="1">
                <a:solidFill>
                  <a:schemeClr val="bg1"/>
                </a:solidFill>
              </a:rPr>
              <a:t>Ubuntunet</a:t>
            </a:r>
            <a:r>
              <a:rPr lang="en-GB" sz="2800" dirty="0">
                <a:solidFill>
                  <a:schemeClr val="bg1"/>
                </a:solidFill>
              </a:rPr>
              <a:t> Training 2024</a:t>
            </a:r>
            <a:endParaRPr dirty="0"/>
          </a:p>
        </p:txBody>
      </p:sp>
      <p:sp>
        <p:nvSpPr>
          <p:cNvPr id="12" name="Text Placeholder 6"/>
          <p:cNvSpPr>
            <a:spLocks/>
          </p:cNvSpPr>
          <p:nvPr/>
        </p:nvSpPr>
        <p:spPr bwMode="auto">
          <a:xfrm>
            <a:off x="892439" y="2682447"/>
            <a:ext cx="5003270" cy="360672"/>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en-GB" sz="3200" dirty="0">
                <a:solidFill>
                  <a:schemeClr val="bg1"/>
                </a:solidFill>
              </a:rPr>
              <a:t>Best Current Practice :</a:t>
            </a:r>
            <a:br>
              <a:rPr lang="en-GB" sz="3200" dirty="0">
                <a:solidFill>
                  <a:schemeClr val="bg1"/>
                </a:solidFill>
              </a:rPr>
            </a:br>
            <a:r>
              <a:rPr lang="en-GB" sz="3200" dirty="0">
                <a:solidFill>
                  <a:schemeClr val="bg1"/>
                </a:solidFill>
              </a:rPr>
              <a:t>Entity Categories</a:t>
            </a:r>
            <a:br>
              <a:rPr lang="en-GB" sz="3200" dirty="0">
                <a:solidFill>
                  <a:schemeClr val="bg1"/>
                </a:solidFill>
              </a:rPr>
            </a:br>
            <a:br>
              <a:rPr lang="en-GB" sz="3200" dirty="0">
                <a:solidFill>
                  <a:schemeClr val="bg1"/>
                </a:solidFill>
              </a:rPr>
            </a:br>
            <a:br>
              <a:rPr lang="en-GB" sz="2400" dirty="0">
                <a:solidFill>
                  <a:schemeClr val="bg1"/>
                </a:solidFill>
              </a:rPr>
            </a:br>
            <a:br>
              <a:rPr lang="en-GB" sz="2400" dirty="0">
                <a:solidFill>
                  <a:schemeClr val="bg1"/>
                </a:solidFill>
              </a:rPr>
            </a:br>
            <a:br>
              <a:rPr lang="en-GB" sz="2400" dirty="0">
                <a:solidFill>
                  <a:schemeClr val="bg1"/>
                </a:solidFill>
              </a:rPr>
            </a:br>
            <a:r>
              <a:rPr lang="en-GB" sz="2000" dirty="0">
                <a:solidFill>
                  <a:schemeClr val="bg1"/>
                </a:solidFill>
              </a:rPr>
              <a:t>Mario Reale</a:t>
            </a:r>
            <a:br>
              <a:rPr lang="en-GB" sz="2000" dirty="0">
                <a:solidFill>
                  <a:schemeClr val="bg1"/>
                </a:solidFill>
              </a:rPr>
            </a:br>
            <a:r>
              <a:rPr lang="en-GB" sz="2000" dirty="0">
                <a:solidFill>
                  <a:schemeClr val="bg1"/>
                </a:solidFill>
              </a:rPr>
              <a:t>GÈANT</a:t>
            </a:r>
            <a:br>
              <a:rPr lang="en-GB" sz="2000" dirty="0">
                <a:solidFill>
                  <a:schemeClr val="bg1"/>
                </a:solidFill>
              </a:rPr>
            </a:br>
            <a:r>
              <a:rPr lang="en-GB" sz="2000" dirty="0">
                <a:solidFill>
                  <a:schemeClr val="bg1"/>
                </a:solidFill>
              </a:rPr>
              <a:t>Addis Ababa, Feb 1, 2024</a:t>
            </a:r>
            <a:endParaRPr sz="2400" dirty="0"/>
          </a:p>
          <a:p>
            <a:pPr>
              <a:defRPr/>
            </a:pPr>
            <a:endParaRPr lang="en-GB" sz="2400" dirty="0">
              <a:solidFill>
                <a:schemeClr val="bg1"/>
              </a:solidFill>
              <a:latin typeface="+mn-lt"/>
            </a:endParaRPr>
          </a:p>
        </p:txBody>
      </p:sp>
      <p:sp>
        <p:nvSpPr>
          <p:cNvPr id="13" name="Text Placeholder 6"/>
          <p:cNvSpPr>
            <a:spLocks/>
          </p:cNvSpPr>
          <p:nvPr/>
        </p:nvSpPr>
        <p:spPr bwMode="auto">
          <a:xfrm>
            <a:off x="892438" y="6087277"/>
            <a:ext cx="2427973" cy="42831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en-US" sz="2000" b="0">
                <a:solidFill>
                  <a:schemeClr val="bg1"/>
                </a:solidFill>
                <a:latin typeface="+mn-lt"/>
              </a:rPr>
              <a:t>www.geant.org</a:t>
            </a:r>
            <a:endParaRPr lang="en-GB" sz="2000" b="0">
              <a:solidFill>
                <a:schemeClr val="bg1"/>
              </a:solidFill>
              <a:latin typeface="+mn-lt"/>
            </a:endParaRPr>
          </a:p>
        </p:txBody>
      </p:sp>
      <p:pic>
        <p:nvPicPr>
          <p:cNvPr id="14" name="Picture 11"/>
          <p:cNvPicPr>
            <a:picLocks noChangeAspect="1"/>
          </p:cNvPicPr>
          <p:nvPr/>
        </p:nvPicPr>
        <p:blipFill>
          <a:blip r:embed="rId3"/>
          <a:srcRect t="-1" b="-7426"/>
          <a:stretch/>
        </p:blipFill>
        <p:spPr bwMode="auto">
          <a:xfrm>
            <a:off x="998895" y="520296"/>
            <a:ext cx="1432449" cy="876891"/>
          </a:xfrm>
          <a:prstGeom prst="rect">
            <a:avLst/>
          </a:prstGeom>
        </p:spPr>
      </p:pic>
      <p:sp>
        <p:nvSpPr>
          <p:cNvPr id="15" name="Text Placeholder 6"/>
          <p:cNvSpPr>
            <a:spLocks/>
          </p:cNvSpPr>
          <p:nvPr/>
        </p:nvSpPr>
        <p:spPr bwMode="auto">
          <a:xfrm>
            <a:off x="892438" y="3315432"/>
            <a:ext cx="5003269" cy="1786110"/>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endParaRPr lang="en-GB" sz="2000">
              <a:solidFill>
                <a:schemeClr val="bg1"/>
              </a:solidFill>
              <a:latin typeface="+mn-l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307;p48"/>
          <p:cNvSpPr>
            <a:spLocks noGrp="1"/>
          </p:cNvSpPr>
          <p:nvPr>
            <p:ph type="body" idx="1"/>
          </p:nvPr>
        </p:nvSpPr>
        <p:spPr bwMode="auto">
          <a:xfrm>
            <a:off x="255152" y="643800"/>
            <a:ext cx="11375400" cy="5898300"/>
          </a:xfrm>
          <a:prstGeom prst="rect">
            <a:avLst/>
          </a:prstGeom>
        </p:spPr>
        <p:txBody>
          <a:bodyPr spcFirstLastPara="1" wrap="square" lIns="91425" tIns="45700" rIns="91425" bIns="45700" anchor="t" anchorCtr="0">
            <a:noAutofit/>
          </a:bodyPr>
          <a:lstStyle/>
          <a:p>
            <a:pPr marL="0" lvl="0" indent="0" algn="l">
              <a:spcBef>
                <a:spcPts val="1000"/>
              </a:spcBef>
              <a:spcAft>
                <a:spcPts val="0"/>
              </a:spcAft>
              <a:buNone/>
              <a:defRPr/>
            </a:pPr>
            <a:r>
              <a:rPr lang="en-US" dirty="0"/>
              <a:t>One of the main reasons to introduce ECs has been to</a:t>
            </a:r>
            <a:r>
              <a:rPr lang="en-US" b="1" dirty="0"/>
              <a:t> </a:t>
            </a:r>
            <a:r>
              <a:rPr lang="en-US" b="1" dirty="0">
                <a:solidFill>
                  <a:srgbClr val="C00000"/>
                </a:solidFill>
              </a:rPr>
              <a:t>ease the process of attribute release by Identity Providers to Service Providers</a:t>
            </a:r>
            <a:r>
              <a:rPr lang="en-US" dirty="0"/>
              <a:t>:</a:t>
            </a:r>
            <a:endParaRPr dirty="0"/>
          </a:p>
          <a:p>
            <a:pPr marL="457200" lvl="0" indent="-406400" algn="l">
              <a:spcBef>
                <a:spcPts val="1000"/>
              </a:spcBef>
              <a:spcAft>
                <a:spcPts val="0"/>
              </a:spcAft>
              <a:buSzPts val="2800"/>
              <a:buChar char="-"/>
              <a:defRPr/>
            </a:pPr>
            <a:r>
              <a:rPr lang="en-US" b="1" dirty="0"/>
              <a:t>by Tagging an IdP </a:t>
            </a:r>
            <a:r>
              <a:rPr lang="en-US" dirty="0"/>
              <a:t>as being part of a given EC specifying policies by means the IdP is managed ( ensuring appropriate level of security, allowing LoA to be associated to released IDentifiers) </a:t>
            </a:r>
            <a:br>
              <a:rPr lang="en-US" dirty="0"/>
            </a:br>
            <a:r>
              <a:rPr lang="en-US" b="1" i="1" dirty="0">
                <a:solidFill>
                  <a:schemeClr val="accent6">
                    <a:lumMod val="75000"/>
                  </a:schemeClr>
                </a:solidFill>
              </a:rPr>
              <a:t>“SP guys, listen:  I am a good IdP! You can trust my users!”</a:t>
            </a:r>
            <a:endParaRPr b="1" dirty="0">
              <a:solidFill>
                <a:schemeClr val="accent6">
                  <a:lumMod val="75000"/>
                </a:schemeClr>
              </a:solidFill>
            </a:endParaRPr>
          </a:p>
          <a:p>
            <a:pPr marL="457200" lvl="0" indent="-406400" algn="l">
              <a:spcBef>
                <a:spcPts val="1000"/>
              </a:spcBef>
              <a:spcAft>
                <a:spcPts val="0"/>
              </a:spcAft>
              <a:buSzPts val="2800"/>
              <a:buChar char="-"/>
              <a:defRPr/>
            </a:pPr>
            <a:r>
              <a:rPr lang="en-US" b="1" dirty="0"/>
              <a:t>by Tagging a Service Provider </a:t>
            </a:r>
            <a:r>
              <a:rPr lang="en-US" dirty="0"/>
              <a:t>as being part of a given EC to reassure IdPs about the usage that the SP will make of the provided IDs and associated attributes</a:t>
            </a:r>
            <a:endParaRPr dirty="0"/>
          </a:p>
          <a:p>
            <a:pPr marL="914400" lvl="1" indent="-381000" algn="l">
              <a:spcBef>
                <a:spcPts val="0"/>
              </a:spcBef>
              <a:spcAft>
                <a:spcPts val="0"/>
              </a:spcAft>
              <a:buSzPts val="2400"/>
              <a:buChar char="-"/>
              <a:defRPr/>
            </a:pPr>
            <a:r>
              <a:rPr lang="en-US" dirty="0"/>
              <a:t>According to a given generally accepted policy on Privacy and Confidentiality of data</a:t>
            </a:r>
          </a:p>
          <a:p>
            <a:pPr marL="914400" lvl="1" indent="-381000" algn="l">
              <a:spcBef>
                <a:spcPts val="0"/>
              </a:spcBef>
              <a:spcAft>
                <a:spcPts val="0"/>
              </a:spcAft>
              <a:buSzPts val="2400"/>
              <a:buChar char="-"/>
              <a:defRPr/>
            </a:pPr>
            <a:r>
              <a:rPr lang="en-US" dirty="0"/>
              <a:t>According to specific, well identified, agreed data processing purposes, implyi</a:t>
            </a:r>
            <a:r>
              <a:rPr lang="en-US" dirty="0">
                <a:solidFill>
                  <a:srgbClr val="FFFFFF"/>
                </a:solidFill>
              </a:rPr>
              <a:t>ng </a:t>
            </a:r>
            <a:r>
              <a:rPr lang="en-US" dirty="0"/>
              <a:t>expressed user consent and information</a:t>
            </a:r>
            <a:br>
              <a:rPr lang="en-US" dirty="0"/>
            </a:br>
            <a:r>
              <a:rPr lang="en-US" sz="2800" b="1" i="1" dirty="0">
                <a:solidFill>
                  <a:schemeClr val="accent6">
                    <a:lumMod val="75000"/>
                  </a:schemeClr>
                </a:solidFill>
              </a:rPr>
              <a:t>“IdP guys, listen: I am a good SP! You can trust my services!”</a:t>
            </a:r>
            <a:endParaRPr b="1" dirty="0">
              <a:solidFill>
                <a:schemeClr val="accent6">
                  <a:lumMod val="75000"/>
                </a:schemeClr>
              </a:solidFill>
            </a:endParaRPr>
          </a:p>
        </p:txBody>
      </p:sp>
      <p:sp>
        <p:nvSpPr>
          <p:cNvPr id="5" name="Google Shape;308;p48"/>
          <p:cNvSpPr>
            <a:spLocks noGrp="1"/>
          </p:cNvSpPr>
          <p:nvPr>
            <p:ph type="title"/>
          </p:nvPr>
        </p:nvSpPr>
        <p:spPr bwMode="auto">
          <a:xfrm>
            <a:off x="214645" y="71089"/>
            <a:ext cx="9894600" cy="430800"/>
          </a:xfrm>
          <a:prstGeom prst="rect">
            <a:avLst/>
          </a:prstGeom>
        </p:spPr>
        <p:txBody>
          <a:bodyPr spcFirstLastPara="1" wrap="square" lIns="91425" tIns="45700" rIns="91425" bIns="45700" anchor="ctr" anchorCtr="0">
            <a:noAutofit/>
          </a:bodyPr>
          <a:lstStyle/>
          <a:p>
            <a:pPr marL="0" lvl="0" indent="0" algn="l">
              <a:spcBef>
                <a:spcPts val="0"/>
              </a:spcBef>
              <a:spcAft>
                <a:spcPts val="0"/>
              </a:spcAft>
              <a:buNone/>
              <a:defRPr/>
            </a:pPr>
            <a:r>
              <a:rPr lang="en-US"/>
              <a:t>Why have Entity Categories been introduced ?</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313;p49"/>
          <p:cNvSpPr>
            <a:spLocks noGrp="1"/>
          </p:cNvSpPr>
          <p:nvPr>
            <p:ph type="body" idx="1"/>
          </p:nvPr>
        </p:nvSpPr>
        <p:spPr bwMode="auto">
          <a:xfrm>
            <a:off x="364852" y="910775"/>
            <a:ext cx="11419780" cy="5830593"/>
          </a:xfrm>
          <a:prstGeom prst="rect">
            <a:avLst/>
          </a:prstGeom>
        </p:spPr>
        <p:txBody>
          <a:bodyPr spcFirstLastPara="1" wrap="square" lIns="91425" tIns="45700" rIns="91425" bIns="45700" anchor="t" anchorCtr="0">
            <a:noAutofit/>
          </a:bodyPr>
          <a:lstStyle/>
          <a:p>
            <a:pPr marL="0" lvl="0" indent="0" algn="l">
              <a:spcBef>
                <a:spcPts val="1000"/>
              </a:spcBef>
              <a:spcAft>
                <a:spcPts val="0"/>
              </a:spcAft>
              <a:buNone/>
              <a:defRPr/>
            </a:pPr>
            <a:r>
              <a:rPr lang="en-US" dirty="0"/>
              <a:t>The </a:t>
            </a:r>
            <a:r>
              <a:rPr lang="en-US" b="1" dirty="0">
                <a:solidFill>
                  <a:srgbClr val="C00000"/>
                </a:solidFill>
              </a:rPr>
              <a:t>Research and Scholarship Entity Category </a:t>
            </a:r>
            <a:r>
              <a:rPr lang="en-US" dirty="0"/>
              <a:t>has been introduced to characterize the corresponding member entities as </a:t>
            </a:r>
            <a:r>
              <a:rPr lang="en-US" b="1" dirty="0">
                <a:solidFill>
                  <a:srgbClr val="C00000"/>
                </a:solidFill>
              </a:rPr>
              <a:t>entity primarily devoted to the Research and Academic world</a:t>
            </a:r>
            <a:r>
              <a:rPr lang="en-US" dirty="0"/>
              <a:t>. It is applicable to  :</a:t>
            </a:r>
            <a:endParaRPr dirty="0"/>
          </a:p>
          <a:p>
            <a:pPr lvl="0" algn="l">
              <a:spcBef>
                <a:spcPts val="999"/>
              </a:spcBef>
              <a:spcAft>
                <a:spcPts val="0"/>
              </a:spcAft>
              <a:defRPr/>
            </a:pPr>
            <a:r>
              <a:rPr lang="en-US" sz="2800" b="0" i="0" u="none" strike="noStrike" cap="none" spc="0" dirty="0">
                <a:solidFill>
                  <a:srgbClr val="1E4E79"/>
                </a:solidFill>
                <a:latin typeface="Calibri"/>
                <a:ea typeface="Calibri"/>
                <a:cs typeface="Calibri"/>
              </a:rPr>
              <a:t>Service </a:t>
            </a:r>
            <a:r>
              <a:rPr lang="en-US" sz="2800" b="0" i="0" u="none" strike="noStrike" cap="none" spc="0" dirty="0">
                <a:latin typeface="Calibri"/>
                <a:ea typeface="Calibri"/>
                <a:cs typeface="Calibri"/>
              </a:rPr>
              <a:t>Providers</a:t>
            </a:r>
            <a:r>
              <a:rPr lang="en-US" sz="2800" b="0" i="0" u="none" strike="noStrike" cap="none" spc="0" dirty="0">
                <a:solidFill>
                  <a:srgbClr val="1E4E79"/>
                </a:solidFill>
                <a:latin typeface="Calibri"/>
                <a:ea typeface="Calibri"/>
                <a:cs typeface="Calibri"/>
              </a:rPr>
              <a:t> - </a:t>
            </a:r>
            <a:r>
              <a:rPr lang="en-US" sz="2800" b="1" i="0" u="none" strike="noStrike" cap="none" spc="0" dirty="0">
                <a:solidFill>
                  <a:srgbClr val="1E4E79"/>
                </a:solidFill>
                <a:latin typeface="Calibri"/>
                <a:ea typeface="Calibri"/>
                <a:cs typeface="Calibri"/>
              </a:rPr>
              <a:t>Directly</a:t>
            </a:r>
            <a:endParaRPr sz="2800" b="1" i="0" u="none" strike="noStrike" cap="none" spc="0" dirty="0">
              <a:solidFill>
                <a:srgbClr val="1E4E79"/>
              </a:solidFill>
              <a:latin typeface="Calibri"/>
              <a:ea typeface="Calibri"/>
              <a:cs typeface="Calibri"/>
            </a:endParaRPr>
          </a:p>
          <a:p>
            <a:pPr lvl="0" algn="l">
              <a:spcBef>
                <a:spcPts val="999"/>
              </a:spcBef>
              <a:spcAft>
                <a:spcPts val="0"/>
              </a:spcAft>
              <a:defRPr/>
            </a:pPr>
            <a:r>
              <a:rPr lang="en-US" sz="2800" b="0" i="0" u="none" strike="noStrike" cap="none" spc="0" dirty="0">
                <a:solidFill>
                  <a:srgbClr val="1E4E79"/>
                </a:solidFill>
                <a:latin typeface="Calibri"/>
                <a:ea typeface="Calibri"/>
                <a:cs typeface="Calibri"/>
              </a:rPr>
              <a:t>Identity Providers - As an </a:t>
            </a:r>
            <a:r>
              <a:rPr lang="en-US" sz="2800" b="1" i="0" u="none" strike="noStrike" cap="none" spc="0" dirty="0">
                <a:solidFill>
                  <a:srgbClr val="1E4E79"/>
                </a:solidFill>
                <a:latin typeface="Calibri"/>
                <a:ea typeface="Calibri"/>
                <a:cs typeface="Calibri"/>
              </a:rPr>
              <a:t>expression of Support</a:t>
            </a:r>
            <a:r>
              <a:rPr lang="en-US" sz="2800" b="0" i="0" u="none" strike="noStrike" cap="none" spc="0" dirty="0">
                <a:solidFill>
                  <a:srgbClr val="1E4E79"/>
                </a:solidFill>
                <a:latin typeface="Calibri"/>
                <a:ea typeface="Calibri"/>
                <a:cs typeface="Calibri"/>
              </a:rPr>
              <a:t> to the Entity Category itself</a:t>
            </a:r>
            <a:endParaRPr sz="2400" dirty="0">
              <a:solidFill>
                <a:srgbClr val="03435F"/>
              </a:solidFill>
            </a:endParaRPr>
          </a:p>
          <a:p>
            <a:pPr marL="0" lvl="0" indent="0" algn="l">
              <a:spcBef>
                <a:spcPts val="1000"/>
              </a:spcBef>
              <a:spcAft>
                <a:spcPts val="0"/>
              </a:spcAft>
              <a:buClr>
                <a:schemeClr val="dk1"/>
              </a:buClr>
              <a:buSzPts val="1100"/>
              <a:buFont typeface="Arial"/>
              <a:buNone/>
              <a:defRPr/>
            </a:pPr>
            <a:r>
              <a:rPr lang="en-US" sz="2800" b="1" i="0" u="none" strike="noStrike" cap="none" spc="0" dirty="0">
                <a:solidFill>
                  <a:srgbClr val="1E4E79"/>
                </a:solidFill>
                <a:latin typeface="Calibri"/>
                <a:ea typeface="Calibri"/>
                <a:cs typeface="Calibri"/>
              </a:rPr>
              <a:t>Candidates</a:t>
            </a:r>
            <a:r>
              <a:rPr lang="en-US" sz="2800" b="0" i="0" u="none" strike="noStrike" cap="none" spc="0" dirty="0">
                <a:solidFill>
                  <a:srgbClr val="1E4E79"/>
                </a:solidFill>
                <a:latin typeface="Calibri"/>
                <a:ea typeface="Calibri"/>
                <a:cs typeface="Calibri"/>
              </a:rPr>
              <a:t> for the Research and Scholarship (R&amp;S) Category are </a:t>
            </a:r>
            <a:r>
              <a:rPr lang="en-US" sz="2800" b="1" i="0" u="none" strike="noStrike" cap="none" spc="0" dirty="0">
                <a:solidFill>
                  <a:srgbClr val="C00000"/>
                </a:solidFill>
                <a:latin typeface="Calibri"/>
                <a:ea typeface="Calibri"/>
                <a:cs typeface="Calibri"/>
              </a:rPr>
              <a:t>Service Providers that are operated for the purpose of supporting research and scholarship interaction, collaboration or management, at least in part.</a:t>
            </a:r>
            <a:endParaRPr sz="2400" b="1" dirty="0">
              <a:solidFill>
                <a:srgbClr val="C00000"/>
              </a:solidFill>
            </a:endParaRPr>
          </a:p>
          <a:p>
            <a:pPr marL="0" lvl="0" indent="0" algn="l">
              <a:spcBef>
                <a:spcPts val="1000"/>
              </a:spcBef>
              <a:spcAft>
                <a:spcPts val="0"/>
              </a:spcAft>
              <a:buNone/>
              <a:defRPr/>
            </a:pPr>
            <a:endParaRPr sz="2400" dirty="0"/>
          </a:p>
          <a:p>
            <a:pPr marL="0" lvl="0" indent="0" algn="l">
              <a:spcBef>
                <a:spcPts val="1000"/>
              </a:spcBef>
              <a:spcAft>
                <a:spcPts val="0"/>
              </a:spcAft>
              <a:buNone/>
              <a:defRPr/>
            </a:pPr>
            <a:r>
              <a:rPr lang="en-US" sz="2400" dirty="0">
                <a:solidFill>
                  <a:srgbClr val="333333"/>
                </a:solidFill>
                <a:highlight>
                  <a:srgbClr val="FCFCFC"/>
                </a:highlight>
              </a:rPr>
              <a:t> </a:t>
            </a:r>
            <a:r>
              <a:rPr lang="en-US" sz="2800" b="0" i="0" u="none" strike="noStrike" cap="none" spc="0" dirty="0">
                <a:solidFill>
                  <a:srgbClr val="1E4E79"/>
                </a:solidFill>
                <a:latin typeface="Calibri"/>
                <a:ea typeface="Calibri"/>
                <a:cs typeface="Calibri"/>
              </a:rPr>
              <a:t>For more information please see</a:t>
            </a:r>
            <a:r>
              <a:rPr lang="en-US" sz="2400" dirty="0">
                <a:solidFill>
                  <a:srgbClr val="333333"/>
                </a:solidFill>
                <a:highlight>
                  <a:srgbClr val="FCFCFC"/>
                </a:highlight>
              </a:rPr>
              <a:t> </a:t>
            </a:r>
            <a:r>
              <a:rPr lang="en-US" sz="2400" u="sng" dirty="0">
                <a:solidFill>
                  <a:srgbClr val="0052CC"/>
                </a:solidFill>
                <a:hlinkClick r:id="rId2"/>
              </a:rPr>
              <a:t>REFEDS Entity Category Research and Scholarship</a:t>
            </a:r>
            <a:endParaRPr lang="en-US" sz="2400" u="sng" dirty="0">
              <a:solidFill>
                <a:srgbClr val="0052CC"/>
              </a:solidFill>
            </a:endParaRPr>
          </a:p>
          <a:p>
            <a:pPr marL="0" lvl="0" indent="0">
              <a:buNone/>
              <a:defRPr/>
            </a:pPr>
            <a:r>
              <a:rPr lang="en-GB" sz="2400" dirty="0"/>
              <a:t>             </a:t>
            </a:r>
            <a:r>
              <a:rPr lang="en-GB" sz="2400" dirty="0">
                <a:hlinkClick r:id="rId3"/>
              </a:rPr>
              <a:t>https://refeds.org/category/research-and-scholarship</a:t>
            </a:r>
            <a:r>
              <a:rPr lang="en-GB" sz="2400" dirty="0"/>
              <a:t> </a:t>
            </a:r>
            <a:endParaRPr sz="2400" dirty="0"/>
          </a:p>
        </p:txBody>
      </p:sp>
      <p:sp>
        <p:nvSpPr>
          <p:cNvPr id="5" name="Google Shape;314;p49"/>
          <p:cNvSpPr>
            <a:spLocks noGrp="1"/>
          </p:cNvSpPr>
          <p:nvPr>
            <p:ph type="title"/>
          </p:nvPr>
        </p:nvSpPr>
        <p:spPr bwMode="auto">
          <a:xfrm>
            <a:off x="264695" y="254639"/>
            <a:ext cx="9894600" cy="430800"/>
          </a:xfrm>
          <a:prstGeom prst="rect">
            <a:avLst/>
          </a:prstGeom>
        </p:spPr>
        <p:txBody>
          <a:bodyPr spcFirstLastPara="1" wrap="square" lIns="91425" tIns="45700" rIns="91425" bIns="45700" anchor="ctr" anchorCtr="0">
            <a:noAutofit/>
          </a:bodyPr>
          <a:lstStyle/>
          <a:p>
            <a:pPr marL="0" lvl="0" indent="0" algn="l">
              <a:spcBef>
                <a:spcPts val="0"/>
              </a:spcBef>
              <a:spcAft>
                <a:spcPts val="0"/>
              </a:spcAft>
              <a:buNone/>
              <a:defRPr/>
            </a:pPr>
            <a:r>
              <a:rPr lang="en-US" dirty="0"/>
              <a:t> The Research and Scholarship (R&amp;S) Entity Category</a:t>
            </a:r>
            <a:endParaRP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33;p5"/>
          <p:cNvSpPr>
            <a:spLocks noGrp="1"/>
          </p:cNvSpPr>
          <p:nvPr>
            <p:ph type="body" idx="1"/>
          </p:nvPr>
        </p:nvSpPr>
        <p:spPr bwMode="auto">
          <a:xfrm>
            <a:off x="695400" y="1484784"/>
            <a:ext cx="8633637" cy="4351338"/>
          </a:xfrm>
          <a:prstGeom prst="rect">
            <a:avLst/>
          </a:prstGeom>
          <a:noFill/>
          <a:ln>
            <a:noFill/>
          </a:ln>
        </p:spPr>
        <p:txBody>
          <a:bodyPr spcFirstLastPara="1" wrap="square" lIns="91423" tIns="45699" rIns="91423" bIns="45699" anchor="t" anchorCtr="0">
            <a:noAutofit/>
          </a:bodyPr>
          <a:lstStyle>
            <a:lvl1pPr marL="457200" lvl="0" indent="-406399" algn="l">
              <a:lnSpc>
                <a:spcPct val="90000"/>
              </a:lnSpc>
              <a:spcBef>
                <a:spcPts val="999"/>
              </a:spcBef>
              <a:spcAft>
                <a:spcPts val="0"/>
              </a:spcAft>
              <a:buClr>
                <a:srgbClr val="1E4E79"/>
              </a:buClr>
              <a:buSzPts val="2800"/>
              <a:buChar char="•"/>
              <a:defRPr>
                <a:solidFill>
                  <a:srgbClr val="1E4E79"/>
                </a:solidFill>
              </a:defRPr>
            </a:lvl1pPr>
            <a:lvl2pPr marL="914400" lvl="1" indent="-380999" algn="l">
              <a:lnSpc>
                <a:spcPct val="90000"/>
              </a:lnSpc>
              <a:spcBef>
                <a:spcPts val="499"/>
              </a:spcBef>
              <a:spcAft>
                <a:spcPts val="0"/>
              </a:spcAft>
              <a:buClr>
                <a:srgbClr val="1E4E79"/>
              </a:buClr>
              <a:buSzPts val="2400"/>
              <a:buChar char="•"/>
              <a:defRPr>
                <a:solidFill>
                  <a:srgbClr val="1E4E79"/>
                </a:solidFill>
              </a:defRPr>
            </a:lvl2pPr>
            <a:lvl3pPr marL="1371600" lvl="2" indent="-355599" algn="l">
              <a:lnSpc>
                <a:spcPct val="90000"/>
              </a:lnSpc>
              <a:spcBef>
                <a:spcPts val="499"/>
              </a:spcBef>
              <a:spcAft>
                <a:spcPts val="0"/>
              </a:spcAft>
              <a:buClr>
                <a:srgbClr val="1E4E79"/>
              </a:buClr>
              <a:buSzPts val="2000"/>
              <a:buChar char="•"/>
              <a:defRPr>
                <a:solidFill>
                  <a:srgbClr val="1E4E79"/>
                </a:solidFill>
              </a:defRPr>
            </a:lvl3pPr>
            <a:lvl4pPr marL="1828800" lvl="3" indent="-342900" algn="l">
              <a:lnSpc>
                <a:spcPct val="90000"/>
              </a:lnSpc>
              <a:spcBef>
                <a:spcPts val="499"/>
              </a:spcBef>
              <a:spcAft>
                <a:spcPts val="0"/>
              </a:spcAft>
              <a:buClr>
                <a:srgbClr val="1E4E79"/>
              </a:buClr>
              <a:buSzPts val="1800"/>
              <a:buChar char="•"/>
              <a:defRPr>
                <a:solidFill>
                  <a:srgbClr val="1E4E79"/>
                </a:solidFill>
              </a:defRPr>
            </a:lvl4pPr>
            <a:lvl5pPr marL="2286000" lvl="4" indent="-342900" algn="l">
              <a:lnSpc>
                <a:spcPct val="90000"/>
              </a:lnSpc>
              <a:spcBef>
                <a:spcPts val="499"/>
              </a:spcBef>
              <a:spcAft>
                <a:spcPts val="0"/>
              </a:spcAft>
              <a:buClr>
                <a:srgbClr val="1E4E79"/>
              </a:buClr>
              <a:buSzPts val="1800"/>
              <a:buChar char="•"/>
              <a:defRPr>
                <a:solidFill>
                  <a:srgbClr val="1E4E79"/>
                </a:solidFill>
              </a:defRPr>
            </a:lvl5pPr>
            <a:lvl6pPr marL="2743200" lvl="5" indent="-342900" algn="l">
              <a:lnSpc>
                <a:spcPct val="90000"/>
              </a:lnSpc>
              <a:spcBef>
                <a:spcPts val="499"/>
              </a:spcBef>
              <a:spcAft>
                <a:spcPts val="0"/>
              </a:spcAft>
              <a:buClr>
                <a:schemeClr val="dk1"/>
              </a:buClr>
              <a:buSzPts val="1800"/>
              <a:buChar char="•"/>
              <a:defRPr/>
            </a:lvl6pPr>
            <a:lvl7pPr marL="3200400" lvl="6" indent="-342900" algn="l">
              <a:lnSpc>
                <a:spcPct val="90000"/>
              </a:lnSpc>
              <a:spcBef>
                <a:spcPts val="499"/>
              </a:spcBef>
              <a:spcAft>
                <a:spcPts val="0"/>
              </a:spcAft>
              <a:buClr>
                <a:schemeClr val="dk1"/>
              </a:buClr>
              <a:buSzPts val="1800"/>
              <a:buChar char="•"/>
              <a:defRPr/>
            </a:lvl7pPr>
            <a:lvl8pPr marL="3657600" lvl="7" indent="-342900" algn="l">
              <a:lnSpc>
                <a:spcPct val="90000"/>
              </a:lnSpc>
              <a:spcBef>
                <a:spcPts val="499"/>
              </a:spcBef>
              <a:spcAft>
                <a:spcPts val="0"/>
              </a:spcAft>
              <a:buClr>
                <a:schemeClr val="dk1"/>
              </a:buClr>
              <a:buSzPts val="1800"/>
              <a:buChar char="•"/>
              <a:defRPr/>
            </a:lvl8pPr>
            <a:lvl9pPr marL="4114800" lvl="8" indent="-342900" algn="l">
              <a:lnSpc>
                <a:spcPct val="90000"/>
              </a:lnSpc>
              <a:spcBef>
                <a:spcPts val="499"/>
              </a:spcBef>
              <a:spcAft>
                <a:spcPts val="0"/>
              </a:spcAft>
              <a:buClr>
                <a:schemeClr val="dk1"/>
              </a:buClr>
              <a:buSzPts val="1800"/>
              <a:buChar char="•"/>
              <a:defRPr/>
            </a:lvl9pPr>
          </a:lstStyle>
          <a:p>
            <a:pPr>
              <a:defRPr/>
            </a:pPr>
            <a:r>
              <a:rPr lang="en-US" sz="2800" b="0" i="0" u="none" strike="noStrike" cap="none" spc="0" dirty="0">
                <a:solidFill>
                  <a:srgbClr val="1E4E79"/>
                </a:solidFill>
                <a:latin typeface="Calibri"/>
                <a:ea typeface="Calibri"/>
                <a:cs typeface="Calibri"/>
              </a:rPr>
              <a:t>The </a:t>
            </a:r>
            <a:r>
              <a:rPr lang="en-US" sz="2800" b="1" i="0" u="none" strike="noStrike" cap="none" spc="0" dirty="0">
                <a:solidFill>
                  <a:srgbClr val="C00000"/>
                </a:solidFill>
                <a:latin typeface="Calibri"/>
                <a:ea typeface="Calibri"/>
                <a:cs typeface="Calibri"/>
              </a:rPr>
              <a:t>REFEDS Research and Scholarship Entity Category </a:t>
            </a:r>
            <a:r>
              <a:rPr lang="en-US" sz="2800" b="0" i="0" u="none" strike="noStrike" cap="none" spc="0" dirty="0">
                <a:solidFill>
                  <a:srgbClr val="1E4E79"/>
                </a:solidFill>
                <a:latin typeface="Calibri"/>
                <a:ea typeface="Calibri"/>
                <a:cs typeface="Calibri"/>
              </a:rPr>
              <a:t>(R&amp;S) has been designed as a </a:t>
            </a:r>
            <a:r>
              <a:rPr lang="en-US" sz="2800" b="1" i="0" u="none" strike="noStrike" cap="none" spc="0" dirty="0">
                <a:solidFill>
                  <a:srgbClr val="1E4E79"/>
                </a:solidFill>
                <a:latin typeface="Calibri"/>
                <a:ea typeface="Calibri"/>
                <a:cs typeface="Calibri"/>
              </a:rPr>
              <a:t>simple a</a:t>
            </a:r>
            <a:r>
              <a:rPr lang="en-US" sz="2800" b="0" i="0" u="none" strike="noStrike" cap="none" spc="0" dirty="0">
                <a:solidFill>
                  <a:srgbClr val="1E4E79"/>
                </a:solidFill>
                <a:latin typeface="Calibri"/>
                <a:ea typeface="Calibri"/>
                <a:cs typeface="Calibri"/>
              </a:rPr>
              <a:t>nd </a:t>
            </a:r>
            <a:r>
              <a:rPr lang="en-US" sz="2800" b="1" i="0" u="none" strike="noStrike" cap="none" spc="0" dirty="0">
                <a:solidFill>
                  <a:srgbClr val="1E4E79"/>
                </a:solidFill>
                <a:latin typeface="Calibri"/>
                <a:ea typeface="Calibri"/>
                <a:cs typeface="Calibri"/>
              </a:rPr>
              <a:t>scalable</a:t>
            </a:r>
            <a:r>
              <a:rPr lang="en-US" sz="2800" b="0" i="0" u="none" strike="noStrike" cap="none" spc="0" dirty="0">
                <a:solidFill>
                  <a:srgbClr val="1E4E79"/>
                </a:solidFill>
                <a:latin typeface="Calibri"/>
                <a:ea typeface="Calibri"/>
                <a:cs typeface="Calibri"/>
              </a:rPr>
              <a:t> way for Identity Providers to release minimal amounts of required personal data to Service Providers serving the </a:t>
            </a:r>
            <a:r>
              <a:rPr lang="en-US" sz="2800" b="1" i="0" u="none" strike="noStrike" cap="none" spc="0" dirty="0">
                <a:solidFill>
                  <a:srgbClr val="00B050"/>
                </a:solidFill>
                <a:latin typeface="Calibri"/>
                <a:ea typeface="Calibri"/>
                <a:cs typeface="Calibri"/>
              </a:rPr>
              <a:t>Research and Scholarship Community</a:t>
            </a:r>
            <a:endParaRPr dirty="0"/>
          </a:p>
        </p:txBody>
      </p:sp>
      <p:sp>
        <p:nvSpPr>
          <p:cNvPr id="5" name="Google Shape;34;p5"/>
          <p:cNvSpPr>
            <a:spLocks noGrp="1"/>
          </p:cNvSpPr>
          <p:nvPr>
            <p:ph type="title"/>
          </p:nvPr>
        </p:nvSpPr>
        <p:spPr bwMode="auto">
          <a:xfrm>
            <a:off x="368351" y="356332"/>
            <a:ext cx="9894722" cy="430908"/>
          </a:xfrm>
          <a:prstGeom prst="rect">
            <a:avLst/>
          </a:prstGeom>
          <a:noFill/>
          <a:ln>
            <a:noFill/>
          </a:ln>
        </p:spPr>
        <p:txBody>
          <a:bodyPr spcFirstLastPara="1" wrap="square" lIns="91423" tIns="45699" rIns="91423" bIns="45699" anchor="ctr" anchorCtr="0">
            <a:noAutofit/>
          </a:bodyPr>
          <a:lstStyle>
            <a:lvl1pPr lvl="0" algn="l">
              <a:lnSpc>
                <a:spcPct val="90000"/>
              </a:lnSpc>
              <a:spcBef>
                <a:spcPts val="0"/>
              </a:spcBef>
              <a:spcAft>
                <a:spcPts val="0"/>
              </a:spcAft>
              <a:buClr>
                <a:srgbClr val="065081"/>
              </a:buClr>
              <a:buSzPts val="3200"/>
              <a:buFont typeface="Calibri"/>
              <a:buNone/>
              <a:defRPr>
                <a:solidFill>
                  <a:srgbClr val="06508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r>
              <a:rPr lang="en-US" dirty="0"/>
              <a:t>The </a:t>
            </a:r>
            <a:r>
              <a:rPr dirty="0"/>
              <a:t>Research and Scholarship </a:t>
            </a:r>
            <a:r>
              <a:rPr lang="en-US" dirty="0"/>
              <a:t>(R&amp;S) EC: in other words:</a:t>
            </a:r>
            <a:endParaRP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319;p50"/>
          <p:cNvSpPr>
            <a:spLocks noGrp="1"/>
          </p:cNvSpPr>
          <p:nvPr>
            <p:ph type="body" idx="1"/>
          </p:nvPr>
        </p:nvSpPr>
        <p:spPr bwMode="auto">
          <a:xfrm>
            <a:off x="112826" y="620688"/>
            <a:ext cx="11762700" cy="5814900"/>
          </a:xfrm>
          <a:prstGeom prst="rect">
            <a:avLst/>
          </a:prstGeom>
        </p:spPr>
        <p:txBody>
          <a:bodyPr spcFirstLastPara="1" wrap="square" lIns="91425" tIns="45700" rIns="91425" bIns="45700" anchor="t" anchorCtr="0">
            <a:noAutofit/>
          </a:bodyPr>
          <a:lstStyle/>
          <a:p>
            <a:pPr marL="0" lvl="0" indent="0" algn="l">
              <a:lnSpc>
                <a:spcPct val="114999"/>
              </a:lnSpc>
              <a:spcBef>
                <a:spcPts val="0"/>
              </a:spcBef>
              <a:spcAft>
                <a:spcPts val="0"/>
              </a:spcAft>
              <a:buNone/>
              <a:defRPr/>
            </a:pPr>
            <a:r>
              <a:rPr lang="en-US" sz="2400" i="1" dirty="0">
                <a:solidFill>
                  <a:schemeClr val="accent1">
                    <a:lumMod val="50000"/>
                  </a:schemeClr>
                </a:solidFill>
                <a:highlight>
                  <a:srgbClr val="FFFFFF"/>
                </a:highlight>
              </a:rPr>
              <a:t>“Candidates for the Research and Scholarship (R&amp;S) Category are Service Providers that are </a:t>
            </a:r>
            <a:r>
              <a:rPr lang="en-US" sz="2400" b="1" i="1" dirty="0">
                <a:solidFill>
                  <a:schemeClr val="accent1">
                    <a:lumMod val="50000"/>
                  </a:schemeClr>
                </a:solidFill>
                <a:highlight>
                  <a:srgbClr val="FFFFFF"/>
                </a:highlight>
              </a:rPr>
              <a:t>operated for the purpose of supporting research and scholarship interaction, collaboration or management,</a:t>
            </a:r>
            <a:r>
              <a:rPr lang="en-US" sz="2400" i="1" dirty="0">
                <a:solidFill>
                  <a:schemeClr val="accent1">
                    <a:lumMod val="50000"/>
                  </a:schemeClr>
                </a:solidFill>
                <a:highlight>
                  <a:srgbClr val="FFFFFF"/>
                </a:highlight>
              </a:rPr>
              <a:t> at least in part”</a:t>
            </a:r>
            <a:endParaRPr sz="2400" i="1" dirty="0">
              <a:solidFill>
                <a:schemeClr val="accent1">
                  <a:lumMod val="50000"/>
                </a:schemeClr>
              </a:solidFill>
            </a:endParaRPr>
          </a:p>
          <a:p>
            <a:pPr marL="0" lvl="0" indent="0" algn="l">
              <a:lnSpc>
                <a:spcPct val="114999"/>
              </a:lnSpc>
              <a:spcBef>
                <a:spcPts val="1800"/>
              </a:spcBef>
              <a:spcAft>
                <a:spcPts val="0"/>
              </a:spcAft>
              <a:buNone/>
              <a:defRPr/>
            </a:pPr>
            <a:r>
              <a:rPr lang="en-US" sz="2400" dirty="0">
                <a:solidFill>
                  <a:schemeClr val="accent1">
                    <a:lumMod val="50000"/>
                  </a:schemeClr>
                </a:solidFill>
                <a:highlight>
                  <a:srgbClr val="FFFFFF"/>
                </a:highlight>
              </a:rPr>
              <a:t>Example Service Providers may include </a:t>
            </a:r>
            <a:r>
              <a:rPr lang="en-US" sz="1800" i="1" dirty="0">
                <a:solidFill>
                  <a:schemeClr val="accent1">
                    <a:lumMod val="50000"/>
                  </a:schemeClr>
                </a:solidFill>
                <a:highlight>
                  <a:srgbClr val="FFFFFF"/>
                </a:highlight>
              </a:rPr>
              <a:t>(but are not limited to) </a:t>
            </a:r>
            <a:r>
              <a:rPr lang="en-US" sz="2400" dirty="0">
                <a:solidFill>
                  <a:schemeClr val="accent1">
                    <a:lumMod val="50000"/>
                  </a:schemeClr>
                </a:solidFill>
                <a:highlight>
                  <a:srgbClr val="FFFFFF"/>
                </a:highlight>
              </a:rPr>
              <a:t>collaborative tools and services </a:t>
            </a:r>
            <a:r>
              <a:rPr lang="en-US" sz="2400" dirty="0">
                <a:solidFill>
                  <a:schemeClr val="accent1">
                    <a:lumMod val="50000"/>
                  </a:schemeClr>
                </a:solidFill>
                <a:highlight>
                  <a:schemeClr val="lt1"/>
                </a:highlight>
              </a:rPr>
              <a:t>that require some personal information about users to work effectively:</a:t>
            </a:r>
            <a:endParaRPr sz="2400" dirty="0">
              <a:solidFill>
                <a:schemeClr val="accent1">
                  <a:lumMod val="50000"/>
                </a:schemeClr>
              </a:solidFill>
            </a:endParaRPr>
          </a:p>
          <a:p>
            <a:pPr marL="457200" lvl="0" indent="-381000" algn="l">
              <a:lnSpc>
                <a:spcPct val="114999"/>
              </a:lnSpc>
              <a:spcBef>
                <a:spcPts val="1800"/>
              </a:spcBef>
              <a:spcAft>
                <a:spcPts val="0"/>
              </a:spcAft>
              <a:buClr>
                <a:srgbClr val="03435F"/>
              </a:buClr>
              <a:buSzPts val="2400"/>
              <a:buChar char="•"/>
              <a:defRPr/>
            </a:pPr>
            <a:r>
              <a:rPr lang="en-US" sz="2400" dirty="0">
                <a:solidFill>
                  <a:schemeClr val="accent1">
                    <a:lumMod val="50000"/>
                  </a:schemeClr>
                </a:solidFill>
                <a:highlight>
                  <a:srgbClr val="FFFFFF"/>
                </a:highlight>
              </a:rPr>
              <a:t>wikis / blogs / project and grant management tools </a:t>
            </a:r>
            <a:endParaRPr sz="2400" dirty="0">
              <a:solidFill>
                <a:schemeClr val="accent1">
                  <a:lumMod val="50000"/>
                </a:schemeClr>
              </a:solidFill>
            </a:endParaRPr>
          </a:p>
          <a:p>
            <a:pPr marL="0" lvl="0" indent="0" algn="l">
              <a:lnSpc>
                <a:spcPct val="114999"/>
              </a:lnSpc>
              <a:spcBef>
                <a:spcPts val="1800"/>
              </a:spcBef>
              <a:spcAft>
                <a:spcPts val="0"/>
              </a:spcAft>
              <a:buNone/>
              <a:defRPr/>
            </a:pPr>
            <a:r>
              <a:rPr lang="en-US" sz="2400" dirty="0">
                <a:solidFill>
                  <a:schemeClr val="accent1">
                    <a:lumMod val="50000"/>
                  </a:schemeClr>
                </a:solidFill>
                <a:highlight>
                  <a:srgbClr val="FFFFFF"/>
                </a:highlight>
              </a:rPr>
              <a:t>This Entity Category </a:t>
            </a:r>
            <a:r>
              <a:rPr lang="en-US" sz="2400" b="1" dirty="0">
                <a:solidFill>
                  <a:schemeClr val="accent1">
                    <a:lumMod val="50000"/>
                  </a:schemeClr>
                </a:solidFill>
                <a:highlight>
                  <a:srgbClr val="FFFFFF"/>
                </a:highlight>
              </a:rPr>
              <a:t>should not be used for access to licensed content such as e-journals</a:t>
            </a:r>
            <a:r>
              <a:rPr lang="en-US" sz="2400" dirty="0">
                <a:solidFill>
                  <a:schemeClr val="accent1">
                    <a:lumMod val="50000"/>
                  </a:schemeClr>
                </a:solidFill>
                <a:highlight>
                  <a:srgbClr val="FFFFFF"/>
                </a:highlight>
              </a:rPr>
              <a:t>.</a:t>
            </a:r>
            <a:endParaRPr sz="2400" dirty="0">
              <a:solidFill>
                <a:schemeClr val="accent1">
                  <a:lumMod val="50000"/>
                </a:schemeClr>
              </a:solidFill>
            </a:endParaRPr>
          </a:p>
          <a:p>
            <a:pPr marL="0" lvl="0" indent="0" algn="l">
              <a:lnSpc>
                <a:spcPct val="114999"/>
              </a:lnSpc>
              <a:spcBef>
                <a:spcPts val="1800"/>
              </a:spcBef>
              <a:spcAft>
                <a:spcPts val="0"/>
              </a:spcAft>
              <a:buNone/>
              <a:defRPr/>
            </a:pPr>
            <a:r>
              <a:rPr lang="en-US" sz="2400" dirty="0">
                <a:solidFill>
                  <a:schemeClr val="accent1">
                    <a:lumMod val="50000"/>
                  </a:schemeClr>
                </a:solidFill>
                <a:highlight>
                  <a:srgbClr val="FFFFFF"/>
                </a:highlight>
              </a:rPr>
              <a:t>Identity Providers may indicate support for </a:t>
            </a:r>
            <a:r>
              <a:rPr lang="en-US" sz="2400" b="1" dirty="0">
                <a:solidFill>
                  <a:schemeClr val="accent1">
                    <a:lumMod val="50000"/>
                  </a:schemeClr>
                </a:solidFill>
                <a:highlight>
                  <a:srgbClr val="FFFFFF"/>
                </a:highlight>
              </a:rPr>
              <a:t>Service Providers in this category </a:t>
            </a:r>
            <a:r>
              <a:rPr lang="en-US" sz="2400" dirty="0">
                <a:solidFill>
                  <a:schemeClr val="accent1">
                    <a:lumMod val="50000"/>
                  </a:schemeClr>
                </a:solidFill>
                <a:highlight>
                  <a:srgbClr val="FFFFFF"/>
                </a:highlight>
              </a:rPr>
              <a:t>to facilitate discovery and improve the user experience at Service Providers. </a:t>
            </a:r>
            <a:endParaRPr sz="2400" dirty="0">
              <a:solidFill>
                <a:schemeClr val="accent1">
                  <a:lumMod val="50000"/>
                </a:schemeClr>
              </a:solidFill>
            </a:endParaRPr>
          </a:p>
          <a:p>
            <a:pPr marL="0" lvl="0" indent="0" algn="l">
              <a:spcBef>
                <a:spcPts val="1800"/>
              </a:spcBef>
              <a:spcAft>
                <a:spcPts val="0"/>
              </a:spcAft>
              <a:buNone/>
              <a:defRPr/>
            </a:pPr>
            <a:endParaRPr sz="2400" dirty="0">
              <a:solidFill>
                <a:srgbClr val="03435F"/>
              </a:solidFill>
            </a:endParaRPr>
          </a:p>
        </p:txBody>
      </p:sp>
      <p:sp>
        <p:nvSpPr>
          <p:cNvPr id="5" name="Google Shape;320;p50"/>
          <p:cNvSpPr>
            <a:spLocks noGrp="1"/>
          </p:cNvSpPr>
          <p:nvPr>
            <p:ph type="title"/>
          </p:nvPr>
        </p:nvSpPr>
        <p:spPr bwMode="auto">
          <a:xfrm>
            <a:off x="585376" y="0"/>
            <a:ext cx="11295600" cy="430800"/>
          </a:xfrm>
          <a:prstGeom prst="rect">
            <a:avLst/>
          </a:prstGeom>
        </p:spPr>
        <p:txBody>
          <a:bodyPr spcFirstLastPara="1" wrap="square" lIns="91425" tIns="45700" rIns="91425" bIns="45700" anchor="ctr" anchorCtr="0">
            <a:noAutofit/>
          </a:bodyPr>
          <a:lstStyle/>
          <a:p>
            <a:pPr marL="0" lvl="0" indent="0" algn="l">
              <a:spcBef>
                <a:spcPts val="0"/>
              </a:spcBef>
              <a:spcAft>
                <a:spcPts val="0"/>
              </a:spcAft>
              <a:buNone/>
              <a:defRPr/>
            </a:pPr>
            <a:r>
              <a:rPr lang="en-US" dirty="0"/>
              <a:t>Research and Scholarship Entity Category:  </a:t>
            </a:r>
            <a:r>
              <a:rPr lang="en-US" dirty="0">
                <a:solidFill>
                  <a:srgbClr val="C00000"/>
                </a:solidFill>
              </a:rPr>
              <a:t>Formal Definition</a:t>
            </a:r>
            <a:endParaRPr dirty="0">
              <a:solidFill>
                <a:srgbClr val="C00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33;p5"/>
          <p:cNvSpPr>
            <a:spLocks noGrp="1"/>
          </p:cNvSpPr>
          <p:nvPr>
            <p:ph type="body" idx="1"/>
          </p:nvPr>
        </p:nvSpPr>
        <p:spPr bwMode="auto">
          <a:xfrm>
            <a:off x="507107" y="764704"/>
            <a:ext cx="9407211" cy="4928056"/>
          </a:xfrm>
          <a:prstGeom prst="rect">
            <a:avLst/>
          </a:prstGeom>
          <a:noFill/>
          <a:ln>
            <a:noFill/>
          </a:ln>
        </p:spPr>
        <p:txBody>
          <a:bodyPr spcFirstLastPara="1" wrap="square" lIns="91423" tIns="45698" rIns="91423" bIns="45698" anchor="t" anchorCtr="0">
            <a:noAutofit/>
          </a:bodyPr>
          <a:lstStyle>
            <a:lvl1pPr marL="457200" lvl="0" indent="-406399" algn="l">
              <a:lnSpc>
                <a:spcPct val="90000"/>
              </a:lnSpc>
              <a:spcBef>
                <a:spcPts val="999"/>
              </a:spcBef>
              <a:spcAft>
                <a:spcPts val="0"/>
              </a:spcAft>
              <a:buClr>
                <a:srgbClr val="1E4E79"/>
              </a:buClr>
              <a:buSzPts val="2800"/>
              <a:buChar char="•"/>
              <a:defRPr>
                <a:solidFill>
                  <a:srgbClr val="1E4E79"/>
                </a:solidFill>
              </a:defRPr>
            </a:lvl1pPr>
            <a:lvl2pPr marL="914400" lvl="1" indent="-380999" algn="l">
              <a:lnSpc>
                <a:spcPct val="90000"/>
              </a:lnSpc>
              <a:spcBef>
                <a:spcPts val="499"/>
              </a:spcBef>
              <a:spcAft>
                <a:spcPts val="0"/>
              </a:spcAft>
              <a:buClr>
                <a:srgbClr val="1E4E79"/>
              </a:buClr>
              <a:buSzPts val="2400"/>
              <a:buChar char="•"/>
              <a:defRPr>
                <a:solidFill>
                  <a:srgbClr val="1E4E79"/>
                </a:solidFill>
              </a:defRPr>
            </a:lvl2pPr>
            <a:lvl3pPr marL="1371600" lvl="2" indent="-355599" algn="l">
              <a:lnSpc>
                <a:spcPct val="90000"/>
              </a:lnSpc>
              <a:spcBef>
                <a:spcPts val="499"/>
              </a:spcBef>
              <a:spcAft>
                <a:spcPts val="0"/>
              </a:spcAft>
              <a:buClr>
                <a:srgbClr val="1E4E79"/>
              </a:buClr>
              <a:buSzPts val="2000"/>
              <a:buChar char="•"/>
              <a:defRPr>
                <a:solidFill>
                  <a:srgbClr val="1E4E79"/>
                </a:solidFill>
              </a:defRPr>
            </a:lvl3pPr>
            <a:lvl4pPr marL="1828800" lvl="3" indent="-342900" algn="l">
              <a:lnSpc>
                <a:spcPct val="90000"/>
              </a:lnSpc>
              <a:spcBef>
                <a:spcPts val="499"/>
              </a:spcBef>
              <a:spcAft>
                <a:spcPts val="0"/>
              </a:spcAft>
              <a:buClr>
                <a:srgbClr val="1E4E79"/>
              </a:buClr>
              <a:buSzPts val="1800"/>
              <a:buChar char="•"/>
              <a:defRPr>
                <a:solidFill>
                  <a:srgbClr val="1E4E79"/>
                </a:solidFill>
              </a:defRPr>
            </a:lvl4pPr>
            <a:lvl5pPr marL="2286000" lvl="4" indent="-342900" algn="l">
              <a:lnSpc>
                <a:spcPct val="90000"/>
              </a:lnSpc>
              <a:spcBef>
                <a:spcPts val="499"/>
              </a:spcBef>
              <a:spcAft>
                <a:spcPts val="0"/>
              </a:spcAft>
              <a:buClr>
                <a:srgbClr val="1E4E79"/>
              </a:buClr>
              <a:buSzPts val="1800"/>
              <a:buChar char="•"/>
              <a:defRPr>
                <a:solidFill>
                  <a:srgbClr val="1E4E79"/>
                </a:solidFill>
              </a:defRPr>
            </a:lvl5pPr>
            <a:lvl6pPr marL="2743200" lvl="5" indent="-342900" algn="l">
              <a:lnSpc>
                <a:spcPct val="90000"/>
              </a:lnSpc>
              <a:spcBef>
                <a:spcPts val="499"/>
              </a:spcBef>
              <a:spcAft>
                <a:spcPts val="0"/>
              </a:spcAft>
              <a:buClr>
                <a:schemeClr val="dk1"/>
              </a:buClr>
              <a:buSzPts val="1800"/>
              <a:buChar char="•"/>
              <a:defRPr/>
            </a:lvl6pPr>
            <a:lvl7pPr marL="3200400" lvl="6" indent="-342900" algn="l">
              <a:lnSpc>
                <a:spcPct val="90000"/>
              </a:lnSpc>
              <a:spcBef>
                <a:spcPts val="499"/>
              </a:spcBef>
              <a:spcAft>
                <a:spcPts val="0"/>
              </a:spcAft>
              <a:buClr>
                <a:schemeClr val="dk1"/>
              </a:buClr>
              <a:buSzPts val="1800"/>
              <a:buChar char="•"/>
              <a:defRPr/>
            </a:lvl7pPr>
            <a:lvl8pPr marL="3657600" lvl="7" indent="-342900" algn="l">
              <a:lnSpc>
                <a:spcPct val="90000"/>
              </a:lnSpc>
              <a:spcBef>
                <a:spcPts val="499"/>
              </a:spcBef>
              <a:spcAft>
                <a:spcPts val="0"/>
              </a:spcAft>
              <a:buClr>
                <a:schemeClr val="dk1"/>
              </a:buClr>
              <a:buSzPts val="1800"/>
              <a:buChar char="•"/>
              <a:defRPr/>
            </a:lvl8pPr>
            <a:lvl9pPr marL="4114800" lvl="8" indent="-342900" algn="l">
              <a:lnSpc>
                <a:spcPct val="90000"/>
              </a:lnSpc>
              <a:spcBef>
                <a:spcPts val="499"/>
              </a:spcBef>
              <a:spcAft>
                <a:spcPts val="0"/>
              </a:spcAft>
              <a:buClr>
                <a:schemeClr val="dk1"/>
              </a:buClr>
              <a:buSzPts val="1800"/>
              <a:buChar char="•"/>
              <a:defRPr/>
            </a:lvl9pPr>
          </a:lstStyle>
          <a:p>
            <a:pPr>
              <a:defRPr/>
            </a:pPr>
            <a:r>
              <a:rPr lang="en-US" sz="2800" b="0" i="0" u="none" strike="noStrike" cap="none" spc="0" dirty="0">
                <a:solidFill>
                  <a:srgbClr val="1E4E79"/>
                </a:solidFill>
                <a:latin typeface="Calibri"/>
                <a:ea typeface="Calibri"/>
                <a:cs typeface="Calibri"/>
              </a:rPr>
              <a:t>According to R&amp;S specs the registrar MUST perform at least the following check:</a:t>
            </a:r>
          </a:p>
          <a:p>
            <a:pPr>
              <a:defRPr/>
            </a:pPr>
            <a:endParaRPr lang="en-US" sz="2800" b="0" i="0" u="none" strike="noStrike" cap="none" spc="0" dirty="0">
              <a:solidFill>
                <a:srgbClr val="1E4E79"/>
              </a:solidFill>
              <a:latin typeface="Calibri"/>
              <a:ea typeface="Calibri"/>
              <a:cs typeface="Calibri"/>
            </a:endParaRPr>
          </a:p>
          <a:p>
            <a:pPr>
              <a:defRPr/>
            </a:pPr>
            <a:r>
              <a:rPr lang="en-US" sz="2800" b="0" i="0" u="none" strike="noStrike" cap="none" spc="0" dirty="0">
                <a:solidFill>
                  <a:srgbClr val="1E4E79"/>
                </a:solidFill>
                <a:latin typeface="Calibri"/>
                <a:ea typeface="Calibri"/>
                <a:cs typeface="Calibri"/>
              </a:rPr>
              <a:t> </a:t>
            </a:r>
            <a:r>
              <a:rPr lang="en-US" sz="2800" b="0" i="1" u="none" strike="noStrike" cap="none" spc="0" dirty="0">
                <a:solidFill>
                  <a:srgbClr val="FF0000"/>
                </a:solidFill>
                <a:latin typeface="Calibri"/>
                <a:ea typeface="Calibri"/>
                <a:cs typeface="Calibri"/>
              </a:rPr>
              <a:t>The service enhances the research and scholarship activities of some subset of the user community.</a:t>
            </a:r>
            <a:endParaRPr sz="2800" b="0" i="1" u="none" strike="noStrike" cap="none" spc="0" dirty="0">
              <a:solidFill>
                <a:srgbClr val="FF0000"/>
              </a:solidFill>
              <a:latin typeface="Calibri"/>
              <a:ea typeface="Calibri"/>
              <a:cs typeface="Calibri"/>
            </a:endParaRPr>
          </a:p>
          <a:p>
            <a:pPr>
              <a:defRPr/>
            </a:pPr>
            <a:endParaRPr sz="2800" b="0" i="1" u="none" strike="noStrike" cap="none" spc="0" dirty="0">
              <a:solidFill>
                <a:srgbClr val="FF0000"/>
              </a:solidFill>
              <a:latin typeface="Calibri"/>
              <a:ea typeface="Calibri"/>
              <a:cs typeface="Calibri"/>
            </a:endParaRPr>
          </a:p>
          <a:p>
            <a:pPr>
              <a:defRPr/>
            </a:pPr>
            <a:r>
              <a:rPr lang="en-US" sz="2800" b="0" i="0" u="none" strike="noStrike" cap="none" spc="0" dirty="0">
                <a:solidFill>
                  <a:srgbClr val="1E4E79"/>
                </a:solidFill>
                <a:latin typeface="Calibri"/>
                <a:ea typeface="Calibri"/>
                <a:cs typeface="Calibri"/>
              </a:rPr>
              <a:t>So </a:t>
            </a:r>
            <a:r>
              <a:rPr lang="en-US" sz="2800" b="1" i="0" u="none" strike="noStrike" cap="none" spc="0" dirty="0">
                <a:solidFill>
                  <a:srgbClr val="1E4E79"/>
                </a:solidFill>
                <a:latin typeface="Calibri"/>
                <a:ea typeface="Calibri"/>
                <a:cs typeface="Calibri"/>
              </a:rPr>
              <a:t>SPs should not self-assert this</a:t>
            </a:r>
            <a:r>
              <a:rPr lang="en-US" sz="2800" b="0" i="0" u="none" strike="noStrike" cap="none" spc="0" dirty="0">
                <a:solidFill>
                  <a:srgbClr val="1E4E79"/>
                </a:solidFill>
                <a:latin typeface="Calibri"/>
                <a:ea typeface="Calibri"/>
                <a:cs typeface="Calibri"/>
              </a:rPr>
              <a:t>. Federation operators must make a judgement call on whether the SP is in the category</a:t>
            </a:r>
          </a:p>
          <a:p>
            <a:pPr>
              <a:defRPr/>
            </a:pPr>
            <a:r>
              <a:rPr lang="en-US" sz="2800" b="1" i="0" u="none" strike="noStrike" cap="none" spc="0" dirty="0">
                <a:solidFill>
                  <a:srgbClr val="03435F"/>
                </a:solidFill>
                <a:latin typeface="Calibri"/>
                <a:ea typeface="Calibri"/>
                <a:cs typeface="Calibri"/>
              </a:rPr>
              <a:t>Self-assertion is the typical approach</a:t>
            </a:r>
            <a:r>
              <a:rPr lang="en-US" sz="2800" b="0" i="0" u="none" strike="noStrike" cap="none" spc="0" dirty="0">
                <a:solidFill>
                  <a:srgbClr val="03435F"/>
                </a:solidFill>
                <a:latin typeface="Calibri"/>
                <a:ea typeface="Calibri"/>
                <a:cs typeface="Calibri"/>
              </a:rPr>
              <a:t> used for IdPs</a:t>
            </a:r>
            <a:endParaRPr lang="en-US" sz="2800" b="0" i="0" u="none" strike="noStrike" cap="none" spc="0" dirty="0">
              <a:solidFill>
                <a:srgbClr val="1E4E79"/>
              </a:solidFill>
              <a:latin typeface="Calibri"/>
              <a:ea typeface="Calibri"/>
              <a:cs typeface="Calibri"/>
            </a:endParaRPr>
          </a:p>
        </p:txBody>
      </p:sp>
      <p:sp>
        <p:nvSpPr>
          <p:cNvPr id="5" name="Google Shape;34;p5"/>
          <p:cNvSpPr>
            <a:spLocks noGrp="1"/>
          </p:cNvSpPr>
          <p:nvPr>
            <p:ph type="title"/>
          </p:nvPr>
        </p:nvSpPr>
        <p:spPr bwMode="auto">
          <a:xfrm>
            <a:off x="263352" y="188640"/>
            <a:ext cx="9894722" cy="430908"/>
          </a:xfrm>
          <a:prstGeom prst="rect">
            <a:avLst/>
          </a:prstGeom>
          <a:noFill/>
          <a:ln>
            <a:noFill/>
          </a:ln>
        </p:spPr>
        <p:txBody>
          <a:bodyPr spcFirstLastPara="1" wrap="square" lIns="91423" tIns="45699" rIns="91423" bIns="45699" anchor="ctr" anchorCtr="0">
            <a:noAutofit/>
          </a:bodyPr>
          <a:lstStyle>
            <a:lvl1pPr lvl="0" algn="l">
              <a:lnSpc>
                <a:spcPct val="90000"/>
              </a:lnSpc>
              <a:spcBef>
                <a:spcPts val="0"/>
              </a:spcBef>
              <a:spcAft>
                <a:spcPts val="0"/>
              </a:spcAft>
              <a:buClr>
                <a:srgbClr val="065081"/>
              </a:buClr>
              <a:buSzPts val="3200"/>
              <a:buFont typeface="Calibri"/>
              <a:buNone/>
              <a:defRPr>
                <a:solidFill>
                  <a:srgbClr val="06508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r>
              <a:rPr dirty="0"/>
              <a:t>How to assert R&amp;S EC</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Rounded Rectangle 1">
            <a:extLst>
              <a:ext uri="{FF2B5EF4-FFF2-40B4-BE49-F238E27FC236}">
                <a16:creationId xmlns:a16="http://schemas.microsoft.com/office/drawing/2014/main" id="{C679FCEE-267A-32DC-CD67-9396089B3C5E}"/>
              </a:ext>
            </a:extLst>
          </p:cNvPr>
          <p:cNvSpPr/>
          <p:nvPr/>
        </p:nvSpPr>
        <p:spPr bwMode="auto">
          <a:xfrm>
            <a:off x="1271464" y="3648396"/>
            <a:ext cx="8424936" cy="2412966"/>
          </a:xfrm>
          <a:prstGeom prst="roundRect">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4" name="Google Shape;325;p51"/>
          <p:cNvSpPr>
            <a:spLocks noGrp="1"/>
          </p:cNvSpPr>
          <p:nvPr>
            <p:ph type="body" idx="1"/>
          </p:nvPr>
        </p:nvSpPr>
        <p:spPr bwMode="auto">
          <a:xfrm>
            <a:off x="217149" y="863598"/>
            <a:ext cx="11530199" cy="5197764"/>
          </a:xfrm>
          <a:prstGeom prst="rect">
            <a:avLst/>
          </a:prstGeom>
        </p:spPr>
        <p:txBody>
          <a:bodyPr spcFirstLastPara="1" wrap="square" lIns="91423" tIns="45699" rIns="91423" bIns="45699" anchor="t" anchorCtr="0">
            <a:noAutofit/>
          </a:bodyPr>
          <a:lstStyle/>
          <a:p>
            <a:pPr marL="0" lvl="0" indent="0" algn="l">
              <a:lnSpc>
                <a:spcPct val="114999"/>
              </a:lnSpc>
              <a:spcBef>
                <a:spcPts val="0"/>
              </a:spcBef>
              <a:spcAft>
                <a:spcPts val="0"/>
              </a:spcAft>
              <a:buNone/>
              <a:defRPr/>
            </a:pPr>
            <a:r>
              <a:rPr lang="en-US" sz="2400" dirty="0">
                <a:solidFill>
                  <a:srgbClr val="065081"/>
                </a:solidFill>
                <a:highlight>
                  <a:srgbClr val="FFFFFF"/>
                </a:highlight>
              </a:rPr>
              <a:t>R&amp;S is used in the eduGAIN interfederation to make services available to users of the higher education institution around the world</a:t>
            </a:r>
            <a:endParaRPr sz="2400" dirty="0">
              <a:solidFill>
                <a:srgbClr val="065081"/>
              </a:solidFill>
            </a:endParaRPr>
          </a:p>
          <a:p>
            <a:pPr marL="0" lvl="0" indent="0" algn="l">
              <a:lnSpc>
                <a:spcPct val="114999"/>
              </a:lnSpc>
              <a:spcBef>
                <a:spcPts val="800"/>
              </a:spcBef>
              <a:spcAft>
                <a:spcPts val="0"/>
              </a:spcAft>
              <a:buNone/>
              <a:defRPr/>
            </a:pPr>
            <a:r>
              <a:rPr lang="en-US" sz="2400" dirty="0">
                <a:solidFill>
                  <a:srgbClr val="065081"/>
                </a:solidFill>
                <a:highlight>
                  <a:srgbClr val="FFFFFF"/>
                </a:highlight>
              </a:rPr>
              <a:t>The R&amp;S makes it possible to </a:t>
            </a:r>
            <a:r>
              <a:rPr lang="en-US" sz="2400" b="1" dirty="0">
                <a:solidFill>
                  <a:srgbClr val="065081"/>
                </a:solidFill>
                <a:highlight>
                  <a:srgbClr val="FFFFFF"/>
                </a:highlight>
              </a:rPr>
              <a:t>automatically release mostly harmless attributes to Service Providers within the higher educational sector</a:t>
            </a:r>
            <a:endParaRPr sz="2400" b="1" dirty="0">
              <a:solidFill>
                <a:srgbClr val="065081"/>
              </a:solidFill>
            </a:endParaRPr>
          </a:p>
          <a:p>
            <a:pPr marL="0" lvl="0" indent="0" algn="l">
              <a:lnSpc>
                <a:spcPct val="114999"/>
              </a:lnSpc>
              <a:spcBef>
                <a:spcPts val="800"/>
              </a:spcBef>
              <a:spcAft>
                <a:spcPts val="0"/>
              </a:spcAft>
              <a:buNone/>
              <a:defRPr/>
            </a:pPr>
            <a:r>
              <a:rPr lang="en-US" sz="2400" dirty="0">
                <a:solidFill>
                  <a:srgbClr val="065081"/>
                </a:solidFill>
                <a:highlight>
                  <a:srgbClr val="FFFFFF"/>
                </a:highlight>
              </a:rPr>
              <a:t> The expected IdP behavior is to release the Service Provider a minimal required subset of the R&amp;S Category Attributes:</a:t>
            </a:r>
            <a:endParaRPr sz="2400" dirty="0">
              <a:solidFill>
                <a:srgbClr val="065081"/>
              </a:solidFill>
            </a:endParaRPr>
          </a:p>
          <a:p>
            <a:pPr lvl="3">
              <a:lnSpc>
                <a:spcPct val="85000"/>
              </a:lnSpc>
              <a:spcBef>
                <a:spcPts val="800"/>
              </a:spcBef>
              <a:buClr>
                <a:srgbClr val="065081"/>
              </a:buClr>
              <a:defRPr/>
            </a:pPr>
            <a:r>
              <a:rPr lang="en-US" sz="2400" b="1" i="1" dirty="0" err="1">
                <a:solidFill>
                  <a:srgbClr val="C00000"/>
                </a:solidFill>
              </a:rPr>
              <a:t>ePTID</a:t>
            </a:r>
            <a:r>
              <a:rPr lang="en-US" sz="2400" b="1" i="1" dirty="0">
                <a:solidFill>
                  <a:srgbClr val="C00000"/>
                </a:solidFill>
              </a:rPr>
              <a:t>                           </a:t>
            </a:r>
            <a:r>
              <a:rPr lang="en-US" sz="2400" b="1" i="1" dirty="0" err="1">
                <a:solidFill>
                  <a:srgbClr val="C00000"/>
                </a:solidFill>
              </a:rPr>
              <a:t>eduPersonTargetedID</a:t>
            </a:r>
            <a:endParaRPr sz="2400" b="1" i="1" dirty="0">
              <a:solidFill>
                <a:srgbClr val="C00000"/>
              </a:solidFill>
            </a:endParaRPr>
          </a:p>
          <a:p>
            <a:pPr lvl="3">
              <a:lnSpc>
                <a:spcPct val="85000"/>
              </a:lnSpc>
              <a:spcBef>
                <a:spcPts val="0"/>
              </a:spcBef>
              <a:buClr>
                <a:srgbClr val="065081"/>
              </a:buClr>
              <a:defRPr/>
            </a:pPr>
            <a:r>
              <a:rPr lang="en-US" sz="2400" b="1" i="1" dirty="0" err="1">
                <a:solidFill>
                  <a:srgbClr val="C00000"/>
                </a:solidFill>
              </a:rPr>
              <a:t>ePPN</a:t>
            </a:r>
            <a:r>
              <a:rPr lang="en-US" sz="2400" b="1" i="1" dirty="0">
                <a:solidFill>
                  <a:srgbClr val="C00000"/>
                </a:solidFill>
              </a:rPr>
              <a:t>                            eduPersonPrincipalName</a:t>
            </a:r>
            <a:endParaRPr sz="2400" b="1" i="1" dirty="0">
              <a:solidFill>
                <a:srgbClr val="C00000"/>
              </a:solidFill>
            </a:endParaRPr>
          </a:p>
          <a:p>
            <a:pPr lvl="3">
              <a:lnSpc>
                <a:spcPct val="85000"/>
              </a:lnSpc>
              <a:spcBef>
                <a:spcPts val="0"/>
              </a:spcBef>
              <a:buClr>
                <a:srgbClr val="065081"/>
              </a:buClr>
              <a:defRPr/>
            </a:pPr>
            <a:r>
              <a:rPr lang="en-US" sz="2400" b="1" i="1" dirty="0">
                <a:solidFill>
                  <a:srgbClr val="C00000"/>
                </a:solidFill>
              </a:rPr>
              <a:t>email                           email</a:t>
            </a:r>
            <a:endParaRPr sz="2400" b="1" i="1" dirty="0">
              <a:solidFill>
                <a:srgbClr val="C00000"/>
              </a:solidFill>
            </a:endParaRPr>
          </a:p>
          <a:p>
            <a:pPr lvl="3">
              <a:lnSpc>
                <a:spcPct val="85000"/>
              </a:lnSpc>
              <a:spcBef>
                <a:spcPts val="0"/>
              </a:spcBef>
              <a:buClr>
                <a:srgbClr val="065081"/>
              </a:buClr>
              <a:defRPr/>
            </a:pPr>
            <a:r>
              <a:rPr lang="en-US" sz="2400" b="1" i="1" dirty="0" err="1">
                <a:solidFill>
                  <a:srgbClr val="C00000"/>
                </a:solidFill>
              </a:rPr>
              <a:t>displayName</a:t>
            </a:r>
            <a:r>
              <a:rPr lang="en-US" sz="2400" b="1" i="1" dirty="0">
                <a:solidFill>
                  <a:srgbClr val="C00000"/>
                </a:solidFill>
              </a:rPr>
              <a:t>             </a:t>
            </a:r>
            <a:r>
              <a:rPr lang="en-US" sz="2400" b="1" i="1" dirty="0" err="1">
                <a:solidFill>
                  <a:srgbClr val="C00000"/>
                </a:solidFill>
              </a:rPr>
              <a:t>displayName</a:t>
            </a:r>
            <a:endParaRPr sz="2400" b="1" i="1" dirty="0">
              <a:solidFill>
                <a:srgbClr val="C00000"/>
              </a:solidFill>
            </a:endParaRPr>
          </a:p>
          <a:p>
            <a:pPr lvl="3">
              <a:lnSpc>
                <a:spcPct val="85000"/>
              </a:lnSpc>
              <a:spcBef>
                <a:spcPts val="0"/>
              </a:spcBef>
              <a:buClr>
                <a:srgbClr val="065081"/>
              </a:buClr>
              <a:defRPr/>
            </a:pPr>
            <a:r>
              <a:rPr lang="en-US" sz="2400" b="1" i="1" dirty="0">
                <a:solidFill>
                  <a:srgbClr val="C00000"/>
                </a:solidFill>
              </a:rPr>
              <a:t>surname                     surname</a:t>
            </a:r>
            <a:endParaRPr sz="2400" b="1" i="1" dirty="0">
              <a:solidFill>
                <a:srgbClr val="C00000"/>
              </a:solidFill>
            </a:endParaRPr>
          </a:p>
          <a:p>
            <a:pPr lvl="3">
              <a:lnSpc>
                <a:spcPct val="85000"/>
              </a:lnSpc>
              <a:spcBef>
                <a:spcPts val="0"/>
              </a:spcBef>
              <a:buClr>
                <a:srgbClr val="065081"/>
              </a:buClr>
              <a:defRPr/>
            </a:pPr>
            <a:r>
              <a:rPr lang="en-US" sz="2400" b="1" i="1" dirty="0">
                <a:solidFill>
                  <a:srgbClr val="C00000"/>
                </a:solidFill>
              </a:rPr>
              <a:t>givenName               givenName</a:t>
            </a:r>
            <a:endParaRPr sz="2400" b="1" i="1" dirty="0">
              <a:solidFill>
                <a:srgbClr val="C00000"/>
              </a:solidFill>
            </a:endParaRPr>
          </a:p>
          <a:p>
            <a:pPr lvl="3">
              <a:lnSpc>
                <a:spcPct val="85000"/>
              </a:lnSpc>
              <a:spcBef>
                <a:spcPts val="0"/>
              </a:spcBef>
              <a:buClr>
                <a:srgbClr val="065081"/>
              </a:buClr>
              <a:defRPr/>
            </a:pPr>
            <a:r>
              <a:rPr lang="en-US" sz="2400" b="1" i="1" dirty="0" err="1">
                <a:solidFill>
                  <a:srgbClr val="C00000"/>
                </a:solidFill>
              </a:rPr>
              <a:t>ePSA</a:t>
            </a:r>
            <a:r>
              <a:rPr lang="en-US" sz="2400" b="1" i="1" dirty="0">
                <a:solidFill>
                  <a:srgbClr val="C00000"/>
                </a:solidFill>
              </a:rPr>
              <a:t>  (scoped affiliation)   eduPersonScopedAffiliation</a:t>
            </a:r>
            <a:endParaRPr sz="2400" b="1" i="1" dirty="0">
              <a:solidFill>
                <a:srgbClr val="C00000"/>
              </a:solidFill>
            </a:endParaRPr>
          </a:p>
          <a:p>
            <a:pPr marL="0" lvl="0" indent="0" algn="l">
              <a:lnSpc>
                <a:spcPct val="85000"/>
              </a:lnSpc>
              <a:spcBef>
                <a:spcPts val="0"/>
              </a:spcBef>
              <a:spcAft>
                <a:spcPts val="0"/>
              </a:spcAft>
              <a:buNone/>
              <a:defRPr/>
            </a:pPr>
            <a:endParaRPr dirty="0"/>
          </a:p>
        </p:txBody>
      </p:sp>
      <p:sp>
        <p:nvSpPr>
          <p:cNvPr id="5" name="Google Shape;326;p51"/>
          <p:cNvSpPr>
            <a:spLocks noGrp="1"/>
          </p:cNvSpPr>
          <p:nvPr>
            <p:ph type="title"/>
          </p:nvPr>
        </p:nvSpPr>
        <p:spPr bwMode="auto">
          <a:xfrm>
            <a:off x="498270" y="216364"/>
            <a:ext cx="9894600" cy="430800"/>
          </a:xfrm>
          <a:prstGeom prst="rect">
            <a:avLst/>
          </a:prstGeom>
        </p:spPr>
        <p:txBody>
          <a:bodyPr spcFirstLastPara="1" wrap="square" lIns="91425" tIns="45700" rIns="91425" bIns="45700" anchor="ctr" anchorCtr="0">
            <a:noAutofit/>
          </a:bodyPr>
          <a:lstStyle/>
          <a:p>
            <a:pPr marL="0" lvl="0" indent="0" algn="l">
              <a:spcBef>
                <a:spcPts val="0"/>
              </a:spcBef>
              <a:spcAft>
                <a:spcPts val="0"/>
              </a:spcAft>
              <a:buNone/>
              <a:defRPr/>
            </a:pPr>
            <a:r>
              <a:rPr lang="en-US"/>
              <a:t>Research and Scholarship in practice:                        ( 1 / 2 )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478D6DC-91CB-A05B-A24D-40FB3CABAF92}"/>
              </a:ext>
            </a:extLst>
          </p:cNvPr>
          <p:cNvSpPr>
            <a:spLocks noGrp="1"/>
          </p:cNvSpPr>
          <p:nvPr>
            <p:ph type="body" idx="1"/>
          </p:nvPr>
        </p:nvSpPr>
        <p:spPr>
          <a:xfrm>
            <a:off x="0" y="1412776"/>
            <a:ext cx="11928648" cy="4351338"/>
          </a:xfrm>
        </p:spPr>
        <p:txBody>
          <a:bodyPr/>
          <a:lstStyle/>
          <a:p>
            <a:r>
              <a:rPr lang="en-NL" dirty="0"/>
              <a:t>Thanks to SWITCH (CH) : Look at</a:t>
            </a:r>
          </a:p>
          <a:p>
            <a:endParaRPr lang="en-NL" dirty="0"/>
          </a:p>
          <a:p>
            <a:pPr marL="50800" indent="0">
              <a:buNone/>
            </a:pPr>
            <a:endParaRPr lang="en-NL" dirty="0"/>
          </a:p>
          <a:p>
            <a:r>
              <a:rPr lang="en-GB" dirty="0">
                <a:highlight>
                  <a:srgbClr val="FFFF00"/>
                </a:highlight>
              </a:rPr>
              <a:t>https://help.switch.ch/aai/support/documents/attributes/&lt;Attribute Name&gt;</a:t>
            </a:r>
            <a:endParaRPr lang="en-NL" dirty="0">
              <a:highlight>
                <a:srgbClr val="FFFF00"/>
              </a:highlight>
            </a:endParaRPr>
          </a:p>
          <a:p>
            <a:endParaRPr lang="en-NL" dirty="0"/>
          </a:p>
          <a:p>
            <a:r>
              <a:rPr lang="en-NL" dirty="0"/>
              <a:t>Example: What is exactly eduPersonPrincipalName ?</a:t>
            </a:r>
            <a:br>
              <a:rPr lang="en-NL" dirty="0"/>
            </a:br>
            <a:br>
              <a:rPr lang="en-NL" dirty="0"/>
            </a:br>
            <a:r>
              <a:rPr lang="en-US" sz="2800" b="1" i="1" dirty="0">
                <a:solidFill>
                  <a:srgbClr val="980000"/>
                </a:solidFill>
                <a:latin typeface="Calibri"/>
                <a:ea typeface="Calibri"/>
                <a:cs typeface="Calibri"/>
                <a:hlinkClick r:id="rId2"/>
              </a:rPr>
              <a:t>eduPersonPrincipalName</a:t>
            </a:r>
            <a:br>
              <a:rPr lang="en-NL" dirty="0"/>
            </a:br>
            <a:endParaRPr lang="en-NL" dirty="0"/>
          </a:p>
        </p:txBody>
      </p:sp>
      <p:sp>
        <p:nvSpPr>
          <p:cNvPr id="3" name="Title 2">
            <a:extLst>
              <a:ext uri="{FF2B5EF4-FFF2-40B4-BE49-F238E27FC236}">
                <a16:creationId xmlns:a16="http://schemas.microsoft.com/office/drawing/2014/main" id="{B9BEEF3C-8F33-0B3B-8C4D-017890417F32}"/>
              </a:ext>
            </a:extLst>
          </p:cNvPr>
          <p:cNvSpPr>
            <a:spLocks noGrp="1"/>
          </p:cNvSpPr>
          <p:nvPr>
            <p:ph type="title"/>
          </p:nvPr>
        </p:nvSpPr>
        <p:spPr/>
        <p:txBody>
          <a:bodyPr/>
          <a:lstStyle/>
          <a:p>
            <a:r>
              <a:rPr lang="en-NL" dirty="0"/>
              <a:t>Tip about getting to know more about attributes ! </a:t>
            </a:r>
            <a:r>
              <a:rPr lang="en-NL" dirty="0">
                <a:sym typeface="Wingdings" pitchFamily="2" charset="2"/>
              </a:rPr>
              <a:t></a:t>
            </a:r>
            <a:endParaRPr lang="en-NL" dirty="0"/>
          </a:p>
        </p:txBody>
      </p:sp>
      <p:pic>
        <p:nvPicPr>
          <p:cNvPr id="5" name="Picture 4" descr="A screenshot of a computer&#10;&#10;Description automatically generated">
            <a:extLst>
              <a:ext uri="{FF2B5EF4-FFF2-40B4-BE49-F238E27FC236}">
                <a16:creationId xmlns:a16="http://schemas.microsoft.com/office/drawing/2014/main" id="{6FE29F96-FEEF-E886-96B0-6501F94F86C2}"/>
              </a:ext>
            </a:extLst>
          </p:cNvPr>
          <p:cNvPicPr>
            <a:picLocks noChangeAspect="1"/>
          </p:cNvPicPr>
          <p:nvPr/>
        </p:nvPicPr>
        <p:blipFill>
          <a:blip r:embed="rId3"/>
          <a:stretch>
            <a:fillRect/>
          </a:stretch>
        </p:blipFill>
        <p:spPr>
          <a:xfrm>
            <a:off x="3719736" y="-83533"/>
            <a:ext cx="8472264" cy="6909504"/>
          </a:xfrm>
          <a:prstGeom prst="rect">
            <a:avLst/>
          </a:prstGeom>
        </p:spPr>
      </p:pic>
      <p:sp>
        <p:nvSpPr>
          <p:cNvPr id="6" name="TextBox 5">
            <a:extLst>
              <a:ext uri="{FF2B5EF4-FFF2-40B4-BE49-F238E27FC236}">
                <a16:creationId xmlns:a16="http://schemas.microsoft.com/office/drawing/2014/main" id="{E3C61022-2BE9-DF6C-A4F4-6CE96B294FAB}"/>
              </a:ext>
            </a:extLst>
          </p:cNvPr>
          <p:cNvSpPr txBox="1"/>
          <p:nvPr/>
        </p:nvSpPr>
        <p:spPr>
          <a:xfrm>
            <a:off x="0" y="5785350"/>
            <a:ext cx="6160661" cy="276999"/>
          </a:xfrm>
          <a:prstGeom prst="rect">
            <a:avLst/>
          </a:prstGeom>
          <a:noFill/>
        </p:spPr>
        <p:txBody>
          <a:bodyPr wrap="none" rtlCol="0">
            <a:spAutoFit/>
          </a:bodyPr>
          <a:lstStyle/>
          <a:p>
            <a:r>
              <a:rPr lang="en-GB" sz="1200" b="1" dirty="0">
                <a:highlight>
                  <a:srgbClr val="FFFF00"/>
                </a:highlight>
              </a:rPr>
              <a:t>https://</a:t>
            </a:r>
            <a:r>
              <a:rPr lang="en-GB" sz="1200" b="1" dirty="0" err="1">
                <a:highlight>
                  <a:srgbClr val="FFFF00"/>
                </a:highlight>
              </a:rPr>
              <a:t>help.switch.ch</a:t>
            </a:r>
            <a:r>
              <a:rPr lang="en-GB" sz="1200" b="1" dirty="0">
                <a:highlight>
                  <a:srgbClr val="FFFF00"/>
                </a:highlight>
              </a:rPr>
              <a:t>/</a:t>
            </a:r>
            <a:r>
              <a:rPr lang="en-GB" sz="1200" b="1" dirty="0" err="1">
                <a:highlight>
                  <a:srgbClr val="FFFF00"/>
                </a:highlight>
              </a:rPr>
              <a:t>aai</a:t>
            </a:r>
            <a:r>
              <a:rPr lang="en-GB" sz="1200" b="1" dirty="0">
                <a:highlight>
                  <a:srgbClr val="FFFF00"/>
                </a:highlight>
              </a:rPr>
              <a:t>/support/documents/attributes/</a:t>
            </a:r>
            <a:r>
              <a:rPr lang="en-GB" sz="1200" b="1" dirty="0" err="1">
                <a:highlight>
                  <a:srgbClr val="FFFF00"/>
                </a:highlight>
              </a:rPr>
              <a:t>edupersonprincipalname</a:t>
            </a:r>
            <a:r>
              <a:rPr lang="en-GB" sz="1200" b="1" dirty="0">
                <a:highlight>
                  <a:srgbClr val="FFFF00"/>
                </a:highlight>
              </a:rPr>
              <a:t>/</a:t>
            </a:r>
            <a:endParaRPr lang="en-NL" sz="1200" b="1" dirty="0">
              <a:highlight>
                <a:srgbClr val="FFFF00"/>
              </a:highlight>
            </a:endParaRPr>
          </a:p>
        </p:txBody>
      </p:sp>
      <p:pic>
        <p:nvPicPr>
          <p:cNvPr id="8" name="Picture 7" descr="A blue text on a white background&#10;&#10;Description automatically generated">
            <a:extLst>
              <a:ext uri="{FF2B5EF4-FFF2-40B4-BE49-F238E27FC236}">
                <a16:creationId xmlns:a16="http://schemas.microsoft.com/office/drawing/2014/main" id="{10536081-D501-97B5-525E-C23B61D13304}"/>
              </a:ext>
            </a:extLst>
          </p:cNvPr>
          <p:cNvPicPr>
            <a:picLocks noChangeAspect="1"/>
          </p:cNvPicPr>
          <p:nvPr/>
        </p:nvPicPr>
        <p:blipFill>
          <a:blip r:embed="rId4"/>
          <a:stretch>
            <a:fillRect/>
          </a:stretch>
        </p:blipFill>
        <p:spPr>
          <a:xfrm>
            <a:off x="1208732" y="2060848"/>
            <a:ext cx="2679700" cy="889000"/>
          </a:xfrm>
          <a:prstGeom prst="rect">
            <a:avLst/>
          </a:prstGeom>
        </p:spPr>
      </p:pic>
    </p:spTree>
    <p:extLst>
      <p:ext uri="{BB962C8B-B14F-4D97-AF65-F5344CB8AC3E}">
        <p14:creationId xmlns:p14="http://schemas.microsoft.com/office/powerpoint/2010/main" val="782187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331;p52"/>
          <p:cNvSpPr>
            <a:spLocks noGrp="1"/>
          </p:cNvSpPr>
          <p:nvPr>
            <p:ph type="body" idx="1"/>
          </p:nvPr>
        </p:nvSpPr>
        <p:spPr bwMode="auto">
          <a:xfrm>
            <a:off x="282528" y="1095124"/>
            <a:ext cx="11153172" cy="5182715"/>
          </a:xfrm>
          <a:prstGeom prst="rect">
            <a:avLst/>
          </a:prstGeom>
        </p:spPr>
        <p:txBody>
          <a:bodyPr spcFirstLastPara="1" wrap="square" lIns="91423" tIns="45699" rIns="91423" bIns="45699" anchor="t" anchorCtr="0">
            <a:noAutofit/>
          </a:bodyPr>
          <a:lstStyle/>
          <a:p>
            <a:pPr marL="457200" lvl="0" indent="-381000" algn="l">
              <a:lnSpc>
                <a:spcPct val="114999"/>
              </a:lnSpc>
              <a:spcBef>
                <a:spcPts val="0"/>
              </a:spcBef>
              <a:spcAft>
                <a:spcPts val="0"/>
              </a:spcAft>
              <a:buClr>
                <a:srgbClr val="065081"/>
              </a:buClr>
              <a:buSzPts val="2400"/>
              <a:buChar char="•"/>
              <a:defRPr/>
            </a:pPr>
            <a:r>
              <a:rPr lang="en-US" sz="2400" dirty="0">
                <a:solidFill>
                  <a:srgbClr val="065081"/>
                </a:solidFill>
                <a:highlight>
                  <a:schemeClr val="lt1"/>
                </a:highlight>
              </a:rPr>
              <a:t>The requested subset of attributes for a specific service is defined in metadata</a:t>
            </a:r>
            <a:endParaRPr sz="2400" dirty="0">
              <a:solidFill>
                <a:srgbClr val="065081"/>
              </a:solidFill>
            </a:endParaRPr>
          </a:p>
          <a:p>
            <a:pPr marL="457200" lvl="0" indent="-381000" algn="l">
              <a:lnSpc>
                <a:spcPct val="114999"/>
              </a:lnSpc>
              <a:spcBef>
                <a:spcPts val="0"/>
              </a:spcBef>
              <a:spcAft>
                <a:spcPts val="0"/>
              </a:spcAft>
              <a:buClr>
                <a:srgbClr val="065081"/>
              </a:buClr>
              <a:buSzPts val="2400"/>
              <a:buChar char="•"/>
              <a:defRPr/>
            </a:pPr>
            <a:r>
              <a:rPr lang="en-US" sz="2400" dirty="0">
                <a:solidFill>
                  <a:srgbClr val="065081"/>
                </a:solidFill>
                <a:highlight>
                  <a:schemeClr val="lt1"/>
                </a:highlight>
              </a:rPr>
              <a:t>There is furthermore an </a:t>
            </a:r>
            <a:r>
              <a:rPr lang="en-US" sz="2400" b="1" dirty="0">
                <a:solidFill>
                  <a:srgbClr val="065081"/>
                </a:solidFill>
                <a:highlight>
                  <a:schemeClr val="lt1"/>
                </a:highlight>
              </a:rPr>
              <a:t>Identity Provider entity support category </a:t>
            </a:r>
            <a:r>
              <a:rPr lang="en-US" sz="2400" dirty="0">
                <a:solidFill>
                  <a:srgbClr val="065081"/>
                </a:solidFill>
                <a:highlight>
                  <a:schemeClr val="lt1"/>
                </a:highlight>
              </a:rPr>
              <a:t>that should be registered for all IdP supporting the R&amp;S Category that </a:t>
            </a:r>
            <a:r>
              <a:rPr lang="en-US" sz="2400" b="1" dirty="0">
                <a:solidFill>
                  <a:srgbClr val="065081"/>
                </a:solidFill>
                <a:highlight>
                  <a:schemeClr val="lt1"/>
                </a:highlight>
              </a:rPr>
              <a:t>can be used for filter purpose in a discovery service</a:t>
            </a:r>
            <a:endParaRPr lang="en-US" sz="2400" b="1" dirty="0">
              <a:solidFill>
                <a:srgbClr val="065081"/>
              </a:solidFill>
            </a:endParaRPr>
          </a:p>
          <a:p>
            <a:pPr marL="457200" lvl="0" indent="-380999" algn="l">
              <a:lnSpc>
                <a:spcPct val="114999"/>
              </a:lnSpc>
              <a:spcBef>
                <a:spcPts val="0"/>
              </a:spcBef>
              <a:spcAft>
                <a:spcPts val="0"/>
              </a:spcAft>
              <a:buClr>
                <a:srgbClr val="065081"/>
              </a:buClr>
              <a:buSzPts val="2400"/>
              <a:buChar char="•"/>
              <a:defRPr/>
            </a:pPr>
            <a:r>
              <a:rPr lang="en-US" sz="2400" b="1" i="0" u="none" strike="noStrike" cap="none" spc="0" dirty="0">
                <a:solidFill>
                  <a:srgbClr val="065081"/>
                </a:solidFill>
                <a:latin typeface="Calibri"/>
                <a:ea typeface="Calibri"/>
                <a:cs typeface="Calibri"/>
              </a:rPr>
              <a:t> </a:t>
            </a:r>
            <a:r>
              <a:rPr lang="en-US" sz="2400" b="0" i="0" u="none" strike="noStrike" cap="none" spc="0" dirty="0">
                <a:solidFill>
                  <a:srgbClr val="065081"/>
                </a:solidFill>
                <a:latin typeface="Calibri"/>
                <a:ea typeface="Calibri"/>
                <a:cs typeface="Calibri"/>
              </a:rPr>
              <a:t>[ The Service Provider requests attributes needed by the service/s through the metadata </a:t>
            </a:r>
            <a:r>
              <a:rPr lang="en-US" sz="2400" b="0" i="0" u="none" strike="noStrike" cap="none" spc="0" dirty="0">
                <a:solidFill>
                  <a:srgbClr val="C00000"/>
                </a:solidFill>
                <a:latin typeface="Calibri"/>
                <a:ea typeface="Calibri"/>
                <a:cs typeface="Calibri"/>
              </a:rPr>
              <a:t>&lt;RequestedAttribute&gt; </a:t>
            </a:r>
            <a:r>
              <a:rPr lang="en-US" sz="2400" b="0" i="0" u="none" strike="noStrike" cap="none" spc="0" dirty="0">
                <a:solidFill>
                  <a:srgbClr val="065081"/>
                </a:solidFill>
                <a:latin typeface="Calibri"/>
                <a:ea typeface="Calibri"/>
                <a:cs typeface="Calibri"/>
              </a:rPr>
              <a:t>tag</a:t>
            </a:r>
            <a:r>
              <a:rPr lang="en-US" sz="2400" b="0" dirty="0">
                <a:solidFill>
                  <a:srgbClr val="065081"/>
                </a:solidFill>
                <a:highlight>
                  <a:schemeClr val="lt1"/>
                </a:highlight>
              </a:rPr>
              <a:t> ]</a:t>
            </a:r>
            <a:endParaRPr sz="2400" b="0" dirty="0">
              <a:solidFill>
                <a:srgbClr val="065081"/>
              </a:solidFill>
            </a:endParaRPr>
          </a:p>
          <a:p>
            <a:pPr marL="0" lvl="0" indent="0" algn="l">
              <a:spcBef>
                <a:spcPts val="1000"/>
              </a:spcBef>
              <a:spcAft>
                <a:spcPts val="0"/>
              </a:spcAft>
              <a:buClr>
                <a:schemeClr val="dk1"/>
              </a:buClr>
              <a:buSzPts val="1100"/>
              <a:buFont typeface="Arial"/>
              <a:buNone/>
              <a:defRPr/>
            </a:pPr>
            <a:endParaRPr dirty="0"/>
          </a:p>
          <a:p>
            <a:pPr marL="0" lvl="0" indent="0" algn="l">
              <a:spcBef>
                <a:spcPts val="1000"/>
              </a:spcBef>
              <a:spcAft>
                <a:spcPts val="0"/>
              </a:spcAft>
              <a:buNone/>
              <a:defRPr/>
            </a:pPr>
            <a:endParaRPr dirty="0"/>
          </a:p>
        </p:txBody>
      </p:sp>
      <p:sp>
        <p:nvSpPr>
          <p:cNvPr id="5" name="Google Shape;332;p52"/>
          <p:cNvSpPr>
            <a:spLocks noGrp="1"/>
          </p:cNvSpPr>
          <p:nvPr>
            <p:ph type="title"/>
          </p:nvPr>
        </p:nvSpPr>
        <p:spPr bwMode="auto">
          <a:xfrm>
            <a:off x="1065495" y="233014"/>
            <a:ext cx="9894600" cy="430800"/>
          </a:xfrm>
          <a:prstGeom prst="rect">
            <a:avLst/>
          </a:prstGeom>
        </p:spPr>
        <p:txBody>
          <a:bodyPr spcFirstLastPara="1" wrap="square" lIns="91425" tIns="45700" rIns="91425" bIns="45700" anchor="ctr" anchorCtr="0">
            <a:noAutofit/>
          </a:bodyPr>
          <a:lstStyle/>
          <a:p>
            <a:pPr marL="0" lvl="0" indent="0" algn="l">
              <a:spcBef>
                <a:spcPts val="0"/>
              </a:spcBef>
              <a:spcAft>
                <a:spcPts val="0"/>
              </a:spcAft>
              <a:buNone/>
              <a:defRPr/>
            </a:pPr>
            <a:r>
              <a:rPr lang="en-US"/>
              <a:t>Research and Scholarship in practice:                        ( 2 / 2 )</a:t>
            </a:r>
            <a:endParaRPr/>
          </a:p>
        </p:txBody>
      </p:sp>
      <p:sp>
        <p:nvSpPr>
          <p:cNvPr id="6" name="Google Shape;333;p52"/>
          <p:cNvSpPr/>
          <p:nvPr/>
        </p:nvSpPr>
        <p:spPr bwMode="auto">
          <a:xfrm>
            <a:off x="2098200" y="4996750"/>
            <a:ext cx="7339200" cy="1098000"/>
          </a:xfrm>
          <a:prstGeom prst="roundRect">
            <a:avLst>
              <a:gd name="adj" fmla="val 16667"/>
            </a:avLst>
          </a:prstGeom>
          <a:solidFill>
            <a:srgbClr val="D0E0E3"/>
          </a:solid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a:spcBef>
                <a:spcPts val="0"/>
              </a:spcBef>
              <a:spcAft>
                <a:spcPts val="0"/>
              </a:spcAft>
              <a:buNone/>
              <a:defRPr/>
            </a:pPr>
            <a:r>
              <a:rPr lang="en-US" b="1"/>
              <a:t>THE IDP DISCOVERY PROCESS CAN LEVERAGE ENTITY CATEGORIES </a:t>
            </a:r>
            <a:endParaRPr b="1"/>
          </a:p>
        </p:txBody>
      </p:sp>
      <p:sp>
        <p:nvSpPr>
          <p:cNvPr id="7" name="Google Shape;334;p52"/>
          <p:cNvSpPr/>
          <p:nvPr/>
        </p:nvSpPr>
        <p:spPr bwMode="auto">
          <a:xfrm rot="5400000">
            <a:off x="5648663" y="3806226"/>
            <a:ext cx="842100" cy="421200"/>
          </a:xfrm>
          <a:prstGeom prst="rightArrow">
            <a:avLst>
              <a:gd name="adj1" fmla="val 50000"/>
              <a:gd name="adj2" fmla="val 50000"/>
            </a:avLst>
          </a:prstGeom>
          <a:solidFill>
            <a:srgbClr val="FF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a:spcBef>
                <a:spcPts val="0"/>
              </a:spcBef>
              <a:spcAft>
                <a:spcPts val="0"/>
              </a:spcAft>
              <a:buNone/>
              <a:defRPr/>
            </a:pP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339;p53"/>
          <p:cNvSpPr>
            <a:spLocks noGrp="1"/>
          </p:cNvSpPr>
          <p:nvPr>
            <p:ph type="body" idx="1"/>
          </p:nvPr>
        </p:nvSpPr>
        <p:spPr bwMode="auto">
          <a:xfrm>
            <a:off x="249924" y="629050"/>
            <a:ext cx="11318683" cy="6075600"/>
          </a:xfrm>
          <a:prstGeom prst="rect">
            <a:avLst/>
          </a:prstGeom>
        </p:spPr>
        <p:txBody>
          <a:bodyPr spcFirstLastPara="1" wrap="square" lIns="91425" tIns="45700" rIns="91425" bIns="45700" anchor="t" anchorCtr="0">
            <a:noAutofit/>
          </a:bodyPr>
          <a:lstStyle/>
          <a:p>
            <a:pPr marL="0" lvl="0" indent="0" algn="l">
              <a:spcBef>
                <a:spcPts val="1000"/>
              </a:spcBef>
              <a:spcAft>
                <a:spcPts val="0"/>
              </a:spcAft>
              <a:buClr>
                <a:schemeClr val="dk1"/>
              </a:buClr>
              <a:buSzPts val="1100"/>
              <a:buFont typeface="Arial"/>
              <a:buNone/>
              <a:defRPr/>
            </a:pPr>
            <a:r>
              <a:rPr lang="en-US" sz="2400" dirty="0"/>
              <a:t>● The service enhances the research and scholarship activities of some</a:t>
            </a:r>
            <a:endParaRPr sz="2400" dirty="0"/>
          </a:p>
          <a:p>
            <a:pPr marL="0" lvl="0" indent="0" algn="l">
              <a:spcBef>
                <a:spcPts val="1000"/>
              </a:spcBef>
              <a:spcAft>
                <a:spcPts val="0"/>
              </a:spcAft>
              <a:buClr>
                <a:schemeClr val="dk1"/>
              </a:buClr>
              <a:buSzPts val="1100"/>
              <a:buFont typeface="Arial"/>
              <a:buNone/>
              <a:defRPr/>
            </a:pPr>
            <a:r>
              <a:rPr lang="en-US" sz="2400" dirty="0"/>
              <a:t>subset of the user community.</a:t>
            </a:r>
            <a:endParaRPr sz="2400" dirty="0"/>
          </a:p>
          <a:p>
            <a:pPr marL="0" lvl="0" indent="0" algn="l">
              <a:spcBef>
                <a:spcPts val="1000"/>
              </a:spcBef>
              <a:spcAft>
                <a:spcPts val="0"/>
              </a:spcAft>
              <a:buClr>
                <a:schemeClr val="dk1"/>
              </a:buClr>
              <a:buSzPts val="1100"/>
              <a:buFont typeface="Arial"/>
              <a:buNone/>
              <a:defRPr/>
            </a:pPr>
            <a:r>
              <a:rPr lang="en-US" sz="2400" dirty="0"/>
              <a:t>● Service metadata </a:t>
            </a:r>
            <a:r>
              <a:rPr lang="en-US" sz="2400" b="1" dirty="0"/>
              <a:t>has been submitted to </a:t>
            </a:r>
            <a:r>
              <a:rPr lang="en-US" sz="2400" b="1" dirty="0">
                <a:solidFill>
                  <a:srgbClr val="FF0000"/>
                </a:solidFill>
              </a:rPr>
              <a:t>the registrar </a:t>
            </a:r>
            <a:r>
              <a:rPr lang="en-US" sz="2400" b="1" dirty="0"/>
              <a:t>for publication.</a:t>
            </a:r>
            <a:endParaRPr sz="2400" b="1" dirty="0"/>
          </a:p>
          <a:p>
            <a:pPr marL="0" lvl="0" indent="0" algn="l">
              <a:spcBef>
                <a:spcPts val="1000"/>
              </a:spcBef>
              <a:spcAft>
                <a:spcPts val="0"/>
              </a:spcAft>
              <a:buNone/>
              <a:defRPr/>
            </a:pPr>
            <a:r>
              <a:rPr lang="en-US" sz="2400" dirty="0"/>
              <a:t>● The service meets the following technical requirements:</a:t>
            </a:r>
            <a:endParaRPr sz="2400" dirty="0"/>
          </a:p>
          <a:p>
            <a:pPr marL="457200" lvl="0" indent="-381000" algn="l">
              <a:spcBef>
                <a:spcPts val="1000"/>
              </a:spcBef>
              <a:spcAft>
                <a:spcPts val="0"/>
              </a:spcAft>
              <a:buSzPts val="2400"/>
              <a:buChar char="•"/>
              <a:defRPr/>
            </a:pPr>
            <a:r>
              <a:rPr lang="en-US" sz="2400" dirty="0"/>
              <a:t>The Service Provider is a production SAML deployment that supports SAML V2.0  HTTP-POST binding</a:t>
            </a:r>
            <a:endParaRPr sz="2400" dirty="0"/>
          </a:p>
          <a:p>
            <a:pPr marL="457200" lvl="0" indent="-381000" algn="l">
              <a:spcBef>
                <a:spcPts val="0"/>
              </a:spcBef>
              <a:spcAft>
                <a:spcPts val="0"/>
              </a:spcAft>
              <a:buSzPts val="2400"/>
              <a:buChar char="•"/>
              <a:defRPr/>
            </a:pPr>
            <a:r>
              <a:rPr lang="en-US" sz="2400" dirty="0"/>
              <a:t>The Service Provider claims to </a:t>
            </a:r>
            <a:r>
              <a:rPr lang="en-US" sz="2400" b="1" dirty="0"/>
              <a:t>refresh federation metadata at least daily</a:t>
            </a:r>
            <a:r>
              <a:rPr lang="en-US" sz="2400" dirty="0"/>
              <a:t>.</a:t>
            </a:r>
            <a:endParaRPr sz="2400" dirty="0"/>
          </a:p>
          <a:p>
            <a:pPr marL="457200" lvl="0" indent="-381000" algn="l">
              <a:spcBef>
                <a:spcPts val="0"/>
              </a:spcBef>
              <a:spcAft>
                <a:spcPts val="0"/>
              </a:spcAft>
              <a:buSzPts val="2400"/>
              <a:buChar char="•"/>
              <a:defRPr/>
            </a:pPr>
            <a:r>
              <a:rPr lang="en-US" sz="2400" dirty="0"/>
              <a:t>The Service Provider provides an </a:t>
            </a:r>
            <a:r>
              <a:rPr lang="en-US" sz="2400" b="1" dirty="0" err="1"/>
              <a:t>mdui:DisplayName</a:t>
            </a:r>
            <a:r>
              <a:rPr lang="en-US" sz="2400" b="1" dirty="0"/>
              <a:t> </a:t>
            </a:r>
            <a:r>
              <a:rPr lang="en-US" sz="2400" dirty="0"/>
              <a:t>and </a:t>
            </a:r>
            <a:r>
              <a:rPr lang="en-US" sz="2400" b="1" dirty="0" err="1"/>
              <a:t>mdui:InformationURL</a:t>
            </a:r>
            <a:r>
              <a:rPr lang="en-US" sz="2400" b="1" dirty="0"/>
              <a:t> </a:t>
            </a:r>
            <a:r>
              <a:rPr lang="en-US" sz="2400" dirty="0"/>
              <a:t>in metadata </a:t>
            </a:r>
          </a:p>
          <a:p>
            <a:pPr marL="457200" lvl="0" indent="-381000" algn="l">
              <a:spcBef>
                <a:spcPts val="0"/>
              </a:spcBef>
              <a:spcAft>
                <a:spcPts val="0"/>
              </a:spcAft>
              <a:buSzPts val="2400"/>
              <a:buChar char="•"/>
              <a:defRPr/>
            </a:pPr>
            <a:r>
              <a:rPr lang="en-US" sz="2400" dirty="0"/>
              <a:t>The service enhances the research and scholarship activities of some subset of the</a:t>
            </a:r>
            <a:br>
              <a:rPr lang="en-US" sz="2400" dirty="0"/>
            </a:br>
            <a:r>
              <a:rPr lang="en-US" sz="2400" dirty="0"/>
              <a:t> user community</a:t>
            </a:r>
          </a:p>
          <a:p>
            <a:pPr marL="457200" lvl="0" indent="-381000" algn="l">
              <a:spcBef>
                <a:spcPts val="0"/>
              </a:spcBef>
              <a:spcAft>
                <a:spcPts val="0"/>
              </a:spcAft>
              <a:buSzPts val="2400"/>
              <a:buChar char="•"/>
              <a:defRPr/>
            </a:pPr>
            <a:r>
              <a:rPr lang="en-US" sz="2400" dirty="0"/>
              <a:t>The Service Provider provides one or more technical contacts in metadata</a:t>
            </a:r>
            <a:endParaRPr sz="2400" dirty="0"/>
          </a:p>
          <a:p>
            <a:pPr marL="0" lvl="0" indent="0" algn="l">
              <a:spcBef>
                <a:spcPts val="1000"/>
              </a:spcBef>
              <a:spcAft>
                <a:spcPts val="0"/>
              </a:spcAft>
              <a:buNone/>
              <a:defRPr/>
            </a:pPr>
            <a:endParaRPr sz="2400" dirty="0"/>
          </a:p>
          <a:p>
            <a:pPr marL="0" lvl="0" indent="0" algn="l">
              <a:spcBef>
                <a:spcPts val="1000"/>
              </a:spcBef>
              <a:spcAft>
                <a:spcPts val="0"/>
              </a:spcAft>
              <a:buNone/>
              <a:defRPr/>
            </a:pPr>
            <a:r>
              <a:rPr lang="en-US" sz="2400" dirty="0"/>
              <a:t>See </a:t>
            </a:r>
            <a:r>
              <a:rPr lang="en-US" sz="2400" dirty="0">
                <a:hlinkClick r:id="rId2"/>
              </a:rPr>
              <a:t>https://refeds.org/category/research-and-scholarship</a:t>
            </a:r>
            <a:r>
              <a:rPr lang="en-US" sz="2400" dirty="0"/>
              <a:t> </a:t>
            </a:r>
            <a:endParaRPr sz="2400" dirty="0"/>
          </a:p>
        </p:txBody>
      </p:sp>
      <p:sp>
        <p:nvSpPr>
          <p:cNvPr id="5" name="Google Shape;340;p53"/>
          <p:cNvSpPr>
            <a:spLocks noGrp="1"/>
          </p:cNvSpPr>
          <p:nvPr>
            <p:ph type="title"/>
          </p:nvPr>
        </p:nvSpPr>
        <p:spPr bwMode="auto">
          <a:xfrm>
            <a:off x="749226" y="89300"/>
            <a:ext cx="11069400" cy="430800"/>
          </a:xfrm>
          <a:prstGeom prst="rect">
            <a:avLst/>
          </a:prstGeom>
        </p:spPr>
        <p:txBody>
          <a:bodyPr spcFirstLastPara="1" wrap="square" lIns="91425" tIns="45700" rIns="91425" bIns="45700" anchor="ctr" anchorCtr="0">
            <a:noAutofit/>
          </a:bodyPr>
          <a:lstStyle/>
          <a:p>
            <a:pPr marL="0" lvl="0" indent="0" algn="l">
              <a:spcBef>
                <a:spcPts val="0"/>
              </a:spcBef>
              <a:spcAft>
                <a:spcPts val="0"/>
              </a:spcAft>
              <a:buNone/>
              <a:defRPr/>
            </a:pPr>
            <a:r>
              <a:rPr lang="en-US" dirty="0"/>
              <a:t>Research and Scholarship: Requirements for </a:t>
            </a:r>
            <a:r>
              <a:rPr lang="en-US" dirty="0">
                <a:solidFill>
                  <a:srgbClr val="C00000"/>
                </a:solidFill>
              </a:rPr>
              <a:t>Service Providers</a:t>
            </a:r>
            <a:endParaRPr dirty="0">
              <a:solidFill>
                <a:srgbClr val="C00000"/>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D12C4E3-EEF5-E1CF-206F-F84B82A3D71A}"/>
              </a:ext>
            </a:extLst>
          </p:cNvPr>
          <p:cNvSpPr>
            <a:spLocks noGrp="1"/>
          </p:cNvSpPr>
          <p:nvPr>
            <p:ph type="title"/>
          </p:nvPr>
        </p:nvSpPr>
        <p:spPr>
          <a:xfrm>
            <a:off x="191344" y="188640"/>
            <a:ext cx="11161239" cy="430909"/>
          </a:xfrm>
        </p:spPr>
        <p:txBody>
          <a:bodyPr/>
          <a:lstStyle/>
          <a:p>
            <a:r>
              <a:rPr lang="en-NL" dirty="0"/>
              <a:t>Who is “</a:t>
            </a:r>
            <a:r>
              <a:rPr lang="en-NL" dirty="0">
                <a:solidFill>
                  <a:srgbClr val="FF0000"/>
                </a:solidFill>
              </a:rPr>
              <a:t>the registrar</a:t>
            </a:r>
            <a:r>
              <a:rPr lang="en-NL" dirty="0"/>
              <a:t>” in this context ?    </a:t>
            </a:r>
          </a:p>
        </p:txBody>
      </p:sp>
      <p:pic>
        <p:nvPicPr>
          <p:cNvPr id="5" name="Picture 4" descr="A group of people posing for a photo&#10;&#10;Description automatically generated">
            <a:extLst>
              <a:ext uri="{FF2B5EF4-FFF2-40B4-BE49-F238E27FC236}">
                <a16:creationId xmlns:a16="http://schemas.microsoft.com/office/drawing/2014/main" id="{1C02D6AD-5FFB-247C-A4DD-A3FECA4ADF4F}"/>
              </a:ext>
            </a:extLst>
          </p:cNvPr>
          <p:cNvPicPr>
            <a:picLocks noChangeAspect="1"/>
          </p:cNvPicPr>
          <p:nvPr/>
        </p:nvPicPr>
        <p:blipFill>
          <a:blip r:embed="rId3"/>
          <a:stretch>
            <a:fillRect/>
          </a:stretch>
        </p:blipFill>
        <p:spPr>
          <a:xfrm>
            <a:off x="335360" y="1124744"/>
            <a:ext cx="11646822" cy="4978621"/>
          </a:xfrm>
          <a:prstGeom prst="rect">
            <a:avLst/>
          </a:prstGeom>
        </p:spPr>
      </p:pic>
      <p:sp>
        <p:nvSpPr>
          <p:cNvPr id="6" name="TextBox 5">
            <a:extLst>
              <a:ext uri="{FF2B5EF4-FFF2-40B4-BE49-F238E27FC236}">
                <a16:creationId xmlns:a16="http://schemas.microsoft.com/office/drawing/2014/main" id="{BE010F64-BA56-D86A-69BF-68B672BE1C00}"/>
              </a:ext>
            </a:extLst>
          </p:cNvPr>
          <p:cNvSpPr txBox="1"/>
          <p:nvPr/>
        </p:nvSpPr>
        <p:spPr>
          <a:xfrm>
            <a:off x="3719736" y="6237312"/>
            <a:ext cx="5957080" cy="523220"/>
          </a:xfrm>
          <a:prstGeom prst="rect">
            <a:avLst/>
          </a:prstGeom>
          <a:noFill/>
        </p:spPr>
        <p:txBody>
          <a:bodyPr wrap="none" rtlCol="0">
            <a:spAutoFit/>
          </a:bodyPr>
          <a:lstStyle/>
          <a:p>
            <a:r>
              <a:rPr lang="en-NL" sz="2800" b="1" dirty="0">
                <a:solidFill>
                  <a:srgbClr val="FF0000"/>
                </a:solidFill>
              </a:rPr>
              <a:t>It’ us ! </a:t>
            </a:r>
            <a:r>
              <a:rPr lang="en-GB" sz="2800" b="1" dirty="0">
                <a:solidFill>
                  <a:srgbClr val="FF0000"/>
                </a:solidFill>
              </a:rPr>
              <a:t>T</a:t>
            </a:r>
            <a:r>
              <a:rPr lang="en-NL" sz="2800" b="1" dirty="0">
                <a:solidFill>
                  <a:srgbClr val="FF0000"/>
                </a:solidFill>
              </a:rPr>
              <a:t>he Federation Operators !</a:t>
            </a:r>
          </a:p>
        </p:txBody>
      </p:sp>
    </p:spTree>
    <p:extLst>
      <p:ext uri="{BB962C8B-B14F-4D97-AF65-F5344CB8AC3E}">
        <p14:creationId xmlns:p14="http://schemas.microsoft.com/office/powerpoint/2010/main" val="692076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252;p40"/>
          <p:cNvSpPr/>
          <p:nvPr/>
        </p:nvSpPr>
        <p:spPr bwMode="auto">
          <a:xfrm>
            <a:off x="11151956" y="6520859"/>
            <a:ext cx="1026695" cy="327773"/>
          </a:xfrm>
          <a:prstGeom prst="rect">
            <a:avLst/>
          </a:prstGeom>
          <a:noFill/>
          <a:ln>
            <a:noFill/>
          </a:ln>
        </p:spPr>
        <p:txBody>
          <a:bodyPr spcFirstLastPara="1" wrap="square" lIns="91425" tIns="45700" rIns="91425" bIns="45700" anchor="t" anchorCtr="0">
            <a:noAutofit/>
          </a:bodyPr>
          <a:lstStyle/>
          <a:p>
            <a:pPr marL="0" marR="0" lvl="0" indent="0" algn="l">
              <a:spcBef>
                <a:spcPts val="0"/>
              </a:spcBef>
              <a:spcAft>
                <a:spcPts val="0"/>
              </a:spcAft>
              <a:buNone/>
              <a:defRPr/>
            </a:pPr>
            <a:fld id="{00000000-1234-1234-1234-123412341234}" type="slidenum">
              <a:rPr lang="en-US" sz="1800" b="0" i="0" u="none" strike="noStrike" cap="none">
                <a:solidFill>
                  <a:schemeClr val="dk1"/>
                </a:solidFill>
                <a:latin typeface="Calibri"/>
                <a:ea typeface="Calibri"/>
                <a:cs typeface="Calibri"/>
              </a:rPr>
              <a:t>2</a:t>
            </a:fld>
            <a:endParaRPr sz="1800" b="0" i="0" u="none" strike="noStrike" cap="none">
              <a:solidFill>
                <a:schemeClr val="dk1"/>
              </a:solidFill>
              <a:latin typeface="Calibri"/>
              <a:ea typeface="Calibri"/>
              <a:cs typeface="Calibri"/>
            </a:endParaRPr>
          </a:p>
        </p:txBody>
      </p:sp>
      <p:sp>
        <p:nvSpPr>
          <p:cNvPr id="5" name="Google Shape;253;p40"/>
          <p:cNvSpPr>
            <a:spLocks noGrp="1"/>
          </p:cNvSpPr>
          <p:nvPr>
            <p:ph type="title"/>
          </p:nvPr>
        </p:nvSpPr>
        <p:spPr bwMode="auto">
          <a:xfrm>
            <a:off x="263352" y="89825"/>
            <a:ext cx="8018100" cy="761700"/>
          </a:xfrm>
          <a:prstGeom prst="rect">
            <a:avLst/>
          </a:prstGeom>
          <a:noFill/>
          <a:ln>
            <a:noFill/>
          </a:ln>
        </p:spPr>
        <p:txBody>
          <a:bodyPr spcFirstLastPara="1" wrap="square" lIns="91425" tIns="45700" rIns="91425" bIns="45700" anchor="ctr" anchorCtr="0">
            <a:noAutofit/>
          </a:bodyPr>
          <a:lstStyle/>
          <a:p>
            <a:pPr marL="0" lvl="0" indent="0" algn="l">
              <a:lnSpc>
                <a:spcPct val="90000"/>
              </a:lnSpc>
              <a:spcBef>
                <a:spcPts val="0"/>
              </a:spcBef>
              <a:spcAft>
                <a:spcPts val="0"/>
              </a:spcAft>
              <a:buClr>
                <a:srgbClr val="065081"/>
              </a:buClr>
              <a:buSzPts val="3200"/>
              <a:buFont typeface="Calibri"/>
              <a:buNone/>
              <a:defRPr/>
            </a:pPr>
            <a:r>
              <a:rPr lang="en-US" dirty="0"/>
              <a:t>Content</a:t>
            </a:r>
            <a:endParaRPr dirty="0"/>
          </a:p>
          <a:p>
            <a:pPr marL="0" lvl="0" indent="0" algn="l">
              <a:lnSpc>
                <a:spcPct val="90000"/>
              </a:lnSpc>
              <a:spcBef>
                <a:spcPts val="0"/>
              </a:spcBef>
              <a:spcAft>
                <a:spcPts val="0"/>
              </a:spcAft>
              <a:buClr>
                <a:srgbClr val="065081"/>
              </a:buClr>
              <a:buSzPts val="3200"/>
              <a:buFont typeface="Calibri"/>
              <a:buNone/>
              <a:defRPr/>
            </a:pPr>
            <a:endParaRPr dirty="0"/>
          </a:p>
        </p:txBody>
      </p:sp>
      <p:sp>
        <p:nvSpPr>
          <p:cNvPr id="6" name="Google Shape;254;p40"/>
          <p:cNvSpPr>
            <a:spLocks/>
          </p:cNvSpPr>
          <p:nvPr/>
        </p:nvSpPr>
        <p:spPr bwMode="auto">
          <a:xfrm>
            <a:off x="864103" y="332656"/>
            <a:ext cx="10801200" cy="5910653"/>
          </a:xfrm>
          <a:prstGeom prst="rect">
            <a:avLst/>
          </a:prstGeom>
          <a:noFill/>
          <a:ln>
            <a:noFill/>
          </a:ln>
        </p:spPr>
        <p:txBody>
          <a:bodyPr spcFirstLastPara="1" wrap="square" lIns="91425" tIns="91425" rIns="91425" bIns="91425" anchor="t" anchorCtr="0">
            <a:noAutofit/>
          </a:bodyPr>
          <a:lstStyle/>
          <a:p>
            <a:pPr marL="457200" lvl="0" indent="-381000" algn="l">
              <a:lnSpc>
                <a:spcPct val="150000"/>
              </a:lnSpc>
              <a:spcBef>
                <a:spcPts val="0"/>
              </a:spcBef>
              <a:spcAft>
                <a:spcPts val="0"/>
              </a:spcAft>
              <a:buClr>
                <a:srgbClr val="073763"/>
              </a:buClr>
              <a:buSzPts val="2400"/>
              <a:buFont typeface="Calibri"/>
              <a:buChar char="●"/>
              <a:defRPr/>
            </a:pPr>
            <a:r>
              <a:rPr lang="en-US" sz="2400" dirty="0">
                <a:solidFill>
                  <a:srgbClr val="C00000"/>
                </a:solidFill>
                <a:latin typeface="Calibri"/>
                <a:ea typeface="Calibri"/>
                <a:cs typeface="Calibri"/>
              </a:rPr>
              <a:t>Definition</a:t>
            </a:r>
            <a:r>
              <a:rPr lang="en-US" sz="2400" dirty="0">
                <a:solidFill>
                  <a:srgbClr val="073763"/>
                </a:solidFill>
                <a:latin typeface="Calibri"/>
                <a:ea typeface="Calibri"/>
                <a:cs typeface="Calibri"/>
              </a:rPr>
              <a:t> of Entity Category (EC)</a:t>
            </a:r>
            <a:endParaRPr sz="2400" dirty="0">
              <a:solidFill>
                <a:srgbClr val="073763"/>
              </a:solidFill>
              <a:latin typeface="Calibri"/>
              <a:ea typeface="Calibri"/>
              <a:cs typeface="Calibri"/>
            </a:endParaRPr>
          </a:p>
          <a:p>
            <a:pPr marL="457200" lvl="0" indent="-381000" algn="l">
              <a:lnSpc>
                <a:spcPct val="150000"/>
              </a:lnSpc>
              <a:spcBef>
                <a:spcPts val="0"/>
              </a:spcBef>
              <a:spcAft>
                <a:spcPts val="0"/>
              </a:spcAft>
              <a:buClr>
                <a:srgbClr val="073763"/>
              </a:buClr>
              <a:buSzPts val="2400"/>
              <a:buFont typeface="Calibri"/>
              <a:buChar char="●"/>
              <a:defRPr/>
            </a:pPr>
            <a:r>
              <a:rPr lang="en-US" sz="2400" dirty="0">
                <a:solidFill>
                  <a:srgbClr val="C00000"/>
                </a:solidFill>
                <a:latin typeface="Calibri"/>
                <a:ea typeface="Calibri"/>
                <a:cs typeface="Calibri"/>
              </a:rPr>
              <a:t>Why </a:t>
            </a:r>
            <a:r>
              <a:rPr lang="en-US" sz="2400" dirty="0">
                <a:solidFill>
                  <a:srgbClr val="073763"/>
                </a:solidFill>
                <a:latin typeface="Calibri"/>
                <a:ea typeface="Calibri"/>
                <a:cs typeface="Calibri"/>
              </a:rPr>
              <a:t>have Entity Categories been introduced</a:t>
            </a:r>
            <a:endParaRPr sz="2400" dirty="0">
              <a:solidFill>
                <a:srgbClr val="073763"/>
              </a:solidFill>
              <a:latin typeface="Calibri"/>
              <a:ea typeface="Calibri"/>
              <a:cs typeface="Calibri"/>
            </a:endParaRPr>
          </a:p>
          <a:p>
            <a:pPr marL="457200" lvl="0" indent="-381000" algn="l">
              <a:lnSpc>
                <a:spcPct val="150000"/>
              </a:lnSpc>
              <a:spcBef>
                <a:spcPts val="0"/>
              </a:spcBef>
              <a:spcAft>
                <a:spcPts val="0"/>
              </a:spcAft>
              <a:buClr>
                <a:srgbClr val="073763"/>
              </a:buClr>
              <a:buSzPts val="2400"/>
              <a:buFont typeface="Calibri"/>
              <a:buChar char="●"/>
              <a:defRPr/>
            </a:pPr>
            <a:r>
              <a:rPr lang="en-US" sz="2400" dirty="0">
                <a:solidFill>
                  <a:srgbClr val="073763"/>
                </a:solidFill>
                <a:latin typeface="Calibri"/>
                <a:ea typeface="Calibri"/>
                <a:cs typeface="Calibri"/>
              </a:rPr>
              <a:t>Entity Category R&amp;S - </a:t>
            </a:r>
            <a:r>
              <a:rPr lang="en-US" sz="2400" dirty="0">
                <a:solidFill>
                  <a:srgbClr val="C00000"/>
                </a:solidFill>
                <a:latin typeface="Calibri"/>
                <a:ea typeface="Calibri"/>
                <a:cs typeface="Calibri"/>
              </a:rPr>
              <a:t>Research and Scholarship</a:t>
            </a:r>
            <a:endParaRPr sz="2400" dirty="0">
              <a:solidFill>
                <a:srgbClr val="C00000"/>
              </a:solidFill>
              <a:latin typeface="Calibri"/>
              <a:ea typeface="Calibri"/>
              <a:cs typeface="Calibri"/>
            </a:endParaRPr>
          </a:p>
          <a:p>
            <a:pPr marL="457200" lvl="0" indent="-381000" algn="l">
              <a:lnSpc>
                <a:spcPct val="150000"/>
              </a:lnSpc>
              <a:spcBef>
                <a:spcPts val="0"/>
              </a:spcBef>
              <a:spcAft>
                <a:spcPts val="0"/>
              </a:spcAft>
              <a:buClr>
                <a:srgbClr val="073763"/>
              </a:buClr>
              <a:buSzPts val="2400"/>
              <a:buFont typeface="Calibri"/>
              <a:buChar char="●"/>
              <a:defRPr/>
            </a:pPr>
            <a:r>
              <a:rPr lang="en-US" sz="2400" dirty="0">
                <a:solidFill>
                  <a:srgbClr val="073763"/>
                </a:solidFill>
                <a:latin typeface="Calibri"/>
                <a:ea typeface="Calibri"/>
                <a:cs typeface="Calibri"/>
              </a:rPr>
              <a:t>Entity Category GEANT </a:t>
            </a:r>
            <a:r>
              <a:rPr lang="en-US" sz="2400" dirty="0">
                <a:solidFill>
                  <a:srgbClr val="C00000"/>
                </a:solidFill>
                <a:latin typeface="Calibri"/>
                <a:ea typeface="Calibri"/>
                <a:cs typeface="Calibri"/>
              </a:rPr>
              <a:t>CoCo v1 and v2</a:t>
            </a:r>
            <a:endParaRPr sz="2400" dirty="0">
              <a:solidFill>
                <a:srgbClr val="C00000"/>
              </a:solidFill>
              <a:latin typeface="Calibri"/>
              <a:ea typeface="Calibri"/>
              <a:cs typeface="Calibri"/>
            </a:endParaRPr>
          </a:p>
          <a:p>
            <a:pPr marL="457200" lvl="0" indent="-381000" algn="l">
              <a:lnSpc>
                <a:spcPct val="150000"/>
              </a:lnSpc>
              <a:spcBef>
                <a:spcPts val="0"/>
              </a:spcBef>
              <a:spcAft>
                <a:spcPts val="0"/>
              </a:spcAft>
              <a:buClr>
                <a:srgbClr val="073763"/>
              </a:buClr>
              <a:buSzPts val="2400"/>
              <a:buFont typeface="Calibri"/>
              <a:buChar char="●"/>
              <a:defRPr/>
            </a:pPr>
            <a:r>
              <a:rPr lang="en-US" sz="2400" dirty="0">
                <a:solidFill>
                  <a:srgbClr val="073763"/>
                </a:solidFill>
                <a:latin typeface="Calibri"/>
                <a:ea typeface="Calibri"/>
                <a:cs typeface="Calibri"/>
              </a:rPr>
              <a:t>Entity Category </a:t>
            </a:r>
            <a:r>
              <a:rPr lang="en-US" sz="2400" dirty="0">
                <a:solidFill>
                  <a:srgbClr val="C00000"/>
                </a:solidFill>
                <a:latin typeface="Calibri"/>
                <a:ea typeface="Calibri"/>
                <a:cs typeface="Calibri"/>
              </a:rPr>
              <a:t>Hide from Discovery</a:t>
            </a:r>
            <a:endParaRPr sz="2400" dirty="0">
              <a:solidFill>
                <a:srgbClr val="073763"/>
              </a:solidFill>
              <a:latin typeface="Calibri"/>
              <a:ea typeface="Calibri"/>
              <a:cs typeface="Calibri"/>
            </a:endParaRPr>
          </a:p>
          <a:p>
            <a:pPr marL="457200" lvl="0" indent="-381000" algn="l">
              <a:lnSpc>
                <a:spcPct val="150000"/>
              </a:lnSpc>
              <a:spcBef>
                <a:spcPts val="0"/>
              </a:spcBef>
              <a:spcAft>
                <a:spcPts val="0"/>
              </a:spcAft>
              <a:buClr>
                <a:srgbClr val="073763"/>
              </a:buClr>
              <a:buSzPts val="2400"/>
              <a:buFont typeface="Calibri"/>
              <a:buChar char="●"/>
              <a:defRPr/>
            </a:pPr>
            <a:r>
              <a:rPr lang="en-US" sz="2400" dirty="0">
                <a:solidFill>
                  <a:srgbClr val="C00000"/>
                </a:solidFill>
                <a:latin typeface="Calibri"/>
                <a:ea typeface="Calibri"/>
                <a:cs typeface="Calibri"/>
              </a:rPr>
              <a:t>How </a:t>
            </a:r>
            <a:r>
              <a:rPr lang="en-US" sz="2400" dirty="0">
                <a:solidFill>
                  <a:srgbClr val="073763"/>
                </a:solidFill>
                <a:latin typeface="Calibri"/>
                <a:ea typeface="Calibri"/>
                <a:cs typeface="Calibri"/>
              </a:rPr>
              <a:t>are Entity Categories implemented in practice (throughout the presentation)</a:t>
            </a:r>
            <a:endParaRPr sz="2400" dirty="0">
              <a:solidFill>
                <a:srgbClr val="073763"/>
              </a:solidFill>
              <a:latin typeface="Calibri"/>
              <a:ea typeface="Calibri"/>
              <a:cs typeface="Calibri"/>
            </a:endParaRPr>
          </a:p>
          <a:p>
            <a:pPr marL="457200" lvl="0" indent="-381000" algn="l">
              <a:lnSpc>
                <a:spcPct val="150000"/>
              </a:lnSpc>
              <a:spcBef>
                <a:spcPts val="0"/>
              </a:spcBef>
              <a:spcAft>
                <a:spcPts val="0"/>
              </a:spcAft>
              <a:buClr>
                <a:srgbClr val="073763"/>
              </a:buClr>
              <a:buSzPts val="2400"/>
              <a:buFont typeface="Calibri"/>
              <a:buChar char="●"/>
              <a:defRPr/>
            </a:pPr>
            <a:r>
              <a:rPr lang="en-US" sz="2400" dirty="0">
                <a:solidFill>
                  <a:srgbClr val="C00000"/>
                </a:solidFill>
                <a:latin typeface="Calibri"/>
                <a:ea typeface="Calibri"/>
                <a:cs typeface="Calibri"/>
              </a:rPr>
              <a:t>SIRTFI </a:t>
            </a:r>
            <a:r>
              <a:rPr lang="en-US" sz="2400" dirty="0">
                <a:solidFill>
                  <a:srgbClr val="073763"/>
                </a:solidFill>
                <a:latin typeface="Calibri"/>
                <a:ea typeface="Calibri"/>
                <a:cs typeface="Calibri"/>
              </a:rPr>
              <a:t>: a framework to handle security</a:t>
            </a:r>
            <a:endParaRPr sz="2400" dirty="0">
              <a:solidFill>
                <a:srgbClr val="073763"/>
              </a:solidFill>
              <a:latin typeface="Calibri"/>
              <a:ea typeface="Calibri"/>
              <a:cs typeface="Calibri"/>
            </a:endParaRPr>
          </a:p>
          <a:p>
            <a:pPr marL="914400" lvl="1" indent="-381000" algn="l">
              <a:lnSpc>
                <a:spcPct val="150000"/>
              </a:lnSpc>
              <a:spcBef>
                <a:spcPts val="0"/>
              </a:spcBef>
              <a:spcAft>
                <a:spcPts val="0"/>
              </a:spcAft>
              <a:buClr>
                <a:srgbClr val="073763"/>
              </a:buClr>
              <a:buSzPts val="2400"/>
              <a:buFont typeface="Calibri"/>
              <a:buChar char="○"/>
              <a:defRPr/>
            </a:pPr>
            <a:r>
              <a:rPr lang="en-US" sz="2400" dirty="0">
                <a:solidFill>
                  <a:srgbClr val="073763"/>
                </a:solidFill>
                <a:latin typeface="Calibri"/>
                <a:ea typeface="Calibri"/>
                <a:cs typeface="Calibri"/>
              </a:rPr>
              <a:t>SIRTFI for Identity Providers (IdPs)</a:t>
            </a:r>
            <a:endParaRPr sz="2400" dirty="0">
              <a:solidFill>
                <a:srgbClr val="073763"/>
              </a:solidFill>
              <a:latin typeface="Calibri"/>
              <a:ea typeface="Calibri"/>
              <a:cs typeface="Calibri"/>
            </a:endParaRPr>
          </a:p>
          <a:p>
            <a:pPr marL="914400" lvl="1" indent="-381000" algn="l">
              <a:lnSpc>
                <a:spcPct val="150000"/>
              </a:lnSpc>
              <a:spcBef>
                <a:spcPts val="0"/>
              </a:spcBef>
              <a:spcAft>
                <a:spcPts val="0"/>
              </a:spcAft>
              <a:buClr>
                <a:srgbClr val="073763"/>
              </a:buClr>
              <a:buSzPts val="2400"/>
              <a:buFont typeface="Calibri"/>
              <a:buChar char="○"/>
              <a:defRPr/>
            </a:pPr>
            <a:r>
              <a:rPr lang="en-US" sz="2400" dirty="0">
                <a:solidFill>
                  <a:srgbClr val="073763"/>
                </a:solidFill>
                <a:latin typeface="Calibri"/>
                <a:ea typeface="Calibri"/>
                <a:cs typeface="Calibri"/>
              </a:rPr>
              <a:t>SIRTFI for Service Providers  (SPs)</a:t>
            </a:r>
          </a:p>
          <a:p>
            <a:pPr marL="457200" lvl="0" indent="-381000" algn="l">
              <a:lnSpc>
                <a:spcPct val="150000"/>
              </a:lnSpc>
              <a:spcBef>
                <a:spcPts val="0"/>
              </a:spcBef>
              <a:spcAft>
                <a:spcPts val="0"/>
              </a:spcAft>
              <a:buClr>
                <a:srgbClr val="073763"/>
              </a:buClr>
              <a:buSzPts val="2400"/>
              <a:buFont typeface="Calibri"/>
              <a:buChar char="●"/>
              <a:defRPr/>
            </a:pPr>
            <a:r>
              <a:rPr lang="en-US" sz="2400" dirty="0">
                <a:solidFill>
                  <a:srgbClr val="C00000"/>
                </a:solidFill>
                <a:latin typeface="Calibri"/>
                <a:ea typeface="Calibri"/>
                <a:cs typeface="Calibri"/>
              </a:rPr>
              <a:t>SIRTFI v2 – and what has changed</a:t>
            </a:r>
            <a:endParaRPr sz="2400" dirty="0">
              <a:solidFill>
                <a:srgbClr val="073763"/>
              </a:solidFill>
              <a:latin typeface="Calibri"/>
              <a:ea typeface="Calibri"/>
              <a:cs typeface="Calibri"/>
            </a:endParaRPr>
          </a:p>
          <a:p>
            <a:pPr marL="457200" lvl="0" indent="-381000" algn="l">
              <a:lnSpc>
                <a:spcPct val="150000"/>
              </a:lnSpc>
              <a:spcBef>
                <a:spcPts val="0"/>
              </a:spcBef>
              <a:spcAft>
                <a:spcPts val="0"/>
              </a:spcAft>
              <a:buClr>
                <a:srgbClr val="073763"/>
              </a:buClr>
              <a:buSzPts val="2400"/>
              <a:buFont typeface="Calibri"/>
              <a:buChar char="●"/>
              <a:defRPr/>
            </a:pPr>
            <a:r>
              <a:rPr lang="en-US" sz="2400" dirty="0">
                <a:solidFill>
                  <a:srgbClr val="073763"/>
                </a:solidFill>
                <a:latin typeface="Calibri"/>
                <a:ea typeface="Calibri"/>
                <a:cs typeface="Calibri"/>
              </a:rPr>
              <a:t>References</a:t>
            </a:r>
            <a:endParaRPr sz="2400" dirty="0">
              <a:solidFill>
                <a:srgbClr val="073763"/>
              </a:solidFill>
              <a:latin typeface="Calibri"/>
              <a:ea typeface="Calibri"/>
              <a:cs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Rounded Rectangle 1">
            <a:extLst>
              <a:ext uri="{FF2B5EF4-FFF2-40B4-BE49-F238E27FC236}">
                <a16:creationId xmlns:a16="http://schemas.microsoft.com/office/drawing/2014/main" id="{80306E20-0544-E083-6897-AB422B40B47C}"/>
              </a:ext>
            </a:extLst>
          </p:cNvPr>
          <p:cNvSpPr/>
          <p:nvPr/>
        </p:nvSpPr>
        <p:spPr>
          <a:xfrm>
            <a:off x="119336" y="3429000"/>
            <a:ext cx="10416480" cy="1944216"/>
          </a:xfrm>
          <a:prstGeom prst="roundRect">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4" name="Google Shape;345;p54"/>
          <p:cNvSpPr>
            <a:spLocks noGrp="1"/>
          </p:cNvSpPr>
          <p:nvPr>
            <p:ph type="title"/>
          </p:nvPr>
        </p:nvSpPr>
        <p:spPr bwMode="auto">
          <a:xfrm>
            <a:off x="1925391" y="156199"/>
            <a:ext cx="9894600" cy="430800"/>
          </a:xfrm>
          <a:prstGeom prst="rect">
            <a:avLst/>
          </a:prstGeom>
        </p:spPr>
        <p:txBody>
          <a:bodyPr spcFirstLastPara="1" wrap="square" lIns="91425" tIns="45700" rIns="91425" bIns="45700" anchor="ctr" anchorCtr="0">
            <a:noAutofit/>
          </a:bodyPr>
          <a:lstStyle/>
          <a:p>
            <a:pPr marL="0" lvl="0" indent="0" algn="l">
              <a:spcBef>
                <a:spcPts val="0"/>
              </a:spcBef>
              <a:spcAft>
                <a:spcPts val="0"/>
              </a:spcAft>
              <a:buNone/>
              <a:defRPr/>
            </a:pPr>
            <a:r>
              <a:rPr lang="en-US" dirty="0"/>
              <a:t>Research and Scholarship attribute</a:t>
            </a:r>
            <a:endParaRPr dirty="0"/>
          </a:p>
        </p:txBody>
      </p:sp>
      <p:sp>
        <p:nvSpPr>
          <p:cNvPr id="5" name="Google Shape;346;p54"/>
          <p:cNvSpPr>
            <a:spLocks noGrp="1"/>
          </p:cNvSpPr>
          <p:nvPr>
            <p:ph type="body" idx="1"/>
          </p:nvPr>
        </p:nvSpPr>
        <p:spPr bwMode="auto">
          <a:xfrm>
            <a:off x="262310" y="836712"/>
            <a:ext cx="11667380" cy="4737600"/>
          </a:xfrm>
          <a:prstGeom prst="rect">
            <a:avLst/>
          </a:prstGeom>
          <a:noFill/>
          <a:ln>
            <a:noFill/>
          </a:ln>
        </p:spPr>
        <p:txBody>
          <a:bodyPr spcFirstLastPara="1" wrap="square" lIns="91425" tIns="45700" rIns="91425" bIns="45700" anchor="t" anchorCtr="0">
            <a:noAutofit/>
          </a:bodyPr>
          <a:lstStyle/>
          <a:p>
            <a:pPr marL="0" lvl="0" indent="0" algn="l">
              <a:lnSpc>
                <a:spcPct val="70000"/>
              </a:lnSpc>
              <a:spcBef>
                <a:spcPts val="0"/>
              </a:spcBef>
              <a:spcAft>
                <a:spcPts val="0"/>
              </a:spcAft>
              <a:buClr>
                <a:srgbClr val="004360"/>
              </a:buClr>
              <a:buSzPts val="1704"/>
              <a:buNone/>
              <a:defRPr/>
            </a:pPr>
            <a:r>
              <a:rPr lang="en-US" sz="2400" b="1" dirty="0"/>
              <a:t>A Service Provider who is  part of the R&amp;S Entity Category has to:</a:t>
            </a:r>
            <a:endParaRPr sz="2400" b="1" dirty="0"/>
          </a:p>
          <a:p>
            <a:pPr marL="171450" lvl="0" indent="-63182" algn="l">
              <a:lnSpc>
                <a:spcPct val="70000"/>
              </a:lnSpc>
              <a:spcBef>
                <a:spcPts val="750"/>
              </a:spcBef>
              <a:spcAft>
                <a:spcPts val="0"/>
              </a:spcAft>
              <a:buClr>
                <a:srgbClr val="004360"/>
              </a:buClr>
              <a:buSzPts val="1705"/>
              <a:buNone/>
              <a:defRPr/>
            </a:pPr>
            <a:endParaRPr sz="1700" dirty="0"/>
          </a:p>
          <a:p>
            <a:pPr marL="171450" lvl="0" indent="-171450" algn="l">
              <a:lnSpc>
                <a:spcPct val="70000"/>
              </a:lnSpc>
              <a:spcBef>
                <a:spcPts val="750"/>
              </a:spcBef>
              <a:spcAft>
                <a:spcPts val="0"/>
              </a:spcAft>
              <a:buClr>
                <a:srgbClr val="004360"/>
              </a:buClr>
              <a:buSzPts val="1704"/>
              <a:buChar char="•"/>
              <a:defRPr/>
            </a:pPr>
            <a:r>
              <a:rPr lang="en-US" sz="2400" dirty="0"/>
              <a:t>Claim that </a:t>
            </a:r>
            <a:r>
              <a:rPr lang="en-US" sz="2400" b="1" dirty="0"/>
              <a:t>it will not use attributes for purpose that fall outside of the service definition</a:t>
            </a:r>
            <a:br>
              <a:rPr lang="en-US" sz="2400" b="1" dirty="0"/>
            </a:br>
            <a:r>
              <a:rPr lang="en-US" sz="2400" b="1" dirty="0"/>
              <a:t> </a:t>
            </a:r>
            <a:endParaRPr sz="4000" b="1" dirty="0"/>
          </a:p>
          <a:p>
            <a:pPr marL="171450" lvl="0" indent="-171450" algn="l">
              <a:lnSpc>
                <a:spcPct val="70000"/>
              </a:lnSpc>
              <a:spcBef>
                <a:spcPts val="750"/>
              </a:spcBef>
              <a:spcAft>
                <a:spcPts val="0"/>
              </a:spcAft>
              <a:buClr>
                <a:srgbClr val="004360"/>
              </a:buClr>
              <a:buSzPts val="1704"/>
              <a:buChar char="•"/>
              <a:defRPr/>
            </a:pPr>
            <a:r>
              <a:rPr lang="en-US" sz="2400" dirty="0"/>
              <a:t>Request a </a:t>
            </a:r>
            <a:r>
              <a:rPr lang="en-US" sz="2400" b="1" dirty="0"/>
              <a:t>minimal subset of R&amp;S attributes </a:t>
            </a:r>
            <a:r>
              <a:rPr lang="en-US" sz="2400" dirty="0"/>
              <a:t>that represent </a:t>
            </a:r>
            <a:r>
              <a:rPr lang="en-US" sz="2400" b="1" dirty="0">
                <a:solidFill>
                  <a:srgbClr val="C00000"/>
                </a:solidFill>
              </a:rPr>
              <a:t>only those attributes that the</a:t>
            </a:r>
            <a:br>
              <a:rPr lang="en-US" sz="2400" b="1" dirty="0">
                <a:solidFill>
                  <a:srgbClr val="C00000"/>
                </a:solidFill>
              </a:rPr>
            </a:br>
            <a:r>
              <a:rPr lang="en-US" sz="2400" b="1" dirty="0">
                <a:solidFill>
                  <a:srgbClr val="C00000"/>
                </a:solidFill>
              </a:rPr>
              <a:t> SP requires to operate its service </a:t>
            </a:r>
            <a:r>
              <a:rPr lang="en-US" sz="2400" dirty="0"/>
              <a:t>- </a:t>
            </a:r>
            <a:r>
              <a:rPr lang="en-US" sz="2400" b="1" dirty="0"/>
              <a:t>R&amp;S relies on the legitimate interest approach</a:t>
            </a:r>
            <a:endParaRPr sz="4000" dirty="0"/>
          </a:p>
          <a:p>
            <a:pPr marL="0" lvl="0" indent="0" algn="l">
              <a:lnSpc>
                <a:spcPct val="70000"/>
              </a:lnSpc>
              <a:spcBef>
                <a:spcPts val="750"/>
              </a:spcBef>
              <a:spcAft>
                <a:spcPts val="0"/>
              </a:spcAft>
              <a:buClr>
                <a:srgbClr val="004360"/>
              </a:buClr>
              <a:buSzPts val="1705"/>
              <a:buNone/>
              <a:defRPr/>
            </a:pPr>
            <a:endParaRPr sz="1700" dirty="0"/>
          </a:p>
          <a:p>
            <a:pPr marL="0" lvl="0" indent="0" algn="l">
              <a:lnSpc>
                <a:spcPct val="70000"/>
              </a:lnSpc>
              <a:spcBef>
                <a:spcPts val="750"/>
              </a:spcBef>
              <a:spcAft>
                <a:spcPts val="0"/>
              </a:spcAft>
              <a:buClr>
                <a:srgbClr val="004360"/>
              </a:buClr>
              <a:buSzPts val="1704"/>
              <a:buNone/>
              <a:defRPr/>
            </a:pPr>
            <a:r>
              <a:rPr lang="en-US" sz="2400" b="1" dirty="0"/>
              <a:t>Metadata example for an R&amp;S SP:</a:t>
            </a:r>
            <a:br>
              <a:rPr lang="en-US" sz="2400" b="1" dirty="0"/>
            </a:br>
            <a:r>
              <a:rPr lang="en-US" sz="2400" b="1" dirty="0"/>
              <a:t> </a:t>
            </a:r>
            <a:endParaRPr sz="2400" b="1" dirty="0"/>
          </a:p>
          <a:p>
            <a:pPr marL="0" lvl="0" indent="0" algn="l">
              <a:lnSpc>
                <a:spcPct val="70000"/>
              </a:lnSpc>
              <a:spcBef>
                <a:spcPts val="750"/>
              </a:spcBef>
              <a:spcAft>
                <a:spcPts val="0"/>
              </a:spcAft>
              <a:buClr>
                <a:srgbClr val="0000FF"/>
              </a:buClr>
              <a:buSzPts val="1860"/>
              <a:buNone/>
              <a:defRPr/>
            </a:pPr>
            <a:r>
              <a:rPr lang="en-US" sz="1850" dirty="0">
                <a:solidFill>
                  <a:srgbClr val="0000FF"/>
                </a:solidFill>
                <a:latin typeface="Courier New"/>
                <a:ea typeface="Courier New"/>
                <a:cs typeface="Courier New"/>
              </a:rPr>
              <a:t>&lt;</a:t>
            </a:r>
            <a:r>
              <a:rPr lang="en-US" sz="1850" dirty="0" err="1">
                <a:solidFill>
                  <a:srgbClr val="0000FF"/>
                </a:solidFill>
                <a:latin typeface="Courier New"/>
                <a:ea typeface="Courier New"/>
                <a:cs typeface="Courier New"/>
              </a:rPr>
              <a:t>mdattr:EntityAttributes</a:t>
            </a:r>
            <a:r>
              <a:rPr lang="en-US" sz="1850" dirty="0">
                <a:solidFill>
                  <a:srgbClr val="0000FF"/>
                </a:solidFill>
                <a:latin typeface="Courier New"/>
                <a:ea typeface="Courier New"/>
                <a:cs typeface="Courier New"/>
              </a:rPr>
              <a:t>&gt;</a:t>
            </a:r>
            <a:br>
              <a:rPr lang="en-US" sz="1850" b="1" dirty="0">
                <a:solidFill>
                  <a:srgbClr val="000000"/>
                </a:solidFill>
                <a:latin typeface="Courier New"/>
                <a:ea typeface="Courier New"/>
                <a:cs typeface="Courier New"/>
              </a:rPr>
            </a:br>
            <a:r>
              <a:rPr lang="en-US" sz="1850" b="1" dirty="0">
                <a:solidFill>
                  <a:srgbClr val="000000"/>
                </a:solidFill>
                <a:latin typeface="Courier New"/>
                <a:ea typeface="Courier New"/>
                <a:cs typeface="Courier New"/>
              </a:rPr>
              <a:t>   </a:t>
            </a:r>
            <a:r>
              <a:rPr lang="en-US" sz="1850" dirty="0">
                <a:solidFill>
                  <a:srgbClr val="0000FF"/>
                </a:solidFill>
                <a:latin typeface="Courier New"/>
                <a:ea typeface="Courier New"/>
                <a:cs typeface="Courier New"/>
              </a:rPr>
              <a:t>&lt;</a:t>
            </a:r>
            <a:r>
              <a:rPr lang="en-US" sz="1850" dirty="0" err="1">
                <a:solidFill>
                  <a:srgbClr val="0000FF"/>
                </a:solidFill>
                <a:latin typeface="Courier New"/>
                <a:ea typeface="Courier New"/>
                <a:cs typeface="Courier New"/>
              </a:rPr>
              <a:t>saml:Attribute</a:t>
            </a:r>
            <a:r>
              <a:rPr lang="en-US" sz="1850" dirty="0">
                <a:solidFill>
                  <a:srgbClr val="000000"/>
                </a:solidFill>
                <a:latin typeface="Courier New"/>
                <a:ea typeface="Courier New"/>
                <a:cs typeface="Courier New"/>
              </a:rPr>
              <a:t> </a:t>
            </a:r>
            <a:r>
              <a:rPr lang="en-US" sz="1850" dirty="0">
                <a:solidFill>
                  <a:srgbClr val="FF0000"/>
                </a:solidFill>
                <a:latin typeface="Courier New"/>
                <a:ea typeface="Courier New"/>
                <a:cs typeface="Courier New"/>
              </a:rPr>
              <a:t>Name</a:t>
            </a:r>
            <a:r>
              <a:rPr lang="en-US" sz="1850" dirty="0">
                <a:solidFill>
                  <a:srgbClr val="000000"/>
                </a:solidFill>
                <a:latin typeface="Courier New"/>
                <a:ea typeface="Courier New"/>
                <a:cs typeface="Courier New"/>
              </a:rPr>
              <a:t>=</a:t>
            </a:r>
            <a:r>
              <a:rPr lang="en-US" sz="1850" b="1" dirty="0">
                <a:solidFill>
                  <a:srgbClr val="8000FF"/>
                </a:solidFill>
                <a:latin typeface="Courier New"/>
                <a:ea typeface="Courier New"/>
                <a:cs typeface="Courier New"/>
              </a:rPr>
              <a:t>"http://</a:t>
            </a:r>
            <a:r>
              <a:rPr lang="en-US" sz="1850" b="1" dirty="0" err="1">
                <a:solidFill>
                  <a:srgbClr val="8000FF"/>
                </a:solidFill>
                <a:latin typeface="Courier New"/>
                <a:ea typeface="Courier New"/>
                <a:cs typeface="Courier New"/>
              </a:rPr>
              <a:t>macedir.org</a:t>
            </a:r>
            <a:r>
              <a:rPr lang="en-US" sz="1850" b="1" dirty="0">
                <a:solidFill>
                  <a:srgbClr val="8000FF"/>
                </a:solidFill>
                <a:latin typeface="Courier New"/>
                <a:ea typeface="Courier New"/>
                <a:cs typeface="Courier New"/>
              </a:rPr>
              <a:t>/entity-category"</a:t>
            </a:r>
            <a:r>
              <a:rPr lang="en-US" sz="1850" dirty="0">
                <a:solidFill>
                  <a:srgbClr val="000000"/>
                </a:solidFill>
                <a:latin typeface="Courier New"/>
                <a:ea typeface="Courier New"/>
                <a:cs typeface="Courier New"/>
              </a:rPr>
              <a:t> </a:t>
            </a:r>
            <a:r>
              <a:rPr lang="en-US" sz="1850" dirty="0" err="1">
                <a:solidFill>
                  <a:srgbClr val="FF0000"/>
                </a:solidFill>
                <a:latin typeface="Courier New"/>
                <a:ea typeface="Courier New"/>
                <a:cs typeface="Courier New"/>
              </a:rPr>
              <a:t>NameFormat</a:t>
            </a:r>
            <a:r>
              <a:rPr lang="en-US" sz="1850" dirty="0">
                <a:solidFill>
                  <a:srgbClr val="000000"/>
                </a:solidFill>
                <a:latin typeface="Courier New"/>
                <a:ea typeface="Courier New"/>
                <a:cs typeface="Courier New"/>
              </a:rPr>
              <a:t>=</a:t>
            </a:r>
            <a:r>
              <a:rPr lang="en-US" sz="1850" b="1" dirty="0">
                <a:solidFill>
                  <a:srgbClr val="8000FF"/>
                </a:solidFill>
                <a:latin typeface="Courier New"/>
                <a:ea typeface="Courier New"/>
                <a:cs typeface="Courier New"/>
              </a:rPr>
              <a:t>"urn:oasis:names:tc:SAML:2.0:attrname-format:uri"</a:t>
            </a:r>
            <a:r>
              <a:rPr lang="en-US" sz="1850" dirty="0">
                <a:solidFill>
                  <a:srgbClr val="0000FF"/>
                </a:solidFill>
                <a:latin typeface="Courier New"/>
                <a:ea typeface="Courier New"/>
                <a:cs typeface="Courier New"/>
              </a:rPr>
              <a:t>&gt;</a:t>
            </a:r>
            <a:br>
              <a:rPr lang="en-US" sz="1850" b="1" dirty="0">
                <a:solidFill>
                  <a:srgbClr val="000000"/>
                </a:solidFill>
                <a:latin typeface="Courier New"/>
                <a:ea typeface="Courier New"/>
                <a:cs typeface="Courier New"/>
              </a:rPr>
            </a:br>
            <a:r>
              <a:rPr lang="en-US" sz="1850" b="1" dirty="0">
                <a:solidFill>
                  <a:srgbClr val="000000"/>
                </a:solidFill>
                <a:latin typeface="Courier New"/>
                <a:ea typeface="Courier New"/>
                <a:cs typeface="Courier New"/>
              </a:rPr>
              <a:t>      </a:t>
            </a:r>
            <a:r>
              <a:rPr lang="en-US" sz="1850" dirty="0">
                <a:solidFill>
                  <a:srgbClr val="0000FF"/>
                </a:solidFill>
                <a:latin typeface="Courier New"/>
                <a:ea typeface="Courier New"/>
                <a:cs typeface="Courier New"/>
              </a:rPr>
              <a:t>&lt;</a:t>
            </a:r>
            <a:r>
              <a:rPr lang="en-US" sz="1850" dirty="0" err="1">
                <a:solidFill>
                  <a:srgbClr val="0000FF"/>
                </a:solidFill>
                <a:latin typeface="Courier New"/>
                <a:ea typeface="Courier New"/>
                <a:cs typeface="Courier New"/>
              </a:rPr>
              <a:t>saml:AttributeValue</a:t>
            </a:r>
            <a:r>
              <a:rPr lang="en-US" sz="1850" dirty="0">
                <a:solidFill>
                  <a:srgbClr val="0000FF"/>
                </a:solidFill>
                <a:latin typeface="Courier New"/>
                <a:ea typeface="Courier New"/>
                <a:cs typeface="Courier New"/>
              </a:rPr>
              <a:t>&gt;</a:t>
            </a:r>
            <a:br>
              <a:rPr lang="en-US" sz="1850" dirty="0">
                <a:solidFill>
                  <a:srgbClr val="0000FF"/>
                </a:solidFill>
                <a:latin typeface="Courier New"/>
                <a:ea typeface="Courier New"/>
                <a:cs typeface="Courier New"/>
              </a:rPr>
            </a:br>
            <a:r>
              <a:rPr lang="en-US" sz="1850" dirty="0">
                <a:solidFill>
                  <a:srgbClr val="0000FF"/>
                </a:solidFill>
                <a:latin typeface="Courier New"/>
                <a:ea typeface="Courier New"/>
                <a:cs typeface="Courier New"/>
              </a:rPr>
              <a:t>		</a:t>
            </a:r>
            <a:r>
              <a:rPr lang="en-US" sz="1850" b="1" dirty="0">
                <a:solidFill>
                  <a:srgbClr val="000000"/>
                </a:solidFill>
                <a:latin typeface="Courier New"/>
                <a:ea typeface="Courier New"/>
                <a:cs typeface="Courier New"/>
              </a:rPr>
              <a:t>http://</a:t>
            </a:r>
            <a:r>
              <a:rPr lang="en-US" sz="1850" b="1" dirty="0" err="1">
                <a:solidFill>
                  <a:srgbClr val="000000"/>
                </a:solidFill>
                <a:latin typeface="Courier New"/>
                <a:ea typeface="Courier New"/>
                <a:cs typeface="Courier New"/>
              </a:rPr>
              <a:t>refeds.org</a:t>
            </a:r>
            <a:r>
              <a:rPr lang="en-US" sz="1850" b="1" dirty="0">
                <a:solidFill>
                  <a:srgbClr val="000000"/>
                </a:solidFill>
                <a:latin typeface="Courier New"/>
                <a:ea typeface="Courier New"/>
                <a:cs typeface="Courier New"/>
              </a:rPr>
              <a:t>/category/research-and-scholarship</a:t>
            </a:r>
            <a:br>
              <a:rPr lang="en-US" sz="1850" b="1" dirty="0">
                <a:solidFill>
                  <a:srgbClr val="000000"/>
                </a:solidFill>
                <a:latin typeface="Courier New"/>
                <a:ea typeface="Courier New"/>
                <a:cs typeface="Courier New"/>
              </a:rPr>
            </a:br>
            <a:r>
              <a:rPr lang="en-US" sz="1850" b="1" dirty="0">
                <a:solidFill>
                  <a:srgbClr val="000000"/>
                </a:solidFill>
                <a:latin typeface="Courier New"/>
                <a:ea typeface="Courier New"/>
                <a:cs typeface="Courier New"/>
              </a:rPr>
              <a:t>	 </a:t>
            </a:r>
            <a:r>
              <a:rPr lang="en-US" sz="1850" dirty="0">
                <a:solidFill>
                  <a:srgbClr val="0000FF"/>
                </a:solidFill>
                <a:latin typeface="Courier New"/>
                <a:ea typeface="Courier New"/>
                <a:cs typeface="Courier New"/>
              </a:rPr>
              <a:t>&lt;/</a:t>
            </a:r>
            <a:r>
              <a:rPr lang="en-US" sz="1850" dirty="0" err="1">
                <a:solidFill>
                  <a:srgbClr val="0000FF"/>
                </a:solidFill>
                <a:latin typeface="Courier New"/>
                <a:ea typeface="Courier New"/>
                <a:cs typeface="Courier New"/>
              </a:rPr>
              <a:t>saml:AttributeValue</a:t>
            </a:r>
            <a:r>
              <a:rPr lang="en-US" sz="1850" dirty="0">
                <a:solidFill>
                  <a:srgbClr val="0000FF"/>
                </a:solidFill>
                <a:latin typeface="Courier New"/>
                <a:ea typeface="Courier New"/>
                <a:cs typeface="Courier New"/>
              </a:rPr>
              <a:t>&gt;</a:t>
            </a:r>
            <a:br>
              <a:rPr lang="en-US" sz="1850" b="1" dirty="0">
                <a:solidFill>
                  <a:srgbClr val="000000"/>
                </a:solidFill>
                <a:latin typeface="Courier New"/>
                <a:ea typeface="Courier New"/>
                <a:cs typeface="Courier New"/>
              </a:rPr>
            </a:br>
            <a:r>
              <a:rPr lang="en-US" sz="1850" b="1" dirty="0">
                <a:solidFill>
                  <a:srgbClr val="000000"/>
                </a:solidFill>
                <a:latin typeface="Courier New"/>
                <a:ea typeface="Courier New"/>
                <a:cs typeface="Courier New"/>
              </a:rPr>
              <a:t>   </a:t>
            </a:r>
            <a:r>
              <a:rPr lang="en-US" sz="1850" dirty="0">
                <a:solidFill>
                  <a:srgbClr val="0000FF"/>
                </a:solidFill>
                <a:latin typeface="Courier New"/>
                <a:ea typeface="Courier New"/>
                <a:cs typeface="Courier New"/>
              </a:rPr>
              <a:t>&lt;/</a:t>
            </a:r>
            <a:r>
              <a:rPr lang="en-US" sz="1850" dirty="0" err="1">
                <a:solidFill>
                  <a:srgbClr val="0000FF"/>
                </a:solidFill>
                <a:latin typeface="Courier New"/>
                <a:ea typeface="Courier New"/>
                <a:cs typeface="Courier New"/>
              </a:rPr>
              <a:t>saml:Attribute</a:t>
            </a:r>
            <a:r>
              <a:rPr lang="en-US" sz="1850" dirty="0">
                <a:solidFill>
                  <a:srgbClr val="0000FF"/>
                </a:solidFill>
                <a:latin typeface="Courier New"/>
                <a:ea typeface="Courier New"/>
                <a:cs typeface="Courier New"/>
              </a:rPr>
              <a:t>&gt;</a:t>
            </a:r>
            <a:br>
              <a:rPr lang="en-US" sz="1850" dirty="0">
                <a:solidFill>
                  <a:srgbClr val="0000FF"/>
                </a:solidFill>
                <a:latin typeface="Courier New"/>
                <a:ea typeface="Courier New"/>
                <a:cs typeface="Courier New"/>
              </a:rPr>
            </a:br>
            <a:r>
              <a:rPr lang="en-US" sz="1850" dirty="0">
                <a:solidFill>
                  <a:srgbClr val="0000FF"/>
                </a:solidFill>
                <a:latin typeface="Courier New"/>
                <a:ea typeface="Courier New"/>
                <a:cs typeface="Courier New"/>
              </a:rPr>
              <a:t>&lt;/</a:t>
            </a:r>
            <a:r>
              <a:rPr lang="en-US" sz="1850" dirty="0" err="1">
                <a:solidFill>
                  <a:srgbClr val="0000FF"/>
                </a:solidFill>
                <a:latin typeface="Courier New"/>
                <a:ea typeface="Courier New"/>
                <a:cs typeface="Courier New"/>
              </a:rPr>
              <a:t>mdattr:EntityAttributes</a:t>
            </a:r>
            <a:r>
              <a:rPr lang="en-US" sz="1850" dirty="0">
                <a:solidFill>
                  <a:srgbClr val="0000FF"/>
                </a:solidFill>
                <a:latin typeface="Courier New"/>
                <a:ea typeface="Courier New"/>
                <a:cs typeface="Courier New"/>
              </a:rPr>
              <a:t>&gt;</a:t>
            </a:r>
            <a:endParaRPr sz="1850" dirty="0"/>
          </a:p>
          <a:p>
            <a:pPr marL="0" lvl="0" indent="0" algn="l">
              <a:lnSpc>
                <a:spcPct val="70000"/>
              </a:lnSpc>
              <a:spcBef>
                <a:spcPts val="750"/>
              </a:spcBef>
              <a:spcAft>
                <a:spcPts val="0"/>
              </a:spcAft>
              <a:buClr>
                <a:srgbClr val="004360"/>
              </a:buClr>
              <a:buSzPts val="1705"/>
              <a:buNone/>
              <a:defRPr/>
            </a:pPr>
            <a:endParaRPr sz="1700" dirty="0"/>
          </a:p>
          <a:p>
            <a:pPr marL="0" lvl="0" indent="0" algn="l">
              <a:lnSpc>
                <a:spcPct val="70000"/>
              </a:lnSpc>
              <a:spcBef>
                <a:spcPts val="749"/>
              </a:spcBef>
              <a:spcAft>
                <a:spcPts val="0"/>
              </a:spcAft>
              <a:buClr>
                <a:srgbClr val="004360"/>
              </a:buClr>
              <a:buSzPts val="1705"/>
              <a:buNone/>
              <a:defRPr/>
            </a:pPr>
            <a:r>
              <a:rPr sz="1400" i="1" dirty="0">
                <a:latin typeface="Arial"/>
                <a:ea typeface="Arial"/>
                <a:cs typeface="Arial"/>
              </a:rPr>
              <a:t>WATCH OUT:  </a:t>
            </a:r>
            <a:endParaRPr sz="1400" b="0" i="1" u="none" dirty="0">
              <a:solidFill>
                <a:srgbClr val="000000"/>
              </a:solidFill>
              <a:latin typeface="Arial"/>
              <a:ea typeface="Arial"/>
              <a:cs typeface="Arial"/>
            </a:endParaRPr>
          </a:p>
          <a:p>
            <a:pPr marL="0" lvl="0" indent="0" algn="l">
              <a:lnSpc>
                <a:spcPct val="70000"/>
              </a:lnSpc>
              <a:spcBef>
                <a:spcPts val="749"/>
              </a:spcBef>
              <a:spcAft>
                <a:spcPts val="0"/>
              </a:spcAft>
              <a:buClr>
                <a:srgbClr val="004360"/>
              </a:buClr>
              <a:buSzPts val="1705"/>
              <a:buNone/>
              <a:defRPr/>
            </a:pPr>
            <a:r>
              <a:rPr sz="1400" b="0" i="1" u="none" dirty="0">
                <a:solidFill>
                  <a:srgbClr val="000000"/>
                </a:solidFill>
                <a:latin typeface="Arial"/>
                <a:ea typeface="Arial"/>
                <a:cs typeface="Arial"/>
              </a:rPr>
              <a:t>Strictly-speaking, you must not have white spaces around the URI for the attribute value, even though it makes</a:t>
            </a:r>
          </a:p>
          <a:p>
            <a:pPr marL="0" lvl="0" indent="0" algn="l">
              <a:lnSpc>
                <a:spcPct val="70000"/>
              </a:lnSpc>
              <a:spcBef>
                <a:spcPts val="749"/>
              </a:spcBef>
              <a:spcAft>
                <a:spcPts val="0"/>
              </a:spcAft>
              <a:buClr>
                <a:srgbClr val="004360"/>
              </a:buClr>
              <a:buSzPts val="1705"/>
              <a:buNone/>
              <a:defRPr/>
            </a:pPr>
            <a:r>
              <a:rPr sz="1400" b="0" i="1" u="none" dirty="0">
                <a:solidFill>
                  <a:srgbClr val="000000"/>
                </a:solidFill>
                <a:latin typeface="Arial"/>
                <a:ea typeface="Arial"/>
                <a:cs typeface="Arial"/>
              </a:rPr>
              <a:t> it clearer in the display.</a:t>
            </a:r>
            <a:endParaRPr sz="1400" i="1" dirty="0">
              <a:latin typeface="Arial"/>
              <a:ea typeface="Arial"/>
              <a:cs typeface="Arial"/>
            </a:endParaRPr>
          </a:p>
        </p:txBody>
      </p:sp>
      <p:sp>
        <p:nvSpPr>
          <p:cNvPr id="6" name="Google Shape;347;p54"/>
          <p:cNvSpPr>
            <a:spLocks noGrp="1"/>
          </p:cNvSpPr>
          <p:nvPr>
            <p:ph type="sldNum" idx="12"/>
          </p:nvPr>
        </p:nvSpPr>
        <p:spPr bwMode="auto">
          <a:xfrm>
            <a:off x="11061811" y="6406019"/>
            <a:ext cx="741000" cy="274800"/>
          </a:xfrm>
          <a:prstGeom prst="rect">
            <a:avLst/>
          </a:prstGeom>
          <a:noFill/>
          <a:ln>
            <a:noFill/>
          </a:ln>
        </p:spPr>
        <p:txBody>
          <a:bodyPr spcFirstLastPara="1" wrap="square" lIns="91425" tIns="45700" rIns="91425" bIns="45700" anchor="ctr" anchorCtr="0">
            <a:noAutofit/>
          </a:bodyPr>
          <a:lstStyle/>
          <a:p>
            <a:pPr marL="0" lvl="0" indent="0" algn="l">
              <a:spcBef>
                <a:spcPts val="0"/>
              </a:spcBef>
              <a:spcAft>
                <a:spcPts val="0"/>
              </a:spcAft>
              <a:buNone/>
              <a:defRPr/>
            </a:pPr>
            <a:fld id="{00000000-1234-1234-1234-123412341234}" type="slidenum">
              <a:rPr lang="en-US"/>
              <a:t>20</a:t>
            </a:fld>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352;p55"/>
          <p:cNvSpPr>
            <a:spLocks/>
          </p:cNvSpPr>
          <p:nvPr/>
        </p:nvSpPr>
        <p:spPr bwMode="auto">
          <a:xfrm>
            <a:off x="203250" y="762674"/>
            <a:ext cx="11785500" cy="3000000"/>
          </a:xfrm>
          <a:prstGeom prst="rect">
            <a:avLst/>
          </a:prstGeom>
          <a:noFill/>
          <a:ln>
            <a:noFill/>
          </a:ln>
        </p:spPr>
        <p:txBody>
          <a:bodyPr spcFirstLastPara="1" wrap="square" lIns="91425" tIns="91425" rIns="91425" bIns="91425" anchor="t" anchorCtr="0">
            <a:noAutofit/>
          </a:bodyPr>
          <a:lstStyle/>
          <a:p>
            <a:pPr marL="0" lvl="0" indent="0" algn="l">
              <a:lnSpc>
                <a:spcPct val="90000"/>
              </a:lnSpc>
              <a:spcBef>
                <a:spcPts val="0"/>
              </a:spcBef>
              <a:spcAft>
                <a:spcPts val="0"/>
              </a:spcAft>
              <a:buNone/>
              <a:defRPr/>
            </a:pPr>
            <a:r>
              <a:rPr lang="en-US" sz="2800" b="1" dirty="0">
                <a:solidFill>
                  <a:srgbClr val="1E4E79"/>
                </a:solidFill>
                <a:latin typeface="Calibri"/>
                <a:ea typeface="Calibri"/>
                <a:cs typeface="Calibri"/>
              </a:rPr>
              <a:t>An IdP that support R&amp;S entity category </a:t>
            </a:r>
            <a:r>
              <a:rPr lang="en-US" sz="2800" b="1" i="0" u="none" strike="noStrike" cap="none" spc="0" dirty="0">
                <a:solidFill>
                  <a:srgbClr val="C00000"/>
                </a:solidFill>
                <a:latin typeface="Calibri"/>
                <a:ea typeface="Calibri"/>
                <a:cs typeface="Calibri"/>
              </a:rPr>
              <a:t>MUST </a:t>
            </a:r>
            <a:r>
              <a:rPr lang="en-US" sz="2800" b="1" dirty="0">
                <a:solidFill>
                  <a:srgbClr val="C00000"/>
                </a:solidFill>
                <a:latin typeface="Calibri"/>
                <a:ea typeface="Calibri"/>
                <a:cs typeface="Calibri"/>
              </a:rPr>
              <a:t>release the following attributes </a:t>
            </a:r>
            <a:r>
              <a:rPr lang="en-US" sz="2800" dirty="0">
                <a:solidFill>
                  <a:srgbClr val="1E4E79"/>
                </a:solidFill>
                <a:latin typeface="Calibri"/>
                <a:ea typeface="Calibri"/>
                <a:cs typeface="Calibri"/>
              </a:rPr>
              <a:t>to</a:t>
            </a:r>
            <a:r>
              <a:rPr lang="en-US" sz="2800" dirty="0">
                <a:solidFill>
                  <a:srgbClr val="FF0000"/>
                </a:solidFill>
                <a:latin typeface="Calibri"/>
                <a:ea typeface="Calibri"/>
                <a:cs typeface="Calibri"/>
              </a:rPr>
              <a:t> </a:t>
            </a:r>
            <a:r>
              <a:rPr lang="en-US" sz="2800" dirty="0">
                <a:solidFill>
                  <a:srgbClr val="1E4E79"/>
                </a:solidFill>
                <a:latin typeface="Calibri"/>
                <a:ea typeface="Calibri"/>
                <a:cs typeface="Calibri"/>
              </a:rPr>
              <a:t>the SP</a:t>
            </a:r>
            <a:r>
              <a:rPr lang="en-US" sz="2800" dirty="0">
                <a:solidFill>
                  <a:srgbClr val="013F5E"/>
                </a:solidFill>
                <a:latin typeface="Calibri"/>
                <a:ea typeface="Calibri"/>
                <a:cs typeface="Calibri"/>
              </a:rPr>
              <a:t>s</a:t>
            </a:r>
            <a:r>
              <a:rPr lang="en-US" sz="2800" dirty="0">
                <a:solidFill>
                  <a:srgbClr val="1E4E79"/>
                </a:solidFill>
                <a:latin typeface="Calibri"/>
                <a:ea typeface="Calibri"/>
                <a:cs typeface="Calibri"/>
              </a:rPr>
              <a:t> in this category:</a:t>
            </a:r>
            <a:endParaRPr sz="2800" dirty="0">
              <a:solidFill>
                <a:srgbClr val="1E4E79"/>
              </a:solidFill>
              <a:latin typeface="Calibri"/>
              <a:ea typeface="Calibri"/>
              <a:cs typeface="Calibri"/>
            </a:endParaRPr>
          </a:p>
          <a:p>
            <a:pPr marL="514350" lvl="1" indent="-171450" algn="l">
              <a:lnSpc>
                <a:spcPct val="90000"/>
              </a:lnSpc>
              <a:spcBef>
                <a:spcPts val="375"/>
              </a:spcBef>
              <a:spcAft>
                <a:spcPts val="0"/>
              </a:spcAft>
              <a:buClr>
                <a:srgbClr val="980000"/>
              </a:buClr>
              <a:buSzPts val="1800"/>
              <a:buChar char="•"/>
              <a:defRPr/>
            </a:pPr>
            <a:r>
              <a:rPr lang="en-US" sz="2400" b="1" i="1" dirty="0">
                <a:solidFill>
                  <a:srgbClr val="980000"/>
                </a:solidFill>
                <a:latin typeface="Calibri"/>
                <a:ea typeface="Calibri"/>
                <a:cs typeface="Calibri"/>
                <a:hlinkClick r:id="rId2"/>
              </a:rPr>
              <a:t>eduPersonPrincipalName</a:t>
            </a:r>
            <a:r>
              <a:rPr lang="en-US" sz="2400" b="1" i="1" dirty="0">
                <a:solidFill>
                  <a:srgbClr val="980000"/>
                </a:solidFill>
                <a:latin typeface="Calibri"/>
                <a:ea typeface="Calibri"/>
                <a:cs typeface="Calibri"/>
              </a:rPr>
              <a:t> </a:t>
            </a:r>
            <a:r>
              <a:rPr lang="en-US" sz="2400" b="1" dirty="0">
                <a:solidFill>
                  <a:srgbClr val="980000"/>
                </a:solidFill>
                <a:latin typeface="Calibri"/>
                <a:ea typeface="Calibri"/>
                <a:cs typeface="Calibri"/>
              </a:rPr>
              <a:t>(if not reassigned)</a:t>
            </a:r>
            <a:endParaRPr sz="2400" b="1" dirty="0">
              <a:solidFill>
                <a:srgbClr val="980000"/>
              </a:solidFill>
              <a:latin typeface="Calibri"/>
              <a:ea typeface="Calibri"/>
              <a:cs typeface="Calibri"/>
            </a:endParaRPr>
          </a:p>
          <a:p>
            <a:pPr marL="514350" lvl="1" indent="-171450" algn="l">
              <a:lnSpc>
                <a:spcPct val="90000"/>
              </a:lnSpc>
              <a:spcBef>
                <a:spcPts val="375"/>
              </a:spcBef>
              <a:spcAft>
                <a:spcPts val="0"/>
              </a:spcAft>
              <a:buClr>
                <a:srgbClr val="980000"/>
              </a:buClr>
              <a:buSzPts val="1800"/>
              <a:buChar char="•"/>
              <a:defRPr/>
            </a:pPr>
            <a:r>
              <a:rPr lang="en-US" sz="2400" b="1" i="1" dirty="0">
                <a:solidFill>
                  <a:srgbClr val="980000"/>
                </a:solidFill>
                <a:latin typeface="Calibri"/>
                <a:ea typeface="Calibri"/>
                <a:cs typeface="Calibri"/>
                <a:hlinkClick r:id="rId3"/>
              </a:rPr>
              <a:t>eduPersonTargetedID</a:t>
            </a:r>
            <a:r>
              <a:rPr lang="en-US" sz="2400" b="1" i="1" dirty="0">
                <a:solidFill>
                  <a:srgbClr val="980000"/>
                </a:solidFill>
                <a:latin typeface="Calibri"/>
                <a:ea typeface="Calibri"/>
                <a:cs typeface="Calibri"/>
              </a:rPr>
              <a:t> + </a:t>
            </a:r>
            <a:r>
              <a:rPr lang="en-US" sz="2400" b="1" i="1" dirty="0">
                <a:solidFill>
                  <a:srgbClr val="980000"/>
                </a:solidFill>
                <a:latin typeface="Calibri"/>
                <a:ea typeface="Calibri"/>
                <a:cs typeface="Calibri"/>
                <a:hlinkClick r:id="rId2"/>
              </a:rPr>
              <a:t>eduPersonPrincipalName </a:t>
            </a:r>
            <a:r>
              <a:rPr lang="en-US" sz="2400" b="1" dirty="0">
                <a:solidFill>
                  <a:srgbClr val="980000"/>
                </a:solidFill>
                <a:latin typeface="Calibri"/>
                <a:ea typeface="Calibri"/>
                <a:cs typeface="Calibri"/>
              </a:rPr>
              <a:t>(if reassigned)</a:t>
            </a:r>
            <a:endParaRPr sz="2400" b="1" dirty="0">
              <a:solidFill>
                <a:srgbClr val="980000"/>
              </a:solidFill>
              <a:latin typeface="Calibri"/>
              <a:ea typeface="Calibri"/>
              <a:cs typeface="Calibri"/>
            </a:endParaRPr>
          </a:p>
          <a:p>
            <a:pPr marL="514350" lvl="1" indent="-171450" algn="l">
              <a:lnSpc>
                <a:spcPct val="90000"/>
              </a:lnSpc>
              <a:spcBef>
                <a:spcPts val="375"/>
              </a:spcBef>
              <a:spcAft>
                <a:spcPts val="0"/>
              </a:spcAft>
              <a:buClr>
                <a:srgbClr val="980000"/>
              </a:buClr>
              <a:buSzPts val="1800"/>
              <a:buChar char="•"/>
              <a:defRPr/>
            </a:pPr>
            <a:r>
              <a:rPr lang="en-US" sz="2400" b="1" i="1" dirty="0">
                <a:solidFill>
                  <a:srgbClr val="980000"/>
                </a:solidFill>
                <a:latin typeface="Calibri"/>
                <a:ea typeface="Calibri"/>
                <a:cs typeface="Calibri"/>
                <a:hlinkClick r:id="rId4"/>
              </a:rPr>
              <a:t>displayName</a:t>
            </a:r>
            <a:r>
              <a:rPr lang="en-US" sz="2400" b="1" i="1" dirty="0">
                <a:solidFill>
                  <a:srgbClr val="980000"/>
                </a:solidFill>
                <a:latin typeface="Calibri"/>
                <a:ea typeface="Calibri"/>
                <a:cs typeface="Calibri"/>
              </a:rPr>
              <a:t> OR (</a:t>
            </a:r>
            <a:r>
              <a:rPr lang="en-US" sz="2400" b="1" i="1" dirty="0">
                <a:solidFill>
                  <a:srgbClr val="980000"/>
                </a:solidFill>
                <a:latin typeface="Calibri"/>
                <a:ea typeface="Calibri"/>
                <a:cs typeface="Calibri"/>
                <a:hlinkClick r:id="rId5"/>
              </a:rPr>
              <a:t>givenName</a:t>
            </a:r>
            <a:r>
              <a:rPr lang="en-US" sz="2400" b="1" i="1" dirty="0">
                <a:solidFill>
                  <a:srgbClr val="980000"/>
                </a:solidFill>
                <a:latin typeface="Calibri"/>
                <a:ea typeface="Calibri"/>
                <a:cs typeface="Calibri"/>
              </a:rPr>
              <a:t> + </a:t>
            </a:r>
            <a:r>
              <a:rPr lang="en-US" sz="2400" b="1" i="1" dirty="0">
                <a:solidFill>
                  <a:srgbClr val="980000"/>
                </a:solidFill>
                <a:latin typeface="Calibri"/>
                <a:ea typeface="Calibri"/>
                <a:cs typeface="Calibri"/>
                <a:hlinkClick r:id="rId6"/>
              </a:rPr>
              <a:t>surname</a:t>
            </a:r>
            <a:r>
              <a:rPr lang="en-US" sz="2400" b="1" i="1" dirty="0">
                <a:solidFill>
                  <a:srgbClr val="980000"/>
                </a:solidFill>
                <a:latin typeface="Calibri"/>
                <a:ea typeface="Calibri"/>
                <a:cs typeface="Calibri"/>
              </a:rPr>
              <a:t> (sn))</a:t>
            </a:r>
            <a:endParaRPr sz="2400" b="1" i="1" dirty="0">
              <a:solidFill>
                <a:srgbClr val="980000"/>
              </a:solidFill>
              <a:latin typeface="Calibri"/>
              <a:ea typeface="Calibri"/>
              <a:cs typeface="Calibri"/>
            </a:endParaRPr>
          </a:p>
          <a:p>
            <a:pPr marL="514350" lvl="1" indent="-171450" algn="l">
              <a:lnSpc>
                <a:spcPct val="90000"/>
              </a:lnSpc>
              <a:spcBef>
                <a:spcPts val="375"/>
              </a:spcBef>
              <a:spcAft>
                <a:spcPts val="0"/>
              </a:spcAft>
              <a:buClr>
                <a:srgbClr val="980000"/>
              </a:buClr>
              <a:buSzPts val="1800"/>
              <a:buChar char="•"/>
              <a:defRPr/>
            </a:pPr>
            <a:r>
              <a:rPr lang="en-US" sz="2400" b="1" i="1" dirty="0">
                <a:solidFill>
                  <a:srgbClr val="980000"/>
                </a:solidFill>
                <a:latin typeface="Calibri"/>
                <a:ea typeface="Calibri"/>
                <a:cs typeface="Calibri"/>
                <a:hlinkClick r:id="rId7"/>
              </a:rPr>
              <a:t>mail</a:t>
            </a:r>
            <a:endParaRPr sz="2400" b="1" i="1" dirty="0">
              <a:solidFill>
                <a:srgbClr val="980000"/>
              </a:solidFill>
              <a:latin typeface="Calibri"/>
              <a:ea typeface="Calibri"/>
              <a:cs typeface="Calibri"/>
            </a:endParaRPr>
          </a:p>
          <a:p>
            <a:pPr marL="0" lvl="0" indent="0" algn="l">
              <a:lnSpc>
                <a:spcPct val="90000"/>
              </a:lnSpc>
              <a:spcBef>
                <a:spcPts val="750"/>
              </a:spcBef>
              <a:spcAft>
                <a:spcPts val="0"/>
              </a:spcAft>
              <a:buNone/>
              <a:defRPr/>
            </a:pPr>
            <a:r>
              <a:rPr lang="en-US" sz="2200" dirty="0">
                <a:solidFill>
                  <a:srgbClr val="1E4E79"/>
                </a:solidFill>
                <a:latin typeface="Calibri"/>
                <a:ea typeface="Calibri"/>
                <a:cs typeface="Calibri"/>
              </a:rPr>
              <a:t>Populate the user directory with the attributes to release</a:t>
            </a:r>
            <a:endParaRPr sz="2200" dirty="0">
              <a:solidFill>
                <a:srgbClr val="1E4E79"/>
              </a:solidFill>
              <a:latin typeface="Calibri"/>
              <a:ea typeface="Calibri"/>
              <a:cs typeface="Calibri"/>
            </a:endParaRPr>
          </a:p>
          <a:p>
            <a:pPr marL="0" lvl="0" indent="0" algn="l">
              <a:lnSpc>
                <a:spcPct val="90000"/>
              </a:lnSpc>
              <a:spcBef>
                <a:spcPts val="750"/>
              </a:spcBef>
              <a:spcAft>
                <a:spcPts val="0"/>
              </a:spcAft>
              <a:buNone/>
              <a:defRPr/>
            </a:pPr>
            <a:endParaRPr sz="2200" dirty="0">
              <a:solidFill>
                <a:srgbClr val="1E4E79"/>
              </a:solidFill>
              <a:latin typeface="Calibri"/>
              <a:ea typeface="Calibri"/>
              <a:cs typeface="Calibri"/>
            </a:endParaRPr>
          </a:p>
          <a:p>
            <a:pPr marL="0" lvl="0" indent="0" algn="l">
              <a:lnSpc>
                <a:spcPct val="90000"/>
              </a:lnSpc>
              <a:spcBef>
                <a:spcPts val="750"/>
              </a:spcBef>
              <a:spcAft>
                <a:spcPts val="0"/>
              </a:spcAft>
              <a:buNone/>
              <a:defRPr/>
            </a:pPr>
            <a:r>
              <a:rPr lang="en-US" sz="2200" dirty="0">
                <a:solidFill>
                  <a:srgbClr val="1E4E79"/>
                </a:solidFill>
                <a:latin typeface="Calibri"/>
                <a:ea typeface="Calibri"/>
                <a:cs typeface="Calibri"/>
              </a:rPr>
              <a:t>An IdP that support R&amp;S entity category is </a:t>
            </a:r>
            <a:r>
              <a:rPr lang="en-US" sz="2200" b="1" dirty="0">
                <a:solidFill>
                  <a:srgbClr val="1E4E79"/>
                </a:solidFill>
                <a:latin typeface="Calibri"/>
                <a:ea typeface="Calibri"/>
                <a:cs typeface="Calibri"/>
              </a:rPr>
              <a:t>STRONGLY ENCOURAGED </a:t>
            </a:r>
            <a:r>
              <a:rPr lang="en-US" sz="2200" dirty="0">
                <a:solidFill>
                  <a:srgbClr val="1E4E79"/>
                </a:solidFill>
                <a:latin typeface="Calibri"/>
                <a:ea typeface="Calibri"/>
                <a:cs typeface="Calibri"/>
              </a:rPr>
              <a:t>to release:</a:t>
            </a:r>
            <a:endParaRPr sz="2200" dirty="0">
              <a:solidFill>
                <a:srgbClr val="1E4E79"/>
              </a:solidFill>
              <a:latin typeface="Calibri"/>
              <a:ea typeface="Calibri"/>
              <a:cs typeface="Calibri"/>
            </a:endParaRPr>
          </a:p>
          <a:p>
            <a:pPr marL="514350" lvl="1" indent="-171450" algn="l">
              <a:lnSpc>
                <a:spcPct val="90000"/>
              </a:lnSpc>
              <a:spcBef>
                <a:spcPts val="375"/>
              </a:spcBef>
              <a:spcAft>
                <a:spcPts val="0"/>
              </a:spcAft>
              <a:buClr>
                <a:srgbClr val="85200C"/>
              </a:buClr>
              <a:buSzPts val="1800"/>
              <a:buChar char="•"/>
              <a:defRPr/>
            </a:pPr>
            <a:r>
              <a:rPr lang="en-US" sz="2000" b="1" i="1" dirty="0">
                <a:solidFill>
                  <a:srgbClr val="85200C"/>
                </a:solidFill>
                <a:latin typeface="Calibri"/>
                <a:ea typeface="Calibri"/>
                <a:cs typeface="Calibri"/>
                <a:hlinkClick r:id="rId8"/>
              </a:rPr>
              <a:t>eduPersonScopedAffiliation</a:t>
            </a:r>
            <a:endParaRPr sz="2000" b="1" i="1" dirty="0">
              <a:solidFill>
                <a:srgbClr val="85200C"/>
              </a:solidFill>
              <a:latin typeface="Calibri"/>
              <a:ea typeface="Calibri"/>
              <a:cs typeface="Calibri"/>
            </a:endParaRPr>
          </a:p>
          <a:p>
            <a:pPr marL="171450" lvl="0" indent="-31750" algn="l">
              <a:lnSpc>
                <a:spcPct val="90000"/>
              </a:lnSpc>
              <a:spcBef>
                <a:spcPts val="750"/>
              </a:spcBef>
              <a:spcAft>
                <a:spcPts val="0"/>
              </a:spcAft>
              <a:buNone/>
              <a:defRPr/>
            </a:pPr>
            <a:endParaRPr sz="2200" dirty="0">
              <a:solidFill>
                <a:srgbClr val="1E4E79"/>
              </a:solidFill>
              <a:latin typeface="Calibri"/>
              <a:ea typeface="Calibri"/>
              <a:cs typeface="Calibri"/>
            </a:endParaRPr>
          </a:p>
          <a:p>
            <a:pPr marL="0" lvl="0" indent="0" algn="ctr">
              <a:lnSpc>
                <a:spcPct val="90000"/>
              </a:lnSpc>
              <a:spcBef>
                <a:spcPts val="750"/>
              </a:spcBef>
              <a:spcAft>
                <a:spcPts val="0"/>
              </a:spcAft>
              <a:buNone/>
              <a:defRPr/>
            </a:pPr>
            <a:r>
              <a:rPr lang="en-US" sz="2200" b="1" dirty="0">
                <a:solidFill>
                  <a:srgbClr val="1E4E79"/>
                </a:solidFill>
                <a:latin typeface="Calibri"/>
                <a:ea typeface="Calibri"/>
                <a:cs typeface="Calibri"/>
                <a:hlinkClick r:id="rId9"/>
              </a:rPr>
              <a:t>https://refeds.org/category/research-and-scholarship</a:t>
            </a:r>
            <a:r>
              <a:rPr lang="en-US" sz="2200" b="1" dirty="0">
                <a:solidFill>
                  <a:srgbClr val="1E4E79"/>
                </a:solidFill>
                <a:latin typeface="Calibri"/>
                <a:ea typeface="Calibri"/>
                <a:cs typeface="Calibri"/>
              </a:rPr>
              <a:t> </a:t>
            </a:r>
            <a:endParaRPr sz="2200" dirty="0">
              <a:solidFill>
                <a:srgbClr val="1E4E79"/>
              </a:solidFill>
              <a:latin typeface="Calibri"/>
              <a:ea typeface="Calibri"/>
              <a:cs typeface="Calibri"/>
            </a:endParaRPr>
          </a:p>
        </p:txBody>
      </p:sp>
      <p:sp>
        <p:nvSpPr>
          <p:cNvPr id="5" name="Google Shape;353;p55"/>
          <p:cNvSpPr>
            <a:spLocks/>
          </p:cNvSpPr>
          <p:nvPr/>
        </p:nvSpPr>
        <p:spPr bwMode="auto">
          <a:xfrm>
            <a:off x="0" y="0"/>
            <a:ext cx="10553700" cy="1749000"/>
          </a:xfrm>
          <a:prstGeom prst="rect">
            <a:avLst/>
          </a:prstGeom>
          <a:noFill/>
          <a:ln>
            <a:noFill/>
          </a:ln>
        </p:spPr>
        <p:txBody>
          <a:bodyPr spcFirstLastPara="1" wrap="square" lIns="91425" tIns="91425" rIns="91425" bIns="91425" anchor="t" anchorCtr="0">
            <a:noAutofit/>
          </a:bodyPr>
          <a:lstStyle/>
          <a:p>
            <a:pPr marL="0" lvl="0" indent="0" algn="l">
              <a:lnSpc>
                <a:spcPct val="90000"/>
              </a:lnSpc>
              <a:spcBef>
                <a:spcPts val="0"/>
              </a:spcBef>
              <a:spcAft>
                <a:spcPts val="0"/>
              </a:spcAft>
              <a:buNone/>
              <a:defRPr/>
            </a:pPr>
            <a:r>
              <a:rPr lang="en-US" sz="3200" b="1" dirty="0">
                <a:solidFill>
                  <a:srgbClr val="1E4E79"/>
                </a:solidFill>
                <a:latin typeface="Calibri"/>
                <a:ea typeface="Calibri"/>
                <a:cs typeface="Calibri"/>
              </a:rPr>
              <a:t>Research &amp; Scholarship (V1.3) </a:t>
            </a:r>
            <a:r>
              <a:rPr lang="en-US" sz="3200" b="1" dirty="0">
                <a:solidFill>
                  <a:srgbClr val="C00000"/>
                </a:solidFill>
                <a:latin typeface="Calibri"/>
                <a:ea typeface="Calibri"/>
                <a:cs typeface="Calibri"/>
              </a:rPr>
              <a:t>IdP</a:t>
            </a:r>
            <a:r>
              <a:rPr lang="en-US" sz="3200" b="1" dirty="0">
                <a:solidFill>
                  <a:srgbClr val="1E4E79"/>
                </a:solidFill>
                <a:latin typeface="Calibri"/>
                <a:ea typeface="Calibri"/>
                <a:cs typeface="Calibri"/>
              </a:rPr>
              <a:t> support attribute</a:t>
            </a:r>
            <a:endParaRPr sz="3200" b="1" dirty="0">
              <a:solidFill>
                <a:srgbClr val="1E4E79"/>
              </a:solidFill>
              <a:latin typeface="Calibri"/>
              <a:ea typeface="Calibri"/>
              <a:cs typeface="Calibri"/>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358;p56"/>
          <p:cNvSpPr>
            <a:spLocks noGrp="1"/>
          </p:cNvSpPr>
          <p:nvPr>
            <p:ph type="body" idx="1"/>
          </p:nvPr>
        </p:nvSpPr>
        <p:spPr bwMode="auto">
          <a:xfrm>
            <a:off x="444502" y="1439333"/>
            <a:ext cx="10909200" cy="4737600"/>
          </a:xfrm>
          <a:prstGeom prst="rect">
            <a:avLst/>
          </a:prstGeom>
          <a:noFill/>
          <a:ln>
            <a:noFill/>
          </a:ln>
        </p:spPr>
        <p:txBody>
          <a:bodyPr spcFirstLastPara="1" wrap="square" lIns="91425" tIns="45700" rIns="91425" bIns="45700" anchor="t" anchorCtr="0">
            <a:noAutofit/>
          </a:bodyPr>
          <a:lstStyle/>
          <a:p>
            <a:pPr marL="0" lvl="0" indent="0" algn="l">
              <a:lnSpc>
                <a:spcPct val="90000"/>
              </a:lnSpc>
              <a:spcBef>
                <a:spcPts val="0"/>
              </a:spcBef>
              <a:spcAft>
                <a:spcPts val="0"/>
              </a:spcAft>
              <a:buClr>
                <a:srgbClr val="004360"/>
              </a:buClr>
              <a:buSzPts val="2200"/>
              <a:buNone/>
              <a:defRPr/>
            </a:pPr>
            <a:r>
              <a:rPr lang="en-US" dirty="0"/>
              <a:t>After the IdP configured its attribute-filter file for R&amp;S </a:t>
            </a:r>
            <a:r>
              <a:rPr lang="en-US" b="1" dirty="0"/>
              <a:t>it has to </a:t>
            </a:r>
            <a:r>
              <a:rPr lang="en-US" b="1" dirty="0">
                <a:solidFill>
                  <a:srgbClr val="013F5E"/>
                </a:solidFill>
              </a:rPr>
              <a:t>explicitly</a:t>
            </a:r>
            <a:r>
              <a:rPr lang="en-US" b="1" dirty="0">
                <a:solidFill>
                  <a:srgbClr val="FF0000"/>
                </a:solidFill>
              </a:rPr>
              <a:t> </a:t>
            </a:r>
            <a:r>
              <a:rPr lang="en-US" b="1" dirty="0"/>
              <a:t>claim its support to the category </a:t>
            </a:r>
            <a:r>
              <a:rPr lang="en-US" dirty="0"/>
              <a:t> by </a:t>
            </a:r>
            <a:r>
              <a:rPr lang="en-US" b="1" dirty="0"/>
              <a:t>inserting this fragment in its metadata:</a:t>
            </a:r>
            <a:br>
              <a:rPr lang="en-US" b="1" dirty="0"/>
            </a:br>
            <a:endParaRPr dirty="0"/>
          </a:p>
          <a:p>
            <a:pPr marL="0" lvl="0" indent="0" algn="l">
              <a:lnSpc>
                <a:spcPct val="90000"/>
              </a:lnSpc>
              <a:spcBef>
                <a:spcPts val="750"/>
              </a:spcBef>
              <a:spcAft>
                <a:spcPts val="0"/>
              </a:spcAft>
              <a:buClr>
                <a:srgbClr val="0000FF"/>
              </a:buClr>
              <a:buSzPts val="1800"/>
              <a:buNone/>
              <a:defRPr/>
            </a:pPr>
            <a:r>
              <a:rPr lang="en-US" sz="1850" dirty="0">
                <a:solidFill>
                  <a:srgbClr val="0000FF"/>
                </a:solidFill>
                <a:latin typeface="Courier New"/>
                <a:ea typeface="Courier New"/>
                <a:cs typeface="Courier New"/>
              </a:rPr>
              <a:t>&lt;</a:t>
            </a:r>
            <a:r>
              <a:rPr lang="en-US" sz="1850" dirty="0" err="1">
                <a:solidFill>
                  <a:srgbClr val="0000FF"/>
                </a:solidFill>
                <a:latin typeface="Courier New"/>
                <a:ea typeface="Courier New"/>
                <a:cs typeface="Courier New"/>
              </a:rPr>
              <a:t>mdattr:EntityAttributes</a:t>
            </a:r>
            <a:r>
              <a:rPr lang="en-US" sz="1850" dirty="0">
                <a:solidFill>
                  <a:srgbClr val="0000FF"/>
                </a:solidFill>
                <a:latin typeface="Courier New"/>
                <a:ea typeface="Courier New"/>
                <a:cs typeface="Courier New"/>
              </a:rPr>
              <a:t>&gt;</a:t>
            </a:r>
            <a:br>
              <a:rPr lang="en-US" sz="1850" b="1" dirty="0">
                <a:solidFill>
                  <a:srgbClr val="000000"/>
                </a:solidFill>
                <a:latin typeface="Courier New"/>
                <a:ea typeface="Courier New"/>
                <a:cs typeface="Courier New"/>
              </a:rPr>
            </a:br>
            <a:r>
              <a:rPr lang="en-US" sz="1850" b="1" dirty="0">
                <a:solidFill>
                  <a:srgbClr val="000000"/>
                </a:solidFill>
                <a:latin typeface="Courier New"/>
                <a:ea typeface="Courier New"/>
                <a:cs typeface="Courier New"/>
              </a:rPr>
              <a:t>   </a:t>
            </a:r>
            <a:r>
              <a:rPr lang="en-US" sz="1850" dirty="0">
                <a:solidFill>
                  <a:srgbClr val="0000FF"/>
                </a:solidFill>
                <a:latin typeface="Courier New"/>
                <a:ea typeface="Courier New"/>
                <a:cs typeface="Courier New"/>
              </a:rPr>
              <a:t>&lt;</a:t>
            </a:r>
            <a:r>
              <a:rPr lang="en-US" sz="1850" dirty="0" err="1">
                <a:solidFill>
                  <a:srgbClr val="0000FF"/>
                </a:solidFill>
                <a:latin typeface="Courier New"/>
                <a:ea typeface="Courier New"/>
                <a:cs typeface="Courier New"/>
              </a:rPr>
              <a:t>saml:Attribute</a:t>
            </a:r>
            <a:r>
              <a:rPr lang="en-US" sz="1850" dirty="0">
                <a:solidFill>
                  <a:srgbClr val="000000"/>
                </a:solidFill>
                <a:latin typeface="Courier New"/>
                <a:ea typeface="Courier New"/>
                <a:cs typeface="Courier New"/>
              </a:rPr>
              <a:t> </a:t>
            </a:r>
            <a:r>
              <a:rPr lang="en-US" sz="1850" dirty="0">
                <a:solidFill>
                  <a:srgbClr val="FF0000"/>
                </a:solidFill>
                <a:latin typeface="Courier New"/>
                <a:ea typeface="Courier New"/>
                <a:cs typeface="Courier New"/>
              </a:rPr>
              <a:t>Name</a:t>
            </a:r>
            <a:r>
              <a:rPr lang="en-US" sz="1850" dirty="0">
                <a:solidFill>
                  <a:srgbClr val="000000"/>
                </a:solidFill>
                <a:latin typeface="Courier New"/>
                <a:ea typeface="Courier New"/>
                <a:cs typeface="Courier New"/>
              </a:rPr>
              <a:t>=</a:t>
            </a:r>
            <a:r>
              <a:rPr lang="en-US" sz="1850" b="1" dirty="0">
                <a:solidFill>
                  <a:srgbClr val="8000FF"/>
                </a:solidFill>
                <a:latin typeface="Courier New"/>
                <a:ea typeface="Courier New"/>
                <a:cs typeface="Courier New"/>
              </a:rPr>
              <a:t>"http://</a:t>
            </a:r>
            <a:r>
              <a:rPr lang="en-US" sz="1850" b="1" dirty="0" err="1">
                <a:solidFill>
                  <a:srgbClr val="8000FF"/>
                </a:solidFill>
                <a:latin typeface="Courier New"/>
                <a:ea typeface="Courier New"/>
                <a:cs typeface="Courier New"/>
              </a:rPr>
              <a:t>macedir.org</a:t>
            </a:r>
            <a:r>
              <a:rPr lang="en-US" sz="1850" b="1" dirty="0">
                <a:solidFill>
                  <a:srgbClr val="8000FF"/>
                </a:solidFill>
                <a:latin typeface="Courier New"/>
                <a:ea typeface="Courier New"/>
                <a:cs typeface="Courier New"/>
              </a:rPr>
              <a:t>/entity-category-support"</a:t>
            </a:r>
            <a:r>
              <a:rPr lang="en-US" sz="1850" dirty="0">
                <a:solidFill>
                  <a:srgbClr val="000000"/>
                </a:solidFill>
                <a:latin typeface="Courier New"/>
                <a:ea typeface="Courier New"/>
                <a:cs typeface="Courier New"/>
              </a:rPr>
              <a:t> 			</a:t>
            </a:r>
            <a:r>
              <a:rPr lang="en-US" sz="1850" dirty="0" err="1">
                <a:solidFill>
                  <a:srgbClr val="FF0000"/>
                </a:solidFill>
                <a:latin typeface="Courier New"/>
                <a:ea typeface="Courier New"/>
                <a:cs typeface="Courier New"/>
              </a:rPr>
              <a:t>NameFormat</a:t>
            </a:r>
            <a:r>
              <a:rPr lang="en-US" sz="1850" dirty="0">
                <a:solidFill>
                  <a:srgbClr val="000000"/>
                </a:solidFill>
                <a:latin typeface="Courier New"/>
                <a:ea typeface="Courier New"/>
                <a:cs typeface="Courier New"/>
              </a:rPr>
              <a:t>=</a:t>
            </a:r>
            <a:r>
              <a:rPr lang="en-US" sz="1850" b="1" dirty="0">
                <a:solidFill>
                  <a:srgbClr val="8000FF"/>
                </a:solidFill>
                <a:latin typeface="Courier New"/>
                <a:ea typeface="Courier New"/>
                <a:cs typeface="Courier New"/>
              </a:rPr>
              <a:t>"urn:oasis:names:tc:SAML:2.0:attrname-format:uri"</a:t>
            </a:r>
            <a:r>
              <a:rPr lang="en-US" sz="1850" dirty="0">
                <a:solidFill>
                  <a:srgbClr val="0000FF"/>
                </a:solidFill>
                <a:latin typeface="Courier New"/>
                <a:ea typeface="Courier New"/>
                <a:cs typeface="Courier New"/>
              </a:rPr>
              <a:t>&gt;</a:t>
            </a:r>
            <a:br>
              <a:rPr lang="en-US" sz="1850" b="1" dirty="0">
                <a:solidFill>
                  <a:srgbClr val="000000"/>
                </a:solidFill>
                <a:latin typeface="Courier New"/>
                <a:ea typeface="Courier New"/>
                <a:cs typeface="Courier New"/>
              </a:rPr>
            </a:br>
            <a:r>
              <a:rPr lang="en-US" sz="1850" b="1" dirty="0">
                <a:solidFill>
                  <a:srgbClr val="000000"/>
                </a:solidFill>
                <a:latin typeface="Courier New"/>
                <a:ea typeface="Courier New"/>
                <a:cs typeface="Courier New"/>
              </a:rPr>
              <a:t>      </a:t>
            </a:r>
            <a:r>
              <a:rPr lang="en-US" sz="1850" dirty="0">
                <a:solidFill>
                  <a:srgbClr val="0000FF"/>
                </a:solidFill>
                <a:latin typeface="Courier New"/>
                <a:ea typeface="Courier New"/>
                <a:cs typeface="Courier New"/>
              </a:rPr>
              <a:t>&lt;</a:t>
            </a:r>
            <a:r>
              <a:rPr lang="en-US" sz="1850" dirty="0" err="1">
                <a:solidFill>
                  <a:srgbClr val="0000FF"/>
                </a:solidFill>
                <a:latin typeface="Courier New"/>
                <a:ea typeface="Courier New"/>
                <a:cs typeface="Courier New"/>
              </a:rPr>
              <a:t>saml:AttributeValue</a:t>
            </a:r>
            <a:r>
              <a:rPr lang="en-US" sz="1850" dirty="0">
                <a:solidFill>
                  <a:srgbClr val="0000FF"/>
                </a:solidFill>
                <a:latin typeface="Courier New"/>
                <a:ea typeface="Courier New"/>
                <a:cs typeface="Courier New"/>
              </a:rPr>
              <a:t>&gt;</a:t>
            </a:r>
            <a:br>
              <a:rPr lang="en-US" sz="1850" dirty="0">
                <a:solidFill>
                  <a:srgbClr val="0000FF"/>
                </a:solidFill>
                <a:latin typeface="Courier New"/>
                <a:ea typeface="Courier New"/>
                <a:cs typeface="Courier New"/>
              </a:rPr>
            </a:br>
            <a:r>
              <a:rPr lang="en-US" sz="1850" dirty="0">
                <a:solidFill>
                  <a:srgbClr val="0000FF"/>
                </a:solidFill>
                <a:latin typeface="Courier New"/>
                <a:ea typeface="Courier New"/>
                <a:cs typeface="Courier New"/>
              </a:rPr>
              <a:t>		</a:t>
            </a:r>
            <a:r>
              <a:rPr lang="en-US" sz="1850" b="1" dirty="0">
                <a:solidFill>
                  <a:srgbClr val="000000"/>
                </a:solidFill>
                <a:latin typeface="Courier New"/>
                <a:ea typeface="Courier New"/>
                <a:cs typeface="Courier New"/>
              </a:rPr>
              <a:t>http://</a:t>
            </a:r>
            <a:r>
              <a:rPr lang="en-US" sz="1850" b="1" dirty="0" err="1">
                <a:solidFill>
                  <a:srgbClr val="000000"/>
                </a:solidFill>
                <a:latin typeface="Courier New"/>
                <a:ea typeface="Courier New"/>
                <a:cs typeface="Courier New"/>
              </a:rPr>
              <a:t>refeds.org</a:t>
            </a:r>
            <a:r>
              <a:rPr lang="en-US" sz="1850" b="1" dirty="0">
                <a:solidFill>
                  <a:srgbClr val="000000"/>
                </a:solidFill>
                <a:latin typeface="Courier New"/>
                <a:ea typeface="Courier New"/>
                <a:cs typeface="Courier New"/>
              </a:rPr>
              <a:t>/category/research-and-scholarship</a:t>
            </a:r>
            <a:br>
              <a:rPr lang="en-US" sz="1850" b="1" dirty="0">
                <a:solidFill>
                  <a:srgbClr val="000000"/>
                </a:solidFill>
                <a:latin typeface="Courier New"/>
                <a:ea typeface="Courier New"/>
                <a:cs typeface="Courier New"/>
              </a:rPr>
            </a:br>
            <a:r>
              <a:rPr lang="en-US" sz="1850" b="1" dirty="0">
                <a:solidFill>
                  <a:srgbClr val="000000"/>
                </a:solidFill>
                <a:latin typeface="Courier New"/>
                <a:ea typeface="Courier New"/>
                <a:cs typeface="Courier New"/>
              </a:rPr>
              <a:t>	 </a:t>
            </a:r>
            <a:r>
              <a:rPr lang="en-US" sz="1850" dirty="0">
                <a:solidFill>
                  <a:srgbClr val="0000FF"/>
                </a:solidFill>
                <a:latin typeface="Courier New"/>
                <a:ea typeface="Courier New"/>
                <a:cs typeface="Courier New"/>
              </a:rPr>
              <a:t>&lt;/</a:t>
            </a:r>
            <a:r>
              <a:rPr lang="en-US" sz="1850" dirty="0" err="1">
                <a:solidFill>
                  <a:srgbClr val="0000FF"/>
                </a:solidFill>
                <a:latin typeface="Courier New"/>
                <a:ea typeface="Courier New"/>
                <a:cs typeface="Courier New"/>
              </a:rPr>
              <a:t>saml:AttributeValue</a:t>
            </a:r>
            <a:r>
              <a:rPr lang="en-US" sz="1850" dirty="0">
                <a:solidFill>
                  <a:srgbClr val="0000FF"/>
                </a:solidFill>
                <a:latin typeface="Courier New"/>
                <a:ea typeface="Courier New"/>
                <a:cs typeface="Courier New"/>
              </a:rPr>
              <a:t>&gt;</a:t>
            </a:r>
            <a:br>
              <a:rPr lang="en-US" sz="1850" b="1" dirty="0">
                <a:solidFill>
                  <a:srgbClr val="000000"/>
                </a:solidFill>
                <a:latin typeface="Courier New"/>
                <a:ea typeface="Courier New"/>
                <a:cs typeface="Courier New"/>
              </a:rPr>
            </a:br>
            <a:r>
              <a:rPr lang="en-US" sz="1850" b="1" dirty="0">
                <a:solidFill>
                  <a:srgbClr val="000000"/>
                </a:solidFill>
                <a:latin typeface="Courier New"/>
                <a:ea typeface="Courier New"/>
                <a:cs typeface="Courier New"/>
              </a:rPr>
              <a:t>   </a:t>
            </a:r>
            <a:r>
              <a:rPr lang="en-US" sz="1850" dirty="0">
                <a:solidFill>
                  <a:srgbClr val="0000FF"/>
                </a:solidFill>
                <a:latin typeface="Courier New"/>
                <a:ea typeface="Courier New"/>
                <a:cs typeface="Courier New"/>
              </a:rPr>
              <a:t>&lt;/</a:t>
            </a:r>
            <a:r>
              <a:rPr lang="en-US" sz="1850" dirty="0" err="1">
                <a:solidFill>
                  <a:srgbClr val="0000FF"/>
                </a:solidFill>
                <a:latin typeface="Courier New"/>
                <a:ea typeface="Courier New"/>
                <a:cs typeface="Courier New"/>
              </a:rPr>
              <a:t>saml:Attribute</a:t>
            </a:r>
            <a:r>
              <a:rPr lang="en-US" sz="1850" dirty="0">
                <a:solidFill>
                  <a:srgbClr val="0000FF"/>
                </a:solidFill>
                <a:latin typeface="Courier New"/>
                <a:ea typeface="Courier New"/>
                <a:cs typeface="Courier New"/>
              </a:rPr>
              <a:t>&gt;</a:t>
            </a:r>
            <a:br>
              <a:rPr lang="en-US" sz="1850" dirty="0">
                <a:solidFill>
                  <a:srgbClr val="0000FF"/>
                </a:solidFill>
                <a:latin typeface="Courier New"/>
                <a:ea typeface="Courier New"/>
                <a:cs typeface="Courier New"/>
              </a:rPr>
            </a:br>
            <a:r>
              <a:rPr lang="en-US" sz="1850" dirty="0">
                <a:solidFill>
                  <a:srgbClr val="0000FF"/>
                </a:solidFill>
                <a:latin typeface="Courier New"/>
                <a:ea typeface="Courier New"/>
                <a:cs typeface="Courier New"/>
              </a:rPr>
              <a:t>&lt;/</a:t>
            </a:r>
            <a:r>
              <a:rPr lang="en-US" sz="1850" dirty="0" err="1">
                <a:solidFill>
                  <a:srgbClr val="0000FF"/>
                </a:solidFill>
                <a:latin typeface="Courier New"/>
                <a:ea typeface="Courier New"/>
                <a:cs typeface="Courier New"/>
              </a:rPr>
              <a:t>mdattr:EntityAttributes</a:t>
            </a:r>
            <a:r>
              <a:rPr lang="en-US" sz="1850" dirty="0">
                <a:solidFill>
                  <a:srgbClr val="0000FF"/>
                </a:solidFill>
                <a:latin typeface="Courier New"/>
                <a:ea typeface="Courier New"/>
                <a:cs typeface="Courier New"/>
              </a:rPr>
              <a:t>&gt;</a:t>
            </a:r>
            <a:endParaRPr sz="2400" dirty="0"/>
          </a:p>
        </p:txBody>
      </p:sp>
      <p:sp>
        <p:nvSpPr>
          <p:cNvPr id="5" name="Google Shape;359;p56"/>
          <p:cNvSpPr>
            <a:spLocks noGrp="1"/>
          </p:cNvSpPr>
          <p:nvPr>
            <p:ph type="sldNum" idx="12"/>
          </p:nvPr>
        </p:nvSpPr>
        <p:spPr bwMode="auto">
          <a:xfrm>
            <a:off x="11061811" y="6406019"/>
            <a:ext cx="741000" cy="274800"/>
          </a:xfrm>
          <a:prstGeom prst="rect">
            <a:avLst/>
          </a:prstGeom>
          <a:noFill/>
          <a:ln>
            <a:noFill/>
          </a:ln>
        </p:spPr>
        <p:txBody>
          <a:bodyPr spcFirstLastPara="1" wrap="square" lIns="91425" tIns="45700" rIns="91425" bIns="45700" anchor="ctr" anchorCtr="0">
            <a:noAutofit/>
          </a:bodyPr>
          <a:lstStyle/>
          <a:p>
            <a:pPr marL="0" lvl="0" indent="0" algn="l">
              <a:spcBef>
                <a:spcPts val="0"/>
              </a:spcBef>
              <a:spcAft>
                <a:spcPts val="0"/>
              </a:spcAft>
              <a:buNone/>
              <a:defRPr/>
            </a:pPr>
            <a:fld id="{00000000-1234-1234-1234-123412341234}" type="slidenum">
              <a:rPr lang="en-US"/>
              <a:t>22</a:t>
            </a:fld>
            <a:endParaRPr/>
          </a:p>
        </p:txBody>
      </p:sp>
      <p:sp>
        <p:nvSpPr>
          <p:cNvPr id="6" name="Google Shape;360;p56"/>
          <p:cNvSpPr>
            <a:spLocks noGrp="1"/>
          </p:cNvSpPr>
          <p:nvPr>
            <p:ph type="title"/>
          </p:nvPr>
        </p:nvSpPr>
        <p:spPr bwMode="auto">
          <a:xfrm>
            <a:off x="455646" y="74648"/>
            <a:ext cx="9612000" cy="1325700"/>
          </a:xfrm>
          <a:prstGeom prst="rect">
            <a:avLst/>
          </a:prstGeom>
          <a:noFill/>
          <a:ln>
            <a:noFill/>
          </a:ln>
        </p:spPr>
        <p:txBody>
          <a:bodyPr spcFirstLastPara="1" wrap="square" lIns="91425" tIns="45700" rIns="91425" bIns="45700" anchor="ctr" anchorCtr="0">
            <a:noAutofit/>
          </a:bodyPr>
          <a:lstStyle/>
          <a:p>
            <a:pPr marL="0" lvl="0" indent="0" algn="l">
              <a:lnSpc>
                <a:spcPct val="90000"/>
              </a:lnSpc>
              <a:spcBef>
                <a:spcPts val="0"/>
              </a:spcBef>
              <a:spcAft>
                <a:spcPts val="0"/>
              </a:spcAft>
              <a:buClr>
                <a:srgbClr val="004361"/>
              </a:buClr>
              <a:buSzPts val="2400"/>
              <a:buFont typeface="Calibri"/>
              <a:buNone/>
              <a:defRPr/>
            </a:pPr>
            <a:r>
              <a:rPr lang="en-US"/>
              <a:t>Research &amp; Scholarship IdP metadata</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Rounded Rectangle 1">
            <a:extLst>
              <a:ext uri="{FF2B5EF4-FFF2-40B4-BE49-F238E27FC236}">
                <a16:creationId xmlns:a16="http://schemas.microsoft.com/office/drawing/2014/main" id="{FB39B6BA-370A-63BF-F22A-D7FB711AF44D}"/>
              </a:ext>
            </a:extLst>
          </p:cNvPr>
          <p:cNvSpPr/>
          <p:nvPr/>
        </p:nvSpPr>
        <p:spPr bwMode="auto">
          <a:xfrm>
            <a:off x="119337" y="1890784"/>
            <a:ext cx="10369151" cy="2330303"/>
          </a:xfrm>
          <a:prstGeom prst="roundRect">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4" name="Google Shape;365;p57"/>
          <p:cNvSpPr>
            <a:spLocks noGrp="1"/>
          </p:cNvSpPr>
          <p:nvPr>
            <p:ph type="body" idx="1"/>
          </p:nvPr>
        </p:nvSpPr>
        <p:spPr bwMode="auto">
          <a:xfrm>
            <a:off x="444502" y="1439333"/>
            <a:ext cx="10909200" cy="4914000"/>
          </a:xfrm>
          <a:prstGeom prst="rect">
            <a:avLst/>
          </a:prstGeom>
          <a:noFill/>
          <a:ln>
            <a:noFill/>
          </a:ln>
        </p:spPr>
        <p:txBody>
          <a:bodyPr spcFirstLastPara="1" wrap="square" lIns="91425" tIns="45700" rIns="91425" bIns="45700" anchor="t" anchorCtr="0">
            <a:noAutofit/>
          </a:bodyPr>
          <a:lstStyle/>
          <a:p>
            <a:pPr marL="0" lvl="0" indent="0" algn="l">
              <a:lnSpc>
                <a:spcPct val="70000"/>
              </a:lnSpc>
              <a:spcBef>
                <a:spcPts val="0"/>
              </a:spcBef>
              <a:spcAft>
                <a:spcPts val="0"/>
              </a:spcAft>
              <a:buClr>
                <a:srgbClr val="004360"/>
              </a:buClr>
              <a:buSzPts val="2035"/>
              <a:buNone/>
              <a:defRPr/>
            </a:pPr>
            <a:r>
              <a:rPr lang="en-US" sz="2400" i="1" dirty="0"/>
              <a:t>Example of </a:t>
            </a:r>
            <a:r>
              <a:rPr lang="en-US" sz="2400" b="1" i="1" dirty="0"/>
              <a:t>attribute-filter.xml </a:t>
            </a:r>
            <a:r>
              <a:rPr lang="en-US" sz="2400" i="1" dirty="0"/>
              <a:t>file  for an IdP supporting R&amp;S</a:t>
            </a:r>
            <a:endParaRPr sz="2400" i="1" dirty="0"/>
          </a:p>
          <a:p>
            <a:pPr marL="0" lvl="0" indent="0" algn="l">
              <a:lnSpc>
                <a:spcPct val="70000"/>
              </a:lnSpc>
              <a:spcBef>
                <a:spcPts val="750"/>
              </a:spcBef>
              <a:spcAft>
                <a:spcPts val="0"/>
              </a:spcAft>
              <a:buClr>
                <a:srgbClr val="004360"/>
              </a:buClr>
              <a:buSzPts val="2035"/>
              <a:buNone/>
              <a:defRPr/>
            </a:pPr>
            <a:endParaRPr sz="2050" dirty="0"/>
          </a:p>
          <a:p>
            <a:pPr marL="0" lvl="0" indent="0" algn="l">
              <a:lnSpc>
                <a:spcPct val="70000"/>
              </a:lnSpc>
              <a:spcBef>
                <a:spcPts val="750"/>
              </a:spcBef>
              <a:spcAft>
                <a:spcPts val="0"/>
              </a:spcAft>
              <a:buClr>
                <a:srgbClr val="0000FF"/>
              </a:buClr>
              <a:buSzPts val="1665"/>
              <a:buNone/>
              <a:defRPr/>
            </a:pPr>
            <a:r>
              <a:rPr lang="en-US" sz="1650" dirty="0">
                <a:solidFill>
                  <a:srgbClr val="0000FF"/>
                </a:solidFill>
                <a:latin typeface="Courier New"/>
                <a:ea typeface="Courier New"/>
                <a:cs typeface="Courier New"/>
              </a:rPr>
              <a:t>&lt;AttributeFilterPolicy</a:t>
            </a:r>
            <a:r>
              <a:rPr lang="en-US" sz="1650" dirty="0">
                <a:solidFill>
                  <a:srgbClr val="000000"/>
                </a:solidFill>
                <a:latin typeface="Courier New"/>
                <a:ea typeface="Courier New"/>
                <a:cs typeface="Courier New"/>
              </a:rPr>
              <a:t> </a:t>
            </a:r>
            <a:r>
              <a:rPr lang="en-US" sz="1650" dirty="0">
                <a:solidFill>
                  <a:srgbClr val="FF0000"/>
                </a:solidFill>
                <a:latin typeface="Courier New"/>
                <a:ea typeface="Courier New"/>
                <a:cs typeface="Courier New"/>
              </a:rPr>
              <a:t>id</a:t>
            </a:r>
            <a:r>
              <a:rPr lang="en-US" sz="1650" dirty="0">
                <a:solidFill>
                  <a:srgbClr val="000000"/>
                </a:solidFill>
                <a:latin typeface="Courier New"/>
                <a:ea typeface="Courier New"/>
                <a:cs typeface="Courier New"/>
              </a:rPr>
              <a:t>=</a:t>
            </a:r>
            <a:r>
              <a:rPr lang="en-US" sz="1650" b="1" dirty="0">
                <a:solidFill>
                  <a:srgbClr val="8000FF"/>
                </a:solidFill>
                <a:latin typeface="Courier New"/>
                <a:ea typeface="Courier New"/>
                <a:cs typeface="Courier New"/>
              </a:rPr>
              <a:t>"releaseDynamicSubsetRandSAttributeBundle"</a:t>
            </a:r>
            <a:r>
              <a:rPr lang="en-US" sz="1650" dirty="0">
                <a:solidFill>
                  <a:srgbClr val="0000FF"/>
                </a:solidFill>
                <a:latin typeface="Courier New"/>
                <a:ea typeface="Courier New"/>
                <a:cs typeface="Courier New"/>
              </a:rPr>
              <a:t>&gt;</a:t>
            </a:r>
            <a:r>
              <a:rPr lang="en-US" sz="1650" b="1" dirty="0">
                <a:solidFill>
                  <a:srgbClr val="000000"/>
                </a:solidFill>
                <a:latin typeface="Courier New"/>
                <a:ea typeface="Courier New"/>
                <a:cs typeface="Courier New"/>
              </a:rPr>
              <a:t> </a:t>
            </a:r>
            <a:br>
              <a:rPr lang="en-US" sz="1650" b="1" dirty="0">
                <a:solidFill>
                  <a:srgbClr val="000000"/>
                </a:solidFill>
                <a:latin typeface="Courier New"/>
                <a:ea typeface="Courier New"/>
                <a:cs typeface="Courier New"/>
              </a:rPr>
            </a:br>
            <a:r>
              <a:rPr lang="en-US" sz="1650" b="1" dirty="0">
                <a:solidFill>
                  <a:srgbClr val="000000"/>
                </a:solidFill>
                <a:latin typeface="Courier New"/>
                <a:ea typeface="Courier New"/>
                <a:cs typeface="Courier New"/>
              </a:rPr>
              <a:t>  </a:t>
            </a:r>
            <a:r>
              <a:rPr lang="en-US" sz="1650" dirty="0">
                <a:solidFill>
                  <a:srgbClr val="0000FF"/>
                </a:solidFill>
                <a:latin typeface="Courier New"/>
                <a:ea typeface="Courier New"/>
                <a:cs typeface="Courier New"/>
              </a:rPr>
              <a:t>&lt;PolicyRequirementRule</a:t>
            </a:r>
            <a:r>
              <a:rPr lang="en-US" sz="1650" dirty="0">
                <a:solidFill>
                  <a:srgbClr val="000000"/>
                </a:solidFill>
                <a:latin typeface="Courier New"/>
                <a:ea typeface="Courier New"/>
                <a:cs typeface="Courier New"/>
              </a:rPr>
              <a:t> </a:t>
            </a:r>
            <a:r>
              <a:rPr lang="en-US" sz="1650" dirty="0">
                <a:solidFill>
                  <a:srgbClr val="FF0000"/>
                </a:solidFill>
                <a:latin typeface="Courier New"/>
                <a:ea typeface="Courier New"/>
                <a:cs typeface="Courier New"/>
              </a:rPr>
              <a:t>xsi:type</a:t>
            </a:r>
            <a:r>
              <a:rPr lang="en-US" sz="1650" dirty="0">
                <a:solidFill>
                  <a:srgbClr val="000000"/>
                </a:solidFill>
                <a:latin typeface="Courier New"/>
                <a:ea typeface="Courier New"/>
                <a:cs typeface="Courier New"/>
              </a:rPr>
              <a:t>=</a:t>
            </a:r>
            <a:r>
              <a:rPr lang="en-US" sz="1650" b="1" dirty="0">
                <a:solidFill>
                  <a:srgbClr val="8000FF"/>
                </a:solidFill>
                <a:latin typeface="Courier New"/>
                <a:ea typeface="Courier New"/>
                <a:cs typeface="Courier New"/>
              </a:rPr>
              <a:t>"EntityAttributeExactMatch"</a:t>
            </a:r>
            <a:r>
              <a:rPr lang="en-US" sz="1650" dirty="0">
                <a:solidFill>
                  <a:srgbClr val="000000"/>
                </a:solidFill>
                <a:latin typeface="Courier New"/>
                <a:ea typeface="Courier New"/>
                <a:cs typeface="Courier New"/>
              </a:rPr>
              <a:t> </a:t>
            </a:r>
            <a:br>
              <a:rPr lang="en-US" sz="1650" dirty="0">
                <a:solidFill>
                  <a:srgbClr val="000000"/>
                </a:solidFill>
                <a:latin typeface="Courier New"/>
                <a:ea typeface="Courier New"/>
                <a:cs typeface="Courier New"/>
              </a:rPr>
            </a:br>
            <a:r>
              <a:rPr lang="en-US" sz="1650" dirty="0">
                <a:solidFill>
                  <a:srgbClr val="000000"/>
                </a:solidFill>
                <a:latin typeface="Courier New"/>
                <a:ea typeface="Courier New"/>
                <a:cs typeface="Courier New"/>
              </a:rPr>
              <a:t>        </a:t>
            </a:r>
            <a:r>
              <a:rPr lang="en-US" sz="1650" dirty="0">
                <a:solidFill>
                  <a:srgbClr val="FF0000"/>
                </a:solidFill>
                <a:latin typeface="Courier New"/>
                <a:ea typeface="Courier New"/>
                <a:cs typeface="Courier New"/>
              </a:rPr>
              <a:t>attributeName</a:t>
            </a:r>
            <a:r>
              <a:rPr lang="en-US" sz="1650" dirty="0">
                <a:solidFill>
                  <a:srgbClr val="000000"/>
                </a:solidFill>
                <a:latin typeface="Courier New"/>
                <a:ea typeface="Courier New"/>
                <a:cs typeface="Courier New"/>
              </a:rPr>
              <a:t>=</a:t>
            </a:r>
            <a:r>
              <a:rPr lang="en-US" sz="1650" b="1" dirty="0">
                <a:solidFill>
                  <a:srgbClr val="8000FF"/>
                </a:solidFill>
                <a:latin typeface="Courier New"/>
                <a:ea typeface="Courier New"/>
                <a:cs typeface="Courier New"/>
              </a:rPr>
              <a:t>"http://macedir.org/entity-category"</a:t>
            </a:r>
            <a:r>
              <a:rPr lang="en-US" sz="1650" dirty="0">
                <a:solidFill>
                  <a:srgbClr val="000000"/>
                </a:solidFill>
                <a:latin typeface="Courier New"/>
                <a:ea typeface="Courier New"/>
                <a:cs typeface="Courier New"/>
              </a:rPr>
              <a:t> </a:t>
            </a:r>
            <a:br>
              <a:rPr lang="en-US" sz="1650" dirty="0">
                <a:solidFill>
                  <a:srgbClr val="000000"/>
                </a:solidFill>
                <a:latin typeface="Courier New"/>
                <a:ea typeface="Courier New"/>
                <a:cs typeface="Courier New"/>
              </a:rPr>
            </a:br>
            <a:r>
              <a:rPr lang="en-US" sz="1650" dirty="0">
                <a:solidFill>
                  <a:srgbClr val="000000"/>
                </a:solidFill>
                <a:latin typeface="Courier New"/>
                <a:ea typeface="Courier New"/>
                <a:cs typeface="Courier New"/>
              </a:rPr>
              <a:t>        </a:t>
            </a:r>
            <a:r>
              <a:rPr lang="en-US" sz="1650" dirty="0">
                <a:solidFill>
                  <a:srgbClr val="FF0000"/>
                </a:solidFill>
                <a:latin typeface="Courier New"/>
                <a:ea typeface="Courier New"/>
                <a:cs typeface="Courier New"/>
              </a:rPr>
              <a:t>attributeValue</a:t>
            </a:r>
            <a:r>
              <a:rPr lang="en-US" sz="1650" dirty="0">
                <a:solidFill>
                  <a:srgbClr val="000000"/>
                </a:solidFill>
                <a:latin typeface="Courier New"/>
                <a:ea typeface="Courier New"/>
                <a:cs typeface="Courier New"/>
              </a:rPr>
              <a:t>=</a:t>
            </a:r>
            <a:r>
              <a:rPr lang="en-US" sz="1650" b="1" dirty="0">
                <a:solidFill>
                  <a:srgbClr val="8000FF"/>
                </a:solidFill>
                <a:latin typeface="Courier New"/>
                <a:ea typeface="Courier New"/>
                <a:cs typeface="Courier New"/>
              </a:rPr>
              <a:t>"http://refeds.org/category/research-and-scholarship"</a:t>
            </a:r>
            <a:r>
              <a:rPr lang="en-US" sz="1650" dirty="0">
                <a:solidFill>
                  <a:srgbClr val="0000FF"/>
                </a:solidFill>
                <a:latin typeface="Courier New"/>
                <a:ea typeface="Courier New"/>
                <a:cs typeface="Courier New"/>
              </a:rPr>
              <a:t>/&gt;</a:t>
            </a:r>
            <a:r>
              <a:rPr lang="en-US" sz="1650" b="1" dirty="0">
                <a:solidFill>
                  <a:srgbClr val="000000"/>
                </a:solidFill>
                <a:latin typeface="Courier New"/>
                <a:ea typeface="Courier New"/>
                <a:cs typeface="Courier New"/>
              </a:rPr>
              <a:t>    </a:t>
            </a:r>
            <a:br>
              <a:rPr lang="en-US" sz="1650" b="1" dirty="0">
                <a:solidFill>
                  <a:srgbClr val="000000"/>
                </a:solidFill>
                <a:latin typeface="Courier New"/>
                <a:ea typeface="Courier New"/>
                <a:cs typeface="Courier New"/>
              </a:rPr>
            </a:br>
            <a:br>
              <a:rPr lang="en-US" sz="1650" b="1" dirty="0">
                <a:solidFill>
                  <a:srgbClr val="000000"/>
                </a:solidFill>
                <a:latin typeface="Courier New"/>
                <a:ea typeface="Courier New"/>
                <a:cs typeface="Courier New"/>
              </a:rPr>
            </a:br>
            <a:r>
              <a:rPr lang="en-US" sz="1650" b="1" dirty="0">
                <a:solidFill>
                  <a:srgbClr val="000000"/>
                </a:solidFill>
                <a:latin typeface="Courier New"/>
                <a:ea typeface="Courier New"/>
                <a:cs typeface="Courier New"/>
              </a:rPr>
              <a:t>     </a:t>
            </a:r>
            <a:r>
              <a:rPr lang="en-US" sz="1650" dirty="0">
                <a:solidFill>
                  <a:srgbClr val="0000FF"/>
                </a:solidFill>
                <a:latin typeface="Courier New"/>
                <a:ea typeface="Courier New"/>
                <a:cs typeface="Courier New"/>
              </a:rPr>
              <a:t>&lt;AttributeRule</a:t>
            </a:r>
            <a:r>
              <a:rPr lang="en-US" sz="1650" dirty="0">
                <a:solidFill>
                  <a:srgbClr val="000000"/>
                </a:solidFill>
                <a:latin typeface="Courier New"/>
                <a:ea typeface="Courier New"/>
                <a:cs typeface="Courier New"/>
              </a:rPr>
              <a:t> </a:t>
            </a:r>
            <a:r>
              <a:rPr lang="en-US" sz="1650" dirty="0">
                <a:solidFill>
                  <a:srgbClr val="FF0000"/>
                </a:solidFill>
                <a:latin typeface="Courier New"/>
                <a:ea typeface="Courier New"/>
                <a:cs typeface="Courier New"/>
              </a:rPr>
              <a:t>attributeID</a:t>
            </a:r>
            <a:r>
              <a:rPr lang="en-US" sz="1650" dirty="0">
                <a:solidFill>
                  <a:srgbClr val="000000"/>
                </a:solidFill>
                <a:latin typeface="Courier New"/>
                <a:ea typeface="Courier New"/>
                <a:cs typeface="Courier New"/>
              </a:rPr>
              <a:t>=</a:t>
            </a:r>
            <a:r>
              <a:rPr lang="en-US" sz="1650" b="1" dirty="0">
                <a:solidFill>
                  <a:srgbClr val="8000FF"/>
                </a:solidFill>
                <a:latin typeface="Courier New"/>
                <a:ea typeface="Courier New"/>
                <a:cs typeface="Courier New"/>
              </a:rPr>
              <a:t>"eduPersonPrincipalName"</a:t>
            </a:r>
            <a:r>
              <a:rPr lang="en-US" sz="1650" dirty="0">
                <a:solidFill>
                  <a:srgbClr val="0000FF"/>
                </a:solidFill>
                <a:latin typeface="Courier New"/>
                <a:ea typeface="Courier New"/>
                <a:cs typeface="Courier New"/>
              </a:rPr>
              <a:t>&gt; &lt;/AttributeRule&gt;</a:t>
            </a:r>
            <a:br>
              <a:rPr lang="en-US" sz="1650" dirty="0">
                <a:solidFill>
                  <a:srgbClr val="0000FF"/>
                </a:solidFill>
                <a:latin typeface="Courier New"/>
                <a:ea typeface="Courier New"/>
                <a:cs typeface="Courier New"/>
              </a:rPr>
            </a:br>
            <a:br>
              <a:rPr lang="en-US" sz="1650" b="1" dirty="0">
                <a:solidFill>
                  <a:srgbClr val="000000"/>
                </a:solidFill>
                <a:latin typeface="Courier New"/>
                <a:ea typeface="Courier New"/>
                <a:cs typeface="Courier New"/>
              </a:rPr>
            </a:br>
            <a:r>
              <a:rPr lang="en-US" sz="1650" b="1" dirty="0">
                <a:solidFill>
                  <a:srgbClr val="000000"/>
                </a:solidFill>
                <a:latin typeface="Courier New"/>
                <a:ea typeface="Courier New"/>
                <a:cs typeface="Courier New"/>
              </a:rPr>
              <a:t>     </a:t>
            </a:r>
            <a:r>
              <a:rPr lang="en-US" sz="1650" dirty="0">
                <a:solidFill>
                  <a:srgbClr val="0000FF"/>
                </a:solidFill>
                <a:latin typeface="Courier New"/>
                <a:ea typeface="Courier New"/>
                <a:cs typeface="Courier New"/>
              </a:rPr>
              <a:t>&lt;AttributeRule</a:t>
            </a:r>
            <a:r>
              <a:rPr lang="en-US" sz="1650" dirty="0">
                <a:solidFill>
                  <a:srgbClr val="000000"/>
                </a:solidFill>
                <a:latin typeface="Courier New"/>
                <a:ea typeface="Courier New"/>
                <a:cs typeface="Courier New"/>
              </a:rPr>
              <a:t> </a:t>
            </a:r>
            <a:r>
              <a:rPr lang="en-US" sz="1650" dirty="0">
                <a:solidFill>
                  <a:srgbClr val="FF0000"/>
                </a:solidFill>
                <a:latin typeface="Courier New"/>
                <a:ea typeface="Courier New"/>
                <a:cs typeface="Courier New"/>
              </a:rPr>
              <a:t>attributeID</a:t>
            </a:r>
            <a:r>
              <a:rPr lang="en-US" sz="1650" dirty="0">
                <a:solidFill>
                  <a:srgbClr val="000000"/>
                </a:solidFill>
                <a:latin typeface="Courier New"/>
                <a:ea typeface="Courier New"/>
                <a:cs typeface="Courier New"/>
              </a:rPr>
              <a:t>=</a:t>
            </a:r>
            <a:r>
              <a:rPr lang="en-US" sz="1650" b="1" dirty="0">
                <a:solidFill>
                  <a:srgbClr val="8000FF"/>
                </a:solidFill>
                <a:latin typeface="Courier New"/>
                <a:ea typeface="Courier New"/>
                <a:cs typeface="Courier New"/>
              </a:rPr>
              <a:t>"email"</a:t>
            </a:r>
            <a:r>
              <a:rPr lang="en-US" sz="1650" dirty="0">
                <a:solidFill>
                  <a:srgbClr val="0000FF"/>
                </a:solidFill>
                <a:latin typeface="Courier New"/>
                <a:ea typeface="Courier New"/>
                <a:cs typeface="Courier New"/>
              </a:rPr>
              <a:t>&gt; &lt;/AttributeRule&gt;</a:t>
            </a:r>
            <a:br>
              <a:rPr lang="en-US" sz="1650" dirty="0">
                <a:solidFill>
                  <a:srgbClr val="0000FF"/>
                </a:solidFill>
                <a:latin typeface="Courier New"/>
                <a:ea typeface="Courier New"/>
                <a:cs typeface="Courier New"/>
              </a:rPr>
            </a:br>
            <a:br>
              <a:rPr lang="en-US" sz="1650" dirty="0">
                <a:solidFill>
                  <a:srgbClr val="0000FF"/>
                </a:solidFill>
                <a:latin typeface="Courier New"/>
                <a:ea typeface="Courier New"/>
                <a:cs typeface="Courier New"/>
              </a:rPr>
            </a:br>
            <a:r>
              <a:rPr lang="en-US" sz="1650" b="1" dirty="0">
                <a:solidFill>
                  <a:srgbClr val="000000"/>
                </a:solidFill>
                <a:latin typeface="Courier New"/>
                <a:ea typeface="Courier New"/>
                <a:cs typeface="Courier New"/>
              </a:rPr>
              <a:t>     […] </a:t>
            </a:r>
            <a:br>
              <a:rPr lang="en-US" sz="1650" b="1" dirty="0">
                <a:solidFill>
                  <a:srgbClr val="000000"/>
                </a:solidFill>
                <a:latin typeface="Courier New"/>
                <a:ea typeface="Courier New"/>
                <a:cs typeface="Courier New"/>
              </a:rPr>
            </a:br>
            <a:r>
              <a:rPr lang="en-US" sz="1650" dirty="0">
                <a:solidFill>
                  <a:srgbClr val="0000FF"/>
                </a:solidFill>
                <a:latin typeface="Courier New"/>
                <a:ea typeface="Courier New"/>
                <a:cs typeface="Courier New"/>
              </a:rPr>
              <a:t>&lt;/AttributeFilterPolicy&gt;</a:t>
            </a:r>
            <a:endParaRPr dirty="0"/>
          </a:p>
          <a:p>
            <a:pPr marL="0" lvl="0" indent="0" algn="l">
              <a:lnSpc>
                <a:spcPct val="70000"/>
              </a:lnSpc>
              <a:spcBef>
                <a:spcPts val="750"/>
              </a:spcBef>
              <a:spcAft>
                <a:spcPts val="0"/>
              </a:spcAft>
              <a:buClr>
                <a:srgbClr val="004360"/>
              </a:buClr>
              <a:buSzPts val="1665"/>
              <a:buNone/>
              <a:defRPr/>
            </a:pPr>
            <a:endParaRPr sz="1650" dirty="0"/>
          </a:p>
          <a:p>
            <a:pPr marL="0" lvl="0" indent="0" algn="l">
              <a:lnSpc>
                <a:spcPct val="70000"/>
              </a:lnSpc>
              <a:spcBef>
                <a:spcPts val="750"/>
              </a:spcBef>
              <a:spcAft>
                <a:spcPts val="0"/>
              </a:spcAft>
              <a:buClr>
                <a:srgbClr val="004360"/>
              </a:buClr>
              <a:buSzPts val="2035"/>
              <a:buNone/>
              <a:defRPr/>
            </a:pPr>
            <a:r>
              <a:rPr lang="en-US" sz="2050" dirty="0"/>
              <a:t>Examples:</a:t>
            </a:r>
            <a:endParaRPr dirty="0"/>
          </a:p>
          <a:p>
            <a:pPr marL="0" lvl="0" indent="0" algn="l">
              <a:lnSpc>
                <a:spcPct val="70000"/>
              </a:lnSpc>
              <a:spcBef>
                <a:spcPts val="750"/>
              </a:spcBef>
              <a:spcAft>
                <a:spcPts val="0"/>
              </a:spcAft>
              <a:buClr>
                <a:srgbClr val="004360"/>
              </a:buClr>
              <a:buSzPts val="2035"/>
              <a:buNone/>
              <a:defRPr/>
            </a:pPr>
            <a:r>
              <a:rPr lang="en-US" sz="2050" u="sng" dirty="0">
                <a:solidFill>
                  <a:schemeClr val="hlink"/>
                </a:solidFill>
                <a:hlinkClick r:id="rId3"/>
              </a:rPr>
              <a:t>http://www.garr.it/idem-conf/attribute-filter-v3-rs.xml</a:t>
            </a:r>
            <a:r>
              <a:rPr lang="en-US" sz="2050" u="sng" dirty="0">
                <a:solidFill>
                  <a:schemeClr val="hlink"/>
                </a:solidFill>
              </a:rPr>
              <a:t> </a:t>
            </a:r>
            <a:endParaRPr dirty="0"/>
          </a:p>
          <a:p>
            <a:pPr marL="0" lvl="0" indent="0" algn="l">
              <a:lnSpc>
                <a:spcPct val="70000"/>
              </a:lnSpc>
              <a:spcBef>
                <a:spcPts val="750"/>
              </a:spcBef>
              <a:spcAft>
                <a:spcPts val="0"/>
              </a:spcAft>
              <a:buClr>
                <a:srgbClr val="004360"/>
              </a:buClr>
              <a:buSzPts val="2035"/>
              <a:buNone/>
              <a:defRPr/>
            </a:pPr>
            <a:r>
              <a:rPr lang="en-US" sz="2050" u="sng" dirty="0">
                <a:solidFill>
                  <a:schemeClr val="hlink"/>
                </a:solidFill>
                <a:hlinkClick r:id="rId4"/>
              </a:rPr>
              <a:t>https://wiki.refeds.org/display/ENT/Research+and+Scholarship+IdP+Config</a:t>
            </a:r>
            <a:endParaRPr sz="2050" dirty="0"/>
          </a:p>
        </p:txBody>
      </p:sp>
      <p:sp>
        <p:nvSpPr>
          <p:cNvPr id="5" name="Google Shape;366;p57"/>
          <p:cNvSpPr>
            <a:spLocks noGrp="1"/>
          </p:cNvSpPr>
          <p:nvPr>
            <p:ph type="sldNum" idx="12"/>
          </p:nvPr>
        </p:nvSpPr>
        <p:spPr bwMode="auto">
          <a:xfrm>
            <a:off x="11061811" y="6406019"/>
            <a:ext cx="741000" cy="274800"/>
          </a:xfrm>
          <a:prstGeom prst="rect">
            <a:avLst/>
          </a:prstGeom>
          <a:noFill/>
          <a:ln>
            <a:noFill/>
          </a:ln>
        </p:spPr>
        <p:txBody>
          <a:bodyPr spcFirstLastPara="1" wrap="square" lIns="91425" tIns="45700" rIns="91425" bIns="45700" anchor="ctr" anchorCtr="0">
            <a:noAutofit/>
          </a:bodyPr>
          <a:lstStyle/>
          <a:p>
            <a:pPr marL="0" lvl="0" indent="0" algn="l">
              <a:spcBef>
                <a:spcPts val="0"/>
              </a:spcBef>
              <a:spcAft>
                <a:spcPts val="0"/>
              </a:spcAft>
              <a:buNone/>
              <a:defRPr/>
            </a:pPr>
            <a:fld id="{00000000-1234-1234-1234-123412341234}" type="slidenum">
              <a:rPr lang="en-US"/>
              <a:t>23</a:t>
            </a:fld>
            <a:endParaRPr/>
          </a:p>
        </p:txBody>
      </p:sp>
      <p:sp>
        <p:nvSpPr>
          <p:cNvPr id="6" name="Google Shape;367;p57"/>
          <p:cNvSpPr>
            <a:spLocks noGrp="1"/>
          </p:cNvSpPr>
          <p:nvPr>
            <p:ph type="title"/>
          </p:nvPr>
        </p:nvSpPr>
        <p:spPr bwMode="auto">
          <a:xfrm>
            <a:off x="119337" y="74648"/>
            <a:ext cx="11683474" cy="1325700"/>
          </a:xfrm>
          <a:prstGeom prst="rect">
            <a:avLst/>
          </a:prstGeom>
          <a:noFill/>
          <a:ln>
            <a:noFill/>
          </a:ln>
        </p:spPr>
        <p:txBody>
          <a:bodyPr spcFirstLastPara="1" wrap="square" lIns="91425" tIns="45700" rIns="91425" bIns="45700" anchor="ctr" anchorCtr="0">
            <a:noAutofit/>
          </a:bodyPr>
          <a:lstStyle/>
          <a:p>
            <a:pPr marL="0" lvl="0" indent="0" algn="l">
              <a:lnSpc>
                <a:spcPct val="90000"/>
              </a:lnSpc>
              <a:spcBef>
                <a:spcPts val="0"/>
              </a:spcBef>
              <a:spcAft>
                <a:spcPts val="0"/>
              </a:spcAft>
              <a:buClr>
                <a:srgbClr val="004361"/>
              </a:buClr>
              <a:buSzPts val="2400"/>
              <a:buFont typeface="Calibri"/>
              <a:buNone/>
              <a:defRPr/>
            </a:pPr>
            <a:r>
              <a:rPr lang="en-US" dirty="0"/>
              <a:t>Automatic attribute release based on EC for Shibboleth</a:t>
            </a:r>
            <a:br>
              <a:rPr lang="en-US" dirty="0"/>
            </a:br>
            <a:r>
              <a:rPr lang="en-US" dirty="0"/>
              <a:t>Research &amp; Scholarship IdP filter</a:t>
            </a:r>
            <a:endParaRPr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C0ACD43-A584-E99A-8D28-F45E920E8D56}"/>
              </a:ext>
            </a:extLst>
          </p:cNvPr>
          <p:cNvSpPr>
            <a:spLocks noGrp="1"/>
          </p:cNvSpPr>
          <p:nvPr>
            <p:ph type="title"/>
          </p:nvPr>
        </p:nvSpPr>
        <p:spPr>
          <a:xfrm>
            <a:off x="1343472" y="3006516"/>
            <a:ext cx="9894723" cy="430909"/>
          </a:xfrm>
        </p:spPr>
        <p:txBody>
          <a:bodyPr/>
          <a:lstStyle/>
          <a:p>
            <a:r>
              <a:rPr lang="en-NL" dirty="0"/>
              <a:t>Data Protection Code of Conduct (CoCo) v1 and v2</a:t>
            </a:r>
          </a:p>
        </p:txBody>
      </p:sp>
    </p:spTree>
    <p:extLst>
      <p:ext uri="{BB962C8B-B14F-4D97-AF65-F5344CB8AC3E}">
        <p14:creationId xmlns:p14="http://schemas.microsoft.com/office/powerpoint/2010/main" val="35309012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372;p58"/>
          <p:cNvSpPr>
            <a:spLocks noGrp="1"/>
          </p:cNvSpPr>
          <p:nvPr>
            <p:ph type="body" idx="1"/>
          </p:nvPr>
        </p:nvSpPr>
        <p:spPr bwMode="auto">
          <a:xfrm>
            <a:off x="38962" y="1268760"/>
            <a:ext cx="11556154" cy="4737600"/>
          </a:xfrm>
          <a:prstGeom prst="rect">
            <a:avLst/>
          </a:prstGeom>
          <a:noFill/>
          <a:ln>
            <a:noFill/>
          </a:ln>
        </p:spPr>
        <p:txBody>
          <a:bodyPr spcFirstLastPara="1" wrap="square" lIns="91425" tIns="45700" rIns="91425" bIns="45700" anchor="t" anchorCtr="0">
            <a:noAutofit/>
          </a:bodyPr>
          <a:lstStyle/>
          <a:p>
            <a:pPr marL="0" lvl="0" indent="0" algn="l">
              <a:lnSpc>
                <a:spcPct val="90000"/>
              </a:lnSpc>
              <a:spcBef>
                <a:spcPts val="0"/>
              </a:spcBef>
              <a:spcAft>
                <a:spcPts val="0"/>
              </a:spcAft>
              <a:buClr>
                <a:srgbClr val="013F5E"/>
              </a:buClr>
              <a:buSzPts val="2200"/>
              <a:buNone/>
              <a:defRPr/>
            </a:pPr>
            <a:r>
              <a:rPr lang="en-US" dirty="0">
                <a:solidFill>
                  <a:srgbClr val="013F5E"/>
                </a:solidFill>
              </a:rPr>
              <a:t>GÉANT</a:t>
            </a:r>
            <a:r>
              <a:rPr lang="en-US" dirty="0">
                <a:solidFill>
                  <a:srgbClr val="FF0000"/>
                </a:solidFill>
              </a:rPr>
              <a:t> </a:t>
            </a:r>
            <a:r>
              <a:rPr lang="en-US" dirty="0"/>
              <a:t>Data Protection Code of Conduct (</a:t>
            </a:r>
            <a:r>
              <a:rPr lang="en-US" dirty="0" err="1"/>
              <a:t>DP_CoCo</a:t>
            </a:r>
            <a:r>
              <a:rPr lang="en-US" dirty="0"/>
              <a:t>)      (aka: </a:t>
            </a:r>
            <a:r>
              <a:rPr lang="en-US" b="1" dirty="0" err="1">
                <a:solidFill>
                  <a:srgbClr val="C00000"/>
                </a:solidFill>
              </a:rPr>
              <a:t>CoCo</a:t>
            </a:r>
            <a:r>
              <a:rPr lang="en-US" b="1" dirty="0">
                <a:solidFill>
                  <a:srgbClr val="C00000"/>
                </a:solidFill>
              </a:rPr>
              <a:t> version 1</a:t>
            </a:r>
            <a:r>
              <a:rPr lang="en-US" dirty="0"/>
              <a:t>)</a:t>
            </a:r>
            <a:endParaRPr dirty="0"/>
          </a:p>
          <a:p>
            <a:pPr marL="171450" lvl="0" indent="-31750" algn="l">
              <a:lnSpc>
                <a:spcPct val="90000"/>
              </a:lnSpc>
              <a:spcBef>
                <a:spcPts val="750"/>
              </a:spcBef>
              <a:spcAft>
                <a:spcPts val="0"/>
              </a:spcAft>
              <a:buClr>
                <a:srgbClr val="004360"/>
              </a:buClr>
              <a:buSzPts val="2200"/>
              <a:buNone/>
              <a:defRPr/>
            </a:pPr>
            <a:endParaRPr dirty="0"/>
          </a:p>
          <a:p>
            <a:pPr marL="171450" lvl="0" indent="-171450" algn="l">
              <a:lnSpc>
                <a:spcPct val="90000"/>
              </a:lnSpc>
              <a:spcBef>
                <a:spcPts val="750"/>
              </a:spcBef>
              <a:spcAft>
                <a:spcPts val="0"/>
              </a:spcAft>
              <a:buClr>
                <a:srgbClr val="004360"/>
              </a:buClr>
              <a:buSzPts val="2200"/>
              <a:buChar char="•"/>
              <a:defRPr/>
            </a:pPr>
            <a:r>
              <a:rPr lang="en-US" dirty="0"/>
              <a:t>Created to meet the requirements of the EU Data Protection Directive in federated identity management  (1995)</a:t>
            </a:r>
            <a:endParaRPr dirty="0"/>
          </a:p>
          <a:p>
            <a:pPr marL="171450" lvl="0" indent="-31750" algn="l">
              <a:lnSpc>
                <a:spcPct val="90000"/>
              </a:lnSpc>
              <a:spcBef>
                <a:spcPts val="750"/>
              </a:spcBef>
              <a:spcAft>
                <a:spcPts val="0"/>
              </a:spcAft>
              <a:buClr>
                <a:srgbClr val="004360"/>
              </a:buClr>
              <a:buSzPts val="2200"/>
              <a:buNone/>
              <a:defRPr/>
            </a:pPr>
            <a:endParaRPr dirty="0"/>
          </a:p>
          <a:p>
            <a:pPr marL="171450" lvl="0" indent="-171450" algn="l">
              <a:lnSpc>
                <a:spcPct val="90000"/>
              </a:lnSpc>
              <a:spcBef>
                <a:spcPts val="750"/>
              </a:spcBef>
              <a:spcAft>
                <a:spcPts val="0"/>
              </a:spcAft>
              <a:buClr>
                <a:srgbClr val="004360"/>
              </a:buClr>
              <a:buSzPts val="2200"/>
              <a:buChar char="•"/>
              <a:defRPr/>
            </a:pPr>
            <a:r>
              <a:rPr lang="en-US" sz="2800" b="0" i="0" u="none" strike="noStrike" cap="none" spc="0" dirty="0">
                <a:solidFill>
                  <a:srgbClr val="1E4E79"/>
                </a:solidFill>
                <a:latin typeface="Calibri"/>
                <a:ea typeface="Calibri"/>
                <a:cs typeface="Calibri"/>
              </a:rPr>
              <a:t>Fundamental agreement on how user data will be managed and processed in order to respect user privacy</a:t>
            </a:r>
          </a:p>
          <a:p>
            <a:pPr marL="228600" lvl="0" indent="0" algn="l">
              <a:lnSpc>
                <a:spcPct val="90000"/>
              </a:lnSpc>
              <a:spcBef>
                <a:spcPts val="750"/>
              </a:spcBef>
              <a:spcAft>
                <a:spcPts val="0"/>
              </a:spcAft>
              <a:buNone/>
              <a:defRPr/>
            </a:pPr>
            <a:endParaRPr lang="en-US" sz="2800" b="0" i="0" u="none" strike="noStrike" cap="none" spc="0" dirty="0">
              <a:solidFill>
                <a:srgbClr val="1E4E79"/>
              </a:solidFill>
              <a:latin typeface="Calibri"/>
              <a:ea typeface="Calibri"/>
              <a:cs typeface="Calibri"/>
            </a:endParaRPr>
          </a:p>
          <a:p>
            <a:pPr marL="171450" lvl="0" indent="-171450" algn="l">
              <a:lnSpc>
                <a:spcPct val="90000"/>
              </a:lnSpc>
              <a:spcBef>
                <a:spcPts val="750"/>
              </a:spcBef>
              <a:spcAft>
                <a:spcPts val="0"/>
              </a:spcAft>
              <a:buClr>
                <a:srgbClr val="004360"/>
              </a:buClr>
              <a:buSzPts val="2200"/>
              <a:buChar char="•"/>
              <a:defRPr/>
            </a:pPr>
            <a:r>
              <a:rPr lang="en-US" sz="2800" b="0" i="0" u="none" strike="noStrike" cap="none" spc="0" dirty="0">
                <a:solidFill>
                  <a:srgbClr val="1E4E79"/>
                </a:solidFill>
                <a:latin typeface="Calibri"/>
                <a:ea typeface="Calibri"/>
                <a:cs typeface="Calibri"/>
              </a:rPr>
              <a:t>Home Organizations are more </a:t>
            </a:r>
            <a:r>
              <a:rPr lang="en-US" sz="2800" b="1" i="0" u="none" strike="noStrike" cap="none" spc="0" dirty="0">
                <a:solidFill>
                  <a:srgbClr val="1E4E79"/>
                </a:solidFill>
                <a:latin typeface="Calibri"/>
                <a:ea typeface="Calibri"/>
                <a:cs typeface="Calibri"/>
              </a:rPr>
              <a:t>keen to release attributes to Service Providers who comply with Data protection Code of Conduct</a:t>
            </a:r>
            <a:endParaRPr b="1" dirty="0">
              <a:solidFill>
                <a:srgbClr val="013F5E"/>
              </a:solidFill>
            </a:endParaRPr>
          </a:p>
          <a:p>
            <a:pPr marL="0" lvl="0" indent="0" algn="l">
              <a:lnSpc>
                <a:spcPct val="90000"/>
              </a:lnSpc>
              <a:spcBef>
                <a:spcPts val="750"/>
              </a:spcBef>
              <a:spcAft>
                <a:spcPts val="0"/>
              </a:spcAft>
              <a:buClr>
                <a:srgbClr val="004360"/>
              </a:buClr>
              <a:buSzPts val="2200"/>
              <a:buNone/>
              <a:defRPr/>
            </a:pPr>
            <a:endParaRPr dirty="0"/>
          </a:p>
        </p:txBody>
      </p:sp>
      <p:sp>
        <p:nvSpPr>
          <p:cNvPr id="5" name="Google Shape;373;p58"/>
          <p:cNvSpPr>
            <a:spLocks noGrp="1"/>
          </p:cNvSpPr>
          <p:nvPr>
            <p:ph type="sldNum" idx="12"/>
          </p:nvPr>
        </p:nvSpPr>
        <p:spPr bwMode="auto">
          <a:xfrm>
            <a:off x="11061811" y="6406019"/>
            <a:ext cx="741000" cy="274800"/>
          </a:xfrm>
          <a:prstGeom prst="rect">
            <a:avLst/>
          </a:prstGeom>
          <a:noFill/>
          <a:ln>
            <a:noFill/>
          </a:ln>
        </p:spPr>
        <p:txBody>
          <a:bodyPr spcFirstLastPara="1" wrap="square" lIns="91425" tIns="45700" rIns="91425" bIns="45700" anchor="ctr" anchorCtr="0">
            <a:noAutofit/>
          </a:bodyPr>
          <a:lstStyle/>
          <a:p>
            <a:pPr marL="0" lvl="0" indent="0" algn="l">
              <a:spcBef>
                <a:spcPts val="0"/>
              </a:spcBef>
              <a:spcAft>
                <a:spcPts val="0"/>
              </a:spcAft>
              <a:buNone/>
              <a:defRPr/>
            </a:pPr>
            <a:fld id="{00000000-1234-1234-1234-123412341234}" type="slidenum">
              <a:rPr lang="en-US"/>
              <a:t>25</a:t>
            </a:fld>
            <a:endParaRPr/>
          </a:p>
        </p:txBody>
      </p:sp>
      <p:sp>
        <p:nvSpPr>
          <p:cNvPr id="6" name="Google Shape;374;p58"/>
          <p:cNvSpPr>
            <a:spLocks noGrp="1"/>
          </p:cNvSpPr>
          <p:nvPr>
            <p:ph type="title"/>
          </p:nvPr>
        </p:nvSpPr>
        <p:spPr bwMode="auto">
          <a:xfrm>
            <a:off x="455651" y="74650"/>
            <a:ext cx="11260200" cy="1325700"/>
          </a:xfrm>
          <a:prstGeom prst="rect">
            <a:avLst/>
          </a:prstGeom>
          <a:noFill/>
          <a:ln>
            <a:noFill/>
          </a:ln>
        </p:spPr>
        <p:txBody>
          <a:bodyPr spcFirstLastPara="1" wrap="square" lIns="91425" tIns="45700" rIns="91425" bIns="45700" anchor="ctr" anchorCtr="0">
            <a:noAutofit/>
          </a:bodyPr>
          <a:lstStyle/>
          <a:p>
            <a:pPr marL="0" lvl="0" indent="0" algn="l">
              <a:lnSpc>
                <a:spcPct val="90000"/>
              </a:lnSpc>
              <a:spcBef>
                <a:spcPts val="0"/>
              </a:spcBef>
              <a:spcAft>
                <a:spcPts val="0"/>
              </a:spcAft>
              <a:buClr>
                <a:srgbClr val="013F5E"/>
              </a:buClr>
              <a:buSzPts val="2400"/>
              <a:buFont typeface="Calibri"/>
              <a:buNone/>
              <a:defRPr/>
            </a:pPr>
            <a:r>
              <a:rPr lang="en-US" dirty="0">
                <a:solidFill>
                  <a:srgbClr val="C00000"/>
                </a:solidFill>
              </a:rPr>
              <a:t>GÉANT Data Protection Code of Conduct </a:t>
            </a:r>
            <a:r>
              <a:rPr lang="en-US" dirty="0">
                <a:solidFill>
                  <a:srgbClr val="013F5E"/>
                </a:solidFill>
              </a:rPr>
              <a:t>Entity Category</a:t>
            </a:r>
            <a:endParaRPr strike="sngStrike" dirty="0">
              <a:solidFill>
                <a:srgbClr val="013F5E"/>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86D68AB-CC51-14E9-B93C-599B6183ED8A}"/>
              </a:ext>
            </a:extLst>
          </p:cNvPr>
          <p:cNvSpPr>
            <a:spLocks noGrp="1"/>
          </p:cNvSpPr>
          <p:nvPr>
            <p:ph type="body" idx="1"/>
          </p:nvPr>
        </p:nvSpPr>
        <p:spPr>
          <a:xfrm>
            <a:off x="407369" y="1428050"/>
            <a:ext cx="11377264" cy="4351338"/>
          </a:xfrm>
        </p:spPr>
        <p:txBody>
          <a:bodyPr/>
          <a:lstStyle/>
          <a:p>
            <a:r>
              <a:rPr lang="en-NL" dirty="0"/>
              <a:t>Started as DP_CoCo version 1</a:t>
            </a:r>
          </a:p>
          <a:p>
            <a:pPr lvl="1"/>
            <a:r>
              <a:rPr lang="en-NL" b="1" dirty="0"/>
              <a:t>2013</a:t>
            </a:r>
            <a:r>
              <a:rPr lang="en-NL" dirty="0"/>
              <a:t> – based on EU regulation from 1995 </a:t>
            </a:r>
            <a:r>
              <a:rPr lang="en-NL" b="1" dirty="0">
                <a:solidFill>
                  <a:srgbClr val="C00000"/>
                </a:solidFill>
              </a:rPr>
              <a:t>( </a:t>
            </a:r>
            <a:r>
              <a:rPr lang="en-GB" b="1" i="0" dirty="0">
                <a:solidFill>
                  <a:srgbClr val="C00000"/>
                </a:solidFill>
                <a:effectLst/>
                <a:latin typeface="Google Sans"/>
              </a:rPr>
              <a:t>95/46/EG - Data Protection Directive)</a:t>
            </a:r>
            <a:br>
              <a:rPr lang="en-GB" b="1" i="0" dirty="0">
                <a:solidFill>
                  <a:srgbClr val="C00000"/>
                </a:solidFill>
                <a:effectLst/>
                <a:latin typeface="Google Sans"/>
              </a:rPr>
            </a:br>
            <a:endParaRPr lang="en-NL" b="1" dirty="0">
              <a:solidFill>
                <a:srgbClr val="C00000"/>
              </a:solidFill>
            </a:endParaRPr>
          </a:p>
          <a:p>
            <a:r>
              <a:rPr lang="en-NL" dirty="0"/>
              <a:t>Updated to DP_CoCo version 2</a:t>
            </a:r>
          </a:p>
          <a:p>
            <a:pPr lvl="1"/>
            <a:r>
              <a:rPr lang="en-NL" b="1" dirty="0"/>
              <a:t>2022</a:t>
            </a:r>
            <a:r>
              <a:rPr lang="en-NL" dirty="0"/>
              <a:t> – based on EU regulation from 2018  </a:t>
            </a:r>
            <a:r>
              <a:rPr lang="en-NL" b="1" dirty="0">
                <a:solidFill>
                  <a:srgbClr val="C00000"/>
                </a:solidFill>
              </a:rPr>
              <a:t>(“GDPR”)</a:t>
            </a:r>
          </a:p>
        </p:txBody>
      </p:sp>
      <p:sp>
        <p:nvSpPr>
          <p:cNvPr id="3" name="Title 2">
            <a:extLst>
              <a:ext uri="{FF2B5EF4-FFF2-40B4-BE49-F238E27FC236}">
                <a16:creationId xmlns:a16="http://schemas.microsoft.com/office/drawing/2014/main" id="{2D30067E-DD3C-7643-6D1E-686AE1C1A69B}"/>
              </a:ext>
            </a:extLst>
          </p:cNvPr>
          <p:cNvSpPr>
            <a:spLocks noGrp="1"/>
          </p:cNvSpPr>
          <p:nvPr>
            <p:ph type="title"/>
          </p:nvPr>
        </p:nvSpPr>
        <p:spPr/>
        <p:txBody>
          <a:bodyPr/>
          <a:lstStyle/>
          <a:p>
            <a:r>
              <a:rPr lang="en-NL" dirty="0"/>
              <a:t>Historical developments of the CoCo Entity Category</a:t>
            </a:r>
          </a:p>
        </p:txBody>
      </p:sp>
    </p:spTree>
    <p:extLst>
      <p:ext uri="{BB962C8B-B14F-4D97-AF65-F5344CB8AC3E}">
        <p14:creationId xmlns:p14="http://schemas.microsoft.com/office/powerpoint/2010/main" val="27524922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379;p59"/>
          <p:cNvSpPr>
            <a:spLocks noGrp="1"/>
          </p:cNvSpPr>
          <p:nvPr>
            <p:ph type="body" idx="1"/>
          </p:nvPr>
        </p:nvSpPr>
        <p:spPr bwMode="auto">
          <a:xfrm>
            <a:off x="998895" y="1428050"/>
            <a:ext cx="8633700" cy="4351200"/>
          </a:xfrm>
          <a:prstGeom prst="rect">
            <a:avLst/>
          </a:prstGeom>
        </p:spPr>
        <p:txBody>
          <a:bodyPr spcFirstLastPara="1" wrap="square" lIns="91425" tIns="45700" rIns="91425" bIns="45700" anchor="t" anchorCtr="0">
            <a:noAutofit/>
          </a:bodyPr>
          <a:lstStyle/>
          <a:p>
            <a:pPr marL="0" lvl="0" indent="0" algn="l">
              <a:spcBef>
                <a:spcPts val="1000"/>
              </a:spcBef>
              <a:spcAft>
                <a:spcPts val="0"/>
              </a:spcAft>
              <a:buNone/>
              <a:defRPr/>
            </a:pPr>
            <a:r>
              <a:rPr lang="en-US" sz="2400" b="1" dirty="0">
                <a:solidFill>
                  <a:schemeClr val="accent1">
                    <a:lumMod val="50000"/>
                  </a:schemeClr>
                </a:solidFill>
                <a:highlight>
                  <a:srgbClr val="FFFFFF"/>
                </a:highlight>
              </a:rPr>
              <a:t>The Data protection Code of Conduct </a:t>
            </a:r>
            <a:r>
              <a:rPr lang="en-US" sz="2400" dirty="0">
                <a:solidFill>
                  <a:schemeClr val="accent1">
                    <a:lumMod val="50000"/>
                  </a:schemeClr>
                </a:solidFill>
                <a:highlight>
                  <a:srgbClr val="FFFFFF"/>
                </a:highlight>
              </a:rPr>
              <a:t>describes an approach to meet the requirements of the </a:t>
            </a:r>
            <a:r>
              <a:rPr lang="en-US" sz="2400" b="1" dirty="0">
                <a:solidFill>
                  <a:schemeClr val="accent1">
                    <a:lumMod val="50000"/>
                  </a:schemeClr>
                </a:solidFill>
                <a:highlight>
                  <a:srgbClr val="FFFFFF"/>
                </a:highlight>
              </a:rPr>
              <a:t>EU Data Protection Directive </a:t>
            </a:r>
            <a:r>
              <a:rPr lang="en-US" sz="2400" dirty="0">
                <a:solidFill>
                  <a:schemeClr val="accent1">
                    <a:lumMod val="50000"/>
                  </a:schemeClr>
                </a:solidFill>
                <a:highlight>
                  <a:srgbClr val="FFFFFF"/>
                </a:highlight>
              </a:rPr>
              <a:t>in federated identity management</a:t>
            </a:r>
            <a:endParaRPr sz="2400" dirty="0">
              <a:solidFill>
                <a:schemeClr val="accent1">
                  <a:lumMod val="50000"/>
                </a:schemeClr>
              </a:solidFill>
            </a:endParaRPr>
          </a:p>
          <a:p>
            <a:pPr marL="0" lvl="0" indent="0" algn="l">
              <a:spcBef>
                <a:spcPts val="1000"/>
              </a:spcBef>
              <a:spcAft>
                <a:spcPts val="0"/>
              </a:spcAft>
              <a:buNone/>
              <a:defRPr/>
            </a:pPr>
            <a:endParaRPr sz="2400" dirty="0">
              <a:solidFill>
                <a:schemeClr val="accent1">
                  <a:lumMod val="50000"/>
                </a:schemeClr>
              </a:solidFill>
            </a:endParaRPr>
          </a:p>
          <a:p>
            <a:pPr marL="0" lvl="0" indent="0" algn="l">
              <a:spcBef>
                <a:spcPts val="1000"/>
              </a:spcBef>
              <a:spcAft>
                <a:spcPts val="0"/>
              </a:spcAft>
              <a:buNone/>
              <a:defRPr/>
            </a:pPr>
            <a:r>
              <a:rPr lang="en-US" sz="2400" dirty="0">
                <a:solidFill>
                  <a:schemeClr val="accent1">
                    <a:lumMod val="50000"/>
                  </a:schemeClr>
                </a:solidFill>
                <a:highlight>
                  <a:srgbClr val="FFFFFF"/>
                </a:highlight>
              </a:rPr>
              <a:t>The </a:t>
            </a:r>
            <a:r>
              <a:rPr lang="en-US" sz="2400" b="1" dirty="0">
                <a:solidFill>
                  <a:schemeClr val="accent1">
                    <a:lumMod val="50000"/>
                  </a:schemeClr>
                </a:solidFill>
                <a:highlight>
                  <a:srgbClr val="FFFFFF"/>
                </a:highlight>
              </a:rPr>
              <a:t>Data protection Code of Conduct defines behavioral rules for Service Providers which want to receive user attributes from the Identity Providers managed by the Home Organizations.</a:t>
            </a:r>
            <a:r>
              <a:rPr lang="en-US" sz="2400" dirty="0">
                <a:solidFill>
                  <a:schemeClr val="accent1">
                    <a:lumMod val="50000"/>
                  </a:schemeClr>
                </a:solidFill>
                <a:highlight>
                  <a:srgbClr val="FFFFFF"/>
                </a:highlight>
              </a:rPr>
              <a:t> </a:t>
            </a:r>
            <a:endParaRPr sz="2400" dirty="0">
              <a:solidFill>
                <a:schemeClr val="accent1">
                  <a:lumMod val="50000"/>
                </a:schemeClr>
              </a:solidFill>
            </a:endParaRPr>
          </a:p>
          <a:p>
            <a:pPr marL="0" lvl="0" indent="0" algn="l">
              <a:spcBef>
                <a:spcPts val="1000"/>
              </a:spcBef>
              <a:spcAft>
                <a:spcPts val="0"/>
              </a:spcAft>
              <a:buNone/>
              <a:defRPr/>
            </a:pPr>
            <a:endParaRPr sz="2400" dirty="0">
              <a:solidFill>
                <a:srgbClr val="013F5E"/>
              </a:solidFill>
            </a:endParaRPr>
          </a:p>
          <a:p>
            <a:pPr marL="0" lvl="0" indent="0" algn="l">
              <a:spcBef>
                <a:spcPts val="1000"/>
              </a:spcBef>
              <a:spcAft>
                <a:spcPts val="0"/>
              </a:spcAft>
              <a:buNone/>
              <a:defRPr/>
            </a:pPr>
            <a:r>
              <a:rPr lang="en-US" sz="2400" dirty="0">
                <a:solidFill>
                  <a:srgbClr val="013F5E"/>
                </a:solidFill>
                <a:highlight>
                  <a:srgbClr val="FFFFFF"/>
                </a:highlight>
              </a:rPr>
              <a:t>It is expected </a:t>
            </a:r>
            <a:r>
              <a:rPr lang="en-US" sz="2400" b="1" dirty="0">
                <a:solidFill>
                  <a:srgbClr val="013F5E"/>
                </a:solidFill>
                <a:highlight>
                  <a:srgbClr val="FFFFFF"/>
                </a:highlight>
              </a:rPr>
              <a:t>that Home Organizations are more willing to release attributes to Service Providers who manifest </a:t>
            </a:r>
            <a:r>
              <a:rPr lang="en-US" sz="2400" b="1" dirty="0">
                <a:solidFill>
                  <a:srgbClr val="C00000"/>
                </a:solidFill>
                <a:highlight>
                  <a:srgbClr val="FFFFFF"/>
                </a:highlight>
              </a:rPr>
              <a:t>conformance</a:t>
            </a:r>
            <a:r>
              <a:rPr lang="en-US" sz="2400" b="1" dirty="0">
                <a:solidFill>
                  <a:srgbClr val="013F5E"/>
                </a:solidFill>
                <a:highlight>
                  <a:srgbClr val="FFFFFF"/>
                </a:highlight>
              </a:rPr>
              <a:t> </a:t>
            </a:r>
            <a:r>
              <a:rPr lang="en-US" sz="2400" dirty="0">
                <a:solidFill>
                  <a:srgbClr val="013F5E"/>
                </a:solidFill>
                <a:highlight>
                  <a:srgbClr val="FFFFFF"/>
                </a:highlight>
              </a:rPr>
              <a:t>to the </a:t>
            </a:r>
            <a:r>
              <a:rPr lang="en-US" sz="2400" b="1" dirty="0">
                <a:solidFill>
                  <a:srgbClr val="C00000"/>
                </a:solidFill>
                <a:highlight>
                  <a:srgbClr val="FFFFFF"/>
                </a:highlight>
              </a:rPr>
              <a:t>Data protection Code of Conduct.</a:t>
            </a:r>
            <a:endParaRPr sz="2400" b="1" dirty="0">
              <a:solidFill>
                <a:srgbClr val="C00000"/>
              </a:solidFill>
            </a:endParaRPr>
          </a:p>
        </p:txBody>
      </p:sp>
      <p:sp>
        <p:nvSpPr>
          <p:cNvPr id="5" name="Google Shape;380;p59"/>
          <p:cNvSpPr>
            <a:spLocks noGrp="1"/>
          </p:cNvSpPr>
          <p:nvPr>
            <p:ph type="title"/>
          </p:nvPr>
        </p:nvSpPr>
        <p:spPr bwMode="auto">
          <a:xfrm>
            <a:off x="998895" y="705164"/>
            <a:ext cx="9894600" cy="430800"/>
          </a:xfrm>
          <a:prstGeom prst="rect">
            <a:avLst/>
          </a:prstGeom>
        </p:spPr>
        <p:txBody>
          <a:bodyPr spcFirstLastPara="1" wrap="square" lIns="91425" tIns="45700" rIns="91425" bIns="45700" anchor="ctr" anchorCtr="0">
            <a:noAutofit/>
          </a:bodyPr>
          <a:lstStyle/>
          <a:p>
            <a:pPr marL="0" lvl="0" indent="0" algn="l">
              <a:spcBef>
                <a:spcPts val="0"/>
              </a:spcBef>
              <a:spcAft>
                <a:spcPts val="0"/>
              </a:spcAft>
              <a:buNone/>
              <a:defRPr/>
            </a:pPr>
            <a:r>
              <a:rPr lang="en-US"/>
              <a:t>Context and goals of DP CoCo</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385;p60"/>
          <p:cNvSpPr>
            <a:spLocks noGrp="1"/>
          </p:cNvSpPr>
          <p:nvPr>
            <p:ph type="body" idx="1"/>
          </p:nvPr>
        </p:nvSpPr>
        <p:spPr bwMode="auto">
          <a:xfrm>
            <a:off x="998894" y="1428050"/>
            <a:ext cx="10425697" cy="4351200"/>
          </a:xfrm>
          <a:prstGeom prst="rect">
            <a:avLst/>
          </a:prstGeom>
        </p:spPr>
        <p:txBody>
          <a:bodyPr spcFirstLastPara="1" wrap="square" lIns="91425" tIns="45700" rIns="91425" bIns="45700" anchor="t" anchorCtr="0">
            <a:noAutofit/>
          </a:bodyPr>
          <a:lstStyle/>
          <a:p>
            <a:pPr marL="0" lvl="0" indent="0" algn="l">
              <a:spcBef>
                <a:spcPts val="1000"/>
              </a:spcBef>
              <a:spcAft>
                <a:spcPts val="0"/>
              </a:spcAft>
              <a:buClr>
                <a:schemeClr val="dk1"/>
              </a:buClr>
              <a:buSzPts val="1100"/>
              <a:buFont typeface="Arial"/>
              <a:buNone/>
              <a:defRPr/>
            </a:pPr>
            <a:r>
              <a:rPr lang="en-US" b="1" dirty="0">
                <a:solidFill>
                  <a:srgbClr val="C00000"/>
                </a:solidFill>
              </a:rPr>
              <a:t>GEANT Code of Conduct </a:t>
            </a:r>
            <a:r>
              <a:rPr lang="en-US" dirty="0"/>
              <a:t>contributes to</a:t>
            </a:r>
            <a:endParaRPr dirty="0"/>
          </a:p>
          <a:p>
            <a:pPr marL="457200" lvl="0" indent="-342900" algn="l">
              <a:spcBef>
                <a:spcPts val="1000"/>
              </a:spcBef>
              <a:spcAft>
                <a:spcPts val="0"/>
              </a:spcAft>
              <a:buClr>
                <a:srgbClr val="004359"/>
              </a:buClr>
              <a:buSzPts val="1800"/>
              <a:buChar char="•"/>
              <a:defRPr/>
            </a:pPr>
            <a:r>
              <a:rPr lang="en-US" dirty="0"/>
              <a:t>permitted use</a:t>
            </a:r>
            <a:endParaRPr dirty="0"/>
          </a:p>
          <a:p>
            <a:pPr marL="457200" lvl="0" indent="-342900" algn="l">
              <a:spcBef>
                <a:spcPts val="0"/>
              </a:spcBef>
              <a:spcAft>
                <a:spcPts val="0"/>
              </a:spcAft>
              <a:buClr>
                <a:srgbClr val="004359"/>
              </a:buClr>
              <a:buSzPts val="1800"/>
              <a:buChar char="•"/>
              <a:defRPr/>
            </a:pPr>
            <a:r>
              <a:rPr lang="en-US" dirty="0"/>
              <a:t>data minimization </a:t>
            </a:r>
            <a:endParaRPr dirty="0"/>
          </a:p>
          <a:p>
            <a:pPr marL="457200" lvl="0" indent="-342900" algn="l">
              <a:spcBef>
                <a:spcPts val="0"/>
              </a:spcBef>
              <a:spcAft>
                <a:spcPts val="0"/>
              </a:spcAft>
              <a:buClr>
                <a:srgbClr val="004359"/>
              </a:buClr>
              <a:buSzPts val="1800"/>
              <a:buChar char="•"/>
              <a:defRPr/>
            </a:pPr>
            <a:r>
              <a:rPr lang="en-US" dirty="0"/>
              <a:t>transparency </a:t>
            </a:r>
            <a:endParaRPr dirty="0"/>
          </a:p>
          <a:p>
            <a:pPr marL="457200" lvl="0" indent="-342900" algn="l">
              <a:spcBef>
                <a:spcPts val="0"/>
              </a:spcBef>
              <a:spcAft>
                <a:spcPts val="0"/>
              </a:spcAft>
              <a:buClr>
                <a:srgbClr val="004359"/>
              </a:buClr>
              <a:buSzPts val="1800"/>
              <a:buChar char="•"/>
              <a:defRPr/>
            </a:pPr>
            <a:r>
              <a:rPr lang="en-US" dirty="0"/>
              <a:t>further release to a 3rd party/country</a:t>
            </a:r>
            <a:endParaRPr dirty="0"/>
          </a:p>
          <a:p>
            <a:pPr marL="457200" lvl="0" indent="-342900" algn="l">
              <a:spcBef>
                <a:spcPts val="0"/>
              </a:spcBef>
              <a:spcAft>
                <a:spcPts val="0"/>
              </a:spcAft>
              <a:buClr>
                <a:srgbClr val="004359"/>
              </a:buClr>
              <a:buSzPts val="1800"/>
              <a:buChar char="•"/>
              <a:defRPr/>
            </a:pPr>
            <a:r>
              <a:rPr lang="en-US" dirty="0"/>
              <a:t>data retention</a:t>
            </a:r>
            <a:endParaRPr dirty="0"/>
          </a:p>
          <a:p>
            <a:pPr marL="457200" lvl="0" indent="-342900" algn="l">
              <a:spcBef>
                <a:spcPts val="0"/>
              </a:spcBef>
              <a:spcAft>
                <a:spcPts val="0"/>
              </a:spcAft>
              <a:buClr>
                <a:srgbClr val="004359"/>
              </a:buClr>
              <a:buSzPts val="1800"/>
              <a:buChar char="•"/>
              <a:defRPr/>
            </a:pPr>
            <a:r>
              <a:rPr lang="en-US" dirty="0"/>
              <a:t>security practices and incidents</a:t>
            </a:r>
            <a:endParaRPr dirty="0"/>
          </a:p>
          <a:p>
            <a:pPr marL="0" lvl="0" indent="0" algn="l">
              <a:spcBef>
                <a:spcPts val="1000"/>
              </a:spcBef>
              <a:spcAft>
                <a:spcPts val="0"/>
              </a:spcAft>
              <a:buClr>
                <a:schemeClr val="dk1"/>
              </a:buClr>
              <a:buSzPts val="1100"/>
              <a:buFont typeface="Arial"/>
              <a:buNone/>
              <a:defRPr/>
            </a:pPr>
            <a:r>
              <a:rPr lang="en-US" dirty="0"/>
              <a:t>of the attributes the </a:t>
            </a:r>
            <a:r>
              <a:rPr lang="en-US" b="1" dirty="0"/>
              <a:t>Home Organization </a:t>
            </a:r>
            <a:r>
              <a:rPr lang="en-US" dirty="0"/>
              <a:t>has </a:t>
            </a:r>
            <a:r>
              <a:rPr lang="en-US" b="1" dirty="0"/>
              <a:t>released to a Service Provider</a:t>
            </a:r>
            <a:endParaRPr b="1" dirty="0"/>
          </a:p>
          <a:p>
            <a:pPr marL="0" lvl="0" indent="0" algn="l">
              <a:spcBef>
                <a:spcPts val="1000"/>
              </a:spcBef>
              <a:spcAft>
                <a:spcPts val="0"/>
              </a:spcAft>
              <a:buNone/>
              <a:defRPr/>
            </a:pPr>
            <a:endParaRPr dirty="0"/>
          </a:p>
        </p:txBody>
      </p:sp>
      <p:sp>
        <p:nvSpPr>
          <p:cNvPr id="5" name="Google Shape;386;p60"/>
          <p:cNvSpPr>
            <a:spLocks noGrp="1"/>
          </p:cNvSpPr>
          <p:nvPr>
            <p:ph type="title"/>
          </p:nvPr>
        </p:nvSpPr>
        <p:spPr bwMode="auto">
          <a:xfrm>
            <a:off x="998895" y="705164"/>
            <a:ext cx="9894600" cy="430800"/>
          </a:xfrm>
          <a:prstGeom prst="rect">
            <a:avLst/>
          </a:prstGeom>
        </p:spPr>
        <p:txBody>
          <a:bodyPr spcFirstLastPara="1" wrap="square" lIns="91425" tIns="45700" rIns="91425" bIns="45700" anchor="ctr" anchorCtr="0">
            <a:noAutofit/>
          </a:bodyPr>
          <a:lstStyle/>
          <a:p>
            <a:pPr marL="0" lvl="0" indent="0" algn="l">
              <a:spcBef>
                <a:spcPts val="0"/>
              </a:spcBef>
              <a:spcAft>
                <a:spcPts val="0"/>
              </a:spcAft>
              <a:buNone/>
              <a:defRPr/>
            </a:pPr>
            <a:r>
              <a:rPr lang="en-US"/>
              <a:t>What is DP CoCo for ?</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391;p61"/>
          <p:cNvSpPr>
            <a:spLocks noGrp="1"/>
          </p:cNvSpPr>
          <p:nvPr>
            <p:ph type="body" idx="1"/>
          </p:nvPr>
        </p:nvSpPr>
        <p:spPr bwMode="auto">
          <a:xfrm>
            <a:off x="444502" y="1439333"/>
            <a:ext cx="10909200" cy="4737600"/>
          </a:xfrm>
          <a:prstGeom prst="rect">
            <a:avLst/>
          </a:prstGeom>
          <a:noFill/>
          <a:ln>
            <a:noFill/>
          </a:ln>
        </p:spPr>
        <p:txBody>
          <a:bodyPr spcFirstLastPara="1" wrap="square" lIns="91425" tIns="45700" rIns="91425" bIns="45700" anchor="t" anchorCtr="0">
            <a:noAutofit/>
          </a:bodyPr>
          <a:lstStyle/>
          <a:p>
            <a:pPr marL="0" lvl="0" indent="0" algn="l">
              <a:lnSpc>
                <a:spcPct val="90000"/>
              </a:lnSpc>
              <a:spcBef>
                <a:spcPts val="0"/>
              </a:spcBef>
              <a:spcAft>
                <a:spcPts val="0"/>
              </a:spcAft>
              <a:buClr>
                <a:srgbClr val="004360"/>
              </a:buClr>
              <a:buSzPts val="2200"/>
              <a:buNone/>
              <a:defRPr/>
            </a:pPr>
            <a:r>
              <a:rPr lang="en-US" dirty="0"/>
              <a:t>To be member of </a:t>
            </a:r>
            <a:r>
              <a:rPr lang="en-US" b="1" dirty="0" err="1"/>
              <a:t>DP_CoCo</a:t>
            </a:r>
            <a:r>
              <a:rPr lang="en-US" b="1" dirty="0"/>
              <a:t> </a:t>
            </a:r>
            <a:r>
              <a:rPr lang="en-US" dirty="0"/>
              <a:t>entity category a SP (Service Provider) has to:</a:t>
            </a:r>
            <a:endParaRPr dirty="0"/>
          </a:p>
          <a:p>
            <a:pPr marL="0" lvl="0" indent="0" algn="l">
              <a:lnSpc>
                <a:spcPct val="90000"/>
              </a:lnSpc>
              <a:spcBef>
                <a:spcPts val="750"/>
              </a:spcBef>
              <a:spcAft>
                <a:spcPts val="0"/>
              </a:spcAft>
              <a:buClr>
                <a:srgbClr val="004360"/>
              </a:buClr>
              <a:buSzPts val="2200"/>
              <a:buNone/>
              <a:defRPr/>
            </a:pPr>
            <a:endParaRPr dirty="0"/>
          </a:p>
          <a:p>
            <a:pPr marL="628650" lvl="0" indent="-171450" algn="l">
              <a:lnSpc>
                <a:spcPct val="90000"/>
              </a:lnSpc>
              <a:spcBef>
                <a:spcPts val="750"/>
              </a:spcBef>
              <a:spcAft>
                <a:spcPts val="0"/>
              </a:spcAft>
              <a:buClr>
                <a:srgbClr val="004360"/>
              </a:buClr>
              <a:buSzPts val="2200"/>
              <a:buChar char="•"/>
              <a:defRPr/>
            </a:pPr>
            <a:r>
              <a:rPr lang="en-US" dirty="0"/>
              <a:t>Be located in EU/EEA and obey to EU laws</a:t>
            </a:r>
            <a:endParaRPr dirty="0"/>
          </a:p>
          <a:p>
            <a:pPr marL="971550" lvl="1" indent="-171450" algn="l">
              <a:lnSpc>
                <a:spcPct val="90000"/>
              </a:lnSpc>
              <a:spcBef>
                <a:spcPts val="375"/>
              </a:spcBef>
              <a:spcAft>
                <a:spcPts val="0"/>
              </a:spcAft>
              <a:buClr>
                <a:srgbClr val="004361"/>
              </a:buClr>
              <a:buSzPts val="1800"/>
              <a:buChar char="•"/>
              <a:defRPr/>
            </a:pPr>
            <a:r>
              <a:rPr lang="en-US" dirty="0"/>
              <a:t>It is not allowed to send the user data to third parties</a:t>
            </a:r>
            <a:endParaRPr dirty="0"/>
          </a:p>
          <a:p>
            <a:pPr marL="971550" lvl="1" indent="-171450" algn="l">
              <a:lnSpc>
                <a:spcPct val="90000"/>
              </a:lnSpc>
              <a:spcBef>
                <a:spcPts val="375"/>
              </a:spcBef>
              <a:spcAft>
                <a:spcPts val="0"/>
              </a:spcAft>
              <a:buClr>
                <a:srgbClr val="004361"/>
              </a:buClr>
              <a:buSzPts val="1800"/>
              <a:buChar char="•"/>
              <a:defRPr/>
            </a:pPr>
            <a:r>
              <a:rPr lang="en-US" dirty="0"/>
              <a:t>It must ask only for the minimal set of required attributes</a:t>
            </a:r>
            <a:endParaRPr dirty="0"/>
          </a:p>
          <a:p>
            <a:pPr marL="971550" lvl="1" indent="-57150" algn="l">
              <a:lnSpc>
                <a:spcPct val="90000"/>
              </a:lnSpc>
              <a:spcBef>
                <a:spcPts val="375"/>
              </a:spcBef>
              <a:spcAft>
                <a:spcPts val="0"/>
              </a:spcAft>
              <a:buClr>
                <a:srgbClr val="004361"/>
              </a:buClr>
              <a:buSzPts val="1800"/>
              <a:buNone/>
              <a:defRPr/>
            </a:pPr>
            <a:endParaRPr dirty="0"/>
          </a:p>
          <a:p>
            <a:pPr marL="628650" lvl="0" indent="-171450" algn="l">
              <a:lnSpc>
                <a:spcPct val="90000"/>
              </a:lnSpc>
              <a:spcBef>
                <a:spcPts val="750"/>
              </a:spcBef>
              <a:spcAft>
                <a:spcPts val="0"/>
              </a:spcAft>
              <a:buClr>
                <a:srgbClr val="004360"/>
              </a:buClr>
              <a:buSzPts val="2200"/>
              <a:buChar char="•"/>
              <a:defRPr/>
            </a:pPr>
            <a:r>
              <a:rPr lang="en-US" dirty="0"/>
              <a:t>Ask its necessary attributes in its RequestedAttribute statement as «</a:t>
            </a:r>
            <a:r>
              <a:rPr lang="en-US" dirty="0" err="1"/>
              <a:t>isRequired</a:t>
            </a:r>
            <a:r>
              <a:rPr lang="en-US" dirty="0"/>
              <a:t>="true"»</a:t>
            </a:r>
            <a:endParaRPr dirty="0"/>
          </a:p>
          <a:p>
            <a:pPr marL="628650" lvl="0" indent="-31750" algn="l">
              <a:lnSpc>
                <a:spcPct val="90000"/>
              </a:lnSpc>
              <a:spcBef>
                <a:spcPts val="750"/>
              </a:spcBef>
              <a:spcAft>
                <a:spcPts val="0"/>
              </a:spcAft>
              <a:buClr>
                <a:srgbClr val="004360"/>
              </a:buClr>
              <a:buSzPts val="2200"/>
              <a:buNone/>
              <a:defRPr/>
            </a:pPr>
            <a:endParaRPr dirty="0"/>
          </a:p>
          <a:p>
            <a:pPr marL="628650" lvl="0" indent="-171450" algn="l">
              <a:lnSpc>
                <a:spcPct val="90000"/>
              </a:lnSpc>
              <a:spcBef>
                <a:spcPts val="750"/>
              </a:spcBef>
              <a:spcAft>
                <a:spcPts val="0"/>
              </a:spcAft>
              <a:buClr>
                <a:srgbClr val="004360"/>
              </a:buClr>
              <a:buSzPts val="2200"/>
              <a:buChar char="•"/>
              <a:defRPr/>
            </a:pPr>
            <a:r>
              <a:rPr lang="en-US" b="1" dirty="0"/>
              <a:t>Inform the user about the processing his personal data </a:t>
            </a:r>
            <a:r>
              <a:rPr lang="en-US" dirty="0"/>
              <a:t>in a </a:t>
            </a:r>
            <a:br>
              <a:rPr lang="en-US" dirty="0"/>
            </a:br>
            <a:r>
              <a:rPr lang="en-US" b="1" dirty="0"/>
              <a:t>Privacy Policy page </a:t>
            </a:r>
            <a:r>
              <a:rPr lang="en-US" dirty="0"/>
              <a:t>linked to its primary service page</a:t>
            </a:r>
            <a:endParaRPr dirty="0"/>
          </a:p>
        </p:txBody>
      </p:sp>
      <p:sp>
        <p:nvSpPr>
          <p:cNvPr id="5" name="Google Shape;392;p61"/>
          <p:cNvSpPr>
            <a:spLocks noGrp="1"/>
          </p:cNvSpPr>
          <p:nvPr>
            <p:ph type="sldNum" idx="12"/>
          </p:nvPr>
        </p:nvSpPr>
        <p:spPr bwMode="auto">
          <a:xfrm>
            <a:off x="11061811" y="6406019"/>
            <a:ext cx="741000" cy="274800"/>
          </a:xfrm>
          <a:prstGeom prst="rect">
            <a:avLst/>
          </a:prstGeom>
          <a:noFill/>
          <a:ln>
            <a:noFill/>
          </a:ln>
        </p:spPr>
        <p:txBody>
          <a:bodyPr spcFirstLastPara="1" wrap="square" lIns="91425" tIns="45700" rIns="91425" bIns="45700" anchor="ctr" anchorCtr="0">
            <a:noAutofit/>
          </a:bodyPr>
          <a:lstStyle/>
          <a:p>
            <a:pPr marL="0" lvl="0" indent="0" algn="l">
              <a:spcBef>
                <a:spcPts val="0"/>
              </a:spcBef>
              <a:spcAft>
                <a:spcPts val="0"/>
              </a:spcAft>
              <a:buNone/>
              <a:defRPr/>
            </a:pPr>
            <a:fld id="{00000000-1234-1234-1234-123412341234}" type="slidenum">
              <a:rPr lang="en-US"/>
              <a:t>29</a:t>
            </a:fld>
            <a:endParaRPr/>
          </a:p>
        </p:txBody>
      </p:sp>
      <p:sp>
        <p:nvSpPr>
          <p:cNvPr id="6" name="Google Shape;393;p61"/>
          <p:cNvSpPr>
            <a:spLocks noGrp="1"/>
          </p:cNvSpPr>
          <p:nvPr>
            <p:ph type="title"/>
          </p:nvPr>
        </p:nvSpPr>
        <p:spPr bwMode="auto">
          <a:xfrm>
            <a:off x="455646" y="74648"/>
            <a:ext cx="9612000" cy="1325700"/>
          </a:xfrm>
          <a:prstGeom prst="rect">
            <a:avLst/>
          </a:prstGeom>
          <a:noFill/>
          <a:ln>
            <a:noFill/>
          </a:ln>
        </p:spPr>
        <p:txBody>
          <a:bodyPr spcFirstLastPara="1" wrap="square" lIns="91425" tIns="45700" rIns="91425" bIns="45700" anchor="ctr" anchorCtr="0">
            <a:noAutofit/>
          </a:bodyPr>
          <a:lstStyle/>
          <a:p>
            <a:pPr marL="0" lvl="0" indent="0" algn="l">
              <a:lnSpc>
                <a:spcPct val="90000"/>
              </a:lnSpc>
              <a:spcBef>
                <a:spcPts val="0"/>
              </a:spcBef>
              <a:spcAft>
                <a:spcPts val="0"/>
              </a:spcAft>
              <a:buClr>
                <a:srgbClr val="004361"/>
              </a:buClr>
              <a:buSzPts val="2400"/>
              <a:buFont typeface="Calibri"/>
              <a:buNone/>
              <a:defRPr/>
            </a:pPr>
            <a:r>
              <a:rPr lang="en-US" dirty="0" err="1"/>
              <a:t>DP_CoCo</a:t>
            </a:r>
            <a:r>
              <a:rPr lang="en-US" dirty="0"/>
              <a:t> attribute -  </a:t>
            </a:r>
            <a:r>
              <a:rPr lang="en-US" dirty="0">
                <a:solidFill>
                  <a:srgbClr val="C00000"/>
                </a:solidFill>
              </a:rPr>
              <a:t>Service Providers</a:t>
            </a:r>
            <a:endParaRPr dirty="0">
              <a:solidFill>
                <a:srgbClr val="C0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259;p41"/>
          <p:cNvSpPr>
            <a:spLocks noGrp="1"/>
          </p:cNvSpPr>
          <p:nvPr>
            <p:ph type="body" idx="1"/>
          </p:nvPr>
        </p:nvSpPr>
        <p:spPr bwMode="auto">
          <a:xfrm>
            <a:off x="0" y="409470"/>
            <a:ext cx="11482500" cy="5940000"/>
          </a:xfrm>
          <a:prstGeom prst="rect">
            <a:avLst/>
          </a:prstGeom>
        </p:spPr>
        <p:txBody>
          <a:bodyPr spcFirstLastPara="1" wrap="square" lIns="91425" tIns="45700" rIns="91425" bIns="45700" anchor="t" anchorCtr="0">
            <a:noAutofit/>
          </a:bodyPr>
          <a:lstStyle/>
          <a:p>
            <a:pPr marL="0" lvl="0" indent="0" algn="l">
              <a:spcBef>
                <a:spcPts val="1000"/>
              </a:spcBef>
              <a:spcAft>
                <a:spcPts val="0"/>
              </a:spcAft>
              <a:buNone/>
              <a:defRPr/>
            </a:pPr>
            <a:r>
              <a:rPr lang="en-US" sz="2000" b="1" dirty="0"/>
              <a:t>Entity Categories </a:t>
            </a:r>
            <a:r>
              <a:rPr lang="en-US" sz="2000" dirty="0"/>
              <a:t>are </a:t>
            </a:r>
            <a:r>
              <a:rPr lang="en-US" sz="2000" b="1" dirty="0"/>
              <a:t>a way to group entities together</a:t>
            </a:r>
            <a:r>
              <a:rPr lang="en-US" sz="2000" dirty="0"/>
              <a:t> according to their membership in categories defined primarily to ensure</a:t>
            </a:r>
          </a:p>
          <a:p>
            <a:pPr marL="342900" indent="-342900">
              <a:defRPr/>
            </a:pPr>
            <a:r>
              <a:rPr lang="en-US" sz="2000" b="1" dirty="0"/>
              <a:t>inter-operation </a:t>
            </a:r>
            <a:r>
              <a:rPr lang="en-US" sz="2000" dirty="0"/>
              <a:t>with other entities</a:t>
            </a:r>
          </a:p>
          <a:p>
            <a:pPr marL="342900" indent="-342900">
              <a:defRPr/>
            </a:pPr>
            <a:r>
              <a:rPr lang="en-US" sz="2000" dirty="0"/>
              <a:t>compliance to specific policy/security standards.             </a:t>
            </a:r>
            <a:endParaRPr lang="en-US" sz="2000" b="1" i="0" u="none" strike="noStrike" cap="none" spc="0" dirty="0">
              <a:solidFill>
                <a:srgbClr val="1E4E79"/>
              </a:solidFill>
              <a:latin typeface="Calibri"/>
              <a:ea typeface="Calibri"/>
              <a:cs typeface="Calibri"/>
            </a:endParaRPr>
          </a:p>
          <a:p>
            <a:pPr marL="0" lvl="0" indent="0" algn="l">
              <a:spcBef>
                <a:spcPts val="999"/>
              </a:spcBef>
              <a:spcAft>
                <a:spcPts val="0"/>
              </a:spcAft>
              <a:buNone/>
              <a:defRPr/>
            </a:pPr>
            <a:r>
              <a:rPr lang="en-US" sz="2000" b="1" i="0" u="none" strike="noStrike" cap="none" spc="0" dirty="0">
                <a:solidFill>
                  <a:srgbClr val="1E4E79"/>
                </a:solidFill>
                <a:latin typeface="Calibri"/>
                <a:ea typeface="Calibri"/>
                <a:cs typeface="Calibri"/>
              </a:rPr>
              <a:t>Entity Categories group federation entities that share common criteria.</a:t>
            </a:r>
          </a:p>
          <a:p>
            <a:pPr marL="0" lvl="0" indent="0" algn="l">
              <a:spcBef>
                <a:spcPts val="999"/>
              </a:spcBef>
              <a:spcAft>
                <a:spcPts val="0"/>
              </a:spcAft>
              <a:buNone/>
              <a:defRPr/>
            </a:pPr>
            <a:r>
              <a:rPr lang="en-US" sz="2000" b="1" i="0" u="none" strike="noStrike" cap="none" spc="0" dirty="0">
                <a:solidFill>
                  <a:srgbClr val="1E4E79"/>
                </a:solidFill>
                <a:latin typeface="Calibri"/>
                <a:ea typeface="Calibri"/>
                <a:cs typeface="Calibri"/>
              </a:rPr>
              <a:t> </a:t>
            </a:r>
            <a:r>
              <a:rPr lang="en-US" sz="2000" b="0" i="1" u="none" strike="noStrike" cap="none" spc="0" dirty="0">
                <a:solidFill>
                  <a:srgbClr val="1E4E79"/>
                </a:solidFill>
                <a:latin typeface="Calibri"/>
                <a:ea typeface="Calibri"/>
                <a:cs typeface="Calibri"/>
              </a:rPr>
              <a:t>The intent is that all entities in a given entity category are obliged to conform to the characteristics set out in</a:t>
            </a:r>
            <a:br>
              <a:rPr lang="en-US" sz="2000" b="0" i="1" u="none" strike="noStrike" cap="none" spc="0" dirty="0">
                <a:solidFill>
                  <a:srgbClr val="1E4E79"/>
                </a:solidFill>
                <a:latin typeface="Calibri"/>
                <a:ea typeface="Calibri"/>
                <a:cs typeface="Calibri"/>
              </a:rPr>
            </a:br>
            <a:r>
              <a:rPr lang="en-US" sz="2000" b="0" i="1" u="none" strike="noStrike" cap="none" spc="0" dirty="0">
                <a:solidFill>
                  <a:srgbClr val="1E4E79"/>
                </a:solidFill>
                <a:latin typeface="Calibri"/>
                <a:ea typeface="Calibri"/>
                <a:cs typeface="Calibri"/>
              </a:rPr>
              <a:t>   the definition of that category.</a:t>
            </a:r>
            <a:endParaRPr sz="2000" i="1" dirty="0"/>
          </a:p>
          <a:p>
            <a:pPr marL="0" lvl="0" indent="0" algn="l">
              <a:spcBef>
                <a:spcPts val="1000"/>
              </a:spcBef>
              <a:spcAft>
                <a:spcPts val="0"/>
              </a:spcAft>
              <a:buNone/>
              <a:defRPr/>
            </a:pPr>
            <a:r>
              <a:rPr lang="en-US" sz="2000" dirty="0">
                <a:solidFill>
                  <a:srgbClr val="03435F"/>
                </a:solidFill>
              </a:rPr>
              <a:t>From a</a:t>
            </a:r>
            <a:r>
              <a:rPr lang="en-US" sz="2000" b="1" dirty="0">
                <a:solidFill>
                  <a:srgbClr val="03435F"/>
                </a:solidFill>
              </a:rPr>
              <a:t> technical </a:t>
            </a:r>
            <a:r>
              <a:rPr lang="en-US" sz="2000" dirty="0">
                <a:solidFill>
                  <a:srgbClr val="03435F"/>
                </a:solidFill>
              </a:rPr>
              <a:t>point of view, ECs are a </a:t>
            </a:r>
            <a:r>
              <a:rPr lang="en-US" sz="2000" b="1" dirty="0">
                <a:solidFill>
                  <a:srgbClr val="03435F"/>
                </a:solidFill>
              </a:rPr>
              <a:t>SAML attribute</a:t>
            </a:r>
            <a:r>
              <a:rPr lang="en-US" sz="2000" dirty="0">
                <a:solidFill>
                  <a:srgbClr val="03435F"/>
                </a:solidFill>
              </a:rPr>
              <a:t> (</a:t>
            </a:r>
            <a:r>
              <a:rPr lang="en-US" sz="2000" i="1" dirty="0">
                <a:solidFill>
                  <a:srgbClr val="03435F"/>
                </a:solidFill>
              </a:rPr>
              <a:t>entity category attribute</a:t>
            </a:r>
            <a:r>
              <a:rPr lang="en-US" sz="2000" dirty="0">
                <a:solidFill>
                  <a:srgbClr val="03435F"/>
                </a:solidFill>
              </a:rPr>
              <a:t>), the values of which</a:t>
            </a:r>
            <a:br>
              <a:rPr lang="en-US" sz="2000" dirty="0">
                <a:solidFill>
                  <a:srgbClr val="03435F"/>
                </a:solidFill>
              </a:rPr>
            </a:br>
            <a:r>
              <a:rPr lang="en-US" sz="2000" dirty="0">
                <a:solidFill>
                  <a:srgbClr val="03435F"/>
                </a:solidFill>
              </a:rPr>
              <a:t>  represent entity types or categories .</a:t>
            </a:r>
          </a:p>
          <a:p>
            <a:pPr marL="0" lvl="0" indent="0" algn="l">
              <a:spcBef>
                <a:spcPts val="999"/>
              </a:spcBef>
              <a:spcAft>
                <a:spcPts val="0"/>
              </a:spcAft>
              <a:buNone/>
              <a:defRPr/>
            </a:pPr>
            <a:r>
              <a:rPr lang="en-US" sz="2000" i="1" dirty="0">
                <a:solidFill>
                  <a:srgbClr val="03435F"/>
                </a:solidFill>
              </a:rPr>
              <a:t> In what follows: </a:t>
            </a:r>
            <a:r>
              <a:rPr lang="en-US" sz="2000" b="0" i="1" u="none" strike="noStrike" cap="none" spc="0" dirty="0">
                <a:solidFill>
                  <a:srgbClr val="03435F"/>
                </a:solidFill>
                <a:latin typeface="Calibri"/>
                <a:ea typeface="Calibri"/>
                <a:cs typeface="Calibri"/>
              </a:rPr>
              <a:t>&lt;</a:t>
            </a:r>
            <a:r>
              <a:rPr lang="en-US" sz="2000" b="0" i="1" u="none" strike="noStrike" cap="none" spc="0" dirty="0" err="1">
                <a:solidFill>
                  <a:srgbClr val="03435F"/>
                </a:solidFill>
                <a:latin typeface="Calibri"/>
                <a:ea typeface="Calibri"/>
                <a:cs typeface="Calibri"/>
              </a:rPr>
              <a:t>saml:Attribute</a:t>
            </a:r>
            <a:r>
              <a:rPr lang="en-US" sz="2000" b="0" i="1" u="none" strike="noStrike" cap="none" spc="0" dirty="0">
                <a:solidFill>
                  <a:srgbClr val="03435F"/>
                </a:solidFill>
                <a:latin typeface="Calibri"/>
                <a:ea typeface="Calibri"/>
                <a:cs typeface="Calibri"/>
              </a:rPr>
              <a:t>&gt;  is  a TAG  inside the entity Metadat</a:t>
            </a:r>
            <a:r>
              <a:rPr lang="en-US" sz="2000" i="1" dirty="0">
                <a:solidFill>
                  <a:srgbClr val="03435F"/>
                </a:solidFill>
              </a:rPr>
              <a:t>a.</a:t>
            </a:r>
            <a:endParaRPr sz="2000" i="1" dirty="0">
              <a:solidFill>
                <a:srgbClr val="03435F"/>
              </a:solidFill>
            </a:endParaRPr>
          </a:p>
          <a:p>
            <a:pPr marL="0" lvl="0" indent="0" algn="l">
              <a:spcBef>
                <a:spcPts val="1000"/>
              </a:spcBef>
              <a:spcAft>
                <a:spcPts val="0"/>
              </a:spcAft>
              <a:buNone/>
              <a:defRPr/>
            </a:pPr>
            <a:endParaRPr sz="2000" b="1" dirty="0">
              <a:solidFill>
                <a:srgbClr val="03435F"/>
              </a:solidFill>
            </a:endParaRPr>
          </a:p>
          <a:p>
            <a:pPr marL="0" lvl="0" indent="0" algn="l">
              <a:spcBef>
                <a:spcPts val="1000"/>
              </a:spcBef>
              <a:spcAft>
                <a:spcPts val="0"/>
              </a:spcAft>
              <a:buNone/>
              <a:defRPr/>
            </a:pPr>
            <a:endParaRPr sz="2000" b="1" dirty="0">
              <a:solidFill>
                <a:srgbClr val="03435F"/>
              </a:solidFill>
            </a:endParaRPr>
          </a:p>
        </p:txBody>
      </p:sp>
      <p:sp>
        <p:nvSpPr>
          <p:cNvPr id="5" name="Google Shape;260;p41"/>
          <p:cNvSpPr>
            <a:spLocks noGrp="1"/>
          </p:cNvSpPr>
          <p:nvPr>
            <p:ph type="title"/>
          </p:nvPr>
        </p:nvSpPr>
        <p:spPr bwMode="auto">
          <a:xfrm>
            <a:off x="117827" y="34035"/>
            <a:ext cx="9894600" cy="430800"/>
          </a:xfrm>
          <a:prstGeom prst="rect">
            <a:avLst/>
          </a:prstGeom>
        </p:spPr>
        <p:txBody>
          <a:bodyPr spcFirstLastPara="1" wrap="square" lIns="91425" tIns="45700" rIns="91425" bIns="45700" anchor="ctr" anchorCtr="0">
            <a:noAutofit/>
          </a:bodyPr>
          <a:lstStyle/>
          <a:p>
            <a:pPr marL="0" lvl="0" indent="0" algn="l">
              <a:spcBef>
                <a:spcPts val="0"/>
              </a:spcBef>
              <a:spcAft>
                <a:spcPts val="0"/>
              </a:spcAft>
              <a:buNone/>
              <a:defRPr/>
            </a:pPr>
            <a:r>
              <a:rPr lang="en-US" dirty="0"/>
              <a:t>What Entity Categories are</a:t>
            </a:r>
            <a:endParaRPr dirty="0"/>
          </a:p>
        </p:txBody>
      </p:sp>
      <p:sp>
        <p:nvSpPr>
          <p:cNvPr id="6" name="Google Shape;261;p41"/>
          <p:cNvSpPr/>
          <p:nvPr/>
        </p:nvSpPr>
        <p:spPr bwMode="auto">
          <a:xfrm>
            <a:off x="2279576" y="4152557"/>
            <a:ext cx="2601900" cy="24516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a:spcBef>
                <a:spcPts val="0"/>
              </a:spcBef>
              <a:spcAft>
                <a:spcPts val="0"/>
              </a:spcAft>
              <a:buNone/>
              <a:defRPr/>
            </a:pPr>
            <a:endParaRPr/>
          </a:p>
        </p:txBody>
      </p:sp>
      <p:sp>
        <p:nvSpPr>
          <p:cNvPr id="7" name="Google Shape;262;p41"/>
          <p:cNvSpPr/>
          <p:nvPr/>
        </p:nvSpPr>
        <p:spPr bwMode="auto">
          <a:xfrm>
            <a:off x="6096000" y="4273305"/>
            <a:ext cx="2601900" cy="2451600"/>
          </a:xfrm>
          <a:prstGeom prst="ellipse">
            <a:avLst/>
          </a:prstGeom>
          <a:solidFill>
            <a:srgbClr val="FFF2CC"/>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a:spcBef>
                <a:spcPts val="0"/>
              </a:spcBef>
              <a:spcAft>
                <a:spcPts val="0"/>
              </a:spcAft>
              <a:buNone/>
              <a:defRPr/>
            </a:pPr>
            <a:endParaRPr/>
          </a:p>
        </p:txBody>
      </p:sp>
      <p:sp>
        <p:nvSpPr>
          <p:cNvPr id="8" name="Google Shape;263;p41"/>
          <p:cNvSpPr>
            <a:spLocks/>
          </p:cNvSpPr>
          <p:nvPr/>
        </p:nvSpPr>
        <p:spPr bwMode="auto">
          <a:xfrm>
            <a:off x="2918235" y="4577277"/>
            <a:ext cx="1729500" cy="1485135"/>
          </a:xfrm>
          <a:prstGeom prst="rect">
            <a:avLst/>
          </a:prstGeom>
          <a:noFill/>
          <a:ln>
            <a:noFill/>
          </a:ln>
        </p:spPr>
        <p:txBody>
          <a:bodyPr spcFirstLastPara="1" wrap="square" lIns="91425" tIns="91425" rIns="91425" bIns="91425" anchor="t" anchorCtr="0">
            <a:noAutofit/>
          </a:bodyPr>
          <a:lstStyle/>
          <a:p>
            <a:pPr marL="0" lvl="0" indent="0" algn="l">
              <a:spcBef>
                <a:spcPts val="0"/>
              </a:spcBef>
              <a:spcAft>
                <a:spcPts val="0"/>
              </a:spcAft>
              <a:buNone/>
              <a:defRPr/>
            </a:pPr>
            <a:r>
              <a:rPr lang="en-US" sz="1800" b="1" dirty="0">
                <a:solidFill>
                  <a:srgbClr val="1155CC"/>
                </a:solidFill>
                <a:latin typeface="Calibri"/>
                <a:ea typeface="Calibri"/>
                <a:cs typeface="Calibri"/>
              </a:rPr>
              <a:t>a way</a:t>
            </a:r>
            <a:endParaRPr sz="1800" b="1" dirty="0">
              <a:solidFill>
                <a:srgbClr val="1155CC"/>
              </a:solidFill>
              <a:latin typeface="Calibri"/>
              <a:ea typeface="Calibri"/>
              <a:cs typeface="Calibri"/>
            </a:endParaRPr>
          </a:p>
          <a:p>
            <a:pPr marL="0" lvl="0" indent="0" algn="l">
              <a:spcBef>
                <a:spcPts val="0"/>
              </a:spcBef>
              <a:spcAft>
                <a:spcPts val="0"/>
              </a:spcAft>
              <a:buNone/>
              <a:defRPr/>
            </a:pPr>
            <a:r>
              <a:rPr lang="en-US" sz="1800" b="1" dirty="0">
                <a:solidFill>
                  <a:srgbClr val="1155CC"/>
                </a:solidFill>
                <a:latin typeface="Calibri"/>
                <a:ea typeface="Calibri"/>
                <a:cs typeface="Calibri"/>
              </a:rPr>
              <a:t>to express</a:t>
            </a:r>
            <a:endParaRPr sz="1800" b="1" dirty="0">
              <a:solidFill>
                <a:srgbClr val="1155CC"/>
              </a:solidFill>
              <a:latin typeface="Calibri"/>
              <a:ea typeface="Calibri"/>
              <a:cs typeface="Calibri"/>
            </a:endParaRPr>
          </a:p>
          <a:p>
            <a:pPr marL="0" lvl="0" indent="0" algn="l">
              <a:spcBef>
                <a:spcPts val="0"/>
              </a:spcBef>
              <a:spcAft>
                <a:spcPts val="0"/>
              </a:spcAft>
              <a:buNone/>
              <a:defRPr/>
            </a:pPr>
            <a:r>
              <a:rPr lang="en-US" sz="1800" b="1" u="sng" dirty="0">
                <a:solidFill>
                  <a:srgbClr val="1155CC"/>
                </a:solidFill>
                <a:latin typeface="Calibri"/>
                <a:ea typeface="Calibri"/>
                <a:cs typeface="Calibri"/>
              </a:rPr>
              <a:t>Membership</a:t>
            </a:r>
            <a:endParaRPr sz="1800" b="1" u="sng" dirty="0">
              <a:solidFill>
                <a:srgbClr val="1155CC"/>
              </a:solidFill>
              <a:latin typeface="Calibri"/>
              <a:ea typeface="Calibri"/>
              <a:cs typeface="Calibri"/>
            </a:endParaRPr>
          </a:p>
          <a:p>
            <a:pPr marL="0" lvl="0" indent="0" algn="l">
              <a:spcBef>
                <a:spcPts val="0"/>
              </a:spcBef>
              <a:spcAft>
                <a:spcPts val="0"/>
              </a:spcAft>
              <a:buNone/>
              <a:defRPr/>
            </a:pPr>
            <a:r>
              <a:rPr lang="en-US" sz="1800" b="1" dirty="0">
                <a:solidFill>
                  <a:srgbClr val="1155CC"/>
                </a:solidFill>
                <a:latin typeface="Calibri"/>
                <a:ea typeface="Calibri"/>
                <a:cs typeface="Calibri"/>
              </a:rPr>
              <a:t>of </a:t>
            </a:r>
            <a:r>
              <a:rPr lang="en-US" sz="1800" b="1" u="sng" dirty="0">
                <a:solidFill>
                  <a:srgbClr val="1155CC"/>
                </a:solidFill>
                <a:latin typeface="Calibri"/>
                <a:ea typeface="Calibri"/>
                <a:cs typeface="Calibri"/>
              </a:rPr>
              <a:t>Entities </a:t>
            </a:r>
            <a:endParaRPr sz="1800" b="1" u="sng" dirty="0">
              <a:solidFill>
                <a:srgbClr val="1155CC"/>
              </a:solidFill>
              <a:latin typeface="Calibri"/>
              <a:ea typeface="Calibri"/>
              <a:cs typeface="Calibri"/>
            </a:endParaRPr>
          </a:p>
          <a:p>
            <a:pPr marL="0" lvl="0" indent="0" algn="l">
              <a:spcBef>
                <a:spcPts val="0"/>
              </a:spcBef>
              <a:spcAft>
                <a:spcPts val="0"/>
              </a:spcAft>
              <a:buNone/>
              <a:defRPr/>
            </a:pPr>
            <a:r>
              <a:rPr lang="en-US" sz="1800" b="1" dirty="0">
                <a:solidFill>
                  <a:srgbClr val="1155CC"/>
                </a:solidFill>
                <a:latin typeface="Calibri"/>
                <a:ea typeface="Calibri"/>
                <a:cs typeface="Calibri"/>
              </a:rPr>
              <a:t>to </a:t>
            </a:r>
            <a:r>
              <a:rPr lang="en-US" sz="1800" b="1" u="sng" dirty="0">
                <a:solidFill>
                  <a:srgbClr val="1155CC"/>
                </a:solidFill>
                <a:latin typeface="Calibri"/>
                <a:ea typeface="Calibri"/>
                <a:cs typeface="Calibri"/>
              </a:rPr>
              <a:t>Categories</a:t>
            </a:r>
            <a:endParaRPr sz="1800" b="1" u="sng" dirty="0">
              <a:solidFill>
                <a:srgbClr val="1155CC"/>
              </a:solidFill>
              <a:latin typeface="Calibri"/>
              <a:ea typeface="Calibri"/>
              <a:cs typeface="Calibri"/>
            </a:endParaRPr>
          </a:p>
        </p:txBody>
      </p:sp>
      <p:sp>
        <p:nvSpPr>
          <p:cNvPr id="9" name="Google Shape;264;p41"/>
          <p:cNvSpPr>
            <a:spLocks/>
          </p:cNvSpPr>
          <p:nvPr/>
        </p:nvSpPr>
        <p:spPr bwMode="auto">
          <a:xfrm>
            <a:off x="6744072" y="5051712"/>
            <a:ext cx="2044200" cy="1010700"/>
          </a:xfrm>
          <a:prstGeom prst="rect">
            <a:avLst/>
          </a:prstGeom>
          <a:noFill/>
          <a:ln>
            <a:noFill/>
          </a:ln>
        </p:spPr>
        <p:txBody>
          <a:bodyPr spcFirstLastPara="1" wrap="square" lIns="91425" tIns="91425" rIns="91425" bIns="91425" anchor="t" anchorCtr="0">
            <a:noAutofit/>
          </a:bodyPr>
          <a:lstStyle/>
          <a:p>
            <a:pPr marL="0" lvl="0" indent="0" algn="l">
              <a:spcBef>
                <a:spcPts val="0"/>
              </a:spcBef>
              <a:spcAft>
                <a:spcPts val="0"/>
              </a:spcAft>
              <a:buNone/>
              <a:defRPr/>
            </a:pPr>
            <a:r>
              <a:rPr lang="en-US" sz="1800" b="1" dirty="0">
                <a:solidFill>
                  <a:srgbClr val="1C4587"/>
                </a:solidFill>
                <a:latin typeface="Calibri"/>
                <a:ea typeface="Calibri"/>
                <a:cs typeface="Calibri"/>
              </a:rPr>
              <a:t> a  SAML</a:t>
            </a:r>
            <a:endParaRPr sz="1800" b="1" dirty="0">
              <a:solidFill>
                <a:srgbClr val="1C4587"/>
              </a:solidFill>
              <a:latin typeface="Calibri"/>
              <a:ea typeface="Calibri"/>
              <a:cs typeface="Calibri"/>
            </a:endParaRPr>
          </a:p>
          <a:p>
            <a:pPr marL="0" lvl="0" indent="0" algn="l">
              <a:spcBef>
                <a:spcPts val="0"/>
              </a:spcBef>
              <a:spcAft>
                <a:spcPts val="0"/>
              </a:spcAft>
              <a:buNone/>
              <a:defRPr/>
            </a:pPr>
            <a:r>
              <a:rPr lang="en-US" sz="1800" b="1" dirty="0">
                <a:solidFill>
                  <a:srgbClr val="1C4587"/>
                </a:solidFill>
                <a:latin typeface="Calibri"/>
                <a:ea typeface="Calibri"/>
                <a:cs typeface="Calibri"/>
              </a:rPr>
              <a:t>Attribute </a:t>
            </a:r>
            <a:endParaRPr sz="1800" b="1" dirty="0">
              <a:solidFill>
                <a:srgbClr val="1C4587"/>
              </a:solidFill>
              <a:latin typeface="Calibri"/>
              <a:ea typeface="Calibri"/>
              <a:cs typeface="Calibri"/>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398;p62"/>
          <p:cNvSpPr>
            <a:spLocks noGrp="1"/>
          </p:cNvSpPr>
          <p:nvPr>
            <p:ph type="sldNum" idx="12"/>
          </p:nvPr>
        </p:nvSpPr>
        <p:spPr bwMode="auto">
          <a:xfrm>
            <a:off x="11061811" y="6406019"/>
            <a:ext cx="741000" cy="274800"/>
          </a:xfrm>
          <a:prstGeom prst="rect">
            <a:avLst/>
          </a:prstGeom>
          <a:noFill/>
          <a:ln>
            <a:noFill/>
          </a:ln>
        </p:spPr>
        <p:txBody>
          <a:bodyPr spcFirstLastPara="1" wrap="square" lIns="91425" tIns="45700" rIns="91425" bIns="45700" anchor="ctr" anchorCtr="0">
            <a:noAutofit/>
          </a:bodyPr>
          <a:lstStyle/>
          <a:p>
            <a:pPr marL="0" lvl="0" indent="0" algn="l">
              <a:spcBef>
                <a:spcPts val="0"/>
              </a:spcBef>
              <a:spcAft>
                <a:spcPts val="0"/>
              </a:spcAft>
              <a:buNone/>
              <a:defRPr/>
            </a:pPr>
            <a:fld id="{00000000-1234-1234-1234-123412341234}" type="slidenum">
              <a:rPr lang="en-US"/>
              <a:t>30</a:t>
            </a:fld>
            <a:endParaRPr/>
          </a:p>
        </p:txBody>
      </p:sp>
      <p:sp>
        <p:nvSpPr>
          <p:cNvPr id="5" name="Google Shape;399;p62"/>
          <p:cNvSpPr/>
          <p:nvPr/>
        </p:nvSpPr>
        <p:spPr bwMode="auto">
          <a:xfrm>
            <a:off x="6402084" y="3687889"/>
            <a:ext cx="1747800" cy="1491000"/>
          </a:xfrm>
          <a:prstGeom prst="rect">
            <a:avLst/>
          </a:prstGeom>
          <a:solidFill>
            <a:srgbClr val="FFF8E5"/>
          </a:solidFill>
          <a:ln w="9525" cap="flat" cmpd="sng">
            <a:solidFill>
              <a:schemeClr val="dk1"/>
            </a:solidFill>
            <a:prstDash val="solid"/>
            <a:round/>
            <a:headEnd type="none" w="sm" len="sm"/>
            <a:tailEnd type="none" w="sm" len="sm"/>
          </a:ln>
        </p:spPr>
        <p:txBody>
          <a:bodyPr spcFirstLastPara="1" wrap="square" lIns="82325" tIns="41150" rIns="82325" bIns="32400" anchor="b" anchorCtr="0">
            <a:noAutofit/>
          </a:bodyPr>
          <a:lstStyle/>
          <a:p>
            <a:pPr marL="0" marR="0" lvl="0" indent="0" algn="r">
              <a:spcBef>
                <a:spcPts val="0"/>
              </a:spcBef>
              <a:spcAft>
                <a:spcPts val="0"/>
              </a:spcAft>
              <a:buNone/>
              <a:defRPr/>
            </a:pPr>
            <a:r>
              <a:rPr lang="en-US" sz="1800">
                <a:solidFill>
                  <a:schemeClr val="dk1"/>
                </a:solidFill>
                <a:latin typeface="Calibri"/>
                <a:ea typeface="Calibri"/>
                <a:cs typeface="Calibri"/>
              </a:rPr>
              <a:t>Service Provider organisation</a:t>
            </a:r>
            <a:endParaRPr sz="1800">
              <a:solidFill>
                <a:schemeClr val="dk1"/>
              </a:solidFill>
              <a:latin typeface="Times"/>
              <a:ea typeface="Times"/>
              <a:cs typeface="Times"/>
            </a:endParaRPr>
          </a:p>
        </p:txBody>
      </p:sp>
      <p:sp>
        <p:nvSpPr>
          <p:cNvPr id="6" name="Google Shape;400;p62"/>
          <p:cNvSpPr/>
          <p:nvPr/>
        </p:nvSpPr>
        <p:spPr bwMode="auto">
          <a:xfrm>
            <a:off x="1020845" y="1808145"/>
            <a:ext cx="3954900" cy="3890100"/>
          </a:xfrm>
          <a:prstGeom prst="rect">
            <a:avLst/>
          </a:prstGeom>
          <a:solidFill>
            <a:srgbClr val="FFF8E5"/>
          </a:solidFill>
          <a:ln w="9525" cap="flat" cmpd="sng">
            <a:solidFill>
              <a:schemeClr val="dk1"/>
            </a:solidFill>
            <a:prstDash val="solid"/>
            <a:round/>
            <a:headEnd type="none" w="sm" len="sm"/>
            <a:tailEnd type="none" w="sm" len="sm"/>
          </a:ln>
        </p:spPr>
        <p:txBody>
          <a:bodyPr spcFirstLastPara="1" wrap="square" lIns="82325" tIns="41150" rIns="82325" bIns="41150" anchor="t" anchorCtr="0">
            <a:noAutofit/>
          </a:bodyPr>
          <a:lstStyle/>
          <a:p>
            <a:pPr marL="0" marR="0" lvl="0" indent="0" algn="l">
              <a:spcBef>
                <a:spcPts val="0"/>
              </a:spcBef>
              <a:spcAft>
                <a:spcPts val="0"/>
              </a:spcAft>
              <a:buNone/>
              <a:defRPr/>
            </a:pPr>
            <a:r>
              <a:rPr lang="en-US" sz="1800">
                <a:solidFill>
                  <a:schemeClr val="dk1"/>
                </a:solidFill>
                <a:latin typeface="Calibri"/>
                <a:ea typeface="Calibri"/>
                <a:cs typeface="Calibri"/>
              </a:rPr>
              <a:t>Home Organisation (HO):</a:t>
            </a:r>
            <a:endParaRPr/>
          </a:p>
        </p:txBody>
      </p:sp>
      <p:sp>
        <p:nvSpPr>
          <p:cNvPr id="7" name="Google Shape;401;p62"/>
          <p:cNvSpPr>
            <a:spLocks noGrp="1"/>
          </p:cNvSpPr>
          <p:nvPr>
            <p:ph type="title"/>
          </p:nvPr>
        </p:nvSpPr>
        <p:spPr bwMode="auto">
          <a:xfrm>
            <a:off x="454525" y="204374"/>
            <a:ext cx="10515600" cy="938700"/>
          </a:xfrm>
          <a:prstGeom prst="rect">
            <a:avLst/>
          </a:prstGeom>
          <a:noFill/>
          <a:ln>
            <a:noFill/>
          </a:ln>
        </p:spPr>
        <p:txBody>
          <a:bodyPr spcFirstLastPara="1" wrap="square" lIns="91425" tIns="45700" rIns="91425" bIns="45700" anchor="ctr" anchorCtr="0">
            <a:noAutofit/>
          </a:bodyPr>
          <a:lstStyle/>
          <a:p>
            <a:pPr marL="0" lvl="0" indent="0" algn="l">
              <a:lnSpc>
                <a:spcPct val="100000"/>
              </a:lnSpc>
              <a:spcBef>
                <a:spcPts val="0"/>
              </a:spcBef>
              <a:spcAft>
                <a:spcPts val="0"/>
              </a:spcAft>
              <a:buClr>
                <a:srgbClr val="ED7D31"/>
              </a:buClr>
              <a:buSzPts val="2400"/>
              <a:buFont typeface="Calibri"/>
              <a:buNone/>
              <a:defRPr/>
            </a:pPr>
            <a:r>
              <a:rPr lang="en-US" dirty="0"/>
              <a:t>The attribute release challenge: </a:t>
            </a:r>
            <a:br>
              <a:rPr lang="en-US" dirty="0"/>
            </a:br>
            <a:r>
              <a:rPr lang="en-US" dirty="0"/>
              <a:t>Why a DP Code of Conduct is needed</a:t>
            </a:r>
            <a:endParaRPr dirty="0"/>
          </a:p>
        </p:txBody>
      </p:sp>
      <p:sp>
        <p:nvSpPr>
          <p:cNvPr id="8" name="Google Shape;402;p62"/>
          <p:cNvSpPr/>
          <p:nvPr/>
        </p:nvSpPr>
        <p:spPr bwMode="auto">
          <a:xfrm>
            <a:off x="2446662" y="3984837"/>
            <a:ext cx="973500" cy="519000"/>
          </a:xfrm>
          <a:prstGeom prst="rect">
            <a:avLst/>
          </a:prstGeom>
          <a:solidFill>
            <a:srgbClr val="C4E0B2"/>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a:spcBef>
                <a:spcPts val="0"/>
              </a:spcBef>
              <a:spcAft>
                <a:spcPts val="0"/>
              </a:spcAft>
              <a:buNone/>
              <a:defRPr/>
            </a:pPr>
            <a:r>
              <a:rPr lang="en-US" sz="2500">
                <a:solidFill>
                  <a:schemeClr val="dk1"/>
                </a:solidFill>
                <a:latin typeface="Calibri"/>
                <a:ea typeface="Calibri"/>
                <a:cs typeface="Calibri"/>
              </a:rPr>
              <a:t>IdP</a:t>
            </a:r>
            <a:endParaRPr sz="2500">
              <a:solidFill>
                <a:schemeClr val="dk1"/>
              </a:solidFill>
              <a:latin typeface="Calibri"/>
              <a:ea typeface="Calibri"/>
              <a:cs typeface="Calibri"/>
            </a:endParaRPr>
          </a:p>
        </p:txBody>
      </p:sp>
      <p:sp>
        <p:nvSpPr>
          <p:cNvPr id="9" name="Google Shape;403;p62"/>
          <p:cNvSpPr/>
          <p:nvPr/>
        </p:nvSpPr>
        <p:spPr bwMode="auto">
          <a:xfrm>
            <a:off x="6708412" y="3984837"/>
            <a:ext cx="1249800" cy="519000"/>
          </a:xfrm>
          <a:prstGeom prst="rect">
            <a:avLst/>
          </a:prstGeom>
          <a:solidFill>
            <a:srgbClr val="C4E0B2"/>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a:spcBef>
                <a:spcPts val="0"/>
              </a:spcBef>
              <a:spcAft>
                <a:spcPts val="0"/>
              </a:spcAft>
              <a:buNone/>
              <a:defRPr/>
            </a:pPr>
            <a:r>
              <a:rPr lang="en-US" sz="2500">
                <a:solidFill>
                  <a:schemeClr val="dk1"/>
                </a:solidFill>
                <a:latin typeface="Calibri"/>
                <a:ea typeface="Calibri"/>
                <a:cs typeface="Calibri"/>
              </a:rPr>
              <a:t>SP X</a:t>
            </a:r>
            <a:endParaRPr sz="2500">
              <a:solidFill>
                <a:schemeClr val="dk1"/>
              </a:solidFill>
              <a:latin typeface="Calibri"/>
              <a:ea typeface="Calibri"/>
              <a:cs typeface="Calibri"/>
            </a:endParaRPr>
          </a:p>
        </p:txBody>
      </p:sp>
      <p:sp>
        <p:nvSpPr>
          <p:cNvPr id="10" name="Google Shape;404;p62"/>
          <p:cNvSpPr>
            <a:spLocks/>
          </p:cNvSpPr>
          <p:nvPr/>
        </p:nvSpPr>
        <p:spPr bwMode="auto">
          <a:xfrm>
            <a:off x="1220243" y="2456487"/>
            <a:ext cx="1326000" cy="646500"/>
          </a:xfrm>
          <a:prstGeom prst="rect">
            <a:avLst/>
          </a:prstGeom>
          <a:noFill/>
          <a:ln>
            <a:noFill/>
          </a:ln>
        </p:spPr>
        <p:txBody>
          <a:bodyPr spcFirstLastPara="1" wrap="square" lIns="91425" tIns="45700" rIns="91425" bIns="45700" anchor="t" anchorCtr="0">
            <a:noAutofit/>
          </a:bodyPr>
          <a:lstStyle/>
          <a:p>
            <a:pPr marL="0" marR="0" lvl="0" indent="0" algn="r">
              <a:spcBef>
                <a:spcPts val="0"/>
              </a:spcBef>
              <a:spcAft>
                <a:spcPts val="0"/>
              </a:spcAft>
              <a:buNone/>
              <a:defRPr/>
            </a:pPr>
            <a:r>
              <a:rPr lang="en-US" sz="1800">
                <a:solidFill>
                  <a:schemeClr val="dk1"/>
                </a:solidFill>
                <a:latin typeface="Calibri"/>
                <a:ea typeface="Calibri"/>
                <a:cs typeface="Calibri"/>
              </a:rPr>
              <a:t>User</a:t>
            </a:r>
            <a:br>
              <a:rPr lang="en-US" sz="1800">
                <a:solidFill>
                  <a:schemeClr val="dk1"/>
                </a:solidFill>
                <a:latin typeface="Calibri"/>
                <a:ea typeface="Calibri"/>
                <a:cs typeface="Calibri"/>
              </a:rPr>
            </a:br>
            <a:r>
              <a:rPr lang="en-US" sz="1800">
                <a:solidFill>
                  <a:schemeClr val="dk1"/>
                </a:solidFill>
                <a:latin typeface="Calibri"/>
                <a:ea typeface="Calibri"/>
                <a:cs typeface="Calibri"/>
              </a:rPr>
              <a:t>(researcher)</a:t>
            </a:r>
            <a:endParaRPr sz="1800">
              <a:solidFill>
                <a:schemeClr val="dk1"/>
              </a:solidFill>
              <a:latin typeface="Calibri"/>
              <a:ea typeface="Calibri"/>
              <a:cs typeface="Calibri"/>
            </a:endParaRPr>
          </a:p>
        </p:txBody>
      </p:sp>
      <p:grpSp>
        <p:nvGrpSpPr>
          <p:cNvPr id="11" name="Google Shape;405;p62"/>
          <p:cNvGrpSpPr/>
          <p:nvPr/>
        </p:nvGrpSpPr>
        <p:grpSpPr bwMode="auto">
          <a:xfrm>
            <a:off x="1574516" y="3285990"/>
            <a:ext cx="1521339" cy="661524"/>
            <a:chOff x="1157605" y="3649479"/>
            <a:chExt cx="1689626" cy="734700"/>
          </a:xfrm>
        </p:grpSpPr>
        <p:cxnSp>
          <p:nvCxnSpPr>
            <p:cNvPr id="12" name="Google Shape;406;p62"/>
            <p:cNvCxnSpPr>
              <a:cxnSpLocks/>
            </p:cNvCxnSpPr>
            <p:nvPr/>
          </p:nvCxnSpPr>
          <p:spPr bwMode="auto">
            <a:xfrm flipH="1">
              <a:off x="2846931" y="3649479"/>
              <a:ext cx="300" cy="734700"/>
            </a:xfrm>
            <a:prstGeom prst="straightConnector1">
              <a:avLst/>
            </a:prstGeom>
            <a:noFill/>
            <a:ln w="9525" cap="flat" cmpd="sng">
              <a:solidFill>
                <a:schemeClr val="dk1"/>
              </a:solidFill>
              <a:prstDash val="solid"/>
              <a:round/>
              <a:headEnd type="none" w="med" len="med"/>
              <a:tailEnd type="stealth" w="med" len="med"/>
            </a:ln>
          </p:spPr>
        </p:cxnSp>
        <p:sp>
          <p:nvSpPr>
            <p:cNvPr id="13" name="Google Shape;407;p62"/>
            <p:cNvSpPr>
              <a:spLocks/>
            </p:cNvSpPr>
            <p:nvPr/>
          </p:nvSpPr>
          <p:spPr bwMode="auto">
            <a:xfrm>
              <a:off x="1157605" y="3768341"/>
              <a:ext cx="1651800" cy="410400"/>
            </a:xfrm>
            <a:prstGeom prst="rect">
              <a:avLst/>
            </a:prstGeom>
            <a:noFill/>
            <a:ln>
              <a:noFill/>
            </a:ln>
          </p:spPr>
          <p:txBody>
            <a:bodyPr spcFirstLastPara="1" wrap="square" lIns="91425" tIns="45700" rIns="91425" bIns="45700" anchor="t" anchorCtr="0">
              <a:noAutofit/>
            </a:bodyPr>
            <a:lstStyle/>
            <a:p>
              <a:pPr marL="0" marR="0" lvl="0" indent="0" algn="l">
                <a:spcBef>
                  <a:spcPts val="0"/>
                </a:spcBef>
                <a:spcAft>
                  <a:spcPts val="0"/>
                </a:spcAft>
                <a:buNone/>
                <a:defRPr/>
              </a:pPr>
              <a:r>
                <a:rPr lang="en-US" sz="1800">
                  <a:solidFill>
                    <a:schemeClr val="dk1"/>
                  </a:solidFill>
                  <a:latin typeface="Calibri"/>
                  <a:ea typeface="Calibri"/>
                  <a:cs typeface="Calibri"/>
                </a:rPr>
                <a:t>Authenticates</a:t>
              </a:r>
              <a:endParaRPr sz="1800">
                <a:solidFill>
                  <a:schemeClr val="dk1"/>
                </a:solidFill>
                <a:latin typeface="Calibri"/>
                <a:ea typeface="Calibri"/>
                <a:cs typeface="Calibri"/>
              </a:endParaRPr>
            </a:p>
          </p:txBody>
        </p:sp>
      </p:grpSp>
      <p:grpSp>
        <p:nvGrpSpPr>
          <p:cNvPr id="14" name="Google Shape;408;p62"/>
          <p:cNvGrpSpPr/>
          <p:nvPr/>
        </p:nvGrpSpPr>
        <p:grpSpPr bwMode="auto">
          <a:xfrm>
            <a:off x="2634222" y="2386067"/>
            <a:ext cx="629701" cy="974969"/>
            <a:chOff x="4056" y="474"/>
            <a:chExt cx="383" cy="593"/>
          </a:xfrm>
        </p:grpSpPr>
        <p:grpSp>
          <p:nvGrpSpPr>
            <p:cNvPr id="15" name="Google Shape;409;p62"/>
            <p:cNvGrpSpPr/>
            <p:nvPr/>
          </p:nvGrpSpPr>
          <p:grpSpPr bwMode="auto">
            <a:xfrm>
              <a:off x="4091" y="612"/>
              <a:ext cx="334" cy="455"/>
              <a:chOff x="678" y="2444"/>
              <a:chExt cx="334" cy="455"/>
            </a:xfrm>
          </p:grpSpPr>
          <p:sp>
            <p:nvSpPr>
              <p:cNvPr id="16" name="Google Shape;410;p62"/>
              <p:cNvSpPr/>
              <p:nvPr/>
            </p:nvSpPr>
            <p:spPr bwMode="auto">
              <a:xfrm>
                <a:off x="711" y="2599"/>
                <a:ext cx="300" cy="300"/>
              </a:xfrm>
              <a:prstGeom prst="triangle">
                <a:avLst>
                  <a:gd name="adj" fmla="val 50000"/>
                </a:avLst>
              </a:prstGeom>
              <a:solidFill>
                <a:srgbClr val="FFFF99"/>
              </a:solidFill>
              <a:ln>
                <a:noFill/>
              </a:ln>
            </p:spPr>
            <p:txBody>
              <a:bodyPr spcFirstLastPara="1" wrap="square" lIns="91425" tIns="45700" rIns="91425" bIns="45700" anchor="ctr" anchorCtr="0">
                <a:noAutofit/>
              </a:bodyPr>
              <a:lstStyle/>
              <a:p>
                <a:pPr marL="0" marR="0" lvl="0" indent="0" algn="l">
                  <a:spcBef>
                    <a:spcPts val="0"/>
                  </a:spcBef>
                  <a:spcAft>
                    <a:spcPts val="0"/>
                  </a:spcAft>
                  <a:buNone/>
                  <a:defRPr/>
                </a:pPr>
                <a:endParaRPr sz="1600">
                  <a:solidFill>
                    <a:schemeClr val="dk1"/>
                  </a:solidFill>
                  <a:latin typeface="Calibri"/>
                  <a:ea typeface="Calibri"/>
                  <a:cs typeface="Calibri"/>
                </a:endParaRPr>
              </a:p>
            </p:txBody>
          </p:sp>
          <p:cxnSp>
            <p:nvCxnSpPr>
              <p:cNvPr id="17" name="Google Shape;411;p62"/>
              <p:cNvCxnSpPr>
                <a:cxnSpLocks/>
              </p:cNvCxnSpPr>
              <p:nvPr/>
            </p:nvCxnSpPr>
            <p:spPr bwMode="auto">
              <a:xfrm rot="10800000">
                <a:off x="711" y="2486"/>
                <a:ext cx="0" cy="300"/>
              </a:xfrm>
              <a:prstGeom prst="straightConnector1">
                <a:avLst/>
              </a:prstGeom>
              <a:noFill/>
              <a:ln w="12700" cap="flat" cmpd="sng">
                <a:solidFill>
                  <a:schemeClr val="dk1"/>
                </a:solidFill>
                <a:prstDash val="solid"/>
                <a:round/>
                <a:headEnd type="none" w="med" len="med"/>
                <a:tailEnd type="none" w="med" len="med"/>
              </a:ln>
            </p:spPr>
          </p:cxnSp>
          <p:cxnSp>
            <p:nvCxnSpPr>
              <p:cNvPr id="18" name="Google Shape;412;p62"/>
              <p:cNvCxnSpPr>
                <a:cxnSpLocks/>
              </p:cNvCxnSpPr>
              <p:nvPr/>
            </p:nvCxnSpPr>
            <p:spPr bwMode="auto">
              <a:xfrm rot="10800000">
                <a:off x="678" y="2481"/>
                <a:ext cx="300" cy="300"/>
              </a:xfrm>
              <a:prstGeom prst="straightConnector1">
                <a:avLst/>
              </a:prstGeom>
              <a:noFill/>
              <a:ln w="12700" cap="flat" cmpd="sng">
                <a:solidFill>
                  <a:schemeClr val="dk1"/>
                </a:solidFill>
                <a:prstDash val="solid"/>
                <a:round/>
                <a:headEnd type="none" w="med" len="med"/>
                <a:tailEnd type="none" w="med" len="med"/>
              </a:ln>
            </p:spPr>
          </p:cxnSp>
          <p:sp>
            <p:nvSpPr>
              <p:cNvPr id="19" name="Google Shape;413;p62"/>
              <p:cNvSpPr/>
              <p:nvPr/>
            </p:nvSpPr>
            <p:spPr bwMode="auto">
              <a:xfrm>
                <a:off x="702" y="2444"/>
                <a:ext cx="300" cy="300"/>
              </a:xfrm>
              <a:prstGeom prst="ellipse">
                <a:avLst/>
              </a:prstGeom>
              <a:solidFill>
                <a:srgbClr val="FFFF99"/>
              </a:solidFill>
              <a:ln w="127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l">
                  <a:spcBef>
                    <a:spcPts val="0"/>
                  </a:spcBef>
                  <a:spcAft>
                    <a:spcPts val="0"/>
                  </a:spcAft>
                  <a:buNone/>
                  <a:defRPr/>
                </a:pPr>
                <a:endParaRPr sz="1600">
                  <a:solidFill>
                    <a:schemeClr val="dk1"/>
                  </a:solidFill>
                  <a:latin typeface="Calibri"/>
                  <a:ea typeface="Calibri"/>
                  <a:cs typeface="Calibri"/>
                </a:endParaRPr>
              </a:p>
            </p:txBody>
          </p:sp>
        </p:grpSp>
        <p:sp>
          <p:nvSpPr>
            <p:cNvPr id="20" name="Google Shape;414;p62"/>
            <p:cNvSpPr/>
            <p:nvPr/>
          </p:nvSpPr>
          <p:spPr bwMode="auto">
            <a:xfrm>
              <a:off x="4139" y="474"/>
              <a:ext cx="300" cy="300"/>
            </a:xfrm>
            <a:prstGeom prst="rect">
              <a:avLst/>
            </a:prstGeom>
            <a:solidFill>
              <a:schemeClr val="dk1"/>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a:spcBef>
                  <a:spcPts val="0"/>
                </a:spcBef>
                <a:spcAft>
                  <a:spcPts val="0"/>
                </a:spcAft>
                <a:buNone/>
                <a:defRPr/>
              </a:pPr>
              <a:endParaRPr sz="2150">
                <a:solidFill>
                  <a:schemeClr val="dk1"/>
                </a:solidFill>
                <a:latin typeface="Calibri"/>
                <a:ea typeface="Calibri"/>
                <a:cs typeface="Calibri"/>
              </a:endParaRPr>
            </a:p>
          </p:txBody>
        </p:sp>
        <p:cxnSp>
          <p:nvCxnSpPr>
            <p:cNvPr id="21" name="Google Shape;415;p62"/>
            <p:cNvCxnSpPr>
              <a:cxnSpLocks/>
            </p:cNvCxnSpPr>
            <p:nvPr/>
          </p:nvCxnSpPr>
          <p:spPr bwMode="auto">
            <a:xfrm>
              <a:off x="4056" y="663"/>
              <a:ext cx="300" cy="0"/>
            </a:xfrm>
            <a:prstGeom prst="straightConnector1">
              <a:avLst/>
            </a:prstGeom>
            <a:noFill/>
            <a:ln w="9525" cap="flat" cmpd="sng">
              <a:solidFill>
                <a:schemeClr val="dk1"/>
              </a:solidFill>
              <a:prstDash val="solid"/>
              <a:round/>
              <a:headEnd type="none" w="med" len="med"/>
              <a:tailEnd type="none" w="med" len="med"/>
            </a:ln>
          </p:spPr>
        </p:cxnSp>
      </p:grpSp>
      <p:sp>
        <p:nvSpPr>
          <p:cNvPr id="22" name="Google Shape;416;p62"/>
          <p:cNvSpPr/>
          <p:nvPr/>
        </p:nvSpPr>
        <p:spPr bwMode="auto">
          <a:xfrm>
            <a:off x="4732091" y="1711245"/>
            <a:ext cx="3850200" cy="760800"/>
          </a:xfrm>
          <a:prstGeom prst="wedgeRectCallout">
            <a:avLst>
              <a:gd name="adj1" fmla="val -89643"/>
              <a:gd name="adj2" fmla="val 82631"/>
            </a:avLst>
          </a:prstGeom>
          <a:solidFill>
            <a:schemeClr val="lt1"/>
          </a:solidFill>
          <a:ln w="9525" cap="flat" cmpd="sng">
            <a:solidFill>
              <a:schemeClr val="dk1"/>
            </a:solidFill>
            <a:prstDash val="solid"/>
            <a:round/>
            <a:headEnd type="none" w="sm" len="sm"/>
            <a:tailEnd type="none" w="sm" len="sm"/>
          </a:ln>
        </p:spPr>
        <p:txBody>
          <a:bodyPr spcFirstLastPara="1" wrap="square" lIns="82325" tIns="41150" rIns="82325" bIns="41150" anchor="t" anchorCtr="0">
            <a:noAutofit/>
          </a:bodyPr>
          <a:lstStyle/>
          <a:p>
            <a:pPr marL="0" marR="0" lvl="0" indent="0" algn="l">
              <a:spcBef>
                <a:spcPts val="0"/>
              </a:spcBef>
              <a:spcAft>
                <a:spcPts val="0"/>
              </a:spcAft>
              <a:buNone/>
              <a:defRPr/>
            </a:pPr>
            <a:r>
              <a:rPr lang="en-US" sz="2150">
                <a:solidFill>
                  <a:schemeClr val="dk1"/>
                </a:solidFill>
                <a:latin typeface="Times"/>
                <a:ea typeface="Times"/>
                <a:cs typeface="Times"/>
              </a:rPr>
              <a:t>Release my attributes to SP X,</a:t>
            </a:r>
            <a:endParaRPr/>
          </a:p>
          <a:p>
            <a:pPr marL="0" marR="0" lvl="0" indent="0" algn="l">
              <a:spcBef>
                <a:spcPts val="0"/>
              </a:spcBef>
              <a:spcAft>
                <a:spcPts val="0"/>
              </a:spcAft>
              <a:buNone/>
              <a:defRPr/>
            </a:pPr>
            <a:r>
              <a:rPr lang="en-US" sz="1600">
                <a:solidFill>
                  <a:schemeClr val="dk1"/>
                </a:solidFill>
                <a:latin typeface="Calibri"/>
                <a:ea typeface="Calibri"/>
                <a:cs typeface="Calibri"/>
              </a:rPr>
              <a:t>I need it to do my job</a:t>
            </a:r>
            <a:r>
              <a:rPr lang="en-US" sz="2150">
                <a:solidFill>
                  <a:schemeClr val="dk1"/>
                </a:solidFill>
                <a:latin typeface="Times"/>
                <a:ea typeface="Times"/>
                <a:cs typeface="Times"/>
              </a:rPr>
              <a:t>!</a:t>
            </a:r>
            <a:endParaRPr sz="2150">
              <a:solidFill>
                <a:schemeClr val="dk1"/>
              </a:solidFill>
              <a:latin typeface="Times"/>
              <a:ea typeface="Times"/>
              <a:cs typeface="Times"/>
            </a:endParaRPr>
          </a:p>
        </p:txBody>
      </p:sp>
      <p:grpSp>
        <p:nvGrpSpPr>
          <p:cNvPr id="23" name="Google Shape;417;p62"/>
          <p:cNvGrpSpPr/>
          <p:nvPr/>
        </p:nvGrpSpPr>
        <p:grpSpPr bwMode="auto">
          <a:xfrm>
            <a:off x="2634281" y="2386134"/>
            <a:ext cx="606701" cy="974996"/>
            <a:chOff x="2342902" y="2656284"/>
            <a:chExt cx="673813" cy="1082848"/>
          </a:xfrm>
        </p:grpSpPr>
        <p:grpSp>
          <p:nvGrpSpPr>
            <p:cNvPr id="24" name="Google Shape;418;p62"/>
            <p:cNvGrpSpPr/>
            <p:nvPr/>
          </p:nvGrpSpPr>
          <p:grpSpPr bwMode="auto">
            <a:xfrm>
              <a:off x="2406814" y="2908279"/>
              <a:ext cx="609901" cy="830852"/>
              <a:chOff x="678" y="2444"/>
              <a:chExt cx="334" cy="455"/>
            </a:xfrm>
          </p:grpSpPr>
          <p:sp>
            <p:nvSpPr>
              <p:cNvPr id="25" name="Google Shape;419;p62"/>
              <p:cNvSpPr/>
              <p:nvPr/>
            </p:nvSpPr>
            <p:spPr bwMode="auto">
              <a:xfrm>
                <a:off x="711" y="2599"/>
                <a:ext cx="300" cy="300"/>
              </a:xfrm>
              <a:prstGeom prst="triangle">
                <a:avLst>
                  <a:gd name="adj" fmla="val 50000"/>
                </a:avLst>
              </a:prstGeom>
              <a:solidFill>
                <a:srgbClr val="FFFF99"/>
              </a:solidFill>
              <a:ln>
                <a:noFill/>
              </a:ln>
            </p:spPr>
            <p:txBody>
              <a:bodyPr spcFirstLastPara="1" wrap="square" lIns="91425" tIns="45700" rIns="91425" bIns="45700" anchor="ctr" anchorCtr="0">
                <a:noAutofit/>
              </a:bodyPr>
              <a:lstStyle/>
              <a:p>
                <a:pPr marL="0" marR="0" lvl="0" indent="0" algn="l">
                  <a:spcBef>
                    <a:spcPts val="0"/>
                  </a:spcBef>
                  <a:spcAft>
                    <a:spcPts val="0"/>
                  </a:spcAft>
                  <a:buNone/>
                  <a:defRPr/>
                </a:pPr>
                <a:endParaRPr sz="1600">
                  <a:solidFill>
                    <a:schemeClr val="dk1"/>
                  </a:solidFill>
                  <a:latin typeface="Calibri"/>
                  <a:ea typeface="Calibri"/>
                  <a:cs typeface="Calibri"/>
                </a:endParaRPr>
              </a:p>
            </p:txBody>
          </p:sp>
          <p:cxnSp>
            <p:nvCxnSpPr>
              <p:cNvPr id="26" name="Google Shape;420;p62"/>
              <p:cNvCxnSpPr>
                <a:cxnSpLocks/>
              </p:cNvCxnSpPr>
              <p:nvPr/>
            </p:nvCxnSpPr>
            <p:spPr bwMode="auto">
              <a:xfrm rot="10800000">
                <a:off x="711" y="2486"/>
                <a:ext cx="0" cy="300"/>
              </a:xfrm>
              <a:prstGeom prst="straightConnector1">
                <a:avLst/>
              </a:prstGeom>
              <a:noFill/>
              <a:ln w="12700" cap="flat" cmpd="sng">
                <a:solidFill>
                  <a:schemeClr val="dk1"/>
                </a:solidFill>
                <a:prstDash val="solid"/>
                <a:round/>
                <a:headEnd type="none" w="med" len="med"/>
                <a:tailEnd type="none" w="med" len="med"/>
              </a:ln>
            </p:spPr>
          </p:cxnSp>
          <p:cxnSp>
            <p:nvCxnSpPr>
              <p:cNvPr id="27" name="Google Shape;421;p62"/>
              <p:cNvCxnSpPr>
                <a:cxnSpLocks/>
              </p:cNvCxnSpPr>
              <p:nvPr/>
            </p:nvCxnSpPr>
            <p:spPr bwMode="auto">
              <a:xfrm rot="10800000">
                <a:off x="678" y="2481"/>
                <a:ext cx="300" cy="300"/>
              </a:xfrm>
              <a:prstGeom prst="straightConnector1">
                <a:avLst/>
              </a:prstGeom>
              <a:noFill/>
              <a:ln w="12700" cap="flat" cmpd="sng">
                <a:solidFill>
                  <a:schemeClr val="dk1"/>
                </a:solidFill>
                <a:prstDash val="solid"/>
                <a:round/>
                <a:headEnd type="none" w="med" len="med"/>
                <a:tailEnd type="none" w="med" len="med"/>
              </a:ln>
            </p:spPr>
          </p:cxnSp>
          <p:sp>
            <p:nvSpPr>
              <p:cNvPr id="28" name="Google Shape;422;p62"/>
              <p:cNvSpPr/>
              <p:nvPr/>
            </p:nvSpPr>
            <p:spPr bwMode="auto">
              <a:xfrm>
                <a:off x="702" y="2444"/>
                <a:ext cx="300" cy="300"/>
              </a:xfrm>
              <a:prstGeom prst="ellipse">
                <a:avLst/>
              </a:prstGeom>
              <a:solidFill>
                <a:srgbClr val="FFFF99"/>
              </a:solidFill>
              <a:ln w="127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l">
                  <a:spcBef>
                    <a:spcPts val="0"/>
                  </a:spcBef>
                  <a:spcAft>
                    <a:spcPts val="0"/>
                  </a:spcAft>
                  <a:buNone/>
                  <a:defRPr/>
                </a:pPr>
                <a:endParaRPr sz="1600">
                  <a:solidFill>
                    <a:schemeClr val="dk1"/>
                  </a:solidFill>
                  <a:latin typeface="Calibri"/>
                  <a:ea typeface="Calibri"/>
                  <a:cs typeface="Calibri"/>
                </a:endParaRPr>
              </a:p>
            </p:txBody>
          </p:sp>
        </p:grpSp>
        <p:cxnSp>
          <p:nvCxnSpPr>
            <p:cNvPr id="29" name="Google Shape;423;p62"/>
            <p:cNvCxnSpPr>
              <a:cxnSpLocks/>
            </p:cNvCxnSpPr>
            <p:nvPr/>
          </p:nvCxnSpPr>
          <p:spPr bwMode="auto">
            <a:xfrm>
              <a:off x="2342902" y="3001407"/>
              <a:ext cx="664799" cy="0"/>
            </a:xfrm>
            <a:prstGeom prst="straightConnector1">
              <a:avLst/>
            </a:prstGeom>
            <a:noFill/>
            <a:ln w="9525" cap="flat" cmpd="sng">
              <a:solidFill>
                <a:schemeClr val="dk1"/>
              </a:solidFill>
              <a:prstDash val="solid"/>
              <a:round/>
              <a:headEnd type="none" w="med" len="med"/>
              <a:tailEnd type="none" w="med" len="med"/>
            </a:ln>
          </p:spPr>
        </p:cxnSp>
        <p:sp>
          <p:nvSpPr>
            <p:cNvPr id="30" name="Google Shape;424;p62"/>
            <p:cNvSpPr/>
            <p:nvPr/>
          </p:nvSpPr>
          <p:spPr bwMode="auto">
            <a:xfrm>
              <a:off x="2460258" y="2906210"/>
              <a:ext cx="458700" cy="470100"/>
            </a:xfrm>
            <a:prstGeom prst="smileyFace">
              <a:avLst>
                <a:gd name="adj" fmla="val -4653"/>
              </a:avLst>
            </a:prstGeom>
            <a:solidFill>
              <a:srgbClr val="FFFF99"/>
            </a:solidFill>
            <a:ln w="9525" cap="flat" cmpd="sng">
              <a:solidFill>
                <a:schemeClr val="dk1"/>
              </a:solidFill>
              <a:prstDash val="solid"/>
              <a:round/>
              <a:headEnd type="none" w="sm" len="sm"/>
              <a:tailEnd type="none" w="sm" len="sm"/>
            </a:ln>
          </p:spPr>
          <p:txBody>
            <a:bodyPr spcFirstLastPara="1" wrap="square" lIns="82325" tIns="41150" rIns="82325" bIns="41150" anchor="t" anchorCtr="0">
              <a:noAutofit/>
            </a:bodyPr>
            <a:lstStyle/>
            <a:p>
              <a:pPr marL="0" marR="0" lvl="0" indent="0" algn="l">
                <a:spcBef>
                  <a:spcPts val="0"/>
                </a:spcBef>
                <a:spcAft>
                  <a:spcPts val="0"/>
                </a:spcAft>
                <a:buNone/>
                <a:defRPr/>
              </a:pPr>
              <a:endParaRPr sz="2150">
                <a:solidFill>
                  <a:schemeClr val="dk1"/>
                </a:solidFill>
                <a:latin typeface="Times"/>
                <a:ea typeface="Times"/>
                <a:cs typeface="Times"/>
              </a:endParaRPr>
            </a:p>
          </p:txBody>
        </p:sp>
        <p:sp>
          <p:nvSpPr>
            <p:cNvPr id="31" name="Google Shape;425;p62"/>
            <p:cNvSpPr/>
            <p:nvPr/>
          </p:nvSpPr>
          <p:spPr bwMode="auto">
            <a:xfrm>
              <a:off x="2494464" y="2656284"/>
              <a:ext cx="361500" cy="345000"/>
            </a:xfrm>
            <a:prstGeom prst="rect">
              <a:avLst/>
            </a:prstGeom>
            <a:solidFill>
              <a:schemeClr val="dk1"/>
            </a:solidFill>
            <a:ln w="9525"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a:spcBef>
                  <a:spcPts val="0"/>
                </a:spcBef>
                <a:spcAft>
                  <a:spcPts val="0"/>
                </a:spcAft>
                <a:buNone/>
                <a:defRPr/>
              </a:pPr>
              <a:endParaRPr sz="2150">
                <a:solidFill>
                  <a:schemeClr val="dk1"/>
                </a:solidFill>
                <a:latin typeface="Calibri"/>
                <a:ea typeface="Calibri"/>
                <a:cs typeface="Calibri"/>
              </a:endParaRPr>
            </a:p>
          </p:txBody>
        </p:sp>
      </p:grpSp>
      <p:grpSp>
        <p:nvGrpSpPr>
          <p:cNvPr id="32" name="Google Shape;426;p62"/>
          <p:cNvGrpSpPr/>
          <p:nvPr/>
        </p:nvGrpSpPr>
        <p:grpSpPr bwMode="auto">
          <a:xfrm>
            <a:off x="3420161" y="3623601"/>
            <a:ext cx="2484671" cy="1200683"/>
            <a:chOff x="3207411" y="4024435"/>
            <a:chExt cx="2759519" cy="1333500"/>
          </a:xfrm>
        </p:grpSpPr>
        <p:cxnSp>
          <p:nvCxnSpPr>
            <p:cNvPr id="33" name="Google Shape;427;p62"/>
            <p:cNvCxnSpPr>
              <a:cxnSpLocks/>
              <a:stCxn id="8" idx="3"/>
            </p:cNvCxnSpPr>
            <p:nvPr/>
          </p:nvCxnSpPr>
          <p:spPr bwMode="auto">
            <a:xfrm>
              <a:off x="3207411" y="4713837"/>
              <a:ext cx="2132100" cy="0"/>
            </a:xfrm>
            <a:prstGeom prst="straightConnector1">
              <a:avLst/>
            </a:prstGeom>
            <a:noFill/>
            <a:ln w="9525" cap="flat" cmpd="sng">
              <a:solidFill>
                <a:schemeClr val="dk1"/>
              </a:solidFill>
              <a:prstDash val="solid"/>
              <a:round/>
              <a:headEnd type="none" w="med" len="med"/>
              <a:tailEnd type="stealth" w="med" len="med"/>
            </a:ln>
          </p:spPr>
        </p:cxnSp>
        <p:sp>
          <p:nvSpPr>
            <p:cNvPr id="34" name="Google Shape;428;p62"/>
            <p:cNvSpPr>
              <a:spLocks/>
            </p:cNvSpPr>
            <p:nvPr/>
          </p:nvSpPr>
          <p:spPr bwMode="auto">
            <a:xfrm>
              <a:off x="3223752" y="4272398"/>
              <a:ext cx="1242600" cy="410400"/>
            </a:xfrm>
            <a:prstGeom prst="rect">
              <a:avLst/>
            </a:prstGeom>
            <a:noFill/>
            <a:ln>
              <a:noFill/>
            </a:ln>
          </p:spPr>
          <p:txBody>
            <a:bodyPr spcFirstLastPara="1" wrap="square" lIns="91425" tIns="45700" rIns="91425" bIns="45700" anchor="t" anchorCtr="0">
              <a:noAutofit/>
            </a:bodyPr>
            <a:lstStyle/>
            <a:p>
              <a:pPr marL="0" marR="0" lvl="0" indent="0" algn="l">
                <a:spcBef>
                  <a:spcPts val="0"/>
                </a:spcBef>
                <a:spcAft>
                  <a:spcPts val="0"/>
                </a:spcAft>
                <a:buNone/>
                <a:defRPr/>
              </a:pPr>
              <a:r>
                <a:rPr lang="en-US" sz="1800">
                  <a:solidFill>
                    <a:schemeClr val="dk1"/>
                  </a:solidFill>
                  <a:latin typeface="Calibri"/>
                  <a:ea typeface="Calibri"/>
                  <a:cs typeface="Calibri"/>
                </a:rPr>
                <a:t>Attributes</a:t>
              </a:r>
              <a:endParaRPr sz="1800">
                <a:solidFill>
                  <a:schemeClr val="dk1"/>
                </a:solidFill>
                <a:latin typeface="Calibri"/>
                <a:ea typeface="Calibri"/>
                <a:cs typeface="Calibri"/>
              </a:endParaRPr>
            </a:p>
          </p:txBody>
        </p:sp>
        <p:sp>
          <p:nvSpPr>
            <p:cNvPr id="35" name="Google Shape;429;p62"/>
            <p:cNvSpPr>
              <a:spLocks/>
            </p:cNvSpPr>
            <p:nvPr/>
          </p:nvSpPr>
          <p:spPr bwMode="auto">
            <a:xfrm>
              <a:off x="5295230" y="4024435"/>
              <a:ext cx="671700" cy="1333500"/>
            </a:xfrm>
            <a:prstGeom prst="rect">
              <a:avLst/>
            </a:prstGeom>
            <a:noFill/>
            <a:ln>
              <a:noFill/>
            </a:ln>
          </p:spPr>
          <p:txBody>
            <a:bodyPr spcFirstLastPara="1" wrap="square" lIns="91425" tIns="45700" rIns="91425" bIns="45700" anchor="t" anchorCtr="0">
              <a:noAutofit/>
            </a:bodyPr>
            <a:lstStyle/>
            <a:p>
              <a:pPr marL="0" marR="0" lvl="0" indent="0" algn="l">
                <a:spcBef>
                  <a:spcPts val="0"/>
                </a:spcBef>
                <a:spcAft>
                  <a:spcPts val="0"/>
                </a:spcAft>
                <a:buNone/>
                <a:defRPr/>
              </a:pPr>
              <a:r>
                <a:rPr lang="en-US" sz="7200" b="1">
                  <a:solidFill>
                    <a:srgbClr val="FF0000"/>
                  </a:solidFill>
                  <a:latin typeface="Calibri"/>
                  <a:ea typeface="Calibri"/>
                  <a:cs typeface="Calibri"/>
                </a:rPr>
                <a:t>?</a:t>
              </a:r>
              <a:endParaRPr sz="7200" b="1">
                <a:solidFill>
                  <a:srgbClr val="FF0000"/>
                </a:solidFill>
                <a:latin typeface="Calibri"/>
                <a:ea typeface="Calibri"/>
                <a:cs typeface="Calibri"/>
              </a:endParaRPr>
            </a:p>
          </p:txBody>
        </p:sp>
      </p:grpSp>
      <p:grpSp>
        <p:nvGrpSpPr>
          <p:cNvPr id="36" name="Google Shape;430;p62"/>
          <p:cNvGrpSpPr/>
          <p:nvPr/>
        </p:nvGrpSpPr>
        <p:grpSpPr bwMode="auto">
          <a:xfrm>
            <a:off x="3519220" y="2735512"/>
            <a:ext cx="5063069" cy="2972108"/>
            <a:chOff x="3317427" y="3038107"/>
            <a:chExt cx="5623133" cy="3300875"/>
          </a:xfrm>
        </p:grpSpPr>
        <p:grpSp>
          <p:nvGrpSpPr>
            <p:cNvPr id="37" name="Google Shape;431;p62"/>
            <p:cNvGrpSpPr/>
            <p:nvPr/>
          </p:nvGrpSpPr>
          <p:grpSpPr bwMode="auto">
            <a:xfrm>
              <a:off x="3317427" y="4864557"/>
              <a:ext cx="1603882" cy="1322921"/>
              <a:chOff x="7724860" y="4137461"/>
              <a:chExt cx="1131167" cy="933014"/>
            </a:xfrm>
          </p:grpSpPr>
          <p:grpSp>
            <p:nvGrpSpPr>
              <p:cNvPr id="38" name="Google Shape;432;p62"/>
              <p:cNvGrpSpPr/>
              <p:nvPr/>
            </p:nvGrpSpPr>
            <p:grpSpPr bwMode="auto">
              <a:xfrm>
                <a:off x="8034338" y="4348163"/>
                <a:ext cx="530225" cy="722313"/>
                <a:chOff x="678" y="2444"/>
                <a:chExt cx="334" cy="455"/>
              </a:xfrm>
            </p:grpSpPr>
            <p:sp>
              <p:nvSpPr>
                <p:cNvPr id="39" name="Google Shape;433;p62"/>
                <p:cNvSpPr/>
                <p:nvPr/>
              </p:nvSpPr>
              <p:spPr bwMode="auto">
                <a:xfrm>
                  <a:off x="711" y="2599"/>
                  <a:ext cx="300" cy="300"/>
                </a:xfrm>
                <a:prstGeom prst="triangle">
                  <a:avLst>
                    <a:gd name="adj" fmla="val 50000"/>
                  </a:avLst>
                </a:prstGeom>
                <a:solidFill>
                  <a:srgbClr val="FFFF99"/>
                </a:solidFill>
                <a:ln>
                  <a:noFill/>
                </a:ln>
              </p:spPr>
              <p:txBody>
                <a:bodyPr spcFirstLastPara="1" wrap="square" lIns="91425" tIns="45700" rIns="91425" bIns="45700" anchor="ctr" anchorCtr="0">
                  <a:noAutofit/>
                </a:bodyPr>
                <a:lstStyle/>
                <a:p>
                  <a:pPr marL="0" marR="0" lvl="0" indent="0" algn="l">
                    <a:spcBef>
                      <a:spcPts val="0"/>
                    </a:spcBef>
                    <a:spcAft>
                      <a:spcPts val="0"/>
                    </a:spcAft>
                    <a:buNone/>
                    <a:defRPr/>
                  </a:pPr>
                  <a:endParaRPr sz="1600">
                    <a:solidFill>
                      <a:schemeClr val="dk1"/>
                    </a:solidFill>
                    <a:latin typeface="Calibri"/>
                    <a:ea typeface="Calibri"/>
                    <a:cs typeface="Calibri"/>
                  </a:endParaRPr>
                </a:p>
              </p:txBody>
            </p:sp>
            <p:cxnSp>
              <p:nvCxnSpPr>
                <p:cNvPr id="40" name="Google Shape;434;p62"/>
                <p:cNvCxnSpPr>
                  <a:cxnSpLocks/>
                </p:cNvCxnSpPr>
                <p:nvPr/>
              </p:nvCxnSpPr>
              <p:spPr bwMode="auto">
                <a:xfrm rot="10800000">
                  <a:off x="711" y="2486"/>
                  <a:ext cx="0" cy="300"/>
                </a:xfrm>
                <a:prstGeom prst="straightConnector1">
                  <a:avLst/>
                </a:prstGeom>
                <a:noFill/>
                <a:ln w="12700" cap="flat" cmpd="sng">
                  <a:solidFill>
                    <a:schemeClr val="dk1"/>
                  </a:solidFill>
                  <a:prstDash val="solid"/>
                  <a:round/>
                  <a:headEnd type="none" w="med" len="med"/>
                  <a:tailEnd type="none" w="med" len="med"/>
                </a:ln>
              </p:spPr>
            </p:cxnSp>
            <p:cxnSp>
              <p:nvCxnSpPr>
                <p:cNvPr id="41" name="Google Shape;435;p62"/>
                <p:cNvCxnSpPr>
                  <a:cxnSpLocks/>
                </p:cNvCxnSpPr>
                <p:nvPr/>
              </p:nvCxnSpPr>
              <p:spPr bwMode="auto">
                <a:xfrm rot="10800000">
                  <a:off x="678" y="2481"/>
                  <a:ext cx="300" cy="300"/>
                </a:xfrm>
                <a:prstGeom prst="straightConnector1">
                  <a:avLst/>
                </a:prstGeom>
                <a:noFill/>
                <a:ln w="12700" cap="flat" cmpd="sng">
                  <a:solidFill>
                    <a:schemeClr val="dk1"/>
                  </a:solidFill>
                  <a:prstDash val="solid"/>
                  <a:round/>
                  <a:headEnd type="none" w="med" len="med"/>
                  <a:tailEnd type="none" w="med" len="med"/>
                </a:ln>
              </p:spPr>
            </p:cxnSp>
            <p:sp>
              <p:nvSpPr>
                <p:cNvPr id="42" name="Google Shape;436;p62"/>
                <p:cNvSpPr/>
                <p:nvPr/>
              </p:nvSpPr>
              <p:spPr bwMode="auto">
                <a:xfrm>
                  <a:off x="702" y="2444"/>
                  <a:ext cx="300" cy="300"/>
                </a:xfrm>
                <a:prstGeom prst="ellipse">
                  <a:avLst/>
                </a:prstGeom>
                <a:solidFill>
                  <a:srgbClr val="FFFF99"/>
                </a:solidFill>
                <a:ln w="12700"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l">
                    <a:spcBef>
                      <a:spcPts val="0"/>
                    </a:spcBef>
                    <a:spcAft>
                      <a:spcPts val="0"/>
                    </a:spcAft>
                    <a:buNone/>
                    <a:defRPr/>
                  </a:pPr>
                  <a:endParaRPr sz="1600">
                    <a:solidFill>
                      <a:schemeClr val="dk1"/>
                    </a:solidFill>
                    <a:latin typeface="Calibri"/>
                    <a:ea typeface="Calibri"/>
                    <a:cs typeface="Calibri"/>
                  </a:endParaRPr>
                </a:p>
              </p:txBody>
            </p:sp>
          </p:grpSp>
          <p:grpSp>
            <p:nvGrpSpPr>
              <p:cNvPr id="43" name="Google Shape;437;p62"/>
              <p:cNvGrpSpPr/>
              <p:nvPr/>
            </p:nvGrpSpPr>
            <p:grpSpPr bwMode="auto">
              <a:xfrm rot="519151">
                <a:off x="7734817" y="4219819"/>
                <a:ext cx="1111250" cy="216458"/>
                <a:chOff x="4573" y="2387"/>
                <a:chExt cx="450" cy="88"/>
              </a:xfrm>
            </p:grpSpPr>
            <p:sp>
              <p:nvSpPr>
                <p:cNvPr id="44" name="Google Shape;438;p62"/>
                <p:cNvSpPr/>
                <p:nvPr/>
              </p:nvSpPr>
              <p:spPr bwMode="auto">
                <a:xfrm>
                  <a:off x="4723" y="2387"/>
                  <a:ext cx="300" cy="0"/>
                </a:xfrm>
                <a:prstGeom prst="rect">
                  <a:avLst/>
                </a:prstGeom>
                <a:solidFill>
                  <a:schemeClr val="dk1"/>
                </a:solidFill>
                <a:ln>
                  <a:noFill/>
                </a:ln>
              </p:spPr>
              <p:txBody>
                <a:bodyPr spcFirstLastPara="1" wrap="square" lIns="91425" tIns="45700" rIns="91425" bIns="45700" anchor="ctr" anchorCtr="0">
                  <a:noAutofit/>
                </a:bodyPr>
                <a:lstStyle/>
                <a:p>
                  <a:pPr marL="0" marR="0" lvl="0" indent="0" algn="l">
                    <a:spcBef>
                      <a:spcPts val="0"/>
                    </a:spcBef>
                    <a:spcAft>
                      <a:spcPts val="0"/>
                    </a:spcAft>
                    <a:buNone/>
                    <a:defRPr/>
                  </a:pPr>
                  <a:endParaRPr sz="1600">
                    <a:solidFill>
                      <a:schemeClr val="dk1"/>
                    </a:solidFill>
                    <a:latin typeface="Calibri"/>
                    <a:ea typeface="Calibri"/>
                    <a:cs typeface="Calibri"/>
                  </a:endParaRPr>
                </a:p>
              </p:txBody>
            </p:sp>
            <p:cxnSp>
              <p:nvCxnSpPr>
                <p:cNvPr id="45" name="Google Shape;439;p62"/>
                <p:cNvCxnSpPr>
                  <a:cxnSpLocks/>
                </p:cNvCxnSpPr>
                <p:nvPr/>
              </p:nvCxnSpPr>
              <p:spPr bwMode="auto">
                <a:xfrm rot="10800000">
                  <a:off x="4573" y="2475"/>
                  <a:ext cx="300" cy="0"/>
                </a:xfrm>
                <a:prstGeom prst="straightConnector1">
                  <a:avLst/>
                </a:prstGeom>
                <a:noFill/>
                <a:ln w="9525" cap="flat" cmpd="sng">
                  <a:solidFill>
                    <a:schemeClr val="dk1"/>
                  </a:solidFill>
                  <a:prstDash val="solid"/>
                  <a:round/>
                  <a:headEnd type="none" w="med" len="med"/>
                  <a:tailEnd type="none" w="med" len="med"/>
                </a:ln>
              </p:spPr>
            </p:cxnSp>
          </p:grpSp>
        </p:grpSp>
        <p:sp>
          <p:nvSpPr>
            <p:cNvPr id="46" name="Google Shape;440;p62"/>
            <p:cNvSpPr/>
            <p:nvPr/>
          </p:nvSpPr>
          <p:spPr bwMode="auto">
            <a:xfrm>
              <a:off x="4664360" y="3038107"/>
              <a:ext cx="4276200" cy="902100"/>
            </a:xfrm>
            <a:prstGeom prst="wedgeRectCallout">
              <a:avLst>
                <a:gd name="adj1" fmla="val -61808"/>
                <a:gd name="adj2" fmla="val 173569"/>
              </a:avLst>
            </a:prstGeom>
            <a:solidFill>
              <a:schemeClr val="lt1"/>
            </a:solidFill>
            <a:ln w="9525" cap="flat" cmpd="sng">
              <a:solidFill>
                <a:schemeClr val="dk1"/>
              </a:solidFill>
              <a:prstDash val="solid"/>
              <a:round/>
              <a:headEnd type="none" w="sm" len="sm"/>
              <a:tailEnd type="none" w="sm" len="sm"/>
            </a:ln>
          </p:spPr>
          <p:txBody>
            <a:bodyPr spcFirstLastPara="1" wrap="square" lIns="82325" tIns="41150" rIns="82325" bIns="41150" anchor="t" anchorCtr="0">
              <a:noAutofit/>
            </a:bodyPr>
            <a:lstStyle/>
            <a:p>
              <a:pPr marL="0" marR="0" lvl="0" indent="0" algn="l">
                <a:spcBef>
                  <a:spcPts val="0"/>
                </a:spcBef>
                <a:spcAft>
                  <a:spcPts val="0"/>
                </a:spcAft>
                <a:buNone/>
                <a:defRPr/>
              </a:pPr>
              <a:r>
                <a:rPr lang="en-US" sz="2150">
                  <a:solidFill>
                    <a:schemeClr val="dk1"/>
                  </a:solidFill>
                  <a:latin typeface="Times"/>
                  <a:ea typeface="Times"/>
                  <a:cs typeface="Times"/>
                </a:rPr>
                <a:t>Sorry, to protect your privacy, we cannot release your attributes.</a:t>
              </a:r>
              <a:endParaRPr sz="2150">
                <a:solidFill>
                  <a:schemeClr val="dk1"/>
                </a:solidFill>
                <a:latin typeface="Times"/>
                <a:ea typeface="Times"/>
                <a:cs typeface="Times"/>
              </a:endParaRPr>
            </a:p>
          </p:txBody>
        </p:sp>
        <p:sp>
          <p:nvSpPr>
            <p:cNvPr id="47" name="Google Shape;441;p62"/>
            <p:cNvSpPr>
              <a:spLocks/>
            </p:cNvSpPr>
            <p:nvPr/>
          </p:nvSpPr>
          <p:spPr bwMode="auto">
            <a:xfrm>
              <a:off x="3412396" y="5928582"/>
              <a:ext cx="1251900" cy="410400"/>
            </a:xfrm>
            <a:prstGeom prst="rect">
              <a:avLst/>
            </a:prstGeom>
            <a:noFill/>
            <a:ln>
              <a:noFill/>
            </a:ln>
          </p:spPr>
          <p:txBody>
            <a:bodyPr spcFirstLastPara="1" wrap="square" lIns="91425" tIns="45700" rIns="91425" bIns="45700" anchor="t" anchorCtr="0">
              <a:noAutofit/>
            </a:bodyPr>
            <a:lstStyle/>
            <a:p>
              <a:pPr marL="0" marR="0" lvl="0" indent="0" algn="l">
                <a:spcBef>
                  <a:spcPts val="0"/>
                </a:spcBef>
                <a:spcAft>
                  <a:spcPts val="0"/>
                </a:spcAft>
                <a:buNone/>
                <a:defRPr/>
              </a:pPr>
              <a:r>
                <a:rPr lang="en-US" sz="1800">
                  <a:solidFill>
                    <a:schemeClr val="dk1"/>
                  </a:solidFill>
                  <a:latin typeface="Calibri"/>
                  <a:ea typeface="Calibri"/>
                  <a:cs typeface="Calibri"/>
                </a:rPr>
                <a:t>IdP admin</a:t>
              </a:r>
              <a:endParaRPr sz="1800">
                <a:solidFill>
                  <a:schemeClr val="dk1"/>
                </a:solidFill>
                <a:latin typeface="Calibri"/>
                <a:ea typeface="Calibri"/>
                <a:cs typeface="Calibri"/>
              </a:endParaRPr>
            </a:p>
          </p:txBody>
        </p:sp>
      </p:grpSp>
      <p:sp>
        <p:nvSpPr>
          <p:cNvPr id="48" name="Google Shape;442;p62"/>
          <p:cNvSpPr/>
          <p:nvPr/>
        </p:nvSpPr>
        <p:spPr bwMode="auto">
          <a:xfrm>
            <a:off x="8764825" y="3684825"/>
            <a:ext cx="3123900" cy="2002800"/>
          </a:xfrm>
          <a:prstGeom prst="rect">
            <a:avLst/>
          </a:prstGeom>
          <a:solidFill>
            <a:srgbClr val="F29DB6"/>
          </a:solidFill>
          <a:ln w="9525" cap="flat" cmpd="sng">
            <a:solidFill>
              <a:schemeClr val="dk2"/>
            </a:solidFill>
            <a:prstDash val="solid"/>
            <a:round/>
            <a:headEnd type="none" w="sm" len="sm"/>
            <a:tailEnd type="none" w="sm" len="sm"/>
          </a:ln>
        </p:spPr>
        <p:txBody>
          <a:bodyPr spcFirstLastPara="1" wrap="square" lIns="91425" tIns="91425" rIns="91425" bIns="91425" anchor="t" anchorCtr="0">
            <a:noAutofit/>
          </a:bodyPr>
          <a:lstStyle/>
          <a:p>
            <a:pPr marL="0" lvl="0" indent="0" algn="l">
              <a:spcBef>
                <a:spcPts val="0"/>
              </a:spcBef>
              <a:spcAft>
                <a:spcPts val="0"/>
              </a:spcAft>
              <a:buNone/>
              <a:defRPr/>
            </a:pPr>
            <a:r>
              <a:rPr lang="en-US"/>
              <a:t>Typical user attributes:</a:t>
            </a:r>
            <a:endParaRPr/>
          </a:p>
          <a:p>
            <a:pPr marL="457200" lvl="0" indent="-317500" algn="l">
              <a:spcBef>
                <a:spcPts val="0"/>
              </a:spcBef>
              <a:spcAft>
                <a:spcPts val="0"/>
              </a:spcAft>
              <a:buSzPts val="1400"/>
              <a:buChar char="-"/>
              <a:defRPr/>
            </a:pPr>
            <a:r>
              <a:rPr lang="en-US"/>
              <a:t>name</a:t>
            </a:r>
            <a:endParaRPr/>
          </a:p>
          <a:p>
            <a:pPr marL="457200" lvl="0" indent="-317500" algn="l">
              <a:spcBef>
                <a:spcPts val="0"/>
              </a:spcBef>
              <a:spcAft>
                <a:spcPts val="0"/>
              </a:spcAft>
              <a:buSzPts val="1400"/>
              <a:buChar char="-"/>
              <a:defRPr/>
            </a:pPr>
            <a:r>
              <a:rPr lang="en-US"/>
              <a:t>e-mail address</a:t>
            </a:r>
            <a:endParaRPr/>
          </a:p>
          <a:p>
            <a:pPr marL="457200" lvl="0" indent="-317500" algn="l">
              <a:spcBef>
                <a:spcPts val="0"/>
              </a:spcBef>
              <a:spcAft>
                <a:spcPts val="0"/>
              </a:spcAft>
              <a:buSzPts val="1400"/>
              <a:buChar char="-"/>
              <a:defRPr/>
            </a:pPr>
            <a:r>
              <a:rPr lang="en-US"/>
              <a:t>unique user identifier</a:t>
            </a:r>
            <a:endParaRPr/>
          </a:p>
          <a:p>
            <a:pPr marL="457200" lvl="0" indent="-317500" algn="l">
              <a:spcBef>
                <a:spcPts val="0"/>
              </a:spcBef>
              <a:spcAft>
                <a:spcPts val="0"/>
              </a:spcAft>
              <a:buSzPts val="1400"/>
              <a:buChar char="-"/>
              <a:defRPr/>
            </a:pPr>
            <a:r>
              <a:rPr lang="en-US"/>
              <a:t>role and affiliation (“</a:t>
            </a:r>
            <a:r>
              <a:rPr lang="en-US" u="sng">
                <a:solidFill>
                  <a:schemeClr val="hlink"/>
                </a:solidFill>
                <a:hlinkClick r:id="rId3"/>
              </a:rPr>
              <a:t>student@universityx.org</a:t>
            </a:r>
            <a:r>
              <a:rPr lang="en-US"/>
              <a:t>”)</a:t>
            </a:r>
            <a:endParaRPr/>
          </a:p>
          <a:p>
            <a:pPr marL="457200" lvl="0" indent="-317500" algn="l">
              <a:spcBef>
                <a:spcPts val="0"/>
              </a:spcBef>
              <a:spcAft>
                <a:spcPts val="0"/>
              </a:spcAft>
              <a:buSzPts val="1400"/>
              <a:buChar char="-"/>
              <a:defRPr/>
            </a:pPr>
            <a:r>
              <a:rPr lang="en-US"/>
              <a:t>dedicated permissions to use the service</a:t>
            </a:r>
            <a:endParaRPr/>
          </a:p>
        </p:txBody>
      </p:sp>
      <p:sp>
        <p:nvSpPr>
          <p:cNvPr id="49" name="Google Shape;443;p62"/>
          <p:cNvSpPr/>
          <p:nvPr/>
        </p:nvSpPr>
        <p:spPr bwMode="auto">
          <a:xfrm>
            <a:off x="8764825" y="1703625"/>
            <a:ext cx="3123900" cy="1624200"/>
          </a:xfrm>
          <a:prstGeom prst="rect">
            <a:avLst/>
          </a:prstGeom>
          <a:solidFill>
            <a:srgbClr val="F29DB6"/>
          </a:solidFill>
          <a:ln w="9525" cap="flat" cmpd="sng">
            <a:solidFill>
              <a:schemeClr val="dk2"/>
            </a:solidFill>
            <a:prstDash val="solid"/>
            <a:round/>
            <a:headEnd type="none" w="sm" len="sm"/>
            <a:tailEnd type="none" w="sm" len="sm"/>
          </a:ln>
        </p:spPr>
        <p:txBody>
          <a:bodyPr spcFirstLastPara="1" wrap="square" lIns="91425" tIns="91425" rIns="91425" bIns="91425" anchor="t" anchorCtr="0">
            <a:noAutofit/>
          </a:bodyPr>
          <a:lstStyle/>
          <a:p>
            <a:pPr marL="0" lvl="0" indent="0" algn="l">
              <a:spcBef>
                <a:spcPts val="0"/>
              </a:spcBef>
              <a:spcAft>
                <a:spcPts val="0"/>
              </a:spcAft>
              <a:buNone/>
              <a:defRPr/>
            </a:pPr>
            <a:r>
              <a:rPr lang="en-US"/>
              <a:t>Observations:</a:t>
            </a:r>
            <a:endParaRPr/>
          </a:p>
          <a:p>
            <a:pPr marL="457200" lvl="0" indent="-317500" algn="l">
              <a:spcBef>
                <a:spcPts val="0"/>
              </a:spcBef>
              <a:spcAft>
                <a:spcPts val="0"/>
              </a:spcAft>
              <a:buSzPts val="1400"/>
              <a:buChar char="-"/>
              <a:defRPr/>
            </a:pPr>
            <a:r>
              <a:rPr lang="en-US"/>
              <a:t>username and password not exposed to SP</a:t>
            </a:r>
            <a:endParaRPr/>
          </a:p>
          <a:p>
            <a:pPr marL="457200" lvl="0" indent="-317500" algn="l">
              <a:spcBef>
                <a:spcPts val="0"/>
              </a:spcBef>
              <a:spcAft>
                <a:spcPts val="0"/>
              </a:spcAft>
              <a:buSzPts val="1400"/>
              <a:buChar char="-"/>
              <a:defRPr/>
            </a:pPr>
            <a:r>
              <a:rPr lang="en-US"/>
              <a:t>only necessary attributes exposed to SP</a:t>
            </a:r>
            <a:endParaRPr/>
          </a:p>
          <a:p>
            <a:pPr marL="457200" lvl="0" indent="-317500" algn="l">
              <a:spcBef>
                <a:spcPts val="0"/>
              </a:spcBef>
              <a:spcAft>
                <a:spcPts val="0"/>
              </a:spcAft>
              <a:buSzPts val="1400"/>
              <a:buChar char="-"/>
              <a:defRPr/>
            </a:pPr>
            <a:r>
              <a:rPr lang="en-US"/>
              <a:t>HO knows its users and delivers them credentials</a:t>
            </a:r>
            <a:endParaRPr/>
          </a:p>
        </p:txBody>
      </p:sp>
      <p:sp>
        <p:nvSpPr>
          <p:cNvPr id="50" name="Google Shape;444;p62"/>
          <p:cNvSpPr>
            <a:spLocks/>
          </p:cNvSpPr>
          <p:nvPr/>
        </p:nvSpPr>
        <p:spPr bwMode="auto">
          <a:xfrm rot="-5400000">
            <a:off x="8735700" y="3361925"/>
            <a:ext cx="6231600" cy="681000"/>
          </a:xfrm>
          <a:prstGeom prst="rect">
            <a:avLst/>
          </a:prstGeom>
          <a:noFill/>
          <a:ln>
            <a:noFill/>
          </a:ln>
        </p:spPr>
        <p:txBody>
          <a:bodyPr spcFirstLastPara="1" wrap="square" lIns="91425" tIns="91425" rIns="91425" bIns="91425" anchor="t" anchorCtr="0">
            <a:noAutofit/>
          </a:bodyPr>
          <a:lstStyle/>
          <a:p>
            <a:pPr marL="0" lvl="0" indent="0" algn="l">
              <a:spcBef>
                <a:spcPts val="0"/>
              </a:spcBef>
              <a:spcAft>
                <a:spcPts val="0"/>
              </a:spcAft>
              <a:buNone/>
              <a:defRPr/>
            </a:pPr>
            <a:r>
              <a:rPr lang="en-US" sz="1800">
                <a:solidFill>
                  <a:srgbClr val="FFFFFF"/>
                </a:solidFill>
              </a:rPr>
              <a:t>from: Mikael Linden, </a:t>
            </a:r>
            <a:r>
              <a:rPr lang="en-US" sz="1800" u="sng">
                <a:solidFill>
                  <a:srgbClr val="FFFFFF"/>
                </a:solidFill>
                <a:hlinkClick r:id="rId4"/>
              </a:rPr>
              <a:t>mikael.linden@csc.fi</a:t>
            </a:r>
            <a:endParaRPr sz="1800">
              <a:solidFill>
                <a:srgbClr val="FFFFFF"/>
              </a:solidFill>
            </a:endParaRPr>
          </a:p>
          <a:p>
            <a:pPr marL="0" lvl="0" indent="0" algn="l">
              <a:spcBef>
                <a:spcPts val="0"/>
              </a:spcBef>
              <a:spcAft>
                <a:spcPts val="0"/>
              </a:spcAft>
              <a:buNone/>
              <a:defRPr/>
            </a:pPr>
            <a:r>
              <a:rPr lang="en-US" sz="1000" b="1">
                <a:solidFill>
                  <a:schemeClr val="accent2"/>
                </a:solidFill>
              </a:rPr>
              <a:t>Webinar for end users 17 December 2019</a:t>
            </a:r>
            <a:br>
              <a:rPr lang="en-US" sz="1000" b="1">
                <a:solidFill>
                  <a:schemeClr val="accent2"/>
                </a:solidFill>
              </a:rPr>
            </a:br>
            <a:r>
              <a:rPr lang="en-US" sz="1000" b="1">
                <a:solidFill>
                  <a:schemeClr val="accent2"/>
                </a:solidFill>
              </a:rPr>
              <a:t>Slides: https://tinyurl.com/rby5rmp </a:t>
            </a:r>
            <a:endParaRPr sz="1000">
              <a:solidFill>
                <a:schemeClr val="dk1"/>
              </a:solidFill>
            </a:endParaRPr>
          </a:p>
          <a:p>
            <a:pPr marL="0" lvl="0" indent="0" algn="l">
              <a:spcBef>
                <a:spcPts val="0"/>
              </a:spcBef>
              <a:spcAft>
                <a:spcPts val="0"/>
              </a:spcAft>
              <a:buNone/>
              <a:defRPr/>
            </a:pPr>
            <a:endParaRPr sz="100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449;p63"/>
          <p:cNvSpPr>
            <a:spLocks noGrp="1"/>
          </p:cNvSpPr>
          <p:nvPr>
            <p:ph type="title"/>
          </p:nvPr>
        </p:nvSpPr>
        <p:spPr bwMode="auto">
          <a:xfrm>
            <a:off x="416295" y="155864"/>
            <a:ext cx="9894600" cy="430800"/>
          </a:xfrm>
          <a:prstGeom prst="rect">
            <a:avLst/>
          </a:prstGeom>
        </p:spPr>
        <p:txBody>
          <a:bodyPr spcFirstLastPara="1" wrap="square" lIns="91425" tIns="45700" rIns="91425" bIns="45700" anchor="ctr" anchorCtr="0">
            <a:noAutofit/>
          </a:bodyPr>
          <a:lstStyle/>
          <a:p>
            <a:pPr marL="0" lvl="0" indent="0" algn="l">
              <a:spcBef>
                <a:spcPts val="0"/>
              </a:spcBef>
              <a:spcAft>
                <a:spcPts val="0"/>
              </a:spcAft>
              <a:buNone/>
              <a:defRPr/>
            </a:pPr>
            <a:r>
              <a:rPr lang="en-US" dirty="0"/>
              <a:t>GEANT Code of Conduct </a:t>
            </a:r>
            <a:endParaRPr dirty="0"/>
          </a:p>
        </p:txBody>
      </p:sp>
      <p:sp>
        <p:nvSpPr>
          <p:cNvPr id="5" name="Google Shape;450;p63"/>
          <p:cNvSpPr>
            <a:spLocks/>
          </p:cNvSpPr>
          <p:nvPr/>
        </p:nvSpPr>
        <p:spPr bwMode="auto">
          <a:xfrm>
            <a:off x="416300" y="3372475"/>
            <a:ext cx="8049899" cy="2208600"/>
          </a:xfrm>
          <a:prstGeom prst="rect">
            <a:avLst/>
          </a:prstGeom>
          <a:noFill/>
          <a:ln>
            <a:noFill/>
          </a:ln>
        </p:spPr>
        <p:txBody>
          <a:bodyPr spcFirstLastPara="1" wrap="square" lIns="91425" tIns="45700" rIns="91425" bIns="45700" anchor="t" anchorCtr="0">
            <a:noAutofit/>
          </a:bodyPr>
          <a:lstStyle/>
          <a:p>
            <a:pPr marL="228600" lvl="0" indent="-254000" algn="l">
              <a:lnSpc>
                <a:spcPct val="90000"/>
              </a:lnSpc>
              <a:spcBef>
                <a:spcPts val="0"/>
              </a:spcBef>
              <a:spcAft>
                <a:spcPts val="0"/>
              </a:spcAft>
              <a:buClr>
                <a:srgbClr val="004359"/>
              </a:buClr>
              <a:buSzPts val="2400"/>
              <a:buChar char="•"/>
              <a:defRPr/>
            </a:pPr>
            <a:r>
              <a:rPr lang="en-US" sz="2400" dirty="0">
                <a:solidFill>
                  <a:srgbClr val="004359"/>
                </a:solidFill>
                <a:latin typeface="Calibri"/>
                <a:ea typeface="Calibri"/>
                <a:cs typeface="Calibri"/>
              </a:rPr>
              <a:t>Service Providers (SP) commits to the CoCo</a:t>
            </a:r>
            <a:endParaRPr sz="2400" dirty="0">
              <a:solidFill>
                <a:srgbClr val="004359"/>
              </a:solidFill>
              <a:latin typeface="Calibri"/>
              <a:ea typeface="Calibri"/>
              <a:cs typeface="Calibri"/>
            </a:endParaRPr>
          </a:p>
          <a:p>
            <a:pPr marL="228600" lvl="0" indent="-254000" algn="l">
              <a:lnSpc>
                <a:spcPct val="90000"/>
              </a:lnSpc>
              <a:spcBef>
                <a:spcPts val="1000"/>
              </a:spcBef>
              <a:spcAft>
                <a:spcPts val="0"/>
              </a:spcAft>
              <a:buClr>
                <a:srgbClr val="004359"/>
              </a:buClr>
              <a:buSzPts val="2400"/>
              <a:buChar char="•"/>
              <a:defRPr/>
            </a:pPr>
            <a:r>
              <a:rPr lang="en-US" sz="2400" dirty="0">
                <a:solidFill>
                  <a:srgbClr val="004359"/>
                </a:solidFill>
                <a:latin typeface="Calibri"/>
                <a:ea typeface="Calibri"/>
                <a:cs typeface="Calibri"/>
              </a:rPr>
              <a:t>Identity federations (and eduGAIN) relays SPs’ commitment to Home </a:t>
            </a:r>
            <a:r>
              <a:rPr lang="en-US" sz="2400" dirty="0" err="1">
                <a:solidFill>
                  <a:srgbClr val="004359"/>
                </a:solidFill>
                <a:latin typeface="Calibri"/>
                <a:ea typeface="Calibri"/>
                <a:cs typeface="Calibri"/>
              </a:rPr>
              <a:t>Organisations</a:t>
            </a:r>
            <a:r>
              <a:rPr lang="en-US" sz="2400" dirty="0">
                <a:solidFill>
                  <a:srgbClr val="004359"/>
                </a:solidFill>
                <a:latin typeface="Calibri"/>
                <a:ea typeface="Calibri"/>
                <a:cs typeface="Calibri"/>
              </a:rPr>
              <a:t> (HO)</a:t>
            </a:r>
            <a:endParaRPr sz="2400" dirty="0">
              <a:solidFill>
                <a:srgbClr val="004359"/>
              </a:solidFill>
              <a:latin typeface="Calibri"/>
              <a:ea typeface="Calibri"/>
              <a:cs typeface="Calibri"/>
            </a:endParaRPr>
          </a:p>
          <a:p>
            <a:pPr marL="228600" lvl="0" indent="-254000" algn="l">
              <a:lnSpc>
                <a:spcPct val="90000"/>
              </a:lnSpc>
              <a:spcBef>
                <a:spcPts val="1000"/>
              </a:spcBef>
              <a:spcAft>
                <a:spcPts val="0"/>
              </a:spcAft>
              <a:buClr>
                <a:srgbClr val="004359"/>
              </a:buClr>
              <a:buSzPts val="2400"/>
              <a:buChar char="•"/>
              <a:defRPr/>
            </a:pPr>
            <a:r>
              <a:rPr lang="en-US" sz="2400" dirty="0">
                <a:solidFill>
                  <a:srgbClr val="004359"/>
                </a:solidFill>
                <a:latin typeface="Calibri"/>
                <a:ea typeface="Calibri"/>
                <a:cs typeface="Calibri"/>
              </a:rPr>
              <a:t>HO decides if it feels confident to release attributes to the SP</a:t>
            </a:r>
            <a:endParaRPr sz="2400" dirty="0">
              <a:solidFill>
                <a:srgbClr val="004359"/>
              </a:solidFill>
              <a:latin typeface="Calibri"/>
              <a:ea typeface="Calibri"/>
              <a:cs typeface="Calibri"/>
            </a:endParaRPr>
          </a:p>
        </p:txBody>
      </p:sp>
      <p:sp>
        <p:nvSpPr>
          <p:cNvPr id="6" name="Google Shape;451;p63"/>
          <p:cNvSpPr/>
          <p:nvPr/>
        </p:nvSpPr>
        <p:spPr bwMode="auto">
          <a:xfrm>
            <a:off x="7459720" y="1536199"/>
            <a:ext cx="777900" cy="388800"/>
          </a:xfrm>
          <a:prstGeom prst="rect">
            <a:avLst/>
          </a:prstGeom>
          <a:solidFill>
            <a:srgbClr val="FFFF99"/>
          </a:solidFill>
          <a:ln w="9525" cap="flat" cmpd="sng">
            <a:solidFill>
              <a:srgbClr val="000000"/>
            </a:solidFill>
            <a:prstDash val="solid"/>
            <a:round/>
            <a:headEnd type="none" w="sm" len="sm"/>
            <a:tailEnd type="none" w="sm" len="sm"/>
          </a:ln>
        </p:spPr>
        <p:txBody>
          <a:bodyPr spcFirstLastPara="1" wrap="square" lIns="82300" tIns="41150" rIns="82300" bIns="41150" anchor="t" anchorCtr="0">
            <a:noAutofit/>
          </a:bodyPr>
          <a:lstStyle/>
          <a:p>
            <a:pPr marL="0" marR="0" lvl="0" indent="0" algn="ctr">
              <a:spcBef>
                <a:spcPts val="0"/>
              </a:spcBef>
              <a:spcAft>
                <a:spcPts val="0"/>
              </a:spcAft>
              <a:buNone/>
              <a:defRPr/>
            </a:pPr>
            <a:r>
              <a:rPr lang="en-US" sz="2150">
                <a:solidFill>
                  <a:srgbClr val="000000"/>
                </a:solidFill>
                <a:latin typeface="Calibri"/>
                <a:ea typeface="Calibri"/>
                <a:cs typeface="Calibri"/>
              </a:rPr>
              <a:t>SP</a:t>
            </a:r>
            <a:endParaRPr sz="2150">
              <a:solidFill>
                <a:srgbClr val="000000"/>
              </a:solidFill>
              <a:latin typeface="Calibri"/>
              <a:ea typeface="Calibri"/>
              <a:cs typeface="Calibri"/>
            </a:endParaRPr>
          </a:p>
        </p:txBody>
      </p:sp>
      <p:sp>
        <p:nvSpPr>
          <p:cNvPr id="7" name="Google Shape;452;p63"/>
          <p:cNvSpPr>
            <a:spLocks/>
          </p:cNvSpPr>
          <p:nvPr/>
        </p:nvSpPr>
        <p:spPr bwMode="auto">
          <a:xfrm>
            <a:off x="5819165" y="1406565"/>
            <a:ext cx="1178400" cy="369300"/>
          </a:xfrm>
          <a:prstGeom prst="rect">
            <a:avLst/>
          </a:prstGeom>
          <a:noFill/>
          <a:ln>
            <a:noFill/>
          </a:ln>
        </p:spPr>
        <p:txBody>
          <a:bodyPr spcFirstLastPara="1" wrap="square" lIns="91425" tIns="45700" rIns="91425" bIns="45700" anchor="t" anchorCtr="0">
            <a:noAutofit/>
          </a:bodyPr>
          <a:lstStyle/>
          <a:p>
            <a:pPr marL="0" marR="0" lvl="0" indent="0" algn="l">
              <a:spcBef>
                <a:spcPts val="0"/>
              </a:spcBef>
              <a:spcAft>
                <a:spcPts val="0"/>
              </a:spcAft>
              <a:buNone/>
              <a:defRPr/>
            </a:pPr>
            <a:r>
              <a:rPr lang="en-US" sz="1800">
                <a:solidFill>
                  <a:srgbClr val="000000"/>
                </a:solidFill>
                <a:latin typeface="Calibri"/>
                <a:ea typeface="Calibri"/>
                <a:cs typeface="Calibri"/>
              </a:rPr>
              <a:t>Commit to</a:t>
            </a:r>
            <a:endParaRPr sz="1800">
              <a:solidFill>
                <a:srgbClr val="000000"/>
              </a:solidFill>
              <a:latin typeface="Calibri"/>
              <a:ea typeface="Calibri"/>
              <a:cs typeface="Calibri"/>
            </a:endParaRPr>
          </a:p>
        </p:txBody>
      </p:sp>
      <p:sp>
        <p:nvSpPr>
          <p:cNvPr id="8" name="Google Shape;453;p63"/>
          <p:cNvSpPr/>
          <p:nvPr/>
        </p:nvSpPr>
        <p:spPr bwMode="auto">
          <a:xfrm>
            <a:off x="7459720" y="2054738"/>
            <a:ext cx="777900" cy="388800"/>
          </a:xfrm>
          <a:prstGeom prst="rect">
            <a:avLst/>
          </a:prstGeom>
          <a:solidFill>
            <a:srgbClr val="FFFF99"/>
          </a:solidFill>
          <a:ln w="9525" cap="flat" cmpd="sng">
            <a:solidFill>
              <a:srgbClr val="000000"/>
            </a:solidFill>
            <a:prstDash val="solid"/>
            <a:round/>
            <a:headEnd type="none" w="sm" len="sm"/>
            <a:tailEnd type="none" w="sm" len="sm"/>
          </a:ln>
        </p:spPr>
        <p:txBody>
          <a:bodyPr spcFirstLastPara="1" wrap="square" lIns="82300" tIns="41150" rIns="82300" bIns="41150" anchor="t" anchorCtr="0">
            <a:noAutofit/>
          </a:bodyPr>
          <a:lstStyle/>
          <a:p>
            <a:pPr marL="0" marR="0" lvl="0" indent="0" algn="ctr">
              <a:spcBef>
                <a:spcPts val="0"/>
              </a:spcBef>
              <a:spcAft>
                <a:spcPts val="0"/>
              </a:spcAft>
              <a:buNone/>
              <a:defRPr/>
            </a:pPr>
            <a:r>
              <a:rPr lang="en-US" sz="2150">
                <a:solidFill>
                  <a:srgbClr val="000000"/>
                </a:solidFill>
                <a:latin typeface="Calibri"/>
                <a:ea typeface="Calibri"/>
                <a:cs typeface="Calibri"/>
              </a:rPr>
              <a:t>SP</a:t>
            </a:r>
            <a:endParaRPr sz="2150">
              <a:solidFill>
                <a:srgbClr val="000000"/>
              </a:solidFill>
              <a:latin typeface="Calibri"/>
              <a:ea typeface="Calibri"/>
              <a:cs typeface="Calibri"/>
            </a:endParaRPr>
          </a:p>
        </p:txBody>
      </p:sp>
      <p:sp>
        <p:nvSpPr>
          <p:cNvPr id="9" name="Google Shape;454;p63"/>
          <p:cNvSpPr>
            <a:spLocks/>
          </p:cNvSpPr>
          <p:nvPr/>
        </p:nvSpPr>
        <p:spPr bwMode="auto">
          <a:xfrm>
            <a:off x="5819165" y="1925103"/>
            <a:ext cx="1178400" cy="369300"/>
          </a:xfrm>
          <a:prstGeom prst="rect">
            <a:avLst/>
          </a:prstGeom>
          <a:noFill/>
          <a:ln>
            <a:noFill/>
          </a:ln>
        </p:spPr>
        <p:txBody>
          <a:bodyPr spcFirstLastPara="1" wrap="square" lIns="91425" tIns="45700" rIns="91425" bIns="45700" anchor="t" anchorCtr="0">
            <a:noAutofit/>
          </a:bodyPr>
          <a:lstStyle/>
          <a:p>
            <a:pPr marL="0" marR="0" lvl="0" indent="0" algn="l">
              <a:spcBef>
                <a:spcPts val="0"/>
              </a:spcBef>
              <a:spcAft>
                <a:spcPts val="0"/>
              </a:spcAft>
              <a:buNone/>
              <a:defRPr/>
            </a:pPr>
            <a:r>
              <a:rPr lang="en-US" sz="1800">
                <a:solidFill>
                  <a:srgbClr val="000000"/>
                </a:solidFill>
                <a:latin typeface="Calibri"/>
                <a:ea typeface="Calibri"/>
                <a:cs typeface="Calibri"/>
              </a:rPr>
              <a:t>Commit to</a:t>
            </a:r>
            <a:endParaRPr sz="1800">
              <a:solidFill>
                <a:srgbClr val="000000"/>
              </a:solidFill>
              <a:latin typeface="Calibri"/>
              <a:ea typeface="Calibri"/>
              <a:cs typeface="Calibri"/>
            </a:endParaRPr>
          </a:p>
        </p:txBody>
      </p:sp>
      <p:sp>
        <p:nvSpPr>
          <p:cNvPr id="10" name="Google Shape;455;p63"/>
          <p:cNvSpPr/>
          <p:nvPr/>
        </p:nvSpPr>
        <p:spPr bwMode="auto">
          <a:xfrm>
            <a:off x="7459720" y="2508459"/>
            <a:ext cx="777900" cy="388800"/>
          </a:xfrm>
          <a:prstGeom prst="rect">
            <a:avLst/>
          </a:prstGeom>
          <a:solidFill>
            <a:srgbClr val="FFFF99"/>
          </a:solidFill>
          <a:ln w="9525" cap="flat" cmpd="sng">
            <a:solidFill>
              <a:srgbClr val="000000"/>
            </a:solidFill>
            <a:prstDash val="solid"/>
            <a:round/>
            <a:headEnd type="none" w="sm" len="sm"/>
            <a:tailEnd type="none" w="sm" len="sm"/>
          </a:ln>
        </p:spPr>
        <p:txBody>
          <a:bodyPr spcFirstLastPara="1" wrap="square" lIns="82300" tIns="41150" rIns="82300" bIns="41150" anchor="t" anchorCtr="0">
            <a:noAutofit/>
          </a:bodyPr>
          <a:lstStyle/>
          <a:p>
            <a:pPr marL="0" marR="0" lvl="0" indent="0" algn="ctr">
              <a:spcBef>
                <a:spcPts val="0"/>
              </a:spcBef>
              <a:spcAft>
                <a:spcPts val="0"/>
              </a:spcAft>
              <a:buNone/>
              <a:defRPr/>
            </a:pPr>
            <a:r>
              <a:rPr lang="en-US" sz="2150">
                <a:solidFill>
                  <a:srgbClr val="000000"/>
                </a:solidFill>
                <a:latin typeface="Calibri"/>
                <a:ea typeface="Calibri"/>
                <a:cs typeface="Calibri"/>
              </a:rPr>
              <a:t>SP</a:t>
            </a:r>
            <a:endParaRPr sz="2150">
              <a:solidFill>
                <a:srgbClr val="000000"/>
              </a:solidFill>
              <a:latin typeface="Calibri"/>
              <a:ea typeface="Calibri"/>
              <a:cs typeface="Calibri"/>
            </a:endParaRPr>
          </a:p>
        </p:txBody>
      </p:sp>
      <p:grpSp>
        <p:nvGrpSpPr>
          <p:cNvPr id="11" name="Google Shape;456;p63"/>
          <p:cNvGrpSpPr/>
          <p:nvPr/>
        </p:nvGrpSpPr>
        <p:grpSpPr bwMode="auto">
          <a:xfrm>
            <a:off x="5644796" y="1730599"/>
            <a:ext cx="1814925" cy="972260"/>
            <a:chOff x="5727163" y="2152268"/>
            <a:chExt cx="2448300" cy="1080169"/>
          </a:xfrm>
        </p:grpSpPr>
        <p:cxnSp>
          <p:nvCxnSpPr>
            <p:cNvPr id="12" name="Google Shape;457;p63"/>
            <p:cNvCxnSpPr>
              <a:cxnSpLocks/>
              <a:stCxn id="6" idx="1"/>
            </p:cNvCxnSpPr>
            <p:nvPr/>
          </p:nvCxnSpPr>
          <p:spPr bwMode="auto">
            <a:xfrm rot="10800000">
              <a:off x="5727163" y="2152268"/>
              <a:ext cx="2448300" cy="0"/>
            </a:xfrm>
            <a:prstGeom prst="straightConnector1">
              <a:avLst/>
            </a:prstGeom>
            <a:solidFill>
              <a:srgbClr val="5B9BD5"/>
            </a:solidFill>
            <a:ln w="9525" cap="flat" cmpd="sng">
              <a:solidFill>
                <a:srgbClr val="000000"/>
              </a:solidFill>
              <a:prstDash val="solid"/>
              <a:round/>
              <a:headEnd type="none" w="sm" len="sm"/>
              <a:tailEnd type="stealth" w="med" len="med"/>
            </a:ln>
          </p:spPr>
        </p:cxnSp>
        <p:cxnSp>
          <p:nvCxnSpPr>
            <p:cNvPr id="13" name="Google Shape;458;p63"/>
            <p:cNvCxnSpPr>
              <a:cxnSpLocks/>
              <a:stCxn id="8" idx="1"/>
            </p:cNvCxnSpPr>
            <p:nvPr/>
          </p:nvCxnSpPr>
          <p:spPr bwMode="auto">
            <a:xfrm rot="10800000">
              <a:off x="5727163" y="2728358"/>
              <a:ext cx="2448300" cy="0"/>
            </a:xfrm>
            <a:prstGeom prst="straightConnector1">
              <a:avLst/>
            </a:prstGeom>
            <a:solidFill>
              <a:srgbClr val="5B9BD5"/>
            </a:solidFill>
            <a:ln w="9525" cap="flat" cmpd="sng">
              <a:solidFill>
                <a:srgbClr val="000000"/>
              </a:solidFill>
              <a:prstDash val="solid"/>
              <a:round/>
              <a:headEnd type="none" w="sm" len="sm"/>
              <a:tailEnd type="stealth" w="med" len="med"/>
            </a:ln>
          </p:spPr>
        </p:cxnSp>
        <p:cxnSp>
          <p:nvCxnSpPr>
            <p:cNvPr id="14" name="Google Shape;459;p63"/>
            <p:cNvCxnSpPr>
              <a:cxnSpLocks/>
              <a:stCxn id="10" idx="1"/>
            </p:cNvCxnSpPr>
            <p:nvPr/>
          </p:nvCxnSpPr>
          <p:spPr bwMode="auto">
            <a:xfrm rot="10800000">
              <a:off x="5727163" y="3232435"/>
              <a:ext cx="2448300" cy="0"/>
            </a:xfrm>
            <a:prstGeom prst="straightConnector1">
              <a:avLst/>
            </a:prstGeom>
            <a:solidFill>
              <a:srgbClr val="5B9BD5"/>
            </a:solidFill>
            <a:ln w="9525" cap="flat" cmpd="sng">
              <a:solidFill>
                <a:srgbClr val="000000"/>
              </a:solidFill>
              <a:prstDash val="solid"/>
              <a:round/>
              <a:headEnd type="none" w="sm" len="sm"/>
              <a:tailEnd type="stealth" w="med" len="med"/>
            </a:ln>
          </p:spPr>
        </p:cxnSp>
      </p:grpSp>
      <p:sp>
        <p:nvSpPr>
          <p:cNvPr id="15" name="Google Shape;460;p63"/>
          <p:cNvSpPr>
            <a:spLocks/>
          </p:cNvSpPr>
          <p:nvPr/>
        </p:nvSpPr>
        <p:spPr bwMode="auto">
          <a:xfrm>
            <a:off x="5819165" y="2378825"/>
            <a:ext cx="1178400" cy="369300"/>
          </a:xfrm>
          <a:prstGeom prst="rect">
            <a:avLst/>
          </a:prstGeom>
          <a:noFill/>
          <a:ln>
            <a:noFill/>
          </a:ln>
        </p:spPr>
        <p:txBody>
          <a:bodyPr spcFirstLastPara="1" wrap="square" lIns="91425" tIns="45700" rIns="91425" bIns="45700" anchor="t" anchorCtr="0">
            <a:noAutofit/>
          </a:bodyPr>
          <a:lstStyle/>
          <a:p>
            <a:pPr marL="0" marR="0" lvl="0" indent="0" algn="l">
              <a:spcBef>
                <a:spcPts val="0"/>
              </a:spcBef>
              <a:spcAft>
                <a:spcPts val="0"/>
              </a:spcAft>
              <a:buNone/>
              <a:defRPr/>
            </a:pPr>
            <a:r>
              <a:rPr lang="en-US" sz="1800">
                <a:solidFill>
                  <a:srgbClr val="000000"/>
                </a:solidFill>
                <a:latin typeface="Calibri"/>
                <a:ea typeface="Calibri"/>
                <a:cs typeface="Calibri"/>
              </a:rPr>
              <a:t>Commit to</a:t>
            </a:r>
            <a:endParaRPr sz="1800">
              <a:solidFill>
                <a:srgbClr val="000000"/>
              </a:solidFill>
              <a:latin typeface="Calibri"/>
              <a:ea typeface="Calibri"/>
              <a:cs typeface="Calibri"/>
            </a:endParaRPr>
          </a:p>
        </p:txBody>
      </p:sp>
      <p:sp>
        <p:nvSpPr>
          <p:cNvPr id="16" name="Google Shape;461;p63"/>
          <p:cNvSpPr/>
          <p:nvPr/>
        </p:nvSpPr>
        <p:spPr bwMode="auto">
          <a:xfrm>
            <a:off x="543553" y="1536199"/>
            <a:ext cx="777900" cy="388800"/>
          </a:xfrm>
          <a:prstGeom prst="rect">
            <a:avLst/>
          </a:prstGeom>
          <a:solidFill>
            <a:srgbClr val="FFFF99"/>
          </a:solidFill>
          <a:ln w="9525" cap="flat" cmpd="sng">
            <a:solidFill>
              <a:srgbClr val="000000"/>
            </a:solidFill>
            <a:prstDash val="solid"/>
            <a:round/>
            <a:headEnd type="none" w="sm" len="sm"/>
            <a:tailEnd type="none" w="sm" len="sm"/>
          </a:ln>
        </p:spPr>
        <p:txBody>
          <a:bodyPr spcFirstLastPara="1" wrap="square" lIns="82300" tIns="41150" rIns="82300" bIns="41150" anchor="t" anchorCtr="0">
            <a:noAutofit/>
          </a:bodyPr>
          <a:lstStyle/>
          <a:p>
            <a:pPr marL="0" marR="0" lvl="0" indent="0" algn="ctr">
              <a:spcBef>
                <a:spcPts val="0"/>
              </a:spcBef>
              <a:spcAft>
                <a:spcPts val="0"/>
              </a:spcAft>
              <a:buNone/>
              <a:defRPr/>
            </a:pPr>
            <a:r>
              <a:rPr lang="en-US" sz="2150">
                <a:solidFill>
                  <a:srgbClr val="000000"/>
                </a:solidFill>
                <a:latin typeface="Calibri"/>
                <a:ea typeface="Calibri"/>
                <a:cs typeface="Calibri"/>
              </a:rPr>
              <a:t>HO</a:t>
            </a:r>
            <a:endParaRPr sz="2150">
              <a:solidFill>
                <a:srgbClr val="000000"/>
              </a:solidFill>
              <a:latin typeface="Calibri"/>
              <a:ea typeface="Calibri"/>
              <a:cs typeface="Calibri"/>
            </a:endParaRPr>
          </a:p>
        </p:txBody>
      </p:sp>
      <p:sp>
        <p:nvSpPr>
          <p:cNvPr id="17" name="Google Shape;462;p63"/>
          <p:cNvSpPr/>
          <p:nvPr/>
        </p:nvSpPr>
        <p:spPr bwMode="auto">
          <a:xfrm>
            <a:off x="543553" y="2054738"/>
            <a:ext cx="777900" cy="388800"/>
          </a:xfrm>
          <a:prstGeom prst="rect">
            <a:avLst/>
          </a:prstGeom>
          <a:solidFill>
            <a:srgbClr val="FFFF99"/>
          </a:solidFill>
          <a:ln w="9525" cap="flat" cmpd="sng">
            <a:solidFill>
              <a:srgbClr val="000000"/>
            </a:solidFill>
            <a:prstDash val="solid"/>
            <a:round/>
            <a:headEnd type="none" w="sm" len="sm"/>
            <a:tailEnd type="none" w="sm" len="sm"/>
          </a:ln>
        </p:spPr>
        <p:txBody>
          <a:bodyPr spcFirstLastPara="1" wrap="square" lIns="82300" tIns="41150" rIns="82300" bIns="41150" anchor="t" anchorCtr="0">
            <a:noAutofit/>
          </a:bodyPr>
          <a:lstStyle/>
          <a:p>
            <a:pPr marL="0" marR="0" lvl="0" indent="0" algn="ctr">
              <a:spcBef>
                <a:spcPts val="0"/>
              </a:spcBef>
              <a:spcAft>
                <a:spcPts val="0"/>
              </a:spcAft>
              <a:buNone/>
              <a:defRPr/>
            </a:pPr>
            <a:r>
              <a:rPr lang="en-US" sz="2150">
                <a:solidFill>
                  <a:srgbClr val="000000"/>
                </a:solidFill>
                <a:latin typeface="Calibri"/>
                <a:ea typeface="Calibri"/>
                <a:cs typeface="Calibri"/>
              </a:rPr>
              <a:t>HO</a:t>
            </a:r>
            <a:endParaRPr sz="2150">
              <a:solidFill>
                <a:srgbClr val="000000"/>
              </a:solidFill>
              <a:latin typeface="Calibri"/>
              <a:ea typeface="Calibri"/>
              <a:cs typeface="Calibri"/>
            </a:endParaRPr>
          </a:p>
        </p:txBody>
      </p:sp>
      <p:sp>
        <p:nvSpPr>
          <p:cNvPr id="18" name="Google Shape;463;p63"/>
          <p:cNvSpPr/>
          <p:nvPr/>
        </p:nvSpPr>
        <p:spPr bwMode="auto">
          <a:xfrm>
            <a:off x="543553" y="2508459"/>
            <a:ext cx="777900" cy="388800"/>
          </a:xfrm>
          <a:prstGeom prst="rect">
            <a:avLst/>
          </a:prstGeom>
          <a:solidFill>
            <a:srgbClr val="FFFF99"/>
          </a:solidFill>
          <a:ln w="9525" cap="flat" cmpd="sng">
            <a:solidFill>
              <a:srgbClr val="000000"/>
            </a:solidFill>
            <a:prstDash val="solid"/>
            <a:round/>
            <a:headEnd type="none" w="sm" len="sm"/>
            <a:tailEnd type="none" w="sm" len="sm"/>
          </a:ln>
        </p:spPr>
        <p:txBody>
          <a:bodyPr spcFirstLastPara="1" wrap="square" lIns="82300" tIns="41150" rIns="82300" bIns="41150" anchor="t" anchorCtr="0">
            <a:noAutofit/>
          </a:bodyPr>
          <a:lstStyle/>
          <a:p>
            <a:pPr marL="0" marR="0" lvl="0" indent="0" algn="ctr">
              <a:spcBef>
                <a:spcPts val="0"/>
              </a:spcBef>
              <a:spcAft>
                <a:spcPts val="0"/>
              </a:spcAft>
              <a:buNone/>
              <a:defRPr/>
            </a:pPr>
            <a:r>
              <a:rPr lang="en-US" sz="2150">
                <a:solidFill>
                  <a:srgbClr val="000000"/>
                </a:solidFill>
                <a:latin typeface="Calibri"/>
                <a:ea typeface="Calibri"/>
                <a:cs typeface="Calibri"/>
              </a:rPr>
              <a:t>HO</a:t>
            </a:r>
            <a:endParaRPr sz="2150">
              <a:solidFill>
                <a:srgbClr val="000000"/>
              </a:solidFill>
              <a:latin typeface="Calibri"/>
              <a:ea typeface="Calibri"/>
              <a:cs typeface="Calibri"/>
            </a:endParaRPr>
          </a:p>
        </p:txBody>
      </p:sp>
      <p:grpSp>
        <p:nvGrpSpPr>
          <p:cNvPr id="19" name="Google Shape;464;p63"/>
          <p:cNvGrpSpPr/>
          <p:nvPr/>
        </p:nvGrpSpPr>
        <p:grpSpPr bwMode="auto">
          <a:xfrm>
            <a:off x="1326929" y="1730551"/>
            <a:ext cx="2587608" cy="972216"/>
            <a:chOff x="5727250" y="2152228"/>
            <a:chExt cx="2448300" cy="1080120"/>
          </a:xfrm>
        </p:grpSpPr>
        <p:cxnSp>
          <p:nvCxnSpPr>
            <p:cNvPr id="20" name="Google Shape;465;p63"/>
            <p:cNvCxnSpPr>
              <a:cxnSpLocks/>
            </p:cNvCxnSpPr>
            <p:nvPr/>
          </p:nvCxnSpPr>
          <p:spPr bwMode="auto">
            <a:xfrm rot="10800000">
              <a:off x="5727250" y="2152228"/>
              <a:ext cx="2448300" cy="0"/>
            </a:xfrm>
            <a:prstGeom prst="straightConnector1">
              <a:avLst/>
            </a:prstGeom>
            <a:solidFill>
              <a:srgbClr val="5B9BD5"/>
            </a:solidFill>
            <a:ln w="9525" cap="flat" cmpd="sng">
              <a:solidFill>
                <a:srgbClr val="000000"/>
              </a:solidFill>
              <a:prstDash val="solid"/>
              <a:round/>
              <a:headEnd type="none" w="sm" len="sm"/>
              <a:tailEnd type="stealth" w="med" len="med"/>
            </a:ln>
          </p:spPr>
        </p:cxnSp>
        <p:cxnSp>
          <p:nvCxnSpPr>
            <p:cNvPr id="21" name="Google Shape;466;p63"/>
            <p:cNvCxnSpPr>
              <a:cxnSpLocks/>
            </p:cNvCxnSpPr>
            <p:nvPr/>
          </p:nvCxnSpPr>
          <p:spPr bwMode="auto">
            <a:xfrm rot="10800000">
              <a:off x="5727250" y="2728292"/>
              <a:ext cx="2448300" cy="0"/>
            </a:xfrm>
            <a:prstGeom prst="straightConnector1">
              <a:avLst/>
            </a:prstGeom>
            <a:solidFill>
              <a:srgbClr val="5B9BD5"/>
            </a:solidFill>
            <a:ln w="9525" cap="flat" cmpd="sng">
              <a:solidFill>
                <a:srgbClr val="000000"/>
              </a:solidFill>
              <a:prstDash val="solid"/>
              <a:round/>
              <a:headEnd type="none" w="sm" len="sm"/>
              <a:tailEnd type="stealth" w="med" len="med"/>
            </a:ln>
          </p:spPr>
        </p:cxnSp>
        <p:cxnSp>
          <p:nvCxnSpPr>
            <p:cNvPr id="22" name="Google Shape;467;p63"/>
            <p:cNvCxnSpPr>
              <a:cxnSpLocks/>
            </p:cNvCxnSpPr>
            <p:nvPr/>
          </p:nvCxnSpPr>
          <p:spPr bwMode="auto">
            <a:xfrm rot="10800000">
              <a:off x="5727250" y="3232348"/>
              <a:ext cx="2448300" cy="0"/>
            </a:xfrm>
            <a:prstGeom prst="straightConnector1">
              <a:avLst/>
            </a:prstGeom>
            <a:solidFill>
              <a:srgbClr val="5B9BD5"/>
            </a:solidFill>
            <a:ln w="9525" cap="flat" cmpd="sng">
              <a:solidFill>
                <a:srgbClr val="000000"/>
              </a:solidFill>
              <a:prstDash val="solid"/>
              <a:round/>
              <a:headEnd type="none" w="sm" len="sm"/>
              <a:tailEnd type="stealth" w="med" len="med"/>
            </a:ln>
          </p:spPr>
        </p:cxnSp>
      </p:grpSp>
      <p:sp>
        <p:nvSpPr>
          <p:cNvPr id="23" name="Google Shape;468;p63"/>
          <p:cNvSpPr>
            <a:spLocks/>
          </p:cNvSpPr>
          <p:nvPr/>
        </p:nvSpPr>
        <p:spPr bwMode="auto">
          <a:xfrm>
            <a:off x="1467974" y="2378821"/>
            <a:ext cx="2709300" cy="369300"/>
          </a:xfrm>
          <a:prstGeom prst="rect">
            <a:avLst/>
          </a:prstGeom>
          <a:noFill/>
          <a:ln>
            <a:noFill/>
          </a:ln>
        </p:spPr>
        <p:txBody>
          <a:bodyPr spcFirstLastPara="1" wrap="square" lIns="91425" tIns="45700" rIns="91425" bIns="45700" anchor="t" anchorCtr="0">
            <a:noAutofit/>
          </a:bodyPr>
          <a:lstStyle/>
          <a:p>
            <a:pPr marL="0" marR="0" lvl="0" indent="0" algn="l">
              <a:spcBef>
                <a:spcPts val="0"/>
              </a:spcBef>
              <a:spcAft>
                <a:spcPts val="0"/>
              </a:spcAft>
              <a:buNone/>
              <a:defRPr/>
            </a:pPr>
            <a:r>
              <a:rPr lang="en-US" sz="1800">
                <a:solidFill>
                  <a:srgbClr val="000000"/>
                </a:solidFill>
                <a:latin typeface="Calibri"/>
                <a:ea typeface="Calibri"/>
                <a:cs typeface="Calibri"/>
              </a:rPr>
              <a:t>Observe SP’s commitment</a:t>
            </a:r>
            <a:endParaRPr sz="1800">
              <a:solidFill>
                <a:srgbClr val="000000"/>
              </a:solidFill>
              <a:latin typeface="Calibri"/>
              <a:ea typeface="Calibri"/>
              <a:cs typeface="Calibri"/>
            </a:endParaRPr>
          </a:p>
        </p:txBody>
      </p:sp>
      <p:sp>
        <p:nvSpPr>
          <p:cNvPr id="24" name="Google Shape;469;p63"/>
          <p:cNvSpPr>
            <a:spLocks/>
          </p:cNvSpPr>
          <p:nvPr/>
        </p:nvSpPr>
        <p:spPr bwMode="auto">
          <a:xfrm>
            <a:off x="1467974" y="1860286"/>
            <a:ext cx="2709300" cy="369300"/>
          </a:xfrm>
          <a:prstGeom prst="rect">
            <a:avLst/>
          </a:prstGeom>
          <a:noFill/>
          <a:ln>
            <a:noFill/>
          </a:ln>
        </p:spPr>
        <p:txBody>
          <a:bodyPr spcFirstLastPara="1" wrap="square" lIns="91425" tIns="45700" rIns="91425" bIns="45700" anchor="t" anchorCtr="0">
            <a:noAutofit/>
          </a:bodyPr>
          <a:lstStyle/>
          <a:p>
            <a:pPr marL="0" marR="0" lvl="0" indent="0" algn="l">
              <a:spcBef>
                <a:spcPts val="0"/>
              </a:spcBef>
              <a:spcAft>
                <a:spcPts val="0"/>
              </a:spcAft>
              <a:buNone/>
              <a:defRPr/>
            </a:pPr>
            <a:r>
              <a:rPr lang="en-US" sz="1800">
                <a:solidFill>
                  <a:srgbClr val="000000"/>
                </a:solidFill>
                <a:latin typeface="Calibri"/>
                <a:ea typeface="Calibri"/>
                <a:cs typeface="Calibri"/>
              </a:rPr>
              <a:t>Observe SP’s commitment</a:t>
            </a:r>
            <a:endParaRPr sz="1800">
              <a:solidFill>
                <a:srgbClr val="000000"/>
              </a:solidFill>
              <a:latin typeface="Calibri"/>
              <a:ea typeface="Calibri"/>
              <a:cs typeface="Calibri"/>
            </a:endParaRPr>
          </a:p>
        </p:txBody>
      </p:sp>
      <p:sp>
        <p:nvSpPr>
          <p:cNvPr id="25" name="Google Shape;470;p63"/>
          <p:cNvSpPr>
            <a:spLocks/>
          </p:cNvSpPr>
          <p:nvPr/>
        </p:nvSpPr>
        <p:spPr bwMode="auto">
          <a:xfrm>
            <a:off x="1467974" y="1370500"/>
            <a:ext cx="2709300" cy="369300"/>
          </a:xfrm>
          <a:prstGeom prst="rect">
            <a:avLst/>
          </a:prstGeom>
          <a:noFill/>
          <a:ln>
            <a:noFill/>
          </a:ln>
        </p:spPr>
        <p:txBody>
          <a:bodyPr spcFirstLastPara="1" wrap="square" lIns="91425" tIns="45700" rIns="91425" bIns="45700" anchor="t" anchorCtr="0">
            <a:noAutofit/>
          </a:bodyPr>
          <a:lstStyle/>
          <a:p>
            <a:pPr marL="0" marR="0" lvl="0" indent="0" algn="l">
              <a:spcBef>
                <a:spcPts val="0"/>
              </a:spcBef>
              <a:spcAft>
                <a:spcPts val="0"/>
              </a:spcAft>
              <a:buNone/>
              <a:defRPr/>
            </a:pPr>
            <a:r>
              <a:rPr lang="en-US" sz="1800">
                <a:solidFill>
                  <a:srgbClr val="000000"/>
                </a:solidFill>
                <a:latin typeface="Calibri"/>
                <a:ea typeface="Calibri"/>
                <a:cs typeface="Calibri"/>
              </a:rPr>
              <a:t>Observe SP’s commitment</a:t>
            </a:r>
            <a:endParaRPr sz="1800">
              <a:solidFill>
                <a:srgbClr val="000000"/>
              </a:solidFill>
              <a:latin typeface="Calibri"/>
              <a:ea typeface="Calibri"/>
              <a:cs typeface="Calibri"/>
            </a:endParaRPr>
          </a:p>
        </p:txBody>
      </p:sp>
      <p:sp>
        <p:nvSpPr>
          <p:cNvPr id="26" name="Google Shape;471;p63"/>
          <p:cNvSpPr/>
          <p:nvPr/>
        </p:nvSpPr>
        <p:spPr bwMode="auto">
          <a:xfrm>
            <a:off x="3894768" y="1276930"/>
            <a:ext cx="1879800" cy="1750200"/>
          </a:xfrm>
          <a:prstGeom prst="verticalScroll">
            <a:avLst>
              <a:gd name="adj" fmla="val 12500"/>
            </a:avLst>
          </a:prstGeom>
          <a:solidFill>
            <a:srgbClr val="FFE599"/>
          </a:solidFill>
          <a:ln w="9525" cap="flat" cmpd="sng">
            <a:solidFill>
              <a:srgbClr val="000000"/>
            </a:solidFill>
            <a:prstDash val="solid"/>
            <a:round/>
            <a:headEnd type="none" w="sm" len="sm"/>
            <a:tailEnd type="none" w="sm" len="sm"/>
          </a:ln>
        </p:spPr>
        <p:txBody>
          <a:bodyPr spcFirstLastPara="1" wrap="square" lIns="82300" tIns="41150" rIns="82300" bIns="41150" anchor="t" anchorCtr="0">
            <a:noAutofit/>
          </a:bodyPr>
          <a:lstStyle/>
          <a:p>
            <a:pPr marL="0" marR="0" lvl="0" indent="0" algn="l">
              <a:spcBef>
                <a:spcPts val="0"/>
              </a:spcBef>
              <a:spcAft>
                <a:spcPts val="0"/>
              </a:spcAft>
              <a:buNone/>
              <a:defRPr/>
            </a:pPr>
            <a:r>
              <a:rPr lang="en-US" sz="1800" b="1" i="1">
                <a:solidFill>
                  <a:srgbClr val="000000"/>
                </a:solidFill>
                <a:latin typeface="Calibri"/>
                <a:ea typeface="Calibri"/>
                <a:cs typeface="Calibri"/>
              </a:rPr>
              <a:t>GEANT Data protection Code of Conduct </a:t>
            </a:r>
            <a:br>
              <a:rPr lang="en-US" sz="1800" b="1" i="1">
                <a:solidFill>
                  <a:srgbClr val="000000"/>
                </a:solidFill>
                <a:latin typeface="Calibri"/>
                <a:ea typeface="Calibri"/>
                <a:cs typeface="Calibri"/>
              </a:rPr>
            </a:br>
            <a:r>
              <a:rPr lang="en-US" sz="1800" b="1" i="1">
                <a:solidFill>
                  <a:srgbClr val="000000"/>
                </a:solidFill>
                <a:latin typeface="Calibri"/>
                <a:ea typeface="Calibri"/>
                <a:cs typeface="Calibri"/>
              </a:rPr>
              <a:t>for SPs. </a:t>
            </a:r>
            <a:endParaRPr sz="1800">
              <a:solidFill>
                <a:srgbClr val="000000"/>
              </a:solidFill>
              <a:latin typeface="Calibri"/>
              <a:ea typeface="Calibri"/>
              <a:cs typeface="Calibri"/>
            </a:endParaRPr>
          </a:p>
        </p:txBody>
      </p:sp>
      <p:sp>
        <p:nvSpPr>
          <p:cNvPr id="27" name="Google Shape;472;p63"/>
          <p:cNvSpPr>
            <a:spLocks/>
          </p:cNvSpPr>
          <p:nvPr/>
        </p:nvSpPr>
        <p:spPr bwMode="auto">
          <a:xfrm>
            <a:off x="8969300" y="1050174"/>
            <a:ext cx="2709300" cy="2810873"/>
          </a:xfrm>
          <a:prstGeom prst="rect">
            <a:avLst/>
          </a:prstGeom>
          <a:solidFill>
            <a:srgbClr val="F6B26B"/>
          </a:solidFill>
          <a:ln w="952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a:spcBef>
                <a:spcPts val="0"/>
              </a:spcBef>
              <a:spcAft>
                <a:spcPts val="0"/>
              </a:spcAft>
              <a:buNone/>
              <a:defRPr/>
            </a:pPr>
            <a:r>
              <a:rPr lang="en-US" dirty="0">
                <a:latin typeface="Calibri"/>
                <a:ea typeface="Calibri"/>
                <a:cs typeface="Calibri"/>
              </a:rPr>
              <a:t>GEANT </a:t>
            </a:r>
            <a:r>
              <a:rPr lang="en-US" dirty="0" err="1">
                <a:latin typeface="Calibri"/>
                <a:ea typeface="Calibri"/>
                <a:cs typeface="Calibri"/>
              </a:rPr>
              <a:t>CoCo</a:t>
            </a:r>
            <a:r>
              <a:rPr lang="en-US" dirty="0">
                <a:latin typeface="Calibri"/>
                <a:ea typeface="Calibri"/>
                <a:cs typeface="Calibri"/>
              </a:rPr>
              <a:t> version 1.0 </a:t>
            </a:r>
            <a:endParaRPr dirty="0">
              <a:latin typeface="Calibri"/>
              <a:ea typeface="Calibri"/>
              <a:cs typeface="Calibri"/>
            </a:endParaRPr>
          </a:p>
          <a:p>
            <a:pPr marL="457200" lvl="0" indent="-317500" algn="l">
              <a:spcBef>
                <a:spcPts val="0"/>
              </a:spcBef>
              <a:spcAft>
                <a:spcPts val="0"/>
              </a:spcAft>
              <a:buSzPts val="1400"/>
              <a:buFont typeface="Calibri"/>
              <a:buChar char="●"/>
              <a:defRPr/>
            </a:pPr>
            <a:r>
              <a:rPr lang="en-US" dirty="0">
                <a:latin typeface="Calibri"/>
                <a:ea typeface="Calibri"/>
                <a:cs typeface="Calibri"/>
              </a:rPr>
              <a:t>published 2013</a:t>
            </a:r>
            <a:endParaRPr dirty="0">
              <a:latin typeface="Calibri"/>
              <a:ea typeface="Calibri"/>
              <a:cs typeface="Calibri"/>
            </a:endParaRPr>
          </a:p>
          <a:p>
            <a:pPr marL="0" lvl="0" indent="0" algn="l">
              <a:spcBef>
                <a:spcPts val="0"/>
              </a:spcBef>
              <a:spcAft>
                <a:spcPts val="0"/>
              </a:spcAft>
              <a:buNone/>
              <a:defRPr/>
            </a:pPr>
            <a:endParaRPr dirty="0">
              <a:latin typeface="Calibri"/>
              <a:ea typeface="Calibri"/>
              <a:cs typeface="Calibri"/>
            </a:endParaRPr>
          </a:p>
          <a:p>
            <a:pPr marL="0" lvl="0" indent="0" algn="l">
              <a:spcBef>
                <a:spcPts val="0"/>
              </a:spcBef>
              <a:spcAft>
                <a:spcPts val="0"/>
              </a:spcAft>
              <a:buNone/>
              <a:defRPr/>
            </a:pPr>
            <a:r>
              <a:rPr lang="en-US" dirty="0">
                <a:latin typeface="Calibri"/>
                <a:ea typeface="Calibri"/>
                <a:cs typeface="Calibri"/>
              </a:rPr>
              <a:t>GEANT </a:t>
            </a:r>
            <a:r>
              <a:rPr lang="en-US" dirty="0" err="1">
                <a:latin typeface="Calibri"/>
                <a:ea typeface="Calibri"/>
                <a:cs typeface="Calibri"/>
              </a:rPr>
              <a:t>CoCo</a:t>
            </a:r>
            <a:r>
              <a:rPr lang="en-US" dirty="0">
                <a:latin typeface="Calibri"/>
                <a:ea typeface="Calibri"/>
                <a:cs typeface="Calibri"/>
              </a:rPr>
              <a:t> version 2.0</a:t>
            </a:r>
            <a:endParaRPr dirty="0">
              <a:latin typeface="Calibri"/>
              <a:ea typeface="Calibri"/>
              <a:cs typeface="Calibri"/>
            </a:endParaRPr>
          </a:p>
          <a:p>
            <a:pPr marL="457200" lvl="0" indent="-317500" algn="l">
              <a:spcBef>
                <a:spcPts val="0"/>
              </a:spcBef>
              <a:spcAft>
                <a:spcPts val="0"/>
              </a:spcAft>
              <a:buSzPts val="1400"/>
              <a:buFont typeface="Calibri"/>
              <a:buChar char="●"/>
              <a:defRPr/>
            </a:pPr>
            <a:r>
              <a:rPr lang="en-US" dirty="0">
                <a:latin typeface="Calibri"/>
                <a:ea typeface="Calibri"/>
                <a:cs typeface="Calibri"/>
              </a:rPr>
              <a:t>work started 2016</a:t>
            </a:r>
            <a:endParaRPr dirty="0">
              <a:latin typeface="Calibri"/>
              <a:ea typeface="Calibri"/>
              <a:cs typeface="Calibri"/>
            </a:endParaRPr>
          </a:p>
          <a:p>
            <a:pPr marL="457200" lvl="0" indent="-317500" algn="l">
              <a:spcBef>
                <a:spcPts val="0"/>
              </a:spcBef>
              <a:spcAft>
                <a:spcPts val="0"/>
              </a:spcAft>
              <a:buSzPts val="1400"/>
              <a:buFont typeface="Calibri"/>
              <a:buChar char="●"/>
              <a:defRPr/>
            </a:pPr>
            <a:r>
              <a:rPr lang="en-US" dirty="0">
                <a:latin typeface="Calibri"/>
                <a:ea typeface="Calibri"/>
                <a:cs typeface="Calibri"/>
              </a:rPr>
              <a:t>stabile draft 2018</a:t>
            </a:r>
            <a:endParaRPr dirty="0">
              <a:latin typeface="Calibri"/>
              <a:ea typeface="Calibri"/>
              <a:cs typeface="Calibri"/>
            </a:endParaRPr>
          </a:p>
          <a:p>
            <a:pPr marL="457200" lvl="0" indent="-317500" algn="l">
              <a:spcBef>
                <a:spcPts val="0"/>
              </a:spcBef>
              <a:spcAft>
                <a:spcPts val="0"/>
              </a:spcAft>
              <a:buSzPts val="1400"/>
              <a:buFont typeface="Calibri"/>
              <a:buChar char="●"/>
              <a:defRPr/>
            </a:pPr>
            <a:r>
              <a:rPr lang="en-US" dirty="0">
                <a:latin typeface="Calibri"/>
                <a:ea typeface="Calibri"/>
                <a:cs typeface="Calibri"/>
              </a:rPr>
              <a:t>Adopted: March 2022</a:t>
            </a:r>
            <a:endParaRPr dirty="0">
              <a:latin typeface="Calibri"/>
              <a:ea typeface="Calibri"/>
              <a:cs typeface="Calibri"/>
            </a:endParaRPr>
          </a:p>
        </p:txBody>
      </p:sp>
      <p:sp>
        <p:nvSpPr>
          <p:cNvPr id="28" name="Google Shape;473;p63"/>
          <p:cNvSpPr>
            <a:spLocks/>
          </p:cNvSpPr>
          <p:nvPr/>
        </p:nvSpPr>
        <p:spPr bwMode="auto">
          <a:xfrm rot="-5400000">
            <a:off x="8735700" y="3361925"/>
            <a:ext cx="6231600" cy="681000"/>
          </a:xfrm>
          <a:prstGeom prst="rect">
            <a:avLst/>
          </a:prstGeom>
          <a:noFill/>
          <a:ln>
            <a:noFill/>
          </a:ln>
        </p:spPr>
        <p:txBody>
          <a:bodyPr spcFirstLastPara="1" wrap="square" lIns="91425" tIns="91425" rIns="91425" bIns="91425" anchor="t" anchorCtr="0">
            <a:noAutofit/>
          </a:bodyPr>
          <a:lstStyle/>
          <a:p>
            <a:pPr marL="0" lvl="0" indent="0" algn="l">
              <a:spcBef>
                <a:spcPts val="0"/>
              </a:spcBef>
              <a:spcAft>
                <a:spcPts val="0"/>
              </a:spcAft>
              <a:buNone/>
              <a:defRPr/>
            </a:pPr>
            <a:r>
              <a:rPr lang="en-US" sz="1800">
                <a:solidFill>
                  <a:srgbClr val="FFFFFF"/>
                </a:solidFill>
              </a:rPr>
              <a:t>from: Mikael Linden, </a:t>
            </a:r>
            <a:r>
              <a:rPr lang="en-US" sz="1800" u="sng">
                <a:solidFill>
                  <a:srgbClr val="FFFFFF"/>
                </a:solidFill>
                <a:hlinkClick r:id="rId2"/>
              </a:rPr>
              <a:t>mikael.linden@csc.fi</a:t>
            </a:r>
            <a:endParaRPr sz="1800">
              <a:solidFill>
                <a:srgbClr val="FFFFFF"/>
              </a:solidFill>
            </a:endParaRPr>
          </a:p>
          <a:p>
            <a:pPr marL="0" lvl="0" indent="0" algn="l">
              <a:spcBef>
                <a:spcPts val="0"/>
              </a:spcBef>
              <a:spcAft>
                <a:spcPts val="0"/>
              </a:spcAft>
              <a:buNone/>
              <a:defRPr/>
            </a:pPr>
            <a:r>
              <a:rPr lang="en-US" sz="1000" b="1">
                <a:solidFill>
                  <a:schemeClr val="accent2"/>
                </a:solidFill>
              </a:rPr>
              <a:t>Webinar for end users 17 December 2019</a:t>
            </a:r>
            <a:br>
              <a:rPr lang="en-US" sz="1000" b="1">
                <a:solidFill>
                  <a:schemeClr val="accent2"/>
                </a:solidFill>
              </a:rPr>
            </a:br>
            <a:r>
              <a:rPr lang="en-US" sz="1000" b="1">
                <a:solidFill>
                  <a:schemeClr val="accent2"/>
                </a:solidFill>
              </a:rPr>
              <a:t>Slides: https://tinyurl.com/rby5rmp </a:t>
            </a:r>
            <a:endParaRPr sz="1000">
              <a:solidFill>
                <a:schemeClr val="dk1"/>
              </a:solidFill>
            </a:endParaRPr>
          </a:p>
          <a:p>
            <a:pPr marL="0" lvl="0" indent="0" algn="l">
              <a:spcBef>
                <a:spcPts val="0"/>
              </a:spcBef>
              <a:spcAft>
                <a:spcPts val="0"/>
              </a:spcAft>
              <a:buNone/>
              <a:defRPr/>
            </a:pPr>
            <a:endParaRPr sz="100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Rounded Rectangle 1">
            <a:extLst>
              <a:ext uri="{FF2B5EF4-FFF2-40B4-BE49-F238E27FC236}">
                <a16:creationId xmlns:a16="http://schemas.microsoft.com/office/drawing/2014/main" id="{2A86CE84-10B9-694F-BACC-A5F87E100B34}"/>
              </a:ext>
            </a:extLst>
          </p:cNvPr>
          <p:cNvSpPr/>
          <p:nvPr/>
        </p:nvSpPr>
        <p:spPr bwMode="auto">
          <a:xfrm>
            <a:off x="119336" y="3429000"/>
            <a:ext cx="10909200" cy="2664296"/>
          </a:xfrm>
          <a:prstGeom prst="roundRect">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4" name="Google Shape;478;p64"/>
          <p:cNvSpPr>
            <a:spLocks noGrp="1"/>
          </p:cNvSpPr>
          <p:nvPr>
            <p:ph type="body" idx="1"/>
          </p:nvPr>
        </p:nvSpPr>
        <p:spPr bwMode="auto">
          <a:xfrm>
            <a:off x="335360" y="980728"/>
            <a:ext cx="10909200" cy="4737600"/>
          </a:xfrm>
          <a:prstGeom prst="rect">
            <a:avLst/>
          </a:prstGeom>
          <a:noFill/>
          <a:ln>
            <a:noFill/>
          </a:ln>
        </p:spPr>
        <p:txBody>
          <a:bodyPr spcFirstLastPara="1" wrap="square" lIns="91425" tIns="45700" rIns="91425" bIns="45700" anchor="t" anchorCtr="0">
            <a:noAutofit/>
          </a:bodyPr>
          <a:lstStyle/>
          <a:p>
            <a:pPr marL="0" lvl="0" indent="0" algn="l">
              <a:lnSpc>
                <a:spcPct val="90000"/>
              </a:lnSpc>
              <a:spcBef>
                <a:spcPts val="0"/>
              </a:spcBef>
              <a:spcAft>
                <a:spcPts val="0"/>
              </a:spcAft>
              <a:buClr>
                <a:srgbClr val="004360"/>
              </a:buClr>
              <a:buSzPts val="2035"/>
              <a:buNone/>
              <a:defRPr/>
            </a:pPr>
            <a:r>
              <a:rPr lang="en-US" sz="2050" dirty="0"/>
              <a:t>To support </a:t>
            </a:r>
            <a:r>
              <a:rPr lang="en-US" sz="2050" dirty="0" err="1"/>
              <a:t>DP_CoCo</a:t>
            </a:r>
            <a:r>
              <a:rPr lang="en-US" sz="2050" dirty="0"/>
              <a:t> entity category an IdP has to:</a:t>
            </a:r>
            <a:endParaRPr dirty="0"/>
          </a:p>
          <a:p>
            <a:pPr marL="171450" lvl="0" indent="-42227" algn="l">
              <a:lnSpc>
                <a:spcPct val="90000"/>
              </a:lnSpc>
              <a:spcBef>
                <a:spcPts val="750"/>
              </a:spcBef>
              <a:spcAft>
                <a:spcPts val="0"/>
              </a:spcAft>
              <a:buClr>
                <a:srgbClr val="004360"/>
              </a:buClr>
              <a:buSzPts val="2035"/>
              <a:buNone/>
              <a:defRPr/>
            </a:pPr>
            <a:endParaRPr sz="2050" dirty="0"/>
          </a:p>
          <a:p>
            <a:pPr marL="171450" lvl="0" indent="-171450" algn="l">
              <a:lnSpc>
                <a:spcPct val="90000"/>
              </a:lnSpc>
              <a:spcBef>
                <a:spcPts val="750"/>
              </a:spcBef>
              <a:spcAft>
                <a:spcPts val="0"/>
              </a:spcAft>
              <a:buClr>
                <a:srgbClr val="004360"/>
              </a:buClr>
              <a:buSzPts val="2035"/>
              <a:buChar char="•"/>
              <a:defRPr/>
            </a:pPr>
            <a:r>
              <a:rPr lang="en-US" sz="2050" dirty="0"/>
              <a:t>Release </a:t>
            </a:r>
            <a:r>
              <a:rPr lang="en-US" sz="2050" b="1" dirty="0"/>
              <a:t>only the requested attributes with the «</a:t>
            </a:r>
            <a:r>
              <a:rPr lang="en-US" sz="2050" b="1" dirty="0" err="1"/>
              <a:t>isRequired</a:t>
            </a:r>
            <a:r>
              <a:rPr lang="en-US" sz="2050" b="1" dirty="0"/>
              <a:t>="true"» </a:t>
            </a:r>
            <a:r>
              <a:rPr lang="en-US" sz="2050" dirty="0"/>
              <a:t>value</a:t>
            </a:r>
            <a:endParaRPr dirty="0"/>
          </a:p>
          <a:p>
            <a:pPr marL="171450" lvl="0" indent="-171450" algn="l">
              <a:lnSpc>
                <a:spcPct val="90000"/>
              </a:lnSpc>
              <a:spcBef>
                <a:spcPts val="750"/>
              </a:spcBef>
              <a:spcAft>
                <a:spcPts val="0"/>
              </a:spcAft>
              <a:buClr>
                <a:srgbClr val="004360"/>
              </a:buClr>
              <a:buSzPts val="2035"/>
              <a:buChar char="•"/>
              <a:defRPr/>
            </a:pPr>
            <a:r>
              <a:rPr lang="en-US" sz="2050" dirty="0"/>
              <a:t>If the SP requires a particular value for </a:t>
            </a:r>
            <a:r>
              <a:rPr lang="en-US" sz="2050" dirty="0" err="1"/>
              <a:t>multivalue</a:t>
            </a:r>
            <a:r>
              <a:rPr lang="en-US" sz="2050" dirty="0"/>
              <a:t> attribute the IdP has to release </a:t>
            </a:r>
            <a:r>
              <a:rPr lang="en-US" sz="2050" b="1" dirty="0"/>
              <a:t>only that value</a:t>
            </a:r>
            <a:endParaRPr b="1" dirty="0"/>
          </a:p>
          <a:p>
            <a:pPr marL="171450" lvl="0" indent="-171450" algn="l">
              <a:lnSpc>
                <a:spcPct val="90000"/>
              </a:lnSpc>
              <a:spcBef>
                <a:spcPts val="750"/>
              </a:spcBef>
              <a:spcAft>
                <a:spcPts val="0"/>
              </a:spcAft>
              <a:buClr>
                <a:srgbClr val="004360"/>
              </a:buClr>
              <a:buSzPts val="2035"/>
              <a:buChar char="•"/>
              <a:defRPr/>
            </a:pPr>
            <a:r>
              <a:rPr lang="en-US" sz="2050" dirty="0"/>
              <a:t>Inform the user about the treatment for every single attribute in</a:t>
            </a:r>
            <a:r>
              <a:rPr lang="en-US" sz="2050" b="1" dirty="0"/>
              <a:t> </a:t>
            </a:r>
            <a:r>
              <a:rPr lang="en-US" sz="2050" dirty="0"/>
              <a:t>its</a:t>
            </a:r>
            <a:r>
              <a:rPr lang="en-US" sz="2050" b="1" dirty="0"/>
              <a:t> </a:t>
            </a:r>
            <a:r>
              <a:rPr lang="en-US" sz="2050" b="1" dirty="0" err="1"/>
              <a:t>PrivacyStatementURL</a:t>
            </a:r>
            <a:r>
              <a:rPr lang="en-US" sz="2050" b="1" dirty="0"/>
              <a:t> </a:t>
            </a:r>
            <a:endParaRPr sz="2050" b="1" dirty="0"/>
          </a:p>
          <a:p>
            <a:pPr marL="171450" lvl="0" indent="-42227" algn="l">
              <a:lnSpc>
                <a:spcPct val="90000"/>
              </a:lnSpc>
              <a:spcBef>
                <a:spcPts val="750"/>
              </a:spcBef>
              <a:spcAft>
                <a:spcPts val="0"/>
              </a:spcAft>
              <a:buClr>
                <a:srgbClr val="004360"/>
              </a:buClr>
              <a:buSzPts val="2035"/>
              <a:buNone/>
              <a:defRPr/>
            </a:pPr>
            <a:br>
              <a:rPr lang="en-US" sz="2050" dirty="0"/>
            </a:br>
            <a:endParaRPr sz="2050" dirty="0"/>
          </a:p>
          <a:p>
            <a:pPr marL="171450" lvl="0" indent="-171450" algn="l">
              <a:lnSpc>
                <a:spcPct val="90000"/>
              </a:lnSpc>
              <a:spcBef>
                <a:spcPts val="750"/>
              </a:spcBef>
              <a:spcAft>
                <a:spcPts val="0"/>
              </a:spcAft>
              <a:buClr>
                <a:srgbClr val="004360"/>
              </a:buClr>
              <a:buSzPts val="2035"/>
              <a:buChar char="•"/>
              <a:defRPr/>
            </a:pPr>
            <a:r>
              <a:rPr lang="en-US" sz="2050" dirty="0"/>
              <a:t>To support </a:t>
            </a:r>
            <a:r>
              <a:rPr lang="en-US" sz="2050" b="1" dirty="0" err="1"/>
              <a:t>DP_CoCo</a:t>
            </a:r>
            <a:r>
              <a:rPr lang="en-US" sz="2050" b="1" dirty="0"/>
              <a:t> </a:t>
            </a:r>
            <a:r>
              <a:rPr lang="en-US" sz="2050" b="1" dirty="0" err="1"/>
              <a:t>EntityCategory</a:t>
            </a:r>
            <a:r>
              <a:rPr lang="en-US" sz="2050" dirty="0"/>
              <a:t>, </a:t>
            </a:r>
            <a:r>
              <a:rPr lang="en-US" sz="2050" dirty="0">
                <a:solidFill>
                  <a:srgbClr val="013F5E"/>
                </a:solidFill>
              </a:rPr>
              <a:t>the </a:t>
            </a:r>
            <a:r>
              <a:rPr lang="en-US" sz="2050" b="1" dirty="0"/>
              <a:t>IdP</a:t>
            </a:r>
            <a:r>
              <a:rPr lang="en-US" sz="2050" dirty="0"/>
              <a:t> has to </a:t>
            </a:r>
            <a:r>
              <a:rPr lang="en-US" sz="2050" b="1" dirty="0">
                <a:solidFill>
                  <a:srgbClr val="013F5E"/>
                </a:solidFill>
              </a:rPr>
              <a:t>explicitly</a:t>
            </a:r>
            <a:r>
              <a:rPr lang="en-US" sz="2050" b="1" dirty="0">
                <a:solidFill>
                  <a:srgbClr val="FF0000"/>
                </a:solidFill>
              </a:rPr>
              <a:t> </a:t>
            </a:r>
            <a:r>
              <a:rPr lang="en-US" sz="2050" b="1" dirty="0"/>
              <a:t>claim it</a:t>
            </a:r>
            <a:r>
              <a:rPr lang="en-US" sz="2050" dirty="0"/>
              <a:t> in its </a:t>
            </a:r>
            <a:r>
              <a:rPr lang="en-US" sz="2050" b="1" dirty="0"/>
              <a:t>metadata</a:t>
            </a:r>
            <a:r>
              <a:rPr lang="en-US" sz="2050" dirty="0"/>
              <a:t> by adding:</a:t>
            </a:r>
            <a:endParaRPr dirty="0"/>
          </a:p>
          <a:p>
            <a:pPr marL="0" lvl="0" indent="0" algn="l">
              <a:lnSpc>
                <a:spcPct val="90000"/>
              </a:lnSpc>
              <a:spcBef>
                <a:spcPts val="750"/>
              </a:spcBef>
              <a:spcAft>
                <a:spcPts val="0"/>
              </a:spcAft>
              <a:buClr>
                <a:srgbClr val="0000FF"/>
              </a:buClr>
              <a:buSzPts val="1665"/>
              <a:buNone/>
              <a:defRPr/>
            </a:pPr>
            <a:r>
              <a:rPr lang="en-US" sz="1650" dirty="0">
                <a:solidFill>
                  <a:srgbClr val="0000FF"/>
                </a:solidFill>
                <a:latin typeface="Courier New"/>
                <a:ea typeface="Courier New"/>
                <a:cs typeface="Courier New"/>
              </a:rPr>
              <a:t>&lt;</a:t>
            </a:r>
            <a:r>
              <a:rPr lang="en-US" sz="1650" dirty="0" err="1">
                <a:solidFill>
                  <a:srgbClr val="0000FF"/>
                </a:solidFill>
                <a:latin typeface="Courier New"/>
                <a:ea typeface="Courier New"/>
                <a:cs typeface="Courier New"/>
              </a:rPr>
              <a:t>mdattr:EntityAttributes</a:t>
            </a:r>
            <a:r>
              <a:rPr lang="en-US" sz="1650" dirty="0">
                <a:solidFill>
                  <a:srgbClr val="0000FF"/>
                </a:solidFill>
                <a:latin typeface="Courier New"/>
                <a:ea typeface="Courier New"/>
                <a:cs typeface="Courier New"/>
              </a:rPr>
              <a:t>&gt;</a:t>
            </a:r>
            <a:br>
              <a:rPr lang="en-US" sz="1650" b="1" dirty="0">
                <a:solidFill>
                  <a:srgbClr val="000000"/>
                </a:solidFill>
                <a:latin typeface="Courier New"/>
                <a:ea typeface="Courier New"/>
                <a:cs typeface="Courier New"/>
              </a:rPr>
            </a:br>
            <a:r>
              <a:rPr lang="en-US" sz="1650" b="1" dirty="0">
                <a:solidFill>
                  <a:srgbClr val="000000"/>
                </a:solidFill>
                <a:latin typeface="Courier New"/>
                <a:ea typeface="Courier New"/>
                <a:cs typeface="Courier New"/>
              </a:rPr>
              <a:t>   </a:t>
            </a:r>
            <a:r>
              <a:rPr lang="en-US" sz="1650" dirty="0">
                <a:solidFill>
                  <a:srgbClr val="0000FF"/>
                </a:solidFill>
                <a:latin typeface="Courier New"/>
                <a:ea typeface="Courier New"/>
                <a:cs typeface="Courier New"/>
              </a:rPr>
              <a:t>&lt;</a:t>
            </a:r>
            <a:r>
              <a:rPr lang="en-US" sz="1650" dirty="0" err="1">
                <a:solidFill>
                  <a:srgbClr val="0000FF"/>
                </a:solidFill>
                <a:latin typeface="Courier New"/>
                <a:ea typeface="Courier New"/>
                <a:cs typeface="Courier New"/>
              </a:rPr>
              <a:t>saml:Attribute</a:t>
            </a:r>
            <a:r>
              <a:rPr lang="en-US" sz="1650" dirty="0">
                <a:solidFill>
                  <a:srgbClr val="000000"/>
                </a:solidFill>
                <a:latin typeface="Courier New"/>
                <a:ea typeface="Courier New"/>
                <a:cs typeface="Courier New"/>
              </a:rPr>
              <a:t> </a:t>
            </a:r>
            <a:r>
              <a:rPr lang="en-US" sz="1650" dirty="0">
                <a:solidFill>
                  <a:srgbClr val="FF0000"/>
                </a:solidFill>
                <a:latin typeface="Courier New"/>
                <a:ea typeface="Courier New"/>
                <a:cs typeface="Courier New"/>
              </a:rPr>
              <a:t>Name</a:t>
            </a:r>
            <a:r>
              <a:rPr lang="en-US" sz="1650" dirty="0">
                <a:solidFill>
                  <a:srgbClr val="000000"/>
                </a:solidFill>
                <a:latin typeface="Courier New"/>
                <a:ea typeface="Courier New"/>
                <a:cs typeface="Courier New"/>
              </a:rPr>
              <a:t>=</a:t>
            </a:r>
            <a:r>
              <a:rPr lang="en-US" sz="1650" b="1" dirty="0">
                <a:solidFill>
                  <a:srgbClr val="8000FF"/>
                </a:solidFill>
                <a:latin typeface="Courier New"/>
                <a:ea typeface="Courier New"/>
                <a:cs typeface="Courier New"/>
              </a:rPr>
              <a:t>"http://</a:t>
            </a:r>
            <a:r>
              <a:rPr lang="en-US" sz="1650" b="1" dirty="0" err="1">
                <a:solidFill>
                  <a:srgbClr val="8000FF"/>
                </a:solidFill>
                <a:latin typeface="Courier New"/>
                <a:ea typeface="Courier New"/>
                <a:cs typeface="Courier New"/>
              </a:rPr>
              <a:t>macedir.org</a:t>
            </a:r>
            <a:r>
              <a:rPr lang="en-US" sz="1650" b="1" dirty="0">
                <a:solidFill>
                  <a:srgbClr val="8000FF"/>
                </a:solidFill>
                <a:latin typeface="Courier New"/>
                <a:ea typeface="Courier New"/>
                <a:cs typeface="Courier New"/>
              </a:rPr>
              <a:t>/entity-category-support"</a:t>
            </a:r>
            <a:r>
              <a:rPr lang="en-US" sz="1650" dirty="0">
                <a:solidFill>
                  <a:srgbClr val="000000"/>
                </a:solidFill>
                <a:latin typeface="Courier New"/>
                <a:ea typeface="Courier New"/>
                <a:cs typeface="Courier New"/>
              </a:rPr>
              <a:t> 			</a:t>
            </a:r>
            <a:r>
              <a:rPr lang="en-US" sz="1650" dirty="0" err="1">
                <a:solidFill>
                  <a:srgbClr val="FF0000"/>
                </a:solidFill>
                <a:latin typeface="Courier New"/>
                <a:ea typeface="Courier New"/>
                <a:cs typeface="Courier New"/>
              </a:rPr>
              <a:t>NameFormat</a:t>
            </a:r>
            <a:r>
              <a:rPr lang="en-US" sz="1650" dirty="0">
                <a:solidFill>
                  <a:srgbClr val="000000"/>
                </a:solidFill>
                <a:latin typeface="Courier New"/>
                <a:ea typeface="Courier New"/>
                <a:cs typeface="Courier New"/>
              </a:rPr>
              <a:t>=</a:t>
            </a:r>
            <a:r>
              <a:rPr lang="en-US" sz="1650" b="1" dirty="0">
                <a:solidFill>
                  <a:srgbClr val="8000FF"/>
                </a:solidFill>
                <a:latin typeface="Courier New"/>
                <a:ea typeface="Courier New"/>
                <a:cs typeface="Courier New"/>
              </a:rPr>
              <a:t>"urn:oasis:names:tc:SAML:2.0:attrname-format:uri"</a:t>
            </a:r>
            <a:r>
              <a:rPr lang="en-US" sz="1650" dirty="0">
                <a:solidFill>
                  <a:srgbClr val="0000FF"/>
                </a:solidFill>
                <a:latin typeface="Courier New"/>
                <a:ea typeface="Courier New"/>
                <a:cs typeface="Courier New"/>
              </a:rPr>
              <a:t>&gt;</a:t>
            </a:r>
            <a:br>
              <a:rPr lang="en-US" sz="1650" b="1" dirty="0">
                <a:solidFill>
                  <a:srgbClr val="000000"/>
                </a:solidFill>
                <a:latin typeface="Courier New"/>
                <a:ea typeface="Courier New"/>
                <a:cs typeface="Courier New"/>
              </a:rPr>
            </a:br>
            <a:r>
              <a:rPr lang="en-US" sz="1650" b="1" dirty="0">
                <a:solidFill>
                  <a:srgbClr val="000000"/>
                </a:solidFill>
                <a:latin typeface="Courier New"/>
                <a:ea typeface="Courier New"/>
                <a:cs typeface="Courier New"/>
              </a:rPr>
              <a:t>      </a:t>
            </a:r>
            <a:r>
              <a:rPr lang="en-US" sz="1650" dirty="0">
                <a:solidFill>
                  <a:srgbClr val="0000FF"/>
                </a:solidFill>
                <a:latin typeface="Courier New"/>
                <a:ea typeface="Courier New"/>
                <a:cs typeface="Courier New"/>
              </a:rPr>
              <a:t>&lt;</a:t>
            </a:r>
            <a:r>
              <a:rPr lang="en-US" sz="1650" dirty="0" err="1">
                <a:solidFill>
                  <a:srgbClr val="0000FF"/>
                </a:solidFill>
                <a:latin typeface="Courier New"/>
                <a:ea typeface="Courier New"/>
                <a:cs typeface="Courier New"/>
              </a:rPr>
              <a:t>saml:AttributeValue</a:t>
            </a:r>
            <a:r>
              <a:rPr lang="en-US" sz="1650" dirty="0">
                <a:solidFill>
                  <a:srgbClr val="0000FF"/>
                </a:solidFill>
                <a:latin typeface="Courier New"/>
                <a:ea typeface="Courier New"/>
                <a:cs typeface="Courier New"/>
              </a:rPr>
              <a:t>&gt;</a:t>
            </a:r>
            <a:br>
              <a:rPr lang="en-US" sz="1650" dirty="0">
                <a:solidFill>
                  <a:srgbClr val="0000FF"/>
                </a:solidFill>
                <a:latin typeface="Courier New"/>
                <a:ea typeface="Courier New"/>
                <a:cs typeface="Courier New"/>
              </a:rPr>
            </a:br>
            <a:r>
              <a:rPr lang="en-US" sz="1650" dirty="0">
                <a:solidFill>
                  <a:srgbClr val="0000FF"/>
                </a:solidFill>
                <a:latin typeface="Courier New"/>
                <a:ea typeface="Courier New"/>
                <a:cs typeface="Courier New"/>
              </a:rPr>
              <a:t>		</a:t>
            </a:r>
            <a:r>
              <a:rPr lang="en-US" sz="1650" b="1" dirty="0">
                <a:solidFill>
                  <a:srgbClr val="000000"/>
                </a:solidFill>
                <a:latin typeface="Courier New"/>
                <a:ea typeface="Courier New"/>
                <a:cs typeface="Courier New"/>
              </a:rPr>
              <a:t> http://</a:t>
            </a:r>
            <a:r>
              <a:rPr lang="en-US" sz="1650" b="1" dirty="0" err="1">
                <a:solidFill>
                  <a:srgbClr val="000000"/>
                </a:solidFill>
                <a:latin typeface="Courier New"/>
                <a:ea typeface="Courier New"/>
                <a:cs typeface="Courier New"/>
              </a:rPr>
              <a:t>www.geant.net</a:t>
            </a:r>
            <a:r>
              <a:rPr lang="en-US" sz="1650" b="1" dirty="0">
                <a:solidFill>
                  <a:srgbClr val="000000"/>
                </a:solidFill>
                <a:latin typeface="Courier New"/>
                <a:ea typeface="Courier New"/>
                <a:cs typeface="Courier New"/>
              </a:rPr>
              <a:t>/</a:t>
            </a:r>
            <a:r>
              <a:rPr lang="en-US" sz="1650" b="1" dirty="0" err="1">
                <a:solidFill>
                  <a:srgbClr val="000000"/>
                </a:solidFill>
                <a:latin typeface="Courier New"/>
                <a:ea typeface="Courier New"/>
                <a:cs typeface="Courier New"/>
              </a:rPr>
              <a:t>uri</a:t>
            </a:r>
            <a:r>
              <a:rPr lang="en-US" sz="1650" b="1" dirty="0">
                <a:solidFill>
                  <a:srgbClr val="000000"/>
                </a:solidFill>
                <a:latin typeface="Courier New"/>
                <a:ea typeface="Courier New"/>
                <a:cs typeface="Courier New"/>
              </a:rPr>
              <a:t>/</a:t>
            </a:r>
            <a:r>
              <a:rPr lang="en-US" sz="1650" b="1" dirty="0" err="1">
                <a:solidFill>
                  <a:srgbClr val="000000"/>
                </a:solidFill>
                <a:latin typeface="Courier New"/>
                <a:ea typeface="Courier New"/>
                <a:cs typeface="Courier New"/>
              </a:rPr>
              <a:t>dataprotection</a:t>
            </a:r>
            <a:r>
              <a:rPr lang="en-US" sz="1650" b="1" dirty="0">
                <a:solidFill>
                  <a:srgbClr val="000000"/>
                </a:solidFill>
                <a:latin typeface="Courier New"/>
                <a:ea typeface="Courier New"/>
                <a:cs typeface="Courier New"/>
              </a:rPr>
              <a:t>-code-of-conduct/v2</a:t>
            </a:r>
            <a:br>
              <a:rPr lang="en-US" sz="1650" b="1" dirty="0">
                <a:solidFill>
                  <a:srgbClr val="000000"/>
                </a:solidFill>
                <a:latin typeface="Courier New"/>
                <a:ea typeface="Courier New"/>
                <a:cs typeface="Courier New"/>
              </a:rPr>
            </a:br>
            <a:r>
              <a:rPr lang="en-US" sz="1650" b="1" dirty="0">
                <a:solidFill>
                  <a:srgbClr val="000000"/>
                </a:solidFill>
                <a:latin typeface="Courier New"/>
                <a:ea typeface="Courier New"/>
                <a:cs typeface="Courier New"/>
              </a:rPr>
              <a:t>	 </a:t>
            </a:r>
            <a:r>
              <a:rPr lang="en-US" sz="1650" dirty="0">
                <a:solidFill>
                  <a:srgbClr val="0000FF"/>
                </a:solidFill>
                <a:latin typeface="Courier New"/>
                <a:ea typeface="Courier New"/>
                <a:cs typeface="Courier New"/>
              </a:rPr>
              <a:t>&lt;/</a:t>
            </a:r>
            <a:r>
              <a:rPr lang="en-US" sz="1650" dirty="0" err="1">
                <a:solidFill>
                  <a:srgbClr val="0000FF"/>
                </a:solidFill>
                <a:latin typeface="Courier New"/>
                <a:ea typeface="Courier New"/>
                <a:cs typeface="Courier New"/>
              </a:rPr>
              <a:t>saml:AttributeValue</a:t>
            </a:r>
            <a:r>
              <a:rPr lang="en-US" sz="1650" dirty="0">
                <a:solidFill>
                  <a:srgbClr val="0000FF"/>
                </a:solidFill>
                <a:latin typeface="Courier New"/>
                <a:ea typeface="Courier New"/>
                <a:cs typeface="Courier New"/>
              </a:rPr>
              <a:t>&gt;</a:t>
            </a:r>
            <a:br>
              <a:rPr lang="en-US" sz="1650" b="1" dirty="0">
                <a:solidFill>
                  <a:srgbClr val="000000"/>
                </a:solidFill>
                <a:latin typeface="Courier New"/>
                <a:ea typeface="Courier New"/>
                <a:cs typeface="Courier New"/>
              </a:rPr>
            </a:br>
            <a:r>
              <a:rPr lang="en-US" sz="1650" b="1" dirty="0">
                <a:solidFill>
                  <a:srgbClr val="000000"/>
                </a:solidFill>
                <a:latin typeface="Courier New"/>
                <a:ea typeface="Courier New"/>
                <a:cs typeface="Courier New"/>
              </a:rPr>
              <a:t>   </a:t>
            </a:r>
            <a:r>
              <a:rPr lang="en-US" sz="1650" dirty="0">
                <a:solidFill>
                  <a:srgbClr val="0000FF"/>
                </a:solidFill>
                <a:latin typeface="Courier New"/>
                <a:ea typeface="Courier New"/>
                <a:cs typeface="Courier New"/>
              </a:rPr>
              <a:t>&lt;/</a:t>
            </a:r>
            <a:r>
              <a:rPr lang="en-US" sz="1650" dirty="0" err="1">
                <a:solidFill>
                  <a:srgbClr val="0000FF"/>
                </a:solidFill>
                <a:latin typeface="Courier New"/>
                <a:ea typeface="Courier New"/>
                <a:cs typeface="Courier New"/>
              </a:rPr>
              <a:t>saml:Attribute</a:t>
            </a:r>
            <a:r>
              <a:rPr lang="en-US" sz="1650" dirty="0">
                <a:solidFill>
                  <a:srgbClr val="0000FF"/>
                </a:solidFill>
                <a:latin typeface="Courier New"/>
                <a:ea typeface="Courier New"/>
                <a:cs typeface="Courier New"/>
              </a:rPr>
              <a:t>&gt;</a:t>
            </a:r>
            <a:br>
              <a:rPr lang="en-US" sz="1650" dirty="0">
                <a:solidFill>
                  <a:srgbClr val="0000FF"/>
                </a:solidFill>
                <a:latin typeface="Courier New"/>
                <a:ea typeface="Courier New"/>
                <a:cs typeface="Courier New"/>
              </a:rPr>
            </a:br>
            <a:r>
              <a:rPr lang="en-US" sz="1650" dirty="0">
                <a:solidFill>
                  <a:srgbClr val="0000FF"/>
                </a:solidFill>
                <a:latin typeface="Courier New"/>
                <a:ea typeface="Courier New"/>
                <a:cs typeface="Courier New"/>
              </a:rPr>
              <a:t>&lt;/</a:t>
            </a:r>
            <a:r>
              <a:rPr lang="en-US" sz="1650" dirty="0" err="1">
                <a:solidFill>
                  <a:srgbClr val="0000FF"/>
                </a:solidFill>
                <a:latin typeface="Courier New"/>
                <a:ea typeface="Courier New"/>
                <a:cs typeface="Courier New"/>
              </a:rPr>
              <a:t>mdattr:EntityAttributes</a:t>
            </a:r>
            <a:r>
              <a:rPr lang="en-US" sz="1650" dirty="0">
                <a:solidFill>
                  <a:srgbClr val="0000FF"/>
                </a:solidFill>
                <a:latin typeface="Courier New"/>
                <a:ea typeface="Courier New"/>
                <a:cs typeface="Courier New"/>
              </a:rPr>
              <a:t>&gt;</a:t>
            </a:r>
            <a:endParaRPr sz="1650" dirty="0"/>
          </a:p>
        </p:txBody>
      </p:sp>
      <p:sp>
        <p:nvSpPr>
          <p:cNvPr id="5" name="Google Shape;479;p64"/>
          <p:cNvSpPr>
            <a:spLocks noGrp="1"/>
          </p:cNvSpPr>
          <p:nvPr>
            <p:ph type="sldNum" idx="12"/>
          </p:nvPr>
        </p:nvSpPr>
        <p:spPr bwMode="auto">
          <a:xfrm>
            <a:off x="11061811" y="6406019"/>
            <a:ext cx="741000" cy="274800"/>
          </a:xfrm>
          <a:prstGeom prst="rect">
            <a:avLst/>
          </a:prstGeom>
          <a:noFill/>
          <a:ln>
            <a:noFill/>
          </a:ln>
        </p:spPr>
        <p:txBody>
          <a:bodyPr spcFirstLastPara="1" wrap="square" lIns="91425" tIns="45700" rIns="91425" bIns="45700" anchor="ctr" anchorCtr="0">
            <a:noAutofit/>
          </a:bodyPr>
          <a:lstStyle/>
          <a:p>
            <a:pPr marL="0" lvl="0" indent="0" algn="l">
              <a:spcBef>
                <a:spcPts val="0"/>
              </a:spcBef>
              <a:spcAft>
                <a:spcPts val="0"/>
              </a:spcAft>
              <a:buNone/>
              <a:defRPr/>
            </a:pPr>
            <a:fld id="{00000000-1234-1234-1234-123412341234}" type="slidenum">
              <a:rPr lang="en-US"/>
              <a:t>32</a:t>
            </a:fld>
            <a:endParaRPr/>
          </a:p>
        </p:txBody>
      </p:sp>
      <p:sp>
        <p:nvSpPr>
          <p:cNvPr id="6" name="Google Shape;480;p64"/>
          <p:cNvSpPr>
            <a:spLocks noGrp="1"/>
          </p:cNvSpPr>
          <p:nvPr>
            <p:ph type="title"/>
          </p:nvPr>
        </p:nvSpPr>
        <p:spPr bwMode="auto">
          <a:xfrm>
            <a:off x="191344" y="-243408"/>
            <a:ext cx="9612000" cy="1325700"/>
          </a:xfrm>
          <a:prstGeom prst="rect">
            <a:avLst/>
          </a:prstGeom>
          <a:noFill/>
          <a:ln>
            <a:noFill/>
          </a:ln>
        </p:spPr>
        <p:txBody>
          <a:bodyPr spcFirstLastPara="1" wrap="square" lIns="91425" tIns="45700" rIns="91425" bIns="45700" anchor="ctr" anchorCtr="0">
            <a:noAutofit/>
          </a:bodyPr>
          <a:lstStyle/>
          <a:p>
            <a:pPr marL="0" lvl="0" indent="0" algn="l">
              <a:lnSpc>
                <a:spcPct val="90000"/>
              </a:lnSpc>
              <a:spcBef>
                <a:spcPts val="0"/>
              </a:spcBef>
              <a:spcAft>
                <a:spcPts val="0"/>
              </a:spcAft>
              <a:buClr>
                <a:srgbClr val="004361"/>
              </a:buClr>
              <a:buSzPts val="2400"/>
              <a:buFont typeface="Calibri"/>
              <a:buNone/>
              <a:defRPr/>
            </a:pPr>
            <a:r>
              <a:rPr lang="en-US" dirty="0" err="1"/>
              <a:t>DP_CoCo</a:t>
            </a:r>
            <a:r>
              <a:rPr lang="en-US" dirty="0"/>
              <a:t> v2 </a:t>
            </a:r>
            <a:r>
              <a:rPr lang="en-US" dirty="0">
                <a:solidFill>
                  <a:srgbClr val="C00000"/>
                </a:solidFill>
              </a:rPr>
              <a:t>IdP </a:t>
            </a:r>
            <a:r>
              <a:rPr lang="en-US" dirty="0"/>
              <a:t>support attribute </a:t>
            </a:r>
            <a:endParaRPr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Rounded Rectangle 1">
            <a:extLst>
              <a:ext uri="{FF2B5EF4-FFF2-40B4-BE49-F238E27FC236}">
                <a16:creationId xmlns:a16="http://schemas.microsoft.com/office/drawing/2014/main" id="{356301B6-FECC-D64D-15C1-4C07A38DDDC4}"/>
              </a:ext>
            </a:extLst>
          </p:cNvPr>
          <p:cNvSpPr/>
          <p:nvPr/>
        </p:nvSpPr>
        <p:spPr bwMode="auto">
          <a:xfrm>
            <a:off x="191344" y="1210246"/>
            <a:ext cx="10585176" cy="3298873"/>
          </a:xfrm>
          <a:prstGeom prst="roundRect">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4" name="Google Shape;485;p65"/>
          <p:cNvSpPr>
            <a:spLocks noGrp="1"/>
          </p:cNvSpPr>
          <p:nvPr>
            <p:ph type="sldNum" idx="12"/>
          </p:nvPr>
        </p:nvSpPr>
        <p:spPr bwMode="auto">
          <a:xfrm>
            <a:off x="11061811" y="6406019"/>
            <a:ext cx="741000" cy="274800"/>
          </a:xfrm>
          <a:prstGeom prst="rect">
            <a:avLst/>
          </a:prstGeom>
          <a:noFill/>
          <a:ln>
            <a:noFill/>
          </a:ln>
        </p:spPr>
        <p:txBody>
          <a:bodyPr spcFirstLastPara="1" wrap="square" lIns="91425" tIns="45700" rIns="91425" bIns="45700" anchor="ctr" anchorCtr="0">
            <a:noAutofit/>
          </a:bodyPr>
          <a:lstStyle/>
          <a:p>
            <a:pPr marL="0" lvl="0" indent="0" algn="l">
              <a:spcBef>
                <a:spcPts val="0"/>
              </a:spcBef>
              <a:spcAft>
                <a:spcPts val="0"/>
              </a:spcAft>
              <a:buNone/>
              <a:defRPr/>
            </a:pPr>
            <a:fld id="{00000000-1234-1234-1234-123412341234}" type="slidenum">
              <a:rPr lang="en-US"/>
              <a:t>33</a:t>
            </a:fld>
            <a:endParaRPr/>
          </a:p>
        </p:txBody>
      </p:sp>
      <p:sp>
        <p:nvSpPr>
          <p:cNvPr id="5" name="Google Shape;486;p65"/>
          <p:cNvSpPr>
            <a:spLocks noGrp="1"/>
          </p:cNvSpPr>
          <p:nvPr>
            <p:ph type="body" idx="1"/>
          </p:nvPr>
        </p:nvSpPr>
        <p:spPr bwMode="auto">
          <a:xfrm>
            <a:off x="444502" y="1439333"/>
            <a:ext cx="10909200" cy="4737600"/>
          </a:xfrm>
          <a:prstGeom prst="rect">
            <a:avLst/>
          </a:prstGeom>
          <a:noFill/>
          <a:ln>
            <a:noFill/>
          </a:ln>
        </p:spPr>
        <p:txBody>
          <a:bodyPr spcFirstLastPara="1" wrap="square" lIns="91425" tIns="45700" rIns="91425" bIns="45700" anchor="t" anchorCtr="0">
            <a:noAutofit/>
          </a:bodyPr>
          <a:lstStyle/>
          <a:p>
            <a:pPr marL="0" lvl="0" indent="0" algn="l">
              <a:lnSpc>
                <a:spcPct val="70000"/>
              </a:lnSpc>
              <a:spcBef>
                <a:spcPts val="0"/>
              </a:spcBef>
              <a:spcAft>
                <a:spcPts val="0"/>
              </a:spcAft>
              <a:buClr>
                <a:srgbClr val="0000FF"/>
              </a:buClr>
              <a:buSzPts val="1665"/>
              <a:buNone/>
              <a:defRPr/>
            </a:pPr>
            <a:r>
              <a:rPr lang="en-US" sz="1650" dirty="0">
                <a:solidFill>
                  <a:srgbClr val="0000FF"/>
                </a:solidFill>
                <a:latin typeface="Courier New"/>
                <a:ea typeface="Courier New"/>
                <a:cs typeface="Courier New"/>
              </a:rPr>
              <a:t>&lt;AttributeFilterPolicy</a:t>
            </a:r>
            <a:r>
              <a:rPr lang="en-US" sz="1650" dirty="0">
                <a:solidFill>
                  <a:srgbClr val="000000"/>
                </a:solidFill>
                <a:latin typeface="Courier New"/>
                <a:ea typeface="Courier New"/>
                <a:cs typeface="Courier New"/>
              </a:rPr>
              <a:t> </a:t>
            </a:r>
            <a:r>
              <a:rPr lang="en-US" sz="1650" dirty="0">
                <a:solidFill>
                  <a:srgbClr val="FF0000"/>
                </a:solidFill>
                <a:latin typeface="Courier New"/>
                <a:ea typeface="Courier New"/>
                <a:cs typeface="Courier New"/>
              </a:rPr>
              <a:t>id</a:t>
            </a:r>
            <a:r>
              <a:rPr lang="en-US" sz="1650" dirty="0">
                <a:solidFill>
                  <a:srgbClr val="000000"/>
                </a:solidFill>
                <a:latin typeface="Courier New"/>
                <a:ea typeface="Courier New"/>
                <a:cs typeface="Courier New"/>
              </a:rPr>
              <a:t>=</a:t>
            </a:r>
            <a:r>
              <a:rPr lang="en-US" sz="1650" b="1" dirty="0">
                <a:solidFill>
                  <a:srgbClr val="8000FF"/>
                </a:solidFill>
                <a:latin typeface="Courier New"/>
                <a:ea typeface="Courier New"/>
                <a:cs typeface="Courier New"/>
              </a:rPr>
              <a:t>"</a:t>
            </a:r>
            <a:r>
              <a:rPr lang="en-US" sz="1650" b="1" dirty="0" err="1">
                <a:solidFill>
                  <a:srgbClr val="8000FF"/>
                </a:solidFill>
                <a:latin typeface="Courier New"/>
                <a:ea typeface="Courier New"/>
                <a:cs typeface="Courier New"/>
              </a:rPr>
              <a:t>releaseToCoCo</a:t>
            </a:r>
            <a:r>
              <a:rPr lang="en-US" sz="1650" b="1" dirty="0">
                <a:solidFill>
                  <a:srgbClr val="8000FF"/>
                </a:solidFill>
                <a:latin typeface="Courier New"/>
                <a:ea typeface="Courier New"/>
                <a:cs typeface="Courier New"/>
              </a:rPr>
              <a:t>"</a:t>
            </a:r>
            <a:r>
              <a:rPr lang="en-US" sz="1650" dirty="0">
                <a:solidFill>
                  <a:srgbClr val="0000FF"/>
                </a:solidFill>
                <a:latin typeface="Courier New"/>
                <a:ea typeface="Courier New"/>
                <a:cs typeface="Courier New"/>
              </a:rPr>
              <a:t>&gt;</a:t>
            </a:r>
            <a:r>
              <a:rPr lang="en-US" sz="1650" b="1" dirty="0">
                <a:solidFill>
                  <a:srgbClr val="000000"/>
                </a:solidFill>
                <a:latin typeface="Courier New"/>
                <a:ea typeface="Courier New"/>
                <a:cs typeface="Courier New"/>
              </a:rPr>
              <a:t> </a:t>
            </a:r>
            <a:br>
              <a:rPr lang="en-US" sz="1650" b="1" dirty="0">
                <a:solidFill>
                  <a:srgbClr val="000000"/>
                </a:solidFill>
                <a:latin typeface="Courier New"/>
                <a:ea typeface="Courier New"/>
                <a:cs typeface="Courier New"/>
              </a:rPr>
            </a:br>
            <a:r>
              <a:rPr lang="en-US" sz="1650" b="1" dirty="0">
                <a:solidFill>
                  <a:srgbClr val="000000"/>
                </a:solidFill>
                <a:latin typeface="Courier New"/>
                <a:ea typeface="Courier New"/>
                <a:cs typeface="Courier New"/>
              </a:rPr>
              <a:t>  </a:t>
            </a:r>
            <a:r>
              <a:rPr lang="en-US" sz="1650" dirty="0">
                <a:solidFill>
                  <a:srgbClr val="0000FF"/>
                </a:solidFill>
                <a:latin typeface="Courier New"/>
                <a:ea typeface="Courier New"/>
                <a:cs typeface="Courier New"/>
              </a:rPr>
              <a:t>&lt;PolicyRequirementRule</a:t>
            </a:r>
            <a:r>
              <a:rPr lang="en-US" sz="1650" dirty="0">
                <a:solidFill>
                  <a:srgbClr val="000000"/>
                </a:solidFill>
                <a:latin typeface="Courier New"/>
                <a:ea typeface="Courier New"/>
                <a:cs typeface="Courier New"/>
              </a:rPr>
              <a:t> </a:t>
            </a:r>
            <a:r>
              <a:rPr lang="en-US" sz="1650" dirty="0">
                <a:solidFill>
                  <a:srgbClr val="FF0000"/>
                </a:solidFill>
                <a:latin typeface="Courier New"/>
                <a:ea typeface="Courier New"/>
                <a:cs typeface="Courier New"/>
              </a:rPr>
              <a:t>xsi:type</a:t>
            </a:r>
            <a:r>
              <a:rPr lang="en-US" sz="1650" dirty="0">
                <a:solidFill>
                  <a:srgbClr val="000000"/>
                </a:solidFill>
                <a:latin typeface="Courier New"/>
                <a:ea typeface="Courier New"/>
                <a:cs typeface="Courier New"/>
              </a:rPr>
              <a:t>=</a:t>
            </a:r>
            <a:r>
              <a:rPr lang="en-US" sz="1650" b="1" dirty="0">
                <a:solidFill>
                  <a:srgbClr val="8000FF"/>
                </a:solidFill>
                <a:latin typeface="Courier New"/>
                <a:ea typeface="Courier New"/>
                <a:cs typeface="Courier New"/>
              </a:rPr>
              <a:t>"EntityAttributeExactMatch"</a:t>
            </a:r>
            <a:r>
              <a:rPr lang="en-US" sz="1650" dirty="0">
                <a:solidFill>
                  <a:srgbClr val="000000"/>
                </a:solidFill>
                <a:latin typeface="Courier New"/>
                <a:ea typeface="Courier New"/>
                <a:cs typeface="Courier New"/>
              </a:rPr>
              <a:t> </a:t>
            </a:r>
            <a:br>
              <a:rPr lang="en-US" sz="1650" dirty="0">
                <a:solidFill>
                  <a:srgbClr val="000000"/>
                </a:solidFill>
                <a:latin typeface="Courier New"/>
                <a:ea typeface="Courier New"/>
                <a:cs typeface="Courier New"/>
              </a:rPr>
            </a:br>
            <a:r>
              <a:rPr lang="en-US" sz="1650" dirty="0">
                <a:solidFill>
                  <a:srgbClr val="000000"/>
                </a:solidFill>
                <a:latin typeface="Courier New"/>
                <a:ea typeface="Courier New"/>
                <a:cs typeface="Courier New"/>
              </a:rPr>
              <a:t> </a:t>
            </a:r>
            <a:r>
              <a:rPr lang="en-US" sz="1650" dirty="0">
                <a:solidFill>
                  <a:srgbClr val="FF0000"/>
                </a:solidFill>
                <a:latin typeface="Courier New"/>
                <a:ea typeface="Courier New"/>
                <a:cs typeface="Courier New"/>
              </a:rPr>
              <a:t>attributeName</a:t>
            </a:r>
            <a:r>
              <a:rPr lang="en-US" sz="1650" dirty="0">
                <a:solidFill>
                  <a:srgbClr val="000000"/>
                </a:solidFill>
                <a:latin typeface="Courier New"/>
                <a:ea typeface="Courier New"/>
                <a:cs typeface="Courier New"/>
              </a:rPr>
              <a:t>=</a:t>
            </a:r>
            <a:r>
              <a:rPr lang="en-US" sz="1650" b="1" dirty="0">
                <a:solidFill>
                  <a:srgbClr val="8000FF"/>
                </a:solidFill>
                <a:latin typeface="Courier New"/>
                <a:ea typeface="Courier New"/>
                <a:cs typeface="Courier New"/>
              </a:rPr>
              <a:t>"http://macedir.org/entity-category"</a:t>
            </a:r>
            <a:r>
              <a:rPr lang="en-US" sz="1650" dirty="0">
                <a:solidFill>
                  <a:srgbClr val="000000"/>
                </a:solidFill>
                <a:latin typeface="Courier New"/>
                <a:ea typeface="Courier New"/>
                <a:cs typeface="Courier New"/>
              </a:rPr>
              <a:t> </a:t>
            </a:r>
            <a:br>
              <a:rPr lang="en-US" sz="1650" dirty="0">
                <a:solidFill>
                  <a:srgbClr val="000000"/>
                </a:solidFill>
                <a:latin typeface="Courier New"/>
                <a:ea typeface="Courier New"/>
                <a:cs typeface="Courier New"/>
              </a:rPr>
            </a:br>
            <a:r>
              <a:rPr lang="en-US" sz="1650" dirty="0">
                <a:solidFill>
                  <a:srgbClr val="000000"/>
                </a:solidFill>
                <a:latin typeface="Courier New"/>
                <a:ea typeface="Courier New"/>
                <a:cs typeface="Courier New"/>
              </a:rPr>
              <a:t> </a:t>
            </a:r>
            <a:r>
              <a:rPr lang="en-US" sz="1650" dirty="0">
                <a:solidFill>
                  <a:srgbClr val="FF0000"/>
                </a:solidFill>
                <a:latin typeface="Courier New"/>
                <a:ea typeface="Courier New"/>
                <a:cs typeface="Courier New"/>
              </a:rPr>
              <a:t>attributeValue</a:t>
            </a:r>
            <a:r>
              <a:rPr lang="en-US" sz="1650" dirty="0">
                <a:solidFill>
                  <a:srgbClr val="000000"/>
                </a:solidFill>
                <a:latin typeface="Courier New"/>
                <a:ea typeface="Courier New"/>
                <a:cs typeface="Courier New"/>
              </a:rPr>
              <a:t>=</a:t>
            </a:r>
            <a:r>
              <a:rPr lang="en-US" sz="1650" b="1" dirty="0">
                <a:solidFill>
                  <a:srgbClr val="8000FF"/>
                </a:solidFill>
                <a:latin typeface="Courier New"/>
                <a:ea typeface="Courier New"/>
                <a:cs typeface="Courier New"/>
              </a:rPr>
              <a:t>"http://</a:t>
            </a:r>
            <a:r>
              <a:rPr lang="en-US" sz="1650" b="1" dirty="0" err="1">
                <a:solidFill>
                  <a:srgbClr val="8000FF"/>
                </a:solidFill>
                <a:latin typeface="Courier New"/>
                <a:ea typeface="Courier New"/>
                <a:cs typeface="Courier New"/>
              </a:rPr>
              <a:t>www.geant.net</a:t>
            </a:r>
            <a:r>
              <a:rPr lang="en-US" sz="1650" b="1" dirty="0">
                <a:solidFill>
                  <a:srgbClr val="8000FF"/>
                </a:solidFill>
                <a:latin typeface="Courier New"/>
                <a:ea typeface="Courier New"/>
                <a:cs typeface="Courier New"/>
              </a:rPr>
              <a:t>/</a:t>
            </a:r>
            <a:r>
              <a:rPr lang="en-US" sz="1650" b="1" dirty="0" err="1">
                <a:solidFill>
                  <a:srgbClr val="8000FF"/>
                </a:solidFill>
                <a:latin typeface="Courier New"/>
                <a:ea typeface="Courier New"/>
                <a:cs typeface="Courier New"/>
              </a:rPr>
              <a:t>uri</a:t>
            </a:r>
            <a:r>
              <a:rPr lang="en-US" sz="1650" b="1" dirty="0">
                <a:solidFill>
                  <a:srgbClr val="8000FF"/>
                </a:solidFill>
                <a:latin typeface="Courier New"/>
                <a:ea typeface="Courier New"/>
                <a:cs typeface="Courier New"/>
              </a:rPr>
              <a:t>/</a:t>
            </a:r>
            <a:r>
              <a:rPr lang="en-US" sz="1650" b="1" dirty="0" err="1">
                <a:solidFill>
                  <a:srgbClr val="8000FF"/>
                </a:solidFill>
                <a:latin typeface="Courier New"/>
                <a:ea typeface="Courier New"/>
                <a:cs typeface="Courier New"/>
              </a:rPr>
              <a:t>dataprotection</a:t>
            </a:r>
            <a:r>
              <a:rPr lang="en-US" sz="1650" b="1" dirty="0">
                <a:solidFill>
                  <a:srgbClr val="8000FF"/>
                </a:solidFill>
                <a:latin typeface="Courier New"/>
                <a:ea typeface="Courier New"/>
                <a:cs typeface="Courier New"/>
              </a:rPr>
              <a:t>-code-of-conduct/v1"</a:t>
            </a:r>
            <a:r>
              <a:rPr lang="en-US" sz="1650" dirty="0">
                <a:solidFill>
                  <a:srgbClr val="0000FF"/>
                </a:solidFill>
                <a:latin typeface="Courier New"/>
                <a:ea typeface="Courier New"/>
                <a:cs typeface="Courier New"/>
              </a:rPr>
              <a:t>/&gt;</a:t>
            </a:r>
            <a:r>
              <a:rPr lang="en-US" sz="1650" b="1" dirty="0">
                <a:solidFill>
                  <a:srgbClr val="000000"/>
                </a:solidFill>
                <a:latin typeface="Courier New"/>
                <a:ea typeface="Courier New"/>
                <a:cs typeface="Courier New"/>
              </a:rPr>
              <a:t>    </a:t>
            </a:r>
            <a:br>
              <a:rPr lang="en-US" sz="1650" b="1" dirty="0">
                <a:solidFill>
                  <a:srgbClr val="000000"/>
                </a:solidFill>
                <a:latin typeface="Courier New"/>
                <a:ea typeface="Courier New"/>
                <a:cs typeface="Courier New"/>
              </a:rPr>
            </a:br>
            <a:br>
              <a:rPr lang="en-US" sz="1650" b="1" dirty="0">
                <a:solidFill>
                  <a:srgbClr val="000000"/>
                </a:solidFill>
                <a:latin typeface="Courier New"/>
                <a:ea typeface="Courier New"/>
                <a:cs typeface="Courier New"/>
              </a:rPr>
            </a:br>
            <a:r>
              <a:rPr lang="en-US" sz="1650" b="1" dirty="0">
                <a:solidFill>
                  <a:srgbClr val="000000"/>
                </a:solidFill>
                <a:latin typeface="Courier New"/>
                <a:ea typeface="Courier New"/>
                <a:cs typeface="Courier New"/>
              </a:rPr>
              <a:t>    </a:t>
            </a:r>
            <a:r>
              <a:rPr lang="en-US" sz="1650" dirty="0">
                <a:solidFill>
                  <a:srgbClr val="0000FF"/>
                </a:solidFill>
                <a:latin typeface="Courier New"/>
                <a:ea typeface="Courier New"/>
                <a:cs typeface="Courier New"/>
              </a:rPr>
              <a:t>&lt;AttributeRule</a:t>
            </a:r>
            <a:r>
              <a:rPr lang="en-US" sz="1650" dirty="0">
                <a:solidFill>
                  <a:srgbClr val="000000"/>
                </a:solidFill>
                <a:latin typeface="Courier New"/>
                <a:ea typeface="Courier New"/>
                <a:cs typeface="Courier New"/>
              </a:rPr>
              <a:t> </a:t>
            </a:r>
            <a:r>
              <a:rPr lang="en-US" sz="1650" dirty="0">
                <a:solidFill>
                  <a:srgbClr val="FF0000"/>
                </a:solidFill>
                <a:latin typeface="Courier New"/>
                <a:ea typeface="Courier New"/>
                <a:cs typeface="Courier New"/>
              </a:rPr>
              <a:t>attributeID</a:t>
            </a:r>
            <a:r>
              <a:rPr lang="en-US" sz="1650" dirty="0">
                <a:solidFill>
                  <a:srgbClr val="000000"/>
                </a:solidFill>
                <a:latin typeface="Courier New"/>
                <a:ea typeface="Courier New"/>
                <a:cs typeface="Courier New"/>
              </a:rPr>
              <a:t>=</a:t>
            </a:r>
            <a:r>
              <a:rPr lang="en-US" sz="1650" b="1" dirty="0">
                <a:solidFill>
                  <a:srgbClr val="8000FF"/>
                </a:solidFill>
                <a:latin typeface="Courier New"/>
                <a:ea typeface="Courier New"/>
                <a:cs typeface="Courier New"/>
              </a:rPr>
              <a:t>"sn"</a:t>
            </a:r>
            <a:r>
              <a:rPr lang="en-US" sz="1650" dirty="0">
                <a:solidFill>
                  <a:srgbClr val="0000FF"/>
                </a:solidFill>
                <a:latin typeface="Courier New"/>
                <a:ea typeface="Courier New"/>
                <a:cs typeface="Courier New"/>
              </a:rPr>
              <a:t>&gt;</a:t>
            </a:r>
            <a:br>
              <a:rPr lang="en-US" sz="1650" b="1" dirty="0">
                <a:solidFill>
                  <a:srgbClr val="000000"/>
                </a:solidFill>
                <a:latin typeface="Courier New"/>
                <a:ea typeface="Courier New"/>
                <a:cs typeface="Courier New"/>
              </a:rPr>
            </a:br>
            <a:r>
              <a:rPr lang="en-US" sz="1650" b="1" dirty="0">
                <a:solidFill>
                  <a:srgbClr val="000000"/>
                </a:solidFill>
                <a:latin typeface="Courier New"/>
                <a:ea typeface="Courier New"/>
                <a:cs typeface="Courier New"/>
              </a:rPr>
              <a:t>      </a:t>
            </a:r>
            <a:r>
              <a:rPr lang="en-US" sz="1650" dirty="0">
                <a:solidFill>
                  <a:srgbClr val="0000FF"/>
                </a:solidFill>
                <a:latin typeface="Courier New"/>
                <a:ea typeface="Courier New"/>
                <a:cs typeface="Courier New"/>
              </a:rPr>
              <a:t>&lt;</a:t>
            </a:r>
            <a:r>
              <a:rPr lang="en-US" sz="1650" dirty="0" err="1">
                <a:solidFill>
                  <a:srgbClr val="0000FF"/>
                </a:solidFill>
                <a:latin typeface="Courier New"/>
                <a:ea typeface="Courier New"/>
                <a:cs typeface="Courier New"/>
              </a:rPr>
              <a:t>PermitValueRule</a:t>
            </a:r>
            <a:r>
              <a:rPr lang="en-US" sz="1650" dirty="0">
                <a:solidFill>
                  <a:srgbClr val="000000"/>
                </a:solidFill>
                <a:latin typeface="Courier New"/>
                <a:ea typeface="Courier New"/>
                <a:cs typeface="Courier New"/>
              </a:rPr>
              <a:t> </a:t>
            </a:r>
            <a:r>
              <a:rPr lang="en-US" sz="1650" dirty="0">
                <a:solidFill>
                  <a:srgbClr val="FF0000"/>
                </a:solidFill>
                <a:latin typeface="Courier New"/>
                <a:ea typeface="Courier New"/>
                <a:cs typeface="Courier New"/>
              </a:rPr>
              <a:t>xsi:type</a:t>
            </a:r>
            <a:r>
              <a:rPr lang="en-US" sz="1650" dirty="0">
                <a:solidFill>
                  <a:srgbClr val="000000"/>
                </a:solidFill>
                <a:latin typeface="Courier New"/>
                <a:ea typeface="Courier New"/>
                <a:cs typeface="Courier New"/>
              </a:rPr>
              <a:t>=</a:t>
            </a:r>
            <a:r>
              <a:rPr lang="en-US" sz="1650" b="1" dirty="0">
                <a:solidFill>
                  <a:srgbClr val="8000FF"/>
                </a:solidFill>
                <a:latin typeface="Courier New"/>
                <a:ea typeface="Courier New"/>
                <a:cs typeface="Courier New"/>
              </a:rPr>
              <a:t>"</a:t>
            </a:r>
            <a:r>
              <a:rPr lang="en-US" sz="1650" b="1" dirty="0" err="1">
                <a:solidFill>
                  <a:srgbClr val="8000FF"/>
                </a:solidFill>
                <a:latin typeface="Courier New"/>
                <a:ea typeface="Courier New"/>
                <a:cs typeface="Courier New"/>
              </a:rPr>
              <a:t>AttributeInMetadata</a:t>
            </a:r>
            <a:r>
              <a:rPr lang="en-US" sz="1650" b="1" dirty="0">
                <a:solidFill>
                  <a:srgbClr val="8000FF"/>
                </a:solidFill>
                <a:latin typeface="Courier New"/>
                <a:ea typeface="Courier New"/>
                <a:cs typeface="Courier New"/>
              </a:rPr>
              <a:t>" </a:t>
            </a:r>
            <a:r>
              <a:rPr lang="en-US" sz="1650" dirty="0" err="1">
                <a:solidFill>
                  <a:srgbClr val="FF0000"/>
                </a:solidFill>
                <a:latin typeface="Courier New"/>
                <a:ea typeface="Courier New"/>
                <a:cs typeface="Courier New"/>
              </a:rPr>
              <a:t>onlyIfRequired</a:t>
            </a:r>
            <a:r>
              <a:rPr lang="en-US" sz="1650" dirty="0">
                <a:solidFill>
                  <a:srgbClr val="000000"/>
                </a:solidFill>
                <a:latin typeface="Courier New"/>
                <a:ea typeface="Courier New"/>
                <a:cs typeface="Courier New"/>
              </a:rPr>
              <a:t>=</a:t>
            </a:r>
            <a:r>
              <a:rPr lang="en-US" sz="1650" b="1" dirty="0">
                <a:solidFill>
                  <a:srgbClr val="8000FF"/>
                </a:solidFill>
                <a:latin typeface="Courier New"/>
                <a:ea typeface="Courier New"/>
                <a:cs typeface="Courier New"/>
              </a:rPr>
              <a:t>"true"</a:t>
            </a:r>
            <a:r>
              <a:rPr lang="en-US" sz="1650" dirty="0">
                <a:solidFill>
                  <a:srgbClr val="0000FF"/>
                </a:solidFill>
                <a:latin typeface="Courier New"/>
                <a:ea typeface="Courier New"/>
                <a:cs typeface="Courier New"/>
              </a:rPr>
              <a:t>/&gt;</a:t>
            </a:r>
            <a:r>
              <a:rPr lang="en-US" sz="1650" b="1" dirty="0">
                <a:solidFill>
                  <a:srgbClr val="000000"/>
                </a:solidFill>
                <a:latin typeface="Courier New"/>
                <a:ea typeface="Courier New"/>
                <a:cs typeface="Courier New"/>
              </a:rPr>
              <a:t>    </a:t>
            </a:r>
            <a:br>
              <a:rPr lang="en-US" sz="1650" b="1" dirty="0">
                <a:solidFill>
                  <a:srgbClr val="000000"/>
                </a:solidFill>
                <a:latin typeface="Courier New"/>
                <a:ea typeface="Courier New"/>
                <a:cs typeface="Courier New"/>
              </a:rPr>
            </a:br>
            <a:r>
              <a:rPr lang="en-US" sz="1650" b="1" dirty="0">
                <a:solidFill>
                  <a:srgbClr val="000000"/>
                </a:solidFill>
                <a:latin typeface="Courier New"/>
                <a:ea typeface="Courier New"/>
                <a:cs typeface="Courier New"/>
              </a:rPr>
              <a:t>    </a:t>
            </a:r>
            <a:r>
              <a:rPr lang="en-US" sz="1650" dirty="0">
                <a:solidFill>
                  <a:srgbClr val="0000FF"/>
                </a:solidFill>
                <a:latin typeface="Courier New"/>
                <a:ea typeface="Courier New"/>
                <a:cs typeface="Courier New"/>
              </a:rPr>
              <a:t>&lt;/AttributeRule&gt;</a:t>
            </a:r>
            <a:br>
              <a:rPr lang="en-US" sz="1650" dirty="0">
                <a:solidFill>
                  <a:srgbClr val="0000FF"/>
                </a:solidFill>
                <a:latin typeface="Courier New"/>
                <a:ea typeface="Courier New"/>
                <a:cs typeface="Courier New"/>
              </a:rPr>
            </a:br>
            <a:br>
              <a:rPr lang="en-US" sz="1650" b="1" dirty="0">
                <a:solidFill>
                  <a:srgbClr val="000000"/>
                </a:solidFill>
                <a:latin typeface="Courier New"/>
                <a:ea typeface="Courier New"/>
                <a:cs typeface="Courier New"/>
              </a:rPr>
            </a:br>
            <a:r>
              <a:rPr lang="en-US" sz="1650" b="1" dirty="0">
                <a:solidFill>
                  <a:srgbClr val="000000"/>
                </a:solidFill>
                <a:latin typeface="Courier New"/>
                <a:ea typeface="Courier New"/>
                <a:cs typeface="Courier New"/>
              </a:rPr>
              <a:t>    </a:t>
            </a:r>
            <a:r>
              <a:rPr lang="en-US" sz="1650" dirty="0">
                <a:solidFill>
                  <a:srgbClr val="0000FF"/>
                </a:solidFill>
                <a:latin typeface="Courier New"/>
                <a:ea typeface="Courier New"/>
                <a:cs typeface="Courier New"/>
              </a:rPr>
              <a:t>&lt;AttributeRule</a:t>
            </a:r>
            <a:r>
              <a:rPr lang="en-US" sz="1650" dirty="0">
                <a:solidFill>
                  <a:srgbClr val="000000"/>
                </a:solidFill>
                <a:latin typeface="Courier New"/>
                <a:ea typeface="Courier New"/>
                <a:cs typeface="Courier New"/>
              </a:rPr>
              <a:t> </a:t>
            </a:r>
            <a:r>
              <a:rPr lang="en-US" sz="1650" dirty="0">
                <a:solidFill>
                  <a:srgbClr val="FF0000"/>
                </a:solidFill>
                <a:latin typeface="Courier New"/>
                <a:ea typeface="Courier New"/>
                <a:cs typeface="Courier New"/>
              </a:rPr>
              <a:t>attributeID</a:t>
            </a:r>
            <a:r>
              <a:rPr lang="en-US" sz="1650" dirty="0">
                <a:solidFill>
                  <a:srgbClr val="000000"/>
                </a:solidFill>
                <a:latin typeface="Courier New"/>
                <a:ea typeface="Courier New"/>
                <a:cs typeface="Courier New"/>
              </a:rPr>
              <a:t>=</a:t>
            </a:r>
            <a:r>
              <a:rPr lang="en-US" sz="1650" b="1" dirty="0">
                <a:solidFill>
                  <a:srgbClr val="8000FF"/>
                </a:solidFill>
                <a:latin typeface="Courier New"/>
                <a:ea typeface="Courier New"/>
                <a:cs typeface="Courier New"/>
              </a:rPr>
              <a:t>"givenName"</a:t>
            </a:r>
            <a:r>
              <a:rPr lang="en-US" sz="1650" dirty="0">
                <a:solidFill>
                  <a:srgbClr val="0000FF"/>
                </a:solidFill>
                <a:latin typeface="Courier New"/>
                <a:ea typeface="Courier New"/>
                <a:cs typeface="Courier New"/>
              </a:rPr>
              <a:t>&gt;</a:t>
            </a:r>
            <a:br>
              <a:rPr lang="en-US" sz="1650" b="1" dirty="0">
                <a:solidFill>
                  <a:srgbClr val="000000"/>
                </a:solidFill>
                <a:latin typeface="Courier New"/>
                <a:ea typeface="Courier New"/>
                <a:cs typeface="Courier New"/>
              </a:rPr>
            </a:br>
            <a:r>
              <a:rPr lang="en-US" sz="1650" b="1" dirty="0">
                <a:solidFill>
                  <a:srgbClr val="000000"/>
                </a:solidFill>
                <a:latin typeface="Courier New"/>
                <a:ea typeface="Courier New"/>
                <a:cs typeface="Courier New"/>
              </a:rPr>
              <a:t>      </a:t>
            </a:r>
            <a:r>
              <a:rPr lang="en-US" sz="1650" dirty="0">
                <a:solidFill>
                  <a:srgbClr val="0000FF"/>
                </a:solidFill>
                <a:latin typeface="Courier New"/>
                <a:ea typeface="Courier New"/>
                <a:cs typeface="Courier New"/>
              </a:rPr>
              <a:t>&lt;</a:t>
            </a:r>
            <a:r>
              <a:rPr lang="en-US" sz="1650" dirty="0" err="1">
                <a:solidFill>
                  <a:srgbClr val="0000FF"/>
                </a:solidFill>
                <a:latin typeface="Courier New"/>
                <a:ea typeface="Courier New"/>
                <a:cs typeface="Courier New"/>
              </a:rPr>
              <a:t>PermitValueRule</a:t>
            </a:r>
            <a:r>
              <a:rPr lang="en-US" sz="1650" dirty="0">
                <a:solidFill>
                  <a:srgbClr val="000000"/>
                </a:solidFill>
                <a:latin typeface="Courier New"/>
                <a:ea typeface="Courier New"/>
                <a:cs typeface="Courier New"/>
              </a:rPr>
              <a:t> </a:t>
            </a:r>
            <a:r>
              <a:rPr lang="en-US" sz="1650" dirty="0">
                <a:solidFill>
                  <a:srgbClr val="FF0000"/>
                </a:solidFill>
                <a:latin typeface="Courier New"/>
                <a:ea typeface="Courier New"/>
                <a:cs typeface="Courier New"/>
              </a:rPr>
              <a:t>xsi:type</a:t>
            </a:r>
            <a:r>
              <a:rPr lang="en-US" sz="1650" dirty="0">
                <a:solidFill>
                  <a:srgbClr val="000000"/>
                </a:solidFill>
                <a:latin typeface="Courier New"/>
                <a:ea typeface="Courier New"/>
                <a:cs typeface="Courier New"/>
              </a:rPr>
              <a:t>=</a:t>
            </a:r>
            <a:r>
              <a:rPr lang="en-US" sz="1650" b="1" dirty="0">
                <a:solidFill>
                  <a:srgbClr val="8000FF"/>
                </a:solidFill>
                <a:latin typeface="Courier New"/>
                <a:ea typeface="Courier New"/>
                <a:cs typeface="Courier New"/>
              </a:rPr>
              <a:t>"</a:t>
            </a:r>
            <a:r>
              <a:rPr lang="en-US" sz="1650" b="1" dirty="0" err="1">
                <a:solidFill>
                  <a:srgbClr val="8000FF"/>
                </a:solidFill>
                <a:latin typeface="Courier New"/>
                <a:ea typeface="Courier New"/>
                <a:cs typeface="Courier New"/>
              </a:rPr>
              <a:t>AttributeInMetadata</a:t>
            </a:r>
            <a:r>
              <a:rPr lang="en-US" sz="1650" b="1" dirty="0">
                <a:solidFill>
                  <a:srgbClr val="8000FF"/>
                </a:solidFill>
                <a:latin typeface="Courier New"/>
                <a:ea typeface="Courier New"/>
                <a:cs typeface="Courier New"/>
              </a:rPr>
              <a:t>" </a:t>
            </a:r>
            <a:r>
              <a:rPr lang="en-US" sz="1650" dirty="0" err="1">
                <a:solidFill>
                  <a:srgbClr val="FF0000"/>
                </a:solidFill>
                <a:latin typeface="Courier New"/>
                <a:ea typeface="Courier New"/>
                <a:cs typeface="Courier New"/>
              </a:rPr>
              <a:t>onlyIfRequired</a:t>
            </a:r>
            <a:r>
              <a:rPr lang="en-US" sz="1650" dirty="0">
                <a:solidFill>
                  <a:srgbClr val="000000"/>
                </a:solidFill>
                <a:latin typeface="Courier New"/>
                <a:ea typeface="Courier New"/>
                <a:cs typeface="Courier New"/>
              </a:rPr>
              <a:t>=</a:t>
            </a:r>
            <a:r>
              <a:rPr lang="en-US" sz="1650" b="1" dirty="0">
                <a:solidFill>
                  <a:srgbClr val="8000FF"/>
                </a:solidFill>
                <a:latin typeface="Courier New"/>
                <a:ea typeface="Courier New"/>
                <a:cs typeface="Courier New"/>
              </a:rPr>
              <a:t>"false"</a:t>
            </a:r>
            <a:r>
              <a:rPr lang="en-US" sz="1650" dirty="0">
                <a:solidFill>
                  <a:srgbClr val="0000FF"/>
                </a:solidFill>
                <a:latin typeface="Courier New"/>
                <a:ea typeface="Courier New"/>
                <a:cs typeface="Courier New"/>
              </a:rPr>
              <a:t>/&gt;</a:t>
            </a:r>
            <a:r>
              <a:rPr lang="en-US" sz="1650" b="1" dirty="0">
                <a:solidFill>
                  <a:srgbClr val="000000"/>
                </a:solidFill>
                <a:latin typeface="Courier New"/>
                <a:ea typeface="Courier New"/>
                <a:cs typeface="Courier New"/>
              </a:rPr>
              <a:t> </a:t>
            </a:r>
            <a:br>
              <a:rPr lang="en-US" sz="1650" b="1" dirty="0">
                <a:solidFill>
                  <a:srgbClr val="000000"/>
                </a:solidFill>
                <a:latin typeface="Courier New"/>
                <a:ea typeface="Courier New"/>
                <a:cs typeface="Courier New"/>
              </a:rPr>
            </a:br>
            <a:r>
              <a:rPr lang="en-US" sz="1650" b="1" dirty="0">
                <a:solidFill>
                  <a:srgbClr val="000000"/>
                </a:solidFill>
                <a:latin typeface="Courier New"/>
                <a:ea typeface="Courier New"/>
                <a:cs typeface="Courier New"/>
              </a:rPr>
              <a:t>    </a:t>
            </a:r>
            <a:r>
              <a:rPr lang="en-US" sz="1650" dirty="0">
                <a:solidFill>
                  <a:srgbClr val="0000FF"/>
                </a:solidFill>
                <a:latin typeface="Courier New"/>
                <a:ea typeface="Courier New"/>
                <a:cs typeface="Courier New"/>
              </a:rPr>
              <a:t>&lt;/AttributeRule&gt;</a:t>
            </a:r>
            <a:br>
              <a:rPr lang="en-US" sz="1650" dirty="0">
                <a:solidFill>
                  <a:srgbClr val="0000FF"/>
                </a:solidFill>
                <a:latin typeface="Courier New"/>
                <a:ea typeface="Courier New"/>
                <a:cs typeface="Courier New"/>
              </a:rPr>
            </a:br>
            <a:br>
              <a:rPr lang="en-US" sz="1650" dirty="0">
                <a:solidFill>
                  <a:srgbClr val="0000FF"/>
                </a:solidFill>
                <a:latin typeface="Courier New"/>
                <a:ea typeface="Courier New"/>
                <a:cs typeface="Courier New"/>
              </a:rPr>
            </a:br>
            <a:r>
              <a:rPr lang="en-US" sz="1650" b="1" dirty="0">
                <a:solidFill>
                  <a:srgbClr val="000000"/>
                </a:solidFill>
                <a:latin typeface="Courier New"/>
                <a:ea typeface="Courier New"/>
                <a:cs typeface="Courier New"/>
              </a:rPr>
              <a:t>    […] </a:t>
            </a:r>
            <a:br>
              <a:rPr lang="en-US" sz="1650" b="1" dirty="0">
                <a:solidFill>
                  <a:srgbClr val="000000"/>
                </a:solidFill>
                <a:latin typeface="Courier New"/>
                <a:ea typeface="Courier New"/>
                <a:cs typeface="Courier New"/>
              </a:rPr>
            </a:br>
            <a:r>
              <a:rPr lang="en-US" sz="1650" dirty="0">
                <a:solidFill>
                  <a:srgbClr val="0000FF"/>
                </a:solidFill>
                <a:latin typeface="Courier New"/>
                <a:ea typeface="Courier New"/>
                <a:cs typeface="Courier New"/>
              </a:rPr>
              <a:t>&lt;/AttributeFilterPolicy&gt;</a:t>
            </a:r>
            <a:endParaRPr dirty="0"/>
          </a:p>
          <a:p>
            <a:pPr marL="0" lvl="0" indent="0" algn="l">
              <a:lnSpc>
                <a:spcPct val="70000"/>
              </a:lnSpc>
              <a:spcBef>
                <a:spcPts val="750"/>
              </a:spcBef>
              <a:spcAft>
                <a:spcPts val="0"/>
              </a:spcAft>
              <a:buClr>
                <a:srgbClr val="004360"/>
              </a:buClr>
              <a:buSzPts val="1665"/>
              <a:buNone/>
              <a:defRPr/>
            </a:pPr>
            <a:endParaRPr sz="1650" dirty="0">
              <a:solidFill>
                <a:srgbClr val="0000FF"/>
              </a:solidFill>
              <a:latin typeface="Courier New"/>
              <a:ea typeface="Courier New"/>
              <a:cs typeface="Courier New"/>
            </a:endParaRPr>
          </a:p>
          <a:p>
            <a:pPr marL="0" lvl="0" indent="0" algn="l">
              <a:lnSpc>
                <a:spcPct val="70000"/>
              </a:lnSpc>
              <a:spcBef>
                <a:spcPts val="750"/>
              </a:spcBef>
              <a:spcAft>
                <a:spcPts val="0"/>
              </a:spcAft>
              <a:buClr>
                <a:srgbClr val="004360"/>
              </a:buClr>
              <a:buSzPts val="1665"/>
              <a:buNone/>
              <a:defRPr/>
            </a:pPr>
            <a:endParaRPr sz="1650" dirty="0">
              <a:solidFill>
                <a:srgbClr val="0000FF"/>
              </a:solidFill>
              <a:latin typeface="Courier New"/>
              <a:ea typeface="Courier New"/>
              <a:cs typeface="Courier New"/>
            </a:endParaRPr>
          </a:p>
          <a:p>
            <a:pPr marL="0" lvl="0" indent="0" algn="l">
              <a:lnSpc>
                <a:spcPct val="70000"/>
              </a:lnSpc>
              <a:spcBef>
                <a:spcPts val="750"/>
              </a:spcBef>
              <a:spcAft>
                <a:spcPts val="0"/>
              </a:spcAft>
              <a:buClr>
                <a:srgbClr val="004360"/>
              </a:buClr>
              <a:buSzPts val="2035"/>
              <a:buNone/>
              <a:defRPr/>
            </a:pPr>
            <a:r>
              <a:rPr lang="en-US" sz="2050" dirty="0"/>
              <a:t>Examples:</a:t>
            </a:r>
            <a:endParaRPr dirty="0"/>
          </a:p>
          <a:p>
            <a:pPr marL="0" lvl="0" indent="0" algn="l">
              <a:lnSpc>
                <a:spcPct val="70000"/>
              </a:lnSpc>
              <a:spcBef>
                <a:spcPts val="750"/>
              </a:spcBef>
              <a:spcAft>
                <a:spcPts val="0"/>
              </a:spcAft>
              <a:buClr>
                <a:srgbClr val="004360"/>
              </a:buClr>
              <a:buSzPts val="2035"/>
              <a:buNone/>
              <a:defRPr/>
            </a:pPr>
            <a:r>
              <a:rPr lang="en-US" sz="2050" u="sng" dirty="0">
                <a:solidFill>
                  <a:schemeClr val="hlink"/>
                </a:solidFill>
                <a:hlinkClick r:id="rId2"/>
              </a:rPr>
              <a:t>http://www.garr.it/idem-conf/attribute-filter-v3-coco.xml</a:t>
            </a:r>
            <a:r>
              <a:rPr lang="en-US" sz="2050" dirty="0"/>
              <a:t> </a:t>
            </a:r>
            <a:endParaRPr dirty="0"/>
          </a:p>
          <a:p>
            <a:pPr marL="0" lvl="0" indent="0" algn="l">
              <a:lnSpc>
                <a:spcPct val="70000"/>
              </a:lnSpc>
              <a:spcBef>
                <a:spcPts val="750"/>
              </a:spcBef>
              <a:spcAft>
                <a:spcPts val="0"/>
              </a:spcAft>
              <a:buClr>
                <a:srgbClr val="004360"/>
              </a:buClr>
              <a:buSzPts val="2035"/>
              <a:buNone/>
              <a:defRPr/>
            </a:pPr>
            <a:r>
              <a:rPr lang="en-US" sz="2050" u="sng" dirty="0">
                <a:solidFill>
                  <a:schemeClr val="hlink"/>
                </a:solidFill>
                <a:hlinkClick r:id="rId3"/>
              </a:rPr>
              <a:t>https://portal.nordu.net/display/SWAMID/Example+of+a+standard+attribute+filter+for+Shibboleth+IdP</a:t>
            </a:r>
            <a:r>
              <a:rPr lang="en-US" sz="2050" dirty="0"/>
              <a:t> </a:t>
            </a:r>
            <a:endParaRPr dirty="0"/>
          </a:p>
        </p:txBody>
      </p:sp>
      <p:sp>
        <p:nvSpPr>
          <p:cNvPr id="6" name="Google Shape;487;p65"/>
          <p:cNvSpPr>
            <a:spLocks noGrp="1"/>
          </p:cNvSpPr>
          <p:nvPr>
            <p:ph type="sldNum" idx="2"/>
          </p:nvPr>
        </p:nvSpPr>
        <p:spPr bwMode="auto">
          <a:xfrm>
            <a:off x="11061811" y="6406019"/>
            <a:ext cx="741000" cy="274800"/>
          </a:xfrm>
          <a:prstGeom prst="rect">
            <a:avLst/>
          </a:prstGeom>
          <a:noFill/>
          <a:ln>
            <a:noFill/>
          </a:ln>
        </p:spPr>
        <p:txBody>
          <a:bodyPr spcFirstLastPara="1" wrap="square" lIns="91425" tIns="45700" rIns="91425" bIns="45700" anchor="ctr" anchorCtr="0">
            <a:noAutofit/>
          </a:bodyPr>
          <a:lstStyle/>
          <a:p>
            <a:pPr marL="0" lvl="0" indent="0" algn="l">
              <a:spcBef>
                <a:spcPts val="0"/>
              </a:spcBef>
              <a:spcAft>
                <a:spcPts val="0"/>
              </a:spcAft>
              <a:buNone/>
              <a:defRPr/>
            </a:pPr>
            <a:fld id="{00000000-1234-1234-1234-123412341234}" type="slidenum">
              <a:rPr lang="en-US"/>
              <a:t>33</a:t>
            </a:fld>
            <a:endParaRPr/>
          </a:p>
        </p:txBody>
      </p:sp>
      <p:sp>
        <p:nvSpPr>
          <p:cNvPr id="7" name="Google Shape;488;p65"/>
          <p:cNvSpPr>
            <a:spLocks noGrp="1"/>
          </p:cNvSpPr>
          <p:nvPr>
            <p:ph type="title"/>
          </p:nvPr>
        </p:nvSpPr>
        <p:spPr bwMode="auto">
          <a:xfrm>
            <a:off x="455646" y="74648"/>
            <a:ext cx="11184970" cy="1325700"/>
          </a:xfrm>
          <a:prstGeom prst="rect">
            <a:avLst/>
          </a:prstGeom>
          <a:noFill/>
          <a:ln>
            <a:noFill/>
          </a:ln>
        </p:spPr>
        <p:txBody>
          <a:bodyPr spcFirstLastPara="1" wrap="square" lIns="91425" tIns="45700" rIns="91425" bIns="45700" anchor="ctr" anchorCtr="0">
            <a:noAutofit/>
          </a:bodyPr>
          <a:lstStyle/>
          <a:p>
            <a:pPr marL="0" lvl="0" indent="0" algn="l">
              <a:lnSpc>
                <a:spcPct val="90000"/>
              </a:lnSpc>
              <a:spcBef>
                <a:spcPts val="0"/>
              </a:spcBef>
              <a:spcAft>
                <a:spcPts val="0"/>
              </a:spcAft>
              <a:buClr>
                <a:srgbClr val="004361"/>
              </a:buClr>
              <a:buSzPts val="2400"/>
              <a:buFont typeface="Calibri"/>
              <a:buNone/>
              <a:defRPr/>
            </a:pPr>
            <a:r>
              <a:rPr lang="en-US" dirty="0"/>
              <a:t>Automatic Attribute Release based on EC for Shibboleth</a:t>
            </a:r>
            <a:br>
              <a:rPr lang="en-US" dirty="0"/>
            </a:br>
            <a:r>
              <a:rPr lang="en-US" dirty="0" err="1"/>
              <a:t>DP_CoCo</a:t>
            </a:r>
            <a:r>
              <a:rPr lang="en-US" dirty="0"/>
              <a:t> IdP – </a:t>
            </a:r>
            <a:r>
              <a:rPr lang="en-US" dirty="0">
                <a:solidFill>
                  <a:srgbClr val="C00000"/>
                </a:solidFill>
              </a:rPr>
              <a:t>attribute-</a:t>
            </a:r>
            <a:r>
              <a:rPr lang="en-US" dirty="0" err="1">
                <a:solidFill>
                  <a:srgbClr val="C00000"/>
                </a:solidFill>
              </a:rPr>
              <a:t>filter.xml</a:t>
            </a:r>
            <a:r>
              <a:rPr lang="en-US" dirty="0">
                <a:solidFill>
                  <a:srgbClr val="C00000"/>
                </a:solidFill>
              </a:rPr>
              <a:t> </a:t>
            </a:r>
            <a:endParaRPr dirty="0">
              <a:solidFill>
                <a:srgbClr val="C00000"/>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493;p66"/>
          <p:cNvSpPr>
            <a:spLocks noGrp="1"/>
          </p:cNvSpPr>
          <p:nvPr>
            <p:ph type="body" idx="1"/>
          </p:nvPr>
        </p:nvSpPr>
        <p:spPr bwMode="auto">
          <a:xfrm>
            <a:off x="311327" y="989908"/>
            <a:ext cx="10909200" cy="4737600"/>
          </a:xfrm>
          <a:prstGeom prst="rect">
            <a:avLst/>
          </a:prstGeom>
          <a:noFill/>
          <a:ln>
            <a:noFill/>
          </a:ln>
        </p:spPr>
        <p:txBody>
          <a:bodyPr spcFirstLastPara="1" wrap="square" lIns="91425" tIns="45700" rIns="91425" bIns="45700" anchor="t" anchorCtr="0">
            <a:noAutofit/>
          </a:bodyPr>
          <a:lstStyle/>
          <a:p>
            <a:pPr marL="171450" lvl="0" indent="-171450" algn="l">
              <a:lnSpc>
                <a:spcPct val="90000"/>
              </a:lnSpc>
              <a:spcBef>
                <a:spcPts val="0"/>
              </a:spcBef>
              <a:spcAft>
                <a:spcPts val="0"/>
              </a:spcAft>
              <a:buClr>
                <a:srgbClr val="004360"/>
              </a:buClr>
              <a:buSzPts val="2200"/>
              <a:buChar char="•"/>
              <a:defRPr/>
            </a:pPr>
            <a:r>
              <a:rPr lang="en-US" dirty="0">
                <a:solidFill>
                  <a:srgbClr val="C00000"/>
                </a:solidFill>
              </a:rPr>
              <a:t>Release only Attributes </a:t>
            </a:r>
            <a:r>
              <a:rPr lang="en-US" dirty="0"/>
              <a:t>that are </a:t>
            </a:r>
            <a:r>
              <a:rPr lang="en-US" b="1" dirty="0"/>
              <a:t>adequate, relevant and not excessive</a:t>
            </a:r>
            <a:r>
              <a:rPr lang="en-US" dirty="0"/>
              <a:t> for the Service Provider flagged as mandatory in SAML metadata (see SAML 2 Profile for the Code of Conduct for details on how this is done)</a:t>
            </a:r>
            <a:endParaRPr dirty="0"/>
          </a:p>
          <a:p>
            <a:pPr marL="171450" lvl="0" indent="-171450" algn="l">
              <a:lnSpc>
                <a:spcPct val="90000"/>
              </a:lnSpc>
              <a:spcBef>
                <a:spcPts val="750"/>
              </a:spcBef>
              <a:spcAft>
                <a:spcPts val="0"/>
              </a:spcAft>
              <a:buClr>
                <a:srgbClr val="004360"/>
              </a:buClr>
              <a:buSzPts val="2200"/>
              <a:buChar char="•"/>
              <a:defRPr/>
            </a:pPr>
            <a:r>
              <a:rPr lang="en-US" dirty="0"/>
              <a:t>If the Service Provider requests only </a:t>
            </a:r>
            <a:r>
              <a:rPr lang="en-US" b="1" dirty="0"/>
              <a:t>a particular Attribute value</a:t>
            </a:r>
            <a:r>
              <a:rPr lang="en-US" dirty="0"/>
              <a:t>, release only that value and no other values for instance, if the Service Provider requests only </a:t>
            </a:r>
            <a:r>
              <a:rPr lang="en-US" dirty="0" err="1"/>
              <a:t>eduPersonAffiliation</a:t>
            </a:r>
            <a:r>
              <a:rPr lang="en-US" dirty="0"/>
              <a:t>="member", do not release </a:t>
            </a:r>
            <a:r>
              <a:rPr lang="en-US" dirty="0" err="1"/>
              <a:t>eduPersonAffiliation</a:t>
            </a:r>
            <a:r>
              <a:rPr lang="en-US" dirty="0"/>
              <a:t>="faculty"</a:t>
            </a:r>
            <a:endParaRPr dirty="0"/>
          </a:p>
          <a:p>
            <a:pPr marL="171450" lvl="0" indent="-171450" algn="l">
              <a:lnSpc>
                <a:spcPct val="90000"/>
              </a:lnSpc>
              <a:spcBef>
                <a:spcPts val="750"/>
              </a:spcBef>
              <a:spcAft>
                <a:spcPts val="0"/>
              </a:spcAft>
              <a:buClr>
                <a:srgbClr val="004360"/>
              </a:buClr>
              <a:buSzPts val="2200"/>
              <a:buChar char="•"/>
              <a:defRPr/>
            </a:pPr>
            <a:r>
              <a:rPr lang="en-US" b="1" dirty="0"/>
              <a:t>Inform the end user</a:t>
            </a:r>
            <a:r>
              <a:rPr lang="en-US" dirty="0"/>
              <a:t> on the Attribute</a:t>
            </a:r>
            <a:endParaRPr dirty="0"/>
          </a:p>
          <a:p>
            <a:pPr marL="514350" lvl="1" indent="-171450" algn="l">
              <a:lnSpc>
                <a:spcPct val="90000"/>
              </a:lnSpc>
              <a:spcBef>
                <a:spcPts val="375"/>
              </a:spcBef>
              <a:spcAft>
                <a:spcPts val="0"/>
              </a:spcAft>
              <a:buClr>
                <a:srgbClr val="004361"/>
              </a:buClr>
              <a:buSzPts val="1800"/>
              <a:buChar char="•"/>
              <a:defRPr/>
            </a:pPr>
            <a:r>
              <a:rPr lang="en-US" dirty="0"/>
              <a:t>for each Attribute, the Attribute name, description and value an easily understood label can be displayed instead of displaying several closely related Attributes (</a:t>
            </a:r>
            <a:r>
              <a:rPr lang="en-US" dirty="0" err="1"/>
              <a:t>eg</a:t>
            </a:r>
            <a:r>
              <a:rPr lang="en-US" dirty="0"/>
              <a:t> the various name Attributes)</a:t>
            </a:r>
            <a:endParaRPr dirty="0"/>
          </a:p>
          <a:p>
            <a:pPr marL="171450" lvl="0" indent="-171450" algn="l">
              <a:lnSpc>
                <a:spcPct val="90000"/>
              </a:lnSpc>
              <a:spcBef>
                <a:spcPts val="750"/>
              </a:spcBef>
              <a:spcAft>
                <a:spcPts val="0"/>
              </a:spcAft>
              <a:buClr>
                <a:srgbClr val="004360"/>
              </a:buClr>
              <a:buSzPts val="2200"/>
              <a:buChar char="•"/>
              <a:defRPr/>
            </a:pPr>
            <a:r>
              <a:rPr lang="en-US" dirty="0"/>
              <a:t>If use the </a:t>
            </a:r>
            <a:r>
              <a:rPr lang="en-US" b="1" dirty="0"/>
              <a:t>data controller's legitimate interests</a:t>
            </a:r>
            <a:r>
              <a:rPr lang="en-US" dirty="0"/>
              <a:t> as the legal grounds for attribute release, release only attributes that are flagged as NECESSARY</a:t>
            </a:r>
            <a:endParaRPr dirty="0"/>
          </a:p>
          <a:p>
            <a:pPr marL="171450" lvl="0" indent="-31750" algn="l">
              <a:lnSpc>
                <a:spcPct val="90000"/>
              </a:lnSpc>
              <a:spcBef>
                <a:spcPts val="750"/>
              </a:spcBef>
              <a:spcAft>
                <a:spcPts val="0"/>
              </a:spcAft>
              <a:buClr>
                <a:srgbClr val="004360"/>
              </a:buClr>
              <a:buSzPts val="2200"/>
              <a:buNone/>
              <a:defRPr/>
            </a:pPr>
            <a:endParaRPr dirty="0"/>
          </a:p>
        </p:txBody>
      </p:sp>
      <p:sp>
        <p:nvSpPr>
          <p:cNvPr id="5" name="Google Shape;494;p66"/>
          <p:cNvSpPr>
            <a:spLocks noGrp="1"/>
          </p:cNvSpPr>
          <p:nvPr>
            <p:ph type="sldNum" idx="12"/>
          </p:nvPr>
        </p:nvSpPr>
        <p:spPr bwMode="auto">
          <a:xfrm>
            <a:off x="11061811" y="6406019"/>
            <a:ext cx="741000" cy="274800"/>
          </a:xfrm>
          <a:prstGeom prst="rect">
            <a:avLst/>
          </a:prstGeom>
          <a:noFill/>
          <a:ln>
            <a:noFill/>
          </a:ln>
        </p:spPr>
        <p:txBody>
          <a:bodyPr spcFirstLastPara="1" wrap="square" lIns="91425" tIns="45700" rIns="91425" bIns="45700" anchor="ctr" anchorCtr="0">
            <a:noAutofit/>
          </a:bodyPr>
          <a:lstStyle/>
          <a:p>
            <a:pPr marL="0" lvl="0" indent="0" algn="l">
              <a:spcBef>
                <a:spcPts val="0"/>
              </a:spcBef>
              <a:spcAft>
                <a:spcPts val="0"/>
              </a:spcAft>
              <a:buNone/>
              <a:defRPr/>
            </a:pPr>
            <a:fld id="{00000000-1234-1234-1234-123412341234}" type="slidenum">
              <a:rPr lang="en-US"/>
              <a:t>34</a:t>
            </a:fld>
            <a:endParaRPr/>
          </a:p>
        </p:txBody>
      </p:sp>
      <p:sp>
        <p:nvSpPr>
          <p:cNvPr id="6" name="Google Shape;495;p66"/>
          <p:cNvSpPr>
            <a:spLocks noGrp="1"/>
          </p:cNvSpPr>
          <p:nvPr>
            <p:ph type="title"/>
          </p:nvPr>
        </p:nvSpPr>
        <p:spPr bwMode="auto">
          <a:xfrm>
            <a:off x="444496" y="-208326"/>
            <a:ext cx="9612000" cy="1325700"/>
          </a:xfrm>
          <a:prstGeom prst="rect">
            <a:avLst/>
          </a:prstGeom>
          <a:noFill/>
          <a:ln>
            <a:noFill/>
          </a:ln>
        </p:spPr>
        <p:txBody>
          <a:bodyPr spcFirstLastPara="1" wrap="square" lIns="91425" tIns="45700" rIns="91425" bIns="45700" anchor="ctr" anchorCtr="0">
            <a:noAutofit/>
          </a:bodyPr>
          <a:lstStyle/>
          <a:p>
            <a:pPr marL="0" lvl="0" indent="0" algn="l">
              <a:lnSpc>
                <a:spcPct val="90000"/>
              </a:lnSpc>
              <a:spcBef>
                <a:spcPts val="0"/>
              </a:spcBef>
              <a:spcAft>
                <a:spcPts val="0"/>
              </a:spcAft>
              <a:buClr>
                <a:srgbClr val="004361"/>
              </a:buClr>
              <a:buSzPts val="2400"/>
              <a:buFont typeface="Calibri"/>
              <a:buNone/>
              <a:defRPr/>
            </a:pPr>
            <a:r>
              <a:rPr lang="en-US" dirty="0" err="1"/>
              <a:t>DP_CoCo</a:t>
            </a:r>
            <a:r>
              <a:rPr lang="en-US" dirty="0"/>
              <a:t>: Notes for </a:t>
            </a:r>
            <a:r>
              <a:rPr lang="en-US" dirty="0">
                <a:solidFill>
                  <a:srgbClr val="C00000"/>
                </a:solidFill>
              </a:rPr>
              <a:t>IdP Managers</a:t>
            </a:r>
            <a:endParaRPr dirty="0">
              <a:solidFill>
                <a:srgbClr val="C00000"/>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500;p67"/>
          <p:cNvSpPr>
            <a:spLocks noGrp="1"/>
          </p:cNvSpPr>
          <p:nvPr>
            <p:ph type="body" idx="1"/>
          </p:nvPr>
        </p:nvSpPr>
        <p:spPr bwMode="auto">
          <a:xfrm>
            <a:off x="188699" y="1253400"/>
            <a:ext cx="6559500" cy="4351200"/>
          </a:xfrm>
          <a:prstGeom prst="rect">
            <a:avLst/>
          </a:prstGeom>
          <a:noFill/>
          <a:ln>
            <a:noFill/>
          </a:ln>
        </p:spPr>
        <p:txBody>
          <a:bodyPr spcFirstLastPara="1" wrap="square" lIns="91425" tIns="45700" rIns="91425" bIns="45700" anchor="t" anchorCtr="0">
            <a:noAutofit/>
          </a:bodyPr>
          <a:lstStyle/>
          <a:p>
            <a:pPr marL="228600" lvl="0" indent="-228600" algn="l">
              <a:lnSpc>
                <a:spcPct val="80000"/>
              </a:lnSpc>
              <a:spcBef>
                <a:spcPts val="1000"/>
              </a:spcBef>
              <a:spcAft>
                <a:spcPts val="0"/>
              </a:spcAft>
              <a:buClr>
                <a:srgbClr val="004359"/>
              </a:buClr>
              <a:buSzPts val="2220"/>
              <a:buChar char="•"/>
              <a:defRPr/>
            </a:pPr>
            <a:r>
              <a:rPr lang="en-US" sz="2200" dirty="0"/>
              <a:t>The SP provides the End User a </a:t>
            </a:r>
            <a:r>
              <a:rPr lang="en-US" sz="2200" b="1" dirty="0"/>
              <a:t>privacy notice </a:t>
            </a:r>
            <a:endParaRPr dirty="0"/>
          </a:p>
          <a:p>
            <a:pPr marL="228600" lvl="0" indent="-228600" algn="l">
              <a:lnSpc>
                <a:spcPct val="80000"/>
              </a:lnSpc>
              <a:spcBef>
                <a:spcPts val="1000"/>
              </a:spcBef>
              <a:spcAft>
                <a:spcPts val="0"/>
              </a:spcAft>
              <a:buClr>
                <a:srgbClr val="004359"/>
              </a:buClr>
              <a:buSzPts val="2220"/>
              <a:buChar char="•"/>
              <a:defRPr/>
            </a:pPr>
            <a:r>
              <a:rPr lang="en-US" sz="2200" b="1" dirty="0"/>
              <a:t>Concise, transparent, intelligible </a:t>
            </a:r>
            <a:r>
              <a:rPr lang="en-US" sz="2200" dirty="0"/>
              <a:t>and provided in an </a:t>
            </a:r>
            <a:r>
              <a:rPr lang="en-US" sz="2200" b="1" dirty="0"/>
              <a:t>easily accessible form</a:t>
            </a:r>
            <a:endParaRPr sz="2200" b="1" dirty="0"/>
          </a:p>
          <a:p>
            <a:pPr marL="228600" lvl="0" indent="-228600" algn="l">
              <a:lnSpc>
                <a:spcPct val="80000"/>
              </a:lnSpc>
              <a:spcBef>
                <a:spcPts val="1000"/>
              </a:spcBef>
              <a:spcAft>
                <a:spcPts val="0"/>
              </a:spcAft>
              <a:buSzPts val="2220"/>
              <a:buChar char="•"/>
              <a:defRPr/>
            </a:pPr>
            <a:r>
              <a:rPr lang="en-US" sz="2200" dirty="0"/>
              <a:t>It is further suggested that the </a:t>
            </a:r>
            <a:r>
              <a:rPr lang="en-US" sz="2200" b="1" dirty="0"/>
              <a:t>HO presents a link to the privacy notice</a:t>
            </a:r>
            <a:r>
              <a:rPr lang="en-US" sz="2200" dirty="0"/>
              <a:t> to the user before the attributes are released</a:t>
            </a:r>
            <a:endParaRPr sz="2200" dirty="0"/>
          </a:p>
          <a:p>
            <a:pPr marL="228600" lvl="0" indent="-87629" algn="l">
              <a:lnSpc>
                <a:spcPct val="80000"/>
              </a:lnSpc>
              <a:spcBef>
                <a:spcPts val="1000"/>
              </a:spcBef>
              <a:spcAft>
                <a:spcPts val="0"/>
              </a:spcAft>
              <a:buClr>
                <a:srgbClr val="004359"/>
              </a:buClr>
              <a:buSzPts val="2220"/>
              <a:buNone/>
              <a:defRPr/>
            </a:pPr>
            <a:endParaRPr sz="2200" dirty="0"/>
          </a:p>
          <a:p>
            <a:pPr marL="0" lvl="0" indent="0" algn="l">
              <a:lnSpc>
                <a:spcPct val="80000"/>
              </a:lnSpc>
              <a:spcBef>
                <a:spcPts val="500"/>
              </a:spcBef>
              <a:spcAft>
                <a:spcPts val="0"/>
              </a:spcAft>
              <a:buNone/>
              <a:defRPr/>
            </a:pPr>
            <a:endParaRPr sz="2200" dirty="0"/>
          </a:p>
          <a:p>
            <a:pPr marL="228600" lvl="0" indent="-87629" algn="l">
              <a:lnSpc>
                <a:spcPct val="80000"/>
              </a:lnSpc>
              <a:spcBef>
                <a:spcPts val="1000"/>
              </a:spcBef>
              <a:spcAft>
                <a:spcPts val="0"/>
              </a:spcAft>
              <a:buClr>
                <a:srgbClr val="004359"/>
              </a:buClr>
              <a:buSzPts val="2220"/>
              <a:buNone/>
              <a:defRPr/>
            </a:pPr>
            <a:endParaRPr sz="2200" dirty="0"/>
          </a:p>
        </p:txBody>
      </p:sp>
      <p:sp>
        <p:nvSpPr>
          <p:cNvPr id="5" name="Google Shape;501;p67"/>
          <p:cNvSpPr>
            <a:spLocks noGrp="1"/>
          </p:cNvSpPr>
          <p:nvPr>
            <p:ph type="title"/>
          </p:nvPr>
        </p:nvSpPr>
        <p:spPr bwMode="auto">
          <a:xfrm>
            <a:off x="454525" y="204374"/>
            <a:ext cx="10515600" cy="938700"/>
          </a:xfrm>
          <a:prstGeom prst="rect">
            <a:avLst/>
          </a:prstGeom>
          <a:noFill/>
          <a:ln>
            <a:noFill/>
          </a:ln>
        </p:spPr>
        <p:txBody>
          <a:bodyPr spcFirstLastPara="1" wrap="square" lIns="91425" tIns="45700" rIns="91425" bIns="45700" anchor="ctr" anchorCtr="0">
            <a:noAutofit/>
          </a:bodyPr>
          <a:lstStyle/>
          <a:p>
            <a:pPr marL="0" lvl="0" indent="0" algn="l">
              <a:lnSpc>
                <a:spcPct val="100000"/>
              </a:lnSpc>
              <a:spcBef>
                <a:spcPts val="0"/>
              </a:spcBef>
              <a:spcAft>
                <a:spcPts val="0"/>
              </a:spcAft>
              <a:buClr>
                <a:srgbClr val="ED7D31"/>
              </a:buClr>
              <a:buSzPts val="2400"/>
              <a:buFont typeface="Calibri"/>
              <a:buNone/>
              <a:defRPr/>
            </a:pPr>
            <a:r>
              <a:rPr lang="en-US" dirty="0"/>
              <a:t>How will I know </a:t>
            </a:r>
            <a:r>
              <a:rPr lang="en-US" dirty="0">
                <a:solidFill>
                  <a:srgbClr val="C00000"/>
                </a:solidFill>
              </a:rPr>
              <a:t>how the SP manages my attributes</a:t>
            </a:r>
            <a:r>
              <a:rPr lang="en-US" dirty="0"/>
              <a:t>?</a:t>
            </a:r>
            <a:endParaRPr dirty="0"/>
          </a:p>
        </p:txBody>
      </p:sp>
      <p:sp>
        <p:nvSpPr>
          <p:cNvPr id="6" name="Google Shape;502;p67"/>
          <p:cNvSpPr>
            <a:spLocks noGrp="1"/>
          </p:cNvSpPr>
          <p:nvPr>
            <p:ph type="sldNum" idx="12"/>
          </p:nvPr>
        </p:nvSpPr>
        <p:spPr bwMode="auto">
          <a:xfrm>
            <a:off x="11439527" y="6523900"/>
            <a:ext cx="569700" cy="321300"/>
          </a:xfrm>
          <a:prstGeom prst="rect">
            <a:avLst/>
          </a:prstGeom>
          <a:noFill/>
          <a:ln>
            <a:noFill/>
          </a:ln>
        </p:spPr>
        <p:txBody>
          <a:bodyPr spcFirstLastPara="1" wrap="square" lIns="91425" tIns="45700" rIns="91425" bIns="45700" anchor="t" anchorCtr="0">
            <a:noAutofit/>
          </a:bodyPr>
          <a:lstStyle/>
          <a:p>
            <a:pPr marL="0" lvl="0" indent="0" algn="l">
              <a:spcBef>
                <a:spcPts val="0"/>
              </a:spcBef>
              <a:spcAft>
                <a:spcPts val="0"/>
              </a:spcAft>
              <a:buClr>
                <a:srgbClr val="000000"/>
              </a:buClr>
              <a:buFont typeface="Arial"/>
              <a:buNone/>
              <a:defRPr/>
            </a:pPr>
            <a:fld id="{00000000-1234-1234-1234-123412341234}" type="slidenum">
              <a:rPr lang="en-US"/>
              <a:t>35</a:t>
            </a:fld>
            <a:endParaRPr/>
          </a:p>
        </p:txBody>
      </p:sp>
      <p:pic>
        <p:nvPicPr>
          <p:cNvPr id="7" name="Google Shape;503;p67"/>
          <p:cNvPicPr/>
          <p:nvPr/>
        </p:nvPicPr>
        <p:blipFill>
          <a:blip r:embed="rId2">
            <a:alphaModFix/>
          </a:blip>
          <a:stretch/>
        </p:blipFill>
        <p:spPr bwMode="auto">
          <a:xfrm>
            <a:off x="7059450" y="1318975"/>
            <a:ext cx="4516899" cy="4220050"/>
          </a:xfrm>
          <a:prstGeom prst="rect">
            <a:avLst/>
          </a:prstGeom>
          <a:noFill/>
          <a:ln w="9525" cap="flat" cmpd="sng">
            <a:solidFill>
              <a:schemeClr val="accent1"/>
            </a:solidFill>
            <a:prstDash val="solid"/>
            <a:round/>
            <a:headEnd type="none" w="sm" len="sm"/>
            <a:tailEnd type="none" w="sm" len="sm"/>
          </a:ln>
          <a:effectLst>
            <a:outerShdw blurRad="50800" dist="38100" dir="2700000" algn="tl" rotWithShape="0">
              <a:srgbClr val="000000">
                <a:alpha val="40000"/>
              </a:srgbClr>
            </a:outerShdw>
          </a:effectLst>
        </p:spPr>
      </p:pic>
      <p:sp>
        <p:nvSpPr>
          <p:cNvPr id="8" name="Google Shape;504;p67"/>
          <p:cNvSpPr>
            <a:spLocks/>
          </p:cNvSpPr>
          <p:nvPr/>
        </p:nvSpPr>
        <p:spPr bwMode="auto">
          <a:xfrm rot="-5400000">
            <a:off x="8735700" y="3361925"/>
            <a:ext cx="6231600" cy="681000"/>
          </a:xfrm>
          <a:prstGeom prst="rect">
            <a:avLst/>
          </a:prstGeom>
          <a:noFill/>
          <a:ln>
            <a:noFill/>
          </a:ln>
        </p:spPr>
        <p:txBody>
          <a:bodyPr spcFirstLastPara="1" wrap="square" lIns="91425" tIns="91425" rIns="91425" bIns="91425" anchor="t" anchorCtr="0">
            <a:noAutofit/>
          </a:bodyPr>
          <a:lstStyle/>
          <a:p>
            <a:pPr marL="0" lvl="0" indent="0" algn="l">
              <a:spcBef>
                <a:spcPts val="0"/>
              </a:spcBef>
              <a:spcAft>
                <a:spcPts val="0"/>
              </a:spcAft>
              <a:buNone/>
              <a:defRPr/>
            </a:pPr>
            <a:r>
              <a:rPr lang="en-US" sz="1800">
                <a:solidFill>
                  <a:srgbClr val="FFFFFF"/>
                </a:solidFill>
              </a:rPr>
              <a:t>from: Mikael Linden, </a:t>
            </a:r>
            <a:r>
              <a:rPr lang="en-US" sz="1800" u="sng">
                <a:solidFill>
                  <a:srgbClr val="FFFFFF"/>
                </a:solidFill>
                <a:hlinkClick r:id="rId3"/>
              </a:rPr>
              <a:t>mikael.linden@csc.fi</a:t>
            </a:r>
            <a:endParaRPr sz="1800">
              <a:solidFill>
                <a:srgbClr val="FFFFFF"/>
              </a:solidFill>
            </a:endParaRPr>
          </a:p>
          <a:p>
            <a:pPr marL="0" lvl="0" indent="0" algn="l">
              <a:spcBef>
                <a:spcPts val="0"/>
              </a:spcBef>
              <a:spcAft>
                <a:spcPts val="0"/>
              </a:spcAft>
              <a:buNone/>
              <a:defRPr/>
            </a:pPr>
            <a:r>
              <a:rPr lang="en-US" sz="1000" b="1">
                <a:solidFill>
                  <a:schemeClr val="accent2"/>
                </a:solidFill>
              </a:rPr>
              <a:t>Webinar for end users 17 December 2019</a:t>
            </a:r>
            <a:br>
              <a:rPr lang="en-US" sz="1000" b="1">
                <a:solidFill>
                  <a:schemeClr val="accent2"/>
                </a:solidFill>
              </a:rPr>
            </a:br>
            <a:r>
              <a:rPr lang="en-US" sz="1000" b="1">
                <a:solidFill>
                  <a:schemeClr val="accent2"/>
                </a:solidFill>
              </a:rPr>
              <a:t>Slides: https://tinyurl.com/rby5rmp </a:t>
            </a:r>
            <a:endParaRPr sz="1000">
              <a:solidFill>
                <a:schemeClr val="dk1"/>
              </a:solidFill>
            </a:endParaRPr>
          </a:p>
          <a:p>
            <a:pPr marL="0" lvl="0" indent="0" algn="l">
              <a:spcBef>
                <a:spcPts val="0"/>
              </a:spcBef>
              <a:spcAft>
                <a:spcPts val="0"/>
              </a:spcAft>
              <a:buNone/>
              <a:defRPr/>
            </a:pPr>
            <a:endParaRPr sz="100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bwMode="auto">
        <a:xfrm>
          <a:off x="0" y="0"/>
          <a:ext cx="0" cy="0"/>
          <a:chOff x="0" y="0"/>
          <a:chExt cx="0" cy="0"/>
        </a:xfrm>
      </p:grpSpPr>
      <p:graphicFrame>
        <p:nvGraphicFramePr>
          <p:cNvPr id="4" name="Google Shape;509;p68"/>
          <p:cNvGraphicFramePr>
            <a:graphicFrameLocks/>
          </p:cNvGraphicFramePr>
          <p:nvPr/>
        </p:nvGraphicFramePr>
        <p:xfrm>
          <a:off x="6376085" y="1750498"/>
          <a:ext cx="5549472" cy="3840510"/>
        </p:xfrm>
        <a:graphic>
          <a:graphicData uri="http://schemas.openxmlformats.org/drawingml/2006/table">
            <a:tbl>
              <a:tblPr firstRow="1" bandRow="1">
                <a:tableStyleId>{447AB43C-A5D3-C069-FBA6-1E1F0E4FB185}</a:tableStyleId>
              </a:tblPr>
              <a:tblGrid>
                <a:gridCol w="1849824">
                  <a:extLst>
                    <a:ext uri="{9D8B030D-6E8A-4147-A177-3AD203B41FA5}">
                      <a16:colId xmlns:a16="http://schemas.microsoft.com/office/drawing/2014/main" val="20000"/>
                    </a:ext>
                  </a:extLst>
                </a:gridCol>
                <a:gridCol w="1849824">
                  <a:extLst>
                    <a:ext uri="{9D8B030D-6E8A-4147-A177-3AD203B41FA5}">
                      <a16:colId xmlns:a16="http://schemas.microsoft.com/office/drawing/2014/main" val="20001"/>
                    </a:ext>
                  </a:extLst>
                </a:gridCol>
                <a:gridCol w="1849824">
                  <a:extLst>
                    <a:ext uri="{9D8B030D-6E8A-4147-A177-3AD203B41FA5}">
                      <a16:colId xmlns:a16="http://schemas.microsoft.com/office/drawing/2014/main" val="20002"/>
                    </a:ext>
                  </a:extLst>
                </a:gridCol>
              </a:tblGrid>
              <a:tr h="370850">
                <a:tc>
                  <a:txBody>
                    <a:bodyPr/>
                    <a:lstStyle/>
                    <a:p>
                      <a:pPr marL="0" marR="0" lvl="0" indent="0" algn="r">
                        <a:spcBef>
                          <a:spcPts val="0"/>
                        </a:spcBef>
                        <a:spcAft>
                          <a:spcPts val="0"/>
                        </a:spcAft>
                        <a:buNone/>
                        <a:defRPr/>
                      </a:pPr>
                      <a:r>
                        <a:rPr lang="en-US" sz="1800" u="none" strike="noStrike" cap="none"/>
                        <a:t>Service Provider</a:t>
                      </a:r>
                      <a:endParaRPr/>
                    </a:p>
                    <a:p>
                      <a:pPr marL="0" marR="0" lvl="0" indent="0" algn="r">
                        <a:spcBef>
                          <a:spcPts val="0"/>
                        </a:spcBef>
                        <a:spcAft>
                          <a:spcPts val="0"/>
                        </a:spcAft>
                        <a:buNone/>
                        <a:defRPr/>
                      </a:pPr>
                      <a:endParaRPr sz="1800" u="none" strike="noStrike" cap="none"/>
                    </a:p>
                    <a:p>
                      <a:pPr marL="0" marR="0" lvl="0" indent="0" algn="l">
                        <a:spcBef>
                          <a:spcPts val="0"/>
                        </a:spcBef>
                        <a:spcAft>
                          <a:spcPts val="0"/>
                        </a:spcAft>
                        <a:buNone/>
                        <a:defRPr/>
                      </a:pPr>
                      <a:r>
                        <a:rPr lang="en-US" sz="1800" u="none" strike="noStrike" cap="none"/>
                        <a:t>Home Organisation</a:t>
                      </a:r>
                      <a:endParaRPr sz="1800"/>
                    </a:p>
                  </a:txBody>
                  <a:tcPr marL="91450" marR="91450" marT="45725" marB="45725"/>
                </a:tc>
                <a:tc>
                  <a:txBody>
                    <a:bodyPr/>
                    <a:lstStyle/>
                    <a:p>
                      <a:pPr marL="0" marR="0" lvl="0" indent="0" algn="l">
                        <a:spcBef>
                          <a:spcPts val="0"/>
                        </a:spcBef>
                        <a:spcAft>
                          <a:spcPts val="0"/>
                        </a:spcAft>
                        <a:buNone/>
                        <a:defRPr/>
                      </a:pPr>
                      <a:r>
                        <a:rPr lang="en-US" sz="1800"/>
                        <a:t>In EU/EEA or EC whitelist</a:t>
                      </a:r>
                      <a:endParaRPr sz="1800"/>
                    </a:p>
                  </a:txBody>
                  <a:tcPr marL="91450" marR="91450" marT="45725" marB="45725"/>
                </a:tc>
                <a:tc>
                  <a:txBody>
                    <a:bodyPr/>
                    <a:lstStyle/>
                    <a:p>
                      <a:pPr marL="0" marR="0" lvl="0" indent="0" algn="l">
                        <a:spcBef>
                          <a:spcPts val="0"/>
                        </a:spcBef>
                        <a:spcAft>
                          <a:spcPts val="0"/>
                        </a:spcAft>
                        <a:buNone/>
                        <a:defRPr/>
                      </a:pPr>
                      <a:r>
                        <a:rPr lang="en-US" sz="1800"/>
                        <a:t>Outside EU/EEA or EC whitelist</a:t>
                      </a:r>
                      <a:endParaRPr sz="1800"/>
                    </a:p>
                  </a:txBody>
                  <a:tcPr marL="91450" marR="91450" marT="45725" marB="45725"/>
                </a:tc>
                <a:extLst>
                  <a:ext uri="{0D108BD9-81ED-4DB2-BD59-A6C34878D82A}">
                    <a16:rowId xmlns:a16="http://schemas.microsoft.com/office/drawing/2014/main" val="10000"/>
                  </a:ext>
                </a:extLst>
              </a:tr>
              <a:tr h="370850">
                <a:tc>
                  <a:txBody>
                    <a:bodyPr/>
                    <a:lstStyle/>
                    <a:p>
                      <a:pPr marL="0" marR="0" lvl="0" indent="0" algn="l">
                        <a:spcBef>
                          <a:spcPts val="0"/>
                        </a:spcBef>
                        <a:spcAft>
                          <a:spcPts val="0"/>
                        </a:spcAft>
                        <a:buNone/>
                        <a:defRPr/>
                      </a:pPr>
                      <a:r>
                        <a:rPr lang="en-US" sz="1800"/>
                        <a:t>In EU/EEA or EC whitelist</a:t>
                      </a:r>
                      <a:endParaRPr sz="1800"/>
                    </a:p>
                  </a:txBody>
                  <a:tcPr marL="91450" marR="91450" marT="45725" marB="45725"/>
                </a:tc>
                <a:tc>
                  <a:txBody>
                    <a:bodyPr/>
                    <a:lstStyle/>
                    <a:p>
                      <a:pPr marL="0" marR="0" lvl="0" indent="0" algn="l">
                        <a:spcBef>
                          <a:spcPts val="0"/>
                        </a:spcBef>
                        <a:spcAft>
                          <a:spcPts val="0"/>
                        </a:spcAft>
                        <a:buNone/>
                        <a:defRPr/>
                      </a:pPr>
                      <a:r>
                        <a:rPr lang="en-US" sz="1800"/>
                        <a:t>Yes</a:t>
                      </a:r>
                      <a:endParaRPr sz="1800"/>
                    </a:p>
                  </a:txBody>
                  <a:tcPr marL="91450" marR="91450" marT="45725" marB="45725"/>
                </a:tc>
                <a:tc>
                  <a:txBody>
                    <a:bodyPr/>
                    <a:lstStyle/>
                    <a:p>
                      <a:pPr marL="0" marR="0" lvl="0" indent="0" algn="l">
                        <a:spcBef>
                          <a:spcPts val="0"/>
                        </a:spcBef>
                        <a:spcAft>
                          <a:spcPts val="0"/>
                        </a:spcAft>
                        <a:buNone/>
                        <a:defRPr/>
                      </a:pPr>
                      <a:r>
                        <a:rPr lang="en-US" sz="1800"/>
                        <a:t>Yes (with binding and enforceable commitments)</a:t>
                      </a:r>
                      <a:endParaRPr sz="1800"/>
                    </a:p>
                  </a:txBody>
                  <a:tcPr marL="91450" marR="91450" marT="45725" marB="45725"/>
                </a:tc>
                <a:extLst>
                  <a:ext uri="{0D108BD9-81ED-4DB2-BD59-A6C34878D82A}">
                    <a16:rowId xmlns:a16="http://schemas.microsoft.com/office/drawing/2014/main" val="10001"/>
                  </a:ext>
                </a:extLst>
              </a:tr>
              <a:tr h="370850">
                <a:tc>
                  <a:txBody>
                    <a:bodyPr/>
                    <a:lstStyle/>
                    <a:p>
                      <a:pPr marL="0" marR="0" lvl="0" indent="0" algn="l">
                        <a:spcBef>
                          <a:spcPts val="0"/>
                        </a:spcBef>
                        <a:spcAft>
                          <a:spcPts val="0"/>
                        </a:spcAft>
                        <a:buNone/>
                        <a:defRPr/>
                      </a:pPr>
                      <a:r>
                        <a:rPr lang="en-US" sz="1800"/>
                        <a:t>Outside EU/EEA or EC whitelist</a:t>
                      </a:r>
                      <a:endParaRPr sz="1800"/>
                    </a:p>
                    <a:p>
                      <a:pPr marL="0" marR="0" lvl="0" indent="0" algn="l">
                        <a:spcBef>
                          <a:spcPts val="0"/>
                        </a:spcBef>
                        <a:spcAft>
                          <a:spcPts val="0"/>
                        </a:spcAft>
                        <a:buNone/>
                        <a:defRPr/>
                      </a:pPr>
                      <a:endParaRPr sz="1800"/>
                    </a:p>
                  </a:txBody>
                  <a:tcPr marL="91450" marR="91450" marT="45725" marB="45725"/>
                </a:tc>
                <a:tc>
                  <a:txBody>
                    <a:bodyPr/>
                    <a:lstStyle/>
                    <a:p>
                      <a:pPr marL="0" marR="0" lvl="0" indent="0" algn="l">
                        <a:spcBef>
                          <a:spcPts val="0"/>
                        </a:spcBef>
                        <a:spcAft>
                          <a:spcPts val="0"/>
                        </a:spcAft>
                        <a:buNone/>
                        <a:defRPr/>
                      </a:pPr>
                      <a:r>
                        <a:rPr lang="en-US" sz="1800"/>
                        <a:t>Yes</a:t>
                      </a:r>
                      <a:endParaRPr sz="1800"/>
                    </a:p>
                  </a:txBody>
                  <a:tcPr marL="91450" marR="91450" marT="45725" marB="45725"/>
                </a:tc>
                <a:tc>
                  <a:txBody>
                    <a:bodyPr/>
                    <a:lstStyle/>
                    <a:p>
                      <a:pPr marL="0" marR="0" lvl="0" indent="0" algn="l">
                        <a:spcBef>
                          <a:spcPts val="0"/>
                        </a:spcBef>
                        <a:spcAft>
                          <a:spcPts val="0"/>
                        </a:spcAft>
                        <a:buNone/>
                        <a:defRPr/>
                      </a:pPr>
                      <a:r>
                        <a:rPr lang="en-US" sz="1800"/>
                        <a:t>(Yes)</a:t>
                      </a:r>
                      <a:endParaRPr sz="1800"/>
                    </a:p>
                  </a:txBody>
                  <a:tcPr marL="91450" marR="91450" marT="45725" marB="45725"/>
                </a:tc>
                <a:extLst>
                  <a:ext uri="{0D108BD9-81ED-4DB2-BD59-A6C34878D82A}">
                    <a16:rowId xmlns:a16="http://schemas.microsoft.com/office/drawing/2014/main" val="10002"/>
                  </a:ext>
                </a:extLst>
              </a:tr>
            </a:tbl>
          </a:graphicData>
        </a:graphic>
      </p:graphicFrame>
      <p:sp>
        <p:nvSpPr>
          <p:cNvPr id="5" name="Google Shape;510;p68"/>
          <p:cNvSpPr>
            <a:spLocks noGrp="1"/>
          </p:cNvSpPr>
          <p:nvPr>
            <p:ph type="title"/>
          </p:nvPr>
        </p:nvSpPr>
        <p:spPr bwMode="auto">
          <a:xfrm>
            <a:off x="454525" y="204374"/>
            <a:ext cx="10515600" cy="938700"/>
          </a:xfrm>
          <a:prstGeom prst="rect">
            <a:avLst/>
          </a:prstGeom>
          <a:noFill/>
          <a:ln>
            <a:noFill/>
          </a:ln>
        </p:spPr>
        <p:txBody>
          <a:bodyPr spcFirstLastPara="1" wrap="square" lIns="91425" tIns="45700" rIns="91425" bIns="45700" anchor="ctr" anchorCtr="0">
            <a:noAutofit/>
          </a:bodyPr>
          <a:lstStyle/>
          <a:p>
            <a:pPr marL="0" lvl="0" indent="0" algn="l">
              <a:lnSpc>
                <a:spcPct val="100000"/>
              </a:lnSpc>
              <a:spcBef>
                <a:spcPts val="0"/>
              </a:spcBef>
              <a:spcAft>
                <a:spcPts val="0"/>
              </a:spcAft>
              <a:buClr>
                <a:srgbClr val="ED7D31"/>
              </a:buClr>
              <a:buSzPts val="2400"/>
              <a:buFont typeface="Calibri"/>
              <a:buNone/>
              <a:defRPr/>
            </a:pPr>
            <a:r>
              <a:rPr lang="en-US" sz="3200" b="1" i="0" u="none" strike="noStrike" cap="none" spc="0" dirty="0">
                <a:solidFill>
                  <a:srgbClr val="065081"/>
                </a:solidFill>
                <a:latin typeface="Calibri"/>
                <a:ea typeface="Calibri"/>
                <a:cs typeface="Calibri"/>
              </a:rPr>
              <a:t>In which countries SPs can commit to the CoCo</a:t>
            </a:r>
          </a:p>
        </p:txBody>
      </p:sp>
      <p:sp>
        <p:nvSpPr>
          <p:cNvPr id="6" name="Google Shape;511;p68"/>
          <p:cNvSpPr>
            <a:spLocks noGrp="1"/>
          </p:cNvSpPr>
          <p:nvPr>
            <p:ph type="sldNum" idx="12"/>
          </p:nvPr>
        </p:nvSpPr>
        <p:spPr bwMode="auto">
          <a:xfrm>
            <a:off x="11439527" y="6523900"/>
            <a:ext cx="569700" cy="321300"/>
          </a:xfrm>
          <a:prstGeom prst="rect">
            <a:avLst/>
          </a:prstGeom>
          <a:noFill/>
          <a:ln>
            <a:noFill/>
          </a:ln>
        </p:spPr>
        <p:txBody>
          <a:bodyPr spcFirstLastPara="1" wrap="square" lIns="91425" tIns="45700" rIns="91425" bIns="45700" anchor="t" anchorCtr="0">
            <a:noAutofit/>
          </a:bodyPr>
          <a:lstStyle/>
          <a:p>
            <a:pPr marL="0" lvl="0" indent="0" algn="l">
              <a:spcBef>
                <a:spcPts val="0"/>
              </a:spcBef>
              <a:spcAft>
                <a:spcPts val="0"/>
              </a:spcAft>
              <a:buClr>
                <a:srgbClr val="000000"/>
              </a:buClr>
              <a:buFont typeface="Arial"/>
              <a:buNone/>
              <a:defRPr/>
            </a:pPr>
            <a:fld id="{00000000-1234-1234-1234-123412341234}" type="slidenum">
              <a:rPr lang="en-US"/>
              <a:t>36</a:t>
            </a:fld>
            <a:endParaRPr/>
          </a:p>
        </p:txBody>
      </p:sp>
      <p:sp>
        <p:nvSpPr>
          <p:cNvPr id="7" name="Google Shape;512;p68"/>
          <p:cNvSpPr>
            <a:spLocks/>
          </p:cNvSpPr>
          <p:nvPr/>
        </p:nvSpPr>
        <p:spPr bwMode="auto">
          <a:xfrm>
            <a:off x="378941" y="1639330"/>
            <a:ext cx="5280600" cy="3416400"/>
          </a:xfrm>
          <a:prstGeom prst="rect">
            <a:avLst/>
          </a:prstGeom>
          <a:noFill/>
          <a:ln>
            <a:noFill/>
          </a:ln>
        </p:spPr>
        <p:txBody>
          <a:bodyPr spcFirstLastPara="1" wrap="square" lIns="91425" tIns="45700" rIns="91425" bIns="45700" anchor="t" anchorCtr="0">
            <a:noAutofit/>
          </a:bodyPr>
          <a:lstStyle/>
          <a:p>
            <a:pPr marL="285750" marR="0" lvl="0" indent="-285750" algn="l">
              <a:spcBef>
                <a:spcPts val="0"/>
              </a:spcBef>
              <a:spcAft>
                <a:spcPts val="0"/>
              </a:spcAft>
              <a:buClr>
                <a:schemeClr val="dk1"/>
              </a:buClr>
              <a:buSzPts val="2400"/>
              <a:buFont typeface="Arial"/>
              <a:buChar char="•"/>
              <a:defRPr/>
            </a:pPr>
            <a:r>
              <a:rPr lang="en-US" sz="2400" b="1" dirty="0">
                <a:solidFill>
                  <a:schemeClr val="dk1"/>
                </a:solidFill>
                <a:latin typeface="Calibri"/>
                <a:ea typeface="Calibri"/>
                <a:cs typeface="Calibri"/>
              </a:rPr>
              <a:t>SPs in EU and EEA </a:t>
            </a:r>
            <a:br>
              <a:rPr lang="en-US" sz="2400" dirty="0">
                <a:solidFill>
                  <a:schemeClr val="dk1"/>
                </a:solidFill>
                <a:latin typeface="Calibri"/>
                <a:ea typeface="Calibri"/>
                <a:cs typeface="Calibri"/>
              </a:rPr>
            </a:br>
            <a:r>
              <a:rPr lang="en-US" sz="2400" dirty="0">
                <a:solidFill>
                  <a:schemeClr val="dk1"/>
                </a:solidFill>
                <a:latin typeface="Calibri"/>
                <a:ea typeface="Calibri"/>
                <a:cs typeface="Calibri"/>
              </a:rPr>
              <a:t>(EU28 + Norway, Iceland, Liechtenstein)</a:t>
            </a:r>
            <a:endParaRPr dirty="0"/>
          </a:p>
          <a:p>
            <a:pPr marL="285750" marR="0" lvl="0" indent="-285750" algn="l">
              <a:spcBef>
                <a:spcPts val="0"/>
              </a:spcBef>
              <a:spcAft>
                <a:spcPts val="0"/>
              </a:spcAft>
              <a:buClr>
                <a:schemeClr val="dk1"/>
              </a:buClr>
              <a:buSzPts val="2400"/>
              <a:buFont typeface="Arial"/>
              <a:buChar char="•"/>
              <a:defRPr/>
            </a:pPr>
            <a:r>
              <a:rPr lang="en-US" sz="2400" b="1" dirty="0">
                <a:solidFill>
                  <a:schemeClr val="dk1"/>
                </a:solidFill>
                <a:latin typeface="Calibri"/>
                <a:ea typeface="Calibri"/>
                <a:cs typeface="Calibri"/>
              </a:rPr>
              <a:t>SPs in EC whitelist countries </a:t>
            </a:r>
            <a:r>
              <a:rPr lang="en-US" sz="2400" dirty="0">
                <a:solidFill>
                  <a:schemeClr val="dk1"/>
                </a:solidFill>
                <a:latin typeface="Calibri"/>
                <a:ea typeface="Calibri"/>
                <a:cs typeface="Calibri"/>
              </a:rPr>
              <a:t>and international </a:t>
            </a:r>
            <a:r>
              <a:rPr lang="en-US" sz="2400" dirty="0" err="1">
                <a:solidFill>
                  <a:schemeClr val="dk1"/>
                </a:solidFill>
                <a:latin typeface="Calibri"/>
                <a:ea typeface="Calibri"/>
                <a:cs typeface="Calibri"/>
              </a:rPr>
              <a:t>organisations</a:t>
            </a:r>
            <a:r>
              <a:rPr lang="en-US" sz="2400" dirty="0">
                <a:solidFill>
                  <a:schemeClr val="dk1"/>
                </a:solidFill>
                <a:latin typeface="Calibri"/>
                <a:ea typeface="Calibri"/>
                <a:cs typeface="Calibri"/>
              </a:rPr>
              <a:t> </a:t>
            </a:r>
            <a:br>
              <a:rPr lang="en-US" sz="2400" dirty="0">
                <a:solidFill>
                  <a:schemeClr val="dk1"/>
                </a:solidFill>
                <a:latin typeface="Calibri"/>
                <a:ea typeface="Calibri"/>
                <a:cs typeface="Calibri"/>
              </a:rPr>
            </a:br>
            <a:r>
              <a:rPr lang="en-US" sz="2400" dirty="0">
                <a:solidFill>
                  <a:schemeClr val="dk1"/>
                </a:solidFill>
                <a:latin typeface="Calibri"/>
                <a:ea typeface="Calibri"/>
                <a:cs typeface="Calibri"/>
              </a:rPr>
              <a:t>(”providing adequate protection”)</a:t>
            </a:r>
            <a:endParaRPr dirty="0"/>
          </a:p>
          <a:p>
            <a:pPr marL="285750" marR="0" lvl="0" indent="-285750" algn="l">
              <a:spcBef>
                <a:spcPts val="0"/>
              </a:spcBef>
              <a:spcAft>
                <a:spcPts val="0"/>
              </a:spcAft>
              <a:buClr>
                <a:schemeClr val="dk1"/>
              </a:buClr>
              <a:buSzPts val="2400"/>
              <a:buFont typeface="Arial"/>
              <a:buChar char="•"/>
              <a:defRPr/>
            </a:pPr>
            <a:r>
              <a:rPr lang="en-US" sz="2400" dirty="0">
                <a:solidFill>
                  <a:schemeClr val="dk1"/>
                </a:solidFill>
                <a:latin typeface="Calibri"/>
                <a:ea typeface="Calibri"/>
                <a:cs typeface="Calibri"/>
              </a:rPr>
              <a:t>SPs in other countries and international </a:t>
            </a:r>
            <a:r>
              <a:rPr lang="en-US" sz="2400" dirty="0" err="1">
                <a:solidFill>
                  <a:schemeClr val="dk1"/>
                </a:solidFill>
                <a:latin typeface="Calibri"/>
                <a:ea typeface="Calibri"/>
                <a:cs typeface="Calibri"/>
              </a:rPr>
              <a:t>organisations</a:t>
            </a:r>
            <a:r>
              <a:rPr lang="en-US" sz="2400" dirty="0">
                <a:solidFill>
                  <a:schemeClr val="dk1"/>
                </a:solidFill>
                <a:latin typeface="Calibri"/>
                <a:ea typeface="Calibri"/>
                <a:cs typeface="Calibri"/>
              </a:rPr>
              <a:t> </a:t>
            </a:r>
            <a:br>
              <a:rPr lang="en-US" sz="2400" dirty="0">
                <a:solidFill>
                  <a:schemeClr val="dk1"/>
                </a:solidFill>
                <a:latin typeface="Calibri"/>
                <a:ea typeface="Calibri"/>
                <a:cs typeface="Calibri"/>
              </a:rPr>
            </a:br>
            <a:r>
              <a:rPr lang="en-US" sz="2400" dirty="0">
                <a:solidFill>
                  <a:schemeClr val="dk1"/>
                </a:solidFill>
                <a:latin typeface="Calibri"/>
                <a:ea typeface="Calibri"/>
                <a:cs typeface="Calibri"/>
              </a:rPr>
              <a:t>(Art. 46.2(e): ”together with binding and enforceable commitments”)</a:t>
            </a:r>
            <a:endParaRPr sz="2400" dirty="0">
              <a:solidFill>
                <a:schemeClr val="dk1"/>
              </a:solidFill>
              <a:latin typeface="Calibri"/>
              <a:ea typeface="Calibri"/>
              <a:cs typeface="Calibri"/>
            </a:endParaRPr>
          </a:p>
        </p:txBody>
      </p:sp>
      <p:sp>
        <p:nvSpPr>
          <p:cNvPr id="8" name="Google Shape;513;p68"/>
          <p:cNvSpPr/>
          <p:nvPr/>
        </p:nvSpPr>
        <p:spPr bwMode="auto">
          <a:xfrm>
            <a:off x="6316799" y="1640274"/>
            <a:ext cx="5692500" cy="4085548"/>
          </a:xfrm>
          <a:prstGeom prst="rect">
            <a:avLst/>
          </a:prstGeom>
          <a:noFill/>
          <a:ln w="38100" cap="flat" cmpd="sng">
            <a:solidFill>
              <a:schemeClr val="dk2"/>
            </a:solidFill>
            <a:prstDash val="solid"/>
            <a:round/>
            <a:headEnd type="none" w="sm" len="sm"/>
            <a:tailEnd type="none" w="sm" len="sm"/>
          </a:ln>
        </p:spPr>
        <p:txBody>
          <a:bodyPr spcFirstLastPara="1" wrap="square" lIns="91423" tIns="91423" rIns="91423" bIns="91423" anchor="ctr" anchorCtr="0">
            <a:noAutofit/>
          </a:bodyPr>
          <a:lstStyle/>
          <a:p>
            <a:pPr marL="0" lvl="0" indent="0" algn="l">
              <a:spcBef>
                <a:spcPts val="0"/>
              </a:spcBef>
              <a:spcAft>
                <a:spcPts val="0"/>
              </a:spcAft>
              <a:buNone/>
              <a:defRPr/>
            </a:pPr>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518;p69"/>
          <p:cNvSpPr>
            <a:spLocks noGrp="1"/>
          </p:cNvSpPr>
          <p:nvPr>
            <p:ph type="body" idx="1"/>
          </p:nvPr>
        </p:nvSpPr>
        <p:spPr bwMode="auto">
          <a:xfrm>
            <a:off x="288575" y="1143075"/>
            <a:ext cx="4397100" cy="4351200"/>
          </a:xfrm>
          <a:prstGeom prst="rect">
            <a:avLst/>
          </a:prstGeom>
        </p:spPr>
        <p:txBody>
          <a:bodyPr spcFirstLastPara="1" wrap="square" lIns="91425" tIns="45700" rIns="91425" bIns="45700" anchor="t" anchorCtr="0">
            <a:noAutofit/>
          </a:bodyPr>
          <a:lstStyle/>
          <a:p>
            <a:pPr marL="457200" lvl="0" indent="-406400" algn="l">
              <a:spcBef>
                <a:spcPts val="1000"/>
              </a:spcBef>
              <a:spcAft>
                <a:spcPts val="0"/>
              </a:spcAft>
              <a:buSzPts val="2800"/>
              <a:buChar char="●"/>
              <a:defRPr/>
            </a:pPr>
            <a:r>
              <a:rPr lang="en-US" dirty="0"/>
              <a:t>The Service Provider must use the attributes only for</a:t>
            </a:r>
            <a:r>
              <a:rPr lang="en-US" b="1" dirty="0"/>
              <a:t> enabling the end user access to the Service</a:t>
            </a:r>
            <a:r>
              <a:rPr lang="en-US" dirty="0"/>
              <a:t>.</a:t>
            </a:r>
            <a:endParaRPr dirty="0"/>
          </a:p>
          <a:p>
            <a:pPr marL="457200" lvl="0" indent="-406400" algn="l">
              <a:spcBef>
                <a:spcPts val="0"/>
              </a:spcBef>
              <a:spcAft>
                <a:spcPts val="0"/>
              </a:spcAft>
              <a:buSzPts val="2800"/>
              <a:buChar char="●"/>
              <a:defRPr/>
            </a:pPr>
            <a:r>
              <a:rPr lang="en-US" dirty="0"/>
              <a:t>for other purpose</a:t>
            </a:r>
            <a:r>
              <a:rPr lang="en-US" b="1" dirty="0"/>
              <a:t> </a:t>
            </a:r>
            <a:r>
              <a:rPr lang="en-US" dirty="0"/>
              <a:t>only on user’s prior consent</a:t>
            </a:r>
            <a:endParaRPr dirty="0"/>
          </a:p>
          <a:p>
            <a:pPr marL="457200" lvl="0" indent="-406400" algn="l">
              <a:spcBef>
                <a:spcPts val="0"/>
              </a:spcBef>
              <a:spcAft>
                <a:spcPts val="0"/>
              </a:spcAft>
              <a:buSzPts val="2800"/>
              <a:buChar char="●"/>
              <a:defRPr/>
            </a:pPr>
            <a:r>
              <a:rPr lang="en-US" dirty="0"/>
              <a:t>The Service Provider must request only Attributes that are </a:t>
            </a:r>
            <a:r>
              <a:rPr lang="en-US" b="1" dirty="0"/>
              <a:t>adequate, relevant and not excessive</a:t>
            </a:r>
            <a:r>
              <a:rPr lang="en-US" dirty="0"/>
              <a:t> for enabling the end user access the service</a:t>
            </a:r>
            <a:endParaRPr dirty="0"/>
          </a:p>
        </p:txBody>
      </p:sp>
      <p:sp>
        <p:nvSpPr>
          <p:cNvPr id="5" name="Google Shape;519;p69"/>
          <p:cNvSpPr>
            <a:spLocks noGrp="1"/>
          </p:cNvSpPr>
          <p:nvPr>
            <p:ph type="title"/>
          </p:nvPr>
        </p:nvSpPr>
        <p:spPr bwMode="auto">
          <a:xfrm>
            <a:off x="107100" y="-240075"/>
            <a:ext cx="12084900" cy="1539900"/>
          </a:xfrm>
          <a:prstGeom prst="rect">
            <a:avLst/>
          </a:prstGeom>
        </p:spPr>
        <p:txBody>
          <a:bodyPr spcFirstLastPara="1" wrap="square" lIns="91425" tIns="45700" rIns="91425" bIns="45700" anchor="ctr" anchorCtr="0">
            <a:noAutofit/>
          </a:bodyPr>
          <a:lstStyle/>
          <a:p>
            <a:pPr marL="0" lvl="0" indent="0" algn="l">
              <a:spcBef>
                <a:spcPts val="0"/>
              </a:spcBef>
              <a:spcAft>
                <a:spcPts val="0"/>
              </a:spcAft>
              <a:buNone/>
              <a:defRPr/>
            </a:pPr>
            <a:r>
              <a:rPr lang="en-US" dirty="0">
                <a:solidFill>
                  <a:schemeClr val="dk2"/>
                </a:solidFill>
              </a:rPr>
              <a:t>For what purpose </a:t>
            </a:r>
            <a:r>
              <a:rPr lang="en-US" dirty="0">
                <a:solidFill>
                  <a:srgbClr val="C00000"/>
                </a:solidFill>
              </a:rPr>
              <a:t>my attributes can be used</a:t>
            </a:r>
            <a:r>
              <a:rPr lang="en-US" dirty="0">
                <a:solidFill>
                  <a:schemeClr val="dk2"/>
                </a:solidFill>
              </a:rPr>
              <a:t>?</a:t>
            </a:r>
            <a:endParaRPr dirty="0">
              <a:solidFill>
                <a:schemeClr val="dk2"/>
              </a:solidFill>
            </a:endParaRPr>
          </a:p>
          <a:p>
            <a:pPr marL="0" lvl="0" indent="0" algn="l">
              <a:spcBef>
                <a:spcPts val="0"/>
              </a:spcBef>
              <a:spcAft>
                <a:spcPts val="0"/>
              </a:spcAft>
              <a:buNone/>
              <a:defRPr/>
            </a:pPr>
            <a:r>
              <a:rPr lang="en-US" dirty="0">
                <a:solidFill>
                  <a:schemeClr val="dk2"/>
                </a:solidFill>
              </a:rPr>
              <a:t>Which of my attributes an SP can request?</a:t>
            </a:r>
            <a:endParaRPr dirty="0">
              <a:solidFill>
                <a:schemeClr val="dk2"/>
              </a:solidFill>
            </a:endParaRPr>
          </a:p>
        </p:txBody>
      </p:sp>
      <p:sp>
        <p:nvSpPr>
          <p:cNvPr id="6" name="Google Shape;520;p69"/>
          <p:cNvSpPr>
            <a:spLocks noGrp="1"/>
          </p:cNvSpPr>
          <p:nvPr>
            <p:ph type="sldNum" idx="12"/>
          </p:nvPr>
        </p:nvSpPr>
        <p:spPr bwMode="auto">
          <a:xfrm>
            <a:off x="11439527" y="6523900"/>
            <a:ext cx="569700" cy="321300"/>
          </a:xfrm>
          <a:prstGeom prst="rect">
            <a:avLst/>
          </a:prstGeom>
          <a:noFill/>
          <a:ln>
            <a:noFill/>
          </a:ln>
        </p:spPr>
        <p:txBody>
          <a:bodyPr spcFirstLastPara="1" wrap="square" lIns="91425" tIns="91425" rIns="91425" bIns="91425" anchor="ctr" anchorCtr="0">
            <a:noAutofit/>
          </a:bodyPr>
          <a:lstStyle/>
          <a:p>
            <a:pPr marL="0" lvl="0" indent="0" algn="l">
              <a:spcBef>
                <a:spcPts val="0"/>
              </a:spcBef>
              <a:spcAft>
                <a:spcPts val="0"/>
              </a:spcAft>
              <a:buClr>
                <a:srgbClr val="000000"/>
              </a:buClr>
              <a:buFont typeface="Arial"/>
              <a:buNone/>
              <a:defRPr/>
            </a:pPr>
            <a:fld id="{00000000-1234-1234-1234-123412341234}" type="slidenum">
              <a:rPr lang="en-US"/>
              <a:t>37</a:t>
            </a:fld>
            <a:endParaRPr/>
          </a:p>
        </p:txBody>
      </p:sp>
      <p:graphicFrame>
        <p:nvGraphicFramePr>
          <p:cNvPr id="7" name="Google Shape;521;p69"/>
          <p:cNvGraphicFramePr>
            <a:graphicFrameLocks/>
          </p:cNvGraphicFramePr>
          <p:nvPr>
            <p:extLst>
              <p:ext uri="{D42A27DB-BD31-4B8C-83A1-F6EECF244321}">
                <p14:modId xmlns:p14="http://schemas.microsoft.com/office/powerpoint/2010/main" val="74324208"/>
              </p:ext>
            </p:extLst>
          </p:nvPr>
        </p:nvGraphicFramePr>
        <p:xfrm>
          <a:off x="4683201" y="1657650"/>
          <a:ext cx="6525550" cy="4413245"/>
        </p:xfrm>
        <a:graphic>
          <a:graphicData uri="http://schemas.openxmlformats.org/drawingml/2006/table">
            <a:tbl>
              <a:tblPr>
                <a:tableStyleId>{CF297A33-280C-C2FC-9388-F6E875B27A08}</a:tableStyleId>
              </a:tblPr>
              <a:tblGrid>
                <a:gridCol w="1936075">
                  <a:extLst>
                    <a:ext uri="{9D8B030D-6E8A-4147-A177-3AD203B41FA5}">
                      <a16:colId xmlns:a16="http://schemas.microsoft.com/office/drawing/2014/main" val="20000"/>
                    </a:ext>
                  </a:extLst>
                </a:gridCol>
                <a:gridCol w="4589475">
                  <a:extLst>
                    <a:ext uri="{9D8B030D-6E8A-4147-A177-3AD203B41FA5}">
                      <a16:colId xmlns:a16="http://schemas.microsoft.com/office/drawing/2014/main" val="20001"/>
                    </a:ext>
                  </a:extLst>
                </a:gridCol>
              </a:tblGrid>
              <a:tr h="699775">
                <a:tc>
                  <a:txBody>
                    <a:bodyPr/>
                    <a:lstStyle/>
                    <a:p>
                      <a:pPr marL="0" lvl="0" indent="0" algn="l">
                        <a:spcBef>
                          <a:spcPts val="0"/>
                        </a:spcBef>
                        <a:spcAft>
                          <a:spcPts val="0"/>
                        </a:spcAft>
                        <a:buNone/>
                        <a:defRPr/>
                      </a:pPr>
                      <a:r>
                        <a:rPr lang="en-US" sz="1600"/>
                        <a:t>Authorisation</a:t>
                      </a:r>
                      <a:endParaRPr sz="1600"/>
                    </a:p>
                  </a:txBody>
                  <a:tcPr marL="91425" marR="91425" marT="91425" marB="91425"/>
                </a:tc>
                <a:tc>
                  <a:txBody>
                    <a:bodyPr/>
                    <a:lstStyle/>
                    <a:p>
                      <a:pPr marL="0" lvl="0" indent="0" algn="l">
                        <a:spcBef>
                          <a:spcPts val="0"/>
                        </a:spcBef>
                        <a:spcAft>
                          <a:spcPts val="0"/>
                        </a:spcAft>
                        <a:buNone/>
                        <a:defRPr/>
                      </a:pPr>
                      <a:r>
                        <a:rPr lang="en-US" sz="1600" dirty="0"/>
                        <a:t>User’s </a:t>
                      </a:r>
                      <a:r>
                        <a:rPr lang="en-US" sz="1600" b="1" dirty="0"/>
                        <a:t>role</a:t>
                      </a:r>
                      <a:r>
                        <a:rPr lang="en-US" sz="1600" dirty="0"/>
                        <a:t> and </a:t>
                      </a:r>
                      <a:r>
                        <a:rPr lang="en-US" sz="1600" b="1" dirty="0"/>
                        <a:t>affiliation</a:t>
                      </a:r>
                      <a:r>
                        <a:rPr lang="en-US" sz="1600" dirty="0"/>
                        <a:t> used for deciding if they can access</a:t>
                      </a:r>
                      <a:endParaRPr sz="1600" dirty="0"/>
                    </a:p>
                  </a:txBody>
                  <a:tcPr marL="91425" marR="91425" marT="91425" marB="91425"/>
                </a:tc>
                <a:extLst>
                  <a:ext uri="{0D108BD9-81ED-4DB2-BD59-A6C34878D82A}">
                    <a16:rowId xmlns:a16="http://schemas.microsoft.com/office/drawing/2014/main" val="10000"/>
                  </a:ext>
                </a:extLst>
              </a:tr>
              <a:tr h="699775">
                <a:tc>
                  <a:txBody>
                    <a:bodyPr/>
                    <a:lstStyle/>
                    <a:p>
                      <a:pPr marL="0" lvl="0" indent="0" algn="l">
                        <a:spcBef>
                          <a:spcPts val="0"/>
                        </a:spcBef>
                        <a:spcAft>
                          <a:spcPts val="0"/>
                        </a:spcAft>
                        <a:buNone/>
                        <a:defRPr/>
                      </a:pPr>
                      <a:r>
                        <a:rPr lang="en-US" sz="1600"/>
                        <a:t>Identification</a:t>
                      </a:r>
                      <a:endParaRPr sz="1600"/>
                    </a:p>
                  </a:txBody>
                  <a:tcPr marL="91425" marR="91425" marT="91425" marB="91425"/>
                </a:tc>
                <a:tc>
                  <a:txBody>
                    <a:bodyPr/>
                    <a:lstStyle/>
                    <a:p>
                      <a:pPr marL="0" lvl="0" indent="0" algn="l">
                        <a:spcBef>
                          <a:spcPts val="0"/>
                        </a:spcBef>
                        <a:spcAft>
                          <a:spcPts val="0"/>
                        </a:spcAft>
                        <a:buNone/>
                        <a:defRPr/>
                      </a:pPr>
                      <a:r>
                        <a:rPr lang="en-US" sz="1600" dirty="0"/>
                        <a:t>Service needs </a:t>
                      </a:r>
                      <a:r>
                        <a:rPr lang="en-US" sz="1600" b="1" dirty="0"/>
                        <a:t>personal identifier </a:t>
                      </a:r>
                      <a:r>
                        <a:rPr lang="en-US" sz="1600" dirty="0"/>
                        <a:t>to separate users’ files, datasets, pages, postings, ...</a:t>
                      </a:r>
                      <a:endParaRPr sz="1600" dirty="0"/>
                    </a:p>
                  </a:txBody>
                  <a:tcPr marL="91425" marR="91425" marT="91425" marB="91425"/>
                </a:tc>
                <a:extLst>
                  <a:ext uri="{0D108BD9-81ED-4DB2-BD59-A6C34878D82A}">
                    <a16:rowId xmlns:a16="http://schemas.microsoft.com/office/drawing/2014/main" val="10001"/>
                  </a:ext>
                </a:extLst>
              </a:tr>
              <a:tr h="699775">
                <a:tc>
                  <a:txBody>
                    <a:bodyPr/>
                    <a:lstStyle/>
                    <a:p>
                      <a:pPr marL="0" lvl="0" indent="0" algn="l">
                        <a:spcBef>
                          <a:spcPts val="0"/>
                        </a:spcBef>
                        <a:spcAft>
                          <a:spcPts val="0"/>
                        </a:spcAft>
                        <a:buNone/>
                        <a:defRPr/>
                      </a:pPr>
                      <a:r>
                        <a:rPr lang="en-US" sz="1600"/>
                        <a:t>Transferring real-world trust online</a:t>
                      </a:r>
                      <a:endParaRPr sz="1600"/>
                    </a:p>
                  </a:txBody>
                  <a:tcPr marL="91425" marR="91425" marT="91425" marB="91425"/>
                </a:tc>
                <a:tc>
                  <a:txBody>
                    <a:bodyPr/>
                    <a:lstStyle/>
                    <a:p>
                      <a:pPr marL="0" lvl="0" indent="0" algn="l">
                        <a:spcBef>
                          <a:spcPts val="0"/>
                        </a:spcBef>
                        <a:spcAft>
                          <a:spcPts val="0"/>
                        </a:spcAft>
                        <a:buNone/>
                        <a:defRPr/>
                      </a:pPr>
                      <a:r>
                        <a:rPr lang="en-US" sz="1600" b="1" dirty="0"/>
                        <a:t>User’s name </a:t>
                      </a:r>
                      <a:r>
                        <a:rPr lang="en-US" sz="1600" dirty="0"/>
                        <a:t>can be released if the user community knows each other by name in real world</a:t>
                      </a:r>
                      <a:endParaRPr sz="1600" dirty="0"/>
                    </a:p>
                  </a:txBody>
                  <a:tcPr marL="91425" marR="91425" marT="91425" marB="91425"/>
                </a:tc>
                <a:extLst>
                  <a:ext uri="{0D108BD9-81ED-4DB2-BD59-A6C34878D82A}">
                    <a16:rowId xmlns:a16="http://schemas.microsoft.com/office/drawing/2014/main" val="10002"/>
                  </a:ext>
                </a:extLst>
              </a:tr>
              <a:tr h="699775">
                <a:tc>
                  <a:txBody>
                    <a:bodyPr/>
                    <a:lstStyle/>
                    <a:p>
                      <a:pPr marL="0" lvl="0" indent="0" algn="l">
                        <a:spcBef>
                          <a:spcPts val="0"/>
                        </a:spcBef>
                        <a:spcAft>
                          <a:spcPts val="0"/>
                        </a:spcAft>
                        <a:buNone/>
                        <a:defRPr/>
                      </a:pPr>
                      <a:r>
                        <a:rPr lang="en-US" sz="1600"/>
                        <a:t>Researcher unambiguity</a:t>
                      </a:r>
                      <a:endParaRPr sz="1600"/>
                    </a:p>
                  </a:txBody>
                  <a:tcPr marL="91425" marR="91425" marT="91425" marB="91425"/>
                </a:tc>
                <a:tc>
                  <a:txBody>
                    <a:bodyPr/>
                    <a:lstStyle/>
                    <a:p>
                      <a:pPr marL="0" lvl="0" indent="0" algn="l">
                        <a:spcBef>
                          <a:spcPts val="0"/>
                        </a:spcBef>
                        <a:spcAft>
                          <a:spcPts val="0"/>
                        </a:spcAft>
                        <a:buNone/>
                        <a:defRPr/>
                      </a:pPr>
                      <a:r>
                        <a:rPr lang="en-US" sz="1600" dirty="0"/>
                        <a:t>Associating </a:t>
                      </a:r>
                      <a:r>
                        <a:rPr lang="en-US" sz="1600" b="1" dirty="0"/>
                        <a:t>scientific contribution to proper person</a:t>
                      </a:r>
                      <a:endParaRPr sz="1600" b="1" dirty="0"/>
                    </a:p>
                  </a:txBody>
                  <a:tcPr marL="91425" marR="91425" marT="91425" marB="91425"/>
                </a:tc>
                <a:extLst>
                  <a:ext uri="{0D108BD9-81ED-4DB2-BD59-A6C34878D82A}">
                    <a16:rowId xmlns:a16="http://schemas.microsoft.com/office/drawing/2014/main" val="10003"/>
                  </a:ext>
                </a:extLst>
              </a:tr>
              <a:tr h="699775">
                <a:tc>
                  <a:txBody>
                    <a:bodyPr/>
                    <a:lstStyle/>
                    <a:p>
                      <a:pPr marL="0" lvl="0" indent="0" algn="l">
                        <a:spcBef>
                          <a:spcPts val="0"/>
                        </a:spcBef>
                        <a:spcAft>
                          <a:spcPts val="0"/>
                        </a:spcAft>
                        <a:buNone/>
                        <a:defRPr/>
                      </a:pPr>
                      <a:r>
                        <a:rPr lang="en-US" sz="1600"/>
                        <a:t>Accounting and billing</a:t>
                      </a:r>
                      <a:endParaRPr sz="1600"/>
                    </a:p>
                  </a:txBody>
                  <a:tcPr marL="91425" marR="91425" marT="91425" marB="91425"/>
                </a:tc>
                <a:tc>
                  <a:txBody>
                    <a:bodyPr/>
                    <a:lstStyle/>
                    <a:p>
                      <a:pPr marL="0" lvl="0" indent="0" algn="l">
                        <a:spcBef>
                          <a:spcPts val="0"/>
                        </a:spcBef>
                        <a:spcAft>
                          <a:spcPts val="0"/>
                        </a:spcAft>
                        <a:buNone/>
                        <a:defRPr/>
                      </a:pPr>
                      <a:r>
                        <a:rPr lang="en-US" sz="1600" b="1" dirty="0"/>
                        <a:t>Monitoring consumption of resources </a:t>
                      </a:r>
                      <a:r>
                        <a:rPr lang="en-US" sz="1600" dirty="0"/>
                        <a:t>e.g. compute capacity</a:t>
                      </a:r>
                      <a:endParaRPr sz="1600" dirty="0"/>
                    </a:p>
                  </a:txBody>
                  <a:tcPr marL="91425" marR="91425" marT="91425" marB="91425"/>
                </a:tc>
                <a:extLst>
                  <a:ext uri="{0D108BD9-81ED-4DB2-BD59-A6C34878D82A}">
                    <a16:rowId xmlns:a16="http://schemas.microsoft.com/office/drawing/2014/main" val="10004"/>
                  </a:ext>
                </a:extLst>
              </a:tr>
              <a:tr h="699775">
                <a:tc>
                  <a:txBody>
                    <a:bodyPr/>
                    <a:lstStyle/>
                    <a:p>
                      <a:pPr marL="0" lvl="0" indent="0" algn="l">
                        <a:spcBef>
                          <a:spcPts val="0"/>
                        </a:spcBef>
                        <a:spcAft>
                          <a:spcPts val="0"/>
                        </a:spcAft>
                        <a:buNone/>
                        <a:defRPr/>
                      </a:pPr>
                      <a:r>
                        <a:rPr lang="en-US" sz="1600"/>
                        <a:t>Information security</a:t>
                      </a:r>
                      <a:endParaRPr sz="1600"/>
                    </a:p>
                  </a:txBody>
                  <a:tcPr marL="91425" marR="91425" marT="91425" marB="91425"/>
                </a:tc>
                <a:tc>
                  <a:txBody>
                    <a:bodyPr/>
                    <a:lstStyle/>
                    <a:p>
                      <a:pPr marL="0" lvl="0" indent="0" algn="l">
                        <a:spcBef>
                          <a:spcPts val="0"/>
                        </a:spcBef>
                        <a:spcAft>
                          <a:spcPts val="0"/>
                        </a:spcAft>
                        <a:buNone/>
                        <a:defRPr/>
                      </a:pPr>
                      <a:r>
                        <a:rPr lang="en-US" sz="1600" dirty="0"/>
                        <a:t>Ensuring service integrity, confidentiality and availability (e.g. incident response)</a:t>
                      </a:r>
                      <a:endParaRPr sz="1600" dirty="0"/>
                    </a:p>
                  </a:txBody>
                  <a:tcPr marL="91425" marR="91425" marT="91425" marB="91425"/>
                </a:tc>
                <a:extLst>
                  <a:ext uri="{0D108BD9-81ED-4DB2-BD59-A6C34878D82A}">
                    <a16:rowId xmlns:a16="http://schemas.microsoft.com/office/drawing/2014/main" val="10005"/>
                  </a:ext>
                </a:extLst>
              </a:tr>
            </a:tbl>
          </a:graphicData>
        </a:graphic>
      </p:graphicFrame>
      <p:sp>
        <p:nvSpPr>
          <p:cNvPr id="8" name="Google Shape;523;p69"/>
          <p:cNvSpPr>
            <a:spLocks/>
          </p:cNvSpPr>
          <p:nvPr/>
        </p:nvSpPr>
        <p:spPr bwMode="auto">
          <a:xfrm rot="-5400000">
            <a:off x="8735700" y="3361925"/>
            <a:ext cx="6231600" cy="681000"/>
          </a:xfrm>
          <a:prstGeom prst="rect">
            <a:avLst/>
          </a:prstGeom>
          <a:noFill/>
          <a:ln>
            <a:noFill/>
          </a:ln>
        </p:spPr>
        <p:txBody>
          <a:bodyPr spcFirstLastPara="1" wrap="square" lIns="91425" tIns="91425" rIns="91425" bIns="91425" anchor="t" anchorCtr="0">
            <a:noAutofit/>
          </a:bodyPr>
          <a:lstStyle/>
          <a:p>
            <a:pPr marL="0" lvl="0" indent="0" algn="l">
              <a:spcBef>
                <a:spcPts val="0"/>
              </a:spcBef>
              <a:spcAft>
                <a:spcPts val="0"/>
              </a:spcAft>
              <a:buNone/>
              <a:defRPr/>
            </a:pPr>
            <a:r>
              <a:rPr lang="en-US" sz="1800">
                <a:solidFill>
                  <a:schemeClr val="dk2"/>
                </a:solidFill>
              </a:rPr>
              <a:t>from: Mikael Linden, </a:t>
            </a:r>
            <a:r>
              <a:rPr lang="en-US" sz="1800" u="sng">
                <a:solidFill>
                  <a:schemeClr val="dk2"/>
                </a:solidFill>
                <a:hlinkClick r:id="rId2"/>
              </a:rPr>
              <a:t>mikael.linden@csc.fi</a:t>
            </a:r>
            <a:endParaRPr sz="1800">
              <a:solidFill>
                <a:schemeClr val="dk2"/>
              </a:solidFill>
            </a:endParaRPr>
          </a:p>
          <a:p>
            <a:pPr marL="0" lvl="0" indent="0" algn="l">
              <a:spcBef>
                <a:spcPts val="0"/>
              </a:spcBef>
              <a:spcAft>
                <a:spcPts val="0"/>
              </a:spcAft>
              <a:buNone/>
              <a:defRPr/>
            </a:pPr>
            <a:r>
              <a:rPr lang="en-US" sz="1000" b="1">
                <a:solidFill>
                  <a:schemeClr val="dk2"/>
                </a:solidFill>
              </a:rPr>
              <a:t>Webinar for end users 17 December 2019</a:t>
            </a:r>
            <a:br>
              <a:rPr lang="en-US" sz="1000" b="1">
                <a:solidFill>
                  <a:schemeClr val="dk2"/>
                </a:solidFill>
              </a:rPr>
            </a:br>
            <a:r>
              <a:rPr lang="en-US" sz="1000" b="1">
                <a:solidFill>
                  <a:schemeClr val="dk2"/>
                </a:solidFill>
              </a:rPr>
              <a:t>Slides: https://tinyurl.com/rby5rmp </a:t>
            </a:r>
            <a:endParaRPr sz="1000">
              <a:solidFill>
                <a:schemeClr val="dk2"/>
              </a:solidFill>
            </a:endParaRPr>
          </a:p>
          <a:p>
            <a:pPr marL="0" lvl="0" indent="0" algn="l">
              <a:spcBef>
                <a:spcPts val="0"/>
              </a:spcBef>
              <a:spcAft>
                <a:spcPts val="0"/>
              </a:spcAft>
              <a:buNone/>
              <a:defRPr/>
            </a:pPr>
            <a:endParaRPr sz="1000">
              <a:solidFill>
                <a:schemeClr val="dk2"/>
              </a:solidFill>
            </a:endParaRPr>
          </a:p>
        </p:txBody>
      </p:sp>
      <p:sp>
        <p:nvSpPr>
          <p:cNvPr id="9" name="Rectangle 8"/>
          <p:cNvSpPr/>
          <p:nvPr/>
        </p:nvSpPr>
        <p:spPr bwMode="auto">
          <a:xfrm>
            <a:off x="5401546" y="1200029"/>
            <a:ext cx="5327542" cy="944879"/>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r>
              <a:rPr sz="1800" b="1"/>
              <a:t>Examples of enabling access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528;p70"/>
          <p:cNvSpPr/>
          <p:nvPr/>
        </p:nvSpPr>
        <p:spPr bwMode="auto">
          <a:xfrm>
            <a:off x="8867925" y="1603925"/>
            <a:ext cx="2882100" cy="2454900"/>
          </a:xfrm>
          <a:prstGeom prst="cloudCallout">
            <a:avLst>
              <a:gd name="adj1" fmla="val 2"/>
              <a:gd name="adj2" fmla="val 24782"/>
            </a:avLst>
          </a:prstGeom>
          <a:solidFill>
            <a:schemeClr val="lt2"/>
          </a:solidFill>
          <a:ln>
            <a:noFill/>
          </a:ln>
        </p:spPr>
        <p:txBody>
          <a:bodyPr spcFirstLastPara="1" wrap="square" lIns="91425" tIns="91425" rIns="91425" bIns="91425" anchor="ctr" anchorCtr="0">
            <a:noAutofit/>
          </a:bodyPr>
          <a:lstStyle/>
          <a:p>
            <a:pPr marL="0" lvl="0" indent="0" algn="l">
              <a:spcBef>
                <a:spcPts val="0"/>
              </a:spcBef>
              <a:spcAft>
                <a:spcPts val="0"/>
              </a:spcAft>
              <a:buNone/>
              <a:defRPr/>
            </a:pPr>
            <a:endParaRPr/>
          </a:p>
        </p:txBody>
      </p:sp>
      <p:sp>
        <p:nvSpPr>
          <p:cNvPr id="5" name="Google Shape;529;p70"/>
          <p:cNvSpPr>
            <a:spLocks noGrp="1"/>
          </p:cNvSpPr>
          <p:nvPr>
            <p:ph type="body" idx="1"/>
          </p:nvPr>
        </p:nvSpPr>
        <p:spPr bwMode="auto">
          <a:xfrm>
            <a:off x="454522" y="1512658"/>
            <a:ext cx="10515600" cy="4351200"/>
          </a:xfrm>
          <a:prstGeom prst="rect">
            <a:avLst/>
          </a:prstGeom>
          <a:noFill/>
          <a:ln>
            <a:noFill/>
          </a:ln>
        </p:spPr>
        <p:txBody>
          <a:bodyPr spcFirstLastPara="1" wrap="square" lIns="91425" tIns="45700" rIns="91425" bIns="45700" anchor="t" anchorCtr="0">
            <a:noAutofit/>
          </a:bodyPr>
          <a:lstStyle/>
          <a:p>
            <a:pPr marL="0" lvl="0" indent="0" algn="l">
              <a:lnSpc>
                <a:spcPct val="80000"/>
              </a:lnSpc>
              <a:spcBef>
                <a:spcPts val="0"/>
              </a:spcBef>
              <a:spcAft>
                <a:spcPts val="0"/>
              </a:spcAft>
              <a:buClr>
                <a:srgbClr val="004359"/>
              </a:buClr>
              <a:buSzPts val="2400"/>
              <a:buNone/>
              <a:defRPr/>
            </a:pPr>
            <a:endParaRPr u="sng" dirty="0"/>
          </a:p>
          <a:p>
            <a:pPr marL="0" lvl="0" indent="0" algn="l">
              <a:lnSpc>
                <a:spcPct val="80000"/>
              </a:lnSpc>
              <a:spcBef>
                <a:spcPts val="1000"/>
              </a:spcBef>
              <a:spcAft>
                <a:spcPts val="0"/>
              </a:spcAft>
              <a:buClr>
                <a:srgbClr val="004359"/>
              </a:buClr>
              <a:buSzPts val="2400"/>
              <a:buNone/>
              <a:defRPr/>
            </a:pPr>
            <a:r>
              <a:rPr lang="en-US" dirty="0"/>
              <a:t>SP can transfer attributes </a:t>
            </a:r>
            <a:r>
              <a:rPr lang="en-US" b="1" dirty="0"/>
              <a:t>to 3rd parties </a:t>
            </a:r>
            <a:r>
              <a:rPr lang="en-US" dirty="0"/>
              <a:t>if</a:t>
            </a:r>
            <a:endParaRPr dirty="0"/>
          </a:p>
          <a:p>
            <a:pPr marL="685800" lvl="1" indent="-228600" algn="l">
              <a:lnSpc>
                <a:spcPct val="80000"/>
              </a:lnSpc>
              <a:spcBef>
                <a:spcPts val="500"/>
              </a:spcBef>
              <a:spcAft>
                <a:spcPts val="0"/>
              </a:spcAft>
              <a:buClr>
                <a:srgbClr val="004359"/>
              </a:buClr>
              <a:buSzPts val="2400"/>
              <a:buChar char="•"/>
              <a:defRPr/>
            </a:pPr>
            <a:r>
              <a:rPr lang="en-US" dirty="0"/>
              <a:t>3rd party is a </a:t>
            </a:r>
            <a:r>
              <a:rPr lang="en-US" b="1" dirty="0"/>
              <a:t>data processor for the SP</a:t>
            </a:r>
            <a:r>
              <a:rPr lang="en-US" dirty="0"/>
              <a:t>, </a:t>
            </a:r>
            <a:r>
              <a:rPr lang="en-US" b="1" dirty="0"/>
              <a:t>or</a:t>
            </a:r>
            <a:endParaRPr b="1" dirty="0"/>
          </a:p>
          <a:p>
            <a:pPr marL="685800" lvl="1" indent="-228600" algn="l">
              <a:lnSpc>
                <a:spcPct val="80000"/>
              </a:lnSpc>
              <a:spcBef>
                <a:spcPts val="500"/>
              </a:spcBef>
              <a:spcAft>
                <a:spcPts val="0"/>
              </a:spcAft>
              <a:buClr>
                <a:srgbClr val="004359"/>
              </a:buClr>
              <a:buSzPts val="2400"/>
              <a:buChar char="•"/>
              <a:defRPr/>
            </a:pPr>
            <a:r>
              <a:rPr lang="en-US" dirty="0"/>
              <a:t>3rd party is </a:t>
            </a:r>
            <a:r>
              <a:rPr lang="en-US" b="1" dirty="0"/>
              <a:t>committed to the CoCo</a:t>
            </a:r>
            <a:r>
              <a:rPr lang="en-US" dirty="0"/>
              <a:t>, or</a:t>
            </a:r>
            <a:endParaRPr dirty="0"/>
          </a:p>
          <a:p>
            <a:pPr marL="685800" lvl="1" indent="-228600" algn="l">
              <a:lnSpc>
                <a:spcPct val="80000"/>
              </a:lnSpc>
              <a:spcBef>
                <a:spcPts val="500"/>
              </a:spcBef>
              <a:spcAft>
                <a:spcPts val="0"/>
              </a:spcAft>
              <a:buClr>
                <a:srgbClr val="004359"/>
              </a:buClr>
              <a:buSzPts val="2400"/>
              <a:buChar char="•"/>
              <a:defRPr/>
            </a:pPr>
            <a:r>
              <a:rPr lang="en-US" b="1" dirty="0"/>
              <a:t>User consents to the transfer</a:t>
            </a:r>
            <a:endParaRPr b="1" dirty="0"/>
          </a:p>
          <a:p>
            <a:pPr marL="0" lvl="0" indent="0" algn="l">
              <a:lnSpc>
                <a:spcPct val="80000"/>
              </a:lnSpc>
              <a:spcBef>
                <a:spcPts val="1000"/>
              </a:spcBef>
              <a:spcAft>
                <a:spcPts val="0"/>
              </a:spcAft>
              <a:buClr>
                <a:srgbClr val="004359"/>
              </a:buClr>
              <a:buSzPts val="2400"/>
              <a:buNone/>
              <a:defRPr/>
            </a:pPr>
            <a:endParaRPr dirty="0"/>
          </a:p>
          <a:p>
            <a:pPr marL="0" lvl="0" indent="0" algn="l">
              <a:lnSpc>
                <a:spcPct val="80000"/>
              </a:lnSpc>
              <a:spcBef>
                <a:spcPts val="1000"/>
              </a:spcBef>
              <a:spcAft>
                <a:spcPts val="0"/>
              </a:spcAft>
              <a:buClr>
                <a:srgbClr val="004359"/>
              </a:buClr>
              <a:buSzPts val="2400"/>
              <a:buNone/>
              <a:defRPr/>
            </a:pPr>
            <a:r>
              <a:rPr lang="en-US" dirty="0"/>
              <a:t>SP can transfer attributes </a:t>
            </a:r>
            <a:r>
              <a:rPr lang="en-US" b="1" dirty="0"/>
              <a:t>to 3rd countries</a:t>
            </a:r>
            <a:r>
              <a:rPr lang="en-US" dirty="0"/>
              <a:t> if</a:t>
            </a:r>
            <a:endParaRPr dirty="0"/>
          </a:p>
          <a:p>
            <a:pPr marL="228600" lvl="0" indent="-228600" algn="l">
              <a:lnSpc>
                <a:spcPct val="80000"/>
              </a:lnSpc>
              <a:spcBef>
                <a:spcPts val="1000"/>
              </a:spcBef>
              <a:spcAft>
                <a:spcPts val="0"/>
              </a:spcAft>
              <a:buClr>
                <a:srgbClr val="004359"/>
              </a:buClr>
              <a:buSzPts val="2400"/>
              <a:buChar char="•"/>
              <a:defRPr/>
            </a:pPr>
            <a:r>
              <a:rPr lang="en-US" dirty="0"/>
              <a:t>The receiver is </a:t>
            </a:r>
            <a:r>
              <a:rPr lang="en-US" b="1" dirty="0"/>
              <a:t>committed to an approved CoCo</a:t>
            </a:r>
            <a:r>
              <a:rPr lang="en-US" dirty="0"/>
              <a:t>, or</a:t>
            </a:r>
            <a:endParaRPr dirty="0"/>
          </a:p>
          <a:p>
            <a:pPr marL="228600" lvl="0" indent="-228600" algn="l">
              <a:lnSpc>
                <a:spcPct val="80000"/>
              </a:lnSpc>
              <a:spcBef>
                <a:spcPts val="1000"/>
              </a:spcBef>
              <a:spcAft>
                <a:spcPts val="0"/>
              </a:spcAft>
              <a:buClr>
                <a:srgbClr val="004359"/>
              </a:buClr>
              <a:buSzPts val="2400"/>
              <a:buChar char="•"/>
              <a:defRPr/>
            </a:pPr>
            <a:r>
              <a:rPr lang="en-US" dirty="0"/>
              <a:t>other </a:t>
            </a:r>
            <a:r>
              <a:rPr lang="en-US" b="1" dirty="0"/>
              <a:t>appropriate measures </a:t>
            </a:r>
            <a:r>
              <a:rPr lang="en-US" dirty="0"/>
              <a:t>(e.g. </a:t>
            </a:r>
            <a:r>
              <a:rPr lang="en-US" b="1" dirty="0"/>
              <a:t>EC model contracts, consent</a:t>
            </a:r>
            <a:r>
              <a:rPr lang="en-US" dirty="0"/>
              <a:t>)</a:t>
            </a:r>
            <a:endParaRPr dirty="0"/>
          </a:p>
        </p:txBody>
      </p:sp>
      <p:sp>
        <p:nvSpPr>
          <p:cNvPr id="6" name="Google Shape;530;p70"/>
          <p:cNvSpPr>
            <a:spLocks noGrp="1"/>
          </p:cNvSpPr>
          <p:nvPr>
            <p:ph type="title"/>
          </p:nvPr>
        </p:nvSpPr>
        <p:spPr bwMode="auto">
          <a:xfrm>
            <a:off x="454525" y="204374"/>
            <a:ext cx="10515600" cy="938700"/>
          </a:xfrm>
          <a:prstGeom prst="rect">
            <a:avLst/>
          </a:prstGeom>
          <a:noFill/>
          <a:ln>
            <a:noFill/>
          </a:ln>
        </p:spPr>
        <p:txBody>
          <a:bodyPr spcFirstLastPara="1" wrap="square" lIns="91425" tIns="45700" rIns="91425" bIns="45700" anchor="ctr" anchorCtr="0">
            <a:noAutofit/>
          </a:bodyPr>
          <a:lstStyle/>
          <a:p>
            <a:pPr marL="0" lvl="0" indent="0" algn="l">
              <a:lnSpc>
                <a:spcPct val="100000"/>
              </a:lnSpc>
              <a:spcBef>
                <a:spcPts val="0"/>
              </a:spcBef>
              <a:spcAft>
                <a:spcPts val="0"/>
              </a:spcAft>
              <a:buClr>
                <a:srgbClr val="ED7D31"/>
              </a:buClr>
              <a:buSzPts val="2400"/>
              <a:buFont typeface="Calibri"/>
              <a:buNone/>
              <a:defRPr/>
            </a:pPr>
            <a:r>
              <a:rPr lang="en-US" dirty="0">
                <a:solidFill>
                  <a:schemeClr val="dk2"/>
                </a:solidFill>
              </a:rPr>
              <a:t>Can the SP relay my attributes to a </a:t>
            </a:r>
            <a:r>
              <a:rPr lang="en-US" dirty="0">
                <a:solidFill>
                  <a:srgbClr val="C00000"/>
                </a:solidFill>
              </a:rPr>
              <a:t>third party</a:t>
            </a:r>
            <a:r>
              <a:rPr lang="en-US" dirty="0">
                <a:solidFill>
                  <a:schemeClr val="dk2"/>
                </a:solidFill>
              </a:rPr>
              <a:t>?</a:t>
            </a:r>
            <a:endParaRPr dirty="0">
              <a:solidFill>
                <a:schemeClr val="dk2"/>
              </a:solidFill>
            </a:endParaRPr>
          </a:p>
        </p:txBody>
      </p:sp>
      <p:sp>
        <p:nvSpPr>
          <p:cNvPr id="7" name="Google Shape;531;p70"/>
          <p:cNvSpPr>
            <a:spLocks noGrp="1"/>
          </p:cNvSpPr>
          <p:nvPr>
            <p:ph type="sldNum" idx="12"/>
          </p:nvPr>
        </p:nvSpPr>
        <p:spPr bwMode="auto">
          <a:xfrm>
            <a:off x="11439527" y="6523900"/>
            <a:ext cx="569700" cy="321300"/>
          </a:xfrm>
          <a:prstGeom prst="rect">
            <a:avLst/>
          </a:prstGeom>
          <a:noFill/>
          <a:ln>
            <a:noFill/>
          </a:ln>
        </p:spPr>
        <p:txBody>
          <a:bodyPr spcFirstLastPara="1" wrap="square" lIns="91425" tIns="45700" rIns="91425" bIns="45700" anchor="t" anchorCtr="0">
            <a:noAutofit/>
          </a:bodyPr>
          <a:lstStyle/>
          <a:p>
            <a:pPr marL="0" lvl="0" indent="0" algn="l">
              <a:spcBef>
                <a:spcPts val="0"/>
              </a:spcBef>
              <a:spcAft>
                <a:spcPts val="0"/>
              </a:spcAft>
              <a:buClr>
                <a:srgbClr val="000000"/>
              </a:buClr>
              <a:buFont typeface="Arial"/>
              <a:buNone/>
              <a:defRPr/>
            </a:pPr>
            <a:fld id="{00000000-1234-1234-1234-123412341234}" type="slidenum">
              <a:rPr lang="en-US"/>
              <a:t>38</a:t>
            </a:fld>
            <a:endParaRPr/>
          </a:p>
        </p:txBody>
      </p:sp>
      <p:sp>
        <p:nvSpPr>
          <p:cNvPr id="8" name="Google Shape;532;p70"/>
          <p:cNvSpPr/>
          <p:nvPr/>
        </p:nvSpPr>
        <p:spPr bwMode="auto">
          <a:xfrm>
            <a:off x="7886700" y="2600325"/>
            <a:ext cx="619200" cy="504900"/>
          </a:xfrm>
          <a:prstGeom prst="rect">
            <a:avLst/>
          </a:prstGeom>
          <a:solidFill>
            <a:srgbClr val="FFE599"/>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a:spcBef>
                <a:spcPts val="0"/>
              </a:spcBef>
              <a:spcAft>
                <a:spcPts val="0"/>
              </a:spcAft>
              <a:buNone/>
              <a:defRPr/>
            </a:pPr>
            <a:r>
              <a:rPr lang="en-US" sz="1800">
                <a:solidFill>
                  <a:schemeClr val="dk1"/>
                </a:solidFill>
                <a:latin typeface="Calibri"/>
                <a:ea typeface="Calibri"/>
                <a:cs typeface="Calibri"/>
              </a:rPr>
              <a:t>HO</a:t>
            </a:r>
            <a:endParaRPr sz="1800">
              <a:solidFill>
                <a:schemeClr val="dk1"/>
              </a:solidFill>
              <a:latin typeface="Calibri"/>
              <a:ea typeface="Calibri"/>
              <a:cs typeface="Calibri"/>
            </a:endParaRPr>
          </a:p>
        </p:txBody>
      </p:sp>
      <p:sp>
        <p:nvSpPr>
          <p:cNvPr id="9" name="Google Shape;533;p70"/>
          <p:cNvSpPr/>
          <p:nvPr/>
        </p:nvSpPr>
        <p:spPr bwMode="auto">
          <a:xfrm>
            <a:off x="9029701" y="2600325"/>
            <a:ext cx="1057200" cy="504900"/>
          </a:xfrm>
          <a:prstGeom prst="rect">
            <a:avLst/>
          </a:prstGeom>
          <a:solidFill>
            <a:srgbClr val="FFE599"/>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a:spcBef>
                <a:spcPts val="0"/>
              </a:spcBef>
              <a:spcAft>
                <a:spcPts val="0"/>
              </a:spcAft>
              <a:buNone/>
              <a:defRPr/>
            </a:pPr>
            <a:r>
              <a:rPr lang="en-US" sz="1800">
                <a:solidFill>
                  <a:schemeClr val="dk1"/>
                </a:solidFill>
                <a:latin typeface="Calibri"/>
                <a:ea typeface="Calibri"/>
                <a:cs typeface="Calibri"/>
              </a:rPr>
              <a:t>CoCo  SP</a:t>
            </a:r>
            <a:endParaRPr sz="1800">
              <a:solidFill>
                <a:schemeClr val="dk1"/>
              </a:solidFill>
              <a:latin typeface="Calibri"/>
              <a:ea typeface="Calibri"/>
              <a:cs typeface="Calibri"/>
            </a:endParaRPr>
          </a:p>
        </p:txBody>
      </p:sp>
      <p:sp>
        <p:nvSpPr>
          <p:cNvPr id="10" name="Google Shape;534;p70"/>
          <p:cNvSpPr/>
          <p:nvPr/>
        </p:nvSpPr>
        <p:spPr bwMode="auto">
          <a:xfrm>
            <a:off x="10582275" y="1962150"/>
            <a:ext cx="762000" cy="504900"/>
          </a:xfrm>
          <a:prstGeom prst="rect">
            <a:avLst/>
          </a:prstGeom>
          <a:solidFill>
            <a:srgbClr val="FFE599"/>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a:spcBef>
                <a:spcPts val="0"/>
              </a:spcBef>
              <a:spcAft>
                <a:spcPts val="0"/>
              </a:spcAft>
              <a:buNone/>
              <a:defRPr/>
            </a:pPr>
            <a:r>
              <a:rPr lang="en-US" sz="1800">
                <a:solidFill>
                  <a:schemeClr val="dk1"/>
                </a:solidFill>
                <a:latin typeface="Calibri"/>
                <a:ea typeface="Calibri"/>
                <a:cs typeface="Calibri"/>
              </a:rPr>
              <a:t>CoCoSP</a:t>
            </a:r>
            <a:endParaRPr sz="1800">
              <a:solidFill>
                <a:schemeClr val="dk1"/>
              </a:solidFill>
              <a:latin typeface="Calibri"/>
              <a:ea typeface="Calibri"/>
              <a:cs typeface="Calibri"/>
            </a:endParaRPr>
          </a:p>
        </p:txBody>
      </p:sp>
      <p:sp>
        <p:nvSpPr>
          <p:cNvPr id="11" name="Google Shape;535;p70"/>
          <p:cNvSpPr/>
          <p:nvPr/>
        </p:nvSpPr>
        <p:spPr bwMode="auto">
          <a:xfrm>
            <a:off x="10582275" y="2600324"/>
            <a:ext cx="762000" cy="504900"/>
          </a:xfrm>
          <a:prstGeom prst="rect">
            <a:avLst/>
          </a:prstGeom>
          <a:solidFill>
            <a:srgbClr val="FFE599"/>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a:spcBef>
                <a:spcPts val="0"/>
              </a:spcBef>
              <a:spcAft>
                <a:spcPts val="0"/>
              </a:spcAft>
              <a:buNone/>
              <a:defRPr/>
            </a:pPr>
            <a:r>
              <a:rPr lang="en-US" sz="1800">
                <a:solidFill>
                  <a:schemeClr val="dk1"/>
                </a:solidFill>
                <a:latin typeface="Calibri"/>
                <a:ea typeface="Calibri"/>
                <a:cs typeface="Calibri"/>
              </a:rPr>
              <a:t>CoCoSP</a:t>
            </a:r>
            <a:endParaRPr sz="1800">
              <a:solidFill>
                <a:schemeClr val="dk1"/>
              </a:solidFill>
              <a:latin typeface="Calibri"/>
              <a:ea typeface="Calibri"/>
              <a:cs typeface="Calibri"/>
            </a:endParaRPr>
          </a:p>
        </p:txBody>
      </p:sp>
      <p:sp>
        <p:nvSpPr>
          <p:cNvPr id="12" name="Google Shape;536;p70"/>
          <p:cNvSpPr/>
          <p:nvPr/>
        </p:nvSpPr>
        <p:spPr bwMode="auto">
          <a:xfrm>
            <a:off x="10582275" y="3155723"/>
            <a:ext cx="762000" cy="504900"/>
          </a:xfrm>
          <a:prstGeom prst="rect">
            <a:avLst/>
          </a:prstGeom>
          <a:solidFill>
            <a:srgbClr val="FFE599"/>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a:spcBef>
                <a:spcPts val="0"/>
              </a:spcBef>
              <a:spcAft>
                <a:spcPts val="0"/>
              </a:spcAft>
              <a:buNone/>
              <a:defRPr/>
            </a:pPr>
            <a:r>
              <a:rPr lang="en-US" sz="1800">
                <a:solidFill>
                  <a:schemeClr val="dk1"/>
                </a:solidFill>
                <a:latin typeface="Calibri"/>
                <a:ea typeface="Calibri"/>
                <a:cs typeface="Calibri"/>
              </a:rPr>
              <a:t>CoCoSP</a:t>
            </a:r>
            <a:endParaRPr sz="1800">
              <a:solidFill>
                <a:schemeClr val="dk1"/>
              </a:solidFill>
              <a:latin typeface="Calibri"/>
              <a:ea typeface="Calibri"/>
              <a:cs typeface="Calibri"/>
            </a:endParaRPr>
          </a:p>
        </p:txBody>
      </p:sp>
      <p:cxnSp>
        <p:nvCxnSpPr>
          <p:cNvPr id="13" name="Google Shape;537;p70"/>
          <p:cNvCxnSpPr>
            <a:cxnSpLocks/>
            <a:stCxn id="8" idx="3"/>
            <a:endCxn id="9" idx="1"/>
          </p:cNvCxnSpPr>
          <p:nvPr/>
        </p:nvCxnSpPr>
        <p:spPr bwMode="auto">
          <a:xfrm>
            <a:off x="8505900" y="2852775"/>
            <a:ext cx="523800" cy="0"/>
          </a:xfrm>
          <a:prstGeom prst="straightConnector1">
            <a:avLst/>
          </a:prstGeom>
          <a:noFill/>
          <a:ln w="9525" cap="flat" cmpd="sng">
            <a:solidFill>
              <a:schemeClr val="accent1"/>
            </a:solidFill>
            <a:prstDash val="solid"/>
            <a:miter lim="800000"/>
            <a:headEnd type="none" w="sm" len="sm"/>
            <a:tailEnd type="triangle" w="med" len="med"/>
          </a:ln>
        </p:spPr>
      </p:cxnSp>
      <p:cxnSp>
        <p:nvCxnSpPr>
          <p:cNvPr id="14" name="Google Shape;538;p70"/>
          <p:cNvCxnSpPr>
            <a:cxnSpLocks/>
            <a:endCxn id="10" idx="1"/>
          </p:cNvCxnSpPr>
          <p:nvPr/>
        </p:nvCxnSpPr>
        <p:spPr bwMode="auto">
          <a:xfrm rot="10800000" flipH="1">
            <a:off x="10086975" y="2214600"/>
            <a:ext cx="495300" cy="652500"/>
          </a:xfrm>
          <a:prstGeom prst="straightConnector1">
            <a:avLst/>
          </a:prstGeom>
          <a:noFill/>
          <a:ln w="9525" cap="flat" cmpd="sng">
            <a:solidFill>
              <a:schemeClr val="accent1"/>
            </a:solidFill>
            <a:prstDash val="solid"/>
            <a:miter lim="800000"/>
            <a:headEnd type="none" w="sm" len="sm"/>
            <a:tailEnd type="triangle" w="med" len="med"/>
          </a:ln>
        </p:spPr>
      </p:cxnSp>
      <p:cxnSp>
        <p:nvCxnSpPr>
          <p:cNvPr id="15" name="Google Shape;539;p70"/>
          <p:cNvCxnSpPr>
            <a:cxnSpLocks/>
            <a:stCxn id="9" idx="3"/>
            <a:endCxn id="11" idx="1"/>
          </p:cNvCxnSpPr>
          <p:nvPr/>
        </p:nvCxnSpPr>
        <p:spPr bwMode="auto">
          <a:xfrm>
            <a:off x="10086901" y="2852775"/>
            <a:ext cx="495300" cy="0"/>
          </a:xfrm>
          <a:prstGeom prst="straightConnector1">
            <a:avLst/>
          </a:prstGeom>
          <a:noFill/>
          <a:ln w="9525" cap="flat" cmpd="sng">
            <a:solidFill>
              <a:schemeClr val="accent1"/>
            </a:solidFill>
            <a:prstDash val="solid"/>
            <a:miter lim="800000"/>
            <a:headEnd type="none" w="sm" len="sm"/>
            <a:tailEnd type="triangle" w="med" len="med"/>
          </a:ln>
        </p:spPr>
      </p:cxnSp>
      <p:cxnSp>
        <p:nvCxnSpPr>
          <p:cNvPr id="16" name="Google Shape;540;p70"/>
          <p:cNvCxnSpPr>
            <a:cxnSpLocks/>
            <a:endCxn id="12" idx="1"/>
          </p:cNvCxnSpPr>
          <p:nvPr/>
        </p:nvCxnSpPr>
        <p:spPr bwMode="auto">
          <a:xfrm>
            <a:off x="10086975" y="2852873"/>
            <a:ext cx="495300" cy="555300"/>
          </a:xfrm>
          <a:prstGeom prst="straightConnector1">
            <a:avLst/>
          </a:prstGeom>
          <a:noFill/>
          <a:ln w="9525" cap="flat" cmpd="sng">
            <a:solidFill>
              <a:schemeClr val="accent1"/>
            </a:solidFill>
            <a:prstDash val="solid"/>
            <a:miter lim="800000"/>
            <a:headEnd type="none" w="sm" len="sm"/>
            <a:tailEnd type="triangle" w="med" len="med"/>
          </a:ln>
        </p:spPr>
      </p:cxnSp>
      <p:sp>
        <p:nvSpPr>
          <p:cNvPr id="17" name="Google Shape;541;p70"/>
          <p:cNvSpPr>
            <a:spLocks/>
          </p:cNvSpPr>
          <p:nvPr/>
        </p:nvSpPr>
        <p:spPr bwMode="auto">
          <a:xfrm>
            <a:off x="8051565" y="3223467"/>
            <a:ext cx="1934400" cy="369300"/>
          </a:xfrm>
          <a:prstGeom prst="rect">
            <a:avLst/>
          </a:prstGeom>
          <a:noFill/>
          <a:ln>
            <a:noFill/>
          </a:ln>
        </p:spPr>
        <p:txBody>
          <a:bodyPr spcFirstLastPara="1" wrap="square" lIns="91425" tIns="45700" rIns="91425" bIns="45700" anchor="t" anchorCtr="0">
            <a:noAutofit/>
          </a:bodyPr>
          <a:lstStyle/>
          <a:p>
            <a:pPr marL="0" marR="0" lvl="0" indent="0" algn="l">
              <a:spcBef>
                <a:spcPts val="0"/>
              </a:spcBef>
              <a:spcAft>
                <a:spcPts val="0"/>
              </a:spcAft>
              <a:buNone/>
              <a:defRPr/>
            </a:pPr>
            <a:r>
              <a:rPr lang="en-US" sz="1800">
                <a:solidFill>
                  <a:schemeClr val="dk1"/>
                </a:solidFill>
                <a:latin typeface="Calibri"/>
                <a:ea typeface="Calibri"/>
                <a:cs typeface="Calibri"/>
              </a:rPr>
              <a:t>IdP/SP proxy setup</a:t>
            </a:r>
            <a:endParaRPr sz="1800">
              <a:solidFill>
                <a:schemeClr val="dk1"/>
              </a:solidFill>
              <a:latin typeface="Calibri"/>
              <a:ea typeface="Calibri"/>
              <a:cs typeface="Calibri"/>
            </a:endParaRPr>
          </a:p>
        </p:txBody>
      </p:sp>
      <p:cxnSp>
        <p:nvCxnSpPr>
          <p:cNvPr id="18" name="Google Shape;542;p70"/>
          <p:cNvCxnSpPr>
            <a:cxnSpLocks/>
            <a:endCxn id="17" idx="1"/>
          </p:cNvCxnSpPr>
          <p:nvPr/>
        </p:nvCxnSpPr>
        <p:spPr bwMode="auto">
          <a:xfrm>
            <a:off x="6108765" y="2915217"/>
            <a:ext cx="1942800" cy="492900"/>
          </a:xfrm>
          <a:prstGeom prst="straightConnector1">
            <a:avLst/>
          </a:prstGeom>
          <a:noFill/>
          <a:ln w="12700" cap="flat" cmpd="sng">
            <a:solidFill>
              <a:schemeClr val="accent1"/>
            </a:solidFill>
            <a:prstDash val="solid"/>
            <a:miter lim="800000"/>
            <a:headEnd type="none" w="sm" len="sm"/>
            <a:tailEnd type="oval" w="med" len="med"/>
          </a:ln>
        </p:spPr>
      </p:cxnSp>
      <p:sp>
        <p:nvSpPr>
          <p:cNvPr id="19" name="Google Shape;543;p70"/>
          <p:cNvSpPr>
            <a:spLocks/>
          </p:cNvSpPr>
          <p:nvPr/>
        </p:nvSpPr>
        <p:spPr bwMode="auto">
          <a:xfrm>
            <a:off x="8508765" y="1775667"/>
            <a:ext cx="1934400" cy="369300"/>
          </a:xfrm>
          <a:prstGeom prst="rect">
            <a:avLst/>
          </a:prstGeom>
          <a:noFill/>
          <a:ln>
            <a:noFill/>
          </a:ln>
        </p:spPr>
        <p:txBody>
          <a:bodyPr spcFirstLastPara="1" wrap="square" lIns="91425" tIns="45700" rIns="91425" bIns="45700" anchor="t" anchorCtr="0">
            <a:noAutofit/>
          </a:bodyPr>
          <a:lstStyle/>
          <a:p>
            <a:pPr marL="0" marR="0" lvl="0" indent="0" algn="r">
              <a:spcBef>
                <a:spcPts val="0"/>
              </a:spcBef>
              <a:spcAft>
                <a:spcPts val="0"/>
              </a:spcAft>
              <a:buNone/>
              <a:defRPr/>
            </a:pPr>
            <a:r>
              <a:rPr lang="en-US" sz="1800">
                <a:solidFill>
                  <a:schemeClr val="dk1"/>
                </a:solidFill>
                <a:latin typeface="Calibri"/>
                <a:ea typeface="Calibri"/>
                <a:cs typeface="Calibri"/>
              </a:rPr>
              <a:t>Scientific collaboration</a:t>
            </a:r>
            <a:endParaRPr sz="1800">
              <a:solidFill>
                <a:schemeClr val="dk1"/>
              </a:solidFill>
              <a:latin typeface="Calibri"/>
              <a:ea typeface="Calibri"/>
              <a:cs typeface="Calibri"/>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548;p71"/>
          <p:cNvSpPr>
            <a:spLocks noGrp="1"/>
          </p:cNvSpPr>
          <p:nvPr>
            <p:ph type="body" idx="1"/>
          </p:nvPr>
        </p:nvSpPr>
        <p:spPr bwMode="auto">
          <a:xfrm>
            <a:off x="455022" y="1502908"/>
            <a:ext cx="10515600" cy="4351200"/>
          </a:xfrm>
          <a:prstGeom prst="rect">
            <a:avLst/>
          </a:prstGeom>
        </p:spPr>
        <p:txBody>
          <a:bodyPr spcFirstLastPara="1" wrap="square" lIns="91425" tIns="45700" rIns="91425" bIns="45700" anchor="t" anchorCtr="0">
            <a:noAutofit/>
          </a:bodyPr>
          <a:lstStyle/>
          <a:p>
            <a:pPr marL="228600" lvl="0" indent="-228600" algn="l">
              <a:spcBef>
                <a:spcPts val="1000"/>
              </a:spcBef>
              <a:spcAft>
                <a:spcPts val="0"/>
              </a:spcAft>
              <a:buSzPts val="2400"/>
              <a:buChar char="•"/>
              <a:defRPr/>
            </a:pPr>
            <a:r>
              <a:rPr lang="en-US" dirty="0"/>
              <a:t>The SP shall delete or </a:t>
            </a:r>
            <a:r>
              <a:rPr lang="en-US" dirty="0" err="1"/>
              <a:t>anonymise</a:t>
            </a:r>
            <a:r>
              <a:rPr lang="en-US" dirty="0"/>
              <a:t> attributes </a:t>
            </a:r>
            <a:r>
              <a:rPr lang="en-US" b="1" dirty="0"/>
              <a:t>when no longer needed </a:t>
            </a:r>
            <a:r>
              <a:rPr lang="en-US" dirty="0"/>
              <a:t>for enabling access to the service</a:t>
            </a:r>
            <a:endParaRPr dirty="0"/>
          </a:p>
          <a:p>
            <a:pPr marL="685800" lvl="1" indent="-266700" algn="l">
              <a:spcBef>
                <a:spcPts val="500"/>
              </a:spcBef>
              <a:spcAft>
                <a:spcPts val="0"/>
              </a:spcAft>
              <a:buSzPts val="2400"/>
              <a:buChar char="•"/>
              <a:defRPr/>
            </a:pPr>
            <a:r>
              <a:rPr lang="en-US" dirty="0"/>
              <a:t>if the user no more wishes to use the service</a:t>
            </a:r>
            <a:endParaRPr dirty="0"/>
          </a:p>
          <a:p>
            <a:pPr marL="685800" lvl="1" indent="-266700" algn="l">
              <a:spcBef>
                <a:spcPts val="500"/>
              </a:spcBef>
              <a:spcAft>
                <a:spcPts val="0"/>
              </a:spcAft>
              <a:buSzPts val="2400"/>
              <a:buChar char="•"/>
              <a:defRPr/>
            </a:pPr>
            <a:r>
              <a:rPr lang="en-US" dirty="0"/>
              <a:t>if the user does not show up for </a:t>
            </a:r>
            <a:r>
              <a:rPr lang="en-US" b="1" dirty="0"/>
              <a:t>18 months</a:t>
            </a:r>
            <a:endParaRPr b="1" dirty="0"/>
          </a:p>
          <a:p>
            <a:pPr marL="228600" lvl="0" indent="-292100" algn="l">
              <a:spcBef>
                <a:spcPts val="1000"/>
              </a:spcBef>
              <a:spcAft>
                <a:spcPts val="0"/>
              </a:spcAft>
              <a:buSzPts val="2800"/>
              <a:buChar char="•"/>
              <a:defRPr/>
            </a:pPr>
            <a:r>
              <a:rPr lang="en-US" dirty="0"/>
              <a:t>there may be reasons to extend the 18 month rule of thumb</a:t>
            </a:r>
            <a:endParaRPr dirty="0"/>
          </a:p>
          <a:p>
            <a:pPr marL="685800" lvl="1" indent="-266700" algn="l">
              <a:spcBef>
                <a:spcPts val="500"/>
              </a:spcBef>
              <a:spcAft>
                <a:spcPts val="0"/>
              </a:spcAft>
              <a:buSzPts val="2400"/>
              <a:buChar char="•"/>
              <a:defRPr/>
            </a:pPr>
            <a:r>
              <a:rPr lang="en-US" dirty="0"/>
              <a:t>attributing researchers for their scientific contribution</a:t>
            </a:r>
            <a:endParaRPr dirty="0"/>
          </a:p>
          <a:p>
            <a:pPr marL="685800" lvl="1" indent="-266700" algn="l">
              <a:spcBef>
                <a:spcPts val="500"/>
              </a:spcBef>
              <a:spcAft>
                <a:spcPts val="0"/>
              </a:spcAft>
              <a:buSzPts val="2400"/>
              <a:buChar char="•"/>
              <a:defRPr/>
            </a:pPr>
            <a:r>
              <a:rPr lang="en-US" dirty="0"/>
              <a:t>assessing the provenance of a contribution</a:t>
            </a:r>
            <a:endParaRPr dirty="0"/>
          </a:p>
          <a:p>
            <a:pPr marL="685800" lvl="1" indent="-266700" algn="l">
              <a:spcBef>
                <a:spcPts val="500"/>
              </a:spcBef>
              <a:spcAft>
                <a:spcPts val="0"/>
              </a:spcAft>
              <a:buSzPts val="2400"/>
              <a:buChar char="•"/>
              <a:defRPr/>
            </a:pPr>
            <a:r>
              <a:rPr lang="en-US" dirty="0"/>
              <a:t>maintaining source code in a git...</a:t>
            </a:r>
            <a:endParaRPr dirty="0"/>
          </a:p>
          <a:p>
            <a:pPr marL="0" lvl="0" indent="0" algn="l">
              <a:spcBef>
                <a:spcPts val="1000"/>
              </a:spcBef>
              <a:spcAft>
                <a:spcPts val="0"/>
              </a:spcAft>
              <a:buNone/>
              <a:defRPr/>
            </a:pPr>
            <a:endParaRPr dirty="0"/>
          </a:p>
        </p:txBody>
      </p:sp>
      <p:sp>
        <p:nvSpPr>
          <p:cNvPr id="5" name="Google Shape;549;p71"/>
          <p:cNvSpPr>
            <a:spLocks noGrp="1"/>
          </p:cNvSpPr>
          <p:nvPr>
            <p:ph type="title"/>
          </p:nvPr>
        </p:nvSpPr>
        <p:spPr bwMode="auto">
          <a:xfrm>
            <a:off x="454525" y="204374"/>
            <a:ext cx="10515600" cy="938700"/>
          </a:xfrm>
          <a:prstGeom prst="rect">
            <a:avLst/>
          </a:prstGeom>
        </p:spPr>
        <p:txBody>
          <a:bodyPr spcFirstLastPara="1" wrap="square" lIns="91425" tIns="45700" rIns="91425" bIns="45700" anchor="ctr" anchorCtr="0">
            <a:noAutofit/>
          </a:bodyPr>
          <a:lstStyle/>
          <a:p>
            <a:pPr marL="0" lvl="0" indent="0" algn="l">
              <a:spcBef>
                <a:spcPts val="0"/>
              </a:spcBef>
              <a:spcAft>
                <a:spcPts val="0"/>
              </a:spcAft>
              <a:buNone/>
              <a:defRPr/>
            </a:pPr>
            <a:r>
              <a:rPr lang="en-US" dirty="0">
                <a:solidFill>
                  <a:srgbClr val="C00000"/>
                </a:solidFill>
              </a:rPr>
              <a:t>How long </a:t>
            </a:r>
            <a:r>
              <a:rPr lang="en-US" dirty="0">
                <a:solidFill>
                  <a:schemeClr val="dk2"/>
                </a:solidFill>
              </a:rPr>
              <a:t>can the SP </a:t>
            </a:r>
            <a:r>
              <a:rPr lang="en-US" dirty="0">
                <a:solidFill>
                  <a:srgbClr val="C00000"/>
                </a:solidFill>
              </a:rPr>
              <a:t>keep my attributes</a:t>
            </a:r>
            <a:r>
              <a:rPr lang="en-US" dirty="0">
                <a:solidFill>
                  <a:schemeClr val="dk2"/>
                </a:solidFill>
              </a:rPr>
              <a:t>?</a:t>
            </a:r>
            <a:endParaRPr dirty="0">
              <a:solidFill>
                <a:schemeClr val="dk2"/>
              </a:solidFill>
            </a:endParaRPr>
          </a:p>
        </p:txBody>
      </p:sp>
      <p:sp>
        <p:nvSpPr>
          <p:cNvPr id="6" name="Google Shape;550;p71"/>
          <p:cNvSpPr>
            <a:spLocks noGrp="1"/>
          </p:cNvSpPr>
          <p:nvPr>
            <p:ph type="sldNum" idx="12"/>
          </p:nvPr>
        </p:nvSpPr>
        <p:spPr bwMode="auto">
          <a:xfrm>
            <a:off x="11439527" y="6523900"/>
            <a:ext cx="569700" cy="321300"/>
          </a:xfrm>
          <a:prstGeom prst="rect">
            <a:avLst/>
          </a:prstGeom>
          <a:noFill/>
          <a:ln>
            <a:noFill/>
          </a:ln>
        </p:spPr>
        <p:txBody>
          <a:bodyPr spcFirstLastPara="1" wrap="square" lIns="91425" tIns="91425" rIns="91425" bIns="91425" anchor="ctr" anchorCtr="0">
            <a:noAutofit/>
          </a:bodyPr>
          <a:lstStyle/>
          <a:p>
            <a:pPr marL="0" lvl="0" indent="0" algn="l">
              <a:spcBef>
                <a:spcPts val="0"/>
              </a:spcBef>
              <a:spcAft>
                <a:spcPts val="0"/>
              </a:spcAft>
              <a:buClr>
                <a:srgbClr val="000000"/>
              </a:buClr>
              <a:buFont typeface="Arial"/>
              <a:buNone/>
              <a:defRPr/>
            </a:pPr>
            <a:fld id="{00000000-1234-1234-1234-123412341234}" type="slidenum">
              <a:rPr lang="en-US"/>
              <a:t>39</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269;p42"/>
          <p:cNvSpPr>
            <a:spLocks noGrp="1"/>
          </p:cNvSpPr>
          <p:nvPr>
            <p:ph type="body" idx="1"/>
          </p:nvPr>
        </p:nvSpPr>
        <p:spPr bwMode="auto">
          <a:xfrm>
            <a:off x="74631" y="289155"/>
            <a:ext cx="11482500" cy="5940000"/>
          </a:xfrm>
          <a:prstGeom prst="rect">
            <a:avLst/>
          </a:prstGeom>
        </p:spPr>
        <p:txBody>
          <a:bodyPr spcFirstLastPara="1" wrap="square" lIns="91425" tIns="45700" rIns="91425" bIns="45700" anchor="t" anchorCtr="0">
            <a:noAutofit/>
          </a:bodyPr>
          <a:lstStyle/>
          <a:p>
            <a:pPr marL="0" lvl="0" indent="0" algn="l">
              <a:spcBef>
                <a:spcPts val="1000"/>
              </a:spcBef>
              <a:spcAft>
                <a:spcPts val="0"/>
              </a:spcAft>
              <a:buNone/>
              <a:defRPr/>
            </a:pPr>
            <a:endParaRPr sz="2400" dirty="0">
              <a:solidFill>
                <a:srgbClr val="03435F"/>
              </a:solidFill>
            </a:endParaRPr>
          </a:p>
          <a:p>
            <a:pPr marL="0" lvl="0" indent="0" algn="l">
              <a:spcBef>
                <a:spcPts val="1000"/>
              </a:spcBef>
              <a:spcAft>
                <a:spcPts val="0"/>
              </a:spcAft>
              <a:buNone/>
              <a:defRPr/>
            </a:pPr>
            <a:r>
              <a:rPr lang="en-US" sz="2400" dirty="0">
                <a:solidFill>
                  <a:srgbClr val="03435F"/>
                </a:solidFill>
              </a:rPr>
              <a:t>When used with the</a:t>
            </a:r>
            <a:r>
              <a:rPr lang="en-US" sz="2400" b="1" dirty="0">
                <a:solidFill>
                  <a:srgbClr val="03435F"/>
                </a:solidFill>
              </a:rPr>
              <a:t> </a:t>
            </a:r>
            <a:r>
              <a:rPr lang="en-US" sz="2400" b="1" u="sng" dirty="0">
                <a:solidFill>
                  <a:srgbClr val="03435F"/>
                </a:solidFill>
                <a:hlinkClick r:id="rId3"/>
              </a:rPr>
              <a:t>SAML V2.0 Metadata Extension for Entity Attributes</a:t>
            </a:r>
            <a:r>
              <a:rPr lang="en-US" sz="2400" dirty="0">
                <a:solidFill>
                  <a:srgbClr val="03435F"/>
                </a:solidFill>
              </a:rPr>
              <a:t> each such entity category attribute value </a:t>
            </a:r>
            <a:r>
              <a:rPr lang="en-US" sz="2400" b="1" dirty="0">
                <a:solidFill>
                  <a:srgbClr val="03435F"/>
                </a:solidFill>
              </a:rPr>
              <a:t>represents a claim that </a:t>
            </a:r>
            <a:r>
              <a:rPr lang="en-US" sz="2400" b="1" dirty="0">
                <a:solidFill>
                  <a:srgbClr val="C00000"/>
                </a:solidFill>
              </a:rPr>
              <a:t>the entity thus labeled meets the requirements of  the indicated category</a:t>
            </a:r>
          </a:p>
          <a:p>
            <a:pPr marL="0" lvl="0" indent="0" algn="l">
              <a:spcBef>
                <a:spcPts val="999"/>
              </a:spcBef>
              <a:spcAft>
                <a:spcPts val="0"/>
              </a:spcAft>
              <a:buNone/>
              <a:defRPr/>
            </a:pPr>
            <a:r>
              <a:rPr lang="en-US" sz="2400" b="1" dirty="0">
                <a:solidFill>
                  <a:srgbClr val="03435F"/>
                </a:solidFill>
              </a:rPr>
              <a:t>The </a:t>
            </a:r>
            <a:r>
              <a:rPr lang="en-US" sz="2400" b="1" u="sng" dirty="0">
                <a:solidFill>
                  <a:srgbClr val="03435F"/>
                </a:solidFill>
              </a:rPr>
              <a:t>entity is </a:t>
            </a:r>
            <a:r>
              <a:rPr lang="en-US" sz="2400" b="0" u="sng" dirty="0">
                <a:solidFill>
                  <a:srgbClr val="03435F"/>
                </a:solidFill>
              </a:rPr>
              <a:t>therefore </a:t>
            </a:r>
            <a:r>
              <a:rPr lang="en-US" sz="2400" b="1" i="0" u="sng" strike="noStrike" cap="none" spc="0" dirty="0">
                <a:solidFill>
                  <a:srgbClr val="03435F"/>
                </a:solidFill>
                <a:latin typeface="Calibri"/>
                <a:ea typeface="Calibri"/>
                <a:cs typeface="Calibri"/>
              </a:rPr>
              <a:t>asserted </a:t>
            </a:r>
            <a:r>
              <a:rPr lang="en-US" sz="2400" b="0" i="0" u="sng" strike="noStrike" cap="none" spc="0" dirty="0">
                <a:solidFill>
                  <a:srgbClr val="03435F"/>
                </a:solidFill>
                <a:latin typeface="Calibri"/>
                <a:ea typeface="Calibri"/>
                <a:cs typeface="Calibri"/>
              </a:rPr>
              <a:t>to be </a:t>
            </a:r>
            <a:r>
              <a:rPr lang="en-US" sz="2400" b="1" i="0" u="sng" strike="noStrike" cap="none" spc="0" dirty="0">
                <a:solidFill>
                  <a:srgbClr val="03435F"/>
                </a:solidFill>
                <a:latin typeface="Calibri"/>
                <a:ea typeface="Calibri"/>
                <a:cs typeface="Calibri"/>
              </a:rPr>
              <a:t>a member </a:t>
            </a:r>
            <a:r>
              <a:rPr lang="en-US" sz="2400" b="0" i="0" u="sng" strike="noStrike" cap="none" spc="0" dirty="0">
                <a:solidFill>
                  <a:srgbClr val="03435F"/>
                </a:solidFill>
                <a:latin typeface="Calibri"/>
                <a:ea typeface="Calibri"/>
                <a:cs typeface="Calibri"/>
              </a:rPr>
              <a:t>of that </a:t>
            </a:r>
            <a:r>
              <a:rPr lang="en-US" sz="2400" b="1" i="0" u="sng" strike="noStrike" cap="none" spc="0" dirty="0">
                <a:solidFill>
                  <a:srgbClr val="03435F"/>
                </a:solidFill>
                <a:latin typeface="Calibri"/>
                <a:ea typeface="Calibri"/>
                <a:cs typeface="Calibri"/>
              </a:rPr>
              <a:t>category</a:t>
            </a:r>
            <a:endParaRPr sz="2400" b="1" u="sng" dirty="0">
              <a:solidFill>
                <a:srgbClr val="03435F"/>
              </a:solidFill>
            </a:endParaRPr>
          </a:p>
          <a:p>
            <a:pPr marL="0" lvl="0" indent="0" algn="l">
              <a:spcBef>
                <a:spcPts val="1000"/>
              </a:spcBef>
              <a:spcAft>
                <a:spcPts val="0"/>
              </a:spcAft>
              <a:buNone/>
              <a:defRPr/>
            </a:pPr>
            <a:r>
              <a:rPr lang="en-US" sz="2400" dirty="0">
                <a:solidFill>
                  <a:srgbClr val="03435F"/>
                </a:solidFill>
              </a:rPr>
              <a:t>These </a:t>
            </a:r>
            <a:r>
              <a:rPr lang="en-US" sz="2400" b="1" dirty="0">
                <a:solidFill>
                  <a:srgbClr val="03435F"/>
                </a:solidFill>
              </a:rPr>
              <a:t>category membership </a:t>
            </a:r>
            <a:r>
              <a:rPr lang="en-US" sz="2400" b="1" dirty="0">
                <a:solidFill>
                  <a:srgbClr val="C00000"/>
                </a:solidFill>
              </a:rPr>
              <a:t>claims MAY be used by a relying party</a:t>
            </a:r>
            <a:r>
              <a:rPr lang="en-US" sz="2400" dirty="0">
                <a:solidFill>
                  <a:srgbClr val="C00000"/>
                </a:solidFill>
              </a:rPr>
              <a:t> </a:t>
            </a:r>
            <a:r>
              <a:rPr lang="en-US" sz="2400" dirty="0">
                <a:solidFill>
                  <a:srgbClr val="03435F"/>
                </a:solidFill>
              </a:rPr>
              <a:t>to </a:t>
            </a:r>
            <a:endParaRPr sz="2400" dirty="0">
              <a:solidFill>
                <a:srgbClr val="03435F"/>
              </a:solidFill>
            </a:endParaRPr>
          </a:p>
          <a:p>
            <a:pPr marL="457200" lvl="0" indent="-381000" algn="l">
              <a:spcBef>
                <a:spcPts val="1000"/>
              </a:spcBef>
              <a:spcAft>
                <a:spcPts val="0"/>
              </a:spcAft>
              <a:buSzPts val="2400"/>
              <a:buChar char="•"/>
              <a:defRPr/>
            </a:pPr>
            <a:r>
              <a:rPr lang="en-US" sz="2400" b="1" dirty="0">
                <a:solidFill>
                  <a:srgbClr val="03435F"/>
                </a:solidFill>
              </a:rPr>
              <a:t>provision policy for release of attributes from an identity provider</a:t>
            </a:r>
            <a:endParaRPr sz="2400" b="1" dirty="0">
              <a:solidFill>
                <a:srgbClr val="03435F"/>
              </a:solidFill>
            </a:endParaRPr>
          </a:p>
          <a:p>
            <a:pPr marL="457200" lvl="0" indent="-381000" algn="l">
              <a:spcBef>
                <a:spcPts val="0"/>
              </a:spcBef>
              <a:spcAft>
                <a:spcPts val="0"/>
              </a:spcAft>
              <a:buClr>
                <a:srgbClr val="03435F"/>
              </a:buClr>
              <a:buSzPts val="2400"/>
              <a:buChar char="•"/>
              <a:defRPr/>
            </a:pPr>
            <a:r>
              <a:rPr lang="en-US" sz="2400" dirty="0">
                <a:solidFill>
                  <a:srgbClr val="03435F"/>
                </a:solidFill>
              </a:rPr>
              <a:t>influence user interface decisions  ( e.g.: identity provider discovery )</a:t>
            </a:r>
            <a:endParaRPr sz="2400" dirty="0">
              <a:solidFill>
                <a:srgbClr val="03435F"/>
              </a:solidFill>
            </a:endParaRPr>
          </a:p>
          <a:p>
            <a:pPr marL="0" lvl="0" indent="0" algn="l">
              <a:spcBef>
                <a:spcPts val="1000"/>
              </a:spcBef>
              <a:spcAft>
                <a:spcPts val="0"/>
              </a:spcAft>
              <a:buNone/>
              <a:defRPr/>
            </a:pPr>
            <a:r>
              <a:rPr lang="en-US" sz="2400" dirty="0">
                <a:solidFill>
                  <a:srgbClr val="03435F"/>
                </a:solidFill>
              </a:rPr>
              <a:t> or for</a:t>
            </a:r>
            <a:r>
              <a:rPr lang="en-US" sz="2400" b="1" dirty="0">
                <a:solidFill>
                  <a:srgbClr val="03435F"/>
                </a:solidFill>
              </a:rPr>
              <a:t> any other purpose. </a:t>
            </a:r>
            <a:endParaRPr sz="2400" b="1" dirty="0">
              <a:solidFill>
                <a:srgbClr val="03435F"/>
              </a:solidFill>
            </a:endParaRPr>
          </a:p>
          <a:p>
            <a:pPr marL="0" lvl="0" indent="0" algn="l">
              <a:spcBef>
                <a:spcPts val="1000"/>
              </a:spcBef>
              <a:spcAft>
                <a:spcPts val="0"/>
              </a:spcAft>
              <a:buNone/>
              <a:defRPr/>
            </a:pPr>
            <a:r>
              <a:rPr lang="en-US" sz="2400" dirty="0">
                <a:solidFill>
                  <a:srgbClr val="03435F"/>
                </a:solidFill>
              </a:rPr>
              <a:t>In general, the intended uses of any claim of membership in a given category will dep</a:t>
            </a:r>
            <a:r>
              <a:rPr lang="en-US" sz="2400" dirty="0">
                <a:solidFill>
                  <a:schemeClr val="bg2"/>
                </a:solidFill>
              </a:rPr>
              <a:t>end</a:t>
            </a:r>
            <a:r>
              <a:rPr lang="en-US" sz="2400" dirty="0">
                <a:solidFill>
                  <a:srgbClr val="FFFFFF"/>
                </a:solidFill>
              </a:rPr>
              <a:t> </a:t>
            </a:r>
            <a:r>
              <a:rPr lang="en-US" sz="2400" dirty="0">
                <a:solidFill>
                  <a:srgbClr val="03435F"/>
                </a:solidFill>
              </a:rPr>
              <a:t>on the details of the category's definition, and will often be included as part of that definition.</a:t>
            </a:r>
            <a:endParaRPr sz="2400" b="1" dirty="0">
              <a:solidFill>
                <a:srgbClr val="03435F"/>
              </a:solidFill>
            </a:endParaRPr>
          </a:p>
          <a:p>
            <a:pPr marL="0" lvl="0" indent="0" algn="l">
              <a:spcBef>
                <a:spcPts val="1000"/>
              </a:spcBef>
              <a:spcAft>
                <a:spcPts val="0"/>
              </a:spcAft>
              <a:buNone/>
              <a:defRPr/>
            </a:pPr>
            <a:endParaRPr sz="2400" b="1" dirty="0">
              <a:solidFill>
                <a:srgbClr val="03435F"/>
              </a:solidFill>
            </a:endParaRPr>
          </a:p>
          <a:p>
            <a:pPr marL="0" lvl="0" indent="0" algn="l">
              <a:spcBef>
                <a:spcPts val="1000"/>
              </a:spcBef>
              <a:spcAft>
                <a:spcPts val="0"/>
              </a:spcAft>
              <a:buNone/>
              <a:defRPr/>
            </a:pPr>
            <a:endParaRPr sz="2400" b="1" dirty="0">
              <a:solidFill>
                <a:srgbClr val="03435F"/>
              </a:solidFill>
            </a:endParaRPr>
          </a:p>
        </p:txBody>
      </p:sp>
      <p:sp>
        <p:nvSpPr>
          <p:cNvPr id="5" name="Google Shape;270;p42"/>
          <p:cNvSpPr>
            <a:spLocks noGrp="1"/>
          </p:cNvSpPr>
          <p:nvPr>
            <p:ph type="title"/>
          </p:nvPr>
        </p:nvSpPr>
        <p:spPr bwMode="auto">
          <a:xfrm>
            <a:off x="631388" y="128707"/>
            <a:ext cx="9894600" cy="430800"/>
          </a:xfrm>
          <a:prstGeom prst="rect">
            <a:avLst/>
          </a:prstGeom>
        </p:spPr>
        <p:txBody>
          <a:bodyPr spcFirstLastPara="1" wrap="square" lIns="91425" tIns="45700" rIns="91425" bIns="45700" anchor="ctr" anchorCtr="0">
            <a:noAutofit/>
          </a:bodyPr>
          <a:lstStyle/>
          <a:p>
            <a:pPr marL="0" lvl="0" indent="0" algn="l">
              <a:spcBef>
                <a:spcPts val="0"/>
              </a:spcBef>
              <a:spcAft>
                <a:spcPts val="0"/>
              </a:spcAft>
              <a:buNone/>
              <a:defRPr/>
            </a:pPr>
            <a:r>
              <a:rPr lang="en-US"/>
              <a:t>What are Entity Categories for</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555;p72"/>
          <p:cNvSpPr>
            <a:spLocks noGrp="1"/>
          </p:cNvSpPr>
          <p:nvPr>
            <p:ph type="body" idx="1"/>
          </p:nvPr>
        </p:nvSpPr>
        <p:spPr bwMode="auto">
          <a:xfrm>
            <a:off x="455024" y="1502900"/>
            <a:ext cx="6345300" cy="4351200"/>
          </a:xfrm>
          <a:prstGeom prst="rect">
            <a:avLst/>
          </a:prstGeom>
          <a:noFill/>
          <a:ln>
            <a:noFill/>
          </a:ln>
        </p:spPr>
        <p:txBody>
          <a:bodyPr spcFirstLastPara="1" wrap="square" lIns="91425" tIns="45700" rIns="91425" bIns="45700" anchor="t" anchorCtr="0">
            <a:noAutofit/>
          </a:bodyPr>
          <a:lstStyle/>
          <a:p>
            <a:pPr marL="0" lvl="0" indent="0" algn="l">
              <a:lnSpc>
                <a:spcPct val="90000"/>
              </a:lnSpc>
              <a:spcBef>
                <a:spcPts val="0"/>
              </a:spcBef>
              <a:spcAft>
                <a:spcPts val="0"/>
              </a:spcAft>
              <a:buClr>
                <a:srgbClr val="004359"/>
              </a:buClr>
              <a:buSzPts val="2400"/>
              <a:buNone/>
              <a:defRPr/>
            </a:pPr>
            <a:r>
              <a:rPr lang="en-US" b="1" dirty="0"/>
              <a:t>Security measures</a:t>
            </a:r>
            <a:endParaRPr b="1" dirty="0"/>
          </a:p>
          <a:p>
            <a:pPr marL="228600" lvl="0" indent="-228600" algn="l">
              <a:lnSpc>
                <a:spcPct val="90000"/>
              </a:lnSpc>
              <a:spcBef>
                <a:spcPts val="1000"/>
              </a:spcBef>
              <a:spcAft>
                <a:spcPts val="0"/>
              </a:spcAft>
              <a:buClr>
                <a:srgbClr val="004359"/>
              </a:buClr>
              <a:buSzPts val="2400"/>
              <a:buChar char="•"/>
              <a:defRPr/>
            </a:pPr>
            <a:r>
              <a:rPr lang="en-US" dirty="0"/>
              <a:t>SP takes proper care of information security</a:t>
            </a:r>
            <a:endParaRPr dirty="0"/>
          </a:p>
          <a:p>
            <a:pPr marL="228600" lvl="0" indent="-228600" algn="l">
              <a:lnSpc>
                <a:spcPct val="90000"/>
              </a:lnSpc>
              <a:spcBef>
                <a:spcPts val="1000"/>
              </a:spcBef>
              <a:spcAft>
                <a:spcPts val="0"/>
              </a:spcAft>
              <a:buClr>
                <a:srgbClr val="004359"/>
              </a:buClr>
              <a:buSzPts val="2400"/>
              <a:buChar char="•"/>
              <a:defRPr/>
            </a:pPr>
            <a:r>
              <a:rPr lang="en-US" b="1" dirty="0"/>
              <a:t>SIRTFI</a:t>
            </a:r>
            <a:r>
              <a:rPr lang="en-US" dirty="0"/>
              <a:t> as a </a:t>
            </a:r>
            <a:r>
              <a:rPr lang="en-US" b="1" dirty="0"/>
              <a:t>well-established community practice</a:t>
            </a:r>
            <a:endParaRPr b="1" dirty="0"/>
          </a:p>
          <a:p>
            <a:pPr marL="0" lvl="0" indent="0" algn="l">
              <a:lnSpc>
                <a:spcPct val="90000"/>
              </a:lnSpc>
              <a:spcBef>
                <a:spcPts val="1000"/>
              </a:spcBef>
              <a:spcAft>
                <a:spcPts val="0"/>
              </a:spcAft>
              <a:buClr>
                <a:srgbClr val="004359"/>
              </a:buClr>
              <a:buSzPts val="2400"/>
              <a:buNone/>
              <a:defRPr/>
            </a:pPr>
            <a:endParaRPr dirty="0"/>
          </a:p>
          <a:p>
            <a:pPr marL="0" lvl="0" indent="0" algn="l">
              <a:lnSpc>
                <a:spcPct val="90000"/>
              </a:lnSpc>
              <a:spcBef>
                <a:spcPts val="1000"/>
              </a:spcBef>
              <a:spcAft>
                <a:spcPts val="0"/>
              </a:spcAft>
              <a:buClr>
                <a:srgbClr val="004359"/>
              </a:buClr>
              <a:buSzPts val="2400"/>
              <a:buNone/>
              <a:defRPr/>
            </a:pPr>
            <a:r>
              <a:rPr lang="en-US" dirty="0"/>
              <a:t>Security breaches</a:t>
            </a:r>
            <a:r>
              <a:rPr lang="en-US" u="sng" dirty="0"/>
              <a:t> </a:t>
            </a:r>
            <a:endParaRPr dirty="0"/>
          </a:p>
          <a:p>
            <a:pPr marL="228600" lvl="0" indent="-228600" algn="l">
              <a:lnSpc>
                <a:spcPct val="90000"/>
              </a:lnSpc>
              <a:spcBef>
                <a:spcPts val="1000"/>
              </a:spcBef>
              <a:spcAft>
                <a:spcPts val="0"/>
              </a:spcAft>
              <a:buClr>
                <a:srgbClr val="004359"/>
              </a:buClr>
              <a:buSzPts val="2400"/>
              <a:buChar char="•"/>
              <a:defRPr/>
            </a:pPr>
            <a:r>
              <a:rPr lang="en-US" dirty="0"/>
              <a:t>normal GDPR obligations apply</a:t>
            </a:r>
            <a:endParaRPr dirty="0"/>
          </a:p>
          <a:p>
            <a:pPr marL="228600" lvl="0" indent="-228600" algn="l">
              <a:lnSpc>
                <a:spcPct val="90000"/>
              </a:lnSpc>
              <a:spcBef>
                <a:spcPts val="1000"/>
              </a:spcBef>
              <a:spcAft>
                <a:spcPts val="0"/>
              </a:spcAft>
              <a:buClr>
                <a:srgbClr val="004359"/>
              </a:buClr>
              <a:buSzPts val="2400"/>
              <a:buChar char="•"/>
              <a:defRPr/>
            </a:pPr>
            <a:r>
              <a:rPr lang="en-US" dirty="0"/>
              <a:t>The SP report suspected privacy or security breaches also to </a:t>
            </a:r>
            <a:r>
              <a:rPr lang="en-US" b="1" dirty="0"/>
              <a:t>Home </a:t>
            </a:r>
            <a:r>
              <a:rPr lang="en-US" b="1" dirty="0" err="1"/>
              <a:t>Organisation</a:t>
            </a:r>
            <a:endParaRPr dirty="0"/>
          </a:p>
        </p:txBody>
      </p:sp>
      <p:sp>
        <p:nvSpPr>
          <p:cNvPr id="5" name="Google Shape;556;p72"/>
          <p:cNvSpPr>
            <a:spLocks noGrp="1"/>
          </p:cNvSpPr>
          <p:nvPr>
            <p:ph type="title"/>
          </p:nvPr>
        </p:nvSpPr>
        <p:spPr bwMode="auto">
          <a:xfrm>
            <a:off x="838200" y="144224"/>
            <a:ext cx="10515600" cy="938700"/>
          </a:xfrm>
          <a:prstGeom prst="rect">
            <a:avLst/>
          </a:prstGeom>
          <a:noFill/>
          <a:ln>
            <a:noFill/>
          </a:ln>
        </p:spPr>
        <p:txBody>
          <a:bodyPr spcFirstLastPara="1" wrap="square" lIns="91425" tIns="45700" rIns="91425" bIns="45700" anchor="ctr" anchorCtr="0">
            <a:noAutofit/>
          </a:bodyPr>
          <a:lstStyle/>
          <a:p>
            <a:pPr marL="0" lvl="0" indent="0" algn="l">
              <a:lnSpc>
                <a:spcPct val="100000"/>
              </a:lnSpc>
              <a:spcBef>
                <a:spcPts val="0"/>
              </a:spcBef>
              <a:spcAft>
                <a:spcPts val="0"/>
              </a:spcAft>
              <a:buClr>
                <a:srgbClr val="ED7D31"/>
              </a:buClr>
              <a:buSzPts val="2400"/>
              <a:buFont typeface="Calibri"/>
              <a:buNone/>
              <a:defRPr/>
            </a:pPr>
            <a:r>
              <a:rPr lang="en-US">
                <a:solidFill>
                  <a:schemeClr val="dk2"/>
                </a:solidFill>
              </a:rPr>
              <a:t>How will the SP protect my attributes?</a:t>
            </a:r>
            <a:endParaRPr>
              <a:solidFill>
                <a:schemeClr val="dk2"/>
              </a:solidFill>
            </a:endParaRPr>
          </a:p>
        </p:txBody>
      </p:sp>
      <p:sp>
        <p:nvSpPr>
          <p:cNvPr id="6" name="Google Shape;557;p72"/>
          <p:cNvSpPr>
            <a:spLocks noGrp="1"/>
          </p:cNvSpPr>
          <p:nvPr>
            <p:ph type="sldNum" idx="12"/>
          </p:nvPr>
        </p:nvSpPr>
        <p:spPr bwMode="auto">
          <a:xfrm>
            <a:off x="11439527" y="6523900"/>
            <a:ext cx="569700" cy="321300"/>
          </a:xfrm>
          <a:prstGeom prst="rect">
            <a:avLst/>
          </a:prstGeom>
          <a:noFill/>
          <a:ln>
            <a:noFill/>
          </a:ln>
        </p:spPr>
        <p:txBody>
          <a:bodyPr spcFirstLastPara="1" wrap="square" lIns="91425" tIns="45700" rIns="91425" bIns="45700" anchor="t" anchorCtr="0">
            <a:noAutofit/>
          </a:bodyPr>
          <a:lstStyle/>
          <a:p>
            <a:pPr marL="0" lvl="0" indent="0" algn="l">
              <a:spcBef>
                <a:spcPts val="0"/>
              </a:spcBef>
              <a:spcAft>
                <a:spcPts val="0"/>
              </a:spcAft>
              <a:buClr>
                <a:srgbClr val="000000"/>
              </a:buClr>
              <a:buFont typeface="Arial"/>
              <a:buNone/>
              <a:defRPr/>
            </a:pPr>
            <a:fld id="{00000000-1234-1234-1234-123412341234}" type="slidenum">
              <a:rPr lang="en-US"/>
              <a:t>40</a:t>
            </a:fld>
            <a:endParaRPr/>
          </a:p>
        </p:txBody>
      </p:sp>
      <p:pic>
        <p:nvPicPr>
          <p:cNvPr id="7" name="Google Shape;558;p72"/>
          <p:cNvPicPr/>
          <p:nvPr/>
        </p:nvPicPr>
        <p:blipFill>
          <a:blip r:embed="rId2">
            <a:alphaModFix/>
          </a:blip>
          <a:stretch/>
        </p:blipFill>
        <p:spPr bwMode="auto">
          <a:xfrm>
            <a:off x="7553324" y="1502908"/>
            <a:ext cx="4277081" cy="4693823"/>
          </a:xfrm>
          <a:prstGeom prst="rect">
            <a:avLst/>
          </a:prstGeom>
          <a:noFill/>
          <a:ln w="9525" cap="flat" cmpd="sng">
            <a:solidFill>
              <a:schemeClr val="accent1"/>
            </a:solidFill>
            <a:prstDash val="solid"/>
            <a:round/>
            <a:headEnd type="none" w="sm" len="sm"/>
            <a:tailEnd type="none" w="sm" len="sm"/>
          </a:ln>
          <a:effectLst>
            <a:outerShdw blurRad="50800" dist="38100" dir="2700000" algn="tl" rotWithShape="0">
              <a:srgbClr val="000000">
                <a:alpha val="40000"/>
              </a:srgbClr>
            </a:outerShdw>
          </a:effectLst>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563;p73"/>
          <p:cNvSpPr>
            <a:spLocks noGrp="1"/>
          </p:cNvSpPr>
          <p:nvPr>
            <p:ph type="body" idx="1"/>
          </p:nvPr>
        </p:nvSpPr>
        <p:spPr bwMode="auto">
          <a:xfrm>
            <a:off x="455022" y="1502908"/>
            <a:ext cx="10515600" cy="4351200"/>
          </a:xfrm>
          <a:prstGeom prst="rect">
            <a:avLst/>
          </a:prstGeom>
          <a:noFill/>
          <a:ln>
            <a:noFill/>
          </a:ln>
        </p:spPr>
        <p:txBody>
          <a:bodyPr spcFirstLastPara="1" wrap="square" lIns="91425" tIns="45700" rIns="91425" bIns="45700" anchor="t" anchorCtr="0">
            <a:noAutofit/>
          </a:bodyPr>
          <a:lstStyle/>
          <a:p>
            <a:pPr marL="0" lvl="0" indent="0" algn="l">
              <a:lnSpc>
                <a:spcPct val="90000"/>
              </a:lnSpc>
              <a:spcBef>
                <a:spcPts val="0"/>
              </a:spcBef>
              <a:spcAft>
                <a:spcPts val="0"/>
              </a:spcAft>
              <a:buClr>
                <a:srgbClr val="004359"/>
              </a:buClr>
              <a:buSzPts val="2400"/>
              <a:buNone/>
              <a:defRPr/>
            </a:pPr>
            <a:r>
              <a:rPr lang="en-US" dirty="0"/>
              <a:t>If an End User suspects an SP non-compliance:</a:t>
            </a:r>
            <a:endParaRPr dirty="0"/>
          </a:p>
          <a:p>
            <a:pPr marL="228600" lvl="0" indent="-228600" algn="l">
              <a:lnSpc>
                <a:spcPct val="90000"/>
              </a:lnSpc>
              <a:spcBef>
                <a:spcPts val="1000"/>
              </a:spcBef>
              <a:spcAft>
                <a:spcPts val="0"/>
              </a:spcAft>
              <a:buClr>
                <a:srgbClr val="004359"/>
              </a:buClr>
              <a:buSzPts val="2400"/>
              <a:buAutoNum type="arabicPeriod"/>
              <a:defRPr/>
            </a:pPr>
            <a:r>
              <a:rPr lang="en-US" dirty="0"/>
              <a:t>Contact </a:t>
            </a:r>
            <a:r>
              <a:rPr lang="en-US" b="1" dirty="0"/>
              <a:t>the SP </a:t>
            </a:r>
            <a:r>
              <a:rPr lang="en-US" dirty="0"/>
              <a:t>and them to check and correct</a:t>
            </a:r>
            <a:endParaRPr dirty="0"/>
          </a:p>
          <a:p>
            <a:pPr marL="228600" lvl="0" indent="-228600" algn="l">
              <a:lnSpc>
                <a:spcPct val="90000"/>
              </a:lnSpc>
              <a:spcBef>
                <a:spcPts val="1000"/>
              </a:spcBef>
              <a:spcAft>
                <a:spcPts val="0"/>
              </a:spcAft>
              <a:buClr>
                <a:srgbClr val="004359"/>
              </a:buClr>
              <a:buSzPts val="2400"/>
              <a:buAutoNum type="arabicPeriod"/>
              <a:defRPr/>
            </a:pPr>
            <a:r>
              <a:rPr lang="en-US" dirty="0"/>
              <a:t>Contact </a:t>
            </a:r>
            <a:r>
              <a:rPr lang="en-US" b="1" dirty="0"/>
              <a:t>the </a:t>
            </a:r>
            <a:r>
              <a:rPr lang="en-US" b="1" dirty="0">
                <a:solidFill>
                  <a:srgbClr val="C00000"/>
                </a:solidFill>
              </a:rPr>
              <a:t>SP’s</a:t>
            </a:r>
            <a:r>
              <a:rPr lang="en-US" b="1" dirty="0"/>
              <a:t> </a:t>
            </a:r>
            <a:r>
              <a:rPr lang="en-US" b="1" dirty="0">
                <a:solidFill>
                  <a:srgbClr val="C00000"/>
                </a:solidFill>
              </a:rPr>
              <a:t>Home identity federation </a:t>
            </a:r>
            <a:r>
              <a:rPr lang="en-US" dirty="0"/>
              <a:t>and ask them to contact the SP</a:t>
            </a:r>
            <a:endParaRPr dirty="0"/>
          </a:p>
          <a:p>
            <a:pPr marL="228600" lvl="0" indent="-228600" algn="l">
              <a:lnSpc>
                <a:spcPct val="90000"/>
              </a:lnSpc>
              <a:spcBef>
                <a:spcPts val="1000"/>
              </a:spcBef>
              <a:spcAft>
                <a:spcPts val="0"/>
              </a:spcAft>
              <a:buClr>
                <a:srgbClr val="004359"/>
              </a:buClr>
              <a:buSzPts val="2400"/>
              <a:buAutoNum type="arabicPeriod"/>
              <a:defRPr/>
            </a:pPr>
            <a:r>
              <a:rPr lang="en-US" dirty="0"/>
              <a:t>Contact </a:t>
            </a:r>
            <a:r>
              <a:rPr lang="en-US" b="1" dirty="0"/>
              <a:t>the CoCo monitoring body</a:t>
            </a:r>
            <a:r>
              <a:rPr lang="en-US" dirty="0"/>
              <a:t> </a:t>
            </a:r>
            <a:endParaRPr dirty="0"/>
          </a:p>
          <a:p>
            <a:pPr marL="228600" lvl="0" indent="-228600" algn="l">
              <a:lnSpc>
                <a:spcPct val="90000"/>
              </a:lnSpc>
              <a:spcBef>
                <a:spcPts val="1000"/>
              </a:spcBef>
              <a:spcAft>
                <a:spcPts val="0"/>
              </a:spcAft>
              <a:buClr>
                <a:srgbClr val="004359"/>
              </a:buClr>
              <a:buSzPts val="2400"/>
              <a:buAutoNum type="arabicPeriod"/>
              <a:defRPr/>
            </a:pPr>
            <a:r>
              <a:rPr lang="en-US" dirty="0"/>
              <a:t>Lodge a complaint with the </a:t>
            </a:r>
            <a:r>
              <a:rPr lang="en-US" b="1" dirty="0"/>
              <a:t>competent supervisory authority</a:t>
            </a:r>
            <a:endParaRPr b="1" dirty="0"/>
          </a:p>
        </p:txBody>
      </p:sp>
      <p:sp>
        <p:nvSpPr>
          <p:cNvPr id="5" name="Google Shape;564;p73"/>
          <p:cNvSpPr>
            <a:spLocks noGrp="1"/>
          </p:cNvSpPr>
          <p:nvPr>
            <p:ph type="title"/>
          </p:nvPr>
        </p:nvSpPr>
        <p:spPr bwMode="auto">
          <a:xfrm>
            <a:off x="454525" y="204374"/>
            <a:ext cx="10515600" cy="938700"/>
          </a:xfrm>
          <a:prstGeom prst="rect">
            <a:avLst/>
          </a:prstGeom>
          <a:noFill/>
          <a:ln>
            <a:noFill/>
          </a:ln>
        </p:spPr>
        <p:txBody>
          <a:bodyPr spcFirstLastPara="1" wrap="square" lIns="91425" tIns="45700" rIns="91425" bIns="45700" anchor="ctr" anchorCtr="0">
            <a:noAutofit/>
          </a:bodyPr>
          <a:lstStyle/>
          <a:p>
            <a:pPr marL="0" lvl="0" indent="0" algn="l">
              <a:lnSpc>
                <a:spcPct val="100000"/>
              </a:lnSpc>
              <a:spcBef>
                <a:spcPts val="0"/>
              </a:spcBef>
              <a:spcAft>
                <a:spcPts val="0"/>
              </a:spcAft>
              <a:buClr>
                <a:srgbClr val="ED7D31"/>
              </a:buClr>
              <a:buSzPts val="2400"/>
              <a:buFont typeface="Calibri"/>
              <a:buNone/>
              <a:defRPr/>
            </a:pPr>
            <a:r>
              <a:rPr lang="en-US" dirty="0">
                <a:solidFill>
                  <a:schemeClr val="dk2"/>
                </a:solidFill>
              </a:rPr>
              <a:t>What if I think an </a:t>
            </a:r>
            <a:r>
              <a:rPr lang="en-US" dirty="0">
                <a:solidFill>
                  <a:srgbClr val="C00000"/>
                </a:solidFill>
              </a:rPr>
              <a:t>SP</a:t>
            </a:r>
            <a:r>
              <a:rPr lang="en-US" dirty="0">
                <a:solidFill>
                  <a:schemeClr val="dk2"/>
                </a:solidFill>
              </a:rPr>
              <a:t> is </a:t>
            </a:r>
            <a:r>
              <a:rPr lang="en-US" i="1" dirty="0">
                <a:solidFill>
                  <a:srgbClr val="C00000"/>
                </a:solidFill>
              </a:rPr>
              <a:t>misbehaving</a:t>
            </a:r>
            <a:r>
              <a:rPr lang="en-US" dirty="0">
                <a:solidFill>
                  <a:schemeClr val="dk2"/>
                </a:solidFill>
              </a:rPr>
              <a:t>?</a:t>
            </a:r>
            <a:endParaRPr dirty="0">
              <a:solidFill>
                <a:schemeClr val="dk2"/>
              </a:solidFill>
            </a:endParaRPr>
          </a:p>
        </p:txBody>
      </p:sp>
      <p:sp>
        <p:nvSpPr>
          <p:cNvPr id="6" name="Google Shape;565;p73"/>
          <p:cNvSpPr>
            <a:spLocks noGrp="1"/>
          </p:cNvSpPr>
          <p:nvPr>
            <p:ph type="sldNum" idx="12"/>
          </p:nvPr>
        </p:nvSpPr>
        <p:spPr bwMode="auto">
          <a:xfrm>
            <a:off x="11439527" y="6523900"/>
            <a:ext cx="569700" cy="321300"/>
          </a:xfrm>
          <a:prstGeom prst="rect">
            <a:avLst/>
          </a:prstGeom>
          <a:noFill/>
          <a:ln>
            <a:noFill/>
          </a:ln>
        </p:spPr>
        <p:txBody>
          <a:bodyPr spcFirstLastPara="1" wrap="square" lIns="91425" tIns="45700" rIns="91425" bIns="45700" anchor="t" anchorCtr="0">
            <a:noAutofit/>
          </a:bodyPr>
          <a:lstStyle/>
          <a:p>
            <a:pPr marL="0" lvl="0" indent="0" algn="l">
              <a:spcBef>
                <a:spcPts val="0"/>
              </a:spcBef>
              <a:spcAft>
                <a:spcPts val="0"/>
              </a:spcAft>
              <a:buNone/>
              <a:defRPr/>
            </a:pPr>
            <a:fld id="{00000000-1234-1234-1234-123412341234}" type="slidenum">
              <a:rPr lang="en-US"/>
              <a:t>41</a:t>
            </a:fld>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bwMode="auto">
        <a:xfrm>
          <a:off x="0" y="0"/>
          <a:ext cx="0" cy="0"/>
          <a:chOff x="0" y="0"/>
          <a:chExt cx="0" cy="0"/>
        </a:xfrm>
      </p:grpSpPr>
      <p:sp>
        <p:nvSpPr>
          <p:cNvPr id="4" name="Google Shape;570;p74"/>
          <p:cNvSpPr>
            <a:spLocks noGrp="1"/>
          </p:cNvSpPr>
          <p:nvPr>
            <p:ph type="body" idx="1"/>
          </p:nvPr>
        </p:nvSpPr>
        <p:spPr bwMode="auto">
          <a:xfrm>
            <a:off x="455024" y="1502900"/>
            <a:ext cx="6832500" cy="4351200"/>
          </a:xfrm>
          <a:prstGeom prst="rect">
            <a:avLst/>
          </a:prstGeom>
        </p:spPr>
        <p:txBody>
          <a:bodyPr spcFirstLastPara="1" wrap="square" lIns="91425" tIns="45700" rIns="91425" bIns="45700" anchor="t" anchorCtr="0">
            <a:noAutofit/>
          </a:bodyPr>
          <a:lstStyle/>
          <a:p>
            <a:pPr marL="457200" lvl="0" indent="-406400" algn="l">
              <a:spcBef>
                <a:spcPts val="1000"/>
              </a:spcBef>
              <a:spcAft>
                <a:spcPts val="0"/>
              </a:spcAft>
              <a:buSzPts val="2800"/>
              <a:buChar char="•"/>
              <a:defRPr/>
            </a:pPr>
            <a:r>
              <a:rPr lang="en-US" dirty="0"/>
              <a:t>Obtain transparent information on data processing</a:t>
            </a:r>
            <a:endParaRPr dirty="0"/>
          </a:p>
          <a:p>
            <a:pPr marL="914400" lvl="1" indent="-381000" algn="l">
              <a:spcBef>
                <a:spcPts val="0"/>
              </a:spcBef>
              <a:spcAft>
                <a:spcPts val="0"/>
              </a:spcAft>
              <a:buSzPts val="2400"/>
              <a:buChar char="•"/>
              <a:defRPr/>
            </a:pPr>
            <a:r>
              <a:rPr lang="en-US" b="1" dirty="0"/>
              <a:t>SP’s privacy notice on-line</a:t>
            </a:r>
            <a:endParaRPr b="1" dirty="0"/>
          </a:p>
          <a:p>
            <a:pPr marL="914400" lvl="1" indent="-381000" algn="l">
              <a:spcBef>
                <a:spcPts val="0"/>
              </a:spcBef>
              <a:spcAft>
                <a:spcPts val="0"/>
              </a:spcAft>
              <a:buSzPts val="2400"/>
              <a:buChar char="•"/>
              <a:defRPr/>
            </a:pPr>
            <a:r>
              <a:rPr lang="en-US" dirty="0"/>
              <a:t>HO is encouraged </a:t>
            </a:r>
            <a:r>
              <a:rPr lang="en-US" b="1" dirty="0"/>
              <a:t>to present SP’s privacy notice link to user at login</a:t>
            </a:r>
            <a:endParaRPr b="1" dirty="0"/>
          </a:p>
          <a:p>
            <a:pPr marL="914400" lvl="1" indent="-381000" algn="l">
              <a:spcBef>
                <a:spcPts val="0"/>
              </a:spcBef>
              <a:spcAft>
                <a:spcPts val="0"/>
              </a:spcAft>
              <a:buSzPts val="2400"/>
              <a:buChar char="•"/>
              <a:defRPr/>
            </a:pPr>
            <a:r>
              <a:rPr lang="en-US" dirty="0"/>
              <a:t>(HO’s privacy notice)</a:t>
            </a:r>
            <a:endParaRPr dirty="0"/>
          </a:p>
          <a:p>
            <a:pPr marL="0" lvl="0" indent="0" algn="l">
              <a:spcBef>
                <a:spcPts val="1000"/>
              </a:spcBef>
              <a:spcAft>
                <a:spcPts val="0"/>
              </a:spcAft>
              <a:buNone/>
              <a:defRPr/>
            </a:pPr>
            <a:endParaRPr dirty="0"/>
          </a:p>
          <a:p>
            <a:pPr marL="0" lvl="0" indent="0" algn="l">
              <a:spcBef>
                <a:spcPts val="1000"/>
              </a:spcBef>
              <a:spcAft>
                <a:spcPts val="0"/>
              </a:spcAft>
              <a:buNone/>
              <a:defRPr/>
            </a:pPr>
            <a:r>
              <a:rPr lang="en-US" dirty="0"/>
              <a:t>The Privacy Notice describes data subject rights:</a:t>
            </a:r>
            <a:endParaRPr dirty="0"/>
          </a:p>
          <a:p>
            <a:pPr marL="457200" lvl="0" indent="-406400" algn="l">
              <a:spcBef>
                <a:spcPts val="1000"/>
              </a:spcBef>
              <a:spcAft>
                <a:spcPts val="0"/>
              </a:spcAft>
              <a:buSzPts val="2800"/>
              <a:buChar char="•"/>
              <a:defRPr/>
            </a:pPr>
            <a:r>
              <a:rPr lang="en-US" dirty="0"/>
              <a:t>e.g. access their personal data</a:t>
            </a:r>
            <a:endParaRPr dirty="0"/>
          </a:p>
          <a:p>
            <a:pPr marL="457200" lvl="0" indent="0" algn="l">
              <a:spcBef>
                <a:spcPts val="1000"/>
              </a:spcBef>
              <a:spcAft>
                <a:spcPts val="0"/>
              </a:spcAft>
              <a:buNone/>
              <a:defRPr/>
            </a:pPr>
            <a:endParaRPr dirty="0"/>
          </a:p>
        </p:txBody>
      </p:sp>
      <p:sp>
        <p:nvSpPr>
          <p:cNvPr id="5" name="Google Shape;571;p74"/>
          <p:cNvSpPr>
            <a:spLocks noGrp="1"/>
          </p:cNvSpPr>
          <p:nvPr>
            <p:ph type="title"/>
          </p:nvPr>
        </p:nvSpPr>
        <p:spPr bwMode="auto">
          <a:xfrm>
            <a:off x="454525" y="204374"/>
            <a:ext cx="10515600" cy="938700"/>
          </a:xfrm>
          <a:prstGeom prst="rect">
            <a:avLst/>
          </a:prstGeom>
        </p:spPr>
        <p:txBody>
          <a:bodyPr spcFirstLastPara="1" wrap="square" lIns="91425" tIns="45700" rIns="91425" bIns="45700" anchor="ctr" anchorCtr="0">
            <a:noAutofit/>
          </a:bodyPr>
          <a:lstStyle/>
          <a:p>
            <a:pPr marL="0" lvl="0" indent="0" algn="l">
              <a:spcBef>
                <a:spcPts val="0"/>
              </a:spcBef>
              <a:spcAft>
                <a:spcPts val="0"/>
              </a:spcAft>
              <a:buNone/>
              <a:defRPr/>
            </a:pPr>
            <a:r>
              <a:rPr lang="en-US" dirty="0">
                <a:solidFill>
                  <a:srgbClr val="C00000"/>
                </a:solidFill>
              </a:rPr>
              <a:t>Data subject </a:t>
            </a:r>
            <a:r>
              <a:rPr lang="en-US" dirty="0">
                <a:solidFill>
                  <a:schemeClr val="dk2"/>
                </a:solidFill>
              </a:rPr>
              <a:t>rights</a:t>
            </a:r>
            <a:endParaRPr dirty="0">
              <a:solidFill>
                <a:schemeClr val="dk2"/>
              </a:solidFill>
            </a:endParaRPr>
          </a:p>
        </p:txBody>
      </p:sp>
      <p:sp>
        <p:nvSpPr>
          <p:cNvPr id="6" name="Google Shape;572;p74"/>
          <p:cNvSpPr>
            <a:spLocks noGrp="1"/>
          </p:cNvSpPr>
          <p:nvPr>
            <p:ph type="sldNum" idx="12"/>
          </p:nvPr>
        </p:nvSpPr>
        <p:spPr bwMode="auto">
          <a:xfrm>
            <a:off x="11439527" y="6523900"/>
            <a:ext cx="569700" cy="321300"/>
          </a:xfrm>
          <a:prstGeom prst="rect">
            <a:avLst/>
          </a:prstGeom>
          <a:noFill/>
          <a:ln>
            <a:noFill/>
          </a:ln>
        </p:spPr>
        <p:txBody>
          <a:bodyPr spcFirstLastPara="1" wrap="square" lIns="91425" tIns="91425" rIns="91425" bIns="91425" anchor="ctr" anchorCtr="0">
            <a:noAutofit/>
          </a:bodyPr>
          <a:lstStyle/>
          <a:p>
            <a:pPr marL="0" lvl="0" indent="0" algn="l">
              <a:spcBef>
                <a:spcPts val="0"/>
              </a:spcBef>
              <a:spcAft>
                <a:spcPts val="0"/>
              </a:spcAft>
              <a:buClr>
                <a:srgbClr val="000000"/>
              </a:buClr>
              <a:buFont typeface="Arial"/>
              <a:buNone/>
              <a:defRPr/>
            </a:pPr>
            <a:fld id="{00000000-1234-1234-1234-123412341234}" type="slidenum">
              <a:rPr lang="en-US"/>
              <a:t>42</a:t>
            </a:fld>
            <a:endParaRPr/>
          </a:p>
        </p:txBody>
      </p:sp>
      <p:pic>
        <p:nvPicPr>
          <p:cNvPr id="7" name="Google Shape;573;p74"/>
          <p:cNvPicPr/>
          <p:nvPr/>
        </p:nvPicPr>
        <p:blipFill>
          <a:blip r:embed="rId2">
            <a:alphaModFix/>
          </a:blip>
          <a:stretch/>
        </p:blipFill>
        <p:spPr bwMode="auto">
          <a:xfrm>
            <a:off x="7492225" y="1733075"/>
            <a:ext cx="4516899" cy="4220050"/>
          </a:xfrm>
          <a:prstGeom prst="rect">
            <a:avLst/>
          </a:prstGeom>
          <a:noFill/>
          <a:ln w="9525" cap="flat" cmpd="sng">
            <a:solidFill>
              <a:schemeClr val="accent1"/>
            </a:solidFill>
            <a:prstDash val="solid"/>
            <a:round/>
            <a:headEnd type="none" w="sm" len="sm"/>
            <a:tailEnd type="none" w="sm" len="sm"/>
          </a:ln>
          <a:effectLst>
            <a:outerShdw blurRad="50800" dist="38100" dir="2700000" algn="tl" rotWithShape="0">
              <a:srgbClr val="000000">
                <a:alpha val="40000"/>
              </a:srgbClr>
            </a:outerShdw>
          </a:effectLst>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Rounded Rectangle 1">
            <a:extLst>
              <a:ext uri="{FF2B5EF4-FFF2-40B4-BE49-F238E27FC236}">
                <a16:creationId xmlns:a16="http://schemas.microsoft.com/office/drawing/2014/main" id="{7C3084A0-E375-DC02-EF48-2C07D86237BE}"/>
              </a:ext>
            </a:extLst>
          </p:cNvPr>
          <p:cNvSpPr/>
          <p:nvPr/>
        </p:nvSpPr>
        <p:spPr bwMode="auto">
          <a:xfrm>
            <a:off x="53406" y="2564904"/>
            <a:ext cx="10435082" cy="2448272"/>
          </a:xfrm>
          <a:prstGeom prst="roundRect">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4" name="Google Shape;578;p75"/>
          <p:cNvSpPr>
            <a:spLocks noGrp="1"/>
          </p:cNvSpPr>
          <p:nvPr>
            <p:ph type="body" idx="1"/>
          </p:nvPr>
        </p:nvSpPr>
        <p:spPr bwMode="auto">
          <a:xfrm>
            <a:off x="444502" y="1439333"/>
            <a:ext cx="10909200" cy="4737600"/>
          </a:xfrm>
          <a:prstGeom prst="rect">
            <a:avLst/>
          </a:prstGeom>
          <a:noFill/>
          <a:ln>
            <a:noFill/>
          </a:ln>
        </p:spPr>
        <p:txBody>
          <a:bodyPr spcFirstLastPara="1" wrap="square" lIns="91425" tIns="45700" rIns="91425" bIns="45700" anchor="t" anchorCtr="0">
            <a:noAutofit/>
          </a:bodyPr>
          <a:lstStyle/>
          <a:p>
            <a:pPr marL="0" lvl="0" indent="0" algn="l">
              <a:lnSpc>
                <a:spcPct val="90000"/>
              </a:lnSpc>
              <a:spcBef>
                <a:spcPts val="0"/>
              </a:spcBef>
              <a:spcAft>
                <a:spcPts val="0"/>
              </a:spcAft>
              <a:buClr>
                <a:srgbClr val="004360"/>
              </a:buClr>
              <a:buSzPts val="2000"/>
              <a:buNone/>
              <a:defRPr/>
            </a:pPr>
            <a:r>
              <a:rPr lang="en-US" sz="2000" dirty="0"/>
              <a:t>The SP is member of </a:t>
            </a:r>
            <a:r>
              <a:rPr lang="en-US" sz="2000" dirty="0" err="1"/>
              <a:t>DP_CoCo</a:t>
            </a:r>
            <a:r>
              <a:rPr lang="en-US" sz="2000" dirty="0"/>
              <a:t> category if the Registrar certifies it (after any necessary control) by </a:t>
            </a:r>
            <a:r>
              <a:rPr lang="en-US" sz="2000" b="1" dirty="0"/>
              <a:t>adding this fragment to the SP entity metadata</a:t>
            </a:r>
            <a:endParaRPr b="1" dirty="0"/>
          </a:p>
          <a:p>
            <a:pPr marL="0" lvl="0" indent="0" algn="l">
              <a:lnSpc>
                <a:spcPct val="90000"/>
              </a:lnSpc>
              <a:spcBef>
                <a:spcPts val="750"/>
              </a:spcBef>
              <a:spcAft>
                <a:spcPts val="0"/>
              </a:spcAft>
              <a:buClr>
                <a:srgbClr val="004360"/>
              </a:buClr>
              <a:buSzPts val="2000"/>
              <a:buNone/>
              <a:defRPr/>
            </a:pPr>
            <a:endParaRPr sz="2000" dirty="0"/>
          </a:p>
          <a:p>
            <a:pPr marL="0" lvl="0" indent="0" algn="l">
              <a:lnSpc>
                <a:spcPct val="90000"/>
              </a:lnSpc>
              <a:spcBef>
                <a:spcPts val="750"/>
              </a:spcBef>
              <a:spcAft>
                <a:spcPts val="0"/>
              </a:spcAft>
              <a:buClr>
                <a:srgbClr val="004360"/>
              </a:buClr>
              <a:buSzPts val="2000"/>
              <a:buNone/>
              <a:defRPr/>
            </a:pPr>
            <a:endParaRPr sz="2000" dirty="0"/>
          </a:p>
          <a:p>
            <a:pPr marL="0" lvl="0" indent="0" algn="l">
              <a:lnSpc>
                <a:spcPct val="90000"/>
              </a:lnSpc>
              <a:spcBef>
                <a:spcPts val="750"/>
              </a:spcBef>
              <a:spcAft>
                <a:spcPts val="0"/>
              </a:spcAft>
              <a:buClr>
                <a:srgbClr val="0000FF"/>
              </a:buClr>
              <a:buSzPts val="1800"/>
              <a:buNone/>
              <a:defRPr/>
            </a:pPr>
            <a:r>
              <a:rPr lang="en-US" sz="1800" dirty="0">
                <a:solidFill>
                  <a:srgbClr val="0000FF"/>
                </a:solidFill>
                <a:latin typeface="Courier New"/>
                <a:ea typeface="Courier New"/>
                <a:cs typeface="Courier New"/>
              </a:rPr>
              <a:t>&lt;</a:t>
            </a:r>
            <a:r>
              <a:rPr lang="en-US" sz="1800" dirty="0" err="1">
                <a:solidFill>
                  <a:srgbClr val="0000FF"/>
                </a:solidFill>
                <a:latin typeface="Courier New"/>
                <a:ea typeface="Courier New"/>
                <a:cs typeface="Courier New"/>
              </a:rPr>
              <a:t>mdattr:EntityAttributes</a:t>
            </a:r>
            <a:r>
              <a:rPr lang="en-US" sz="1800" dirty="0">
                <a:solidFill>
                  <a:srgbClr val="0000FF"/>
                </a:solidFill>
                <a:latin typeface="Courier New"/>
                <a:ea typeface="Courier New"/>
                <a:cs typeface="Courier New"/>
              </a:rPr>
              <a:t>&gt;</a:t>
            </a:r>
            <a:br>
              <a:rPr lang="en-US" sz="1800" b="1" dirty="0">
                <a:solidFill>
                  <a:srgbClr val="000000"/>
                </a:solidFill>
                <a:latin typeface="Courier New"/>
                <a:ea typeface="Courier New"/>
                <a:cs typeface="Courier New"/>
              </a:rPr>
            </a:br>
            <a:r>
              <a:rPr lang="en-US" sz="1800" b="1" dirty="0">
                <a:solidFill>
                  <a:srgbClr val="000000"/>
                </a:solidFill>
                <a:latin typeface="Courier New"/>
                <a:ea typeface="Courier New"/>
                <a:cs typeface="Courier New"/>
              </a:rPr>
              <a:t>   </a:t>
            </a:r>
            <a:r>
              <a:rPr lang="en-US" sz="1800" dirty="0">
                <a:solidFill>
                  <a:srgbClr val="0000FF"/>
                </a:solidFill>
                <a:latin typeface="Courier New"/>
                <a:ea typeface="Courier New"/>
                <a:cs typeface="Courier New"/>
              </a:rPr>
              <a:t>&lt;</a:t>
            </a:r>
            <a:r>
              <a:rPr lang="en-US" sz="1800" dirty="0" err="1">
                <a:solidFill>
                  <a:srgbClr val="0000FF"/>
                </a:solidFill>
                <a:latin typeface="Courier New"/>
                <a:ea typeface="Courier New"/>
                <a:cs typeface="Courier New"/>
              </a:rPr>
              <a:t>saml:Attribute</a:t>
            </a:r>
            <a:r>
              <a:rPr lang="en-US" sz="1800" dirty="0">
                <a:solidFill>
                  <a:srgbClr val="000000"/>
                </a:solidFill>
                <a:latin typeface="Courier New"/>
                <a:ea typeface="Courier New"/>
                <a:cs typeface="Courier New"/>
              </a:rPr>
              <a:t> </a:t>
            </a:r>
            <a:r>
              <a:rPr lang="en-US" sz="1800" dirty="0">
                <a:solidFill>
                  <a:srgbClr val="FF0000"/>
                </a:solidFill>
                <a:latin typeface="Courier New"/>
                <a:ea typeface="Courier New"/>
                <a:cs typeface="Courier New"/>
              </a:rPr>
              <a:t>Name</a:t>
            </a:r>
            <a:r>
              <a:rPr lang="en-US" sz="1800" dirty="0">
                <a:solidFill>
                  <a:srgbClr val="000000"/>
                </a:solidFill>
                <a:latin typeface="Courier New"/>
                <a:ea typeface="Courier New"/>
                <a:cs typeface="Courier New"/>
              </a:rPr>
              <a:t>=</a:t>
            </a:r>
            <a:r>
              <a:rPr lang="en-US" sz="1800" b="1" dirty="0">
                <a:solidFill>
                  <a:srgbClr val="8000FF"/>
                </a:solidFill>
                <a:latin typeface="Courier New"/>
                <a:ea typeface="Courier New"/>
                <a:cs typeface="Courier New"/>
              </a:rPr>
              <a:t>"http://macedir.org/entity-category"</a:t>
            </a:r>
            <a:r>
              <a:rPr lang="en-US" sz="1800" dirty="0">
                <a:solidFill>
                  <a:srgbClr val="000000"/>
                </a:solidFill>
                <a:latin typeface="Courier New"/>
                <a:ea typeface="Courier New"/>
                <a:cs typeface="Courier New"/>
              </a:rPr>
              <a:t> 			</a:t>
            </a:r>
            <a:r>
              <a:rPr lang="en-US" sz="1800" dirty="0" err="1">
                <a:solidFill>
                  <a:srgbClr val="FF0000"/>
                </a:solidFill>
                <a:latin typeface="Courier New"/>
                <a:ea typeface="Courier New"/>
                <a:cs typeface="Courier New"/>
              </a:rPr>
              <a:t>NameFormat</a:t>
            </a:r>
            <a:r>
              <a:rPr lang="en-US" sz="1800" dirty="0">
                <a:solidFill>
                  <a:srgbClr val="000000"/>
                </a:solidFill>
                <a:latin typeface="Courier New"/>
                <a:ea typeface="Courier New"/>
                <a:cs typeface="Courier New"/>
              </a:rPr>
              <a:t>=</a:t>
            </a:r>
            <a:r>
              <a:rPr lang="en-US" sz="1800" b="1" dirty="0">
                <a:solidFill>
                  <a:srgbClr val="8000FF"/>
                </a:solidFill>
                <a:latin typeface="Courier New"/>
                <a:ea typeface="Courier New"/>
                <a:cs typeface="Courier New"/>
              </a:rPr>
              <a:t>"urn:oasis:names:tc:SAML:2.0:attrname-format:uri"</a:t>
            </a:r>
            <a:r>
              <a:rPr lang="en-US" sz="1800" dirty="0">
                <a:solidFill>
                  <a:srgbClr val="0000FF"/>
                </a:solidFill>
                <a:latin typeface="Courier New"/>
                <a:ea typeface="Courier New"/>
                <a:cs typeface="Courier New"/>
              </a:rPr>
              <a:t>&gt;</a:t>
            </a:r>
            <a:br>
              <a:rPr lang="en-US" sz="1800" b="1" dirty="0">
                <a:solidFill>
                  <a:srgbClr val="000000"/>
                </a:solidFill>
                <a:latin typeface="Courier New"/>
                <a:ea typeface="Courier New"/>
                <a:cs typeface="Courier New"/>
              </a:rPr>
            </a:br>
            <a:r>
              <a:rPr lang="en-US" sz="1800" b="1" dirty="0">
                <a:solidFill>
                  <a:srgbClr val="000000"/>
                </a:solidFill>
                <a:latin typeface="Courier New"/>
                <a:ea typeface="Courier New"/>
                <a:cs typeface="Courier New"/>
              </a:rPr>
              <a:t>      </a:t>
            </a:r>
            <a:r>
              <a:rPr lang="en-US" sz="1800" dirty="0">
                <a:solidFill>
                  <a:srgbClr val="0000FF"/>
                </a:solidFill>
                <a:latin typeface="Courier New"/>
                <a:ea typeface="Courier New"/>
                <a:cs typeface="Courier New"/>
              </a:rPr>
              <a:t>&lt;</a:t>
            </a:r>
            <a:r>
              <a:rPr lang="en-US" sz="1800" dirty="0" err="1">
                <a:solidFill>
                  <a:srgbClr val="0000FF"/>
                </a:solidFill>
                <a:latin typeface="Courier New"/>
                <a:ea typeface="Courier New"/>
                <a:cs typeface="Courier New"/>
              </a:rPr>
              <a:t>saml:AttributeValue</a:t>
            </a:r>
            <a:r>
              <a:rPr lang="en-US" sz="1800" dirty="0">
                <a:solidFill>
                  <a:srgbClr val="0000FF"/>
                </a:solidFill>
                <a:latin typeface="Courier New"/>
                <a:ea typeface="Courier New"/>
                <a:cs typeface="Courier New"/>
              </a:rPr>
              <a:t>&gt;</a:t>
            </a:r>
            <a:br>
              <a:rPr lang="en-US" sz="1800" dirty="0">
                <a:solidFill>
                  <a:srgbClr val="0000FF"/>
                </a:solidFill>
                <a:latin typeface="Courier New"/>
                <a:ea typeface="Courier New"/>
                <a:cs typeface="Courier New"/>
              </a:rPr>
            </a:br>
            <a:r>
              <a:rPr lang="en-US" sz="1800" dirty="0">
                <a:solidFill>
                  <a:srgbClr val="0000FF"/>
                </a:solidFill>
                <a:latin typeface="Courier New"/>
                <a:ea typeface="Courier New"/>
                <a:cs typeface="Courier New"/>
              </a:rPr>
              <a:t>		</a:t>
            </a:r>
            <a:r>
              <a:rPr lang="en-US" sz="1800" b="1" dirty="0">
                <a:solidFill>
                  <a:srgbClr val="000000"/>
                </a:solidFill>
                <a:latin typeface="Courier New"/>
                <a:ea typeface="Courier New"/>
                <a:cs typeface="Courier New"/>
              </a:rPr>
              <a:t> http://</a:t>
            </a:r>
            <a:r>
              <a:rPr lang="en-US" sz="1800" b="1" dirty="0" err="1">
                <a:solidFill>
                  <a:srgbClr val="000000"/>
                </a:solidFill>
                <a:latin typeface="Courier New"/>
                <a:ea typeface="Courier New"/>
                <a:cs typeface="Courier New"/>
              </a:rPr>
              <a:t>www.geant.net</a:t>
            </a:r>
            <a:r>
              <a:rPr lang="en-US" sz="1800" b="1" dirty="0">
                <a:solidFill>
                  <a:srgbClr val="000000"/>
                </a:solidFill>
                <a:latin typeface="Courier New"/>
                <a:ea typeface="Courier New"/>
                <a:cs typeface="Courier New"/>
              </a:rPr>
              <a:t>/</a:t>
            </a:r>
            <a:r>
              <a:rPr lang="en-US" sz="1800" b="1" dirty="0" err="1">
                <a:solidFill>
                  <a:srgbClr val="000000"/>
                </a:solidFill>
                <a:latin typeface="Courier New"/>
                <a:ea typeface="Courier New"/>
                <a:cs typeface="Courier New"/>
              </a:rPr>
              <a:t>uri</a:t>
            </a:r>
            <a:r>
              <a:rPr lang="en-US" sz="1800" b="1" dirty="0">
                <a:solidFill>
                  <a:srgbClr val="000000"/>
                </a:solidFill>
                <a:latin typeface="Courier New"/>
                <a:ea typeface="Courier New"/>
                <a:cs typeface="Courier New"/>
              </a:rPr>
              <a:t>/</a:t>
            </a:r>
            <a:r>
              <a:rPr lang="en-US" sz="1800" b="1" dirty="0" err="1">
                <a:solidFill>
                  <a:srgbClr val="000000"/>
                </a:solidFill>
                <a:latin typeface="Courier New"/>
                <a:ea typeface="Courier New"/>
                <a:cs typeface="Courier New"/>
              </a:rPr>
              <a:t>dataprotection</a:t>
            </a:r>
            <a:r>
              <a:rPr lang="en-US" sz="1800" b="1" dirty="0">
                <a:solidFill>
                  <a:srgbClr val="000000"/>
                </a:solidFill>
                <a:latin typeface="Courier New"/>
                <a:ea typeface="Courier New"/>
                <a:cs typeface="Courier New"/>
              </a:rPr>
              <a:t>-code-of-conduct/v1</a:t>
            </a:r>
            <a:br>
              <a:rPr lang="en-US" sz="1800" b="1" dirty="0">
                <a:solidFill>
                  <a:srgbClr val="000000"/>
                </a:solidFill>
                <a:latin typeface="Courier New"/>
                <a:ea typeface="Courier New"/>
                <a:cs typeface="Courier New"/>
              </a:rPr>
            </a:br>
            <a:r>
              <a:rPr lang="en-US" sz="1800" b="1" dirty="0">
                <a:solidFill>
                  <a:srgbClr val="000000"/>
                </a:solidFill>
                <a:latin typeface="Courier New"/>
                <a:ea typeface="Courier New"/>
                <a:cs typeface="Courier New"/>
              </a:rPr>
              <a:t>	 </a:t>
            </a:r>
            <a:r>
              <a:rPr lang="en-US" sz="1800" dirty="0">
                <a:solidFill>
                  <a:srgbClr val="0000FF"/>
                </a:solidFill>
                <a:latin typeface="Courier New"/>
                <a:ea typeface="Courier New"/>
                <a:cs typeface="Courier New"/>
              </a:rPr>
              <a:t>&lt;/</a:t>
            </a:r>
            <a:r>
              <a:rPr lang="en-US" sz="1800" dirty="0" err="1">
                <a:solidFill>
                  <a:srgbClr val="0000FF"/>
                </a:solidFill>
                <a:latin typeface="Courier New"/>
                <a:ea typeface="Courier New"/>
                <a:cs typeface="Courier New"/>
              </a:rPr>
              <a:t>saml:AttributeValue</a:t>
            </a:r>
            <a:r>
              <a:rPr lang="en-US" sz="1800" dirty="0">
                <a:solidFill>
                  <a:srgbClr val="0000FF"/>
                </a:solidFill>
                <a:latin typeface="Courier New"/>
                <a:ea typeface="Courier New"/>
                <a:cs typeface="Courier New"/>
              </a:rPr>
              <a:t>&gt;</a:t>
            </a:r>
            <a:br>
              <a:rPr lang="en-US" sz="1800" b="1" dirty="0">
                <a:solidFill>
                  <a:srgbClr val="000000"/>
                </a:solidFill>
                <a:latin typeface="Courier New"/>
                <a:ea typeface="Courier New"/>
                <a:cs typeface="Courier New"/>
              </a:rPr>
            </a:br>
            <a:r>
              <a:rPr lang="en-US" sz="1800" b="1" dirty="0">
                <a:solidFill>
                  <a:srgbClr val="000000"/>
                </a:solidFill>
                <a:latin typeface="Courier New"/>
                <a:ea typeface="Courier New"/>
                <a:cs typeface="Courier New"/>
              </a:rPr>
              <a:t>   </a:t>
            </a:r>
            <a:r>
              <a:rPr lang="en-US" sz="1800" dirty="0">
                <a:solidFill>
                  <a:srgbClr val="0000FF"/>
                </a:solidFill>
                <a:latin typeface="Courier New"/>
                <a:ea typeface="Courier New"/>
                <a:cs typeface="Courier New"/>
              </a:rPr>
              <a:t>&lt;/</a:t>
            </a:r>
            <a:r>
              <a:rPr lang="en-US" sz="1800" dirty="0" err="1">
                <a:solidFill>
                  <a:srgbClr val="0000FF"/>
                </a:solidFill>
                <a:latin typeface="Courier New"/>
                <a:ea typeface="Courier New"/>
                <a:cs typeface="Courier New"/>
              </a:rPr>
              <a:t>saml:Attribute</a:t>
            </a:r>
            <a:r>
              <a:rPr lang="en-US" sz="1800" dirty="0">
                <a:solidFill>
                  <a:srgbClr val="0000FF"/>
                </a:solidFill>
                <a:latin typeface="Courier New"/>
                <a:ea typeface="Courier New"/>
                <a:cs typeface="Courier New"/>
              </a:rPr>
              <a:t>&gt;</a:t>
            </a:r>
            <a:br>
              <a:rPr lang="en-US" sz="1800" dirty="0">
                <a:solidFill>
                  <a:srgbClr val="0000FF"/>
                </a:solidFill>
                <a:latin typeface="Courier New"/>
                <a:ea typeface="Courier New"/>
                <a:cs typeface="Courier New"/>
              </a:rPr>
            </a:br>
            <a:r>
              <a:rPr lang="en-US" sz="1800" dirty="0">
                <a:solidFill>
                  <a:srgbClr val="0000FF"/>
                </a:solidFill>
                <a:latin typeface="Courier New"/>
                <a:ea typeface="Courier New"/>
                <a:cs typeface="Courier New"/>
              </a:rPr>
              <a:t>&lt;/</a:t>
            </a:r>
            <a:r>
              <a:rPr lang="en-US" sz="1800" dirty="0" err="1">
                <a:solidFill>
                  <a:srgbClr val="0000FF"/>
                </a:solidFill>
                <a:latin typeface="Courier New"/>
                <a:ea typeface="Courier New"/>
                <a:cs typeface="Courier New"/>
              </a:rPr>
              <a:t>mdattr:EntityAttributes</a:t>
            </a:r>
            <a:r>
              <a:rPr lang="en-US" sz="1800" dirty="0">
                <a:solidFill>
                  <a:srgbClr val="0000FF"/>
                </a:solidFill>
                <a:latin typeface="Courier New"/>
                <a:ea typeface="Courier New"/>
                <a:cs typeface="Courier New"/>
              </a:rPr>
              <a:t>&gt;</a:t>
            </a:r>
            <a:br>
              <a:rPr lang="en-US" sz="1800" dirty="0">
                <a:solidFill>
                  <a:srgbClr val="0000FF"/>
                </a:solidFill>
                <a:latin typeface="Courier New"/>
                <a:ea typeface="Courier New"/>
                <a:cs typeface="Courier New"/>
              </a:rPr>
            </a:br>
            <a:br>
              <a:rPr lang="en-US" sz="1800" dirty="0">
                <a:solidFill>
                  <a:srgbClr val="0000FF"/>
                </a:solidFill>
                <a:latin typeface="Courier New"/>
                <a:ea typeface="Courier New"/>
                <a:cs typeface="Courier New"/>
              </a:rPr>
            </a:br>
            <a:r>
              <a:rPr lang="en-US" sz="1800" dirty="0">
                <a:solidFill>
                  <a:srgbClr val="0000FF"/>
                </a:solidFill>
                <a:latin typeface="Courier New"/>
                <a:ea typeface="Courier New"/>
                <a:cs typeface="Courier New"/>
              </a:rPr>
              <a:t>Version 2</a:t>
            </a:r>
            <a:br>
              <a:rPr lang="en-US" sz="1800" dirty="0">
                <a:solidFill>
                  <a:srgbClr val="0000FF"/>
                </a:solidFill>
                <a:latin typeface="Courier New"/>
                <a:ea typeface="Courier New"/>
                <a:cs typeface="Courier New"/>
              </a:rPr>
            </a:br>
            <a:r>
              <a:rPr lang="en-US" sz="1800" b="1" dirty="0">
                <a:solidFill>
                  <a:srgbClr val="000000"/>
                </a:solidFill>
                <a:latin typeface="Courier New"/>
                <a:ea typeface="Courier New"/>
                <a:cs typeface="Courier New"/>
              </a:rPr>
              <a:t>http://</a:t>
            </a:r>
            <a:r>
              <a:rPr lang="en-US" sz="1800" b="1" dirty="0" err="1">
                <a:solidFill>
                  <a:srgbClr val="000000"/>
                </a:solidFill>
                <a:latin typeface="Courier New"/>
                <a:ea typeface="Courier New"/>
                <a:cs typeface="Courier New"/>
              </a:rPr>
              <a:t>www.geant.net</a:t>
            </a:r>
            <a:r>
              <a:rPr lang="en-US" sz="1800" b="1" dirty="0">
                <a:solidFill>
                  <a:srgbClr val="000000"/>
                </a:solidFill>
                <a:latin typeface="Courier New"/>
                <a:ea typeface="Courier New"/>
                <a:cs typeface="Courier New"/>
              </a:rPr>
              <a:t>/</a:t>
            </a:r>
            <a:r>
              <a:rPr lang="en-US" sz="1800" b="1" dirty="0" err="1">
                <a:solidFill>
                  <a:srgbClr val="000000"/>
                </a:solidFill>
                <a:latin typeface="Courier New"/>
                <a:ea typeface="Courier New"/>
                <a:cs typeface="Courier New"/>
              </a:rPr>
              <a:t>uri</a:t>
            </a:r>
            <a:r>
              <a:rPr lang="en-US" sz="1800" b="1" dirty="0">
                <a:solidFill>
                  <a:srgbClr val="000000"/>
                </a:solidFill>
                <a:latin typeface="Courier New"/>
                <a:ea typeface="Courier New"/>
                <a:cs typeface="Courier New"/>
              </a:rPr>
              <a:t>/</a:t>
            </a:r>
            <a:r>
              <a:rPr lang="en-US" sz="1800" b="1" dirty="0" err="1">
                <a:solidFill>
                  <a:srgbClr val="000000"/>
                </a:solidFill>
                <a:latin typeface="Courier New"/>
                <a:ea typeface="Courier New"/>
                <a:cs typeface="Courier New"/>
              </a:rPr>
              <a:t>dataprotection</a:t>
            </a:r>
            <a:r>
              <a:rPr lang="en-US" sz="1800" b="1" dirty="0">
                <a:solidFill>
                  <a:srgbClr val="000000"/>
                </a:solidFill>
                <a:latin typeface="Courier New"/>
                <a:ea typeface="Courier New"/>
                <a:cs typeface="Courier New"/>
              </a:rPr>
              <a:t>-code-of-conduct/v2</a:t>
            </a:r>
            <a:br>
              <a:rPr lang="en-US" sz="1800" b="1" dirty="0">
                <a:solidFill>
                  <a:srgbClr val="000000"/>
                </a:solidFill>
                <a:latin typeface="Courier New"/>
                <a:ea typeface="Courier New"/>
                <a:cs typeface="Courier New"/>
              </a:rPr>
            </a:br>
            <a:endParaRPr sz="1800" dirty="0"/>
          </a:p>
        </p:txBody>
      </p:sp>
      <p:sp>
        <p:nvSpPr>
          <p:cNvPr id="5" name="Google Shape;579;p75"/>
          <p:cNvSpPr>
            <a:spLocks noGrp="1"/>
          </p:cNvSpPr>
          <p:nvPr>
            <p:ph type="sldNum" idx="12"/>
          </p:nvPr>
        </p:nvSpPr>
        <p:spPr bwMode="auto">
          <a:xfrm>
            <a:off x="11061811" y="6406019"/>
            <a:ext cx="741000" cy="274800"/>
          </a:xfrm>
          <a:prstGeom prst="rect">
            <a:avLst/>
          </a:prstGeom>
          <a:noFill/>
          <a:ln>
            <a:noFill/>
          </a:ln>
        </p:spPr>
        <p:txBody>
          <a:bodyPr spcFirstLastPara="1" wrap="square" lIns="91425" tIns="45700" rIns="91425" bIns="45700" anchor="ctr" anchorCtr="0">
            <a:noAutofit/>
          </a:bodyPr>
          <a:lstStyle/>
          <a:p>
            <a:pPr marL="0" lvl="0" indent="0" algn="l">
              <a:spcBef>
                <a:spcPts val="0"/>
              </a:spcBef>
              <a:spcAft>
                <a:spcPts val="0"/>
              </a:spcAft>
              <a:buNone/>
              <a:defRPr/>
            </a:pPr>
            <a:fld id="{00000000-1234-1234-1234-123412341234}" type="slidenum">
              <a:rPr lang="en-US"/>
              <a:t>43</a:t>
            </a:fld>
            <a:endParaRPr/>
          </a:p>
        </p:txBody>
      </p:sp>
      <p:sp>
        <p:nvSpPr>
          <p:cNvPr id="6" name="Google Shape;580;p75"/>
          <p:cNvSpPr>
            <a:spLocks noGrp="1"/>
          </p:cNvSpPr>
          <p:nvPr>
            <p:ph type="title"/>
          </p:nvPr>
        </p:nvSpPr>
        <p:spPr bwMode="auto">
          <a:xfrm>
            <a:off x="455646" y="74648"/>
            <a:ext cx="9612000" cy="1325700"/>
          </a:xfrm>
          <a:prstGeom prst="rect">
            <a:avLst/>
          </a:prstGeom>
          <a:noFill/>
          <a:ln>
            <a:noFill/>
          </a:ln>
        </p:spPr>
        <p:txBody>
          <a:bodyPr spcFirstLastPara="1" wrap="square" lIns="91425" tIns="45700" rIns="91425" bIns="45700" anchor="ctr" anchorCtr="0">
            <a:noAutofit/>
          </a:bodyPr>
          <a:lstStyle/>
          <a:p>
            <a:pPr marL="0" lvl="0" indent="0" algn="l">
              <a:lnSpc>
                <a:spcPct val="90000"/>
              </a:lnSpc>
              <a:spcBef>
                <a:spcPts val="0"/>
              </a:spcBef>
              <a:spcAft>
                <a:spcPts val="0"/>
              </a:spcAft>
              <a:buClr>
                <a:srgbClr val="004361"/>
              </a:buClr>
              <a:buSzPts val="2400"/>
              <a:buFont typeface="Calibri"/>
              <a:buNone/>
              <a:defRPr/>
            </a:pPr>
            <a:r>
              <a:rPr lang="en-US" dirty="0" err="1"/>
              <a:t>DP_CoCo</a:t>
            </a:r>
            <a:r>
              <a:rPr lang="en-US" dirty="0"/>
              <a:t> </a:t>
            </a:r>
            <a:r>
              <a:rPr lang="en-US" dirty="0">
                <a:solidFill>
                  <a:srgbClr val="C00000"/>
                </a:solidFill>
              </a:rPr>
              <a:t>SP metadata</a:t>
            </a:r>
            <a:endParaRPr dirty="0">
              <a:solidFill>
                <a:srgbClr val="C00000"/>
              </a:solidFill>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CDF1C6D-E39B-70E7-5BF7-961DEDA79CF2}"/>
              </a:ext>
            </a:extLst>
          </p:cNvPr>
          <p:cNvSpPr>
            <a:spLocks noGrp="1"/>
          </p:cNvSpPr>
          <p:nvPr>
            <p:ph type="title"/>
          </p:nvPr>
        </p:nvSpPr>
        <p:spPr>
          <a:xfrm>
            <a:off x="335360" y="116632"/>
            <a:ext cx="9894723" cy="430909"/>
          </a:xfrm>
        </p:spPr>
        <p:txBody>
          <a:bodyPr/>
          <a:lstStyle/>
          <a:p>
            <a:r>
              <a:rPr lang="en-NL" dirty="0"/>
              <a:t>CoCo v2 : Definition</a:t>
            </a:r>
          </a:p>
        </p:txBody>
      </p:sp>
      <p:sp>
        <p:nvSpPr>
          <p:cNvPr id="5" name="TextBox 4">
            <a:extLst>
              <a:ext uri="{FF2B5EF4-FFF2-40B4-BE49-F238E27FC236}">
                <a16:creationId xmlns:a16="http://schemas.microsoft.com/office/drawing/2014/main" id="{43D56662-86B9-829E-A096-A3BCEDA4CDFA}"/>
              </a:ext>
            </a:extLst>
          </p:cNvPr>
          <p:cNvSpPr txBox="1"/>
          <p:nvPr/>
        </p:nvSpPr>
        <p:spPr>
          <a:xfrm>
            <a:off x="316582" y="692696"/>
            <a:ext cx="11468049" cy="6140142"/>
          </a:xfrm>
          <a:prstGeom prst="rect">
            <a:avLst/>
          </a:prstGeom>
          <a:noFill/>
        </p:spPr>
        <p:txBody>
          <a:bodyPr wrap="square">
            <a:spAutoFit/>
          </a:bodyPr>
          <a:lstStyle/>
          <a:p>
            <a:r>
              <a:rPr lang="en-GB" sz="2400" b="0" i="0" dirty="0">
                <a:solidFill>
                  <a:srgbClr val="575757"/>
                </a:solidFill>
                <a:effectLst/>
                <a:latin typeface="Calibri" panose="020F0502020204030204" pitchFamily="34" charset="0"/>
                <a:cs typeface="Calibri" panose="020F0502020204030204" pitchFamily="34" charset="0"/>
              </a:rPr>
              <a:t>Candidates for the Code of Conduct Entity Category are Service Provider Organisations that are willing to support and implement </a:t>
            </a:r>
            <a:r>
              <a:rPr lang="en-GB" sz="2400" b="1" i="0" dirty="0">
                <a:solidFill>
                  <a:srgbClr val="575757"/>
                </a:solidFill>
                <a:effectLst/>
                <a:latin typeface="Calibri" panose="020F0502020204030204" pitchFamily="34" charset="0"/>
                <a:cs typeface="Calibri" panose="020F0502020204030204" pitchFamily="34" charset="0"/>
              </a:rPr>
              <a:t>the REFEDS Data Protection Code of Conduct </a:t>
            </a:r>
            <a:r>
              <a:rPr lang="en-GB" sz="2400" b="1" i="0" dirty="0">
                <a:solidFill>
                  <a:srgbClr val="575757"/>
                </a:solidFill>
                <a:effectLst/>
                <a:highlight>
                  <a:srgbClr val="FFFF00"/>
                </a:highlight>
                <a:latin typeface="Calibri" panose="020F0502020204030204" pitchFamily="34" charset="0"/>
                <a:cs typeface="Calibri" panose="020F0502020204030204" pitchFamily="34" charset="0"/>
              </a:rPr>
              <a:t>Best Practice guidelines</a:t>
            </a:r>
            <a:br>
              <a:rPr lang="en-GB" sz="2400" b="1" i="0" dirty="0">
                <a:solidFill>
                  <a:srgbClr val="575757"/>
                </a:solidFill>
                <a:effectLst/>
                <a:latin typeface="Calibri" panose="020F0502020204030204" pitchFamily="34" charset="0"/>
                <a:cs typeface="Calibri" panose="020F0502020204030204" pitchFamily="34" charset="0"/>
              </a:rPr>
            </a:br>
            <a:r>
              <a:rPr lang="en-GB" sz="2400" dirty="0">
                <a:latin typeface="Calibri" panose="020F0502020204030204" pitchFamily="34" charset="0"/>
                <a:cs typeface="Calibri" panose="020F0502020204030204" pitchFamily="34" charset="0"/>
                <a:hlinkClick r:id="rId2"/>
              </a:rPr>
              <a:t>https://refeds.org/category/code-of-conduct</a:t>
            </a:r>
            <a:br>
              <a:rPr lang="en-GB" sz="2400" b="0" i="0" dirty="0">
                <a:solidFill>
                  <a:srgbClr val="575757"/>
                </a:solidFill>
                <a:effectLst/>
                <a:latin typeface="Calibri" panose="020F0502020204030204" pitchFamily="34" charset="0"/>
                <a:cs typeface="Calibri" panose="020F0502020204030204" pitchFamily="34" charset="0"/>
              </a:rPr>
            </a:br>
            <a:r>
              <a:rPr lang="en-GB" sz="1800" b="0" i="0" dirty="0">
                <a:solidFill>
                  <a:srgbClr val="575757"/>
                </a:solidFill>
                <a:effectLst/>
                <a:latin typeface="Open Sans" panose="020B0606030504020204" pitchFamily="34" charset="0"/>
                <a:hlinkClick r:id="rId3"/>
              </a:rPr>
              <a:t>https://refeds.org/wp-content/uploads/2022/05/REFEDS-CoCo-Best-Practicev2.pdf</a:t>
            </a:r>
            <a:r>
              <a:rPr lang="en-GB" sz="1800" b="0" i="0" dirty="0">
                <a:solidFill>
                  <a:srgbClr val="575757"/>
                </a:solidFill>
                <a:effectLst/>
                <a:latin typeface="Open Sans" panose="020B0606030504020204" pitchFamily="34" charset="0"/>
              </a:rPr>
              <a:t> </a:t>
            </a:r>
            <a:br>
              <a:rPr lang="en-GB" sz="1800" b="0" i="0" dirty="0">
                <a:solidFill>
                  <a:srgbClr val="575757"/>
                </a:solidFill>
                <a:effectLst/>
                <a:latin typeface="Open Sans" panose="020B0606030504020204" pitchFamily="34" charset="0"/>
              </a:rPr>
            </a:br>
            <a:endParaRPr lang="en-GB" sz="1100" b="0" i="0" dirty="0">
              <a:solidFill>
                <a:srgbClr val="575757"/>
              </a:solidFill>
              <a:effectLst/>
              <a:latin typeface="Calibri" panose="020F0502020204030204" pitchFamily="34" charset="0"/>
              <a:cs typeface="Calibri" panose="020F0502020204030204" pitchFamily="34" charset="0"/>
            </a:endParaRPr>
          </a:p>
          <a:p>
            <a:pPr algn="l"/>
            <a:r>
              <a:rPr lang="en-GB" sz="2400" b="0" i="0" dirty="0">
                <a:solidFill>
                  <a:srgbClr val="575757"/>
                </a:solidFill>
                <a:effectLst/>
                <a:latin typeface="Calibri" panose="020F0502020204030204" pitchFamily="34" charset="0"/>
                <a:cs typeface="Calibri" panose="020F0502020204030204" pitchFamily="34" charset="0"/>
              </a:rPr>
              <a:t>This Code of Conduct is addressed to any Service Provider Organisation established in any of the Member States of the European Union and in any other countries belonging to the European Economic Area (Iceland, Liechtenstein and Norway).</a:t>
            </a:r>
            <a:br>
              <a:rPr lang="en-GB" sz="2400" b="0" i="0" dirty="0">
                <a:solidFill>
                  <a:srgbClr val="575757"/>
                </a:solidFill>
                <a:effectLst/>
                <a:latin typeface="Calibri" panose="020F0502020204030204" pitchFamily="34" charset="0"/>
                <a:cs typeface="Calibri" panose="020F0502020204030204" pitchFamily="34" charset="0"/>
              </a:rPr>
            </a:br>
            <a:endParaRPr lang="en-GB" sz="2400" b="0" i="0" dirty="0">
              <a:solidFill>
                <a:srgbClr val="575757"/>
              </a:solidFill>
              <a:effectLst/>
              <a:latin typeface="Calibri" panose="020F0502020204030204" pitchFamily="34" charset="0"/>
              <a:cs typeface="Calibri" panose="020F0502020204030204" pitchFamily="34" charset="0"/>
            </a:endParaRPr>
          </a:p>
          <a:p>
            <a:pPr algn="l"/>
            <a:r>
              <a:rPr lang="en-GB" sz="2400" b="0" i="0" dirty="0">
                <a:solidFill>
                  <a:srgbClr val="575757"/>
                </a:solidFill>
                <a:effectLst/>
                <a:latin typeface="Calibri" panose="020F0502020204030204" pitchFamily="34" charset="0"/>
                <a:cs typeface="Calibri" panose="020F0502020204030204" pitchFamily="34" charset="0"/>
              </a:rPr>
              <a:t>Furthermore, Service Provider Organisations established in any </a:t>
            </a:r>
            <a:r>
              <a:rPr lang="en-GB" sz="2400" b="1" i="0" dirty="0">
                <a:solidFill>
                  <a:srgbClr val="575757"/>
                </a:solidFill>
                <a:effectLst/>
                <a:latin typeface="Calibri" panose="020F0502020204030204" pitchFamily="34" charset="0"/>
                <a:cs typeface="Calibri" panose="020F0502020204030204" pitchFamily="34" charset="0"/>
              </a:rPr>
              <a:t>third country or International organization offering:</a:t>
            </a:r>
            <a:br>
              <a:rPr lang="en-GB" sz="2400" b="0" i="0" dirty="0">
                <a:solidFill>
                  <a:srgbClr val="575757"/>
                </a:solidFill>
                <a:effectLst/>
                <a:latin typeface="Calibri" panose="020F0502020204030204" pitchFamily="34" charset="0"/>
                <a:cs typeface="Calibri" panose="020F0502020204030204" pitchFamily="34" charset="0"/>
              </a:rPr>
            </a:br>
            <a:endParaRPr lang="en-GB" sz="2400" b="0" i="0" dirty="0">
              <a:solidFill>
                <a:srgbClr val="575757"/>
              </a:solidFill>
              <a:effectLst/>
              <a:latin typeface="Calibri" panose="020F0502020204030204" pitchFamily="34" charset="0"/>
              <a:cs typeface="Calibri" panose="020F0502020204030204" pitchFamily="34" charset="0"/>
            </a:endParaRPr>
          </a:p>
          <a:p>
            <a:pPr algn="l">
              <a:buFont typeface="Arial" panose="020B0604020202020204" pitchFamily="34" charset="0"/>
              <a:buChar char="•"/>
            </a:pPr>
            <a:r>
              <a:rPr lang="en-GB" sz="2400" b="0" i="0" dirty="0">
                <a:solidFill>
                  <a:srgbClr val="575757"/>
                </a:solidFill>
                <a:effectLst/>
                <a:latin typeface="Calibri" panose="020F0502020204030204" pitchFamily="34" charset="0"/>
                <a:cs typeface="Calibri" panose="020F0502020204030204" pitchFamily="34" charset="0"/>
              </a:rPr>
              <a:t> An </a:t>
            </a:r>
            <a:r>
              <a:rPr lang="en-GB" sz="2400" b="1" i="0" dirty="0">
                <a:solidFill>
                  <a:srgbClr val="575757"/>
                </a:solidFill>
                <a:effectLst/>
                <a:latin typeface="Calibri" panose="020F0502020204030204" pitchFamily="34" charset="0"/>
                <a:cs typeface="Calibri" panose="020F0502020204030204" pitchFamily="34" charset="0"/>
              </a:rPr>
              <a:t>adequate level of data protection </a:t>
            </a:r>
            <a:r>
              <a:rPr lang="en-GB" sz="2400" b="0" i="0" dirty="0">
                <a:solidFill>
                  <a:srgbClr val="575757"/>
                </a:solidFill>
                <a:effectLst/>
                <a:latin typeface="Calibri" panose="020F0502020204030204" pitchFamily="34" charset="0"/>
                <a:cs typeface="Calibri" panose="020F0502020204030204" pitchFamily="34" charset="0"/>
              </a:rPr>
              <a:t>in the terms of Article 45 of the GDPR,   </a:t>
            </a:r>
            <a:r>
              <a:rPr lang="en-GB" sz="2400" b="1" i="0" dirty="0">
                <a:solidFill>
                  <a:srgbClr val="575757"/>
                </a:solidFill>
                <a:effectLst/>
                <a:highlight>
                  <a:srgbClr val="FFFF00"/>
                </a:highlight>
                <a:latin typeface="Calibri" panose="020F0502020204030204" pitchFamily="34" charset="0"/>
                <a:cs typeface="Calibri" panose="020F0502020204030204" pitchFamily="34" charset="0"/>
              </a:rPr>
              <a:t>or</a:t>
            </a:r>
          </a:p>
          <a:p>
            <a:pPr algn="l">
              <a:buFont typeface="Arial" panose="020B0604020202020204" pitchFamily="34" charset="0"/>
              <a:buChar char="•"/>
            </a:pPr>
            <a:r>
              <a:rPr lang="en-GB" sz="2400" b="0" i="0" dirty="0">
                <a:solidFill>
                  <a:srgbClr val="575757"/>
                </a:solidFill>
                <a:effectLst/>
                <a:latin typeface="Calibri" panose="020F0502020204030204" pitchFamily="34" charset="0"/>
                <a:cs typeface="Calibri" panose="020F0502020204030204" pitchFamily="34" charset="0"/>
              </a:rPr>
              <a:t> Appropriate safeguards in the terms of Article 46 of the GDPR can also subscribe to this Code of Conduct.</a:t>
            </a:r>
          </a:p>
          <a:p>
            <a:br>
              <a:rPr lang="en-GB" dirty="0">
                <a:latin typeface="Calibri" panose="020F0502020204030204" pitchFamily="34" charset="0"/>
                <a:cs typeface="Calibri" panose="020F0502020204030204" pitchFamily="34" charset="0"/>
              </a:rPr>
            </a:br>
            <a:endParaRPr lang="en-NL"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21785834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BFA962C-81AB-7A47-FC6B-9DC30887A01B}"/>
              </a:ext>
            </a:extLst>
          </p:cNvPr>
          <p:cNvSpPr>
            <a:spLocks noGrp="1"/>
          </p:cNvSpPr>
          <p:nvPr>
            <p:ph type="body" idx="1"/>
          </p:nvPr>
        </p:nvSpPr>
        <p:spPr>
          <a:xfrm>
            <a:off x="119336" y="466408"/>
            <a:ext cx="12059056" cy="6202952"/>
          </a:xfrm>
        </p:spPr>
        <p:txBody>
          <a:bodyPr/>
          <a:lstStyle/>
          <a:p>
            <a:pPr marL="50800" indent="0" algn="l">
              <a:buNone/>
            </a:pPr>
            <a:r>
              <a:rPr lang="en-GB" sz="1800" b="1" dirty="0">
                <a:solidFill>
                  <a:srgbClr val="575757"/>
                </a:solidFill>
                <a:latin typeface="Calibri" panose="020F0502020204030204" pitchFamily="34" charset="0"/>
                <a:cs typeface="Calibri" panose="020F0502020204030204" pitchFamily="34" charset="0"/>
              </a:rPr>
              <a:t>By asserting a Service Provider to be a member of this Entity Category</a:t>
            </a:r>
            <a:r>
              <a:rPr lang="en-GB" sz="1800" b="1" dirty="0">
                <a:solidFill>
                  <a:srgbClr val="575757"/>
                </a:solidFill>
                <a:highlight>
                  <a:srgbClr val="FFFF00"/>
                </a:highlight>
                <a:latin typeface="Calibri" panose="020F0502020204030204" pitchFamily="34" charset="0"/>
                <a:cs typeface="Calibri" panose="020F0502020204030204" pitchFamily="34" charset="0"/>
              </a:rPr>
              <a:t>, a </a:t>
            </a:r>
            <a:r>
              <a:rPr lang="en-GB" sz="1800" b="1" u="sng" dirty="0">
                <a:solidFill>
                  <a:srgbClr val="575757"/>
                </a:solidFill>
                <a:highlight>
                  <a:srgbClr val="FFFF00"/>
                </a:highlight>
                <a:latin typeface="Calibri" panose="020F0502020204030204" pitchFamily="34" charset="0"/>
                <a:cs typeface="Calibri" panose="020F0502020204030204" pitchFamily="34" charset="0"/>
              </a:rPr>
              <a:t>Registrar</a:t>
            </a:r>
            <a:r>
              <a:rPr lang="en-GB" sz="1800" b="1" dirty="0">
                <a:solidFill>
                  <a:srgbClr val="575757"/>
                </a:solidFill>
                <a:highlight>
                  <a:srgbClr val="FFFF00"/>
                </a:highlight>
                <a:latin typeface="Calibri" panose="020F0502020204030204" pitchFamily="34" charset="0"/>
                <a:cs typeface="Calibri" panose="020F0502020204030204" pitchFamily="34" charset="0"/>
              </a:rPr>
              <a:t> claims that:</a:t>
            </a:r>
            <a:br>
              <a:rPr lang="en-GB" sz="1800" b="1" dirty="0">
                <a:solidFill>
                  <a:srgbClr val="575757"/>
                </a:solidFill>
                <a:highlight>
                  <a:srgbClr val="FFFF00"/>
                </a:highlight>
                <a:latin typeface="Calibri" panose="020F0502020204030204" pitchFamily="34" charset="0"/>
                <a:cs typeface="Calibri" panose="020F0502020204030204" pitchFamily="34" charset="0"/>
              </a:rPr>
            </a:br>
            <a:endParaRPr lang="en-GB" sz="1800" b="1" dirty="0">
              <a:solidFill>
                <a:srgbClr val="575757"/>
              </a:solidFill>
              <a:highlight>
                <a:srgbClr val="FFFF00"/>
              </a:highlight>
              <a:latin typeface="Calibri" panose="020F0502020204030204" pitchFamily="34" charset="0"/>
              <a:cs typeface="Calibri" panose="020F0502020204030204" pitchFamily="34" charset="0"/>
            </a:endParaRPr>
          </a:p>
          <a:p>
            <a:pPr lvl="1"/>
            <a:r>
              <a:rPr lang="en-GB" sz="1800" dirty="0">
                <a:solidFill>
                  <a:srgbClr val="575757"/>
                </a:solidFill>
                <a:latin typeface="Calibri" panose="020F0502020204030204" pitchFamily="34" charset="0"/>
                <a:cs typeface="Calibri" panose="020F0502020204030204" pitchFamily="34" charset="0"/>
              </a:rPr>
              <a:t>The Service Provider has applied for membership in the Category and complies with this entity category’s registration criteria.</a:t>
            </a:r>
          </a:p>
          <a:p>
            <a:pPr lvl="1"/>
            <a:r>
              <a:rPr lang="en-GB" sz="1800" dirty="0">
                <a:solidFill>
                  <a:srgbClr val="575757"/>
                </a:solidFill>
                <a:latin typeface="Calibri" panose="020F0502020204030204" pitchFamily="34" charset="0"/>
                <a:cs typeface="Calibri" panose="020F0502020204030204" pitchFamily="34" charset="0"/>
              </a:rPr>
              <a:t>The Service Provider’s application for using the Code of Conduct Entity Category has been reviewed against the registration criteria and approved by the Registrar.</a:t>
            </a:r>
          </a:p>
          <a:p>
            <a:pPr marL="50800" indent="0" algn="l">
              <a:buNone/>
            </a:pPr>
            <a:r>
              <a:rPr lang="en-GB" sz="1800" dirty="0">
                <a:solidFill>
                  <a:srgbClr val="575757"/>
                </a:solidFill>
                <a:latin typeface="Calibri" panose="020F0502020204030204" pitchFamily="34" charset="0"/>
                <a:cs typeface="Calibri" panose="020F0502020204030204" pitchFamily="34" charset="0"/>
              </a:rPr>
              <a:t>In possessing the Entity Category Attribute with the above value</a:t>
            </a:r>
            <a:r>
              <a:rPr lang="en-GB" sz="1800" u="sng" dirty="0">
                <a:solidFill>
                  <a:srgbClr val="575757"/>
                </a:solidFill>
                <a:highlight>
                  <a:srgbClr val="FFFF00"/>
                </a:highlight>
                <a:latin typeface="Calibri" panose="020F0502020204030204" pitchFamily="34" charset="0"/>
                <a:cs typeface="Calibri" panose="020F0502020204030204" pitchFamily="34" charset="0"/>
              </a:rPr>
              <a:t>, a Service Provider </a:t>
            </a:r>
            <a:r>
              <a:rPr lang="en-GB" sz="1800" dirty="0">
                <a:solidFill>
                  <a:srgbClr val="575757"/>
                </a:solidFill>
                <a:highlight>
                  <a:srgbClr val="FFFF00"/>
                </a:highlight>
                <a:latin typeface="Calibri" panose="020F0502020204030204" pitchFamily="34" charset="0"/>
                <a:cs typeface="Calibri" panose="020F0502020204030204" pitchFamily="34" charset="0"/>
              </a:rPr>
              <a:t>claims that</a:t>
            </a:r>
            <a:r>
              <a:rPr lang="en-GB" sz="1800" dirty="0">
                <a:solidFill>
                  <a:srgbClr val="575757"/>
                </a:solidFill>
                <a:latin typeface="Calibri" panose="020F0502020204030204" pitchFamily="34" charset="0"/>
                <a:cs typeface="Calibri" panose="020F0502020204030204" pitchFamily="34" charset="0"/>
              </a:rPr>
              <a:t> it is bound by:</a:t>
            </a:r>
            <a:br>
              <a:rPr lang="en-GB" sz="1800" dirty="0">
                <a:solidFill>
                  <a:srgbClr val="575757"/>
                </a:solidFill>
                <a:latin typeface="Calibri" panose="020F0502020204030204" pitchFamily="34" charset="0"/>
                <a:cs typeface="Calibri" panose="020F0502020204030204" pitchFamily="34" charset="0"/>
              </a:rPr>
            </a:br>
            <a:endParaRPr lang="en-GB" sz="1800" dirty="0">
              <a:solidFill>
                <a:srgbClr val="575757"/>
              </a:solidFill>
              <a:latin typeface="Calibri" panose="020F0502020204030204" pitchFamily="34" charset="0"/>
              <a:cs typeface="Calibri" panose="020F0502020204030204" pitchFamily="34" charset="0"/>
            </a:endParaRPr>
          </a:p>
          <a:p>
            <a:pPr marL="742950" lvl="1" indent="-285750" algn="l">
              <a:buFont typeface="Arial" panose="020B0604020202020204" pitchFamily="34" charset="0"/>
              <a:buChar char="•"/>
            </a:pPr>
            <a:r>
              <a:rPr lang="en-GB" sz="1800" dirty="0">
                <a:solidFill>
                  <a:srgbClr val="575757"/>
                </a:solidFill>
                <a:latin typeface="Calibri" panose="020F0502020204030204" pitchFamily="34" charset="0"/>
                <a:cs typeface="Calibri" panose="020F0502020204030204" pitchFamily="34" charset="0"/>
              </a:rPr>
              <a:t>The data protection laws in the European Union or European Economic Area,  </a:t>
            </a:r>
          </a:p>
          <a:p>
            <a:pPr marL="457200" lvl="1" indent="0" algn="l">
              <a:buNone/>
            </a:pPr>
            <a:r>
              <a:rPr lang="en-GB" sz="1800" dirty="0">
                <a:solidFill>
                  <a:srgbClr val="575757"/>
                </a:solidFill>
                <a:latin typeface="Calibri" panose="020F0502020204030204" pitchFamily="34" charset="0"/>
                <a:cs typeface="Calibri" panose="020F0502020204030204" pitchFamily="34" charset="0"/>
              </a:rPr>
              <a:t>or can demonstrate:</a:t>
            </a:r>
          </a:p>
          <a:p>
            <a:pPr lvl="1">
              <a:buFont typeface="Arial" panose="020B0604020202020204" pitchFamily="34" charset="0"/>
              <a:buChar char="•"/>
            </a:pPr>
            <a:r>
              <a:rPr lang="en-GB" sz="1400" dirty="0">
                <a:solidFill>
                  <a:srgbClr val="575757"/>
                </a:solidFill>
                <a:latin typeface="Calibri" panose="020F0502020204030204" pitchFamily="34" charset="0"/>
                <a:cs typeface="Calibri" panose="020F0502020204030204" pitchFamily="34" charset="0"/>
              </a:rPr>
              <a:t>an adequate level of data protection in the terms of Article 45 of the GDPR;</a:t>
            </a:r>
          </a:p>
          <a:p>
            <a:pPr lvl="1">
              <a:buFont typeface="Arial" panose="020B0604020202020204" pitchFamily="34" charset="0"/>
              <a:buChar char="•"/>
            </a:pPr>
            <a:r>
              <a:rPr lang="en-GB" sz="1400" dirty="0">
                <a:solidFill>
                  <a:srgbClr val="575757"/>
                </a:solidFill>
                <a:latin typeface="Calibri" panose="020F0502020204030204" pitchFamily="34" charset="0"/>
                <a:cs typeface="Calibri" panose="020F0502020204030204" pitchFamily="34" charset="0"/>
              </a:rPr>
              <a:t>appropriate safeguards in the terms of Article 46 of the GDPR;</a:t>
            </a:r>
          </a:p>
          <a:p>
            <a:pPr lvl="1">
              <a:buFont typeface="Arial" panose="020B0604020202020204" pitchFamily="34" charset="0"/>
              <a:buChar char="•"/>
            </a:pPr>
            <a:r>
              <a:rPr lang="en-GB" sz="1400" dirty="0">
                <a:solidFill>
                  <a:srgbClr val="575757"/>
                </a:solidFill>
                <a:latin typeface="Calibri" panose="020F0502020204030204" pitchFamily="34" charset="0"/>
                <a:cs typeface="Calibri" panose="020F0502020204030204" pitchFamily="34" charset="0"/>
              </a:rPr>
              <a:t>that it has committed to the REFEDS Data Protection Code of Conduct </a:t>
            </a:r>
          </a:p>
          <a:p>
            <a:pPr lvl="1">
              <a:buFont typeface="Arial" panose="020B0604020202020204" pitchFamily="34" charset="0"/>
              <a:buChar char="•"/>
            </a:pPr>
            <a:r>
              <a:rPr lang="en-GB" sz="1400" dirty="0">
                <a:solidFill>
                  <a:srgbClr val="575757"/>
                </a:solidFill>
                <a:latin typeface="Calibri" panose="020F0502020204030204" pitchFamily="34" charset="0"/>
                <a:cs typeface="Calibri" panose="020F0502020204030204" pitchFamily="34" charset="0"/>
              </a:rPr>
              <a:t>that it conforms to the Metadata Requirements for Service Providers  - ( See section 5 on </a:t>
            </a:r>
            <a:r>
              <a:rPr lang="en-GB" sz="1400" dirty="0">
                <a:solidFill>
                  <a:srgbClr val="575757"/>
                </a:solidFill>
                <a:latin typeface="Calibri" panose="020F0502020204030204" pitchFamily="34" charset="0"/>
                <a:cs typeface="Calibri" panose="020F0502020204030204" pitchFamily="34" charset="0"/>
                <a:hlinkClick r:id="rId2"/>
              </a:rPr>
              <a:t>https://refeds.org/category/code-of-conduct/v2</a:t>
            </a:r>
            <a:r>
              <a:rPr lang="en-GB" sz="1400" dirty="0">
                <a:solidFill>
                  <a:srgbClr val="575757"/>
                </a:solidFill>
                <a:latin typeface="Calibri" panose="020F0502020204030204" pitchFamily="34" charset="0"/>
                <a:cs typeface="Calibri" panose="020F0502020204030204" pitchFamily="34" charset="0"/>
              </a:rPr>
              <a:t>) </a:t>
            </a:r>
          </a:p>
          <a:p>
            <a:pPr lvl="1">
              <a:buFont typeface="Arial" panose="020B0604020202020204" pitchFamily="34" charset="0"/>
              <a:buChar char="•"/>
            </a:pPr>
            <a:r>
              <a:rPr lang="en-GB" sz="1400" dirty="0">
                <a:solidFill>
                  <a:srgbClr val="575757"/>
                </a:solidFill>
                <a:latin typeface="Calibri" panose="020F0502020204030204" pitchFamily="34" charset="0"/>
                <a:cs typeface="Calibri" panose="020F0502020204030204" pitchFamily="34" charset="0"/>
              </a:rPr>
              <a:t>that it informs the Registrar about any material changes that may influence their ability to commit to the REFEDS Data Protection Code of Conduct </a:t>
            </a:r>
            <a:br>
              <a:rPr lang="en-GB" sz="1400" dirty="0">
                <a:solidFill>
                  <a:srgbClr val="575757"/>
                </a:solidFill>
                <a:latin typeface="Calibri" panose="020F0502020204030204" pitchFamily="34" charset="0"/>
                <a:cs typeface="Calibri" panose="020F0502020204030204" pitchFamily="34" charset="0"/>
              </a:rPr>
            </a:br>
            <a:endParaRPr lang="en-GB" sz="1400" dirty="0">
              <a:solidFill>
                <a:srgbClr val="575757"/>
              </a:solidFill>
              <a:latin typeface="Calibri" panose="020F0502020204030204" pitchFamily="34" charset="0"/>
              <a:cs typeface="Calibri" panose="020F0502020204030204" pitchFamily="34" charset="0"/>
            </a:endParaRPr>
          </a:p>
          <a:p>
            <a:pPr algn="l"/>
            <a:r>
              <a:rPr lang="en-GB" sz="1800" dirty="0">
                <a:solidFill>
                  <a:srgbClr val="575757"/>
                </a:solidFill>
                <a:latin typeface="Calibri" panose="020F0502020204030204" pitchFamily="34" charset="0"/>
                <a:cs typeface="Calibri" panose="020F0502020204030204" pitchFamily="34" charset="0"/>
              </a:rPr>
              <a:t>The Service Provider is responsible for the service it offers and its legal compliance with the Code of Conduct.</a:t>
            </a:r>
            <a:br>
              <a:rPr lang="en-GB" sz="1800" dirty="0">
                <a:solidFill>
                  <a:srgbClr val="575757"/>
                </a:solidFill>
                <a:latin typeface="Calibri" panose="020F0502020204030204" pitchFamily="34" charset="0"/>
                <a:cs typeface="Calibri" panose="020F0502020204030204" pitchFamily="34" charset="0"/>
              </a:rPr>
            </a:br>
            <a:r>
              <a:rPr lang="en-GB" sz="1800" dirty="0">
                <a:solidFill>
                  <a:srgbClr val="575757"/>
                </a:solidFill>
                <a:latin typeface="Calibri" panose="020F0502020204030204" pitchFamily="34" charset="0"/>
                <a:cs typeface="Calibri" panose="020F0502020204030204" pitchFamily="34" charset="0"/>
              </a:rPr>
              <a:t> The Service Provider is regarded as authoritative about its Privacy Notice and the attributes the service requests.</a:t>
            </a:r>
          </a:p>
          <a:p>
            <a:pPr algn="l"/>
            <a:r>
              <a:rPr lang="en-GB" sz="1800" dirty="0">
                <a:solidFill>
                  <a:srgbClr val="575757"/>
                </a:solidFill>
                <a:latin typeface="Calibri" panose="020F0502020204030204" pitchFamily="34" charset="0"/>
                <a:cs typeface="Calibri" panose="020F0502020204030204" pitchFamily="34" charset="0"/>
              </a:rPr>
              <a:t>By asserting the Entity Category support attribute, an Identity Provider claims that </a:t>
            </a:r>
            <a:r>
              <a:rPr lang="en-GB" sz="1800" b="1" dirty="0">
                <a:solidFill>
                  <a:srgbClr val="575757"/>
                </a:solidFill>
                <a:latin typeface="Calibri" panose="020F0502020204030204" pitchFamily="34" charset="0"/>
                <a:cs typeface="Calibri" panose="020F0502020204030204" pitchFamily="34" charset="0"/>
              </a:rPr>
              <a:t>it releases the </a:t>
            </a:r>
            <a:br>
              <a:rPr lang="en-GB" sz="1800" b="1" dirty="0">
                <a:solidFill>
                  <a:srgbClr val="575757"/>
                </a:solidFill>
                <a:latin typeface="Calibri" panose="020F0502020204030204" pitchFamily="34" charset="0"/>
                <a:cs typeface="Calibri" panose="020F0502020204030204" pitchFamily="34" charset="0"/>
              </a:rPr>
            </a:br>
            <a:r>
              <a:rPr lang="en-GB" sz="1800" b="1" dirty="0">
                <a:solidFill>
                  <a:srgbClr val="575757"/>
                </a:solidFill>
                <a:latin typeface="Calibri" panose="020F0502020204030204" pitchFamily="34" charset="0"/>
                <a:cs typeface="Calibri" panose="020F0502020204030204" pitchFamily="34" charset="0"/>
              </a:rPr>
              <a:t>requested attributes to a Code of Conduct committed Service Provider </a:t>
            </a:r>
            <a:r>
              <a:rPr lang="en-GB" sz="1800" dirty="0">
                <a:solidFill>
                  <a:srgbClr val="575757"/>
                </a:solidFill>
                <a:latin typeface="Calibri" panose="020F0502020204030204" pitchFamily="34" charset="0"/>
                <a:cs typeface="Calibri" panose="020F0502020204030204" pitchFamily="34" charset="0"/>
              </a:rPr>
              <a:t>without administrative involvement.</a:t>
            </a:r>
          </a:p>
          <a:p>
            <a:endParaRPr lang="en-NL" sz="3200" dirty="0"/>
          </a:p>
        </p:txBody>
      </p:sp>
      <p:sp>
        <p:nvSpPr>
          <p:cNvPr id="3" name="Title 2">
            <a:extLst>
              <a:ext uri="{FF2B5EF4-FFF2-40B4-BE49-F238E27FC236}">
                <a16:creationId xmlns:a16="http://schemas.microsoft.com/office/drawing/2014/main" id="{A01002B4-14CA-62EC-FC4B-32D78F8AAE51}"/>
              </a:ext>
            </a:extLst>
          </p:cNvPr>
          <p:cNvSpPr>
            <a:spLocks noGrp="1"/>
          </p:cNvSpPr>
          <p:nvPr>
            <p:ph type="title"/>
          </p:nvPr>
        </p:nvSpPr>
        <p:spPr>
          <a:xfrm>
            <a:off x="13608" y="35499"/>
            <a:ext cx="9894723" cy="430909"/>
          </a:xfrm>
        </p:spPr>
        <p:txBody>
          <a:bodyPr/>
          <a:lstStyle/>
          <a:p>
            <a:r>
              <a:rPr lang="en-NL" dirty="0"/>
              <a:t>CoCo v2:  meaning </a:t>
            </a:r>
          </a:p>
        </p:txBody>
      </p:sp>
    </p:spTree>
    <p:extLst>
      <p:ext uri="{BB962C8B-B14F-4D97-AF65-F5344CB8AC3E}">
        <p14:creationId xmlns:p14="http://schemas.microsoft.com/office/powerpoint/2010/main" val="85804711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585;p76"/>
          <p:cNvSpPr>
            <a:spLocks noGrp="1"/>
          </p:cNvSpPr>
          <p:nvPr>
            <p:ph type="body" idx="1"/>
          </p:nvPr>
        </p:nvSpPr>
        <p:spPr bwMode="auto">
          <a:xfrm>
            <a:off x="191344" y="764704"/>
            <a:ext cx="11535600" cy="4351200"/>
          </a:xfrm>
          <a:prstGeom prst="rect">
            <a:avLst/>
          </a:prstGeom>
        </p:spPr>
        <p:txBody>
          <a:bodyPr spcFirstLastPara="1" wrap="square" lIns="91425" tIns="45700" rIns="91425" bIns="45700" anchor="t" anchorCtr="0">
            <a:noAutofit/>
          </a:bodyPr>
          <a:lstStyle/>
          <a:p>
            <a:pPr marL="0" lvl="0" indent="0" algn="l">
              <a:lnSpc>
                <a:spcPct val="150000"/>
              </a:lnSpc>
              <a:spcBef>
                <a:spcPts val="2300"/>
              </a:spcBef>
              <a:spcAft>
                <a:spcPts val="0"/>
              </a:spcAft>
              <a:buClr>
                <a:schemeClr val="dk1"/>
              </a:buClr>
              <a:buSzPts val="1100"/>
              <a:buFont typeface="Arial"/>
              <a:buNone/>
              <a:defRPr/>
            </a:pPr>
            <a:r>
              <a:rPr lang="en-US" sz="2400" b="1" dirty="0">
                <a:solidFill>
                  <a:schemeClr val="accent5">
                    <a:lumMod val="75000"/>
                  </a:schemeClr>
                </a:solidFill>
                <a:highlight>
                  <a:srgbClr val="FFFFFF"/>
                </a:highlight>
              </a:rPr>
              <a:t>Commonalities of </a:t>
            </a:r>
            <a:r>
              <a:rPr lang="en-US" sz="2400" b="1" dirty="0" err="1">
                <a:solidFill>
                  <a:schemeClr val="accent5">
                    <a:lumMod val="75000"/>
                  </a:schemeClr>
                </a:solidFill>
                <a:highlight>
                  <a:srgbClr val="FFFFFF"/>
                </a:highlight>
              </a:rPr>
              <a:t>CoCo</a:t>
            </a:r>
            <a:r>
              <a:rPr lang="en-US" sz="2400" b="1" dirty="0">
                <a:solidFill>
                  <a:schemeClr val="accent5">
                    <a:lumMod val="75000"/>
                  </a:schemeClr>
                </a:solidFill>
                <a:highlight>
                  <a:srgbClr val="FFFFFF"/>
                </a:highlight>
              </a:rPr>
              <a:t> 1.0 and 2.0 </a:t>
            </a:r>
            <a:endParaRPr sz="2400" b="1" dirty="0">
              <a:solidFill>
                <a:schemeClr val="accent5">
                  <a:lumMod val="75000"/>
                </a:schemeClr>
              </a:solidFill>
            </a:endParaRPr>
          </a:p>
          <a:p>
            <a:pPr marL="457200" lvl="0" indent="-381000" algn="l">
              <a:lnSpc>
                <a:spcPct val="114999"/>
              </a:lnSpc>
              <a:spcBef>
                <a:spcPts val="1600"/>
              </a:spcBef>
              <a:spcAft>
                <a:spcPts val="0"/>
              </a:spcAft>
              <a:buClr>
                <a:srgbClr val="172B4D"/>
              </a:buClr>
              <a:buSzPts val="2400"/>
              <a:buFont typeface="Calibri"/>
              <a:buChar char="●"/>
              <a:defRPr/>
            </a:pPr>
            <a:r>
              <a:rPr lang="en-US" sz="2400" dirty="0">
                <a:solidFill>
                  <a:schemeClr val="accent5">
                    <a:lumMod val="75000"/>
                  </a:schemeClr>
                </a:solidFill>
                <a:highlight>
                  <a:srgbClr val="FFFFFF"/>
                </a:highlight>
              </a:rPr>
              <a:t>Both are binding agreements for the Service Provider who has committed to it.</a:t>
            </a:r>
            <a:endParaRPr sz="2400" dirty="0">
              <a:solidFill>
                <a:schemeClr val="accent5">
                  <a:lumMod val="75000"/>
                </a:schemeClr>
              </a:solidFill>
            </a:endParaRPr>
          </a:p>
          <a:p>
            <a:pPr marL="457200" lvl="0" indent="-381000" algn="l">
              <a:lnSpc>
                <a:spcPct val="114999"/>
              </a:lnSpc>
              <a:spcBef>
                <a:spcPts val="0"/>
              </a:spcBef>
              <a:spcAft>
                <a:spcPts val="0"/>
              </a:spcAft>
              <a:buClr>
                <a:srgbClr val="172B4D"/>
              </a:buClr>
              <a:buSzPts val="2400"/>
              <a:buFont typeface="Calibri"/>
              <a:buChar char="●"/>
              <a:defRPr/>
            </a:pPr>
            <a:r>
              <a:rPr lang="en-US" sz="2400" dirty="0">
                <a:solidFill>
                  <a:schemeClr val="accent5">
                    <a:lumMod val="75000"/>
                  </a:schemeClr>
                </a:solidFill>
                <a:highlight>
                  <a:srgbClr val="FFFFFF"/>
                </a:highlight>
              </a:rPr>
              <a:t>They both consist of 17-18 clauses which express what the service provider is committing to. The reader can observe many similarities in the clauses.</a:t>
            </a:r>
            <a:endParaRPr sz="2400" dirty="0">
              <a:solidFill>
                <a:schemeClr val="accent5">
                  <a:lumMod val="75000"/>
                </a:schemeClr>
              </a:solidFill>
            </a:endParaRPr>
          </a:p>
          <a:p>
            <a:pPr marL="457200" lvl="0" indent="-381000" algn="l">
              <a:lnSpc>
                <a:spcPct val="114999"/>
              </a:lnSpc>
              <a:spcBef>
                <a:spcPts val="0"/>
              </a:spcBef>
              <a:spcAft>
                <a:spcPts val="0"/>
              </a:spcAft>
              <a:buClr>
                <a:srgbClr val="172B4D"/>
              </a:buClr>
              <a:buSzPts val="2400"/>
              <a:buFont typeface="Calibri"/>
              <a:buChar char="●"/>
              <a:defRPr/>
            </a:pPr>
            <a:r>
              <a:rPr lang="en-US" sz="2400" dirty="0">
                <a:solidFill>
                  <a:schemeClr val="accent5">
                    <a:lumMod val="75000"/>
                  </a:schemeClr>
                </a:solidFill>
                <a:highlight>
                  <a:srgbClr val="FFFFFF"/>
                </a:highlight>
              </a:rPr>
              <a:t>They both use similar SAML metadata constructs</a:t>
            </a:r>
            <a:endParaRPr sz="2400" dirty="0">
              <a:solidFill>
                <a:schemeClr val="accent5">
                  <a:lumMod val="75000"/>
                </a:schemeClr>
              </a:solidFill>
            </a:endParaRPr>
          </a:p>
          <a:p>
            <a:pPr marL="457200" lvl="0" indent="0" algn="l">
              <a:lnSpc>
                <a:spcPct val="114999"/>
              </a:lnSpc>
              <a:spcBef>
                <a:spcPts val="1600"/>
              </a:spcBef>
              <a:spcAft>
                <a:spcPts val="0"/>
              </a:spcAft>
              <a:buNone/>
              <a:defRPr/>
            </a:pPr>
            <a:r>
              <a:rPr lang="en-US" sz="2400" dirty="0">
                <a:solidFill>
                  <a:schemeClr val="accent5">
                    <a:lumMod val="75000"/>
                  </a:schemeClr>
                </a:solidFill>
                <a:highlight>
                  <a:srgbClr val="FFFFFF"/>
                </a:highlight>
              </a:rPr>
              <a:t>(Entity category, </a:t>
            </a:r>
            <a:r>
              <a:rPr lang="en-US" sz="2400" dirty="0" err="1">
                <a:solidFill>
                  <a:schemeClr val="accent5">
                    <a:lumMod val="75000"/>
                  </a:schemeClr>
                </a:solidFill>
                <a:highlight>
                  <a:srgbClr val="FFFFFF"/>
                </a:highlight>
              </a:rPr>
              <a:t>RequestedAttributes</a:t>
            </a:r>
            <a:r>
              <a:rPr lang="en-US" sz="2400" dirty="0">
                <a:solidFill>
                  <a:schemeClr val="accent5">
                    <a:lumMod val="75000"/>
                  </a:schemeClr>
                </a:solidFill>
                <a:highlight>
                  <a:srgbClr val="FFFFFF"/>
                </a:highlight>
              </a:rPr>
              <a:t>, </a:t>
            </a:r>
            <a:r>
              <a:rPr lang="en-US" sz="2400" dirty="0" err="1">
                <a:solidFill>
                  <a:schemeClr val="accent5">
                    <a:lumMod val="75000"/>
                  </a:schemeClr>
                </a:solidFill>
                <a:highlight>
                  <a:srgbClr val="FFFFFF"/>
                </a:highlight>
              </a:rPr>
              <a:t>mdui:PrivacyStatementURL</a:t>
            </a:r>
            <a:r>
              <a:rPr lang="en-US" sz="2400" dirty="0">
                <a:solidFill>
                  <a:schemeClr val="accent5">
                    <a:lumMod val="75000"/>
                  </a:schemeClr>
                </a:solidFill>
                <a:highlight>
                  <a:srgbClr val="FFFFFF"/>
                </a:highlight>
              </a:rPr>
              <a:t>, </a:t>
            </a:r>
            <a:r>
              <a:rPr lang="en-US" sz="2400" dirty="0" err="1">
                <a:solidFill>
                  <a:schemeClr val="accent5">
                    <a:lumMod val="75000"/>
                  </a:schemeClr>
                </a:solidFill>
                <a:highlight>
                  <a:srgbClr val="FFFFFF"/>
                </a:highlight>
              </a:rPr>
              <a:t>mdui:DisplayName</a:t>
            </a:r>
            <a:r>
              <a:rPr lang="en-US" sz="2400" dirty="0">
                <a:solidFill>
                  <a:schemeClr val="accent5">
                    <a:lumMod val="75000"/>
                  </a:schemeClr>
                </a:solidFill>
                <a:highlight>
                  <a:srgbClr val="FFFFFF"/>
                </a:highlight>
              </a:rPr>
              <a:t>, </a:t>
            </a:r>
            <a:r>
              <a:rPr lang="en-US" sz="2400" dirty="0" err="1">
                <a:solidFill>
                  <a:schemeClr val="accent5">
                    <a:lumMod val="75000"/>
                  </a:schemeClr>
                </a:solidFill>
                <a:highlight>
                  <a:srgbClr val="FFFFFF"/>
                </a:highlight>
              </a:rPr>
              <a:t>mdui:Description</a:t>
            </a:r>
            <a:r>
              <a:rPr lang="en-US" sz="2400" dirty="0">
                <a:solidFill>
                  <a:schemeClr val="accent5">
                    <a:lumMod val="75000"/>
                  </a:schemeClr>
                </a:solidFill>
                <a:highlight>
                  <a:srgbClr val="FFFFFF"/>
                </a:highlight>
              </a:rPr>
              <a:t>)</a:t>
            </a:r>
            <a:endParaRPr sz="2400" dirty="0">
              <a:solidFill>
                <a:schemeClr val="accent5">
                  <a:lumMod val="75000"/>
                </a:schemeClr>
              </a:solidFill>
            </a:endParaRPr>
          </a:p>
          <a:p>
            <a:pPr marL="457200" lvl="0" indent="0" algn="l">
              <a:lnSpc>
                <a:spcPct val="114999"/>
              </a:lnSpc>
              <a:spcBef>
                <a:spcPts val="1600"/>
              </a:spcBef>
              <a:spcAft>
                <a:spcPts val="0"/>
              </a:spcAft>
              <a:buNone/>
              <a:defRPr/>
            </a:pPr>
            <a:endParaRPr sz="2400" dirty="0">
              <a:solidFill>
                <a:schemeClr val="accent5">
                  <a:lumMod val="75000"/>
                </a:schemeClr>
              </a:solidFill>
            </a:endParaRPr>
          </a:p>
          <a:p>
            <a:pPr marL="457200" lvl="0" indent="0" algn="l">
              <a:lnSpc>
                <a:spcPct val="114999"/>
              </a:lnSpc>
              <a:spcBef>
                <a:spcPts val="1600"/>
              </a:spcBef>
              <a:spcAft>
                <a:spcPts val="0"/>
              </a:spcAft>
              <a:buNone/>
              <a:defRPr/>
            </a:pPr>
            <a:r>
              <a:rPr lang="en-US" sz="2400" dirty="0">
                <a:solidFill>
                  <a:schemeClr val="accent5">
                    <a:lumMod val="75000"/>
                  </a:schemeClr>
                </a:solidFill>
                <a:highlight>
                  <a:srgbClr val="FFFFFF"/>
                </a:highlight>
              </a:rPr>
              <a:t>(  See</a:t>
            </a:r>
            <a:r>
              <a:rPr lang="en-US" sz="1800" dirty="0">
                <a:solidFill>
                  <a:schemeClr val="accent5">
                    <a:lumMod val="75000"/>
                  </a:schemeClr>
                </a:solidFill>
                <a:highlight>
                  <a:srgbClr val="FFFFFF"/>
                </a:highlight>
              </a:rPr>
              <a:t> </a:t>
            </a:r>
            <a:r>
              <a:rPr lang="en-US" sz="1800" u="sng" dirty="0">
                <a:solidFill>
                  <a:schemeClr val="accent5">
                    <a:lumMod val="75000"/>
                  </a:schemeClr>
                </a:solidFill>
                <a:latin typeface="Arial"/>
                <a:ea typeface="Arial"/>
                <a:cs typeface="Arial"/>
                <a:hlinkClick r:id="rId3">
                  <a:extLst>
                    <a:ext uri="{A12FA001-AC4F-418D-AE19-62706E023703}">
                      <ahyp:hlinkClr xmlns:ahyp="http://schemas.microsoft.com/office/drawing/2018/hyperlinkcolor" val="tx"/>
                    </a:ext>
                  </a:extLst>
                </a:hlinkClick>
              </a:rPr>
              <a:t>https://wiki.refeds.org/display/CODE/CoCo+v1+vs+v2</a:t>
            </a:r>
            <a:r>
              <a:rPr lang="en-US" sz="1800" dirty="0">
                <a:solidFill>
                  <a:schemeClr val="accent5">
                    <a:lumMod val="75000"/>
                  </a:schemeClr>
                </a:solidFill>
                <a:highlight>
                  <a:srgbClr val="FFFFFF"/>
                </a:highlight>
              </a:rPr>
              <a:t>   </a:t>
            </a:r>
            <a:r>
              <a:rPr lang="en-US" sz="2400" dirty="0">
                <a:solidFill>
                  <a:schemeClr val="accent5">
                    <a:lumMod val="75000"/>
                  </a:schemeClr>
                </a:solidFill>
                <a:highlight>
                  <a:srgbClr val="FFFFFF"/>
                </a:highlight>
              </a:rPr>
              <a:t>)</a:t>
            </a:r>
            <a:endParaRPr sz="2400" dirty="0">
              <a:solidFill>
                <a:schemeClr val="accent5">
                  <a:lumMod val="75000"/>
                </a:schemeClr>
              </a:solidFill>
            </a:endParaRPr>
          </a:p>
          <a:p>
            <a:pPr marL="0" lvl="0" indent="0" algn="l">
              <a:spcBef>
                <a:spcPts val="1000"/>
              </a:spcBef>
              <a:spcAft>
                <a:spcPts val="0"/>
              </a:spcAft>
              <a:buNone/>
              <a:defRPr/>
            </a:pPr>
            <a:endParaRPr sz="2400" dirty="0">
              <a:solidFill>
                <a:schemeClr val="accent5">
                  <a:lumMod val="75000"/>
                </a:schemeClr>
              </a:solidFill>
            </a:endParaRPr>
          </a:p>
        </p:txBody>
      </p:sp>
      <p:sp>
        <p:nvSpPr>
          <p:cNvPr id="5" name="Google Shape;586;p76"/>
          <p:cNvSpPr>
            <a:spLocks noGrp="1"/>
          </p:cNvSpPr>
          <p:nvPr>
            <p:ph type="title"/>
          </p:nvPr>
        </p:nvSpPr>
        <p:spPr bwMode="auto">
          <a:xfrm>
            <a:off x="3995095" y="196264"/>
            <a:ext cx="9894600" cy="430800"/>
          </a:xfrm>
          <a:prstGeom prst="rect">
            <a:avLst/>
          </a:prstGeom>
        </p:spPr>
        <p:txBody>
          <a:bodyPr spcFirstLastPara="1" wrap="square" lIns="91425" tIns="45700" rIns="91425" bIns="45700" anchor="ctr" anchorCtr="0">
            <a:noAutofit/>
          </a:bodyPr>
          <a:lstStyle/>
          <a:p>
            <a:pPr marL="0" lvl="0" indent="0" algn="l">
              <a:spcBef>
                <a:spcPts val="0"/>
              </a:spcBef>
              <a:spcAft>
                <a:spcPts val="0"/>
              </a:spcAft>
              <a:buNone/>
              <a:defRPr/>
            </a:pPr>
            <a:r>
              <a:rPr lang="en-US"/>
              <a:t>CoCo version 2 </a:t>
            </a:r>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591;p77"/>
          <p:cNvSpPr>
            <a:spLocks noGrp="1"/>
          </p:cNvSpPr>
          <p:nvPr>
            <p:ph type="body" idx="1"/>
          </p:nvPr>
        </p:nvSpPr>
        <p:spPr bwMode="auto">
          <a:xfrm>
            <a:off x="119336" y="836712"/>
            <a:ext cx="10607099" cy="4526041"/>
          </a:xfrm>
          <a:prstGeom prst="rect">
            <a:avLst/>
          </a:prstGeom>
        </p:spPr>
        <p:txBody>
          <a:bodyPr spcFirstLastPara="1" wrap="square" lIns="91423" tIns="45699" rIns="91423" bIns="45699" anchor="t" anchorCtr="0">
            <a:noAutofit/>
          </a:bodyPr>
          <a:lstStyle/>
          <a:p>
            <a:pPr marL="457200" lvl="0" indent="0" algn="l">
              <a:lnSpc>
                <a:spcPct val="114999"/>
              </a:lnSpc>
              <a:spcBef>
                <a:spcPts val="1600"/>
              </a:spcBef>
              <a:spcAft>
                <a:spcPts val="0"/>
              </a:spcAft>
              <a:buClr>
                <a:schemeClr val="dk1"/>
              </a:buClr>
              <a:buSzPts val="1100"/>
              <a:buFont typeface="Arial"/>
              <a:buNone/>
              <a:defRPr/>
            </a:pPr>
            <a:r>
              <a:rPr lang="en-US" sz="2400" b="1" dirty="0">
                <a:solidFill>
                  <a:schemeClr val="accent5">
                    <a:lumMod val="50000"/>
                  </a:schemeClr>
                </a:solidFill>
                <a:highlight>
                  <a:srgbClr val="FFFFFF"/>
                </a:highlight>
              </a:rPr>
              <a:t>Differences between CoCo 1.0 and 2.0           (1 / 2)</a:t>
            </a:r>
            <a:endParaRPr sz="2400" b="1" dirty="0">
              <a:solidFill>
                <a:schemeClr val="accent5">
                  <a:lumMod val="50000"/>
                </a:schemeClr>
              </a:solidFill>
            </a:endParaRPr>
          </a:p>
          <a:p>
            <a:pPr marL="457200" lvl="0" indent="-381000" algn="l">
              <a:lnSpc>
                <a:spcPct val="114999"/>
              </a:lnSpc>
              <a:spcBef>
                <a:spcPts val="1600"/>
              </a:spcBef>
              <a:spcAft>
                <a:spcPts val="0"/>
              </a:spcAft>
              <a:buClr>
                <a:srgbClr val="0C343D"/>
              </a:buClr>
              <a:buSzPts val="2400"/>
              <a:buFont typeface="Calibri"/>
              <a:buChar char="●"/>
              <a:defRPr/>
            </a:pPr>
            <a:r>
              <a:rPr lang="en-US" sz="2400" dirty="0">
                <a:solidFill>
                  <a:schemeClr val="accent5">
                    <a:lumMod val="50000"/>
                  </a:schemeClr>
                </a:solidFill>
                <a:highlight>
                  <a:srgbClr val="FFFFFF"/>
                </a:highlight>
              </a:rPr>
              <a:t>CoCo 1.0 is based on the Data protection directive (95/46/EC Oct 1995) and CoCo 2.0 on the </a:t>
            </a:r>
            <a:r>
              <a:rPr lang="en-US" sz="2400" b="1" dirty="0">
                <a:solidFill>
                  <a:schemeClr val="accent5">
                    <a:lumMod val="50000"/>
                  </a:schemeClr>
                </a:solidFill>
                <a:highlight>
                  <a:srgbClr val="FFFFFF"/>
                </a:highlight>
              </a:rPr>
              <a:t>GDPR</a:t>
            </a:r>
            <a:r>
              <a:rPr lang="en-US" sz="2400" dirty="0">
                <a:solidFill>
                  <a:schemeClr val="accent5">
                    <a:lumMod val="50000"/>
                  </a:schemeClr>
                </a:solidFill>
                <a:highlight>
                  <a:srgbClr val="FFFFFF"/>
                </a:highlight>
              </a:rPr>
              <a:t> which replaced the directive in 25 May 2018.</a:t>
            </a:r>
            <a:br>
              <a:rPr lang="en-US" sz="2400" dirty="0">
                <a:solidFill>
                  <a:schemeClr val="accent5">
                    <a:lumMod val="50000"/>
                  </a:schemeClr>
                </a:solidFill>
                <a:highlight>
                  <a:srgbClr val="FFFFFF"/>
                </a:highlight>
              </a:rPr>
            </a:br>
            <a:endParaRPr sz="2400" dirty="0">
              <a:solidFill>
                <a:schemeClr val="accent5">
                  <a:lumMod val="50000"/>
                </a:schemeClr>
              </a:solidFill>
            </a:endParaRPr>
          </a:p>
          <a:p>
            <a:pPr marL="457200" lvl="0" indent="-381000" algn="l">
              <a:lnSpc>
                <a:spcPct val="114999"/>
              </a:lnSpc>
              <a:spcBef>
                <a:spcPts val="0"/>
              </a:spcBef>
              <a:spcAft>
                <a:spcPts val="0"/>
              </a:spcAft>
              <a:buClr>
                <a:srgbClr val="0C343D"/>
              </a:buClr>
              <a:buSzPts val="2400"/>
              <a:buFont typeface="Calibri"/>
              <a:buChar char="●"/>
              <a:defRPr/>
            </a:pPr>
            <a:r>
              <a:rPr lang="en-US" sz="2400" b="1" dirty="0">
                <a:solidFill>
                  <a:schemeClr val="accent5">
                    <a:lumMod val="50000"/>
                  </a:schemeClr>
                </a:solidFill>
                <a:highlight>
                  <a:srgbClr val="FFFFFF"/>
                </a:highlight>
              </a:rPr>
              <a:t>CoCo 2.0 is more descriptive</a:t>
            </a:r>
            <a:r>
              <a:rPr lang="en-US" sz="2400" dirty="0">
                <a:solidFill>
                  <a:schemeClr val="accent5">
                    <a:lumMod val="50000"/>
                  </a:schemeClr>
                </a:solidFill>
                <a:highlight>
                  <a:srgbClr val="FFFFFF"/>
                </a:highlight>
              </a:rPr>
              <a:t>, it explains how the law should be interpreted in the context of attribute release in an R&amp;E identity federation (e.g. what the attributes can be used for, how long they can be stored, </a:t>
            </a:r>
            <a:r>
              <a:rPr lang="en-US" sz="2400" dirty="0" err="1">
                <a:solidFill>
                  <a:schemeClr val="accent5">
                    <a:lumMod val="50000"/>
                  </a:schemeClr>
                </a:solidFill>
                <a:highlight>
                  <a:srgbClr val="FFFFFF"/>
                </a:highlight>
              </a:rPr>
              <a:t>etc</a:t>
            </a:r>
            <a:r>
              <a:rPr lang="en-US" sz="2400" dirty="0">
                <a:solidFill>
                  <a:schemeClr val="accent5">
                    <a:lumMod val="50000"/>
                  </a:schemeClr>
                </a:solidFill>
                <a:highlight>
                  <a:srgbClr val="FFFFFF"/>
                </a:highlight>
              </a:rPr>
              <a:t>)</a:t>
            </a:r>
            <a:br>
              <a:rPr lang="en-US" sz="2400" dirty="0">
                <a:solidFill>
                  <a:schemeClr val="accent5">
                    <a:lumMod val="50000"/>
                  </a:schemeClr>
                </a:solidFill>
                <a:highlight>
                  <a:srgbClr val="FFFFFF"/>
                </a:highlight>
              </a:rPr>
            </a:br>
            <a:endParaRPr sz="2400" dirty="0">
              <a:solidFill>
                <a:schemeClr val="accent5">
                  <a:lumMod val="50000"/>
                </a:schemeClr>
              </a:solidFill>
            </a:endParaRPr>
          </a:p>
          <a:p>
            <a:pPr marL="457200" lvl="0" indent="-381000" algn="l">
              <a:lnSpc>
                <a:spcPct val="114999"/>
              </a:lnSpc>
              <a:spcBef>
                <a:spcPts val="0"/>
              </a:spcBef>
              <a:spcAft>
                <a:spcPts val="0"/>
              </a:spcAft>
              <a:buClr>
                <a:srgbClr val="0C343D"/>
              </a:buClr>
              <a:buSzPts val="2400"/>
              <a:buFont typeface="Calibri"/>
              <a:buChar char="●"/>
              <a:defRPr/>
            </a:pPr>
            <a:r>
              <a:rPr lang="en-US" sz="2400" dirty="0">
                <a:solidFill>
                  <a:schemeClr val="accent5">
                    <a:lumMod val="50000"/>
                  </a:schemeClr>
                </a:solidFill>
                <a:highlight>
                  <a:srgbClr val="FFFFFF"/>
                </a:highlight>
              </a:rPr>
              <a:t>CoCo 2.0, after approved by the data protection authorities, </a:t>
            </a:r>
            <a:r>
              <a:rPr lang="en-US" sz="2400" b="1" dirty="0">
                <a:solidFill>
                  <a:schemeClr val="accent5">
                    <a:lumMod val="50000"/>
                  </a:schemeClr>
                </a:solidFill>
                <a:highlight>
                  <a:srgbClr val="FFFFFF"/>
                </a:highlight>
              </a:rPr>
              <a:t>justifies attribute release out of EU, if the SP has committed to do it properly. This means also non-EU/EEA SPs can commit to it.</a:t>
            </a:r>
            <a:endParaRPr sz="2400" b="1" dirty="0">
              <a:solidFill>
                <a:schemeClr val="accent5">
                  <a:lumMod val="50000"/>
                </a:schemeClr>
              </a:solidFill>
            </a:endParaRPr>
          </a:p>
          <a:p>
            <a:pPr marL="0" lvl="0" indent="0" algn="l">
              <a:spcBef>
                <a:spcPts val="1000"/>
              </a:spcBef>
              <a:spcAft>
                <a:spcPts val="0"/>
              </a:spcAft>
              <a:buClr>
                <a:schemeClr val="dk1"/>
              </a:buClr>
              <a:buSzPts val="1100"/>
              <a:buFont typeface="Arial"/>
              <a:buNone/>
              <a:defRPr/>
            </a:pPr>
            <a:endParaRPr sz="2400" dirty="0">
              <a:solidFill>
                <a:schemeClr val="accent5">
                  <a:lumMod val="50000"/>
                </a:schemeClr>
              </a:solidFill>
            </a:endParaRPr>
          </a:p>
          <a:p>
            <a:pPr marL="0" lvl="0" indent="0" algn="l">
              <a:spcBef>
                <a:spcPts val="1000"/>
              </a:spcBef>
              <a:spcAft>
                <a:spcPts val="0"/>
              </a:spcAft>
              <a:buNone/>
              <a:defRPr/>
            </a:pPr>
            <a:endParaRPr dirty="0">
              <a:solidFill>
                <a:schemeClr val="accent5">
                  <a:lumMod val="50000"/>
                </a:schemeClr>
              </a:solidFill>
            </a:endParaRPr>
          </a:p>
        </p:txBody>
      </p:sp>
      <p:sp>
        <p:nvSpPr>
          <p:cNvPr id="5" name="Google Shape;592;p77"/>
          <p:cNvSpPr>
            <a:spLocks noGrp="1"/>
          </p:cNvSpPr>
          <p:nvPr>
            <p:ph type="title"/>
          </p:nvPr>
        </p:nvSpPr>
        <p:spPr bwMode="auto">
          <a:xfrm>
            <a:off x="229398" y="188640"/>
            <a:ext cx="3889500" cy="430800"/>
          </a:xfrm>
          <a:prstGeom prst="rect">
            <a:avLst/>
          </a:prstGeom>
        </p:spPr>
        <p:txBody>
          <a:bodyPr spcFirstLastPara="1" wrap="square" lIns="91425" tIns="45700" rIns="91425" bIns="45700" anchor="ctr" anchorCtr="0">
            <a:noAutofit/>
          </a:bodyPr>
          <a:lstStyle/>
          <a:p>
            <a:pPr marL="0" lvl="0" indent="0" algn="l">
              <a:spcBef>
                <a:spcPts val="0"/>
              </a:spcBef>
              <a:spcAft>
                <a:spcPts val="0"/>
              </a:spcAft>
              <a:buNone/>
              <a:defRPr/>
            </a:pPr>
            <a:r>
              <a:rPr lang="en-US" dirty="0" err="1"/>
              <a:t>CoCo</a:t>
            </a:r>
            <a:r>
              <a:rPr lang="en-US" dirty="0"/>
              <a:t> version 2</a:t>
            </a:r>
            <a:endParaRPr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597;p78"/>
          <p:cNvSpPr>
            <a:spLocks noGrp="1"/>
          </p:cNvSpPr>
          <p:nvPr>
            <p:ph type="body" idx="1"/>
          </p:nvPr>
        </p:nvSpPr>
        <p:spPr bwMode="auto">
          <a:xfrm>
            <a:off x="187686" y="613078"/>
            <a:ext cx="11089232" cy="4351200"/>
          </a:xfrm>
          <a:prstGeom prst="rect">
            <a:avLst/>
          </a:prstGeom>
        </p:spPr>
        <p:txBody>
          <a:bodyPr spcFirstLastPara="1" wrap="square" lIns="91425" tIns="45700" rIns="91425" bIns="45700" anchor="t" anchorCtr="0">
            <a:noAutofit/>
          </a:bodyPr>
          <a:lstStyle/>
          <a:p>
            <a:pPr marL="457200" lvl="0" indent="0" algn="l">
              <a:lnSpc>
                <a:spcPct val="114999"/>
              </a:lnSpc>
              <a:spcBef>
                <a:spcPts val="1600"/>
              </a:spcBef>
              <a:spcAft>
                <a:spcPts val="0"/>
              </a:spcAft>
              <a:buNone/>
              <a:defRPr/>
            </a:pPr>
            <a:r>
              <a:rPr lang="en-US" sz="2400" b="1" dirty="0">
                <a:solidFill>
                  <a:schemeClr val="accent5">
                    <a:lumMod val="75000"/>
                  </a:schemeClr>
                </a:solidFill>
                <a:highlight>
                  <a:srgbClr val="FFFFFF"/>
                </a:highlight>
              </a:rPr>
              <a:t>Differences between </a:t>
            </a:r>
            <a:r>
              <a:rPr lang="en-US" sz="2400" b="1" dirty="0" err="1">
                <a:solidFill>
                  <a:schemeClr val="accent5">
                    <a:lumMod val="75000"/>
                  </a:schemeClr>
                </a:solidFill>
                <a:highlight>
                  <a:srgbClr val="FFFFFF"/>
                </a:highlight>
              </a:rPr>
              <a:t>CoCo</a:t>
            </a:r>
            <a:r>
              <a:rPr lang="en-US" sz="2400" b="1" dirty="0">
                <a:solidFill>
                  <a:schemeClr val="accent5">
                    <a:lumMod val="75000"/>
                  </a:schemeClr>
                </a:solidFill>
                <a:highlight>
                  <a:srgbClr val="FFFFFF"/>
                </a:highlight>
              </a:rPr>
              <a:t> 1.0 and 2.0           (2 / 2)</a:t>
            </a:r>
            <a:endParaRPr sz="2400" b="1" dirty="0">
              <a:solidFill>
                <a:schemeClr val="accent5">
                  <a:lumMod val="75000"/>
                </a:schemeClr>
              </a:solidFill>
            </a:endParaRPr>
          </a:p>
          <a:p>
            <a:pPr marL="457200" lvl="0" indent="-381000" algn="l">
              <a:lnSpc>
                <a:spcPct val="114999"/>
              </a:lnSpc>
              <a:spcBef>
                <a:spcPts val="1600"/>
              </a:spcBef>
              <a:spcAft>
                <a:spcPts val="0"/>
              </a:spcAft>
              <a:buClr>
                <a:srgbClr val="0C343D"/>
              </a:buClr>
              <a:buSzPts val="2400"/>
              <a:buFont typeface="Calibri"/>
              <a:buChar char="●"/>
              <a:defRPr/>
            </a:pPr>
            <a:r>
              <a:rPr lang="en-US" sz="2400" dirty="0" err="1">
                <a:solidFill>
                  <a:schemeClr val="accent5">
                    <a:lumMod val="75000"/>
                  </a:schemeClr>
                </a:solidFill>
                <a:highlight>
                  <a:srgbClr val="FFFFFF"/>
                </a:highlight>
              </a:rPr>
              <a:t>CoCo</a:t>
            </a:r>
            <a:r>
              <a:rPr lang="en-US" sz="2400" dirty="0">
                <a:solidFill>
                  <a:schemeClr val="accent5">
                    <a:lumMod val="75000"/>
                  </a:schemeClr>
                </a:solidFill>
                <a:highlight>
                  <a:srgbClr val="FFFFFF"/>
                </a:highlight>
              </a:rPr>
              <a:t> 2.0 covers better the needs of</a:t>
            </a:r>
            <a:r>
              <a:rPr lang="en-US" sz="2400" b="1" dirty="0">
                <a:solidFill>
                  <a:schemeClr val="accent5">
                    <a:lumMod val="75000"/>
                  </a:schemeClr>
                </a:solidFill>
                <a:highlight>
                  <a:srgbClr val="FFFFFF"/>
                </a:highlight>
              </a:rPr>
              <a:t> international </a:t>
            </a:r>
            <a:r>
              <a:rPr lang="en-US" sz="2400" b="1" dirty="0" err="1">
                <a:solidFill>
                  <a:schemeClr val="accent5">
                    <a:lumMod val="75000"/>
                  </a:schemeClr>
                </a:solidFill>
                <a:highlight>
                  <a:srgbClr val="FFFFFF"/>
                </a:highlight>
              </a:rPr>
              <a:t>organisations</a:t>
            </a:r>
            <a:r>
              <a:rPr lang="en-US" sz="2400" b="1" dirty="0">
                <a:solidFill>
                  <a:schemeClr val="accent5">
                    <a:lumMod val="75000"/>
                  </a:schemeClr>
                </a:solidFill>
                <a:highlight>
                  <a:srgbClr val="FFFFFF"/>
                </a:highlight>
              </a:rPr>
              <a:t> </a:t>
            </a:r>
            <a:r>
              <a:rPr lang="en-US" sz="2400" dirty="0">
                <a:solidFill>
                  <a:schemeClr val="accent5">
                    <a:lumMod val="75000"/>
                  </a:schemeClr>
                </a:solidFill>
                <a:highlight>
                  <a:srgbClr val="FFFFFF"/>
                </a:highlight>
              </a:rPr>
              <a:t>(such as CERN and EMBL)</a:t>
            </a:r>
            <a:br>
              <a:rPr lang="en-US" sz="2400" dirty="0">
                <a:solidFill>
                  <a:schemeClr val="accent5">
                    <a:lumMod val="75000"/>
                  </a:schemeClr>
                </a:solidFill>
                <a:highlight>
                  <a:srgbClr val="FFFFFF"/>
                </a:highlight>
              </a:rPr>
            </a:br>
            <a:endParaRPr sz="2400" dirty="0">
              <a:solidFill>
                <a:schemeClr val="accent5">
                  <a:lumMod val="75000"/>
                </a:schemeClr>
              </a:solidFill>
            </a:endParaRPr>
          </a:p>
          <a:p>
            <a:pPr marL="457200" lvl="0" indent="-381000" algn="l">
              <a:lnSpc>
                <a:spcPct val="114999"/>
              </a:lnSpc>
              <a:spcBef>
                <a:spcPts val="0"/>
              </a:spcBef>
              <a:spcAft>
                <a:spcPts val="0"/>
              </a:spcAft>
              <a:buClr>
                <a:srgbClr val="0C343D"/>
              </a:buClr>
              <a:buSzPts val="2400"/>
              <a:buFont typeface="Calibri"/>
              <a:buChar char="●"/>
              <a:defRPr/>
            </a:pPr>
            <a:r>
              <a:rPr lang="en-US" sz="2400" dirty="0" err="1">
                <a:solidFill>
                  <a:schemeClr val="accent5">
                    <a:lumMod val="75000"/>
                  </a:schemeClr>
                </a:solidFill>
                <a:highlight>
                  <a:srgbClr val="FFFFFF"/>
                </a:highlight>
              </a:rPr>
              <a:t>CoCo</a:t>
            </a:r>
            <a:r>
              <a:rPr lang="en-US" sz="2400" dirty="0">
                <a:solidFill>
                  <a:schemeClr val="accent5">
                    <a:lumMod val="75000"/>
                  </a:schemeClr>
                </a:solidFill>
                <a:highlight>
                  <a:srgbClr val="FFFFFF"/>
                </a:highlight>
              </a:rPr>
              <a:t> 2.0 introduces a </a:t>
            </a:r>
            <a:r>
              <a:rPr lang="en-US" sz="2400" dirty="0" err="1">
                <a:solidFill>
                  <a:schemeClr val="accent5">
                    <a:lumMod val="75000"/>
                  </a:schemeClr>
                </a:solidFill>
                <a:highlight>
                  <a:srgbClr val="FFFFFF"/>
                </a:highlight>
              </a:rPr>
              <a:t>CoCo</a:t>
            </a:r>
            <a:r>
              <a:rPr lang="en-US" sz="2400" b="1" dirty="0">
                <a:solidFill>
                  <a:schemeClr val="accent5">
                    <a:lumMod val="75000"/>
                  </a:schemeClr>
                </a:solidFill>
                <a:highlight>
                  <a:srgbClr val="FFFFFF"/>
                </a:highlight>
              </a:rPr>
              <a:t> monitoring body,</a:t>
            </a:r>
            <a:r>
              <a:rPr lang="en-US" sz="2400" dirty="0">
                <a:solidFill>
                  <a:schemeClr val="accent5">
                    <a:lumMod val="75000"/>
                  </a:schemeClr>
                </a:solidFill>
                <a:highlight>
                  <a:srgbClr val="FFFFFF"/>
                </a:highlight>
              </a:rPr>
              <a:t> as required by GDPR</a:t>
            </a:r>
            <a:br>
              <a:rPr lang="en-US" sz="2400" dirty="0">
                <a:solidFill>
                  <a:schemeClr val="accent5">
                    <a:lumMod val="75000"/>
                  </a:schemeClr>
                </a:solidFill>
                <a:highlight>
                  <a:srgbClr val="FFFFFF"/>
                </a:highlight>
              </a:rPr>
            </a:br>
            <a:endParaRPr sz="2400" dirty="0">
              <a:solidFill>
                <a:schemeClr val="accent5">
                  <a:lumMod val="75000"/>
                </a:schemeClr>
              </a:solidFill>
            </a:endParaRPr>
          </a:p>
          <a:p>
            <a:pPr marL="457200" lvl="0" indent="-381000" algn="l">
              <a:lnSpc>
                <a:spcPct val="114999"/>
              </a:lnSpc>
              <a:spcBef>
                <a:spcPts val="0"/>
              </a:spcBef>
              <a:spcAft>
                <a:spcPts val="0"/>
              </a:spcAft>
              <a:buClr>
                <a:srgbClr val="0C343D"/>
              </a:buClr>
              <a:buSzPts val="2400"/>
              <a:buFont typeface="Calibri"/>
              <a:buChar char="●"/>
              <a:defRPr/>
            </a:pPr>
            <a:r>
              <a:rPr lang="en-US" sz="2400" b="1" dirty="0" err="1">
                <a:solidFill>
                  <a:schemeClr val="accent5">
                    <a:lumMod val="75000"/>
                  </a:schemeClr>
                </a:solidFill>
                <a:highlight>
                  <a:srgbClr val="FFFFFF"/>
                </a:highlight>
              </a:rPr>
              <a:t>CoCo</a:t>
            </a:r>
            <a:r>
              <a:rPr lang="en-US" sz="2400" b="1" dirty="0">
                <a:solidFill>
                  <a:schemeClr val="accent5">
                    <a:lumMod val="75000"/>
                  </a:schemeClr>
                </a:solidFill>
                <a:highlight>
                  <a:srgbClr val="FFFFFF"/>
                </a:highlight>
              </a:rPr>
              <a:t> 2.0 requires the SP to commit to SIRTFI</a:t>
            </a:r>
            <a:r>
              <a:rPr lang="en-US" sz="2400" dirty="0">
                <a:solidFill>
                  <a:schemeClr val="accent5">
                    <a:lumMod val="75000"/>
                  </a:schemeClr>
                </a:solidFill>
                <a:highlight>
                  <a:srgbClr val="FFFFFF"/>
                </a:highlight>
              </a:rPr>
              <a:t>, too</a:t>
            </a:r>
            <a:br>
              <a:rPr lang="en-US" sz="2400" dirty="0">
                <a:solidFill>
                  <a:schemeClr val="accent5">
                    <a:lumMod val="75000"/>
                  </a:schemeClr>
                </a:solidFill>
                <a:highlight>
                  <a:srgbClr val="FFFFFF"/>
                </a:highlight>
              </a:rPr>
            </a:br>
            <a:endParaRPr sz="2400" dirty="0">
              <a:solidFill>
                <a:schemeClr val="accent5">
                  <a:lumMod val="75000"/>
                </a:schemeClr>
              </a:solidFill>
            </a:endParaRPr>
          </a:p>
          <a:p>
            <a:pPr marL="457200" lvl="0" indent="-381000" algn="l">
              <a:lnSpc>
                <a:spcPct val="114999"/>
              </a:lnSpc>
              <a:spcBef>
                <a:spcPts val="0"/>
              </a:spcBef>
              <a:spcAft>
                <a:spcPts val="0"/>
              </a:spcAft>
              <a:buClr>
                <a:srgbClr val="0C343D"/>
              </a:buClr>
              <a:buSzPts val="2400"/>
              <a:buFont typeface="Calibri"/>
              <a:buChar char="●"/>
              <a:defRPr/>
            </a:pPr>
            <a:r>
              <a:rPr lang="en-US" sz="2400" dirty="0">
                <a:solidFill>
                  <a:schemeClr val="accent5">
                    <a:lumMod val="75000"/>
                  </a:schemeClr>
                </a:solidFill>
                <a:highlight>
                  <a:srgbClr val="FFFFFF"/>
                </a:highlight>
              </a:rPr>
              <a:t>Some of the material that is non-normative in </a:t>
            </a:r>
            <a:r>
              <a:rPr lang="en-US" sz="2400" dirty="0" err="1">
                <a:solidFill>
                  <a:schemeClr val="accent5">
                    <a:lumMod val="75000"/>
                  </a:schemeClr>
                </a:solidFill>
                <a:highlight>
                  <a:srgbClr val="FFFFFF"/>
                </a:highlight>
              </a:rPr>
              <a:t>CoCo</a:t>
            </a:r>
            <a:r>
              <a:rPr lang="en-US" sz="2400" dirty="0">
                <a:solidFill>
                  <a:schemeClr val="accent5">
                    <a:lumMod val="75000"/>
                  </a:schemeClr>
                </a:solidFill>
                <a:highlight>
                  <a:srgbClr val="FFFFFF"/>
                </a:highlight>
              </a:rPr>
              <a:t> 1.0 is made normative in </a:t>
            </a:r>
            <a:r>
              <a:rPr lang="en-US" sz="2400" dirty="0" err="1">
                <a:solidFill>
                  <a:schemeClr val="accent5">
                    <a:lumMod val="75000"/>
                  </a:schemeClr>
                </a:solidFill>
                <a:highlight>
                  <a:srgbClr val="FFFFFF"/>
                </a:highlight>
              </a:rPr>
              <a:t>CoCo</a:t>
            </a:r>
            <a:r>
              <a:rPr lang="en-US" sz="2400" dirty="0">
                <a:solidFill>
                  <a:schemeClr val="accent5">
                    <a:lumMod val="75000"/>
                  </a:schemeClr>
                </a:solidFill>
                <a:highlight>
                  <a:srgbClr val="FFFFFF"/>
                </a:highlight>
              </a:rPr>
              <a:t> 2.0, as suggested by the authorities (e.g. Privacy Policy template, handling non-compliance)</a:t>
            </a:r>
            <a:endParaRPr sz="2400" dirty="0">
              <a:solidFill>
                <a:schemeClr val="accent5">
                  <a:lumMod val="75000"/>
                </a:schemeClr>
              </a:solidFill>
            </a:endParaRPr>
          </a:p>
          <a:p>
            <a:pPr marL="457200" lvl="0" indent="-381000" algn="l">
              <a:lnSpc>
                <a:spcPct val="114999"/>
              </a:lnSpc>
              <a:spcBef>
                <a:spcPts val="0"/>
              </a:spcBef>
              <a:spcAft>
                <a:spcPts val="0"/>
              </a:spcAft>
              <a:buClr>
                <a:srgbClr val="0C343D"/>
              </a:buClr>
              <a:buSzPts val="2400"/>
              <a:buFont typeface="Calibri"/>
              <a:buChar char="●"/>
              <a:defRPr/>
            </a:pPr>
            <a:r>
              <a:rPr lang="en-US" sz="2400" b="1" dirty="0">
                <a:solidFill>
                  <a:schemeClr val="accent5">
                    <a:lumMod val="75000"/>
                  </a:schemeClr>
                </a:solidFill>
                <a:highlight>
                  <a:srgbClr val="FFFFFF"/>
                </a:highlight>
              </a:rPr>
              <a:t>SPs can make use of the </a:t>
            </a:r>
            <a:r>
              <a:rPr lang="en-US" sz="2400" b="1" dirty="0" err="1">
                <a:solidFill>
                  <a:schemeClr val="accent5">
                    <a:lumMod val="75000"/>
                  </a:schemeClr>
                </a:solidFill>
                <a:highlight>
                  <a:srgbClr val="FFFFFF"/>
                </a:highlight>
              </a:rPr>
              <a:t>CoCo</a:t>
            </a:r>
            <a:r>
              <a:rPr lang="en-US" sz="2400" b="1" dirty="0">
                <a:solidFill>
                  <a:schemeClr val="accent5">
                    <a:lumMod val="75000"/>
                  </a:schemeClr>
                </a:solidFill>
                <a:highlight>
                  <a:srgbClr val="FFFFFF"/>
                </a:highlight>
              </a:rPr>
              <a:t> also for receiving attributes from Attribute Providers</a:t>
            </a:r>
            <a:endParaRPr sz="2400" b="1" dirty="0">
              <a:solidFill>
                <a:schemeClr val="accent5">
                  <a:lumMod val="75000"/>
                </a:schemeClr>
              </a:solidFill>
            </a:endParaRPr>
          </a:p>
          <a:p>
            <a:pPr marL="0" lvl="0" indent="0" algn="l">
              <a:spcBef>
                <a:spcPts val="1000"/>
              </a:spcBef>
              <a:spcAft>
                <a:spcPts val="0"/>
              </a:spcAft>
              <a:buNone/>
              <a:defRPr/>
            </a:pPr>
            <a:endParaRPr dirty="0">
              <a:solidFill>
                <a:schemeClr val="accent5">
                  <a:lumMod val="75000"/>
                </a:schemeClr>
              </a:solidFill>
            </a:endParaRPr>
          </a:p>
        </p:txBody>
      </p:sp>
      <p:sp>
        <p:nvSpPr>
          <p:cNvPr id="5" name="Google Shape;598;p78"/>
          <p:cNvSpPr>
            <a:spLocks noGrp="1"/>
          </p:cNvSpPr>
          <p:nvPr>
            <p:ph type="title"/>
          </p:nvPr>
        </p:nvSpPr>
        <p:spPr bwMode="auto">
          <a:xfrm>
            <a:off x="187686" y="188640"/>
            <a:ext cx="9894600" cy="430800"/>
          </a:xfrm>
          <a:prstGeom prst="rect">
            <a:avLst/>
          </a:prstGeom>
        </p:spPr>
        <p:txBody>
          <a:bodyPr spcFirstLastPara="1" wrap="square" lIns="91425" tIns="45700" rIns="91425" bIns="45700" anchor="ctr" anchorCtr="0">
            <a:noAutofit/>
          </a:bodyPr>
          <a:lstStyle/>
          <a:p>
            <a:pPr marL="0" lvl="0" indent="0" algn="l">
              <a:spcBef>
                <a:spcPts val="0"/>
              </a:spcBef>
              <a:spcAft>
                <a:spcPts val="0"/>
              </a:spcAft>
              <a:buNone/>
              <a:defRPr/>
            </a:pPr>
            <a:r>
              <a:rPr lang="en-US" dirty="0" err="1"/>
              <a:t>CoCo</a:t>
            </a:r>
            <a:r>
              <a:rPr lang="en-US" dirty="0"/>
              <a:t> version 2</a:t>
            </a:r>
            <a:endParaRPr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603;p79"/>
          <p:cNvSpPr>
            <a:spLocks noGrp="1"/>
          </p:cNvSpPr>
          <p:nvPr>
            <p:ph type="body" idx="1"/>
          </p:nvPr>
        </p:nvSpPr>
        <p:spPr bwMode="auto">
          <a:xfrm>
            <a:off x="334727" y="733000"/>
            <a:ext cx="11342400" cy="5685600"/>
          </a:xfrm>
          <a:prstGeom prst="rect">
            <a:avLst/>
          </a:prstGeom>
        </p:spPr>
        <p:txBody>
          <a:bodyPr spcFirstLastPara="1" wrap="square" lIns="91425" tIns="45700" rIns="91425" bIns="45700" anchor="t" anchorCtr="0">
            <a:noAutofit/>
          </a:bodyPr>
          <a:lstStyle/>
          <a:p>
            <a:pPr marL="457200" lvl="0" indent="-406400" algn="l">
              <a:spcBef>
                <a:spcPts val="1000"/>
              </a:spcBef>
              <a:spcAft>
                <a:spcPts val="0"/>
              </a:spcAft>
              <a:buSzPts val="2800"/>
              <a:buChar char="-"/>
              <a:defRPr/>
            </a:pPr>
            <a:r>
              <a:rPr lang="en-US" dirty="0"/>
              <a:t>The </a:t>
            </a:r>
            <a:r>
              <a:rPr lang="en-US" b="1" dirty="0" err="1">
                <a:solidFill>
                  <a:srgbClr val="C00000"/>
                </a:solidFill>
              </a:rPr>
              <a:t>HfD</a:t>
            </a:r>
            <a:r>
              <a:rPr lang="en-US" b="1" dirty="0">
                <a:solidFill>
                  <a:srgbClr val="C00000"/>
                </a:solidFill>
              </a:rPr>
              <a:t> </a:t>
            </a:r>
            <a:r>
              <a:rPr lang="en-US" dirty="0"/>
              <a:t>EC has been introduce to mark in a unambiguous  way those </a:t>
            </a:r>
            <a:r>
              <a:rPr lang="en-US" b="1" dirty="0"/>
              <a:t>Identity Providers which need for specific reasons to the hidden from the Discovery process</a:t>
            </a:r>
            <a:endParaRPr b="1" dirty="0"/>
          </a:p>
          <a:p>
            <a:pPr marL="914400" lvl="1" indent="-381000" algn="l">
              <a:spcBef>
                <a:spcPts val="0"/>
              </a:spcBef>
              <a:spcAft>
                <a:spcPts val="0"/>
              </a:spcAft>
              <a:buSzPts val="2400"/>
              <a:buChar char="-"/>
              <a:defRPr/>
            </a:pPr>
            <a:r>
              <a:rPr lang="en-US" dirty="0"/>
              <a:t>e.g. Test IdPs,  Internal ones, which are not meant for the general Fed or eduGAIN user</a:t>
            </a:r>
            <a:endParaRPr dirty="0"/>
          </a:p>
          <a:p>
            <a:pPr marL="914400" lvl="0" indent="0" algn="l">
              <a:spcBef>
                <a:spcPts val="1000"/>
              </a:spcBef>
              <a:spcAft>
                <a:spcPts val="0"/>
              </a:spcAft>
              <a:buNone/>
              <a:defRPr/>
            </a:pPr>
            <a:endParaRPr dirty="0"/>
          </a:p>
          <a:p>
            <a:pPr marL="457200" lvl="0" indent="-406400" algn="l">
              <a:spcBef>
                <a:spcPts val="1000"/>
              </a:spcBef>
              <a:spcAft>
                <a:spcPts val="0"/>
              </a:spcAft>
              <a:buSzPts val="2800"/>
              <a:buChar char="-"/>
              <a:defRPr/>
            </a:pPr>
            <a:r>
              <a:rPr lang="en-US" dirty="0"/>
              <a:t>It applies </a:t>
            </a:r>
            <a:r>
              <a:rPr lang="en-US" b="1" dirty="0"/>
              <a:t>to Identity Providers</a:t>
            </a:r>
            <a:endParaRPr b="1" dirty="0"/>
          </a:p>
          <a:p>
            <a:pPr marL="0" lvl="0" indent="0" algn="l">
              <a:spcBef>
                <a:spcPts val="1000"/>
              </a:spcBef>
              <a:spcAft>
                <a:spcPts val="0"/>
              </a:spcAft>
              <a:buNone/>
              <a:defRPr/>
            </a:pPr>
            <a:endParaRPr dirty="0"/>
          </a:p>
          <a:p>
            <a:pPr marL="457200" lvl="0" indent="-406400" algn="l">
              <a:spcBef>
                <a:spcPts val="1000"/>
              </a:spcBef>
              <a:spcAft>
                <a:spcPts val="0"/>
              </a:spcAft>
              <a:buSzPts val="2800"/>
              <a:buChar char="-"/>
              <a:defRPr/>
            </a:pPr>
            <a:r>
              <a:rPr lang="en-US" dirty="0"/>
              <a:t>More information on </a:t>
            </a:r>
            <a:r>
              <a:rPr lang="en-US" sz="2400" u="sng" dirty="0">
                <a:solidFill>
                  <a:schemeClr val="hlink"/>
                </a:solidFill>
                <a:latin typeface="Arial"/>
                <a:ea typeface="Arial"/>
                <a:cs typeface="Arial"/>
                <a:hlinkClick r:id="rId2"/>
              </a:rPr>
              <a:t>https://refeds.org/category/hide-from-discovery</a:t>
            </a:r>
            <a:endParaRPr sz="2400" dirty="0"/>
          </a:p>
          <a:p>
            <a:pPr marL="914400" lvl="0" indent="0" algn="l">
              <a:spcBef>
                <a:spcPts val="1000"/>
              </a:spcBef>
              <a:spcAft>
                <a:spcPts val="0"/>
              </a:spcAft>
              <a:buNone/>
              <a:defRPr/>
            </a:pPr>
            <a:r>
              <a:rPr lang="en-US" dirty="0"/>
              <a:t> </a:t>
            </a:r>
            <a:endParaRPr dirty="0"/>
          </a:p>
        </p:txBody>
      </p:sp>
      <p:sp>
        <p:nvSpPr>
          <p:cNvPr id="5" name="Google Shape;604;p79"/>
          <p:cNvSpPr>
            <a:spLocks noGrp="1"/>
          </p:cNvSpPr>
          <p:nvPr>
            <p:ph type="title"/>
          </p:nvPr>
        </p:nvSpPr>
        <p:spPr bwMode="auto">
          <a:xfrm>
            <a:off x="520070" y="133664"/>
            <a:ext cx="9894600" cy="430800"/>
          </a:xfrm>
          <a:prstGeom prst="rect">
            <a:avLst/>
          </a:prstGeom>
        </p:spPr>
        <p:txBody>
          <a:bodyPr spcFirstLastPara="1" wrap="square" lIns="91425" tIns="45700" rIns="91425" bIns="45700" anchor="ctr" anchorCtr="0">
            <a:noAutofit/>
          </a:bodyPr>
          <a:lstStyle/>
          <a:p>
            <a:pPr marL="0" lvl="0" indent="0" algn="l">
              <a:spcBef>
                <a:spcPts val="0"/>
              </a:spcBef>
              <a:spcAft>
                <a:spcPts val="0"/>
              </a:spcAft>
              <a:buNone/>
              <a:defRPr/>
            </a:pPr>
            <a:r>
              <a:rPr lang="en-US" dirty="0"/>
              <a:t>Entity Category  </a:t>
            </a:r>
            <a:r>
              <a:rPr lang="en-US" dirty="0">
                <a:solidFill>
                  <a:srgbClr val="C00000"/>
                </a:solidFill>
              </a:rPr>
              <a:t>Hide From Discovery</a:t>
            </a:r>
            <a:endParaRPr dirty="0">
              <a:solidFill>
                <a:srgbClr val="C0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275;p43"/>
          <p:cNvSpPr>
            <a:spLocks noGrp="1"/>
          </p:cNvSpPr>
          <p:nvPr>
            <p:ph type="body" idx="1"/>
          </p:nvPr>
        </p:nvSpPr>
        <p:spPr bwMode="auto">
          <a:xfrm>
            <a:off x="477876" y="488207"/>
            <a:ext cx="10909199" cy="5616451"/>
          </a:xfrm>
          <a:prstGeom prst="rect">
            <a:avLst/>
          </a:prstGeom>
          <a:noFill/>
          <a:ln>
            <a:noFill/>
          </a:ln>
        </p:spPr>
        <p:txBody>
          <a:bodyPr spcFirstLastPara="1" wrap="square" lIns="91423" tIns="45699" rIns="91423" bIns="45699" anchor="t" anchorCtr="0">
            <a:noAutofit/>
          </a:bodyPr>
          <a:lstStyle/>
          <a:p>
            <a:pPr marL="0" lvl="0" indent="0" algn="l">
              <a:lnSpc>
                <a:spcPct val="70000"/>
              </a:lnSpc>
              <a:spcBef>
                <a:spcPts val="750"/>
              </a:spcBef>
              <a:spcAft>
                <a:spcPts val="0"/>
              </a:spcAft>
              <a:buClr>
                <a:srgbClr val="004360"/>
              </a:buClr>
              <a:buSzPts val="1705"/>
              <a:buNone/>
              <a:defRPr/>
            </a:pPr>
            <a:endParaRPr sz="2400" dirty="0"/>
          </a:p>
          <a:p>
            <a:pPr marL="457200" lvl="0" indent="-381000" algn="l">
              <a:lnSpc>
                <a:spcPct val="70000"/>
              </a:lnSpc>
              <a:spcBef>
                <a:spcPts val="750"/>
              </a:spcBef>
              <a:spcAft>
                <a:spcPts val="0"/>
              </a:spcAft>
              <a:buSzPts val="2400"/>
              <a:buChar char="•"/>
              <a:defRPr/>
            </a:pPr>
            <a:r>
              <a:rPr lang="en-US" sz="2400" dirty="0"/>
              <a:t>The Entity Category best practice is managed by </a:t>
            </a:r>
            <a:r>
              <a:rPr lang="en-US" sz="2400" b="1" dirty="0"/>
              <a:t>REFEDS</a:t>
            </a:r>
            <a:r>
              <a:rPr lang="en-US" sz="2400" dirty="0"/>
              <a:t> through an open consultation among all the Federation Operators:</a:t>
            </a:r>
            <a:endParaRPr sz="2400" dirty="0"/>
          </a:p>
          <a:p>
            <a:pPr marL="457200" lvl="0" indent="0" algn="l">
              <a:lnSpc>
                <a:spcPct val="70000"/>
              </a:lnSpc>
              <a:spcBef>
                <a:spcPts val="750"/>
              </a:spcBef>
              <a:spcAft>
                <a:spcPts val="0"/>
              </a:spcAft>
              <a:buNone/>
              <a:defRPr/>
            </a:pPr>
            <a:r>
              <a:rPr lang="en-US" sz="2400" b="1" dirty="0">
                <a:hlinkClick r:id="rId2"/>
              </a:rPr>
              <a:t>https://</a:t>
            </a:r>
            <a:r>
              <a:rPr lang="en-US" sz="2400" b="1" dirty="0" err="1">
                <a:hlinkClick r:id="rId2"/>
              </a:rPr>
              <a:t>wiki.refeds.org</a:t>
            </a:r>
            <a:r>
              <a:rPr lang="en-US" sz="2400" b="1" dirty="0">
                <a:hlinkClick r:id="rId2"/>
              </a:rPr>
              <a:t>/display/ENT/</a:t>
            </a:r>
            <a:r>
              <a:rPr lang="en-US" sz="2400" b="1" dirty="0" err="1">
                <a:hlinkClick r:id="rId2"/>
              </a:rPr>
              <a:t>Entity-Categories+Home</a:t>
            </a:r>
            <a:endParaRPr sz="2400" b="1" dirty="0"/>
          </a:p>
          <a:p>
            <a:pPr marL="457200" lvl="0" indent="0" algn="l">
              <a:lnSpc>
                <a:spcPct val="70000"/>
              </a:lnSpc>
              <a:spcBef>
                <a:spcPts val="750"/>
              </a:spcBef>
              <a:spcAft>
                <a:spcPts val="0"/>
              </a:spcAft>
              <a:buNone/>
              <a:defRPr/>
            </a:pPr>
            <a:endParaRPr sz="2400" b="1" dirty="0"/>
          </a:p>
          <a:p>
            <a:pPr marL="457200" lvl="0" indent="-381000" algn="l">
              <a:lnSpc>
                <a:spcPct val="70000"/>
              </a:lnSpc>
              <a:spcBef>
                <a:spcPts val="750"/>
              </a:spcBef>
              <a:spcAft>
                <a:spcPts val="0"/>
              </a:spcAft>
              <a:buSzPts val="2400"/>
              <a:buChar char="•"/>
              <a:defRPr/>
            </a:pPr>
            <a:r>
              <a:rPr lang="en-US" sz="2400" dirty="0"/>
              <a:t>The produced simplification consists in a federation </a:t>
            </a:r>
            <a:r>
              <a:rPr lang="en-US" sz="2400" b="1" dirty="0"/>
              <a:t>service </a:t>
            </a:r>
            <a:r>
              <a:rPr lang="en-US" sz="2400" b="1" i="0" u="none" strike="noStrike" cap="none" spc="0" dirty="0">
                <a:solidFill>
                  <a:srgbClr val="1E4E79"/>
                </a:solidFill>
                <a:latin typeface="Calibri"/>
                <a:ea typeface="Calibri"/>
                <a:cs typeface="Calibri"/>
              </a:rPr>
              <a:t>categorization </a:t>
            </a:r>
            <a:r>
              <a:rPr lang="en-US" sz="2400" dirty="0"/>
              <a:t>of </a:t>
            </a:r>
            <a:r>
              <a:rPr lang="en-US" sz="2400" b="1" dirty="0">
                <a:solidFill>
                  <a:srgbClr val="C00000"/>
                </a:solidFill>
              </a:rPr>
              <a:t>homogeneous services</a:t>
            </a:r>
            <a:endParaRPr sz="2400" b="1" dirty="0">
              <a:solidFill>
                <a:srgbClr val="C00000"/>
              </a:solidFill>
            </a:endParaRPr>
          </a:p>
          <a:p>
            <a:pPr marL="457200" lvl="0" indent="0" algn="l">
              <a:lnSpc>
                <a:spcPct val="70000"/>
              </a:lnSpc>
              <a:spcBef>
                <a:spcPts val="750"/>
              </a:spcBef>
              <a:spcAft>
                <a:spcPts val="0"/>
              </a:spcAft>
              <a:buNone/>
              <a:defRPr/>
            </a:pPr>
            <a:endParaRPr sz="2400" dirty="0"/>
          </a:p>
          <a:p>
            <a:pPr marL="457200" lvl="0" indent="-381000" algn="l">
              <a:lnSpc>
                <a:spcPct val="70000"/>
              </a:lnSpc>
              <a:spcBef>
                <a:spcPts val="750"/>
              </a:spcBef>
              <a:spcAft>
                <a:spcPts val="0"/>
              </a:spcAft>
              <a:buSzPts val="2400"/>
              <a:buChar char="•"/>
              <a:defRPr/>
            </a:pPr>
            <a:r>
              <a:rPr lang="en-US" sz="2400" dirty="0"/>
              <a:t>Another important goal of Entity Category is that the </a:t>
            </a:r>
            <a:r>
              <a:rPr lang="en-US" sz="2400" b="1" dirty="0">
                <a:solidFill>
                  <a:srgbClr val="C00000"/>
                </a:solidFill>
              </a:rPr>
              <a:t>attribute release policy will not be configured for each SP but only once</a:t>
            </a:r>
            <a:r>
              <a:rPr lang="en-US" sz="2400" b="1" strike="sngStrike" dirty="0">
                <a:solidFill>
                  <a:srgbClr val="C00000"/>
                </a:solidFill>
              </a:rPr>
              <a:t> </a:t>
            </a:r>
            <a:r>
              <a:rPr lang="en-US" sz="2400" b="1" dirty="0">
                <a:solidFill>
                  <a:srgbClr val="C00000"/>
                </a:solidFill>
              </a:rPr>
              <a:t>for the whole category</a:t>
            </a:r>
            <a:endParaRPr sz="2400" b="1" dirty="0">
              <a:solidFill>
                <a:srgbClr val="C00000"/>
              </a:solidFill>
            </a:endParaRPr>
          </a:p>
          <a:p>
            <a:pPr marL="457200" lvl="0" indent="0" algn="l">
              <a:lnSpc>
                <a:spcPct val="70000"/>
              </a:lnSpc>
              <a:spcBef>
                <a:spcPts val="750"/>
              </a:spcBef>
              <a:spcAft>
                <a:spcPts val="0"/>
              </a:spcAft>
              <a:buNone/>
              <a:defRPr/>
            </a:pPr>
            <a:endParaRPr sz="2400" dirty="0"/>
          </a:p>
          <a:p>
            <a:pPr marL="457200" lvl="0" indent="-381000" algn="l">
              <a:lnSpc>
                <a:spcPct val="70000"/>
              </a:lnSpc>
              <a:spcBef>
                <a:spcPts val="750"/>
              </a:spcBef>
              <a:spcAft>
                <a:spcPts val="0"/>
              </a:spcAft>
              <a:buSzPts val="2400"/>
              <a:buChar char="•"/>
              <a:defRPr/>
            </a:pPr>
            <a:r>
              <a:rPr lang="en-US" sz="2400" b="0" i="0" u="none" strike="noStrike" cap="none" spc="0" dirty="0">
                <a:solidFill>
                  <a:srgbClr val="1E4E79"/>
                </a:solidFill>
                <a:latin typeface="Calibri"/>
                <a:ea typeface="Calibri"/>
                <a:cs typeface="Calibri"/>
              </a:rPr>
              <a:t>Each</a:t>
            </a:r>
            <a:r>
              <a:rPr lang="en-US" sz="2400" dirty="0"/>
              <a:t> category will contain a set of homogeneous entities </a:t>
            </a:r>
            <a:r>
              <a:rPr lang="en-US" sz="2400" b="0" i="0" u="none" strike="noStrike" cap="none" spc="0" dirty="0">
                <a:solidFill>
                  <a:srgbClr val="1E4E79"/>
                </a:solidFill>
                <a:latin typeface="Calibri"/>
                <a:ea typeface="Calibri"/>
                <a:cs typeface="Calibri"/>
              </a:rPr>
              <a:t>(in our case a set of SPs) that meet the requirements of the category itself - SPs become members of that category</a:t>
            </a:r>
          </a:p>
          <a:p>
            <a:pPr marL="457200" lvl="0" indent="0" algn="l">
              <a:lnSpc>
                <a:spcPct val="70000"/>
              </a:lnSpc>
              <a:spcBef>
                <a:spcPts val="750"/>
              </a:spcBef>
              <a:spcAft>
                <a:spcPts val="0"/>
              </a:spcAft>
              <a:buNone/>
              <a:defRPr/>
            </a:pPr>
            <a:endParaRPr sz="2400" dirty="0"/>
          </a:p>
          <a:p>
            <a:pPr marL="457200" lvl="0" indent="-381000" algn="l">
              <a:lnSpc>
                <a:spcPct val="70000"/>
              </a:lnSpc>
              <a:spcBef>
                <a:spcPts val="750"/>
              </a:spcBef>
              <a:spcAft>
                <a:spcPts val="0"/>
              </a:spcAft>
              <a:buSzPts val="2400"/>
              <a:buChar char="•"/>
              <a:defRPr/>
            </a:pPr>
            <a:r>
              <a:rPr lang="en-US" sz="2400" b="0" i="0" u="none" strike="noStrike" cap="none" spc="0" dirty="0">
                <a:solidFill>
                  <a:srgbClr val="1E4E79"/>
                </a:solidFill>
                <a:latin typeface="Calibri"/>
                <a:ea typeface="Calibri"/>
                <a:cs typeface="Calibri"/>
              </a:rPr>
              <a:t>IdPs can configure a rule for the category</a:t>
            </a:r>
            <a:r>
              <a:rPr lang="en-US" sz="2400" dirty="0">
                <a:solidFill>
                  <a:srgbClr val="013F5E"/>
                </a:solidFill>
              </a:rPr>
              <a:t> that </a:t>
            </a:r>
            <a:r>
              <a:rPr lang="en-US" sz="2400" b="0" i="0" u="none" strike="noStrike" cap="none" spc="0" dirty="0">
                <a:solidFill>
                  <a:srgbClr val="1E4E79"/>
                </a:solidFill>
                <a:latin typeface="Calibri"/>
                <a:ea typeface="Calibri"/>
                <a:cs typeface="Calibri"/>
              </a:rPr>
              <a:t>will remain unchanged </a:t>
            </a:r>
            <a:br>
              <a:rPr lang="en-US" sz="2400" b="0" i="0" u="none" strike="noStrike" cap="none" spc="0" dirty="0">
                <a:solidFill>
                  <a:srgbClr val="1E4E79"/>
                </a:solidFill>
                <a:latin typeface="Calibri"/>
                <a:ea typeface="Calibri"/>
                <a:cs typeface="Calibri"/>
              </a:rPr>
            </a:br>
            <a:r>
              <a:rPr lang="en-US" sz="2400" b="0" i="0" u="none" strike="noStrike" cap="none" spc="0" dirty="0">
                <a:solidFill>
                  <a:srgbClr val="1E4E79"/>
                </a:solidFill>
                <a:latin typeface="Calibri"/>
                <a:ea typeface="Calibri"/>
                <a:cs typeface="Calibri"/>
              </a:rPr>
              <a:t>(</a:t>
            </a:r>
            <a:r>
              <a:rPr lang="en-US" sz="2400" b="1" i="0" u="none" strike="noStrike" cap="none" spc="0" dirty="0">
                <a:solidFill>
                  <a:srgbClr val="C00000"/>
                </a:solidFill>
                <a:latin typeface="Calibri"/>
                <a:ea typeface="Calibri"/>
                <a:cs typeface="Calibri"/>
              </a:rPr>
              <a:t>scalable</a:t>
            </a:r>
            <a:r>
              <a:rPr lang="en-US" sz="2400" b="0" i="0" u="none" strike="noStrike" cap="none" spc="0" dirty="0">
                <a:solidFill>
                  <a:srgbClr val="1E4E79"/>
                </a:solidFill>
                <a:latin typeface="Calibri"/>
                <a:ea typeface="Calibri"/>
                <a:cs typeface="Calibri"/>
              </a:rPr>
              <a:t>) even if further SPs become member of that category in the future.</a:t>
            </a:r>
            <a:endParaRPr sz="2400" dirty="0">
              <a:solidFill>
                <a:srgbClr val="FF0000"/>
              </a:solidFill>
            </a:endParaRPr>
          </a:p>
        </p:txBody>
      </p:sp>
      <p:sp>
        <p:nvSpPr>
          <p:cNvPr id="5" name="Google Shape;276;p43"/>
          <p:cNvSpPr>
            <a:spLocks noGrp="1"/>
          </p:cNvSpPr>
          <p:nvPr>
            <p:ph type="title"/>
          </p:nvPr>
        </p:nvSpPr>
        <p:spPr bwMode="auto">
          <a:xfrm>
            <a:off x="477870" y="183089"/>
            <a:ext cx="9894600" cy="430800"/>
          </a:xfrm>
          <a:prstGeom prst="rect">
            <a:avLst/>
          </a:prstGeom>
        </p:spPr>
        <p:txBody>
          <a:bodyPr spcFirstLastPara="1" wrap="square" lIns="91425" tIns="45700" rIns="91425" bIns="45700" anchor="ctr" anchorCtr="0">
            <a:noAutofit/>
          </a:bodyPr>
          <a:lstStyle/>
          <a:p>
            <a:pPr marL="0" lvl="0" indent="0" algn="l">
              <a:spcBef>
                <a:spcPts val="0"/>
              </a:spcBef>
              <a:spcAft>
                <a:spcPts val="0"/>
              </a:spcAft>
              <a:buNone/>
              <a:defRPr/>
            </a:pPr>
            <a:r>
              <a:rPr lang="en-US" dirty="0"/>
              <a:t>Entity Categories: a </a:t>
            </a:r>
            <a:r>
              <a:rPr lang="en-US" dirty="0">
                <a:solidFill>
                  <a:srgbClr val="C00000"/>
                </a:solidFill>
              </a:rPr>
              <a:t>Best Practice </a:t>
            </a:r>
            <a:r>
              <a:rPr lang="en-US" dirty="0"/>
              <a:t>for Federations</a:t>
            </a:r>
            <a:endParaRPr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Rounded Rectangle 1">
            <a:extLst>
              <a:ext uri="{FF2B5EF4-FFF2-40B4-BE49-F238E27FC236}">
                <a16:creationId xmlns:a16="http://schemas.microsoft.com/office/drawing/2014/main" id="{5144660E-0C9A-9268-3005-D30835CB29B6}"/>
              </a:ext>
            </a:extLst>
          </p:cNvPr>
          <p:cNvSpPr/>
          <p:nvPr/>
        </p:nvSpPr>
        <p:spPr bwMode="auto">
          <a:xfrm>
            <a:off x="53406" y="1428050"/>
            <a:ext cx="10723114" cy="4449222"/>
          </a:xfrm>
          <a:prstGeom prst="round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4" name="Google Shape;609;p80"/>
          <p:cNvSpPr>
            <a:spLocks noGrp="1"/>
          </p:cNvSpPr>
          <p:nvPr>
            <p:ph type="body" idx="1"/>
          </p:nvPr>
        </p:nvSpPr>
        <p:spPr bwMode="auto">
          <a:xfrm>
            <a:off x="998895" y="1428050"/>
            <a:ext cx="8633700" cy="4351200"/>
          </a:xfrm>
          <a:prstGeom prst="rect">
            <a:avLst/>
          </a:prstGeom>
        </p:spPr>
        <p:txBody>
          <a:bodyPr spcFirstLastPara="1" wrap="square" lIns="91425" tIns="45700" rIns="91425" bIns="45700" anchor="t" anchorCtr="0">
            <a:noAutofit/>
          </a:bodyPr>
          <a:lstStyle/>
          <a:p>
            <a:pPr marL="0" lvl="0" indent="0" algn="l">
              <a:spcBef>
                <a:spcPts val="1000"/>
              </a:spcBef>
              <a:spcAft>
                <a:spcPts val="0"/>
              </a:spcAft>
              <a:buClr>
                <a:schemeClr val="dk1"/>
              </a:buClr>
              <a:buSzPts val="1100"/>
              <a:buFont typeface="Arial"/>
              <a:buNone/>
              <a:defRPr/>
            </a:pPr>
            <a:r>
              <a:rPr lang="en-US" sz="1400" i="1" dirty="0">
                <a:solidFill>
                  <a:srgbClr val="002060"/>
                </a:solidFill>
                <a:latin typeface="Arial"/>
                <a:ea typeface="Arial"/>
                <a:cs typeface="Arial"/>
              </a:rPr>
              <a:t>&lt;</a:t>
            </a:r>
            <a:r>
              <a:rPr lang="en-US" sz="1400" i="1" dirty="0" err="1">
                <a:solidFill>
                  <a:srgbClr val="002060"/>
                </a:solidFill>
                <a:latin typeface="Arial"/>
                <a:ea typeface="Arial"/>
                <a:cs typeface="Arial"/>
              </a:rPr>
              <a:t>EntityDescriptor</a:t>
            </a:r>
            <a:r>
              <a:rPr lang="en-US" sz="1400" i="1" dirty="0">
                <a:solidFill>
                  <a:srgbClr val="002060"/>
                </a:solidFill>
                <a:latin typeface="Arial"/>
                <a:ea typeface="Arial"/>
                <a:cs typeface="Arial"/>
              </a:rPr>
              <a:t> </a:t>
            </a:r>
            <a:r>
              <a:rPr lang="en-US" sz="1400" i="1" dirty="0" err="1">
                <a:solidFill>
                  <a:srgbClr val="002060"/>
                </a:solidFill>
                <a:latin typeface="Arial"/>
                <a:ea typeface="Arial"/>
                <a:cs typeface="Arial"/>
              </a:rPr>
              <a:t>xmlns</a:t>
            </a:r>
            <a:r>
              <a:rPr lang="en-US" sz="1400" i="1" dirty="0">
                <a:solidFill>
                  <a:srgbClr val="002060"/>
                </a:solidFill>
                <a:latin typeface="Arial"/>
                <a:ea typeface="Arial"/>
                <a:cs typeface="Arial"/>
              </a:rPr>
              <a:t>=”urn:oasis:names:tc:SAML:2.0:metadata”</a:t>
            </a:r>
            <a:endParaRPr sz="1400" i="1" dirty="0">
              <a:solidFill>
                <a:srgbClr val="002060"/>
              </a:solidFill>
              <a:latin typeface="Arial"/>
              <a:ea typeface="Arial"/>
              <a:cs typeface="Arial"/>
            </a:endParaRPr>
          </a:p>
          <a:p>
            <a:pPr marL="0" lvl="0" indent="0" algn="l">
              <a:spcBef>
                <a:spcPts val="1000"/>
              </a:spcBef>
              <a:spcAft>
                <a:spcPts val="0"/>
              </a:spcAft>
              <a:buClr>
                <a:schemeClr val="dk1"/>
              </a:buClr>
              <a:buSzPts val="1100"/>
              <a:buFont typeface="Arial"/>
              <a:buNone/>
              <a:defRPr/>
            </a:pPr>
            <a:r>
              <a:rPr lang="en-US" sz="1400" i="1" dirty="0" err="1">
                <a:solidFill>
                  <a:srgbClr val="002060"/>
                </a:solidFill>
                <a:latin typeface="Arial"/>
                <a:ea typeface="Arial"/>
                <a:cs typeface="Arial"/>
              </a:rPr>
              <a:t>entityID</a:t>
            </a:r>
            <a:r>
              <a:rPr lang="en-US" sz="1400" i="1" dirty="0">
                <a:solidFill>
                  <a:srgbClr val="002060"/>
                </a:solidFill>
                <a:latin typeface="Arial"/>
                <a:ea typeface="Arial"/>
                <a:cs typeface="Arial"/>
              </a:rPr>
              <a:t>=”https://</a:t>
            </a:r>
            <a:r>
              <a:rPr lang="en-US" sz="1400" i="1" dirty="0" err="1">
                <a:solidFill>
                  <a:srgbClr val="002060"/>
                </a:solidFill>
                <a:latin typeface="Arial"/>
                <a:ea typeface="Arial"/>
                <a:cs typeface="Arial"/>
              </a:rPr>
              <a:t>institution.example.com</a:t>
            </a:r>
            <a:r>
              <a:rPr lang="en-US" sz="1400" i="1" dirty="0">
                <a:solidFill>
                  <a:srgbClr val="002060"/>
                </a:solidFill>
                <a:latin typeface="Arial"/>
                <a:ea typeface="Arial"/>
                <a:cs typeface="Arial"/>
              </a:rPr>
              <a:t>/</a:t>
            </a:r>
            <a:r>
              <a:rPr lang="en-US" sz="1400" i="1" dirty="0" err="1">
                <a:solidFill>
                  <a:srgbClr val="002060"/>
                </a:solidFill>
                <a:latin typeface="Arial"/>
                <a:ea typeface="Arial"/>
                <a:cs typeface="Arial"/>
              </a:rPr>
              <a:t>idp</a:t>
            </a:r>
            <a:r>
              <a:rPr lang="en-US" sz="1400" i="1" dirty="0">
                <a:solidFill>
                  <a:srgbClr val="002060"/>
                </a:solidFill>
                <a:latin typeface="Arial"/>
                <a:ea typeface="Arial"/>
                <a:cs typeface="Arial"/>
              </a:rPr>
              <a:t>”&gt;</a:t>
            </a:r>
            <a:endParaRPr sz="1400" i="1" dirty="0">
              <a:solidFill>
                <a:srgbClr val="002060"/>
              </a:solidFill>
              <a:latin typeface="Arial"/>
              <a:ea typeface="Arial"/>
              <a:cs typeface="Arial"/>
            </a:endParaRPr>
          </a:p>
          <a:p>
            <a:pPr marL="0" lvl="0" indent="0" algn="l">
              <a:spcBef>
                <a:spcPts val="1000"/>
              </a:spcBef>
              <a:spcAft>
                <a:spcPts val="0"/>
              </a:spcAft>
              <a:buClr>
                <a:schemeClr val="dk1"/>
              </a:buClr>
              <a:buSzPts val="1100"/>
              <a:buFont typeface="Arial"/>
              <a:buNone/>
              <a:defRPr/>
            </a:pPr>
            <a:r>
              <a:rPr lang="en-US" sz="1400" i="1" dirty="0">
                <a:solidFill>
                  <a:srgbClr val="002060"/>
                </a:solidFill>
                <a:latin typeface="Arial"/>
                <a:ea typeface="Arial"/>
                <a:cs typeface="Arial"/>
              </a:rPr>
              <a:t>&lt;Extensions </a:t>
            </a:r>
            <a:r>
              <a:rPr lang="en-US" sz="1400" i="1" dirty="0" err="1">
                <a:solidFill>
                  <a:srgbClr val="002060"/>
                </a:solidFill>
                <a:latin typeface="Arial"/>
                <a:ea typeface="Arial"/>
                <a:cs typeface="Arial"/>
              </a:rPr>
              <a:t>xmlns:mdattr</a:t>
            </a:r>
            <a:r>
              <a:rPr lang="en-US" sz="1400" i="1" dirty="0">
                <a:solidFill>
                  <a:srgbClr val="002060"/>
                </a:solidFill>
                <a:latin typeface="Arial"/>
                <a:ea typeface="Arial"/>
                <a:cs typeface="Arial"/>
              </a:rPr>
              <a:t>=”</a:t>
            </a:r>
            <a:r>
              <a:rPr lang="en-US" sz="1400" i="1" dirty="0" err="1">
                <a:solidFill>
                  <a:srgbClr val="002060"/>
                </a:solidFill>
                <a:latin typeface="Arial"/>
                <a:ea typeface="Arial"/>
                <a:cs typeface="Arial"/>
              </a:rPr>
              <a:t>urn:oasis:names:tc:SAML:metadata:attribute</a:t>
            </a:r>
            <a:r>
              <a:rPr lang="en-US" sz="1400" i="1" dirty="0">
                <a:solidFill>
                  <a:srgbClr val="002060"/>
                </a:solidFill>
                <a:latin typeface="Arial"/>
                <a:ea typeface="Arial"/>
                <a:cs typeface="Arial"/>
              </a:rPr>
              <a:t>”&gt;</a:t>
            </a:r>
            <a:endParaRPr sz="1400" i="1" dirty="0">
              <a:solidFill>
                <a:srgbClr val="002060"/>
              </a:solidFill>
              <a:latin typeface="Arial"/>
              <a:ea typeface="Arial"/>
              <a:cs typeface="Arial"/>
            </a:endParaRPr>
          </a:p>
          <a:p>
            <a:pPr marL="0" lvl="0" indent="0" algn="l">
              <a:spcBef>
                <a:spcPts val="1000"/>
              </a:spcBef>
              <a:spcAft>
                <a:spcPts val="0"/>
              </a:spcAft>
              <a:buClr>
                <a:schemeClr val="dk1"/>
              </a:buClr>
              <a:buSzPts val="1100"/>
              <a:buFont typeface="Arial"/>
              <a:buNone/>
              <a:defRPr/>
            </a:pPr>
            <a:r>
              <a:rPr lang="en-US" sz="1400" i="1" dirty="0">
                <a:solidFill>
                  <a:srgbClr val="002060"/>
                </a:solidFill>
                <a:latin typeface="Arial"/>
                <a:ea typeface="Arial"/>
                <a:cs typeface="Arial"/>
              </a:rPr>
              <a:t>&lt;</a:t>
            </a:r>
            <a:r>
              <a:rPr lang="en-US" sz="1400" i="1" dirty="0" err="1">
                <a:solidFill>
                  <a:srgbClr val="002060"/>
                </a:solidFill>
                <a:latin typeface="Arial"/>
                <a:ea typeface="Arial"/>
                <a:cs typeface="Arial"/>
              </a:rPr>
              <a:t>mdattr:EntityAttributes</a:t>
            </a:r>
            <a:r>
              <a:rPr lang="en-US" sz="1400" i="1" dirty="0">
                <a:solidFill>
                  <a:srgbClr val="002060"/>
                </a:solidFill>
                <a:latin typeface="Arial"/>
                <a:ea typeface="Arial"/>
                <a:cs typeface="Arial"/>
              </a:rPr>
              <a:t> </a:t>
            </a:r>
            <a:r>
              <a:rPr lang="en-US" sz="1400" i="1" dirty="0" err="1">
                <a:solidFill>
                  <a:srgbClr val="002060"/>
                </a:solidFill>
                <a:latin typeface="Arial"/>
                <a:ea typeface="Arial"/>
                <a:cs typeface="Arial"/>
              </a:rPr>
              <a:t>xmlns:saml</a:t>
            </a:r>
            <a:r>
              <a:rPr lang="en-US" sz="1400" i="1" dirty="0">
                <a:solidFill>
                  <a:srgbClr val="002060"/>
                </a:solidFill>
                <a:latin typeface="Arial"/>
                <a:ea typeface="Arial"/>
                <a:cs typeface="Arial"/>
              </a:rPr>
              <a:t>=”urn:oasis:names:tc:SAML:2.0:assertion”&gt;</a:t>
            </a:r>
            <a:endParaRPr sz="1400" i="1" dirty="0">
              <a:solidFill>
                <a:srgbClr val="002060"/>
              </a:solidFill>
              <a:latin typeface="Arial"/>
              <a:ea typeface="Arial"/>
              <a:cs typeface="Arial"/>
            </a:endParaRPr>
          </a:p>
          <a:p>
            <a:pPr marL="0" lvl="0" indent="0" algn="l">
              <a:spcBef>
                <a:spcPts val="1000"/>
              </a:spcBef>
              <a:spcAft>
                <a:spcPts val="0"/>
              </a:spcAft>
              <a:buClr>
                <a:schemeClr val="dk1"/>
              </a:buClr>
              <a:buSzPts val="1100"/>
              <a:buFont typeface="Arial"/>
              <a:buNone/>
              <a:defRPr/>
            </a:pPr>
            <a:r>
              <a:rPr lang="en-US" sz="1400" b="1" i="1" dirty="0">
                <a:solidFill>
                  <a:srgbClr val="002060"/>
                </a:solidFill>
                <a:latin typeface="Arial"/>
                <a:ea typeface="Arial"/>
                <a:cs typeface="Arial"/>
              </a:rPr>
              <a:t>&lt;</a:t>
            </a:r>
            <a:r>
              <a:rPr lang="en-US" sz="1400" b="1" i="1" dirty="0" err="1">
                <a:solidFill>
                  <a:srgbClr val="002060"/>
                </a:solidFill>
                <a:latin typeface="Arial"/>
                <a:ea typeface="Arial"/>
                <a:cs typeface="Arial"/>
              </a:rPr>
              <a:t>saml:Attribute</a:t>
            </a:r>
            <a:endParaRPr sz="1400" b="1" i="1" dirty="0">
              <a:solidFill>
                <a:srgbClr val="002060"/>
              </a:solidFill>
              <a:latin typeface="Arial"/>
              <a:ea typeface="Arial"/>
              <a:cs typeface="Arial"/>
            </a:endParaRPr>
          </a:p>
          <a:p>
            <a:pPr marL="0" lvl="0" indent="0" algn="l">
              <a:spcBef>
                <a:spcPts val="1000"/>
              </a:spcBef>
              <a:spcAft>
                <a:spcPts val="0"/>
              </a:spcAft>
              <a:buClr>
                <a:schemeClr val="dk1"/>
              </a:buClr>
              <a:buSzPts val="1100"/>
              <a:buFont typeface="Arial"/>
              <a:buNone/>
              <a:defRPr/>
            </a:pPr>
            <a:r>
              <a:rPr lang="en-US" sz="1400" i="1" dirty="0">
                <a:solidFill>
                  <a:srgbClr val="002060"/>
                </a:solidFill>
                <a:latin typeface="Arial"/>
                <a:ea typeface="Arial"/>
                <a:cs typeface="Arial"/>
              </a:rPr>
              <a:t>Name=”http://</a:t>
            </a:r>
            <a:r>
              <a:rPr lang="en-US" sz="1400" i="1" dirty="0" err="1">
                <a:solidFill>
                  <a:srgbClr val="002060"/>
                </a:solidFill>
                <a:latin typeface="Arial"/>
                <a:ea typeface="Arial"/>
                <a:cs typeface="Arial"/>
              </a:rPr>
              <a:t>macedir.org</a:t>
            </a:r>
            <a:r>
              <a:rPr lang="en-US" sz="1400" i="1" dirty="0">
                <a:solidFill>
                  <a:srgbClr val="002060"/>
                </a:solidFill>
                <a:latin typeface="Arial"/>
                <a:ea typeface="Arial"/>
                <a:cs typeface="Arial"/>
              </a:rPr>
              <a:t>/entity-category”</a:t>
            </a:r>
            <a:endParaRPr sz="1400" i="1" dirty="0">
              <a:solidFill>
                <a:srgbClr val="002060"/>
              </a:solidFill>
              <a:latin typeface="Arial"/>
              <a:ea typeface="Arial"/>
              <a:cs typeface="Arial"/>
            </a:endParaRPr>
          </a:p>
          <a:p>
            <a:pPr marL="0" lvl="0" indent="0" algn="l">
              <a:spcBef>
                <a:spcPts val="1000"/>
              </a:spcBef>
              <a:spcAft>
                <a:spcPts val="0"/>
              </a:spcAft>
              <a:buClr>
                <a:schemeClr val="dk1"/>
              </a:buClr>
              <a:buSzPts val="1100"/>
              <a:buFont typeface="Arial"/>
              <a:buNone/>
              <a:defRPr/>
            </a:pPr>
            <a:r>
              <a:rPr lang="en-US" sz="1400" i="1" dirty="0" err="1">
                <a:solidFill>
                  <a:srgbClr val="002060"/>
                </a:solidFill>
                <a:latin typeface="Arial"/>
                <a:ea typeface="Arial"/>
                <a:cs typeface="Arial"/>
              </a:rPr>
              <a:t>NameFormat</a:t>
            </a:r>
            <a:r>
              <a:rPr lang="en-US" sz="1400" i="1" dirty="0">
                <a:solidFill>
                  <a:srgbClr val="002060"/>
                </a:solidFill>
                <a:latin typeface="Arial"/>
                <a:ea typeface="Arial"/>
                <a:cs typeface="Arial"/>
              </a:rPr>
              <a:t>=”urn:oasis:names:tc:SAML:2.0:attrname-format:uri”&gt;</a:t>
            </a:r>
            <a:endParaRPr sz="1400" i="1" dirty="0">
              <a:solidFill>
                <a:srgbClr val="002060"/>
              </a:solidFill>
              <a:latin typeface="Arial"/>
              <a:ea typeface="Arial"/>
              <a:cs typeface="Arial"/>
            </a:endParaRPr>
          </a:p>
          <a:p>
            <a:pPr marL="0" lvl="0" indent="0" algn="l">
              <a:spcBef>
                <a:spcPts val="1000"/>
              </a:spcBef>
              <a:spcAft>
                <a:spcPts val="0"/>
              </a:spcAft>
              <a:buClr>
                <a:schemeClr val="dk1"/>
              </a:buClr>
              <a:buSzPts val="1100"/>
              <a:buFont typeface="Arial"/>
              <a:buNone/>
              <a:defRPr/>
            </a:pPr>
            <a:r>
              <a:rPr lang="en-US" sz="1400" b="1" i="1" dirty="0">
                <a:solidFill>
                  <a:srgbClr val="002060"/>
                </a:solidFill>
                <a:latin typeface="Arial"/>
                <a:ea typeface="Arial"/>
                <a:cs typeface="Arial"/>
              </a:rPr>
              <a:t>&lt;</a:t>
            </a:r>
            <a:r>
              <a:rPr lang="en-US" sz="1400" b="1" i="1" dirty="0" err="1">
                <a:solidFill>
                  <a:srgbClr val="002060"/>
                </a:solidFill>
                <a:latin typeface="Arial"/>
                <a:ea typeface="Arial"/>
                <a:cs typeface="Arial"/>
              </a:rPr>
              <a:t>saml:AttributeValue</a:t>
            </a:r>
            <a:r>
              <a:rPr lang="en-US" sz="1400" b="1" i="1" dirty="0">
                <a:solidFill>
                  <a:srgbClr val="002060"/>
                </a:solidFill>
                <a:latin typeface="Arial"/>
                <a:ea typeface="Arial"/>
                <a:cs typeface="Arial"/>
              </a:rPr>
              <a:t>&gt;</a:t>
            </a:r>
            <a:r>
              <a:rPr lang="en-US" sz="1400" b="1" i="1" dirty="0">
                <a:solidFill>
                  <a:srgbClr val="FF0000"/>
                </a:solidFill>
                <a:latin typeface="Arial"/>
                <a:ea typeface="Arial"/>
                <a:cs typeface="Arial"/>
              </a:rPr>
              <a:t>http://</a:t>
            </a:r>
            <a:r>
              <a:rPr lang="en-US" sz="1400" b="1" i="1" dirty="0" err="1">
                <a:solidFill>
                  <a:srgbClr val="FF0000"/>
                </a:solidFill>
                <a:latin typeface="Arial"/>
                <a:ea typeface="Arial"/>
                <a:cs typeface="Arial"/>
              </a:rPr>
              <a:t>refeds.org</a:t>
            </a:r>
            <a:r>
              <a:rPr lang="en-US" sz="1400" b="1" i="1" dirty="0">
                <a:solidFill>
                  <a:srgbClr val="FF0000"/>
                </a:solidFill>
                <a:latin typeface="Arial"/>
                <a:ea typeface="Arial"/>
                <a:cs typeface="Arial"/>
              </a:rPr>
              <a:t>/category/hide-from-discovery</a:t>
            </a:r>
            <a:r>
              <a:rPr lang="en-US" sz="1400" b="1" i="1" dirty="0">
                <a:solidFill>
                  <a:srgbClr val="002060"/>
                </a:solidFill>
                <a:latin typeface="Arial"/>
                <a:ea typeface="Arial"/>
                <a:cs typeface="Arial"/>
              </a:rPr>
              <a:t>&lt;/</a:t>
            </a:r>
            <a:r>
              <a:rPr lang="en-US" sz="1400" b="1" i="1" dirty="0" err="1">
                <a:solidFill>
                  <a:srgbClr val="002060"/>
                </a:solidFill>
                <a:latin typeface="Arial"/>
                <a:ea typeface="Arial"/>
                <a:cs typeface="Arial"/>
              </a:rPr>
              <a:t>saml:AttributeValue</a:t>
            </a:r>
            <a:r>
              <a:rPr lang="en-US" sz="1400" b="1" i="1" dirty="0">
                <a:solidFill>
                  <a:srgbClr val="002060"/>
                </a:solidFill>
                <a:latin typeface="Arial"/>
                <a:ea typeface="Arial"/>
                <a:cs typeface="Arial"/>
              </a:rPr>
              <a:t>&gt;</a:t>
            </a:r>
            <a:endParaRPr sz="1400" b="1" i="1" dirty="0">
              <a:solidFill>
                <a:srgbClr val="002060"/>
              </a:solidFill>
              <a:latin typeface="Arial"/>
              <a:ea typeface="Arial"/>
              <a:cs typeface="Arial"/>
            </a:endParaRPr>
          </a:p>
          <a:p>
            <a:pPr marL="0" lvl="0" indent="0" algn="l">
              <a:spcBef>
                <a:spcPts val="1000"/>
              </a:spcBef>
              <a:spcAft>
                <a:spcPts val="0"/>
              </a:spcAft>
              <a:buClr>
                <a:schemeClr val="dk1"/>
              </a:buClr>
              <a:buSzPts val="1100"/>
              <a:buFont typeface="Arial"/>
              <a:buNone/>
              <a:defRPr/>
            </a:pPr>
            <a:r>
              <a:rPr lang="en-US" sz="1400" b="1" i="1" dirty="0">
                <a:solidFill>
                  <a:srgbClr val="002060"/>
                </a:solidFill>
                <a:latin typeface="Arial"/>
                <a:ea typeface="Arial"/>
                <a:cs typeface="Arial"/>
              </a:rPr>
              <a:t>&lt;/</a:t>
            </a:r>
            <a:r>
              <a:rPr lang="en-US" sz="1400" b="1" i="1" dirty="0" err="1">
                <a:solidFill>
                  <a:srgbClr val="002060"/>
                </a:solidFill>
                <a:latin typeface="Arial"/>
                <a:ea typeface="Arial"/>
                <a:cs typeface="Arial"/>
              </a:rPr>
              <a:t>saml:Attribute</a:t>
            </a:r>
            <a:r>
              <a:rPr lang="en-US" sz="1400" b="1" i="1" dirty="0">
                <a:solidFill>
                  <a:srgbClr val="002060"/>
                </a:solidFill>
                <a:latin typeface="Arial"/>
                <a:ea typeface="Arial"/>
                <a:cs typeface="Arial"/>
              </a:rPr>
              <a:t>&gt;</a:t>
            </a:r>
            <a:endParaRPr sz="1400" b="1" i="1" dirty="0">
              <a:solidFill>
                <a:srgbClr val="002060"/>
              </a:solidFill>
              <a:latin typeface="Arial"/>
              <a:ea typeface="Arial"/>
              <a:cs typeface="Arial"/>
            </a:endParaRPr>
          </a:p>
          <a:p>
            <a:pPr marL="0" lvl="0" indent="0" algn="l">
              <a:spcBef>
                <a:spcPts val="1000"/>
              </a:spcBef>
              <a:spcAft>
                <a:spcPts val="0"/>
              </a:spcAft>
              <a:buClr>
                <a:schemeClr val="dk1"/>
              </a:buClr>
              <a:buSzPts val="1100"/>
              <a:buFont typeface="Arial"/>
              <a:buNone/>
              <a:defRPr/>
            </a:pPr>
            <a:r>
              <a:rPr lang="en-US" sz="1400" i="1" dirty="0">
                <a:solidFill>
                  <a:srgbClr val="002060"/>
                </a:solidFill>
                <a:latin typeface="Arial"/>
                <a:ea typeface="Arial"/>
                <a:cs typeface="Arial"/>
              </a:rPr>
              <a:t>&lt;/</a:t>
            </a:r>
            <a:r>
              <a:rPr lang="en-US" sz="1400" i="1" dirty="0" err="1">
                <a:solidFill>
                  <a:srgbClr val="002060"/>
                </a:solidFill>
                <a:latin typeface="Arial"/>
                <a:ea typeface="Arial"/>
                <a:cs typeface="Arial"/>
              </a:rPr>
              <a:t>mdattr:EntityAttributes</a:t>
            </a:r>
            <a:r>
              <a:rPr lang="en-US" sz="1400" i="1" dirty="0">
                <a:solidFill>
                  <a:srgbClr val="002060"/>
                </a:solidFill>
                <a:latin typeface="Arial"/>
                <a:ea typeface="Arial"/>
                <a:cs typeface="Arial"/>
              </a:rPr>
              <a:t>&gt;</a:t>
            </a:r>
            <a:endParaRPr sz="1400" i="1" dirty="0">
              <a:solidFill>
                <a:srgbClr val="002060"/>
              </a:solidFill>
              <a:latin typeface="Arial"/>
              <a:ea typeface="Arial"/>
              <a:cs typeface="Arial"/>
            </a:endParaRPr>
          </a:p>
          <a:p>
            <a:pPr marL="0" lvl="0" indent="0" algn="l">
              <a:spcBef>
                <a:spcPts val="1000"/>
              </a:spcBef>
              <a:spcAft>
                <a:spcPts val="0"/>
              </a:spcAft>
              <a:buClr>
                <a:schemeClr val="dk1"/>
              </a:buClr>
              <a:buSzPts val="1100"/>
              <a:buFont typeface="Arial"/>
              <a:buNone/>
              <a:defRPr/>
            </a:pPr>
            <a:r>
              <a:rPr lang="en-US" sz="1400" i="1" dirty="0">
                <a:solidFill>
                  <a:srgbClr val="002060"/>
                </a:solidFill>
                <a:latin typeface="Arial"/>
                <a:ea typeface="Arial"/>
                <a:cs typeface="Arial"/>
              </a:rPr>
              <a:t>&lt;/Extensions&gt;</a:t>
            </a:r>
            <a:endParaRPr sz="1400" i="1" dirty="0">
              <a:solidFill>
                <a:srgbClr val="002060"/>
              </a:solidFill>
              <a:latin typeface="Arial"/>
              <a:ea typeface="Arial"/>
              <a:cs typeface="Arial"/>
            </a:endParaRPr>
          </a:p>
          <a:p>
            <a:pPr marL="0" lvl="0" indent="0" algn="l">
              <a:spcBef>
                <a:spcPts val="1000"/>
              </a:spcBef>
              <a:spcAft>
                <a:spcPts val="0"/>
              </a:spcAft>
              <a:buClr>
                <a:schemeClr val="dk1"/>
              </a:buClr>
              <a:buSzPts val="1100"/>
              <a:buFont typeface="Arial"/>
              <a:buNone/>
              <a:defRPr/>
            </a:pPr>
            <a:r>
              <a:rPr lang="en-US" sz="1400" i="1" dirty="0">
                <a:solidFill>
                  <a:srgbClr val="002060"/>
                </a:solidFill>
                <a:latin typeface="Arial"/>
                <a:ea typeface="Arial"/>
                <a:cs typeface="Arial"/>
              </a:rPr>
              <a:t>…</a:t>
            </a:r>
            <a:endParaRPr sz="1400" i="1" dirty="0">
              <a:solidFill>
                <a:srgbClr val="002060"/>
              </a:solidFill>
              <a:latin typeface="Arial"/>
              <a:ea typeface="Arial"/>
              <a:cs typeface="Arial"/>
            </a:endParaRPr>
          </a:p>
          <a:p>
            <a:pPr marL="0" lvl="0" indent="0" algn="l">
              <a:spcBef>
                <a:spcPts val="1000"/>
              </a:spcBef>
              <a:spcAft>
                <a:spcPts val="0"/>
              </a:spcAft>
              <a:buNone/>
              <a:defRPr/>
            </a:pPr>
            <a:r>
              <a:rPr lang="en-US" sz="1400" i="1" dirty="0">
                <a:solidFill>
                  <a:srgbClr val="002060"/>
                </a:solidFill>
                <a:latin typeface="Arial"/>
                <a:ea typeface="Arial"/>
                <a:cs typeface="Arial"/>
              </a:rPr>
              <a:t>&lt;/</a:t>
            </a:r>
            <a:r>
              <a:rPr lang="en-US" sz="1400" i="1" dirty="0" err="1">
                <a:solidFill>
                  <a:srgbClr val="002060"/>
                </a:solidFill>
                <a:latin typeface="Arial"/>
                <a:ea typeface="Arial"/>
                <a:cs typeface="Arial"/>
              </a:rPr>
              <a:t>EntityDescriptor</a:t>
            </a:r>
            <a:r>
              <a:rPr lang="en-US" sz="1400" i="1" dirty="0">
                <a:solidFill>
                  <a:srgbClr val="002060"/>
                </a:solidFill>
                <a:latin typeface="Arial"/>
                <a:ea typeface="Arial"/>
                <a:cs typeface="Arial"/>
              </a:rPr>
              <a:t>&gt;</a:t>
            </a:r>
            <a:endParaRPr sz="1400" i="1" dirty="0">
              <a:solidFill>
                <a:srgbClr val="002060"/>
              </a:solidFill>
            </a:endParaRPr>
          </a:p>
        </p:txBody>
      </p:sp>
      <p:sp>
        <p:nvSpPr>
          <p:cNvPr id="5" name="Google Shape;610;p80"/>
          <p:cNvSpPr>
            <a:spLocks noGrp="1"/>
          </p:cNvSpPr>
          <p:nvPr>
            <p:ph type="title"/>
          </p:nvPr>
        </p:nvSpPr>
        <p:spPr bwMode="auto">
          <a:xfrm>
            <a:off x="998895" y="705164"/>
            <a:ext cx="9894600" cy="430800"/>
          </a:xfrm>
          <a:prstGeom prst="rect">
            <a:avLst/>
          </a:prstGeom>
        </p:spPr>
        <p:txBody>
          <a:bodyPr spcFirstLastPara="1" wrap="square" lIns="91425" tIns="45700" rIns="91425" bIns="45700" anchor="ctr" anchorCtr="0">
            <a:noAutofit/>
          </a:bodyPr>
          <a:lstStyle/>
          <a:p>
            <a:pPr marL="0" lvl="0" indent="0" algn="l">
              <a:spcBef>
                <a:spcPts val="0"/>
              </a:spcBef>
              <a:spcAft>
                <a:spcPts val="0"/>
              </a:spcAft>
              <a:buNone/>
              <a:defRPr/>
            </a:pPr>
            <a:r>
              <a:rPr lang="en-US" dirty="0"/>
              <a:t>Example code to assert </a:t>
            </a:r>
            <a:r>
              <a:rPr lang="en-US" dirty="0">
                <a:solidFill>
                  <a:srgbClr val="C00000"/>
                </a:solidFill>
              </a:rPr>
              <a:t>Hide From Discovery </a:t>
            </a:r>
            <a:r>
              <a:rPr lang="en-US" dirty="0"/>
              <a:t>in an IdP</a:t>
            </a:r>
            <a:endParaRPr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826B9515-33BD-5AA8-01C8-A660BD5B8B11}"/>
            </a:ext>
          </a:extLst>
        </p:cNvPr>
        <p:cNvGrpSpPr/>
        <p:nvPr/>
      </p:nvGrpSpPr>
      <p:grpSpPr bwMode="auto">
        <a:xfrm>
          <a:off x="0" y="0"/>
          <a:ext cx="0" cy="0"/>
          <a:chOff x="0" y="0"/>
          <a:chExt cx="0" cy="0"/>
        </a:xfrm>
      </p:grpSpPr>
      <p:sp>
        <p:nvSpPr>
          <p:cNvPr id="4" name="Google Shape;603;p79">
            <a:extLst>
              <a:ext uri="{FF2B5EF4-FFF2-40B4-BE49-F238E27FC236}">
                <a16:creationId xmlns:a16="http://schemas.microsoft.com/office/drawing/2014/main" id="{C122E11F-0783-9F72-2D5E-EEFF24DBE817}"/>
              </a:ext>
            </a:extLst>
          </p:cNvPr>
          <p:cNvSpPr>
            <a:spLocks noGrp="1"/>
          </p:cNvSpPr>
          <p:nvPr>
            <p:ph type="body" idx="1"/>
          </p:nvPr>
        </p:nvSpPr>
        <p:spPr bwMode="auto">
          <a:xfrm>
            <a:off x="334727" y="733000"/>
            <a:ext cx="11342400" cy="5685600"/>
          </a:xfrm>
          <a:prstGeom prst="rect">
            <a:avLst/>
          </a:prstGeom>
        </p:spPr>
        <p:txBody>
          <a:bodyPr spcFirstLastPara="1" wrap="square" lIns="91425" tIns="45700" rIns="91425" bIns="45700" anchor="t" anchorCtr="0">
            <a:noAutofit/>
          </a:bodyPr>
          <a:lstStyle/>
          <a:p>
            <a:pPr marL="457200" lvl="0" indent="-406400" algn="l">
              <a:spcBef>
                <a:spcPts val="1000"/>
              </a:spcBef>
              <a:spcAft>
                <a:spcPts val="0"/>
              </a:spcAft>
              <a:buSzPts val="2800"/>
              <a:buChar char="-"/>
              <a:defRPr/>
            </a:pPr>
            <a:r>
              <a:rPr lang="en-US" dirty="0"/>
              <a:t>The </a:t>
            </a:r>
            <a:r>
              <a:rPr lang="en-US" b="1" dirty="0" err="1">
                <a:solidFill>
                  <a:srgbClr val="C00000"/>
                </a:solidFill>
              </a:rPr>
              <a:t>HfD</a:t>
            </a:r>
            <a:r>
              <a:rPr lang="en-US" b="1" dirty="0">
                <a:solidFill>
                  <a:srgbClr val="C00000"/>
                </a:solidFill>
              </a:rPr>
              <a:t> </a:t>
            </a:r>
            <a:r>
              <a:rPr lang="en-US" dirty="0"/>
              <a:t>EC has been introduce to mark in a unambiguous  way those </a:t>
            </a:r>
            <a:r>
              <a:rPr lang="en-US" b="1" dirty="0"/>
              <a:t>Identity Providers which need for specific reasons to the hidden from the Discovery process</a:t>
            </a:r>
            <a:endParaRPr b="1" dirty="0"/>
          </a:p>
          <a:p>
            <a:pPr marL="914400" lvl="1" indent="-381000" algn="l">
              <a:spcBef>
                <a:spcPts val="0"/>
              </a:spcBef>
              <a:spcAft>
                <a:spcPts val="0"/>
              </a:spcAft>
              <a:buSzPts val="2400"/>
              <a:buChar char="-"/>
              <a:defRPr/>
            </a:pPr>
            <a:r>
              <a:rPr lang="en-US" dirty="0"/>
              <a:t>e.g. Test IdPs,  Internal ones, which are not meant for the general Fed or eduGAIN user</a:t>
            </a:r>
            <a:endParaRPr dirty="0"/>
          </a:p>
          <a:p>
            <a:pPr marL="914400" lvl="0" indent="0" algn="l">
              <a:spcBef>
                <a:spcPts val="1000"/>
              </a:spcBef>
              <a:spcAft>
                <a:spcPts val="0"/>
              </a:spcAft>
              <a:buNone/>
              <a:defRPr/>
            </a:pPr>
            <a:endParaRPr dirty="0"/>
          </a:p>
          <a:p>
            <a:pPr marL="457200" lvl="0" indent="-406400" algn="l">
              <a:spcBef>
                <a:spcPts val="1000"/>
              </a:spcBef>
              <a:spcAft>
                <a:spcPts val="0"/>
              </a:spcAft>
              <a:buSzPts val="2800"/>
              <a:buChar char="-"/>
              <a:defRPr/>
            </a:pPr>
            <a:r>
              <a:rPr lang="en-US" dirty="0"/>
              <a:t>It applies </a:t>
            </a:r>
            <a:r>
              <a:rPr lang="en-US" b="1" dirty="0"/>
              <a:t>to Identity Providers</a:t>
            </a:r>
            <a:endParaRPr b="1" dirty="0"/>
          </a:p>
          <a:p>
            <a:pPr marL="0" lvl="0" indent="0" algn="l">
              <a:spcBef>
                <a:spcPts val="1000"/>
              </a:spcBef>
              <a:spcAft>
                <a:spcPts val="0"/>
              </a:spcAft>
              <a:buNone/>
              <a:defRPr/>
            </a:pPr>
            <a:endParaRPr dirty="0"/>
          </a:p>
          <a:p>
            <a:pPr marL="457200" lvl="0" indent="-406400" algn="l">
              <a:spcBef>
                <a:spcPts val="1000"/>
              </a:spcBef>
              <a:spcAft>
                <a:spcPts val="0"/>
              </a:spcAft>
              <a:buSzPts val="2800"/>
              <a:buChar char="-"/>
              <a:defRPr/>
            </a:pPr>
            <a:r>
              <a:rPr lang="en-US" dirty="0"/>
              <a:t>More information on </a:t>
            </a:r>
            <a:r>
              <a:rPr lang="en-US" sz="2400" u="sng" dirty="0">
                <a:solidFill>
                  <a:schemeClr val="hlink"/>
                </a:solidFill>
                <a:latin typeface="Arial"/>
                <a:ea typeface="Arial"/>
                <a:cs typeface="Arial"/>
                <a:hlinkClick r:id="rId2"/>
              </a:rPr>
              <a:t>https://refeds.org/category/hide-from-discovery</a:t>
            </a:r>
            <a:endParaRPr sz="2400" dirty="0"/>
          </a:p>
          <a:p>
            <a:pPr marL="914400" lvl="0" indent="0" algn="l">
              <a:spcBef>
                <a:spcPts val="1000"/>
              </a:spcBef>
              <a:spcAft>
                <a:spcPts val="0"/>
              </a:spcAft>
              <a:buNone/>
              <a:defRPr/>
            </a:pPr>
            <a:r>
              <a:rPr lang="en-US" dirty="0"/>
              <a:t> </a:t>
            </a:r>
            <a:endParaRPr dirty="0"/>
          </a:p>
        </p:txBody>
      </p:sp>
      <p:sp>
        <p:nvSpPr>
          <p:cNvPr id="5" name="Google Shape;604;p79">
            <a:extLst>
              <a:ext uri="{FF2B5EF4-FFF2-40B4-BE49-F238E27FC236}">
                <a16:creationId xmlns:a16="http://schemas.microsoft.com/office/drawing/2014/main" id="{EC410937-E919-5903-D419-BB40D3C63699}"/>
              </a:ext>
            </a:extLst>
          </p:cNvPr>
          <p:cNvSpPr>
            <a:spLocks noGrp="1"/>
          </p:cNvSpPr>
          <p:nvPr>
            <p:ph type="title"/>
          </p:nvPr>
        </p:nvSpPr>
        <p:spPr bwMode="auto">
          <a:xfrm>
            <a:off x="520070" y="133664"/>
            <a:ext cx="9894600" cy="430800"/>
          </a:xfrm>
          <a:prstGeom prst="rect">
            <a:avLst/>
          </a:prstGeom>
        </p:spPr>
        <p:txBody>
          <a:bodyPr spcFirstLastPara="1" wrap="square" lIns="91425" tIns="45700" rIns="91425" bIns="45700" anchor="ctr" anchorCtr="0">
            <a:noAutofit/>
          </a:bodyPr>
          <a:lstStyle/>
          <a:p>
            <a:pPr marL="0" lvl="0" indent="0" algn="l">
              <a:spcBef>
                <a:spcPts val="0"/>
              </a:spcBef>
              <a:spcAft>
                <a:spcPts val="0"/>
              </a:spcAft>
              <a:buNone/>
              <a:defRPr/>
            </a:pPr>
            <a:r>
              <a:rPr lang="en-US" dirty="0"/>
              <a:t>Entity Category  </a:t>
            </a:r>
            <a:r>
              <a:rPr lang="en-US" dirty="0">
                <a:solidFill>
                  <a:srgbClr val="C00000"/>
                </a:solidFill>
              </a:rPr>
              <a:t>Hide From Discovery</a:t>
            </a:r>
            <a:endParaRPr dirty="0">
              <a:solidFill>
                <a:srgbClr val="C00000"/>
              </a:solidFill>
            </a:endParaRPr>
          </a:p>
        </p:txBody>
      </p:sp>
    </p:spTree>
    <p:extLst>
      <p:ext uri="{BB962C8B-B14F-4D97-AF65-F5344CB8AC3E}">
        <p14:creationId xmlns:p14="http://schemas.microsoft.com/office/powerpoint/2010/main" val="311583433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56113EBE-8AB7-A6C6-DB46-E8A0B783BB2C}"/>
            </a:ext>
          </a:extLst>
        </p:cNvPr>
        <p:cNvGrpSpPr/>
        <p:nvPr/>
      </p:nvGrpSpPr>
      <p:grpSpPr bwMode="auto">
        <a:xfrm>
          <a:off x="0" y="0"/>
          <a:ext cx="0" cy="0"/>
          <a:chOff x="0" y="0"/>
          <a:chExt cx="0" cy="0"/>
        </a:xfrm>
      </p:grpSpPr>
      <p:sp>
        <p:nvSpPr>
          <p:cNvPr id="4" name="Google Shape;603;p79">
            <a:extLst>
              <a:ext uri="{FF2B5EF4-FFF2-40B4-BE49-F238E27FC236}">
                <a16:creationId xmlns:a16="http://schemas.microsoft.com/office/drawing/2014/main" id="{C6295609-EDA9-2175-A8CE-7A243DCD17DE}"/>
              </a:ext>
            </a:extLst>
          </p:cNvPr>
          <p:cNvSpPr>
            <a:spLocks noGrp="1"/>
          </p:cNvSpPr>
          <p:nvPr>
            <p:ph type="body" idx="1"/>
          </p:nvPr>
        </p:nvSpPr>
        <p:spPr bwMode="auto">
          <a:xfrm>
            <a:off x="334727" y="733000"/>
            <a:ext cx="11342400" cy="5685600"/>
          </a:xfrm>
          <a:prstGeom prst="rect">
            <a:avLst/>
          </a:prstGeom>
        </p:spPr>
        <p:txBody>
          <a:bodyPr spcFirstLastPara="1" wrap="square" lIns="91425" tIns="45700" rIns="91425" bIns="45700" anchor="t" anchorCtr="0">
            <a:noAutofit/>
          </a:bodyPr>
          <a:lstStyle/>
          <a:p>
            <a:pPr marL="457200" lvl="0" indent="-406400" algn="l">
              <a:spcBef>
                <a:spcPts val="1000"/>
              </a:spcBef>
              <a:spcAft>
                <a:spcPts val="0"/>
              </a:spcAft>
              <a:buSzPts val="2800"/>
              <a:buChar char="-"/>
              <a:defRPr/>
            </a:pPr>
            <a:r>
              <a:rPr lang="en-US" dirty="0"/>
              <a:t>The </a:t>
            </a:r>
            <a:r>
              <a:rPr lang="en-US" b="1" dirty="0" err="1">
                <a:solidFill>
                  <a:srgbClr val="C00000"/>
                </a:solidFill>
              </a:rPr>
              <a:t>HfD</a:t>
            </a:r>
            <a:r>
              <a:rPr lang="en-US" b="1" dirty="0">
                <a:solidFill>
                  <a:srgbClr val="C00000"/>
                </a:solidFill>
              </a:rPr>
              <a:t> </a:t>
            </a:r>
            <a:r>
              <a:rPr lang="en-US" dirty="0"/>
              <a:t>EC has been introduce to mark in a unambiguous  way those </a:t>
            </a:r>
            <a:r>
              <a:rPr lang="en-US" b="1" dirty="0"/>
              <a:t>Identity Providers which need for specific reasons to the hidden from the Discovery process</a:t>
            </a:r>
            <a:endParaRPr b="1" dirty="0"/>
          </a:p>
          <a:p>
            <a:pPr marL="914400" lvl="1" indent="-381000" algn="l">
              <a:spcBef>
                <a:spcPts val="0"/>
              </a:spcBef>
              <a:spcAft>
                <a:spcPts val="0"/>
              </a:spcAft>
              <a:buSzPts val="2400"/>
              <a:buChar char="-"/>
              <a:defRPr/>
            </a:pPr>
            <a:r>
              <a:rPr lang="en-US" dirty="0"/>
              <a:t>e.g. Test IdPs,  Internal ones, which are not meant for the general Fed or eduGAIN user</a:t>
            </a:r>
            <a:endParaRPr dirty="0"/>
          </a:p>
          <a:p>
            <a:pPr marL="914400" lvl="0" indent="0" algn="l">
              <a:spcBef>
                <a:spcPts val="1000"/>
              </a:spcBef>
              <a:spcAft>
                <a:spcPts val="0"/>
              </a:spcAft>
              <a:buNone/>
              <a:defRPr/>
            </a:pPr>
            <a:endParaRPr dirty="0"/>
          </a:p>
          <a:p>
            <a:pPr marL="457200" lvl="0" indent="-406400" algn="l">
              <a:spcBef>
                <a:spcPts val="1000"/>
              </a:spcBef>
              <a:spcAft>
                <a:spcPts val="0"/>
              </a:spcAft>
              <a:buSzPts val="2800"/>
              <a:buChar char="-"/>
              <a:defRPr/>
            </a:pPr>
            <a:r>
              <a:rPr lang="en-US" dirty="0"/>
              <a:t>It applies </a:t>
            </a:r>
            <a:r>
              <a:rPr lang="en-US" b="1" dirty="0"/>
              <a:t>to Identity Providers</a:t>
            </a:r>
            <a:endParaRPr b="1" dirty="0"/>
          </a:p>
          <a:p>
            <a:pPr marL="0" lvl="0" indent="0" algn="l">
              <a:spcBef>
                <a:spcPts val="1000"/>
              </a:spcBef>
              <a:spcAft>
                <a:spcPts val="0"/>
              </a:spcAft>
              <a:buNone/>
              <a:defRPr/>
            </a:pPr>
            <a:endParaRPr dirty="0"/>
          </a:p>
          <a:p>
            <a:pPr marL="457200" lvl="0" indent="-406400" algn="l">
              <a:spcBef>
                <a:spcPts val="1000"/>
              </a:spcBef>
              <a:spcAft>
                <a:spcPts val="0"/>
              </a:spcAft>
              <a:buSzPts val="2800"/>
              <a:buChar char="-"/>
              <a:defRPr/>
            </a:pPr>
            <a:r>
              <a:rPr lang="en-US" dirty="0"/>
              <a:t>More information on </a:t>
            </a:r>
            <a:r>
              <a:rPr lang="en-US" sz="2400" u="sng" dirty="0">
                <a:solidFill>
                  <a:schemeClr val="hlink"/>
                </a:solidFill>
                <a:latin typeface="Arial"/>
                <a:ea typeface="Arial"/>
                <a:cs typeface="Arial"/>
                <a:hlinkClick r:id="rId2"/>
              </a:rPr>
              <a:t>https://refeds.org/category/hide-from-discovery</a:t>
            </a:r>
            <a:endParaRPr sz="2400" dirty="0"/>
          </a:p>
          <a:p>
            <a:pPr marL="914400" lvl="0" indent="0" algn="l">
              <a:spcBef>
                <a:spcPts val="1000"/>
              </a:spcBef>
              <a:spcAft>
                <a:spcPts val="0"/>
              </a:spcAft>
              <a:buNone/>
              <a:defRPr/>
            </a:pPr>
            <a:r>
              <a:rPr lang="en-US" dirty="0"/>
              <a:t> </a:t>
            </a:r>
            <a:endParaRPr dirty="0"/>
          </a:p>
        </p:txBody>
      </p:sp>
      <p:sp>
        <p:nvSpPr>
          <p:cNvPr id="5" name="Google Shape;604;p79">
            <a:extLst>
              <a:ext uri="{FF2B5EF4-FFF2-40B4-BE49-F238E27FC236}">
                <a16:creationId xmlns:a16="http://schemas.microsoft.com/office/drawing/2014/main" id="{0B2707F4-91A7-5D3F-8D69-FCA671FE1C7D}"/>
              </a:ext>
            </a:extLst>
          </p:cNvPr>
          <p:cNvSpPr>
            <a:spLocks noGrp="1"/>
          </p:cNvSpPr>
          <p:nvPr>
            <p:ph type="title"/>
          </p:nvPr>
        </p:nvSpPr>
        <p:spPr bwMode="auto">
          <a:xfrm>
            <a:off x="520070" y="133664"/>
            <a:ext cx="9894600" cy="430800"/>
          </a:xfrm>
          <a:prstGeom prst="rect">
            <a:avLst/>
          </a:prstGeom>
        </p:spPr>
        <p:txBody>
          <a:bodyPr spcFirstLastPara="1" wrap="square" lIns="91425" tIns="45700" rIns="91425" bIns="45700" anchor="ctr" anchorCtr="0">
            <a:noAutofit/>
          </a:bodyPr>
          <a:lstStyle/>
          <a:p>
            <a:pPr marL="0" lvl="0" indent="0" algn="l">
              <a:spcBef>
                <a:spcPts val="0"/>
              </a:spcBef>
              <a:spcAft>
                <a:spcPts val="0"/>
              </a:spcAft>
              <a:buNone/>
              <a:defRPr/>
            </a:pPr>
            <a:r>
              <a:rPr lang="en-US" dirty="0"/>
              <a:t>Entity Category  </a:t>
            </a:r>
            <a:r>
              <a:rPr lang="en-US" dirty="0">
                <a:solidFill>
                  <a:srgbClr val="C00000"/>
                </a:solidFill>
              </a:rPr>
              <a:t>Hide From Discovery</a:t>
            </a:r>
            <a:endParaRPr dirty="0">
              <a:solidFill>
                <a:srgbClr val="C00000"/>
              </a:solidFill>
            </a:endParaRPr>
          </a:p>
        </p:txBody>
      </p:sp>
    </p:spTree>
    <p:extLst>
      <p:ext uri="{BB962C8B-B14F-4D97-AF65-F5344CB8AC3E}">
        <p14:creationId xmlns:p14="http://schemas.microsoft.com/office/powerpoint/2010/main" val="238491224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4" name="Google Shape;617;p81"/>
          <p:cNvPicPr/>
          <p:nvPr/>
        </p:nvPicPr>
        <p:blipFill>
          <a:blip r:embed="rId2"/>
          <a:stretch/>
        </p:blipFill>
        <p:spPr bwMode="auto">
          <a:xfrm>
            <a:off x="4196538" y="1941634"/>
            <a:ext cx="4469423" cy="2525974"/>
          </a:xfrm>
          <a:prstGeom prst="rect">
            <a:avLst/>
          </a:prstGeom>
          <a:noFill/>
          <a:ln>
            <a:noFill/>
          </a:ln>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615;p81"/>
          <p:cNvSpPr>
            <a:spLocks noGrp="1"/>
          </p:cNvSpPr>
          <p:nvPr>
            <p:ph type="body" idx="1"/>
          </p:nvPr>
        </p:nvSpPr>
        <p:spPr bwMode="auto">
          <a:xfrm>
            <a:off x="444502" y="1439333"/>
            <a:ext cx="10909200" cy="4737600"/>
          </a:xfrm>
          <a:prstGeom prst="rect">
            <a:avLst/>
          </a:prstGeom>
        </p:spPr>
        <p:txBody>
          <a:bodyPr spcFirstLastPara="1" wrap="square" lIns="91425" tIns="45700" rIns="91425" bIns="45700" anchor="t" anchorCtr="0">
            <a:noAutofit/>
          </a:bodyPr>
          <a:lstStyle/>
          <a:p>
            <a:pPr marL="0" lvl="0" indent="0" algn="l">
              <a:spcBef>
                <a:spcPts val="1000"/>
              </a:spcBef>
              <a:spcAft>
                <a:spcPts val="0"/>
              </a:spcAft>
              <a:buNone/>
              <a:defRPr/>
            </a:pPr>
            <a:r>
              <a:rPr lang="en-US" sz="2400" dirty="0">
                <a:solidFill>
                  <a:schemeClr val="dk2"/>
                </a:solidFill>
                <a:highlight>
                  <a:srgbClr val="FFFFFF"/>
                </a:highlight>
              </a:rPr>
              <a:t>The </a:t>
            </a:r>
            <a:r>
              <a:rPr lang="en-US" sz="2400" b="1" dirty="0">
                <a:solidFill>
                  <a:schemeClr val="dk2"/>
                </a:solidFill>
                <a:highlight>
                  <a:srgbClr val="FFFFFF"/>
                </a:highlight>
              </a:rPr>
              <a:t>Security Incident Response Trust Framework for Federated Identity </a:t>
            </a:r>
            <a:r>
              <a:rPr lang="en-US" sz="2400" dirty="0">
                <a:solidFill>
                  <a:schemeClr val="dk2"/>
                </a:solidFill>
                <a:highlight>
                  <a:srgbClr val="FFFFFF"/>
                </a:highlight>
              </a:rPr>
              <a:t>(SIRTFI) aims to enable </a:t>
            </a:r>
            <a:r>
              <a:rPr lang="en-US" sz="2400" b="1" dirty="0">
                <a:solidFill>
                  <a:schemeClr val="dk2"/>
                </a:solidFill>
                <a:highlight>
                  <a:srgbClr val="FFFFFF"/>
                </a:highlight>
              </a:rPr>
              <a:t>the coordination of incident response</a:t>
            </a:r>
            <a:r>
              <a:rPr lang="en-US" sz="2400" dirty="0">
                <a:solidFill>
                  <a:schemeClr val="dk2"/>
                </a:solidFill>
                <a:highlight>
                  <a:srgbClr val="FFFFFF"/>
                </a:highlight>
              </a:rPr>
              <a:t> across federated </a:t>
            </a:r>
            <a:r>
              <a:rPr lang="en-US" sz="2400" dirty="0" err="1">
                <a:solidFill>
                  <a:schemeClr val="dk2"/>
                </a:solidFill>
                <a:highlight>
                  <a:srgbClr val="FFFFFF"/>
                </a:highlight>
              </a:rPr>
              <a:t>organisations</a:t>
            </a:r>
            <a:endParaRPr sz="2400" dirty="0">
              <a:solidFill>
                <a:schemeClr val="dk2"/>
              </a:solidFill>
            </a:endParaRPr>
          </a:p>
          <a:p>
            <a:pPr marL="0" lvl="0" indent="0" algn="l">
              <a:spcBef>
                <a:spcPts val="1000"/>
              </a:spcBef>
              <a:spcAft>
                <a:spcPts val="0"/>
              </a:spcAft>
              <a:buNone/>
              <a:defRPr/>
            </a:pPr>
            <a:endParaRPr sz="2400" dirty="0">
              <a:solidFill>
                <a:schemeClr val="dk2"/>
              </a:solidFill>
            </a:endParaRPr>
          </a:p>
          <a:p>
            <a:pPr marL="0" lvl="0" indent="0" algn="l">
              <a:spcBef>
                <a:spcPts val="1000"/>
              </a:spcBef>
              <a:spcAft>
                <a:spcPts val="0"/>
              </a:spcAft>
              <a:buNone/>
              <a:defRPr/>
            </a:pPr>
            <a:r>
              <a:rPr lang="en-US" sz="2400" dirty="0">
                <a:solidFill>
                  <a:schemeClr val="dk2"/>
                </a:solidFill>
                <a:highlight>
                  <a:srgbClr val="FFFFFF"/>
                </a:highlight>
              </a:rPr>
              <a:t>The SIRTFI  assurance framework comprises a </a:t>
            </a:r>
            <a:r>
              <a:rPr lang="en-US" sz="2400" b="1" dirty="0">
                <a:solidFill>
                  <a:schemeClr val="dk2"/>
                </a:solidFill>
                <a:highlight>
                  <a:srgbClr val="FFFFFF"/>
                </a:highlight>
              </a:rPr>
              <a:t>list of assertions</a:t>
            </a:r>
            <a:r>
              <a:rPr lang="en-US" sz="2400" dirty="0">
                <a:solidFill>
                  <a:schemeClr val="dk2"/>
                </a:solidFill>
                <a:highlight>
                  <a:srgbClr val="FFFFFF"/>
                </a:highlight>
              </a:rPr>
              <a:t> which an </a:t>
            </a:r>
            <a:r>
              <a:rPr lang="en-US" sz="2400" dirty="0" err="1">
                <a:solidFill>
                  <a:schemeClr val="dk2"/>
                </a:solidFill>
                <a:highlight>
                  <a:srgbClr val="FFFFFF"/>
                </a:highlight>
              </a:rPr>
              <a:t>organisation</a:t>
            </a:r>
            <a:r>
              <a:rPr lang="en-US" sz="2400" dirty="0">
                <a:solidFill>
                  <a:schemeClr val="dk2"/>
                </a:solidFill>
                <a:highlight>
                  <a:srgbClr val="FFFFFF"/>
                </a:highlight>
              </a:rPr>
              <a:t> can attest in order to be declared SIRTFI compliant</a:t>
            </a:r>
            <a:endParaRPr sz="2400" dirty="0">
              <a:solidFill>
                <a:schemeClr val="dk2"/>
              </a:solidFill>
            </a:endParaRPr>
          </a:p>
          <a:p>
            <a:pPr marL="0" lvl="0" indent="0" algn="l">
              <a:spcBef>
                <a:spcPts val="1000"/>
              </a:spcBef>
              <a:spcAft>
                <a:spcPts val="0"/>
              </a:spcAft>
              <a:buNone/>
              <a:defRPr/>
            </a:pPr>
            <a:endParaRPr sz="2400" dirty="0">
              <a:solidFill>
                <a:schemeClr val="dk2"/>
              </a:solidFill>
            </a:endParaRPr>
          </a:p>
          <a:p>
            <a:pPr marL="0" lvl="0" indent="0" algn="l">
              <a:spcBef>
                <a:spcPts val="1000"/>
              </a:spcBef>
              <a:spcAft>
                <a:spcPts val="0"/>
              </a:spcAft>
              <a:buNone/>
              <a:defRPr/>
            </a:pPr>
            <a:r>
              <a:rPr lang="en-US" sz="2400" b="1" dirty="0">
                <a:solidFill>
                  <a:srgbClr val="C00000"/>
                </a:solidFill>
                <a:highlight>
                  <a:srgbClr val="FFFFFF"/>
                </a:highlight>
              </a:rPr>
              <a:t>SIRTFI specifies a set of compliance rules </a:t>
            </a:r>
            <a:r>
              <a:rPr lang="en-US" sz="2400" dirty="0">
                <a:solidFill>
                  <a:schemeClr val="dk2"/>
                </a:solidFill>
                <a:highlight>
                  <a:srgbClr val="FFFFFF"/>
                </a:highlight>
              </a:rPr>
              <a:t>for entities to be able to assert it</a:t>
            </a:r>
            <a:endParaRPr sz="2400" dirty="0">
              <a:solidFill>
                <a:schemeClr val="dk2"/>
              </a:solidFill>
            </a:endParaRPr>
          </a:p>
          <a:p>
            <a:pPr marL="0" lvl="0" indent="0" algn="l">
              <a:spcBef>
                <a:spcPts val="1000"/>
              </a:spcBef>
              <a:spcAft>
                <a:spcPts val="0"/>
              </a:spcAft>
              <a:buNone/>
              <a:defRPr/>
            </a:pPr>
            <a:endParaRPr sz="2400" dirty="0">
              <a:solidFill>
                <a:schemeClr val="dk2"/>
              </a:solidFill>
            </a:endParaRPr>
          </a:p>
          <a:p>
            <a:pPr marL="0" lvl="0" indent="0" algn="l">
              <a:spcBef>
                <a:spcPts val="1000"/>
              </a:spcBef>
              <a:spcAft>
                <a:spcPts val="0"/>
              </a:spcAft>
              <a:buNone/>
              <a:defRPr/>
            </a:pPr>
            <a:endParaRPr sz="2400" dirty="0">
              <a:solidFill>
                <a:schemeClr val="dk2"/>
              </a:solidFill>
            </a:endParaRPr>
          </a:p>
          <a:p>
            <a:pPr marL="0" lvl="0" indent="0" algn="l">
              <a:spcBef>
                <a:spcPts val="1000"/>
              </a:spcBef>
              <a:spcAft>
                <a:spcPts val="0"/>
              </a:spcAft>
              <a:buNone/>
              <a:defRPr/>
            </a:pPr>
            <a:endParaRPr sz="2400" dirty="0">
              <a:solidFill>
                <a:schemeClr val="dk2"/>
              </a:solidFill>
            </a:endParaRPr>
          </a:p>
          <a:p>
            <a:pPr marL="0" lvl="0" indent="0" algn="l">
              <a:spcBef>
                <a:spcPts val="1000"/>
              </a:spcBef>
              <a:spcAft>
                <a:spcPts val="0"/>
              </a:spcAft>
              <a:buNone/>
              <a:defRPr/>
            </a:pPr>
            <a:endParaRPr sz="2400" dirty="0">
              <a:solidFill>
                <a:schemeClr val="dk2"/>
              </a:solidFill>
            </a:endParaRPr>
          </a:p>
          <a:p>
            <a:pPr marL="0" lvl="0" indent="0" algn="l">
              <a:spcBef>
                <a:spcPts val="1000"/>
              </a:spcBef>
              <a:spcAft>
                <a:spcPts val="0"/>
              </a:spcAft>
              <a:buNone/>
              <a:defRPr/>
            </a:pPr>
            <a:endParaRPr sz="2400" dirty="0">
              <a:solidFill>
                <a:schemeClr val="dk2"/>
              </a:solidFill>
            </a:endParaRPr>
          </a:p>
          <a:p>
            <a:pPr marL="0" lvl="0" indent="0" algn="l">
              <a:spcBef>
                <a:spcPts val="1000"/>
              </a:spcBef>
              <a:spcAft>
                <a:spcPts val="0"/>
              </a:spcAft>
              <a:buNone/>
              <a:defRPr/>
            </a:pPr>
            <a:endParaRPr sz="2400" dirty="0"/>
          </a:p>
        </p:txBody>
      </p:sp>
      <p:sp>
        <p:nvSpPr>
          <p:cNvPr id="5" name="Google Shape;616;p81"/>
          <p:cNvSpPr>
            <a:spLocks noGrp="1"/>
          </p:cNvSpPr>
          <p:nvPr>
            <p:ph type="title"/>
          </p:nvPr>
        </p:nvSpPr>
        <p:spPr bwMode="auto">
          <a:xfrm>
            <a:off x="455646" y="74648"/>
            <a:ext cx="9612000" cy="1325700"/>
          </a:xfrm>
          <a:prstGeom prst="rect">
            <a:avLst/>
          </a:prstGeom>
        </p:spPr>
        <p:txBody>
          <a:bodyPr spcFirstLastPara="1" wrap="square" lIns="91425" tIns="45700" rIns="91425" bIns="45700" anchor="ctr" anchorCtr="0">
            <a:noAutofit/>
          </a:bodyPr>
          <a:lstStyle/>
          <a:p>
            <a:pPr marL="0" lvl="0" indent="0" algn="l">
              <a:spcBef>
                <a:spcPts val="0"/>
              </a:spcBef>
              <a:spcAft>
                <a:spcPts val="0"/>
              </a:spcAft>
              <a:buNone/>
              <a:defRPr/>
            </a:pPr>
            <a:r>
              <a:rPr lang="en-US"/>
              <a:t>SIRTFI</a:t>
            </a:r>
            <a:endParaRPr/>
          </a:p>
        </p:txBody>
      </p:sp>
      <p:pic>
        <p:nvPicPr>
          <p:cNvPr id="6" name="Google Shape;617;p81"/>
          <p:cNvPicPr/>
          <p:nvPr/>
        </p:nvPicPr>
        <p:blipFill>
          <a:blip r:embed="rId2">
            <a:alphaModFix/>
          </a:blip>
          <a:stretch/>
        </p:blipFill>
        <p:spPr bwMode="auto">
          <a:xfrm>
            <a:off x="9194875" y="4478600"/>
            <a:ext cx="2857500" cy="2095500"/>
          </a:xfrm>
          <a:prstGeom prst="rect">
            <a:avLst/>
          </a:prstGeom>
          <a:noFill/>
          <a:ln>
            <a:noFill/>
          </a:ln>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34;p5"/>
          <p:cNvSpPr>
            <a:spLocks noGrp="1"/>
          </p:cNvSpPr>
          <p:nvPr>
            <p:ph type="title"/>
          </p:nvPr>
        </p:nvSpPr>
        <p:spPr bwMode="auto">
          <a:xfrm>
            <a:off x="211250" y="338817"/>
            <a:ext cx="9894722" cy="430908"/>
          </a:xfrm>
          <a:prstGeom prst="rect">
            <a:avLst/>
          </a:prstGeom>
          <a:noFill/>
          <a:ln>
            <a:noFill/>
          </a:ln>
        </p:spPr>
        <p:txBody>
          <a:bodyPr spcFirstLastPara="1" wrap="square" lIns="91423" tIns="45699" rIns="91423" bIns="45699" anchor="ctr" anchorCtr="0">
            <a:noAutofit/>
          </a:bodyPr>
          <a:lstStyle>
            <a:lvl1pPr lvl="0" algn="l">
              <a:lnSpc>
                <a:spcPct val="90000"/>
              </a:lnSpc>
              <a:spcBef>
                <a:spcPts val="0"/>
              </a:spcBef>
              <a:spcAft>
                <a:spcPts val="0"/>
              </a:spcAft>
              <a:buClr>
                <a:srgbClr val="065081"/>
              </a:buClr>
              <a:buSzPts val="3200"/>
              <a:buFont typeface="Calibri"/>
              <a:buNone/>
              <a:defRPr>
                <a:solidFill>
                  <a:srgbClr val="06508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r>
              <a:t>A Security Incident Response Trust Framework</a:t>
            </a:r>
          </a:p>
        </p:txBody>
      </p:sp>
      <p:pic>
        <p:nvPicPr>
          <p:cNvPr id="5" name="Picture 4"/>
          <p:cNvPicPr>
            <a:picLocks noChangeAspect="1"/>
          </p:cNvPicPr>
          <p:nvPr/>
        </p:nvPicPr>
        <p:blipFill>
          <a:blip r:embed="rId3"/>
          <a:stretch/>
        </p:blipFill>
        <p:spPr bwMode="auto">
          <a:xfrm>
            <a:off x="623392" y="1340768"/>
            <a:ext cx="11208568" cy="3864475"/>
          </a:xfrm>
          <a:prstGeom prst="rect">
            <a:avLst/>
          </a:prstGeom>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34;p5"/>
          <p:cNvSpPr>
            <a:spLocks noGrp="1"/>
          </p:cNvSpPr>
          <p:nvPr>
            <p:ph type="title"/>
          </p:nvPr>
        </p:nvSpPr>
        <p:spPr bwMode="auto">
          <a:xfrm>
            <a:off x="815721" y="412086"/>
            <a:ext cx="9894722" cy="430908"/>
          </a:xfrm>
          <a:prstGeom prst="rect">
            <a:avLst/>
          </a:prstGeom>
          <a:noFill/>
          <a:ln>
            <a:noFill/>
          </a:ln>
        </p:spPr>
        <p:txBody>
          <a:bodyPr spcFirstLastPara="1" wrap="square" lIns="91423" tIns="45699" rIns="91423" bIns="45699" anchor="ctr" anchorCtr="0">
            <a:noAutofit/>
          </a:bodyPr>
          <a:lstStyle>
            <a:lvl1pPr lvl="0" algn="l">
              <a:lnSpc>
                <a:spcPct val="90000"/>
              </a:lnSpc>
              <a:spcBef>
                <a:spcPts val="0"/>
              </a:spcBef>
              <a:spcAft>
                <a:spcPts val="0"/>
              </a:spcAft>
              <a:buClr>
                <a:srgbClr val="065081"/>
              </a:buClr>
              <a:buSzPts val="3200"/>
              <a:buFont typeface="Calibri"/>
              <a:buNone/>
              <a:defRPr>
                <a:solidFill>
                  <a:srgbClr val="06508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r>
              <a:t>What is SIRTFI about ?</a:t>
            </a:r>
          </a:p>
        </p:txBody>
      </p:sp>
      <p:pic>
        <p:nvPicPr>
          <p:cNvPr id="5" name="Picture 4"/>
          <p:cNvPicPr>
            <a:picLocks noChangeAspect="1"/>
          </p:cNvPicPr>
          <p:nvPr/>
        </p:nvPicPr>
        <p:blipFill>
          <a:blip r:embed="rId2"/>
          <a:stretch/>
        </p:blipFill>
        <p:spPr bwMode="auto">
          <a:xfrm>
            <a:off x="640909" y="842995"/>
            <a:ext cx="10244347" cy="5420453"/>
          </a:xfrm>
          <a:prstGeom prst="rect">
            <a:avLst/>
          </a:prstGeom>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4" name="Google Shape;622;p82"/>
          <p:cNvPicPr/>
          <p:nvPr/>
        </p:nvPicPr>
        <p:blipFill>
          <a:blip r:embed="rId2">
            <a:alphaModFix/>
          </a:blip>
          <a:stretch/>
        </p:blipFill>
        <p:spPr bwMode="auto">
          <a:xfrm>
            <a:off x="1384876" y="1153716"/>
            <a:ext cx="8706249" cy="5039950"/>
          </a:xfrm>
          <a:prstGeom prst="rect">
            <a:avLst/>
          </a:prstGeom>
          <a:noFill/>
          <a:ln>
            <a:noFill/>
          </a:ln>
        </p:spPr>
      </p:pic>
      <p:sp>
        <p:nvSpPr>
          <p:cNvPr id="5" name="Google Shape;623;p82"/>
          <p:cNvSpPr>
            <a:spLocks/>
          </p:cNvSpPr>
          <p:nvPr/>
        </p:nvSpPr>
        <p:spPr bwMode="auto">
          <a:xfrm>
            <a:off x="876600" y="433875"/>
            <a:ext cx="7962600" cy="482700"/>
          </a:xfrm>
          <a:prstGeom prst="rect">
            <a:avLst/>
          </a:prstGeom>
          <a:noFill/>
          <a:ln>
            <a:noFill/>
          </a:ln>
        </p:spPr>
        <p:txBody>
          <a:bodyPr spcFirstLastPara="1" wrap="square" lIns="91425" tIns="91425" rIns="91425" bIns="91425" anchor="t" anchorCtr="0">
            <a:noAutofit/>
          </a:bodyPr>
          <a:lstStyle/>
          <a:p>
            <a:pPr marL="0" lvl="0" indent="0" algn="l">
              <a:spcBef>
                <a:spcPts val="0"/>
              </a:spcBef>
              <a:spcAft>
                <a:spcPts val="0"/>
              </a:spcAft>
              <a:buNone/>
              <a:defRPr/>
            </a:pPr>
            <a:r>
              <a:rPr lang="en-US" sz="2400" b="1" dirty="0">
                <a:latin typeface="Calibri"/>
                <a:ea typeface="Calibri"/>
                <a:cs typeface="Calibri"/>
              </a:rPr>
              <a:t>Why do we need  </a:t>
            </a:r>
            <a:r>
              <a:rPr lang="en-US" sz="2400" b="1" dirty="0">
                <a:solidFill>
                  <a:srgbClr val="C00000"/>
                </a:solidFill>
                <a:latin typeface="Calibri"/>
                <a:ea typeface="Calibri"/>
                <a:cs typeface="Calibri"/>
              </a:rPr>
              <a:t>Federated Security Incident Response </a:t>
            </a:r>
            <a:r>
              <a:rPr lang="en-US" sz="2400" b="1" dirty="0">
                <a:latin typeface="Calibri"/>
                <a:ea typeface="Calibri"/>
                <a:cs typeface="Calibri"/>
              </a:rPr>
              <a:t>?</a:t>
            </a:r>
            <a:endParaRPr sz="2400" b="1" dirty="0">
              <a:latin typeface="Calibri"/>
              <a:ea typeface="Calibri"/>
              <a:cs typeface="Calibri"/>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4" name="Google Shape;628;p83"/>
          <p:cNvPicPr/>
          <p:nvPr/>
        </p:nvPicPr>
        <p:blipFill>
          <a:blip r:embed="rId2">
            <a:alphaModFix/>
          </a:blip>
          <a:stretch/>
        </p:blipFill>
        <p:spPr bwMode="auto">
          <a:xfrm>
            <a:off x="1248650" y="1117325"/>
            <a:ext cx="9521673" cy="5521701"/>
          </a:xfrm>
          <a:prstGeom prst="rect">
            <a:avLst/>
          </a:prstGeom>
          <a:noFill/>
          <a:ln>
            <a:noFill/>
          </a:ln>
        </p:spPr>
      </p:pic>
      <p:sp>
        <p:nvSpPr>
          <p:cNvPr id="5" name="Google Shape;629;p83"/>
          <p:cNvSpPr>
            <a:spLocks noGrp="1"/>
          </p:cNvSpPr>
          <p:nvPr>
            <p:ph type="title"/>
          </p:nvPr>
        </p:nvSpPr>
        <p:spPr bwMode="auto">
          <a:xfrm>
            <a:off x="239246" y="-116526"/>
            <a:ext cx="9612000" cy="1325700"/>
          </a:xfrm>
          <a:prstGeom prst="rect">
            <a:avLst/>
          </a:prstGeom>
        </p:spPr>
        <p:txBody>
          <a:bodyPr spcFirstLastPara="1" wrap="square" lIns="91425" tIns="45700" rIns="91425" bIns="45700" anchor="ctr" anchorCtr="0">
            <a:noAutofit/>
          </a:bodyPr>
          <a:lstStyle/>
          <a:p>
            <a:pPr marL="0" lvl="0" indent="0" algn="l">
              <a:spcBef>
                <a:spcPts val="0"/>
              </a:spcBef>
              <a:spcAft>
                <a:spcPts val="0"/>
              </a:spcAft>
              <a:buNone/>
              <a:defRPr/>
            </a:pPr>
            <a:r>
              <a:rPr lang="en-US"/>
              <a:t>Common sense would imply….</a:t>
            </a:r>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4" name="Google Shape;634;p84"/>
          <p:cNvPicPr/>
          <p:nvPr/>
        </p:nvPicPr>
        <p:blipFill>
          <a:blip r:embed="rId2">
            <a:alphaModFix/>
          </a:blip>
          <a:stretch/>
        </p:blipFill>
        <p:spPr bwMode="auto">
          <a:xfrm>
            <a:off x="815875" y="1029777"/>
            <a:ext cx="10274923" cy="5591400"/>
          </a:xfrm>
          <a:prstGeom prst="rect">
            <a:avLst/>
          </a:prstGeom>
          <a:noFill/>
          <a:ln>
            <a:noFill/>
          </a:ln>
        </p:spPr>
      </p:pic>
      <p:sp>
        <p:nvSpPr>
          <p:cNvPr id="5" name="Google Shape;635;p84"/>
          <p:cNvSpPr>
            <a:spLocks noGrp="1"/>
          </p:cNvSpPr>
          <p:nvPr>
            <p:ph type="title"/>
          </p:nvPr>
        </p:nvSpPr>
        <p:spPr bwMode="auto">
          <a:xfrm>
            <a:off x="239246" y="-116526"/>
            <a:ext cx="9612000" cy="1325700"/>
          </a:xfrm>
          <a:prstGeom prst="rect">
            <a:avLst/>
          </a:prstGeom>
        </p:spPr>
        <p:txBody>
          <a:bodyPr spcFirstLastPara="1" wrap="square" lIns="91425" tIns="45700" rIns="91425" bIns="45700" anchor="ctr" anchorCtr="0">
            <a:noAutofit/>
          </a:bodyPr>
          <a:lstStyle/>
          <a:p>
            <a:pPr marL="0" lvl="0" indent="0" algn="l">
              <a:spcBef>
                <a:spcPts val="0"/>
              </a:spcBef>
              <a:spcAft>
                <a:spcPts val="0"/>
              </a:spcAft>
              <a:buNone/>
              <a:defRPr/>
            </a:pPr>
            <a:r>
              <a:rPr lang="en-US"/>
              <a:t>But in practice….</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281;p44"/>
          <p:cNvSpPr>
            <a:spLocks/>
          </p:cNvSpPr>
          <p:nvPr/>
        </p:nvSpPr>
        <p:spPr bwMode="auto">
          <a:xfrm>
            <a:off x="391125" y="1298400"/>
            <a:ext cx="11103000" cy="3000000"/>
          </a:xfrm>
          <a:prstGeom prst="rect">
            <a:avLst/>
          </a:prstGeom>
          <a:noFill/>
          <a:ln>
            <a:noFill/>
          </a:ln>
        </p:spPr>
        <p:txBody>
          <a:bodyPr spcFirstLastPara="1" wrap="square" lIns="91425" tIns="91425" rIns="91425" bIns="91425" anchor="t" anchorCtr="0">
            <a:noAutofit/>
          </a:bodyPr>
          <a:lstStyle/>
          <a:p>
            <a:pPr marL="457200" lvl="0" indent="0" algn="l">
              <a:lnSpc>
                <a:spcPct val="90000"/>
              </a:lnSpc>
              <a:spcBef>
                <a:spcPts val="750"/>
              </a:spcBef>
              <a:spcAft>
                <a:spcPts val="0"/>
              </a:spcAft>
              <a:buNone/>
              <a:defRPr/>
            </a:pPr>
            <a:r>
              <a:rPr lang="en-US" sz="3000" b="1" dirty="0">
                <a:solidFill>
                  <a:srgbClr val="004360"/>
                </a:solidFill>
                <a:latin typeface="Calibri"/>
                <a:ea typeface="Calibri"/>
                <a:cs typeface="Calibri"/>
              </a:rPr>
              <a:t>A federation agrees with its members to: </a:t>
            </a:r>
            <a:endParaRPr sz="3000" b="1" dirty="0">
              <a:solidFill>
                <a:srgbClr val="004360"/>
              </a:solidFill>
              <a:latin typeface="Calibri"/>
              <a:ea typeface="Calibri"/>
              <a:cs typeface="Calibri"/>
            </a:endParaRPr>
          </a:p>
          <a:p>
            <a:pPr marL="457200" lvl="0" indent="0" algn="l">
              <a:lnSpc>
                <a:spcPct val="90000"/>
              </a:lnSpc>
              <a:spcBef>
                <a:spcPts val="750"/>
              </a:spcBef>
              <a:spcAft>
                <a:spcPts val="0"/>
              </a:spcAft>
              <a:buNone/>
              <a:defRPr/>
            </a:pPr>
            <a:endParaRPr sz="3000" b="1" dirty="0">
              <a:solidFill>
                <a:srgbClr val="004360"/>
              </a:solidFill>
              <a:latin typeface="Calibri"/>
              <a:ea typeface="Calibri"/>
              <a:cs typeface="Calibri"/>
            </a:endParaRPr>
          </a:p>
          <a:p>
            <a:pPr marL="457200" lvl="0" indent="-419100" algn="l">
              <a:lnSpc>
                <a:spcPct val="150000"/>
              </a:lnSpc>
              <a:spcBef>
                <a:spcPts val="750"/>
              </a:spcBef>
              <a:spcAft>
                <a:spcPts val="0"/>
              </a:spcAft>
              <a:buClr>
                <a:srgbClr val="004360"/>
              </a:buClr>
              <a:buSzPts val="3000"/>
              <a:buFont typeface="Calibri"/>
              <a:buAutoNum type="arabicPeriod"/>
              <a:defRPr/>
            </a:pPr>
            <a:r>
              <a:rPr lang="en-US" sz="3000" b="1" dirty="0">
                <a:solidFill>
                  <a:srgbClr val="004360"/>
                </a:solidFill>
                <a:latin typeface="Calibri"/>
                <a:ea typeface="Calibri"/>
                <a:cs typeface="Calibri"/>
              </a:rPr>
              <a:t>Introduce </a:t>
            </a:r>
            <a:r>
              <a:rPr lang="en-US" sz="3000" dirty="0">
                <a:solidFill>
                  <a:srgbClr val="004360"/>
                </a:solidFill>
                <a:latin typeface="Calibri"/>
                <a:ea typeface="Calibri"/>
                <a:cs typeface="Calibri"/>
              </a:rPr>
              <a:t>one or more Entity Category for its federated IdP and SP </a:t>
            </a:r>
            <a:endParaRPr sz="3000" dirty="0">
              <a:solidFill>
                <a:srgbClr val="004360"/>
              </a:solidFill>
              <a:latin typeface="Calibri"/>
              <a:ea typeface="Calibri"/>
              <a:cs typeface="Calibri"/>
            </a:endParaRPr>
          </a:p>
          <a:p>
            <a:pPr marL="457200" lvl="0" indent="-419100" algn="l">
              <a:lnSpc>
                <a:spcPct val="150000"/>
              </a:lnSpc>
              <a:spcBef>
                <a:spcPts val="0"/>
              </a:spcBef>
              <a:spcAft>
                <a:spcPts val="0"/>
              </a:spcAft>
              <a:buClr>
                <a:srgbClr val="004360"/>
              </a:buClr>
              <a:buSzPts val="3000"/>
              <a:buFont typeface="Calibri"/>
              <a:buAutoNum type="arabicPeriod"/>
              <a:defRPr/>
            </a:pPr>
            <a:r>
              <a:rPr lang="en-US" sz="3000" b="1" dirty="0">
                <a:solidFill>
                  <a:srgbClr val="004360"/>
                </a:solidFill>
                <a:latin typeface="Calibri"/>
                <a:ea typeface="Calibri"/>
                <a:cs typeface="Calibri"/>
              </a:rPr>
              <a:t>Define a set of criteria </a:t>
            </a:r>
            <a:r>
              <a:rPr lang="en-US" sz="3000" dirty="0">
                <a:solidFill>
                  <a:srgbClr val="004360"/>
                </a:solidFill>
                <a:latin typeface="Calibri"/>
                <a:ea typeface="Calibri"/>
                <a:cs typeface="Calibri"/>
              </a:rPr>
              <a:t>to belong to the category</a:t>
            </a:r>
            <a:endParaRPr sz="3000" dirty="0">
              <a:solidFill>
                <a:srgbClr val="004360"/>
              </a:solidFill>
              <a:latin typeface="Calibri"/>
              <a:ea typeface="Calibri"/>
              <a:cs typeface="Calibri"/>
            </a:endParaRPr>
          </a:p>
          <a:p>
            <a:pPr marL="457200" lvl="0" indent="-419100" algn="l">
              <a:lnSpc>
                <a:spcPct val="150000"/>
              </a:lnSpc>
              <a:spcBef>
                <a:spcPts val="0"/>
              </a:spcBef>
              <a:spcAft>
                <a:spcPts val="0"/>
              </a:spcAft>
              <a:buClr>
                <a:srgbClr val="004360"/>
              </a:buClr>
              <a:buSzPts val="3000"/>
              <a:buFont typeface="Calibri"/>
              <a:buAutoNum type="arabicPeriod"/>
              <a:defRPr/>
            </a:pPr>
            <a:r>
              <a:rPr lang="en-US" sz="3000" b="1" dirty="0">
                <a:solidFill>
                  <a:srgbClr val="004360"/>
                </a:solidFill>
                <a:latin typeface="Calibri"/>
                <a:ea typeface="Calibri"/>
                <a:cs typeface="Calibri"/>
              </a:rPr>
              <a:t>Establish procedures</a:t>
            </a:r>
            <a:r>
              <a:rPr lang="en-US" sz="3000" dirty="0">
                <a:solidFill>
                  <a:srgbClr val="004360"/>
                </a:solidFill>
                <a:latin typeface="Calibri"/>
                <a:ea typeface="Calibri"/>
                <a:cs typeface="Calibri"/>
              </a:rPr>
              <a:t>, both for SPs and IdPs, to be a member</a:t>
            </a:r>
            <a:endParaRPr sz="3000" dirty="0">
              <a:solidFill>
                <a:srgbClr val="004360"/>
              </a:solidFill>
              <a:latin typeface="Calibri"/>
              <a:ea typeface="Calibri"/>
              <a:cs typeface="Calibri"/>
            </a:endParaRPr>
          </a:p>
          <a:p>
            <a:pPr marL="457200" lvl="0" indent="-419100" algn="l">
              <a:lnSpc>
                <a:spcPct val="150000"/>
              </a:lnSpc>
              <a:spcBef>
                <a:spcPts val="0"/>
              </a:spcBef>
              <a:spcAft>
                <a:spcPts val="0"/>
              </a:spcAft>
              <a:buClr>
                <a:srgbClr val="004360"/>
              </a:buClr>
              <a:buSzPts val="3000"/>
              <a:buFont typeface="Calibri"/>
              <a:buAutoNum type="arabicPeriod"/>
              <a:defRPr/>
            </a:pPr>
            <a:r>
              <a:rPr lang="en-US" sz="3000" b="1" dirty="0">
                <a:solidFill>
                  <a:srgbClr val="004360"/>
                </a:solidFill>
                <a:latin typeface="Calibri"/>
                <a:ea typeface="Calibri"/>
                <a:cs typeface="Calibri"/>
              </a:rPr>
              <a:t>Membership </a:t>
            </a:r>
            <a:r>
              <a:rPr lang="en-US" sz="3000" dirty="0">
                <a:solidFill>
                  <a:srgbClr val="004360"/>
                </a:solidFill>
                <a:latin typeface="Calibri"/>
                <a:ea typeface="Calibri"/>
                <a:cs typeface="Calibri"/>
              </a:rPr>
              <a:t>to a category is reported </a:t>
            </a:r>
            <a:r>
              <a:rPr lang="en-US" sz="3000" b="1" dirty="0">
                <a:solidFill>
                  <a:srgbClr val="C00000"/>
                </a:solidFill>
                <a:latin typeface="Calibri"/>
                <a:ea typeface="Calibri"/>
                <a:cs typeface="Calibri"/>
              </a:rPr>
              <a:t>in the entity metadata</a:t>
            </a:r>
            <a:endParaRPr sz="3000" b="1" dirty="0">
              <a:solidFill>
                <a:srgbClr val="C00000"/>
              </a:solidFill>
              <a:latin typeface="Calibri"/>
              <a:ea typeface="Calibri"/>
              <a:cs typeface="Calibri"/>
            </a:endParaRPr>
          </a:p>
        </p:txBody>
      </p:sp>
      <p:sp>
        <p:nvSpPr>
          <p:cNvPr id="5" name="Google Shape;282;p44"/>
          <p:cNvSpPr>
            <a:spLocks/>
          </p:cNvSpPr>
          <p:nvPr/>
        </p:nvSpPr>
        <p:spPr bwMode="auto">
          <a:xfrm>
            <a:off x="349575" y="0"/>
            <a:ext cx="11186100" cy="1298400"/>
          </a:xfrm>
          <a:prstGeom prst="rect">
            <a:avLst/>
          </a:prstGeom>
          <a:noFill/>
          <a:ln>
            <a:noFill/>
          </a:ln>
        </p:spPr>
        <p:txBody>
          <a:bodyPr spcFirstLastPara="1" wrap="square" lIns="91425" tIns="91425" rIns="91425" bIns="91425" anchor="t" anchorCtr="0">
            <a:noAutofit/>
          </a:bodyPr>
          <a:lstStyle/>
          <a:p>
            <a:pPr marL="0" lvl="0" indent="0" algn="l">
              <a:lnSpc>
                <a:spcPct val="90000"/>
              </a:lnSpc>
              <a:spcBef>
                <a:spcPts val="0"/>
              </a:spcBef>
              <a:spcAft>
                <a:spcPts val="0"/>
              </a:spcAft>
              <a:buNone/>
              <a:defRPr/>
            </a:pPr>
            <a:endParaRPr sz="3200" b="1">
              <a:solidFill>
                <a:srgbClr val="065081"/>
              </a:solidFill>
              <a:latin typeface="Calibri"/>
              <a:ea typeface="Calibri"/>
              <a:cs typeface="Calibri"/>
            </a:endParaRPr>
          </a:p>
          <a:p>
            <a:pPr marL="0" lvl="0" indent="0" algn="l">
              <a:lnSpc>
                <a:spcPct val="90000"/>
              </a:lnSpc>
              <a:spcBef>
                <a:spcPts val="0"/>
              </a:spcBef>
              <a:spcAft>
                <a:spcPts val="0"/>
              </a:spcAft>
              <a:buNone/>
              <a:defRPr/>
            </a:pPr>
            <a:r>
              <a:rPr lang="en-US" sz="3200" b="1">
                <a:solidFill>
                  <a:srgbClr val="065081"/>
                </a:solidFill>
                <a:latin typeface="Calibri"/>
                <a:ea typeface="Calibri"/>
                <a:cs typeface="Calibri"/>
              </a:rPr>
              <a:t>  How to introduce Entity Categories in practice</a:t>
            </a:r>
            <a:endParaRPr sz="3200" b="1">
              <a:solidFill>
                <a:srgbClr val="065081"/>
              </a:solidFill>
              <a:latin typeface="Calibri"/>
              <a:ea typeface="Calibri"/>
              <a:cs typeface="Calibri"/>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34;p5"/>
          <p:cNvSpPr>
            <a:spLocks noGrp="1"/>
          </p:cNvSpPr>
          <p:nvPr>
            <p:ph type="title"/>
          </p:nvPr>
        </p:nvSpPr>
        <p:spPr bwMode="auto">
          <a:xfrm>
            <a:off x="83029" y="137327"/>
            <a:ext cx="12118172" cy="430908"/>
          </a:xfrm>
          <a:prstGeom prst="rect">
            <a:avLst/>
          </a:prstGeom>
          <a:noFill/>
          <a:ln>
            <a:noFill/>
          </a:ln>
        </p:spPr>
        <p:txBody>
          <a:bodyPr spcFirstLastPara="1" wrap="square" lIns="91423" tIns="45699" rIns="91423" bIns="45699" anchor="ctr" anchorCtr="0">
            <a:noAutofit/>
          </a:bodyPr>
          <a:lstStyle>
            <a:lvl1pPr lvl="0" algn="l">
              <a:lnSpc>
                <a:spcPct val="90000"/>
              </a:lnSpc>
              <a:spcBef>
                <a:spcPts val="0"/>
              </a:spcBef>
              <a:spcAft>
                <a:spcPts val="0"/>
              </a:spcAft>
              <a:buClr>
                <a:srgbClr val="065081"/>
              </a:buClr>
              <a:buSzPts val="3200"/>
              <a:buFont typeface="Calibri"/>
              <a:buNone/>
              <a:defRPr>
                <a:solidFill>
                  <a:srgbClr val="06508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r>
              <a:t>Why is security incident response difficult in identity federations ?</a:t>
            </a:r>
          </a:p>
        </p:txBody>
      </p:sp>
      <p:pic>
        <p:nvPicPr>
          <p:cNvPr id="5" name="Picture 4"/>
          <p:cNvPicPr>
            <a:picLocks noChangeAspect="1"/>
          </p:cNvPicPr>
          <p:nvPr/>
        </p:nvPicPr>
        <p:blipFill>
          <a:blip r:embed="rId2"/>
          <a:stretch/>
        </p:blipFill>
        <p:spPr bwMode="auto">
          <a:xfrm>
            <a:off x="0" y="919479"/>
            <a:ext cx="12191999" cy="5019039"/>
          </a:xfrm>
          <a:prstGeom prst="rect">
            <a:avLst/>
          </a:prstGeom>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640;p85"/>
          <p:cNvSpPr>
            <a:spLocks noGrp="1"/>
          </p:cNvSpPr>
          <p:nvPr>
            <p:ph type="body" idx="1"/>
          </p:nvPr>
        </p:nvSpPr>
        <p:spPr bwMode="auto">
          <a:xfrm>
            <a:off x="682625" y="853000"/>
            <a:ext cx="10636500" cy="5540100"/>
          </a:xfrm>
          <a:prstGeom prst="rect">
            <a:avLst/>
          </a:prstGeom>
        </p:spPr>
        <p:txBody>
          <a:bodyPr spcFirstLastPara="1" wrap="square" lIns="91425" tIns="45700" rIns="91425" bIns="45700" anchor="t" anchorCtr="0">
            <a:noAutofit/>
          </a:bodyPr>
          <a:lstStyle/>
          <a:p>
            <a:pPr marL="0" lvl="0" indent="0" algn="l">
              <a:spcBef>
                <a:spcPts val="1000"/>
              </a:spcBef>
              <a:spcAft>
                <a:spcPts val="0"/>
              </a:spcAft>
              <a:buNone/>
              <a:defRPr/>
            </a:pPr>
            <a:r>
              <a:rPr lang="en-US"/>
              <a:t> SIRTFI consists in practice of </a:t>
            </a:r>
            <a:r>
              <a:rPr lang="en-US" b="1"/>
              <a:t>a set of assertions that each organisation shall self-attest </a:t>
            </a:r>
            <a:r>
              <a:rPr lang="en-US"/>
              <a:t>to so that they may participate in the SIRTFI trust framework. </a:t>
            </a:r>
            <a:endParaRPr/>
          </a:p>
          <a:p>
            <a:pPr marL="0" lvl="0" indent="0" algn="l">
              <a:spcBef>
                <a:spcPts val="1000"/>
              </a:spcBef>
              <a:spcAft>
                <a:spcPts val="0"/>
              </a:spcAft>
              <a:buNone/>
              <a:defRPr/>
            </a:pPr>
            <a:r>
              <a:rPr lang="en-US"/>
              <a:t>These are divided into four areas: </a:t>
            </a:r>
            <a:endParaRPr/>
          </a:p>
          <a:p>
            <a:pPr marL="457200" lvl="0" indent="-406400" algn="l">
              <a:lnSpc>
                <a:spcPct val="150000"/>
              </a:lnSpc>
              <a:spcBef>
                <a:spcPts val="1000"/>
              </a:spcBef>
              <a:spcAft>
                <a:spcPts val="0"/>
              </a:spcAft>
              <a:buSzPts val="2800"/>
              <a:buChar char="-"/>
              <a:defRPr/>
            </a:pPr>
            <a:r>
              <a:rPr lang="en-US" b="1"/>
              <a:t>Operational Security </a:t>
            </a:r>
            <a:r>
              <a:rPr lang="en-US" b="1">
                <a:solidFill>
                  <a:srgbClr val="38761D"/>
                </a:solidFill>
              </a:rPr>
              <a:t>[OS]</a:t>
            </a:r>
            <a:endParaRPr b="1">
              <a:solidFill>
                <a:srgbClr val="38761D"/>
              </a:solidFill>
            </a:endParaRPr>
          </a:p>
          <a:p>
            <a:pPr marL="457200" lvl="0" indent="-406400" algn="l">
              <a:lnSpc>
                <a:spcPct val="150000"/>
              </a:lnSpc>
              <a:spcBef>
                <a:spcPts val="0"/>
              </a:spcBef>
              <a:spcAft>
                <a:spcPts val="0"/>
              </a:spcAft>
              <a:buSzPts val="2800"/>
              <a:buChar char="-"/>
              <a:defRPr/>
            </a:pPr>
            <a:r>
              <a:rPr lang="en-US" b="1"/>
              <a:t>Incident Response </a:t>
            </a:r>
            <a:r>
              <a:rPr lang="en-US"/>
              <a:t> </a:t>
            </a:r>
            <a:r>
              <a:rPr lang="en-US" b="1">
                <a:solidFill>
                  <a:srgbClr val="FF0000"/>
                </a:solidFill>
              </a:rPr>
              <a:t>[IR]</a:t>
            </a:r>
            <a:endParaRPr b="1">
              <a:solidFill>
                <a:srgbClr val="FF0000"/>
              </a:solidFill>
            </a:endParaRPr>
          </a:p>
          <a:p>
            <a:pPr marL="457200" lvl="0" indent="-406400" algn="l">
              <a:lnSpc>
                <a:spcPct val="150000"/>
              </a:lnSpc>
              <a:spcBef>
                <a:spcPts val="0"/>
              </a:spcBef>
              <a:spcAft>
                <a:spcPts val="0"/>
              </a:spcAft>
              <a:buSzPts val="2800"/>
              <a:buChar char="-"/>
              <a:defRPr/>
            </a:pPr>
            <a:r>
              <a:rPr lang="en-US" b="1"/>
              <a:t>Traceability </a:t>
            </a:r>
            <a:r>
              <a:rPr lang="en-US" b="1">
                <a:solidFill>
                  <a:srgbClr val="BF9000"/>
                </a:solidFill>
              </a:rPr>
              <a:t>[TR]</a:t>
            </a:r>
            <a:endParaRPr b="1">
              <a:solidFill>
                <a:srgbClr val="BF9000"/>
              </a:solidFill>
            </a:endParaRPr>
          </a:p>
          <a:p>
            <a:pPr marL="457200" lvl="0" indent="-406400" algn="l">
              <a:lnSpc>
                <a:spcPct val="150000"/>
              </a:lnSpc>
              <a:spcBef>
                <a:spcPts val="0"/>
              </a:spcBef>
              <a:spcAft>
                <a:spcPts val="0"/>
              </a:spcAft>
              <a:buSzPts val="2800"/>
              <a:buChar char="-"/>
              <a:defRPr/>
            </a:pPr>
            <a:r>
              <a:rPr lang="en-US" b="1"/>
              <a:t>Participant Responsibilities</a:t>
            </a:r>
            <a:r>
              <a:rPr lang="en-US"/>
              <a:t>  </a:t>
            </a:r>
            <a:r>
              <a:rPr lang="en-US" b="1">
                <a:solidFill>
                  <a:srgbClr val="1155CC"/>
                </a:solidFill>
              </a:rPr>
              <a:t>[PR]</a:t>
            </a:r>
            <a:endParaRPr b="1">
              <a:solidFill>
                <a:srgbClr val="1155CC"/>
              </a:solidFill>
            </a:endParaRPr>
          </a:p>
        </p:txBody>
      </p:sp>
      <p:sp>
        <p:nvSpPr>
          <p:cNvPr id="5" name="Google Shape;641;p85"/>
          <p:cNvSpPr>
            <a:spLocks noGrp="1"/>
          </p:cNvSpPr>
          <p:nvPr>
            <p:ph type="title"/>
          </p:nvPr>
        </p:nvSpPr>
        <p:spPr bwMode="auto">
          <a:xfrm>
            <a:off x="682620" y="239089"/>
            <a:ext cx="9894600" cy="430800"/>
          </a:xfrm>
          <a:prstGeom prst="rect">
            <a:avLst/>
          </a:prstGeom>
        </p:spPr>
        <p:txBody>
          <a:bodyPr spcFirstLastPara="1" wrap="square" lIns="91425" tIns="45700" rIns="91425" bIns="45700" anchor="ctr" anchorCtr="0">
            <a:noAutofit/>
          </a:bodyPr>
          <a:lstStyle/>
          <a:p>
            <a:pPr marL="0" lvl="0" indent="0" algn="l">
              <a:spcBef>
                <a:spcPts val="0"/>
              </a:spcBef>
              <a:spcAft>
                <a:spcPts val="0"/>
              </a:spcAft>
              <a:buNone/>
              <a:defRPr/>
            </a:pPr>
            <a:r>
              <a:rPr lang="en-US"/>
              <a:t>SIRTFI self assessment based assertions for Organizations </a:t>
            </a:r>
            <a:endParaRPr/>
          </a:p>
        </p:txBody>
      </p:sp>
      <p:pic>
        <p:nvPicPr>
          <p:cNvPr id="6" name="Google Shape;642;p85"/>
          <p:cNvPicPr/>
          <p:nvPr/>
        </p:nvPicPr>
        <p:blipFill>
          <a:blip r:embed="rId2">
            <a:alphaModFix/>
          </a:blip>
          <a:stretch/>
        </p:blipFill>
        <p:spPr bwMode="auto">
          <a:xfrm>
            <a:off x="7846575" y="3230175"/>
            <a:ext cx="2857500" cy="2095500"/>
          </a:xfrm>
          <a:prstGeom prst="rect">
            <a:avLst/>
          </a:prstGeom>
          <a:noFill/>
          <a:ln>
            <a:noFill/>
          </a:ln>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647;p86"/>
          <p:cNvSpPr>
            <a:spLocks/>
          </p:cNvSpPr>
          <p:nvPr/>
        </p:nvSpPr>
        <p:spPr bwMode="auto">
          <a:xfrm>
            <a:off x="0" y="764700"/>
            <a:ext cx="11784632" cy="6093300"/>
          </a:xfrm>
          <a:prstGeom prst="rect">
            <a:avLst/>
          </a:prstGeom>
          <a:noFill/>
          <a:ln>
            <a:noFill/>
          </a:ln>
        </p:spPr>
        <p:txBody>
          <a:bodyPr spcFirstLastPara="1" wrap="square" lIns="91425" tIns="91425" rIns="91425" bIns="91425" anchor="t" anchorCtr="0">
            <a:noAutofit/>
          </a:bodyPr>
          <a:lstStyle/>
          <a:p>
            <a:pPr marL="0" lvl="0" indent="0" algn="l">
              <a:spcBef>
                <a:spcPts val="0"/>
              </a:spcBef>
              <a:spcAft>
                <a:spcPts val="0"/>
              </a:spcAft>
              <a:buNone/>
              <a:defRPr/>
            </a:pPr>
            <a:r>
              <a:rPr lang="en-US" sz="2800" dirty="0">
                <a:solidFill>
                  <a:schemeClr val="dk1"/>
                </a:solidFill>
                <a:latin typeface="Calibri"/>
                <a:ea typeface="Calibri"/>
                <a:cs typeface="Calibri"/>
              </a:rPr>
              <a:t> •</a:t>
            </a:r>
            <a:r>
              <a:rPr lang="en-US" sz="2800" dirty="0">
                <a:solidFill>
                  <a:srgbClr val="38761D"/>
                </a:solidFill>
                <a:latin typeface="Calibri"/>
                <a:ea typeface="Calibri"/>
                <a:cs typeface="Calibri"/>
              </a:rPr>
              <a:t> </a:t>
            </a:r>
            <a:r>
              <a:rPr lang="en-US" sz="2800" b="1" dirty="0">
                <a:solidFill>
                  <a:srgbClr val="38761D"/>
                </a:solidFill>
                <a:latin typeface="Calibri"/>
                <a:ea typeface="Calibri"/>
                <a:cs typeface="Calibri"/>
              </a:rPr>
              <a:t>[OS1]</a:t>
            </a:r>
            <a:r>
              <a:rPr lang="en-US" sz="2800" b="1" dirty="0">
                <a:latin typeface="Calibri"/>
                <a:ea typeface="Calibri"/>
                <a:cs typeface="Calibri"/>
              </a:rPr>
              <a:t>Security</a:t>
            </a:r>
            <a:r>
              <a:rPr lang="en-US" sz="2800" dirty="0">
                <a:latin typeface="Calibri"/>
                <a:ea typeface="Calibri"/>
                <a:cs typeface="Calibri"/>
              </a:rPr>
              <a:t> </a:t>
            </a:r>
            <a:r>
              <a:rPr lang="en-US" sz="2800" b="1" dirty="0">
                <a:latin typeface="Calibri"/>
                <a:ea typeface="Calibri"/>
                <a:cs typeface="Calibri"/>
              </a:rPr>
              <a:t>patches in operating system</a:t>
            </a:r>
            <a:r>
              <a:rPr lang="en-US" sz="2800" dirty="0">
                <a:latin typeface="Calibri"/>
                <a:ea typeface="Calibri"/>
                <a:cs typeface="Calibri"/>
              </a:rPr>
              <a:t> and application software are</a:t>
            </a:r>
            <a:br>
              <a:rPr lang="en-US" sz="2800" dirty="0">
                <a:latin typeface="Calibri"/>
                <a:ea typeface="Calibri"/>
                <a:cs typeface="Calibri"/>
              </a:rPr>
            </a:br>
            <a:r>
              <a:rPr lang="en-US" sz="2800" dirty="0">
                <a:latin typeface="Calibri"/>
                <a:ea typeface="Calibri"/>
                <a:cs typeface="Calibri"/>
              </a:rPr>
              <a:t>     applied in a timely manner</a:t>
            </a:r>
            <a:endParaRPr sz="2800" dirty="0">
              <a:latin typeface="Calibri"/>
              <a:ea typeface="Calibri"/>
              <a:cs typeface="Calibri"/>
            </a:endParaRPr>
          </a:p>
          <a:p>
            <a:pPr marL="0" lvl="0" indent="0" algn="l">
              <a:spcBef>
                <a:spcPts val="0"/>
              </a:spcBef>
              <a:spcAft>
                <a:spcPts val="0"/>
              </a:spcAft>
              <a:buNone/>
              <a:defRPr/>
            </a:pPr>
            <a:r>
              <a:rPr lang="en-US" sz="2800" dirty="0">
                <a:latin typeface="Calibri"/>
                <a:ea typeface="Calibri"/>
                <a:cs typeface="Calibri"/>
              </a:rPr>
              <a:t> • </a:t>
            </a:r>
            <a:r>
              <a:rPr lang="en-US" sz="2800" b="1" dirty="0">
                <a:solidFill>
                  <a:srgbClr val="38761D"/>
                </a:solidFill>
                <a:latin typeface="Calibri"/>
                <a:ea typeface="Calibri"/>
                <a:cs typeface="Calibri"/>
              </a:rPr>
              <a:t>[OS2]</a:t>
            </a:r>
            <a:r>
              <a:rPr lang="en-US" sz="2800" dirty="0">
                <a:solidFill>
                  <a:srgbClr val="38761D"/>
                </a:solidFill>
                <a:latin typeface="Calibri"/>
                <a:ea typeface="Calibri"/>
                <a:cs typeface="Calibri"/>
              </a:rPr>
              <a:t> </a:t>
            </a:r>
            <a:r>
              <a:rPr lang="en-US" sz="2800" dirty="0">
                <a:latin typeface="Calibri"/>
                <a:ea typeface="Calibri"/>
                <a:cs typeface="Calibri"/>
              </a:rPr>
              <a:t>A process is used to </a:t>
            </a:r>
            <a:r>
              <a:rPr lang="en-US" sz="2800" b="1" dirty="0">
                <a:latin typeface="Calibri"/>
                <a:ea typeface="Calibri"/>
                <a:cs typeface="Calibri"/>
              </a:rPr>
              <a:t>manage vulnerabilities </a:t>
            </a:r>
            <a:r>
              <a:rPr lang="en-US" sz="2800" dirty="0">
                <a:latin typeface="Calibri"/>
                <a:ea typeface="Calibri"/>
                <a:cs typeface="Calibri"/>
              </a:rPr>
              <a:t>in software operated </a:t>
            </a:r>
            <a:br>
              <a:rPr lang="en-US" sz="2800" dirty="0">
                <a:latin typeface="Calibri"/>
                <a:ea typeface="Calibri"/>
                <a:cs typeface="Calibri"/>
              </a:rPr>
            </a:br>
            <a:r>
              <a:rPr lang="en-US" sz="2800" dirty="0">
                <a:latin typeface="Calibri"/>
                <a:ea typeface="Calibri"/>
                <a:cs typeface="Calibri"/>
              </a:rPr>
              <a:t>     by the </a:t>
            </a:r>
            <a:r>
              <a:rPr lang="en-US" sz="2800" dirty="0" err="1">
                <a:latin typeface="Calibri"/>
                <a:ea typeface="Calibri"/>
                <a:cs typeface="Calibri"/>
              </a:rPr>
              <a:t>organisation</a:t>
            </a:r>
            <a:endParaRPr sz="2800" dirty="0">
              <a:latin typeface="Calibri"/>
              <a:ea typeface="Calibri"/>
              <a:cs typeface="Calibri"/>
            </a:endParaRPr>
          </a:p>
          <a:p>
            <a:pPr marL="0" lvl="0" indent="0" algn="l">
              <a:spcBef>
                <a:spcPts val="0"/>
              </a:spcBef>
              <a:spcAft>
                <a:spcPts val="0"/>
              </a:spcAft>
              <a:buNone/>
              <a:defRPr/>
            </a:pPr>
            <a:r>
              <a:rPr lang="en-US" sz="2800" dirty="0">
                <a:latin typeface="Calibri"/>
                <a:ea typeface="Calibri"/>
                <a:cs typeface="Calibri"/>
              </a:rPr>
              <a:t> • </a:t>
            </a:r>
            <a:r>
              <a:rPr lang="en-US" sz="2800" b="1" dirty="0">
                <a:solidFill>
                  <a:srgbClr val="38761D"/>
                </a:solidFill>
                <a:latin typeface="Calibri"/>
                <a:ea typeface="Calibri"/>
                <a:cs typeface="Calibri"/>
              </a:rPr>
              <a:t>[OS3]</a:t>
            </a:r>
            <a:r>
              <a:rPr lang="en-US" sz="2800" dirty="0">
                <a:solidFill>
                  <a:srgbClr val="38761D"/>
                </a:solidFill>
                <a:latin typeface="Calibri"/>
                <a:ea typeface="Calibri"/>
                <a:cs typeface="Calibri"/>
              </a:rPr>
              <a:t> </a:t>
            </a:r>
            <a:r>
              <a:rPr lang="en-US" sz="2800" dirty="0">
                <a:latin typeface="Calibri"/>
                <a:ea typeface="Calibri"/>
                <a:cs typeface="Calibri"/>
              </a:rPr>
              <a:t>Mechanisms are deployed to </a:t>
            </a:r>
            <a:r>
              <a:rPr lang="en-US" sz="2800" b="1" dirty="0">
                <a:latin typeface="Calibri"/>
                <a:ea typeface="Calibri"/>
                <a:cs typeface="Calibri"/>
              </a:rPr>
              <a:t>detect possible intrusions </a:t>
            </a:r>
            <a:r>
              <a:rPr lang="en-US" sz="2800" dirty="0">
                <a:latin typeface="Calibri"/>
                <a:ea typeface="Calibri"/>
                <a:cs typeface="Calibri"/>
              </a:rPr>
              <a:t>and protect</a:t>
            </a:r>
            <a:br>
              <a:rPr lang="en-US" sz="2800" dirty="0">
                <a:latin typeface="Calibri"/>
                <a:ea typeface="Calibri"/>
                <a:cs typeface="Calibri"/>
              </a:rPr>
            </a:br>
            <a:r>
              <a:rPr lang="en-US" sz="2800" dirty="0">
                <a:latin typeface="Calibri"/>
                <a:ea typeface="Calibri"/>
                <a:cs typeface="Calibri"/>
              </a:rPr>
              <a:t>     information systems from significant and immediate threats </a:t>
            </a:r>
            <a:endParaRPr sz="2800" dirty="0">
              <a:latin typeface="Calibri"/>
              <a:ea typeface="Calibri"/>
              <a:cs typeface="Calibri"/>
            </a:endParaRPr>
          </a:p>
          <a:p>
            <a:pPr marL="0" lvl="0" indent="0" algn="l">
              <a:spcBef>
                <a:spcPts val="0"/>
              </a:spcBef>
              <a:spcAft>
                <a:spcPts val="0"/>
              </a:spcAft>
              <a:buNone/>
              <a:defRPr/>
            </a:pPr>
            <a:r>
              <a:rPr lang="en-US" sz="2800" dirty="0">
                <a:latin typeface="Calibri"/>
                <a:ea typeface="Calibri"/>
                <a:cs typeface="Calibri"/>
              </a:rPr>
              <a:t>• </a:t>
            </a:r>
            <a:r>
              <a:rPr lang="en-US" sz="2800" b="1" dirty="0">
                <a:solidFill>
                  <a:srgbClr val="38761D"/>
                </a:solidFill>
                <a:latin typeface="Calibri"/>
                <a:ea typeface="Calibri"/>
                <a:cs typeface="Calibri"/>
              </a:rPr>
              <a:t>[OS4]</a:t>
            </a:r>
            <a:r>
              <a:rPr lang="en-US" sz="2800" dirty="0">
                <a:solidFill>
                  <a:srgbClr val="38761D"/>
                </a:solidFill>
                <a:latin typeface="Calibri"/>
                <a:ea typeface="Calibri"/>
                <a:cs typeface="Calibri"/>
              </a:rPr>
              <a:t> </a:t>
            </a:r>
            <a:r>
              <a:rPr lang="en-US" sz="2800" b="1" dirty="0">
                <a:latin typeface="Calibri"/>
                <a:ea typeface="Calibri"/>
                <a:cs typeface="Calibri"/>
              </a:rPr>
              <a:t>A user’s access rights can be suspended, modified or terminated </a:t>
            </a:r>
            <a:br>
              <a:rPr lang="en-US" sz="2800" b="1" dirty="0">
                <a:latin typeface="Calibri"/>
                <a:ea typeface="Calibri"/>
                <a:cs typeface="Calibri"/>
              </a:rPr>
            </a:br>
            <a:r>
              <a:rPr lang="en-US" sz="2800" b="1" dirty="0">
                <a:latin typeface="Calibri"/>
                <a:ea typeface="Calibri"/>
                <a:cs typeface="Calibri"/>
              </a:rPr>
              <a:t>    in a timely manner</a:t>
            </a:r>
            <a:endParaRPr sz="2800" dirty="0">
              <a:latin typeface="Calibri"/>
              <a:ea typeface="Calibri"/>
              <a:cs typeface="Calibri"/>
            </a:endParaRPr>
          </a:p>
          <a:p>
            <a:pPr marL="0" lvl="0" indent="0" algn="l">
              <a:spcBef>
                <a:spcPts val="0"/>
              </a:spcBef>
              <a:spcAft>
                <a:spcPts val="0"/>
              </a:spcAft>
              <a:buNone/>
              <a:defRPr/>
            </a:pPr>
            <a:r>
              <a:rPr lang="en-US" sz="2800" dirty="0">
                <a:latin typeface="Calibri"/>
                <a:ea typeface="Calibri"/>
                <a:cs typeface="Calibri"/>
              </a:rPr>
              <a:t>• </a:t>
            </a:r>
            <a:r>
              <a:rPr lang="en-US" sz="2800" b="1" dirty="0">
                <a:solidFill>
                  <a:srgbClr val="38761D"/>
                </a:solidFill>
                <a:latin typeface="Calibri"/>
                <a:ea typeface="Calibri"/>
                <a:cs typeface="Calibri"/>
              </a:rPr>
              <a:t>[OS5] </a:t>
            </a:r>
            <a:r>
              <a:rPr lang="en-US" sz="2800" b="1" dirty="0">
                <a:latin typeface="Calibri"/>
                <a:ea typeface="Calibri"/>
                <a:cs typeface="Calibri"/>
              </a:rPr>
              <a:t>Users and Service Owners</a:t>
            </a:r>
            <a:r>
              <a:rPr lang="en-US" sz="2800" dirty="0">
                <a:latin typeface="Calibri"/>
                <a:ea typeface="Calibri"/>
                <a:cs typeface="Calibri"/>
              </a:rPr>
              <a:t> (as defined by ITIL) within the </a:t>
            </a:r>
            <a:br>
              <a:rPr lang="en-US" sz="2800" dirty="0">
                <a:latin typeface="Calibri"/>
                <a:ea typeface="Calibri"/>
                <a:cs typeface="Calibri"/>
              </a:rPr>
            </a:br>
            <a:r>
              <a:rPr lang="en-US" sz="2800" dirty="0">
                <a:latin typeface="Calibri"/>
                <a:ea typeface="Calibri"/>
                <a:cs typeface="Calibri"/>
              </a:rPr>
              <a:t>    </a:t>
            </a:r>
            <a:r>
              <a:rPr lang="en-US" sz="2800" dirty="0" err="1">
                <a:latin typeface="Calibri"/>
                <a:ea typeface="Calibri"/>
                <a:cs typeface="Calibri"/>
              </a:rPr>
              <a:t>organisation</a:t>
            </a:r>
            <a:r>
              <a:rPr lang="en-US" sz="2800" dirty="0">
                <a:latin typeface="Calibri"/>
                <a:ea typeface="Calibri"/>
                <a:cs typeface="Calibri"/>
              </a:rPr>
              <a:t> </a:t>
            </a:r>
            <a:r>
              <a:rPr lang="en-US" sz="2800" b="1" dirty="0">
                <a:latin typeface="Calibri"/>
                <a:ea typeface="Calibri"/>
                <a:cs typeface="Calibri"/>
              </a:rPr>
              <a:t>can be contacted</a:t>
            </a:r>
            <a:endParaRPr sz="2800" b="1" dirty="0">
              <a:latin typeface="Calibri"/>
              <a:ea typeface="Calibri"/>
              <a:cs typeface="Calibri"/>
            </a:endParaRPr>
          </a:p>
          <a:p>
            <a:pPr marL="0" lvl="0" indent="0" algn="l">
              <a:spcBef>
                <a:spcPts val="0"/>
              </a:spcBef>
              <a:spcAft>
                <a:spcPts val="0"/>
              </a:spcAft>
              <a:buNone/>
              <a:defRPr/>
            </a:pPr>
            <a:r>
              <a:rPr lang="en-US" sz="2800" dirty="0">
                <a:latin typeface="Calibri"/>
                <a:ea typeface="Calibri"/>
                <a:cs typeface="Calibri"/>
              </a:rPr>
              <a:t> • </a:t>
            </a:r>
            <a:r>
              <a:rPr lang="en-US" sz="2800" b="1" dirty="0">
                <a:solidFill>
                  <a:srgbClr val="38761D"/>
                </a:solidFill>
                <a:latin typeface="Calibri"/>
                <a:ea typeface="Calibri"/>
                <a:cs typeface="Calibri"/>
              </a:rPr>
              <a:t>[OS6]</a:t>
            </a:r>
            <a:r>
              <a:rPr lang="en-US" sz="2800" dirty="0">
                <a:latin typeface="Calibri"/>
                <a:ea typeface="Calibri"/>
                <a:cs typeface="Calibri"/>
              </a:rPr>
              <a:t> A </a:t>
            </a:r>
            <a:r>
              <a:rPr lang="en-US" sz="2800" b="1" dirty="0">
                <a:latin typeface="Calibri"/>
                <a:ea typeface="Calibri"/>
                <a:cs typeface="Calibri"/>
              </a:rPr>
              <a:t>security incident response capability exists</a:t>
            </a:r>
            <a:r>
              <a:rPr lang="en-US" sz="2800" dirty="0">
                <a:latin typeface="Calibri"/>
                <a:ea typeface="Calibri"/>
                <a:cs typeface="Calibri"/>
              </a:rPr>
              <a:t> within the </a:t>
            </a:r>
            <a:br>
              <a:rPr lang="en-US" sz="2800" dirty="0">
                <a:latin typeface="Calibri"/>
                <a:ea typeface="Calibri"/>
                <a:cs typeface="Calibri"/>
              </a:rPr>
            </a:br>
            <a:r>
              <a:rPr lang="en-US" sz="2800" dirty="0">
                <a:latin typeface="Calibri"/>
                <a:ea typeface="Calibri"/>
                <a:cs typeface="Calibri"/>
              </a:rPr>
              <a:t>    </a:t>
            </a:r>
            <a:r>
              <a:rPr lang="en-US" sz="2800" dirty="0" err="1">
                <a:latin typeface="Calibri"/>
                <a:ea typeface="Calibri"/>
                <a:cs typeface="Calibri"/>
              </a:rPr>
              <a:t>organisation</a:t>
            </a:r>
            <a:r>
              <a:rPr lang="en-US" sz="2800" dirty="0">
                <a:latin typeface="Calibri"/>
                <a:ea typeface="Calibri"/>
                <a:cs typeface="Calibri"/>
              </a:rPr>
              <a:t> with sufficient authority to mitigate, contain the spread</a:t>
            </a:r>
            <a:br>
              <a:rPr lang="en-US" sz="2800" dirty="0">
                <a:latin typeface="Calibri"/>
                <a:ea typeface="Calibri"/>
                <a:cs typeface="Calibri"/>
              </a:rPr>
            </a:br>
            <a:r>
              <a:rPr lang="en-US" sz="2800" dirty="0">
                <a:latin typeface="Calibri"/>
                <a:ea typeface="Calibri"/>
                <a:cs typeface="Calibri"/>
              </a:rPr>
              <a:t>     of, and remediate the effects of a security incident.</a:t>
            </a:r>
            <a:endParaRPr sz="2800" dirty="0">
              <a:latin typeface="Calibri"/>
              <a:ea typeface="Calibri"/>
              <a:cs typeface="Calibri"/>
            </a:endParaRPr>
          </a:p>
        </p:txBody>
      </p:sp>
      <p:sp>
        <p:nvSpPr>
          <p:cNvPr id="5" name="Google Shape;648;p86"/>
          <p:cNvSpPr>
            <a:spLocks/>
          </p:cNvSpPr>
          <p:nvPr/>
        </p:nvSpPr>
        <p:spPr bwMode="auto">
          <a:xfrm>
            <a:off x="323399" y="0"/>
            <a:ext cx="11868600" cy="764700"/>
          </a:xfrm>
          <a:prstGeom prst="rect">
            <a:avLst/>
          </a:prstGeom>
          <a:noFill/>
          <a:ln>
            <a:noFill/>
          </a:ln>
        </p:spPr>
        <p:txBody>
          <a:bodyPr spcFirstLastPara="1" wrap="square" lIns="91425" tIns="91425" rIns="91425" bIns="91425" anchor="t" anchorCtr="0">
            <a:noAutofit/>
          </a:bodyPr>
          <a:lstStyle/>
          <a:p>
            <a:pPr marL="0" lvl="0" indent="0" algn="l">
              <a:lnSpc>
                <a:spcPct val="90000"/>
              </a:lnSpc>
              <a:spcBef>
                <a:spcPts val="0"/>
              </a:spcBef>
              <a:spcAft>
                <a:spcPts val="0"/>
              </a:spcAft>
              <a:buNone/>
              <a:defRPr/>
            </a:pPr>
            <a:r>
              <a:rPr lang="en-US" sz="3200" b="1">
                <a:solidFill>
                  <a:srgbClr val="065081"/>
                </a:solidFill>
                <a:latin typeface="Calibri"/>
                <a:ea typeface="Calibri"/>
                <a:cs typeface="Calibri"/>
              </a:rPr>
              <a:t>SIRTFI  </a:t>
            </a:r>
            <a:r>
              <a:rPr lang="en-US" sz="3200" b="1">
                <a:solidFill>
                  <a:srgbClr val="38761D"/>
                </a:solidFill>
                <a:latin typeface="Calibri"/>
                <a:ea typeface="Calibri"/>
                <a:cs typeface="Calibri"/>
              </a:rPr>
              <a:t>Operational Security [OS] </a:t>
            </a:r>
            <a:r>
              <a:rPr lang="en-US" sz="3200" b="1">
                <a:solidFill>
                  <a:srgbClr val="065081"/>
                </a:solidFill>
                <a:latin typeface="Calibri"/>
                <a:ea typeface="Calibri"/>
                <a:cs typeface="Calibri"/>
              </a:rPr>
              <a:t>Self-Assertions</a:t>
            </a:r>
            <a:endParaRPr sz="3200" b="1">
              <a:solidFill>
                <a:srgbClr val="065081"/>
              </a:solidFill>
              <a:latin typeface="Calibri"/>
              <a:ea typeface="Calibri"/>
              <a:cs typeface="Calibri"/>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653;p87"/>
          <p:cNvSpPr>
            <a:spLocks noGrp="1"/>
          </p:cNvSpPr>
          <p:nvPr>
            <p:ph type="body" idx="1"/>
          </p:nvPr>
        </p:nvSpPr>
        <p:spPr bwMode="auto">
          <a:xfrm>
            <a:off x="128600" y="778850"/>
            <a:ext cx="11635200" cy="4351200"/>
          </a:xfrm>
          <a:prstGeom prst="rect">
            <a:avLst/>
          </a:prstGeom>
        </p:spPr>
        <p:txBody>
          <a:bodyPr spcFirstLastPara="1" wrap="square" lIns="91425" tIns="45700" rIns="91425" bIns="45700" anchor="t" anchorCtr="0">
            <a:noAutofit/>
          </a:bodyPr>
          <a:lstStyle/>
          <a:p>
            <a:pPr marL="0" lvl="0" indent="0" algn="l">
              <a:spcBef>
                <a:spcPts val="1000"/>
              </a:spcBef>
              <a:spcAft>
                <a:spcPts val="0"/>
              </a:spcAft>
              <a:buNone/>
              <a:defRPr/>
            </a:pPr>
            <a:r>
              <a:rPr lang="en-US" dirty="0"/>
              <a:t>• </a:t>
            </a:r>
            <a:r>
              <a:rPr lang="en-US" b="1" dirty="0">
                <a:solidFill>
                  <a:srgbClr val="FF0000"/>
                </a:solidFill>
              </a:rPr>
              <a:t>[IR1] </a:t>
            </a:r>
            <a:r>
              <a:rPr lang="en-US" dirty="0"/>
              <a:t>Provide</a:t>
            </a:r>
            <a:r>
              <a:rPr lang="en-US" b="1" dirty="0"/>
              <a:t> security incident response contact information</a:t>
            </a:r>
            <a:r>
              <a:rPr lang="en-US" dirty="0"/>
              <a:t> as may be</a:t>
            </a:r>
            <a:br>
              <a:rPr lang="en-US" dirty="0"/>
            </a:br>
            <a:r>
              <a:rPr lang="en-US" dirty="0"/>
              <a:t>     requested by an R&amp;E federation to which your organization belongs </a:t>
            </a:r>
            <a:endParaRPr dirty="0"/>
          </a:p>
          <a:p>
            <a:pPr marL="0" lvl="0" indent="0" algn="l">
              <a:spcBef>
                <a:spcPts val="1000"/>
              </a:spcBef>
              <a:spcAft>
                <a:spcPts val="0"/>
              </a:spcAft>
              <a:buNone/>
              <a:defRPr/>
            </a:pPr>
            <a:r>
              <a:rPr lang="en-US" dirty="0"/>
              <a:t>• </a:t>
            </a:r>
            <a:r>
              <a:rPr lang="en-US" b="1" dirty="0">
                <a:solidFill>
                  <a:srgbClr val="FF0000"/>
                </a:solidFill>
              </a:rPr>
              <a:t>[IR2] </a:t>
            </a:r>
            <a:r>
              <a:rPr lang="en-US" b="1" dirty="0"/>
              <a:t>Respond </a:t>
            </a:r>
            <a:r>
              <a:rPr lang="en-US" dirty="0"/>
              <a:t>to requests for assistance with a security incident from other</a:t>
            </a:r>
            <a:br>
              <a:rPr lang="en-US" dirty="0"/>
            </a:br>
            <a:r>
              <a:rPr lang="en-US" dirty="0"/>
              <a:t>    </a:t>
            </a:r>
            <a:r>
              <a:rPr lang="en-US" dirty="0" err="1"/>
              <a:t>organisations</a:t>
            </a:r>
            <a:r>
              <a:rPr lang="en-US" dirty="0"/>
              <a:t> participating in the Sirtfi trust framework </a:t>
            </a:r>
            <a:r>
              <a:rPr lang="en-US" b="1" dirty="0"/>
              <a:t>in a timely manner </a:t>
            </a:r>
            <a:endParaRPr b="1" dirty="0"/>
          </a:p>
          <a:p>
            <a:pPr marL="0" lvl="0" indent="0" algn="l">
              <a:spcBef>
                <a:spcPts val="1000"/>
              </a:spcBef>
              <a:spcAft>
                <a:spcPts val="0"/>
              </a:spcAft>
              <a:buNone/>
              <a:defRPr/>
            </a:pPr>
            <a:r>
              <a:rPr lang="en-US" dirty="0"/>
              <a:t>• </a:t>
            </a:r>
            <a:r>
              <a:rPr lang="en-US" b="1" dirty="0">
                <a:solidFill>
                  <a:srgbClr val="FF0000"/>
                </a:solidFill>
              </a:rPr>
              <a:t>[IR3] </a:t>
            </a:r>
            <a:r>
              <a:rPr lang="en-US" dirty="0"/>
              <a:t>Be able and willing to </a:t>
            </a:r>
            <a:r>
              <a:rPr lang="en-US" b="1" dirty="0"/>
              <a:t>collaborate in the management of a security</a:t>
            </a:r>
            <a:br>
              <a:rPr lang="en-US" b="1" dirty="0"/>
            </a:br>
            <a:r>
              <a:rPr lang="en-US" b="1" dirty="0"/>
              <a:t>    incident</a:t>
            </a:r>
            <a:r>
              <a:rPr lang="en-US" dirty="0"/>
              <a:t> with affected </a:t>
            </a:r>
            <a:r>
              <a:rPr lang="en-US" dirty="0" err="1"/>
              <a:t>organisations</a:t>
            </a:r>
            <a:r>
              <a:rPr lang="en-US" dirty="0"/>
              <a:t> that participate in the SIRTFI framework</a:t>
            </a:r>
            <a:endParaRPr dirty="0"/>
          </a:p>
          <a:p>
            <a:pPr marL="0" lvl="0" indent="0" algn="l">
              <a:spcBef>
                <a:spcPts val="1000"/>
              </a:spcBef>
              <a:spcAft>
                <a:spcPts val="0"/>
              </a:spcAft>
              <a:buNone/>
              <a:defRPr/>
            </a:pPr>
            <a:r>
              <a:rPr lang="en-US" dirty="0"/>
              <a:t>• </a:t>
            </a:r>
            <a:r>
              <a:rPr lang="en-US" b="1" dirty="0">
                <a:solidFill>
                  <a:srgbClr val="FF0000"/>
                </a:solidFill>
              </a:rPr>
              <a:t>[IR4]</a:t>
            </a:r>
            <a:r>
              <a:rPr lang="en-US" dirty="0"/>
              <a:t> </a:t>
            </a:r>
            <a:r>
              <a:rPr lang="en-US" b="1" dirty="0"/>
              <a:t>Follow security incident response procedures</a:t>
            </a:r>
            <a:r>
              <a:rPr lang="en-US" dirty="0"/>
              <a:t> established for the</a:t>
            </a:r>
            <a:br>
              <a:rPr lang="en-US" dirty="0"/>
            </a:br>
            <a:r>
              <a:rPr lang="en-US" dirty="0"/>
              <a:t>    </a:t>
            </a:r>
            <a:r>
              <a:rPr lang="en-US" dirty="0" err="1"/>
              <a:t>organisation</a:t>
            </a:r>
            <a:endParaRPr dirty="0"/>
          </a:p>
          <a:p>
            <a:pPr marL="0" lvl="0" indent="0" algn="l">
              <a:spcBef>
                <a:spcPts val="1000"/>
              </a:spcBef>
              <a:spcAft>
                <a:spcPts val="0"/>
              </a:spcAft>
              <a:buNone/>
              <a:defRPr/>
            </a:pPr>
            <a:r>
              <a:rPr lang="en-US" dirty="0"/>
              <a:t>• </a:t>
            </a:r>
            <a:r>
              <a:rPr lang="en-US" b="1" dirty="0">
                <a:solidFill>
                  <a:srgbClr val="FF0000"/>
                </a:solidFill>
              </a:rPr>
              <a:t>[IR5] </a:t>
            </a:r>
            <a:r>
              <a:rPr lang="en-US" b="1" dirty="0"/>
              <a:t>Respect user privacy </a:t>
            </a:r>
            <a:r>
              <a:rPr lang="en-US" dirty="0"/>
              <a:t>as determined by the </a:t>
            </a:r>
            <a:r>
              <a:rPr lang="en-US" dirty="0" err="1"/>
              <a:t>organisations</a:t>
            </a:r>
            <a:r>
              <a:rPr lang="en-US" dirty="0"/>
              <a:t> policies</a:t>
            </a:r>
            <a:br>
              <a:rPr lang="en-US" dirty="0"/>
            </a:br>
            <a:r>
              <a:rPr lang="en-US" dirty="0"/>
              <a:t>    or legal counsel</a:t>
            </a:r>
            <a:endParaRPr dirty="0"/>
          </a:p>
          <a:p>
            <a:pPr marL="0" lvl="0" indent="0" algn="l">
              <a:spcBef>
                <a:spcPts val="1000"/>
              </a:spcBef>
              <a:spcAft>
                <a:spcPts val="0"/>
              </a:spcAft>
              <a:buNone/>
              <a:defRPr/>
            </a:pPr>
            <a:r>
              <a:rPr lang="en-US" dirty="0"/>
              <a:t>• </a:t>
            </a:r>
            <a:r>
              <a:rPr lang="en-US" b="1" dirty="0">
                <a:solidFill>
                  <a:srgbClr val="FF0000"/>
                </a:solidFill>
              </a:rPr>
              <a:t>[IR6]</a:t>
            </a:r>
            <a:r>
              <a:rPr lang="en-US" dirty="0"/>
              <a:t> </a:t>
            </a:r>
            <a:r>
              <a:rPr lang="en-US" b="1" dirty="0"/>
              <a:t>Respect and use the Traffic Light Protocol [TLP]</a:t>
            </a:r>
            <a:r>
              <a:rPr lang="en-US" dirty="0"/>
              <a:t> information</a:t>
            </a:r>
            <a:br>
              <a:rPr lang="en-US" dirty="0"/>
            </a:br>
            <a:r>
              <a:rPr lang="en-US" dirty="0"/>
              <a:t>   disclosure policy</a:t>
            </a:r>
            <a:endParaRPr dirty="0"/>
          </a:p>
        </p:txBody>
      </p:sp>
      <p:sp>
        <p:nvSpPr>
          <p:cNvPr id="5" name="Google Shape;654;p87"/>
          <p:cNvSpPr>
            <a:spLocks noGrp="1"/>
          </p:cNvSpPr>
          <p:nvPr>
            <p:ph type="title"/>
          </p:nvPr>
        </p:nvSpPr>
        <p:spPr bwMode="auto">
          <a:xfrm>
            <a:off x="1398395" y="264814"/>
            <a:ext cx="9894600" cy="430800"/>
          </a:xfrm>
          <a:prstGeom prst="rect">
            <a:avLst/>
          </a:prstGeom>
        </p:spPr>
        <p:txBody>
          <a:bodyPr spcFirstLastPara="1" wrap="square" lIns="91425" tIns="45700" rIns="91425" bIns="45700" anchor="ctr" anchorCtr="0">
            <a:noAutofit/>
          </a:bodyPr>
          <a:lstStyle/>
          <a:p>
            <a:pPr marL="0" lvl="0" indent="0" algn="l">
              <a:spcBef>
                <a:spcPts val="0"/>
              </a:spcBef>
              <a:spcAft>
                <a:spcPts val="0"/>
              </a:spcAft>
              <a:buNone/>
              <a:defRPr/>
            </a:pPr>
            <a:r>
              <a:rPr lang="en-US"/>
              <a:t>SIRTFI  Incident Response [IR] Self-Assertions</a:t>
            </a:r>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659;p88"/>
          <p:cNvSpPr>
            <a:spLocks noGrp="1"/>
          </p:cNvSpPr>
          <p:nvPr>
            <p:ph type="title"/>
          </p:nvPr>
        </p:nvSpPr>
        <p:spPr bwMode="auto">
          <a:xfrm>
            <a:off x="172671" y="-1"/>
            <a:ext cx="9612000" cy="1325700"/>
          </a:xfrm>
          <a:prstGeom prst="rect">
            <a:avLst/>
          </a:prstGeom>
        </p:spPr>
        <p:txBody>
          <a:bodyPr spcFirstLastPara="1" wrap="square" lIns="91425" tIns="45700" rIns="91425" bIns="45700" anchor="ctr" anchorCtr="0">
            <a:noAutofit/>
          </a:bodyPr>
          <a:lstStyle/>
          <a:p>
            <a:pPr marL="0" lvl="0" indent="0" algn="l">
              <a:spcBef>
                <a:spcPts val="0"/>
              </a:spcBef>
              <a:spcAft>
                <a:spcPts val="0"/>
              </a:spcAft>
              <a:buNone/>
              <a:defRPr/>
            </a:pPr>
            <a:r>
              <a:rPr lang="en-US"/>
              <a:t>The Benefits of SIRTFI</a:t>
            </a:r>
            <a:endParaRPr/>
          </a:p>
        </p:txBody>
      </p:sp>
      <p:pic>
        <p:nvPicPr>
          <p:cNvPr id="5" name="Google Shape;660;p88"/>
          <p:cNvPicPr/>
          <p:nvPr/>
        </p:nvPicPr>
        <p:blipFill>
          <a:blip r:embed="rId2">
            <a:alphaModFix/>
          </a:blip>
          <a:stretch/>
        </p:blipFill>
        <p:spPr bwMode="auto">
          <a:xfrm>
            <a:off x="2482775" y="1053399"/>
            <a:ext cx="7959929" cy="5152851"/>
          </a:xfrm>
          <a:prstGeom prst="rect">
            <a:avLst/>
          </a:prstGeom>
          <a:noFill/>
          <a:ln>
            <a:noFill/>
          </a:ln>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34;p5"/>
          <p:cNvSpPr>
            <a:spLocks noGrp="1"/>
          </p:cNvSpPr>
          <p:nvPr>
            <p:ph type="title"/>
          </p:nvPr>
        </p:nvSpPr>
        <p:spPr bwMode="auto">
          <a:xfrm>
            <a:off x="632548" y="219303"/>
            <a:ext cx="9894722" cy="430908"/>
          </a:xfrm>
          <a:prstGeom prst="rect">
            <a:avLst/>
          </a:prstGeom>
          <a:noFill/>
          <a:ln>
            <a:noFill/>
          </a:ln>
        </p:spPr>
        <p:txBody>
          <a:bodyPr spcFirstLastPara="1" wrap="square" lIns="91423" tIns="45699" rIns="91423" bIns="45699" anchor="ctr" anchorCtr="0">
            <a:noAutofit/>
          </a:bodyPr>
          <a:lstStyle>
            <a:lvl1pPr lvl="0" algn="l">
              <a:lnSpc>
                <a:spcPct val="90000"/>
              </a:lnSpc>
              <a:spcBef>
                <a:spcPts val="0"/>
              </a:spcBef>
              <a:spcAft>
                <a:spcPts val="0"/>
              </a:spcAft>
              <a:buClr>
                <a:srgbClr val="065081"/>
              </a:buClr>
              <a:buSzPts val="3200"/>
              <a:buFont typeface="Calibri"/>
              <a:buNone/>
              <a:defRPr>
                <a:solidFill>
                  <a:srgbClr val="06508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r>
              <a:t>Why should SPs and IdP adopt SIRTFI ?</a:t>
            </a:r>
          </a:p>
        </p:txBody>
      </p:sp>
      <p:pic>
        <p:nvPicPr>
          <p:cNvPr id="5" name="Picture 4"/>
          <p:cNvPicPr>
            <a:picLocks noChangeAspect="1"/>
          </p:cNvPicPr>
          <p:nvPr/>
        </p:nvPicPr>
        <p:blipFill>
          <a:blip r:embed="rId2"/>
          <a:stretch/>
        </p:blipFill>
        <p:spPr bwMode="auto">
          <a:xfrm>
            <a:off x="91586" y="884387"/>
            <a:ext cx="12191999" cy="2451533"/>
          </a:xfrm>
          <a:prstGeom prst="rect">
            <a:avLst/>
          </a:prstGeom>
        </p:spPr>
      </p:pic>
      <p:sp>
        <p:nvSpPr>
          <p:cNvPr id="6" name="Rectangle 5"/>
          <p:cNvSpPr/>
          <p:nvPr/>
        </p:nvSpPr>
        <p:spPr bwMode="auto">
          <a:xfrm>
            <a:off x="3445528" y="915864"/>
            <a:ext cx="5715000" cy="714374"/>
          </a:xfrm>
          <a:prstGeom prst="rect">
            <a:avLst/>
          </a:prstGeom>
          <a:solidFill>
            <a:schemeClr val="bg1"/>
          </a:solidFill>
          <a:ln w="25400" cap="flat" cmpd="sng" algn="ctr">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lstStyle/>
          <a:p>
            <a:endParaRPr lang="en-NL"/>
          </a:p>
        </p:txBody>
      </p:sp>
      <p:sp>
        <p:nvSpPr>
          <p:cNvPr id="7" name="Rectangle 6"/>
          <p:cNvSpPr/>
          <p:nvPr/>
        </p:nvSpPr>
        <p:spPr bwMode="auto">
          <a:xfrm>
            <a:off x="3491737" y="971953"/>
            <a:ext cx="5202115" cy="731556"/>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defRPr/>
            </a:pPr>
            <a:r>
              <a:rPr sz="3200" b="1">
                <a:solidFill>
                  <a:schemeClr val="bg2"/>
                </a:solidFill>
                <a:latin typeface="Arial"/>
                <a:ea typeface="Arial"/>
                <a:cs typeface="Arial"/>
              </a:rPr>
              <a:t>As a Service Provider:</a:t>
            </a:r>
          </a:p>
        </p:txBody>
      </p:sp>
      <p:pic>
        <p:nvPicPr>
          <p:cNvPr id="8" name="Picture 7"/>
          <p:cNvPicPr>
            <a:picLocks noChangeAspect="1"/>
          </p:cNvPicPr>
          <p:nvPr/>
        </p:nvPicPr>
        <p:blipFill>
          <a:blip r:embed="rId3"/>
          <a:stretch/>
        </p:blipFill>
        <p:spPr bwMode="auto">
          <a:xfrm>
            <a:off x="91586" y="3421830"/>
            <a:ext cx="12191999" cy="2505492"/>
          </a:xfrm>
          <a:prstGeom prst="rect">
            <a:avLst/>
          </a:prstGeom>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665;p89"/>
          <p:cNvSpPr>
            <a:spLocks noGrp="1"/>
          </p:cNvSpPr>
          <p:nvPr>
            <p:ph type="body" idx="1"/>
          </p:nvPr>
        </p:nvSpPr>
        <p:spPr bwMode="auto">
          <a:xfrm>
            <a:off x="444502" y="1439333"/>
            <a:ext cx="10909200" cy="4737600"/>
          </a:xfrm>
          <a:prstGeom prst="rect">
            <a:avLst/>
          </a:prstGeom>
        </p:spPr>
        <p:txBody>
          <a:bodyPr spcFirstLastPara="1" wrap="square" lIns="91425" tIns="45700" rIns="91425" bIns="45700" anchor="t" anchorCtr="0">
            <a:noAutofit/>
          </a:bodyPr>
          <a:lstStyle/>
          <a:p>
            <a:pPr marL="0" lvl="0" indent="0" algn="l">
              <a:lnSpc>
                <a:spcPct val="114999"/>
              </a:lnSpc>
              <a:spcBef>
                <a:spcPts val="800"/>
              </a:spcBef>
              <a:spcAft>
                <a:spcPts val="0"/>
              </a:spcAft>
              <a:buClr>
                <a:schemeClr val="dk1"/>
              </a:buClr>
              <a:buSzPts val="1100"/>
              <a:buFont typeface="Arial"/>
              <a:buNone/>
              <a:defRPr/>
            </a:pPr>
            <a:r>
              <a:rPr lang="en-US" sz="2400" b="1" dirty="0">
                <a:solidFill>
                  <a:schemeClr val="dk1"/>
                </a:solidFill>
                <a:highlight>
                  <a:srgbClr val="FFFFFF"/>
                </a:highlight>
              </a:rPr>
              <a:t>Step 1: Self Assessment</a:t>
            </a:r>
            <a:endParaRPr sz="2400" b="1" dirty="0">
              <a:solidFill>
                <a:schemeClr val="dk1"/>
              </a:solidFill>
            </a:endParaRPr>
          </a:p>
          <a:p>
            <a:pPr marL="0" lvl="0" indent="0" algn="l">
              <a:lnSpc>
                <a:spcPct val="114999"/>
              </a:lnSpc>
              <a:spcBef>
                <a:spcPts val="800"/>
              </a:spcBef>
              <a:spcAft>
                <a:spcPts val="0"/>
              </a:spcAft>
              <a:buClr>
                <a:schemeClr val="dk1"/>
              </a:buClr>
              <a:buSzPts val="1100"/>
              <a:buFont typeface="Arial"/>
              <a:buNone/>
              <a:defRPr/>
            </a:pPr>
            <a:r>
              <a:rPr lang="en-US" sz="2400" dirty="0">
                <a:solidFill>
                  <a:schemeClr val="dk1"/>
                </a:solidFill>
                <a:highlight>
                  <a:srgbClr val="FFFFFF"/>
                </a:highlight>
              </a:rPr>
              <a:t>Complete a self assessment of your </a:t>
            </a:r>
            <a:r>
              <a:rPr lang="en-US" sz="2400" dirty="0" err="1">
                <a:solidFill>
                  <a:schemeClr val="dk1"/>
                </a:solidFill>
                <a:highlight>
                  <a:srgbClr val="FFFFFF"/>
                </a:highlight>
              </a:rPr>
              <a:t>organisation</a:t>
            </a:r>
            <a:r>
              <a:rPr lang="en-US" sz="2400" dirty="0">
                <a:solidFill>
                  <a:schemeClr val="dk1"/>
                </a:solidFill>
                <a:highlight>
                  <a:srgbClr val="FFFFFF"/>
                </a:highlight>
              </a:rPr>
              <a:t> following the </a:t>
            </a:r>
            <a:r>
              <a:rPr lang="en-US" sz="2400" u="sng" dirty="0">
                <a:solidFill>
                  <a:srgbClr val="3B73AF"/>
                </a:solidFill>
                <a:hlinkClick r:id="rId3"/>
              </a:rPr>
              <a:t>SIRTFI Framework</a:t>
            </a:r>
            <a:endParaRPr lang="en-US" sz="2400" u="sng" dirty="0">
              <a:solidFill>
                <a:srgbClr val="3B73AF"/>
              </a:solidFill>
            </a:endParaRPr>
          </a:p>
          <a:p>
            <a:pPr marL="0" lvl="0" indent="0">
              <a:lnSpc>
                <a:spcPct val="114999"/>
              </a:lnSpc>
              <a:spcBef>
                <a:spcPts val="800"/>
              </a:spcBef>
              <a:buClr>
                <a:schemeClr val="dk1"/>
              </a:buClr>
              <a:buSzPts val="1100"/>
              <a:buNone/>
              <a:defRPr/>
            </a:pPr>
            <a:r>
              <a:rPr lang="en-US" sz="1600" u="sng" dirty="0">
                <a:solidFill>
                  <a:srgbClr val="3B73AF"/>
                </a:solidFill>
              </a:rPr>
              <a:t>(</a:t>
            </a:r>
            <a:r>
              <a:rPr lang="en-US" sz="1600" u="sng" dirty="0">
                <a:solidFill>
                  <a:srgbClr val="3B73AF"/>
                </a:solidFill>
                <a:hlinkClick r:id="rId3"/>
              </a:rPr>
              <a:t>https://refeds.org/wp-content/uploads/2016/01/Sirtfi-1.0.pdf</a:t>
            </a:r>
            <a:r>
              <a:rPr lang="en-US" sz="1600" u="sng" dirty="0">
                <a:solidFill>
                  <a:srgbClr val="3B73AF"/>
                </a:solidFill>
              </a:rPr>
              <a:t>)</a:t>
            </a:r>
            <a:endParaRPr sz="1600" dirty="0">
              <a:solidFill>
                <a:srgbClr val="3B73AF"/>
              </a:solidFill>
            </a:endParaRPr>
          </a:p>
          <a:p>
            <a:pPr marL="0" lvl="0" indent="0" algn="l">
              <a:lnSpc>
                <a:spcPct val="114999"/>
              </a:lnSpc>
              <a:spcBef>
                <a:spcPts val="800"/>
              </a:spcBef>
              <a:spcAft>
                <a:spcPts val="0"/>
              </a:spcAft>
              <a:buClr>
                <a:schemeClr val="dk1"/>
              </a:buClr>
              <a:buSzPts val="1100"/>
              <a:buFont typeface="Arial"/>
              <a:buNone/>
              <a:defRPr/>
            </a:pPr>
            <a:r>
              <a:rPr lang="en-US" sz="2400" b="1" dirty="0">
                <a:solidFill>
                  <a:srgbClr val="C00000"/>
                </a:solidFill>
                <a:highlight>
                  <a:srgbClr val="FFFFFF"/>
                </a:highlight>
              </a:rPr>
              <a:t>If you are able to agree with each and every statement </a:t>
            </a:r>
            <a:r>
              <a:rPr lang="en-US" sz="2400" dirty="0">
                <a:solidFill>
                  <a:srgbClr val="172B4D"/>
                </a:solidFill>
                <a:highlight>
                  <a:srgbClr val="FFFFFF"/>
                </a:highlight>
              </a:rPr>
              <a:t>included in the framework, </a:t>
            </a:r>
            <a:r>
              <a:rPr lang="en-US" sz="2400" b="1" dirty="0">
                <a:solidFill>
                  <a:srgbClr val="172B4D"/>
                </a:solidFill>
                <a:highlight>
                  <a:srgbClr val="FFFFFF"/>
                </a:highlight>
              </a:rPr>
              <a:t>your </a:t>
            </a:r>
            <a:r>
              <a:rPr lang="en-US" sz="2400" b="1" dirty="0" err="1">
                <a:solidFill>
                  <a:srgbClr val="172B4D"/>
                </a:solidFill>
                <a:highlight>
                  <a:srgbClr val="FFFFFF"/>
                </a:highlight>
              </a:rPr>
              <a:t>organisation</a:t>
            </a:r>
            <a:r>
              <a:rPr lang="en-US" sz="2400" b="1" dirty="0">
                <a:solidFill>
                  <a:srgbClr val="172B4D"/>
                </a:solidFill>
                <a:highlight>
                  <a:srgbClr val="FFFFFF"/>
                </a:highlight>
              </a:rPr>
              <a:t> is SIRTFI compliant. </a:t>
            </a:r>
          </a:p>
          <a:p>
            <a:pPr marL="0" lvl="0" indent="0" algn="l">
              <a:lnSpc>
                <a:spcPct val="114999"/>
              </a:lnSpc>
              <a:spcBef>
                <a:spcPts val="800"/>
              </a:spcBef>
              <a:spcAft>
                <a:spcPts val="0"/>
              </a:spcAft>
              <a:buClr>
                <a:schemeClr val="dk1"/>
              </a:buClr>
              <a:buSzPts val="1100"/>
              <a:buFont typeface="Arial"/>
              <a:buNone/>
              <a:defRPr/>
            </a:pPr>
            <a:r>
              <a:rPr lang="en-US" sz="2400" dirty="0">
                <a:solidFill>
                  <a:srgbClr val="172B4D"/>
                </a:solidFill>
                <a:highlight>
                  <a:srgbClr val="FFFFFF"/>
                </a:highlight>
              </a:rPr>
              <a:t>To assert this compliance, two extensions must be added to your SP/</a:t>
            </a:r>
            <a:r>
              <a:rPr lang="en-US" sz="2400" dirty="0" err="1">
                <a:solidFill>
                  <a:srgbClr val="172B4D"/>
                </a:solidFill>
                <a:highlight>
                  <a:srgbClr val="FFFFFF"/>
                </a:highlight>
              </a:rPr>
              <a:t>IdP's</a:t>
            </a:r>
            <a:r>
              <a:rPr lang="en-US" sz="2400" dirty="0">
                <a:solidFill>
                  <a:srgbClr val="172B4D"/>
                </a:solidFill>
                <a:highlight>
                  <a:srgbClr val="FFFFFF"/>
                </a:highlight>
              </a:rPr>
              <a:t> federation metadata.  </a:t>
            </a:r>
            <a:endParaRPr sz="2400" dirty="0">
              <a:solidFill>
                <a:srgbClr val="172B4D"/>
              </a:solidFill>
            </a:endParaRPr>
          </a:p>
          <a:p>
            <a:pPr marL="0" lvl="0" indent="0" algn="l">
              <a:lnSpc>
                <a:spcPct val="114999"/>
              </a:lnSpc>
              <a:spcBef>
                <a:spcPts val="800"/>
              </a:spcBef>
              <a:spcAft>
                <a:spcPts val="0"/>
              </a:spcAft>
              <a:buClr>
                <a:schemeClr val="dk1"/>
              </a:buClr>
              <a:buSzPts val="1100"/>
              <a:buFont typeface="Arial"/>
              <a:buNone/>
              <a:defRPr/>
            </a:pPr>
            <a:r>
              <a:rPr lang="en-US" sz="2400" dirty="0">
                <a:solidFill>
                  <a:schemeClr val="dk1"/>
                </a:solidFill>
                <a:highlight>
                  <a:srgbClr val="FFFFFF"/>
                </a:highlight>
              </a:rPr>
              <a:t>Your local federation may manage all metadata extensions centrally. </a:t>
            </a:r>
          </a:p>
          <a:p>
            <a:pPr marL="0" lvl="0" indent="0" algn="l">
              <a:lnSpc>
                <a:spcPct val="114999"/>
              </a:lnSpc>
              <a:spcBef>
                <a:spcPts val="800"/>
              </a:spcBef>
              <a:spcAft>
                <a:spcPts val="0"/>
              </a:spcAft>
              <a:buClr>
                <a:schemeClr val="dk1"/>
              </a:buClr>
              <a:buSzPts val="1100"/>
              <a:buFont typeface="Arial"/>
              <a:buNone/>
              <a:defRPr/>
            </a:pPr>
            <a:r>
              <a:rPr lang="en-US" sz="2400" dirty="0">
                <a:solidFill>
                  <a:schemeClr val="dk1"/>
                </a:solidFill>
                <a:highlight>
                  <a:srgbClr val="FFFFFF"/>
                </a:highlight>
              </a:rPr>
              <a:t>In this case, ask your federation operator to perform the following steps. </a:t>
            </a:r>
            <a:endParaRPr sz="2400" dirty="0">
              <a:solidFill>
                <a:schemeClr val="dk1"/>
              </a:solidFill>
            </a:endParaRPr>
          </a:p>
          <a:p>
            <a:pPr marL="0" lvl="0" indent="0" algn="l">
              <a:spcBef>
                <a:spcPts val="1000"/>
              </a:spcBef>
              <a:spcAft>
                <a:spcPts val="0"/>
              </a:spcAft>
              <a:buNone/>
              <a:defRPr/>
            </a:pPr>
            <a:endParaRPr dirty="0"/>
          </a:p>
        </p:txBody>
      </p:sp>
      <p:sp>
        <p:nvSpPr>
          <p:cNvPr id="5" name="Google Shape;666;p89"/>
          <p:cNvSpPr>
            <a:spLocks noGrp="1"/>
          </p:cNvSpPr>
          <p:nvPr>
            <p:ph type="title"/>
          </p:nvPr>
        </p:nvSpPr>
        <p:spPr bwMode="auto">
          <a:xfrm>
            <a:off x="455650" y="74650"/>
            <a:ext cx="10547400" cy="1325700"/>
          </a:xfrm>
          <a:prstGeom prst="rect">
            <a:avLst/>
          </a:prstGeom>
        </p:spPr>
        <p:txBody>
          <a:bodyPr spcFirstLastPara="1" wrap="square" lIns="91425" tIns="45700" rIns="91425" bIns="45700" anchor="ctr" anchorCtr="0">
            <a:noAutofit/>
          </a:bodyPr>
          <a:lstStyle/>
          <a:p>
            <a:pPr marL="0" lvl="0" indent="0" algn="l">
              <a:spcBef>
                <a:spcPts val="0"/>
              </a:spcBef>
              <a:spcAft>
                <a:spcPts val="0"/>
              </a:spcAft>
              <a:buNone/>
              <a:defRPr/>
            </a:pPr>
            <a:r>
              <a:rPr lang="en-US"/>
              <a:t>SIRTFI in practice:  Step 1: Perform Self assessment of IdP</a:t>
            </a:r>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671;p90"/>
          <p:cNvSpPr>
            <a:spLocks noGrp="1"/>
          </p:cNvSpPr>
          <p:nvPr>
            <p:ph type="title"/>
          </p:nvPr>
        </p:nvSpPr>
        <p:spPr bwMode="auto">
          <a:xfrm>
            <a:off x="455646" y="74648"/>
            <a:ext cx="9612000" cy="1325700"/>
          </a:xfrm>
          <a:prstGeom prst="rect">
            <a:avLst/>
          </a:prstGeom>
        </p:spPr>
        <p:txBody>
          <a:bodyPr spcFirstLastPara="1" wrap="square" lIns="91425" tIns="45700" rIns="91425" bIns="45700" anchor="ctr" anchorCtr="0">
            <a:noAutofit/>
          </a:bodyPr>
          <a:lstStyle/>
          <a:p>
            <a:pPr marL="0" lvl="0" indent="0" algn="l">
              <a:spcBef>
                <a:spcPts val="0"/>
              </a:spcBef>
              <a:spcAft>
                <a:spcPts val="0"/>
              </a:spcAft>
              <a:buNone/>
              <a:defRPr/>
            </a:pPr>
            <a:r>
              <a:rPr lang="en-US" dirty="0"/>
              <a:t>SIRTFI Step 2: </a:t>
            </a:r>
            <a:r>
              <a:rPr lang="en-US" dirty="0">
                <a:solidFill>
                  <a:srgbClr val="C00000"/>
                </a:solidFill>
              </a:rPr>
              <a:t>Add Security Contact </a:t>
            </a:r>
            <a:r>
              <a:rPr lang="en-US" dirty="0"/>
              <a:t>to your Metadata</a:t>
            </a:r>
            <a:endParaRPr dirty="0"/>
          </a:p>
          <a:p>
            <a:pPr marL="0" lvl="0" indent="0" algn="l">
              <a:spcBef>
                <a:spcPts val="0"/>
              </a:spcBef>
              <a:spcAft>
                <a:spcPts val="0"/>
              </a:spcAft>
              <a:buNone/>
              <a:defRPr/>
            </a:pPr>
            <a:endParaRPr dirty="0"/>
          </a:p>
        </p:txBody>
      </p:sp>
      <p:sp>
        <p:nvSpPr>
          <p:cNvPr id="5" name="Google Shape;672;p90"/>
          <p:cNvSpPr>
            <a:spLocks/>
          </p:cNvSpPr>
          <p:nvPr/>
        </p:nvSpPr>
        <p:spPr bwMode="auto">
          <a:xfrm>
            <a:off x="217100" y="1802900"/>
            <a:ext cx="11364000" cy="3708000"/>
          </a:xfrm>
          <a:prstGeom prst="rect">
            <a:avLst/>
          </a:prstGeom>
          <a:noFill/>
          <a:ln>
            <a:noFill/>
          </a:ln>
        </p:spPr>
        <p:txBody>
          <a:bodyPr spcFirstLastPara="1" wrap="square" lIns="91425" tIns="91425" rIns="91425" bIns="91425" anchor="ctr" anchorCtr="0">
            <a:noAutofit/>
          </a:bodyPr>
          <a:lstStyle/>
          <a:p>
            <a:pPr marL="0" lvl="0" indent="0" algn="l">
              <a:lnSpc>
                <a:spcPct val="114999"/>
              </a:lnSpc>
              <a:spcBef>
                <a:spcPts val="800"/>
              </a:spcBef>
              <a:spcAft>
                <a:spcPts val="0"/>
              </a:spcAft>
              <a:buNone/>
              <a:defRPr/>
            </a:pPr>
            <a:r>
              <a:rPr lang="en-US" sz="2400" dirty="0">
                <a:solidFill>
                  <a:srgbClr val="C00000"/>
                </a:solidFill>
                <a:latin typeface="Calibri"/>
                <a:ea typeface="Calibri"/>
                <a:cs typeface="Calibri"/>
              </a:rPr>
              <a:t>Add relevant security contact details to your entity metadata</a:t>
            </a:r>
            <a:r>
              <a:rPr lang="en-US" sz="2400" dirty="0">
                <a:solidFill>
                  <a:srgbClr val="003F5E"/>
                </a:solidFill>
                <a:latin typeface="Calibri"/>
                <a:ea typeface="Calibri"/>
                <a:cs typeface="Calibri"/>
              </a:rPr>
              <a:t>,</a:t>
            </a:r>
            <a:endParaRPr sz="2400" dirty="0">
              <a:solidFill>
                <a:srgbClr val="003F5E"/>
              </a:solidFill>
              <a:latin typeface="Calibri"/>
              <a:ea typeface="Calibri"/>
              <a:cs typeface="Calibri"/>
            </a:endParaRPr>
          </a:p>
          <a:p>
            <a:pPr marL="0" lvl="0" indent="0" algn="l">
              <a:lnSpc>
                <a:spcPct val="114999"/>
              </a:lnSpc>
              <a:spcBef>
                <a:spcPts val="800"/>
              </a:spcBef>
              <a:spcAft>
                <a:spcPts val="0"/>
              </a:spcAft>
              <a:buNone/>
              <a:defRPr/>
            </a:pPr>
            <a:r>
              <a:rPr lang="en-US" sz="2400" dirty="0">
                <a:solidFill>
                  <a:srgbClr val="003F5E"/>
                </a:solidFill>
                <a:latin typeface="Calibri"/>
                <a:ea typeface="Calibri"/>
                <a:cs typeface="Calibri"/>
              </a:rPr>
              <a:t> following the established process of your local federation on updating metadata.</a:t>
            </a:r>
            <a:endParaRPr sz="2400" dirty="0">
              <a:solidFill>
                <a:srgbClr val="003F5E"/>
              </a:solidFill>
              <a:latin typeface="Calibri"/>
              <a:ea typeface="Calibri"/>
              <a:cs typeface="Calibri"/>
            </a:endParaRPr>
          </a:p>
          <a:p>
            <a:pPr marL="0" lvl="0" indent="0" algn="l">
              <a:lnSpc>
                <a:spcPct val="114999"/>
              </a:lnSpc>
              <a:spcBef>
                <a:spcPts val="800"/>
              </a:spcBef>
              <a:spcAft>
                <a:spcPts val="0"/>
              </a:spcAft>
              <a:buNone/>
              <a:defRPr/>
            </a:pPr>
            <a:r>
              <a:rPr lang="en-US" sz="2400" dirty="0">
                <a:solidFill>
                  <a:srgbClr val="003F5E"/>
                </a:solidFill>
                <a:latin typeface="Calibri"/>
                <a:ea typeface="Calibri"/>
                <a:cs typeface="Calibri"/>
              </a:rPr>
              <a:t> Consult the guide on </a:t>
            </a:r>
            <a:r>
              <a:rPr lang="en-US" sz="2400" u="sng" dirty="0">
                <a:solidFill>
                  <a:srgbClr val="003F5E"/>
                </a:solidFill>
                <a:latin typeface="Calibri"/>
                <a:ea typeface="Calibri"/>
                <a:cs typeface="Calibri"/>
                <a:hlinkClick r:id="rId3"/>
              </a:rPr>
              <a:t>Choosing a SIRTFI Contact</a:t>
            </a:r>
            <a:r>
              <a:rPr lang="en-US" sz="2400" dirty="0">
                <a:solidFill>
                  <a:srgbClr val="003F5E"/>
                </a:solidFill>
                <a:latin typeface="Calibri"/>
                <a:ea typeface="Calibri"/>
                <a:cs typeface="Calibri"/>
              </a:rPr>
              <a:t> for recommendations on the most appropriate contact point for your entity.</a:t>
            </a:r>
            <a:endParaRPr sz="2400" dirty="0">
              <a:solidFill>
                <a:srgbClr val="003F5E"/>
              </a:solidFill>
              <a:latin typeface="Calibri"/>
              <a:ea typeface="Calibri"/>
              <a:cs typeface="Calibri"/>
            </a:endParaRPr>
          </a:p>
          <a:p>
            <a:pPr marL="0" lvl="0" indent="0" algn="l">
              <a:lnSpc>
                <a:spcPct val="114999"/>
              </a:lnSpc>
              <a:spcBef>
                <a:spcPts val="800"/>
              </a:spcBef>
              <a:spcAft>
                <a:spcPts val="0"/>
              </a:spcAft>
              <a:buNone/>
              <a:defRPr/>
            </a:pPr>
            <a:r>
              <a:rPr lang="en-US" sz="2400" dirty="0">
                <a:solidFill>
                  <a:srgbClr val="003F5E"/>
                </a:solidFill>
                <a:latin typeface="Calibri"/>
                <a:ea typeface="Calibri"/>
                <a:cs typeface="Calibri"/>
              </a:rPr>
              <a:t>An example of a Contact Person element can be seen below:</a:t>
            </a:r>
            <a:endParaRPr sz="2400" dirty="0">
              <a:solidFill>
                <a:srgbClr val="003F5E"/>
              </a:solidFill>
              <a:latin typeface="Calibri"/>
              <a:ea typeface="Calibri"/>
              <a:cs typeface="Calibri"/>
            </a:endParaRPr>
          </a:p>
          <a:p>
            <a:pPr marL="139700" marR="139700" lvl="0" indent="0" algn="l">
              <a:lnSpc>
                <a:spcPct val="114999"/>
              </a:lnSpc>
              <a:spcBef>
                <a:spcPts val="800"/>
              </a:spcBef>
              <a:spcAft>
                <a:spcPts val="0"/>
              </a:spcAft>
              <a:buNone/>
              <a:defRPr/>
            </a:pPr>
            <a:r>
              <a:rPr lang="en-US" sz="2400" b="1" dirty="0">
                <a:solidFill>
                  <a:srgbClr val="003F5E"/>
                </a:solidFill>
                <a:latin typeface="Calibri"/>
                <a:ea typeface="Calibri"/>
                <a:cs typeface="Calibri"/>
              </a:rPr>
              <a:t>REFEDS security contact</a:t>
            </a:r>
            <a:endParaRPr sz="2400" b="1" dirty="0">
              <a:solidFill>
                <a:srgbClr val="003F5E"/>
              </a:solidFill>
              <a:latin typeface="Calibri"/>
              <a:ea typeface="Calibri"/>
              <a:cs typeface="Calibri"/>
            </a:endParaRPr>
          </a:p>
          <a:p>
            <a:pPr marL="0" lvl="0" indent="0" algn="l">
              <a:lnSpc>
                <a:spcPct val="114999"/>
              </a:lnSpc>
              <a:spcBef>
                <a:spcPts val="800"/>
              </a:spcBef>
              <a:spcAft>
                <a:spcPts val="0"/>
              </a:spcAft>
              <a:buNone/>
              <a:defRPr/>
            </a:pPr>
            <a:r>
              <a:rPr lang="en-US" sz="2400" dirty="0">
                <a:solidFill>
                  <a:srgbClr val="003F5E"/>
                </a:solidFill>
                <a:latin typeface="Calibri"/>
                <a:ea typeface="Calibri"/>
                <a:cs typeface="Calibri"/>
              </a:rPr>
              <a:t>Refer to the REFEDS Standards and Specification Wiki for full details: </a:t>
            </a:r>
            <a:r>
              <a:rPr lang="en-US" sz="2400" u="sng" dirty="0">
                <a:solidFill>
                  <a:srgbClr val="003F5E"/>
                </a:solidFill>
                <a:latin typeface="Calibri"/>
                <a:ea typeface="Calibri"/>
                <a:cs typeface="Calibri"/>
                <a:hlinkClick r:id="rId4"/>
              </a:rPr>
              <a:t>Security Contact Metadata Extension Schema</a:t>
            </a:r>
            <a:r>
              <a:rPr lang="en-US" sz="2400" dirty="0">
                <a:solidFill>
                  <a:srgbClr val="003F5E"/>
                </a:solidFill>
                <a:latin typeface="Calibri"/>
                <a:ea typeface="Calibri"/>
                <a:cs typeface="Calibri"/>
              </a:rPr>
              <a:t> </a:t>
            </a:r>
            <a:endParaRPr sz="2400" dirty="0">
              <a:solidFill>
                <a:srgbClr val="003F5E"/>
              </a:solidFill>
              <a:latin typeface="Calibri"/>
              <a:ea typeface="Calibri"/>
              <a:cs typeface="Calibri"/>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graphicFrame>
        <p:nvGraphicFramePr>
          <p:cNvPr id="4" name="Google Shape;677;p91"/>
          <p:cNvGraphicFramePr>
            <a:graphicFrameLocks/>
          </p:cNvGraphicFramePr>
          <p:nvPr/>
        </p:nvGraphicFramePr>
        <p:xfrm>
          <a:off x="871799" y="1603175"/>
          <a:ext cx="9841450" cy="3727928"/>
        </p:xfrm>
        <a:graphic>
          <a:graphicData uri="http://schemas.openxmlformats.org/drawingml/2006/table">
            <a:tbl>
              <a:tblPr>
                <a:tableStyleId>{654B3307-BB99-B3DB-CC94-966A8973D378}</a:tableStyleId>
              </a:tblPr>
              <a:tblGrid>
                <a:gridCol w="9841450">
                  <a:extLst>
                    <a:ext uri="{9D8B030D-6E8A-4147-A177-3AD203B41FA5}">
                      <a16:colId xmlns:a16="http://schemas.microsoft.com/office/drawing/2014/main" val="20000"/>
                    </a:ext>
                  </a:extLst>
                </a:gridCol>
              </a:tblGrid>
              <a:tr h="1619250">
                <a:tc>
                  <a:txBody>
                    <a:bodyPr/>
                    <a:lstStyle/>
                    <a:p>
                      <a:pPr marL="0" marR="139700" lvl="0" indent="0" algn="l">
                        <a:lnSpc>
                          <a:spcPct val="142857"/>
                        </a:lnSpc>
                        <a:spcBef>
                          <a:spcPts val="1100"/>
                        </a:spcBef>
                        <a:spcAft>
                          <a:spcPts val="0"/>
                        </a:spcAft>
                        <a:buNone/>
                        <a:defRPr/>
                      </a:pPr>
                      <a:r>
                        <a:rPr lang="en-US" sz="1800" dirty="0">
                          <a:solidFill>
                            <a:srgbClr val="333333"/>
                          </a:solidFill>
                          <a:latin typeface="Consolas"/>
                          <a:ea typeface="Consolas"/>
                          <a:cs typeface="Consolas"/>
                        </a:rPr>
                        <a:t>&lt;</a:t>
                      </a:r>
                      <a:r>
                        <a:rPr lang="en-US" sz="1800" dirty="0" err="1">
                          <a:solidFill>
                            <a:srgbClr val="333333"/>
                          </a:solidFill>
                          <a:latin typeface="Consolas"/>
                          <a:ea typeface="Consolas"/>
                          <a:cs typeface="Consolas"/>
                        </a:rPr>
                        <a:t>md:ContactPerson</a:t>
                      </a:r>
                      <a:r>
                        <a:rPr lang="en-US" sz="1800" dirty="0">
                          <a:solidFill>
                            <a:srgbClr val="333333"/>
                          </a:solidFill>
                          <a:latin typeface="Consolas"/>
                          <a:ea typeface="Consolas"/>
                          <a:cs typeface="Consolas"/>
                        </a:rPr>
                        <a:t> </a:t>
                      </a:r>
                      <a:r>
                        <a:rPr lang="en-US" sz="1800" dirty="0" err="1">
                          <a:solidFill>
                            <a:srgbClr val="333333"/>
                          </a:solidFill>
                          <a:latin typeface="Consolas"/>
                          <a:ea typeface="Consolas"/>
                          <a:cs typeface="Consolas"/>
                        </a:rPr>
                        <a:t>xmlns:md</a:t>
                      </a:r>
                      <a:r>
                        <a:rPr lang="en-US" sz="1800" dirty="0">
                          <a:solidFill>
                            <a:srgbClr val="333333"/>
                          </a:solidFill>
                          <a:latin typeface="Consolas"/>
                          <a:ea typeface="Consolas"/>
                          <a:cs typeface="Consolas"/>
                        </a:rPr>
                        <a:t>="urn:oasis:names:tc:SAML:2.0:metadata"</a:t>
                      </a:r>
                      <a:endParaRPr sz="1800" dirty="0">
                        <a:solidFill>
                          <a:srgbClr val="333333"/>
                        </a:solidFill>
                        <a:latin typeface="Consolas"/>
                        <a:ea typeface="Consolas"/>
                        <a:cs typeface="Consolas"/>
                      </a:endParaRPr>
                    </a:p>
                    <a:p>
                      <a:pPr marL="0" marR="139700" lvl="0" indent="0" algn="l">
                        <a:lnSpc>
                          <a:spcPct val="142857"/>
                        </a:lnSpc>
                        <a:spcBef>
                          <a:spcPts val="1100"/>
                        </a:spcBef>
                        <a:spcAft>
                          <a:spcPts val="0"/>
                        </a:spcAft>
                        <a:buNone/>
                        <a:defRPr/>
                      </a:pPr>
                      <a:r>
                        <a:rPr lang="en-US" sz="1800" dirty="0">
                          <a:solidFill>
                            <a:srgbClr val="333333"/>
                          </a:solidFill>
                          <a:latin typeface="Consolas"/>
                          <a:ea typeface="Consolas"/>
                          <a:cs typeface="Consolas"/>
                        </a:rPr>
                        <a:t>      </a:t>
                      </a:r>
                      <a:r>
                        <a:rPr lang="en-US" sz="1800" dirty="0" err="1">
                          <a:solidFill>
                            <a:srgbClr val="333333"/>
                          </a:solidFill>
                          <a:latin typeface="Consolas"/>
                          <a:ea typeface="Consolas"/>
                          <a:cs typeface="Consolas"/>
                        </a:rPr>
                        <a:t>contactType</a:t>
                      </a:r>
                      <a:r>
                        <a:rPr lang="en-US" sz="1800" dirty="0">
                          <a:solidFill>
                            <a:srgbClr val="333333"/>
                          </a:solidFill>
                          <a:latin typeface="Consolas"/>
                          <a:ea typeface="Consolas"/>
                          <a:cs typeface="Consolas"/>
                        </a:rPr>
                        <a:t>="other"</a:t>
                      </a:r>
                      <a:endParaRPr sz="1800" dirty="0">
                        <a:solidFill>
                          <a:srgbClr val="333333"/>
                        </a:solidFill>
                        <a:latin typeface="Consolas"/>
                        <a:ea typeface="Consolas"/>
                        <a:cs typeface="Consolas"/>
                      </a:endParaRPr>
                    </a:p>
                    <a:p>
                      <a:pPr marL="0" marR="139700" lvl="0" indent="0" algn="l">
                        <a:lnSpc>
                          <a:spcPct val="142857"/>
                        </a:lnSpc>
                        <a:spcBef>
                          <a:spcPts val="1100"/>
                        </a:spcBef>
                        <a:spcAft>
                          <a:spcPts val="0"/>
                        </a:spcAft>
                        <a:buNone/>
                        <a:defRPr/>
                      </a:pPr>
                      <a:r>
                        <a:rPr lang="en-US" sz="1800" dirty="0">
                          <a:solidFill>
                            <a:srgbClr val="333333"/>
                          </a:solidFill>
                          <a:latin typeface="Consolas"/>
                          <a:ea typeface="Consolas"/>
                          <a:cs typeface="Consolas"/>
                        </a:rPr>
                        <a:t>      </a:t>
                      </a:r>
                      <a:r>
                        <a:rPr lang="en-US" sz="1800" dirty="0" err="1">
                          <a:solidFill>
                            <a:srgbClr val="333333"/>
                          </a:solidFill>
                          <a:latin typeface="Consolas"/>
                          <a:ea typeface="Consolas"/>
                          <a:cs typeface="Consolas"/>
                        </a:rPr>
                        <a:t>remd:contactType</a:t>
                      </a:r>
                      <a:r>
                        <a:rPr lang="en-US" sz="1800" dirty="0">
                          <a:solidFill>
                            <a:srgbClr val="333333"/>
                          </a:solidFill>
                          <a:latin typeface="Consolas"/>
                          <a:ea typeface="Consolas"/>
                          <a:cs typeface="Consolas"/>
                        </a:rPr>
                        <a:t>="</a:t>
                      </a:r>
                      <a:r>
                        <a:rPr lang="en-US" sz="1800" u="sng" dirty="0">
                          <a:solidFill>
                            <a:schemeClr val="hlink"/>
                          </a:solidFill>
                          <a:latin typeface="Consolas"/>
                          <a:ea typeface="Consolas"/>
                          <a:cs typeface="Consolas"/>
                          <a:hlinkClick r:id="rId2"/>
                        </a:rPr>
                        <a:t>http://refeds.org/metadata/contactType/security</a:t>
                      </a:r>
                      <a:r>
                        <a:rPr lang="en-US" sz="1800" dirty="0">
                          <a:solidFill>
                            <a:srgbClr val="333333"/>
                          </a:solidFill>
                          <a:latin typeface="Consolas"/>
                          <a:ea typeface="Consolas"/>
                          <a:cs typeface="Consolas"/>
                        </a:rPr>
                        <a:t>"</a:t>
                      </a:r>
                      <a:endParaRPr sz="1800" dirty="0">
                        <a:solidFill>
                          <a:srgbClr val="333333"/>
                        </a:solidFill>
                        <a:latin typeface="Consolas"/>
                        <a:ea typeface="Consolas"/>
                        <a:cs typeface="Consolas"/>
                      </a:endParaRPr>
                    </a:p>
                    <a:p>
                      <a:pPr marL="0" marR="139700" lvl="0" indent="0" algn="l">
                        <a:lnSpc>
                          <a:spcPct val="142857"/>
                        </a:lnSpc>
                        <a:spcBef>
                          <a:spcPts val="1100"/>
                        </a:spcBef>
                        <a:spcAft>
                          <a:spcPts val="0"/>
                        </a:spcAft>
                        <a:buNone/>
                        <a:defRPr/>
                      </a:pPr>
                      <a:r>
                        <a:rPr lang="en-US" sz="1800" dirty="0">
                          <a:solidFill>
                            <a:srgbClr val="333333"/>
                          </a:solidFill>
                          <a:latin typeface="Consolas"/>
                          <a:ea typeface="Consolas"/>
                          <a:cs typeface="Consolas"/>
                        </a:rPr>
                        <a:t>      </a:t>
                      </a:r>
                      <a:r>
                        <a:rPr lang="en-US" sz="1800" dirty="0" err="1">
                          <a:solidFill>
                            <a:srgbClr val="333333"/>
                          </a:solidFill>
                          <a:latin typeface="Consolas"/>
                          <a:ea typeface="Consolas"/>
                          <a:cs typeface="Consolas"/>
                        </a:rPr>
                        <a:t>xmlns:remd</a:t>
                      </a:r>
                      <a:r>
                        <a:rPr lang="en-US" sz="1800" dirty="0">
                          <a:solidFill>
                            <a:srgbClr val="333333"/>
                          </a:solidFill>
                          <a:latin typeface="Consolas"/>
                          <a:ea typeface="Consolas"/>
                          <a:cs typeface="Consolas"/>
                        </a:rPr>
                        <a:t>="</a:t>
                      </a:r>
                      <a:r>
                        <a:rPr lang="en-US" sz="1800" u="sng" dirty="0">
                          <a:solidFill>
                            <a:schemeClr val="hlink"/>
                          </a:solidFill>
                          <a:latin typeface="Consolas"/>
                          <a:ea typeface="Consolas"/>
                          <a:cs typeface="Consolas"/>
                          <a:hlinkClick r:id="rId3"/>
                        </a:rPr>
                        <a:t>http://refeds.org/metadata</a:t>
                      </a:r>
                      <a:r>
                        <a:rPr lang="en-US" sz="1800" dirty="0">
                          <a:solidFill>
                            <a:srgbClr val="333333"/>
                          </a:solidFill>
                          <a:latin typeface="Consolas"/>
                          <a:ea typeface="Consolas"/>
                          <a:cs typeface="Consolas"/>
                        </a:rPr>
                        <a:t>"&gt;</a:t>
                      </a:r>
                      <a:endParaRPr sz="1800" dirty="0">
                        <a:solidFill>
                          <a:srgbClr val="333333"/>
                        </a:solidFill>
                        <a:latin typeface="Consolas"/>
                        <a:ea typeface="Consolas"/>
                        <a:cs typeface="Consolas"/>
                      </a:endParaRPr>
                    </a:p>
                    <a:p>
                      <a:pPr marL="0" marR="139700" lvl="0" indent="0" algn="l">
                        <a:lnSpc>
                          <a:spcPct val="142857"/>
                        </a:lnSpc>
                        <a:spcBef>
                          <a:spcPts val="1100"/>
                        </a:spcBef>
                        <a:spcAft>
                          <a:spcPts val="0"/>
                        </a:spcAft>
                        <a:buNone/>
                        <a:defRPr/>
                      </a:pPr>
                      <a:r>
                        <a:rPr lang="en-US" sz="1800" dirty="0">
                          <a:solidFill>
                            <a:srgbClr val="333333"/>
                          </a:solidFill>
                          <a:latin typeface="Consolas"/>
                          <a:ea typeface="Consolas"/>
                          <a:cs typeface="Consolas"/>
                        </a:rPr>
                        <a:t>  &lt;</a:t>
                      </a:r>
                      <a:r>
                        <a:rPr lang="en-US" sz="1800" dirty="0" err="1">
                          <a:solidFill>
                            <a:srgbClr val="333333"/>
                          </a:solidFill>
                          <a:latin typeface="Consolas"/>
                          <a:ea typeface="Consolas"/>
                          <a:cs typeface="Consolas"/>
                        </a:rPr>
                        <a:t>md:GivenName</a:t>
                      </a:r>
                      <a:r>
                        <a:rPr lang="en-US" sz="1800" dirty="0">
                          <a:solidFill>
                            <a:srgbClr val="333333"/>
                          </a:solidFill>
                          <a:latin typeface="Consolas"/>
                          <a:ea typeface="Consolas"/>
                          <a:cs typeface="Consolas"/>
                        </a:rPr>
                        <a:t>&gt;Security Response Team&lt;/</a:t>
                      </a:r>
                      <a:r>
                        <a:rPr lang="en-US" sz="1800" dirty="0" err="1">
                          <a:solidFill>
                            <a:srgbClr val="333333"/>
                          </a:solidFill>
                          <a:latin typeface="Consolas"/>
                          <a:ea typeface="Consolas"/>
                          <a:cs typeface="Consolas"/>
                        </a:rPr>
                        <a:t>md:GivenName</a:t>
                      </a:r>
                      <a:r>
                        <a:rPr lang="en-US" sz="1800" dirty="0">
                          <a:solidFill>
                            <a:srgbClr val="333333"/>
                          </a:solidFill>
                          <a:latin typeface="Consolas"/>
                          <a:ea typeface="Consolas"/>
                          <a:cs typeface="Consolas"/>
                        </a:rPr>
                        <a:t>&gt;</a:t>
                      </a:r>
                      <a:endParaRPr sz="1800" dirty="0">
                        <a:solidFill>
                          <a:srgbClr val="333333"/>
                        </a:solidFill>
                        <a:latin typeface="Consolas"/>
                        <a:ea typeface="Consolas"/>
                        <a:cs typeface="Consolas"/>
                      </a:endParaRPr>
                    </a:p>
                    <a:p>
                      <a:pPr marL="0" marR="139700" lvl="0" indent="0" algn="l">
                        <a:lnSpc>
                          <a:spcPct val="142857"/>
                        </a:lnSpc>
                        <a:spcBef>
                          <a:spcPts val="1100"/>
                        </a:spcBef>
                        <a:spcAft>
                          <a:spcPts val="0"/>
                        </a:spcAft>
                        <a:buNone/>
                        <a:defRPr/>
                      </a:pPr>
                      <a:r>
                        <a:rPr lang="en-US" sz="1800" dirty="0">
                          <a:solidFill>
                            <a:srgbClr val="333333"/>
                          </a:solidFill>
                          <a:latin typeface="Consolas"/>
                          <a:ea typeface="Consolas"/>
                          <a:cs typeface="Consolas"/>
                        </a:rPr>
                        <a:t>  &lt;</a:t>
                      </a:r>
                      <a:r>
                        <a:rPr lang="en-US" sz="1800" dirty="0" err="1">
                          <a:solidFill>
                            <a:srgbClr val="333333"/>
                          </a:solidFill>
                          <a:latin typeface="Consolas"/>
                          <a:ea typeface="Consolas"/>
                          <a:cs typeface="Consolas"/>
                        </a:rPr>
                        <a:t>md:EmailAddress</a:t>
                      </a:r>
                      <a:r>
                        <a:rPr lang="en-US" sz="1800" dirty="0">
                          <a:solidFill>
                            <a:srgbClr val="333333"/>
                          </a:solidFill>
                          <a:latin typeface="Consolas"/>
                          <a:ea typeface="Consolas"/>
                          <a:cs typeface="Consolas"/>
                        </a:rPr>
                        <a:t>&gt;</a:t>
                      </a:r>
                      <a:r>
                        <a:rPr lang="en-US" sz="1800" dirty="0" err="1">
                          <a:solidFill>
                            <a:srgbClr val="333333"/>
                          </a:solidFill>
                          <a:latin typeface="Consolas"/>
                          <a:ea typeface="Consolas"/>
                          <a:cs typeface="Consolas"/>
                        </a:rPr>
                        <a:t>mailto:security@xxxxxxxxxxxxxxx</a:t>
                      </a:r>
                      <a:r>
                        <a:rPr lang="en-US" sz="1800" dirty="0">
                          <a:solidFill>
                            <a:srgbClr val="333333"/>
                          </a:solidFill>
                          <a:latin typeface="Consolas"/>
                          <a:ea typeface="Consolas"/>
                          <a:cs typeface="Consolas"/>
                        </a:rPr>
                        <a:t>&lt;/</a:t>
                      </a:r>
                      <a:r>
                        <a:rPr lang="en-US" sz="1800" dirty="0" err="1">
                          <a:solidFill>
                            <a:srgbClr val="333333"/>
                          </a:solidFill>
                          <a:latin typeface="Consolas"/>
                          <a:ea typeface="Consolas"/>
                          <a:cs typeface="Consolas"/>
                        </a:rPr>
                        <a:t>md:EmailAddress</a:t>
                      </a:r>
                      <a:r>
                        <a:rPr lang="en-US" sz="1800" dirty="0">
                          <a:solidFill>
                            <a:srgbClr val="333333"/>
                          </a:solidFill>
                          <a:latin typeface="Consolas"/>
                          <a:ea typeface="Consolas"/>
                          <a:cs typeface="Consolas"/>
                        </a:rPr>
                        <a:t>&gt;</a:t>
                      </a:r>
                      <a:endParaRPr sz="1800" dirty="0">
                        <a:solidFill>
                          <a:srgbClr val="333333"/>
                        </a:solidFill>
                        <a:latin typeface="Consolas"/>
                        <a:ea typeface="Consolas"/>
                        <a:cs typeface="Consolas"/>
                      </a:endParaRPr>
                    </a:p>
                    <a:p>
                      <a:pPr marL="0" marR="139700" lvl="0" indent="0" algn="l">
                        <a:lnSpc>
                          <a:spcPct val="142857"/>
                        </a:lnSpc>
                        <a:spcBef>
                          <a:spcPts val="1100"/>
                        </a:spcBef>
                        <a:spcAft>
                          <a:spcPts val="0"/>
                        </a:spcAft>
                        <a:buNone/>
                        <a:defRPr/>
                      </a:pPr>
                      <a:r>
                        <a:rPr lang="en-US" sz="1800" dirty="0">
                          <a:solidFill>
                            <a:srgbClr val="333333"/>
                          </a:solidFill>
                          <a:latin typeface="Consolas"/>
                          <a:ea typeface="Consolas"/>
                          <a:cs typeface="Consolas"/>
                        </a:rPr>
                        <a:t>&lt;/</a:t>
                      </a:r>
                      <a:r>
                        <a:rPr lang="en-US" sz="1800" dirty="0" err="1">
                          <a:solidFill>
                            <a:srgbClr val="333333"/>
                          </a:solidFill>
                          <a:latin typeface="Consolas"/>
                          <a:ea typeface="Consolas"/>
                          <a:cs typeface="Consolas"/>
                        </a:rPr>
                        <a:t>md:ContactPerson</a:t>
                      </a:r>
                      <a:r>
                        <a:rPr lang="en-US" sz="1800" dirty="0">
                          <a:solidFill>
                            <a:srgbClr val="333333"/>
                          </a:solidFill>
                          <a:latin typeface="Consolas"/>
                          <a:ea typeface="Consolas"/>
                          <a:cs typeface="Consolas"/>
                        </a:rPr>
                        <a:t>&gt;</a:t>
                      </a:r>
                      <a:endParaRPr sz="1800" dirty="0">
                        <a:solidFill>
                          <a:srgbClr val="333333"/>
                        </a:solidFill>
                        <a:latin typeface="Consolas"/>
                        <a:ea typeface="Consolas"/>
                        <a:cs typeface="Consolas"/>
                      </a:endParaRPr>
                    </a:p>
                  </a:txBody>
                  <a:tcPr marL="142875" marR="91425" marT="91425" marB="91425" anchor="ctr"/>
                </a:tc>
                <a:extLst>
                  <a:ext uri="{0D108BD9-81ED-4DB2-BD59-A6C34878D82A}">
                    <a16:rowId xmlns:a16="http://schemas.microsoft.com/office/drawing/2014/main" val="10000"/>
                  </a:ext>
                </a:extLst>
              </a:tr>
            </a:tbl>
          </a:graphicData>
        </a:graphic>
      </p:graphicFrame>
      <p:sp>
        <p:nvSpPr>
          <p:cNvPr id="5" name="Google Shape;678;p91"/>
          <p:cNvSpPr>
            <a:spLocks noGrp="1"/>
          </p:cNvSpPr>
          <p:nvPr>
            <p:ph type="title"/>
          </p:nvPr>
        </p:nvSpPr>
        <p:spPr bwMode="auto">
          <a:xfrm>
            <a:off x="455646" y="74648"/>
            <a:ext cx="9612000" cy="1325700"/>
          </a:xfrm>
          <a:prstGeom prst="rect">
            <a:avLst/>
          </a:prstGeom>
        </p:spPr>
        <p:txBody>
          <a:bodyPr spcFirstLastPara="1" wrap="square" lIns="91425" tIns="45700" rIns="91425" bIns="45700" anchor="ctr" anchorCtr="0">
            <a:noAutofit/>
          </a:bodyPr>
          <a:lstStyle/>
          <a:p>
            <a:pPr marL="0" lvl="0" indent="0" algn="l">
              <a:spcBef>
                <a:spcPts val="0"/>
              </a:spcBef>
              <a:spcAft>
                <a:spcPts val="0"/>
              </a:spcAft>
              <a:buNone/>
              <a:defRPr/>
            </a:pPr>
            <a:r>
              <a:rPr lang="en-US" dirty="0"/>
              <a:t>SIRTFI Step 2: </a:t>
            </a:r>
            <a:r>
              <a:rPr lang="en-US" dirty="0">
                <a:solidFill>
                  <a:srgbClr val="C00000"/>
                </a:solidFill>
              </a:rPr>
              <a:t>Add Security Contact </a:t>
            </a:r>
            <a:r>
              <a:rPr lang="en-US" dirty="0"/>
              <a:t>to your </a:t>
            </a:r>
            <a:r>
              <a:rPr lang="en-US" dirty="0">
                <a:solidFill>
                  <a:srgbClr val="C00000"/>
                </a:solidFill>
              </a:rPr>
              <a:t>Metadata</a:t>
            </a:r>
            <a:endParaRPr dirty="0">
              <a:solidFill>
                <a:srgbClr val="C00000"/>
              </a:solidFill>
            </a:endParaRPr>
          </a:p>
          <a:p>
            <a:pPr marL="0" lvl="0" indent="0" algn="l">
              <a:spcBef>
                <a:spcPts val="0"/>
              </a:spcBef>
              <a:spcAft>
                <a:spcPts val="0"/>
              </a:spcAft>
              <a:buNone/>
              <a:defRPr/>
            </a:pPr>
            <a:endParaRPr dirty="0"/>
          </a:p>
        </p:txBody>
      </p:sp>
      <p:sp>
        <p:nvSpPr>
          <p:cNvPr id="6" name="Google Shape;679;p91"/>
          <p:cNvSpPr/>
          <p:nvPr/>
        </p:nvSpPr>
        <p:spPr bwMode="auto">
          <a:xfrm>
            <a:off x="399725" y="1182925"/>
            <a:ext cx="10703100" cy="4843800"/>
          </a:xfrm>
          <a:prstGeom prst="rect">
            <a:avLst/>
          </a:prstGeom>
          <a:noFill/>
          <a:ln w="76200" cap="flat" cmpd="sng">
            <a:solidFill>
              <a:srgbClr val="0000FF"/>
            </a:solidFill>
            <a:prstDash val="solid"/>
            <a:round/>
            <a:headEnd type="none" w="sm" len="sm"/>
            <a:tailEnd type="none" w="sm" len="sm"/>
          </a:ln>
        </p:spPr>
        <p:txBody>
          <a:bodyPr spcFirstLastPara="1" wrap="square" lIns="91425" tIns="91425" rIns="91425" bIns="91425" anchor="ctr" anchorCtr="0">
            <a:noAutofit/>
          </a:bodyPr>
          <a:lstStyle/>
          <a:p>
            <a:pPr marL="0" lvl="0" indent="0" algn="l">
              <a:spcBef>
                <a:spcPts val="0"/>
              </a:spcBef>
              <a:spcAft>
                <a:spcPts val="0"/>
              </a:spcAft>
              <a:buNone/>
              <a:defRPr/>
            </a:pPr>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684;p92"/>
          <p:cNvSpPr>
            <a:spLocks noGrp="1"/>
          </p:cNvSpPr>
          <p:nvPr>
            <p:ph type="title"/>
          </p:nvPr>
        </p:nvSpPr>
        <p:spPr bwMode="auto">
          <a:xfrm>
            <a:off x="679201" y="340975"/>
            <a:ext cx="11512800" cy="1325700"/>
          </a:xfrm>
          <a:prstGeom prst="rect">
            <a:avLst/>
          </a:prstGeom>
        </p:spPr>
        <p:txBody>
          <a:bodyPr spcFirstLastPara="1" wrap="square" lIns="91425" tIns="45700" rIns="91425" bIns="45700" anchor="ctr" anchorCtr="0">
            <a:noAutofit/>
          </a:bodyPr>
          <a:lstStyle/>
          <a:p>
            <a:pPr marL="0" lvl="0" indent="0" algn="l">
              <a:spcBef>
                <a:spcPts val="0"/>
              </a:spcBef>
              <a:spcAft>
                <a:spcPts val="0"/>
              </a:spcAft>
              <a:buNone/>
              <a:defRPr/>
            </a:pPr>
            <a:r>
              <a:rPr lang="en-US"/>
              <a:t>Step 3: Provide the Assurance-certification Entity Attribute</a:t>
            </a:r>
            <a:endParaRPr/>
          </a:p>
        </p:txBody>
      </p:sp>
      <p:sp>
        <p:nvSpPr>
          <p:cNvPr id="5" name="Google Shape;685;p92"/>
          <p:cNvSpPr>
            <a:spLocks/>
          </p:cNvSpPr>
          <p:nvPr/>
        </p:nvSpPr>
        <p:spPr bwMode="auto">
          <a:xfrm>
            <a:off x="1070125" y="3195824"/>
            <a:ext cx="9716400" cy="1082100"/>
          </a:xfrm>
          <a:prstGeom prst="rect">
            <a:avLst/>
          </a:prstGeom>
          <a:noFill/>
          <a:ln>
            <a:noFill/>
          </a:ln>
        </p:spPr>
        <p:txBody>
          <a:bodyPr spcFirstLastPara="1" wrap="square" lIns="91425" tIns="91425" rIns="91425" bIns="91425" anchor="ctr" anchorCtr="0">
            <a:noAutofit/>
          </a:bodyPr>
          <a:lstStyle/>
          <a:p>
            <a:pPr marL="0" lvl="0" indent="0" algn="l">
              <a:lnSpc>
                <a:spcPct val="114999"/>
              </a:lnSpc>
              <a:spcBef>
                <a:spcPts val="800"/>
              </a:spcBef>
              <a:spcAft>
                <a:spcPts val="0"/>
              </a:spcAft>
              <a:buNone/>
              <a:defRPr/>
            </a:pPr>
            <a:r>
              <a:rPr lang="en-US" sz="3000" dirty="0">
                <a:latin typeface="Calibri"/>
                <a:ea typeface="Calibri"/>
                <a:cs typeface="Calibri"/>
              </a:rPr>
              <a:t>Sirtfi compliance is expressed with the use of  the Entity Attribute “</a:t>
            </a:r>
            <a:r>
              <a:rPr lang="en-US" sz="3000" dirty="0" err="1">
                <a:latin typeface="Calibri"/>
                <a:ea typeface="Calibri"/>
                <a:cs typeface="Calibri"/>
              </a:rPr>
              <a:t>urn:oasis:names:tc:SAML:attribute:assurance-certification</a:t>
            </a:r>
            <a:r>
              <a:rPr lang="en-US" sz="3000" dirty="0">
                <a:latin typeface="Calibri"/>
                <a:ea typeface="Calibri"/>
                <a:cs typeface="Calibri"/>
              </a:rPr>
              <a:t>”</a:t>
            </a:r>
            <a:endParaRPr sz="3000" dirty="0">
              <a:latin typeface="Calibri"/>
              <a:ea typeface="Calibri"/>
              <a:cs typeface="Calibri"/>
            </a:endParaRPr>
          </a:p>
          <a:p>
            <a:pPr marL="0" lvl="0" indent="0" algn="l">
              <a:lnSpc>
                <a:spcPct val="114999"/>
              </a:lnSpc>
              <a:spcBef>
                <a:spcPts val="800"/>
              </a:spcBef>
              <a:spcAft>
                <a:spcPts val="0"/>
              </a:spcAft>
              <a:buNone/>
              <a:defRPr/>
            </a:pPr>
            <a:r>
              <a:rPr lang="en-US" sz="3000" dirty="0">
                <a:latin typeface="Calibri"/>
                <a:ea typeface="Calibri"/>
                <a:cs typeface="Calibri"/>
              </a:rPr>
              <a:t> holding the value </a:t>
            </a:r>
            <a:r>
              <a:rPr lang="en-US" sz="3000" u="sng" dirty="0">
                <a:solidFill>
                  <a:srgbClr val="1155CC"/>
                </a:solidFill>
                <a:latin typeface="Calibri"/>
                <a:ea typeface="Calibri"/>
                <a:cs typeface="Calibri"/>
                <a:hlinkClick r:id="rId2"/>
              </a:rPr>
              <a:t>https://refeds.org/sirtfi</a:t>
            </a:r>
            <a:r>
              <a:rPr lang="en-US" sz="3000" dirty="0">
                <a:latin typeface="Calibri"/>
                <a:ea typeface="Calibri"/>
                <a:cs typeface="Calibri"/>
              </a:rPr>
              <a:t> in an entity’s metadata :</a:t>
            </a:r>
            <a:endParaRPr sz="3000" b="1" dirty="0">
              <a:solidFill>
                <a:srgbClr val="333333"/>
              </a:solidFill>
              <a:latin typeface="Calibri"/>
              <a:ea typeface="Calibri"/>
              <a:cs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287;p45"/>
          <p:cNvSpPr>
            <a:spLocks/>
          </p:cNvSpPr>
          <p:nvPr/>
        </p:nvSpPr>
        <p:spPr bwMode="auto">
          <a:xfrm>
            <a:off x="0" y="725825"/>
            <a:ext cx="11535600" cy="3000000"/>
          </a:xfrm>
          <a:prstGeom prst="rect">
            <a:avLst/>
          </a:prstGeom>
          <a:noFill/>
          <a:ln>
            <a:noFill/>
          </a:ln>
        </p:spPr>
        <p:txBody>
          <a:bodyPr spcFirstLastPara="1" wrap="square" lIns="91425" tIns="91425" rIns="91425" bIns="91425" anchor="t" anchorCtr="0">
            <a:noAutofit/>
          </a:bodyPr>
          <a:lstStyle/>
          <a:p>
            <a:pPr marL="514350" lvl="1" indent="-177800" algn="l">
              <a:lnSpc>
                <a:spcPct val="90000"/>
              </a:lnSpc>
              <a:spcBef>
                <a:spcPts val="375"/>
              </a:spcBef>
              <a:spcAft>
                <a:spcPts val="0"/>
              </a:spcAft>
              <a:buClr>
                <a:srgbClr val="004361"/>
              </a:buClr>
              <a:buSzPts val="2800"/>
              <a:buChar char="•"/>
              <a:defRPr/>
            </a:pPr>
            <a:r>
              <a:rPr lang="en-US" sz="2800">
                <a:solidFill>
                  <a:srgbClr val="004361"/>
                </a:solidFill>
                <a:latin typeface="Calibri"/>
                <a:ea typeface="Calibri"/>
                <a:cs typeface="Calibri"/>
              </a:rPr>
              <a:t> SPs must satisfy a set of specific requirements</a:t>
            </a:r>
            <a:endParaRPr sz="2800">
              <a:solidFill>
                <a:srgbClr val="004361"/>
              </a:solidFill>
              <a:latin typeface="Calibri"/>
              <a:ea typeface="Calibri"/>
              <a:cs typeface="Calibri"/>
            </a:endParaRPr>
          </a:p>
          <a:p>
            <a:pPr marL="514350" lvl="1" indent="-177800" algn="l">
              <a:lnSpc>
                <a:spcPct val="90000"/>
              </a:lnSpc>
              <a:spcBef>
                <a:spcPts val="375"/>
              </a:spcBef>
              <a:spcAft>
                <a:spcPts val="0"/>
              </a:spcAft>
              <a:buClr>
                <a:srgbClr val="004361"/>
              </a:buClr>
              <a:buSzPts val="2800"/>
              <a:buChar char="•"/>
              <a:defRPr/>
            </a:pPr>
            <a:r>
              <a:rPr lang="en-US" sz="2800">
                <a:solidFill>
                  <a:srgbClr val="004361"/>
                </a:solidFill>
                <a:latin typeface="Calibri"/>
                <a:ea typeface="Calibri"/>
                <a:cs typeface="Calibri"/>
              </a:rPr>
              <a:t> Federation Operator verifies that those requirement are compliant and satisfied</a:t>
            </a:r>
            <a:r>
              <a:rPr lang="en-US" sz="1800">
                <a:solidFill>
                  <a:srgbClr val="004361"/>
                </a:solidFill>
                <a:latin typeface="Calibri"/>
                <a:ea typeface="Calibri"/>
                <a:cs typeface="Calibri"/>
              </a:rPr>
              <a:t>  </a:t>
            </a:r>
            <a:endParaRPr sz="1800">
              <a:solidFill>
                <a:srgbClr val="004361"/>
              </a:solidFill>
              <a:latin typeface="Calibri"/>
              <a:ea typeface="Calibri"/>
              <a:cs typeface="Calibri"/>
            </a:endParaRPr>
          </a:p>
          <a:p>
            <a:pPr marL="514350" lvl="1" indent="-177800" algn="l">
              <a:lnSpc>
                <a:spcPct val="90000"/>
              </a:lnSpc>
              <a:spcBef>
                <a:spcPts val="375"/>
              </a:spcBef>
              <a:spcAft>
                <a:spcPts val="0"/>
              </a:spcAft>
              <a:buClr>
                <a:srgbClr val="004361"/>
              </a:buClr>
              <a:buSzPts val="2800"/>
              <a:buChar char="•"/>
              <a:defRPr/>
            </a:pPr>
            <a:r>
              <a:rPr lang="en-US" sz="2800">
                <a:solidFill>
                  <a:srgbClr val="004361"/>
                </a:solidFill>
                <a:latin typeface="Calibri"/>
                <a:ea typeface="Calibri"/>
                <a:cs typeface="Calibri"/>
              </a:rPr>
              <a:t> Federation or the Registration Authority accepted the SP in a category</a:t>
            </a:r>
            <a:endParaRPr sz="1800">
              <a:solidFill>
                <a:srgbClr val="004361"/>
              </a:solidFill>
              <a:latin typeface="Calibri"/>
              <a:ea typeface="Calibri"/>
              <a:cs typeface="Calibri"/>
            </a:endParaRPr>
          </a:p>
          <a:p>
            <a:pPr marL="342900" lvl="1" indent="0" algn="l">
              <a:lnSpc>
                <a:spcPct val="90000"/>
              </a:lnSpc>
              <a:spcBef>
                <a:spcPts val="375"/>
              </a:spcBef>
              <a:spcAft>
                <a:spcPts val="0"/>
              </a:spcAft>
              <a:buNone/>
              <a:defRPr/>
            </a:pPr>
            <a:r>
              <a:rPr lang="en-US" sz="2800">
                <a:solidFill>
                  <a:srgbClr val="004361"/>
                </a:solidFill>
                <a:latin typeface="Calibri"/>
                <a:ea typeface="Calibri"/>
                <a:cs typeface="Calibri"/>
              </a:rPr>
              <a:t>         </a:t>
            </a:r>
            <a:endParaRPr sz="2800">
              <a:solidFill>
                <a:srgbClr val="004361"/>
              </a:solidFill>
              <a:latin typeface="Calibri"/>
              <a:ea typeface="Calibri"/>
              <a:cs typeface="Calibri"/>
            </a:endParaRPr>
          </a:p>
          <a:p>
            <a:pPr marL="342900" lvl="1" indent="0" algn="l">
              <a:lnSpc>
                <a:spcPct val="90000"/>
              </a:lnSpc>
              <a:spcBef>
                <a:spcPts val="375"/>
              </a:spcBef>
              <a:spcAft>
                <a:spcPts val="0"/>
              </a:spcAft>
              <a:buNone/>
              <a:defRPr/>
            </a:pPr>
            <a:endParaRPr sz="2800">
              <a:solidFill>
                <a:srgbClr val="004361"/>
              </a:solidFill>
              <a:latin typeface="Calibri"/>
              <a:ea typeface="Calibri"/>
              <a:cs typeface="Calibri"/>
            </a:endParaRPr>
          </a:p>
          <a:p>
            <a:pPr marL="342900" lvl="1" indent="0" algn="l">
              <a:lnSpc>
                <a:spcPct val="90000"/>
              </a:lnSpc>
              <a:spcBef>
                <a:spcPts val="375"/>
              </a:spcBef>
              <a:spcAft>
                <a:spcPts val="0"/>
              </a:spcAft>
              <a:buNone/>
              <a:defRPr/>
            </a:pPr>
            <a:r>
              <a:rPr lang="en-US" sz="2800" b="1">
                <a:solidFill>
                  <a:srgbClr val="004361"/>
                </a:solidFill>
                <a:latin typeface="Calibri"/>
                <a:ea typeface="Calibri"/>
                <a:cs typeface="Calibri"/>
              </a:rPr>
              <a:t>The IdP can trust every SP in that category</a:t>
            </a:r>
            <a:r>
              <a:rPr lang="en-US" sz="2800">
                <a:solidFill>
                  <a:srgbClr val="004361"/>
                </a:solidFill>
                <a:latin typeface="Calibri"/>
                <a:ea typeface="Calibri"/>
                <a:cs typeface="Calibri"/>
              </a:rPr>
              <a:t>, </a:t>
            </a:r>
            <a:r>
              <a:rPr lang="en-US" sz="2800">
                <a:solidFill>
                  <a:srgbClr val="013F5E"/>
                </a:solidFill>
                <a:latin typeface="Calibri"/>
                <a:ea typeface="Calibri"/>
                <a:cs typeface="Calibri"/>
              </a:rPr>
              <a:t>and be </a:t>
            </a:r>
            <a:r>
              <a:rPr lang="en-US" sz="2800">
                <a:solidFill>
                  <a:srgbClr val="004361"/>
                </a:solidFill>
                <a:latin typeface="Calibri"/>
                <a:ea typeface="Calibri"/>
                <a:cs typeface="Calibri"/>
              </a:rPr>
              <a:t>sure that all the requirements are satisfied and certified by the Registration Authority,</a:t>
            </a:r>
            <a:endParaRPr sz="2800">
              <a:solidFill>
                <a:srgbClr val="004361"/>
              </a:solidFill>
              <a:latin typeface="Calibri"/>
              <a:ea typeface="Calibri"/>
              <a:cs typeface="Calibri"/>
            </a:endParaRPr>
          </a:p>
          <a:p>
            <a:pPr marL="342900" lvl="1" indent="0" algn="l">
              <a:lnSpc>
                <a:spcPct val="90000"/>
              </a:lnSpc>
              <a:spcBef>
                <a:spcPts val="375"/>
              </a:spcBef>
              <a:spcAft>
                <a:spcPts val="0"/>
              </a:spcAft>
              <a:buNone/>
              <a:defRPr/>
            </a:pPr>
            <a:r>
              <a:rPr lang="en-US" sz="2800">
                <a:solidFill>
                  <a:srgbClr val="004361"/>
                </a:solidFill>
                <a:latin typeface="Calibri"/>
                <a:ea typeface="Calibri"/>
                <a:cs typeface="Calibri"/>
              </a:rPr>
              <a:t> or by the Federation</a:t>
            </a:r>
            <a:endParaRPr sz="1800">
              <a:solidFill>
                <a:srgbClr val="004361"/>
              </a:solidFill>
              <a:latin typeface="Calibri"/>
              <a:ea typeface="Calibri"/>
              <a:cs typeface="Calibri"/>
            </a:endParaRPr>
          </a:p>
        </p:txBody>
      </p:sp>
      <p:sp>
        <p:nvSpPr>
          <p:cNvPr id="5" name="Google Shape;288;p45"/>
          <p:cNvSpPr>
            <a:spLocks/>
          </p:cNvSpPr>
          <p:nvPr/>
        </p:nvSpPr>
        <p:spPr bwMode="auto">
          <a:xfrm>
            <a:off x="502950" y="-392100"/>
            <a:ext cx="11186100" cy="1298400"/>
          </a:xfrm>
          <a:prstGeom prst="rect">
            <a:avLst/>
          </a:prstGeom>
          <a:noFill/>
          <a:ln>
            <a:noFill/>
          </a:ln>
        </p:spPr>
        <p:txBody>
          <a:bodyPr spcFirstLastPara="1" wrap="square" lIns="91425" tIns="91425" rIns="91425" bIns="91425" anchor="t" anchorCtr="0">
            <a:noAutofit/>
          </a:bodyPr>
          <a:lstStyle/>
          <a:p>
            <a:pPr marL="0" lvl="0" indent="0" algn="l">
              <a:lnSpc>
                <a:spcPct val="90000"/>
              </a:lnSpc>
              <a:spcBef>
                <a:spcPts val="0"/>
              </a:spcBef>
              <a:spcAft>
                <a:spcPts val="0"/>
              </a:spcAft>
              <a:buNone/>
              <a:defRPr/>
            </a:pPr>
            <a:endParaRPr sz="3200" b="1">
              <a:solidFill>
                <a:srgbClr val="065081"/>
              </a:solidFill>
              <a:latin typeface="Calibri"/>
              <a:ea typeface="Calibri"/>
              <a:cs typeface="Calibri"/>
            </a:endParaRPr>
          </a:p>
          <a:p>
            <a:pPr marL="0" lvl="0" indent="0" algn="l">
              <a:lnSpc>
                <a:spcPct val="90000"/>
              </a:lnSpc>
              <a:spcBef>
                <a:spcPts val="0"/>
              </a:spcBef>
              <a:spcAft>
                <a:spcPts val="0"/>
              </a:spcAft>
              <a:buNone/>
              <a:defRPr/>
            </a:pPr>
            <a:r>
              <a:rPr lang="en-US" sz="3200" b="1">
                <a:solidFill>
                  <a:srgbClr val="065081"/>
                </a:solidFill>
                <a:latin typeface="Calibri"/>
                <a:ea typeface="Calibri"/>
                <a:cs typeface="Calibri"/>
              </a:rPr>
              <a:t>Entity Categories to ease and support releasing attributes</a:t>
            </a:r>
            <a:endParaRPr sz="3200" b="1">
              <a:solidFill>
                <a:srgbClr val="065081"/>
              </a:solidFill>
              <a:latin typeface="Calibri"/>
              <a:ea typeface="Calibri"/>
              <a:cs typeface="Calibri"/>
            </a:endParaRPr>
          </a:p>
        </p:txBody>
      </p:sp>
      <p:sp>
        <p:nvSpPr>
          <p:cNvPr id="6" name="Google Shape;289;p45"/>
          <p:cNvSpPr/>
          <p:nvPr/>
        </p:nvSpPr>
        <p:spPr bwMode="auto">
          <a:xfrm>
            <a:off x="2098200" y="4996750"/>
            <a:ext cx="7339200" cy="1098000"/>
          </a:xfrm>
          <a:prstGeom prst="roundRect">
            <a:avLst>
              <a:gd name="adj" fmla="val 16667"/>
            </a:avLst>
          </a:prstGeom>
          <a:solidFill>
            <a:srgbClr val="D0E0E3"/>
          </a:solid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a:spcBef>
                <a:spcPts val="0"/>
              </a:spcBef>
              <a:spcAft>
                <a:spcPts val="0"/>
              </a:spcAft>
              <a:buNone/>
              <a:defRPr/>
            </a:pPr>
            <a:r>
              <a:rPr lang="en-US" b="1"/>
              <a:t>ENTITY CATEGORIES EASE  THE RELEASE OF ATTRIBUTES FROM IDPs to SPs </a:t>
            </a:r>
            <a:endParaRPr b="1"/>
          </a:p>
        </p:txBody>
      </p:sp>
      <p:sp>
        <p:nvSpPr>
          <p:cNvPr id="7" name="Google Shape;290;p45"/>
          <p:cNvSpPr/>
          <p:nvPr/>
        </p:nvSpPr>
        <p:spPr bwMode="auto">
          <a:xfrm rot="5400000">
            <a:off x="5173875" y="2785825"/>
            <a:ext cx="842100" cy="421200"/>
          </a:xfrm>
          <a:prstGeom prst="rightArrow">
            <a:avLst>
              <a:gd name="adj1" fmla="val 50000"/>
              <a:gd name="adj2" fmla="val 50000"/>
            </a:avLst>
          </a:prstGeom>
          <a:solidFill>
            <a:srgbClr val="FF0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a:spcBef>
                <a:spcPts val="0"/>
              </a:spcBef>
              <a:spcAft>
                <a:spcPts val="0"/>
              </a:spcAft>
              <a:buNone/>
              <a:defRPr/>
            </a:pPr>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690;p93"/>
          <p:cNvSpPr>
            <a:spLocks noGrp="1"/>
          </p:cNvSpPr>
          <p:nvPr>
            <p:ph type="body" idx="1"/>
          </p:nvPr>
        </p:nvSpPr>
        <p:spPr bwMode="auto">
          <a:xfrm>
            <a:off x="494475" y="1026300"/>
            <a:ext cx="10909200" cy="4737600"/>
          </a:xfrm>
          <a:prstGeom prst="rect">
            <a:avLst/>
          </a:prstGeom>
        </p:spPr>
        <p:txBody>
          <a:bodyPr spcFirstLastPara="1" wrap="square" lIns="91425" tIns="45700" rIns="91425" bIns="45700" anchor="t" anchorCtr="0">
            <a:noAutofit/>
          </a:bodyPr>
          <a:lstStyle/>
          <a:p>
            <a:pPr marL="0" lvl="0" indent="0" algn="l">
              <a:spcBef>
                <a:spcPts val="1000"/>
              </a:spcBef>
              <a:spcAft>
                <a:spcPts val="0"/>
              </a:spcAft>
              <a:buNone/>
              <a:defRPr/>
            </a:pPr>
            <a:endParaRPr dirty="0"/>
          </a:p>
        </p:txBody>
      </p:sp>
      <p:sp>
        <p:nvSpPr>
          <p:cNvPr id="5" name="Google Shape;691;p93"/>
          <p:cNvSpPr>
            <a:spLocks noGrp="1"/>
          </p:cNvSpPr>
          <p:nvPr>
            <p:ph type="title"/>
          </p:nvPr>
        </p:nvSpPr>
        <p:spPr bwMode="auto">
          <a:xfrm>
            <a:off x="119336" y="-231600"/>
            <a:ext cx="9612000" cy="1325700"/>
          </a:xfrm>
          <a:prstGeom prst="rect">
            <a:avLst/>
          </a:prstGeom>
        </p:spPr>
        <p:txBody>
          <a:bodyPr spcFirstLastPara="1" wrap="square" lIns="91425" tIns="45700" rIns="91425" bIns="45700" anchor="ctr" anchorCtr="0">
            <a:noAutofit/>
          </a:bodyPr>
          <a:lstStyle/>
          <a:p>
            <a:pPr marL="0" lvl="0" indent="0" algn="l">
              <a:spcBef>
                <a:spcPts val="0"/>
              </a:spcBef>
              <a:spcAft>
                <a:spcPts val="0"/>
              </a:spcAft>
              <a:buNone/>
              <a:defRPr/>
            </a:pPr>
            <a:r>
              <a:rPr lang="en-US" dirty="0"/>
              <a:t>SIRTFI Entity Attribute in the metadata</a:t>
            </a:r>
            <a:endParaRPr dirty="0"/>
          </a:p>
        </p:txBody>
      </p:sp>
      <p:sp>
        <p:nvSpPr>
          <p:cNvPr id="6" name="Google Shape;692;p93"/>
          <p:cNvSpPr>
            <a:spLocks noGrp="1"/>
          </p:cNvSpPr>
          <p:nvPr>
            <p:ph type="body" idx="1"/>
          </p:nvPr>
        </p:nvSpPr>
        <p:spPr bwMode="auto">
          <a:xfrm>
            <a:off x="494475" y="692696"/>
            <a:ext cx="10898100" cy="5763899"/>
          </a:xfrm>
          <a:prstGeom prst="rect">
            <a:avLst/>
          </a:prstGeom>
          <a:solidFill>
            <a:srgbClr val="FFF2CC"/>
          </a:solidFill>
        </p:spPr>
        <p:txBody>
          <a:bodyPr spcFirstLastPara="1" wrap="square" lIns="91425" tIns="45700" rIns="91425" bIns="45700" anchor="t" anchorCtr="0">
            <a:noAutofit/>
          </a:bodyPr>
          <a:lstStyle/>
          <a:p>
            <a:pPr marL="0" marR="139700" lvl="0" indent="0" algn="l">
              <a:lnSpc>
                <a:spcPct val="142857"/>
              </a:lnSpc>
              <a:spcBef>
                <a:spcPts val="1100"/>
              </a:spcBef>
              <a:spcAft>
                <a:spcPts val="0"/>
              </a:spcAft>
              <a:buNone/>
              <a:defRPr/>
            </a:pPr>
            <a:endParaRPr sz="1050" dirty="0">
              <a:solidFill>
                <a:srgbClr val="333333"/>
              </a:solidFill>
              <a:latin typeface="Consolas"/>
              <a:ea typeface="Consolas"/>
              <a:cs typeface="Consolas"/>
            </a:endParaRPr>
          </a:p>
          <a:p>
            <a:pPr marL="0" marR="139700" lvl="0" indent="0" algn="l">
              <a:lnSpc>
                <a:spcPct val="142857"/>
              </a:lnSpc>
              <a:spcBef>
                <a:spcPts val="1100"/>
              </a:spcBef>
              <a:spcAft>
                <a:spcPts val="0"/>
              </a:spcAft>
              <a:buClr>
                <a:schemeClr val="dk1"/>
              </a:buClr>
              <a:buSzPts val="1100"/>
              <a:buFont typeface="Arial"/>
              <a:buNone/>
              <a:defRPr/>
            </a:pPr>
            <a:r>
              <a:rPr lang="en-US" sz="1600" dirty="0">
                <a:solidFill>
                  <a:srgbClr val="333333"/>
                </a:solidFill>
                <a:latin typeface="Consolas"/>
                <a:ea typeface="Consolas"/>
                <a:cs typeface="Consolas"/>
              </a:rPr>
              <a:t>&lt;</a:t>
            </a:r>
            <a:r>
              <a:rPr lang="en-US" sz="1600" dirty="0" err="1">
                <a:solidFill>
                  <a:srgbClr val="333333"/>
                </a:solidFill>
                <a:latin typeface="Consolas"/>
                <a:ea typeface="Consolas"/>
                <a:cs typeface="Consolas"/>
              </a:rPr>
              <a:t>md:EntityDescriptor</a:t>
            </a:r>
            <a:r>
              <a:rPr lang="en-US" sz="1600" dirty="0">
                <a:solidFill>
                  <a:srgbClr val="333333"/>
                </a:solidFill>
                <a:latin typeface="Consolas"/>
                <a:ea typeface="Consolas"/>
                <a:cs typeface="Consolas"/>
              </a:rPr>
              <a:t> </a:t>
            </a:r>
            <a:r>
              <a:rPr lang="en-US" sz="1600" dirty="0" err="1">
                <a:solidFill>
                  <a:srgbClr val="333333"/>
                </a:solidFill>
                <a:latin typeface="Consolas"/>
                <a:ea typeface="Consolas"/>
                <a:cs typeface="Consolas"/>
              </a:rPr>
              <a:t>xmlns:md</a:t>
            </a:r>
            <a:r>
              <a:rPr lang="en-US" sz="1600" dirty="0">
                <a:solidFill>
                  <a:srgbClr val="333333"/>
                </a:solidFill>
                <a:latin typeface="Consolas"/>
                <a:ea typeface="Consolas"/>
                <a:cs typeface="Consolas"/>
              </a:rPr>
              <a:t>="urn:oasis:names:tc:SAML:2.0:metadata" ...&gt;</a:t>
            </a:r>
            <a:endParaRPr sz="1600" dirty="0">
              <a:solidFill>
                <a:srgbClr val="333333"/>
              </a:solidFill>
              <a:latin typeface="Consolas"/>
              <a:ea typeface="Consolas"/>
              <a:cs typeface="Consolas"/>
            </a:endParaRPr>
          </a:p>
          <a:p>
            <a:pPr marL="0" marR="139700" lvl="0" indent="0" algn="l">
              <a:lnSpc>
                <a:spcPct val="142857"/>
              </a:lnSpc>
              <a:spcBef>
                <a:spcPts val="1100"/>
              </a:spcBef>
              <a:spcAft>
                <a:spcPts val="0"/>
              </a:spcAft>
              <a:buClr>
                <a:schemeClr val="dk1"/>
              </a:buClr>
              <a:buSzPts val="1100"/>
              <a:buFont typeface="Arial"/>
              <a:buNone/>
              <a:defRPr/>
            </a:pPr>
            <a:r>
              <a:rPr lang="en-US" sz="1600" dirty="0">
                <a:solidFill>
                  <a:srgbClr val="333333"/>
                </a:solidFill>
                <a:latin typeface="Consolas"/>
                <a:ea typeface="Consolas"/>
                <a:cs typeface="Consolas"/>
              </a:rPr>
              <a:t>  &lt;</a:t>
            </a:r>
            <a:r>
              <a:rPr lang="en-US" sz="1600" dirty="0" err="1">
                <a:solidFill>
                  <a:srgbClr val="333333"/>
                </a:solidFill>
                <a:latin typeface="Consolas"/>
                <a:ea typeface="Consolas"/>
                <a:cs typeface="Consolas"/>
              </a:rPr>
              <a:t>md:Extensions</a:t>
            </a:r>
            <a:r>
              <a:rPr lang="en-US" sz="1600" dirty="0">
                <a:solidFill>
                  <a:srgbClr val="333333"/>
                </a:solidFill>
                <a:latin typeface="Consolas"/>
                <a:ea typeface="Consolas"/>
                <a:cs typeface="Consolas"/>
              </a:rPr>
              <a:t>&gt;</a:t>
            </a:r>
            <a:endParaRPr sz="1600" dirty="0">
              <a:solidFill>
                <a:srgbClr val="333333"/>
              </a:solidFill>
              <a:latin typeface="Consolas"/>
              <a:ea typeface="Consolas"/>
              <a:cs typeface="Consolas"/>
            </a:endParaRPr>
          </a:p>
          <a:p>
            <a:pPr marL="0" marR="139700" lvl="0" indent="0" algn="l">
              <a:lnSpc>
                <a:spcPct val="142857"/>
              </a:lnSpc>
              <a:spcBef>
                <a:spcPts val="1100"/>
              </a:spcBef>
              <a:spcAft>
                <a:spcPts val="0"/>
              </a:spcAft>
              <a:buClr>
                <a:schemeClr val="dk1"/>
              </a:buClr>
              <a:buSzPts val="1100"/>
              <a:buFont typeface="Arial"/>
              <a:buNone/>
              <a:defRPr/>
            </a:pPr>
            <a:r>
              <a:rPr lang="en-US" sz="1600" dirty="0">
                <a:solidFill>
                  <a:srgbClr val="333333"/>
                </a:solidFill>
                <a:latin typeface="Consolas"/>
                <a:ea typeface="Consolas"/>
                <a:cs typeface="Consolas"/>
              </a:rPr>
              <a:t>    &lt;</a:t>
            </a:r>
            <a:r>
              <a:rPr lang="en-US" sz="1600" dirty="0" err="1">
                <a:solidFill>
                  <a:srgbClr val="333333"/>
                </a:solidFill>
                <a:latin typeface="Consolas"/>
                <a:ea typeface="Consolas"/>
                <a:cs typeface="Consolas"/>
              </a:rPr>
              <a:t>mdattr:EntityAttributes</a:t>
            </a:r>
            <a:r>
              <a:rPr lang="en-US" sz="1600" dirty="0">
                <a:solidFill>
                  <a:srgbClr val="333333"/>
                </a:solidFill>
                <a:latin typeface="Consolas"/>
                <a:ea typeface="Consolas"/>
                <a:cs typeface="Consolas"/>
              </a:rPr>
              <a:t> </a:t>
            </a:r>
            <a:r>
              <a:rPr lang="en-US" sz="1600" dirty="0" err="1">
                <a:solidFill>
                  <a:srgbClr val="333333"/>
                </a:solidFill>
                <a:latin typeface="Consolas"/>
                <a:ea typeface="Consolas"/>
                <a:cs typeface="Consolas"/>
              </a:rPr>
              <a:t>xmlns:mdattr</a:t>
            </a:r>
            <a:r>
              <a:rPr lang="en-US" sz="1600" dirty="0">
                <a:solidFill>
                  <a:srgbClr val="333333"/>
                </a:solidFill>
                <a:latin typeface="Consolas"/>
                <a:ea typeface="Consolas"/>
                <a:cs typeface="Consolas"/>
              </a:rPr>
              <a:t>="</a:t>
            </a:r>
            <a:r>
              <a:rPr lang="en-US" sz="1600" dirty="0" err="1">
                <a:solidFill>
                  <a:srgbClr val="333333"/>
                </a:solidFill>
                <a:latin typeface="Consolas"/>
                <a:ea typeface="Consolas"/>
                <a:cs typeface="Consolas"/>
              </a:rPr>
              <a:t>urn:oasis:names:tc:SAML:metadata:attribute</a:t>
            </a:r>
            <a:r>
              <a:rPr lang="en-US" sz="1600" dirty="0">
                <a:solidFill>
                  <a:srgbClr val="333333"/>
                </a:solidFill>
                <a:latin typeface="Consolas"/>
                <a:ea typeface="Consolas"/>
                <a:cs typeface="Consolas"/>
              </a:rPr>
              <a:t>"&gt;</a:t>
            </a:r>
            <a:endParaRPr sz="1600" dirty="0">
              <a:solidFill>
                <a:srgbClr val="333333"/>
              </a:solidFill>
              <a:latin typeface="Consolas"/>
              <a:ea typeface="Consolas"/>
              <a:cs typeface="Consolas"/>
            </a:endParaRPr>
          </a:p>
          <a:p>
            <a:pPr marL="0" marR="139700" lvl="0" indent="0" algn="l">
              <a:lnSpc>
                <a:spcPct val="142857"/>
              </a:lnSpc>
              <a:spcBef>
                <a:spcPts val="1100"/>
              </a:spcBef>
              <a:spcAft>
                <a:spcPts val="0"/>
              </a:spcAft>
              <a:buClr>
                <a:schemeClr val="dk1"/>
              </a:buClr>
              <a:buSzPts val="1100"/>
              <a:buFont typeface="Arial"/>
              <a:buNone/>
              <a:defRPr/>
            </a:pPr>
            <a:r>
              <a:rPr lang="en-US" sz="1600" dirty="0">
                <a:solidFill>
                  <a:srgbClr val="333333"/>
                </a:solidFill>
                <a:latin typeface="Consolas"/>
                <a:ea typeface="Consolas"/>
                <a:cs typeface="Consolas"/>
              </a:rPr>
              <a:t>      &lt;</a:t>
            </a:r>
            <a:r>
              <a:rPr lang="en-US" sz="1600" dirty="0" err="1">
                <a:solidFill>
                  <a:srgbClr val="333333"/>
                </a:solidFill>
                <a:latin typeface="Consolas"/>
                <a:ea typeface="Consolas"/>
                <a:cs typeface="Consolas"/>
              </a:rPr>
              <a:t>saml:Attribute</a:t>
            </a:r>
            <a:r>
              <a:rPr lang="en-US" sz="1600" dirty="0">
                <a:solidFill>
                  <a:srgbClr val="333333"/>
                </a:solidFill>
                <a:latin typeface="Consolas"/>
                <a:ea typeface="Consolas"/>
                <a:cs typeface="Consolas"/>
              </a:rPr>
              <a:t> </a:t>
            </a:r>
            <a:r>
              <a:rPr lang="en-US" sz="1600" dirty="0" err="1">
                <a:solidFill>
                  <a:srgbClr val="333333"/>
                </a:solidFill>
                <a:latin typeface="Consolas"/>
                <a:ea typeface="Consolas"/>
                <a:cs typeface="Consolas"/>
              </a:rPr>
              <a:t>xmlns:saml</a:t>
            </a:r>
            <a:r>
              <a:rPr lang="en-US" sz="1600" dirty="0">
                <a:solidFill>
                  <a:srgbClr val="333333"/>
                </a:solidFill>
                <a:latin typeface="Consolas"/>
                <a:ea typeface="Consolas"/>
                <a:cs typeface="Consolas"/>
              </a:rPr>
              <a:t>="urn:oasis:names:tc:SAML:2.0:assertion"</a:t>
            </a:r>
            <a:endParaRPr sz="1600" dirty="0">
              <a:solidFill>
                <a:srgbClr val="333333"/>
              </a:solidFill>
              <a:latin typeface="Consolas"/>
              <a:ea typeface="Consolas"/>
              <a:cs typeface="Consolas"/>
            </a:endParaRPr>
          </a:p>
          <a:p>
            <a:pPr marL="0" marR="139700" lvl="0" indent="0" algn="l">
              <a:lnSpc>
                <a:spcPct val="142857"/>
              </a:lnSpc>
              <a:spcBef>
                <a:spcPts val="1100"/>
              </a:spcBef>
              <a:spcAft>
                <a:spcPts val="0"/>
              </a:spcAft>
              <a:buClr>
                <a:schemeClr val="dk1"/>
              </a:buClr>
              <a:buSzPts val="1100"/>
              <a:buFont typeface="Arial"/>
              <a:buNone/>
              <a:defRPr/>
            </a:pPr>
            <a:r>
              <a:rPr lang="en-US" sz="1600" dirty="0">
                <a:solidFill>
                  <a:srgbClr val="333333"/>
                </a:solidFill>
                <a:latin typeface="Consolas"/>
                <a:ea typeface="Consolas"/>
                <a:cs typeface="Consolas"/>
              </a:rPr>
              <a:t>            </a:t>
            </a:r>
            <a:r>
              <a:rPr lang="en-US" sz="1600" dirty="0" err="1">
                <a:solidFill>
                  <a:srgbClr val="333333"/>
                </a:solidFill>
                <a:latin typeface="Consolas"/>
                <a:ea typeface="Consolas"/>
                <a:cs typeface="Consolas"/>
              </a:rPr>
              <a:t>NameFormat</a:t>
            </a:r>
            <a:r>
              <a:rPr lang="en-US" sz="1600" dirty="0">
                <a:solidFill>
                  <a:srgbClr val="333333"/>
                </a:solidFill>
                <a:latin typeface="Consolas"/>
                <a:ea typeface="Consolas"/>
                <a:cs typeface="Consolas"/>
              </a:rPr>
              <a:t>="urn:oasis:names:tc:SAML:2.0:attrname-format:uri"</a:t>
            </a:r>
            <a:endParaRPr sz="1600" dirty="0">
              <a:solidFill>
                <a:srgbClr val="333333"/>
              </a:solidFill>
              <a:latin typeface="Consolas"/>
              <a:ea typeface="Consolas"/>
              <a:cs typeface="Consolas"/>
            </a:endParaRPr>
          </a:p>
          <a:p>
            <a:pPr marL="0" marR="139700" lvl="0" indent="0" algn="l">
              <a:lnSpc>
                <a:spcPct val="142857"/>
              </a:lnSpc>
              <a:spcBef>
                <a:spcPts val="1100"/>
              </a:spcBef>
              <a:spcAft>
                <a:spcPts val="0"/>
              </a:spcAft>
              <a:buClr>
                <a:schemeClr val="dk1"/>
              </a:buClr>
              <a:buSzPts val="1100"/>
              <a:buFont typeface="Arial"/>
              <a:buNone/>
              <a:defRPr/>
            </a:pPr>
            <a:r>
              <a:rPr lang="en-US" sz="1600" dirty="0">
                <a:solidFill>
                  <a:srgbClr val="333333"/>
                </a:solidFill>
                <a:latin typeface="Consolas"/>
                <a:ea typeface="Consolas"/>
                <a:cs typeface="Consolas"/>
              </a:rPr>
              <a:t>            Name="</a:t>
            </a:r>
            <a:r>
              <a:rPr lang="en-US" sz="1600" dirty="0" err="1">
                <a:solidFill>
                  <a:srgbClr val="333333"/>
                </a:solidFill>
                <a:latin typeface="Consolas"/>
                <a:ea typeface="Consolas"/>
                <a:cs typeface="Consolas"/>
              </a:rPr>
              <a:t>urn:oasis:names:tc:SAML:attribute:assurance-certification</a:t>
            </a:r>
            <a:r>
              <a:rPr lang="en-US" sz="1600" dirty="0">
                <a:solidFill>
                  <a:srgbClr val="333333"/>
                </a:solidFill>
                <a:latin typeface="Consolas"/>
                <a:ea typeface="Consolas"/>
                <a:cs typeface="Consolas"/>
              </a:rPr>
              <a:t>"&gt;</a:t>
            </a:r>
            <a:endParaRPr sz="1600" dirty="0">
              <a:solidFill>
                <a:srgbClr val="333333"/>
              </a:solidFill>
              <a:latin typeface="Consolas"/>
              <a:ea typeface="Consolas"/>
              <a:cs typeface="Consolas"/>
            </a:endParaRPr>
          </a:p>
          <a:p>
            <a:pPr marL="0" marR="139700" lvl="0" indent="0" algn="l">
              <a:lnSpc>
                <a:spcPct val="142857"/>
              </a:lnSpc>
              <a:spcBef>
                <a:spcPts val="1100"/>
              </a:spcBef>
              <a:spcAft>
                <a:spcPts val="0"/>
              </a:spcAft>
              <a:buClr>
                <a:schemeClr val="dk1"/>
              </a:buClr>
              <a:buSzPts val="1100"/>
              <a:buFont typeface="Arial"/>
              <a:buNone/>
              <a:defRPr/>
            </a:pPr>
            <a:r>
              <a:rPr lang="en-US" sz="1600" dirty="0">
                <a:solidFill>
                  <a:srgbClr val="333333"/>
                </a:solidFill>
                <a:latin typeface="Consolas"/>
                <a:ea typeface="Consolas"/>
                <a:cs typeface="Consolas"/>
              </a:rPr>
              <a:t>        &lt;</a:t>
            </a:r>
            <a:r>
              <a:rPr lang="en-US" sz="1600" dirty="0" err="1">
                <a:solidFill>
                  <a:srgbClr val="333333"/>
                </a:solidFill>
                <a:latin typeface="Consolas"/>
                <a:ea typeface="Consolas"/>
                <a:cs typeface="Consolas"/>
              </a:rPr>
              <a:t>saml:AttributeValue</a:t>
            </a:r>
            <a:r>
              <a:rPr lang="en-US" sz="1600" dirty="0">
                <a:solidFill>
                  <a:srgbClr val="333333"/>
                </a:solidFill>
                <a:latin typeface="Consolas"/>
                <a:ea typeface="Consolas"/>
                <a:cs typeface="Consolas"/>
              </a:rPr>
              <a:t>&gt;</a:t>
            </a:r>
            <a:r>
              <a:rPr lang="en-US" sz="1600" u="sng" dirty="0">
                <a:solidFill>
                  <a:schemeClr val="hlink"/>
                </a:solidFill>
                <a:latin typeface="Consolas"/>
                <a:ea typeface="Consolas"/>
                <a:cs typeface="Consolas"/>
                <a:hlinkClick r:id="rId2"/>
              </a:rPr>
              <a:t>https://refeds.org/sirtfi</a:t>
            </a:r>
            <a:r>
              <a:rPr lang="en-US" sz="1600" dirty="0">
                <a:solidFill>
                  <a:srgbClr val="333333"/>
                </a:solidFill>
                <a:latin typeface="Consolas"/>
                <a:ea typeface="Consolas"/>
                <a:cs typeface="Consolas"/>
              </a:rPr>
              <a:t>&lt;/</a:t>
            </a:r>
            <a:r>
              <a:rPr lang="en-US" sz="1600" dirty="0" err="1">
                <a:solidFill>
                  <a:srgbClr val="333333"/>
                </a:solidFill>
                <a:latin typeface="Consolas"/>
                <a:ea typeface="Consolas"/>
                <a:cs typeface="Consolas"/>
              </a:rPr>
              <a:t>saml:AttributeValue</a:t>
            </a:r>
            <a:r>
              <a:rPr lang="en-US" sz="1600" dirty="0">
                <a:solidFill>
                  <a:srgbClr val="333333"/>
                </a:solidFill>
                <a:latin typeface="Consolas"/>
                <a:ea typeface="Consolas"/>
                <a:cs typeface="Consolas"/>
              </a:rPr>
              <a:t>&gt;</a:t>
            </a:r>
            <a:endParaRPr sz="1600" dirty="0">
              <a:solidFill>
                <a:srgbClr val="333333"/>
              </a:solidFill>
              <a:latin typeface="Consolas"/>
              <a:ea typeface="Consolas"/>
              <a:cs typeface="Consolas"/>
            </a:endParaRPr>
          </a:p>
          <a:p>
            <a:pPr marL="0" marR="139700" lvl="0" indent="0" algn="l">
              <a:lnSpc>
                <a:spcPct val="142857"/>
              </a:lnSpc>
              <a:spcBef>
                <a:spcPts val="1100"/>
              </a:spcBef>
              <a:spcAft>
                <a:spcPts val="0"/>
              </a:spcAft>
              <a:buClr>
                <a:schemeClr val="dk1"/>
              </a:buClr>
              <a:buSzPts val="1100"/>
              <a:buFont typeface="Arial"/>
              <a:buNone/>
              <a:defRPr/>
            </a:pPr>
            <a:r>
              <a:rPr lang="en-US" sz="1600" dirty="0">
                <a:solidFill>
                  <a:srgbClr val="333333"/>
                </a:solidFill>
                <a:latin typeface="Consolas"/>
                <a:ea typeface="Consolas"/>
                <a:cs typeface="Consolas"/>
              </a:rPr>
              <a:t>      &lt;/</a:t>
            </a:r>
            <a:r>
              <a:rPr lang="en-US" sz="1600" dirty="0" err="1">
                <a:solidFill>
                  <a:srgbClr val="333333"/>
                </a:solidFill>
                <a:latin typeface="Consolas"/>
                <a:ea typeface="Consolas"/>
                <a:cs typeface="Consolas"/>
              </a:rPr>
              <a:t>saml:Attribute</a:t>
            </a:r>
            <a:r>
              <a:rPr lang="en-US" sz="1600" dirty="0">
                <a:solidFill>
                  <a:srgbClr val="333333"/>
                </a:solidFill>
                <a:latin typeface="Consolas"/>
                <a:ea typeface="Consolas"/>
                <a:cs typeface="Consolas"/>
              </a:rPr>
              <a:t>&gt;</a:t>
            </a:r>
            <a:endParaRPr sz="1600" dirty="0">
              <a:solidFill>
                <a:srgbClr val="333333"/>
              </a:solidFill>
              <a:latin typeface="Consolas"/>
              <a:ea typeface="Consolas"/>
              <a:cs typeface="Consolas"/>
            </a:endParaRPr>
          </a:p>
          <a:p>
            <a:pPr marL="0" marR="139700" lvl="0" indent="0" algn="l">
              <a:lnSpc>
                <a:spcPct val="142857"/>
              </a:lnSpc>
              <a:spcBef>
                <a:spcPts val="1100"/>
              </a:spcBef>
              <a:spcAft>
                <a:spcPts val="0"/>
              </a:spcAft>
              <a:buClr>
                <a:schemeClr val="dk1"/>
              </a:buClr>
              <a:buSzPts val="1100"/>
              <a:buFont typeface="Arial"/>
              <a:buNone/>
              <a:defRPr/>
            </a:pPr>
            <a:r>
              <a:rPr lang="en-US" sz="1600" dirty="0">
                <a:solidFill>
                  <a:srgbClr val="333333"/>
                </a:solidFill>
                <a:latin typeface="Consolas"/>
                <a:ea typeface="Consolas"/>
                <a:cs typeface="Consolas"/>
              </a:rPr>
              <a:t>    &lt;/</a:t>
            </a:r>
            <a:r>
              <a:rPr lang="en-US" sz="1600" dirty="0" err="1">
                <a:solidFill>
                  <a:srgbClr val="333333"/>
                </a:solidFill>
                <a:latin typeface="Consolas"/>
                <a:ea typeface="Consolas"/>
                <a:cs typeface="Consolas"/>
              </a:rPr>
              <a:t>mdattr:EntityAttributes</a:t>
            </a:r>
            <a:r>
              <a:rPr lang="en-US" sz="1600" dirty="0">
                <a:solidFill>
                  <a:srgbClr val="333333"/>
                </a:solidFill>
                <a:latin typeface="Consolas"/>
                <a:ea typeface="Consolas"/>
                <a:cs typeface="Consolas"/>
              </a:rPr>
              <a:t>&gt;</a:t>
            </a:r>
            <a:endParaRPr sz="1600" dirty="0">
              <a:solidFill>
                <a:srgbClr val="333333"/>
              </a:solidFill>
              <a:latin typeface="Consolas"/>
              <a:ea typeface="Consolas"/>
              <a:cs typeface="Consolas"/>
            </a:endParaRPr>
          </a:p>
          <a:p>
            <a:pPr marL="0" marR="139700" lvl="0" indent="0" algn="l">
              <a:lnSpc>
                <a:spcPct val="142857"/>
              </a:lnSpc>
              <a:spcBef>
                <a:spcPts val="1100"/>
              </a:spcBef>
              <a:spcAft>
                <a:spcPts val="0"/>
              </a:spcAft>
              <a:buClr>
                <a:schemeClr val="dk1"/>
              </a:buClr>
              <a:buSzPts val="1100"/>
              <a:buFont typeface="Arial"/>
              <a:buNone/>
              <a:defRPr/>
            </a:pPr>
            <a:r>
              <a:rPr lang="en-US" sz="1600" dirty="0">
                <a:solidFill>
                  <a:srgbClr val="333333"/>
                </a:solidFill>
                <a:latin typeface="Consolas"/>
                <a:ea typeface="Consolas"/>
                <a:cs typeface="Consolas"/>
              </a:rPr>
              <a:t>  &lt;/</a:t>
            </a:r>
            <a:r>
              <a:rPr lang="en-US" sz="1600" dirty="0" err="1">
                <a:solidFill>
                  <a:srgbClr val="333333"/>
                </a:solidFill>
                <a:latin typeface="Consolas"/>
                <a:ea typeface="Consolas"/>
                <a:cs typeface="Consolas"/>
              </a:rPr>
              <a:t>md:Extensions</a:t>
            </a:r>
            <a:r>
              <a:rPr lang="en-US" sz="1600" dirty="0">
                <a:solidFill>
                  <a:srgbClr val="333333"/>
                </a:solidFill>
                <a:latin typeface="Consolas"/>
                <a:ea typeface="Consolas"/>
                <a:cs typeface="Consolas"/>
              </a:rPr>
              <a:t>&gt;</a:t>
            </a:r>
            <a:endParaRPr sz="1600" dirty="0">
              <a:solidFill>
                <a:srgbClr val="333333"/>
              </a:solidFill>
              <a:latin typeface="Consolas"/>
              <a:ea typeface="Consolas"/>
              <a:cs typeface="Consolas"/>
            </a:endParaRPr>
          </a:p>
          <a:p>
            <a:pPr marL="0" marR="139700" lvl="0" indent="0" algn="l">
              <a:lnSpc>
                <a:spcPct val="142857"/>
              </a:lnSpc>
              <a:spcBef>
                <a:spcPts val="1100"/>
              </a:spcBef>
              <a:spcAft>
                <a:spcPts val="0"/>
              </a:spcAft>
              <a:buClr>
                <a:schemeClr val="dk1"/>
              </a:buClr>
              <a:buSzPts val="1100"/>
              <a:buFont typeface="Arial"/>
              <a:buNone/>
              <a:defRPr/>
            </a:pPr>
            <a:r>
              <a:rPr lang="en-US" sz="1600" dirty="0">
                <a:solidFill>
                  <a:srgbClr val="333333"/>
                </a:solidFill>
                <a:latin typeface="Consolas"/>
                <a:ea typeface="Consolas"/>
                <a:cs typeface="Consolas"/>
              </a:rPr>
              <a:t>&lt;/</a:t>
            </a:r>
            <a:r>
              <a:rPr lang="en-US" sz="1600" dirty="0" err="1">
                <a:solidFill>
                  <a:srgbClr val="333333"/>
                </a:solidFill>
                <a:latin typeface="Consolas"/>
                <a:ea typeface="Consolas"/>
                <a:cs typeface="Consolas"/>
              </a:rPr>
              <a:t>md:EntityDescriptor</a:t>
            </a:r>
            <a:r>
              <a:rPr lang="en-US" sz="1600" dirty="0">
                <a:solidFill>
                  <a:srgbClr val="333333"/>
                </a:solidFill>
                <a:latin typeface="Consolas"/>
                <a:ea typeface="Consolas"/>
                <a:cs typeface="Consolas"/>
              </a:rPr>
              <a:t>&gt;</a:t>
            </a:r>
            <a:endParaRPr sz="1600" dirty="0">
              <a:solidFill>
                <a:srgbClr val="333333"/>
              </a:solidFill>
              <a:latin typeface="Consolas"/>
              <a:ea typeface="Consolas"/>
              <a:cs typeface="Consolas"/>
            </a:endParaRPr>
          </a:p>
          <a:p>
            <a:pPr marL="0" lvl="0" indent="0" algn="l">
              <a:spcBef>
                <a:spcPts val="1000"/>
              </a:spcBef>
              <a:spcAft>
                <a:spcPts val="0"/>
              </a:spcAft>
              <a:buNone/>
              <a:defRPr/>
            </a:pPr>
            <a:endParaRPr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58AD01B-FC55-373B-B336-A42A0D24C3DB}"/>
              </a:ext>
            </a:extLst>
          </p:cNvPr>
          <p:cNvSpPr>
            <a:spLocks noGrp="1"/>
          </p:cNvSpPr>
          <p:nvPr>
            <p:ph type="body" idx="1"/>
          </p:nvPr>
        </p:nvSpPr>
        <p:spPr>
          <a:xfrm>
            <a:off x="998895" y="1428050"/>
            <a:ext cx="10929753" cy="4351338"/>
          </a:xfrm>
        </p:spPr>
        <p:txBody>
          <a:bodyPr/>
          <a:lstStyle/>
          <a:p>
            <a:r>
              <a:rPr lang="en-NL" dirty="0"/>
              <a:t>A new version of SIRTFI has been produced in 2022, to enhance the benefical outcome of the adoption of the whole Entity Category</a:t>
            </a:r>
          </a:p>
          <a:p>
            <a:r>
              <a:rPr lang="en-NL" dirty="0"/>
              <a:t>Among others, the main difference is in incident response procedures:</a:t>
            </a:r>
            <a:br>
              <a:rPr lang="en-NL" dirty="0"/>
            </a:br>
            <a:r>
              <a:rPr lang="en-NL" b="1" dirty="0"/>
              <a:t>the obligation to notify entities involved</a:t>
            </a:r>
            <a:br>
              <a:rPr lang="en-NL" dirty="0"/>
            </a:br>
            <a:br>
              <a:rPr lang="en-NL" dirty="0"/>
            </a:br>
            <a:r>
              <a:rPr lang="en-GB" dirty="0">
                <a:hlinkClick r:id="rId2"/>
              </a:rPr>
              <a:t>https://refeds.org/wp-content/uploads/2022/08/Sirtfi-v2.pdf</a:t>
            </a:r>
            <a:r>
              <a:rPr lang="en-GB" dirty="0"/>
              <a:t> </a:t>
            </a:r>
            <a:endParaRPr lang="en-NL" dirty="0"/>
          </a:p>
        </p:txBody>
      </p:sp>
      <p:sp>
        <p:nvSpPr>
          <p:cNvPr id="3" name="Title 2">
            <a:extLst>
              <a:ext uri="{FF2B5EF4-FFF2-40B4-BE49-F238E27FC236}">
                <a16:creationId xmlns:a16="http://schemas.microsoft.com/office/drawing/2014/main" id="{D8ADCA3A-01FA-075A-DB7D-4B98ADD35A2B}"/>
              </a:ext>
            </a:extLst>
          </p:cNvPr>
          <p:cNvSpPr>
            <a:spLocks noGrp="1"/>
          </p:cNvSpPr>
          <p:nvPr>
            <p:ph type="title"/>
          </p:nvPr>
        </p:nvSpPr>
        <p:spPr/>
        <p:txBody>
          <a:bodyPr/>
          <a:lstStyle/>
          <a:p>
            <a:r>
              <a:rPr lang="en-NL" dirty="0"/>
              <a:t>SIRTFI </a:t>
            </a:r>
            <a:r>
              <a:rPr lang="en-NL" dirty="0">
                <a:solidFill>
                  <a:srgbClr val="FF0000"/>
                </a:solidFill>
              </a:rPr>
              <a:t>v2.0</a:t>
            </a:r>
          </a:p>
        </p:txBody>
      </p:sp>
    </p:spTree>
    <p:extLst>
      <p:ext uri="{BB962C8B-B14F-4D97-AF65-F5344CB8AC3E}">
        <p14:creationId xmlns:p14="http://schemas.microsoft.com/office/powerpoint/2010/main" val="209676496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34;p5"/>
          <p:cNvSpPr>
            <a:spLocks noGrp="1"/>
          </p:cNvSpPr>
          <p:nvPr>
            <p:ph type="title"/>
          </p:nvPr>
        </p:nvSpPr>
        <p:spPr bwMode="auto">
          <a:xfrm>
            <a:off x="174615" y="119009"/>
            <a:ext cx="9894722" cy="430908"/>
          </a:xfrm>
          <a:prstGeom prst="rect">
            <a:avLst/>
          </a:prstGeom>
          <a:noFill/>
          <a:ln>
            <a:noFill/>
          </a:ln>
        </p:spPr>
        <p:txBody>
          <a:bodyPr spcFirstLastPara="1" wrap="square" lIns="91423" tIns="45699" rIns="91423" bIns="45699" anchor="ctr" anchorCtr="0">
            <a:noAutofit/>
          </a:bodyPr>
          <a:lstStyle>
            <a:lvl1pPr lvl="0" algn="l">
              <a:lnSpc>
                <a:spcPct val="90000"/>
              </a:lnSpc>
              <a:spcBef>
                <a:spcPts val="0"/>
              </a:spcBef>
              <a:spcAft>
                <a:spcPts val="0"/>
              </a:spcAft>
              <a:buClr>
                <a:srgbClr val="065081"/>
              </a:buClr>
              <a:buSzPts val="3200"/>
              <a:buFont typeface="Calibri"/>
              <a:buNone/>
              <a:defRPr>
                <a:solidFill>
                  <a:srgbClr val="06508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a:defRPr/>
            </a:pPr>
            <a:r>
              <a:rPr dirty="0"/>
              <a:t>Find out more about SIRTIFI</a:t>
            </a:r>
            <a:r>
              <a:rPr lang="en-US" dirty="0"/>
              <a:t>  </a:t>
            </a:r>
            <a:endParaRPr dirty="0"/>
          </a:p>
        </p:txBody>
      </p:sp>
      <p:pic>
        <p:nvPicPr>
          <p:cNvPr id="3" name="Picture 2">
            <a:extLst>
              <a:ext uri="{FF2B5EF4-FFF2-40B4-BE49-F238E27FC236}">
                <a16:creationId xmlns:a16="http://schemas.microsoft.com/office/drawing/2014/main" id="{93FD0349-DBFB-D952-6844-0B3EB634403F}"/>
              </a:ext>
            </a:extLst>
          </p:cNvPr>
          <p:cNvPicPr>
            <a:picLocks noChangeAspect="1"/>
          </p:cNvPicPr>
          <p:nvPr/>
        </p:nvPicPr>
        <p:blipFill>
          <a:blip r:embed="rId2"/>
          <a:stretch>
            <a:fillRect/>
          </a:stretch>
        </p:blipFill>
        <p:spPr>
          <a:xfrm>
            <a:off x="983432" y="895230"/>
            <a:ext cx="9721080" cy="5840012"/>
          </a:xfrm>
          <a:prstGeom prst="rect">
            <a:avLst/>
          </a:prstGeom>
        </p:spPr>
      </p:pic>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7647A21-6AE7-529C-BBD2-DC963EB88234}"/>
              </a:ext>
            </a:extLst>
          </p:cNvPr>
          <p:cNvSpPr>
            <a:spLocks noGrp="1"/>
          </p:cNvSpPr>
          <p:nvPr>
            <p:ph type="body" idx="1"/>
          </p:nvPr>
        </p:nvSpPr>
        <p:spPr>
          <a:xfrm>
            <a:off x="263352" y="1067621"/>
            <a:ext cx="11189027" cy="5457723"/>
          </a:xfrm>
        </p:spPr>
        <p:txBody>
          <a:bodyPr/>
          <a:lstStyle/>
          <a:p>
            <a:pPr marL="50800" indent="0" rtl="0">
              <a:spcBef>
                <a:spcPts val="600"/>
              </a:spcBef>
              <a:spcAft>
                <a:spcPts val="600"/>
              </a:spcAft>
              <a:buNone/>
            </a:pPr>
            <a:r>
              <a:rPr lang="en-GB" sz="1800" b="1" i="0" u="none" strike="noStrike" dirty="0">
                <a:solidFill>
                  <a:schemeClr val="accent5">
                    <a:lumMod val="75000"/>
                  </a:schemeClr>
                </a:solidFill>
                <a:effectLst/>
                <a:latin typeface="Arial" panose="020B0604020202020204" pitchFamily="34" charset="0"/>
              </a:rPr>
              <a:t>Operational Security [OS]</a:t>
            </a:r>
            <a:br>
              <a:rPr lang="en-GB" sz="1800" b="1" i="0" u="none" strike="noStrike" dirty="0">
                <a:solidFill>
                  <a:schemeClr val="accent5">
                    <a:lumMod val="75000"/>
                  </a:schemeClr>
                </a:solidFill>
                <a:effectLst/>
                <a:latin typeface="Arial" panose="020B0604020202020204" pitchFamily="34" charset="0"/>
              </a:rPr>
            </a:br>
            <a:br>
              <a:rPr lang="en-GB" b="1" dirty="0">
                <a:solidFill>
                  <a:schemeClr val="accent5">
                    <a:lumMod val="75000"/>
                  </a:schemeClr>
                </a:solidFill>
              </a:rPr>
            </a:br>
            <a:r>
              <a:rPr lang="en-GB" sz="1800" b="0" i="0" u="none" strike="noStrike" dirty="0">
                <a:solidFill>
                  <a:schemeClr val="accent5">
                    <a:lumMod val="75000"/>
                  </a:schemeClr>
                </a:solidFill>
                <a:effectLst/>
                <a:latin typeface="Arial" panose="020B0604020202020204" pitchFamily="34" charset="0"/>
              </a:rPr>
              <a:t>Managing access to information resources, maintaining their availability and integrity, and maintaining confidentiality of sensitive information is the goal of operational security</a:t>
            </a:r>
            <a:br>
              <a:rPr lang="en-GB" sz="1800" b="0" i="0" u="none" strike="noStrike" dirty="0">
                <a:solidFill>
                  <a:schemeClr val="accent5">
                    <a:lumMod val="75000"/>
                  </a:schemeClr>
                </a:solidFill>
                <a:effectLst/>
                <a:latin typeface="Arial" panose="020B0604020202020204" pitchFamily="34" charset="0"/>
              </a:rPr>
            </a:br>
            <a:endParaRPr lang="en-GB" dirty="0">
              <a:solidFill>
                <a:schemeClr val="accent5">
                  <a:lumMod val="75000"/>
                </a:schemeClr>
              </a:solidFill>
            </a:endParaRPr>
          </a:p>
          <a:p>
            <a:pPr rtl="0">
              <a:spcBef>
                <a:spcPts val="0"/>
              </a:spcBef>
              <a:spcAft>
                <a:spcPts val="0"/>
              </a:spcAft>
            </a:pPr>
            <a:r>
              <a:rPr lang="en-GB" sz="1800" b="0" i="0" u="none" strike="noStrike" dirty="0">
                <a:solidFill>
                  <a:schemeClr val="accent5">
                    <a:lumMod val="75000"/>
                  </a:schemeClr>
                </a:solidFill>
                <a:effectLst/>
                <a:latin typeface="Arial" panose="020B0604020202020204" pitchFamily="34" charset="0"/>
              </a:rPr>
              <a:t>[OS1] </a:t>
            </a:r>
            <a:r>
              <a:rPr lang="en-GB" sz="1800" b="1" i="0" u="none" strike="noStrike" dirty="0">
                <a:solidFill>
                  <a:schemeClr val="accent5">
                    <a:lumMod val="75000"/>
                  </a:schemeClr>
                </a:solidFill>
                <a:effectLst/>
                <a:latin typeface="Arial" panose="020B0604020202020204" pitchFamily="34" charset="0"/>
              </a:rPr>
              <a:t>Security patches </a:t>
            </a:r>
            <a:r>
              <a:rPr lang="en-GB" sz="1800" b="0" i="0" u="none" strike="noStrike" dirty="0">
                <a:solidFill>
                  <a:schemeClr val="accent5">
                    <a:lumMod val="75000"/>
                  </a:schemeClr>
                </a:solidFill>
                <a:effectLst/>
                <a:latin typeface="Arial" panose="020B0604020202020204" pitchFamily="34" charset="0"/>
              </a:rPr>
              <a:t>in operating system and application software are </a:t>
            </a:r>
            <a:r>
              <a:rPr lang="en-GB" sz="1800" b="1" i="0" u="none" strike="noStrike" dirty="0">
                <a:solidFill>
                  <a:schemeClr val="accent5">
                    <a:lumMod val="75000"/>
                  </a:schemeClr>
                </a:solidFill>
                <a:effectLst/>
                <a:latin typeface="Arial" panose="020B0604020202020204" pitchFamily="34" charset="0"/>
              </a:rPr>
              <a:t>applied in a timely manner</a:t>
            </a:r>
            <a:r>
              <a:rPr lang="en-GB" sz="1800" b="0" i="0" u="none" strike="noStrike" dirty="0">
                <a:solidFill>
                  <a:schemeClr val="accent5">
                    <a:lumMod val="75000"/>
                  </a:schemeClr>
                </a:solidFill>
                <a:effectLst/>
                <a:latin typeface="Arial" panose="020B0604020202020204" pitchFamily="34" charset="0"/>
              </a:rPr>
              <a:t>.</a:t>
            </a:r>
            <a:br>
              <a:rPr lang="en-GB" sz="1800" b="0" i="0" u="none" strike="noStrike" dirty="0">
                <a:solidFill>
                  <a:schemeClr val="accent5">
                    <a:lumMod val="75000"/>
                  </a:schemeClr>
                </a:solidFill>
                <a:effectLst/>
                <a:latin typeface="Arial" panose="020B0604020202020204" pitchFamily="34" charset="0"/>
              </a:rPr>
            </a:br>
            <a:endParaRPr lang="en-GB" sz="1800" b="0" i="1" u="none" strike="noStrike" dirty="0">
              <a:solidFill>
                <a:schemeClr val="accent5">
                  <a:lumMod val="75000"/>
                </a:schemeClr>
              </a:solidFill>
              <a:effectLst/>
              <a:latin typeface="Arial" panose="020B0604020202020204" pitchFamily="34" charset="0"/>
            </a:endParaRPr>
          </a:p>
          <a:p>
            <a:pPr rtl="0" fontAlgn="base">
              <a:spcBef>
                <a:spcPts val="0"/>
              </a:spcBef>
              <a:spcAft>
                <a:spcPts val="0"/>
              </a:spcAft>
              <a:buFont typeface="Arial" panose="020B0604020202020204" pitchFamily="34" charset="0"/>
              <a:buChar char="•"/>
            </a:pPr>
            <a:r>
              <a:rPr lang="en-GB" sz="1800" b="0" i="0" u="none" strike="noStrike" dirty="0">
                <a:solidFill>
                  <a:schemeClr val="accent5">
                    <a:lumMod val="75000"/>
                  </a:schemeClr>
                </a:solidFill>
                <a:effectLst/>
                <a:latin typeface="Arial" panose="020B0604020202020204" pitchFamily="34" charset="0"/>
              </a:rPr>
              <a:t>[OS2] A process is used to </a:t>
            </a:r>
            <a:r>
              <a:rPr lang="en-GB" sz="1800" b="1" i="0" u="none" strike="noStrike" dirty="0">
                <a:solidFill>
                  <a:schemeClr val="accent5">
                    <a:lumMod val="75000"/>
                  </a:schemeClr>
                </a:solidFill>
                <a:effectLst/>
                <a:latin typeface="Arial" panose="020B0604020202020204" pitchFamily="34" charset="0"/>
              </a:rPr>
              <a:t>manage vulnerabilities </a:t>
            </a:r>
            <a:r>
              <a:rPr lang="en-GB" sz="1800" b="0" i="0" u="none" strike="noStrike" dirty="0">
                <a:solidFill>
                  <a:schemeClr val="accent5">
                    <a:lumMod val="75000"/>
                  </a:schemeClr>
                </a:solidFill>
                <a:effectLst/>
                <a:latin typeface="Arial" panose="020B0604020202020204" pitchFamily="34" charset="0"/>
              </a:rPr>
              <a:t>in software operated by the organisation. </a:t>
            </a:r>
            <a:br>
              <a:rPr lang="en-GB" sz="1800" b="0" i="0" u="none" strike="noStrike" dirty="0">
                <a:solidFill>
                  <a:schemeClr val="accent5">
                    <a:lumMod val="75000"/>
                  </a:schemeClr>
                </a:solidFill>
                <a:effectLst/>
                <a:latin typeface="Arial" panose="020B0604020202020204" pitchFamily="34" charset="0"/>
              </a:rPr>
            </a:br>
            <a:endParaRPr lang="en-GB" sz="1800" b="0" i="1" u="none" strike="noStrike" dirty="0">
              <a:solidFill>
                <a:schemeClr val="accent5">
                  <a:lumMod val="75000"/>
                </a:schemeClr>
              </a:solidFill>
              <a:effectLst/>
              <a:latin typeface="Arial" panose="020B0604020202020204" pitchFamily="34" charset="0"/>
            </a:endParaRPr>
          </a:p>
          <a:p>
            <a:pPr rtl="0" fontAlgn="base">
              <a:spcBef>
                <a:spcPts val="0"/>
              </a:spcBef>
              <a:spcAft>
                <a:spcPts val="0"/>
              </a:spcAft>
              <a:buFont typeface="Arial" panose="020B0604020202020204" pitchFamily="34" charset="0"/>
              <a:buChar char="•"/>
            </a:pPr>
            <a:r>
              <a:rPr lang="en-GB" sz="1800" b="0" i="0" u="none" strike="noStrike" dirty="0">
                <a:solidFill>
                  <a:schemeClr val="accent5">
                    <a:lumMod val="75000"/>
                  </a:schemeClr>
                </a:solidFill>
                <a:effectLst/>
                <a:latin typeface="Arial" panose="020B0604020202020204" pitchFamily="34" charset="0"/>
              </a:rPr>
              <a:t>[OS3] Means are implemented to </a:t>
            </a:r>
            <a:r>
              <a:rPr lang="en-GB" sz="1800" b="1" i="0" u="none" strike="noStrike" dirty="0">
                <a:solidFill>
                  <a:schemeClr val="accent5">
                    <a:lumMod val="75000"/>
                  </a:schemeClr>
                </a:solidFill>
                <a:effectLst/>
                <a:latin typeface="Arial" panose="020B0604020202020204" pitchFamily="34" charset="0"/>
              </a:rPr>
              <a:t>detect and act on possible intrusions </a:t>
            </a:r>
            <a:r>
              <a:rPr lang="en-GB" sz="1800" b="0" i="0" u="none" strike="noStrike" dirty="0">
                <a:solidFill>
                  <a:schemeClr val="accent5">
                    <a:lumMod val="75000"/>
                  </a:schemeClr>
                </a:solidFill>
                <a:effectLst/>
                <a:latin typeface="Arial" panose="020B0604020202020204" pitchFamily="34" charset="0"/>
              </a:rPr>
              <a:t>using threat intelligence information in a timely manner.</a:t>
            </a:r>
            <a:br>
              <a:rPr lang="en-GB" sz="1800" b="0" i="0" u="none" strike="noStrike" dirty="0">
                <a:solidFill>
                  <a:schemeClr val="accent5">
                    <a:lumMod val="75000"/>
                  </a:schemeClr>
                </a:solidFill>
                <a:effectLst/>
                <a:latin typeface="Arial" panose="020B0604020202020204" pitchFamily="34" charset="0"/>
              </a:rPr>
            </a:br>
            <a:endParaRPr lang="en-GB" sz="1800" b="0" i="1" u="none" strike="noStrike" dirty="0">
              <a:solidFill>
                <a:schemeClr val="accent5">
                  <a:lumMod val="75000"/>
                </a:schemeClr>
              </a:solidFill>
              <a:effectLst/>
              <a:latin typeface="Arial" panose="020B0604020202020204" pitchFamily="34" charset="0"/>
            </a:endParaRPr>
          </a:p>
          <a:p>
            <a:pPr rtl="0" fontAlgn="base">
              <a:spcBef>
                <a:spcPts val="0"/>
              </a:spcBef>
              <a:spcAft>
                <a:spcPts val="0"/>
              </a:spcAft>
              <a:buFont typeface="Arial" panose="020B0604020202020204" pitchFamily="34" charset="0"/>
              <a:buChar char="•"/>
            </a:pPr>
            <a:r>
              <a:rPr lang="en-GB" sz="1800" b="0" i="0" u="none" strike="noStrike" dirty="0">
                <a:solidFill>
                  <a:schemeClr val="accent5">
                    <a:lumMod val="75000"/>
                  </a:schemeClr>
                </a:solidFill>
                <a:effectLst/>
                <a:latin typeface="Arial" panose="020B0604020202020204" pitchFamily="34" charset="0"/>
              </a:rPr>
              <a:t>[OS4] A </a:t>
            </a:r>
            <a:r>
              <a:rPr lang="en-GB" sz="1800" b="1" i="0" u="none" strike="noStrike" dirty="0">
                <a:solidFill>
                  <a:schemeClr val="accent5">
                    <a:lumMod val="75000"/>
                  </a:schemeClr>
                </a:solidFill>
                <a:effectLst/>
                <a:latin typeface="Arial" panose="020B0604020202020204" pitchFamily="34" charset="0"/>
              </a:rPr>
              <a:t>user’s access rights can be suspended, modified or terminated in a timely manner.</a:t>
            </a:r>
            <a:br>
              <a:rPr lang="en-GB" sz="1800" b="1" i="0" u="none" strike="noStrike" dirty="0">
                <a:solidFill>
                  <a:schemeClr val="accent5">
                    <a:lumMod val="75000"/>
                  </a:schemeClr>
                </a:solidFill>
                <a:effectLst/>
                <a:latin typeface="Arial" panose="020B0604020202020204" pitchFamily="34" charset="0"/>
              </a:rPr>
            </a:br>
            <a:endParaRPr lang="en-GB" sz="1800" b="1" i="1" u="none" strike="noStrike" dirty="0">
              <a:solidFill>
                <a:schemeClr val="accent5">
                  <a:lumMod val="75000"/>
                </a:schemeClr>
              </a:solidFill>
              <a:effectLst/>
              <a:latin typeface="Arial" panose="020B0604020202020204" pitchFamily="34" charset="0"/>
            </a:endParaRPr>
          </a:p>
          <a:p>
            <a:pPr rtl="0" fontAlgn="base">
              <a:spcBef>
                <a:spcPts val="0"/>
              </a:spcBef>
              <a:spcAft>
                <a:spcPts val="0"/>
              </a:spcAft>
              <a:buFont typeface="Arial" panose="020B0604020202020204" pitchFamily="34" charset="0"/>
              <a:buChar char="•"/>
            </a:pPr>
            <a:r>
              <a:rPr lang="en-GB" sz="1800" b="0" i="0" u="none" strike="noStrike" dirty="0">
                <a:solidFill>
                  <a:schemeClr val="accent5">
                    <a:lumMod val="75000"/>
                  </a:schemeClr>
                </a:solidFill>
                <a:effectLst/>
                <a:latin typeface="Arial" panose="020B0604020202020204" pitchFamily="34" charset="0"/>
              </a:rPr>
              <a:t>[OS5] </a:t>
            </a:r>
            <a:r>
              <a:rPr lang="en-GB" sz="1800" b="1" i="0" u="none" strike="noStrike" dirty="0">
                <a:solidFill>
                  <a:schemeClr val="accent5">
                    <a:lumMod val="75000"/>
                  </a:schemeClr>
                </a:solidFill>
                <a:effectLst/>
                <a:latin typeface="Arial" panose="020B0604020202020204" pitchFamily="34" charset="0"/>
              </a:rPr>
              <a:t>Users and Service Owners </a:t>
            </a:r>
            <a:r>
              <a:rPr lang="en-GB" sz="1800" b="0" i="0" u="none" strike="noStrike" dirty="0">
                <a:solidFill>
                  <a:schemeClr val="accent5">
                    <a:lumMod val="75000"/>
                  </a:schemeClr>
                </a:solidFill>
                <a:effectLst/>
                <a:latin typeface="Arial" panose="020B0604020202020204" pitchFamily="34" charset="0"/>
              </a:rPr>
              <a:t>(as defined by ITIL [ITIL]) within the organisation </a:t>
            </a:r>
            <a:r>
              <a:rPr lang="en-GB" sz="1800" b="1" i="0" u="none" strike="noStrike" dirty="0">
                <a:solidFill>
                  <a:schemeClr val="accent5">
                    <a:lumMod val="75000"/>
                  </a:schemeClr>
                </a:solidFill>
                <a:effectLst/>
                <a:latin typeface="Arial" panose="020B0604020202020204" pitchFamily="34" charset="0"/>
              </a:rPr>
              <a:t>can be contact</a:t>
            </a:r>
            <a:r>
              <a:rPr lang="en-GB" sz="1800" b="1" i="0" u="none" strike="noStrike" dirty="0">
                <a:solidFill>
                  <a:schemeClr val="bg1"/>
                </a:solidFill>
                <a:effectLst/>
                <a:latin typeface="Arial" panose="020B0604020202020204" pitchFamily="34" charset="0"/>
              </a:rPr>
              <a:t>ed</a:t>
            </a:r>
            <a:r>
              <a:rPr lang="en-GB" sz="1800" b="0" i="0" u="none" strike="noStrike" dirty="0">
                <a:solidFill>
                  <a:schemeClr val="accent5">
                    <a:lumMod val="75000"/>
                  </a:schemeClr>
                </a:solidFill>
                <a:effectLst/>
                <a:latin typeface="Arial" panose="020B0604020202020204" pitchFamily="34" charset="0"/>
              </a:rPr>
              <a:t>. </a:t>
            </a:r>
            <a:br>
              <a:rPr lang="en-GB" sz="1800" b="0" i="0" u="none" strike="noStrike" dirty="0">
                <a:solidFill>
                  <a:schemeClr val="accent5">
                    <a:lumMod val="75000"/>
                  </a:schemeClr>
                </a:solidFill>
                <a:effectLst/>
                <a:latin typeface="Arial" panose="020B0604020202020204" pitchFamily="34" charset="0"/>
              </a:rPr>
            </a:br>
            <a:endParaRPr lang="en-GB" sz="1800" b="0" i="1" u="none" strike="noStrike" dirty="0">
              <a:solidFill>
                <a:schemeClr val="accent5">
                  <a:lumMod val="75000"/>
                </a:schemeClr>
              </a:solidFill>
              <a:effectLst/>
              <a:latin typeface="Arial" panose="020B0604020202020204" pitchFamily="34" charset="0"/>
            </a:endParaRPr>
          </a:p>
          <a:p>
            <a:pPr rtl="0" fontAlgn="base">
              <a:spcBef>
                <a:spcPts val="0"/>
              </a:spcBef>
              <a:spcAft>
                <a:spcPts val="0"/>
              </a:spcAft>
              <a:buFont typeface="Arial" panose="020B0604020202020204" pitchFamily="34" charset="0"/>
              <a:buChar char="•"/>
            </a:pPr>
            <a:r>
              <a:rPr lang="en-GB" sz="1800" b="0" i="0" u="none" strike="noStrike" dirty="0">
                <a:solidFill>
                  <a:schemeClr val="accent5">
                    <a:lumMod val="75000"/>
                  </a:schemeClr>
                </a:solidFill>
                <a:effectLst/>
                <a:latin typeface="Arial" panose="020B0604020202020204" pitchFamily="34" charset="0"/>
              </a:rPr>
              <a:t>[OS6] A security incident response capability exists within the organisation with sufficient authority t</a:t>
            </a:r>
            <a:r>
              <a:rPr lang="en-GB" sz="1800" b="0" i="0" u="none" strike="noStrike" dirty="0">
                <a:solidFill>
                  <a:schemeClr val="bg1"/>
                </a:solidFill>
                <a:effectLst/>
                <a:latin typeface="Arial" panose="020B0604020202020204" pitchFamily="34" charset="0"/>
              </a:rPr>
              <a:t>o </a:t>
            </a:r>
            <a:r>
              <a:rPr lang="en-GB" sz="1800" b="1" i="0" u="none" strike="noStrike" dirty="0">
                <a:solidFill>
                  <a:schemeClr val="accent5">
                    <a:lumMod val="75000"/>
                  </a:schemeClr>
                </a:solidFill>
                <a:effectLst/>
                <a:latin typeface="Arial" panose="020B0604020202020204" pitchFamily="34" charset="0"/>
              </a:rPr>
              <a:t>mitigate, contain the spread of, and remediate the effects of a security incident.</a:t>
            </a:r>
            <a:endParaRPr lang="en-GB" sz="1800" b="1" i="1" u="none" strike="noStrike" dirty="0">
              <a:solidFill>
                <a:schemeClr val="accent5">
                  <a:lumMod val="75000"/>
                </a:schemeClr>
              </a:solidFill>
              <a:effectLst/>
              <a:latin typeface="Arial" panose="020B0604020202020204" pitchFamily="34" charset="0"/>
            </a:endParaRPr>
          </a:p>
          <a:p>
            <a:endParaRPr lang="en-NL" dirty="0">
              <a:solidFill>
                <a:schemeClr val="accent5">
                  <a:lumMod val="75000"/>
                </a:schemeClr>
              </a:solidFill>
            </a:endParaRPr>
          </a:p>
        </p:txBody>
      </p:sp>
      <p:sp>
        <p:nvSpPr>
          <p:cNvPr id="3" name="Title 2">
            <a:extLst>
              <a:ext uri="{FF2B5EF4-FFF2-40B4-BE49-F238E27FC236}">
                <a16:creationId xmlns:a16="http://schemas.microsoft.com/office/drawing/2014/main" id="{61D7BA0B-D1CA-BED4-3BDC-8E08521C44FB}"/>
              </a:ext>
            </a:extLst>
          </p:cNvPr>
          <p:cNvSpPr>
            <a:spLocks noGrp="1"/>
          </p:cNvSpPr>
          <p:nvPr>
            <p:ph type="title"/>
          </p:nvPr>
        </p:nvSpPr>
        <p:spPr>
          <a:xfrm>
            <a:off x="263352" y="332656"/>
            <a:ext cx="9894723" cy="430909"/>
          </a:xfrm>
        </p:spPr>
        <p:txBody>
          <a:bodyPr/>
          <a:lstStyle/>
          <a:p>
            <a:r>
              <a:rPr lang="en-NL" dirty="0"/>
              <a:t>Operational Security in </a:t>
            </a:r>
            <a:r>
              <a:rPr lang="en-NL" dirty="0">
                <a:solidFill>
                  <a:srgbClr val="FF0000"/>
                </a:solidFill>
              </a:rPr>
              <a:t>SIRTFIv2 </a:t>
            </a:r>
          </a:p>
        </p:txBody>
      </p:sp>
    </p:spTree>
    <p:extLst>
      <p:ext uri="{BB962C8B-B14F-4D97-AF65-F5344CB8AC3E}">
        <p14:creationId xmlns:p14="http://schemas.microsoft.com/office/powerpoint/2010/main" val="381292149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ACF3A82-140C-B69D-0AFD-77C5FFF7C0F8}"/>
              </a:ext>
            </a:extLst>
          </p:cNvPr>
          <p:cNvSpPr>
            <a:spLocks noGrp="1"/>
          </p:cNvSpPr>
          <p:nvPr>
            <p:ph type="body" idx="1"/>
          </p:nvPr>
        </p:nvSpPr>
        <p:spPr>
          <a:xfrm>
            <a:off x="479376" y="1196752"/>
            <a:ext cx="10657184" cy="5400600"/>
          </a:xfrm>
        </p:spPr>
        <p:txBody>
          <a:bodyPr/>
          <a:lstStyle/>
          <a:p>
            <a:pPr rtl="0" fontAlgn="base">
              <a:spcBef>
                <a:spcPts val="0"/>
              </a:spcBef>
              <a:spcAft>
                <a:spcPts val="0"/>
              </a:spcAft>
              <a:buFont typeface="Arial" panose="020B0604020202020204" pitchFamily="34" charset="0"/>
              <a:buChar char="•"/>
            </a:pPr>
            <a:r>
              <a:rPr lang="en-GB" sz="1800" b="0" i="0" u="none" strike="noStrike" dirty="0">
                <a:solidFill>
                  <a:schemeClr val="accent5">
                    <a:lumMod val="75000"/>
                  </a:schemeClr>
                </a:solidFill>
                <a:effectLst/>
                <a:latin typeface="Arial" panose="020B0604020202020204" pitchFamily="34" charset="0"/>
              </a:rPr>
              <a:t>[IR1] </a:t>
            </a:r>
            <a:r>
              <a:rPr lang="en-GB" sz="1800" b="1" i="0" u="none" strike="noStrike" dirty="0">
                <a:solidFill>
                  <a:schemeClr val="accent5">
                    <a:lumMod val="75000"/>
                  </a:schemeClr>
                </a:solidFill>
                <a:effectLst/>
                <a:latin typeface="Arial" panose="020B0604020202020204" pitchFamily="34" charset="0"/>
              </a:rPr>
              <a:t>Provide security incident response contact information </a:t>
            </a:r>
            <a:r>
              <a:rPr lang="en-GB" sz="1800" b="0" i="0" u="none" strike="noStrike" dirty="0">
                <a:solidFill>
                  <a:schemeClr val="accent5">
                    <a:lumMod val="75000"/>
                  </a:schemeClr>
                </a:solidFill>
                <a:effectLst/>
                <a:latin typeface="Arial" panose="020B0604020202020204" pitchFamily="34" charset="0"/>
              </a:rPr>
              <a:t>as may be requested by any federation to which your organisation belongs.</a:t>
            </a:r>
            <a:br>
              <a:rPr lang="en-GB" sz="1800" b="0" i="0" u="none" strike="noStrike" dirty="0">
                <a:solidFill>
                  <a:schemeClr val="accent5">
                    <a:lumMod val="75000"/>
                  </a:schemeClr>
                </a:solidFill>
                <a:effectLst/>
                <a:latin typeface="Arial" panose="020B0604020202020204" pitchFamily="34" charset="0"/>
              </a:rPr>
            </a:br>
            <a:endParaRPr lang="en-GB" sz="1800" b="0" i="0" u="none" strike="noStrike" dirty="0">
              <a:solidFill>
                <a:schemeClr val="accent5">
                  <a:lumMod val="75000"/>
                </a:schemeClr>
              </a:solidFill>
              <a:effectLst/>
              <a:latin typeface="Arial" panose="020B0604020202020204" pitchFamily="34" charset="0"/>
            </a:endParaRPr>
          </a:p>
          <a:p>
            <a:pPr rtl="0" fontAlgn="base">
              <a:spcBef>
                <a:spcPts val="0"/>
              </a:spcBef>
              <a:spcAft>
                <a:spcPts val="0"/>
              </a:spcAft>
              <a:buFont typeface="Arial" panose="020B0604020202020204" pitchFamily="34" charset="0"/>
              <a:buChar char="•"/>
            </a:pPr>
            <a:r>
              <a:rPr lang="en-GB" sz="1800" b="0" i="0" u="none" strike="noStrike" dirty="0">
                <a:solidFill>
                  <a:schemeClr val="accent5">
                    <a:lumMod val="75000"/>
                  </a:schemeClr>
                </a:solidFill>
                <a:effectLst/>
                <a:latin typeface="Arial" panose="020B0604020202020204" pitchFamily="34" charset="0"/>
              </a:rPr>
              <a:t>[IR2] Respond to requests for assistance with a security incident from other organisations participating in </a:t>
            </a:r>
            <a:r>
              <a:rPr lang="en-GB" sz="1800" b="0" i="0" u="none" strike="noStrike" dirty="0" err="1">
                <a:solidFill>
                  <a:schemeClr val="accent5">
                    <a:lumMod val="75000"/>
                  </a:schemeClr>
                </a:solidFill>
                <a:effectLst/>
                <a:latin typeface="Arial" panose="020B0604020202020204" pitchFamily="34" charset="0"/>
              </a:rPr>
              <a:t>Sirtfi</a:t>
            </a:r>
            <a:r>
              <a:rPr lang="en-GB" sz="1800" b="0" i="0" u="none" strike="noStrike" dirty="0">
                <a:solidFill>
                  <a:schemeClr val="accent5">
                    <a:lumMod val="75000"/>
                  </a:schemeClr>
                </a:solidFill>
                <a:effectLst/>
                <a:latin typeface="Arial" panose="020B0604020202020204" pitchFamily="34" charset="0"/>
              </a:rPr>
              <a:t> in a </a:t>
            </a:r>
            <a:r>
              <a:rPr lang="en-GB" sz="1800" b="1" i="0" u="none" strike="noStrike" dirty="0">
                <a:solidFill>
                  <a:schemeClr val="accent5">
                    <a:lumMod val="75000"/>
                  </a:schemeClr>
                </a:solidFill>
                <a:effectLst/>
                <a:latin typeface="Arial" panose="020B0604020202020204" pitchFamily="34" charset="0"/>
              </a:rPr>
              <a:t>timely manner.</a:t>
            </a:r>
            <a:br>
              <a:rPr lang="en-GB" sz="1800" b="1" i="0" u="none" strike="noStrike" dirty="0">
                <a:solidFill>
                  <a:schemeClr val="accent5">
                    <a:lumMod val="75000"/>
                  </a:schemeClr>
                </a:solidFill>
                <a:effectLst/>
                <a:latin typeface="Arial" panose="020B0604020202020204" pitchFamily="34" charset="0"/>
              </a:rPr>
            </a:br>
            <a:endParaRPr lang="en-GB" sz="1800" b="1" i="0" u="none" strike="noStrike" dirty="0">
              <a:solidFill>
                <a:schemeClr val="accent5">
                  <a:lumMod val="75000"/>
                </a:schemeClr>
              </a:solidFill>
              <a:effectLst/>
              <a:latin typeface="Arial" panose="020B0604020202020204" pitchFamily="34" charset="0"/>
            </a:endParaRPr>
          </a:p>
          <a:p>
            <a:pPr rtl="0" fontAlgn="base">
              <a:spcBef>
                <a:spcPts val="0"/>
              </a:spcBef>
              <a:spcAft>
                <a:spcPts val="0"/>
              </a:spcAft>
              <a:buFont typeface="Arial" panose="020B0604020202020204" pitchFamily="34" charset="0"/>
              <a:buChar char="•"/>
            </a:pPr>
            <a:r>
              <a:rPr lang="en-GB" sz="1800" b="1" i="0" u="none" strike="noStrike" dirty="0">
                <a:solidFill>
                  <a:srgbClr val="FF0000"/>
                </a:solidFill>
                <a:effectLst/>
                <a:latin typeface="Arial" panose="020B0604020202020204" pitchFamily="34" charset="0"/>
              </a:rPr>
              <a:t>[IR3] </a:t>
            </a:r>
            <a:r>
              <a:rPr lang="en-GB" sz="1800" b="1" i="0" u="sng" strike="noStrike" dirty="0">
                <a:solidFill>
                  <a:srgbClr val="FF0000"/>
                </a:solidFill>
                <a:effectLst/>
                <a:latin typeface="Arial" panose="020B0604020202020204" pitchFamily="34" charset="0"/>
              </a:rPr>
              <a:t>Notify security contacts of entities</a:t>
            </a:r>
            <a:r>
              <a:rPr lang="en-GB" sz="1800" b="1" i="0" u="none" strike="noStrike" dirty="0">
                <a:solidFill>
                  <a:srgbClr val="FF0000"/>
                </a:solidFill>
                <a:effectLst/>
                <a:latin typeface="Arial" panose="020B0604020202020204" pitchFamily="34" charset="0"/>
              </a:rPr>
              <a:t> participating in </a:t>
            </a:r>
            <a:r>
              <a:rPr lang="en-GB" sz="1800" b="1" i="0" u="none" strike="noStrike" dirty="0" err="1">
                <a:solidFill>
                  <a:srgbClr val="FF0000"/>
                </a:solidFill>
                <a:effectLst/>
                <a:latin typeface="Arial" panose="020B0604020202020204" pitchFamily="34" charset="0"/>
              </a:rPr>
              <a:t>Sirtfi</a:t>
            </a:r>
            <a:r>
              <a:rPr lang="en-GB" sz="1800" b="1" i="0" u="none" strike="noStrike" dirty="0">
                <a:solidFill>
                  <a:srgbClr val="FF0000"/>
                </a:solidFill>
                <a:effectLst/>
                <a:latin typeface="Arial" panose="020B0604020202020204" pitchFamily="34" charset="0"/>
              </a:rPr>
              <a:t> when a security incident investigation suggests that those entities are involved in the incident. Notification should also follow the security procedures of any federations to which your organisation belongs.</a:t>
            </a:r>
            <a:br>
              <a:rPr lang="en-GB" sz="1800" b="1" i="0" u="none" strike="noStrike" dirty="0">
                <a:solidFill>
                  <a:srgbClr val="FF0000"/>
                </a:solidFill>
                <a:effectLst/>
                <a:latin typeface="Arial" panose="020B0604020202020204" pitchFamily="34" charset="0"/>
              </a:rPr>
            </a:br>
            <a:endParaRPr lang="en-GB" sz="1800" b="1" i="0" u="none" strike="noStrike" dirty="0">
              <a:solidFill>
                <a:srgbClr val="FF0000"/>
              </a:solidFill>
              <a:effectLst/>
              <a:latin typeface="Arial" panose="020B0604020202020204" pitchFamily="34" charset="0"/>
            </a:endParaRPr>
          </a:p>
          <a:p>
            <a:pPr rtl="0" fontAlgn="base">
              <a:spcBef>
                <a:spcPts val="0"/>
              </a:spcBef>
              <a:spcAft>
                <a:spcPts val="0"/>
              </a:spcAft>
              <a:buFont typeface="Arial" panose="020B0604020202020204" pitchFamily="34" charset="0"/>
              <a:buChar char="•"/>
            </a:pPr>
            <a:r>
              <a:rPr lang="en-GB" sz="1800" b="0" i="0" u="none" strike="noStrike" dirty="0">
                <a:solidFill>
                  <a:schemeClr val="accent5">
                    <a:lumMod val="75000"/>
                  </a:schemeClr>
                </a:solidFill>
                <a:effectLst/>
                <a:latin typeface="Arial" panose="020B0604020202020204" pitchFamily="34" charset="0"/>
              </a:rPr>
              <a:t>[IR4] Be able and willing to </a:t>
            </a:r>
            <a:r>
              <a:rPr lang="en-GB" sz="1800" b="1" i="0" u="none" strike="noStrike" dirty="0">
                <a:solidFill>
                  <a:schemeClr val="accent5">
                    <a:lumMod val="75000"/>
                  </a:schemeClr>
                </a:solidFill>
                <a:effectLst/>
                <a:latin typeface="Arial" panose="020B0604020202020204" pitchFamily="34" charset="0"/>
              </a:rPr>
              <a:t>collaborate in the management of a security incident</a:t>
            </a:r>
            <a:r>
              <a:rPr lang="en-GB" sz="1800" b="0" i="0" u="none" strike="noStrike" dirty="0">
                <a:solidFill>
                  <a:schemeClr val="accent5">
                    <a:lumMod val="75000"/>
                  </a:schemeClr>
                </a:solidFill>
                <a:effectLst/>
                <a:latin typeface="Arial" panose="020B0604020202020204" pitchFamily="34" charset="0"/>
              </a:rPr>
              <a:t> with affected organisations that participate in </a:t>
            </a:r>
            <a:r>
              <a:rPr lang="en-GB" sz="1800" b="0" i="0" u="none" strike="noStrike" dirty="0" err="1">
                <a:solidFill>
                  <a:schemeClr val="accent5">
                    <a:lumMod val="75000"/>
                  </a:schemeClr>
                </a:solidFill>
                <a:effectLst/>
                <a:latin typeface="Arial" panose="020B0604020202020204" pitchFamily="34" charset="0"/>
              </a:rPr>
              <a:t>Sirtfi</a:t>
            </a:r>
            <a:r>
              <a:rPr lang="en-GB" sz="1800" b="0" i="0" u="none" strike="noStrike" dirty="0">
                <a:solidFill>
                  <a:schemeClr val="accent5">
                    <a:lumMod val="75000"/>
                  </a:schemeClr>
                </a:solidFill>
                <a:effectLst/>
                <a:latin typeface="Arial" panose="020B0604020202020204" pitchFamily="34" charset="0"/>
              </a:rPr>
              <a:t>.</a:t>
            </a:r>
            <a:br>
              <a:rPr lang="en-GB" sz="1800" b="0" i="0" u="none" strike="noStrike" dirty="0">
                <a:solidFill>
                  <a:schemeClr val="accent5">
                    <a:lumMod val="75000"/>
                  </a:schemeClr>
                </a:solidFill>
                <a:effectLst/>
                <a:latin typeface="Arial" panose="020B0604020202020204" pitchFamily="34" charset="0"/>
              </a:rPr>
            </a:br>
            <a:endParaRPr lang="en-GB" sz="1800" b="0" i="0" u="none" strike="noStrike" dirty="0">
              <a:solidFill>
                <a:schemeClr val="accent5">
                  <a:lumMod val="75000"/>
                </a:schemeClr>
              </a:solidFill>
              <a:effectLst/>
              <a:latin typeface="Arial" panose="020B0604020202020204" pitchFamily="34" charset="0"/>
            </a:endParaRPr>
          </a:p>
          <a:p>
            <a:pPr rtl="0" fontAlgn="base">
              <a:spcBef>
                <a:spcPts val="0"/>
              </a:spcBef>
              <a:spcAft>
                <a:spcPts val="0"/>
              </a:spcAft>
              <a:buFont typeface="Arial" panose="020B0604020202020204" pitchFamily="34" charset="0"/>
              <a:buChar char="•"/>
            </a:pPr>
            <a:r>
              <a:rPr lang="en-GB" sz="1800" b="0" i="0" u="none" strike="noStrike" dirty="0">
                <a:solidFill>
                  <a:schemeClr val="accent5">
                    <a:lumMod val="75000"/>
                  </a:schemeClr>
                </a:solidFill>
                <a:effectLst/>
                <a:latin typeface="Arial" panose="020B0604020202020204" pitchFamily="34" charset="0"/>
              </a:rPr>
              <a:t>[IR5] </a:t>
            </a:r>
            <a:r>
              <a:rPr lang="en-GB" sz="1800" b="1" i="0" u="none" strike="noStrike" dirty="0">
                <a:solidFill>
                  <a:schemeClr val="accent5">
                    <a:lumMod val="75000"/>
                  </a:schemeClr>
                </a:solidFill>
                <a:effectLst/>
                <a:latin typeface="Arial" panose="020B0604020202020204" pitchFamily="34" charset="0"/>
              </a:rPr>
              <a:t>Respect user privacy as determined by the organisation's policies or legal counsel.</a:t>
            </a:r>
            <a:br>
              <a:rPr lang="en-GB" sz="1800" b="1" i="0" u="none" strike="noStrike" dirty="0">
                <a:solidFill>
                  <a:schemeClr val="accent5">
                    <a:lumMod val="75000"/>
                  </a:schemeClr>
                </a:solidFill>
                <a:effectLst/>
                <a:latin typeface="Arial" panose="020B0604020202020204" pitchFamily="34" charset="0"/>
              </a:rPr>
            </a:br>
            <a:endParaRPr lang="en-GB" sz="1800" b="1" i="0" u="none" strike="noStrike" dirty="0">
              <a:solidFill>
                <a:schemeClr val="accent5">
                  <a:lumMod val="75000"/>
                </a:schemeClr>
              </a:solidFill>
              <a:effectLst/>
              <a:latin typeface="Arial" panose="020B0604020202020204" pitchFamily="34" charset="0"/>
            </a:endParaRPr>
          </a:p>
          <a:p>
            <a:pPr rtl="0" fontAlgn="base">
              <a:spcBef>
                <a:spcPts val="0"/>
              </a:spcBef>
              <a:spcAft>
                <a:spcPts val="0"/>
              </a:spcAft>
              <a:buFont typeface="Arial" panose="020B0604020202020204" pitchFamily="34" charset="0"/>
              <a:buChar char="•"/>
            </a:pPr>
            <a:r>
              <a:rPr lang="en-GB" sz="1800" b="0" i="0" u="none" strike="noStrike" dirty="0">
                <a:solidFill>
                  <a:schemeClr val="accent5">
                    <a:lumMod val="75000"/>
                  </a:schemeClr>
                </a:solidFill>
                <a:effectLst/>
                <a:latin typeface="Arial" panose="020B0604020202020204" pitchFamily="34" charset="0"/>
              </a:rPr>
              <a:t>[IR6] Respect the </a:t>
            </a:r>
            <a:r>
              <a:rPr lang="en-GB" sz="1800" b="1" i="0" u="none" strike="noStrike" dirty="0">
                <a:solidFill>
                  <a:schemeClr val="accent5">
                    <a:lumMod val="75000"/>
                  </a:schemeClr>
                </a:solidFill>
                <a:effectLst/>
                <a:latin typeface="Arial" panose="020B0604020202020204" pitchFamily="34" charset="0"/>
              </a:rPr>
              <a:t>Traffic Light Protocol [TLP]</a:t>
            </a:r>
            <a:r>
              <a:rPr lang="en-GB" sz="1800" b="0" i="0" u="none" strike="noStrike" dirty="0">
                <a:solidFill>
                  <a:schemeClr val="accent5">
                    <a:lumMod val="75000"/>
                  </a:schemeClr>
                </a:solidFill>
                <a:effectLst/>
                <a:latin typeface="Arial" panose="020B0604020202020204" pitchFamily="34" charset="0"/>
              </a:rPr>
              <a:t> information disclosure policy and use it during incident response communications with federation participants.</a:t>
            </a:r>
          </a:p>
          <a:p>
            <a:pPr marL="50800" indent="0">
              <a:buNone/>
            </a:pPr>
            <a:endParaRPr lang="en-NL" dirty="0"/>
          </a:p>
        </p:txBody>
      </p:sp>
      <p:sp>
        <p:nvSpPr>
          <p:cNvPr id="3" name="Title 2">
            <a:extLst>
              <a:ext uri="{FF2B5EF4-FFF2-40B4-BE49-F238E27FC236}">
                <a16:creationId xmlns:a16="http://schemas.microsoft.com/office/drawing/2014/main" id="{FE9F11EF-EF88-B057-E745-42A1D6167ED4}"/>
              </a:ext>
            </a:extLst>
          </p:cNvPr>
          <p:cNvSpPr>
            <a:spLocks noGrp="1"/>
          </p:cNvSpPr>
          <p:nvPr>
            <p:ph type="title"/>
          </p:nvPr>
        </p:nvSpPr>
        <p:spPr>
          <a:xfrm>
            <a:off x="368351" y="404664"/>
            <a:ext cx="9894723" cy="430909"/>
          </a:xfrm>
        </p:spPr>
        <p:txBody>
          <a:bodyPr/>
          <a:lstStyle/>
          <a:p>
            <a:r>
              <a:rPr lang="en-NL" dirty="0"/>
              <a:t>Incident Response in SIRTFIv2</a:t>
            </a:r>
          </a:p>
        </p:txBody>
      </p:sp>
    </p:spTree>
    <p:extLst>
      <p:ext uri="{BB962C8B-B14F-4D97-AF65-F5344CB8AC3E}">
        <p14:creationId xmlns:p14="http://schemas.microsoft.com/office/powerpoint/2010/main" val="15440004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8328A37-0FB1-2003-6B54-C3A4E237F46A}"/>
              </a:ext>
            </a:extLst>
          </p:cNvPr>
          <p:cNvSpPr>
            <a:spLocks noGrp="1"/>
          </p:cNvSpPr>
          <p:nvPr>
            <p:ph type="body" idx="1"/>
          </p:nvPr>
        </p:nvSpPr>
        <p:spPr>
          <a:xfrm>
            <a:off x="114008" y="692696"/>
            <a:ext cx="11670624" cy="5544616"/>
          </a:xfrm>
        </p:spPr>
        <p:txBody>
          <a:bodyPr/>
          <a:lstStyle/>
          <a:p>
            <a:pPr marL="50800" indent="0">
              <a:buNone/>
            </a:pPr>
            <a:r>
              <a:rPr lang="en-GB" dirty="0"/>
              <a:t>Traceability [TR] To be able to answer the basic questions </a:t>
            </a:r>
            <a:r>
              <a:rPr lang="en-GB" b="1" dirty="0">
                <a:solidFill>
                  <a:srgbClr val="C00000"/>
                </a:solidFill>
              </a:rPr>
              <a:t>"who, what, where, and when"</a:t>
            </a:r>
            <a:r>
              <a:rPr lang="en-GB" b="1" dirty="0"/>
              <a:t> </a:t>
            </a:r>
            <a:r>
              <a:rPr lang="en-GB" dirty="0"/>
              <a:t>concerning a security incident requires retaining relevant system generated information, including accurate timestamps and identifiers of system components and actors, for a period of time</a:t>
            </a:r>
            <a:br>
              <a:rPr lang="en-GB" dirty="0"/>
            </a:br>
            <a:endParaRPr lang="en-GB" dirty="0"/>
          </a:p>
          <a:p>
            <a:pPr marL="50800" indent="0">
              <a:buNone/>
            </a:pPr>
            <a:r>
              <a:rPr lang="en-GB" dirty="0"/>
              <a:t> ● [TR1] </a:t>
            </a:r>
            <a:r>
              <a:rPr lang="en-GB" b="1" dirty="0"/>
              <a:t>Relevant system generated information</a:t>
            </a:r>
            <a:r>
              <a:rPr lang="en-GB" dirty="0"/>
              <a:t>, including accurate timestamps and identifiers of system components and actors, </a:t>
            </a:r>
            <a:r>
              <a:rPr lang="en-GB" b="1" dirty="0"/>
              <a:t>are retained and available for use in security incident response procedures.</a:t>
            </a:r>
            <a:r>
              <a:rPr lang="en-GB" dirty="0"/>
              <a:t>  </a:t>
            </a:r>
          </a:p>
          <a:p>
            <a:pPr marL="50800" indent="0">
              <a:buNone/>
            </a:pPr>
            <a:r>
              <a:rPr lang="en-GB" dirty="0"/>
              <a:t>● [TR2] Information attested to in [TR1] is retained </a:t>
            </a:r>
            <a:r>
              <a:rPr lang="en-GB" b="1" dirty="0"/>
              <a:t>in conformance with the organisation’s security incident response policy or practices. </a:t>
            </a:r>
            <a:endParaRPr lang="en-NL" b="1" dirty="0"/>
          </a:p>
        </p:txBody>
      </p:sp>
      <p:sp>
        <p:nvSpPr>
          <p:cNvPr id="3" name="Title 2">
            <a:extLst>
              <a:ext uri="{FF2B5EF4-FFF2-40B4-BE49-F238E27FC236}">
                <a16:creationId xmlns:a16="http://schemas.microsoft.com/office/drawing/2014/main" id="{6AB93A49-F444-89BC-532B-BE4422486F18}"/>
              </a:ext>
            </a:extLst>
          </p:cNvPr>
          <p:cNvSpPr>
            <a:spLocks noGrp="1"/>
          </p:cNvSpPr>
          <p:nvPr>
            <p:ph type="title"/>
          </p:nvPr>
        </p:nvSpPr>
        <p:spPr>
          <a:xfrm>
            <a:off x="119336" y="116632"/>
            <a:ext cx="9894723" cy="430909"/>
          </a:xfrm>
        </p:spPr>
        <p:txBody>
          <a:bodyPr/>
          <a:lstStyle/>
          <a:p>
            <a:r>
              <a:rPr lang="en-NL" dirty="0"/>
              <a:t>Traceability in SIRTFIv2</a:t>
            </a:r>
          </a:p>
        </p:txBody>
      </p:sp>
    </p:spTree>
    <p:extLst>
      <p:ext uri="{BB962C8B-B14F-4D97-AF65-F5344CB8AC3E}">
        <p14:creationId xmlns:p14="http://schemas.microsoft.com/office/powerpoint/2010/main" val="421274508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001D062-3CFE-2FFB-FDFB-99E07F9C28FE}"/>
              </a:ext>
            </a:extLst>
          </p:cNvPr>
          <p:cNvSpPr>
            <a:spLocks noGrp="1"/>
          </p:cNvSpPr>
          <p:nvPr>
            <p:ph type="body" idx="1"/>
          </p:nvPr>
        </p:nvSpPr>
        <p:spPr>
          <a:xfrm>
            <a:off x="-96688" y="764704"/>
            <a:ext cx="12072664" cy="4351338"/>
          </a:xfrm>
        </p:spPr>
        <p:txBody>
          <a:bodyPr/>
          <a:lstStyle/>
          <a:p>
            <a:r>
              <a:rPr lang="en-GB" dirty="0"/>
              <a:t>Identity Providers and Service Providers (participants) have a responsibility </a:t>
            </a:r>
            <a:r>
              <a:rPr lang="en-GB" b="1" dirty="0"/>
              <a:t>to notify users </a:t>
            </a:r>
            <a:r>
              <a:rPr lang="en-GB" dirty="0"/>
              <a:t>that </a:t>
            </a:r>
            <a:r>
              <a:rPr lang="en-GB" b="1" dirty="0"/>
              <a:t>their access may be controlled following unauthorised use, such as during a security incident </a:t>
            </a:r>
            <a:br>
              <a:rPr lang="en-GB" dirty="0"/>
            </a:br>
            <a:r>
              <a:rPr lang="en-GB" sz="1800" i="1" dirty="0"/>
              <a:t>The definition of authorised use may be communicated to the user via an Acceptable Usage policy, terms and conditions, contract or other agreement </a:t>
            </a:r>
            <a:br>
              <a:rPr lang="en-GB" sz="1800" i="1" dirty="0"/>
            </a:br>
            <a:br>
              <a:rPr lang="en-GB" dirty="0"/>
            </a:br>
            <a:r>
              <a:rPr lang="en-GB" dirty="0"/>
              <a:t>This may be done directly between the participant and the user, or between a third party and the user in the case that operation of a system has been</a:t>
            </a:r>
            <a:br>
              <a:rPr lang="en-GB" dirty="0"/>
            </a:br>
            <a:r>
              <a:rPr lang="en-GB" dirty="0"/>
              <a:t>delegated</a:t>
            </a:r>
            <a:br>
              <a:rPr lang="en-GB" dirty="0"/>
            </a:br>
            <a:r>
              <a:rPr lang="en-GB" dirty="0"/>
              <a:t>  </a:t>
            </a:r>
            <a:br>
              <a:rPr lang="en-GB" dirty="0"/>
            </a:br>
            <a:r>
              <a:rPr lang="en-GB" dirty="0"/>
              <a:t>● [UR1] The participant has defined rules and conditions of use</a:t>
            </a:r>
            <a:br>
              <a:rPr lang="en-GB" dirty="0"/>
            </a:br>
            <a:r>
              <a:rPr lang="en-GB" dirty="0"/>
              <a:t>● [UR2] There is a process to notify all users of these rules and conditions of use </a:t>
            </a:r>
            <a:endParaRPr lang="en-NL" dirty="0"/>
          </a:p>
        </p:txBody>
      </p:sp>
      <p:sp>
        <p:nvSpPr>
          <p:cNvPr id="3" name="Title 2">
            <a:extLst>
              <a:ext uri="{FF2B5EF4-FFF2-40B4-BE49-F238E27FC236}">
                <a16:creationId xmlns:a16="http://schemas.microsoft.com/office/drawing/2014/main" id="{F28CD3A1-3D49-D656-AF30-322951EFA8CA}"/>
              </a:ext>
            </a:extLst>
          </p:cNvPr>
          <p:cNvSpPr>
            <a:spLocks noGrp="1"/>
          </p:cNvSpPr>
          <p:nvPr>
            <p:ph type="title"/>
          </p:nvPr>
        </p:nvSpPr>
        <p:spPr>
          <a:xfrm>
            <a:off x="119336" y="188640"/>
            <a:ext cx="9894723" cy="430909"/>
          </a:xfrm>
        </p:spPr>
        <p:txBody>
          <a:bodyPr/>
          <a:lstStyle/>
          <a:p>
            <a:r>
              <a:rPr lang="en-GB" dirty="0"/>
              <a:t>User Rules and Conditions [UR] in </a:t>
            </a:r>
            <a:r>
              <a:rPr lang="en-GB" dirty="0">
                <a:solidFill>
                  <a:srgbClr val="FF0000"/>
                </a:solidFill>
              </a:rPr>
              <a:t>SIRTFIv2</a:t>
            </a:r>
            <a:endParaRPr lang="en-NL" dirty="0">
              <a:solidFill>
                <a:srgbClr val="FF0000"/>
              </a:solidFill>
            </a:endParaRPr>
          </a:p>
        </p:txBody>
      </p:sp>
    </p:spTree>
    <p:extLst>
      <p:ext uri="{BB962C8B-B14F-4D97-AF65-F5344CB8AC3E}">
        <p14:creationId xmlns:p14="http://schemas.microsoft.com/office/powerpoint/2010/main" val="133441949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526EE79-9938-3F5F-78B4-4B3C09E86720}"/>
              </a:ext>
            </a:extLst>
          </p:cNvPr>
          <p:cNvSpPr>
            <a:spLocks noGrp="1"/>
          </p:cNvSpPr>
          <p:nvPr>
            <p:ph type="title"/>
          </p:nvPr>
        </p:nvSpPr>
        <p:spPr>
          <a:xfrm>
            <a:off x="35888" y="188640"/>
            <a:ext cx="9894723" cy="430909"/>
          </a:xfrm>
        </p:spPr>
        <p:txBody>
          <a:bodyPr/>
          <a:lstStyle/>
          <a:p>
            <a:r>
              <a:rPr lang="en-NL" dirty="0"/>
              <a:t>Security contact in incident response in SIRTFIv2</a:t>
            </a:r>
          </a:p>
        </p:txBody>
      </p:sp>
      <p:sp>
        <p:nvSpPr>
          <p:cNvPr id="11" name="TextBox 10">
            <a:extLst>
              <a:ext uri="{FF2B5EF4-FFF2-40B4-BE49-F238E27FC236}">
                <a16:creationId xmlns:a16="http://schemas.microsoft.com/office/drawing/2014/main" id="{20EA9CA4-7834-57BD-9675-76A193170A8D}"/>
              </a:ext>
            </a:extLst>
          </p:cNvPr>
          <p:cNvSpPr txBox="1"/>
          <p:nvPr/>
        </p:nvSpPr>
        <p:spPr>
          <a:xfrm>
            <a:off x="540235" y="692696"/>
            <a:ext cx="10668333" cy="6109365"/>
          </a:xfrm>
          <a:prstGeom prst="rect">
            <a:avLst/>
          </a:prstGeom>
          <a:noFill/>
        </p:spPr>
        <p:txBody>
          <a:bodyPr wrap="square">
            <a:spAutoFit/>
          </a:bodyPr>
          <a:lstStyle/>
          <a:p>
            <a:pPr rtl="0">
              <a:spcBef>
                <a:spcPts val="600"/>
              </a:spcBef>
              <a:spcAft>
                <a:spcPts val="600"/>
              </a:spcAft>
            </a:pPr>
            <a:r>
              <a:rPr lang="en-GB" sz="2400" b="1" i="0" u="none" strike="noStrike" dirty="0">
                <a:solidFill>
                  <a:srgbClr val="0070C0"/>
                </a:solidFill>
                <a:effectLst/>
                <a:latin typeface="Arial" panose="020B0604020202020204" pitchFamily="34" charset="0"/>
              </a:rPr>
              <a:t>Security Contact</a:t>
            </a:r>
            <a:r>
              <a:rPr lang="en-GB" sz="2800" b="1" i="0" u="none" strike="noStrike" dirty="0">
                <a:solidFill>
                  <a:srgbClr val="0070C0"/>
                </a:solidFill>
                <a:latin typeface="Arial" panose="020B0604020202020204" pitchFamily="34" charset="0"/>
              </a:rPr>
              <a:t>  </a:t>
            </a:r>
            <a:r>
              <a:rPr lang="en-GB" sz="1600" i="1" u="none" strike="noStrike" dirty="0">
                <a:solidFill>
                  <a:srgbClr val="0070C0"/>
                </a:solidFill>
                <a:latin typeface="Arial" panose="020B0604020202020204" pitchFamily="34" charset="0"/>
              </a:rPr>
              <a:t>(normative section)</a:t>
            </a:r>
            <a:br>
              <a:rPr lang="en-GB" sz="1600" i="1" u="none" strike="noStrike" dirty="0">
                <a:solidFill>
                  <a:srgbClr val="0070C0"/>
                </a:solidFill>
                <a:latin typeface="Arial" panose="020B0604020202020204" pitchFamily="34" charset="0"/>
              </a:rPr>
            </a:br>
            <a:br>
              <a:rPr lang="en-GB" sz="2800" b="0" dirty="0">
                <a:solidFill>
                  <a:srgbClr val="0070C0"/>
                </a:solidFill>
                <a:effectLst/>
              </a:rPr>
            </a:br>
            <a:r>
              <a:rPr lang="en-GB" sz="1600" b="0" i="0" u="none" strike="noStrike" dirty="0">
                <a:solidFill>
                  <a:srgbClr val="0070C0"/>
                </a:solidFill>
                <a:effectLst/>
                <a:latin typeface="Arial" panose="020B0604020202020204" pitchFamily="34" charset="0"/>
              </a:rPr>
              <a:t>The entity operator, or party providing incident response support on behalf of the entity, </a:t>
            </a:r>
            <a:r>
              <a:rPr lang="en-GB" sz="1800" b="1" i="0" u="none" strike="noStrike" dirty="0">
                <a:solidFill>
                  <a:srgbClr val="0070C0"/>
                </a:solidFill>
                <a:effectLst/>
                <a:latin typeface="Arial" panose="020B0604020202020204" pitchFamily="34" charset="0"/>
              </a:rPr>
              <a:t>MUST:</a:t>
            </a:r>
            <a:br>
              <a:rPr lang="en-GB" sz="1800" b="1" i="0" u="none" strike="noStrike" dirty="0">
                <a:solidFill>
                  <a:srgbClr val="0070C0"/>
                </a:solidFill>
                <a:effectLst/>
                <a:latin typeface="Arial" panose="020B0604020202020204" pitchFamily="34" charset="0"/>
              </a:rPr>
            </a:br>
            <a:endParaRPr lang="en-GB" sz="3200" b="1" dirty="0">
              <a:solidFill>
                <a:srgbClr val="0070C0"/>
              </a:solidFill>
              <a:effectLst/>
            </a:endParaRPr>
          </a:p>
          <a:p>
            <a:pPr rtl="0" fontAlgn="base">
              <a:spcBef>
                <a:spcPts val="0"/>
              </a:spcBef>
              <a:spcAft>
                <a:spcPts val="0"/>
              </a:spcAft>
              <a:buFont typeface="Arial" panose="020B0604020202020204" pitchFamily="34" charset="0"/>
              <a:buChar char="•"/>
            </a:pPr>
            <a:r>
              <a:rPr lang="en-GB" sz="1800" b="1" i="0" u="none" strike="noStrike" dirty="0">
                <a:solidFill>
                  <a:srgbClr val="0070C0"/>
                </a:solidFill>
                <a:effectLst/>
                <a:latin typeface="Arial" panose="020B0604020202020204" pitchFamily="34" charset="0"/>
              </a:rPr>
              <a:t>Provide a security contact [CONTACT] containing:</a:t>
            </a:r>
            <a:br>
              <a:rPr lang="en-GB" sz="1800" b="1" i="0" u="none" strike="noStrike" dirty="0">
                <a:solidFill>
                  <a:srgbClr val="0070C0"/>
                </a:solidFill>
                <a:effectLst/>
                <a:latin typeface="Arial" panose="020B0604020202020204" pitchFamily="34" charset="0"/>
              </a:rPr>
            </a:br>
            <a:endParaRPr lang="en-GB" sz="1800" b="1" i="0" u="none" strike="noStrike" dirty="0">
              <a:solidFill>
                <a:srgbClr val="0070C0"/>
              </a:solidFill>
              <a:effectLst/>
              <a:latin typeface="Arial" panose="020B0604020202020204" pitchFamily="34" charset="0"/>
            </a:endParaRPr>
          </a:p>
          <a:p>
            <a:pPr marL="742950" lvl="1" indent="-285750" rtl="0" fontAlgn="base">
              <a:spcBef>
                <a:spcPts val="0"/>
              </a:spcBef>
              <a:spcAft>
                <a:spcPts val="0"/>
              </a:spcAft>
              <a:buFont typeface="Arial" panose="020B0604020202020204" pitchFamily="34" charset="0"/>
              <a:buChar char="•"/>
            </a:pPr>
            <a:r>
              <a:rPr lang="en-GB" sz="1600" b="0" i="0" u="none" strike="noStrike" dirty="0">
                <a:solidFill>
                  <a:srgbClr val="0070C0"/>
                </a:solidFill>
                <a:effectLst/>
                <a:latin typeface="Arial" panose="020B0604020202020204" pitchFamily="34" charset="0"/>
              </a:rPr>
              <a:t>Name, included as a GivenName element (this MAY be the name of a service function, such as </a:t>
            </a:r>
            <a:br>
              <a:rPr lang="en-GB" sz="1600" b="0" i="0" u="none" strike="noStrike" dirty="0">
                <a:solidFill>
                  <a:srgbClr val="0070C0"/>
                </a:solidFill>
                <a:effectLst/>
                <a:latin typeface="Arial" panose="020B0604020202020204" pitchFamily="34" charset="0"/>
              </a:rPr>
            </a:br>
            <a:r>
              <a:rPr lang="en-GB" sz="1600" b="0" i="0" u="none" strike="noStrike" dirty="0">
                <a:solidFill>
                  <a:srgbClr val="0070C0"/>
                </a:solidFill>
                <a:effectLst/>
                <a:latin typeface="Arial" panose="020B0604020202020204" pitchFamily="34" charset="0"/>
              </a:rPr>
              <a:t>     “Security Operations”)</a:t>
            </a:r>
          </a:p>
          <a:p>
            <a:pPr marL="742950" lvl="1" indent="-285750" rtl="0" fontAlgn="base">
              <a:spcBef>
                <a:spcPts val="0"/>
              </a:spcBef>
              <a:spcAft>
                <a:spcPts val="0"/>
              </a:spcAft>
              <a:buFont typeface="Arial" panose="020B0604020202020204" pitchFamily="34" charset="0"/>
              <a:buChar char="•"/>
            </a:pPr>
            <a:r>
              <a:rPr lang="en-GB" sz="1600" b="0" i="0" u="none" strike="noStrike" dirty="0">
                <a:solidFill>
                  <a:srgbClr val="0070C0"/>
                </a:solidFill>
                <a:effectLst/>
                <a:latin typeface="Arial" panose="020B0604020202020204" pitchFamily="34" charset="0"/>
              </a:rPr>
              <a:t>Email, included as an EmailAddress element</a:t>
            </a:r>
          </a:p>
          <a:p>
            <a:pPr marL="742950" lvl="1" indent="-285750" rtl="0" fontAlgn="base">
              <a:spcBef>
                <a:spcPts val="0"/>
              </a:spcBef>
              <a:spcAft>
                <a:spcPts val="0"/>
              </a:spcAft>
              <a:buFont typeface="Arial" panose="020B0604020202020204" pitchFamily="34" charset="0"/>
              <a:buChar char="•"/>
            </a:pPr>
            <a:r>
              <a:rPr lang="en-GB" sz="1600" b="0" i="0" u="none" strike="noStrike" dirty="0">
                <a:solidFill>
                  <a:srgbClr val="0070C0"/>
                </a:solidFill>
                <a:effectLst/>
                <a:latin typeface="Arial" panose="020B0604020202020204" pitchFamily="34" charset="0"/>
              </a:rPr>
              <a:t>OPTIONAL additional fields from the SAML Standard for contactPerson [SCHEMA]</a:t>
            </a:r>
            <a:br>
              <a:rPr lang="en-GB" sz="1600" b="0" i="0" u="none" strike="noStrike" dirty="0">
                <a:solidFill>
                  <a:srgbClr val="0070C0"/>
                </a:solidFill>
                <a:effectLst/>
                <a:latin typeface="Arial" panose="020B0604020202020204" pitchFamily="34" charset="0"/>
              </a:rPr>
            </a:br>
            <a:endParaRPr lang="en-GB" sz="1600" b="0" i="0" u="none" strike="noStrike" dirty="0">
              <a:solidFill>
                <a:srgbClr val="0070C0"/>
              </a:solidFill>
              <a:effectLst/>
              <a:latin typeface="Arial" panose="020B0604020202020204" pitchFamily="34" charset="0"/>
            </a:endParaRPr>
          </a:p>
          <a:p>
            <a:pPr rtl="0" fontAlgn="base">
              <a:spcBef>
                <a:spcPts val="0"/>
              </a:spcBef>
              <a:spcAft>
                <a:spcPts val="0"/>
              </a:spcAft>
              <a:buFont typeface="Arial" panose="020B0604020202020204" pitchFamily="34" charset="0"/>
              <a:buChar char="•"/>
            </a:pPr>
            <a:r>
              <a:rPr lang="en-GB" sz="1600" b="1" i="0" u="none" strike="noStrike" dirty="0">
                <a:solidFill>
                  <a:srgbClr val="0070C0"/>
                </a:solidFill>
                <a:effectLst/>
                <a:latin typeface="Arial" panose="020B0604020202020204" pitchFamily="34" charset="0"/>
              </a:rPr>
              <a:t>Ensure that communication sent to the security contact is not publicly archived.</a:t>
            </a:r>
            <a:br>
              <a:rPr lang="en-GB" sz="1600" b="1" i="0" u="none" strike="noStrike" dirty="0">
                <a:solidFill>
                  <a:srgbClr val="0070C0"/>
                </a:solidFill>
                <a:effectLst/>
                <a:latin typeface="Arial" panose="020B0604020202020204" pitchFamily="34" charset="0"/>
              </a:rPr>
            </a:br>
            <a:endParaRPr lang="en-GB" sz="1600" b="1" i="0" u="none" strike="noStrike" dirty="0">
              <a:solidFill>
                <a:srgbClr val="0070C0"/>
              </a:solidFill>
              <a:effectLst/>
              <a:latin typeface="Arial" panose="020B0604020202020204" pitchFamily="34" charset="0"/>
            </a:endParaRPr>
          </a:p>
          <a:p>
            <a:pPr rtl="0" fontAlgn="base">
              <a:spcBef>
                <a:spcPts val="0"/>
              </a:spcBef>
              <a:spcAft>
                <a:spcPts val="0"/>
              </a:spcAft>
              <a:buFont typeface="Arial" panose="020B0604020202020204" pitchFamily="34" charset="0"/>
              <a:buChar char="•"/>
            </a:pPr>
            <a:r>
              <a:rPr lang="en-GB" sz="1600" b="0" i="0" u="none" strike="noStrike" dirty="0">
                <a:solidFill>
                  <a:srgbClr val="0070C0"/>
                </a:solidFill>
                <a:effectLst/>
                <a:latin typeface="Arial" panose="020B0604020202020204" pitchFamily="34" charset="0"/>
              </a:rPr>
              <a:t> If the entity removes the security contact [CONTACT] from metadata, it MUST also remove the corresponding </a:t>
            </a:r>
            <a:r>
              <a:rPr lang="en-GB" sz="1600" b="0" i="0" u="none" strike="noStrike" dirty="0" err="1">
                <a:solidFill>
                  <a:srgbClr val="0070C0"/>
                </a:solidFill>
                <a:effectLst/>
                <a:latin typeface="Arial" panose="020B0604020202020204" pitchFamily="34" charset="0"/>
              </a:rPr>
              <a:t>Sirtfi</a:t>
            </a:r>
            <a:r>
              <a:rPr lang="en-GB" sz="1600" b="0" i="0" u="none" strike="noStrike" dirty="0">
                <a:solidFill>
                  <a:srgbClr val="0070C0"/>
                </a:solidFill>
                <a:effectLst/>
                <a:latin typeface="Arial" panose="020B0604020202020204" pitchFamily="34" charset="0"/>
              </a:rPr>
              <a:t> Attribute</a:t>
            </a:r>
          </a:p>
          <a:p>
            <a:pPr rtl="0">
              <a:spcBef>
                <a:spcPts val="0"/>
              </a:spcBef>
              <a:spcAft>
                <a:spcPts val="0"/>
              </a:spcAft>
            </a:pPr>
            <a:br>
              <a:rPr lang="en-GB" sz="2800" b="0" dirty="0">
                <a:solidFill>
                  <a:srgbClr val="0070C0"/>
                </a:solidFill>
                <a:effectLst/>
              </a:rPr>
            </a:br>
            <a:r>
              <a:rPr lang="en-GB" sz="1600" b="0" i="0" u="none" strike="noStrike" dirty="0">
                <a:solidFill>
                  <a:srgbClr val="0070C0"/>
                </a:solidFill>
                <a:effectLst/>
                <a:latin typeface="Arial" panose="020B0604020202020204" pitchFamily="34" charset="0"/>
              </a:rPr>
              <a:t>The registrar MAY perform, or facilitate, a </a:t>
            </a:r>
            <a:r>
              <a:rPr lang="en-GB" sz="1600" b="1" i="0" u="none" strike="noStrike" dirty="0">
                <a:solidFill>
                  <a:srgbClr val="0070C0"/>
                </a:solidFill>
                <a:effectLst/>
                <a:latin typeface="Arial" panose="020B0604020202020204" pitchFamily="34" charset="0"/>
              </a:rPr>
              <a:t>periodic check for responsiveness of the security contact</a:t>
            </a:r>
            <a:r>
              <a:rPr lang="en-GB" sz="1600" b="0" i="0" u="none" strike="noStrike" dirty="0">
                <a:solidFill>
                  <a:srgbClr val="0070C0"/>
                </a:solidFill>
                <a:effectLst/>
                <a:latin typeface="Arial" panose="020B0604020202020204" pitchFamily="34" charset="0"/>
              </a:rPr>
              <a:t>.</a:t>
            </a:r>
            <a:endParaRPr lang="en-GB" sz="2800" b="0" dirty="0">
              <a:solidFill>
                <a:srgbClr val="0070C0"/>
              </a:solidFill>
              <a:effectLst/>
            </a:endParaRPr>
          </a:p>
          <a:p>
            <a:br>
              <a:rPr lang="en-GB" sz="2800" dirty="0">
                <a:solidFill>
                  <a:srgbClr val="0070C0"/>
                </a:solidFill>
              </a:rPr>
            </a:br>
            <a:endParaRPr lang="en-NL" sz="2800" dirty="0">
              <a:solidFill>
                <a:srgbClr val="0070C0"/>
              </a:solidFill>
            </a:endParaRPr>
          </a:p>
        </p:txBody>
      </p:sp>
    </p:spTree>
    <p:extLst>
      <p:ext uri="{BB962C8B-B14F-4D97-AF65-F5344CB8AC3E}">
        <p14:creationId xmlns:p14="http://schemas.microsoft.com/office/powerpoint/2010/main" val="328772388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B870824-08A0-8372-9747-6586D2E8B9EF}"/>
              </a:ext>
            </a:extLst>
          </p:cNvPr>
          <p:cNvSpPr>
            <a:spLocks noGrp="1"/>
          </p:cNvSpPr>
          <p:nvPr>
            <p:ph type="title"/>
          </p:nvPr>
        </p:nvSpPr>
        <p:spPr/>
        <p:txBody>
          <a:bodyPr/>
          <a:lstStyle/>
          <a:p>
            <a:endParaRPr lang="en-NL"/>
          </a:p>
        </p:txBody>
      </p:sp>
      <p:pic>
        <p:nvPicPr>
          <p:cNvPr id="1026" name="Picture 2">
            <a:extLst>
              <a:ext uri="{FF2B5EF4-FFF2-40B4-BE49-F238E27FC236}">
                <a16:creationId xmlns:a16="http://schemas.microsoft.com/office/drawing/2014/main" id="{30D0BA67-6EF7-D8C9-17A8-04FB131A49C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87388"/>
            <a:ext cx="12192000" cy="548322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1863CF44-AACC-BCDF-CFDE-9C834D49218C}"/>
              </a:ext>
            </a:extLst>
          </p:cNvPr>
          <p:cNvSpPr txBox="1"/>
          <p:nvPr/>
        </p:nvSpPr>
        <p:spPr>
          <a:xfrm>
            <a:off x="263352" y="0"/>
            <a:ext cx="11305256" cy="1323439"/>
          </a:xfrm>
          <a:prstGeom prst="rect">
            <a:avLst/>
          </a:prstGeom>
          <a:noFill/>
        </p:spPr>
        <p:txBody>
          <a:bodyPr wrap="square">
            <a:spAutoFit/>
          </a:bodyPr>
          <a:lstStyle/>
          <a:p>
            <a:pPr algn="ctr" rtl="0">
              <a:spcBef>
                <a:spcPts val="0"/>
              </a:spcBef>
              <a:spcAft>
                <a:spcPts val="0"/>
              </a:spcAft>
            </a:pPr>
            <a:r>
              <a:rPr lang="en-GB" sz="2800" b="1" i="0" u="none" strike="noStrike" dirty="0">
                <a:solidFill>
                  <a:srgbClr val="065081"/>
                </a:solidFill>
                <a:effectLst/>
                <a:latin typeface="Calibri" panose="020F0502020204030204" pitchFamily="34" charset="0"/>
              </a:rPr>
              <a:t>Entities' Compliance to Standards (2022):</a:t>
            </a:r>
            <a:br>
              <a:rPr lang="en-GB" sz="2800" b="1" i="0" u="none" strike="noStrike" dirty="0">
                <a:solidFill>
                  <a:srgbClr val="065081"/>
                </a:solidFill>
                <a:effectLst/>
                <a:latin typeface="Calibri" panose="020F0502020204030204" pitchFamily="34" charset="0"/>
              </a:rPr>
            </a:br>
            <a:r>
              <a:rPr lang="en-GB" sz="2400" i="0" u="none" strike="noStrike" dirty="0">
                <a:solidFill>
                  <a:srgbClr val="065081"/>
                </a:solidFill>
                <a:effectLst/>
                <a:latin typeface="Calibri" panose="020F0502020204030204" pitchFamily="34" charset="0"/>
              </a:rPr>
              <a:t>EC adoption evolution with time</a:t>
            </a:r>
            <a:endParaRPr lang="en-GB" sz="2800" dirty="0">
              <a:effectLst/>
            </a:endParaRPr>
          </a:p>
          <a:p>
            <a:br>
              <a:rPr lang="en-GB" dirty="0"/>
            </a:br>
            <a:endParaRPr lang="en-NL" dirty="0"/>
          </a:p>
        </p:txBody>
      </p:sp>
    </p:spTree>
    <p:extLst>
      <p:ext uri="{BB962C8B-B14F-4D97-AF65-F5344CB8AC3E}">
        <p14:creationId xmlns:p14="http://schemas.microsoft.com/office/powerpoint/2010/main" val="1668127888"/>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E6D88876-9B54-6709-28BE-F35C754BEE1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7448" y="357478"/>
            <a:ext cx="10513690" cy="650052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AC4108AE-C1F4-9ACB-3B8C-2644E26C9B1B}"/>
              </a:ext>
            </a:extLst>
          </p:cNvPr>
          <p:cNvSpPr txBox="1"/>
          <p:nvPr/>
        </p:nvSpPr>
        <p:spPr>
          <a:xfrm>
            <a:off x="233623" y="3861048"/>
            <a:ext cx="925253" cy="954107"/>
          </a:xfrm>
          <a:prstGeom prst="rect">
            <a:avLst/>
          </a:prstGeom>
          <a:noFill/>
        </p:spPr>
        <p:txBody>
          <a:bodyPr wrap="none" rtlCol="0">
            <a:spAutoFit/>
          </a:bodyPr>
          <a:lstStyle/>
          <a:p>
            <a:r>
              <a:rPr lang="en-GB" dirty="0"/>
              <a:t>S</a:t>
            </a:r>
            <a:r>
              <a:rPr lang="en-NL" dirty="0"/>
              <a:t>ource:</a:t>
            </a:r>
          </a:p>
          <a:p>
            <a:r>
              <a:rPr lang="en-NL" dirty="0"/>
              <a:t>REFEDS</a:t>
            </a:r>
            <a:br>
              <a:rPr lang="en-NL" dirty="0"/>
            </a:br>
            <a:r>
              <a:rPr lang="en-NL" dirty="0"/>
              <a:t>SURVEY</a:t>
            </a:r>
            <a:br>
              <a:rPr lang="en-NL" dirty="0"/>
            </a:br>
            <a:r>
              <a:rPr lang="en-NL" dirty="0"/>
              <a:t>2022</a:t>
            </a:r>
          </a:p>
        </p:txBody>
      </p:sp>
      <p:sp>
        <p:nvSpPr>
          <p:cNvPr id="5" name="Title 2">
            <a:extLst>
              <a:ext uri="{FF2B5EF4-FFF2-40B4-BE49-F238E27FC236}">
                <a16:creationId xmlns:a16="http://schemas.microsoft.com/office/drawing/2014/main" id="{4EE6FC32-3FC9-3CBA-5E84-C72F81DFD6CB}"/>
              </a:ext>
            </a:extLst>
          </p:cNvPr>
          <p:cNvSpPr>
            <a:spLocks noGrp="1"/>
          </p:cNvSpPr>
          <p:nvPr>
            <p:ph type="title"/>
          </p:nvPr>
        </p:nvSpPr>
        <p:spPr>
          <a:xfrm>
            <a:off x="0" y="0"/>
            <a:ext cx="11881319" cy="430909"/>
          </a:xfrm>
        </p:spPr>
        <p:txBody>
          <a:bodyPr/>
          <a:lstStyle/>
          <a:p>
            <a:r>
              <a:rPr lang="en-NL" sz="2800" dirty="0"/>
              <a:t>Plans for adoption of Entity Categories within the REFEDS community</a:t>
            </a:r>
          </a:p>
        </p:txBody>
      </p:sp>
    </p:spTree>
    <p:extLst>
      <p:ext uri="{BB962C8B-B14F-4D97-AF65-F5344CB8AC3E}">
        <p14:creationId xmlns:p14="http://schemas.microsoft.com/office/powerpoint/2010/main" val="11448714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295;p46"/>
          <p:cNvSpPr>
            <a:spLocks/>
          </p:cNvSpPr>
          <p:nvPr/>
        </p:nvSpPr>
        <p:spPr bwMode="auto">
          <a:xfrm>
            <a:off x="411450" y="997575"/>
            <a:ext cx="11369100" cy="3000000"/>
          </a:xfrm>
          <a:prstGeom prst="rect">
            <a:avLst/>
          </a:prstGeom>
          <a:noFill/>
          <a:ln>
            <a:noFill/>
          </a:ln>
        </p:spPr>
        <p:txBody>
          <a:bodyPr spcFirstLastPara="1" wrap="square" lIns="91425" tIns="91425" rIns="91425" bIns="91425" anchor="t" anchorCtr="0">
            <a:noAutofit/>
          </a:bodyPr>
          <a:lstStyle/>
          <a:p>
            <a:pPr marL="0" lvl="0" indent="0" algn="l">
              <a:lnSpc>
                <a:spcPct val="90000"/>
              </a:lnSpc>
              <a:spcBef>
                <a:spcPts val="0"/>
              </a:spcBef>
              <a:spcAft>
                <a:spcPts val="0"/>
              </a:spcAft>
              <a:buNone/>
              <a:defRPr/>
            </a:pPr>
            <a:r>
              <a:rPr lang="en-US" sz="2400" dirty="0">
                <a:solidFill>
                  <a:srgbClr val="013F5E"/>
                </a:solidFill>
                <a:latin typeface="Calibri"/>
                <a:ea typeface="Calibri"/>
                <a:cs typeface="Calibri"/>
              </a:rPr>
              <a:t>To obtain the entity category attribute a SP </a:t>
            </a:r>
            <a:r>
              <a:rPr lang="en-US" sz="2400" b="1" dirty="0">
                <a:solidFill>
                  <a:srgbClr val="013F5E"/>
                </a:solidFill>
                <a:latin typeface="Calibri"/>
                <a:ea typeface="Calibri"/>
                <a:cs typeface="Calibri"/>
              </a:rPr>
              <a:t>MUST</a:t>
            </a:r>
            <a:r>
              <a:rPr lang="en-US" sz="2400" dirty="0">
                <a:solidFill>
                  <a:srgbClr val="013F5E"/>
                </a:solidFill>
                <a:latin typeface="Calibri"/>
                <a:ea typeface="Calibri"/>
                <a:cs typeface="Calibri"/>
              </a:rPr>
              <a:t> satisfy the requirements for the category and needs to </a:t>
            </a:r>
            <a:r>
              <a:rPr lang="en-US" sz="2400" b="1" dirty="0">
                <a:solidFill>
                  <a:srgbClr val="013F5E"/>
                </a:solidFill>
                <a:latin typeface="Calibri"/>
                <a:ea typeface="Calibri"/>
                <a:cs typeface="Calibri"/>
              </a:rPr>
              <a:t>ASK </a:t>
            </a:r>
            <a:r>
              <a:rPr lang="en-US" sz="2400" dirty="0">
                <a:solidFill>
                  <a:srgbClr val="013F5E"/>
                </a:solidFill>
                <a:latin typeface="Calibri"/>
                <a:ea typeface="Calibri"/>
                <a:cs typeface="Calibri"/>
              </a:rPr>
              <a:t>for the certification to the Registrar</a:t>
            </a:r>
            <a:endParaRPr sz="2200" dirty="0">
              <a:solidFill>
                <a:srgbClr val="004360"/>
              </a:solidFill>
              <a:latin typeface="Calibri"/>
              <a:ea typeface="Calibri"/>
              <a:cs typeface="Calibri"/>
            </a:endParaRPr>
          </a:p>
          <a:p>
            <a:pPr marL="0" lvl="0" indent="0" algn="l">
              <a:lnSpc>
                <a:spcPct val="90000"/>
              </a:lnSpc>
              <a:spcBef>
                <a:spcPts val="750"/>
              </a:spcBef>
              <a:spcAft>
                <a:spcPts val="0"/>
              </a:spcAft>
              <a:buNone/>
              <a:defRPr/>
            </a:pPr>
            <a:r>
              <a:rPr lang="en-US" sz="2400" dirty="0">
                <a:solidFill>
                  <a:srgbClr val="004360"/>
                </a:solidFill>
                <a:latin typeface="Calibri"/>
                <a:ea typeface="Calibri"/>
                <a:cs typeface="Calibri"/>
              </a:rPr>
              <a:t>To certify</a:t>
            </a:r>
            <a:r>
              <a:rPr lang="en-US" sz="2400" dirty="0">
                <a:solidFill>
                  <a:srgbClr val="FF0000"/>
                </a:solidFill>
                <a:latin typeface="Calibri"/>
                <a:ea typeface="Calibri"/>
                <a:cs typeface="Calibri"/>
              </a:rPr>
              <a:t> </a:t>
            </a:r>
            <a:r>
              <a:rPr lang="en-US" sz="2400" dirty="0">
                <a:solidFill>
                  <a:srgbClr val="004360"/>
                </a:solidFill>
                <a:latin typeface="Calibri"/>
                <a:ea typeface="Calibri"/>
                <a:cs typeface="Calibri"/>
              </a:rPr>
              <a:t>that a SP is member of a category </a:t>
            </a:r>
            <a:r>
              <a:rPr lang="en-US" sz="2400" b="1" dirty="0">
                <a:solidFill>
                  <a:srgbClr val="004360"/>
                </a:solidFill>
                <a:latin typeface="Calibri"/>
                <a:ea typeface="Calibri"/>
                <a:cs typeface="Calibri"/>
              </a:rPr>
              <a:t>the Registrar </a:t>
            </a:r>
            <a:r>
              <a:rPr lang="en-US" sz="2400" dirty="0">
                <a:solidFill>
                  <a:srgbClr val="004360"/>
                </a:solidFill>
                <a:latin typeface="Calibri"/>
                <a:ea typeface="Calibri"/>
                <a:cs typeface="Calibri"/>
              </a:rPr>
              <a:t>(after any necessary control) </a:t>
            </a:r>
            <a:r>
              <a:rPr lang="en-US" sz="2400" b="1" dirty="0">
                <a:solidFill>
                  <a:srgbClr val="004360"/>
                </a:solidFill>
                <a:latin typeface="Calibri"/>
                <a:ea typeface="Calibri"/>
                <a:cs typeface="Calibri"/>
              </a:rPr>
              <a:t>adds</a:t>
            </a:r>
            <a:r>
              <a:rPr lang="en-US" sz="2400" b="1" dirty="0">
                <a:solidFill>
                  <a:srgbClr val="FF0000"/>
                </a:solidFill>
                <a:latin typeface="Calibri"/>
                <a:ea typeface="Calibri"/>
                <a:cs typeface="Calibri"/>
              </a:rPr>
              <a:t> </a:t>
            </a:r>
            <a:r>
              <a:rPr lang="en-US" sz="2400" b="1" dirty="0">
                <a:solidFill>
                  <a:srgbClr val="004360"/>
                </a:solidFill>
                <a:latin typeface="Calibri"/>
                <a:ea typeface="Calibri"/>
                <a:cs typeface="Calibri"/>
              </a:rPr>
              <a:t>a fragment to the SP entity metadata like this:</a:t>
            </a:r>
            <a:endParaRPr sz="2200" b="1" dirty="0">
              <a:solidFill>
                <a:srgbClr val="004360"/>
              </a:solidFill>
              <a:latin typeface="Calibri"/>
              <a:ea typeface="Calibri"/>
              <a:cs typeface="Calibri"/>
            </a:endParaRPr>
          </a:p>
          <a:p>
            <a:pPr marL="0" lvl="0" indent="0" algn="l">
              <a:lnSpc>
                <a:spcPct val="90000"/>
              </a:lnSpc>
              <a:spcBef>
                <a:spcPts val="750"/>
              </a:spcBef>
              <a:spcAft>
                <a:spcPts val="0"/>
              </a:spcAft>
              <a:buNone/>
              <a:defRPr/>
            </a:pPr>
            <a:br>
              <a:rPr lang="en-US" sz="1800" dirty="0">
                <a:solidFill>
                  <a:srgbClr val="0000FF"/>
                </a:solidFill>
                <a:latin typeface="Courier New"/>
                <a:ea typeface="Courier New"/>
                <a:cs typeface="Courier New"/>
              </a:rPr>
            </a:br>
            <a:r>
              <a:rPr lang="en-US" sz="1800" dirty="0">
                <a:solidFill>
                  <a:srgbClr val="0000FF"/>
                </a:solidFill>
                <a:latin typeface="Courier New"/>
                <a:ea typeface="Courier New"/>
                <a:cs typeface="Courier New"/>
              </a:rPr>
              <a:t>&lt;</a:t>
            </a:r>
            <a:r>
              <a:rPr lang="en-US" sz="1800" dirty="0" err="1">
                <a:solidFill>
                  <a:srgbClr val="0000FF"/>
                </a:solidFill>
                <a:latin typeface="Courier New"/>
                <a:ea typeface="Courier New"/>
                <a:cs typeface="Courier New"/>
              </a:rPr>
              <a:t>mdattr:EntityAttributes</a:t>
            </a:r>
            <a:r>
              <a:rPr lang="en-US" sz="1800" dirty="0">
                <a:solidFill>
                  <a:srgbClr val="0000FF"/>
                </a:solidFill>
                <a:latin typeface="Courier New"/>
                <a:ea typeface="Courier New"/>
                <a:cs typeface="Courier New"/>
              </a:rPr>
              <a:t>&gt;</a:t>
            </a:r>
            <a:br>
              <a:rPr lang="en-US" sz="1800" b="1" dirty="0">
                <a:solidFill>
                  <a:schemeClr val="dk1"/>
                </a:solidFill>
                <a:latin typeface="Courier New"/>
                <a:ea typeface="Courier New"/>
                <a:cs typeface="Courier New"/>
              </a:rPr>
            </a:br>
            <a:r>
              <a:rPr lang="en-US" sz="1800" b="1" dirty="0">
                <a:solidFill>
                  <a:schemeClr val="dk1"/>
                </a:solidFill>
                <a:latin typeface="Courier New"/>
                <a:ea typeface="Courier New"/>
                <a:cs typeface="Courier New"/>
              </a:rPr>
              <a:t>   </a:t>
            </a:r>
            <a:r>
              <a:rPr lang="en-US" sz="1800" dirty="0">
                <a:solidFill>
                  <a:srgbClr val="0000FF"/>
                </a:solidFill>
                <a:latin typeface="Courier New"/>
                <a:ea typeface="Courier New"/>
                <a:cs typeface="Courier New"/>
              </a:rPr>
              <a:t>&lt;</a:t>
            </a:r>
            <a:r>
              <a:rPr lang="en-US" sz="1800" dirty="0" err="1">
                <a:solidFill>
                  <a:srgbClr val="0000FF"/>
                </a:solidFill>
                <a:latin typeface="Courier New"/>
                <a:ea typeface="Courier New"/>
                <a:cs typeface="Courier New"/>
              </a:rPr>
              <a:t>saml:Attribute</a:t>
            </a:r>
            <a:r>
              <a:rPr lang="en-US" sz="1800" dirty="0">
                <a:solidFill>
                  <a:schemeClr val="dk1"/>
                </a:solidFill>
                <a:latin typeface="Courier New"/>
                <a:ea typeface="Courier New"/>
                <a:cs typeface="Courier New"/>
              </a:rPr>
              <a:t> </a:t>
            </a:r>
            <a:r>
              <a:rPr lang="en-US" sz="1800" dirty="0">
                <a:solidFill>
                  <a:srgbClr val="FF0000"/>
                </a:solidFill>
                <a:latin typeface="Courier New"/>
                <a:ea typeface="Courier New"/>
                <a:cs typeface="Courier New"/>
              </a:rPr>
              <a:t>Name</a:t>
            </a:r>
            <a:r>
              <a:rPr lang="en-US" sz="1800" dirty="0">
                <a:solidFill>
                  <a:schemeClr val="dk1"/>
                </a:solidFill>
                <a:latin typeface="Courier New"/>
                <a:ea typeface="Courier New"/>
                <a:cs typeface="Courier New"/>
              </a:rPr>
              <a:t>=</a:t>
            </a:r>
            <a:r>
              <a:rPr lang="en-US" sz="1800" b="1" dirty="0">
                <a:solidFill>
                  <a:srgbClr val="8000FF"/>
                </a:solidFill>
                <a:latin typeface="Courier New"/>
                <a:ea typeface="Courier New"/>
                <a:cs typeface="Courier New"/>
              </a:rPr>
              <a:t>"http://</a:t>
            </a:r>
            <a:r>
              <a:rPr lang="en-US" sz="1800" b="1" dirty="0" err="1">
                <a:solidFill>
                  <a:srgbClr val="8000FF"/>
                </a:solidFill>
                <a:latin typeface="Courier New"/>
                <a:ea typeface="Courier New"/>
                <a:cs typeface="Courier New"/>
              </a:rPr>
              <a:t>macedir.org</a:t>
            </a:r>
            <a:r>
              <a:rPr lang="en-US" sz="1800" b="1" dirty="0">
                <a:solidFill>
                  <a:srgbClr val="8000FF"/>
                </a:solidFill>
                <a:latin typeface="Courier New"/>
                <a:ea typeface="Courier New"/>
                <a:cs typeface="Courier New"/>
              </a:rPr>
              <a:t>/</a:t>
            </a:r>
            <a:r>
              <a:rPr lang="en-US" sz="1800" b="1" dirty="0">
                <a:solidFill>
                  <a:srgbClr val="FF0000"/>
                </a:solidFill>
                <a:latin typeface="Courier New"/>
                <a:ea typeface="Courier New"/>
                <a:cs typeface="Courier New"/>
              </a:rPr>
              <a:t>entity-category</a:t>
            </a:r>
            <a:r>
              <a:rPr lang="en-US" sz="1800" b="1" dirty="0">
                <a:solidFill>
                  <a:srgbClr val="8000FF"/>
                </a:solidFill>
                <a:latin typeface="Courier New"/>
                <a:ea typeface="Courier New"/>
                <a:cs typeface="Courier New"/>
              </a:rPr>
              <a:t>"</a:t>
            </a:r>
            <a:r>
              <a:rPr lang="en-US" sz="1800" dirty="0">
                <a:solidFill>
                  <a:schemeClr val="dk1"/>
                </a:solidFill>
                <a:latin typeface="Courier New"/>
                <a:ea typeface="Courier New"/>
                <a:cs typeface="Courier New"/>
              </a:rPr>
              <a:t> 					  </a:t>
            </a:r>
            <a:r>
              <a:rPr lang="en-US" sz="1800" dirty="0" err="1">
                <a:solidFill>
                  <a:srgbClr val="FF0000"/>
                </a:solidFill>
                <a:latin typeface="Courier New"/>
                <a:ea typeface="Courier New"/>
                <a:cs typeface="Courier New"/>
              </a:rPr>
              <a:t>NameFormat</a:t>
            </a:r>
            <a:r>
              <a:rPr lang="en-US" sz="1800" dirty="0">
                <a:solidFill>
                  <a:schemeClr val="dk1"/>
                </a:solidFill>
                <a:latin typeface="Courier New"/>
                <a:ea typeface="Courier New"/>
                <a:cs typeface="Courier New"/>
              </a:rPr>
              <a:t>=</a:t>
            </a:r>
            <a:r>
              <a:rPr lang="en-US" sz="1800" b="1" dirty="0">
                <a:solidFill>
                  <a:srgbClr val="8000FF"/>
                </a:solidFill>
                <a:latin typeface="Courier New"/>
                <a:ea typeface="Courier New"/>
                <a:cs typeface="Courier New"/>
              </a:rPr>
              <a:t>"urn:oasis:names:tc:SAML:2.0:attrname-format:uri"</a:t>
            </a:r>
            <a:r>
              <a:rPr lang="en-US" sz="1800" dirty="0">
                <a:solidFill>
                  <a:srgbClr val="0000FF"/>
                </a:solidFill>
                <a:latin typeface="Courier New"/>
                <a:ea typeface="Courier New"/>
                <a:cs typeface="Courier New"/>
              </a:rPr>
              <a:t>&gt;</a:t>
            </a:r>
            <a:br>
              <a:rPr lang="en-US" sz="1800" b="1" dirty="0">
                <a:solidFill>
                  <a:schemeClr val="dk1"/>
                </a:solidFill>
                <a:latin typeface="Courier New"/>
                <a:ea typeface="Courier New"/>
                <a:cs typeface="Courier New"/>
              </a:rPr>
            </a:br>
            <a:r>
              <a:rPr lang="en-US" sz="1800" b="1" dirty="0">
                <a:solidFill>
                  <a:schemeClr val="dk1"/>
                </a:solidFill>
                <a:latin typeface="Courier New"/>
                <a:ea typeface="Courier New"/>
                <a:cs typeface="Courier New"/>
              </a:rPr>
              <a:t>      </a:t>
            </a:r>
            <a:r>
              <a:rPr lang="en-US" sz="1800" dirty="0">
                <a:solidFill>
                  <a:srgbClr val="0000FF"/>
                </a:solidFill>
                <a:latin typeface="Courier New"/>
                <a:ea typeface="Courier New"/>
                <a:cs typeface="Courier New"/>
              </a:rPr>
              <a:t>&lt;</a:t>
            </a:r>
            <a:r>
              <a:rPr lang="en-US" sz="1800" dirty="0" err="1">
                <a:solidFill>
                  <a:srgbClr val="0000FF"/>
                </a:solidFill>
                <a:latin typeface="Courier New"/>
                <a:ea typeface="Courier New"/>
                <a:cs typeface="Courier New"/>
              </a:rPr>
              <a:t>saml:AttributeValue</a:t>
            </a:r>
            <a:r>
              <a:rPr lang="en-US" sz="1800" dirty="0">
                <a:solidFill>
                  <a:srgbClr val="0000FF"/>
                </a:solidFill>
                <a:latin typeface="Courier New"/>
                <a:ea typeface="Courier New"/>
                <a:cs typeface="Courier New"/>
              </a:rPr>
              <a:t>&gt;</a:t>
            </a:r>
            <a:br>
              <a:rPr lang="en-US" sz="1800" dirty="0">
                <a:solidFill>
                  <a:srgbClr val="0000FF"/>
                </a:solidFill>
                <a:latin typeface="Courier New"/>
                <a:ea typeface="Courier New"/>
                <a:cs typeface="Courier New"/>
              </a:rPr>
            </a:br>
            <a:r>
              <a:rPr lang="en-US" sz="1800" dirty="0">
                <a:solidFill>
                  <a:srgbClr val="0000FF"/>
                </a:solidFill>
                <a:latin typeface="Courier New"/>
                <a:ea typeface="Courier New"/>
                <a:cs typeface="Courier New"/>
              </a:rPr>
              <a:t>		</a:t>
            </a:r>
            <a:r>
              <a:rPr lang="en-US" sz="1800" b="1" dirty="0">
                <a:solidFill>
                  <a:schemeClr val="dk1"/>
                </a:solidFill>
                <a:latin typeface="Courier New"/>
                <a:ea typeface="Courier New"/>
                <a:cs typeface="Courier New"/>
              </a:rPr>
              <a:t>http://</a:t>
            </a:r>
            <a:r>
              <a:rPr lang="en-US" sz="1800" b="1" dirty="0" err="1">
                <a:solidFill>
                  <a:schemeClr val="dk1"/>
                </a:solidFill>
                <a:latin typeface="Courier New"/>
                <a:ea typeface="Courier New"/>
                <a:cs typeface="Courier New"/>
              </a:rPr>
              <a:t>refeds.org</a:t>
            </a:r>
            <a:r>
              <a:rPr lang="en-US" sz="1800" b="1" dirty="0">
                <a:solidFill>
                  <a:schemeClr val="dk1"/>
                </a:solidFill>
                <a:latin typeface="Courier New"/>
                <a:ea typeface="Courier New"/>
                <a:cs typeface="Courier New"/>
              </a:rPr>
              <a:t>/category/research-and-scholarship</a:t>
            </a:r>
            <a:br>
              <a:rPr lang="en-US" sz="1800" b="1" dirty="0">
                <a:solidFill>
                  <a:schemeClr val="dk1"/>
                </a:solidFill>
                <a:latin typeface="Courier New"/>
                <a:ea typeface="Courier New"/>
                <a:cs typeface="Courier New"/>
              </a:rPr>
            </a:br>
            <a:r>
              <a:rPr lang="en-US" sz="1800" b="1" dirty="0">
                <a:solidFill>
                  <a:schemeClr val="dk1"/>
                </a:solidFill>
                <a:latin typeface="Courier New"/>
                <a:ea typeface="Courier New"/>
                <a:cs typeface="Courier New"/>
              </a:rPr>
              <a:t>	 </a:t>
            </a:r>
            <a:r>
              <a:rPr lang="en-US" sz="1800" dirty="0">
                <a:solidFill>
                  <a:srgbClr val="0000FF"/>
                </a:solidFill>
                <a:latin typeface="Courier New"/>
                <a:ea typeface="Courier New"/>
                <a:cs typeface="Courier New"/>
              </a:rPr>
              <a:t>&lt;/</a:t>
            </a:r>
            <a:r>
              <a:rPr lang="en-US" sz="1800" dirty="0" err="1">
                <a:solidFill>
                  <a:srgbClr val="0000FF"/>
                </a:solidFill>
                <a:latin typeface="Courier New"/>
                <a:ea typeface="Courier New"/>
                <a:cs typeface="Courier New"/>
              </a:rPr>
              <a:t>saml:AttributeValue</a:t>
            </a:r>
            <a:r>
              <a:rPr lang="en-US" sz="1800" dirty="0">
                <a:solidFill>
                  <a:srgbClr val="0000FF"/>
                </a:solidFill>
                <a:latin typeface="Courier New"/>
                <a:ea typeface="Courier New"/>
                <a:cs typeface="Courier New"/>
              </a:rPr>
              <a:t>&gt;</a:t>
            </a:r>
            <a:r>
              <a:rPr lang="en-US" sz="1800" b="1" dirty="0">
                <a:solidFill>
                  <a:schemeClr val="dk1"/>
                </a:solidFill>
                <a:latin typeface="Courier New"/>
                <a:ea typeface="Courier New"/>
                <a:cs typeface="Courier New"/>
              </a:rPr>
              <a:t>  </a:t>
            </a:r>
            <a:br>
              <a:rPr lang="en-US" sz="1800" b="1" dirty="0">
                <a:solidFill>
                  <a:schemeClr val="dk1"/>
                </a:solidFill>
                <a:latin typeface="Courier New"/>
                <a:ea typeface="Courier New"/>
                <a:cs typeface="Courier New"/>
              </a:rPr>
            </a:br>
            <a:r>
              <a:rPr lang="en-US" sz="1800" b="1" dirty="0">
                <a:solidFill>
                  <a:schemeClr val="dk1"/>
                </a:solidFill>
                <a:latin typeface="Courier New"/>
                <a:ea typeface="Courier New"/>
                <a:cs typeface="Courier New"/>
              </a:rPr>
              <a:t>      </a:t>
            </a:r>
            <a:r>
              <a:rPr lang="en-US" sz="1800" dirty="0">
                <a:solidFill>
                  <a:srgbClr val="0000FF"/>
                </a:solidFill>
                <a:latin typeface="Courier New"/>
                <a:ea typeface="Courier New"/>
                <a:cs typeface="Courier New"/>
              </a:rPr>
              <a:t>&lt;</a:t>
            </a:r>
            <a:r>
              <a:rPr lang="en-US" sz="1800" dirty="0" err="1">
                <a:solidFill>
                  <a:srgbClr val="0000FF"/>
                </a:solidFill>
                <a:latin typeface="Courier New"/>
                <a:ea typeface="Courier New"/>
                <a:cs typeface="Courier New"/>
              </a:rPr>
              <a:t>saml:AttributeValue</a:t>
            </a:r>
            <a:r>
              <a:rPr lang="en-US" sz="1800" dirty="0">
                <a:solidFill>
                  <a:srgbClr val="0000FF"/>
                </a:solidFill>
                <a:latin typeface="Courier New"/>
                <a:ea typeface="Courier New"/>
                <a:cs typeface="Courier New"/>
              </a:rPr>
              <a:t>&gt;</a:t>
            </a:r>
            <a:br>
              <a:rPr lang="en-US" sz="1800" dirty="0">
                <a:solidFill>
                  <a:srgbClr val="0000FF"/>
                </a:solidFill>
                <a:latin typeface="Courier New"/>
                <a:ea typeface="Courier New"/>
                <a:cs typeface="Courier New"/>
              </a:rPr>
            </a:br>
            <a:r>
              <a:rPr lang="en-US" sz="1800" dirty="0">
                <a:solidFill>
                  <a:srgbClr val="0000FF"/>
                </a:solidFill>
                <a:latin typeface="Courier New"/>
                <a:ea typeface="Courier New"/>
                <a:cs typeface="Courier New"/>
              </a:rPr>
              <a:t>		</a:t>
            </a:r>
            <a:r>
              <a:rPr lang="en-US" sz="1800" b="1" dirty="0">
                <a:solidFill>
                  <a:schemeClr val="dk1"/>
                </a:solidFill>
                <a:latin typeface="Courier New"/>
                <a:ea typeface="Courier New"/>
                <a:cs typeface="Courier New"/>
              </a:rPr>
              <a:t>http://</a:t>
            </a:r>
            <a:r>
              <a:rPr lang="en-US" sz="1800" b="1" dirty="0" err="1">
                <a:solidFill>
                  <a:schemeClr val="dk1"/>
                </a:solidFill>
                <a:latin typeface="Courier New"/>
                <a:ea typeface="Courier New"/>
                <a:cs typeface="Courier New"/>
              </a:rPr>
              <a:t>www.geant.net</a:t>
            </a:r>
            <a:r>
              <a:rPr lang="en-US" sz="1800" b="1" dirty="0">
                <a:solidFill>
                  <a:schemeClr val="dk1"/>
                </a:solidFill>
                <a:latin typeface="Courier New"/>
                <a:ea typeface="Courier New"/>
                <a:cs typeface="Courier New"/>
              </a:rPr>
              <a:t>/</a:t>
            </a:r>
            <a:r>
              <a:rPr lang="en-US" sz="1800" b="1" dirty="0" err="1">
                <a:solidFill>
                  <a:schemeClr val="dk1"/>
                </a:solidFill>
                <a:latin typeface="Courier New"/>
                <a:ea typeface="Courier New"/>
                <a:cs typeface="Courier New"/>
              </a:rPr>
              <a:t>uri</a:t>
            </a:r>
            <a:r>
              <a:rPr lang="en-US" sz="1800" b="1" dirty="0">
                <a:solidFill>
                  <a:schemeClr val="dk1"/>
                </a:solidFill>
                <a:latin typeface="Courier New"/>
                <a:ea typeface="Courier New"/>
                <a:cs typeface="Courier New"/>
              </a:rPr>
              <a:t>/</a:t>
            </a:r>
            <a:r>
              <a:rPr lang="en-US" sz="1800" b="1" dirty="0" err="1">
                <a:solidFill>
                  <a:schemeClr val="dk1"/>
                </a:solidFill>
                <a:latin typeface="Courier New"/>
                <a:ea typeface="Courier New"/>
                <a:cs typeface="Courier New"/>
              </a:rPr>
              <a:t>dataprotection</a:t>
            </a:r>
            <a:r>
              <a:rPr lang="en-US" sz="1800" b="1" dirty="0">
                <a:solidFill>
                  <a:schemeClr val="dk1"/>
                </a:solidFill>
                <a:latin typeface="Courier New"/>
                <a:ea typeface="Courier New"/>
                <a:cs typeface="Courier New"/>
              </a:rPr>
              <a:t>-code-of-conduct/v2</a:t>
            </a:r>
            <a:br>
              <a:rPr lang="en-US" sz="1800" b="1" dirty="0">
                <a:solidFill>
                  <a:schemeClr val="dk1"/>
                </a:solidFill>
                <a:latin typeface="Courier New"/>
                <a:ea typeface="Courier New"/>
                <a:cs typeface="Courier New"/>
              </a:rPr>
            </a:br>
            <a:r>
              <a:rPr lang="en-US" sz="1800" b="1" dirty="0">
                <a:solidFill>
                  <a:schemeClr val="dk1"/>
                </a:solidFill>
                <a:latin typeface="Courier New"/>
                <a:ea typeface="Courier New"/>
                <a:cs typeface="Courier New"/>
              </a:rPr>
              <a:t>	 </a:t>
            </a:r>
            <a:r>
              <a:rPr lang="en-US" sz="1800" dirty="0">
                <a:solidFill>
                  <a:srgbClr val="0000FF"/>
                </a:solidFill>
                <a:latin typeface="Courier New"/>
                <a:ea typeface="Courier New"/>
                <a:cs typeface="Courier New"/>
              </a:rPr>
              <a:t>&lt;/</a:t>
            </a:r>
            <a:r>
              <a:rPr lang="en-US" sz="1800" dirty="0" err="1">
                <a:solidFill>
                  <a:srgbClr val="0000FF"/>
                </a:solidFill>
                <a:latin typeface="Courier New"/>
                <a:ea typeface="Courier New"/>
                <a:cs typeface="Courier New"/>
              </a:rPr>
              <a:t>saml:AttributeValue</a:t>
            </a:r>
            <a:r>
              <a:rPr lang="en-US" sz="1800" dirty="0">
                <a:solidFill>
                  <a:srgbClr val="0000FF"/>
                </a:solidFill>
                <a:latin typeface="Courier New"/>
                <a:ea typeface="Courier New"/>
                <a:cs typeface="Courier New"/>
              </a:rPr>
              <a:t>&gt;</a:t>
            </a:r>
            <a:br>
              <a:rPr lang="en-US" sz="1800" b="1" dirty="0">
                <a:solidFill>
                  <a:schemeClr val="dk1"/>
                </a:solidFill>
                <a:latin typeface="Courier New"/>
                <a:ea typeface="Courier New"/>
                <a:cs typeface="Courier New"/>
              </a:rPr>
            </a:br>
            <a:r>
              <a:rPr lang="en-US" sz="1800" b="1" dirty="0">
                <a:solidFill>
                  <a:schemeClr val="dk1"/>
                </a:solidFill>
                <a:latin typeface="Courier New"/>
                <a:ea typeface="Courier New"/>
                <a:cs typeface="Courier New"/>
              </a:rPr>
              <a:t>   </a:t>
            </a:r>
            <a:r>
              <a:rPr lang="en-US" sz="1800" dirty="0">
                <a:solidFill>
                  <a:srgbClr val="0000FF"/>
                </a:solidFill>
                <a:latin typeface="Courier New"/>
                <a:ea typeface="Courier New"/>
                <a:cs typeface="Courier New"/>
              </a:rPr>
              <a:t>&lt;/</a:t>
            </a:r>
            <a:r>
              <a:rPr lang="en-US" sz="1800" dirty="0" err="1">
                <a:solidFill>
                  <a:srgbClr val="0000FF"/>
                </a:solidFill>
                <a:latin typeface="Courier New"/>
                <a:ea typeface="Courier New"/>
                <a:cs typeface="Courier New"/>
              </a:rPr>
              <a:t>saml:Attribute</a:t>
            </a:r>
            <a:r>
              <a:rPr lang="en-US" sz="1800" dirty="0">
                <a:solidFill>
                  <a:srgbClr val="0000FF"/>
                </a:solidFill>
                <a:latin typeface="Courier New"/>
                <a:ea typeface="Courier New"/>
                <a:cs typeface="Courier New"/>
              </a:rPr>
              <a:t>&gt;</a:t>
            </a:r>
            <a:br>
              <a:rPr lang="en-US" sz="1800" dirty="0">
                <a:solidFill>
                  <a:srgbClr val="0000FF"/>
                </a:solidFill>
                <a:latin typeface="Courier New"/>
                <a:ea typeface="Courier New"/>
                <a:cs typeface="Courier New"/>
              </a:rPr>
            </a:br>
            <a:r>
              <a:rPr lang="en-US" sz="1800" dirty="0">
                <a:solidFill>
                  <a:srgbClr val="0000FF"/>
                </a:solidFill>
                <a:latin typeface="Courier New"/>
                <a:ea typeface="Courier New"/>
                <a:cs typeface="Courier New"/>
              </a:rPr>
              <a:t>&lt;/</a:t>
            </a:r>
            <a:r>
              <a:rPr lang="en-US" sz="1800" dirty="0" err="1">
                <a:solidFill>
                  <a:srgbClr val="0000FF"/>
                </a:solidFill>
                <a:latin typeface="Courier New"/>
                <a:ea typeface="Courier New"/>
                <a:cs typeface="Courier New"/>
              </a:rPr>
              <a:t>mdattr:EntityAttributes</a:t>
            </a:r>
            <a:r>
              <a:rPr lang="en-US" sz="1800" dirty="0">
                <a:solidFill>
                  <a:srgbClr val="0000FF"/>
                </a:solidFill>
                <a:latin typeface="Courier New"/>
                <a:ea typeface="Courier New"/>
                <a:cs typeface="Courier New"/>
              </a:rPr>
              <a:t>&gt;</a:t>
            </a:r>
            <a:endParaRPr sz="1800" dirty="0">
              <a:solidFill>
                <a:srgbClr val="004360"/>
              </a:solidFill>
              <a:latin typeface="Calibri"/>
              <a:ea typeface="Calibri"/>
              <a:cs typeface="Calibri"/>
            </a:endParaRPr>
          </a:p>
          <a:p>
            <a:pPr marL="0" lvl="0" indent="0" algn="l">
              <a:lnSpc>
                <a:spcPct val="90000"/>
              </a:lnSpc>
              <a:spcBef>
                <a:spcPts val="750"/>
              </a:spcBef>
              <a:spcAft>
                <a:spcPts val="0"/>
              </a:spcAft>
              <a:buNone/>
              <a:defRPr/>
            </a:pPr>
            <a:endParaRPr sz="2200" dirty="0">
              <a:solidFill>
                <a:srgbClr val="004360"/>
              </a:solidFill>
              <a:latin typeface="Calibri"/>
              <a:ea typeface="Calibri"/>
              <a:cs typeface="Calibri"/>
            </a:endParaRPr>
          </a:p>
          <a:p>
            <a:pPr marL="514350" lvl="1" indent="-57150" algn="l">
              <a:lnSpc>
                <a:spcPct val="90000"/>
              </a:lnSpc>
              <a:spcBef>
                <a:spcPts val="375"/>
              </a:spcBef>
              <a:spcAft>
                <a:spcPts val="0"/>
              </a:spcAft>
              <a:buNone/>
              <a:defRPr/>
            </a:pPr>
            <a:endParaRPr sz="1800" dirty="0">
              <a:solidFill>
                <a:srgbClr val="004361"/>
              </a:solidFill>
              <a:latin typeface="Calibri"/>
              <a:ea typeface="Calibri"/>
              <a:cs typeface="Calibri"/>
            </a:endParaRPr>
          </a:p>
        </p:txBody>
      </p:sp>
      <p:sp>
        <p:nvSpPr>
          <p:cNvPr id="5" name="Google Shape;296;p46"/>
          <p:cNvSpPr>
            <a:spLocks noGrp="1"/>
          </p:cNvSpPr>
          <p:nvPr>
            <p:ph type="title"/>
          </p:nvPr>
        </p:nvSpPr>
        <p:spPr bwMode="auto">
          <a:xfrm>
            <a:off x="564495" y="282964"/>
            <a:ext cx="9894600" cy="430800"/>
          </a:xfrm>
          <a:prstGeom prst="rect">
            <a:avLst/>
          </a:prstGeom>
        </p:spPr>
        <p:txBody>
          <a:bodyPr spcFirstLastPara="1" wrap="square" lIns="91425" tIns="45700" rIns="91425" bIns="45700" anchor="ctr" anchorCtr="0">
            <a:noAutofit/>
          </a:bodyPr>
          <a:lstStyle/>
          <a:p>
            <a:pPr marL="0" lvl="0" indent="0" algn="l">
              <a:spcBef>
                <a:spcPts val="0"/>
              </a:spcBef>
              <a:spcAft>
                <a:spcPts val="0"/>
              </a:spcAft>
              <a:buNone/>
              <a:defRPr/>
            </a:pPr>
            <a:r>
              <a:rPr lang="en-US"/>
              <a:t>Entity Category attribute</a:t>
            </a:r>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1F87EEB-E3ED-FB47-E98A-2FB0926A97E3}"/>
              </a:ext>
            </a:extLst>
          </p:cNvPr>
          <p:cNvSpPr>
            <a:spLocks noGrp="1"/>
          </p:cNvSpPr>
          <p:nvPr>
            <p:ph type="title"/>
          </p:nvPr>
        </p:nvSpPr>
        <p:spPr>
          <a:xfrm>
            <a:off x="119336" y="260648"/>
            <a:ext cx="11881319" cy="430909"/>
          </a:xfrm>
        </p:spPr>
        <p:txBody>
          <a:bodyPr/>
          <a:lstStyle/>
          <a:p>
            <a:r>
              <a:rPr lang="en-NL" sz="2800" dirty="0"/>
              <a:t>Plans for adoption of Entity Categories within the REFEDS community</a:t>
            </a:r>
          </a:p>
        </p:txBody>
      </p:sp>
      <p:pic>
        <p:nvPicPr>
          <p:cNvPr id="3074" name="Picture 2">
            <a:extLst>
              <a:ext uri="{FF2B5EF4-FFF2-40B4-BE49-F238E27FC236}">
                <a16:creationId xmlns:a16="http://schemas.microsoft.com/office/drawing/2014/main" id="{237EB022-3BB7-BE89-8E46-9602B3F839D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1464" y="1175166"/>
            <a:ext cx="9145538" cy="565460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769A9CA0-16A9-1962-A9E9-77E1A7A487C9}"/>
              </a:ext>
            </a:extLst>
          </p:cNvPr>
          <p:cNvSpPr txBox="1"/>
          <p:nvPr/>
        </p:nvSpPr>
        <p:spPr>
          <a:xfrm>
            <a:off x="233623" y="3861048"/>
            <a:ext cx="925253" cy="954107"/>
          </a:xfrm>
          <a:prstGeom prst="rect">
            <a:avLst/>
          </a:prstGeom>
          <a:noFill/>
        </p:spPr>
        <p:txBody>
          <a:bodyPr wrap="none" rtlCol="0">
            <a:spAutoFit/>
          </a:bodyPr>
          <a:lstStyle/>
          <a:p>
            <a:r>
              <a:rPr lang="en-GB" dirty="0"/>
              <a:t>S</a:t>
            </a:r>
            <a:r>
              <a:rPr lang="en-NL" dirty="0"/>
              <a:t>ource:</a:t>
            </a:r>
          </a:p>
          <a:p>
            <a:r>
              <a:rPr lang="en-NL" dirty="0"/>
              <a:t>REFEDS</a:t>
            </a:r>
            <a:br>
              <a:rPr lang="en-NL" dirty="0"/>
            </a:br>
            <a:r>
              <a:rPr lang="en-NL" dirty="0"/>
              <a:t>SURVEY</a:t>
            </a:r>
            <a:br>
              <a:rPr lang="en-NL" dirty="0"/>
            </a:br>
            <a:r>
              <a:rPr lang="en-NL" dirty="0"/>
              <a:t>2022</a:t>
            </a:r>
          </a:p>
        </p:txBody>
      </p:sp>
    </p:spTree>
    <p:extLst>
      <p:ext uri="{BB962C8B-B14F-4D97-AF65-F5344CB8AC3E}">
        <p14:creationId xmlns:p14="http://schemas.microsoft.com/office/powerpoint/2010/main" val="3374043454"/>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697;p94"/>
          <p:cNvSpPr>
            <a:spLocks noGrp="1"/>
          </p:cNvSpPr>
          <p:nvPr>
            <p:ph type="body" idx="1"/>
          </p:nvPr>
        </p:nvSpPr>
        <p:spPr bwMode="auto">
          <a:xfrm>
            <a:off x="-132975" y="636600"/>
            <a:ext cx="11918400" cy="3093000"/>
          </a:xfrm>
          <a:prstGeom prst="rect">
            <a:avLst/>
          </a:prstGeom>
        </p:spPr>
        <p:txBody>
          <a:bodyPr spcFirstLastPara="1" wrap="square" lIns="91425" tIns="45700" rIns="91425" bIns="45700" anchor="t" anchorCtr="0">
            <a:noAutofit/>
          </a:bodyPr>
          <a:lstStyle/>
          <a:p>
            <a:pPr marL="457200" lvl="0" indent="-406400" algn="l">
              <a:lnSpc>
                <a:spcPct val="110000"/>
              </a:lnSpc>
              <a:spcBef>
                <a:spcPts val="1000"/>
              </a:spcBef>
              <a:spcAft>
                <a:spcPts val="0"/>
              </a:spcAft>
              <a:buSzPts val="2800"/>
              <a:buFont typeface="Arial"/>
              <a:buChar char="•"/>
              <a:defRPr/>
            </a:pPr>
            <a:r>
              <a:rPr lang="en-US" u="sng" dirty="0">
                <a:solidFill>
                  <a:schemeClr val="hlink"/>
                </a:solidFill>
                <a:latin typeface="Arial"/>
                <a:ea typeface="Arial"/>
                <a:cs typeface="Arial"/>
                <a:hlinkClick r:id="rId2"/>
              </a:rPr>
              <a:t>https://tools.ietf.org/id/draft-young-entity-category-07.html</a:t>
            </a:r>
            <a:endParaRPr dirty="0"/>
          </a:p>
          <a:p>
            <a:pPr marL="457200" lvl="0" indent="-406400" algn="l">
              <a:lnSpc>
                <a:spcPct val="110000"/>
              </a:lnSpc>
              <a:spcBef>
                <a:spcPts val="0"/>
              </a:spcBef>
              <a:spcAft>
                <a:spcPts val="0"/>
              </a:spcAft>
              <a:buSzPts val="2800"/>
              <a:buFont typeface="Arial"/>
              <a:buChar char="•"/>
              <a:defRPr/>
            </a:pPr>
            <a:r>
              <a:rPr lang="en-US" u="sng" dirty="0">
                <a:solidFill>
                  <a:schemeClr val="hlink"/>
                </a:solidFill>
                <a:latin typeface="Arial"/>
                <a:ea typeface="Arial"/>
                <a:cs typeface="Arial"/>
                <a:hlinkClick r:id="rId3"/>
              </a:rPr>
              <a:t>https://wiki.refeds.org/display/ENT/Entity-Categories+Home</a:t>
            </a:r>
            <a:endParaRPr dirty="0"/>
          </a:p>
          <a:p>
            <a:pPr marL="457200" lvl="0" indent="-381000" algn="l">
              <a:lnSpc>
                <a:spcPct val="110000"/>
              </a:lnSpc>
              <a:spcBef>
                <a:spcPts val="0"/>
              </a:spcBef>
              <a:spcAft>
                <a:spcPts val="0"/>
              </a:spcAft>
              <a:buSzPts val="2400"/>
              <a:buChar char="•"/>
              <a:defRPr/>
            </a:pPr>
            <a:r>
              <a:rPr lang="en-US" sz="2400" dirty="0"/>
              <a:t>Latest </a:t>
            </a:r>
            <a:r>
              <a:rPr lang="en-US" sz="2400" dirty="0" err="1"/>
              <a:t>CoCo</a:t>
            </a:r>
            <a:r>
              <a:rPr lang="en-US" sz="2400" dirty="0"/>
              <a:t> document: </a:t>
            </a:r>
            <a:r>
              <a:rPr lang="en-US" sz="2400" u="sng" dirty="0">
                <a:solidFill>
                  <a:schemeClr val="hlink"/>
                </a:solidFill>
                <a:hlinkClick r:id="rId4"/>
              </a:rPr>
              <a:t>https://tinyurl.com/s8hdg5v</a:t>
            </a:r>
            <a:r>
              <a:rPr lang="en-US" sz="2400" dirty="0"/>
              <a:t> </a:t>
            </a:r>
            <a:endParaRPr sz="2400" dirty="0"/>
          </a:p>
          <a:p>
            <a:pPr marL="457200" lvl="0" indent="-406400" algn="l">
              <a:lnSpc>
                <a:spcPct val="110000"/>
              </a:lnSpc>
              <a:spcBef>
                <a:spcPts val="0"/>
              </a:spcBef>
              <a:spcAft>
                <a:spcPts val="0"/>
              </a:spcAft>
              <a:buSzPts val="2800"/>
              <a:buFont typeface="Arial"/>
              <a:buChar char="•"/>
              <a:defRPr/>
            </a:pPr>
            <a:r>
              <a:rPr lang="en-US" u="sng" dirty="0">
                <a:solidFill>
                  <a:schemeClr val="hlink"/>
                </a:solidFill>
                <a:latin typeface="Arial"/>
                <a:ea typeface="Arial"/>
                <a:cs typeface="Arial"/>
                <a:hlinkClick r:id="rId5"/>
              </a:rPr>
              <a:t>https://refeds.org/sirtfi</a:t>
            </a:r>
            <a:endParaRPr dirty="0"/>
          </a:p>
          <a:p>
            <a:pPr marL="457200" lvl="0" indent="-406400" algn="l">
              <a:lnSpc>
                <a:spcPct val="110000"/>
              </a:lnSpc>
              <a:spcBef>
                <a:spcPts val="0"/>
              </a:spcBef>
              <a:spcAft>
                <a:spcPts val="0"/>
              </a:spcAft>
              <a:buSzPts val="2800"/>
              <a:buFont typeface="Arial"/>
              <a:buChar char="•"/>
              <a:defRPr/>
            </a:pPr>
            <a:r>
              <a:rPr lang="en-US" u="sng" dirty="0">
                <a:solidFill>
                  <a:schemeClr val="hlink"/>
                </a:solidFill>
                <a:latin typeface="Arial"/>
                <a:ea typeface="Arial"/>
                <a:cs typeface="Arial"/>
                <a:hlinkClick r:id="rId6"/>
              </a:rPr>
              <a:t>https://aarc-project.eu/wp-content/uploads/2016/06/TF-CSIRT-Sirtfi-Introduction-20160513.pdf</a:t>
            </a:r>
            <a:endParaRPr dirty="0"/>
          </a:p>
          <a:p>
            <a:pPr marL="0" lvl="0" indent="0" algn="l">
              <a:lnSpc>
                <a:spcPct val="200000"/>
              </a:lnSpc>
              <a:spcBef>
                <a:spcPts val="1000"/>
              </a:spcBef>
              <a:spcAft>
                <a:spcPts val="0"/>
              </a:spcAft>
              <a:buNone/>
              <a:defRPr/>
            </a:pPr>
            <a:r>
              <a:rPr lang="en-US" sz="3000" b="1" dirty="0"/>
              <a:t>          </a:t>
            </a:r>
            <a:endParaRPr sz="2400" dirty="0"/>
          </a:p>
        </p:txBody>
      </p:sp>
      <p:sp>
        <p:nvSpPr>
          <p:cNvPr id="5" name="Google Shape;698;p94"/>
          <p:cNvSpPr>
            <a:spLocks noGrp="1"/>
          </p:cNvSpPr>
          <p:nvPr>
            <p:ph type="title"/>
          </p:nvPr>
        </p:nvSpPr>
        <p:spPr bwMode="auto">
          <a:xfrm>
            <a:off x="680195" y="122564"/>
            <a:ext cx="9894600" cy="430800"/>
          </a:xfrm>
          <a:prstGeom prst="rect">
            <a:avLst/>
          </a:prstGeom>
        </p:spPr>
        <p:txBody>
          <a:bodyPr spcFirstLastPara="1" wrap="square" lIns="91425" tIns="45700" rIns="91425" bIns="45700" anchor="ctr" anchorCtr="0">
            <a:noAutofit/>
          </a:bodyPr>
          <a:lstStyle/>
          <a:p>
            <a:pPr marL="0" lvl="0" indent="0" algn="l">
              <a:spcBef>
                <a:spcPts val="0"/>
              </a:spcBef>
              <a:spcAft>
                <a:spcPts val="0"/>
              </a:spcAft>
              <a:buNone/>
              <a:defRPr/>
            </a:pPr>
            <a:r>
              <a:rPr lang="en-US" sz="3600"/>
              <a:t>References</a:t>
            </a:r>
            <a:endParaRPr sz="3600"/>
          </a:p>
        </p:txBody>
      </p:sp>
      <p:sp>
        <p:nvSpPr>
          <p:cNvPr id="6" name="Google Shape;699;p94"/>
          <p:cNvSpPr>
            <a:spLocks/>
          </p:cNvSpPr>
          <p:nvPr/>
        </p:nvSpPr>
        <p:spPr bwMode="auto">
          <a:xfrm>
            <a:off x="555038" y="3910750"/>
            <a:ext cx="9588000" cy="1118700"/>
          </a:xfrm>
          <a:prstGeom prst="rect">
            <a:avLst/>
          </a:prstGeom>
          <a:noFill/>
          <a:ln>
            <a:noFill/>
          </a:ln>
        </p:spPr>
        <p:txBody>
          <a:bodyPr spcFirstLastPara="1" wrap="square" lIns="91425" tIns="91425" rIns="91425" bIns="91425" anchor="t" anchorCtr="0">
            <a:noAutofit/>
          </a:bodyPr>
          <a:lstStyle/>
          <a:p>
            <a:pPr marL="0" lvl="0" indent="0" algn="l">
              <a:spcBef>
                <a:spcPts val="0"/>
              </a:spcBef>
              <a:spcAft>
                <a:spcPts val="0"/>
              </a:spcAft>
              <a:buNone/>
              <a:defRPr/>
            </a:pPr>
            <a:r>
              <a:rPr lang="en-US" sz="3600" b="1">
                <a:solidFill>
                  <a:srgbClr val="A61C00"/>
                </a:solidFill>
                <a:latin typeface="Calibri"/>
                <a:ea typeface="Calibri"/>
                <a:cs typeface="Calibri"/>
              </a:rPr>
              <a:t>Credits</a:t>
            </a:r>
            <a:r>
              <a:rPr lang="en-US" sz="3600" b="1">
                <a:latin typeface="Calibri"/>
                <a:ea typeface="Calibri"/>
                <a:cs typeface="Calibri"/>
              </a:rPr>
              <a:t> -</a:t>
            </a:r>
            <a:r>
              <a:rPr lang="en-US" sz="2400" b="1">
                <a:latin typeface="Calibri"/>
                <a:ea typeface="Calibri"/>
                <a:cs typeface="Calibri"/>
              </a:rPr>
              <a:t> Some slides have been provided by:</a:t>
            </a:r>
            <a:endParaRPr sz="2400" b="1">
              <a:latin typeface="Calibri"/>
              <a:ea typeface="Calibri"/>
              <a:cs typeface="Calibri"/>
            </a:endParaRPr>
          </a:p>
          <a:p>
            <a:pPr marL="0" lvl="0" indent="0" algn="l">
              <a:spcBef>
                <a:spcPts val="0"/>
              </a:spcBef>
              <a:spcAft>
                <a:spcPts val="0"/>
              </a:spcAft>
              <a:buNone/>
              <a:defRPr/>
            </a:pPr>
            <a:endParaRPr sz="2400">
              <a:latin typeface="Calibri"/>
              <a:ea typeface="Calibri"/>
              <a:cs typeface="Calibri"/>
            </a:endParaRPr>
          </a:p>
          <a:p>
            <a:pPr marL="457200" lvl="0" indent="-381000" algn="l">
              <a:spcBef>
                <a:spcPts val="0"/>
              </a:spcBef>
              <a:spcAft>
                <a:spcPts val="0"/>
              </a:spcAft>
              <a:buClr>
                <a:srgbClr val="38761D"/>
              </a:buClr>
              <a:buSzPts val="2400"/>
              <a:buFont typeface="Calibri"/>
              <a:buChar char="-"/>
              <a:defRPr/>
            </a:pPr>
            <a:r>
              <a:rPr lang="en-US" sz="2400" b="1">
                <a:solidFill>
                  <a:srgbClr val="38761D"/>
                </a:solidFill>
                <a:latin typeface="Calibri"/>
                <a:ea typeface="Calibri"/>
                <a:cs typeface="Calibri"/>
              </a:rPr>
              <a:t>Mikael Linden CSC</a:t>
            </a:r>
            <a:endParaRPr sz="2400" b="1">
              <a:solidFill>
                <a:srgbClr val="38761D"/>
              </a:solidFill>
              <a:latin typeface="Calibri"/>
              <a:ea typeface="Calibri"/>
              <a:cs typeface="Calibri"/>
            </a:endParaRPr>
          </a:p>
          <a:p>
            <a:pPr marL="457200" lvl="0" indent="-381000" algn="l">
              <a:spcBef>
                <a:spcPts val="0"/>
              </a:spcBef>
              <a:spcAft>
                <a:spcPts val="0"/>
              </a:spcAft>
              <a:buClr>
                <a:srgbClr val="38761D"/>
              </a:buClr>
              <a:buSzPts val="2400"/>
              <a:buFont typeface="Calibri"/>
              <a:buChar char="-"/>
              <a:defRPr/>
            </a:pPr>
            <a:r>
              <a:rPr lang="en-US" sz="2400" b="1">
                <a:solidFill>
                  <a:srgbClr val="38761D"/>
                </a:solidFill>
                <a:latin typeface="Calibri"/>
                <a:ea typeface="Calibri"/>
                <a:cs typeface="Calibri"/>
              </a:rPr>
              <a:t>Hannah Short CERN</a:t>
            </a:r>
            <a:endParaRPr sz="2400" b="1">
              <a:solidFill>
                <a:srgbClr val="38761D"/>
              </a:solidFill>
              <a:latin typeface="Calibri"/>
              <a:ea typeface="Calibri"/>
              <a:cs typeface="Calibri"/>
            </a:endParaRPr>
          </a:p>
          <a:p>
            <a:pPr marL="457200" lvl="0" indent="-381000" algn="l">
              <a:spcBef>
                <a:spcPts val="0"/>
              </a:spcBef>
              <a:spcAft>
                <a:spcPts val="0"/>
              </a:spcAft>
              <a:buClr>
                <a:srgbClr val="38761D"/>
              </a:buClr>
              <a:buSzPts val="2400"/>
              <a:buFont typeface="Calibri"/>
              <a:buChar char="-"/>
              <a:defRPr/>
            </a:pPr>
            <a:r>
              <a:rPr lang="en-US" sz="2400" b="1">
                <a:solidFill>
                  <a:srgbClr val="38761D"/>
                </a:solidFill>
                <a:latin typeface="Calibri"/>
                <a:ea typeface="Calibri"/>
                <a:cs typeface="Calibri"/>
              </a:rPr>
              <a:t>Marco Malavolti GARR</a:t>
            </a:r>
          </a:p>
          <a:p>
            <a:pPr marL="457200" lvl="0" indent="-380999" algn="l">
              <a:spcBef>
                <a:spcPts val="0"/>
              </a:spcBef>
              <a:spcAft>
                <a:spcPts val="0"/>
              </a:spcAft>
              <a:buClr>
                <a:srgbClr val="38761D"/>
              </a:buClr>
              <a:buSzPts val="2400"/>
              <a:buFont typeface="Calibri"/>
              <a:buChar char="-"/>
              <a:defRPr/>
            </a:pPr>
            <a:r>
              <a:rPr lang="en-US" sz="2400" b="1">
                <a:solidFill>
                  <a:srgbClr val="38761D"/>
                </a:solidFill>
                <a:latin typeface="Calibri"/>
                <a:ea typeface="Calibri"/>
                <a:cs typeface="Calibri"/>
              </a:rPr>
              <a:t>The AARC project</a:t>
            </a:r>
            <a:endParaRPr sz="2400" b="1">
              <a:solidFill>
                <a:srgbClr val="38761D"/>
              </a:solidFill>
              <a:latin typeface="Calibri"/>
              <a:ea typeface="Calibri"/>
              <a:cs typeface="Calibri"/>
            </a:endParaRPr>
          </a:p>
          <a:p>
            <a:pPr marL="457200" lvl="0" indent="0" algn="l">
              <a:spcBef>
                <a:spcPts val="0"/>
              </a:spcBef>
              <a:spcAft>
                <a:spcPts val="0"/>
              </a:spcAft>
              <a:buNone/>
              <a:defRPr/>
            </a:pPr>
            <a:endParaRPr sz="2400" b="1">
              <a:solidFill>
                <a:srgbClr val="38761D"/>
              </a:solidFill>
              <a:latin typeface="Calibri"/>
              <a:ea typeface="Calibri"/>
              <a:cs typeface="Calibri"/>
            </a:endParaRPr>
          </a:p>
        </p:txBody>
      </p:sp>
      <p:pic>
        <p:nvPicPr>
          <p:cNvPr id="7" name="Google Shape;700;p94"/>
          <p:cNvPicPr/>
          <p:nvPr/>
        </p:nvPicPr>
        <p:blipFill>
          <a:blip r:embed="rId7">
            <a:alphaModFix/>
          </a:blip>
          <a:stretch/>
        </p:blipFill>
        <p:spPr bwMode="auto">
          <a:xfrm>
            <a:off x="4572001" y="4928990"/>
            <a:ext cx="1554075" cy="1443685"/>
          </a:xfrm>
          <a:prstGeom prst="rect">
            <a:avLst/>
          </a:prstGeom>
          <a:noFill/>
          <a:ln>
            <a:noFill/>
          </a:ln>
        </p:spPr>
      </p:pic>
      <p:pic>
        <p:nvPicPr>
          <p:cNvPr id="8" name="Google Shape;701;p94"/>
          <p:cNvPicPr/>
          <p:nvPr/>
        </p:nvPicPr>
        <p:blipFill>
          <a:blip r:embed="rId8">
            <a:alphaModFix/>
          </a:blip>
          <a:stretch/>
        </p:blipFill>
        <p:spPr bwMode="auto">
          <a:xfrm>
            <a:off x="6638000" y="5029445"/>
            <a:ext cx="1814800" cy="1343230"/>
          </a:xfrm>
          <a:prstGeom prst="rect">
            <a:avLst/>
          </a:prstGeom>
          <a:noFill/>
          <a:ln>
            <a:noFill/>
          </a:ln>
        </p:spPr>
      </p:pic>
      <p:pic>
        <p:nvPicPr>
          <p:cNvPr id="3" name="Picture 2" descr="A person wearing sunglasses&#10;&#10;Description automatically generated">
            <a:extLst>
              <a:ext uri="{FF2B5EF4-FFF2-40B4-BE49-F238E27FC236}">
                <a16:creationId xmlns:a16="http://schemas.microsoft.com/office/drawing/2014/main" id="{4E595F42-4492-20A1-F64F-03A0CFA4B004}"/>
              </a:ext>
            </a:extLst>
          </p:cNvPr>
          <p:cNvPicPr>
            <a:picLocks noChangeAspect="1"/>
          </p:cNvPicPr>
          <p:nvPr/>
        </p:nvPicPr>
        <p:blipFill>
          <a:blip r:embed="rId9"/>
          <a:stretch>
            <a:fillRect/>
          </a:stretch>
        </p:blipFill>
        <p:spPr>
          <a:xfrm>
            <a:off x="9061112" y="4437112"/>
            <a:ext cx="1593850" cy="2076450"/>
          </a:xfrm>
          <a:prstGeom prst="rect">
            <a:avLst/>
          </a:prstGeom>
        </p:spPr>
      </p:pic>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Rounded Rectangle 1">
            <a:extLst>
              <a:ext uri="{FF2B5EF4-FFF2-40B4-BE49-F238E27FC236}">
                <a16:creationId xmlns:a16="http://schemas.microsoft.com/office/drawing/2014/main" id="{398D184A-AF96-AF4D-2F71-D72BA88D338C}"/>
              </a:ext>
            </a:extLst>
          </p:cNvPr>
          <p:cNvSpPr/>
          <p:nvPr/>
        </p:nvSpPr>
        <p:spPr bwMode="auto">
          <a:xfrm>
            <a:off x="119336" y="3068960"/>
            <a:ext cx="10416480" cy="2993240"/>
          </a:xfrm>
          <a:prstGeom prst="roundRect">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4" name="Google Shape;301;p47"/>
          <p:cNvSpPr>
            <a:spLocks noGrp="1"/>
          </p:cNvSpPr>
          <p:nvPr>
            <p:ph type="body" idx="1"/>
          </p:nvPr>
        </p:nvSpPr>
        <p:spPr bwMode="auto">
          <a:xfrm>
            <a:off x="382825" y="1190500"/>
            <a:ext cx="11269200" cy="4871700"/>
          </a:xfrm>
          <a:prstGeom prst="rect">
            <a:avLst/>
          </a:prstGeom>
        </p:spPr>
        <p:txBody>
          <a:bodyPr spcFirstLastPara="1" wrap="square" lIns="91425" tIns="45700" rIns="91425" bIns="45700" anchor="t" anchorCtr="0">
            <a:noAutofit/>
          </a:bodyPr>
          <a:lstStyle/>
          <a:p>
            <a:pPr marL="0" lvl="0" indent="0" algn="l">
              <a:lnSpc>
                <a:spcPct val="80000"/>
              </a:lnSpc>
              <a:spcBef>
                <a:spcPts val="0"/>
              </a:spcBef>
              <a:spcAft>
                <a:spcPts val="0"/>
              </a:spcAft>
              <a:buClr>
                <a:srgbClr val="004360"/>
              </a:buClr>
              <a:buSzPts val="2220"/>
              <a:buFont typeface="Arial"/>
              <a:buNone/>
              <a:defRPr/>
            </a:pPr>
            <a:r>
              <a:rPr lang="en-US" sz="2200" dirty="0">
                <a:solidFill>
                  <a:srgbClr val="004360"/>
                </a:solidFill>
              </a:rPr>
              <a:t>It is fundamental for SPs </a:t>
            </a:r>
            <a:r>
              <a:rPr lang="en-US" sz="2200" dirty="0">
                <a:solidFill>
                  <a:srgbClr val="013F5E"/>
                </a:solidFill>
              </a:rPr>
              <a:t>to know which </a:t>
            </a:r>
            <a:r>
              <a:rPr lang="en-US" sz="2200" dirty="0">
                <a:solidFill>
                  <a:srgbClr val="004360"/>
                </a:solidFill>
              </a:rPr>
              <a:t> IdP</a:t>
            </a:r>
            <a:r>
              <a:rPr lang="en-US" sz="2200" dirty="0">
                <a:solidFill>
                  <a:srgbClr val="013F5E"/>
                </a:solidFill>
              </a:rPr>
              <a:t>s support </a:t>
            </a:r>
            <a:r>
              <a:rPr lang="en-US" sz="2200" dirty="0">
                <a:solidFill>
                  <a:srgbClr val="004360"/>
                </a:solidFill>
              </a:rPr>
              <a:t>the category, in order to </a:t>
            </a:r>
            <a:r>
              <a:rPr lang="en-US" sz="2200" b="1" dirty="0">
                <a:solidFill>
                  <a:srgbClr val="C00000"/>
                </a:solidFill>
              </a:rPr>
              <a:t>enable interoperation</a:t>
            </a:r>
            <a:endParaRPr sz="2200" b="1" dirty="0">
              <a:solidFill>
                <a:srgbClr val="C00000"/>
              </a:solidFill>
            </a:endParaRPr>
          </a:p>
          <a:p>
            <a:pPr marL="171450" lvl="0" indent="-30479" algn="l">
              <a:lnSpc>
                <a:spcPct val="80000"/>
              </a:lnSpc>
              <a:spcBef>
                <a:spcPts val="750"/>
              </a:spcBef>
              <a:spcAft>
                <a:spcPts val="0"/>
              </a:spcAft>
              <a:buClr>
                <a:srgbClr val="004360"/>
              </a:buClr>
              <a:buSzPts val="2220"/>
              <a:buFont typeface="Arial"/>
              <a:buNone/>
              <a:defRPr/>
            </a:pPr>
            <a:endParaRPr sz="2200" dirty="0">
              <a:solidFill>
                <a:srgbClr val="004360"/>
              </a:solidFill>
            </a:endParaRPr>
          </a:p>
          <a:p>
            <a:pPr marL="0" lvl="0" indent="0" algn="l">
              <a:lnSpc>
                <a:spcPct val="80000"/>
              </a:lnSpc>
              <a:spcBef>
                <a:spcPts val="750"/>
              </a:spcBef>
              <a:spcAft>
                <a:spcPts val="0"/>
              </a:spcAft>
              <a:buClr>
                <a:srgbClr val="004360"/>
              </a:buClr>
              <a:buSzPts val="2220"/>
              <a:buFont typeface="Arial"/>
              <a:buNone/>
              <a:defRPr/>
            </a:pPr>
            <a:r>
              <a:rPr lang="en-US" sz="2200" b="1" dirty="0">
                <a:solidFill>
                  <a:srgbClr val="004360"/>
                </a:solidFill>
              </a:rPr>
              <a:t>IdP</a:t>
            </a:r>
            <a:r>
              <a:rPr lang="en-US" sz="2200" b="1" dirty="0">
                <a:solidFill>
                  <a:srgbClr val="013F5E"/>
                </a:solidFill>
              </a:rPr>
              <a:t>s</a:t>
            </a:r>
            <a:r>
              <a:rPr lang="en-US" sz="2200" b="1" dirty="0">
                <a:solidFill>
                  <a:srgbClr val="004360"/>
                </a:solidFill>
              </a:rPr>
              <a:t> are asked to claim </a:t>
            </a:r>
            <a:r>
              <a:rPr lang="en-US" sz="2200" b="1" dirty="0">
                <a:solidFill>
                  <a:srgbClr val="013F5E"/>
                </a:solidFill>
              </a:rPr>
              <a:t>explicitly</a:t>
            </a:r>
            <a:r>
              <a:rPr lang="en-US" sz="2200" b="1" dirty="0">
                <a:solidFill>
                  <a:srgbClr val="FF0000"/>
                </a:solidFill>
              </a:rPr>
              <a:t> </a:t>
            </a:r>
            <a:r>
              <a:rPr lang="en-US" sz="2200" b="1" dirty="0">
                <a:solidFill>
                  <a:srgbClr val="004360"/>
                </a:solidFill>
              </a:rPr>
              <a:t>that they are supporting the category, by inserting a proper tag in their entity metadata:</a:t>
            </a:r>
            <a:br>
              <a:rPr lang="en-US" sz="2200" b="1" dirty="0">
                <a:solidFill>
                  <a:srgbClr val="004360"/>
                </a:solidFill>
              </a:rPr>
            </a:br>
            <a:endParaRPr sz="2200" b="1" dirty="0">
              <a:solidFill>
                <a:srgbClr val="004360"/>
              </a:solidFill>
            </a:endParaRPr>
          </a:p>
          <a:p>
            <a:pPr marL="0" lvl="0" indent="0" algn="l">
              <a:lnSpc>
                <a:spcPct val="80000"/>
              </a:lnSpc>
              <a:spcBef>
                <a:spcPts val="750"/>
              </a:spcBef>
              <a:spcAft>
                <a:spcPts val="0"/>
              </a:spcAft>
              <a:buClr>
                <a:srgbClr val="0000FF"/>
              </a:buClr>
              <a:buSzPts val="1850"/>
              <a:buFont typeface="Arial"/>
              <a:buNone/>
              <a:defRPr/>
            </a:pPr>
            <a:r>
              <a:rPr lang="en-US" sz="1850" dirty="0">
                <a:solidFill>
                  <a:srgbClr val="0000FF"/>
                </a:solidFill>
                <a:latin typeface="Courier New"/>
                <a:ea typeface="Courier New"/>
                <a:cs typeface="Courier New"/>
              </a:rPr>
              <a:t>&lt;</a:t>
            </a:r>
            <a:r>
              <a:rPr lang="en-US" sz="1850" dirty="0" err="1">
                <a:solidFill>
                  <a:srgbClr val="0000FF"/>
                </a:solidFill>
                <a:latin typeface="Courier New"/>
                <a:ea typeface="Courier New"/>
                <a:cs typeface="Courier New"/>
              </a:rPr>
              <a:t>mdattr:EntityAttributes</a:t>
            </a:r>
            <a:r>
              <a:rPr lang="en-US" sz="1850" dirty="0">
                <a:solidFill>
                  <a:srgbClr val="0000FF"/>
                </a:solidFill>
                <a:latin typeface="Courier New"/>
                <a:ea typeface="Courier New"/>
                <a:cs typeface="Courier New"/>
              </a:rPr>
              <a:t>&gt;</a:t>
            </a:r>
            <a:br>
              <a:rPr lang="en-US" sz="1850" b="1" dirty="0">
                <a:solidFill>
                  <a:schemeClr val="dk1"/>
                </a:solidFill>
                <a:latin typeface="Courier New"/>
                <a:ea typeface="Courier New"/>
                <a:cs typeface="Courier New"/>
              </a:rPr>
            </a:br>
            <a:r>
              <a:rPr lang="en-US" sz="1850" b="1" dirty="0">
                <a:solidFill>
                  <a:schemeClr val="dk1"/>
                </a:solidFill>
                <a:latin typeface="Courier New"/>
                <a:ea typeface="Courier New"/>
                <a:cs typeface="Courier New"/>
              </a:rPr>
              <a:t>   </a:t>
            </a:r>
            <a:r>
              <a:rPr lang="en-US" sz="1850" dirty="0">
                <a:solidFill>
                  <a:srgbClr val="0000FF"/>
                </a:solidFill>
                <a:latin typeface="Courier New"/>
                <a:ea typeface="Courier New"/>
                <a:cs typeface="Courier New"/>
              </a:rPr>
              <a:t>&lt;</a:t>
            </a:r>
            <a:r>
              <a:rPr lang="en-US" sz="1850" dirty="0" err="1">
                <a:solidFill>
                  <a:srgbClr val="0000FF"/>
                </a:solidFill>
                <a:latin typeface="Courier New"/>
                <a:ea typeface="Courier New"/>
                <a:cs typeface="Courier New"/>
              </a:rPr>
              <a:t>saml:Attribute</a:t>
            </a:r>
            <a:r>
              <a:rPr lang="en-US" sz="1850" dirty="0">
                <a:solidFill>
                  <a:schemeClr val="dk1"/>
                </a:solidFill>
                <a:latin typeface="Courier New"/>
                <a:ea typeface="Courier New"/>
                <a:cs typeface="Courier New"/>
              </a:rPr>
              <a:t> </a:t>
            </a:r>
            <a:r>
              <a:rPr lang="en-US" sz="1850" dirty="0">
                <a:solidFill>
                  <a:srgbClr val="FF0000"/>
                </a:solidFill>
                <a:latin typeface="Courier New"/>
                <a:ea typeface="Courier New"/>
                <a:cs typeface="Courier New"/>
              </a:rPr>
              <a:t>Name</a:t>
            </a:r>
            <a:r>
              <a:rPr lang="en-US" sz="1850" dirty="0">
                <a:solidFill>
                  <a:schemeClr val="dk1"/>
                </a:solidFill>
                <a:latin typeface="Courier New"/>
                <a:ea typeface="Courier New"/>
                <a:cs typeface="Courier New"/>
              </a:rPr>
              <a:t>=</a:t>
            </a:r>
            <a:r>
              <a:rPr lang="en-US" sz="1850" b="1" dirty="0">
                <a:solidFill>
                  <a:srgbClr val="8000FF"/>
                </a:solidFill>
                <a:latin typeface="Courier New"/>
                <a:ea typeface="Courier New"/>
                <a:cs typeface="Courier New"/>
              </a:rPr>
              <a:t>"http://macedir.org/</a:t>
            </a:r>
            <a:r>
              <a:rPr lang="en-US" sz="1850" b="1" dirty="0">
                <a:solidFill>
                  <a:srgbClr val="FF0000"/>
                </a:solidFill>
                <a:latin typeface="Courier New"/>
                <a:ea typeface="Courier New"/>
                <a:cs typeface="Courier New"/>
              </a:rPr>
              <a:t>entity-category-support</a:t>
            </a:r>
            <a:r>
              <a:rPr lang="en-US" sz="1850" b="1" dirty="0">
                <a:solidFill>
                  <a:srgbClr val="8000FF"/>
                </a:solidFill>
                <a:latin typeface="Courier New"/>
                <a:ea typeface="Courier New"/>
                <a:cs typeface="Courier New"/>
              </a:rPr>
              <a:t>"</a:t>
            </a:r>
            <a:r>
              <a:rPr lang="en-US" sz="1850" dirty="0">
                <a:solidFill>
                  <a:schemeClr val="dk1"/>
                </a:solidFill>
                <a:latin typeface="Courier New"/>
                <a:ea typeface="Courier New"/>
                <a:cs typeface="Courier New"/>
              </a:rPr>
              <a:t> 			</a:t>
            </a:r>
            <a:r>
              <a:rPr lang="en-US" sz="1850" dirty="0" err="1">
                <a:solidFill>
                  <a:srgbClr val="FF0000"/>
                </a:solidFill>
                <a:latin typeface="Courier New"/>
                <a:ea typeface="Courier New"/>
                <a:cs typeface="Courier New"/>
              </a:rPr>
              <a:t>NameFormat</a:t>
            </a:r>
            <a:r>
              <a:rPr lang="en-US" sz="1850" dirty="0">
                <a:solidFill>
                  <a:schemeClr val="dk1"/>
                </a:solidFill>
                <a:latin typeface="Courier New"/>
                <a:ea typeface="Courier New"/>
                <a:cs typeface="Courier New"/>
              </a:rPr>
              <a:t>=</a:t>
            </a:r>
            <a:r>
              <a:rPr lang="en-US" sz="1850" b="1" dirty="0">
                <a:solidFill>
                  <a:srgbClr val="8000FF"/>
                </a:solidFill>
                <a:latin typeface="Courier New"/>
                <a:ea typeface="Courier New"/>
                <a:cs typeface="Courier New"/>
              </a:rPr>
              <a:t>"urn:oasis:names:tc:SAML:2.0:attrname-format:uri"</a:t>
            </a:r>
            <a:r>
              <a:rPr lang="en-US" sz="1850" dirty="0">
                <a:solidFill>
                  <a:srgbClr val="0000FF"/>
                </a:solidFill>
                <a:latin typeface="Courier New"/>
                <a:ea typeface="Courier New"/>
                <a:cs typeface="Courier New"/>
              </a:rPr>
              <a:t>&gt;</a:t>
            </a:r>
            <a:br>
              <a:rPr lang="en-US" sz="1850" b="1" dirty="0">
                <a:solidFill>
                  <a:schemeClr val="dk1"/>
                </a:solidFill>
                <a:latin typeface="Courier New"/>
                <a:ea typeface="Courier New"/>
                <a:cs typeface="Courier New"/>
              </a:rPr>
            </a:br>
            <a:r>
              <a:rPr lang="en-US" sz="1850" b="1" dirty="0">
                <a:solidFill>
                  <a:schemeClr val="dk1"/>
                </a:solidFill>
                <a:latin typeface="Courier New"/>
                <a:ea typeface="Courier New"/>
                <a:cs typeface="Courier New"/>
              </a:rPr>
              <a:t>      </a:t>
            </a:r>
            <a:r>
              <a:rPr lang="en-US" sz="1850" dirty="0">
                <a:solidFill>
                  <a:srgbClr val="0000FF"/>
                </a:solidFill>
                <a:latin typeface="Courier New"/>
                <a:ea typeface="Courier New"/>
                <a:cs typeface="Courier New"/>
              </a:rPr>
              <a:t>&lt;</a:t>
            </a:r>
            <a:r>
              <a:rPr lang="en-US" sz="1850" dirty="0" err="1">
                <a:solidFill>
                  <a:srgbClr val="0000FF"/>
                </a:solidFill>
                <a:latin typeface="Courier New"/>
                <a:ea typeface="Courier New"/>
                <a:cs typeface="Courier New"/>
              </a:rPr>
              <a:t>saml:AttributeValue</a:t>
            </a:r>
            <a:r>
              <a:rPr lang="en-US" sz="1850" dirty="0">
                <a:solidFill>
                  <a:srgbClr val="0000FF"/>
                </a:solidFill>
                <a:latin typeface="Courier New"/>
                <a:ea typeface="Courier New"/>
                <a:cs typeface="Courier New"/>
              </a:rPr>
              <a:t>&gt;</a:t>
            </a:r>
            <a:br>
              <a:rPr lang="en-US" sz="1850" dirty="0">
                <a:solidFill>
                  <a:srgbClr val="0000FF"/>
                </a:solidFill>
                <a:latin typeface="Courier New"/>
                <a:ea typeface="Courier New"/>
                <a:cs typeface="Courier New"/>
              </a:rPr>
            </a:br>
            <a:r>
              <a:rPr lang="en-US" sz="1850" dirty="0">
                <a:solidFill>
                  <a:srgbClr val="0000FF"/>
                </a:solidFill>
                <a:latin typeface="Courier New"/>
                <a:ea typeface="Courier New"/>
                <a:cs typeface="Courier New"/>
              </a:rPr>
              <a:t>		</a:t>
            </a:r>
            <a:r>
              <a:rPr lang="en-US" sz="1850" b="1" dirty="0">
                <a:solidFill>
                  <a:schemeClr val="dk1"/>
                </a:solidFill>
                <a:latin typeface="Courier New"/>
                <a:ea typeface="Courier New"/>
                <a:cs typeface="Courier New"/>
              </a:rPr>
              <a:t>http://refeds.org/category/research-and-scholarship</a:t>
            </a:r>
            <a:br>
              <a:rPr lang="en-US" sz="1850" b="1" dirty="0">
                <a:solidFill>
                  <a:schemeClr val="dk1"/>
                </a:solidFill>
                <a:latin typeface="Courier New"/>
                <a:ea typeface="Courier New"/>
                <a:cs typeface="Courier New"/>
              </a:rPr>
            </a:br>
            <a:r>
              <a:rPr lang="en-US" sz="1850" b="1" dirty="0">
                <a:solidFill>
                  <a:schemeClr val="dk1"/>
                </a:solidFill>
                <a:latin typeface="Courier New"/>
                <a:ea typeface="Courier New"/>
                <a:cs typeface="Courier New"/>
              </a:rPr>
              <a:t>	 </a:t>
            </a:r>
            <a:r>
              <a:rPr lang="en-US" sz="1850" dirty="0">
                <a:solidFill>
                  <a:srgbClr val="0000FF"/>
                </a:solidFill>
                <a:latin typeface="Courier New"/>
                <a:ea typeface="Courier New"/>
                <a:cs typeface="Courier New"/>
              </a:rPr>
              <a:t>&lt;/</a:t>
            </a:r>
            <a:r>
              <a:rPr lang="en-US" sz="1850" dirty="0" err="1">
                <a:solidFill>
                  <a:srgbClr val="0000FF"/>
                </a:solidFill>
                <a:latin typeface="Courier New"/>
                <a:ea typeface="Courier New"/>
                <a:cs typeface="Courier New"/>
              </a:rPr>
              <a:t>saml:AttributeValue</a:t>
            </a:r>
            <a:r>
              <a:rPr lang="en-US" sz="1850" dirty="0">
                <a:solidFill>
                  <a:srgbClr val="0000FF"/>
                </a:solidFill>
                <a:latin typeface="Courier New"/>
                <a:ea typeface="Courier New"/>
                <a:cs typeface="Courier New"/>
              </a:rPr>
              <a:t>&gt;</a:t>
            </a:r>
            <a:r>
              <a:rPr lang="en-US" sz="1850" b="1" dirty="0">
                <a:solidFill>
                  <a:schemeClr val="dk1"/>
                </a:solidFill>
                <a:latin typeface="Courier New"/>
                <a:ea typeface="Courier New"/>
                <a:cs typeface="Courier New"/>
              </a:rPr>
              <a:t>  </a:t>
            </a:r>
            <a:br>
              <a:rPr lang="en-US" sz="1850" b="1" dirty="0">
                <a:solidFill>
                  <a:schemeClr val="dk1"/>
                </a:solidFill>
                <a:latin typeface="Courier New"/>
                <a:ea typeface="Courier New"/>
                <a:cs typeface="Courier New"/>
              </a:rPr>
            </a:br>
            <a:r>
              <a:rPr lang="en-US" sz="1850" b="1" dirty="0">
                <a:solidFill>
                  <a:schemeClr val="dk1"/>
                </a:solidFill>
                <a:latin typeface="Courier New"/>
                <a:ea typeface="Courier New"/>
                <a:cs typeface="Courier New"/>
              </a:rPr>
              <a:t>      </a:t>
            </a:r>
            <a:r>
              <a:rPr lang="en-US" sz="1850" dirty="0">
                <a:solidFill>
                  <a:srgbClr val="0000FF"/>
                </a:solidFill>
                <a:latin typeface="Courier New"/>
                <a:ea typeface="Courier New"/>
                <a:cs typeface="Courier New"/>
              </a:rPr>
              <a:t>&lt;</a:t>
            </a:r>
            <a:r>
              <a:rPr lang="en-US" sz="1850" dirty="0" err="1">
                <a:solidFill>
                  <a:srgbClr val="0000FF"/>
                </a:solidFill>
                <a:latin typeface="Courier New"/>
                <a:ea typeface="Courier New"/>
                <a:cs typeface="Courier New"/>
              </a:rPr>
              <a:t>saml:AttributeValue</a:t>
            </a:r>
            <a:r>
              <a:rPr lang="en-US" sz="1850" dirty="0">
                <a:solidFill>
                  <a:srgbClr val="0000FF"/>
                </a:solidFill>
                <a:latin typeface="Courier New"/>
                <a:ea typeface="Courier New"/>
                <a:cs typeface="Courier New"/>
              </a:rPr>
              <a:t>&gt;</a:t>
            </a:r>
            <a:br>
              <a:rPr lang="en-US" sz="1850" dirty="0">
                <a:solidFill>
                  <a:srgbClr val="0000FF"/>
                </a:solidFill>
                <a:latin typeface="Courier New"/>
                <a:ea typeface="Courier New"/>
                <a:cs typeface="Courier New"/>
              </a:rPr>
            </a:br>
            <a:r>
              <a:rPr lang="en-US" sz="1850" dirty="0">
                <a:solidFill>
                  <a:srgbClr val="0000FF"/>
                </a:solidFill>
                <a:latin typeface="Courier New"/>
                <a:ea typeface="Courier New"/>
                <a:cs typeface="Courier New"/>
              </a:rPr>
              <a:t>		</a:t>
            </a:r>
            <a:r>
              <a:rPr lang="en-US" sz="1850" b="1" dirty="0">
                <a:solidFill>
                  <a:schemeClr val="dk1"/>
                </a:solidFill>
                <a:latin typeface="Courier New"/>
                <a:ea typeface="Courier New"/>
                <a:cs typeface="Courier New"/>
              </a:rPr>
              <a:t>http://</a:t>
            </a:r>
            <a:r>
              <a:rPr lang="en-US" sz="1850" b="1" dirty="0" err="1">
                <a:solidFill>
                  <a:schemeClr val="dk1"/>
                </a:solidFill>
                <a:latin typeface="Courier New"/>
                <a:ea typeface="Courier New"/>
                <a:cs typeface="Courier New"/>
              </a:rPr>
              <a:t>www.geant.net</a:t>
            </a:r>
            <a:r>
              <a:rPr lang="en-US" sz="1850" b="1" dirty="0">
                <a:solidFill>
                  <a:schemeClr val="dk1"/>
                </a:solidFill>
                <a:latin typeface="Courier New"/>
                <a:ea typeface="Courier New"/>
                <a:cs typeface="Courier New"/>
              </a:rPr>
              <a:t>/</a:t>
            </a:r>
            <a:r>
              <a:rPr lang="en-US" sz="1850" b="1" dirty="0" err="1">
                <a:solidFill>
                  <a:schemeClr val="dk1"/>
                </a:solidFill>
                <a:latin typeface="Courier New"/>
                <a:ea typeface="Courier New"/>
                <a:cs typeface="Courier New"/>
              </a:rPr>
              <a:t>uri</a:t>
            </a:r>
            <a:r>
              <a:rPr lang="en-US" sz="1850" b="1" dirty="0">
                <a:solidFill>
                  <a:schemeClr val="dk1"/>
                </a:solidFill>
                <a:latin typeface="Courier New"/>
                <a:ea typeface="Courier New"/>
                <a:cs typeface="Courier New"/>
              </a:rPr>
              <a:t>/</a:t>
            </a:r>
            <a:r>
              <a:rPr lang="en-US" sz="1850" b="1" dirty="0" err="1">
                <a:solidFill>
                  <a:schemeClr val="dk1"/>
                </a:solidFill>
                <a:latin typeface="Courier New"/>
                <a:ea typeface="Courier New"/>
                <a:cs typeface="Courier New"/>
              </a:rPr>
              <a:t>dataprotection</a:t>
            </a:r>
            <a:r>
              <a:rPr lang="en-US" sz="1850" b="1" dirty="0">
                <a:solidFill>
                  <a:schemeClr val="dk1"/>
                </a:solidFill>
                <a:latin typeface="Courier New"/>
                <a:ea typeface="Courier New"/>
                <a:cs typeface="Courier New"/>
              </a:rPr>
              <a:t>-code-of-conduct/v2</a:t>
            </a:r>
            <a:br>
              <a:rPr lang="en-US" sz="1850" b="1" dirty="0">
                <a:solidFill>
                  <a:schemeClr val="dk1"/>
                </a:solidFill>
                <a:latin typeface="Courier New"/>
                <a:ea typeface="Courier New"/>
                <a:cs typeface="Courier New"/>
              </a:rPr>
            </a:br>
            <a:r>
              <a:rPr lang="en-US" sz="1850" b="1" dirty="0">
                <a:solidFill>
                  <a:schemeClr val="dk1"/>
                </a:solidFill>
                <a:latin typeface="Courier New"/>
                <a:ea typeface="Courier New"/>
                <a:cs typeface="Courier New"/>
              </a:rPr>
              <a:t>	 </a:t>
            </a:r>
            <a:r>
              <a:rPr lang="en-US" sz="1850" dirty="0">
                <a:solidFill>
                  <a:srgbClr val="0000FF"/>
                </a:solidFill>
                <a:latin typeface="Courier New"/>
                <a:ea typeface="Courier New"/>
                <a:cs typeface="Courier New"/>
              </a:rPr>
              <a:t>&lt;/</a:t>
            </a:r>
            <a:r>
              <a:rPr lang="en-US" sz="1850" dirty="0" err="1">
                <a:solidFill>
                  <a:srgbClr val="0000FF"/>
                </a:solidFill>
                <a:latin typeface="Courier New"/>
                <a:ea typeface="Courier New"/>
                <a:cs typeface="Courier New"/>
              </a:rPr>
              <a:t>saml:AttributeValue</a:t>
            </a:r>
            <a:r>
              <a:rPr lang="en-US" sz="1850" dirty="0">
                <a:solidFill>
                  <a:srgbClr val="0000FF"/>
                </a:solidFill>
                <a:latin typeface="Courier New"/>
                <a:ea typeface="Courier New"/>
                <a:cs typeface="Courier New"/>
              </a:rPr>
              <a:t>&gt;</a:t>
            </a:r>
            <a:br>
              <a:rPr lang="en-US" sz="1850" b="1" dirty="0">
                <a:solidFill>
                  <a:schemeClr val="dk1"/>
                </a:solidFill>
                <a:latin typeface="Courier New"/>
                <a:ea typeface="Courier New"/>
                <a:cs typeface="Courier New"/>
              </a:rPr>
            </a:br>
            <a:r>
              <a:rPr lang="en-US" sz="1850" b="1" dirty="0">
                <a:solidFill>
                  <a:schemeClr val="dk1"/>
                </a:solidFill>
                <a:latin typeface="Courier New"/>
                <a:ea typeface="Courier New"/>
                <a:cs typeface="Courier New"/>
              </a:rPr>
              <a:t>   </a:t>
            </a:r>
            <a:r>
              <a:rPr lang="en-US" sz="1850" dirty="0">
                <a:solidFill>
                  <a:srgbClr val="0000FF"/>
                </a:solidFill>
                <a:latin typeface="Courier New"/>
                <a:ea typeface="Courier New"/>
                <a:cs typeface="Courier New"/>
              </a:rPr>
              <a:t>&lt;/</a:t>
            </a:r>
            <a:r>
              <a:rPr lang="en-US" sz="1850" dirty="0" err="1">
                <a:solidFill>
                  <a:srgbClr val="0000FF"/>
                </a:solidFill>
                <a:latin typeface="Courier New"/>
                <a:ea typeface="Courier New"/>
                <a:cs typeface="Courier New"/>
              </a:rPr>
              <a:t>saml:Attribute</a:t>
            </a:r>
            <a:r>
              <a:rPr lang="en-US" sz="1850" dirty="0">
                <a:solidFill>
                  <a:srgbClr val="0000FF"/>
                </a:solidFill>
                <a:latin typeface="Courier New"/>
                <a:ea typeface="Courier New"/>
                <a:cs typeface="Courier New"/>
              </a:rPr>
              <a:t>&gt;</a:t>
            </a:r>
            <a:br>
              <a:rPr lang="en-US" sz="1850" dirty="0">
                <a:solidFill>
                  <a:srgbClr val="0000FF"/>
                </a:solidFill>
                <a:latin typeface="Courier New"/>
                <a:ea typeface="Courier New"/>
                <a:cs typeface="Courier New"/>
              </a:rPr>
            </a:br>
            <a:r>
              <a:rPr lang="en-US" sz="1850" dirty="0">
                <a:solidFill>
                  <a:srgbClr val="0000FF"/>
                </a:solidFill>
                <a:latin typeface="Courier New"/>
                <a:ea typeface="Courier New"/>
                <a:cs typeface="Courier New"/>
              </a:rPr>
              <a:t>&lt;/</a:t>
            </a:r>
            <a:r>
              <a:rPr lang="en-US" sz="1850" dirty="0" err="1">
                <a:solidFill>
                  <a:srgbClr val="0000FF"/>
                </a:solidFill>
                <a:latin typeface="Courier New"/>
                <a:ea typeface="Courier New"/>
                <a:cs typeface="Courier New"/>
              </a:rPr>
              <a:t>mdattr:EntityAttributes</a:t>
            </a:r>
            <a:r>
              <a:rPr lang="en-US" sz="1850" dirty="0">
                <a:solidFill>
                  <a:srgbClr val="0000FF"/>
                </a:solidFill>
                <a:latin typeface="Courier New"/>
                <a:ea typeface="Courier New"/>
                <a:cs typeface="Courier New"/>
              </a:rPr>
              <a:t>&gt;</a:t>
            </a:r>
            <a:endParaRPr sz="1850" dirty="0">
              <a:solidFill>
                <a:srgbClr val="004360"/>
              </a:solidFill>
            </a:endParaRPr>
          </a:p>
          <a:p>
            <a:pPr marL="0" lvl="0" indent="0" algn="l">
              <a:lnSpc>
                <a:spcPct val="80000"/>
              </a:lnSpc>
              <a:spcBef>
                <a:spcPts val="750"/>
              </a:spcBef>
              <a:spcAft>
                <a:spcPts val="0"/>
              </a:spcAft>
              <a:buClr>
                <a:srgbClr val="004360"/>
              </a:buClr>
              <a:buSzPts val="2035"/>
              <a:buFont typeface="Arial"/>
              <a:buNone/>
              <a:defRPr/>
            </a:pPr>
            <a:endParaRPr sz="2050" dirty="0">
              <a:solidFill>
                <a:srgbClr val="004360"/>
              </a:solidFill>
            </a:endParaRPr>
          </a:p>
          <a:p>
            <a:pPr marL="0" lvl="0" indent="0" algn="l">
              <a:spcBef>
                <a:spcPts val="1000"/>
              </a:spcBef>
              <a:spcAft>
                <a:spcPts val="0"/>
              </a:spcAft>
              <a:buNone/>
              <a:defRPr/>
            </a:pPr>
            <a:endParaRPr sz="2400" b="1" dirty="0">
              <a:solidFill>
                <a:srgbClr val="013F5E"/>
              </a:solidFill>
            </a:endParaRPr>
          </a:p>
        </p:txBody>
      </p:sp>
      <p:sp>
        <p:nvSpPr>
          <p:cNvPr id="5" name="Google Shape;302;p47"/>
          <p:cNvSpPr>
            <a:spLocks noGrp="1"/>
          </p:cNvSpPr>
          <p:nvPr>
            <p:ph type="title"/>
          </p:nvPr>
        </p:nvSpPr>
        <p:spPr bwMode="auto">
          <a:xfrm>
            <a:off x="839416" y="404664"/>
            <a:ext cx="9894600" cy="604800"/>
          </a:xfrm>
          <a:prstGeom prst="rect">
            <a:avLst/>
          </a:prstGeom>
        </p:spPr>
        <p:txBody>
          <a:bodyPr spcFirstLastPara="1" wrap="square" lIns="91425" tIns="45700" rIns="91425" bIns="45700" anchor="ctr" anchorCtr="0">
            <a:noAutofit/>
          </a:bodyPr>
          <a:lstStyle/>
          <a:p>
            <a:pPr marL="0" lvl="0" indent="0" algn="l">
              <a:spcBef>
                <a:spcPts val="0"/>
              </a:spcBef>
              <a:spcAft>
                <a:spcPts val="0"/>
              </a:spcAft>
              <a:buNone/>
              <a:defRPr/>
            </a:pPr>
            <a:r>
              <a:rPr lang="en-US" sz="3000" dirty="0">
                <a:solidFill>
                  <a:srgbClr val="013F5E"/>
                </a:solidFill>
              </a:rPr>
              <a:t>The</a:t>
            </a:r>
            <a:r>
              <a:rPr lang="en-US" sz="3000" dirty="0">
                <a:solidFill>
                  <a:srgbClr val="004361"/>
                </a:solidFill>
              </a:rPr>
              <a:t> Entity Category support attribute</a:t>
            </a:r>
            <a:endParaRPr sz="3000" dirty="0">
              <a:solidFill>
                <a:srgbClr val="004361"/>
              </a:solidFill>
            </a:endParaRPr>
          </a:p>
          <a:p>
            <a:pPr marL="0" lvl="0" indent="0" algn="l">
              <a:spcBef>
                <a:spcPts val="0"/>
              </a:spcBef>
              <a:spcAft>
                <a:spcPts val="0"/>
              </a:spcAft>
              <a:buNone/>
              <a:defRPr/>
            </a:pPr>
            <a:endParaRPr dirty="0"/>
          </a:p>
        </p:txBody>
      </p:sp>
    </p:spTree>
  </p:cSld>
  <p:clrMapOvr>
    <a:masterClrMapping/>
  </p:clrMapOvr>
</p:sld>
</file>

<file path=ppt/theme/theme1.xml><?xml version="1.0" encoding="utf-8"?>
<a:theme xmlns:a="http://schemas.openxmlformats.org/drawingml/2006/main" name="Custom Design">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extraClrSchemeLst/>
</a:theme>
</file>

<file path=ppt/theme/theme3.xml><?xml version="1.0" encoding="utf-8"?>
<a:theme xmlns:a="http://schemas.openxmlformats.org/drawingml/2006/main" name="1_Custom Design">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1107</TotalTime>
  <Words>7472</Words>
  <Application>Microsoft Macintosh PowerPoint</Application>
  <DocSecurity>0</DocSecurity>
  <PresentationFormat>Widescreen</PresentationFormat>
  <Paragraphs>646</Paragraphs>
  <Slides>82</Slides>
  <Notes>18</Notes>
  <HiddenSlides>2</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82</vt:i4>
      </vt:variant>
    </vt:vector>
  </HeadingPairs>
  <TitlesOfParts>
    <vt:vector size="93" baseType="lpstr">
      <vt:lpstr>Arial</vt:lpstr>
      <vt:lpstr>Calibri</vt:lpstr>
      <vt:lpstr>Consolas</vt:lpstr>
      <vt:lpstr>Courier New</vt:lpstr>
      <vt:lpstr>Google Sans</vt:lpstr>
      <vt:lpstr>Open Sans</vt:lpstr>
      <vt:lpstr>Times</vt:lpstr>
      <vt:lpstr>Wingdings</vt:lpstr>
      <vt:lpstr>Custom Design</vt:lpstr>
      <vt:lpstr>Office Theme</vt:lpstr>
      <vt:lpstr>1_Custom Design</vt:lpstr>
      <vt:lpstr>PowerPoint Presentation</vt:lpstr>
      <vt:lpstr>Content </vt:lpstr>
      <vt:lpstr>What Entity Categories are</vt:lpstr>
      <vt:lpstr>What are Entity Categories for</vt:lpstr>
      <vt:lpstr>Entity Categories: a Best Practice for Federations</vt:lpstr>
      <vt:lpstr>PowerPoint Presentation</vt:lpstr>
      <vt:lpstr>PowerPoint Presentation</vt:lpstr>
      <vt:lpstr>Entity Category attribute</vt:lpstr>
      <vt:lpstr>The Entity Category support attribute </vt:lpstr>
      <vt:lpstr>Why have Entity Categories been introduced ?</vt:lpstr>
      <vt:lpstr> The Research and Scholarship (R&amp;S) Entity Category</vt:lpstr>
      <vt:lpstr>The Research and Scholarship (R&amp;S) EC: in other words:</vt:lpstr>
      <vt:lpstr>Research and Scholarship Entity Category:  Formal Definition</vt:lpstr>
      <vt:lpstr>How to assert R&amp;S EC</vt:lpstr>
      <vt:lpstr>Research and Scholarship in practice:                        ( 1 / 2 )</vt:lpstr>
      <vt:lpstr>Tip about getting to know more about attributes ! </vt:lpstr>
      <vt:lpstr>Research and Scholarship in practice:                        ( 2 / 2 )</vt:lpstr>
      <vt:lpstr>Research and Scholarship: Requirements for Service Providers</vt:lpstr>
      <vt:lpstr>Who is “the registrar” in this context ?    </vt:lpstr>
      <vt:lpstr>Research and Scholarship attribute</vt:lpstr>
      <vt:lpstr>PowerPoint Presentation</vt:lpstr>
      <vt:lpstr>Research &amp; Scholarship IdP metadata</vt:lpstr>
      <vt:lpstr>Automatic attribute release based on EC for Shibboleth Research &amp; Scholarship IdP filter</vt:lpstr>
      <vt:lpstr>Data Protection Code of Conduct (CoCo) v1 and v2</vt:lpstr>
      <vt:lpstr>GÉANT Data Protection Code of Conduct Entity Category</vt:lpstr>
      <vt:lpstr>Historical developments of the CoCo Entity Category</vt:lpstr>
      <vt:lpstr>Context and goals of DP CoCo</vt:lpstr>
      <vt:lpstr>What is DP CoCo for ?</vt:lpstr>
      <vt:lpstr>DP_CoCo attribute -  Service Providers</vt:lpstr>
      <vt:lpstr>The attribute release challenge:  Why a DP Code of Conduct is needed</vt:lpstr>
      <vt:lpstr>GEANT Code of Conduct </vt:lpstr>
      <vt:lpstr>DP_CoCo v2 IdP support attribute </vt:lpstr>
      <vt:lpstr>Automatic Attribute Release based on EC for Shibboleth DP_CoCo IdP – attribute-filter.xml </vt:lpstr>
      <vt:lpstr>DP_CoCo: Notes for IdP Managers</vt:lpstr>
      <vt:lpstr>How will I know how the SP manages my attributes?</vt:lpstr>
      <vt:lpstr>In which countries SPs can commit to the CoCo</vt:lpstr>
      <vt:lpstr>For what purpose my attributes can be used? Which of my attributes an SP can request?</vt:lpstr>
      <vt:lpstr>Can the SP relay my attributes to a third party?</vt:lpstr>
      <vt:lpstr>How long can the SP keep my attributes?</vt:lpstr>
      <vt:lpstr>How will the SP protect my attributes?</vt:lpstr>
      <vt:lpstr>What if I think an SP is misbehaving?</vt:lpstr>
      <vt:lpstr>Data subject rights</vt:lpstr>
      <vt:lpstr>DP_CoCo SP metadata</vt:lpstr>
      <vt:lpstr>CoCo v2 : Definition</vt:lpstr>
      <vt:lpstr>CoCo v2:  meaning </vt:lpstr>
      <vt:lpstr>CoCo version 2 </vt:lpstr>
      <vt:lpstr>CoCo version 2</vt:lpstr>
      <vt:lpstr>CoCo version 2</vt:lpstr>
      <vt:lpstr>Entity Category  Hide From Discovery</vt:lpstr>
      <vt:lpstr>Example code to assert Hide From Discovery in an IdP</vt:lpstr>
      <vt:lpstr>Entity Category  Hide From Discovery</vt:lpstr>
      <vt:lpstr>Entity Category  Hide From Discovery</vt:lpstr>
      <vt:lpstr>PowerPoint Presentation</vt:lpstr>
      <vt:lpstr>SIRTFI</vt:lpstr>
      <vt:lpstr>A Security Incident Response Trust Framework</vt:lpstr>
      <vt:lpstr>What is SIRTFI about ?</vt:lpstr>
      <vt:lpstr>PowerPoint Presentation</vt:lpstr>
      <vt:lpstr>Common sense would imply….</vt:lpstr>
      <vt:lpstr>But in practice….</vt:lpstr>
      <vt:lpstr>Why is security incident response difficult in identity federations ?</vt:lpstr>
      <vt:lpstr>SIRTFI self assessment based assertions for Organizations </vt:lpstr>
      <vt:lpstr>PowerPoint Presentation</vt:lpstr>
      <vt:lpstr>SIRTFI  Incident Response [IR] Self-Assertions</vt:lpstr>
      <vt:lpstr>The Benefits of SIRTFI</vt:lpstr>
      <vt:lpstr>Why should SPs and IdP adopt SIRTFI ?</vt:lpstr>
      <vt:lpstr>SIRTFI in practice:  Step 1: Perform Self assessment of IdP</vt:lpstr>
      <vt:lpstr>SIRTFI Step 2: Add Security Contact to your Metadata </vt:lpstr>
      <vt:lpstr>SIRTFI Step 2: Add Security Contact to your Metadata </vt:lpstr>
      <vt:lpstr>Step 3: Provide the Assurance-certification Entity Attribute</vt:lpstr>
      <vt:lpstr>SIRTFI Entity Attribute in the metadata</vt:lpstr>
      <vt:lpstr>SIRTFI v2.0</vt:lpstr>
      <vt:lpstr>Find out more about SIRTIFI  </vt:lpstr>
      <vt:lpstr>Operational Security in SIRTFIv2 </vt:lpstr>
      <vt:lpstr>Incident Response in SIRTFIv2</vt:lpstr>
      <vt:lpstr>Traceability in SIRTFIv2</vt:lpstr>
      <vt:lpstr>User Rules and Conditions [UR] in SIRTFIv2</vt:lpstr>
      <vt:lpstr>Security contact in incident response in SIRTFIv2</vt:lpstr>
      <vt:lpstr>PowerPoint Presentation</vt:lpstr>
      <vt:lpstr>Plans for adoption of Entity Categories within the REFEDS community</vt:lpstr>
      <vt:lpstr>Plans for adoption of Entity Categories within the REFEDS community</vt:lpstr>
      <vt:lpstr>References</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
  <dc:creator/>
  <cp:keywords/>
  <dc:description/>
  <cp:lastModifiedBy>Mario Reale</cp:lastModifiedBy>
  <cp:revision>30</cp:revision>
  <dcterms:modified xsi:type="dcterms:W3CDTF">2024-02-01T13:55:10Z</dcterms:modified>
  <cp:category/>
  <dc:identifier/>
  <cp:contentStatus/>
  <dc:language/>
  <cp:version/>
</cp:coreProperties>
</file>