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81" r:id="rId3"/>
  </p:sldMasterIdLst>
  <p:sldIdLst>
    <p:sldId id="264" r:id="rId4"/>
    <p:sldId id="257" r:id="rId5"/>
    <p:sldId id="258" r:id="rId6"/>
    <p:sldId id="259" r:id="rId7"/>
    <p:sldId id="260" r:id="rId8"/>
    <p:sldId id="261" r:id="rId9"/>
    <p:sldId id="262" r:id="rId10"/>
    <p:sldId id="263" r:id="rId11"/>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121" d="100"/>
          <a:sy n="121" d="100"/>
        </p:scale>
        <p:origin x="74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sposition personnalisée">
    <p:spTree>
      <p:nvGrpSpPr>
        <p:cNvPr id="1" name=""/>
        <p:cNvGrpSpPr/>
        <p:nvPr/>
      </p:nvGrpSpPr>
      <p:grpSpPr bwMode="auto">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90968"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1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11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8"/>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12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7"/>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13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1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1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16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userDrawn="1">
  <p:cSld name="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1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18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1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2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2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22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23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54879"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2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2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55418"/>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26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2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2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Custom Layout">
    <p:spTree>
      <p:nvGrpSpPr>
        <p:cNvPr id="1" name=""/>
        <p:cNvGrpSpPr/>
        <p:nvPr/>
      </p:nvGrpSpPr>
      <p:grpSpPr bwMode="auto">
        <a:xfrm>
          <a:off x="0" y="0"/>
          <a:ext cx="0" cy="0"/>
          <a:chOff x="0" y="0"/>
          <a:chExt cx="0" cy="0"/>
        </a:xfrm>
      </p:grpSpPr>
      <p:pic>
        <p:nvPicPr>
          <p:cNvPr id="4" name="Picture 4"/>
          <p:cNvPicPr>
            <a:picLocks noChangeAspect="1"/>
          </p:cNvPicPr>
          <p:nvPr userDrawn="1"/>
        </p:nvPicPr>
        <p:blipFill>
          <a:blip r:embed="rId2"/>
          <a:stretch/>
        </p:blipFill>
        <p:spPr bwMode="auto">
          <a:xfrm>
            <a:off x="9327386" y="0"/>
            <a:ext cx="2864614" cy="6858000"/>
          </a:xfrm>
          <a:prstGeom prst="rect">
            <a:avLst/>
          </a:prstGeom>
        </p:spPr>
      </p:pic>
      <p:sp>
        <p:nvSpPr>
          <p:cNvPr id="5"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pic>
        <p:nvPicPr>
          <p:cNvPr id="6" name="Picture 3"/>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2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3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3748" y="-8626"/>
            <a:ext cx="2868252" cy="6866709"/>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5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6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2.xml"/><Relationship Id="rId5" Type="http://schemas.openxmlformats.org/officeDocument/2006/relationships/image" Target="../media/image2.png"/><Relationship Id="rId4" Type="http://schemas.openxmlformats.org/officeDocument/2006/relationships/image" Target="../media/image3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fr-FR"/>
              <a:t>Modifiez le style du titre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fr-FR"/>
              <a:t>Modifier les styles du texte du masque</a:t>
            </a:r>
            <a:br>
              <a:rPr lang="fr-FR"/>
            </a:br>
            <a:r>
              <a:rPr lang="fr-FR"/>
              <a:t>Deuxième niveau</a:t>
            </a:r>
            <a:br>
              <a:rPr lang="fr-FR"/>
            </a:br>
            <a:r>
              <a:rPr lang="fr-FR"/>
              <a:t>Troisième niveau</a:t>
            </a:r>
            <a:br>
              <a:rPr lang="fr-FR"/>
            </a:br>
            <a:r>
              <a:rPr lang="fr-FR"/>
              <a:t>Quatrième niveau</a:t>
            </a:r>
            <a:br>
              <a:rPr lang="fr-FR"/>
            </a:br>
            <a:r>
              <a:rPr lang="fr-FR"/>
              <a:t>Cinquième niveau</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05/02/2024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4"/>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b="1" i="0">
                <a:solidFill>
                  <a:schemeClr val="bg1"/>
                </a:solidFill>
                <a:latin typeface="+mn-lt"/>
                <a:ea typeface="+mn-ea"/>
                <a:cs typeface="+mn-cs"/>
              </a:rPr>
              <a:t>Lorem Ipsum Dolor Sit Amet Sectetur Adipiscing Elit Vivamus</a:t>
            </a:r>
            <a:endParaRPr lang="en-US" sz="2800" b="1">
              <a:solidFill>
                <a:schemeClr val="bg1"/>
              </a:solidFill>
              <a:latin typeface="+mn-lt"/>
            </a:endParaRPr>
          </a:p>
        </p:txBody>
      </p:sp>
      <p:sp>
        <p:nvSpPr>
          <p:cNvPr id="11" name="Text Placeholder 6"/>
          <p:cNvSpPr>
            <a:spLocks noAdjustHandles="1"/>
          </p:cNvSpPr>
          <p:nvPr userDrawn="1"/>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a:lnSpc>
                <a:spcPct val="90000"/>
              </a:lnSpc>
              <a:spcBef>
                <a:spcPts val="1000"/>
              </a:spcBef>
              <a:spcAft>
                <a:spcPts val="0"/>
              </a:spcAft>
              <a:buClrTx/>
              <a:buSzTx/>
              <a:buFont typeface="Arial"/>
              <a:buNone/>
              <a:defRPr/>
            </a:pPr>
            <a:r>
              <a:rPr lang="en-US" sz="2400">
                <a:solidFill>
                  <a:schemeClr val="bg1"/>
                </a:solidFill>
                <a:latin typeface="+mn-lt"/>
              </a:rPr>
              <a:t>Subtitle (if applicable)</a:t>
            </a:r>
            <a:endParaRPr lang="en-GB" sz="2400">
              <a:solidFill>
                <a:schemeClr val="bg1"/>
              </a:solidFill>
              <a:latin typeface="+mn-lt"/>
            </a:endParaRPr>
          </a:p>
          <a:p>
            <a:pPr>
              <a:defRPr/>
            </a:pPr>
            <a:endParaRPr lang="en-GB" sz="2400">
              <a:solidFill>
                <a:schemeClr val="bg1"/>
              </a:solidFill>
              <a:latin typeface="+mn-lt"/>
            </a:endParaRPr>
          </a:p>
        </p:txBody>
      </p:sp>
      <p:sp>
        <p:nvSpPr>
          <p:cNvPr id="12" name="Text Placeholder 6"/>
          <p:cNvSpPr>
            <a:spLocks noAdjustHandles="1"/>
          </p:cNvSpPr>
          <p:nvPr userDrawn="1"/>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3" name="Picture 10"/>
          <p:cNvPicPr>
            <a:picLocks noChangeAspect="1"/>
          </p:cNvPicPr>
          <p:nvPr userDrawn="1"/>
        </p:nvPicPr>
        <p:blipFill>
          <a:blip r:embed="rId5"/>
          <a:srcRect t="-1" b="-7426"/>
          <a:stretch/>
        </p:blipFill>
        <p:spPr bwMode="auto">
          <a:xfrm>
            <a:off x="998895" y="520296"/>
            <a:ext cx="1432449" cy="876891"/>
          </a:xfrm>
          <a:prstGeom prst="rect">
            <a:avLst/>
          </a:prstGeom>
        </p:spPr>
      </p:pic>
      <p:sp>
        <p:nvSpPr>
          <p:cNvPr id="14" name="Text Placeholder 6"/>
          <p:cNvSpPr>
            <a:spLocks noAdjustHandles="1"/>
          </p:cNvSpPr>
          <p:nvPr userDrawn="1"/>
        </p:nvSpPr>
        <p:spPr bwMode="auto">
          <a:xfrm>
            <a:off x="892439" y="3606739"/>
            <a:ext cx="6163776"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nSpc>
                <a:spcPct val="100000"/>
              </a:lnSpc>
              <a:spcBef>
                <a:spcPts val="0"/>
              </a:spcBef>
              <a:defRPr/>
            </a:pPr>
            <a:r>
              <a:rPr lang="en-US" sz="2200" b="1" i="0">
                <a:solidFill>
                  <a:schemeClr val="bg1"/>
                </a:solidFill>
                <a:latin typeface="+mn-lt"/>
              </a:rPr>
              <a:t>Name Surname</a:t>
            </a:r>
          </a:p>
          <a:p>
            <a:pPr>
              <a:lnSpc>
                <a:spcPct val="100000"/>
              </a:lnSpc>
              <a:spcBef>
                <a:spcPts val="0"/>
              </a:spcBef>
              <a:defRPr/>
            </a:pPr>
            <a:r>
              <a:rPr lang="en-US" sz="2000" i="1">
                <a:solidFill>
                  <a:schemeClr val="bg1"/>
                </a:solidFill>
                <a:latin typeface="+mn-lt"/>
              </a:rPr>
              <a:t>Role in </a:t>
            </a:r>
            <a:r>
              <a:rPr lang="en-US" sz="2000" i="1" cap="all">
                <a:solidFill>
                  <a:schemeClr val="bg1"/>
                </a:solidFill>
                <a:latin typeface="+mn-lt"/>
              </a:rPr>
              <a:t>Géant</a:t>
            </a:r>
            <a:endParaRPr lang="en-GB" sz="2000" i="1" cap="all">
              <a:solidFill>
                <a:schemeClr val="bg1"/>
              </a:solidFill>
              <a:latin typeface="+mn-lt"/>
            </a:endParaRPr>
          </a:p>
        </p:txBody>
      </p:sp>
      <p:sp>
        <p:nvSpPr>
          <p:cNvPr id="15" name="Text Placeholder 6"/>
          <p:cNvSpPr>
            <a:spLocks noAdjustHandles="1"/>
          </p:cNvSpPr>
          <p:nvPr userDrawn="1"/>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Event, Location, Date</a:t>
            </a:r>
            <a:endParaRPr lang="en-GB" sz="2000">
              <a:solidFill>
                <a:schemeClr val="bg1"/>
              </a:solidFill>
              <a:latin typeface="+mn-lt"/>
            </a:endParaRPr>
          </a:p>
        </p:txBody>
      </p:sp>
      <p:sp>
        <p:nvSpPr>
          <p:cNvPr id="16" name="Text Placeholder 6"/>
          <p:cNvSpPr>
            <a:spLocks noAdjustHandles="1"/>
          </p:cNvSpPr>
          <p:nvPr userDrawn="1"/>
        </p:nvSpPr>
        <p:spPr bwMode="auto">
          <a:xfrm>
            <a:off x="882914" y="5223782"/>
            <a:ext cx="2394857"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1000" b="0">
                <a:solidFill>
                  <a:schemeClr val="bg1"/>
                </a:solidFill>
                <a:latin typeface="+mn-lt"/>
              </a:rPr>
              <a:t>Public / Confidential / Restricted</a:t>
            </a:r>
            <a:endParaRPr lang="en-GB" sz="1000" b="0">
              <a:solidFill>
                <a:schemeClr val="bg1">
                  <a:lumMod val="50000"/>
                </a:schemeClr>
              </a:solidFill>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998895" y="1353031"/>
            <a:ext cx="807285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extBox 3"/>
          <p:cNvSpPr>
            <a:spLocks noAdjustHandles="1"/>
          </p:cNvSpPr>
          <p:nvPr userDrawn="1"/>
        </p:nvSpPr>
        <p:spPr bwMode="auto">
          <a:xfrm>
            <a:off x="998895" y="6229350"/>
            <a:ext cx="1327171" cy="276999"/>
          </a:xfrm>
          <a:prstGeom prst="rect">
            <a:avLst/>
          </a:prstGeom>
          <a:noFill/>
        </p:spPr>
        <p:txBody>
          <a:bodyPr wrap="square" rtlCol="0">
            <a:spAutoFit/>
          </a:bodyPr>
          <a:lstStyle/>
          <a:p>
            <a:pPr>
              <a:defRPr/>
            </a:pPr>
            <a:fld id="{C291A8E1-EA52-46DB-B869-DB8F37812DDF}" type="slidenum">
              <a:rPr lang="en-GB" sz="1200">
                <a:solidFill>
                  <a:srgbClr val="065081"/>
                </a:solidFill>
                <a:latin typeface="+mn-lt"/>
              </a:rPr>
              <a:t>‹#›</a:t>
            </a:fld>
            <a:endParaRPr lang="en-GB" sz="120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Lst>
  <p:txStyles>
    <p:titleStyle>
      <a:lvl1pPr algn="l" defTabSz="914400">
        <a:lnSpc>
          <a:spcPct val="90000"/>
        </a:lnSpc>
        <a:spcBef>
          <a:spcPts val="0"/>
        </a:spcBef>
        <a:buNone/>
        <a:defRPr lang="en-GB" sz="3200" b="1">
          <a:solidFill>
            <a:schemeClr val="accent1">
              <a:lumMod val="50000"/>
            </a:schemeClr>
          </a:solidFill>
          <a:latin typeface="+mn-lt"/>
          <a:ea typeface="+mj-ea"/>
          <a:cs typeface="+mj-cs"/>
        </a:defRPr>
      </a:lvl1pPr>
    </p:titleStyle>
    <p:body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05/02/2024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3"/>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998895" y="2538238"/>
            <a:ext cx="608710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4400" b="1">
                <a:solidFill>
                  <a:schemeClr val="bg1"/>
                </a:solidFill>
                <a:latin typeface="+mn-lt"/>
              </a:rPr>
              <a:t>Thank you</a:t>
            </a:r>
          </a:p>
        </p:txBody>
      </p:sp>
      <p:sp>
        <p:nvSpPr>
          <p:cNvPr id="11" name="Text Placeholder 6"/>
          <p:cNvSpPr>
            <a:spLocks noAdjustHandles="1"/>
          </p:cNvSpPr>
          <p:nvPr userDrawn="1"/>
        </p:nvSpPr>
        <p:spPr bwMode="auto">
          <a:xfrm>
            <a:off x="998895" y="5110823"/>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sp>
        <p:nvSpPr>
          <p:cNvPr id="12" name="Text Placeholder 6"/>
          <p:cNvSpPr>
            <a:spLocks noAdjustHandles="1"/>
          </p:cNvSpPr>
          <p:nvPr userDrawn="1"/>
        </p:nvSpPr>
        <p:spPr bwMode="auto">
          <a:xfrm>
            <a:off x="998896" y="335706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Any questions?</a:t>
            </a:r>
            <a:endParaRPr lang="en-GB" sz="2000">
              <a:solidFill>
                <a:schemeClr val="bg1"/>
              </a:solidFill>
              <a:latin typeface="+mn-lt"/>
            </a:endParaRPr>
          </a:p>
        </p:txBody>
      </p:sp>
      <p:sp>
        <p:nvSpPr>
          <p:cNvPr id="13" name="TextBox 13"/>
          <p:cNvSpPr>
            <a:spLocks noAdjustHandles="1"/>
          </p:cNvSpPr>
          <p:nvPr userDrawn="1"/>
        </p:nvSpPr>
        <p:spPr bwMode="auto">
          <a:xfrm>
            <a:off x="1622016" y="6108114"/>
            <a:ext cx="2348151" cy="461665"/>
          </a:xfrm>
          <a:prstGeom prst="rect">
            <a:avLst/>
          </a:prstGeom>
          <a:noFill/>
        </p:spPr>
        <p:txBody>
          <a:bodyPr wrap="square" rtlCol="0">
            <a:spAutoFit/>
          </a:bodyPr>
          <a:lstStyle/>
          <a:p>
            <a:pPr algn="l">
              <a:defRPr/>
            </a:pPr>
            <a:r>
              <a:rPr lang="en-GB" sz="600">
                <a:solidFill>
                  <a:schemeClr val="bg1"/>
                </a:solidFill>
                <a:latin typeface="+mn-lt"/>
                <a:ea typeface="+mn-ea"/>
                <a:cs typeface="+mn-cs"/>
              </a:rPr>
              <a:t>© GÉANT Association on behalf of the GN4 Phase 3 project (GN4-3).</a:t>
            </a:r>
            <a:endParaRPr/>
          </a:p>
          <a:p>
            <a:pPr>
              <a:defRPr/>
            </a:pPr>
            <a:r>
              <a:rPr lang="en-GB" sz="600">
                <a:solidFill>
                  <a:schemeClr val="bg1"/>
                </a:solidFill>
                <a:latin typeface="+mn-lt"/>
                <a:ea typeface="+mn-ea"/>
                <a:cs typeface="+mn-cs"/>
              </a:rPr>
              <a:t>The research leading to these results has received funding from</a:t>
            </a:r>
            <a:endParaRPr/>
          </a:p>
          <a:p>
            <a:pPr>
              <a:defRPr/>
            </a:pPr>
            <a:r>
              <a:rPr lang="en-GB" sz="600">
                <a:solidFill>
                  <a:schemeClr val="bg1"/>
                </a:solidFill>
                <a:latin typeface="+mn-lt"/>
                <a:ea typeface="+mn-ea"/>
                <a:cs typeface="+mn-cs"/>
              </a:rPr>
              <a:t>the European Union’s Horizon 2020 research and innovation programme under Grant Agreement No. 856726 (GN4-3).</a:t>
            </a:r>
            <a:endParaRPr lang="en-GB" sz="600">
              <a:solidFill>
                <a:schemeClr val="bg1"/>
              </a:solidFill>
              <a:latin typeface="+mn-lt"/>
            </a:endParaRPr>
          </a:p>
        </p:txBody>
      </p:sp>
      <p:pic>
        <p:nvPicPr>
          <p:cNvPr id="14" name="Picture 17"/>
          <p:cNvPicPr>
            <a:picLocks noChangeAspect="1"/>
          </p:cNvPicPr>
          <p:nvPr userDrawn="1"/>
        </p:nvPicPr>
        <p:blipFill>
          <a:blip r:embed="rId4"/>
          <a:stretch/>
        </p:blipFill>
        <p:spPr bwMode="auto">
          <a:xfrm>
            <a:off x="1053347" y="6157486"/>
            <a:ext cx="568670" cy="362920"/>
          </a:xfrm>
          <a:prstGeom prst="rect">
            <a:avLst/>
          </a:prstGeom>
        </p:spPr>
      </p:pic>
      <p:pic>
        <p:nvPicPr>
          <p:cNvPr id="15" name="Picture 15"/>
          <p:cNvPicPr>
            <a:picLocks noChangeAspect="1"/>
          </p:cNvPicPr>
          <p:nvPr userDrawn="1"/>
        </p:nvPicPr>
        <p:blipFill>
          <a:blip r:embed="rId5"/>
          <a:srcRect t="-1" b="-7426"/>
          <a:stretch/>
        </p:blipFill>
        <p:spPr bwMode="auto">
          <a:xfrm>
            <a:off x="998895" y="520296"/>
            <a:ext cx="1432449" cy="876891"/>
          </a:xfrm>
          <a:prstGeom prst="rect">
            <a:avLst/>
          </a:prstGeom>
        </p:spPr>
      </p:pic>
    </p:spTree>
  </p:cSld>
  <p:clrMap bg1="lt1" tx1="dk1" bg2="lt2" tx2="dk2" accent1="accent1" accent2="accent2" accent3="accent3" accent4="accent4" accent5="accent5" accent6="accent6" hlink="hlink" folHlink="folHlink"/>
  <p:sldLayoutIdLst>
    <p:sldLayoutId id="2147483682"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REFEDS/MRPS" TargetMode="External"/><Relationship Id="rId2" Type="http://schemas.openxmlformats.org/officeDocument/2006/relationships/hyperlink" Target="https://github.com/REFEDS/MRPS/blob/master/MRPS-templatev1.1.docx" TargetMode="Externa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fontScale="90000"/>
          </a:bodyPr>
          <a:lstStyle/>
          <a:p>
            <a:pPr>
              <a:defRPr/>
            </a:pPr>
            <a:endParaRPr lang="en-GB" sz="3600"/>
          </a:p>
        </p:txBody>
      </p:sp>
      <p:sp>
        <p:nvSpPr>
          <p:cNvPr id="5" name="Content Placeholder 2"/>
          <p:cNvSpPr>
            <a:spLocks noGrp="1"/>
          </p:cNvSpPr>
          <p:nvPr>
            <p:ph idx="1"/>
          </p:nvPr>
        </p:nvSpPr>
        <p:spPr bwMode="auto"/>
        <p:txBody>
          <a:bodyPr/>
          <a:lstStyle/>
          <a:p>
            <a:pPr>
              <a:defRPr/>
            </a:pPr>
            <a:endParaRPr lang="en-GB"/>
          </a:p>
        </p:txBody>
      </p:sp>
      <p:sp>
        <p:nvSpPr>
          <p:cNvPr id="6" name="Title Placeholder 1"/>
          <p:cNvSpPr/>
          <p:nvPr/>
        </p:nvSpPr>
        <p:spPr bwMode="auto">
          <a:xfrm>
            <a:off x="838200" y="365125"/>
            <a:ext cx="10515600" cy="1325563"/>
          </a:xfrm>
          <a:prstGeom prst="rect">
            <a:avLst/>
          </a:prstGeom>
        </p:spPr>
        <p:txBody>
          <a:bodyPr vert="horz" lIns="91440" tIns="45720" rIns="91440" bIns="45720" rtlCol="0" anchor="ctr"/>
          <a:lstStyle>
            <a:lvl1pPr algn="l" defTabSz="914400">
              <a:lnSpc>
                <a:spcPct val="90000"/>
              </a:lnSpc>
              <a:spcBef>
                <a:spcPts val="0"/>
              </a:spcBef>
              <a:buNone/>
              <a:defRPr lang="en-GB" sz="3200" b="1">
                <a:solidFill>
                  <a:srgbClr val="065081"/>
                </a:solidFill>
                <a:latin typeface="+mn-lt"/>
                <a:ea typeface="+mj-ea"/>
                <a:cs typeface="+mj-cs"/>
              </a:defRPr>
            </a:lvl1pPr>
          </a:lstStyle>
          <a:p>
            <a:pPr>
              <a:defRPr/>
            </a:pPr>
            <a:r>
              <a:rPr lang="en-GB"/>
              <a:t>Click to edit Master title style</a:t>
            </a:r>
            <a:endParaRPr/>
          </a:p>
        </p:txBody>
      </p:sp>
      <p:sp>
        <p:nvSpPr>
          <p:cNvPr id="7" name="Text Placeholder 2"/>
          <p:cNvSpPr/>
          <p:nvPr/>
        </p:nvSpPr>
        <p:spPr bwMode="auto">
          <a:xfrm>
            <a:off x="838200" y="1825625"/>
            <a:ext cx="10515600"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Date Placeholder 3"/>
          <p:cNvSpPr/>
          <p:nvPr/>
        </p:nvSpPr>
        <p:spPr bwMode="auto">
          <a:xfrm>
            <a:off x="838200" y="6356350"/>
            <a:ext cx="2743200" cy="365125"/>
          </a:xfrm>
          <a:prstGeom prst="rect">
            <a:avLst/>
          </a:prstGeom>
        </p:spPr>
        <p:txBody>
          <a:bodyPr vert="horz" lIns="91440" tIns="45720" rIns="91440" bIns="45720" rtlCol="0" anchor="ctr"/>
          <a:lstStyle>
            <a:defPPr>
              <a:defRPr lang="en-US"/>
            </a:defPPr>
            <a:lvl1pPr marL="0" algn="l"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22D7EAA8-B7E5-4FC7-AB41-745FA14F2C83}" type="datetimeFigureOut">
              <a:rPr lang="en-GB"/>
              <a:t>05/02/2024</a:t>
            </a:fld>
            <a:endParaRPr lang="en-GB"/>
          </a:p>
        </p:txBody>
      </p:sp>
      <p:sp>
        <p:nvSpPr>
          <p:cNvPr id="9" name="Slide Number Placeholder 5"/>
          <p:cNvSpPr/>
          <p:nvPr/>
        </p:nvSpPr>
        <p:spPr bwMode="auto">
          <a:xfrm>
            <a:off x="8610600" y="635635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F98E993-549D-46EE-BEB7-091808556954}" type="slidenum">
              <a:rPr lang="en-GB"/>
              <a:t>1</a:t>
            </a:fld>
            <a:endParaRPr lang="en-GB"/>
          </a:p>
        </p:txBody>
      </p:sp>
      <p:pic>
        <p:nvPicPr>
          <p:cNvPr id="10" name="Picture 7"/>
          <p:cNvPicPr>
            <a:picLocks noChangeAspect="1"/>
          </p:cNvPicPr>
          <p:nvPr/>
        </p:nvPicPr>
        <p:blipFill>
          <a:blip r:embed="rId2"/>
          <a:srcRect l="29114" t="13460" r="32414" b="53353"/>
          <a:stretch/>
        </p:blipFill>
        <p:spPr bwMode="auto">
          <a:xfrm flipH="1">
            <a:off x="-16809" y="0"/>
            <a:ext cx="12208809" cy="6882064"/>
          </a:xfrm>
          <a:prstGeom prst="rect">
            <a:avLst/>
          </a:prstGeom>
          <a:ln>
            <a:noFill/>
          </a:ln>
        </p:spPr>
      </p:pic>
      <p:sp>
        <p:nvSpPr>
          <p:cNvPr id="11" name="Text Placeholder 10"/>
          <p:cNvSpPr/>
          <p:nvPr/>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dirty="0" err="1">
                <a:solidFill>
                  <a:schemeClr val="bg1"/>
                </a:solidFill>
              </a:rPr>
              <a:t>UbuntuNet</a:t>
            </a:r>
            <a:r>
              <a:rPr lang="en-GB" sz="2800" dirty="0">
                <a:solidFill>
                  <a:schemeClr val="bg1"/>
                </a:solidFill>
              </a:rPr>
              <a:t> Alliance-  Identity Federation Training</a:t>
            </a:r>
            <a:endParaRPr lang="en-GB" sz="2800" dirty="0"/>
          </a:p>
        </p:txBody>
      </p:sp>
      <p:sp>
        <p:nvSpPr>
          <p:cNvPr id="12" name="Text Placeholder 6"/>
          <p:cNvSpPr/>
          <p:nvPr/>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fr-FR" sz="2400" dirty="0" err="1">
                <a:solidFill>
                  <a:schemeClr val="bg1"/>
                </a:solidFill>
              </a:rPr>
              <a:t>Metadata</a:t>
            </a:r>
            <a:r>
              <a:rPr lang="fr-FR" sz="2400" dirty="0">
                <a:solidFill>
                  <a:schemeClr val="bg1"/>
                </a:solidFill>
              </a:rPr>
              <a:t> Registration Practice </a:t>
            </a:r>
            <a:r>
              <a:rPr lang="fr-FR" sz="2400" dirty="0" err="1">
                <a:solidFill>
                  <a:schemeClr val="bg1"/>
                </a:solidFill>
              </a:rPr>
              <a:t>Statement</a:t>
            </a:r>
            <a:endParaRPr lang="en-US" sz="2400" dirty="0">
              <a:solidFill>
                <a:schemeClr val="bg1"/>
              </a:solidFill>
            </a:endParaRPr>
          </a:p>
          <a:p>
            <a:pPr>
              <a:defRPr/>
            </a:pPr>
            <a:endParaRPr lang="en-GB" sz="2400" dirty="0">
              <a:solidFill>
                <a:schemeClr val="bg1"/>
              </a:solidFill>
              <a:latin typeface="+mn-lt"/>
            </a:endParaRPr>
          </a:p>
        </p:txBody>
      </p:sp>
      <p:sp>
        <p:nvSpPr>
          <p:cNvPr id="13" name="Text Placeholder 6"/>
          <p:cNvSpPr/>
          <p:nvPr/>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4" name="Picture 11"/>
          <p:cNvPicPr>
            <a:picLocks noChangeAspect="1"/>
          </p:cNvPicPr>
          <p:nvPr/>
        </p:nvPicPr>
        <p:blipFill>
          <a:blip r:embed="rId3"/>
          <a:srcRect t="-1" b="-7426"/>
          <a:stretch/>
        </p:blipFill>
        <p:spPr bwMode="auto">
          <a:xfrm>
            <a:off x="998895" y="520296"/>
            <a:ext cx="1432449" cy="876891"/>
          </a:xfrm>
          <a:prstGeom prst="rect">
            <a:avLst/>
          </a:prstGeom>
        </p:spPr>
      </p:pic>
      <p:sp>
        <p:nvSpPr>
          <p:cNvPr id="15" name="Text Placeholder 6"/>
          <p:cNvSpPr/>
          <p:nvPr/>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en-GB" sz="2000">
              <a:solidFill>
                <a:schemeClr val="bg1"/>
              </a:solidFill>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What is Metadata Registration Practice Statement ?</a:t>
            </a:r>
            <a:endParaRPr sz="2900"/>
          </a:p>
        </p:txBody>
      </p:sp>
      <p:sp>
        <p:nvSpPr>
          <p:cNvPr id="5" name="Espace réservé du contenu 1"/>
          <p:cNvSpPr>
            <a:spLocks noGrp="1"/>
          </p:cNvSpPr>
          <p:nvPr>
            <p:ph idx="1"/>
          </p:nvPr>
        </p:nvSpPr>
        <p:spPr bwMode="auto"/>
        <p:txBody>
          <a:bodyPr/>
          <a:lstStyle/>
          <a:p>
            <a:pPr marL="0" indent="0">
              <a:buNone/>
              <a:defRPr/>
            </a:pPr>
            <a:r>
              <a:rPr lang="en-US"/>
              <a:t>SAML Metadata Producers </a:t>
            </a:r>
            <a:r>
              <a:rPr lang="en-US" b="1"/>
              <a:t>MUST publish a SAML Metadata Registration Practice Statement</a:t>
            </a:r>
            <a:r>
              <a:rPr lang="en-US"/>
              <a:t> (MRPS) in English in order for their SAML Metadata to be aggregated and published by eduGAIN. </a:t>
            </a:r>
            <a:endParaRPr/>
          </a:p>
          <a:p>
            <a:pPr marL="0" indent="0">
              <a:buNone/>
              <a:defRPr/>
            </a:pPr>
            <a:endParaRPr lang="en-US"/>
          </a:p>
          <a:p>
            <a:pPr marL="0" indent="0">
              <a:buNone/>
              <a:defRPr/>
            </a:pPr>
            <a:r>
              <a:rPr lang="en-US"/>
              <a:t>The Metadata Registration Practice Statement SHALL </a:t>
            </a:r>
            <a:r>
              <a:rPr lang="en-US" b="1"/>
              <a:t>describe rules and procedures </a:t>
            </a:r>
            <a:r>
              <a:rPr lang="en-US"/>
              <a:t>used for registering entities which get exposed to interfederation, </a:t>
            </a:r>
            <a:r>
              <a:rPr lang="en-US" b="1"/>
              <a:t>including eligibility</a:t>
            </a:r>
            <a:r>
              <a:rPr lang="en-US"/>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Metadata Registration Practice Statement : content</a:t>
            </a:r>
            <a:endParaRPr sz="2900"/>
          </a:p>
        </p:txBody>
      </p:sp>
      <p:sp>
        <p:nvSpPr>
          <p:cNvPr id="5" name="Espace réservé du contenu 1"/>
          <p:cNvSpPr>
            <a:spLocks noGrp="1"/>
          </p:cNvSpPr>
          <p:nvPr>
            <p:ph idx="1"/>
          </p:nvPr>
        </p:nvSpPr>
        <p:spPr bwMode="auto"/>
        <p:txBody>
          <a:bodyPr/>
          <a:lstStyle/>
          <a:p>
            <a:pPr>
              <a:defRPr/>
            </a:pPr>
            <a:endParaRPr lang="en-US"/>
          </a:p>
          <a:p>
            <a:pPr marL="0" indent="0">
              <a:buNone/>
              <a:defRPr/>
            </a:pPr>
            <a:endParaRPr lang="fr-FR"/>
          </a:p>
          <a:p>
            <a:pPr>
              <a:defRPr/>
            </a:pPr>
            <a:endParaRPr lang="en-US"/>
          </a:p>
        </p:txBody>
      </p:sp>
      <p:sp>
        <p:nvSpPr>
          <p:cNvPr id="6" name="Espace réservé du contenu 1"/>
          <p:cNvSpPr>
            <a:spLocks/>
          </p:cNvSpPr>
          <p:nvPr/>
        </p:nvSpPr>
        <p:spPr bwMode="auto">
          <a:xfrm>
            <a:off x="1151295" y="1580450"/>
            <a:ext cx="9197037"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Introduction and Applicability:</a:t>
            </a:r>
            <a:endParaRPr/>
          </a:p>
          <a:p>
            <a:pPr marL="457200" lvl="1" indent="0">
              <a:buNone/>
              <a:defRPr/>
            </a:pPr>
            <a:r>
              <a:rPr lang="en-US" i="1"/>
              <a:t>The introduction should briefly introduce the Metadata Registration Practice Statement and describe the document publication process.</a:t>
            </a:r>
            <a:r>
              <a:rPr lang="fr-FR"/>
              <a:t> </a:t>
            </a:r>
            <a:endParaRPr/>
          </a:p>
          <a:p>
            <a:pPr marL="457200" lvl="1" indent="0">
              <a:buNone/>
              <a:defRPr/>
            </a:pPr>
            <a:endParaRPr lang="fr-FR"/>
          </a:p>
          <a:p>
            <a:pPr>
              <a:defRPr/>
            </a:pPr>
            <a:r>
              <a:rPr lang="fr-FR"/>
              <a:t> Member Eligibility and Ownership:</a:t>
            </a:r>
            <a:endParaRPr/>
          </a:p>
          <a:p>
            <a:pPr marL="457200" lvl="1" indent="0">
              <a:buNone/>
              <a:defRPr/>
            </a:pPr>
            <a:r>
              <a:rPr lang="en-US" i="1"/>
              <a:t>It should describe the process by which the Federation establishes member eligibility. HOW members join is probably already documented in the Federation Policy, and this can be referenced here. The MRPS should provide more detail about WHAT the Federation does to manage and restrict membership.</a:t>
            </a:r>
            <a:endParaRPr/>
          </a:p>
          <a:p>
            <a:pPr marL="457200" lvl="1" indent="0">
              <a:buNone/>
              <a:defRPr/>
            </a:pPr>
            <a:endParaRPr lang="fr-FR"/>
          </a:p>
          <a:p>
            <a:pPr marL="457200" indent="-457200">
              <a:buFont typeface="+mj-lt"/>
              <a:buAutoNum type="arabicPeriod"/>
              <a:defRPr/>
            </a:pPr>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Metadata Registration Practice Statement : content</a:t>
            </a:r>
            <a:endParaRPr sz="2900"/>
          </a:p>
        </p:txBody>
      </p:sp>
      <p:sp>
        <p:nvSpPr>
          <p:cNvPr id="5" name="Espace réservé du contenu 1"/>
          <p:cNvSpPr>
            <a:spLocks noGrp="1"/>
          </p:cNvSpPr>
          <p:nvPr>
            <p:ph idx="1"/>
          </p:nvPr>
        </p:nvSpPr>
        <p:spPr bwMode="auto"/>
        <p:txBody>
          <a:bodyPr/>
          <a:lstStyle/>
          <a:p>
            <a:pPr>
              <a:defRPr/>
            </a:pPr>
            <a:endParaRPr lang="en-US"/>
          </a:p>
          <a:p>
            <a:pPr marL="0" indent="0">
              <a:buNone/>
              <a:defRPr/>
            </a:pPr>
            <a:endParaRPr lang="fr-FR"/>
          </a:p>
          <a:p>
            <a:pPr>
              <a:defRPr/>
            </a:pPr>
            <a:endParaRPr lang="en-US"/>
          </a:p>
        </p:txBody>
      </p:sp>
      <p:sp>
        <p:nvSpPr>
          <p:cNvPr id="6" name="Espace réservé du contenu 1"/>
          <p:cNvSpPr>
            <a:spLocks/>
          </p:cNvSpPr>
          <p:nvPr/>
        </p:nvSpPr>
        <p:spPr bwMode="auto">
          <a:xfrm>
            <a:off x="1151295" y="1580450"/>
            <a:ext cx="9308549"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Metadata Format:</a:t>
            </a:r>
            <a:endParaRPr/>
          </a:p>
          <a:p>
            <a:pPr lvl="1">
              <a:defRPr/>
            </a:pPr>
            <a:r>
              <a:rPr lang="en-US" i="1"/>
              <a:t>It should refer to the way in which registration information is referenced in the entity metadata.</a:t>
            </a:r>
            <a:r>
              <a:rPr lang="en-US"/>
              <a:t> </a:t>
            </a:r>
            <a:endParaRPr/>
          </a:p>
          <a:p>
            <a:pPr lvl="1">
              <a:defRPr/>
            </a:pPr>
            <a:r>
              <a:rPr lang="en-US"/>
              <a:t>Example: </a:t>
            </a:r>
            <a:endParaRPr/>
          </a:p>
        </p:txBody>
      </p:sp>
      <p:sp>
        <p:nvSpPr>
          <p:cNvPr id="7" name="Text Box 5"/>
          <p:cNvSpPr>
            <a:spLocks/>
          </p:cNvSpPr>
          <p:nvPr/>
        </p:nvSpPr>
        <p:spPr bwMode="auto">
          <a:xfrm>
            <a:off x="1305158" y="3415060"/>
            <a:ext cx="9154686" cy="1268452"/>
          </a:xfrm>
          <a:prstGeom prst="rect">
            <a:avLst/>
          </a:prstGeom>
          <a:noFill/>
          <a:ln>
            <a:solidFill>
              <a:schemeClr val="bg1">
                <a:lumMod val="50000"/>
              </a:schemeClr>
            </a:solidFill>
            <a:prstDash val="sysDash"/>
          </a:ln>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l">
              <a:spcAft>
                <a:spcPts val="0"/>
              </a:spcAft>
              <a:defRPr/>
            </a:pPr>
            <a:r>
              <a:rPr lang="en-US"/>
              <a:t>&lt;mdrpi:RegistrationInfo     registrationAuthority="http://Federation.org"     registrationInstant="2016-11-29T13:39:41Z"&gt;   &lt;mdrpi:RegistrationPolicy xml:lang="en"&gt; http://Federation.org/doc/MRPS20121110&lt;/mdrpi:RegistrationPolicy&gt;  &lt;/mdrpi:RegistrationInfo&gt;</a:t>
            </a:r>
            <a:r>
              <a:rPr lang="fr-FR"/>
              <a:t> </a:t>
            </a:r>
            <a:r>
              <a:rPr lang="en-US" sz="1200">
                <a:ea typeface="MS Mincho"/>
                <a:cs typeface="Times New Roman"/>
              </a:rPr>
              <a:t> </a:t>
            </a:r>
            <a:endParaRPr lang="fr-FR" sz="1200">
              <a:ea typeface="MS Mincho"/>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Metadata Registration Practice Statement : content</a:t>
            </a:r>
            <a:endParaRPr sz="2900"/>
          </a:p>
        </p:txBody>
      </p:sp>
      <p:sp>
        <p:nvSpPr>
          <p:cNvPr id="5" name="Espace réservé du contenu 1"/>
          <p:cNvSpPr>
            <a:spLocks noGrp="1"/>
          </p:cNvSpPr>
          <p:nvPr>
            <p:ph idx="1"/>
          </p:nvPr>
        </p:nvSpPr>
        <p:spPr bwMode="auto"/>
        <p:txBody>
          <a:bodyPr/>
          <a:lstStyle/>
          <a:p>
            <a:pPr>
              <a:defRPr/>
            </a:pPr>
            <a:endParaRPr lang="en-US"/>
          </a:p>
          <a:p>
            <a:pPr marL="0" indent="0">
              <a:buNone/>
              <a:defRPr/>
            </a:pPr>
            <a:endParaRPr lang="fr-FR"/>
          </a:p>
          <a:p>
            <a:pPr>
              <a:defRPr/>
            </a:pPr>
            <a:endParaRPr lang="en-US"/>
          </a:p>
        </p:txBody>
      </p:sp>
      <p:sp>
        <p:nvSpPr>
          <p:cNvPr id="6" name="Espace réservé du contenu 1"/>
          <p:cNvSpPr>
            <a:spLocks/>
          </p:cNvSpPr>
          <p:nvPr/>
        </p:nvSpPr>
        <p:spPr bwMode="auto">
          <a:xfrm>
            <a:off x="1151295" y="1580450"/>
            <a:ext cx="10047647"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Entity Eligibility and Validation:</a:t>
            </a:r>
            <a:endParaRPr/>
          </a:p>
          <a:p>
            <a:pPr lvl="1">
              <a:defRPr/>
            </a:pPr>
            <a:r>
              <a:rPr lang="en-US" i="1"/>
              <a:t>It describes the processes and checks put in place before an entity is registered.</a:t>
            </a:r>
            <a:endParaRPr/>
          </a:p>
          <a:p>
            <a:pPr lvl="1">
              <a:defRPr/>
            </a:pPr>
            <a:r>
              <a:rPr lang="en-US" i="1"/>
              <a:t>Example: </a:t>
            </a:r>
            <a:endParaRPr lang="fr-FR"/>
          </a:p>
        </p:txBody>
      </p:sp>
      <p:sp>
        <p:nvSpPr>
          <p:cNvPr id="7" name="Text Box 5"/>
          <p:cNvSpPr>
            <a:spLocks/>
          </p:cNvSpPr>
          <p:nvPr/>
        </p:nvSpPr>
        <p:spPr bwMode="auto">
          <a:xfrm>
            <a:off x="1238251" y="3125128"/>
            <a:ext cx="9154686" cy="3353730"/>
          </a:xfrm>
          <a:prstGeom prst="rect">
            <a:avLst/>
          </a:prstGeom>
          <a:noFill/>
          <a:ln>
            <a:solidFill>
              <a:schemeClr val="bg1">
                <a:lumMod val="50000"/>
              </a:schemeClr>
            </a:solidFill>
            <a:prstDash val="sysDash"/>
          </a:ln>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defRPr/>
            </a:pPr>
            <a:r>
              <a:rPr lang="en-US" b="1"/>
              <a:t>Entity Registration: </a:t>
            </a:r>
            <a:r>
              <a:rPr lang="en-US"/>
              <a:t>The Federation Operator SHALL verify the member’s right to use particular domain names in relation to entityID attributes and, for Identity Provider entities, any scope elements. </a:t>
            </a:r>
            <a:endParaRPr/>
          </a:p>
          <a:p>
            <a:pPr>
              <a:defRPr/>
            </a:pPr>
            <a:r>
              <a:rPr lang="en-US" b="1"/>
              <a:t>EntityID Format: </a:t>
            </a:r>
            <a:r>
              <a:rPr lang="en-US"/>
              <a:t>Values of the entityID attribute registered MUST be an absolute URI using the http, https or urn schemes. </a:t>
            </a:r>
            <a:endParaRPr lang="fr-FR"/>
          </a:p>
          <a:p>
            <a:pPr>
              <a:defRPr/>
            </a:pPr>
            <a:r>
              <a:rPr lang="en-US" b="1"/>
              <a:t>Scope Format</a:t>
            </a:r>
            <a:r>
              <a:rPr lang="fr-FR" sz="1200"/>
              <a:t>: </a:t>
            </a:r>
            <a:r>
              <a:rPr lang="en-US"/>
              <a:t>For Identity Provider entities, scopes MUST be rooted in the DNS domain namespace, expressed in lowercase. Multiple scopes are allowed.</a:t>
            </a:r>
            <a:endParaRPr/>
          </a:p>
          <a:p>
            <a:pPr>
              <a:defRPr/>
            </a:pPr>
            <a:r>
              <a:rPr lang="en-US" b="1"/>
              <a:t>Entity Validation: </a:t>
            </a:r>
            <a:r>
              <a:rPr lang="en-US"/>
              <a:t>On entity registration, the Federation Operator SHALL carry out entity vaildations checks. These checks include: </a:t>
            </a:r>
            <a:endParaRPr/>
          </a:p>
          <a:p>
            <a:pPr marL="285750" indent="-285750">
              <a:buFont typeface="Arial"/>
              <a:buChar char="•"/>
              <a:defRPr/>
            </a:pPr>
            <a:r>
              <a:rPr lang="en-US"/>
              <a:t>Ensuring all required information is present in the metadata;</a:t>
            </a:r>
            <a:endParaRPr/>
          </a:p>
          <a:p>
            <a:pPr marL="285750" lvl="0" indent="-285750">
              <a:buFont typeface="Arial"/>
              <a:buChar char="•"/>
              <a:defRPr/>
            </a:pPr>
            <a:r>
              <a:rPr lang="en-US"/>
              <a:t>Ensuring metadata is correctly formatted; </a:t>
            </a:r>
            <a:endParaRPr lang="fr-FR"/>
          </a:p>
          <a:p>
            <a:pPr marL="285750" lvl="0" indent="-285750">
              <a:buFont typeface="Arial"/>
              <a:buChar char="•"/>
              <a:defRPr/>
            </a:pPr>
            <a:r>
              <a:rPr lang="en-US"/>
              <a:t>Ensuring protocol endpoints are properly protected with TLS / SSL certificates. </a:t>
            </a:r>
            <a:endParaRPr lang="fr-FR"/>
          </a:p>
          <a:p>
            <a:pPr>
              <a:defRPr/>
            </a:pPr>
            <a:r>
              <a:rPr lang="en-US"/>
              <a:t> </a:t>
            </a:r>
            <a:endParaRPr lang="fr-FR"/>
          </a:p>
          <a:p>
            <a:pPr marL="285750" indent="-285750">
              <a:buFont typeface="Arial"/>
              <a:buChar char="•"/>
              <a:defRPr/>
            </a:pPr>
            <a:endParaRPr lang="fr-FR"/>
          </a:p>
          <a:p>
            <a:pPr>
              <a:defRPr/>
            </a:pPr>
            <a:endParaRPr lang="fr-FR"/>
          </a:p>
          <a:p>
            <a:pPr>
              <a:defRPr/>
            </a:pPr>
            <a:endParaRPr lang="fr-FR" sz="1200">
              <a:ea typeface="MS Mincho"/>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Metadata Registration Practice Statement : content</a:t>
            </a:r>
            <a:endParaRPr sz="2900"/>
          </a:p>
        </p:txBody>
      </p:sp>
      <p:sp>
        <p:nvSpPr>
          <p:cNvPr id="5" name="Espace réservé du contenu 1"/>
          <p:cNvSpPr>
            <a:spLocks noGrp="1"/>
          </p:cNvSpPr>
          <p:nvPr>
            <p:ph idx="1"/>
          </p:nvPr>
        </p:nvSpPr>
        <p:spPr bwMode="auto"/>
        <p:txBody>
          <a:bodyPr/>
          <a:lstStyle/>
          <a:p>
            <a:pPr>
              <a:defRPr/>
            </a:pPr>
            <a:endParaRPr lang="en-US"/>
          </a:p>
          <a:p>
            <a:pPr marL="0" indent="0">
              <a:buNone/>
              <a:defRPr/>
            </a:pPr>
            <a:endParaRPr lang="fr-FR"/>
          </a:p>
          <a:p>
            <a:pPr>
              <a:defRPr/>
            </a:pPr>
            <a:endParaRPr lang="en-US"/>
          </a:p>
        </p:txBody>
      </p:sp>
      <p:sp>
        <p:nvSpPr>
          <p:cNvPr id="6" name="Espace réservé du contenu 1"/>
          <p:cNvSpPr>
            <a:spLocks/>
          </p:cNvSpPr>
          <p:nvPr/>
        </p:nvSpPr>
        <p:spPr bwMode="auto">
          <a:xfrm>
            <a:off x="1151296" y="1580450"/>
            <a:ext cx="9096676"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Entity Management:</a:t>
            </a:r>
            <a:endParaRPr/>
          </a:p>
          <a:p>
            <a:pPr lvl="1">
              <a:defRPr/>
            </a:pPr>
            <a:r>
              <a:rPr lang="en-US" i="1"/>
              <a:t>It describes the processes undertaken once an entity has been registered – including processes for change requests, removal and any intervention the Federation Operator may take.</a:t>
            </a:r>
            <a:r>
              <a:rPr lang="fr-FR"/>
              <a:t> </a:t>
            </a:r>
            <a:endParaRPr lang="en-US" i="1"/>
          </a:p>
          <a:p>
            <a:pPr lvl="1">
              <a:defRPr/>
            </a:pPr>
            <a:r>
              <a:rPr lang="en-US" i="1"/>
              <a:t>Example: </a:t>
            </a:r>
            <a:endParaRPr lang="fr-FR"/>
          </a:p>
        </p:txBody>
      </p:sp>
      <p:sp>
        <p:nvSpPr>
          <p:cNvPr id="7" name="Text Box 5"/>
          <p:cNvSpPr>
            <a:spLocks/>
          </p:cNvSpPr>
          <p:nvPr/>
        </p:nvSpPr>
        <p:spPr bwMode="auto">
          <a:xfrm>
            <a:off x="1093286" y="3522863"/>
            <a:ext cx="9154686" cy="2548502"/>
          </a:xfrm>
          <a:prstGeom prst="rect">
            <a:avLst/>
          </a:prstGeom>
          <a:noFill/>
          <a:ln>
            <a:solidFill>
              <a:schemeClr val="bg1">
                <a:lumMod val="50000"/>
              </a:schemeClr>
            </a:solidFill>
            <a:prstDash val="sysDash"/>
          </a:ln>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defRPr/>
            </a:pPr>
            <a:r>
              <a:rPr lang="en-US" b="1"/>
              <a:t>Entity Change Requests: </a:t>
            </a:r>
            <a:r>
              <a:rPr lang="en-US"/>
              <a:t>Any request for entity addition, change or removal from Federation members needs to be communicated from or confirmed by their respective Registered Representatives.</a:t>
            </a:r>
            <a:r>
              <a:rPr lang="fr-FR" sz="1200"/>
              <a:t> </a:t>
            </a:r>
            <a:endParaRPr/>
          </a:p>
          <a:p>
            <a:pPr>
              <a:defRPr/>
            </a:pPr>
            <a:r>
              <a:rPr lang="en-US" b="1"/>
              <a:t>Unsolicited Entity Changes: </a:t>
            </a:r>
            <a:r>
              <a:rPr lang="en-US"/>
              <a:t>The Federation Operator may amend or modify the Federation metadata at any time in order to:</a:t>
            </a:r>
            <a:endParaRPr lang="fr-FR"/>
          </a:p>
          <a:p>
            <a:pPr marL="285750" indent="-285750">
              <a:buFont typeface="Arial"/>
              <a:buChar char="•"/>
              <a:defRPr/>
            </a:pPr>
            <a:r>
              <a:rPr lang="en-US"/>
              <a:t>Ensure the security and integrity of the metadata;</a:t>
            </a:r>
            <a:endParaRPr lang="fr-FR"/>
          </a:p>
          <a:p>
            <a:pPr marL="285750" lvl="0" indent="-285750">
              <a:buFont typeface="Arial"/>
              <a:buChar char="•"/>
              <a:defRPr/>
            </a:pPr>
            <a:r>
              <a:rPr lang="en-US"/>
              <a:t>Comply with interFederation agreements;</a:t>
            </a:r>
            <a:endParaRPr lang="fr-FR"/>
          </a:p>
          <a:p>
            <a:pPr marL="285750" lvl="0" indent="-285750">
              <a:buFont typeface="Arial"/>
              <a:buChar char="•"/>
              <a:defRPr/>
            </a:pPr>
            <a:r>
              <a:rPr lang="en-US"/>
              <a:t>Improve interoperability;</a:t>
            </a:r>
            <a:endParaRPr lang="fr-FR"/>
          </a:p>
          <a:p>
            <a:pPr marL="285750" lvl="0" indent="-285750">
              <a:buFont typeface="Arial"/>
              <a:buChar char="•"/>
              <a:defRPr/>
            </a:pPr>
            <a:r>
              <a:rPr lang="en-US"/>
              <a:t>Add value to the metadata. </a:t>
            </a:r>
            <a:endParaRPr lang="fr-FR"/>
          </a:p>
          <a:p>
            <a:pPr>
              <a:defRPr/>
            </a:pPr>
            <a:endParaRPr lang="fr-FR" sz="1200">
              <a:ea typeface="MS Mincho"/>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re 2"/>
          <p:cNvSpPr>
            <a:spLocks noGrp="1"/>
          </p:cNvSpPr>
          <p:nvPr>
            <p:ph type="title"/>
          </p:nvPr>
        </p:nvSpPr>
        <p:spPr bwMode="auto"/>
        <p:txBody>
          <a:bodyPr>
            <a:normAutofit fontScale="90000"/>
          </a:bodyPr>
          <a:lstStyle/>
          <a:p>
            <a:pPr>
              <a:defRPr/>
            </a:pPr>
            <a:r>
              <a:rPr lang="en-US" sz="2900"/>
              <a:t>Metadata Registration Practice Statement : Template</a:t>
            </a:r>
            <a:endParaRPr sz="2900"/>
          </a:p>
        </p:txBody>
      </p:sp>
      <p:sp>
        <p:nvSpPr>
          <p:cNvPr id="5" name="Espace réservé du contenu 1"/>
          <p:cNvSpPr>
            <a:spLocks noGrp="1"/>
          </p:cNvSpPr>
          <p:nvPr>
            <p:ph idx="1"/>
          </p:nvPr>
        </p:nvSpPr>
        <p:spPr bwMode="auto"/>
        <p:txBody>
          <a:bodyPr/>
          <a:lstStyle/>
          <a:p>
            <a:pPr marL="0" indent="0">
              <a:buNone/>
              <a:defRPr/>
            </a:pPr>
            <a:r>
              <a:rPr lang="en-US"/>
              <a:t>It is RECOMMENDED that SAML Metadata Producers use the SAML Metadata Registration Practice Statement </a:t>
            </a:r>
            <a:r>
              <a:rPr lang="en-US" b="1" u="sng">
                <a:hlinkClick r:id="rId2"/>
              </a:rPr>
              <a:t>Template</a:t>
            </a:r>
            <a:r>
              <a:rPr lang="en-US"/>
              <a:t>, or ensure that that content described in the template is fully covered within published statements. </a:t>
            </a:r>
            <a:endParaRPr/>
          </a:p>
          <a:p>
            <a:pPr marL="457200" lvl="1" indent="0">
              <a:buNone/>
              <a:defRPr/>
            </a:pPr>
            <a:endParaRPr lang="en-US" b="1"/>
          </a:p>
          <a:p>
            <a:pPr marL="457200" lvl="1" indent="0">
              <a:buNone/>
              <a:defRPr/>
            </a:pPr>
            <a:r>
              <a:rPr lang="en-US" b="1"/>
              <a:t>MRPS Template: </a:t>
            </a:r>
            <a:r>
              <a:rPr lang="en-US" u="sng">
                <a:hlinkClick r:id="rId3"/>
              </a:rPr>
              <a:t>https://github.com/REFEDS/MRPS</a:t>
            </a:r>
            <a:r>
              <a:rPr lang="en-US"/>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 Design</Template>
  <TotalTime>1</TotalTime>
  <Words>573</Words>
  <Application>Microsoft Macintosh PowerPoint</Application>
  <DocSecurity>0</DocSecurity>
  <PresentationFormat>Widescreen</PresentationFormat>
  <Paragraphs>57</Paragraphs>
  <Slides>8</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MS Mincho</vt:lpstr>
      <vt:lpstr>Arial</vt:lpstr>
      <vt:lpstr>Calibri</vt:lpstr>
      <vt:lpstr>Calibri Light</vt:lpstr>
      <vt:lpstr>Custom Design</vt:lpstr>
      <vt:lpstr>Office Theme</vt:lpstr>
      <vt:lpstr>1_Custom Design</vt:lpstr>
      <vt:lpstr>PowerPoint Presentation</vt:lpstr>
      <vt:lpstr>What is Metadata Registration Practice Statement ?</vt:lpstr>
      <vt:lpstr>Metadata Registration Practice Statement : content</vt:lpstr>
      <vt:lpstr>Metadata Registration Practice Statement : content</vt:lpstr>
      <vt:lpstr>Metadata Registration Practice Statement : content</vt:lpstr>
      <vt:lpstr>Metadata Registration Practice Statement : content</vt:lpstr>
      <vt:lpstr>Metadata Registration Practice Statement : Template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Microsoft Office User</dc:creator>
  <cp:keywords/>
  <dc:description/>
  <cp:lastModifiedBy>Anass Chabli</cp:lastModifiedBy>
  <cp:revision>35</cp:revision>
  <dcterms:created xsi:type="dcterms:W3CDTF">2019-08-20T09:06:22Z</dcterms:created>
  <dcterms:modified xsi:type="dcterms:W3CDTF">2024-02-05T16:16:33Z</dcterms:modified>
  <cp:category/>
  <dc:identifier/>
  <cp:contentStatus/>
  <dc:language/>
  <cp:version/>
</cp:coreProperties>
</file>