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402" r:id="rId5"/>
    <p:sldId id="404" r:id="rId6"/>
    <p:sldId id="406" r:id="rId7"/>
    <p:sldId id="405" r:id="rId8"/>
    <p:sldId id="407" r:id="rId9"/>
    <p:sldId id="408" r:id="rId10"/>
    <p:sldId id="409" r:id="rId11"/>
    <p:sldId id="410" r:id="rId12"/>
    <p:sldId id="411" r:id="rId13"/>
    <p:sldId id="412" r:id="rId14"/>
    <p:sldId id="413" r:id="rId15"/>
    <p:sldId id="414" r:id="rId16"/>
    <p:sldId id="415" r:id="rId17"/>
    <p:sldId id="416" r:id="rId18"/>
    <p:sldId id="417" r:id="rId19"/>
    <p:sldId id="424" r:id="rId20"/>
    <p:sldId id="418" r:id="rId21"/>
    <p:sldId id="419" r:id="rId22"/>
    <p:sldId id="420" r:id="rId23"/>
    <p:sldId id="421" r:id="rId24"/>
    <p:sldId id="425" r:id="rId25"/>
    <p:sldId id="422" r:id="rId26"/>
    <p:sldId id="423" r:id="rId27"/>
    <p:sldId id="396" r:id="rId28"/>
    <p:sldId id="39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8F"/>
    <a:srgbClr val="A7B3B4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D6584D-8575-7942-83A1-5769E2076999}" v="53" dt="2024-11-10T13:38:28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23" autoAdjust="0"/>
    <p:restoredTop sz="96327" autoAdjust="0"/>
  </p:normalViewPr>
  <p:slideViewPr>
    <p:cSldViewPr snapToGrid="0">
      <p:cViewPr>
        <p:scale>
          <a:sx n="152" d="100"/>
          <a:sy n="152" d="100"/>
        </p:scale>
        <p:origin x="520" y="2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19" t="73613" r="52315" b="21211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ap.geant.org/" TargetMode="External"/><Relationship Id="rId2" Type="http://schemas.openxmlformats.org/officeDocument/2006/relationships/hyperlink" Target="https://workfloworchestrator.org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iscord.gg/KNgF6gE8" TargetMode="External"/><Relationship Id="rId4" Type="http://schemas.openxmlformats.org/officeDocument/2006/relationships/hyperlink" Target="https://gitlab.software.geant.org/goat/gap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The GÉANT Automation Platform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Karel van Klink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Network Engineer (Network Evolution)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33</a:t>
            </a:r>
            <a:r>
              <a:rPr lang="en-US" sz="1600" baseline="30000" dirty="0">
                <a:solidFill>
                  <a:schemeClr val="bg1"/>
                </a:solidFill>
              </a:rPr>
              <a:t>rd</a:t>
            </a:r>
            <a:r>
              <a:rPr lang="en-US" sz="1600" dirty="0">
                <a:solidFill>
                  <a:schemeClr val="bg1"/>
                </a:solidFill>
              </a:rPr>
              <a:t> STF – DFN, Berlin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13/11/2024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D9C17389-A088-F1AE-22D6-9E9AD1D3A58C}"/>
              </a:ext>
            </a:extLst>
          </p:cNvPr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bg1"/>
                </a:solidFill>
                <a:latin typeface="+mn-lt"/>
              </a:rPr>
              <a:t>How to: migrating a backbone link</a:t>
            </a:r>
          </a:p>
        </p:txBody>
      </p:sp>
    </p:spTree>
    <p:extLst>
      <p:ext uri="{BB962C8B-B14F-4D97-AF65-F5344CB8AC3E}">
        <p14:creationId xmlns:p14="http://schemas.microsoft.com/office/powerpoint/2010/main" val="4101351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140DD-562D-0422-104D-6D51A4C96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Available workflows for a service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EC53BC5-1DCE-C251-CD80-74592929116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23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CDE93-9C4E-66D9-7B7C-401C7E3BE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Migrating a link – gathering input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938EB77-2A88-B5EA-9A65-67AFAB7F99D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2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352D7-1149-9F44-472E-6CB182FC5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Migrating a link – select new endpoint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AB0201-D0E2-42F1-2A12-ADD0F44BA12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044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DA5F6-E411-DEEF-F07F-B02E178C4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Migrating a link – data from </a:t>
            </a:r>
            <a:r>
              <a:rPr lang="en-GB" dirty="0" err="1"/>
              <a:t>Netbox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C6E68D-DC66-ACEA-01B2-E85B35928B2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528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84D41-F248-F743-5EC4-637F9D453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Running the workflow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7518CE9-8748-B184-20B7-3D3C64117D0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26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1AD94-1900-BA3D-6FA8-2C0CD6573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LSO: Running Ansible remotely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65F3B90-D0AE-D30A-870D-71F187DF2F0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25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E15B2-99AC-7244-9A2A-651C01191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loud 14">
            <a:extLst>
              <a:ext uri="{FF2B5EF4-FFF2-40B4-BE49-F238E27FC236}">
                <a16:creationId xmlns:a16="http://schemas.microsoft.com/office/drawing/2014/main" id="{A750E093-3325-31D5-5CDC-2A9A43450C00}"/>
              </a:ext>
            </a:extLst>
          </p:cNvPr>
          <p:cNvSpPr/>
          <p:nvPr/>
        </p:nvSpPr>
        <p:spPr>
          <a:xfrm>
            <a:off x="8387504" y="4283976"/>
            <a:ext cx="3428106" cy="2105637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70A981-53CA-3AE7-8A9A-126AFEAD3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LSO: Running Ansible remotely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540C3BF-F6E6-8F37-B182-1B2F336F32A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998895" y="1567629"/>
            <a:ext cx="6538758" cy="4503737"/>
          </a:xfrm>
          <a:prstGeom prst="rect">
            <a:avLst/>
          </a:prstGeom>
        </p:spPr>
      </p:pic>
      <p:sp>
        <p:nvSpPr>
          <p:cNvPr id="3" name="Magnetic Disk 2">
            <a:extLst>
              <a:ext uri="{FF2B5EF4-FFF2-40B4-BE49-F238E27FC236}">
                <a16:creationId xmlns:a16="http://schemas.microsoft.com/office/drawing/2014/main" id="{EC4B957E-DC5B-4088-F7F6-8A25954332B5}"/>
              </a:ext>
            </a:extLst>
          </p:cNvPr>
          <p:cNvSpPr/>
          <p:nvPr/>
        </p:nvSpPr>
        <p:spPr>
          <a:xfrm>
            <a:off x="9303904" y="4708155"/>
            <a:ext cx="1132514" cy="906011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agnetic Disk 4">
            <a:extLst>
              <a:ext uri="{FF2B5EF4-FFF2-40B4-BE49-F238E27FC236}">
                <a16:creationId xmlns:a16="http://schemas.microsoft.com/office/drawing/2014/main" id="{A146C298-4736-8517-0659-2DF92714DB73}"/>
              </a:ext>
            </a:extLst>
          </p:cNvPr>
          <p:cNvSpPr/>
          <p:nvPr/>
        </p:nvSpPr>
        <p:spPr>
          <a:xfrm>
            <a:off x="9456304" y="4860555"/>
            <a:ext cx="1132514" cy="906011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agnetic Disk 5">
            <a:extLst>
              <a:ext uri="{FF2B5EF4-FFF2-40B4-BE49-F238E27FC236}">
                <a16:creationId xmlns:a16="http://schemas.microsoft.com/office/drawing/2014/main" id="{377F7944-1FDB-2D36-A264-95B2F3C03731}"/>
              </a:ext>
            </a:extLst>
          </p:cNvPr>
          <p:cNvSpPr/>
          <p:nvPr/>
        </p:nvSpPr>
        <p:spPr>
          <a:xfrm>
            <a:off x="9608704" y="5012955"/>
            <a:ext cx="1132514" cy="906011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agnetic Disk 6">
            <a:extLst>
              <a:ext uri="{FF2B5EF4-FFF2-40B4-BE49-F238E27FC236}">
                <a16:creationId xmlns:a16="http://schemas.microsoft.com/office/drawing/2014/main" id="{96884160-F1CB-AFF2-D2BE-70FAB258C36F}"/>
              </a:ext>
            </a:extLst>
          </p:cNvPr>
          <p:cNvSpPr/>
          <p:nvPr/>
        </p:nvSpPr>
        <p:spPr>
          <a:xfrm>
            <a:off x="9761104" y="5165355"/>
            <a:ext cx="1132514" cy="906011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811DDF0-EBFE-F0CE-1C3B-5690687A5858}"/>
              </a:ext>
            </a:extLst>
          </p:cNvPr>
          <p:cNvSpPr/>
          <p:nvPr/>
        </p:nvSpPr>
        <p:spPr>
          <a:xfrm>
            <a:off x="9127222" y="1997445"/>
            <a:ext cx="1948671" cy="112412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LSO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95A88C-85F2-94C8-0EC7-F007F7B814E8}"/>
              </a:ext>
            </a:extLst>
          </p:cNvPr>
          <p:cNvCxnSpPr>
            <a:stCxn id="8" idx="2"/>
          </p:cNvCxnSpPr>
          <p:nvPr/>
        </p:nvCxnSpPr>
        <p:spPr>
          <a:xfrm flipH="1">
            <a:off x="10101557" y="3121569"/>
            <a:ext cx="1" cy="1586586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9F78B2F-A753-ED97-F536-F52145D6B1B6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3867325" y="2559507"/>
            <a:ext cx="5259897" cy="1064537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9698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F5CAE-EAD5-235B-3369-E59160FC6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Ansible: Inspecting results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B11F21C-F2EB-16B2-57AE-7261FB1733D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74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61E2F-686C-4E26-949C-91287A6DE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Conditional steps and manual confirmation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FC3AFB6-DB01-7E47-361C-5388492C38D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061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D7F54-A3DC-2F66-3E9C-B4A786C4B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can’t win them all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0B93A8E-1C6B-4CDB-13E7-664214A5396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19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53FE2-5944-D9BA-49C4-35FA7AAE51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C935C-D8A6-23F8-4626-23DDF7D8F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quo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A9AB2-41C9-45E0-6DC9-7FA223E4D0B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894069"/>
            <a:ext cx="6234885" cy="4262473"/>
          </a:xfrm>
        </p:spPr>
        <p:txBody>
          <a:bodyPr/>
          <a:lstStyle/>
          <a:p>
            <a:r>
              <a:rPr lang="en-GB" dirty="0"/>
              <a:t>21 different products implemented in the orchestrator</a:t>
            </a:r>
          </a:p>
          <a:p>
            <a:pPr lvl="1"/>
            <a:r>
              <a:rPr lang="en-GB" dirty="0"/>
              <a:t>Routers, switches, and other devices</a:t>
            </a:r>
          </a:p>
          <a:p>
            <a:pPr lvl="1"/>
            <a:r>
              <a:rPr lang="en-GB" dirty="0"/>
              <a:t>Layer 2 services</a:t>
            </a:r>
          </a:p>
          <a:p>
            <a:pPr lvl="1"/>
            <a:r>
              <a:rPr lang="en-GB" dirty="0"/>
              <a:t>Layer 3 services</a:t>
            </a:r>
          </a:p>
          <a:p>
            <a:r>
              <a:rPr lang="en-GB" dirty="0"/>
              <a:t>Migrating backbone links</a:t>
            </a:r>
          </a:p>
          <a:p>
            <a:pPr lvl="1"/>
            <a:r>
              <a:rPr lang="en-GB" dirty="0"/>
              <a:t>First external services planned for early 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B533B0-D40B-97A9-601E-C63F22A94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0216" y="2783072"/>
            <a:ext cx="2999559" cy="1980478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08877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9D4F7-836E-8441-E925-68EB3F7B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we can always try again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DD2D64E-FEED-1F14-E1F9-7AFDA4E6491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8965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05C19-13AD-FBA1-39A7-422421D86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…and done!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BC1D0B1-792B-8856-B197-0BA551E1E8E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830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5D008-A74C-7319-0561-3E7AD3A8C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 migrated – map automatically updated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DF2D945-A7B7-69CE-B102-358F4E5EEF1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802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1FE5A-A921-2205-D572-448961B49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Inspect the new link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6AE00F9-EF8B-AFA5-2F22-6C3AB675C41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247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us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https://workfloworchestrator.org</a:t>
            </a:r>
            <a:endParaRPr lang="en-US" dirty="0"/>
          </a:p>
          <a:p>
            <a:r>
              <a:rPr lang="en-US" dirty="0">
                <a:hlinkClick r:id="rId3"/>
              </a:rPr>
              <a:t>https://docs.gap.geant.org</a:t>
            </a:r>
            <a:endParaRPr lang="en-US" dirty="0"/>
          </a:p>
          <a:p>
            <a:r>
              <a:rPr lang="en-US" dirty="0">
                <a:hlinkClick r:id="rId4"/>
              </a:rPr>
              <a:t>https://gitlab.software.geant.org/goat/gap</a:t>
            </a:r>
            <a:endParaRPr lang="en-US" dirty="0"/>
          </a:p>
          <a:p>
            <a:endParaRPr lang="en-US" dirty="0"/>
          </a:p>
          <a:p>
            <a:r>
              <a:rPr lang="en-US" dirty="0"/>
              <a:t>Join us on Discord: </a:t>
            </a:r>
            <a:r>
              <a:rPr lang="en-US" dirty="0">
                <a:hlinkClick r:id="rId5"/>
              </a:rPr>
              <a:t>https://discord.gg/KNgF6gE8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58167B-A053-AE81-158B-F99E75A25C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96200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karel.vanklink@geant.org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0277F-9086-E515-46D8-A69607E50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Workflow Orchestrator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9783304A-BE71-F59E-1801-7B5A7349422C}"/>
              </a:ext>
            </a:extLst>
          </p:cNvPr>
          <p:cNvSpPr txBox="1">
            <a:spLocks/>
          </p:cNvSpPr>
          <p:nvPr/>
        </p:nvSpPr>
        <p:spPr>
          <a:xfrm>
            <a:off x="998895" y="1567629"/>
            <a:ext cx="8120053" cy="36924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335"/>
              </a:spcBef>
              <a:buClr>
                <a:srgbClr val="04385E"/>
              </a:buClr>
              <a:buSzPct val="100000"/>
              <a:buFont typeface="Arial" pitchFamily="34"/>
              <a:buChar char="•"/>
            </a:pPr>
            <a:r>
              <a:rPr lang="en-NL" sz="2200" dirty="0">
                <a:highlight>
                  <a:scrgbClr r="0" g="0" b="0">
                    <a:alpha val="0"/>
                  </a:scrgbClr>
                </a:highlight>
                <a:ea typeface="Tahoma" pitchFamily="2"/>
              </a:rPr>
              <a:t>Setup under the commons conservancy</a:t>
            </a:r>
          </a:p>
          <a:p>
            <a:pPr marL="0" indent="0">
              <a:spcBef>
                <a:spcPts val="1335"/>
              </a:spcBef>
              <a:buClr>
                <a:srgbClr val="04385E"/>
              </a:buClr>
              <a:buSzPct val="100000"/>
              <a:buFont typeface="Arial" pitchFamily="34"/>
              <a:buChar char="•"/>
            </a:pPr>
            <a:r>
              <a:rPr lang="en-NL" sz="2200" dirty="0">
                <a:highlight>
                  <a:scrgbClr r="0" g="0" b="0">
                    <a:alpha val="0"/>
                  </a:scrgbClr>
                </a:highlight>
                <a:ea typeface="Tahoma" pitchFamily="2"/>
              </a:rPr>
              <a:t>All code is licensed under Apache 2.0</a:t>
            </a:r>
          </a:p>
          <a:p>
            <a:pPr marL="0" indent="0">
              <a:spcBef>
                <a:spcPts val="1335"/>
              </a:spcBef>
              <a:buClr>
                <a:srgbClr val="04385E"/>
              </a:buClr>
              <a:buSzPct val="100000"/>
              <a:buFont typeface="Arial" pitchFamily="34"/>
              <a:buChar char="•"/>
            </a:pPr>
            <a:r>
              <a:rPr lang="en-NL" sz="2200" dirty="0">
                <a:highlight>
                  <a:scrgbClr r="0" g="0" b="0">
                    <a:alpha val="0"/>
                  </a:scrgbClr>
                </a:highlight>
                <a:ea typeface="Tahoma" pitchFamily="2"/>
              </a:rPr>
              <a:t>All Intellectual Property remains at each member company</a:t>
            </a:r>
          </a:p>
          <a:p>
            <a:pPr marL="0" indent="0">
              <a:spcBef>
                <a:spcPts val="1335"/>
              </a:spcBef>
              <a:buClr>
                <a:srgbClr val="04385E"/>
              </a:buClr>
              <a:buSzPct val="100000"/>
              <a:buFont typeface="Arial" pitchFamily="34"/>
              <a:buChar char="•"/>
            </a:pPr>
            <a:r>
              <a:rPr lang="en-NL" sz="2200" dirty="0">
                <a:highlight>
                  <a:scrgbClr r="0" g="0" b="0">
                    <a:alpha val="0"/>
                  </a:scrgbClr>
                </a:highlight>
                <a:ea typeface="Tahoma" pitchFamily="2"/>
              </a:rPr>
              <a:t>Membership levels:</a:t>
            </a:r>
          </a:p>
          <a:p>
            <a:pPr marL="457189" lvl="2" indent="0">
              <a:spcBef>
                <a:spcPts val="665"/>
              </a:spcBef>
              <a:buClr>
                <a:srgbClr val="04385E"/>
              </a:buClr>
              <a:buSzPct val="100000"/>
              <a:buFont typeface="Arial" pitchFamily="34"/>
              <a:buChar char="•"/>
            </a:pPr>
            <a:r>
              <a:rPr lang="en-NL" sz="2200" dirty="0">
                <a:highlight>
                  <a:scrgbClr r="0" g="0" b="0">
                    <a:alpha val="0"/>
                  </a:scrgbClr>
                </a:highlight>
                <a:ea typeface="Tahoma" pitchFamily="2"/>
              </a:rPr>
              <a:t>Partner</a:t>
            </a:r>
          </a:p>
          <a:p>
            <a:pPr marL="457189" lvl="2" indent="0">
              <a:spcBef>
                <a:spcPts val="665"/>
              </a:spcBef>
              <a:buClr>
                <a:srgbClr val="04385E"/>
              </a:buClr>
              <a:buSzPct val="100000"/>
              <a:buFont typeface="Arial" pitchFamily="34"/>
              <a:buChar char="•"/>
            </a:pPr>
            <a:r>
              <a:rPr lang="en-NL" sz="2200" dirty="0">
                <a:highlight>
                  <a:scrgbClr r="0" g="0" b="0">
                    <a:alpha val="0"/>
                  </a:scrgbClr>
                </a:highlight>
                <a:ea typeface="Tahoma" pitchFamily="2"/>
              </a:rPr>
              <a:t>Graduate</a:t>
            </a:r>
          </a:p>
          <a:p>
            <a:pPr marL="457189" lvl="2" indent="0">
              <a:spcBef>
                <a:spcPts val="665"/>
              </a:spcBef>
              <a:buClr>
                <a:srgbClr val="04385E"/>
              </a:buClr>
              <a:buSzPct val="100000"/>
              <a:buFont typeface="Arial" pitchFamily="34"/>
              <a:buChar char="•"/>
            </a:pPr>
            <a:r>
              <a:rPr lang="en-NL" sz="2200" dirty="0">
                <a:highlight>
                  <a:scrgbClr r="0" g="0" b="0">
                    <a:alpha val="0"/>
                  </a:scrgbClr>
                </a:highlight>
                <a:ea typeface="Tahoma" pitchFamily="2"/>
              </a:rPr>
              <a:t>Sandbox</a:t>
            </a:r>
          </a:p>
          <a:p>
            <a:pPr marL="0" indent="0">
              <a:spcBef>
                <a:spcPts val="1335"/>
              </a:spcBef>
              <a:buClr>
                <a:srgbClr val="04385E"/>
              </a:buClr>
              <a:buSzPct val="100000"/>
              <a:buFont typeface="Arial" pitchFamily="34"/>
              <a:buChar char="•"/>
            </a:pPr>
            <a:r>
              <a:rPr lang="en-NL" sz="2200" dirty="0">
                <a:highlight>
                  <a:scrgbClr r="0" g="0" b="0">
                    <a:alpha val="0"/>
                  </a:scrgbClr>
                </a:highlight>
                <a:ea typeface="Tahoma" pitchFamily="2"/>
              </a:rPr>
              <a:t>Mainly NREN’s and networking use case but other use-cases as well</a:t>
            </a:r>
          </a:p>
          <a:p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CF180F-2C14-9DB7-11FC-365709433E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9" t="19928" r="20146" b="19747"/>
          <a:stretch/>
        </p:blipFill>
        <p:spPr>
          <a:xfrm>
            <a:off x="8425541" y="1600198"/>
            <a:ext cx="1818408" cy="18100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113A66-C758-DEA9-E10B-6EA1C1DA2C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4" t="35900" r="9760" b="29127"/>
          <a:stretch/>
        </p:blipFill>
        <p:spPr>
          <a:xfrm>
            <a:off x="3660135" y="5623855"/>
            <a:ext cx="1834456" cy="5553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90E7C5-E225-D138-A998-A9E44D8818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13954" r="9167" b="13954"/>
          <a:stretch/>
        </p:blipFill>
        <p:spPr>
          <a:xfrm>
            <a:off x="1961970" y="5508531"/>
            <a:ext cx="1363874" cy="817648"/>
          </a:xfrm>
          <a:prstGeom prst="rect">
            <a:avLst/>
          </a:prstGeom>
        </p:spPr>
      </p:pic>
      <p:pic>
        <p:nvPicPr>
          <p:cNvPr id="8" name="Picture 7" descr="A logo with blue and red lines&#10;&#10;Description automatically generated">
            <a:extLst>
              <a:ext uri="{FF2B5EF4-FFF2-40B4-BE49-F238E27FC236}">
                <a16:creationId xmlns:a16="http://schemas.microsoft.com/office/drawing/2014/main" id="{A8A36953-2BB8-2727-2567-3974829ADC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882" y="5260062"/>
            <a:ext cx="1834456" cy="1048260"/>
          </a:xfrm>
          <a:prstGeom prst="rect">
            <a:avLst/>
          </a:prstGeom>
        </p:spPr>
      </p:pic>
      <p:pic>
        <p:nvPicPr>
          <p:cNvPr id="9" name="Picture 8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FB51404C-C6A6-773F-96C1-EFA65EB451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629" y="5384367"/>
            <a:ext cx="1958115" cy="79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96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D2BA8-F4EF-F7E0-D22C-7B8A8EBA1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0F821A6-C1CA-3836-0FA8-1ADB967FC02C}"/>
              </a:ext>
            </a:extLst>
          </p:cNvPr>
          <p:cNvCxnSpPr>
            <a:cxnSpLocks/>
          </p:cNvCxnSpPr>
          <p:nvPr/>
        </p:nvCxnSpPr>
        <p:spPr>
          <a:xfrm>
            <a:off x="8222035" y="2899819"/>
            <a:ext cx="0" cy="1396194"/>
          </a:xfrm>
          <a:prstGeom prst="straightConnector1">
            <a:avLst/>
          </a:prstGeom>
          <a:ln w="63500">
            <a:solidFill>
              <a:srgbClr val="3034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52EE4B-11A8-C1AB-5C8F-AD80613CBA5E}"/>
              </a:ext>
            </a:extLst>
          </p:cNvPr>
          <p:cNvCxnSpPr>
            <a:cxnSpLocks/>
          </p:cNvCxnSpPr>
          <p:nvPr/>
        </p:nvCxnSpPr>
        <p:spPr>
          <a:xfrm flipV="1">
            <a:off x="7888007" y="3066593"/>
            <a:ext cx="0" cy="1396194"/>
          </a:xfrm>
          <a:prstGeom prst="straightConnector1">
            <a:avLst/>
          </a:prstGeom>
          <a:ln w="63500">
            <a:solidFill>
              <a:srgbClr val="3034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DD3C3BA-F1DD-B53A-A616-57C3D70B5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lifecycle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2F1A7-9AB6-FC33-A995-98B057725E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4055355" cy="2484541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327FC307-FD77-32BF-E1EF-61277AD12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454" y="2460953"/>
            <a:ext cx="633837" cy="633837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03B1C9C-B817-C8BD-1B8C-2E46CE1EF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231" y="4296013"/>
            <a:ext cx="633837" cy="633837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D3B86D7E-7BC0-59DC-B045-B691F3BF9E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42" y="4296014"/>
            <a:ext cx="633837" cy="633837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7A64EA5-49E8-DAAA-FDFC-A1CF714023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564" y="4296015"/>
            <a:ext cx="633837" cy="633837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21C10ED-F39A-F27A-65F4-6FC1A9552E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453" y="4296016"/>
            <a:ext cx="633837" cy="633837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18D1D81-769A-7F4E-F50D-2D769ABE6062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4184068" y="4612932"/>
            <a:ext cx="1464274" cy="1"/>
          </a:xfrm>
          <a:prstGeom prst="straightConnector1">
            <a:avLst/>
          </a:prstGeom>
          <a:ln w="63500">
            <a:solidFill>
              <a:srgbClr val="3034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8ED4D17-5A4E-18C6-FEDB-2227B95C882C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6282179" y="4612933"/>
            <a:ext cx="1464274" cy="2"/>
          </a:xfrm>
          <a:prstGeom prst="straightConnector1">
            <a:avLst/>
          </a:prstGeom>
          <a:ln w="63500">
            <a:solidFill>
              <a:srgbClr val="3034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7646B20-F6C2-D4EC-3164-F7CEF68B2673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 flipV="1">
            <a:off x="8380290" y="4612934"/>
            <a:ext cx="1464274" cy="1"/>
          </a:xfrm>
          <a:prstGeom prst="straightConnector1">
            <a:avLst/>
          </a:prstGeom>
          <a:ln w="63500">
            <a:solidFill>
              <a:srgbClr val="3034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E6FC33F-DE29-F6D8-5463-C0DA2DBE7E8F}"/>
              </a:ext>
            </a:extLst>
          </p:cNvPr>
          <p:cNvSpPr txBox="1"/>
          <p:nvPr/>
        </p:nvSpPr>
        <p:spPr>
          <a:xfrm>
            <a:off x="3449954" y="4921038"/>
            <a:ext cx="868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INITIAL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D95F3AF-741B-14EB-29F4-6629F311ED8E}"/>
              </a:ext>
            </a:extLst>
          </p:cNvPr>
          <p:cNvSpPr txBox="1"/>
          <p:nvPr/>
        </p:nvSpPr>
        <p:spPr>
          <a:xfrm>
            <a:off x="5160715" y="4917792"/>
            <a:ext cx="160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PROVISIONING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B5892DE-927E-C4E6-5967-1628C14E4C54}"/>
              </a:ext>
            </a:extLst>
          </p:cNvPr>
          <p:cNvSpPr txBox="1"/>
          <p:nvPr/>
        </p:nvSpPr>
        <p:spPr>
          <a:xfrm>
            <a:off x="7629061" y="4897616"/>
            <a:ext cx="868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ACTIVE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DF27BF-7A77-D091-ADB2-00088FED125C}"/>
              </a:ext>
            </a:extLst>
          </p:cNvPr>
          <p:cNvSpPr txBox="1"/>
          <p:nvPr/>
        </p:nvSpPr>
        <p:spPr>
          <a:xfrm>
            <a:off x="7294947" y="2077641"/>
            <a:ext cx="1464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Out-of-sync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693FAF0-387A-CC02-B945-7C7B1D31D51E}"/>
              </a:ext>
            </a:extLst>
          </p:cNvPr>
          <p:cNvSpPr txBox="1"/>
          <p:nvPr/>
        </p:nvSpPr>
        <p:spPr>
          <a:xfrm>
            <a:off x="9429345" y="4917792"/>
            <a:ext cx="146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TERMINATED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0A88A13-6C81-861B-5747-DC60F5892DAD}"/>
              </a:ext>
            </a:extLst>
          </p:cNvPr>
          <p:cNvSpPr txBox="1"/>
          <p:nvPr/>
        </p:nvSpPr>
        <p:spPr>
          <a:xfrm>
            <a:off x="4481896" y="4278121"/>
            <a:ext cx="868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create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F0D6B98-B5E2-C57F-533C-94F58461ACA3}"/>
              </a:ext>
            </a:extLst>
          </p:cNvPr>
          <p:cNvSpPr txBox="1"/>
          <p:nvPr/>
        </p:nvSpPr>
        <p:spPr>
          <a:xfrm>
            <a:off x="6509233" y="4278121"/>
            <a:ext cx="1010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activate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E62CBF9-FB1E-8FC8-1957-B7A4D9461791}"/>
              </a:ext>
            </a:extLst>
          </p:cNvPr>
          <p:cNvSpPr txBox="1"/>
          <p:nvPr/>
        </p:nvSpPr>
        <p:spPr>
          <a:xfrm>
            <a:off x="8192123" y="3081785"/>
            <a:ext cx="868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modify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F22BB0-27F6-1FD8-1F16-82D37866826F}"/>
              </a:ext>
            </a:extLst>
          </p:cNvPr>
          <p:cNvSpPr txBox="1"/>
          <p:nvPr/>
        </p:nvSpPr>
        <p:spPr>
          <a:xfrm>
            <a:off x="8521843" y="4278121"/>
            <a:ext cx="11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terminate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CD6A66-73FE-F32A-F44F-B354F9CB93CD}"/>
              </a:ext>
            </a:extLst>
          </p:cNvPr>
          <p:cNvSpPr txBox="1"/>
          <p:nvPr/>
        </p:nvSpPr>
        <p:spPr>
          <a:xfrm>
            <a:off x="8265847" y="3303393"/>
            <a:ext cx="98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65081"/>
                </a:solidFill>
              </a:rPr>
              <a:t>migrate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B87893-7951-6E6D-4197-D61E635EBA53}"/>
              </a:ext>
            </a:extLst>
          </p:cNvPr>
          <p:cNvSpPr/>
          <p:nvPr/>
        </p:nvSpPr>
        <p:spPr>
          <a:xfrm>
            <a:off x="7118000" y="1838009"/>
            <a:ext cx="2106802" cy="3519813"/>
          </a:xfrm>
          <a:prstGeom prst="rect">
            <a:avLst/>
          </a:prstGeom>
          <a:noFill/>
          <a:ln w="603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865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8CB59-020C-41C8-785B-10F9A7054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orchestrator GUI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8F9C803-3744-2544-75AD-1FC823825C6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000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B3CF-0329-218F-7836-2C569C669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Live interactive map of all subscriptions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173C7BF-B60E-D018-A0D2-77CB17864B4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72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59F3B-727C-55E7-FA23-5218E0B7D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all services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C94BB3-FC78-5B67-68CD-C3E96E424C3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78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04305-9BD4-B3A7-A330-E324C3518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for specific service types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829D5B2-1729-3DDD-572F-036F11D7BF9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610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21084-EE55-491D-E3A7-8570A4BE6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Inspect a service instance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437B30F-E266-AD94-8A6C-AEA767F4531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76602" y="1566863"/>
            <a:ext cx="6538758" cy="45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23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Association_Presentation_Template_2024" id="{62825795-2013-41BF-A5F3-AC7B5009A514}" vid="{0FF692CD-5C9D-458C-A42A-E19A6E9875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EAC39FCDB5274E85521115CCD44900" ma:contentTypeVersion="4" ma:contentTypeDescription="Create a new document." ma:contentTypeScope="" ma:versionID="b76de178137d6f462ca2198ee5b949ba">
  <xsd:schema xmlns:xsd="http://www.w3.org/2001/XMLSchema" xmlns:xs="http://www.w3.org/2001/XMLSchema" xmlns:p="http://schemas.microsoft.com/office/2006/metadata/properties" xmlns:ns2="4daf2f13-22e0-4a33-b887-3c149763def7" targetNamespace="http://schemas.microsoft.com/office/2006/metadata/properties" ma:root="true" ma:fieldsID="9bddc97bae6594a946bf892aacc48f5b" ns2:_="">
    <xsd:import namespace="4daf2f13-22e0-4a33-b887-3c149763de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af2f13-22e0-4a33-b887-3c149763de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1FEE44-745C-43F3-A014-1380E4504F7A}">
  <ds:schemaRefs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4daf2f13-22e0-4a33-b887-3c149763def7"/>
  </ds:schemaRefs>
</ds:datastoreItem>
</file>

<file path=customXml/itemProps2.xml><?xml version="1.0" encoding="utf-8"?>
<ds:datastoreItem xmlns:ds="http://schemas.openxmlformats.org/officeDocument/2006/customXml" ds:itemID="{3AE0BE17-F605-434A-9925-54251EFCA8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5B72C9-7958-4E8B-B634-351CA580A7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af2f13-22e0-4a33-b887-3c149763de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6394</TotalTime>
  <Words>261</Words>
  <Application>Microsoft Office PowerPoint</Application>
  <PresentationFormat>Widescreen</PresentationFormat>
  <Paragraphs>63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Status quo</vt:lpstr>
      <vt:lpstr>Workflow Orchestrator</vt:lpstr>
      <vt:lpstr>Service lifecycle</vt:lpstr>
      <vt:lpstr>The orchestrator GUI</vt:lpstr>
      <vt:lpstr>Live interactive map of all subscriptions</vt:lpstr>
      <vt:lpstr>Overview of all services</vt:lpstr>
      <vt:lpstr>Search for specific service types</vt:lpstr>
      <vt:lpstr>Inspect a service instance</vt:lpstr>
      <vt:lpstr>Available workflows for a service</vt:lpstr>
      <vt:lpstr>Migrating a link – gathering input</vt:lpstr>
      <vt:lpstr>Migrating a link – select new endpoint</vt:lpstr>
      <vt:lpstr>Migrating a link – data from Netbox</vt:lpstr>
      <vt:lpstr>Running the workflow</vt:lpstr>
      <vt:lpstr>LSO: Running Ansible remotely</vt:lpstr>
      <vt:lpstr>LSO: Running Ansible remotely</vt:lpstr>
      <vt:lpstr>Ansible: Inspecting results</vt:lpstr>
      <vt:lpstr>Conditional steps and manual confirmation</vt:lpstr>
      <vt:lpstr>You can’t win them all</vt:lpstr>
      <vt:lpstr>But we can always try again</vt:lpstr>
      <vt:lpstr>…and done!</vt:lpstr>
      <vt:lpstr>Link migrated – map automatically updated</vt:lpstr>
      <vt:lpstr>Inspect the new link</vt:lpstr>
      <vt:lpstr>Where to find us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Karel van Klink</dc:creator>
  <cp:lastModifiedBy>Karel van Klink</cp:lastModifiedBy>
  <cp:revision>2</cp:revision>
  <dcterms:created xsi:type="dcterms:W3CDTF">2024-11-05T08:37:36Z</dcterms:created>
  <dcterms:modified xsi:type="dcterms:W3CDTF">2024-11-11T09:43:41Z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0x01010090EAC39FCDB5274E85521115CCD44900</vt:lpwstr>
  </property>
</Properties>
</file>