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6" r:id="rId2"/>
    <p:sldMasterId id="2147483698" r:id="rId3"/>
    <p:sldMasterId id="2147483728" r:id="rId4"/>
    <p:sldMasterId id="2147483753" r:id="rId5"/>
  </p:sldMasterIdLst>
  <p:notesMasterIdLst>
    <p:notesMasterId r:id="rId20"/>
  </p:notesMasterIdLst>
  <p:sldIdLst>
    <p:sldId id="257" r:id="rId6"/>
    <p:sldId id="2686" r:id="rId7"/>
    <p:sldId id="361" r:id="rId8"/>
    <p:sldId id="2671" r:id="rId9"/>
    <p:sldId id="2689" r:id="rId10"/>
    <p:sldId id="504" r:id="rId11"/>
    <p:sldId id="2708" r:id="rId12"/>
    <p:sldId id="1063" r:id="rId13"/>
    <p:sldId id="2705" r:id="rId14"/>
    <p:sldId id="2695" r:id="rId15"/>
    <p:sldId id="2707" r:id="rId16"/>
    <p:sldId id="2706" r:id="rId17"/>
    <p:sldId id="2673" r:id="rId18"/>
    <p:sldId id="25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68"/>
    <p:restoredTop sz="95616"/>
  </p:normalViewPr>
  <p:slideViewPr>
    <p:cSldViewPr snapToGrid="0" snapToObjects="1">
      <p:cViewPr varScale="1">
        <p:scale>
          <a:sx n="81" d="100"/>
          <a:sy n="81" d="100"/>
        </p:scale>
        <p:origin x="67" y="54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2062CA-A760-BA42-A5CE-45AB38416F20}" type="datetimeFigureOut">
              <a:rPr lang="en-US" smtClean="0"/>
              <a:t>9/25/2024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ADA055-13E6-7940-A636-1AD3742B7B70}" type="slidenum">
              <a:rPr lang="en-US" smtClean="0"/>
              <a:t>‹#›</a:t>
            </a:fld>
            <a:endParaRPr lang="en-US"/>
          </a:p>
        </p:txBody>
      </p:sp>
    </p:spTree>
    <p:extLst>
      <p:ext uri="{BB962C8B-B14F-4D97-AF65-F5344CB8AC3E}">
        <p14:creationId xmlns:p14="http://schemas.microsoft.com/office/powerpoint/2010/main" val="1449110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C6ADA055-13E6-7940-A636-1AD3742B7B70}" type="slidenum">
              <a:rPr lang="en-US" smtClean="0"/>
              <a:t>1</a:t>
            </a:fld>
            <a:endParaRPr lang="en-US"/>
          </a:p>
        </p:txBody>
      </p:sp>
    </p:spTree>
    <p:extLst>
      <p:ext uri="{BB962C8B-B14F-4D97-AF65-F5344CB8AC3E}">
        <p14:creationId xmlns:p14="http://schemas.microsoft.com/office/powerpoint/2010/main" val="3197922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Font typeface="Arial" panose="020B0604020202020204" pitchFamily="34" charset="0"/>
              <a:buNone/>
            </a:pPr>
            <a:r>
              <a:rPr lang="en-GB" sz="900" b="1" dirty="0">
                <a:solidFill>
                  <a:srgbClr val="003F5F"/>
                </a:solidFill>
                <a:latin typeface="Arial Rounded MT Bold" panose="020F0704030504030204" pitchFamily="34" charset="77"/>
              </a:rPr>
              <a:t>Seamless access to the resources</a:t>
            </a:r>
          </a:p>
          <a:p>
            <a:pPr marL="0" indent="0" fontAlgn="base">
              <a:buFont typeface="Arial" panose="020B0604020202020204" pitchFamily="34" charset="0"/>
              <a:buNone/>
            </a:pPr>
            <a:r>
              <a:rPr lang="en-GB" sz="900" b="1" dirty="0">
                <a:solidFill>
                  <a:srgbClr val="003F5F"/>
                </a:solidFill>
                <a:latin typeface="Arial Rounded MT Bold" panose="020F0704030504030204" pitchFamily="34" charset="77"/>
              </a:rPr>
              <a:t>Non–limited data transfer speed</a:t>
            </a:r>
          </a:p>
          <a:p>
            <a:pPr marL="0" indent="0" fontAlgn="base">
              <a:buFont typeface="Arial" panose="020B0604020202020204" pitchFamily="34" charset="0"/>
              <a:buNone/>
            </a:pPr>
            <a:r>
              <a:rPr lang="en-GB" sz="900" b="1" dirty="0">
                <a:solidFill>
                  <a:srgbClr val="003F5F"/>
                </a:solidFill>
                <a:latin typeface="Arial Rounded MT Bold" panose="020F0704030504030204" pitchFamily="34" charset="77"/>
              </a:rPr>
              <a:t>Empowering the HPC user</a:t>
            </a:r>
          </a:p>
          <a:p>
            <a:pPr marL="0" indent="0" fontAlgn="base">
              <a:buFont typeface="Arial" panose="020B0604020202020204" pitchFamily="34" charset="0"/>
              <a:buNone/>
            </a:pPr>
            <a:r>
              <a:rPr lang="en-GB" sz="900" b="1" dirty="0">
                <a:solidFill>
                  <a:srgbClr val="003F5F"/>
                </a:solidFill>
                <a:latin typeface="Arial Rounded MT Bold" panose="020F0704030504030204" pitchFamily="34" charset="77"/>
              </a:rPr>
              <a:t>Solving the (currently) unsolvable!</a:t>
            </a:r>
          </a:p>
        </p:txBody>
      </p:sp>
      <p:sp>
        <p:nvSpPr>
          <p:cNvPr id="4" name="Slide Number Placeholder 3"/>
          <p:cNvSpPr>
            <a:spLocks noGrp="1"/>
          </p:cNvSpPr>
          <p:nvPr>
            <p:ph type="sldNum" sz="quarter" idx="5"/>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715777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spcBef>
                <a:spcPct val="0"/>
              </a:spcBef>
              <a:spcAft>
                <a:spcPct val="0"/>
              </a:spcAft>
              <a:buNone/>
            </a:pPr>
            <a:r>
              <a:rPr lang="en-US" sz="1200" dirty="0">
                <a:ln w="3175">
                  <a:noFill/>
                </a:ln>
                <a:solidFill>
                  <a:schemeClr val="tx1"/>
                </a:solidFill>
                <a:effectLst>
                  <a:outerShdw blurRad="38100" dist="19050" dir="2700000" algn="tl" rotWithShape="0">
                    <a:schemeClr val="dk1">
                      <a:alpha val="40000"/>
                    </a:schemeClr>
                  </a:outerShdw>
                </a:effectLst>
              </a:rPr>
              <a:t>We urgently need the creativity, brainpower and research skills of every researcher and student in the world to tackle the problem of climate change. They need to be able to share their data and results, for others to collaborate or enhance. Cooperation needs to be easy, safe and secure.</a:t>
            </a:r>
          </a:p>
          <a:p>
            <a:pPr marL="0" indent="0" fontAlgn="base">
              <a:spcBef>
                <a:spcPct val="0"/>
              </a:spcBef>
              <a:spcAft>
                <a:spcPct val="0"/>
              </a:spcAft>
              <a:buNone/>
            </a:pPr>
            <a:r>
              <a:rPr lang="en-US" sz="1200" dirty="0">
                <a:ln w="3175">
                  <a:noFill/>
                </a:ln>
                <a:solidFill>
                  <a:schemeClr val="tx1"/>
                </a:solidFill>
                <a:effectLst>
                  <a:outerShdw blurRad="38100" dist="19050" dir="2700000" algn="tl" rotWithShape="0">
                    <a:schemeClr val="dk1">
                      <a:alpha val="40000"/>
                    </a:schemeClr>
                  </a:outerShdw>
                </a:effectLst>
              </a:rPr>
              <a:t>Research and Education networks like GÉANT are there to facilitate that.</a:t>
            </a:r>
          </a:p>
          <a:p>
            <a:pPr fontAlgn="base">
              <a:spcBef>
                <a:spcPct val="0"/>
              </a:spcBef>
              <a:spcAft>
                <a:spcPct val="0"/>
              </a:spcAft>
            </a:pPr>
            <a:endParaRPr lang="en-US" sz="1200" dirty="0">
              <a:ln w="3175">
                <a:noFill/>
              </a:ln>
              <a:solidFill>
                <a:schemeClr val="tx1"/>
              </a:solidFill>
              <a:effectLst>
                <a:outerShdw blurRad="38100" dist="19050" dir="2700000" algn="tl" rotWithShape="0">
                  <a:schemeClr val="dk1">
                    <a:alpha val="40000"/>
                  </a:schemeClr>
                </a:outerShdw>
              </a:effectLst>
            </a:endParaRPr>
          </a:p>
          <a:p>
            <a:pPr marL="0" indent="0" fontAlgn="base">
              <a:spcBef>
                <a:spcPct val="0"/>
              </a:spcBef>
              <a:spcAft>
                <a:spcPct val="0"/>
              </a:spcAft>
              <a:buNone/>
            </a:pPr>
            <a:r>
              <a:rPr lang="en-US" sz="1200" dirty="0">
                <a:ln w="3175">
                  <a:noFill/>
                </a:ln>
                <a:solidFill>
                  <a:schemeClr val="tx1"/>
                </a:solidFill>
                <a:effectLst>
                  <a:outerShdw blurRad="38100" dist="19050" dir="2700000" algn="tl" rotWithShape="0">
                    <a:schemeClr val="dk1">
                      <a:alpha val="40000"/>
                    </a:schemeClr>
                  </a:outerShdw>
                </a:effectLst>
              </a:rPr>
              <a:t>Together we deliver an information ecosystem of infrastructures and services used for communication, collaboration, exchange of data, and access to repositories, services and facilities.</a:t>
            </a:r>
          </a:p>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5002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94830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650347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a:solidFill>
                  <a:schemeClr val="accent1">
                    <a:lumMod val="50000"/>
                  </a:schemeClr>
                </a:solidFill>
              </a:rPr>
              <a:t>RRENs are build upon a community. </a:t>
            </a:r>
            <a:r>
              <a:rPr lang="en-GB" sz="1200" b="1"/>
              <a:t>The GÉANT and Global RREN</a:t>
            </a:r>
            <a:r>
              <a:rPr lang="en-GB" sz="1200" b="1">
                <a:solidFill>
                  <a:schemeClr val="accent1">
                    <a:lumMod val="50000"/>
                  </a:schemeClr>
                </a:solidFill>
              </a:rPr>
              <a:t> community invests in the research and development of network architectures, technologies and paradigms to develop into the services, processes, tools and network capabilities of tomorrow.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9988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NEEDED for a TNC audience? </a:t>
            </a:r>
          </a:p>
        </p:txBody>
      </p:sp>
      <p:sp>
        <p:nvSpPr>
          <p:cNvPr id="4" name="Slide Number Placeholder 3"/>
          <p:cNvSpPr>
            <a:spLocks noGrp="1"/>
          </p:cNvSpPr>
          <p:nvPr>
            <p:ph type="sldNum" sz="quarter" idx="5"/>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612489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latest map</a:t>
            </a:r>
            <a:endParaRPr lang="en-GB" dirty="0"/>
          </a:p>
        </p:txBody>
      </p:sp>
      <p:sp>
        <p:nvSpPr>
          <p:cNvPr id="4" name="Slide Number Placeholder 3"/>
          <p:cNvSpPr>
            <a:spLocks noGrp="1"/>
          </p:cNvSpPr>
          <p:nvPr>
            <p:ph type="sldNum" sz="quarter" idx="5"/>
          </p:nvPr>
        </p:nvSpPr>
        <p:spPr/>
        <p:txBody>
          <a:bodyPr/>
          <a:lstStyle/>
          <a:p>
            <a:fld id="{C6ADA055-13E6-7940-A636-1AD3742B7B70}" type="slidenum">
              <a:rPr lang="en-US" smtClean="0"/>
              <a:t>7</a:t>
            </a:fld>
            <a:endParaRPr lang="en-US"/>
          </a:p>
        </p:txBody>
      </p:sp>
    </p:spTree>
    <p:extLst>
      <p:ext uri="{BB962C8B-B14F-4D97-AF65-F5344CB8AC3E}">
        <p14:creationId xmlns:p14="http://schemas.microsoft.com/office/powerpoint/2010/main" val="3662411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1510965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AA26957-3063-4AF5-9C10-771E4439D98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7939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GB"/>
              <a:t>Click to edit Master title style</a:t>
            </a:r>
            <a:endParaRPr lang="en-GB" dirty="0"/>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8"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7"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GB"/>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20009267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832272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0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1135731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a:extLst>
              <a:ext uri="{FF2B5EF4-FFF2-40B4-BE49-F238E27FC236}">
                <a16:creationId xmlns:a16="http://schemas.microsoft.com/office/drawing/2014/main" id="{A702C4C6-8142-85F3-3CC5-E36C3BFEC5DB}"/>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4113481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D4346506-A9DF-7745-AC86-3B5288B7FFA4}" type="datetimeFigureOut">
              <a:rPr lang="en-US" smtClean="0"/>
              <a:t>9/25/2024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7033137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346506-A9DF-7745-AC86-3B5288B7FFA4}" type="datetimeFigureOut">
              <a:rPr lang="en-US" smtClean="0"/>
              <a:t>9/25/2024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6366607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346506-A9DF-7745-AC86-3B5288B7FFA4}" type="datetimeFigureOut">
              <a:rPr lang="en-US" smtClean="0"/>
              <a:t>9/25/2024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2387370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4346506-A9DF-7745-AC86-3B5288B7FFA4}" type="datetimeFigureOut">
              <a:rPr lang="en-US" smtClean="0"/>
              <a:t>9/25/2024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9539450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346506-A9DF-7745-AC86-3B5288B7FFA4}" type="datetimeFigureOut">
              <a:rPr lang="en-US" smtClean="0"/>
              <a:t>9/25/2024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9893666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4346506-A9DF-7745-AC86-3B5288B7FFA4}" type="datetimeFigureOut">
              <a:rPr lang="en-US" smtClean="0"/>
              <a:t>9/25/2024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1121343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346506-A9DF-7745-AC86-3B5288B7FFA4}" type="datetimeFigureOut">
              <a:rPr lang="en-US" smtClean="0"/>
              <a:t>9/25/2024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2091033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4289312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346506-A9DF-7745-AC86-3B5288B7FFA4}" type="datetimeFigureOut">
              <a:rPr lang="en-US" smtClean="0"/>
              <a:t>9/25/2024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4364203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4346506-A9DF-7745-AC86-3B5288B7FFA4}" type="datetimeFigureOut">
              <a:rPr lang="en-US" smtClean="0"/>
              <a:t>9/25/2024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2602687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346506-A9DF-7745-AC86-3B5288B7FFA4}" type="datetimeFigureOut">
              <a:rPr lang="en-US" smtClean="0"/>
              <a:t>9/25/2024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7062927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346506-A9DF-7745-AC86-3B5288B7FFA4}" type="datetimeFigureOut">
              <a:rPr lang="en-US" smtClean="0"/>
              <a:t>9/25/2024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C74C18-4CCF-584A-A965-DB40B1608FC0}" type="slidenum">
              <a:rPr lang="en-US" smtClean="0"/>
              <a:t>‹#›</a:t>
            </a:fld>
            <a:endParaRPr lang="en-US"/>
          </a:p>
        </p:txBody>
      </p:sp>
    </p:spTree>
    <p:extLst>
      <p:ext uri="{BB962C8B-B14F-4D97-AF65-F5344CB8AC3E}">
        <p14:creationId xmlns:p14="http://schemas.microsoft.com/office/powerpoint/2010/main" val="15200986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0977827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2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3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4769233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6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8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9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0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1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2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3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4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5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265586246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26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918524"/>
            <a:ext cx="9894723" cy="430909"/>
          </a:xfrm>
          <a:prstGeom prst="rect">
            <a:avLst/>
          </a:prstGeom>
        </p:spPr>
        <p:txBody>
          <a:bodyPr vert="horz" lIns="91440" tIns="45720" rIns="91440" bIns="45720" rtlCol="0" anchor="ctr">
            <a:noAutofit/>
          </a:bodyPr>
          <a:lstStyle>
            <a:lvl1pPr>
              <a:defRPr sz="2800"/>
            </a:lvl1pPr>
          </a:lstStyle>
          <a:p>
            <a:r>
              <a:rPr lang="en-US" dirty="0"/>
              <a:t>Click to edit Master title style</a:t>
            </a:r>
            <a:endParaRPr lang="en-GB" dirty="0"/>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1783184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0591792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0027410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66713172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9378033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8143059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384008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4"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161260885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23989595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Intro">
    <p:spTree>
      <p:nvGrpSpPr>
        <p:cNvPr id="1" name=""/>
        <p:cNvGrpSpPr/>
        <p:nvPr/>
      </p:nvGrpSpPr>
      <p:grpSpPr>
        <a:xfrm>
          <a:off x="0" y="0"/>
          <a:ext cx="0" cy="0"/>
          <a:chOff x="0" y="0"/>
          <a:chExt cx="0" cy="0"/>
        </a:xfrm>
      </p:grpSpPr>
      <p:sp>
        <p:nvSpPr>
          <p:cNvPr id="28" name="Content Placeholder 2"/>
          <p:cNvSpPr>
            <a:spLocks noGrp="1"/>
          </p:cNvSpPr>
          <p:nvPr>
            <p:ph idx="1"/>
          </p:nvPr>
        </p:nvSpPr>
        <p:spPr>
          <a:xfrm>
            <a:off x="451989" y="1494700"/>
            <a:ext cx="11208788"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itle 3"/>
          <p:cNvSpPr>
            <a:spLocks noGrp="1"/>
          </p:cNvSpPr>
          <p:nvPr>
            <p:ph type="title"/>
          </p:nvPr>
        </p:nvSpPr>
        <p:spPr/>
        <p:txBody>
          <a:bodyPr/>
          <a:lstStyle/>
          <a:p>
            <a:r>
              <a:rPr lang="en-US"/>
              <a:t>Click to edit Master title style</a:t>
            </a:r>
            <a:endParaRPr lang="en-GB"/>
          </a:p>
        </p:txBody>
      </p:sp>
      <p:sp>
        <p:nvSpPr>
          <p:cNvPr id="15" name="Slide Number Placeholder 4"/>
          <p:cNvSpPr>
            <a:spLocks noGrp="1"/>
          </p:cNvSpPr>
          <p:nvPr>
            <p:ph type="sldNum" sz="quarter" idx="10"/>
          </p:nvPr>
        </p:nvSpPr>
        <p:spPr>
          <a:xfrm>
            <a:off x="11439527" y="6523901"/>
            <a:ext cx="569600" cy="321399"/>
          </a:xfrm>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383309060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36287908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AA346E-C1A4-436A-A4B7-8079E5F3A4F5}"/>
              </a:ext>
            </a:extLst>
          </p:cNvPr>
          <p:cNvSpPr>
            <a:spLocks noGrp="1"/>
          </p:cNvSpPr>
          <p:nvPr>
            <p:ph type="dt" sz="half" idx="10"/>
          </p:nvPr>
        </p:nvSpPr>
        <p:spPr/>
        <p:txBody>
          <a:bodyPr/>
          <a:lstStyle/>
          <a:p>
            <a:fld id="{3BB5AB99-BE80-44E7-9474-F15A908B87EF}" type="datetimeFigureOut">
              <a:rPr lang="en-GB" smtClean="0"/>
              <a:t>25/09/2024</a:t>
            </a:fld>
            <a:endParaRPr lang="en-GB"/>
          </a:p>
        </p:txBody>
      </p:sp>
      <p:sp>
        <p:nvSpPr>
          <p:cNvPr id="3" name="Footer Placeholder 2">
            <a:extLst>
              <a:ext uri="{FF2B5EF4-FFF2-40B4-BE49-F238E27FC236}">
                <a16:creationId xmlns:a16="http://schemas.microsoft.com/office/drawing/2014/main" id="{461AECFA-4C3C-40B7-9995-E0543DC0288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27C02BF-17A8-470A-9900-A810F0AE0429}"/>
              </a:ext>
            </a:extLst>
          </p:cNvPr>
          <p:cNvSpPr>
            <a:spLocks noGrp="1"/>
          </p:cNvSpPr>
          <p:nvPr>
            <p:ph type="sldNum" sz="quarter" idx="12"/>
          </p:nvPr>
        </p:nvSpPr>
        <p:spPr/>
        <p:txBody>
          <a:bodyPr/>
          <a:lstStyle/>
          <a:p>
            <a:fld id="{73787AD4-BE9B-44FB-8A44-BB33021C359F}" type="slidenum">
              <a:rPr lang="en-GB" smtClean="0"/>
              <a:t>‹#›</a:t>
            </a:fld>
            <a:endParaRPr lang="en-GB"/>
          </a:p>
        </p:txBody>
      </p:sp>
    </p:spTree>
    <p:extLst>
      <p:ext uri="{BB962C8B-B14F-4D97-AF65-F5344CB8AC3E}">
        <p14:creationId xmlns:p14="http://schemas.microsoft.com/office/powerpoint/2010/main" val="362095119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8CFEE6CE-7006-1644-B3C5-494BBB09C961}"/>
              </a:ext>
            </a:extLst>
          </p:cNvPr>
          <p:cNvSpPr/>
          <p:nvPr userDrawn="1"/>
        </p:nvSpPr>
        <p:spPr>
          <a:xfrm rot="397145">
            <a:off x="-5275156" y="-12136418"/>
            <a:ext cx="16861420" cy="2587960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10" name="Oval 9">
            <a:extLst>
              <a:ext uri="{FF2B5EF4-FFF2-40B4-BE49-F238E27FC236}">
                <a16:creationId xmlns:a16="http://schemas.microsoft.com/office/drawing/2014/main" id="{90E43990-DD7F-4E42-9035-47AD68D990EC}"/>
              </a:ext>
            </a:extLst>
          </p:cNvPr>
          <p:cNvSpPr/>
          <p:nvPr userDrawn="1"/>
        </p:nvSpPr>
        <p:spPr>
          <a:xfrm rot="397145">
            <a:off x="-5247801" y="-12019186"/>
            <a:ext cx="16861420" cy="2587960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4BA82F83-BC20-1A40-BFCE-E2AFE9DEFBBC}"/>
              </a:ext>
            </a:extLst>
          </p:cNvPr>
          <p:cNvSpPr/>
          <p:nvPr userDrawn="1"/>
        </p:nvSpPr>
        <p:spPr>
          <a:xfrm>
            <a:off x="-10906593" y="-16349472"/>
            <a:ext cx="23810976" cy="16349472"/>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DEA8AE2-4852-EF41-A8C2-4053A44ED5C2}"/>
              </a:ext>
            </a:extLst>
          </p:cNvPr>
          <p:cNvSpPr/>
          <p:nvPr userDrawn="1"/>
        </p:nvSpPr>
        <p:spPr>
          <a:xfrm>
            <a:off x="-11527536" y="6858000"/>
            <a:ext cx="23810976" cy="16349472"/>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02435C7-43B3-A248-9A1A-86017C14100F}"/>
              </a:ext>
            </a:extLst>
          </p:cNvPr>
          <p:cNvSpPr/>
          <p:nvPr userDrawn="1"/>
        </p:nvSpPr>
        <p:spPr>
          <a:xfrm>
            <a:off x="-23810976" y="-4745105"/>
            <a:ext cx="23810976" cy="16349472"/>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bg1"/>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22086483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95FE972-D5EE-4D21-AB32-3E1155F105C6}" type="datetimeFigureOut">
              <a:rPr lang="en-GB" smtClean="0"/>
              <a:t>25/09/2024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71BFEB-B7B2-480F-BA4B-E9849AB4579A}" type="slidenum">
              <a:rPr lang="en-GB" smtClean="0"/>
              <a:t>‹#›</a:t>
            </a:fld>
            <a:endParaRPr lang="en-GB"/>
          </a:p>
        </p:txBody>
      </p:sp>
    </p:spTree>
    <p:extLst>
      <p:ext uri="{BB962C8B-B14F-4D97-AF65-F5344CB8AC3E}">
        <p14:creationId xmlns:p14="http://schemas.microsoft.com/office/powerpoint/2010/main" val="294175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obj">
  <p:cSld name="3 Bullet Points">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4AACF8F-AB99-3941-8811-2FF1087AA173}"/>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3716064-A4BF-5347-B07D-CD73B5B2C87A}"/>
              </a:ext>
            </a:extLst>
          </p:cNvPr>
          <p:cNvSpPr>
            <a:spLocks noGrp="1"/>
          </p:cNvSpPr>
          <p:nvPr>
            <p:ph type="title"/>
          </p:nvPr>
        </p:nvSpPr>
        <p:spPr/>
        <p:txBody>
          <a:bodyPr/>
          <a:lstStyle>
            <a:lvl1pPr>
              <a:defRPr b="0" i="0">
                <a:latin typeface="Roboto" panose="02000000000000000000" pitchFamily="2" charset="0"/>
                <a:ea typeface="Roboto" panose="02000000000000000000" pitchFamily="2" charset="0"/>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91C27530-D2C3-7C42-9FD6-AD4D35E77C3C}"/>
              </a:ext>
            </a:extLst>
          </p:cNvPr>
          <p:cNvSpPr>
            <a:spLocks noGrp="1"/>
          </p:cNvSpPr>
          <p:nvPr>
            <p:ph idx="1"/>
          </p:nvPr>
        </p:nvSpPr>
        <p:spPr>
          <a:xfrm>
            <a:off x="2133600" y="1825625"/>
            <a:ext cx="9220200" cy="4351338"/>
          </a:xfrm>
        </p:spPr>
        <p:txBody>
          <a:bodyPr/>
          <a:lstStyle>
            <a:lvl1pPr>
              <a:buNone/>
              <a:defRPr b="0" i="0">
                <a:latin typeface="Roboto Light" panose="02000000000000000000" pitchFamily="2" charset="0"/>
                <a:ea typeface="Roboto Light" panose="02000000000000000000" pitchFamily="2" charset="0"/>
              </a:defRPr>
            </a:lvl1pPr>
            <a:lvl2pPr>
              <a:defRPr b="0" i="0">
                <a:latin typeface="Roboto Light" panose="02000000000000000000" pitchFamily="2" charset="0"/>
                <a:ea typeface="Roboto Light" panose="02000000000000000000" pitchFamily="2" charset="0"/>
              </a:defRPr>
            </a:lvl2pPr>
            <a:lvl3pPr>
              <a:defRPr b="0" i="0">
                <a:latin typeface="Roboto Light" panose="02000000000000000000" pitchFamily="2" charset="0"/>
                <a:ea typeface="Roboto Light" panose="02000000000000000000" pitchFamily="2" charset="0"/>
              </a:defRPr>
            </a:lvl3pPr>
          </a:lstStyle>
          <a:p>
            <a:pPr lvl="0"/>
            <a:r>
              <a:rPr lang="en-GB" dirty="0"/>
              <a:t>Click to edit Master text styles</a:t>
            </a:r>
          </a:p>
        </p:txBody>
      </p:sp>
      <p:sp>
        <p:nvSpPr>
          <p:cNvPr id="6" name="Slide Number Placeholder 5">
            <a:extLst>
              <a:ext uri="{FF2B5EF4-FFF2-40B4-BE49-F238E27FC236}">
                <a16:creationId xmlns:a16="http://schemas.microsoft.com/office/drawing/2014/main" id="{B2D96EFD-BF9F-B740-9CC5-32EAF8A5C705}"/>
              </a:ext>
            </a:extLst>
          </p:cNvPr>
          <p:cNvSpPr>
            <a:spLocks noGrp="1"/>
          </p:cNvSpPr>
          <p:nvPr>
            <p:ph type="sldNum" sz="quarter" idx="12"/>
          </p:nvPr>
        </p:nvSpPr>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fld id="{AA582949-BB63-E143-9C91-C574D020106B}" type="slidenum">
              <a:rPr lang="en-US" smtClean="0"/>
              <a:pPr/>
              <a:t>‹#›</a:t>
            </a:fld>
            <a:endParaRPr lang="en-US" dirty="0"/>
          </a:p>
        </p:txBody>
      </p:sp>
      <p:sp>
        <p:nvSpPr>
          <p:cNvPr id="9" name="Footer Placeholder 4">
            <a:extLst>
              <a:ext uri="{FF2B5EF4-FFF2-40B4-BE49-F238E27FC236}">
                <a16:creationId xmlns:a16="http://schemas.microsoft.com/office/drawing/2014/main" id="{0ADBE1E0-6A25-5E43-A033-C770B19C58A8}"/>
              </a:ext>
            </a:extLst>
          </p:cNvPr>
          <p:cNvSpPr>
            <a:spLocks noGrp="1"/>
          </p:cNvSpPr>
          <p:nvPr>
            <p:ph type="ftr" sz="quarter" idx="11"/>
          </p:nvPr>
        </p:nvSpPr>
        <p:spPr>
          <a:xfrm>
            <a:off x="838200" y="6356350"/>
            <a:ext cx="7315200" cy="365125"/>
          </a:xfrm>
        </p:spPr>
        <p:txBody>
          <a:bodyPr/>
          <a:lstStyle>
            <a:lvl1pPr>
              <a:defRPr sz="1400" b="0" i="0">
                <a:solidFill>
                  <a:schemeClr val="bg1"/>
                </a:solidFill>
                <a:latin typeface="Roboto Light" panose="02000000000000000000" pitchFamily="2" charset="0"/>
                <a:ea typeface="Roboto Light" panose="02000000000000000000" pitchFamily="2" charset="0"/>
              </a:defRPr>
            </a:lvl1pPr>
          </a:lstStyle>
          <a:p>
            <a:pPr algn="l"/>
            <a:r>
              <a:rPr lang="en-US" dirty="0"/>
              <a:t>GÉANT Innovation </a:t>
            </a:r>
            <a:r>
              <a:rPr lang="en-US" dirty="0" err="1"/>
              <a:t>Programme</a:t>
            </a:r>
            <a:endParaRPr lang="en-US" dirty="0"/>
          </a:p>
        </p:txBody>
      </p:sp>
    </p:spTree>
    <p:extLst>
      <p:ext uri="{BB962C8B-B14F-4D97-AF65-F5344CB8AC3E}">
        <p14:creationId xmlns:p14="http://schemas.microsoft.com/office/powerpoint/2010/main" val="14402350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16A8FE16-D059-EE45-A0EF-28AC780580E5}"/>
              </a:ext>
            </a:extLst>
          </p:cNvPr>
          <p:cNvSpPr>
            <a:spLocks noGrp="1"/>
          </p:cNvSpPr>
          <p:nvPr>
            <p:ph type="sldNum" sz="quarter" idx="4"/>
          </p:nvPr>
        </p:nvSpPr>
        <p:spPr>
          <a:xfrm>
            <a:off x="8976052" y="6420017"/>
            <a:ext cx="2743200" cy="366183"/>
          </a:xfrm>
          <a:prstGeom prst="rect">
            <a:avLst/>
          </a:prstGeom>
        </p:spPr>
        <p:txBody>
          <a:bodyPr vert="horz" lIns="91440" tIns="45720" rIns="91440" bIns="45720" rtlCol="0" anchor="ctr"/>
          <a:lstStyle>
            <a:lvl1pPr algn="r">
              <a:defRPr sz="1333" i="1">
                <a:solidFill>
                  <a:srgbClr val="B4E9E2"/>
                </a:solidFill>
              </a:defRPr>
            </a:lvl1pPr>
          </a:lstStyle>
          <a:p>
            <a:fld id="{9E7CA0F2-EE66-4F60-8C00-E0BE38E7AEC5}" type="slidenum">
              <a:rPr lang="en-GB" smtClean="0"/>
              <a:pPr/>
              <a:t>‹#›</a:t>
            </a:fld>
            <a:endParaRPr lang="en-GB" dirty="0"/>
          </a:p>
        </p:txBody>
      </p:sp>
      <p:sp>
        <p:nvSpPr>
          <p:cNvPr id="2" name="Rectangle 1">
            <a:extLst>
              <a:ext uri="{FF2B5EF4-FFF2-40B4-BE49-F238E27FC236}">
                <a16:creationId xmlns:a16="http://schemas.microsoft.com/office/drawing/2014/main" id="{FBFCA7B6-17A5-67CA-7787-9187F3C5FAAC}"/>
              </a:ext>
            </a:extLst>
          </p:cNvPr>
          <p:cNvSpPr/>
          <p:nvPr userDrawn="1"/>
        </p:nvSpPr>
        <p:spPr>
          <a:xfrm>
            <a:off x="0" y="4689728"/>
            <a:ext cx="12192000" cy="2168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458623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E39D7DB-915B-0111-C1DB-C6897EF91A4F}"/>
              </a:ext>
            </a:extLst>
          </p:cNvPr>
          <p:cNvSpPr>
            <a:spLocks noGrp="1"/>
          </p:cNvSpPr>
          <p:nvPr>
            <p:ph type="sldNum" idx="10"/>
          </p:nvPr>
        </p:nvSpPr>
        <p:spPr/>
        <p:txBody>
          <a:bodyPr/>
          <a:lstStyle/>
          <a:p>
            <a:pPr marL="0" lvl="0" indent="0" algn="r" rtl="0">
              <a:spcBef>
                <a:spcPts val="0"/>
              </a:spcBef>
              <a:spcAft>
                <a:spcPts val="0"/>
              </a:spcAft>
              <a:buNone/>
            </a:pPr>
            <a:fld id="{00000000-1234-1234-1234-123412341234}" type="slidenum">
              <a:rPr lang="en-GB" smtClean="0"/>
              <a:t>‹#›</a:t>
            </a:fld>
            <a:endParaRPr lang="en-GB" dirty="0"/>
          </a:p>
        </p:txBody>
      </p:sp>
    </p:spTree>
    <p:extLst>
      <p:ext uri="{BB962C8B-B14F-4D97-AF65-F5344CB8AC3E}">
        <p14:creationId xmlns:p14="http://schemas.microsoft.com/office/powerpoint/2010/main" val="187128217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907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GB"/>
              <a:t>Click to edit Master title style</a:t>
            </a:r>
          </a:p>
        </p:txBody>
      </p:sp>
      <p:sp>
        <p:nvSpPr>
          <p:cNvPr id="5" name="Text Placeholder 6"/>
          <p:cNvSpPr txBox="1">
            <a:spLocks/>
          </p:cNvSpPr>
          <p:nvPr/>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extLst>
      <p:ext uri="{BB962C8B-B14F-4D97-AF65-F5344CB8AC3E}">
        <p14:creationId xmlns:p14="http://schemas.microsoft.com/office/powerpoint/2010/main" val="274206531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content slide">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4" name="Title 3">
            <a:extLst>
              <a:ext uri="{FF2B5EF4-FFF2-40B4-BE49-F238E27FC236}">
                <a16:creationId xmlns:a16="http://schemas.microsoft.com/office/drawing/2014/main" id="{45F60BE7-E0AD-60EB-E54E-71FAC7066F03}"/>
              </a:ext>
            </a:extLst>
          </p:cNvPr>
          <p:cNvSpPr>
            <a:spLocks noGrp="1"/>
          </p:cNvSpPr>
          <p:nvPr>
            <p:ph type="title"/>
          </p:nvPr>
        </p:nvSpPr>
        <p:spPr>
          <a:xfrm>
            <a:off x="454525" y="698797"/>
            <a:ext cx="11282950" cy="816946"/>
          </a:xfrm>
          <a:prstGeom prst="rect">
            <a:avLst/>
          </a:prstGeom>
        </p:spPr>
        <p:txBody>
          <a:bodyPr/>
          <a:lstStyle>
            <a:lvl1pPr>
              <a:defRPr>
                <a:solidFill>
                  <a:schemeClr val="accent1">
                    <a:lumMod val="50000"/>
                  </a:schemeClr>
                </a:solidFill>
              </a:defRPr>
            </a:lvl1pPr>
          </a:lstStyle>
          <a:p>
            <a:r>
              <a:rPr lang="en-GB" dirty="0"/>
              <a:t>Click to edit Master title style</a:t>
            </a:r>
            <a:endParaRPr lang="en-US" dirty="0"/>
          </a:p>
        </p:txBody>
      </p:sp>
      <p:sp>
        <p:nvSpPr>
          <p:cNvPr id="5" name="Content Placeholder 3">
            <a:extLst>
              <a:ext uri="{FF2B5EF4-FFF2-40B4-BE49-F238E27FC236}">
                <a16:creationId xmlns:a16="http://schemas.microsoft.com/office/drawing/2014/main" id="{DD495E07-E614-EE58-5799-2011B90705B3}"/>
              </a:ext>
            </a:extLst>
          </p:cNvPr>
          <p:cNvSpPr>
            <a:spLocks noGrp="1"/>
          </p:cNvSpPr>
          <p:nvPr>
            <p:ph sz="quarter" idx="10"/>
          </p:nvPr>
        </p:nvSpPr>
        <p:spPr>
          <a:xfrm>
            <a:off x="454525" y="1567629"/>
            <a:ext cx="11282950" cy="4788566"/>
          </a:xfrm>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7294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4" name="Title 3">
            <a:extLst>
              <a:ext uri="{FF2B5EF4-FFF2-40B4-BE49-F238E27FC236}">
                <a16:creationId xmlns:a16="http://schemas.microsoft.com/office/drawing/2014/main" id="{45F60BE7-E0AD-60EB-E54E-71FAC7066F03}"/>
              </a:ext>
            </a:extLst>
          </p:cNvPr>
          <p:cNvSpPr>
            <a:spLocks noGrp="1"/>
          </p:cNvSpPr>
          <p:nvPr>
            <p:ph type="title"/>
          </p:nvPr>
        </p:nvSpPr>
        <p:spPr>
          <a:xfrm>
            <a:off x="454525" y="698797"/>
            <a:ext cx="11282950" cy="816946"/>
          </a:xfrm>
          <a:prstGeom prst="rect">
            <a:avLst/>
          </a:prstGeom>
        </p:spPr>
        <p:txBody>
          <a:bodyPr/>
          <a:lstStyle>
            <a:lvl1pPr>
              <a:defRPr>
                <a:solidFill>
                  <a:schemeClr val="accent1">
                    <a:lumMod val="50000"/>
                  </a:schemeClr>
                </a:solidFill>
              </a:defRPr>
            </a:lvl1pPr>
          </a:lstStyle>
          <a:p>
            <a:r>
              <a:rPr lang="en-GB" dirty="0"/>
              <a:t>Click to edit Master title style</a:t>
            </a:r>
            <a:endParaRPr lang="en-US" dirty="0"/>
          </a:p>
        </p:txBody>
      </p:sp>
      <p:sp>
        <p:nvSpPr>
          <p:cNvPr id="5" name="Content Placeholder 3">
            <a:extLst>
              <a:ext uri="{FF2B5EF4-FFF2-40B4-BE49-F238E27FC236}">
                <a16:creationId xmlns:a16="http://schemas.microsoft.com/office/drawing/2014/main" id="{DD495E07-E614-EE58-5799-2011B90705B3}"/>
              </a:ext>
            </a:extLst>
          </p:cNvPr>
          <p:cNvSpPr>
            <a:spLocks noGrp="1"/>
          </p:cNvSpPr>
          <p:nvPr>
            <p:ph sz="quarter" idx="10"/>
          </p:nvPr>
        </p:nvSpPr>
        <p:spPr>
          <a:xfrm>
            <a:off x="454525" y="1567629"/>
            <a:ext cx="11282950" cy="4788566"/>
          </a:xfrm>
          <a:prstGeom prst="rect">
            <a:avLst/>
          </a:prstGeom>
        </p:spPr>
        <p:txBody>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148070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cSld name="GN5-IC1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5282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81726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331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6">
            <a:extLst>
              <a:ext uri="{FF2B5EF4-FFF2-40B4-BE49-F238E27FC236}">
                <a16:creationId xmlns:a16="http://schemas.microsoft.com/office/drawing/2014/main" id="{A702C4C6-8142-85F3-3CC5-E36C3BFEC5DB}"/>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580574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5398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matchingName="1_content slide B" userDrawn="1">
  <p:cSld name="1_content slide B">
    <p:spTree>
      <p:nvGrpSpPr>
        <p:cNvPr id="1" name="Shape 29"/>
        <p:cNvGrpSpPr/>
        <p:nvPr/>
      </p:nvGrpSpPr>
      <p:grpSpPr>
        <a:xfrm>
          <a:off x="0" y="0"/>
          <a:ext cx="0" cy="0"/>
          <a:chOff x="0" y="0"/>
          <a:chExt cx="0" cy="0"/>
        </a:xfrm>
      </p:grpSpPr>
    </p:spTree>
    <p:extLst>
      <p:ext uri="{BB962C8B-B14F-4D97-AF65-F5344CB8AC3E}">
        <p14:creationId xmlns:p14="http://schemas.microsoft.com/office/powerpoint/2010/main" val="2812751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Achiements" userDrawn="1">
  <p:cSld name="Achiements">
    <p:spTree>
      <p:nvGrpSpPr>
        <p:cNvPr id="1" name="Shape 165"/>
        <p:cNvGrpSpPr/>
        <p:nvPr/>
      </p:nvGrpSpPr>
      <p:grpSpPr>
        <a:xfrm>
          <a:off x="0" y="0"/>
          <a:ext cx="0" cy="0"/>
          <a:chOff x="0" y="0"/>
          <a:chExt cx="0" cy="0"/>
        </a:xfrm>
      </p:grpSpPr>
    </p:spTree>
    <p:extLst>
      <p:ext uri="{BB962C8B-B14F-4D97-AF65-F5344CB8AC3E}">
        <p14:creationId xmlns:p14="http://schemas.microsoft.com/office/powerpoint/2010/main" val="1399875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8090316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slideLayout" Target="../slideLayouts/slideLayout69.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29" Type="http://schemas.openxmlformats.org/officeDocument/2006/relationships/slideLayout" Target="../slideLayouts/slideLayout72.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slideLayout" Target="../slideLayouts/slideLayout71.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slideLayout" Target="../slideLayouts/slideLayout70.xml"/><Relationship Id="rId30"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image" Target="../media/image31.pn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19" Type="http://schemas.openxmlformats.org/officeDocument/2006/relationships/theme" Target="../theme/theme4.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10" Type="http://schemas.openxmlformats.org/officeDocument/2006/relationships/theme" Target="../theme/theme5.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748" r:id="rId30"/>
    <p:sldLayoutId id="2147483749" r:id="rId31"/>
    <p:sldLayoutId id="2147483750" r:id="rId32"/>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346506-A9DF-7745-AC86-3B5288B7FFA4}" type="datetimeFigureOut">
              <a:rPr lang="en-US" smtClean="0"/>
              <a:t>9/25/2024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C74C18-4CCF-584A-A965-DB40B1608FC0}" type="slidenum">
              <a:rPr lang="en-US" smtClean="0"/>
              <a:t>‹#›</a:t>
            </a:fld>
            <a:endParaRPr lang="en-US"/>
          </a:p>
        </p:txBody>
      </p:sp>
    </p:spTree>
    <p:extLst>
      <p:ext uri="{BB962C8B-B14F-4D97-AF65-F5344CB8AC3E}">
        <p14:creationId xmlns:p14="http://schemas.microsoft.com/office/powerpoint/2010/main" val="59641872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832831557"/>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918524"/>
            <a:ext cx="9923105" cy="430909"/>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solidFill>
                  <a:schemeClr val="accent1">
                    <a:lumMod val="60000"/>
                    <a:lumOff val="40000"/>
                  </a:schemeClr>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dirty="0">
                <a:solidFill>
                  <a:schemeClr val="accent1">
                    <a:lumMod val="60000"/>
                    <a:lumOff val="40000"/>
                  </a:schemeClr>
                </a:solidFill>
                <a:latin typeface="+mn-lt"/>
              </a:rPr>
              <a:t>GEANT.ORG</a:t>
            </a:r>
            <a:endParaRPr lang="en-GB" sz="1200" b="0" dirty="0">
              <a:solidFill>
                <a:schemeClr val="accent1">
                  <a:lumMod val="60000"/>
                  <a:lumOff val="40000"/>
                </a:schemeClr>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20">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extLst>
      <p:ext uri="{BB962C8B-B14F-4D97-AF65-F5344CB8AC3E}">
        <p14:creationId xmlns:p14="http://schemas.microsoft.com/office/powerpoint/2010/main" val="411542294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51" r:id="rId17"/>
    <p:sldLayoutId id="2147483752" r:id="rId18"/>
  </p:sldLayoutIdLst>
  <p:hf hdr="0" ftr="0" dt="0"/>
  <p:txStyles>
    <p:title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D8630BD-191C-F366-0265-F3BB8EE6774E}"/>
              </a:ext>
            </a:extLst>
          </p:cNvPr>
          <p:cNvSpPr>
            <a:spLocks noGrp="1"/>
          </p:cNvSpPr>
          <p:nvPr>
            <p:ph type="body" idx="1"/>
          </p:nvPr>
        </p:nvSpPr>
        <p:spPr>
          <a:xfrm>
            <a:off x="454525" y="1659400"/>
            <a:ext cx="11282950" cy="474139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 name="Title Placeholder 2">
            <a:extLst>
              <a:ext uri="{FF2B5EF4-FFF2-40B4-BE49-F238E27FC236}">
                <a16:creationId xmlns:a16="http://schemas.microsoft.com/office/drawing/2014/main" id="{C4C7B207-97BB-A710-1FDD-F87C7A9984DB}"/>
              </a:ext>
            </a:extLst>
          </p:cNvPr>
          <p:cNvSpPr>
            <a:spLocks noGrp="1"/>
          </p:cNvSpPr>
          <p:nvPr>
            <p:ph type="title"/>
          </p:nvPr>
        </p:nvSpPr>
        <p:spPr>
          <a:xfrm>
            <a:off x="454525" y="333837"/>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Tree>
    <p:extLst>
      <p:ext uri="{BB962C8B-B14F-4D97-AF65-F5344CB8AC3E}">
        <p14:creationId xmlns:p14="http://schemas.microsoft.com/office/powerpoint/2010/main" val="3172865681"/>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00000"/>
        </a:lnSpc>
        <a:spcBef>
          <a:spcPct val="0"/>
        </a:spcBef>
        <a:buNone/>
        <a:defRPr sz="2400" b="1" i="0" u="none" kern="1200" baseline="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0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8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6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95">
          <p15:clr>
            <a:srgbClr val="F26B43"/>
          </p15:clr>
        </p15:guide>
        <p15:guide id="2" pos="347">
          <p15:clr>
            <a:srgbClr val="F26B43"/>
          </p15:clr>
        </p15:guide>
        <p15:guide id="3" orient="horz" pos="1139">
          <p15:clr>
            <a:srgbClr val="F26B43"/>
          </p15:clr>
        </p15:guide>
        <p15:guide id="4" orient="horz" pos="3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9.xml"/><Relationship Id="rId1" Type="http://schemas.openxmlformats.org/officeDocument/2006/relationships/slideLayout" Target="../slideLayouts/slideLayout92.xml"/></Relationships>
</file>

<file path=ppt/slides/_rels/slide11.xml.rels><?xml version="1.0" encoding="UTF-8" standalone="yes"?>
<Relationships xmlns="http://schemas.openxmlformats.org/package/2006/relationships"><Relationship Id="rId3" Type="http://schemas.openxmlformats.org/officeDocument/2006/relationships/image" Target="../media/image66.gif"/><Relationship Id="rId2" Type="http://schemas.openxmlformats.org/officeDocument/2006/relationships/image" Target="../media/image65.png"/><Relationship Id="rId1" Type="http://schemas.openxmlformats.org/officeDocument/2006/relationships/slideLayout" Target="../slideLayouts/slideLayout95.xml"/><Relationship Id="rId4" Type="http://schemas.openxmlformats.org/officeDocument/2006/relationships/image" Target="../media/image67.emf"/></Relationships>
</file>

<file path=ppt/slides/_rels/slide1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95.xml"/></Relationships>
</file>

<file path=ppt/slides/_rels/slide13.xml.rels><?xml version="1.0" encoding="UTF-8" standalone="yes"?>
<Relationships xmlns="http://schemas.openxmlformats.org/package/2006/relationships"><Relationship Id="rId8" Type="http://schemas.openxmlformats.org/officeDocument/2006/relationships/image" Target="../media/image75.tiff"/><Relationship Id="rId3" Type="http://schemas.openxmlformats.org/officeDocument/2006/relationships/image" Target="../media/image70.gif"/><Relationship Id="rId7" Type="http://schemas.openxmlformats.org/officeDocument/2006/relationships/image" Target="../media/image74.tiff"/><Relationship Id="rId2" Type="http://schemas.openxmlformats.org/officeDocument/2006/relationships/notesSlide" Target="../notesSlides/notesSlide10.xml"/><Relationship Id="rId1" Type="http://schemas.openxmlformats.org/officeDocument/2006/relationships/slideLayout" Target="../slideLayouts/slideLayout99.xml"/><Relationship Id="rId6" Type="http://schemas.openxmlformats.org/officeDocument/2006/relationships/image" Target="../media/image73.png"/><Relationship Id="rId5" Type="http://schemas.openxmlformats.org/officeDocument/2006/relationships/image" Target="../media/image72.tiff"/><Relationship Id="rId4" Type="http://schemas.openxmlformats.org/officeDocument/2006/relationships/image" Target="../media/image71.gif"/><Relationship Id="rId9" Type="http://schemas.openxmlformats.org/officeDocument/2006/relationships/image" Target="../media/image76.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 Id="rId4" Type="http://schemas.openxmlformats.org/officeDocument/2006/relationships/image" Target="../media/image77.jpeg"/></Relationships>
</file>

<file path=ppt/slides/_rels/slide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eg"/><Relationship Id="rId7"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xml"/><Relationship Id="rId1" Type="http://schemas.openxmlformats.org/officeDocument/2006/relationships/slideLayout" Target="../slideLayouts/slideLayout30.xml"/><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5.xml"/><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gif"/><Relationship Id="rId3" Type="http://schemas.openxmlformats.org/officeDocument/2006/relationships/image" Target="../media/image45.jpg"/><Relationship Id="rId7" Type="http://schemas.openxmlformats.org/officeDocument/2006/relationships/image" Target="../media/image49.jpg"/><Relationship Id="rId12" Type="http://schemas.openxmlformats.org/officeDocument/2006/relationships/image" Target="../media/image54.png"/><Relationship Id="rId17" Type="http://schemas.openxmlformats.org/officeDocument/2006/relationships/image" Target="../media/image59.png"/><Relationship Id="rId2" Type="http://schemas.openxmlformats.org/officeDocument/2006/relationships/notesSlide" Target="../notesSlides/notesSlide6.xml"/><Relationship Id="rId16" Type="http://schemas.openxmlformats.org/officeDocument/2006/relationships/image" Target="../media/image58.png"/><Relationship Id="rId1" Type="http://schemas.openxmlformats.org/officeDocument/2006/relationships/slideLayout" Target="../slideLayouts/slideLayout90.xml"/><Relationship Id="rId6" Type="http://schemas.openxmlformats.org/officeDocument/2006/relationships/image" Target="../media/image48.jpg"/><Relationship Id="rId11" Type="http://schemas.openxmlformats.org/officeDocument/2006/relationships/image" Target="../media/image53.jpg"/><Relationship Id="rId5" Type="http://schemas.openxmlformats.org/officeDocument/2006/relationships/image" Target="../media/image47.png"/><Relationship Id="rId15" Type="http://schemas.openxmlformats.org/officeDocument/2006/relationships/image" Target="../media/image57.png"/><Relationship Id="rId10" Type="http://schemas.openxmlformats.org/officeDocument/2006/relationships/image" Target="../media/image52.png"/><Relationship Id="rId4" Type="http://schemas.openxmlformats.org/officeDocument/2006/relationships/image" Target="../media/image46.jpg"/><Relationship Id="rId9" Type="http://schemas.openxmlformats.org/officeDocument/2006/relationships/image" Target="../media/image51.png"/><Relationship Id="rId14" Type="http://schemas.openxmlformats.org/officeDocument/2006/relationships/image" Target="../media/image56.png"/></Relationships>
</file>

<file path=ppt/slides/_rels/slide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xml"/><Relationship Id="rId1" Type="http://schemas.openxmlformats.org/officeDocument/2006/relationships/slideLayout" Target="../slideLayouts/slideLayout85.xml"/><Relationship Id="rId4" Type="http://schemas.openxmlformats.org/officeDocument/2006/relationships/image" Target="../media/image61.png"/></Relationships>
</file>

<file path=ppt/slides/_rels/slide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8.xml"/><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64618" y="0"/>
            <a:ext cx="12208809" cy="6882064"/>
          </a:xfrm>
          <a:prstGeom prst="rect">
            <a:avLst/>
          </a:prstGeom>
          <a:ln>
            <a:noFill/>
          </a:ln>
        </p:spPr>
      </p:pic>
      <p:sp>
        <p:nvSpPr>
          <p:cNvPr id="9" name="Text Placeholder 10"/>
          <p:cNvSpPr txBox="1">
            <a:spLocks/>
          </p:cNvSpPr>
          <p:nvPr/>
        </p:nvSpPr>
        <p:spPr>
          <a:xfrm>
            <a:off x="1165753" y="2323133"/>
            <a:ext cx="7505636"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b="0" dirty="0">
                <a:solidFill>
                  <a:schemeClr val="bg1"/>
                </a:solidFill>
              </a:rPr>
              <a:t>The Future</a:t>
            </a:r>
          </a:p>
          <a:p>
            <a:r>
              <a:rPr lang="en-US" sz="2400" b="0" dirty="0">
                <a:solidFill>
                  <a:schemeClr val="bg1"/>
                </a:solidFill>
              </a:rPr>
              <a:t>RENAM as an essential digital infrastructure for Moldovan Research and Education in the international landscape</a:t>
            </a:r>
          </a:p>
          <a:p>
            <a:endParaRPr lang="en-US" sz="2800" b="0" dirty="0">
              <a:solidFill>
                <a:schemeClr val="bg1"/>
              </a:solidFill>
            </a:endParaRPr>
          </a:p>
        </p:txBody>
      </p:sp>
      <p:sp>
        <p:nvSpPr>
          <p:cNvPr id="10" name="Text Placeholder 6"/>
          <p:cNvSpPr txBox="1">
            <a:spLocks/>
          </p:cNvSpPr>
          <p:nvPr/>
        </p:nvSpPr>
        <p:spPr>
          <a:xfrm>
            <a:off x="1165753" y="4166037"/>
            <a:ext cx="500327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Erik </a:t>
            </a:r>
            <a:r>
              <a:rPr lang="en-US" sz="2000" dirty="0" err="1">
                <a:solidFill>
                  <a:schemeClr val="bg1"/>
                </a:solidFill>
              </a:rPr>
              <a:t>Huizer</a:t>
            </a:r>
          </a:p>
          <a:p>
            <a:r>
              <a:rPr lang="en-US" sz="2000" dirty="0">
                <a:solidFill>
                  <a:schemeClr val="bg1"/>
                </a:solidFill>
              </a:rPr>
              <a:t>CEO</a:t>
            </a:r>
            <a:endParaRPr lang="en-GB" sz="200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1614598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hands in a circle&#10;&#10;Description automatically generated">
            <a:extLst>
              <a:ext uri="{FF2B5EF4-FFF2-40B4-BE49-F238E27FC236}">
                <a16:creationId xmlns:a16="http://schemas.microsoft.com/office/drawing/2014/main" id="{D792D316-CA78-1789-619A-78EF2D1721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78" y="0"/>
            <a:ext cx="12248678" cy="6858000"/>
          </a:xfrm>
          <a:prstGeom prst="rect">
            <a:avLst/>
          </a:prstGeom>
        </p:spPr>
      </p:pic>
      <p:sp>
        <p:nvSpPr>
          <p:cNvPr id="7" name="Rectangle 6">
            <a:extLst>
              <a:ext uri="{FF2B5EF4-FFF2-40B4-BE49-F238E27FC236}">
                <a16:creationId xmlns:a16="http://schemas.microsoft.com/office/drawing/2014/main" id="{934AD28E-F4EC-2771-F291-2B4225F9FA28}"/>
              </a:ext>
            </a:extLst>
          </p:cNvPr>
          <p:cNvSpPr/>
          <p:nvPr/>
        </p:nvSpPr>
        <p:spPr>
          <a:xfrm>
            <a:off x="-56678" y="0"/>
            <a:ext cx="6152678" cy="6857999"/>
          </a:xfrm>
          <a:prstGeom prst="rect">
            <a:avLst/>
          </a:prstGeom>
          <a:solidFill>
            <a:schemeClr val="accent1">
              <a:alpha val="52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449D7C99-245A-018D-9B7A-791748C8A6CE}"/>
              </a:ext>
            </a:extLst>
          </p:cNvPr>
          <p:cNvSpPr/>
          <p:nvPr/>
        </p:nvSpPr>
        <p:spPr>
          <a:xfrm>
            <a:off x="6096001" y="1"/>
            <a:ext cx="6095998" cy="6857998"/>
          </a:xfrm>
          <a:prstGeom prst="rect">
            <a:avLst/>
          </a:prstGeom>
          <a:solidFill>
            <a:schemeClr val="accent4">
              <a:alpha val="34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BF35A6E-D510-6C06-9E93-D4122E0A18D2}"/>
              </a:ext>
            </a:extLst>
          </p:cNvPr>
          <p:cNvSpPr>
            <a:spLocks noGrp="1"/>
          </p:cNvSpPr>
          <p:nvPr>
            <p:ph idx="4294967295"/>
          </p:nvPr>
        </p:nvSpPr>
        <p:spPr>
          <a:xfrm>
            <a:off x="8270584" y="1789513"/>
            <a:ext cx="3921415" cy="1318460"/>
          </a:xfrm>
        </p:spPr>
        <p:txBody>
          <a:bodyPr>
            <a:noAutofit/>
          </a:bodyPr>
          <a:lstStyle/>
          <a:p>
            <a:pPr marL="0" indent="0" algn="ctr">
              <a:buNone/>
            </a:pPr>
            <a:r>
              <a:rPr lang="en-US" sz="6600" dirty="0">
                <a:solidFill>
                  <a:schemeClr val="bg1"/>
                </a:solidFill>
              </a:rPr>
              <a:t> </a:t>
            </a:r>
            <a:endParaRPr lang="en-NL" sz="6600" b="1" dirty="0">
              <a:solidFill>
                <a:schemeClr val="bg1"/>
              </a:solidFill>
            </a:endParaRPr>
          </a:p>
        </p:txBody>
      </p:sp>
      <p:sp>
        <p:nvSpPr>
          <p:cNvPr id="11" name="Content Placeholder 2">
            <a:extLst>
              <a:ext uri="{FF2B5EF4-FFF2-40B4-BE49-F238E27FC236}">
                <a16:creationId xmlns:a16="http://schemas.microsoft.com/office/drawing/2014/main" id="{C932F87D-C7B4-3F2F-0FAA-9335A276B013}"/>
              </a:ext>
            </a:extLst>
          </p:cNvPr>
          <p:cNvSpPr txBox="1">
            <a:spLocks/>
          </p:cNvSpPr>
          <p:nvPr/>
        </p:nvSpPr>
        <p:spPr>
          <a:xfrm>
            <a:off x="6387015" y="1789512"/>
            <a:ext cx="4163633" cy="10767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0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8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6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003F5E"/>
              </a:buClr>
              <a:buSzPct val="120000"/>
              <a:buFont typeface="Arial" panose="020B0604020202020204" pitchFamily="34" charset="0"/>
              <a:buNone/>
              <a:tabLst/>
              <a:defRPr/>
            </a:pPr>
            <a:r>
              <a:rPr kumimoji="0" lang="en-GB" sz="6600" b="0" i="0" u="none" strike="noStrike" kern="1200" cap="none" spc="0" normalizeH="0" baseline="0" noProof="0" dirty="0">
                <a:ln>
                  <a:noFill/>
                </a:ln>
                <a:solidFill>
                  <a:prstClr val="white"/>
                </a:solidFill>
                <a:effectLst/>
                <a:uLnTx/>
                <a:uFillTx/>
                <a:latin typeface="Calibri" panose="020F0502020204030204"/>
                <a:ea typeface="+mn-ea"/>
                <a:cs typeface="+mn-cs"/>
              </a:rPr>
              <a:t>e</a:t>
            </a:r>
            <a:r>
              <a:rPr kumimoji="0" lang="en-NL" sz="6600" b="1" i="0" u="none" strike="noStrike" kern="1200" cap="none" spc="0" normalizeH="0" baseline="0" noProof="0" dirty="0">
                <a:ln>
                  <a:noFill/>
                </a:ln>
                <a:solidFill>
                  <a:prstClr val="white"/>
                </a:solidFill>
                <a:effectLst/>
                <a:uLnTx/>
                <a:uFillTx/>
                <a:latin typeface="Calibri" panose="020F0502020204030204"/>
                <a:ea typeface="+mn-ea"/>
                <a:cs typeface="+mn-cs"/>
              </a:rPr>
              <a:t>duroam</a:t>
            </a:r>
          </a:p>
        </p:txBody>
      </p:sp>
      <p:sp>
        <p:nvSpPr>
          <p:cNvPr id="12" name="Content Placeholder 2">
            <a:extLst>
              <a:ext uri="{FF2B5EF4-FFF2-40B4-BE49-F238E27FC236}">
                <a16:creationId xmlns:a16="http://schemas.microsoft.com/office/drawing/2014/main" id="{F2CD03F0-536B-0DBE-E55B-439311607840}"/>
              </a:ext>
            </a:extLst>
          </p:cNvPr>
          <p:cNvSpPr txBox="1">
            <a:spLocks/>
          </p:cNvSpPr>
          <p:nvPr/>
        </p:nvSpPr>
        <p:spPr>
          <a:xfrm>
            <a:off x="-56678" y="1789513"/>
            <a:ext cx="4074289" cy="14157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0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8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6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1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003F5E"/>
              </a:buClr>
              <a:buSzPct val="120000"/>
              <a:buFont typeface="Arial" panose="020B0604020202020204" pitchFamily="34" charset="0"/>
              <a:buNone/>
              <a:tabLst/>
              <a:defRPr/>
            </a:pPr>
            <a:r>
              <a:rPr kumimoji="0" lang="en-GB" sz="6600" b="1" i="0" u="none" strike="noStrike" kern="1200" cap="none" spc="0" normalizeH="0" baseline="0" noProof="0" dirty="0">
                <a:ln>
                  <a:noFill/>
                </a:ln>
                <a:solidFill>
                  <a:prstClr val="white"/>
                </a:solidFill>
                <a:effectLst/>
                <a:uLnTx/>
                <a:uFillTx/>
                <a:latin typeface="Calibri" panose="020F0502020204030204"/>
                <a:ea typeface="+mn-ea"/>
                <a:cs typeface="+mn-cs"/>
              </a:rPr>
              <a:t>e</a:t>
            </a:r>
            <a:r>
              <a:rPr kumimoji="0" lang="en-NL" sz="6600" b="1" i="0" u="none" strike="noStrike" kern="1200" cap="none" spc="0" normalizeH="0" baseline="0" noProof="0">
                <a:ln>
                  <a:noFill/>
                </a:ln>
                <a:solidFill>
                  <a:prstClr val="white"/>
                </a:solidFill>
                <a:effectLst/>
                <a:uLnTx/>
                <a:uFillTx/>
                <a:latin typeface="Calibri" panose="020F0502020204030204"/>
                <a:ea typeface="+mn-ea"/>
                <a:cs typeface="+mn-cs"/>
              </a:rPr>
              <a:t>du</a:t>
            </a:r>
            <a:r>
              <a:rPr kumimoji="0" lang="en-NL" sz="6600" b="0" i="0" u="none" strike="noStrike" kern="1200" cap="none" spc="0" normalizeH="0" baseline="0" noProof="0">
                <a:ln>
                  <a:noFill/>
                </a:ln>
                <a:solidFill>
                  <a:prstClr val="white"/>
                </a:solidFill>
                <a:effectLst/>
                <a:uLnTx/>
                <a:uFillTx/>
                <a:latin typeface="Calibri" panose="020F0502020204030204"/>
                <a:ea typeface="+mn-ea"/>
                <a:cs typeface="+mn-cs"/>
              </a:rPr>
              <a:t>GA</a:t>
            </a:r>
            <a:r>
              <a:rPr kumimoji="0" lang="en-US" sz="6600" b="0" i="0" u="none" strike="noStrike" kern="1200" cap="none" spc="0" normalizeH="0" baseline="0" noProof="0" dirty="0">
                <a:ln>
                  <a:noFill/>
                </a:ln>
                <a:solidFill>
                  <a:prstClr val="white"/>
                </a:solidFill>
                <a:effectLst/>
                <a:uLnTx/>
                <a:uFillTx/>
                <a:latin typeface="Calibri" panose="020F0502020204030204"/>
                <a:ea typeface="+mn-ea"/>
                <a:cs typeface="+mn-cs"/>
              </a:rPr>
              <a:t>IN</a:t>
            </a:r>
            <a:endParaRPr kumimoji="0" lang="en-NL" sz="66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3850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Effect transition="in" filter="fade">
                                      <p:cBhvr>
                                        <p:cTn id="2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3" grpId="0" build="p"/>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764D1F-C14A-714E-0CD4-17B91E97813B}"/>
              </a:ext>
            </a:extLst>
          </p:cNvPr>
          <p:cNvSpPr/>
          <p:nvPr/>
        </p:nvSpPr>
        <p:spPr>
          <a:xfrm>
            <a:off x="-48126" y="-73572"/>
            <a:ext cx="12288252" cy="6987719"/>
          </a:xfrm>
          <a:prstGeom prst="rect">
            <a:avLst/>
          </a:prstGeom>
          <a:gradFill>
            <a:gsLst>
              <a:gs pos="48545">
                <a:srgbClr val="213962"/>
              </a:gs>
              <a:gs pos="82700">
                <a:srgbClr val="1F3A67"/>
              </a:gs>
              <a:gs pos="0">
                <a:srgbClr val="111F38"/>
              </a:gs>
              <a:gs pos="100000">
                <a:srgbClr val="22457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Parallelogram 11">
            <a:extLst>
              <a:ext uri="{FF2B5EF4-FFF2-40B4-BE49-F238E27FC236}">
                <a16:creationId xmlns:a16="http://schemas.microsoft.com/office/drawing/2014/main" id="{1B6F1FC3-D97E-2937-96CA-EE59DEEDB908}"/>
              </a:ext>
            </a:extLst>
          </p:cNvPr>
          <p:cNvSpPr/>
          <p:nvPr/>
        </p:nvSpPr>
        <p:spPr>
          <a:xfrm>
            <a:off x="7740735" y="608275"/>
            <a:ext cx="3347499" cy="5005346"/>
          </a:xfrm>
          <a:prstGeom prst="parallelogram">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Parallelogram 12">
            <a:extLst>
              <a:ext uri="{FF2B5EF4-FFF2-40B4-BE49-F238E27FC236}">
                <a16:creationId xmlns:a16="http://schemas.microsoft.com/office/drawing/2014/main" id="{2A4035B4-2695-2378-4A5D-8E6F4CA78CB9}"/>
              </a:ext>
            </a:extLst>
          </p:cNvPr>
          <p:cNvSpPr/>
          <p:nvPr/>
        </p:nvSpPr>
        <p:spPr>
          <a:xfrm>
            <a:off x="8648801" y="1244379"/>
            <a:ext cx="3347499" cy="5005346"/>
          </a:xfrm>
          <a:prstGeom prst="parallelogram">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3007178-943D-8B33-2ECF-F58D069547D2}"/>
              </a:ext>
            </a:extLst>
          </p:cNvPr>
          <p:cNvSpPr>
            <a:spLocks noGrp="1"/>
          </p:cNvSpPr>
          <p:nvPr>
            <p:ph type="title"/>
          </p:nvPr>
        </p:nvSpPr>
        <p:spPr>
          <a:xfrm>
            <a:off x="1570525" y="784156"/>
            <a:ext cx="6888466" cy="695739"/>
          </a:xfrm>
        </p:spPr>
        <p:txBody>
          <a:bodyPr anchor="ctr">
            <a:noAutofit/>
          </a:bodyPr>
          <a:lstStyle/>
          <a:p>
            <a:pPr algn="ctr">
              <a:spcBef>
                <a:spcPts val="0"/>
              </a:spcBef>
            </a:pPr>
            <a:r>
              <a:rPr lang="en-US" sz="3200" i="1" dirty="0">
                <a:solidFill>
                  <a:schemeClr val="accent1"/>
                </a:solidFill>
              </a:rPr>
              <a:t>                       </a:t>
            </a:r>
            <a:r>
              <a:rPr lang="en-US" sz="3200" i="1" dirty="0" err="1">
                <a:solidFill>
                  <a:schemeClr val="accent1"/>
                </a:solidFill>
              </a:rPr>
              <a:t>Eduroam</a:t>
            </a:r>
            <a:r>
              <a:rPr lang="en-US" sz="3200" i="1" dirty="0">
                <a:solidFill>
                  <a:schemeClr val="accent1"/>
                </a:solidFill>
              </a:rPr>
              <a:t> Service uptake:</a:t>
            </a:r>
            <a:br>
              <a:rPr lang="en-US" sz="3200" i="1" dirty="0">
                <a:solidFill>
                  <a:schemeClr val="accent1"/>
                </a:solidFill>
              </a:rPr>
            </a:br>
            <a:r>
              <a:rPr lang="en-US" sz="3200" i="1" dirty="0">
                <a:solidFill>
                  <a:schemeClr val="bg1"/>
                </a:solidFill>
              </a:rPr>
              <a:t>National Roaming Operators (NROs)</a:t>
            </a:r>
          </a:p>
        </p:txBody>
      </p:sp>
      <p:sp>
        <p:nvSpPr>
          <p:cNvPr id="3" name="Slide Number Placeholder 2" hidden="1">
            <a:extLst>
              <a:ext uri="{FF2B5EF4-FFF2-40B4-BE49-F238E27FC236}">
                <a16:creationId xmlns:a16="http://schemas.microsoft.com/office/drawing/2014/main" id="{EC2502E5-3A57-DE68-CF80-AD1D996C0399}"/>
              </a:ext>
            </a:extLst>
          </p:cNvPr>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GB"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600"/>
                </a:spcAft>
                <a:buClrTx/>
                <a:buSzTx/>
                <a:buFontTx/>
                <a:buNone/>
                <a:tabLst/>
                <a:defRPr/>
              </a:pPr>
              <a:t>11</a:t>
            </a:fld>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Parallelogram 13">
            <a:extLst>
              <a:ext uri="{FF2B5EF4-FFF2-40B4-BE49-F238E27FC236}">
                <a16:creationId xmlns:a16="http://schemas.microsoft.com/office/drawing/2014/main" id="{D77B8184-CC56-4C52-E1C6-04CBF699EF81}"/>
              </a:ext>
            </a:extLst>
          </p:cNvPr>
          <p:cNvSpPr/>
          <p:nvPr/>
        </p:nvSpPr>
        <p:spPr>
          <a:xfrm>
            <a:off x="404299" y="1757854"/>
            <a:ext cx="8621171" cy="4017734"/>
          </a:xfrm>
          <a:prstGeom prst="parallelogram">
            <a:avLst>
              <a:gd name="adj" fmla="val 17022"/>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Google Shape;826;g2b351cdb771_0_0">
            <a:extLst>
              <a:ext uri="{FF2B5EF4-FFF2-40B4-BE49-F238E27FC236}">
                <a16:creationId xmlns:a16="http://schemas.microsoft.com/office/drawing/2014/main" id="{283CCC8E-B007-9D57-70D8-EC4DE11BF5EF}"/>
              </a:ext>
            </a:extLst>
          </p:cNvPr>
          <p:cNvSpPr txBox="1"/>
          <p:nvPr/>
        </p:nvSpPr>
        <p:spPr>
          <a:xfrm>
            <a:off x="9063348" y="4352166"/>
            <a:ext cx="2187000" cy="1746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en-US" sz="3600" b="1" i="0" u="none" strike="noStrike" kern="1200" cap="none" spc="0" normalizeH="0" baseline="0" noProof="0" dirty="0">
                <a:ln>
                  <a:noFill/>
                </a:ln>
                <a:solidFill>
                  <a:srgbClr val="FFFFFF"/>
                </a:solidFill>
                <a:effectLst/>
                <a:uLnTx/>
                <a:uFillTx/>
                <a:latin typeface="Calibri"/>
                <a:ea typeface="Calibri"/>
                <a:cs typeface="Calibri"/>
                <a:sym typeface="Calibri"/>
              </a:rPr>
              <a:t>38,400+</a:t>
            </a:r>
            <a:r>
              <a:rPr kumimoji="0" lang="en-US" sz="4800" b="0" i="0" u="none" strike="noStrike" kern="1200" cap="none" spc="0" normalizeH="0" baseline="0" noProof="0" dirty="0">
                <a:ln>
                  <a:noFill/>
                </a:ln>
                <a:solidFill>
                  <a:srgbClr val="FFFFFF"/>
                </a:solidFill>
                <a:effectLst/>
                <a:uLnTx/>
                <a:uFillTx/>
                <a:latin typeface="Calibri"/>
                <a:ea typeface="Calibri"/>
                <a:cs typeface="Calibri"/>
                <a:sym typeface="Calibri"/>
              </a:rPr>
              <a:t> </a:t>
            </a:r>
            <a:endParaRPr kumimoji="0" sz="4800" b="0" i="0" u="none" strike="noStrike" kern="1200" cap="none" spc="0" normalizeH="0" baseline="0" noProof="0" dirty="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2400" b="0" i="0" u="none" strike="noStrike" kern="1200" cap="none" spc="0" normalizeH="0" baseline="0" noProof="0" dirty="0">
                <a:ln>
                  <a:noFill/>
                </a:ln>
                <a:solidFill>
                  <a:srgbClr val="FFFFFF"/>
                </a:solidFill>
                <a:effectLst/>
                <a:uLnTx/>
                <a:uFillTx/>
                <a:latin typeface="Calibri"/>
                <a:ea typeface="Calibri"/>
                <a:cs typeface="Calibri"/>
                <a:sym typeface="Calibri"/>
              </a:rPr>
              <a:t>Service </a:t>
            </a:r>
            <a:br>
              <a:rPr kumimoji="0" lang="en-US" sz="2400" b="0" i="0" u="none" strike="noStrike" kern="1200" cap="none" spc="0" normalizeH="0" baseline="0" noProof="0" dirty="0">
                <a:ln>
                  <a:noFill/>
                </a:ln>
                <a:solidFill>
                  <a:srgbClr val="FFFFFF"/>
                </a:solidFill>
                <a:effectLst/>
                <a:uLnTx/>
                <a:uFillTx/>
                <a:latin typeface="Calibri"/>
                <a:ea typeface="Calibri"/>
                <a:cs typeface="Calibri"/>
                <a:sym typeface="Calibri"/>
              </a:rPr>
            </a:br>
            <a:r>
              <a:rPr kumimoji="0" lang="en-US" sz="2400" b="0" i="0" u="none" strike="noStrike" kern="1200" cap="none" spc="0" normalizeH="0" baseline="0" noProof="0" dirty="0">
                <a:ln>
                  <a:noFill/>
                </a:ln>
                <a:solidFill>
                  <a:srgbClr val="FFFFFF"/>
                </a:solidFill>
                <a:effectLst/>
                <a:uLnTx/>
                <a:uFillTx/>
                <a:latin typeface="Calibri"/>
                <a:ea typeface="Calibri"/>
                <a:cs typeface="Calibri"/>
                <a:sym typeface="Calibri"/>
              </a:rPr>
              <a:t>Locations</a:t>
            </a:r>
            <a:endParaRPr kumimoji="0" sz="2400"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7" name="Google Shape;828;g2b351cdb771_0_0">
            <a:extLst>
              <a:ext uri="{FF2B5EF4-FFF2-40B4-BE49-F238E27FC236}">
                <a16:creationId xmlns:a16="http://schemas.microsoft.com/office/drawing/2014/main" id="{E5498A2E-57F3-5D51-478D-61E3715528B0}"/>
              </a:ext>
            </a:extLst>
          </p:cNvPr>
          <p:cNvSpPr txBox="1"/>
          <p:nvPr/>
        </p:nvSpPr>
        <p:spPr>
          <a:xfrm>
            <a:off x="9757525" y="1481719"/>
            <a:ext cx="2087700" cy="1465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6000"/>
              <a:buFontTx/>
              <a:buNone/>
              <a:tabLst/>
              <a:defRPr/>
            </a:pPr>
            <a:r>
              <a:rPr kumimoji="0" lang="en-US" sz="4800" b="1" i="0" u="none" strike="noStrike" kern="1200" cap="none" spc="0" normalizeH="0" baseline="0" noProof="0" dirty="0">
                <a:ln>
                  <a:noFill/>
                </a:ln>
                <a:solidFill>
                  <a:srgbClr val="FFFFFF"/>
                </a:solidFill>
                <a:effectLst/>
                <a:uLnTx/>
                <a:uFillTx/>
                <a:latin typeface="Calibri"/>
                <a:ea typeface="Calibri"/>
                <a:cs typeface="Calibri"/>
                <a:sym typeface="Calibri"/>
              </a:rPr>
              <a:t>&gt;</a:t>
            </a:r>
            <a:r>
              <a:rPr kumimoji="0" lang="en-US" sz="6000" b="1" i="0" u="none" strike="noStrike" kern="1200" cap="none" spc="0" normalizeH="0" baseline="0" noProof="0" dirty="0">
                <a:ln>
                  <a:noFill/>
                </a:ln>
                <a:solidFill>
                  <a:srgbClr val="FFFFFF"/>
                </a:solidFill>
                <a:effectLst/>
                <a:uLnTx/>
                <a:uFillTx/>
                <a:latin typeface="Calibri"/>
                <a:ea typeface="Calibri"/>
                <a:cs typeface="Calibri"/>
                <a:sym typeface="Calibri"/>
              </a:rPr>
              <a:t>104</a:t>
            </a:r>
            <a:r>
              <a:rPr kumimoji="0" lang="en-US" sz="6000" b="0" i="0" u="none" strike="noStrike" kern="1200" cap="none" spc="0" normalizeH="0" baseline="0" noProof="0" dirty="0">
                <a:ln>
                  <a:noFill/>
                </a:ln>
                <a:solidFill>
                  <a:srgbClr val="FFFFFF"/>
                </a:solidFill>
                <a:effectLst/>
                <a:uLnTx/>
                <a:uFillTx/>
                <a:latin typeface="Calibri"/>
                <a:ea typeface="Calibri"/>
                <a:cs typeface="Calibri"/>
                <a:sym typeface="Calibri"/>
              </a:rPr>
              <a:t> </a:t>
            </a:r>
            <a:endParaRPr kumimoji="0" sz="6000" b="0" i="0" u="none" strike="noStrike" kern="1200" cap="none" spc="0" normalizeH="0" baseline="0" noProof="0" dirty="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1200" cap="none" spc="0" normalizeH="0" baseline="0" noProof="0" dirty="0">
                <a:ln>
                  <a:noFill/>
                </a:ln>
                <a:solidFill>
                  <a:srgbClr val="FFFFFF"/>
                </a:solidFill>
                <a:effectLst/>
                <a:uLnTx/>
                <a:uFillTx/>
                <a:latin typeface="Calibri"/>
                <a:ea typeface="Calibri"/>
                <a:cs typeface="Calibri"/>
                <a:sym typeface="Calibri"/>
              </a:rPr>
              <a:t>Countries</a:t>
            </a:r>
            <a:endParaRPr kumimoji="0" sz="2400"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sp>
        <p:nvSpPr>
          <p:cNvPr id="8" name="Google Shape;829;g2b351cdb771_0_0">
            <a:extLst>
              <a:ext uri="{FF2B5EF4-FFF2-40B4-BE49-F238E27FC236}">
                <a16:creationId xmlns:a16="http://schemas.microsoft.com/office/drawing/2014/main" id="{21537C84-E262-4A22-C0A4-2FEB7B55EA1D}"/>
              </a:ext>
            </a:extLst>
          </p:cNvPr>
          <p:cNvSpPr txBox="1"/>
          <p:nvPr/>
        </p:nvSpPr>
        <p:spPr>
          <a:xfrm>
            <a:off x="9445821" y="2954780"/>
            <a:ext cx="1910100" cy="1472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en-US" sz="3600" b="1" i="0" u="none" strike="noStrike" kern="1200" cap="none" spc="0" normalizeH="0" baseline="0" noProof="0" dirty="0">
                <a:ln>
                  <a:noFill/>
                </a:ln>
                <a:solidFill>
                  <a:srgbClr val="FFFFFF"/>
                </a:solidFill>
                <a:effectLst/>
                <a:uLnTx/>
                <a:uFillTx/>
                <a:latin typeface="Calibri"/>
                <a:ea typeface="Calibri"/>
                <a:cs typeface="Calibri"/>
                <a:sym typeface="Calibri"/>
              </a:rPr>
              <a:t>10,000+</a:t>
            </a:r>
            <a:r>
              <a:rPr kumimoji="0" lang="en-US" sz="4800" b="0" i="0" u="none" strike="noStrike" kern="1200" cap="none" spc="0" normalizeH="0" baseline="0" noProof="0" dirty="0">
                <a:ln>
                  <a:noFill/>
                </a:ln>
                <a:solidFill>
                  <a:srgbClr val="FFFFFF"/>
                </a:solidFill>
                <a:effectLst/>
                <a:uLnTx/>
                <a:uFillTx/>
                <a:latin typeface="Calibri"/>
                <a:ea typeface="Calibri"/>
                <a:cs typeface="Calibri"/>
                <a:sym typeface="Calibri"/>
              </a:rPr>
              <a:t> </a:t>
            </a:r>
            <a:endParaRPr kumimoji="0" sz="4800" b="0" i="0" u="none" strike="noStrike" kern="1200" cap="none" spc="0" normalizeH="0" baseline="0" noProof="0" dirty="0">
              <a:ln>
                <a:noFill/>
              </a:ln>
              <a:solidFill>
                <a:srgbClr val="FFFFFF"/>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1200" cap="none" spc="0" normalizeH="0" baseline="0" noProof="0" dirty="0">
                <a:ln>
                  <a:noFill/>
                </a:ln>
                <a:solidFill>
                  <a:srgbClr val="FFFFFF"/>
                </a:solidFill>
                <a:effectLst/>
                <a:uLnTx/>
                <a:uFillTx/>
                <a:latin typeface="Calibri"/>
                <a:ea typeface="Calibri"/>
                <a:cs typeface="Calibri"/>
                <a:sym typeface="Calibri"/>
              </a:rPr>
              <a:t>Institutions</a:t>
            </a:r>
            <a:endParaRPr kumimoji="0" sz="2400" b="0" i="0" u="none" strike="noStrike" kern="1200" cap="none" spc="0" normalizeH="0" baseline="0" noProof="0" dirty="0">
              <a:ln>
                <a:noFill/>
              </a:ln>
              <a:solidFill>
                <a:srgbClr val="FFFFFF"/>
              </a:solidFill>
              <a:effectLst/>
              <a:uLnTx/>
              <a:uFillTx/>
              <a:latin typeface="Calibri"/>
              <a:ea typeface="Calibri"/>
              <a:cs typeface="Calibri"/>
              <a:sym typeface="Calibri"/>
            </a:endParaRPr>
          </a:p>
        </p:txBody>
      </p:sp>
      <p:pic>
        <p:nvPicPr>
          <p:cNvPr id="15" name="Google Shape;841;g2b351cdb771_0_0">
            <a:extLst>
              <a:ext uri="{FF2B5EF4-FFF2-40B4-BE49-F238E27FC236}">
                <a16:creationId xmlns:a16="http://schemas.microsoft.com/office/drawing/2014/main" id="{66680C84-5EBF-A167-8017-CD89D5346845}"/>
              </a:ext>
            </a:extLst>
          </p:cNvPr>
          <p:cNvPicPr preferRelativeResize="0"/>
          <p:nvPr/>
        </p:nvPicPr>
        <p:blipFill rotWithShape="1">
          <a:blip r:embed="rId2">
            <a:alphaModFix/>
          </a:blip>
          <a:srcRect l="2036" t="4908" r="5498" b="8213"/>
          <a:stretch/>
        </p:blipFill>
        <p:spPr>
          <a:xfrm>
            <a:off x="1446153" y="2324274"/>
            <a:ext cx="5647403" cy="2817404"/>
          </a:xfrm>
          <a:prstGeom prst="rect">
            <a:avLst/>
          </a:prstGeom>
          <a:noFill/>
          <a:ln>
            <a:noFill/>
          </a:ln>
        </p:spPr>
      </p:pic>
      <p:grpSp>
        <p:nvGrpSpPr>
          <p:cNvPr id="16" name="Group 15">
            <a:extLst>
              <a:ext uri="{FF2B5EF4-FFF2-40B4-BE49-F238E27FC236}">
                <a16:creationId xmlns:a16="http://schemas.microsoft.com/office/drawing/2014/main" id="{5DD66391-4C0E-5D8E-5BAA-28F9AFBFB2E2}"/>
              </a:ext>
            </a:extLst>
          </p:cNvPr>
          <p:cNvGrpSpPr/>
          <p:nvPr/>
        </p:nvGrpSpPr>
        <p:grpSpPr>
          <a:xfrm>
            <a:off x="725633" y="4816282"/>
            <a:ext cx="3004398" cy="833675"/>
            <a:chOff x="1107100" y="5347750"/>
            <a:chExt cx="3004398" cy="833675"/>
          </a:xfrm>
        </p:grpSpPr>
        <p:sp>
          <p:nvSpPr>
            <p:cNvPr id="17" name="Google Shape;834;g2b351cdb771_0_0">
              <a:extLst>
                <a:ext uri="{FF2B5EF4-FFF2-40B4-BE49-F238E27FC236}">
                  <a16:creationId xmlns:a16="http://schemas.microsoft.com/office/drawing/2014/main" id="{4A54B84D-15B0-8430-AEF7-09932BE1FD02}"/>
                </a:ext>
              </a:extLst>
            </p:cNvPr>
            <p:cNvSpPr/>
            <p:nvPr/>
          </p:nvSpPr>
          <p:spPr>
            <a:xfrm>
              <a:off x="1249162" y="5463250"/>
              <a:ext cx="138300" cy="138300"/>
            </a:xfrm>
            <a:prstGeom prst="rect">
              <a:avLst/>
            </a:prstGeom>
            <a:solidFill>
              <a:srgbClr val="004361"/>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18" name="Google Shape;835;g2b351cdb771_0_0">
              <a:extLst>
                <a:ext uri="{FF2B5EF4-FFF2-40B4-BE49-F238E27FC236}">
                  <a16:creationId xmlns:a16="http://schemas.microsoft.com/office/drawing/2014/main" id="{854DF3ED-29BC-AF68-2442-C3873F9173E9}"/>
                </a:ext>
              </a:extLst>
            </p:cNvPr>
            <p:cNvSpPr txBox="1"/>
            <p:nvPr/>
          </p:nvSpPr>
          <p:spPr>
            <a:xfrm>
              <a:off x="1431289" y="5347750"/>
              <a:ext cx="1785300" cy="497542"/>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1000"/>
                </a:spcAft>
                <a:buClr>
                  <a:srgbClr val="000000"/>
                </a:buClr>
                <a:buSzPts val="1200"/>
                <a:buFont typeface="Arial"/>
                <a:buNone/>
                <a:tabLst/>
                <a:defRPr/>
              </a:pPr>
              <a:r>
                <a:rPr kumimoji="0" lang="en-US" sz="1200" b="0" i="0" u="none" strike="noStrike" kern="1200" cap="none" spc="0" normalizeH="0" baseline="0" noProof="0" dirty="0">
                  <a:ln>
                    <a:noFill/>
                  </a:ln>
                  <a:solidFill>
                    <a:srgbClr val="5B9BD5"/>
                  </a:solidFill>
                  <a:effectLst/>
                  <a:uLnTx/>
                  <a:uFillTx/>
                  <a:latin typeface="Arial"/>
                  <a:ea typeface="Arial"/>
                  <a:cs typeface="Arial"/>
                  <a:sym typeface="Arial"/>
                </a:rPr>
                <a:t>Member</a:t>
              </a:r>
              <a:r>
                <a:rPr kumimoji="0" lang="en-US" sz="1200" b="0" i="0" u="none" strike="noStrike" kern="1200" cap="none" spc="0" normalizeH="0" baseline="0" noProof="0" dirty="0">
                  <a:ln>
                    <a:noFill/>
                  </a:ln>
                  <a:solidFill>
                    <a:srgbClr val="000000"/>
                  </a:solidFill>
                  <a:effectLst/>
                  <a:uLnTx/>
                  <a:uFillTx/>
                  <a:latin typeface="Arial"/>
                  <a:ea typeface="Arial"/>
                  <a:cs typeface="Arial"/>
                  <a:sym typeface="Arial"/>
                </a:rPr>
                <a:t> </a:t>
              </a:r>
              <a:endParaRPr kumimoji="0" sz="12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9" name="Google Shape;836;g2b351cdb771_0_0">
              <a:extLst>
                <a:ext uri="{FF2B5EF4-FFF2-40B4-BE49-F238E27FC236}">
                  <a16:creationId xmlns:a16="http://schemas.microsoft.com/office/drawing/2014/main" id="{6DA6F547-762E-1629-82B6-783B24A96763}"/>
                </a:ext>
              </a:extLst>
            </p:cNvPr>
            <p:cNvSpPr/>
            <p:nvPr/>
          </p:nvSpPr>
          <p:spPr>
            <a:xfrm>
              <a:off x="1172585" y="5699025"/>
              <a:ext cx="138300" cy="138300"/>
            </a:xfrm>
            <a:prstGeom prst="rect">
              <a:avLst/>
            </a:prstGeom>
            <a:solidFill>
              <a:srgbClr val="D0DEEF"/>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20" name="Google Shape;837;g2b351cdb771_0_0">
              <a:extLst>
                <a:ext uri="{FF2B5EF4-FFF2-40B4-BE49-F238E27FC236}">
                  <a16:creationId xmlns:a16="http://schemas.microsoft.com/office/drawing/2014/main" id="{6BA66CDB-DA2E-4584-60AC-B63497A977B9}"/>
                </a:ext>
              </a:extLst>
            </p:cNvPr>
            <p:cNvSpPr txBox="1"/>
            <p:nvPr/>
          </p:nvSpPr>
          <p:spPr>
            <a:xfrm>
              <a:off x="1365804" y="5583525"/>
              <a:ext cx="1785300" cy="3693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0" u="none" strike="noStrike" kern="1200" cap="none" spc="0" normalizeH="0" baseline="0" noProof="0" dirty="0">
                  <a:ln>
                    <a:noFill/>
                  </a:ln>
                  <a:solidFill>
                    <a:srgbClr val="5B9BD5"/>
                  </a:solidFill>
                  <a:effectLst/>
                  <a:uLnTx/>
                  <a:uFillTx/>
                  <a:latin typeface="Arial"/>
                  <a:ea typeface="Arial"/>
                  <a:cs typeface="Arial"/>
                  <a:sym typeface="Arial"/>
                </a:rPr>
                <a:t>Pilot</a:t>
              </a:r>
              <a:endParaRPr kumimoji="0" sz="1200" b="0" i="0" u="none" strike="noStrike" kern="1200" cap="none" spc="0" normalizeH="0" baseline="0" noProof="0" dirty="0">
                <a:ln>
                  <a:noFill/>
                </a:ln>
                <a:solidFill>
                  <a:srgbClr val="5B9BD5"/>
                </a:solidFill>
                <a:effectLst/>
                <a:uLnTx/>
                <a:uFillTx/>
                <a:latin typeface="Arial"/>
                <a:ea typeface="Arial"/>
                <a:cs typeface="Arial"/>
                <a:sym typeface="Arial"/>
              </a:endParaRPr>
            </a:p>
          </p:txBody>
        </p:sp>
        <p:sp>
          <p:nvSpPr>
            <p:cNvPr id="21" name="Google Shape;838;g2b351cdb771_0_0">
              <a:extLst>
                <a:ext uri="{FF2B5EF4-FFF2-40B4-BE49-F238E27FC236}">
                  <a16:creationId xmlns:a16="http://schemas.microsoft.com/office/drawing/2014/main" id="{DC15C539-FBE2-94D9-6BDB-710C2ACED0B9}"/>
                </a:ext>
              </a:extLst>
            </p:cNvPr>
            <p:cNvSpPr/>
            <p:nvPr/>
          </p:nvSpPr>
          <p:spPr>
            <a:xfrm>
              <a:off x="1107100" y="5927625"/>
              <a:ext cx="138300" cy="138300"/>
            </a:xfrm>
            <a:prstGeom prst="rect">
              <a:avLst/>
            </a:prstGeom>
            <a:solidFill>
              <a:srgbClr val="D8D8D8"/>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22" name="Google Shape;839;g2b351cdb771_0_0">
              <a:extLst>
                <a:ext uri="{FF2B5EF4-FFF2-40B4-BE49-F238E27FC236}">
                  <a16:creationId xmlns:a16="http://schemas.microsoft.com/office/drawing/2014/main" id="{D178C181-F7D6-2678-06C7-4C6F0A5E9E00}"/>
                </a:ext>
              </a:extLst>
            </p:cNvPr>
            <p:cNvSpPr txBox="1"/>
            <p:nvPr/>
          </p:nvSpPr>
          <p:spPr>
            <a:xfrm>
              <a:off x="1250998" y="5812125"/>
              <a:ext cx="2860500" cy="3693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US" sz="1200" b="0" i="0" u="none" strike="noStrike" kern="1200" cap="none" spc="0" normalizeH="0" baseline="0" noProof="0" dirty="0">
                  <a:ln>
                    <a:noFill/>
                  </a:ln>
                  <a:solidFill>
                    <a:srgbClr val="5B9BD5"/>
                  </a:solidFill>
                  <a:effectLst/>
                  <a:uLnTx/>
                  <a:uFillTx/>
                  <a:latin typeface="Arial"/>
                  <a:ea typeface="Arial"/>
                  <a:cs typeface="Arial"/>
                  <a:sym typeface="Arial"/>
                </a:rPr>
                <a:t>Possible new regions to ‘</a:t>
              </a:r>
              <a:r>
                <a:rPr kumimoji="0" lang="en-US" sz="1200" b="0" i="0" u="none" strike="noStrike" kern="1200" cap="none" spc="0" normalizeH="0" baseline="0" noProof="0" dirty="0" err="1">
                  <a:ln>
                    <a:noFill/>
                  </a:ln>
                  <a:solidFill>
                    <a:srgbClr val="5B9BD5"/>
                  </a:solidFill>
                  <a:effectLst/>
                  <a:uLnTx/>
                  <a:uFillTx/>
                  <a:latin typeface="Arial"/>
                  <a:ea typeface="Arial"/>
                  <a:cs typeface="Arial"/>
                  <a:sym typeface="Arial"/>
                </a:rPr>
                <a:t>eduroam-ise</a:t>
              </a:r>
              <a:r>
                <a:rPr kumimoji="0" lang="en-US" sz="1200" b="0" i="0" u="none" strike="noStrike" kern="1200" cap="none" spc="0" normalizeH="0" baseline="0" noProof="0" dirty="0">
                  <a:ln>
                    <a:noFill/>
                  </a:ln>
                  <a:solidFill>
                    <a:srgbClr val="5B9BD5"/>
                  </a:solidFill>
                  <a:effectLst/>
                  <a:uLnTx/>
                  <a:uFillTx/>
                  <a:latin typeface="Arial"/>
                  <a:ea typeface="Arial"/>
                  <a:cs typeface="Arial"/>
                  <a:sym typeface="Arial"/>
                </a:rPr>
                <a:t>’</a:t>
              </a:r>
              <a:endParaRPr kumimoji="0" sz="1200" b="0" i="0" u="none" strike="noStrike" kern="1200" cap="none" spc="0" normalizeH="0" baseline="0" noProof="0" dirty="0">
                <a:ln>
                  <a:noFill/>
                </a:ln>
                <a:solidFill>
                  <a:srgbClr val="5B9BD5"/>
                </a:solidFill>
                <a:effectLst/>
                <a:uLnTx/>
                <a:uFillTx/>
                <a:latin typeface="Arial"/>
                <a:ea typeface="Arial"/>
                <a:cs typeface="Arial"/>
                <a:sym typeface="Arial"/>
              </a:endParaRPr>
            </a:p>
          </p:txBody>
        </p:sp>
      </p:grpSp>
      <p:grpSp>
        <p:nvGrpSpPr>
          <p:cNvPr id="5" name="Group 4">
            <a:extLst>
              <a:ext uri="{FF2B5EF4-FFF2-40B4-BE49-F238E27FC236}">
                <a16:creationId xmlns:a16="http://schemas.microsoft.com/office/drawing/2014/main" id="{3CF13AE3-0C80-A123-0C28-26A1119D9F56}"/>
              </a:ext>
            </a:extLst>
          </p:cNvPr>
          <p:cNvGrpSpPr/>
          <p:nvPr/>
        </p:nvGrpSpPr>
        <p:grpSpPr>
          <a:xfrm rot="701422">
            <a:off x="6588267" y="1790564"/>
            <a:ext cx="2431233" cy="4724451"/>
            <a:chOff x="8686266" y="741824"/>
            <a:chExt cx="2799356" cy="5439800"/>
          </a:xfrm>
          <a:effectLst>
            <a:outerShdw blurRad="50800" dist="38100" dir="2700000" algn="tl" rotWithShape="0">
              <a:prstClr val="black">
                <a:alpha val="40000"/>
              </a:prstClr>
            </a:outerShdw>
          </a:effectLst>
        </p:grpSpPr>
        <p:sp>
          <p:nvSpPr>
            <p:cNvPr id="9" name="Rounded Rectangle 8">
              <a:extLst>
                <a:ext uri="{FF2B5EF4-FFF2-40B4-BE49-F238E27FC236}">
                  <a16:creationId xmlns:a16="http://schemas.microsoft.com/office/drawing/2014/main" id="{71B7DF08-ED38-1EB6-7EC3-3D38510D90C1}"/>
                </a:ext>
              </a:extLst>
            </p:cNvPr>
            <p:cNvSpPr/>
            <p:nvPr/>
          </p:nvSpPr>
          <p:spPr>
            <a:xfrm rot="343213">
              <a:off x="8686266" y="741824"/>
              <a:ext cx="2799356" cy="5439800"/>
            </a:xfrm>
            <a:prstGeom prst="roundRect">
              <a:avLst>
                <a:gd name="adj" fmla="val 9174"/>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88D87EB8-BCEF-C705-87E9-64CFA14716E6}"/>
                </a:ext>
              </a:extLst>
            </p:cNvPr>
            <p:cNvGrpSpPr/>
            <p:nvPr/>
          </p:nvGrpSpPr>
          <p:grpSpPr>
            <a:xfrm>
              <a:off x="8854577" y="925046"/>
              <a:ext cx="2594573" cy="5063180"/>
              <a:chOff x="8830858" y="928761"/>
              <a:chExt cx="2594573" cy="5063180"/>
            </a:xfrm>
          </p:grpSpPr>
          <p:sp>
            <p:nvSpPr>
              <p:cNvPr id="11" name="Rounded Rectangle 10">
                <a:extLst>
                  <a:ext uri="{FF2B5EF4-FFF2-40B4-BE49-F238E27FC236}">
                    <a16:creationId xmlns:a16="http://schemas.microsoft.com/office/drawing/2014/main" id="{04EED3C6-BFC9-6F0D-5FF9-8BCB0784B7EA}"/>
                  </a:ext>
                </a:extLst>
              </p:cNvPr>
              <p:cNvSpPr/>
              <p:nvPr/>
            </p:nvSpPr>
            <p:spPr>
              <a:xfrm rot="359399">
                <a:off x="8830858" y="928761"/>
                <a:ext cx="2458873" cy="5063180"/>
              </a:xfrm>
              <a:prstGeom prst="roundRect">
                <a:avLst>
                  <a:gd name="adj" fmla="val 9561"/>
                </a:avLst>
              </a:prstGeom>
              <a:solidFill>
                <a:srgbClr val="FBE0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275D99B9-9F48-D6D1-C052-4587E6D04FB0}"/>
                  </a:ext>
                </a:extLst>
              </p:cNvPr>
              <p:cNvPicPr>
                <a:picLocks noChangeAspect="1"/>
              </p:cNvPicPr>
              <p:nvPr/>
            </p:nvPicPr>
            <p:blipFill>
              <a:blip r:embed="rId3"/>
              <a:srcRect r="146"/>
              <a:stretch>
                <a:fillRect/>
              </a:stretch>
            </p:blipFill>
            <p:spPr>
              <a:xfrm rot="359399">
                <a:off x="8966558" y="935860"/>
                <a:ext cx="2458873" cy="2462469"/>
              </a:xfrm>
              <a:custGeom>
                <a:avLst/>
                <a:gdLst>
                  <a:gd name="connsiteX0" fmla="*/ 122709 w 1868643"/>
                  <a:gd name="connsiteY0" fmla="*/ 0 h 1871376"/>
                  <a:gd name="connsiteX1" fmla="*/ 1735220 w 1868643"/>
                  <a:gd name="connsiteY1" fmla="*/ 0 h 1871376"/>
                  <a:gd name="connsiteX2" fmla="*/ 1758899 w 1868643"/>
                  <a:gd name="connsiteY2" fmla="*/ 4781 h 1871376"/>
                  <a:gd name="connsiteX3" fmla="*/ 1868643 w 1868643"/>
                  <a:gd name="connsiteY3" fmla="*/ 170345 h 1871376"/>
                  <a:gd name="connsiteX4" fmla="*/ 1868643 w 1868643"/>
                  <a:gd name="connsiteY4" fmla="*/ 1871376 h 1871376"/>
                  <a:gd name="connsiteX5" fmla="*/ 0 w 1868643"/>
                  <a:gd name="connsiteY5" fmla="*/ 1871376 h 1871376"/>
                  <a:gd name="connsiteX6" fmla="*/ 0 w 1868643"/>
                  <a:gd name="connsiteY6" fmla="*/ 111378 h 1871376"/>
                  <a:gd name="connsiteX7" fmla="*/ 3407 w 1868643"/>
                  <a:gd name="connsiteY7" fmla="*/ 100404 h 1871376"/>
                  <a:gd name="connsiteX8" fmla="*/ 99030 w 1868643"/>
                  <a:gd name="connsiteY8" fmla="*/ 4781 h 187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8643" h="1871376">
                    <a:moveTo>
                      <a:pt x="122709" y="0"/>
                    </a:moveTo>
                    <a:lnTo>
                      <a:pt x="1735220" y="0"/>
                    </a:lnTo>
                    <a:lnTo>
                      <a:pt x="1758899" y="4781"/>
                    </a:lnTo>
                    <a:cubicBezTo>
                      <a:pt x="1823391" y="32058"/>
                      <a:pt x="1868643" y="95917"/>
                      <a:pt x="1868643" y="170345"/>
                    </a:cubicBezTo>
                    <a:lnTo>
                      <a:pt x="1868643" y="1871376"/>
                    </a:lnTo>
                    <a:lnTo>
                      <a:pt x="0" y="1871376"/>
                    </a:lnTo>
                    <a:lnTo>
                      <a:pt x="0" y="111378"/>
                    </a:lnTo>
                    <a:lnTo>
                      <a:pt x="3407" y="100404"/>
                    </a:lnTo>
                    <a:cubicBezTo>
                      <a:pt x="21592" y="57409"/>
                      <a:pt x="56035" y="22966"/>
                      <a:pt x="99030" y="4781"/>
                    </a:cubicBezTo>
                    <a:close/>
                  </a:path>
                </a:pathLst>
              </a:custGeom>
              <a:ln>
                <a:noFill/>
              </a:ln>
            </p:spPr>
          </p:pic>
          <p:pic>
            <p:nvPicPr>
              <p:cNvPr id="24" name="Picture 23">
                <a:extLst>
                  <a:ext uri="{FF2B5EF4-FFF2-40B4-BE49-F238E27FC236}">
                    <a16:creationId xmlns:a16="http://schemas.microsoft.com/office/drawing/2014/main" id="{3F1B6509-9994-0A81-2A3F-3F65D6945383}"/>
                  </a:ext>
                </a:extLst>
              </p:cNvPr>
              <p:cNvPicPr>
                <a:picLocks noChangeAspect="1"/>
              </p:cNvPicPr>
              <p:nvPr/>
            </p:nvPicPr>
            <p:blipFill>
              <a:blip r:embed="rId4"/>
              <a:stretch>
                <a:fillRect/>
              </a:stretch>
            </p:blipFill>
            <p:spPr>
              <a:xfrm rot="1017027">
                <a:off x="8979400" y="3869003"/>
                <a:ext cx="1807875" cy="1667828"/>
              </a:xfrm>
              <a:prstGeom prst="rect">
                <a:avLst/>
              </a:prstGeom>
            </p:spPr>
          </p:pic>
        </p:grpSp>
      </p:grpSp>
    </p:spTree>
    <p:extLst>
      <p:ext uri="{BB962C8B-B14F-4D97-AF65-F5344CB8AC3E}">
        <p14:creationId xmlns:p14="http://schemas.microsoft.com/office/powerpoint/2010/main" val="372717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0-#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childTnLst>
                                </p:cTn>
                              </p:par>
                            </p:childTnLst>
                          </p:cTn>
                        </p:par>
                        <p:par>
                          <p:cTn id="28" fill="hold">
                            <p:stCondLst>
                              <p:cond delay="3500"/>
                            </p:stCondLst>
                            <p:childTnLst>
                              <p:par>
                                <p:cTn id="29" presetID="10" presetClass="entr" presetSubtype="0" fill="hold" nodeType="after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 grpId="0"/>
      <p:bldP spid="14" grpId="0" animBg="1"/>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A764D1F-C14A-714E-0CD4-17B91E97813B}"/>
              </a:ext>
            </a:extLst>
          </p:cNvPr>
          <p:cNvSpPr/>
          <p:nvPr/>
        </p:nvSpPr>
        <p:spPr>
          <a:xfrm>
            <a:off x="-48126" y="0"/>
            <a:ext cx="12288252" cy="6987719"/>
          </a:xfrm>
          <a:prstGeom prst="rect">
            <a:avLst/>
          </a:prstGeom>
          <a:gradFill>
            <a:gsLst>
              <a:gs pos="48545">
                <a:srgbClr val="213962"/>
              </a:gs>
              <a:gs pos="82700">
                <a:srgbClr val="1F3A67"/>
              </a:gs>
              <a:gs pos="0">
                <a:srgbClr val="111F38"/>
              </a:gs>
              <a:gs pos="100000">
                <a:srgbClr val="22457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Parallelogram 11">
            <a:extLst>
              <a:ext uri="{FF2B5EF4-FFF2-40B4-BE49-F238E27FC236}">
                <a16:creationId xmlns:a16="http://schemas.microsoft.com/office/drawing/2014/main" id="{1B6F1FC3-D97E-2937-96CA-EE59DEEDB908}"/>
              </a:ext>
            </a:extLst>
          </p:cNvPr>
          <p:cNvSpPr/>
          <p:nvPr/>
        </p:nvSpPr>
        <p:spPr>
          <a:xfrm>
            <a:off x="7740735" y="608275"/>
            <a:ext cx="3347499" cy="5005346"/>
          </a:xfrm>
          <a:prstGeom prst="parallelogram">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Parallelogram 12">
            <a:extLst>
              <a:ext uri="{FF2B5EF4-FFF2-40B4-BE49-F238E27FC236}">
                <a16:creationId xmlns:a16="http://schemas.microsoft.com/office/drawing/2014/main" id="{2A4035B4-2695-2378-4A5D-8E6F4CA78CB9}"/>
              </a:ext>
            </a:extLst>
          </p:cNvPr>
          <p:cNvSpPr/>
          <p:nvPr/>
        </p:nvSpPr>
        <p:spPr>
          <a:xfrm>
            <a:off x="8648801" y="1244379"/>
            <a:ext cx="3347499" cy="5005346"/>
          </a:xfrm>
          <a:prstGeom prst="parallelogram">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3007178-943D-8B33-2ECF-F58D069547D2}"/>
              </a:ext>
            </a:extLst>
          </p:cNvPr>
          <p:cNvSpPr>
            <a:spLocks noGrp="1"/>
          </p:cNvSpPr>
          <p:nvPr>
            <p:ph type="title"/>
          </p:nvPr>
        </p:nvSpPr>
        <p:spPr>
          <a:xfrm>
            <a:off x="1024761" y="542827"/>
            <a:ext cx="7011671" cy="695739"/>
          </a:xfrm>
        </p:spPr>
        <p:txBody>
          <a:bodyPr anchor="ctr">
            <a:noAutofit/>
          </a:bodyPr>
          <a:lstStyle/>
          <a:p>
            <a:r>
              <a:rPr lang="en-NL" sz="3200" i="1" dirty="0">
                <a:solidFill>
                  <a:schemeClr val="accent4"/>
                </a:solidFill>
              </a:rPr>
              <a:t>The growth of eduGAIN federations</a:t>
            </a:r>
          </a:p>
        </p:txBody>
      </p:sp>
      <p:sp>
        <p:nvSpPr>
          <p:cNvPr id="10" name="Google Shape;828;g2b351cdb771_0_0">
            <a:extLst>
              <a:ext uri="{FF2B5EF4-FFF2-40B4-BE49-F238E27FC236}">
                <a16:creationId xmlns:a16="http://schemas.microsoft.com/office/drawing/2014/main" id="{2B677B83-0E1D-B5E4-454C-A566A0D8FED2}"/>
              </a:ext>
            </a:extLst>
          </p:cNvPr>
          <p:cNvSpPr txBox="1"/>
          <p:nvPr/>
        </p:nvSpPr>
        <p:spPr>
          <a:xfrm>
            <a:off x="9576480" y="1473877"/>
            <a:ext cx="2087700" cy="1465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6000"/>
              <a:buFont typeface="Arial"/>
              <a:buNone/>
              <a:tabLst/>
              <a:defRPr/>
            </a:pPr>
            <a:r>
              <a:rPr kumimoji="0" lang="en-US" sz="6000" b="1"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79</a:t>
            </a:r>
            <a:r>
              <a:rPr kumimoji="0" lang="en-US" sz="60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a:t>
            </a:r>
            <a:endParaRPr kumimoji="0" sz="60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Countries</a:t>
            </a:r>
            <a:endParaRPr kumimoji="0"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p:txBody>
      </p:sp>
      <p:sp>
        <p:nvSpPr>
          <p:cNvPr id="14" name="Parallelogram 13">
            <a:extLst>
              <a:ext uri="{FF2B5EF4-FFF2-40B4-BE49-F238E27FC236}">
                <a16:creationId xmlns:a16="http://schemas.microsoft.com/office/drawing/2014/main" id="{D77B8184-CC56-4C52-E1C6-04CBF699EF81}"/>
              </a:ext>
            </a:extLst>
          </p:cNvPr>
          <p:cNvSpPr/>
          <p:nvPr/>
        </p:nvSpPr>
        <p:spPr>
          <a:xfrm>
            <a:off x="373727" y="1325055"/>
            <a:ext cx="8621171" cy="4017734"/>
          </a:xfrm>
          <a:prstGeom prst="parallelogram">
            <a:avLst>
              <a:gd name="adj" fmla="val 17022"/>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59534CB0-3BC3-84F5-E9AF-28D7F207AFA7}"/>
              </a:ext>
            </a:extLst>
          </p:cNvPr>
          <p:cNvPicPr>
            <a:picLocks noChangeAspect="1"/>
          </p:cNvPicPr>
          <p:nvPr/>
        </p:nvPicPr>
        <p:blipFill rotWithShape="1">
          <a:blip r:embed="rId2"/>
          <a:srcRect t="365"/>
          <a:stretch/>
        </p:blipFill>
        <p:spPr>
          <a:xfrm>
            <a:off x="1212430" y="1728038"/>
            <a:ext cx="7245514" cy="3447132"/>
          </a:xfrm>
          <a:prstGeom prst="rect">
            <a:avLst/>
          </a:prstGeom>
          <a:noFill/>
        </p:spPr>
      </p:pic>
      <p:pic>
        <p:nvPicPr>
          <p:cNvPr id="15" name="Picture 14" descr="A blue and orange letters on a black background&#10;&#10;Description automatically generated">
            <a:extLst>
              <a:ext uri="{FF2B5EF4-FFF2-40B4-BE49-F238E27FC236}">
                <a16:creationId xmlns:a16="http://schemas.microsoft.com/office/drawing/2014/main" id="{E927ECB4-8FEA-472E-6B4C-D15A767CBB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179" y="4707898"/>
            <a:ext cx="1836761" cy="401792"/>
          </a:xfrm>
          <a:prstGeom prst="rect">
            <a:avLst/>
          </a:prstGeom>
        </p:spPr>
      </p:pic>
      <p:sp>
        <p:nvSpPr>
          <p:cNvPr id="16" name="TextBox 15">
            <a:extLst>
              <a:ext uri="{FF2B5EF4-FFF2-40B4-BE49-F238E27FC236}">
                <a16:creationId xmlns:a16="http://schemas.microsoft.com/office/drawing/2014/main" id="{9408DCC8-D5E5-4D9A-1271-66355E599E01}"/>
              </a:ext>
            </a:extLst>
          </p:cNvPr>
          <p:cNvSpPr txBox="1"/>
          <p:nvPr/>
        </p:nvSpPr>
        <p:spPr>
          <a:xfrm>
            <a:off x="5057774" y="5691921"/>
            <a:ext cx="3431356"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err="1">
                <a:ln>
                  <a:noFill/>
                </a:ln>
                <a:solidFill>
                  <a:srgbClr val="5B9BD5"/>
                </a:solidFill>
                <a:effectLst/>
                <a:uLnTx/>
                <a:uFillTx/>
                <a:latin typeface="Calibri" panose="020F0502020204030204"/>
                <a:ea typeface="+mn-ea"/>
                <a:cs typeface="+mn-cs"/>
              </a:rPr>
              <a:t>edugain.org</a:t>
            </a:r>
            <a:endParaRPr kumimoji="0" lang="en-US" sz="2400" b="0" i="1" u="none" strike="noStrike" kern="1200" cap="none" spc="0" normalizeH="0" baseline="0" noProof="0" dirty="0">
              <a:ln>
                <a:noFill/>
              </a:ln>
              <a:solidFill>
                <a:srgbClr val="5B9BD5"/>
              </a:solidFill>
              <a:effectLst/>
              <a:uLnTx/>
              <a:uFillTx/>
              <a:latin typeface="Calibri" panose="020F0502020204030204"/>
              <a:ea typeface="+mn-ea"/>
              <a:cs typeface="+mn-cs"/>
            </a:endParaRPr>
          </a:p>
        </p:txBody>
      </p:sp>
      <p:sp>
        <p:nvSpPr>
          <p:cNvPr id="3" name="Slide Number Placeholder 2" hidden="1">
            <a:extLst>
              <a:ext uri="{FF2B5EF4-FFF2-40B4-BE49-F238E27FC236}">
                <a16:creationId xmlns:a16="http://schemas.microsoft.com/office/drawing/2014/main" id="{EC2502E5-3A57-DE68-CF80-AD1D996C0399}"/>
              </a:ext>
            </a:extLst>
          </p:cNvPr>
          <p:cNvSpPr>
            <a:spLocks noGrp="1"/>
          </p:cNvSpPr>
          <p:nvPr>
            <p:ph type="sldNum" sz="quarter" idx="4294967295"/>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GB" sz="18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600"/>
                </a:spcAft>
                <a:buClrTx/>
                <a:buSzTx/>
                <a:buFontTx/>
                <a:buNone/>
                <a:tabLst/>
                <a:defRPr/>
              </a:pPr>
              <a:t>12</a:t>
            </a:fld>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Google Shape;826;g2b351cdb771_0_0">
            <a:extLst>
              <a:ext uri="{FF2B5EF4-FFF2-40B4-BE49-F238E27FC236}">
                <a16:creationId xmlns:a16="http://schemas.microsoft.com/office/drawing/2014/main" id="{BEAD3E61-2DE4-BD9E-3935-11F4EFD3CE43}"/>
              </a:ext>
            </a:extLst>
          </p:cNvPr>
          <p:cNvSpPr txBox="1"/>
          <p:nvPr/>
        </p:nvSpPr>
        <p:spPr>
          <a:xfrm>
            <a:off x="9023147" y="4096219"/>
            <a:ext cx="2187000" cy="17469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en-US" sz="3600" b="1"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3,000+</a:t>
            </a:r>
            <a:r>
              <a:rPr kumimoji="0" lang="en-US" sz="48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a:t>
            </a:r>
            <a:endParaRPr kumimoji="0" sz="48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1100"/>
              <a:buFont typeface="Arial"/>
              <a:buNone/>
              <a:tabLst/>
              <a:defRPr/>
            </a:pPr>
            <a:r>
              <a:rPr kumimoji="0" lang="en-US"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Service </a:t>
            </a:r>
            <a:br>
              <a:rPr kumimoji="0" lang="en-US"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br>
            <a:r>
              <a:rPr kumimoji="0" lang="en-US"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Locations</a:t>
            </a:r>
            <a:endParaRPr kumimoji="0"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p:txBody>
      </p:sp>
      <p:sp>
        <p:nvSpPr>
          <p:cNvPr id="11" name="Google Shape;829;g2b351cdb771_0_0">
            <a:extLst>
              <a:ext uri="{FF2B5EF4-FFF2-40B4-BE49-F238E27FC236}">
                <a16:creationId xmlns:a16="http://schemas.microsoft.com/office/drawing/2014/main" id="{1C34045A-99B2-BD25-AECF-F6CE77F3A8FB}"/>
              </a:ext>
            </a:extLst>
          </p:cNvPr>
          <p:cNvSpPr txBox="1"/>
          <p:nvPr/>
        </p:nvSpPr>
        <p:spPr>
          <a:xfrm>
            <a:off x="9288790" y="2819672"/>
            <a:ext cx="1910100" cy="14724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3600"/>
              <a:buFont typeface="Arial"/>
              <a:buNone/>
              <a:tabLst/>
              <a:defRPr/>
            </a:pPr>
            <a:r>
              <a:rPr kumimoji="0" lang="en-US" sz="3600" b="1"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5,600+</a:t>
            </a:r>
            <a:r>
              <a:rPr kumimoji="0" lang="en-US" sz="48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 </a:t>
            </a:r>
            <a:endParaRPr kumimoji="0" sz="48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a:p>
            <a:pPr marL="0" marR="0" lvl="0" indent="0" algn="l" defTabSz="914400" rtl="0" eaLnBrk="1" fontAlgn="auto" latinLnBrk="0" hangingPunct="1">
              <a:lnSpc>
                <a:spcPct val="90000"/>
              </a:lnSpc>
              <a:spcBef>
                <a:spcPts val="0"/>
              </a:spcBef>
              <a:spcAft>
                <a:spcPts val="0"/>
              </a:spcAft>
              <a:buClr>
                <a:srgbClr val="000000"/>
              </a:buClr>
              <a:buSzPts val="2400"/>
              <a:buFont typeface="Arial"/>
              <a:buNone/>
              <a:tabLst/>
              <a:defRPr/>
            </a:pPr>
            <a:r>
              <a:rPr kumimoji="0" lang="en-US"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rPr>
              <a:t>Institutions</a:t>
            </a:r>
            <a:endParaRPr kumimoji="0" sz="2400" b="0" i="0" u="none" strike="noStrike" kern="1200" cap="none" spc="0" normalizeH="0" baseline="0" noProof="0" dirty="0">
              <a:ln>
                <a:noFill/>
              </a:ln>
              <a:solidFill>
                <a:srgbClr val="5B9BD5">
                  <a:lumMod val="50000"/>
                </a:srgbClr>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75398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0-#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150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childTnLst>
                                </p:cTn>
                              </p:par>
                            </p:childTnLst>
                          </p:cTn>
                        </p:par>
                        <p:par>
                          <p:cTn id="31" fill="hold">
                            <p:stCondLst>
                              <p:cond delay="4500"/>
                            </p:stCondLst>
                            <p:childTnLst>
                              <p:par>
                                <p:cTn id="32" presetID="10" presetClass="entr" presetSubtype="0"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55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 grpId="0"/>
      <p:bldP spid="10" grpId="0"/>
      <p:bldP spid="14" grpId="0" animBg="1"/>
      <p:bldP spid="16" grpId="0"/>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ight Arrow 23">
            <a:extLst>
              <a:ext uri="{FF2B5EF4-FFF2-40B4-BE49-F238E27FC236}">
                <a16:creationId xmlns:a16="http://schemas.microsoft.com/office/drawing/2014/main" id="{A021843C-0407-BD4D-86A1-109B6E56F3CA}"/>
              </a:ext>
            </a:extLst>
          </p:cNvPr>
          <p:cNvSpPr/>
          <p:nvPr/>
        </p:nvSpPr>
        <p:spPr>
          <a:xfrm>
            <a:off x="-127509" y="1619761"/>
            <a:ext cx="10437297" cy="4149211"/>
          </a:xfrm>
          <a:prstGeom prst="rightArrow">
            <a:avLst>
              <a:gd name="adj1" fmla="val 71772"/>
              <a:gd name="adj2" fmla="val 56398"/>
            </a:avLst>
          </a:prstGeom>
          <a:gradFill>
            <a:gsLst>
              <a:gs pos="12000">
                <a:schemeClr val="accent1">
                  <a:lumMod val="0"/>
                  <a:lumOff val="100000"/>
                </a:schemeClr>
              </a:gs>
              <a:gs pos="99000">
                <a:srgbClr val="99BDCB"/>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4D4B1814-CD9D-4845-AE30-F258C53F1393}"/>
              </a:ext>
            </a:extLst>
          </p:cNvPr>
          <p:cNvSpPr>
            <a:spLocks noGrp="1"/>
          </p:cNvSpPr>
          <p:nvPr>
            <p:ph type="title" idx="4294967295"/>
          </p:nvPr>
        </p:nvSpPr>
        <p:spPr>
          <a:xfrm>
            <a:off x="1530604" y="713760"/>
            <a:ext cx="9893300" cy="539750"/>
          </a:xfrm>
        </p:spPr>
        <p:txBody>
          <a:bodyPr>
            <a:noAutofit/>
          </a:bodyPr>
          <a:lstStyle/>
          <a:p>
            <a:r>
              <a:rPr lang="en-US" dirty="0"/>
              <a:t>Safe and Secure access for Moldova researchers, students and teachers</a:t>
            </a:r>
          </a:p>
        </p:txBody>
      </p:sp>
      <p:sp>
        <p:nvSpPr>
          <p:cNvPr id="7" name="Nuvola 9">
            <a:extLst>
              <a:ext uri="{FF2B5EF4-FFF2-40B4-BE49-F238E27FC236}">
                <a16:creationId xmlns:a16="http://schemas.microsoft.com/office/drawing/2014/main" id="{C40B9FFC-DCB6-264F-A89A-95BCEB2096D0}"/>
              </a:ext>
            </a:extLst>
          </p:cNvPr>
          <p:cNvSpPr/>
          <p:nvPr/>
        </p:nvSpPr>
        <p:spPr>
          <a:xfrm>
            <a:off x="2675628" y="3283555"/>
            <a:ext cx="1412333" cy="818410"/>
          </a:xfrm>
          <a:prstGeom prst="cloud">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dirty="0"/>
              <a:t>RENAM</a:t>
            </a:r>
          </a:p>
        </p:txBody>
      </p:sp>
      <p:pic>
        <p:nvPicPr>
          <p:cNvPr id="8" name="Picture 7">
            <a:extLst>
              <a:ext uri="{FF2B5EF4-FFF2-40B4-BE49-F238E27FC236}">
                <a16:creationId xmlns:a16="http://schemas.microsoft.com/office/drawing/2014/main" id="{5D6402AD-BC56-674E-84ED-0F794CB48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13" y="3097142"/>
            <a:ext cx="605181" cy="1108605"/>
          </a:xfrm>
          <a:prstGeom prst="rect">
            <a:avLst/>
          </a:prstGeom>
        </p:spPr>
      </p:pic>
      <p:pic>
        <p:nvPicPr>
          <p:cNvPr id="9" name="Picture 8">
            <a:extLst>
              <a:ext uri="{FF2B5EF4-FFF2-40B4-BE49-F238E27FC236}">
                <a16:creationId xmlns:a16="http://schemas.microsoft.com/office/drawing/2014/main" id="{390CE0C5-BBF6-AA42-AA57-B68A187B33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1536" y="3050213"/>
            <a:ext cx="1103232" cy="1103232"/>
          </a:xfrm>
          <a:prstGeom prst="rect">
            <a:avLst/>
          </a:prstGeom>
        </p:spPr>
      </p:pic>
      <p:pic>
        <p:nvPicPr>
          <p:cNvPr id="32" name="Picture 31">
            <a:extLst>
              <a:ext uri="{FF2B5EF4-FFF2-40B4-BE49-F238E27FC236}">
                <a16:creationId xmlns:a16="http://schemas.microsoft.com/office/drawing/2014/main" id="{F73B774A-8B57-2F49-AC85-74A699DD254C}"/>
              </a:ext>
            </a:extLst>
          </p:cNvPr>
          <p:cNvPicPr>
            <a:picLocks noChangeAspect="1"/>
          </p:cNvPicPr>
          <p:nvPr/>
        </p:nvPicPr>
        <p:blipFill>
          <a:blip r:embed="rId5"/>
          <a:stretch>
            <a:fillRect/>
          </a:stretch>
        </p:blipFill>
        <p:spPr>
          <a:xfrm>
            <a:off x="4253651" y="3309643"/>
            <a:ext cx="1466349" cy="637628"/>
          </a:xfrm>
          <a:prstGeom prst="rect">
            <a:avLst/>
          </a:prstGeom>
        </p:spPr>
      </p:pic>
      <p:pic>
        <p:nvPicPr>
          <p:cNvPr id="22" name="Picture 21">
            <a:extLst>
              <a:ext uri="{FF2B5EF4-FFF2-40B4-BE49-F238E27FC236}">
                <a16:creationId xmlns:a16="http://schemas.microsoft.com/office/drawing/2014/main" id="{425E2D49-CBA0-9341-A6B5-983BA56A59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373" y="593002"/>
            <a:ext cx="797046" cy="797046"/>
          </a:xfrm>
          <a:prstGeom prst="rect">
            <a:avLst/>
          </a:prstGeom>
        </p:spPr>
      </p:pic>
      <p:pic>
        <p:nvPicPr>
          <p:cNvPr id="33" name="Picture 32">
            <a:extLst>
              <a:ext uri="{FF2B5EF4-FFF2-40B4-BE49-F238E27FC236}">
                <a16:creationId xmlns:a16="http://schemas.microsoft.com/office/drawing/2014/main" id="{15407703-D069-8F4D-AF66-6C3189A6ED9D}"/>
              </a:ext>
            </a:extLst>
          </p:cNvPr>
          <p:cNvPicPr>
            <a:picLocks noChangeAspect="1"/>
          </p:cNvPicPr>
          <p:nvPr/>
        </p:nvPicPr>
        <p:blipFill>
          <a:blip r:embed="rId7"/>
          <a:stretch>
            <a:fillRect/>
          </a:stretch>
        </p:blipFill>
        <p:spPr>
          <a:xfrm>
            <a:off x="5581077" y="2979889"/>
            <a:ext cx="1528681" cy="334168"/>
          </a:xfrm>
          <a:prstGeom prst="rect">
            <a:avLst/>
          </a:prstGeom>
        </p:spPr>
      </p:pic>
      <p:pic>
        <p:nvPicPr>
          <p:cNvPr id="34" name="Picture 33">
            <a:extLst>
              <a:ext uri="{FF2B5EF4-FFF2-40B4-BE49-F238E27FC236}">
                <a16:creationId xmlns:a16="http://schemas.microsoft.com/office/drawing/2014/main" id="{3B5F1F75-F97E-894B-B4C1-D1F64BEB5BB9}"/>
              </a:ext>
            </a:extLst>
          </p:cNvPr>
          <p:cNvPicPr>
            <a:picLocks noChangeAspect="1"/>
          </p:cNvPicPr>
          <p:nvPr/>
        </p:nvPicPr>
        <p:blipFill>
          <a:blip r:embed="rId8"/>
          <a:stretch>
            <a:fillRect/>
          </a:stretch>
        </p:blipFill>
        <p:spPr>
          <a:xfrm>
            <a:off x="5447961" y="4103572"/>
            <a:ext cx="1752210" cy="389770"/>
          </a:xfrm>
          <a:prstGeom prst="rect">
            <a:avLst/>
          </a:prstGeom>
        </p:spPr>
      </p:pic>
      <p:sp>
        <p:nvSpPr>
          <p:cNvPr id="14" name="TextBox 13">
            <a:extLst>
              <a:ext uri="{FF2B5EF4-FFF2-40B4-BE49-F238E27FC236}">
                <a16:creationId xmlns:a16="http://schemas.microsoft.com/office/drawing/2014/main" id="{A7444AE7-369B-0CEE-463F-3FB63F4543DC}"/>
              </a:ext>
            </a:extLst>
          </p:cNvPr>
          <p:cNvSpPr txBox="1"/>
          <p:nvPr/>
        </p:nvSpPr>
        <p:spPr>
          <a:xfrm>
            <a:off x="10296766" y="2612794"/>
            <a:ext cx="1752210" cy="2031325"/>
          </a:xfrm>
          <a:prstGeom prst="rect">
            <a:avLst/>
          </a:prstGeom>
          <a:solidFill>
            <a:schemeClr val="accent1">
              <a:lumMod val="20000"/>
              <a:lumOff val="80000"/>
            </a:schemeClr>
          </a:solidFill>
          <a:ln>
            <a:solidFill>
              <a:schemeClr val="accent1"/>
            </a:solidFill>
          </a:ln>
        </p:spPr>
        <p:txBody>
          <a:bodyPr wrap="square" rtlCol="0">
            <a:spAutoFit/>
          </a:bodyPr>
          <a:lstStyle/>
          <a:p>
            <a:pPr marL="285750" indent="-285750">
              <a:buFont typeface="Arial" panose="020B0604020202020204" pitchFamily="34" charset="0"/>
              <a:buChar char="•"/>
            </a:pPr>
            <a:r>
              <a:rPr lang="en-NL" dirty="0"/>
              <a:t>Universit</a:t>
            </a:r>
            <a:r>
              <a:rPr lang="en-US" dirty="0" err="1"/>
              <a:t>ies</a:t>
            </a:r>
            <a:endParaRPr lang="en-NL" dirty="0"/>
          </a:p>
          <a:p>
            <a:pPr marL="285750" indent="-285750">
              <a:buFont typeface="Arial" panose="020B0604020202020204" pitchFamily="34" charset="0"/>
              <a:buChar char="•"/>
            </a:pPr>
            <a:r>
              <a:rPr lang="en-NL" dirty="0"/>
              <a:t>Research data</a:t>
            </a:r>
          </a:p>
          <a:p>
            <a:pPr marL="285750" indent="-285750">
              <a:buFont typeface="Arial" panose="020B0604020202020204" pitchFamily="34" charset="0"/>
              <a:buChar char="•"/>
            </a:pPr>
            <a:r>
              <a:rPr lang="en-NL" dirty="0"/>
              <a:t>Librar</a:t>
            </a:r>
            <a:r>
              <a:rPr lang="en-US" dirty="0" err="1"/>
              <a:t>ies</a:t>
            </a:r>
            <a:endParaRPr lang="en-NL" dirty="0"/>
          </a:p>
          <a:p>
            <a:pPr marL="285750" indent="-285750">
              <a:buFont typeface="Arial" panose="020B0604020202020204" pitchFamily="34" charset="0"/>
              <a:buChar char="•"/>
            </a:pPr>
            <a:r>
              <a:rPr lang="en-NL" dirty="0"/>
              <a:t>Cloud service</a:t>
            </a:r>
            <a:r>
              <a:rPr lang="en-US" dirty="0"/>
              <a:t>s</a:t>
            </a:r>
            <a:endParaRPr lang="en-NL" dirty="0"/>
          </a:p>
          <a:p>
            <a:pPr marL="285750" indent="-285750">
              <a:buFont typeface="Arial" panose="020B0604020202020204" pitchFamily="34" charset="0"/>
              <a:buChar char="•"/>
            </a:pPr>
            <a:r>
              <a:rPr lang="en-NL" dirty="0"/>
              <a:t>Erasmus+</a:t>
            </a:r>
          </a:p>
        </p:txBody>
      </p:sp>
      <p:grpSp>
        <p:nvGrpSpPr>
          <p:cNvPr id="21" name="Group 20">
            <a:extLst>
              <a:ext uri="{FF2B5EF4-FFF2-40B4-BE49-F238E27FC236}">
                <a16:creationId xmlns:a16="http://schemas.microsoft.com/office/drawing/2014/main" id="{8AFE616D-10C8-1F44-B35C-73934D98F00A}"/>
              </a:ext>
            </a:extLst>
          </p:cNvPr>
          <p:cNvGrpSpPr/>
          <p:nvPr/>
        </p:nvGrpSpPr>
        <p:grpSpPr>
          <a:xfrm>
            <a:off x="1985103" y="3375554"/>
            <a:ext cx="8237684" cy="637626"/>
            <a:chOff x="1985104" y="3375554"/>
            <a:chExt cx="5509318" cy="637626"/>
          </a:xfrm>
        </p:grpSpPr>
        <p:sp>
          <p:nvSpPr>
            <p:cNvPr id="11" name="Left Arrow 10">
              <a:extLst>
                <a:ext uri="{FF2B5EF4-FFF2-40B4-BE49-F238E27FC236}">
                  <a16:creationId xmlns:a16="http://schemas.microsoft.com/office/drawing/2014/main" id="{CCA9BA9C-8F79-1F42-9594-872B7E2858E2}"/>
                </a:ext>
              </a:extLst>
            </p:cNvPr>
            <p:cNvSpPr/>
            <p:nvPr/>
          </p:nvSpPr>
          <p:spPr>
            <a:xfrm rot="10800000">
              <a:off x="1985104" y="3375554"/>
              <a:ext cx="5509318" cy="637626"/>
            </a:xfrm>
            <a:prstGeom prst="leftArrow">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6" name="Picture 15">
              <a:extLst>
                <a:ext uri="{FF2B5EF4-FFF2-40B4-BE49-F238E27FC236}">
                  <a16:creationId xmlns:a16="http://schemas.microsoft.com/office/drawing/2014/main" id="{DB6763D9-4CDE-764D-BC60-64ADD7A7D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2933085" y="3472647"/>
              <a:ext cx="402492" cy="402492"/>
            </a:xfrm>
            <a:prstGeom prst="rect">
              <a:avLst/>
            </a:prstGeom>
          </p:spPr>
        </p:pic>
        <p:pic>
          <p:nvPicPr>
            <p:cNvPr id="17" name="Picture 16">
              <a:extLst>
                <a:ext uri="{FF2B5EF4-FFF2-40B4-BE49-F238E27FC236}">
                  <a16:creationId xmlns:a16="http://schemas.microsoft.com/office/drawing/2014/main" id="{85FD79A7-B407-054C-9946-0FCBC58BE8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3633686" y="3493121"/>
              <a:ext cx="402492" cy="402492"/>
            </a:xfrm>
            <a:prstGeom prst="rect">
              <a:avLst/>
            </a:prstGeom>
          </p:spPr>
        </p:pic>
        <p:pic>
          <p:nvPicPr>
            <p:cNvPr id="18" name="Picture 17">
              <a:extLst>
                <a:ext uri="{FF2B5EF4-FFF2-40B4-BE49-F238E27FC236}">
                  <a16:creationId xmlns:a16="http://schemas.microsoft.com/office/drawing/2014/main" id="{9B5B1440-7E1C-0545-94D5-C822C55BF64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5942927" y="3466872"/>
              <a:ext cx="402492" cy="402492"/>
            </a:xfrm>
            <a:prstGeom prst="rect">
              <a:avLst/>
            </a:prstGeom>
          </p:spPr>
        </p:pic>
        <p:pic>
          <p:nvPicPr>
            <p:cNvPr id="19" name="Picture 18">
              <a:extLst>
                <a:ext uri="{FF2B5EF4-FFF2-40B4-BE49-F238E27FC236}">
                  <a16:creationId xmlns:a16="http://schemas.microsoft.com/office/drawing/2014/main" id="{50BBDAFF-1FBD-D242-942A-1C4BDEAF89A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6591082" y="3479575"/>
              <a:ext cx="402492" cy="402492"/>
            </a:xfrm>
            <a:prstGeom prst="rect">
              <a:avLst/>
            </a:prstGeom>
          </p:spPr>
        </p:pic>
        <p:pic>
          <p:nvPicPr>
            <p:cNvPr id="20" name="Picture 19">
              <a:extLst>
                <a:ext uri="{FF2B5EF4-FFF2-40B4-BE49-F238E27FC236}">
                  <a16:creationId xmlns:a16="http://schemas.microsoft.com/office/drawing/2014/main" id="{C55F09AC-5B02-0549-B551-63ACA79ACBD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flipH="1">
              <a:off x="2227222" y="3468470"/>
              <a:ext cx="402492" cy="402492"/>
            </a:xfrm>
            <a:prstGeom prst="rect">
              <a:avLst/>
            </a:prstGeom>
          </p:spPr>
        </p:pic>
      </p:grpSp>
    </p:spTree>
    <p:extLst>
      <p:ext uri="{BB962C8B-B14F-4D97-AF65-F5344CB8AC3E}">
        <p14:creationId xmlns:p14="http://schemas.microsoft.com/office/powerpoint/2010/main" val="420157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
        <p:nvSpPr>
          <p:cNvPr id="4" name="Text Placeholder 10"/>
          <p:cNvSpPr txBox="1">
            <a:spLocks/>
          </p:cNvSpPr>
          <p:nvPr/>
        </p:nvSpPr>
        <p:spPr>
          <a:xfrm>
            <a:off x="1165752" y="2689286"/>
            <a:ext cx="3920598" cy="141599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a:solidFill>
                  <a:schemeClr val="bg1"/>
                </a:solidFill>
              </a:rPr>
              <a:t>Thank you </a:t>
            </a:r>
          </a:p>
        </p:txBody>
      </p:sp>
      <p:sp>
        <p:nvSpPr>
          <p:cNvPr id="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1734" y="6416389"/>
            <a:ext cx="262940" cy="178657"/>
          </a:xfrm>
          <a:prstGeom prst="rect">
            <a:avLst/>
          </a:prstGeom>
        </p:spPr>
      </p:pic>
      <p:sp>
        <p:nvSpPr>
          <p:cNvPr id="6" name="TextBox 5">
            <a:extLst>
              <a:ext uri="{FF2B5EF4-FFF2-40B4-BE49-F238E27FC236}">
                <a16:creationId xmlns:a16="http://schemas.microsoft.com/office/drawing/2014/main" id="{9E6DCFBD-67DC-D97B-1E4C-D4B96C31432B}"/>
              </a:ext>
            </a:extLst>
          </p:cNvPr>
          <p:cNvSpPr txBox="1"/>
          <p:nvPr/>
        </p:nvSpPr>
        <p:spPr>
          <a:xfrm>
            <a:off x="1544674" y="6347982"/>
            <a:ext cx="2217667" cy="338554"/>
          </a:xfrm>
          <a:prstGeom prst="rect">
            <a:avLst/>
          </a:prstGeom>
          <a:noFill/>
        </p:spPr>
        <p:txBody>
          <a:bodyPr wrap="square" rtlCol="0">
            <a:spAutoFit/>
          </a:bodyPr>
          <a:lstStyle/>
          <a:p>
            <a:r>
              <a:rPr lang="en-NL" sz="1600" dirty="0">
                <a:solidFill>
                  <a:schemeClr val="bg1"/>
                </a:solidFill>
              </a:rPr>
              <a:t>Funded by the EU</a:t>
            </a:r>
          </a:p>
        </p:txBody>
      </p:sp>
    </p:spTree>
    <p:extLst>
      <p:ext uri="{BB962C8B-B14F-4D97-AF65-F5344CB8AC3E}">
        <p14:creationId xmlns:p14="http://schemas.microsoft.com/office/powerpoint/2010/main" val="952550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126" y="-73572"/>
            <a:ext cx="12288252" cy="6987719"/>
          </a:xfrm>
          <a:prstGeom prst="rect">
            <a:avLst/>
          </a:prstGeom>
          <a:gradFill>
            <a:gsLst>
              <a:gs pos="48545">
                <a:srgbClr val="213962"/>
              </a:gs>
              <a:gs pos="82700">
                <a:srgbClr val="1F3A67"/>
              </a:gs>
              <a:gs pos="0">
                <a:srgbClr val="111F38"/>
              </a:gs>
              <a:gs pos="100000">
                <a:srgbClr val="22457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9653" t="21159" r="9499" b="58"/>
          <a:stretch/>
        </p:blipFill>
        <p:spPr>
          <a:xfrm>
            <a:off x="-48126" y="-73572"/>
            <a:ext cx="12288252" cy="6987719"/>
          </a:xfrm>
          <a:prstGeom prst="rect">
            <a:avLst/>
          </a:prstGeom>
        </p:spPr>
      </p:pic>
      <p:sp>
        <p:nvSpPr>
          <p:cNvPr id="12" name="Subtitle 2"/>
          <p:cNvSpPr txBox="1">
            <a:spLocks/>
          </p:cNvSpPr>
          <p:nvPr/>
        </p:nvSpPr>
        <p:spPr>
          <a:xfrm>
            <a:off x="2039796" y="2697089"/>
            <a:ext cx="1435865" cy="8196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Climate change</a:t>
            </a:r>
          </a:p>
        </p:txBody>
      </p:sp>
      <p:sp>
        <p:nvSpPr>
          <p:cNvPr id="15" name="Subtitle 2"/>
          <p:cNvSpPr txBox="1">
            <a:spLocks/>
          </p:cNvSpPr>
          <p:nvPr/>
        </p:nvSpPr>
        <p:spPr>
          <a:xfrm>
            <a:off x="3750318" y="2697089"/>
            <a:ext cx="1368912" cy="511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Energy</a:t>
            </a:r>
          </a:p>
        </p:txBody>
      </p:sp>
      <p:sp>
        <p:nvSpPr>
          <p:cNvPr id="18" name="Subtitle 2"/>
          <p:cNvSpPr txBox="1">
            <a:spLocks/>
          </p:cNvSpPr>
          <p:nvPr/>
        </p:nvSpPr>
        <p:spPr>
          <a:xfrm>
            <a:off x="5334254" y="2697089"/>
            <a:ext cx="1559883" cy="76392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Scarcity</a:t>
            </a:r>
            <a:b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b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of materials</a:t>
            </a:r>
          </a:p>
        </p:txBody>
      </p:sp>
      <p:sp>
        <p:nvSpPr>
          <p:cNvPr id="21" name="Subtitle 2"/>
          <p:cNvSpPr txBox="1">
            <a:spLocks/>
          </p:cNvSpPr>
          <p:nvPr/>
        </p:nvSpPr>
        <p:spPr>
          <a:xfrm>
            <a:off x="8694143" y="2697089"/>
            <a:ext cx="1566301" cy="82041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Food shortages</a:t>
            </a:r>
          </a:p>
        </p:txBody>
      </p:sp>
      <p:sp>
        <p:nvSpPr>
          <p:cNvPr id="24" name="Subtitle 2"/>
          <p:cNvSpPr txBox="1">
            <a:spLocks/>
          </p:cNvSpPr>
          <p:nvPr/>
        </p:nvSpPr>
        <p:spPr>
          <a:xfrm>
            <a:off x="6964132" y="2697089"/>
            <a:ext cx="1654217" cy="7689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prstClr val="white"/>
                </a:solidFill>
                <a:effectLst/>
                <a:uLnTx/>
                <a:uFillTx/>
                <a:latin typeface="Calibri" panose="020F0502020204030204"/>
                <a:ea typeface="Roboto Thin" panose="02000000000000000000" pitchFamily="2" charset="0"/>
                <a:cs typeface="+mn-cs"/>
              </a:rPr>
              <a:t>Population growth</a:t>
            </a:r>
          </a:p>
        </p:txBody>
      </p:sp>
      <p:sp>
        <p:nvSpPr>
          <p:cNvPr id="13" name="Oval 12"/>
          <p:cNvSpPr/>
          <p:nvPr/>
        </p:nvSpPr>
        <p:spPr>
          <a:xfrm>
            <a:off x="2259379" y="1550283"/>
            <a:ext cx="1022101" cy="1022101"/>
          </a:xfrm>
          <a:prstGeom prst="ellipse">
            <a:avLst/>
          </a:prstGeom>
          <a:blipFill>
            <a:blip r:embed="rId4"/>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Oval 15"/>
          <p:cNvSpPr/>
          <p:nvPr/>
        </p:nvSpPr>
        <p:spPr>
          <a:xfrm>
            <a:off x="3934575" y="1550282"/>
            <a:ext cx="1025799" cy="1025799"/>
          </a:xfrm>
          <a:prstGeom prst="ellipse">
            <a:avLst/>
          </a:prstGeom>
          <a:blipFill>
            <a:blip r:embed="rId5"/>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Oval 18"/>
          <p:cNvSpPr/>
          <p:nvPr/>
        </p:nvSpPr>
        <p:spPr>
          <a:xfrm>
            <a:off x="5608245" y="1585042"/>
            <a:ext cx="1025799" cy="1025799"/>
          </a:xfrm>
          <a:prstGeom prst="ellipse">
            <a:avLst/>
          </a:prstGeom>
          <a:blipFill>
            <a:blip r:embed="rId6"/>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21"/>
          <p:cNvSpPr/>
          <p:nvPr/>
        </p:nvSpPr>
        <p:spPr>
          <a:xfrm>
            <a:off x="7278342" y="1550282"/>
            <a:ext cx="1025799" cy="1025799"/>
          </a:xfrm>
          <a:prstGeom prst="ellipse">
            <a:avLst/>
          </a:prstGeom>
          <a:blipFill>
            <a:blip r:embed="rId7"/>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Oval 24"/>
          <p:cNvSpPr/>
          <p:nvPr/>
        </p:nvSpPr>
        <p:spPr>
          <a:xfrm>
            <a:off x="8946913" y="1550282"/>
            <a:ext cx="1025799" cy="1025799"/>
          </a:xfrm>
          <a:prstGeom prst="ellipse">
            <a:avLst/>
          </a:prstGeom>
          <a:blipFill>
            <a:blip r:embed="rId8"/>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0" name="Picture 49"/>
          <p:cNvPicPr>
            <a:picLocks noChangeAspect="1"/>
          </p:cNvPicPr>
          <p:nvPr/>
        </p:nvPicPr>
        <p:blipFill rotWithShape="1">
          <a:blip r:embed="rId9" cstate="print">
            <a:extLst>
              <a:ext uri="{28A0092B-C50C-407E-A947-70E740481C1C}">
                <a14:useLocalDpi xmlns:a14="http://schemas.microsoft.com/office/drawing/2010/main" val="0"/>
              </a:ext>
            </a:extLst>
          </a:blip>
          <a:srcRect b="18335"/>
          <a:stretch/>
        </p:blipFill>
        <p:spPr>
          <a:xfrm>
            <a:off x="10787186" y="460467"/>
            <a:ext cx="972423" cy="452520"/>
          </a:xfrm>
          <a:prstGeom prst="rect">
            <a:avLst/>
          </a:prstGeom>
        </p:spPr>
      </p:pic>
      <p:sp>
        <p:nvSpPr>
          <p:cNvPr id="2" name="TextBox 1">
            <a:extLst>
              <a:ext uri="{FF2B5EF4-FFF2-40B4-BE49-F238E27FC236}">
                <a16:creationId xmlns:a16="http://schemas.microsoft.com/office/drawing/2014/main" id="{3ED23576-4FFF-21CE-070B-F0D9DC4043A9}"/>
              </a:ext>
            </a:extLst>
          </p:cNvPr>
          <p:cNvSpPr txBox="1"/>
          <p:nvPr/>
        </p:nvSpPr>
        <p:spPr>
          <a:xfrm>
            <a:off x="1599430" y="5456378"/>
            <a:ext cx="9043427" cy="830997"/>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FR" sz="2400" b="1" i="1" u="none" strike="noStrike" kern="1200" cap="none" spc="0" normalizeH="0" baseline="0" noProof="0" dirty="0">
                <a:ln>
                  <a:noFill/>
                </a:ln>
                <a:solidFill>
                  <a:prstClr val="white"/>
                </a:solidFill>
                <a:effectLst/>
                <a:uLnTx/>
                <a:uFillTx/>
                <a:latin typeface="Calibri" panose="020F0502020204030204"/>
                <a:ea typeface="+mn-ea"/>
                <a:cs typeface="+mn-cs"/>
              </a:rPr>
              <a:t>“If you want to go fast, go alone; if you want to go far go together”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FR" sz="2400" b="0" i="1" u="none" strike="noStrike" kern="1200" cap="none" spc="0" normalizeH="0" baseline="0" noProof="0">
                <a:ln>
                  <a:noFill/>
                </a:ln>
                <a:solidFill>
                  <a:prstClr val="white"/>
                </a:solidFill>
                <a:effectLst/>
                <a:uLnTx/>
                <a:uFillTx/>
                <a:latin typeface="Calibri" panose="020F0502020204030204"/>
                <a:ea typeface="+mn-ea"/>
                <a:cs typeface="+mn-cs"/>
              </a:rPr>
              <a:t>African Proverb</a:t>
            </a:r>
            <a:endParaRPr kumimoji="0" lang="en-FR" sz="2400" b="0" i="1" u="none" strike="noStrike" kern="1200" cap="none" spc="0" normalizeH="0" baseline="0" noProof="0">
              <a:ln>
                <a:noFill/>
              </a:ln>
              <a:solidFill>
                <a:prstClr val="white"/>
              </a:solidFill>
              <a:effectLst/>
              <a:uLnTx/>
              <a:uFillTx/>
              <a:latin typeface="Calibri" panose="020F0502020204030204"/>
              <a:ea typeface="+mn-ea"/>
              <a:cs typeface="Calibri"/>
            </a:endParaRPr>
          </a:p>
        </p:txBody>
      </p:sp>
    </p:spTree>
    <p:extLst>
      <p:ext uri="{BB962C8B-B14F-4D97-AF65-F5344CB8AC3E}">
        <p14:creationId xmlns:p14="http://schemas.microsoft.com/office/powerpoint/2010/main" val="3580244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8" grpId="0"/>
      <p:bldP spid="21" grpId="0"/>
      <p:bldP spid="24" grpId="0"/>
      <p:bldP spid="13" grpId="0" animBg="1"/>
      <p:bldP spid="16" grpId="0" animBg="1"/>
      <p:bldP spid="19" grpId="0" animBg="1"/>
      <p:bldP spid="22" grpId="0" animBg="1"/>
      <p:bldP spid="25" grpId="0" animBg="1"/>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0"/>
          <p:cNvSpPr txBox="1">
            <a:spLocks/>
          </p:cNvSpPr>
          <p:nvPr/>
        </p:nvSpPr>
        <p:spPr>
          <a:xfrm>
            <a:off x="998895" y="2002877"/>
            <a:ext cx="4248380" cy="3721912"/>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dirty="0">
                <a:solidFill>
                  <a:schemeClr val="accent1">
                    <a:lumMod val="50000"/>
                  </a:schemeClr>
                </a:solidFill>
              </a:rPr>
              <a:t>GÉANT Association supports and represents 43 NRENs across Europe. </a:t>
            </a:r>
          </a:p>
          <a:p>
            <a:r>
              <a:rPr lang="en-GB" sz="2800" b="0" dirty="0">
                <a:solidFill>
                  <a:schemeClr val="accent1">
                    <a:lumMod val="50000"/>
                  </a:schemeClr>
                </a:solidFill>
              </a:rPr>
              <a:t>Together they support over 10,000 institutions and 50 million academic users. </a:t>
            </a:r>
          </a:p>
        </p:txBody>
      </p:sp>
      <p:sp>
        <p:nvSpPr>
          <p:cNvPr id="2" name="Title 1">
            <a:extLst>
              <a:ext uri="{FF2B5EF4-FFF2-40B4-BE49-F238E27FC236}">
                <a16:creationId xmlns:a16="http://schemas.microsoft.com/office/drawing/2014/main" id="{048D2CB7-1442-4DD9-A4BA-186948CC8F6A}"/>
              </a:ext>
            </a:extLst>
          </p:cNvPr>
          <p:cNvSpPr>
            <a:spLocks noGrp="1"/>
          </p:cNvSpPr>
          <p:nvPr>
            <p:ph type="title"/>
          </p:nvPr>
        </p:nvSpPr>
        <p:spPr>
          <a:xfrm>
            <a:off x="998895" y="702302"/>
            <a:ext cx="9894723" cy="430909"/>
          </a:xfrm>
        </p:spPr>
        <p:txBody>
          <a:bodyPr>
            <a:normAutofit fontScale="90000"/>
          </a:bodyPr>
          <a:lstStyle/>
          <a:p>
            <a:r>
              <a:rPr lang="en-GB" dirty="0"/>
              <a:t>Membership Association</a:t>
            </a:r>
          </a:p>
        </p:txBody>
      </p:sp>
      <p:pic>
        <p:nvPicPr>
          <p:cNvPr id="4" name="Picture 4" descr="A picture containing text, diagram, font, map&#10;&#10;Description automatically generated">
            <a:extLst>
              <a:ext uri="{FF2B5EF4-FFF2-40B4-BE49-F238E27FC236}">
                <a16:creationId xmlns:a16="http://schemas.microsoft.com/office/drawing/2014/main" id="{D196FA91-2095-1E53-5FAD-87BE8D0BA8FD}"/>
              </a:ext>
            </a:extLst>
          </p:cNvPr>
          <p:cNvPicPr>
            <a:picLocks noChangeAspect="1"/>
          </p:cNvPicPr>
          <p:nvPr/>
        </p:nvPicPr>
        <p:blipFill>
          <a:blip r:embed="rId3"/>
          <a:stretch>
            <a:fillRect/>
          </a:stretch>
        </p:blipFill>
        <p:spPr>
          <a:xfrm>
            <a:off x="6083647" y="1715638"/>
            <a:ext cx="4243582" cy="4778809"/>
          </a:xfrm>
          <a:prstGeom prst="rect">
            <a:avLst/>
          </a:prstGeom>
        </p:spPr>
      </p:pic>
    </p:spTree>
    <p:extLst>
      <p:ext uri="{BB962C8B-B14F-4D97-AF65-F5344CB8AC3E}">
        <p14:creationId xmlns:p14="http://schemas.microsoft.com/office/powerpoint/2010/main" val="240431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ky, sunset, outdoor, sun&#10;&#10;Description automatically generated">
            <a:extLst>
              <a:ext uri="{FF2B5EF4-FFF2-40B4-BE49-F238E27FC236}">
                <a16:creationId xmlns:a16="http://schemas.microsoft.com/office/drawing/2014/main" id="{F98C96EC-258C-84E0-3C62-4167A7861469}"/>
              </a:ext>
            </a:extLst>
          </p:cNvPr>
          <p:cNvPicPr>
            <a:picLocks noChangeAspect="1"/>
          </p:cNvPicPr>
          <p:nvPr/>
        </p:nvPicPr>
        <p:blipFill rotWithShape="1">
          <a:blip r:embed="rId3">
            <a:extLst>
              <a:ext uri="{28A0092B-C50C-407E-A947-70E740481C1C}">
                <a14:useLocalDpi xmlns:a14="http://schemas.microsoft.com/office/drawing/2010/main" val="0"/>
              </a:ext>
            </a:extLst>
          </a:blip>
          <a:srcRect l="21276" t="37141" r="21276" b="13344"/>
          <a:stretch/>
        </p:blipFill>
        <p:spPr>
          <a:xfrm>
            <a:off x="0" y="0"/>
            <a:ext cx="12192000" cy="6858000"/>
          </a:xfrm>
          <a:prstGeom prst="rect">
            <a:avLst/>
          </a:prstGeom>
          <a:noFill/>
        </p:spPr>
      </p:pic>
      <p:grpSp>
        <p:nvGrpSpPr>
          <p:cNvPr id="2" name="Group 1">
            <a:extLst>
              <a:ext uri="{FF2B5EF4-FFF2-40B4-BE49-F238E27FC236}">
                <a16:creationId xmlns:a16="http://schemas.microsoft.com/office/drawing/2014/main" id="{6BAD77A8-28A1-E0B7-1D27-6E6F4180206C}"/>
              </a:ext>
            </a:extLst>
          </p:cNvPr>
          <p:cNvGrpSpPr/>
          <p:nvPr/>
        </p:nvGrpSpPr>
        <p:grpSpPr>
          <a:xfrm>
            <a:off x="-2340682" y="-3892978"/>
            <a:ext cx="17197145" cy="7989893"/>
            <a:chOff x="-2340682" y="-3892978"/>
            <a:chExt cx="17197145" cy="7989893"/>
          </a:xfrm>
        </p:grpSpPr>
        <p:sp>
          <p:nvSpPr>
            <p:cNvPr id="7" name="Chord 6">
              <a:extLst>
                <a:ext uri="{FF2B5EF4-FFF2-40B4-BE49-F238E27FC236}">
                  <a16:creationId xmlns:a16="http://schemas.microsoft.com/office/drawing/2014/main" id="{445A203E-315D-9CDE-B443-D71201942617}"/>
                </a:ext>
              </a:extLst>
            </p:cNvPr>
            <p:cNvSpPr/>
            <p:nvPr/>
          </p:nvSpPr>
          <p:spPr>
            <a:xfrm rot="16200000">
              <a:off x="2262944" y="-8496604"/>
              <a:ext cx="7989893" cy="17197145"/>
            </a:xfrm>
            <a:prstGeom prst="chord">
              <a:avLst>
                <a:gd name="adj1" fmla="val 5072106"/>
                <a:gd name="adj2" fmla="val 16523012"/>
              </a:avLst>
            </a:prstGeom>
            <a:solidFill>
              <a:srgbClr val="FFDCA2">
                <a:alpha val="8745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6">
              <a:extLst>
                <a:ext uri="{FF2B5EF4-FFF2-40B4-BE49-F238E27FC236}">
                  <a16:creationId xmlns:a16="http://schemas.microsoft.com/office/drawing/2014/main" id="{8FF460F6-C3B4-7665-9AFA-05051A54E9FE}"/>
                </a:ext>
              </a:extLst>
            </p:cNvPr>
            <p:cNvSpPr txBox="1">
              <a:spLocks/>
            </p:cNvSpPr>
            <p:nvPr/>
          </p:nvSpPr>
          <p:spPr>
            <a:xfrm>
              <a:off x="49831" y="10580"/>
              <a:ext cx="12191999" cy="3824019"/>
            </a:xfrm>
            <a:prstGeom prst="rect">
              <a:avLst/>
            </a:prstGeom>
          </p:spPr>
          <p:txBody>
            <a:bodyPr vert="horz" lIns="91440" tIns="45720" rIns="91440" bIns="45720" rtlCol="0">
              <a:prstTxWarp prst="textArchDown">
                <a:avLst>
                  <a:gd name="adj" fmla="val 21580184"/>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kumimoji="0" lang="en-GB" sz="4000" b="1" i="0" u="none" strike="noStrike" kern="1200" cap="none" spc="0" normalizeH="0" baseline="0" noProof="0" dirty="0">
                  <a:ln>
                    <a:noFill/>
                  </a:ln>
                  <a:effectLst/>
                  <a:uLnTx/>
                  <a:uFillTx/>
                  <a:latin typeface="Calibri" panose="020F0502020204030204"/>
                  <a:ea typeface="+mn-ea"/>
                  <a:cs typeface="+mn-cs"/>
                </a:rPr>
                <a:t>COMMUNITY</a:t>
              </a:r>
              <a:endParaRPr kumimoji="0" lang="en-GB" sz="4000" b="1" i="0" u="none" strike="noStrike" kern="1200" cap="none" spc="0" normalizeH="0" baseline="0" noProof="0" dirty="0">
                <a:ln>
                  <a:noFill/>
                </a:ln>
                <a:uLnTx/>
                <a:uFillTx/>
                <a:latin typeface="Calibri" panose="020F0502020204030204"/>
                <a:ea typeface="+mn-ea"/>
                <a:cs typeface="+mn-cs"/>
              </a:endParaRPr>
            </a:p>
          </p:txBody>
        </p:sp>
      </p:grpSp>
      <p:grpSp>
        <p:nvGrpSpPr>
          <p:cNvPr id="3" name="Group 2">
            <a:extLst>
              <a:ext uri="{FF2B5EF4-FFF2-40B4-BE49-F238E27FC236}">
                <a16:creationId xmlns:a16="http://schemas.microsoft.com/office/drawing/2014/main" id="{1CA2417F-6983-5B02-2A92-DDF72890501A}"/>
              </a:ext>
            </a:extLst>
          </p:cNvPr>
          <p:cNvGrpSpPr/>
          <p:nvPr/>
        </p:nvGrpSpPr>
        <p:grpSpPr>
          <a:xfrm>
            <a:off x="-2452742" y="-3387503"/>
            <a:ext cx="17197144" cy="6816503"/>
            <a:chOff x="-2340682" y="-3387504"/>
            <a:chExt cx="17197144" cy="6816503"/>
          </a:xfrm>
        </p:grpSpPr>
        <p:sp>
          <p:nvSpPr>
            <p:cNvPr id="10" name="Chord 9">
              <a:extLst>
                <a:ext uri="{FF2B5EF4-FFF2-40B4-BE49-F238E27FC236}">
                  <a16:creationId xmlns:a16="http://schemas.microsoft.com/office/drawing/2014/main" id="{BA92D67D-2D42-D312-37FE-C2A1DEDAE46F}"/>
                </a:ext>
              </a:extLst>
            </p:cNvPr>
            <p:cNvSpPr/>
            <p:nvPr/>
          </p:nvSpPr>
          <p:spPr>
            <a:xfrm rot="16200000">
              <a:off x="2849638" y="-8577824"/>
              <a:ext cx="6816503" cy="17197144"/>
            </a:xfrm>
            <a:prstGeom prst="chord">
              <a:avLst>
                <a:gd name="adj1" fmla="val 5116398"/>
                <a:gd name="adj2" fmla="val 16474867"/>
              </a:avLst>
            </a:prstGeom>
            <a:solidFill>
              <a:srgbClr val="FEC96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6">
              <a:extLst>
                <a:ext uri="{FF2B5EF4-FFF2-40B4-BE49-F238E27FC236}">
                  <a16:creationId xmlns:a16="http://schemas.microsoft.com/office/drawing/2014/main" id="{5245BA2D-9672-B54E-D0B9-49652894D8FB}"/>
                </a:ext>
              </a:extLst>
            </p:cNvPr>
            <p:cNvSpPr txBox="1">
              <a:spLocks/>
            </p:cNvSpPr>
            <p:nvPr/>
          </p:nvSpPr>
          <p:spPr>
            <a:xfrm>
              <a:off x="69198" y="-419392"/>
              <a:ext cx="12191999" cy="3591431"/>
            </a:xfrm>
            <a:prstGeom prst="rect">
              <a:avLst/>
            </a:prstGeom>
          </p:spPr>
          <p:txBody>
            <a:bodyPr vert="horz" lIns="91440" tIns="45720" rIns="91440" bIns="45720" rtlCol="0">
              <a:prstTxWarp prst="textArchDown">
                <a:avLst>
                  <a:gd name="adj" fmla="val 527690"/>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kumimoji="0" lang="en-GB" sz="4000" b="1" i="0" u="none" strike="noStrike" kern="1200" cap="none" spc="0" normalizeH="0" baseline="0" noProof="0" dirty="0">
                  <a:ln>
                    <a:noFill/>
                  </a:ln>
                  <a:uLnTx/>
                  <a:uFillTx/>
                  <a:latin typeface="Calibri" panose="020F0502020204030204"/>
                  <a:ea typeface="+mn-ea"/>
                  <a:cs typeface="+mn-cs"/>
                </a:rPr>
                <a:t>NETWORK</a:t>
              </a:r>
            </a:p>
          </p:txBody>
        </p:sp>
      </p:grpSp>
      <p:grpSp>
        <p:nvGrpSpPr>
          <p:cNvPr id="4" name="Group 3">
            <a:extLst>
              <a:ext uri="{FF2B5EF4-FFF2-40B4-BE49-F238E27FC236}">
                <a16:creationId xmlns:a16="http://schemas.microsoft.com/office/drawing/2014/main" id="{A9F054F9-42D4-179A-5DB9-138F8AA734FF}"/>
              </a:ext>
            </a:extLst>
          </p:cNvPr>
          <p:cNvGrpSpPr/>
          <p:nvPr/>
        </p:nvGrpSpPr>
        <p:grpSpPr>
          <a:xfrm>
            <a:off x="-2340678" y="-2951912"/>
            <a:ext cx="17197141" cy="5721139"/>
            <a:chOff x="-2340678" y="-2951912"/>
            <a:chExt cx="17197141" cy="5721139"/>
          </a:xfrm>
        </p:grpSpPr>
        <p:sp>
          <p:nvSpPr>
            <p:cNvPr id="13" name="Chord 12">
              <a:extLst>
                <a:ext uri="{FF2B5EF4-FFF2-40B4-BE49-F238E27FC236}">
                  <a16:creationId xmlns:a16="http://schemas.microsoft.com/office/drawing/2014/main" id="{0FEF4B0E-BDF1-9A88-88BA-A97DF190A781}"/>
                </a:ext>
              </a:extLst>
            </p:cNvPr>
            <p:cNvSpPr/>
            <p:nvPr/>
          </p:nvSpPr>
          <p:spPr>
            <a:xfrm rot="16200000">
              <a:off x="3397323" y="-8689913"/>
              <a:ext cx="5721139" cy="17197141"/>
            </a:xfrm>
            <a:prstGeom prst="chord">
              <a:avLst>
                <a:gd name="adj1" fmla="val 5174408"/>
                <a:gd name="adj2" fmla="val 16373016"/>
              </a:avLst>
            </a:prstGeom>
            <a:solidFill>
              <a:srgbClr val="FAA24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6">
              <a:extLst>
                <a:ext uri="{FF2B5EF4-FFF2-40B4-BE49-F238E27FC236}">
                  <a16:creationId xmlns:a16="http://schemas.microsoft.com/office/drawing/2014/main" id="{C7839C65-19F4-B505-94B2-AC2CCEB59745}"/>
                </a:ext>
              </a:extLst>
            </p:cNvPr>
            <p:cNvSpPr txBox="1">
              <a:spLocks/>
            </p:cNvSpPr>
            <p:nvPr/>
          </p:nvSpPr>
          <p:spPr>
            <a:xfrm>
              <a:off x="161890" y="-1294902"/>
              <a:ext cx="12191999" cy="3824019"/>
            </a:xfrm>
            <a:prstGeom prst="rect">
              <a:avLst/>
            </a:prstGeom>
          </p:spPr>
          <p:txBody>
            <a:bodyPr vert="horz" lIns="91440" tIns="45720" rIns="91440" bIns="45720" rtlCol="0">
              <a:prstTxWarp prst="textArchDown">
                <a:avLst>
                  <a:gd name="adj" fmla="val 540036"/>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GB" sz="4000" b="1" dirty="0">
                  <a:latin typeface="Calibri" panose="020F0502020204030204"/>
                </a:rPr>
                <a:t>IDENTITY FEDERATION</a:t>
              </a:r>
              <a:endParaRPr kumimoji="0" lang="en-GB" sz="4000" b="1" i="0" u="none" strike="noStrike" kern="1200" cap="none" spc="0" normalizeH="0" baseline="0" noProof="0" dirty="0">
                <a:ln>
                  <a:noFill/>
                </a:ln>
                <a:effectLst/>
                <a:uLnTx/>
                <a:uFillTx/>
                <a:latin typeface="Calibri" panose="020F0502020204030204"/>
                <a:ea typeface="+mn-ea"/>
                <a:cs typeface="+mn-cs"/>
              </a:endParaRPr>
            </a:p>
          </p:txBody>
        </p:sp>
      </p:grpSp>
      <p:grpSp>
        <p:nvGrpSpPr>
          <p:cNvPr id="6" name="Group 5">
            <a:extLst>
              <a:ext uri="{FF2B5EF4-FFF2-40B4-BE49-F238E27FC236}">
                <a16:creationId xmlns:a16="http://schemas.microsoft.com/office/drawing/2014/main" id="{2E712136-7402-D9A2-9E5A-AA8CD6455BB9}"/>
              </a:ext>
            </a:extLst>
          </p:cNvPr>
          <p:cNvGrpSpPr/>
          <p:nvPr/>
        </p:nvGrpSpPr>
        <p:grpSpPr>
          <a:xfrm>
            <a:off x="-2340679" y="-2332276"/>
            <a:ext cx="17197142" cy="4481868"/>
            <a:chOff x="-2340679" y="-2332276"/>
            <a:chExt cx="17197142" cy="4481868"/>
          </a:xfrm>
        </p:grpSpPr>
        <p:sp>
          <p:nvSpPr>
            <p:cNvPr id="16" name="Chord 15">
              <a:extLst>
                <a:ext uri="{FF2B5EF4-FFF2-40B4-BE49-F238E27FC236}">
                  <a16:creationId xmlns:a16="http://schemas.microsoft.com/office/drawing/2014/main" id="{44B53125-5590-9B3B-7F7D-35D466271486}"/>
                </a:ext>
              </a:extLst>
            </p:cNvPr>
            <p:cNvSpPr/>
            <p:nvPr/>
          </p:nvSpPr>
          <p:spPr>
            <a:xfrm rot="16200000">
              <a:off x="4016958" y="-8689913"/>
              <a:ext cx="4481868" cy="17197142"/>
            </a:xfrm>
            <a:prstGeom prst="chord">
              <a:avLst>
                <a:gd name="adj1" fmla="val 5221352"/>
                <a:gd name="adj2" fmla="val 16363341"/>
              </a:avLst>
            </a:prstGeom>
            <a:solidFill>
              <a:srgbClr val="C9750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00584B3B-F475-BE04-8738-2CEF21710DFF}"/>
                </a:ext>
              </a:extLst>
            </p:cNvPr>
            <p:cNvGrpSpPr/>
            <p:nvPr/>
          </p:nvGrpSpPr>
          <p:grpSpPr>
            <a:xfrm>
              <a:off x="949944" y="250404"/>
              <a:ext cx="2060505" cy="1334914"/>
              <a:chOff x="1306755" y="472670"/>
              <a:chExt cx="2060505" cy="1334914"/>
            </a:xfrm>
          </p:grpSpPr>
          <p:sp>
            <p:nvSpPr>
              <p:cNvPr id="33" name="Content Placeholder 6">
                <a:extLst>
                  <a:ext uri="{FF2B5EF4-FFF2-40B4-BE49-F238E27FC236}">
                    <a16:creationId xmlns:a16="http://schemas.microsoft.com/office/drawing/2014/main" id="{8D924308-A97A-446E-05E9-2F871CD478E9}"/>
                  </a:ext>
                </a:extLst>
              </p:cNvPr>
              <p:cNvSpPr txBox="1">
                <a:spLocks/>
              </p:cNvSpPr>
              <p:nvPr/>
            </p:nvSpPr>
            <p:spPr>
              <a:xfrm>
                <a:off x="1306755" y="472670"/>
                <a:ext cx="2060505" cy="49858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86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chemeClr val="bg1"/>
                    </a:solidFill>
                    <a:effectLst/>
                    <a:uLnTx/>
                    <a:uFillTx/>
                    <a:latin typeface="Calibri" panose="020F0502020204030204"/>
                    <a:ea typeface="+mn-ea"/>
                    <a:cs typeface="+mn-cs"/>
                  </a:rPr>
                  <a:t>Network Services</a:t>
                </a:r>
              </a:p>
            </p:txBody>
          </p:sp>
          <p:grpSp>
            <p:nvGrpSpPr>
              <p:cNvPr id="34" name="Group 33">
                <a:extLst>
                  <a:ext uri="{FF2B5EF4-FFF2-40B4-BE49-F238E27FC236}">
                    <a16:creationId xmlns:a16="http://schemas.microsoft.com/office/drawing/2014/main" id="{6F225707-5B22-CC48-3AFE-095738AA69E1}"/>
                  </a:ext>
                </a:extLst>
              </p:cNvPr>
              <p:cNvGrpSpPr/>
              <p:nvPr/>
            </p:nvGrpSpPr>
            <p:grpSpPr>
              <a:xfrm>
                <a:off x="1878069" y="906576"/>
                <a:ext cx="901008" cy="901008"/>
                <a:chOff x="3242598" y="2461421"/>
                <a:chExt cx="1056640" cy="1056640"/>
              </a:xfrm>
            </p:grpSpPr>
            <p:sp>
              <p:nvSpPr>
                <p:cNvPr id="35" name="Oval 34">
                  <a:extLst>
                    <a:ext uri="{FF2B5EF4-FFF2-40B4-BE49-F238E27FC236}">
                      <a16:creationId xmlns:a16="http://schemas.microsoft.com/office/drawing/2014/main" id="{EBA991D7-A5C2-ED82-AF94-DBCD4D564041}"/>
                    </a:ext>
                  </a:extLst>
                </p:cNvPr>
                <p:cNvSpPr/>
                <p:nvPr/>
              </p:nvSpPr>
              <p:spPr>
                <a:xfrm>
                  <a:off x="3242598" y="2461421"/>
                  <a:ext cx="1056640" cy="1056640"/>
                </a:xfrm>
                <a:prstGeom prst="ellipse">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pic>
              <p:nvPicPr>
                <p:cNvPr id="36" name="Picture 35" descr="A picture containing text, clipart&#10;&#10;Description automatically generated">
                  <a:extLst>
                    <a:ext uri="{FF2B5EF4-FFF2-40B4-BE49-F238E27FC236}">
                      <a16:creationId xmlns:a16="http://schemas.microsoft.com/office/drawing/2014/main" id="{B3CBDEAF-F210-0B67-47D4-4747461A28A0}"/>
                    </a:ext>
                  </a:extLst>
                </p:cNvPr>
                <p:cNvPicPr>
                  <a:picLocks noChangeAspect="1"/>
                </p:cNvPicPr>
                <p:nvPr/>
              </p:nvPicPr>
              <p:blipFill rotWithShape="1">
                <a:blip r:embed="rId4"/>
                <a:srcRect r="79355"/>
                <a:stretch/>
              </p:blipFill>
              <p:spPr>
                <a:xfrm>
                  <a:off x="3425853" y="2635121"/>
                  <a:ext cx="709915" cy="635540"/>
                </a:xfrm>
                <a:prstGeom prst="rect">
                  <a:avLst/>
                </a:prstGeom>
              </p:spPr>
            </p:pic>
          </p:grpSp>
        </p:grpSp>
        <p:grpSp>
          <p:nvGrpSpPr>
            <p:cNvPr id="18" name="Group 17">
              <a:extLst>
                <a:ext uri="{FF2B5EF4-FFF2-40B4-BE49-F238E27FC236}">
                  <a16:creationId xmlns:a16="http://schemas.microsoft.com/office/drawing/2014/main" id="{A3B7F9AA-933D-CA92-1788-522FBB7FB155}"/>
                </a:ext>
              </a:extLst>
            </p:cNvPr>
            <p:cNvGrpSpPr/>
            <p:nvPr/>
          </p:nvGrpSpPr>
          <p:grpSpPr>
            <a:xfrm>
              <a:off x="4259197" y="496532"/>
              <a:ext cx="1200369" cy="1346634"/>
              <a:chOff x="4140919" y="599413"/>
              <a:chExt cx="1200369" cy="1346634"/>
            </a:xfrm>
          </p:grpSpPr>
          <p:sp>
            <p:nvSpPr>
              <p:cNvPr id="29" name="Content Placeholder 6">
                <a:extLst>
                  <a:ext uri="{FF2B5EF4-FFF2-40B4-BE49-F238E27FC236}">
                    <a16:creationId xmlns:a16="http://schemas.microsoft.com/office/drawing/2014/main" id="{8EC95BC1-F972-C38B-674E-D9290A523C30}"/>
                  </a:ext>
                </a:extLst>
              </p:cNvPr>
              <p:cNvSpPr txBox="1">
                <a:spLocks/>
              </p:cNvSpPr>
              <p:nvPr/>
            </p:nvSpPr>
            <p:spPr>
              <a:xfrm>
                <a:off x="4140919" y="599413"/>
                <a:ext cx="1200369" cy="4116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chemeClr val="bg1"/>
                    </a:solidFill>
                    <a:effectLst/>
                    <a:uLnTx/>
                    <a:uFillTx/>
                    <a:latin typeface="Calibri" panose="020F0502020204030204"/>
                    <a:ea typeface="+mn-ea"/>
                    <a:cs typeface="+mn-cs"/>
                  </a:rPr>
                  <a:t>Security</a:t>
                </a:r>
              </a:p>
            </p:txBody>
          </p:sp>
          <p:grpSp>
            <p:nvGrpSpPr>
              <p:cNvPr id="30" name="Group 29">
                <a:extLst>
                  <a:ext uri="{FF2B5EF4-FFF2-40B4-BE49-F238E27FC236}">
                    <a16:creationId xmlns:a16="http://schemas.microsoft.com/office/drawing/2014/main" id="{DDA8E8D1-B200-F958-2757-6A3D4DF79466}"/>
                  </a:ext>
                </a:extLst>
              </p:cNvPr>
              <p:cNvGrpSpPr/>
              <p:nvPr/>
            </p:nvGrpSpPr>
            <p:grpSpPr>
              <a:xfrm>
                <a:off x="4305802" y="1045039"/>
                <a:ext cx="901008" cy="901008"/>
                <a:chOff x="4664156" y="2461421"/>
                <a:chExt cx="1056640" cy="1056640"/>
              </a:xfrm>
            </p:grpSpPr>
            <p:sp>
              <p:nvSpPr>
                <p:cNvPr id="31" name="Oval 30">
                  <a:extLst>
                    <a:ext uri="{FF2B5EF4-FFF2-40B4-BE49-F238E27FC236}">
                      <a16:creationId xmlns:a16="http://schemas.microsoft.com/office/drawing/2014/main" id="{F08AF61F-1F9A-2826-9AD6-C8364661F9E1}"/>
                    </a:ext>
                  </a:extLst>
                </p:cNvPr>
                <p:cNvSpPr/>
                <p:nvPr/>
              </p:nvSpPr>
              <p:spPr>
                <a:xfrm>
                  <a:off x="4664156" y="2461421"/>
                  <a:ext cx="1056640" cy="1056640"/>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A picture containing text, clipart&#10;&#10;Description automatically generated">
                  <a:extLst>
                    <a:ext uri="{FF2B5EF4-FFF2-40B4-BE49-F238E27FC236}">
                      <a16:creationId xmlns:a16="http://schemas.microsoft.com/office/drawing/2014/main" id="{716022A8-6733-F89E-FC54-919DE9C24100}"/>
                    </a:ext>
                  </a:extLst>
                </p:cNvPr>
                <p:cNvPicPr>
                  <a:picLocks noChangeAspect="1"/>
                </p:cNvPicPr>
                <p:nvPr/>
              </p:nvPicPr>
              <p:blipFill rotWithShape="1">
                <a:blip r:embed="rId4"/>
                <a:srcRect l="23932" r="55423"/>
                <a:stretch/>
              </p:blipFill>
              <p:spPr>
                <a:xfrm>
                  <a:off x="4768874" y="2607786"/>
                  <a:ext cx="811550" cy="726528"/>
                </a:xfrm>
                <a:prstGeom prst="rect">
                  <a:avLst/>
                </a:prstGeom>
              </p:spPr>
            </p:pic>
          </p:grpSp>
        </p:grpSp>
        <p:grpSp>
          <p:nvGrpSpPr>
            <p:cNvPr id="19" name="Group 18">
              <a:extLst>
                <a:ext uri="{FF2B5EF4-FFF2-40B4-BE49-F238E27FC236}">
                  <a16:creationId xmlns:a16="http://schemas.microsoft.com/office/drawing/2014/main" id="{585D4148-BDE1-6804-DA97-4D1D9E239E09}"/>
                </a:ext>
              </a:extLst>
            </p:cNvPr>
            <p:cNvGrpSpPr/>
            <p:nvPr/>
          </p:nvGrpSpPr>
          <p:grpSpPr>
            <a:xfrm>
              <a:off x="6531839" y="521687"/>
              <a:ext cx="2060504" cy="1318257"/>
              <a:chOff x="6504798" y="692721"/>
              <a:chExt cx="2060504" cy="1318257"/>
            </a:xfrm>
          </p:grpSpPr>
          <p:sp>
            <p:nvSpPr>
              <p:cNvPr id="25" name="Content Placeholder 6">
                <a:extLst>
                  <a:ext uri="{FF2B5EF4-FFF2-40B4-BE49-F238E27FC236}">
                    <a16:creationId xmlns:a16="http://schemas.microsoft.com/office/drawing/2014/main" id="{8B574E53-4A63-9D3D-F5C9-59C19F3FCE80}"/>
                  </a:ext>
                </a:extLst>
              </p:cNvPr>
              <p:cNvSpPr txBox="1">
                <a:spLocks/>
              </p:cNvSpPr>
              <p:nvPr/>
            </p:nvSpPr>
            <p:spPr>
              <a:xfrm>
                <a:off x="6504798" y="692721"/>
                <a:ext cx="2060504" cy="5342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860"/>
                  </a:lnSpc>
                  <a:spcBef>
                    <a:spcPts val="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chemeClr val="bg1"/>
                    </a:solidFill>
                    <a:effectLst/>
                    <a:uLnTx/>
                    <a:uFillTx/>
                    <a:latin typeface="Calibri" panose="020F0502020204030204"/>
                    <a:ea typeface="+mn-ea"/>
                    <a:cs typeface="+mn-cs"/>
                  </a:rPr>
                  <a:t>Trust &amp; Identity</a:t>
                </a:r>
              </a:p>
            </p:txBody>
          </p:sp>
          <p:grpSp>
            <p:nvGrpSpPr>
              <p:cNvPr id="26" name="Group 25">
                <a:extLst>
                  <a:ext uri="{FF2B5EF4-FFF2-40B4-BE49-F238E27FC236}">
                    <a16:creationId xmlns:a16="http://schemas.microsoft.com/office/drawing/2014/main" id="{35DE16C2-668A-B7EA-0560-2C0BE7D3A777}"/>
                  </a:ext>
                </a:extLst>
              </p:cNvPr>
              <p:cNvGrpSpPr/>
              <p:nvPr/>
            </p:nvGrpSpPr>
            <p:grpSpPr>
              <a:xfrm>
                <a:off x="7121898" y="1109970"/>
                <a:ext cx="901008" cy="901008"/>
                <a:chOff x="6076396" y="2461421"/>
                <a:chExt cx="1056640" cy="1056640"/>
              </a:xfrm>
            </p:grpSpPr>
            <p:sp>
              <p:nvSpPr>
                <p:cNvPr id="27" name="Oval 26">
                  <a:extLst>
                    <a:ext uri="{FF2B5EF4-FFF2-40B4-BE49-F238E27FC236}">
                      <a16:creationId xmlns:a16="http://schemas.microsoft.com/office/drawing/2014/main" id="{AA2D5CC9-9908-B008-8206-9E6C7EB46ACB}"/>
                    </a:ext>
                  </a:extLst>
                </p:cNvPr>
                <p:cNvSpPr/>
                <p:nvPr/>
              </p:nvSpPr>
              <p:spPr>
                <a:xfrm>
                  <a:off x="6076396" y="2461421"/>
                  <a:ext cx="1056640" cy="1056640"/>
                </a:xfrm>
                <a:prstGeom prst="ellipse">
                  <a:avLst/>
                </a:prstGeom>
                <a:solidFill>
                  <a:srgbClr val="00C2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8" name="Picture 27" descr="A picture containing text, clipart&#10;&#10;Description automatically generated">
                  <a:extLst>
                    <a:ext uri="{FF2B5EF4-FFF2-40B4-BE49-F238E27FC236}">
                      <a16:creationId xmlns:a16="http://schemas.microsoft.com/office/drawing/2014/main" id="{891A9167-6779-ED89-FEEA-8815BEDFA198}"/>
                    </a:ext>
                  </a:extLst>
                </p:cNvPr>
                <p:cNvPicPr>
                  <a:picLocks noChangeAspect="1"/>
                </p:cNvPicPr>
                <p:nvPr/>
              </p:nvPicPr>
              <p:blipFill rotWithShape="1">
                <a:blip r:embed="rId4"/>
                <a:srcRect l="50669" r="28686"/>
                <a:stretch/>
              </p:blipFill>
              <p:spPr>
                <a:xfrm>
                  <a:off x="6206451" y="2635121"/>
                  <a:ext cx="796530" cy="713081"/>
                </a:xfrm>
                <a:prstGeom prst="rect">
                  <a:avLst/>
                </a:prstGeom>
              </p:spPr>
            </p:pic>
          </p:grpSp>
        </p:grpSp>
        <p:grpSp>
          <p:nvGrpSpPr>
            <p:cNvPr id="20" name="Group 19">
              <a:extLst>
                <a:ext uri="{FF2B5EF4-FFF2-40B4-BE49-F238E27FC236}">
                  <a16:creationId xmlns:a16="http://schemas.microsoft.com/office/drawing/2014/main" id="{CCBC7AAC-F10B-AF05-93CC-0D70BE383C81}"/>
                </a:ext>
              </a:extLst>
            </p:cNvPr>
            <p:cNvGrpSpPr/>
            <p:nvPr/>
          </p:nvGrpSpPr>
          <p:grpSpPr>
            <a:xfrm>
              <a:off x="9550637" y="348080"/>
              <a:ext cx="1188720" cy="1281631"/>
              <a:chOff x="9517088" y="411041"/>
              <a:chExt cx="1188720" cy="1281631"/>
            </a:xfrm>
          </p:grpSpPr>
          <p:sp>
            <p:nvSpPr>
              <p:cNvPr id="21" name="Content Placeholder 6">
                <a:extLst>
                  <a:ext uri="{FF2B5EF4-FFF2-40B4-BE49-F238E27FC236}">
                    <a16:creationId xmlns:a16="http://schemas.microsoft.com/office/drawing/2014/main" id="{CFD9274D-CBA1-AD7B-029D-3386D5512E25}"/>
                  </a:ext>
                </a:extLst>
              </p:cNvPr>
              <p:cNvSpPr txBox="1">
                <a:spLocks/>
              </p:cNvSpPr>
              <p:nvPr/>
            </p:nvSpPr>
            <p:spPr>
              <a:xfrm>
                <a:off x="9517088" y="411041"/>
                <a:ext cx="1188720" cy="3109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schemeClr val="bg1"/>
                    </a:solidFill>
                    <a:effectLst/>
                    <a:uLnTx/>
                    <a:uFillTx/>
                    <a:latin typeface="Calibri" panose="020F0502020204030204"/>
                    <a:ea typeface="+mn-ea"/>
                    <a:cs typeface="+mn-cs"/>
                  </a:rPr>
                  <a:t>Cloud</a:t>
                </a:r>
              </a:p>
            </p:txBody>
          </p:sp>
          <p:grpSp>
            <p:nvGrpSpPr>
              <p:cNvPr id="22" name="Group 21">
                <a:extLst>
                  <a:ext uri="{FF2B5EF4-FFF2-40B4-BE49-F238E27FC236}">
                    <a16:creationId xmlns:a16="http://schemas.microsoft.com/office/drawing/2014/main" id="{A8F73AA1-C71F-2308-4911-D8A0DF139A72}"/>
                  </a:ext>
                </a:extLst>
              </p:cNvPr>
              <p:cNvGrpSpPr/>
              <p:nvPr/>
            </p:nvGrpSpPr>
            <p:grpSpPr>
              <a:xfrm>
                <a:off x="9680534" y="791664"/>
                <a:ext cx="901008" cy="901008"/>
                <a:chOff x="7417516" y="2461421"/>
                <a:chExt cx="1056640" cy="1056640"/>
              </a:xfrm>
            </p:grpSpPr>
            <p:sp>
              <p:nvSpPr>
                <p:cNvPr id="23" name="Oval 22">
                  <a:extLst>
                    <a:ext uri="{FF2B5EF4-FFF2-40B4-BE49-F238E27FC236}">
                      <a16:creationId xmlns:a16="http://schemas.microsoft.com/office/drawing/2014/main" id="{E521627A-FE64-E3CC-A700-71FA253D4050}"/>
                    </a:ext>
                  </a:extLst>
                </p:cNvPr>
                <p:cNvSpPr/>
                <p:nvPr/>
              </p:nvSpPr>
              <p:spPr>
                <a:xfrm>
                  <a:off x="7417516" y="2461421"/>
                  <a:ext cx="1056640" cy="1056640"/>
                </a:xfrm>
                <a:prstGeom prst="ellipse">
                  <a:avLst/>
                </a:prstGeom>
                <a:solidFill>
                  <a:srgbClr val="C096D0"/>
                </a:solidFill>
                <a:ln>
                  <a:noFill/>
                </a:ln>
                <a:effectLst>
                  <a:outerShdw blurRad="50800" dist="38100" dir="2700000" algn="tl" rotWithShape="0">
                    <a:prstClr val="black">
                      <a:alpha val="30423"/>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A picture containing text, clipart&#10;&#10;Description automatically generated">
                  <a:extLst>
                    <a:ext uri="{FF2B5EF4-FFF2-40B4-BE49-F238E27FC236}">
                      <a16:creationId xmlns:a16="http://schemas.microsoft.com/office/drawing/2014/main" id="{B060F67E-90DA-73C9-D37A-F07997C057DD}"/>
                    </a:ext>
                  </a:extLst>
                </p:cNvPr>
                <p:cNvPicPr>
                  <a:picLocks noChangeAspect="1"/>
                </p:cNvPicPr>
                <p:nvPr/>
              </p:nvPicPr>
              <p:blipFill rotWithShape="1">
                <a:blip r:embed="rId4"/>
                <a:srcRect l="76060" t="-11670" r="-1777" b="-12899"/>
                <a:stretch/>
              </p:blipFill>
              <p:spPr>
                <a:xfrm>
                  <a:off x="7522718" y="2605670"/>
                  <a:ext cx="846236" cy="757579"/>
                </a:xfrm>
                <a:prstGeom prst="rect">
                  <a:avLst/>
                </a:prstGeom>
              </p:spPr>
            </p:pic>
          </p:grpSp>
        </p:grpSp>
      </p:grpSp>
    </p:spTree>
    <p:extLst>
      <p:ext uri="{BB962C8B-B14F-4D97-AF65-F5344CB8AC3E}">
        <p14:creationId xmlns:p14="http://schemas.microsoft.com/office/powerpoint/2010/main" val="398776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A91285-DB9A-155F-F048-4268BE680F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19013" cy="6858000"/>
          </a:xfrm>
          <a:prstGeom prst="rect">
            <a:avLst/>
          </a:prstGeom>
        </p:spPr>
      </p:pic>
    </p:spTree>
    <p:extLst>
      <p:ext uri="{BB962C8B-B14F-4D97-AF65-F5344CB8AC3E}">
        <p14:creationId xmlns:p14="http://schemas.microsoft.com/office/powerpoint/2010/main" val="24359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221;p7">
            <a:extLst>
              <a:ext uri="{FF2B5EF4-FFF2-40B4-BE49-F238E27FC236}">
                <a16:creationId xmlns:a16="http://schemas.microsoft.com/office/drawing/2014/main" id="{C43AC91E-6940-8527-119C-508A3D0D73DE}"/>
              </a:ext>
            </a:extLst>
          </p:cNvPr>
          <p:cNvPicPr preferRelativeResize="0"/>
          <p:nvPr/>
        </p:nvPicPr>
        <p:blipFill rotWithShape="1">
          <a:blip r:embed="rId3">
            <a:alphaModFix/>
          </a:blip>
          <a:srcRect t="63496" r="84450" b="19122"/>
          <a:stretch/>
        </p:blipFill>
        <p:spPr>
          <a:xfrm>
            <a:off x="8045845" y="4751853"/>
            <a:ext cx="329281" cy="357650"/>
          </a:xfrm>
          <a:prstGeom prst="rect">
            <a:avLst/>
          </a:prstGeom>
          <a:noFill/>
          <a:ln>
            <a:noFill/>
          </a:ln>
        </p:spPr>
      </p:pic>
      <p:pic>
        <p:nvPicPr>
          <p:cNvPr id="5" name="Google Shape;222;p7">
            <a:extLst>
              <a:ext uri="{FF2B5EF4-FFF2-40B4-BE49-F238E27FC236}">
                <a16:creationId xmlns:a16="http://schemas.microsoft.com/office/drawing/2014/main" id="{CAB56850-D4A2-DA48-F6A6-69FF705B60E2}"/>
              </a:ext>
            </a:extLst>
          </p:cNvPr>
          <p:cNvPicPr preferRelativeResize="0"/>
          <p:nvPr/>
        </p:nvPicPr>
        <p:blipFill rotWithShape="1">
          <a:blip r:embed="rId3">
            <a:alphaModFix/>
          </a:blip>
          <a:srcRect t="63496" r="84450" b="19122"/>
          <a:stretch/>
        </p:blipFill>
        <p:spPr>
          <a:xfrm>
            <a:off x="5438077" y="4751853"/>
            <a:ext cx="265443" cy="357650"/>
          </a:xfrm>
          <a:prstGeom prst="rect">
            <a:avLst/>
          </a:prstGeom>
          <a:noFill/>
          <a:ln>
            <a:noFill/>
          </a:ln>
        </p:spPr>
      </p:pic>
      <p:pic>
        <p:nvPicPr>
          <p:cNvPr id="6" name="Google Shape;223;p7">
            <a:extLst>
              <a:ext uri="{FF2B5EF4-FFF2-40B4-BE49-F238E27FC236}">
                <a16:creationId xmlns:a16="http://schemas.microsoft.com/office/drawing/2014/main" id="{028E4765-696F-BB3F-8A56-C5E083729A74}"/>
              </a:ext>
            </a:extLst>
          </p:cNvPr>
          <p:cNvPicPr preferRelativeResize="0"/>
          <p:nvPr/>
        </p:nvPicPr>
        <p:blipFill rotWithShape="1">
          <a:blip r:embed="rId4">
            <a:alphaModFix/>
          </a:blip>
          <a:srcRect t="-9830" b="-1"/>
          <a:stretch/>
        </p:blipFill>
        <p:spPr>
          <a:xfrm>
            <a:off x="9034678" y="3379467"/>
            <a:ext cx="890835" cy="554623"/>
          </a:xfrm>
          <a:prstGeom prst="rect">
            <a:avLst/>
          </a:prstGeom>
          <a:noFill/>
          <a:ln>
            <a:noFill/>
          </a:ln>
        </p:spPr>
      </p:pic>
      <p:pic>
        <p:nvPicPr>
          <p:cNvPr id="7" name="Google Shape;224;p7">
            <a:extLst>
              <a:ext uri="{FF2B5EF4-FFF2-40B4-BE49-F238E27FC236}">
                <a16:creationId xmlns:a16="http://schemas.microsoft.com/office/drawing/2014/main" id="{76293701-F00F-FE26-2161-DED98CB09E9F}"/>
              </a:ext>
            </a:extLst>
          </p:cNvPr>
          <p:cNvPicPr preferRelativeResize="0"/>
          <p:nvPr/>
        </p:nvPicPr>
        <p:blipFill rotWithShape="1">
          <a:blip r:embed="rId5">
            <a:alphaModFix/>
          </a:blip>
          <a:srcRect/>
          <a:stretch/>
        </p:blipFill>
        <p:spPr>
          <a:xfrm>
            <a:off x="5411829" y="2446786"/>
            <a:ext cx="1114980" cy="326516"/>
          </a:xfrm>
          <a:prstGeom prst="rect">
            <a:avLst/>
          </a:prstGeom>
          <a:noFill/>
          <a:ln>
            <a:noFill/>
          </a:ln>
        </p:spPr>
      </p:pic>
      <p:pic>
        <p:nvPicPr>
          <p:cNvPr id="8" name="Google Shape;225;p7">
            <a:extLst>
              <a:ext uri="{FF2B5EF4-FFF2-40B4-BE49-F238E27FC236}">
                <a16:creationId xmlns:a16="http://schemas.microsoft.com/office/drawing/2014/main" id="{BB4F389D-BEF6-9782-C8E6-6E8EE827250E}"/>
              </a:ext>
            </a:extLst>
          </p:cNvPr>
          <p:cNvPicPr preferRelativeResize="0"/>
          <p:nvPr/>
        </p:nvPicPr>
        <p:blipFill rotWithShape="1">
          <a:blip r:embed="rId6">
            <a:alphaModFix/>
          </a:blip>
          <a:srcRect l="26389" t="15476" r="24482" b="15130"/>
          <a:stretch/>
        </p:blipFill>
        <p:spPr>
          <a:xfrm>
            <a:off x="9189236" y="2236074"/>
            <a:ext cx="574615" cy="756911"/>
          </a:xfrm>
          <a:prstGeom prst="rect">
            <a:avLst/>
          </a:prstGeom>
          <a:noFill/>
          <a:ln>
            <a:noFill/>
          </a:ln>
        </p:spPr>
      </p:pic>
      <p:pic>
        <p:nvPicPr>
          <p:cNvPr id="9" name="Google Shape;226;p7">
            <a:extLst>
              <a:ext uri="{FF2B5EF4-FFF2-40B4-BE49-F238E27FC236}">
                <a16:creationId xmlns:a16="http://schemas.microsoft.com/office/drawing/2014/main" id="{45A5522E-2810-A75E-DE2B-545A26E21441}"/>
              </a:ext>
            </a:extLst>
          </p:cNvPr>
          <p:cNvPicPr preferRelativeResize="0"/>
          <p:nvPr/>
        </p:nvPicPr>
        <p:blipFill rotWithShape="1">
          <a:blip r:embed="rId7">
            <a:alphaModFix/>
          </a:blip>
          <a:srcRect/>
          <a:stretch/>
        </p:blipFill>
        <p:spPr>
          <a:xfrm>
            <a:off x="7224751" y="3533157"/>
            <a:ext cx="1166703" cy="259773"/>
          </a:xfrm>
          <a:prstGeom prst="rect">
            <a:avLst/>
          </a:prstGeom>
          <a:noFill/>
          <a:ln>
            <a:noFill/>
          </a:ln>
        </p:spPr>
      </p:pic>
      <p:pic>
        <p:nvPicPr>
          <p:cNvPr id="10" name="Google Shape;227;p7">
            <a:extLst>
              <a:ext uri="{FF2B5EF4-FFF2-40B4-BE49-F238E27FC236}">
                <a16:creationId xmlns:a16="http://schemas.microsoft.com/office/drawing/2014/main" id="{56CEE3DB-CB78-6655-CD0C-10CBFA94FC5E}"/>
              </a:ext>
            </a:extLst>
          </p:cNvPr>
          <p:cNvPicPr preferRelativeResize="0"/>
          <p:nvPr/>
        </p:nvPicPr>
        <p:blipFill rotWithShape="1">
          <a:blip r:embed="rId8">
            <a:alphaModFix/>
          </a:blip>
          <a:srcRect t="-7188"/>
          <a:stretch/>
        </p:blipFill>
        <p:spPr>
          <a:xfrm>
            <a:off x="5643204" y="3397381"/>
            <a:ext cx="668620" cy="604696"/>
          </a:xfrm>
          <a:prstGeom prst="rect">
            <a:avLst/>
          </a:prstGeom>
          <a:noFill/>
          <a:ln>
            <a:noFill/>
          </a:ln>
        </p:spPr>
      </p:pic>
      <p:pic>
        <p:nvPicPr>
          <p:cNvPr id="11" name="Google Shape;228;p7">
            <a:extLst>
              <a:ext uri="{FF2B5EF4-FFF2-40B4-BE49-F238E27FC236}">
                <a16:creationId xmlns:a16="http://schemas.microsoft.com/office/drawing/2014/main" id="{A210F03D-5A05-B244-EEF5-21FCFC3584E0}"/>
              </a:ext>
            </a:extLst>
          </p:cNvPr>
          <p:cNvPicPr preferRelativeResize="0"/>
          <p:nvPr/>
        </p:nvPicPr>
        <p:blipFill rotWithShape="1">
          <a:blip r:embed="rId3">
            <a:alphaModFix/>
          </a:blip>
          <a:srcRect t="63496" r="84450" b="19122"/>
          <a:stretch/>
        </p:blipFill>
        <p:spPr>
          <a:xfrm>
            <a:off x="8988272" y="4744787"/>
            <a:ext cx="270688" cy="364716"/>
          </a:xfrm>
          <a:prstGeom prst="rect">
            <a:avLst/>
          </a:prstGeom>
          <a:noFill/>
          <a:ln>
            <a:noFill/>
          </a:ln>
        </p:spPr>
      </p:pic>
      <p:sp>
        <p:nvSpPr>
          <p:cNvPr id="12" name="Google Shape;229;p7">
            <a:extLst>
              <a:ext uri="{FF2B5EF4-FFF2-40B4-BE49-F238E27FC236}">
                <a16:creationId xmlns:a16="http://schemas.microsoft.com/office/drawing/2014/main" id="{13B2012F-A8DE-1883-6C44-A24244E485D7}"/>
              </a:ext>
            </a:extLst>
          </p:cNvPr>
          <p:cNvSpPr txBox="1"/>
          <p:nvPr/>
        </p:nvSpPr>
        <p:spPr>
          <a:xfrm>
            <a:off x="7755313" y="5064679"/>
            <a:ext cx="918426"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Ashesi University College</a:t>
            </a:r>
            <a:endParaRPr dirty="0"/>
          </a:p>
        </p:txBody>
      </p:sp>
      <p:sp>
        <p:nvSpPr>
          <p:cNvPr id="13" name="Google Shape;230;p7">
            <a:extLst>
              <a:ext uri="{FF2B5EF4-FFF2-40B4-BE49-F238E27FC236}">
                <a16:creationId xmlns:a16="http://schemas.microsoft.com/office/drawing/2014/main" id="{D0491C17-C8A4-E324-7208-2E0082E23241}"/>
              </a:ext>
            </a:extLst>
          </p:cNvPr>
          <p:cNvSpPr txBox="1"/>
          <p:nvPr/>
        </p:nvSpPr>
        <p:spPr>
          <a:xfrm>
            <a:off x="8804315" y="5064679"/>
            <a:ext cx="623271"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Université de </a:t>
            </a:r>
            <a:r>
              <a:rPr lang="en-GB" sz="800" dirty="0" err="1">
                <a:solidFill>
                  <a:schemeClr val="dk1"/>
                </a:solidFill>
                <a:latin typeface="Calibri"/>
                <a:ea typeface="Calibri"/>
                <a:cs typeface="Calibri"/>
                <a:sym typeface="Calibri"/>
              </a:rPr>
              <a:t>Ghardaia</a:t>
            </a:r>
            <a:endParaRPr sz="800" dirty="0">
              <a:solidFill>
                <a:schemeClr val="dk1"/>
              </a:solidFill>
              <a:latin typeface="Calibri"/>
              <a:ea typeface="Calibri"/>
              <a:cs typeface="Calibri"/>
              <a:sym typeface="Calibri"/>
            </a:endParaRPr>
          </a:p>
        </p:txBody>
      </p:sp>
      <p:pic>
        <p:nvPicPr>
          <p:cNvPr id="14" name="Google Shape;231;p7">
            <a:extLst>
              <a:ext uri="{FF2B5EF4-FFF2-40B4-BE49-F238E27FC236}">
                <a16:creationId xmlns:a16="http://schemas.microsoft.com/office/drawing/2014/main" id="{1F5FA0FE-146C-7205-C629-362ACC46F3D7}"/>
              </a:ext>
            </a:extLst>
          </p:cNvPr>
          <p:cNvPicPr preferRelativeResize="0"/>
          <p:nvPr/>
        </p:nvPicPr>
        <p:blipFill rotWithShape="1">
          <a:blip r:embed="rId3">
            <a:alphaModFix/>
          </a:blip>
          <a:srcRect t="63496" r="84450" b="19122"/>
          <a:stretch/>
        </p:blipFill>
        <p:spPr>
          <a:xfrm>
            <a:off x="9676088" y="4744787"/>
            <a:ext cx="270688" cy="364716"/>
          </a:xfrm>
          <a:prstGeom prst="rect">
            <a:avLst/>
          </a:prstGeom>
          <a:noFill/>
          <a:ln>
            <a:noFill/>
          </a:ln>
        </p:spPr>
      </p:pic>
      <p:pic>
        <p:nvPicPr>
          <p:cNvPr id="15" name="Google Shape;232;p7">
            <a:extLst>
              <a:ext uri="{FF2B5EF4-FFF2-40B4-BE49-F238E27FC236}">
                <a16:creationId xmlns:a16="http://schemas.microsoft.com/office/drawing/2014/main" id="{99CCAB75-55DC-7892-0105-92C37538931E}"/>
              </a:ext>
            </a:extLst>
          </p:cNvPr>
          <p:cNvPicPr preferRelativeResize="0"/>
          <p:nvPr/>
        </p:nvPicPr>
        <p:blipFill rotWithShape="1">
          <a:blip r:embed="rId9">
            <a:alphaModFix/>
          </a:blip>
          <a:srcRect l="10059" t="15763" r="13543" b="14489"/>
          <a:stretch/>
        </p:blipFill>
        <p:spPr>
          <a:xfrm>
            <a:off x="7418918" y="2236058"/>
            <a:ext cx="826698" cy="754741"/>
          </a:xfrm>
          <a:prstGeom prst="rect">
            <a:avLst/>
          </a:prstGeom>
          <a:noFill/>
          <a:ln>
            <a:noFill/>
          </a:ln>
        </p:spPr>
      </p:pic>
      <p:pic>
        <p:nvPicPr>
          <p:cNvPr id="16" name="Google Shape;233;p7">
            <a:extLst>
              <a:ext uri="{FF2B5EF4-FFF2-40B4-BE49-F238E27FC236}">
                <a16:creationId xmlns:a16="http://schemas.microsoft.com/office/drawing/2014/main" id="{6C11BD89-167B-CAEB-1CB7-C39685E20A61}"/>
              </a:ext>
            </a:extLst>
          </p:cNvPr>
          <p:cNvPicPr preferRelativeResize="0"/>
          <p:nvPr/>
        </p:nvPicPr>
        <p:blipFill rotWithShape="1">
          <a:blip r:embed="rId3">
            <a:alphaModFix/>
          </a:blip>
          <a:srcRect t="63496" r="84450" b="19122"/>
          <a:stretch/>
        </p:blipFill>
        <p:spPr>
          <a:xfrm>
            <a:off x="7304525" y="4751853"/>
            <a:ext cx="265443" cy="357650"/>
          </a:xfrm>
          <a:prstGeom prst="rect">
            <a:avLst/>
          </a:prstGeom>
          <a:noFill/>
          <a:ln>
            <a:noFill/>
          </a:ln>
        </p:spPr>
      </p:pic>
      <p:sp>
        <p:nvSpPr>
          <p:cNvPr id="17" name="Google Shape;234;p7">
            <a:extLst>
              <a:ext uri="{FF2B5EF4-FFF2-40B4-BE49-F238E27FC236}">
                <a16:creationId xmlns:a16="http://schemas.microsoft.com/office/drawing/2014/main" id="{464E8E1F-F00D-09F5-1968-B8C4810ED0C0}"/>
              </a:ext>
            </a:extLst>
          </p:cNvPr>
          <p:cNvSpPr txBox="1"/>
          <p:nvPr/>
        </p:nvSpPr>
        <p:spPr>
          <a:xfrm>
            <a:off x="7104413" y="5064679"/>
            <a:ext cx="651319"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University of Ghana</a:t>
            </a:r>
            <a:endParaRPr dirty="0"/>
          </a:p>
        </p:txBody>
      </p:sp>
      <p:sp>
        <p:nvSpPr>
          <p:cNvPr id="18" name="Google Shape;235;p7">
            <a:extLst>
              <a:ext uri="{FF2B5EF4-FFF2-40B4-BE49-F238E27FC236}">
                <a16:creationId xmlns:a16="http://schemas.microsoft.com/office/drawing/2014/main" id="{88D053AB-C8A8-01A1-8E0A-23AD27AF390A}"/>
              </a:ext>
            </a:extLst>
          </p:cNvPr>
          <p:cNvSpPr txBox="1"/>
          <p:nvPr/>
        </p:nvSpPr>
        <p:spPr>
          <a:xfrm>
            <a:off x="5022554" y="5064679"/>
            <a:ext cx="1084141"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Virtual</a:t>
            </a:r>
            <a:endParaRPr dirty="0"/>
          </a:p>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University </a:t>
            </a:r>
            <a:br>
              <a:rPr lang="en-GB" sz="800" dirty="0">
                <a:solidFill>
                  <a:schemeClr val="dk1"/>
                </a:solidFill>
                <a:latin typeface="Calibri"/>
                <a:ea typeface="Calibri"/>
                <a:cs typeface="Calibri"/>
                <a:sym typeface="Calibri"/>
              </a:rPr>
            </a:br>
            <a:r>
              <a:rPr lang="en-GB" sz="800" dirty="0">
                <a:solidFill>
                  <a:schemeClr val="dk1"/>
                </a:solidFill>
                <a:latin typeface="Calibri"/>
                <a:ea typeface="Calibri"/>
                <a:cs typeface="Calibri"/>
                <a:sym typeface="Calibri"/>
              </a:rPr>
              <a:t>of Uganda</a:t>
            </a:r>
            <a:endParaRPr dirty="0"/>
          </a:p>
        </p:txBody>
      </p:sp>
      <p:sp>
        <p:nvSpPr>
          <p:cNvPr id="19" name="Google Shape;236;p7">
            <a:extLst>
              <a:ext uri="{FF2B5EF4-FFF2-40B4-BE49-F238E27FC236}">
                <a16:creationId xmlns:a16="http://schemas.microsoft.com/office/drawing/2014/main" id="{9589F2FC-061E-A646-4417-C1E5122E9CFE}"/>
              </a:ext>
            </a:extLst>
          </p:cNvPr>
          <p:cNvSpPr txBox="1"/>
          <p:nvPr/>
        </p:nvSpPr>
        <p:spPr>
          <a:xfrm>
            <a:off x="5935918" y="5064679"/>
            <a:ext cx="918072"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Infectious Diseases</a:t>
            </a:r>
            <a:br>
              <a:rPr lang="en-GB" sz="800" dirty="0">
                <a:solidFill>
                  <a:schemeClr val="dk1"/>
                </a:solidFill>
                <a:latin typeface="Calibri"/>
                <a:ea typeface="Calibri"/>
                <a:cs typeface="Calibri"/>
                <a:sym typeface="Calibri"/>
              </a:rPr>
            </a:br>
            <a:r>
              <a:rPr lang="en-GB" sz="800" dirty="0">
                <a:solidFill>
                  <a:schemeClr val="dk1"/>
                </a:solidFill>
                <a:latin typeface="Calibri"/>
                <a:ea typeface="Calibri"/>
                <a:cs typeface="Calibri"/>
                <a:sym typeface="Calibri"/>
              </a:rPr>
              <a:t>Institute</a:t>
            </a:r>
            <a:endParaRPr dirty="0"/>
          </a:p>
        </p:txBody>
      </p:sp>
      <p:pic>
        <p:nvPicPr>
          <p:cNvPr id="20" name="Google Shape;237;p7">
            <a:extLst>
              <a:ext uri="{FF2B5EF4-FFF2-40B4-BE49-F238E27FC236}">
                <a16:creationId xmlns:a16="http://schemas.microsoft.com/office/drawing/2014/main" id="{B11021C4-C5C1-DBE9-9919-FCE2EF2D7132}"/>
              </a:ext>
            </a:extLst>
          </p:cNvPr>
          <p:cNvPicPr preferRelativeResize="0"/>
          <p:nvPr/>
        </p:nvPicPr>
        <p:blipFill rotWithShape="1">
          <a:blip r:embed="rId3">
            <a:alphaModFix/>
          </a:blip>
          <a:srcRect t="63496" r="84450" b="19122"/>
          <a:stretch/>
        </p:blipFill>
        <p:spPr>
          <a:xfrm>
            <a:off x="6268953" y="4751853"/>
            <a:ext cx="265443" cy="357650"/>
          </a:xfrm>
          <a:prstGeom prst="rect">
            <a:avLst/>
          </a:prstGeom>
          <a:noFill/>
          <a:ln>
            <a:noFill/>
          </a:ln>
        </p:spPr>
      </p:pic>
      <p:sp>
        <p:nvSpPr>
          <p:cNvPr id="21" name="Google Shape;238;p7">
            <a:extLst>
              <a:ext uri="{FF2B5EF4-FFF2-40B4-BE49-F238E27FC236}">
                <a16:creationId xmlns:a16="http://schemas.microsoft.com/office/drawing/2014/main" id="{D578DCC9-D287-DBFC-1704-86C0C65FB073}"/>
              </a:ext>
            </a:extLst>
          </p:cNvPr>
          <p:cNvSpPr txBox="1"/>
          <p:nvPr/>
        </p:nvSpPr>
        <p:spPr>
          <a:xfrm>
            <a:off x="9409149" y="5064679"/>
            <a:ext cx="838685"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a:solidFill>
                  <a:schemeClr val="dk1"/>
                </a:solidFill>
                <a:latin typeface="Calibri"/>
                <a:ea typeface="Calibri"/>
                <a:cs typeface="Calibri"/>
                <a:sym typeface="Calibri"/>
              </a:rPr>
              <a:t>Centre de Recherche en Atronomie, Astrophique et Géophysique</a:t>
            </a:r>
            <a:endParaRPr sz="800">
              <a:solidFill>
                <a:schemeClr val="dk1"/>
              </a:solidFill>
              <a:latin typeface="Calibri"/>
              <a:ea typeface="Calibri"/>
              <a:cs typeface="Calibri"/>
              <a:sym typeface="Calibri"/>
            </a:endParaRPr>
          </a:p>
        </p:txBody>
      </p:sp>
      <p:sp>
        <p:nvSpPr>
          <p:cNvPr id="22" name="Google Shape;239;p7">
            <a:extLst>
              <a:ext uri="{FF2B5EF4-FFF2-40B4-BE49-F238E27FC236}">
                <a16:creationId xmlns:a16="http://schemas.microsoft.com/office/drawing/2014/main" id="{46AE9327-C04C-08CE-CCCB-FCF7682ABA0E}"/>
              </a:ext>
            </a:extLst>
          </p:cNvPr>
          <p:cNvSpPr/>
          <p:nvPr/>
        </p:nvSpPr>
        <p:spPr>
          <a:xfrm>
            <a:off x="648314" y="2257285"/>
            <a:ext cx="1150655" cy="817245"/>
          </a:xfrm>
          <a:prstGeom prst="roundRect">
            <a:avLst>
              <a:gd name="adj" fmla="val 16667"/>
            </a:avLst>
          </a:prstGeom>
          <a:solidFill>
            <a:srgbClr val="D21C5C"/>
          </a:solidFill>
          <a:ln w="9525" cap="flat" cmpd="sng">
            <a:no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endParaRPr sz="1400" b="1" dirty="0">
              <a:solidFill>
                <a:schemeClr val="lt1"/>
              </a:solidFill>
              <a:latin typeface="Calibri"/>
              <a:ea typeface="Calibri"/>
              <a:cs typeface="Calibri"/>
              <a:sym typeface="Calibri"/>
            </a:endParaRPr>
          </a:p>
          <a:p>
            <a:pPr marL="0" marR="0" lvl="0" indent="0" algn="ctr" rtl="0">
              <a:spcBef>
                <a:spcPts val="0"/>
              </a:spcBef>
              <a:spcAft>
                <a:spcPts val="0"/>
              </a:spcAft>
              <a:buNone/>
            </a:pPr>
            <a:r>
              <a:rPr lang="en-GB" sz="1400" b="1" dirty="0">
                <a:solidFill>
                  <a:schemeClr val="lt1"/>
                </a:solidFill>
                <a:latin typeface="Calibri"/>
                <a:ea typeface="Calibri"/>
                <a:cs typeface="Calibri"/>
                <a:sym typeface="Calibri"/>
              </a:rPr>
              <a:t>RRENs</a:t>
            </a:r>
            <a:endParaRPr dirty="0"/>
          </a:p>
          <a:p>
            <a:pPr marL="0" marR="0" lvl="0" indent="0" algn="l" rtl="0">
              <a:spcBef>
                <a:spcPts val="0"/>
              </a:spcBef>
              <a:spcAft>
                <a:spcPts val="0"/>
              </a:spcAft>
              <a:buNone/>
            </a:pPr>
            <a:endParaRPr sz="1400" b="1" dirty="0">
              <a:solidFill>
                <a:srgbClr val="003F5D"/>
              </a:solidFill>
              <a:latin typeface="Calibri"/>
              <a:ea typeface="Calibri"/>
              <a:cs typeface="Calibri"/>
              <a:sym typeface="Calibri"/>
            </a:endParaRPr>
          </a:p>
        </p:txBody>
      </p:sp>
      <p:sp>
        <p:nvSpPr>
          <p:cNvPr id="23" name="Google Shape;240;p7">
            <a:extLst>
              <a:ext uri="{FF2B5EF4-FFF2-40B4-BE49-F238E27FC236}">
                <a16:creationId xmlns:a16="http://schemas.microsoft.com/office/drawing/2014/main" id="{A8A87C74-7EB5-C399-EE7B-EB719D4904C5}"/>
              </a:ext>
            </a:extLst>
          </p:cNvPr>
          <p:cNvSpPr/>
          <p:nvPr/>
        </p:nvSpPr>
        <p:spPr>
          <a:xfrm>
            <a:off x="648314" y="3350899"/>
            <a:ext cx="1081867" cy="817245"/>
          </a:xfrm>
          <a:prstGeom prst="roundRect">
            <a:avLst>
              <a:gd name="adj" fmla="val 16667"/>
            </a:avLst>
          </a:prstGeom>
          <a:solidFill>
            <a:srgbClr val="35B570"/>
          </a:solidFill>
          <a:ln w="9525" cap="flat" cmpd="sng">
            <a:no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endParaRPr sz="1400" b="1">
              <a:solidFill>
                <a:srgbClr val="003F5D"/>
              </a:solidFill>
              <a:latin typeface="Calibri"/>
              <a:ea typeface="Calibri"/>
              <a:cs typeface="Calibri"/>
              <a:sym typeface="Calibri"/>
            </a:endParaRPr>
          </a:p>
          <a:p>
            <a:pPr marL="0" marR="0" lvl="0" indent="0" algn="ctr" rtl="0">
              <a:spcBef>
                <a:spcPts val="0"/>
              </a:spcBef>
              <a:spcAft>
                <a:spcPts val="0"/>
              </a:spcAft>
              <a:buNone/>
            </a:pPr>
            <a:r>
              <a:rPr lang="en-GB" sz="1400" b="1">
                <a:solidFill>
                  <a:srgbClr val="003F5D"/>
                </a:solidFill>
                <a:latin typeface="Calibri"/>
                <a:ea typeface="Calibri"/>
                <a:cs typeface="Calibri"/>
                <a:sym typeface="Calibri"/>
              </a:rPr>
              <a:t>NRENs</a:t>
            </a:r>
            <a:endParaRPr/>
          </a:p>
          <a:p>
            <a:pPr marL="0" marR="0" lvl="0" indent="0" algn="l" rtl="0">
              <a:spcBef>
                <a:spcPts val="0"/>
              </a:spcBef>
              <a:spcAft>
                <a:spcPts val="0"/>
              </a:spcAft>
              <a:buNone/>
            </a:pPr>
            <a:endParaRPr sz="1400" b="1">
              <a:solidFill>
                <a:srgbClr val="003F5D"/>
              </a:solidFill>
              <a:latin typeface="Calibri"/>
              <a:ea typeface="Calibri"/>
              <a:cs typeface="Calibri"/>
              <a:sym typeface="Calibri"/>
            </a:endParaRPr>
          </a:p>
        </p:txBody>
      </p:sp>
      <p:sp>
        <p:nvSpPr>
          <p:cNvPr id="24" name="Google Shape;241;p7">
            <a:extLst>
              <a:ext uri="{FF2B5EF4-FFF2-40B4-BE49-F238E27FC236}">
                <a16:creationId xmlns:a16="http://schemas.microsoft.com/office/drawing/2014/main" id="{62C96C05-43E2-16BA-CC6D-93AC53B16D93}"/>
              </a:ext>
            </a:extLst>
          </p:cNvPr>
          <p:cNvSpPr/>
          <p:nvPr/>
        </p:nvSpPr>
        <p:spPr>
          <a:xfrm>
            <a:off x="654635" y="4433708"/>
            <a:ext cx="1043432" cy="978991"/>
          </a:xfrm>
          <a:prstGeom prst="roundRect">
            <a:avLst>
              <a:gd name="adj" fmla="val 16667"/>
            </a:avLst>
          </a:prstGeom>
          <a:solidFill>
            <a:srgbClr val="F7B52B"/>
          </a:solidFill>
          <a:ln w="9525" cap="flat" cmpd="sng">
            <a:no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endParaRPr sz="1250" b="1" dirty="0">
              <a:solidFill>
                <a:srgbClr val="003F5D"/>
              </a:solidFill>
              <a:latin typeface="Calibri"/>
              <a:ea typeface="Calibri"/>
              <a:cs typeface="Calibri"/>
              <a:sym typeface="Calibri"/>
            </a:endParaRPr>
          </a:p>
          <a:p>
            <a:pPr marL="0" marR="0" lvl="0" indent="0" algn="ctr" rtl="0">
              <a:spcBef>
                <a:spcPts val="0"/>
              </a:spcBef>
              <a:spcAft>
                <a:spcPts val="0"/>
              </a:spcAft>
              <a:buNone/>
            </a:pPr>
            <a:r>
              <a:rPr lang="en-GB" sz="1250" b="1" dirty="0">
                <a:solidFill>
                  <a:srgbClr val="003F5D"/>
                </a:solidFill>
                <a:latin typeface="Calibri"/>
                <a:ea typeface="Calibri"/>
                <a:cs typeface="Calibri"/>
                <a:sym typeface="Calibri"/>
              </a:rPr>
              <a:t>R&amp;E Institutions</a:t>
            </a:r>
            <a:endParaRPr dirty="0"/>
          </a:p>
          <a:p>
            <a:pPr marL="0" marR="0" lvl="0" indent="0" algn="ctr" rtl="0">
              <a:spcBef>
                <a:spcPts val="0"/>
              </a:spcBef>
              <a:spcAft>
                <a:spcPts val="0"/>
              </a:spcAft>
              <a:buNone/>
            </a:pPr>
            <a:endParaRPr sz="1400" b="1" dirty="0">
              <a:solidFill>
                <a:srgbClr val="003F5D"/>
              </a:solidFill>
              <a:latin typeface="Calibri"/>
              <a:ea typeface="Calibri"/>
              <a:cs typeface="Calibri"/>
              <a:sym typeface="Calibri"/>
            </a:endParaRPr>
          </a:p>
        </p:txBody>
      </p:sp>
      <p:cxnSp>
        <p:nvCxnSpPr>
          <p:cNvPr id="25" name="Google Shape;242;p7">
            <a:extLst>
              <a:ext uri="{FF2B5EF4-FFF2-40B4-BE49-F238E27FC236}">
                <a16:creationId xmlns:a16="http://schemas.microsoft.com/office/drawing/2014/main" id="{A7C017FE-CAA3-B308-DEEB-A213D936ED88}"/>
              </a:ext>
            </a:extLst>
          </p:cNvPr>
          <p:cNvCxnSpPr>
            <a:stCxn id="10" idx="0"/>
            <a:endCxn id="7" idx="2"/>
          </p:cNvCxnSpPr>
          <p:nvPr/>
        </p:nvCxnSpPr>
        <p:spPr>
          <a:xfrm rot="10800000">
            <a:off x="5969414" y="2773381"/>
            <a:ext cx="8100" cy="624000"/>
          </a:xfrm>
          <a:prstGeom prst="straightConnector1">
            <a:avLst/>
          </a:prstGeom>
          <a:noFill/>
          <a:ln w="9525" cap="flat" cmpd="sng">
            <a:solidFill>
              <a:schemeClr val="accent5"/>
            </a:solidFill>
            <a:prstDash val="dash"/>
            <a:round/>
            <a:headEnd type="none" w="sm" len="sm"/>
            <a:tailEnd type="none" w="sm" len="sm"/>
          </a:ln>
        </p:spPr>
      </p:cxnSp>
      <p:cxnSp>
        <p:nvCxnSpPr>
          <p:cNvPr id="26" name="Google Shape;243;p7">
            <a:extLst>
              <a:ext uri="{FF2B5EF4-FFF2-40B4-BE49-F238E27FC236}">
                <a16:creationId xmlns:a16="http://schemas.microsoft.com/office/drawing/2014/main" id="{48902688-9B4F-70D9-82EF-997031021F6F}"/>
              </a:ext>
            </a:extLst>
          </p:cNvPr>
          <p:cNvCxnSpPr>
            <a:stCxn id="20" idx="0"/>
            <a:endCxn id="10" idx="2"/>
          </p:cNvCxnSpPr>
          <p:nvPr/>
        </p:nvCxnSpPr>
        <p:spPr>
          <a:xfrm flipH="1" flipV="1">
            <a:off x="5977514" y="4002077"/>
            <a:ext cx="424161" cy="749776"/>
          </a:xfrm>
          <a:prstGeom prst="straightConnector1">
            <a:avLst/>
          </a:prstGeom>
          <a:noFill/>
          <a:ln w="9525" cap="flat" cmpd="sng">
            <a:solidFill>
              <a:schemeClr val="accent5"/>
            </a:solidFill>
            <a:prstDash val="dash"/>
            <a:round/>
            <a:headEnd type="none" w="sm" len="sm"/>
            <a:tailEnd type="none" w="sm" len="sm"/>
          </a:ln>
        </p:spPr>
      </p:cxnSp>
      <p:cxnSp>
        <p:nvCxnSpPr>
          <p:cNvPr id="27" name="Google Shape;244;p7">
            <a:extLst>
              <a:ext uri="{FF2B5EF4-FFF2-40B4-BE49-F238E27FC236}">
                <a16:creationId xmlns:a16="http://schemas.microsoft.com/office/drawing/2014/main" id="{A9B32DE0-7612-DEB9-06E4-8E5398A1A4EB}"/>
              </a:ext>
            </a:extLst>
          </p:cNvPr>
          <p:cNvCxnSpPr>
            <a:stCxn id="5" idx="0"/>
            <a:endCxn id="10" idx="2"/>
          </p:cNvCxnSpPr>
          <p:nvPr/>
        </p:nvCxnSpPr>
        <p:spPr>
          <a:xfrm flipV="1">
            <a:off x="5570799" y="4002077"/>
            <a:ext cx="406715" cy="749776"/>
          </a:xfrm>
          <a:prstGeom prst="straightConnector1">
            <a:avLst/>
          </a:prstGeom>
          <a:noFill/>
          <a:ln w="9525" cap="flat" cmpd="sng">
            <a:solidFill>
              <a:schemeClr val="accent5"/>
            </a:solidFill>
            <a:prstDash val="dash"/>
            <a:round/>
            <a:headEnd type="none" w="sm" len="sm"/>
            <a:tailEnd type="none" w="sm" len="sm"/>
          </a:ln>
        </p:spPr>
      </p:cxnSp>
      <p:cxnSp>
        <p:nvCxnSpPr>
          <p:cNvPr id="28" name="Google Shape;245;p7">
            <a:extLst>
              <a:ext uri="{FF2B5EF4-FFF2-40B4-BE49-F238E27FC236}">
                <a16:creationId xmlns:a16="http://schemas.microsoft.com/office/drawing/2014/main" id="{C67F0FCE-30C6-C843-E55C-34888B05D845}"/>
              </a:ext>
            </a:extLst>
          </p:cNvPr>
          <p:cNvCxnSpPr>
            <a:stCxn id="16" idx="0"/>
            <a:endCxn id="9" idx="2"/>
          </p:cNvCxnSpPr>
          <p:nvPr/>
        </p:nvCxnSpPr>
        <p:spPr>
          <a:xfrm flipV="1">
            <a:off x="7437247" y="3792930"/>
            <a:ext cx="370856" cy="958923"/>
          </a:xfrm>
          <a:prstGeom prst="straightConnector1">
            <a:avLst/>
          </a:prstGeom>
          <a:noFill/>
          <a:ln w="9525" cap="flat" cmpd="sng">
            <a:solidFill>
              <a:schemeClr val="accent5"/>
            </a:solidFill>
            <a:prstDash val="dash"/>
            <a:round/>
            <a:headEnd type="none" w="sm" len="sm"/>
            <a:tailEnd type="none" w="sm" len="sm"/>
          </a:ln>
        </p:spPr>
      </p:cxnSp>
      <p:cxnSp>
        <p:nvCxnSpPr>
          <p:cNvPr id="29" name="Google Shape;246;p7">
            <a:extLst>
              <a:ext uri="{FF2B5EF4-FFF2-40B4-BE49-F238E27FC236}">
                <a16:creationId xmlns:a16="http://schemas.microsoft.com/office/drawing/2014/main" id="{B4981040-18A2-A3D0-8490-BFDC3F708714}"/>
              </a:ext>
            </a:extLst>
          </p:cNvPr>
          <p:cNvCxnSpPr>
            <a:stCxn id="4" idx="0"/>
            <a:endCxn id="9" idx="2"/>
          </p:cNvCxnSpPr>
          <p:nvPr/>
        </p:nvCxnSpPr>
        <p:spPr>
          <a:xfrm flipH="1" flipV="1">
            <a:off x="7808103" y="3792930"/>
            <a:ext cx="402383" cy="958923"/>
          </a:xfrm>
          <a:prstGeom prst="straightConnector1">
            <a:avLst/>
          </a:prstGeom>
          <a:noFill/>
          <a:ln w="9525" cap="flat" cmpd="sng">
            <a:solidFill>
              <a:schemeClr val="accent5"/>
            </a:solidFill>
            <a:prstDash val="dash"/>
            <a:round/>
            <a:headEnd type="none" w="sm" len="sm"/>
            <a:tailEnd type="none" w="sm" len="sm"/>
          </a:ln>
        </p:spPr>
      </p:cxnSp>
      <p:cxnSp>
        <p:nvCxnSpPr>
          <p:cNvPr id="30" name="Google Shape;247;p7">
            <a:extLst>
              <a:ext uri="{FF2B5EF4-FFF2-40B4-BE49-F238E27FC236}">
                <a16:creationId xmlns:a16="http://schemas.microsoft.com/office/drawing/2014/main" id="{F365B21F-CB38-D3CB-D1C5-F315BBD17A41}"/>
              </a:ext>
            </a:extLst>
          </p:cNvPr>
          <p:cNvCxnSpPr>
            <a:stCxn id="14" idx="0"/>
            <a:endCxn id="6" idx="2"/>
          </p:cNvCxnSpPr>
          <p:nvPr/>
        </p:nvCxnSpPr>
        <p:spPr>
          <a:xfrm flipH="1" flipV="1">
            <a:off x="9480096" y="3934090"/>
            <a:ext cx="331336" cy="810697"/>
          </a:xfrm>
          <a:prstGeom prst="straightConnector1">
            <a:avLst/>
          </a:prstGeom>
          <a:noFill/>
          <a:ln w="9525" cap="flat" cmpd="sng">
            <a:solidFill>
              <a:schemeClr val="accent5"/>
            </a:solidFill>
            <a:prstDash val="dash"/>
            <a:round/>
            <a:headEnd type="none" w="sm" len="sm"/>
            <a:tailEnd type="none" w="sm" len="sm"/>
          </a:ln>
        </p:spPr>
      </p:cxnSp>
      <p:cxnSp>
        <p:nvCxnSpPr>
          <p:cNvPr id="31" name="Google Shape;248;p7">
            <a:extLst>
              <a:ext uri="{FF2B5EF4-FFF2-40B4-BE49-F238E27FC236}">
                <a16:creationId xmlns:a16="http://schemas.microsoft.com/office/drawing/2014/main" id="{AE65D676-409B-1F4C-CD1F-593AB7B0182B}"/>
              </a:ext>
            </a:extLst>
          </p:cNvPr>
          <p:cNvCxnSpPr>
            <a:stCxn id="11" idx="0"/>
            <a:endCxn id="6" idx="2"/>
          </p:cNvCxnSpPr>
          <p:nvPr/>
        </p:nvCxnSpPr>
        <p:spPr>
          <a:xfrm flipV="1">
            <a:off x="9123616" y="3934090"/>
            <a:ext cx="356480" cy="810697"/>
          </a:xfrm>
          <a:prstGeom prst="straightConnector1">
            <a:avLst/>
          </a:prstGeom>
          <a:noFill/>
          <a:ln w="9525" cap="flat" cmpd="sng">
            <a:solidFill>
              <a:schemeClr val="accent5"/>
            </a:solidFill>
            <a:prstDash val="dash"/>
            <a:round/>
            <a:headEnd type="none" w="sm" len="sm"/>
            <a:tailEnd type="none" w="sm" len="sm"/>
          </a:ln>
        </p:spPr>
      </p:cxnSp>
      <p:cxnSp>
        <p:nvCxnSpPr>
          <p:cNvPr id="32" name="Google Shape;249;p7">
            <a:extLst>
              <a:ext uri="{FF2B5EF4-FFF2-40B4-BE49-F238E27FC236}">
                <a16:creationId xmlns:a16="http://schemas.microsoft.com/office/drawing/2014/main" id="{DE6799E5-4CE1-1B54-546B-36435698E477}"/>
              </a:ext>
            </a:extLst>
          </p:cNvPr>
          <p:cNvCxnSpPr>
            <a:stCxn id="7" idx="3"/>
            <a:endCxn id="15" idx="1"/>
          </p:cNvCxnSpPr>
          <p:nvPr/>
        </p:nvCxnSpPr>
        <p:spPr>
          <a:xfrm>
            <a:off x="6526809" y="2610044"/>
            <a:ext cx="892200" cy="3300"/>
          </a:xfrm>
          <a:prstGeom prst="straightConnector1">
            <a:avLst/>
          </a:prstGeom>
          <a:noFill/>
          <a:ln w="9525" cap="flat" cmpd="sng">
            <a:solidFill>
              <a:schemeClr val="accent5"/>
            </a:solidFill>
            <a:prstDash val="dash"/>
            <a:round/>
            <a:headEnd type="none" w="sm" len="sm"/>
            <a:tailEnd type="none" w="sm" len="sm"/>
          </a:ln>
        </p:spPr>
      </p:cxnSp>
      <p:cxnSp>
        <p:nvCxnSpPr>
          <p:cNvPr id="33" name="Google Shape;250;p7">
            <a:extLst>
              <a:ext uri="{FF2B5EF4-FFF2-40B4-BE49-F238E27FC236}">
                <a16:creationId xmlns:a16="http://schemas.microsoft.com/office/drawing/2014/main" id="{77A3BCC8-BC1F-EA22-6825-8999BF79240A}"/>
              </a:ext>
            </a:extLst>
          </p:cNvPr>
          <p:cNvCxnSpPr>
            <a:stCxn id="15" idx="3"/>
            <a:endCxn id="8" idx="1"/>
          </p:cNvCxnSpPr>
          <p:nvPr/>
        </p:nvCxnSpPr>
        <p:spPr>
          <a:xfrm>
            <a:off x="8245616" y="2613429"/>
            <a:ext cx="943500" cy="1200"/>
          </a:xfrm>
          <a:prstGeom prst="straightConnector1">
            <a:avLst/>
          </a:prstGeom>
          <a:noFill/>
          <a:ln w="9525" cap="flat" cmpd="sng">
            <a:solidFill>
              <a:schemeClr val="accent5"/>
            </a:solidFill>
            <a:prstDash val="dash"/>
            <a:round/>
            <a:headEnd type="none" w="sm" len="sm"/>
            <a:tailEnd type="none" w="sm" len="sm"/>
          </a:ln>
        </p:spPr>
      </p:cxnSp>
      <p:cxnSp>
        <p:nvCxnSpPr>
          <p:cNvPr id="34" name="Google Shape;251;p7">
            <a:extLst>
              <a:ext uri="{FF2B5EF4-FFF2-40B4-BE49-F238E27FC236}">
                <a16:creationId xmlns:a16="http://schemas.microsoft.com/office/drawing/2014/main" id="{D3A9F8D4-35C8-F491-CED8-3AD8958318CD}"/>
              </a:ext>
            </a:extLst>
          </p:cNvPr>
          <p:cNvCxnSpPr>
            <a:stCxn id="9" idx="0"/>
            <a:endCxn id="15" idx="2"/>
          </p:cNvCxnSpPr>
          <p:nvPr/>
        </p:nvCxnSpPr>
        <p:spPr>
          <a:xfrm rot="10800000" flipH="1">
            <a:off x="7808103" y="2990757"/>
            <a:ext cx="24300" cy="542400"/>
          </a:xfrm>
          <a:prstGeom prst="straightConnector1">
            <a:avLst/>
          </a:prstGeom>
          <a:noFill/>
          <a:ln w="9525" cap="flat" cmpd="sng">
            <a:solidFill>
              <a:schemeClr val="accent5"/>
            </a:solidFill>
            <a:prstDash val="dash"/>
            <a:round/>
            <a:headEnd type="none" w="sm" len="sm"/>
            <a:tailEnd type="none" w="sm" len="sm"/>
          </a:ln>
        </p:spPr>
      </p:cxnSp>
      <p:cxnSp>
        <p:nvCxnSpPr>
          <p:cNvPr id="35" name="Google Shape;252;p7">
            <a:extLst>
              <a:ext uri="{FF2B5EF4-FFF2-40B4-BE49-F238E27FC236}">
                <a16:creationId xmlns:a16="http://schemas.microsoft.com/office/drawing/2014/main" id="{F4C1516F-1858-03DC-238D-D1E0AB8D2F52}"/>
              </a:ext>
            </a:extLst>
          </p:cNvPr>
          <p:cNvCxnSpPr>
            <a:stCxn id="6" idx="0"/>
            <a:endCxn id="8" idx="2"/>
          </p:cNvCxnSpPr>
          <p:nvPr/>
        </p:nvCxnSpPr>
        <p:spPr>
          <a:xfrm rot="10800000">
            <a:off x="9476496" y="2993067"/>
            <a:ext cx="3600" cy="386400"/>
          </a:xfrm>
          <a:prstGeom prst="straightConnector1">
            <a:avLst/>
          </a:prstGeom>
          <a:noFill/>
          <a:ln w="9525" cap="flat" cmpd="sng">
            <a:solidFill>
              <a:schemeClr val="accent5"/>
            </a:solidFill>
            <a:prstDash val="dash"/>
            <a:round/>
            <a:headEnd type="none" w="sm" len="sm"/>
            <a:tailEnd type="none" w="sm" len="sm"/>
          </a:ln>
        </p:spPr>
      </p:cxnSp>
      <p:pic>
        <p:nvPicPr>
          <p:cNvPr id="36" name="Google Shape;253;p7">
            <a:extLst>
              <a:ext uri="{FF2B5EF4-FFF2-40B4-BE49-F238E27FC236}">
                <a16:creationId xmlns:a16="http://schemas.microsoft.com/office/drawing/2014/main" id="{F0A2272C-AEA3-7654-5D71-CEF30C863A77}"/>
              </a:ext>
            </a:extLst>
          </p:cNvPr>
          <p:cNvPicPr preferRelativeResize="0"/>
          <p:nvPr/>
        </p:nvPicPr>
        <p:blipFill rotWithShape="1">
          <a:blip r:embed="rId3">
            <a:alphaModFix/>
          </a:blip>
          <a:srcRect t="63496" r="84450" b="19122"/>
          <a:stretch/>
        </p:blipFill>
        <p:spPr>
          <a:xfrm>
            <a:off x="10473557" y="4744787"/>
            <a:ext cx="270688" cy="364716"/>
          </a:xfrm>
          <a:prstGeom prst="rect">
            <a:avLst/>
          </a:prstGeom>
          <a:noFill/>
          <a:ln>
            <a:noFill/>
          </a:ln>
        </p:spPr>
      </p:pic>
      <p:sp>
        <p:nvSpPr>
          <p:cNvPr id="37" name="Google Shape;254;p7">
            <a:extLst>
              <a:ext uri="{FF2B5EF4-FFF2-40B4-BE49-F238E27FC236}">
                <a16:creationId xmlns:a16="http://schemas.microsoft.com/office/drawing/2014/main" id="{7247CCF0-64FF-228E-0D02-1AA27F0AF592}"/>
              </a:ext>
            </a:extLst>
          </p:cNvPr>
          <p:cNvSpPr txBox="1"/>
          <p:nvPr/>
        </p:nvSpPr>
        <p:spPr>
          <a:xfrm>
            <a:off x="10293238" y="5064679"/>
            <a:ext cx="623271"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University Of Dhaka</a:t>
            </a:r>
            <a:endParaRPr dirty="0"/>
          </a:p>
        </p:txBody>
      </p:sp>
      <p:cxnSp>
        <p:nvCxnSpPr>
          <p:cNvPr id="38" name="Google Shape;255;p7">
            <a:extLst>
              <a:ext uri="{FF2B5EF4-FFF2-40B4-BE49-F238E27FC236}">
                <a16:creationId xmlns:a16="http://schemas.microsoft.com/office/drawing/2014/main" id="{0F8F38D5-81F8-9BE9-8FA3-B813895CEBDF}"/>
              </a:ext>
            </a:extLst>
          </p:cNvPr>
          <p:cNvCxnSpPr>
            <a:stCxn id="64" idx="0"/>
            <a:endCxn id="40" idx="2"/>
          </p:cNvCxnSpPr>
          <p:nvPr/>
        </p:nvCxnSpPr>
        <p:spPr>
          <a:xfrm flipH="1" flipV="1">
            <a:off x="10888210" y="3886896"/>
            <a:ext cx="317840" cy="857891"/>
          </a:xfrm>
          <a:prstGeom prst="straightConnector1">
            <a:avLst/>
          </a:prstGeom>
          <a:noFill/>
          <a:ln w="9525" cap="flat" cmpd="sng">
            <a:solidFill>
              <a:schemeClr val="accent5"/>
            </a:solidFill>
            <a:prstDash val="dash"/>
            <a:round/>
            <a:headEnd type="none" w="sm" len="sm"/>
            <a:tailEnd type="none" w="sm" len="sm"/>
          </a:ln>
        </p:spPr>
      </p:cxnSp>
      <p:cxnSp>
        <p:nvCxnSpPr>
          <p:cNvPr id="39" name="Google Shape;258;p7">
            <a:extLst>
              <a:ext uri="{FF2B5EF4-FFF2-40B4-BE49-F238E27FC236}">
                <a16:creationId xmlns:a16="http://schemas.microsoft.com/office/drawing/2014/main" id="{91106BC4-41D1-A11B-E789-A797C6FF4B63}"/>
              </a:ext>
            </a:extLst>
          </p:cNvPr>
          <p:cNvCxnSpPr>
            <a:stCxn id="36" idx="0"/>
            <a:endCxn id="40" idx="2"/>
          </p:cNvCxnSpPr>
          <p:nvPr/>
        </p:nvCxnSpPr>
        <p:spPr>
          <a:xfrm flipV="1">
            <a:off x="10608901" y="3886896"/>
            <a:ext cx="279309" cy="857891"/>
          </a:xfrm>
          <a:prstGeom prst="straightConnector1">
            <a:avLst/>
          </a:prstGeom>
          <a:noFill/>
          <a:ln w="9525" cap="flat" cmpd="sng">
            <a:solidFill>
              <a:schemeClr val="accent5"/>
            </a:solidFill>
            <a:prstDash val="dash"/>
            <a:round/>
            <a:headEnd type="none" w="sm" len="sm"/>
            <a:tailEnd type="none" w="sm" len="sm"/>
          </a:ln>
        </p:spPr>
      </p:cxnSp>
      <p:pic>
        <p:nvPicPr>
          <p:cNvPr id="40" name="Google Shape;257;p7" descr="BdRen">
            <a:extLst>
              <a:ext uri="{FF2B5EF4-FFF2-40B4-BE49-F238E27FC236}">
                <a16:creationId xmlns:a16="http://schemas.microsoft.com/office/drawing/2014/main" id="{703FA0F1-3F1F-1939-EEE2-1E36521624F0}"/>
              </a:ext>
            </a:extLst>
          </p:cNvPr>
          <p:cNvPicPr preferRelativeResize="0"/>
          <p:nvPr/>
        </p:nvPicPr>
        <p:blipFill rotWithShape="1">
          <a:blip r:embed="rId10">
            <a:alphaModFix/>
          </a:blip>
          <a:srcRect/>
          <a:stretch/>
        </p:blipFill>
        <p:spPr>
          <a:xfrm>
            <a:off x="10544661" y="3443718"/>
            <a:ext cx="687098" cy="443178"/>
          </a:xfrm>
          <a:prstGeom prst="rect">
            <a:avLst/>
          </a:prstGeom>
          <a:noFill/>
          <a:ln>
            <a:noFill/>
          </a:ln>
        </p:spPr>
      </p:pic>
      <p:cxnSp>
        <p:nvCxnSpPr>
          <p:cNvPr id="41" name="Google Shape;259;p7">
            <a:extLst>
              <a:ext uri="{FF2B5EF4-FFF2-40B4-BE49-F238E27FC236}">
                <a16:creationId xmlns:a16="http://schemas.microsoft.com/office/drawing/2014/main" id="{4DA1283F-1918-9E6D-897B-D60C25E90F9B}"/>
              </a:ext>
            </a:extLst>
          </p:cNvPr>
          <p:cNvCxnSpPr>
            <a:stCxn id="40" idx="0"/>
            <a:endCxn id="42" idx="2"/>
          </p:cNvCxnSpPr>
          <p:nvPr/>
        </p:nvCxnSpPr>
        <p:spPr>
          <a:xfrm rot="10800000">
            <a:off x="10886410" y="2993118"/>
            <a:ext cx="1800" cy="450600"/>
          </a:xfrm>
          <a:prstGeom prst="straightConnector1">
            <a:avLst/>
          </a:prstGeom>
          <a:noFill/>
          <a:ln w="9525" cap="flat" cmpd="sng">
            <a:solidFill>
              <a:schemeClr val="accent5"/>
            </a:solidFill>
            <a:prstDash val="dash"/>
            <a:round/>
            <a:headEnd type="none" w="sm" len="sm"/>
            <a:tailEnd type="none" w="sm" len="sm"/>
          </a:ln>
        </p:spPr>
      </p:cxnSp>
      <p:pic>
        <p:nvPicPr>
          <p:cNvPr id="42" name="Google Shape;260;p7" descr="A picture containing text&#10;&#10;Description automatically generated">
            <a:extLst>
              <a:ext uri="{FF2B5EF4-FFF2-40B4-BE49-F238E27FC236}">
                <a16:creationId xmlns:a16="http://schemas.microsoft.com/office/drawing/2014/main" id="{8E6D47F0-F661-D9EA-D0B4-542460EFFA0E}"/>
              </a:ext>
            </a:extLst>
          </p:cNvPr>
          <p:cNvPicPr preferRelativeResize="0"/>
          <p:nvPr/>
        </p:nvPicPr>
        <p:blipFill rotWithShape="1">
          <a:blip r:embed="rId11">
            <a:alphaModFix/>
          </a:blip>
          <a:srcRect b="3160"/>
          <a:stretch/>
        </p:blipFill>
        <p:spPr>
          <a:xfrm>
            <a:off x="10333335" y="2236073"/>
            <a:ext cx="1106099" cy="756911"/>
          </a:xfrm>
          <a:prstGeom prst="rect">
            <a:avLst/>
          </a:prstGeom>
          <a:noFill/>
          <a:ln>
            <a:noFill/>
          </a:ln>
        </p:spPr>
      </p:pic>
      <p:cxnSp>
        <p:nvCxnSpPr>
          <p:cNvPr id="43" name="Google Shape;261;p7">
            <a:extLst>
              <a:ext uri="{FF2B5EF4-FFF2-40B4-BE49-F238E27FC236}">
                <a16:creationId xmlns:a16="http://schemas.microsoft.com/office/drawing/2014/main" id="{68822260-A51A-70BA-C5FF-E05962C17BCC}"/>
              </a:ext>
            </a:extLst>
          </p:cNvPr>
          <p:cNvCxnSpPr>
            <a:stCxn id="8" idx="3"/>
            <a:endCxn id="42" idx="1"/>
          </p:cNvCxnSpPr>
          <p:nvPr/>
        </p:nvCxnSpPr>
        <p:spPr>
          <a:xfrm>
            <a:off x="9763851" y="2614530"/>
            <a:ext cx="569400" cy="0"/>
          </a:xfrm>
          <a:prstGeom prst="straightConnector1">
            <a:avLst/>
          </a:prstGeom>
          <a:noFill/>
          <a:ln w="9525" cap="flat" cmpd="sng">
            <a:solidFill>
              <a:schemeClr val="accent5"/>
            </a:solidFill>
            <a:prstDash val="dash"/>
            <a:round/>
            <a:headEnd type="none" w="sm" len="sm"/>
            <a:tailEnd type="none" w="sm" len="sm"/>
          </a:ln>
        </p:spPr>
      </p:cxnSp>
      <p:pic>
        <p:nvPicPr>
          <p:cNvPr id="44" name="Google Shape;262;p7">
            <a:extLst>
              <a:ext uri="{FF2B5EF4-FFF2-40B4-BE49-F238E27FC236}">
                <a16:creationId xmlns:a16="http://schemas.microsoft.com/office/drawing/2014/main" id="{3CE861FB-6DEE-DFA8-B80C-ED6C6CD801D0}"/>
              </a:ext>
            </a:extLst>
          </p:cNvPr>
          <p:cNvPicPr preferRelativeResize="0"/>
          <p:nvPr/>
        </p:nvPicPr>
        <p:blipFill rotWithShape="1">
          <a:blip r:embed="rId3">
            <a:alphaModFix/>
          </a:blip>
          <a:srcRect t="63496" r="84450" b="19122"/>
          <a:stretch/>
        </p:blipFill>
        <p:spPr>
          <a:xfrm>
            <a:off x="2151642" y="4751853"/>
            <a:ext cx="265443" cy="357650"/>
          </a:xfrm>
          <a:prstGeom prst="rect">
            <a:avLst/>
          </a:prstGeom>
          <a:noFill/>
          <a:ln>
            <a:noFill/>
          </a:ln>
        </p:spPr>
      </p:pic>
      <p:sp>
        <p:nvSpPr>
          <p:cNvPr id="45" name="Google Shape;263;p7">
            <a:extLst>
              <a:ext uri="{FF2B5EF4-FFF2-40B4-BE49-F238E27FC236}">
                <a16:creationId xmlns:a16="http://schemas.microsoft.com/office/drawing/2014/main" id="{85C81736-7E83-7E6C-789E-50EB19A881A7}"/>
              </a:ext>
            </a:extLst>
          </p:cNvPr>
          <p:cNvSpPr txBox="1"/>
          <p:nvPr/>
        </p:nvSpPr>
        <p:spPr>
          <a:xfrm>
            <a:off x="2650181" y="5064679"/>
            <a:ext cx="918072" cy="33855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Universidad </a:t>
            </a:r>
            <a:br>
              <a:rPr lang="en-GB" sz="800" dirty="0">
                <a:solidFill>
                  <a:schemeClr val="dk1"/>
                </a:solidFill>
                <a:latin typeface="Calibri"/>
                <a:ea typeface="Calibri"/>
                <a:cs typeface="Calibri"/>
                <a:sym typeface="Calibri"/>
              </a:rPr>
            </a:br>
            <a:r>
              <a:rPr lang="en-GB" sz="800" dirty="0">
                <a:solidFill>
                  <a:schemeClr val="dk1"/>
                </a:solidFill>
                <a:latin typeface="Calibri"/>
                <a:ea typeface="Calibri"/>
                <a:cs typeface="Calibri"/>
                <a:sym typeface="Calibri"/>
              </a:rPr>
              <a:t>de Cuenca</a:t>
            </a:r>
            <a:endParaRPr dirty="0"/>
          </a:p>
        </p:txBody>
      </p:sp>
      <p:pic>
        <p:nvPicPr>
          <p:cNvPr id="46" name="Google Shape;264;p7">
            <a:extLst>
              <a:ext uri="{FF2B5EF4-FFF2-40B4-BE49-F238E27FC236}">
                <a16:creationId xmlns:a16="http://schemas.microsoft.com/office/drawing/2014/main" id="{DE63971E-43DF-318B-4247-157F65F77A01}"/>
              </a:ext>
            </a:extLst>
          </p:cNvPr>
          <p:cNvPicPr preferRelativeResize="0"/>
          <p:nvPr/>
        </p:nvPicPr>
        <p:blipFill rotWithShape="1">
          <a:blip r:embed="rId3">
            <a:alphaModFix/>
          </a:blip>
          <a:srcRect t="63496" r="84450" b="19122"/>
          <a:stretch/>
        </p:blipFill>
        <p:spPr>
          <a:xfrm>
            <a:off x="2982518" y="4751853"/>
            <a:ext cx="265443" cy="357650"/>
          </a:xfrm>
          <a:prstGeom prst="rect">
            <a:avLst/>
          </a:prstGeom>
          <a:noFill/>
          <a:ln>
            <a:noFill/>
          </a:ln>
        </p:spPr>
      </p:pic>
      <p:cxnSp>
        <p:nvCxnSpPr>
          <p:cNvPr id="47" name="Google Shape;265;p7">
            <a:extLst>
              <a:ext uri="{FF2B5EF4-FFF2-40B4-BE49-F238E27FC236}">
                <a16:creationId xmlns:a16="http://schemas.microsoft.com/office/drawing/2014/main" id="{97F8A7BD-F35F-9E4E-6075-D1D32A41BAD4}"/>
              </a:ext>
            </a:extLst>
          </p:cNvPr>
          <p:cNvCxnSpPr>
            <a:stCxn id="63" idx="0"/>
            <a:endCxn id="61" idx="2"/>
          </p:cNvCxnSpPr>
          <p:nvPr/>
        </p:nvCxnSpPr>
        <p:spPr>
          <a:xfrm rot="10800000" flipH="1">
            <a:off x="2691079" y="2784390"/>
            <a:ext cx="5700" cy="790500"/>
          </a:xfrm>
          <a:prstGeom prst="straightConnector1">
            <a:avLst/>
          </a:prstGeom>
          <a:noFill/>
          <a:ln w="9525" cap="flat" cmpd="sng">
            <a:solidFill>
              <a:schemeClr val="accent5"/>
            </a:solidFill>
            <a:prstDash val="dash"/>
            <a:round/>
            <a:headEnd type="none" w="sm" len="sm"/>
            <a:tailEnd type="none" w="sm" len="sm"/>
          </a:ln>
        </p:spPr>
      </p:cxnSp>
      <p:cxnSp>
        <p:nvCxnSpPr>
          <p:cNvPr id="48" name="Google Shape;268;p7">
            <a:extLst>
              <a:ext uri="{FF2B5EF4-FFF2-40B4-BE49-F238E27FC236}">
                <a16:creationId xmlns:a16="http://schemas.microsoft.com/office/drawing/2014/main" id="{472AEED7-96E6-3C3A-076A-D0EB3722A29D}"/>
              </a:ext>
            </a:extLst>
          </p:cNvPr>
          <p:cNvCxnSpPr>
            <a:stCxn id="46" idx="0"/>
            <a:endCxn id="63" idx="2"/>
          </p:cNvCxnSpPr>
          <p:nvPr/>
        </p:nvCxnSpPr>
        <p:spPr>
          <a:xfrm flipH="1" flipV="1">
            <a:off x="2691079" y="3822347"/>
            <a:ext cx="424161" cy="929506"/>
          </a:xfrm>
          <a:prstGeom prst="straightConnector1">
            <a:avLst/>
          </a:prstGeom>
          <a:noFill/>
          <a:ln w="9525" cap="flat" cmpd="sng">
            <a:solidFill>
              <a:schemeClr val="accent5"/>
            </a:solidFill>
            <a:prstDash val="dash"/>
            <a:round/>
            <a:headEnd type="none" w="sm" len="sm"/>
            <a:tailEnd type="none" w="sm" len="sm"/>
          </a:ln>
        </p:spPr>
      </p:cxnSp>
      <p:cxnSp>
        <p:nvCxnSpPr>
          <p:cNvPr id="49" name="Google Shape;269;p7">
            <a:extLst>
              <a:ext uri="{FF2B5EF4-FFF2-40B4-BE49-F238E27FC236}">
                <a16:creationId xmlns:a16="http://schemas.microsoft.com/office/drawing/2014/main" id="{3D4DAB4A-51F6-59D5-527D-F8F024DB83BD}"/>
              </a:ext>
            </a:extLst>
          </p:cNvPr>
          <p:cNvCxnSpPr>
            <a:stCxn id="44" idx="0"/>
            <a:endCxn id="63" idx="2"/>
          </p:cNvCxnSpPr>
          <p:nvPr/>
        </p:nvCxnSpPr>
        <p:spPr>
          <a:xfrm flipV="1">
            <a:off x="2284364" y="3822347"/>
            <a:ext cx="406715" cy="929506"/>
          </a:xfrm>
          <a:prstGeom prst="straightConnector1">
            <a:avLst/>
          </a:prstGeom>
          <a:noFill/>
          <a:ln w="9525" cap="flat" cmpd="sng">
            <a:solidFill>
              <a:schemeClr val="accent5"/>
            </a:solidFill>
            <a:prstDash val="dash"/>
            <a:round/>
            <a:headEnd type="none" w="sm" len="sm"/>
            <a:tailEnd type="none" w="sm" len="sm"/>
          </a:ln>
        </p:spPr>
      </p:cxnSp>
      <p:sp>
        <p:nvSpPr>
          <p:cNvPr id="51" name="Google Shape;271;p7">
            <a:extLst>
              <a:ext uri="{FF2B5EF4-FFF2-40B4-BE49-F238E27FC236}">
                <a16:creationId xmlns:a16="http://schemas.microsoft.com/office/drawing/2014/main" id="{75544CCC-6745-5C6B-9147-8E444258412C}"/>
              </a:ext>
            </a:extLst>
          </p:cNvPr>
          <p:cNvSpPr txBox="1"/>
          <p:nvPr/>
        </p:nvSpPr>
        <p:spPr>
          <a:xfrm>
            <a:off x="4185341" y="5144924"/>
            <a:ext cx="918072"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Academy of Economic Studies Moldova</a:t>
            </a:r>
            <a:endParaRPr sz="800" dirty="0">
              <a:solidFill>
                <a:schemeClr val="dk1"/>
              </a:solidFill>
              <a:latin typeface="Calibri"/>
              <a:ea typeface="Calibri"/>
              <a:cs typeface="Calibri"/>
              <a:sym typeface="Calibri"/>
            </a:endParaRPr>
          </a:p>
        </p:txBody>
      </p:sp>
      <p:cxnSp>
        <p:nvCxnSpPr>
          <p:cNvPr id="53" name="Google Shape;273;p7">
            <a:extLst>
              <a:ext uri="{FF2B5EF4-FFF2-40B4-BE49-F238E27FC236}">
                <a16:creationId xmlns:a16="http://schemas.microsoft.com/office/drawing/2014/main" id="{DFF69027-4833-9D62-9104-F38E373736C0}"/>
              </a:ext>
            </a:extLst>
          </p:cNvPr>
          <p:cNvCxnSpPr>
            <a:stCxn id="56" idx="0"/>
            <a:endCxn id="58" idx="2"/>
          </p:cNvCxnSpPr>
          <p:nvPr/>
        </p:nvCxnSpPr>
        <p:spPr>
          <a:xfrm flipV="1">
            <a:off x="4218082" y="2853547"/>
            <a:ext cx="4234" cy="525920"/>
          </a:xfrm>
          <a:prstGeom prst="straightConnector1">
            <a:avLst/>
          </a:prstGeom>
          <a:noFill/>
          <a:ln w="9525" cap="flat" cmpd="sng">
            <a:solidFill>
              <a:schemeClr val="accent5"/>
            </a:solidFill>
            <a:prstDash val="dash"/>
            <a:round/>
            <a:headEnd type="none" w="sm" len="sm"/>
            <a:tailEnd type="none" w="sm" len="sm"/>
          </a:ln>
        </p:spPr>
      </p:cxnSp>
      <p:cxnSp>
        <p:nvCxnSpPr>
          <p:cNvPr id="54" name="Google Shape;276;p7">
            <a:extLst>
              <a:ext uri="{FF2B5EF4-FFF2-40B4-BE49-F238E27FC236}">
                <a16:creationId xmlns:a16="http://schemas.microsoft.com/office/drawing/2014/main" id="{29891372-D206-C461-1531-E54CA946C6F2}"/>
              </a:ext>
            </a:extLst>
          </p:cNvPr>
          <p:cNvCxnSpPr>
            <a:cxnSpLocks/>
            <a:endCxn id="56" idx="2"/>
          </p:cNvCxnSpPr>
          <p:nvPr/>
        </p:nvCxnSpPr>
        <p:spPr>
          <a:xfrm flipH="1" flipV="1">
            <a:off x="4218082" y="4046217"/>
            <a:ext cx="426295" cy="705636"/>
          </a:xfrm>
          <a:prstGeom prst="straightConnector1">
            <a:avLst/>
          </a:prstGeom>
          <a:noFill/>
          <a:ln w="9525" cap="flat" cmpd="sng">
            <a:solidFill>
              <a:schemeClr val="accent5"/>
            </a:solidFill>
            <a:prstDash val="dash"/>
            <a:round/>
            <a:headEnd type="none" w="sm" len="sm"/>
            <a:tailEnd type="none" w="sm" len="sm"/>
          </a:ln>
        </p:spPr>
      </p:cxnSp>
      <p:cxnSp>
        <p:nvCxnSpPr>
          <p:cNvPr id="55" name="Google Shape;277;p7">
            <a:extLst>
              <a:ext uri="{FF2B5EF4-FFF2-40B4-BE49-F238E27FC236}">
                <a16:creationId xmlns:a16="http://schemas.microsoft.com/office/drawing/2014/main" id="{253AE0EF-B9E5-97CC-F228-F874D5439A73}"/>
              </a:ext>
            </a:extLst>
          </p:cNvPr>
          <p:cNvCxnSpPr>
            <a:cxnSpLocks/>
            <a:endCxn id="56" idx="2"/>
          </p:cNvCxnSpPr>
          <p:nvPr/>
        </p:nvCxnSpPr>
        <p:spPr>
          <a:xfrm flipV="1">
            <a:off x="3813501" y="4046217"/>
            <a:ext cx="404581" cy="705636"/>
          </a:xfrm>
          <a:prstGeom prst="straightConnector1">
            <a:avLst/>
          </a:prstGeom>
          <a:noFill/>
          <a:ln w="9525" cap="flat" cmpd="sng">
            <a:solidFill>
              <a:schemeClr val="accent5"/>
            </a:solidFill>
            <a:prstDash val="dash"/>
            <a:round/>
            <a:headEnd type="none" w="sm" len="sm"/>
            <a:tailEnd type="none" w="sm" len="sm"/>
          </a:ln>
        </p:spPr>
      </p:cxnSp>
      <p:pic>
        <p:nvPicPr>
          <p:cNvPr id="56" name="Google Shape;274;p7">
            <a:extLst>
              <a:ext uri="{FF2B5EF4-FFF2-40B4-BE49-F238E27FC236}">
                <a16:creationId xmlns:a16="http://schemas.microsoft.com/office/drawing/2014/main" id="{508D1050-7079-F3C2-2F0D-8907F8215A95}"/>
              </a:ext>
            </a:extLst>
          </p:cNvPr>
          <p:cNvPicPr preferRelativeResize="0"/>
          <p:nvPr/>
        </p:nvPicPr>
        <p:blipFill rotWithShape="1">
          <a:blip r:embed="rId12">
            <a:extLst>
              <a:ext uri="{28A0092B-C50C-407E-A947-70E740481C1C}">
                <a14:useLocalDpi xmlns:a14="http://schemas.microsoft.com/office/drawing/2010/main" val="0"/>
              </a:ext>
            </a:extLst>
          </a:blip>
          <a:srcRect/>
          <a:stretch/>
        </p:blipFill>
        <p:spPr>
          <a:xfrm>
            <a:off x="3741832" y="3493516"/>
            <a:ext cx="952500" cy="438651"/>
          </a:xfrm>
          <a:prstGeom prst="rect">
            <a:avLst/>
          </a:prstGeom>
          <a:noFill/>
          <a:ln>
            <a:noFill/>
          </a:ln>
        </p:spPr>
      </p:pic>
      <p:pic>
        <p:nvPicPr>
          <p:cNvPr id="58" name="Google Shape;275;p7" descr="Resources - GÉANT logo">
            <a:extLst>
              <a:ext uri="{FF2B5EF4-FFF2-40B4-BE49-F238E27FC236}">
                <a16:creationId xmlns:a16="http://schemas.microsoft.com/office/drawing/2014/main" id="{4EAF4F22-BFE1-C01A-5EB0-2BC40D014F54}"/>
              </a:ext>
            </a:extLst>
          </p:cNvPr>
          <p:cNvPicPr preferRelativeResize="0"/>
          <p:nvPr/>
        </p:nvPicPr>
        <p:blipFill rotWithShape="1">
          <a:blip r:embed="rId13">
            <a:alphaModFix/>
          </a:blip>
          <a:srcRect/>
          <a:stretch/>
        </p:blipFill>
        <p:spPr>
          <a:xfrm>
            <a:off x="3746066" y="2377297"/>
            <a:ext cx="952500" cy="476250"/>
          </a:xfrm>
          <a:prstGeom prst="rect">
            <a:avLst/>
          </a:prstGeom>
          <a:noFill/>
          <a:ln>
            <a:noFill/>
          </a:ln>
        </p:spPr>
      </p:pic>
      <p:cxnSp>
        <p:nvCxnSpPr>
          <p:cNvPr id="59" name="Google Shape;279;p7">
            <a:extLst>
              <a:ext uri="{FF2B5EF4-FFF2-40B4-BE49-F238E27FC236}">
                <a16:creationId xmlns:a16="http://schemas.microsoft.com/office/drawing/2014/main" id="{4D234AC8-8758-E4FD-A6FB-D23BA839ED4C}"/>
              </a:ext>
            </a:extLst>
          </p:cNvPr>
          <p:cNvCxnSpPr>
            <a:stCxn id="58" idx="3"/>
            <a:endCxn id="7" idx="1"/>
          </p:cNvCxnSpPr>
          <p:nvPr/>
        </p:nvCxnSpPr>
        <p:spPr>
          <a:xfrm rot="10800000" flipH="1">
            <a:off x="4698566" y="2610022"/>
            <a:ext cx="713400" cy="5400"/>
          </a:xfrm>
          <a:prstGeom prst="straightConnector1">
            <a:avLst/>
          </a:prstGeom>
          <a:noFill/>
          <a:ln w="9525" cap="flat" cmpd="sng">
            <a:solidFill>
              <a:schemeClr val="accent5"/>
            </a:solidFill>
            <a:prstDash val="dash"/>
            <a:round/>
            <a:headEnd type="none" w="sm" len="sm"/>
            <a:tailEnd type="none" w="sm" len="sm"/>
          </a:ln>
        </p:spPr>
      </p:cxnSp>
      <p:sp>
        <p:nvSpPr>
          <p:cNvPr id="60" name="Google Shape;280;p7">
            <a:extLst>
              <a:ext uri="{FF2B5EF4-FFF2-40B4-BE49-F238E27FC236}">
                <a16:creationId xmlns:a16="http://schemas.microsoft.com/office/drawing/2014/main" id="{C7AF21D4-8BAA-B064-2AAF-D30A92761DAF}"/>
              </a:ext>
            </a:extLst>
          </p:cNvPr>
          <p:cNvSpPr txBox="1"/>
          <p:nvPr/>
        </p:nvSpPr>
        <p:spPr>
          <a:xfrm>
            <a:off x="1796067" y="5064679"/>
            <a:ext cx="918072"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Universidad Técnica “Luis Vargas Torres” de Esmerelda</a:t>
            </a:r>
            <a:endParaRPr dirty="0"/>
          </a:p>
        </p:txBody>
      </p:sp>
      <p:pic>
        <p:nvPicPr>
          <p:cNvPr id="61" name="Google Shape;267;p7">
            <a:extLst>
              <a:ext uri="{FF2B5EF4-FFF2-40B4-BE49-F238E27FC236}">
                <a16:creationId xmlns:a16="http://schemas.microsoft.com/office/drawing/2014/main" id="{549F28CF-377C-E333-4999-B03E9266BB15}"/>
              </a:ext>
            </a:extLst>
          </p:cNvPr>
          <p:cNvPicPr preferRelativeResize="0"/>
          <p:nvPr/>
        </p:nvPicPr>
        <p:blipFill rotWithShape="1">
          <a:blip r:embed="rId14">
            <a:alphaModFix/>
          </a:blip>
          <a:srcRect/>
          <a:stretch/>
        </p:blipFill>
        <p:spPr>
          <a:xfrm>
            <a:off x="2268777" y="2443172"/>
            <a:ext cx="856099" cy="341242"/>
          </a:xfrm>
          <a:prstGeom prst="rect">
            <a:avLst/>
          </a:prstGeom>
          <a:noFill/>
          <a:ln>
            <a:noFill/>
          </a:ln>
        </p:spPr>
      </p:pic>
      <p:cxnSp>
        <p:nvCxnSpPr>
          <p:cNvPr id="62" name="Google Shape;281;p7">
            <a:extLst>
              <a:ext uri="{FF2B5EF4-FFF2-40B4-BE49-F238E27FC236}">
                <a16:creationId xmlns:a16="http://schemas.microsoft.com/office/drawing/2014/main" id="{0EF0B283-74A3-2C7C-E1EE-68FBDD156988}"/>
              </a:ext>
            </a:extLst>
          </p:cNvPr>
          <p:cNvCxnSpPr>
            <a:stCxn id="61" idx="3"/>
            <a:endCxn id="58" idx="1"/>
          </p:cNvCxnSpPr>
          <p:nvPr/>
        </p:nvCxnSpPr>
        <p:spPr>
          <a:xfrm>
            <a:off x="3124876" y="2613793"/>
            <a:ext cx="621300" cy="1500"/>
          </a:xfrm>
          <a:prstGeom prst="straightConnector1">
            <a:avLst/>
          </a:prstGeom>
          <a:noFill/>
          <a:ln w="9525" cap="flat" cmpd="sng">
            <a:solidFill>
              <a:schemeClr val="accent5"/>
            </a:solidFill>
            <a:prstDash val="dash"/>
            <a:round/>
            <a:headEnd type="none" w="sm" len="sm"/>
            <a:tailEnd type="none" w="sm" len="sm"/>
          </a:ln>
        </p:spPr>
      </p:cxnSp>
      <p:pic>
        <p:nvPicPr>
          <p:cNvPr id="63" name="Google Shape;266;p7" descr="Logo CEDIA">
            <a:extLst>
              <a:ext uri="{FF2B5EF4-FFF2-40B4-BE49-F238E27FC236}">
                <a16:creationId xmlns:a16="http://schemas.microsoft.com/office/drawing/2014/main" id="{AE920BFB-F2D1-F655-977D-EAC636EBD8BA}"/>
              </a:ext>
            </a:extLst>
          </p:cNvPr>
          <p:cNvPicPr preferRelativeResize="0"/>
          <p:nvPr/>
        </p:nvPicPr>
        <p:blipFill rotWithShape="1">
          <a:blip r:embed="rId15">
            <a:alphaModFix/>
          </a:blip>
          <a:srcRect/>
          <a:stretch/>
        </p:blipFill>
        <p:spPr>
          <a:xfrm>
            <a:off x="2199509" y="3574890"/>
            <a:ext cx="983140" cy="247457"/>
          </a:xfrm>
          <a:prstGeom prst="rect">
            <a:avLst/>
          </a:prstGeom>
          <a:noFill/>
          <a:ln>
            <a:noFill/>
          </a:ln>
        </p:spPr>
      </p:pic>
      <p:pic>
        <p:nvPicPr>
          <p:cNvPr id="64" name="Google Shape;256;p7">
            <a:extLst>
              <a:ext uri="{FF2B5EF4-FFF2-40B4-BE49-F238E27FC236}">
                <a16:creationId xmlns:a16="http://schemas.microsoft.com/office/drawing/2014/main" id="{5BF812B1-EBDE-1647-8D03-D86D9F185A4C}"/>
              </a:ext>
            </a:extLst>
          </p:cNvPr>
          <p:cNvPicPr preferRelativeResize="0"/>
          <p:nvPr/>
        </p:nvPicPr>
        <p:blipFill rotWithShape="1">
          <a:blip r:embed="rId3">
            <a:alphaModFix/>
          </a:blip>
          <a:srcRect t="63496" r="84450" b="19122"/>
          <a:stretch/>
        </p:blipFill>
        <p:spPr>
          <a:xfrm>
            <a:off x="11070706" y="4744787"/>
            <a:ext cx="270688" cy="364716"/>
          </a:xfrm>
          <a:prstGeom prst="rect">
            <a:avLst/>
          </a:prstGeom>
          <a:noFill/>
          <a:ln>
            <a:noFill/>
          </a:ln>
        </p:spPr>
      </p:pic>
      <p:sp>
        <p:nvSpPr>
          <p:cNvPr id="65" name="Google Shape;282;p7">
            <a:extLst>
              <a:ext uri="{FF2B5EF4-FFF2-40B4-BE49-F238E27FC236}">
                <a16:creationId xmlns:a16="http://schemas.microsoft.com/office/drawing/2014/main" id="{FFD0DD6B-2FE2-365F-00FF-EC8F48B3A8A0}"/>
              </a:ext>
            </a:extLst>
          </p:cNvPr>
          <p:cNvSpPr txBox="1"/>
          <p:nvPr/>
        </p:nvSpPr>
        <p:spPr>
          <a:xfrm>
            <a:off x="10882558" y="5064679"/>
            <a:ext cx="651472" cy="46166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Sylhet Agricultural University</a:t>
            </a:r>
            <a:endParaRPr dirty="0"/>
          </a:p>
        </p:txBody>
      </p:sp>
      <p:sp>
        <p:nvSpPr>
          <p:cNvPr id="66" name="Title 1">
            <a:extLst>
              <a:ext uri="{FF2B5EF4-FFF2-40B4-BE49-F238E27FC236}">
                <a16:creationId xmlns:a16="http://schemas.microsoft.com/office/drawing/2014/main" id="{900C874D-3BEE-D741-E4D9-6D6FD7D8229A}"/>
              </a:ext>
            </a:extLst>
          </p:cNvPr>
          <p:cNvSpPr txBox="1">
            <a:spLocks/>
          </p:cNvSpPr>
          <p:nvPr/>
        </p:nvSpPr>
        <p:spPr>
          <a:xfrm>
            <a:off x="1524000" y="1122363"/>
            <a:ext cx="9385342" cy="487296"/>
          </a:xfrm>
          <a:prstGeom prst="rect">
            <a:avLst/>
          </a:prstGeom>
        </p:spPr>
        <p:txBody>
          <a:bodyPr vert="horz" lIns="91440" tIns="45720" rIns="91440" bIns="45720" rtlCol="0" anchor="ctr">
            <a:noAutofit/>
          </a:bodyPr>
          <a:lstStyle>
            <a:lvl1pPr algn="l" defTabSz="914400" rtl="0" eaLnBrk="1" latinLnBrk="0" hangingPunct="1">
              <a:lnSpc>
                <a:spcPct val="100000"/>
              </a:lnSpc>
              <a:spcBef>
                <a:spcPct val="0"/>
              </a:spcBef>
              <a:buNone/>
              <a:defRPr sz="2400" b="1" i="0" u="none" kern="1200" baseline="0">
                <a:solidFill>
                  <a:schemeClr val="accent1">
                    <a:lumMod val="50000"/>
                  </a:schemeClr>
                </a:solidFill>
                <a:latin typeface="+mn-lt"/>
                <a:ea typeface="+mj-ea"/>
                <a:cs typeface="+mj-cs"/>
              </a:defRPr>
            </a:lvl1pPr>
          </a:lstStyle>
          <a:p>
            <a:pPr algn="ctr"/>
            <a:r>
              <a:rPr lang="en-NL" sz="3600" dirty="0"/>
              <a:t>Trust framework</a:t>
            </a:r>
          </a:p>
        </p:txBody>
      </p:sp>
      <p:pic>
        <p:nvPicPr>
          <p:cNvPr id="2" name="Image1">
            <a:extLst>
              <a:ext uri="{FF2B5EF4-FFF2-40B4-BE49-F238E27FC236}">
                <a16:creationId xmlns:a16="http://schemas.microsoft.com/office/drawing/2014/main" id="{AF5B00CC-19EC-86AE-F7C8-006798FA1F78}"/>
              </a:ext>
            </a:extLst>
          </p:cNvPr>
          <p:cNvPicPr>
            <a:picLocks noChangeAspect="1"/>
          </p:cNvPicPr>
          <p:nvPr/>
        </p:nvPicPr>
        <p:blipFill>
          <a:blip r:embed="rId16"/>
          <a:stretch>
            <a:fillRect/>
          </a:stretch>
        </p:blipFill>
        <p:spPr bwMode="auto">
          <a:xfrm flipH="1">
            <a:off x="3597685" y="4780266"/>
            <a:ext cx="446445" cy="516823"/>
          </a:xfrm>
          <a:prstGeom prst="rect">
            <a:avLst/>
          </a:prstGeom>
        </p:spPr>
      </p:pic>
      <p:pic>
        <p:nvPicPr>
          <p:cNvPr id="3" name="Image2">
            <a:extLst>
              <a:ext uri="{FF2B5EF4-FFF2-40B4-BE49-F238E27FC236}">
                <a16:creationId xmlns:a16="http://schemas.microsoft.com/office/drawing/2014/main" id="{B0A18063-3B21-EA63-2830-D97744F37DFC}"/>
              </a:ext>
            </a:extLst>
          </p:cNvPr>
          <p:cNvPicPr>
            <a:picLocks noChangeAspect="1"/>
          </p:cNvPicPr>
          <p:nvPr/>
        </p:nvPicPr>
        <p:blipFill>
          <a:blip r:embed="rId17"/>
          <a:stretch>
            <a:fillRect/>
          </a:stretch>
        </p:blipFill>
        <p:spPr bwMode="auto">
          <a:xfrm>
            <a:off x="4169945" y="4833317"/>
            <a:ext cx="875908" cy="231362"/>
          </a:xfrm>
          <a:prstGeom prst="rect">
            <a:avLst/>
          </a:prstGeom>
        </p:spPr>
      </p:pic>
      <p:sp>
        <p:nvSpPr>
          <p:cNvPr id="68" name="Google Shape;271;p7">
            <a:extLst>
              <a:ext uri="{FF2B5EF4-FFF2-40B4-BE49-F238E27FC236}">
                <a16:creationId xmlns:a16="http://schemas.microsoft.com/office/drawing/2014/main" id="{BC38B49A-3A58-3C6B-D229-4C888D47A9EC}"/>
              </a:ext>
            </a:extLst>
          </p:cNvPr>
          <p:cNvSpPr txBox="1"/>
          <p:nvPr/>
        </p:nvSpPr>
        <p:spPr>
          <a:xfrm>
            <a:off x="3346781" y="5272236"/>
            <a:ext cx="918072" cy="33851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800" dirty="0">
                <a:solidFill>
                  <a:schemeClr val="dk1"/>
                </a:solidFill>
                <a:latin typeface="Calibri"/>
                <a:ea typeface="Calibri"/>
                <a:cs typeface="Calibri"/>
                <a:sym typeface="Calibri"/>
              </a:rPr>
              <a:t>Moldova State University</a:t>
            </a:r>
            <a:endParaRPr sz="8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2674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10"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par>
                                <p:cTn id="56" presetID="10" presetClass="entr" presetSubtype="0" fill="hold" nodeType="with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fade">
                                      <p:cBhvr>
                                        <p:cTn id="58" dur="500"/>
                                        <p:tgtEl>
                                          <p:spTgt spid="65"/>
                                        </p:tgtEl>
                                      </p:cBhvr>
                                    </p:animEffect>
                                  </p:childTnLst>
                                </p:cTn>
                              </p:par>
                              <p:par>
                                <p:cTn id="59" presetID="10" presetClass="entr" presetSubtype="0"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par>
                                <p:cTn id="62" presetID="10" presetClass="entr" presetSubtype="0" fill="hold" nodeType="with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fade">
                                      <p:cBhvr>
                                        <p:cTn id="64" dur="500"/>
                                        <p:tgtEl>
                                          <p:spTgt spid="60"/>
                                        </p:tgtEl>
                                      </p:cBhvr>
                                    </p:animEffect>
                                  </p:childTnLst>
                                </p:cTn>
                              </p:par>
                              <p:par>
                                <p:cTn id="65" presetID="10" presetClass="entr" presetSubtype="0"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fade">
                                      <p:cBhvr>
                                        <p:cTn id="67" dur="500"/>
                                        <p:tgtEl>
                                          <p:spTgt spid="64"/>
                                        </p:tgtEl>
                                      </p:cBhvr>
                                    </p:animEffect>
                                  </p:childTnLst>
                                </p:cTn>
                              </p:par>
                              <p:par>
                                <p:cTn id="68" presetID="10" presetClass="entr" presetSubtype="0" fill="hold"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nodeType="withEffect">
                                  <p:stCondLst>
                                    <p:cond delay="0"/>
                                  </p:stCondLst>
                                  <p:childTnLst>
                                    <p:set>
                                      <p:cBhvr>
                                        <p:cTn id="75" dur="1" fill="hold">
                                          <p:stCondLst>
                                            <p:cond delay="0"/>
                                          </p:stCondLst>
                                        </p:cTn>
                                        <p:tgtEl>
                                          <p:spTgt spid="2"/>
                                        </p:tgtEl>
                                        <p:attrNameLst>
                                          <p:attrName>style.visibility</p:attrName>
                                        </p:attrNameLst>
                                      </p:cBhvr>
                                      <p:to>
                                        <p:strVal val="visible"/>
                                      </p:to>
                                    </p:set>
                                    <p:animEffect transition="in" filter="fade">
                                      <p:cBhvr>
                                        <p:cTn id="76" dur="500"/>
                                        <p:tgtEl>
                                          <p:spTgt spid="2"/>
                                        </p:tgtEl>
                                      </p:cBhvr>
                                    </p:animEffect>
                                  </p:childTnLst>
                                </p:cTn>
                              </p:par>
                              <p:par>
                                <p:cTn id="77" presetID="10"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500"/>
                                        <p:tgtEl>
                                          <p:spTgt spid="23"/>
                                        </p:tgtEl>
                                      </p:cBhvr>
                                    </p:animEffect>
                                  </p:childTnLst>
                                </p:cTn>
                              </p:par>
                              <p:par>
                                <p:cTn id="85" presetID="10" presetClass="entr" presetSubtype="0"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childTnLst>
                                </p:cTn>
                              </p:par>
                              <p:par>
                                <p:cTn id="88" presetID="10" presetClass="entr" presetSubtype="0"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par>
                                <p:cTn id="91" presetID="10" presetClass="entr" presetSubtype="0" fill="hold"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fade">
                                      <p:cBhvr>
                                        <p:cTn id="93" dur="500"/>
                                        <p:tgtEl>
                                          <p:spTgt spid="39"/>
                                        </p:tgtEl>
                                      </p:cBhvr>
                                    </p:animEffect>
                                  </p:childTnLst>
                                </p:cTn>
                              </p:par>
                              <p:par>
                                <p:cTn id="94" presetID="10" presetClass="entr" presetSubtype="0" fill="hold"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500"/>
                                        <p:tgtEl>
                                          <p:spTgt spid="28"/>
                                        </p:tgtEl>
                                      </p:cBhvr>
                                    </p:animEffect>
                                  </p:childTnLst>
                                </p:cTn>
                              </p:par>
                              <p:par>
                                <p:cTn id="97" presetID="10" presetClass="entr" presetSubtype="0" fill="hold" nodeType="with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fade">
                                      <p:cBhvr>
                                        <p:cTn id="99" dur="500"/>
                                        <p:tgtEl>
                                          <p:spTgt spid="29"/>
                                        </p:tgtEl>
                                      </p:cBhvr>
                                    </p:animEffect>
                                  </p:childTnLst>
                                </p:cTn>
                              </p:par>
                              <p:par>
                                <p:cTn id="100" presetID="10" presetClass="entr" presetSubtype="0" fill="hold" nodeType="with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par>
                                <p:cTn id="103" presetID="10" presetClass="entr" presetSubtype="0" fill="hold" nodeType="with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fade">
                                      <p:cBhvr>
                                        <p:cTn id="105" dur="500"/>
                                        <p:tgtEl>
                                          <p:spTgt spid="30"/>
                                        </p:tgtEl>
                                      </p:cBhvr>
                                    </p:animEffect>
                                  </p:childTnLst>
                                </p:cTn>
                              </p:par>
                              <p:par>
                                <p:cTn id="106" presetID="10" presetClass="entr" presetSubtype="0" fill="hold" nodeType="with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fade">
                                      <p:cBhvr>
                                        <p:cTn id="108" dur="500"/>
                                        <p:tgtEl>
                                          <p:spTgt spid="54"/>
                                        </p:tgtEl>
                                      </p:cBhvr>
                                    </p:animEffect>
                                  </p:childTnLst>
                                </p:cTn>
                              </p:par>
                              <p:par>
                                <p:cTn id="109" presetID="10" presetClass="entr" presetSubtype="0" fill="hold" nodeType="with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fade">
                                      <p:cBhvr>
                                        <p:cTn id="111" dur="500"/>
                                        <p:tgtEl>
                                          <p:spTgt spid="10"/>
                                        </p:tgtEl>
                                      </p:cBhvr>
                                    </p:animEffect>
                                  </p:childTnLst>
                                </p:cTn>
                              </p:par>
                              <p:par>
                                <p:cTn id="112" presetID="10" presetClass="entr" presetSubtype="0" fill="hold" nodeType="with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par>
                                <p:cTn id="115" presetID="10" presetClass="entr" presetSubtype="0" fill="hold" nodeType="withEffect">
                                  <p:stCondLst>
                                    <p:cond delay="0"/>
                                  </p:stCondLst>
                                  <p:childTnLst>
                                    <p:set>
                                      <p:cBhvr>
                                        <p:cTn id="116" dur="1" fill="hold">
                                          <p:stCondLst>
                                            <p:cond delay="0"/>
                                          </p:stCondLst>
                                        </p:cTn>
                                        <p:tgtEl>
                                          <p:spTgt spid="55"/>
                                        </p:tgtEl>
                                        <p:attrNameLst>
                                          <p:attrName>style.visibility</p:attrName>
                                        </p:attrNameLst>
                                      </p:cBhvr>
                                      <p:to>
                                        <p:strVal val="visible"/>
                                      </p:to>
                                    </p:set>
                                    <p:animEffect transition="in" filter="fade">
                                      <p:cBhvr>
                                        <p:cTn id="117" dur="500"/>
                                        <p:tgtEl>
                                          <p:spTgt spid="55"/>
                                        </p:tgtEl>
                                      </p:cBhvr>
                                    </p:animEffect>
                                  </p:childTnLst>
                                </p:cTn>
                              </p:par>
                              <p:par>
                                <p:cTn id="118" presetID="10" presetClass="entr" presetSubtype="0" fill="hold" nodeType="withEffect">
                                  <p:stCondLst>
                                    <p:cond delay="0"/>
                                  </p:stCondLst>
                                  <p:childTnLst>
                                    <p:set>
                                      <p:cBhvr>
                                        <p:cTn id="119" dur="1" fill="hold">
                                          <p:stCondLst>
                                            <p:cond delay="0"/>
                                          </p:stCondLst>
                                        </p:cTn>
                                        <p:tgtEl>
                                          <p:spTgt spid="9"/>
                                        </p:tgtEl>
                                        <p:attrNameLst>
                                          <p:attrName>style.visibility</p:attrName>
                                        </p:attrNameLst>
                                      </p:cBhvr>
                                      <p:to>
                                        <p:strVal val="visible"/>
                                      </p:to>
                                    </p:set>
                                    <p:animEffect transition="in" filter="fade">
                                      <p:cBhvr>
                                        <p:cTn id="120" dur="500"/>
                                        <p:tgtEl>
                                          <p:spTgt spid="9"/>
                                        </p:tgtEl>
                                      </p:cBhvr>
                                    </p:animEffect>
                                  </p:childTnLst>
                                </p:cTn>
                              </p:par>
                              <p:par>
                                <p:cTn id="121" presetID="10" presetClass="entr" presetSubtype="0" fill="hold"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par>
                                <p:cTn id="124" presetID="10" presetClass="entr" presetSubtype="0" fill="hold" nodeType="with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500"/>
                                        <p:tgtEl>
                                          <p:spTgt spid="49"/>
                                        </p:tgtEl>
                                      </p:cBhvr>
                                    </p:animEffect>
                                  </p:childTnLst>
                                </p:cTn>
                              </p:par>
                              <p:par>
                                <p:cTn id="127" presetID="10" presetClass="entr" presetSubtype="0" fill="hold" nodeType="withEffect">
                                  <p:stCondLst>
                                    <p:cond delay="0"/>
                                  </p:stCondLst>
                                  <p:childTnLst>
                                    <p:set>
                                      <p:cBhvr>
                                        <p:cTn id="128" dur="1" fill="hold">
                                          <p:stCondLst>
                                            <p:cond delay="0"/>
                                          </p:stCondLst>
                                        </p:cTn>
                                        <p:tgtEl>
                                          <p:spTgt spid="63"/>
                                        </p:tgtEl>
                                        <p:attrNameLst>
                                          <p:attrName>style.visibility</p:attrName>
                                        </p:attrNameLst>
                                      </p:cBhvr>
                                      <p:to>
                                        <p:strVal val="visible"/>
                                      </p:to>
                                    </p:set>
                                    <p:animEffect transition="in" filter="fade">
                                      <p:cBhvr>
                                        <p:cTn id="129" dur="500"/>
                                        <p:tgtEl>
                                          <p:spTgt spid="63"/>
                                        </p:tgtEl>
                                      </p:cBhvr>
                                    </p:animEffect>
                                  </p:childTnLst>
                                </p:cTn>
                              </p:par>
                              <p:par>
                                <p:cTn id="130" presetID="10" presetClass="entr" presetSubtype="0" fill="hold" nodeType="withEffect">
                                  <p:stCondLst>
                                    <p:cond delay="0"/>
                                  </p:stCondLst>
                                  <p:childTnLst>
                                    <p:set>
                                      <p:cBhvr>
                                        <p:cTn id="131" dur="1" fill="hold">
                                          <p:stCondLst>
                                            <p:cond delay="0"/>
                                          </p:stCondLst>
                                        </p:cTn>
                                        <p:tgtEl>
                                          <p:spTgt spid="40"/>
                                        </p:tgtEl>
                                        <p:attrNameLst>
                                          <p:attrName>style.visibility</p:attrName>
                                        </p:attrNameLst>
                                      </p:cBhvr>
                                      <p:to>
                                        <p:strVal val="visible"/>
                                      </p:to>
                                    </p:set>
                                    <p:animEffect transition="in" filter="fade">
                                      <p:cBhvr>
                                        <p:cTn id="132" dur="500"/>
                                        <p:tgtEl>
                                          <p:spTgt spid="40"/>
                                        </p:tgtEl>
                                      </p:cBhvr>
                                    </p:animEffect>
                                  </p:childTnLst>
                                </p:cTn>
                              </p:par>
                              <p:par>
                                <p:cTn id="133" presetID="10" presetClass="entr" presetSubtype="0" fill="hold" nodeType="withEffect">
                                  <p:stCondLst>
                                    <p:cond delay="0"/>
                                  </p:stCondLst>
                                  <p:childTnLst>
                                    <p:set>
                                      <p:cBhvr>
                                        <p:cTn id="134" dur="1" fill="hold">
                                          <p:stCondLst>
                                            <p:cond delay="0"/>
                                          </p:stCondLst>
                                        </p:cTn>
                                        <p:tgtEl>
                                          <p:spTgt spid="38"/>
                                        </p:tgtEl>
                                        <p:attrNameLst>
                                          <p:attrName>style.visibility</p:attrName>
                                        </p:attrNameLst>
                                      </p:cBhvr>
                                      <p:to>
                                        <p:strVal val="visible"/>
                                      </p:to>
                                    </p:set>
                                    <p:animEffect transition="in" filter="fade">
                                      <p:cBhvr>
                                        <p:cTn id="135" dur="500"/>
                                        <p:tgtEl>
                                          <p:spTgt spid="38"/>
                                        </p:tgtEl>
                                      </p:cBhvr>
                                    </p:animEffect>
                                  </p:childTnLst>
                                </p:cTn>
                              </p:par>
                              <p:par>
                                <p:cTn id="136" presetID="10" presetClass="entr" presetSubtype="0" fill="hold" nodeType="withEffect">
                                  <p:stCondLst>
                                    <p:cond delay="0"/>
                                  </p:stCondLst>
                                  <p:childTnLst>
                                    <p:set>
                                      <p:cBhvr>
                                        <p:cTn id="137" dur="1" fill="hold">
                                          <p:stCondLst>
                                            <p:cond delay="0"/>
                                          </p:stCondLst>
                                        </p:cTn>
                                        <p:tgtEl>
                                          <p:spTgt spid="6"/>
                                        </p:tgtEl>
                                        <p:attrNameLst>
                                          <p:attrName>style.visibility</p:attrName>
                                        </p:attrNameLst>
                                      </p:cBhvr>
                                      <p:to>
                                        <p:strVal val="visible"/>
                                      </p:to>
                                    </p:set>
                                    <p:animEffect transition="in" filter="fade">
                                      <p:cBhvr>
                                        <p:cTn id="138" dur="500"/>
                                        <p:tgtEl>
                                          <p:spTgt spid="6"/>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fade">
                                      <p:cBhvr>
                                        <p:cTn id="143" dur="500"/>
                                        <p:tgtEl>
                                          <p:spTgt spid="22"/>
                                        </p:tgtEl>
                                      </p:cBhvr>
                                    </p:animEffect>
                                  </p:childTnLst>
                                </p:cTn>
                              </p:par>
                              <p:par>
                                <p:cTn id="144" presetID="10" presetClass="entr" presetSubtype="0" fill="hold"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fade">
                                      <p:cBhvr>
                                        <p:cTn id="146" dur="500"/>
                                        <p:tgtEl>
                                          <p:spTgt spid="25"/>
                                        </p:tgtEl>
                                      </p:cBhvr>
                                    </p:animEffect>
                                  </p:childTnLst>
                                </p:cTn>
                              </p:par>
                              <p:par>
                                <p:cTn id="147" presetID="10" presetClass="entr" presetSubtype="0" fill="hold" nodeType="withEffect">
                                  <p:stCondLst>
                                    <p:cond delay="0"/>
                                  </p:stCondLst>
                                  <p:childTnLst>
                                    <p:set>
                                      <p:cBhvr>
                                        <p:cTn id="148" dur="1" fill="hold">
                                          <p:stCondLst>
                                            <p:cond delay="0"/>
                                          </p:stCondLst>
                                        </p:cTn>
                                        <p:tgtEl>
                                          <p:spTgt spid="8"/>
                                        </p:tgtEl>
                                        <p:attrNameLst>
                                          <p:attrName>style.visibility</p:attrName>
                                        </p:attrNameLst>
                                      </p:cBhvr>
                                      <p:to>
                                        <p:strVal val="visible"/>
                                      </p:to>
                                    </p:set>
                                    <p:animEffect transition="in" filter="fade">
                                      <p:cBhvr>
                                        <p:cTn id="149" dur="500"/>
                                        <p:tgtEl>
                                          <p:spTgt spid="8"/>
                                        </p:tgtEl>
                                      </p:cBhvr>
                                    </p:animEffect>
                                  </p:childTnLst>
                                </p:cTn>
                              </p:par>
                              <p:par>
                                <p:cTn id="150" presetID="10" presetClass="entr" presetSubtype="0" fill="hold" nodeType="withEffect">
                                  <p:stCondLst>
                                    <p:cond delay="0"/>
                                  </p:stCondLst>
                                  <p:childTnLst>
                                    <p:set>
                                      <p:cBhvr>
                                        <p:cTn id="151" dur="1" fill="hold">
                                          <p:stCondLst>
                                            <p:cond delay="0"/>
                                          </p:stCondLst>
                                        </p:cTn>
                                        <p:tgtEl>
                                          <p:spTgt spid="15"/>
                                        </p:tgtEl>
                                        <p:attrNameLst>
                                          <p:attrName>style.visibility</p:attrName>
                                        </p:attrNameLst>
                                      </p:cBhvr>
                                      <p:to>
                                        <p:strVal val="visible"/>
                                      </p:to>
                                    </p:set>
                                    <p:animEffect transition="in" filter="fade">
                                      <p:cBhvr>
                                        <p:cTn id="152" dur="500"/>
                                        <p:tgtEl>
                                          <p:spTgt spid="15"/>
                                        </p:tgtEl>
                                      </p:cBhvr>
                                    </p:animEffect>
                                  </p:childTnLst>
                                </p:cTn>
                              </p:par>
                              <p:par>
                                <p:cTn id="153" presetID="10" presetClass="entr" presetSubtype="0" fill="hold" nodeType="withEffect">
                                  <p:stCondLst>
                                    <p:cond delay="0"/>
                                  </p:stCondLst>
                                  <p:childTnLst>
                                    <p:set>
                                      <p:cBhvr>
                                        <p:cTn id="154" dur="1" fill="hold">
                                          <p:stCondLst>
                                            <p:cond delay="0"/>
                                          </p:stCondLst>
                                        </p:cTn>
                                        <p:tgtEl>
                                          <p:spTgt spid="7"/>
                                        </p:tgtEl>
                                        <p:attrNameLst>
                                          <p:attrName>style.visibility</p:attrName>
                                        </p:attrNameLst>
                                      </p:cBhvr>
                                      <p:to>
                                        <p:strVal val="visible"/>
                                      </p:to>
                                    </p:set>
                                    <p:animEffect transition="in" filter="fade">
                                      <p:cBhvr>
                                        <p:cTn id="155" dur="500"/>
                                        <p:tgtEl>
                                          <p:spTgt spid="7"/>
                                        </p:tgtEl>
                                      </p:cBhvr>
                                    </p:animEffect>
                                  </p:childTnLst>
                                </p:cTn>
                              </p:par>
                              <p:par>
                                <p:cTn id="156" presetID="10" presetClass="entr" presetSubtype="0" fill="hold" nodeType="withEffect">
                                  <p:stCondLst>
                                    <p:cond delay="0"/>
                                  </p:stCondLst>
                                  <p:childTnLst>
                                    <p:set>
                                      <p:cBhvr>
                                        <p:cTn id="157" dur="1" fill="hold">
                                          <p:stCondLst>
                                            <p:cond delay="0"/>
                                          </p:stCondLst>
                                        </p:cTn>
                                        <p:tgtEl>
                                          <p:spTgt spid="42"/>
                                        </p:tgtEl>
                                        <p:attrNameLst>
                                          <p:attrName>style.visibility</p:attrName>
                                        </p:attrNameLst>
                                      </p:cBhvr>
                                      <p:to>
                                        <p:strVal val="visible"/>
                                      </p:to>
                                    </p:set>
                                    <p:animEffect transition="in" filter="fade">
                                      <p:cBhvr>
                                        <p:cTn id="158" dur="500"/>
                                        <p:tgtEl>
                                          <p:spTgt spid="42"/>
                                        </p:tgtEl>
                                      </p:cBhvr>
                                    </p:animEffect>
                                  </p:childTnLst>
                                </p:cTn>
                              </p:par>
                              <p:par>
                                <p:cTn id="159" presetID="10" presetClass="entr" presetSubtype="0" fill="hold" nodeType="withEffect">
                                  <p:stCondLst>
                                    <p:cond delay="0"/>
                                  </p:stCondLst>
                                  <p:childTnLst>
                                    <p:set>
                                      <p:cBhvr>
                                        <p:cTn id="160" dur="1" fill="hold">
                                          <p:stCondLst>
                                            <p:cond delay="0"/>
                                          </p:stCondLst>
                                        </p:cTn>
                                        <p:tgtEl>
                                          <p:spTgt spid="32"/>
                                        </p:tgtEl>
                                        <p:attrNameLst>
                                          <p:attrName>style.visibility</p:attrName>
                                        </p:attrNameLst>
                                      </p:cBhvr>
                                      <p:to>
                                        <p:strVal val="visible"/>
                                      </p:to>
                                    </p:set>
                                    <p:animEffect transition="in" filter="fade">
                                      <p:cBhvr>
                                        <p:cTn id="161" dur="500"/>
                                        <p:tgtEl>
                                          <p:spTgt spid="32"/>
                                        </p:tgtEl>
                                      </p:cBhvr>
                                    </p:animEffect>
                                  </p:childTnLst>
                                </p:cTn>
                              </p:par>
                              <p:par>
                                <p:cTn id="162" presetID="10" presetClass="entr" presetSubtype="0" fill="hold" nodeType="withEffect">
                                  <p:stCondLst>
                                    <p:cond delay="0"/>
                                  </p:stCondLst>
                                  <p:childTnLst>
                                    <p:set>
                                      <p:cBhvr>
                                        <p:cTn id="163" dur="1" fill="hold">
                                          <p:stCondLst>
                                            <p:cond delay="0"/>
                                          </p:stCondLst>
                                        </p:cTn>
                                        <p:tgtEl>
                                          <p:spTgt spid="33"/>
                                        </p:tgtEl>
                                        <p:attrNameLst>
                                          <p:attrName>style.visibility</p:attrName>
                                        </p:attrNameLst>
                                      </p:cBhvr>
                                      <p:to>
                                        <p:strVal val="visible"/>
                                      </p:to>
                                    </p:set>
                                    <p:animEffect transition="in" filter="fade">
                                      <p:cBhvr>
                                        <p:cTn id="164" dur="500"/>
                                        <p:tgtEl>
                                          <p:spTgt spid="33"/>
                                        </p:tgtEl>
                                      </p:cBhvr>
                                    </p:animEffect>
                                  </p:childTnLst>
                                </p:cTn>
                              </p:par>
                              <p:par>
                                <p:cTn id="165" presetID="10" presetClass="entr" presetSubtype="0" fill="hold" nodeType="withEffect">
                                  <p:stCondLst>
                                    <p:cond delay="0"/>
                                  </p:stCondLst>
                                  <p:childTnLst>
                                    <p:set>
                                      <p:cBhvr>
                                        <p:cTn id="166" dur="1" fill="hold">
                                          <p:stCondLst>
                                            <p:cond delay="0"/>
                                          </p:stCondLst>
                                        </p:cTn>
                                        <p:tgtEl>
                                          <p:spTgt spid="34"/>
                                        </p:tgtEl>
                                        <p:attrNameLst>
                                          <p:attrName>style.visibility</p:attrName>
                                        </p:attrNameLst>
                                      </p:cBhvr>
                                      <p:to>
                                        <p:strVal val="visible"/>
                                      </p:to>
                                    </p:set>
                                    <p:animEffect transition="in" filter="fade">
                                      <p:cBhvr>
                                        <p:cTn id="167" dur="500"/>
                                        <p:tgtEl>
                                          <p:spTgt spid="34"/>
                                        </p:tgtEl>
                                      </p:cBhvr>
                                    </p:animEffect>
                                  </p:childTnLst>
                                </p:cTn>
                              </p:par>
                              <p:par>
                                <p:cTn id="168" presetID="10" presetClass="entr" presetSubtype="0" fill="hold" nodeType="withEffect">
                                  <p:stCondLst>
                                    <p:cond delay="0"/>
                                  </p:stCondLst>
                                  <p:childTnLst>
                                    <p:set>
                                      <p:cBhvr>
                                        <p:cTn id="169" dur="1" fill="hold">
                                          <p:stCondLst>
                                            <p:cond delay="0"/>
                                          </p:stCondLst>
                                        </p:cTn>
                                        <p:tgtEl>
                                          <p:spTgt spid="35"/>
                                        </p:tgtEl>
                                        <p:attrNameLst>
                                          <p:attrName>style.visibility</p:attrName>
                                        </p:attrNameLst>
                                      </p:cBhvr>
                                      <p:to>
                                        <p:strVal val="visible"/>
                                      </p:to>
                                    </p:set>
                                    <p:animEffect transition="in" filter="fade">
                                      <p:cBhvr>
                                        <p:cTn id="170" dur="500"/>
                                        <p:tgtEl>
                                          <p:spTgt spid="35"/>
                                        </p:tgtEl>
                                      </p:cBhvr>
                                    </p:animEffect>
                                  </p:childTnLst>
                                </p:cTn>
                              </p:par>
                              <p:par>
                                <p:cTn id="171" presetID="10" presetClass="entr" presetSubtype="0" fill="hold" nodeType="withEffect">
                                  <p:stCondLst>
                                    <p:cond delay="0"/>
                                  </p:stCondLst>
                                  <p:childTnLst>
                                    <p:set>
                                      <p:cBhvr>
                                        <p:cTn id="172" dur="1" fill="hold">
                                          <p:stCondLst>
                                            <p:cond delay="0"/>
                                          </p:stCondLst>
                                        </p:cTn>
                                        <p:tgtEl>
                                          <p:spTgt spid="41"/>
                                        </p:tgtEl>
                                        <p:attrNameLst>
                                          <p:attrName>style.visibility</p:attrName>
                                        </p:attrNameLst>
                                      </p:cBhvr>
                                      <p:to>
                                        <p:strVal val="visible"/>
                                      </p:to>
                                    </p:set>
                                    <p:animEffect transition="in" filter="fade">
                                      <p:cBhvr>
                                        <p:cTn id="173" dur="500"/>
                                        <p:tgtEl>
                                          <p:spTgt spid="41"/>
                                        </p:tgtEl>
                                      </p:cBhvr>
                                    </p:animEffect>
                                  </p:childTnLst>
                                </p:cTn>
                              </p:par>
                              <p:par>
                                <p:cTn id="174" presetID="10" presetClass="entr" presetSubtype="0" fill="hold" nodeType="withEffect">
                                  <p:stCondLst>
                                    <p:cond delay="0"/>
                                  </p:stCondLst>
                                  <p:childTnLst>
                                    <p:set>
                                      <p:cBhvr>
                                        <p:cTn id="175" dur="1" fill="hold">
                                          <p:stCondLst>
                                            <p:cond delay="0"/>
                                          </p:stCondLst>
                                        </p:cTn>
                                        <p:tgtEl>
                                          <p:spTgt spid="43"/>
                                        </p:tgtEl>
                                        <p:attrNameLst>
                                          <p:attrName>style.visibility</p:attrName>
                                        </p:attrNameLst>
                                      </p:cBhvr>
                                      <p:to>
                                        <p:strVal val="visible"/>
                                      </p:to>
                                    </p:set>
                                    <p:animEffect transition="in" filter="fade">
                                      <p:cBhvr>
                                        <p:cTn id="176" dur="500"/>
                                        <p:tgtEl>
                                          <p:spTgt spid="43"/>
                                        </p:tgtEl>
                                      </p:cBhvr>
                                    </p:animEffect>
                                  </p:childTnLst>
                                </p:cTn>
                              </p:par>
                              <p:par>
                                <p:cTn id="177" presetID="10" presetClass="entr" presetSubtype="0" fill="hold" nodeType="withEffect">
                                  <p:stCondLst>
                                    <p:cond delay="0"/>
                                  </p:stCondLst>
                                  <p:childTnLst>
                                    <p:set>
                                      <p:cBhvr>
                                        <p:cTn id="178" dur="1" fill="hold">
                                          <p:stCondLst>
                                            <p:cond delay="0"/>
                                          </p:stCondLst>
                                        </p:cTn>
                                        <p:tgtEl>
                                          <p:spTgt spid="47"/>
                                        </p:tgtEl>
                                        <p:attrNameLst>
                                          <p:attrName>style.visibility</p:attrName>
                                        </p:attrNameLst>
                                      </p:cBhvr>
                                      <p:to>
                                        <p:strVal val="visible"/>
                                      </p:to>
                                    </p:set>
                                    <p:animEffect transition="in" filter="fade">
                                      <p:cBhvr>
                                        <p:cTn id="179" dur="500"/>
                                        <p:tgtEl>
                                          <p:spTgt spid="47"/>
                                        </p:tgtEl>
                                      </p:cBhvr>
                                    </p:animEffect>
                                  </p:childTnLst>
                                </p:cTn>
                              </p:par>
                              <p:par>
                                <p:cTn id="180" presetID="10" presetClass="entr" presetSubtype="0" fill="hold" nodeType="withEffect">
                                  <p:stCondLst>
                                    <p:cond delay="0"/>
                                  </p:stCondLst>
                                  <p:childTnLst>
                                    <p:set>
                                      <p:cBhvr>
                                        <p:cTn id="181" dur="1" fill="hold">
                                          <p:stCondLst>
                                            <p:cond delay="0"/>
                                          </p:stCondLst>
                                        </p:cTn>
                                        <p:tgtEl>
                                          <p:spTgt spid="53"/>
                                        </p:tgtEl>
                                        <p:attrNameLst>
                                          <p:attrName>style.visibility</p:attrName>
                                        </p:attrNameLst>
                                      </p:cBhvr>
                                      <p:to>
                                        <p:strVal val="visible"/>
                                      </p:to>
                                    </p:set>
                                    <p:animEffect transition="in" filter="fade">
                                      <p:cBhvr>
                                        <p:cTn id="182" dur="500"/>
                                        <p:tgtEl>
                                          <p:spTgt spid="53"/>
                                        </p:tgtEl>
                                      </p:cBhvr>
                                    </p:animEffect>
                                  </p:childTnLst>
                                </p:cTn>
                              </p:par>
                              <p:par>
                                <p:cTn id="183" presetID="10" presetClass="entr" presetSubtype="0" fill="hold" nodeType="withEffect">
                                  <p:stCondLst>
                                    <p:cond delay="0"/>
                                  </p:stCondLst>
                                  <p:childTnLst>
                                    <p:set>
                                      <p:cBhvr>
                                        <p:cTn id="184" dur="1" fill="hold">
                                          <p:stCondLst>
                                            <p:cond delay="0"/>
                                          </p:stCondLst>
                                        </p:cTn>
                                        <p:tgtEl>
                                          <p:spTgt spid="59"/>
                                        </p:tgtEl>
                                        <p:attrNameLst>
                                          <p:attrName>style.visibility</p:attrName>
                                        </p:attrNameLst>
                                      </p:cBhvr>
                                      <p:to>
                                        <p:strVal val="visible"/>
                                      </p:to>
                                    </p:set>
                                    <p:animEffect transition="in" filter="fade">
                                      <p:cBhvr>
                                        <p:cTn id="185" dur="500"/>
                                        <p:tgtEl>
                                          <p:spTgt spid="59"/>
                                        </p:tgtEl>
                                      </p:cBhvr>
                                    </p:animEffect>
                                  </p:childTnLst>
                                </p:cTn>
                              </p:par>
                              <p:par>
                                <p:cTn id="186" presetID="10" presetClass="entr" presetSubtype="0" fill="hold" nodeType="withEffect">
                                  <p:stCondLst>
                                    <p:cond delay="0"/>
                                  </p:stCondLst>
                                  <p:childTnLst>
                                    <p:set>
                                      <p:cBhvr>
                                        <p:cTn id="187" dur="1" fill="hold">
                                          <p:stCondLst>
                                            <p:cond delay="0"/>
                                          </p:stCondLst>
                                        </p:cTn>
                                        <p:tgtEl>
                                          <p:spTgt spid="62"/>
                                        </p:tgtEl>
                                        <p:attrNameLst>
                                          <p:attrName>style.visibility</p:attrName>
                                        </p:attrNameLst>
                                      </p:cBhvr>
                                      <p:to>
                                        <p:strVal val="visible"/>
                                      </p:to>
                                    </p:set>
                                    <p:animEffect transition="in" filter="fade">
                                      <p:cBhvr>
                                        <p:cTn id="188" dur="500"/>
                                        <p:tgtEl>
                                          <p:spTgt spid="62"/>
                                        </p:tgtEl>
                                      </p:cBhvr>
                                    </p:animEffect>
                                  </p:childTnLst>
                                </p:cTn>
                              </p:par>
                              <p:par>
                                <p:cTn id="189" presetID="10" presetClass="entr" presetSubtype="0" fill="hold" nodeType="withEffect">
                                  <p:stCondLst>
                                    <p:cond delay="0"/>
                                  </p:stCondLst>
                                  <p:childTnLst>
                                    <p:set>
                                      <p:cBhvr>
                                        <p:cTn id="190" dur="1" fill="hold">
                                          <p:stCondLst>
                                            <p:cond delay="0"/>
                                          </p:stCondLst>
                                        </p:cTn>
                                        <p:tgtEl>
                                          <p:spTgt spid="61"/>
                                        </p:tgtEl>
                                        <p:attrNameLst>
                                          <p:attrName>style.visibility</p:attrName>
                                        </p:attrNameLst>
                                      </p:cBhvr>
                                      <p:to>
                                        <p:strVal val="visible"/>
                                      </p:to>
                                    </p:set>
                                    <p:animEffect transition="in" filter="fade">
                                      <p:cBhvr>
                                        <p:cTn id="191" dur="500"/>
                                        <p:tgtEl>
                                          <p:spTgt spid="61"/>
                                        </p:tgtEl>
                                      </p:cBhvr>
                                    </p:animEffect>
                                  </p:childTnLst>
                                </p:cTn>
                              </p:par>
                              <p:par>
                                <p:cTn id="192" presetID="10" presetClass="entr" presetSubtype="0" fill="hold" nodeType="withEffect">
                                  <p:stCondLst>
                                    <p:cond delay="0"/>
                                  </p:stCondLst>
                                  <p:childTnLst>
                                    <p:set>
                                      <p:cBhvr>
                                        <p:cTn id="193" dur="1" fill="hold">
                                          <p:stCondLst>
                                            <p:cond delay="0"/>
                                          </p:stCondLst>
                                        </p:cTn>
                                        <p:tgtEl>
                                          <p:spTgt spid="58"/>
                                        </p:tgtEl>
                                        <p:attrNameLst>
                                          <p:attrName>style.visibility</p:attrName>
                                        </p:attrNameLst>
                                      </p:cBhvr>
                                      <p:to>
                                        <p:strVal val="visible"/>
                                      </p:to>
                                    </p:set>
                                    <p:animEffect transition="in" filter="fade">
                                      <p:cBhvr>
                                        <p:cTn id="19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43F24B-90E0-37C1-9263-EC35837CE78F}"/>
              </a:ext>
            </a:extLst>
          </p:cNvPr>
          <p:cNvSpPr/>
          <p:nvPr/>
        </p:nvSpPr>
        <p:spPr>
          <a:xfrm>
            <a:off x="-1" y="571504"/>
            <a:ext cx="3522801" cy="6295567"/>
          </a:xfrm>
          <a:prstGeom prst="rect">
            <a:avLst/>
          </a:prstGeom>
          <a:solidFill>
            <a:srgbClr val="D8F0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map of europe with many colored lines&#10;&#10;Description automatically generated">
            <a:extLst>
              <a:ext uri="{FF2B5EF4-FFF2-40B4-BE49-F238E27FC236}">
                <a16:creationId xmlns:a16="http://schemas.microsoft.com/office/drawing/2014/main" id="{A194227C-6ECE-97BD-C0EC-7BFD0B408E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0016" y="554361"/>
            <a:ext cx="9231984" cy="6329851"/>
          </a:xfrm>
          <a:prstGeom prst="rect">
            <a:avLst/>
          </a:prstGeom>
        </p:spPr>
      </p:pic>
      <p:grpSp>
        <p:nvGrpSpPr>
          <p:cNvPr id="10" name="Group 9">
            <a:extLst>
              <a:ext uri="{FF2B5EF4-FFF2-40B4-BE49-F238E27FC236}">
                <a16:creationId xmlns:a16="http://schemas.microsoft.com/office/drawing/2014/main" id="{EDB0BADC-546C-D389-7357-8FBDB40850D6}"/>
              </a:ext>
            </a:extLst>
          </p:cNvPr>
          <p:cNvGrpSpPr/>
          <p:nvPr/>
        </p:nvGrpSpPr>
        <p:grpSpPr>
          <a:xfrm>
            <a:off x="375441" y="5773136"/>
            <a:ext cx="4450841" cy="737754"/>
            <a:chOff x="261141" y="5939476"/>
            <a:chExt cx="4450841" cy="737754"/>
          </a:xfrm>
        </p:grpSpPr>
        <p:sp>
          <p:nvSpPr>
            <p:cNvPr id="11" name="TextBox 10">
              <a:extLst>
                <a:ext uri="{FF2B5EF4-FFF2-40B4-BE49-F238E27FC236}">
                  <a16:creationId xmlns:a16="http://schemas.microsoft.com/office/drawing/2014/main" id="{4A6FB265-2341-93BE-62D0-2124F041B453}"/>
                </a:ext>
              </a:extLst>
            </p:cNvPr>
            <p:cNvSpPr txBox="1"/>
            <p:nvPr/>
          </p:nvSpPr>
          <p:spPr>
            <a:xfrm>
              <a:off x="945052" y="6123687"/>
              <a:ext cx="3766930" cy="369332"/>
            </a:xfrm>
            <a:prstGeom prst="rect">
              <a:avLst/>
            </a:prstGeom>
            <a:noFill/>
          </p:spPr>
          <p:txBody>
            <a:bodyPr wrap="square" rtlCol="0">
              <a:spAutoFit/>
            </a:bodyPr>
            <a:lstStyle/>
            <a:p>
              <a:r>
                <a:rPr lang="en-NL" dirty="0"/>
                <a:t>Funded by the EU  </a:t>
              </a:r>
            </a:p>
          </p:txBody>
        </p:sp>
        <p:pic>
          <p:nvPicPr>
            <p:cNvPr id="12" name="Picture 11">
              <a:extLst>
                <a:ext uri="{FF2B5EF4-FFF2-40B4-BE49-F238E27FC236}">
                  <a16:creationId xmlns:a16="http://schemas.microsoft.com/office/drawing/2014/main" id="{91286615-8203-7EA0-4E4F-C806773849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141" y="5939476"/>
              <a:ext cx="737754" cy="737754"/>
            </a:xfrm>
            <a:prstGeom prst="rect">
              <a:avLst/>
            </a:prstGeom>
          </p:spPr>
        </p:pic>
      </p:grpSp>
    </p:spTree>
    <p:extLst>
      <p:ext uri="{BB962C8B-B14F-4D97-AF65-F5344CB8AC3E}">
        <p14:creationId xmlns:p14="http://schemas.microsoft.com/office/powerpoint/2010/main" val="100663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hape&#10;&#10;Description automatically generated with low confidence">
            <a:extLst>
              <a:ext uri="{FF2B5EF4-FFF2-40B4-BE49-F238E27FC236}">
                <a16:creationId xmlns:a16="http://schemas.microsoft.com/office/drawing/2014/main" id="{477323B3-8D07-5262-1B83-73531E2609C5}"/>
              </a:ext>
            </a:extLst>
          </p:cNvPr>
          <p:cNvPicPr>
            <a:picLocks noGrp="1" noChangeAspect="1"/>
          </p:cNvPicPr>
          <p:nvPr>
            <p:ph sz="quarter" idx="10"/>
          </p:nvPr>
        </p:nvPicPr>
        <p:blipFill>
          <a:blip r:embed="rId3">
            <a:extLst>
              <a:ext uri="{28A0092B-C50C-407E-A947-70E740481C1C}">
                <a14:useLocalDpi xmlns:a14="http://schemas.microsoft.com/office/drawing/2010/main" val="0"/>
              </a:ext>
            </a:extLst>
          </a:blip>
          <a:stretch>
            <a:fillRect/>
          </a:stretch>
        </p:blipFill>
        <p:spPr>
          <a:xfrm>
            <a:off x="0" y="553072"/>
            <a:ext cx="12192000" cy="6858000"/>
          </a:xfrm>
        </p:spPr>
      </p:pic>
      <p:sp>
        <p:nvSpPr>
          <p:cNvPr id="5" name="Title 2">
            <a:extLst>
              <a:ext uri="{FF2B5EF4-FFF2-40B4-BE49-F238E27FC236}">
                <a16:creationId xmlns:a16="http://schemas.microsoft.com/office/drawing/2014/main" id="{D16D5A2F-8A77-2756-B7F4-80E2D65FBE3E}"/>
              </a:ext>
            </a:extLst>
          </p:cNvPr>
          <p:cNvSpPr txBox="1">
            <a:spLocks/>
          </p:cNvSpPr>
          <p:nvPr/>
        </p:nvSpPr>
        <p:spPr>
          <a:xfrm>
            <a:off x="998895" y="918524"/>
            <a:ext cx="9894723" cy="430909"/>
          </a:xfrm>
          <a:prstGeom prst="rect">
            <a:avLst/>
          </a:prstGeom>
        </p:spPr>
        <p:txBody>
          <a:bodyPr/>
          <a:lstStyle>
            <a:lvl1pPr algn="l" defTabSz="914400" rtl="0" eaLnBrk="1" latinLnBrk="0" hangingPunct="1">
              <a:lnSpc>
                <a:spcPct val="90000"/>
              </a:lnSpc>
              <a:spcBef>
                <a:spcPct val="0"/>
              </a:spcBef>
              <a:buNone/>
              <a:defRPr lang="en-GB" sz="2800" b="1" kern="1200" dirty="0">
                <a:solidFill>
                  <a:schemeClr val="accent1">
                    <a:lumMod val="50000"/>
                  </a:schemeClr>
                </a:solidFill>
                <a:latin typeface="+mn-lt"/>
                <a:ea typeface="+mj-ea"/>
                <a:cs typeface="+mj-cs"/>
              </a:defRPr>
            </a:lvl1pPr>
          </a:lstStyle>
          <a:p>
            <a:r>
              <a:rPr lang="en-GB" dirty="0"/>
              <a:t>EAPConnect2</a:t>
            </a:r>
          </a:p>
        </p:txBody>
      </p:sp>
    </p:spTree>
    <p:extLst>
      <p:ext uri="{BB962C8B-B14F-4D97-AF65-F5344CB8AC3E}">
        <p14:creationId xmlns:p14="http://schemas.microsoft.com/office/powerpoint/2010/main" val="31241340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6E1A206-AEEE-A23C-E837-EA95830878F7}"/>
              </a:ext>
            </a:extLst>
          </p:cNvPr>
          <p:cNvSpPr/>
          <p:nvPr/>
        </p:nvSpPr>
        <p:spPr>
          <a:xfrm>
            <a:off x="0" y="1"/>
            <a:ext cx="12192000" cy="5326912"/>
          </a:xfrm>
          <a:prstGeom prst="rect">
            <a:avLst/>
          </a:prstGeom>
          <a:solidFill>
            <a:srgbClr val="D4EC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3DBDC2E-C9BE-DBC3-A6F1-91D031A44C33}"/>
              </a:ext>
            </a:extLst>
          </p:cNvPr>
          <p:cNvPicPr>
            <a:picLocks noChangeAspect="1"/>
          </p:cNvPicPr>
          <p:nvPr/>
        </p:nvPicPr>
        <p:blipFill rotWithShape="1">
          <a:blip r:embed="rId2"/>
          <a:srcRect l="3870" t="16428" r="4073" b="9140"/>
          <a:stretch/>
        </p:blipFill>
        <p:spPr>
          <a:xfrm>
            <a:off x="188370" y="0"/>
            <a:ext cx="11815259" cy="6758809"/>
          </a:xfrm>
          <a:prstGeom prst="rect">
            <a:avLst/>
          </a:prstGeom>
          <a:noFill/>
        </p:spPr>
      </p:pic>
    </p:spTree>
    <p:extLst>
      <p:ext uri="{BB962C8B-B14F-4D97-AF65-F5344CB8AC3E}">
        <p14:creationId xmlns:p14="http://schemas.microsoft.com/office/powerpoint/2010/main" val="142206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EA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E9DB18B4-B11C-D242-9F68-2F9D4ABD2E64}" vid="{A9385F49-AA91-0440-97C1-87FF8F248DDF}"/>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E9DB18B4-B11C-D242-9F68-2F9D4ABD2E64}" vid="{CDA1FBED-4CF3-FF4B-88D7-481D5E57A460}"/>
    </a:ext>
  </a:extLst>
</a:theme>
</file>

<file path=ppt/theme/theme3.xml><?xml version="1.0" encoding="utf-8"?>
<a:theme xmlns:a="http://schemas.openxmlformats.org/drawingml/2006/main" name="1_GEAN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E9DB18B4-B11C-D242-9F68-2F9D4ABD2E64}" vid="{6E19BCF5-2F03-DB4A-B28D-CD2620E4EC46}"/>
    </a:ext>
  </a:extLst>
</a:theme>
</file>

<file path=ppt/theme/theme4.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E9DB18B4-B11C-D242-9F68-2F9D4ABD2E64}" vid="{83063957-5170-8843-9390-F7E018CCBD4F}"/>
    </a:ext>
  </a:extLst>
</a:theme>
</file>

<file path=ppt/theme/theme5.xml><?xml version="1.0" encoding="utf-8"?>
<a:theme xmlns:a="http://schemas.openxmlformats.org/drawingml/2006/main" name="GEANT Symposium 2023">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st practice for GN4-2 Period 2 EC Review AM.pptx  -  Read-Only" id="{4CAFA2D0-1A7D-467D-A1FC-E32C0EF6E44D}" vid="{AA3F1CD6-7679-4B7F-89BC-8EEDE5B651EB}"/>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Template>
  <TotalTime>0</TotalTime>
  <Words>437</Words>
  <Application>Microsoft Office PowerPoint</Application>
  <PresentationFormat>Widescreen</PresentationFormat>
  <Paragraphs>99</Paragraphs>
  <Slides>14</Slides>
  <Notes>10</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14</vt:i4>
      </vt:variant>
    </vt:vector>
  </HeadingPairs>
  <TitlesOfParts>
    <vt:vector size="25" baseType="lpstr">
      <vt:lpstr>Arial</vt:lpstr>
      <vt:lpstr>Arial Rounded MT Bold</vt:lpstr>
      <vt:lpstr>Calibri</vt:lpstr>
      <vt:lpstr>Calibri Light</vt:lpstr>
      <vt:lpstr>Roboto</vt:lpstr>
      <vt:lpstr>Roboto Light</vt:lpstr>
      <vt:lpstr>GEANT</vt:lpstr>
      <vt:lpstr>Custom Design</vt:lpstr>
      <vt:lpstr>1_GEANT</vt:lpstr>
      <vt:lpstr>Office Theme</vt:lpstr>
      <vt:lpstr>GEANT Symposium 2023</vt:lpstr>
      <vt:lpstr>PowerPoint Presentation</vt:lpstr>
      <vt:lpstr>PowerPoint Presentation</vt:lpstr>
      <vt:lpstr>Membership Association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Eduroam Service uptake: National Roaming Operators (NROs)</vt:lpstr>
      <vt:lpstr>The growth of eduGAIN federations</vt:lpstr>
      <vt:lpstr>Safe and Secure access for Moldova researchers, students and teachers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Erik Huizer</dc:creator>
  <cp:lastModifiedBy>Rosanna Norman</cp:lastModifiedBy>
  <cp:revision>8</cp:revision>
  <dcterms:created xsi:type="dcterms:W3CDTF">2024-09-17T10:57:34Z</dcterms:created>
  <dcterms:modified xsi:type="dcterms:W3CDTF">2024-09-25T14:36:27Z</dcterms:modified>
</cp:coreProperties>
</file>