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3" autoAdjust="0"/>
    <p:restoredTop sz="94660"/>
  </p:normalViewPr>
  <p:slideViewPr>
    <p:cSldViewPr snapToGrid="0">
      <p:cViewPr varScale="1">
        <p:scale>
          <a:sx n="113" d="100"/>
          <a:sy n="113" d="100"/>
        </p:scale>
        <p:origin x="45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ABA81B6-04A2-4743-8720-D9A92D4566D5}" type="datetimeFigureOut">
              <a:rPr lang="en-US" smtClean="0"/>
              <a:t>9/29/2024</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C377B44-2B4C-4823-B0EE-3413D5436027}" type="slidenum">
              <a:rPr lang="en-US" smtClean="0"/>
              <a:t>‹#›</a:t>
            </a:fld>
            <a:endParaRPr lang="en-US"/>
          </a:p>
        </p:txBody>
      </p:sp>
    </p:spTree>
    <p:extLst>
      <p:ext uri="{BB962C8B-B14F-4D97-AF65-F5344CB8AC3E}">
        <p14:creationId xmlns:p14="http://schemas.microsoft.com/office/powerpoint/2010/main" val="3999662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ABA81B6-04A2-4743-8720-D9A92D4566D5}" type="datetimeFigureOut">
              <a:rPr lang="en-US" smtClean="0"/>
              <a:t>9/29/2024</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C377B44-2B4C-4823-B0EE-3413D5436027}" type="slidenum">
              <a:rPr lang="en-US" smtClean="0"/>
              <a:t>‹#›</a:t>
            </a:fld>
            <a:endParaRPr lang="en-US"/>
          </a:p>
        </p:txBody>
      </p:sp>
    </p:spTree>
    <p:extLst>
      <p:ext uri="{BB962C8B-B14F-4D97-AF65-F5344CB8AC3E}">
        <p14:creationId xmlns:p14="http://schemas.microsoft.com/office/powerpoint/2010/main" val="1599123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ABA81B6-04A2-4743-8720-D9A92D4566D5}" type="datetimeFigureOut">
              <a:rPr lang="en-US" smtClean="0"/>
              <a:t>9/29/2024</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C377B44-2B4C-4823-B0EE-3413D5436027}"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1096855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2ABA81B6-04A2-4743-8720-D9A92D4566D5}" type="datetimeFigureOut">
              <a:rPr lang="en-US" smtClean="0"/>
              <a:t>9/29/2024</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C377B44-2B4C-4823-B0EE-3413D5436027}" type="slidenum">
              <a:rPr lang="en-US" smtClean="0"/>
              <a:t>‹#›</a:t>
            </a:fld>
            <a:endParaRPr lang="en-US"/>
          </a:p>
        </p:txBody>
      </p:sp>
    </p:spTree>
    <p:extLst>
      <p:ext uri="{BB962C8B-B14F-4D97-AF65-F5344CB8AC3E}">
        <p14:creationId xmlns:p14="http://schemas.microsoft.com/office/powerpoint/2010/main" val="16751637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2ABA81B6-04A2-4743-8720-D9A92D4566D5}" type="datetimeFigureOut">
              <a:rPr lang="en-US" smtClean="0"/>
              <a:t>9/29/2024</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C377B44-2B4C-4823-B0EE-3413D5436027}"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5076976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2ABA81B6-04A2-4743-8720-D9A92D4566D5}" type="datetimeFigureOut">
              <a:rPr lang="en-US" smtClean="0"/>
              <a:t>9/29/2024</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C377B44-2B4C-4823-B0EE-3413D5436027}" type="slidenum">
              <a:rPr lang="en-US" smtClean="0"/>
              <a:t>‹#›</a:t>
            </a:fld>
            <a:endParaRPr lang="en-US"/>
          </a:p>
        </p:txBody>
      </p:sp>
    </p:spTree>
    <p:extLst>
      <p:ext uri="{BB962C8B-B14F-4D97-AF65-F5344CB8AC3E}">
        <p14:creationId xmlns:p14="http://schemas.microsoft.com/office/powerpoint/2010/main" val="32028589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ABA81B6-04A2-4743-8720-D9A92D4566D5}" type="datetimeFigureOut">
              <a:rPr lang="en-US" smtClean="0"/>
              <a:t>9/29/2024</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C377B44-2B4C-4823-B0EE-3413D5436027}" type="slidenum">
              <a:rPr lang="en-US" smtClean="0"/>
              <a:t>‹#›</a:t>
            </a:fld>
            <a:endParaRPr lang="en-US"/>
          </a:p>
        </p:txBody>
      </p:sp>
    </p:spTree>
    <p:extLst>
      <p:ext uri="{BB962C8B-B14F-4D97-AF65-F5344CB8AC3E}">
        <p14:creationId xmlns:p14="http://schemas.microsoft.com/office/powerpoint/2010/main" val="17435762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ABA81B6-04A2-4743-8720-D9A92D4566D5}" type="datetimeFigureOut">
              <a:rPr lang="en-US" smtClean="0"/>
              <a:t>9/29/2024</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C377B44-2B4C-4823-B0EE-3413D5436027}" type="slidenum">
              <a:rPr lang="en-US" smtClean="0"/>
              <a:t>‹#›</a:t>
            </a:fld>
            <a:endParaRPr lang="en-US"/>
          </a:p>
        </p:txBody>
      </p:sp>
    </p:spTree>
    <p:extLst>
      <p:ext uri="{BB962C8B-B14F-4D97-AF65-F5344CB8AC3E}">
        <p14:creationId xmlns:p14="http://schemas.microsoft.com/office/powerpoint/2010/main" val="36008816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ABA81B6-04A2-4743-8720-D9A92D4566D5}" type="datetimeFigureOut">
              <a:rPr lang="en-US" smtClean="0"/>
              <a:t>9/29/2024</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C377B44-2B4C-4823-B0EE-3413D5436027}" type="slidenum">
              <a:rPr lang="en-US" smtClean="0"/>
              <a:t>‹#›</a:t>
            </a:fld>
            <a:endParaRPr lang="en-US"/>
          </a:p>
        </p:txBody>
      </p:sp>
    </p:spTree>
    <p:extLst>
      <p:ext uri="{BB962C8B-B14F-4D97-AF65-F5344CB8AC3E}">
        <p14:creationId xmlns:p14="http://schemas.microsoft.com/office/powerpoint/2010/main" val="2045300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ABA81B6-04A2-4743-8720-D9A92D4566D5}" type="datetimeFigureOut">
              <a:rPr lang="en-US" smtClean="0"/>
              <a:t>9/29/2024</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C377B44-2B4C-4823-B0EE-3413D5436027}" type="slidenum">
              <a:rPr lang="en-US" smtClean="0"/>
              <a:t>‹#›</a:t>
            </a:fld>
            <a:endParaRPr lang="en-US"/>
          </a:p>
        </p:txBody>
      </p:sp>
    </p:spTree>
    <p:extLst>
      <p:ext uri="{BB962C8B-B14F-4D97-AF65-F5344CB8AC3E}">
        <p14:creationId xmlns:p14="http://schemas.microsoft.com/office/powerpoint/2010/main" val="2216592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ABA81B6-04A2-4743-8720-D9A92D4566D5}" type="datetimeFigureOut">
              <a:rPr lang="en-US" smtClean="0"/>
              <a:t>9/29/2024</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C377B44-2B4C-4823-B0EE-3413D5436027}" type="slidenum">
              <a:rPr lang="en-US" smtClean="0"/>
              <a:t>‹#›</a:t>
            </a:fld>
            <a:endParaRPr lang="en-US"/>
          </a:p>
        </p:txBody>
      </p:sp>
    </p:spTree>
    <p:extLst>
      <p:ext uri="{BB962C8B-B14F-4D97-AF65-F5344CB8AC3E}">
        <p14:creationId xmlns:p14="http://schemas.microsoft.com/office/powerpoint/2010/main" val="3237575575"/>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13"/>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ABA81B6-04A2-4743-8720-D9A92D4566D5}" type="datetimeFigureOut">
              <a:rPr lang="en-US" smtClean="0"/>
              <a:t>9/29/2024</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C377B44-2B4C-4823-B0EE-3413D5436027}" type="slidenum">
              <a:rPr lang="en-US" smtClean="0"/>
              <a:t>‹#›</a:t>
            </a:fld>
            <a:endParaRPr lang="en-US"/>
          </a:p>
        </p:txBody>
      </p:sp>
    </p:spTree>
    <p:extLst>
      <p:ext uri="{BB962C8B-B14F-4D97-AF65-F5344CB8AC3E}">
        <p14:creationId xmlns:p14="http://schemas.microsoft.com/office/powerpoint/2010/main" val="2127411602"/>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ABA81B6-04A2-4743-8720-D9A92D4566D5}" type="datetimeFigureOut">
              <a:rPr lang="en-US" smtClean="0"/>
              <a:t>9/29/2024</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C377B44-2B4C-4823-B0EE-3413D5436027}" type="slidenum">
              <a:rPr lang="en-US" smtClean="0"/>
              <a:t>‹#›</a:t>
            </a:fld>
            <a:endParaRPr lang="en-US"/>
          </a:p>
        </p:txBody>
      </p:sp>
    </p:spTree>
    <p:extLst>
      <p:ext uri="{BB962C8B-B14F-4D97-AF65-F5344CB8AC3E}">
        <p14:creationId xmlns:p14="http://schemas.microsoft.com/office/powerpoint/2010/main" val="38558639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BA81B6-04A2-4743-8720-D9A92D4566D5}" type="datetimeFigureOut">
              <a:rPr lang="en-US" smtClean="0"/>
              <a:t>9/29/2024</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C377B44-2B4C-4823-B0EE-3413D5436027}" type="slidenum">
              <a:rPr lang="en-US" smtClean="0"/>
              <a:t>‹#›</a:t>
            </a:fld>
            <a:endParaRPr lang="en-US"/>
          </a:p>
        </p:txBody>
      </p:sp>
    </p:spTree>
    <p:extLst>
      <p:ext uri="{BB962C8B-B14F-4D97-AF65-F5344CB8AC3E}">
        <p14:creationId xmlns:p14="http://schemas.microsoft.com/office/powerpoint/2010/main" val="20905064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2ABA81B6-04A2-4743-8720-D9A92D4566D5}" type="datetimeFigureOut">
              <a:rPr lang="en-US" smtClean="0"/>
              <a:t>9/29/2024</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C377B44-2B4C-4823-B0EE-3413D5436027}" type="slidenum">
              <a:rPr lang="en-US" smtClean="0"/>
              <a:t>‹#›</a:t>
            </a:fld>
            <a:endParaRPr lang="en-US"/>
          </a:p>
        </p:txBody>
      </p:sp>
    </p:spTree>
    <p:extLst>
      <p:ext uri="{BB962C8B-B14F-4D97-AF65-F5344CB8AC3E}">
        <p14:creationId xmlns:p14="http://schemas.microsoft.com/office/powerpoint/2010/main" val="3070941975"/>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2ABA81B6-04A2-4743-8720-D9A92D4566D5}" type="datetimeFigureOut">
              <a:rPr lang="en-US" smtClean="0"/>
              <a:t>9/29/2024</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C377B44-2B4C-4823-B0EE-3413D5436027}" type="slidenum">
              <a:rPr lang="en-US" smtClean="0"/>
              <a:t>‹#›</a:t>
            </a:fld>
            <a:endParaRPr lang="en-US"/>
          </a:p>
        </p:txBody>
      </p:sp>
    </p:spTree>
    <p:extLst>
      <p:ext uri="{BB962C8B-B14F-4D97-AF65-F5344CB8AC3E}">
        <p14:creationId xmlns:p14="http://schemas.microsoft.com/office/powerpoint/2010/main" val="9764847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32"/>
            <a:ext cx="2356674" cy="6853285"/>
            <a:chOff x="6627813" y="195454"/>
            <a:chExt cx="1952625" cy="5678297"/>
          </a:xfrm>
        </p:grpSpPr>
        <p:sp>
          <p:nvSpPr>
            <p:cNvPr id="11" name="Freeform 27"/>
            <p:cNvSpPr/>
            <p:nvPr/>
          </p:nvSpPr>
          <p:spPr bwMode="auto">
            <a:xfrm>
              <a:off x="6627813" y="195454"/>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2ABA81B6-04A2-4743-8720-D9A92D4566D5}" type="datetimeFigureOut">
              <a:rPr lang="en-US" smtClean="0"/>
              <a:t>9/29/2024</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C377B44-2B4C-4823-B0EE-3413D5436027}" type="slidenum">
              <a:rPr lang="en-US" smtClean="0"/>
              <a:t>‹#›</a:t>
            </a:fld>
            <a:endParaRPr lang="en-US"/>
          </a:p>
        </p:txBody>
      </p:sp>
    </p:spTree>
    <p:extLst>
      <p:ext uri="{BB962C8B-B14F-4D97-AF65-F5344CB8AC3E}">
        <p14:creationId xmlns:p14="http://schemas.microsoft.com/office/powerpoint/2010/main" val="2777433125"/>
      </p:ext>
    </p:extLst>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 id="2147483790" r:id="rId12"/>
    <p:sldLayoutId id="2147483791" r:id="rId13"/>
    <p:sldLayoutId id="2147483792" r:id="rId14"/>
    <p:sldLayoutId id="2147483793" r:id="rId15"/>
    <p:sldLayoutId id="2147483794"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2"/>
          <a:stretch>
            <a:fillRect/>
          </a:stretch>
        </p:blipFill>
        <p:spPr>
          <a:xfrm>
            <a:off x="0" y="13763"/>
            <a:ext cx="12567663" cy="7010400"/>
          </a:xfrm>
          <a:prstGeom prst="rect">
            <a:avLst/>
          </a:prstGeom>
        </p:spPr>
      </p:pic>
      <p:sp>
        <p:nvSpPr>
          <p:cNvPr id="5" name="Rectangle 4"/>
          <p:cNvSpPr/>
          <p:nvPr/>
        </p:nvSpPr>
        <p:spPr>
          <a:xfrm>
            <a:off x="1245432" y="5903893"/>
            <a:ext cx="10076798" cy="954107"/>
          </a:xfrm>
          <a:prstGeom prst="rect">
            <a:avLst/>
          </a:prstGeom>
        </p:spPr>
        <p:txBody>
          <a:bodyPr wrap="none">
            <a:spAutoFit/>
          </a:bodyPr>
          <a:lstStyle/>
          <a:p>
            <a:pPr algn="ctr"/>
            <a:r>
              <a:rPr lang="en-US" sz="2800" b="1" dirty="0">
                <a:ln>
                  <a:solidFill>
                    <a:schemeClr val="bg1"/>
                  </a:solidFill>
                </a:ln>
                <a:solidFill>
                  <a:srgbClr val="FFFF00"/>
                </a:solidFill>
                <a:effectLst>
                  <a:outerShdw blurRad="50800" dist="38100" dir="2700000" algn="tl" rotWithShape="0">
                    <a:prstClr val="black">
                      <a:alpha val="40000"/>
                    </a:prstClr>
                  </a:outerShdw>
                </a:effectLst>
                <a:latin typeface="Tahoma" panose="020B0604030504040204" pitchFamily="34" charset="0"/>
                <a:ea typeface="Tahoma" panose="020B0604030504040204" pitchFamily="34" charset="0"/>
                <a:cs typeface="Tahoma" panose="020B0604030504040204" pitchFamily="34" charset="0"/>
              </a:rPr>
              <a:t>Fostering Sustainable Smart Community Development </a:t>
            </a:r>
            <a:endParaRPr lang="ru-RU" sz="2800" b="1" dirty="0">
              <a:ln>
                <a:solidFill>
                  <a:schemeClr val="bg1"/>
                </a:solidFill>
              </a:ln>
              <a:solidFill>
                <a:srgbClr val="FFFF00"/>
              </a:solidFill>
              <a:effectLst>
                <a:outerShdw blurRad="50800" dist="38100" dir="2700000" algn="tl" rotWithShape="0">
                  <a:prstClr val="black">
                    <a:alpha val="40000"/>
                  </a:prstClr>
                </a:outerShdw>
              </a:effectLst>
              <a:latin typeface="Tahoma" panose="020B0604030504040204" pitchFamily="34" charset="0"/>
              <a:ea typeface="Tahoma" panose="020B0604030504040204" pitchFamily="34" charset="0"/>
              <a:cs typeface="Tahoma" panose="020B0604030504040204" pitchFamily="34" charset="0"/>
            </a:endParaRPr>
          </a:p>
          <a:p>
            <a:pPr algn="ctr"/>
            <a:r>
              <a:rPr lang="en-US" sz="2800" b="1" dirty="0">
                <a:ln>
                  <a:solidFill>
                    <a:schemeClr val="bg1"/>
                  </a:solidFill>
                </a:ln>
                <a:solidFill>
                  <a:srgbClr val="FFFF00"/>
                </a:solidFill>
                <a:effectLst>
                  <a:outerShdw blurRad="50800" dist="38100" dir="2700000" algn="tl" rotWithShape="0">
                    <a:prstClr val="black">
                      <a:alpha val="40000"/>
                    </a:prstClr>
                  </a:outerShdw>
                </a:effectLst>
                <a:latin typeface="Tahoma" panose="020B0604030504040204" pitchFamily="34" charset="0"/>
                <a:ea typeface="Tahoma" panose="020B0604030504040204" pitchFamily="34" charset="0"/>
                <a:cs typeface="Tahoma" panose="020B0604030504040204" pitchFamily="34" charset="0"/>
              </a:rPr>
              <a:t>in Moldova:</a:t>
            </a:r>
            <a:r>
              <a:rPr lang="ru-RU" sz="2800" b="1" dirty="0">
                <a:ln>
                  <a:solidFill>
                    <a:schemeClr val="bg1"/>
                  </a:solidFill>
                </a:ln>
                <a:solidFill>
                  <a:srgbClr val="FFFF00"/>
                </a:solidFill>
                <a:effectLst>
                  <a:outerShdw blurRad="50800" dist="38100" dir="2700000" algn="tl" rotWithShape="0">
                    <a:prstClr val="black">
                      <a:alpha val="40000"/>
                    </a:prstClr>
                  </a:outerShdw>
                </a:effectLst>
                <a:latin typeface="Tahoma" panose="020B0604030504040204" pitchFamily="34" charset="0"/>
                <a:ea typeface="Tahoma" panose="020B0604030504040204" pitchFamily="34" charset="0"/>
                <a:cs typeface="Tahoma" panose="020B0604030504040204" pitchFamily="34" charset="0"/>
              </a:rPr>
              <a:t> </a:t>
            </a:r>
            <a:r>
              <a:rPr lang="en-US" sz="2800" b="1" dirty="0">
                <a:ln>
                  <a:solidFill>
                    <a:schemeClr val="bg1"/>
                  </a:solidFill>
                </a:ln>
                <a:solidFill>
                  <a:srgbClr val="FFFF00"/>
                </a:solidFill>
                <a:effectLst>
                  <a:outerShdw blurRad="50800" dist="38100" dir="2700000" algn="tl" rotWithShape="0">
                    <a:prstClr val="black">
                      <a:alpha val="40000"/>
                    </a:prstClr>
                  </a:outerShdw>
                </a:effectLst>
                <a:latin typeface="Tahoma" panose="020B0604030504040204" pitchFamily="34" charset="0"/>
                <a:ea typeface="Tahoma" panose="020B0604030504040204" pitchFamily="34" charset="0"/>
                <a:cs typeface="Tahoma" panose="020B0604030504040204" pitchFamily="34" charset="0"/>
              </a:rPr>
              <a:t>The IT4BA and RENAM Partnership</a:t>
            </a:r>
          </a:p>
        </p:txBody>
      </p:sp>
      <p:sp>
        <p:nvSpPr>
          <p:cNvPr id="6" name="Rectangle 5"/>
          <p:cNvSpPr/>
          <p:nvPr/>
        </p:nvSpPr>
        <p:spPr>
          <a:xfrm>
            <a:off x="7798409" y="1379794"/>
            <a:ext cx="2675732" cy="830997"/>
          </a:xfrm>
          <a:prstGeom prst="rect">
            <a:avLst/>
          </a:prstGeom>
        </p:spPr>
        <p:txBody>
          <a:bodyPr wrap="none">
            <a:spAutoFit/>
          </a:bodyPr>
          <a:lstStyle/>
          <a:p>
            <a:r>
              <a:rPr lang="en-US" sz="2400" b="1" dirty="0">
                <a:solidFill>
                  <a:schemeClr val="bg1"/>
                </a:solidFill>
                <a:latin typeface="Tahoma" panose="020B0604030504040204" pitchFamily="34" charset="0"/>
                <a:ea typeface="Tahoma" panose="020B0604030504040204" pitchFamily="34" charset="0"/>
                <a:cs typeface="Tahoma" panose="020B0604030504040204" pitchFamily="34" charset="0"/>
              </a:rPr>
              <a:t>IT4BA</a:t>
            </a:r>
            <a:r>
              <a:rPr lang="ru-RU" sz="2400" b="1" dirty="0">
                <a:solidFill>
                  <a:schemeClr val="bg1"/>
                </a:solidFill>
                <a:latin typeface="Tahoma" panose="020B0604030504040204" pitchFamily="34" charset="0"/>
                <a:ea typeface="Tahoma" panose="020B0604030504040204" pitchFamily="34" charset="0"/>
                <a:cs typeface="Tahoma" panose="020B0604030504040204" pitchFamily="34" charset="0"/>
              </a:rPr>
              <a:t> -</a:t>
            </a:r>
            <a:r>
              <a:rPr lang="en-US" sz="2400" b="1" dirty="0">
                <a:solidFill>
                  <a:schemeClr val="bg1"/>
                </a:solidFill>
                <a:latin typeface="Tahoma" panose="020B0604030504040204" pitchFamily="34" charset="0"/>
                <a:ea typeface="Tahoma" panose="020B0604030504040204" pitchFamily="34" charset="0"/>
                <a:cs typeface="Tahoma" panose="020B0604030504040204" pitchFamily="34" charset="0"/>
              </a:rPr>
              <a:t> RENAM </a:t>
            </a:r>
            <a:endParaRPr lang="ru-RU" sz="24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r>
              <a:rPr lang="en-US" sz="2400" b="1" dirty="0">
                <a:solidFill>
                  <a:schemeClr val="bg1"/>
                </a:solidFill>
                <a:latin typeface="Tahoma" panose="020B0604030504040204" pitchFamily="34" charset="0"/>
                <a:ea typeface="Tahoma" panose="020B0604030504040204" pitchFamily="34" charset="0"/>
                <a:cs typeface="Tahoma" panose="020B0604030504040204" pitchFamily="34" charset="0"/>
              </a:rPr>
              <a:t>COOPERATION</a:t>
            </a:r>
          </a:p>
        </p:txBody>
      </p:sp>
    </p:spTree>
    <p:extLst>
      <p:ext uri="{BB962C8B-B14F-4D97-AF65-F5344CB8AC3E}">
        <p14:creationId xmlns:p14="http://schemas.microsoft.com/office/powerpoint/2010/main" val="3819547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13484" y="97536"/>
            <a:ext cx="10259060" cy="1200329"/>
          </a:xfrm>
          <a:prstGeom prst="rect">
            <a:avLst/>
          </a:prstGeom>
        </p:spPr>
        <p:txBody>
          <a:bodyPr wrap="square">
            <a:spAutoFit/>
          </a:bodyPr>
          <a:lstStyle/>
          <a:p>
            <a:r>
              <a:rPr lang="en-US" sz="2400" b="1" dirty="0">
                <a:solidFill>
                  <a:srgbClr val="FF0000"/>
                </a:solidFill>
                <a:effectLst>
                  <a:outerShdw blurRad="50800" dist="38100" dir="2700000" algn="tl" rotWithShape="0">
                    <a:prstClr val="black">
                      <a:alpha val="40000"/>
                    </a:prstClr>
                  </a:outerShdw>
                </a:effectLst>
                <a:latin typeface="Tahoma" panose="020B0604030504040204" pitchFamily="34" charset="0"/>
                <a:ea typeface="Tahoma" panose="020B0604030504040204" pitchFamily="34" charset="0"/>
                <a:cs typeface="Tahoma" panose="020B0604030504040204" pitchFamily="34" charset="0"/>
              </a:rPr>
              <a:t>Digital village technology architecture system </a:t>
            </a:r>
            <a:r>
              <a:rPr lang="en-US" sz="2400" dirty="0">
                <a:latin typeface="Tahoma" panose="020B0604030504040204" pitchFamily="34" charset="0"/>
                <a:ea typeface="Tahoma" panose="020B0604030504040204" pitchFamily="34" charset="0"/>
                <a:cs typeface="Tahoma" panose="020B0604030504040204" pitchFamily="34" charset="0"/>
              </a:rPr>
              <a:t>constructed here is divided into </a:t>
            </a:r>
            <a:r>
              <a:rPr lang="en-US" sz="2400" b="1" dirty="0">
                <a:solidFill>
                  <a:srgbClr val="0070C0"/>
                </a:solidFill>
                <a:effectLst>
                  <a:outerShdw blurRad="50800" dist="38100" dir="2700000" algn="tl" rotWithShape="0">
                    <a:prstClr val="black">
                      <a:alpha val="40000"/>
                    </a:prstClr>
                  </a:outerShdw>
                </a:effectLst>
                <a:latin typeface="Tahoma" panose="020B0604030504040204" pitchFamily="34" charset="0"/>
                <a:ea typeface="Tahoma" panose="020B0604030504040204" pitchFamily="34" charset="0"/>
                <a:cs typeface="Tahoma" panose="020B0604030504040204" pitchFamily="34" charset="0"/>
              </a:rPr>
              <a:t>four levels: </a:t>
            </a:r>
            <a:r>
              <a:rPr lang="en-US" sz="2400" dirty="0">
                <a:latin typeface="Tahoma" panose="020B0604030504040204" pitchFamily="34" charset="0"/>
                <a:ea typeface="Tahoma" panose="020B0604030504040204" pitchFamily="34" charset="0"/>
                <a:cs typeface="Tahoma" panose="020B0604030504040204" pitchFamily="34" charset="0"/>
              </a:rPr>
              <a:t>infrastructure system, village brain, application support system and application service system.</a:t>
            </a:r>
            <a:endParaRPr lang="en-US" sz="3200"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pic>
        <p:nvPicPr>
          <p:cNvPr id="3" name="Picture 2"/>
          <p:cNvPicPr>
            <a:picLocks noChangeAspect="1"/>
          </p:cNvPicPr>
          <p:nvPr/>
        </p:nvPicPr>
        <p:blipFill>
          <a:blip r:embed="rId2"/>
          <a:stretch>
            <a:fillRect/>
          </a:stretch>
        </p:blipFill>
        <p:spPr>
          <a:xfrm>
            <a:off x="1817238" y="1297865"/>
            <a:ext cx="10051551" cy="5432992"/>
          </a:xfrm>
          <a:prstGeom prst="rect">
            <a:avLst/>
          </a:prstGeom>
        </p:spPr>
      </p:pic>
    </p:spTree>
    <p:extLst>
      <p:ext uri="{BB962C8B-B14F-4D97-AF65-F5344CB8AC3E}">
        <p14:creationId xmlns:p14="http://schemas.microsoft.com/office/powerpoint/2010/main" val="453971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731000" y="447893"/>
            <a:ext cx="5334000" cy="6001643"/>
          </a:xfrm>
          <a:prstGeom prst="rect">
            <a:avLst/>
          </a:prstGeom>
        </p:spPr>
        <p:txBody>
          <a:bodyPr wrap="square">
            <a:spAutoFit/>
          </a:bodyPr>
          <a:lstStyle/>
          <a:p>
            <a:r>
              <a:rPr lang="en-US" sz="2400" b="1" dirty="0">
                <a:solidFill>
                  <a:srgbClr val="0070C0"/>
                </a:solidFill>
                <a:latin typeface="Tahoma" panose="020B0604030504040204" pitchFamily="34" charset="0"/>
                <a:ea typeface="Tahoma" panose="020B0604030504040204" pitchFamily="34" charset="0"/>
                <a:cs typeface="Tahoma" panose="020B0604030504040204" pitchFamily="34" charset="0"/>
              </a:rPr>
              <a:t>consists of three parts: </a:t>
            </a:r>
            <a:r>
              <a:rPr lang="en-US" sz="2400" i="1" dirty="0" err="1">
                <a:solidFill>
                  <a:srgbClr val="00B0F0"/>
                </a:solidFill>
                <a:latin typeface="Tahoma" panose="020B0604030504040204" pitchFamily="34" charset="0"/>
                <a:ea typeface="Tahoma" panose="020B0604030504040204" pitchFamily="34" charset="0"/>
                <a:cs typeface="Tahoma" panose="020B0604030504040204" pitchFamily="34" charset="0"/>
              </a:rPr>
              <a:t>IoT</a:t>
            </a:r>
            <a:r>
              <a:rPr lang="en-US" sz="2400" i="1" dirty="0">
                <a:solidFill>
                  <a:srgbClr val="00B0F0"/>
                </a:solidFill>
                <a:latin typeface="Tahoma" panose="020B0604030504040204" pitchFamily="34" charset="0"/>
                <a:ea typeface="Tahoma" panose="020B0604030504040204" pitchFamily="34" charset="0"/>
                <a:cs typeface="Tahoma" panose="020B0604030504040204" pitchFamily="34" charset="0"/>
              </a:rPr>
              <a:t> perception</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i="1" dirty="0">
                <a:solidFill>
                  <a:srgbClr val="00B0F0"/>
                </a:solidFill>
                <a:latin typeface="Tahoma" panose="020B0604030504040204" pitchFamily="34" charset="0"/>
                <a:ea typeface="Tahoma" panose="020B0604030504040204" pitchFamily="34" charset="0"/>
                <a:cs typeface="Tahoma" panose="020B0604030504040204" pitchFamily="34" charset="0"/>
              </a:rPr>
              <a:t>communication transmission network </a:t>
            </a:r>
            <a:r>
              <a:rPr lang="en-US" sz="2400" dirty="0">
                <a:latin typeface="Tahoma" panose="020B0604030504040204" pitchFamily="34" charset="0"/>
                <a:ea typeface="Tahoma" panose="020B0604030504040204" pitchFamily="34" charset="0"/>
                <a:cs typeface="Tahoma" panose="020B0604030504040204" pitchFamily="34" charset="0"/>
              </a:rPr>
              <a:t>and </a:t>
            </a:r>
            <a:r>
              <a:rPr lang="en-US" sz="2400" i="1" dirty="0">
                <a:solidFill>
                  <a:srgbClr val="00B0F0"/>
                </a:solidFill>
                <a:latin typeface="Tahoma" panose="020B0604030504040204" pitchFamily="34" charset="0"/>
                <a:ea typeface="Tahoma" panose="020B0604030504040204" pitchFamily="34" charset="0"/>
                <a:cs typeface="Tahoma" panose="020B0604030504040204" pitchFamily="34" charset="0"/>
              </a:rPr>
              <a:t>computing services.</a:t>
            </a:r>
          </a:p>
          <a:p>
            <a:endParaRPr lang="en-US" sz="2400" dirty="0">
              <a:latin typeface="Tahoma" panose="020B0604030504040204" pitchFamily="34" charset="0"/>
              <a:ea typeface="Tahoma" panose="020B0604030504040204" pitchFamily="34" charset="0"/>
              <a:cs typeface="Tahoma" panose="020B0604030504040204" pitchFamily="34" charset="0"/>
            </a:endParaRPr>
          </a:p>
          <a:p>
            <a:r>
              <a:rPr lang="en-US" sz="2400" dirty="0" err="1">
                <a:latin typeface="Tahoma" panose="020B0604030504040204" pitchFamily="34" charset="0"/>
                <a:ea typeface="Tahoma" panose="020B0604030504040204" pitchFamily="34" charset="0"/>
                <a:cs typeface="Tahoma" panose="020B0604030504040204" pitchFamily="34" charset="0"/>
              </a:rPr>
              <a:t>IoT</a:t>
            </a:r>
            <a:r>
              <a:rPr lang="en-US" sz="2400" dirty="0">
                <a:latin typeface="Tahoma" panose="020B0604030504040204" pitchFamily="34" charset="0"/>
                <a:ea typeface="Tahoma" panose="020B0604030504040204" pitchFamily="34" charset="0"/>
                <a:cs typeface="Tahoma" panose="020B0604030504040204" pitchFamily="34" charset="0"/>
              </a:rPr>
              <a:t> perception is the front-end of the digital village construction, which realizes data collection, intelligent identification and three-dimensional perception through sensing devices, remote sensing satellites, </a:t>
            </a:r>
            <a:r>
              <a:rPr lang="en-US" sz="2400" dirty="0">
                <a:solidFill>
                  <a:srgbClr val="00B0F0"/>
                </a:solidFill>
                <a:latin typeface="Tahoma" panose="020B0604030504040204" pitchFamily="34" charset="0"/>
                <a:ea typeface="Tahoma" panose="020B0604030504040204" pitchFamily="34" charset="0"/>
                <a:cs typeface="Tahoma" panose="020B0604030504040204" pitchFamily="34" charset="0"/>
              </a:rPr>
              <a:t>unmanned aerial vehicles </a:t>
            </a:r>
            <a:r>
              <a:rPr lang="en-US" sz="2400" dirty="0">
                <a:latin typeface="Tahoma" panose="020B0604030504040204" pitchFamily="34" charset="0"/>
                <a:ea typeface="Tahoma" panose="020B0604030504040204" pitchFamily="34" charset="0"/>
                <a:cs typeface="Tahoma" panose="020B0604030504040204" pitchFamily="34" charset="0"/>
              </a:rPr>
              <a:t>(UAVs), intelligent terminals, video monitoring and weather stations. Villages need to set up different types of networks, according to their actual conditions.</a:t>
            </a:r>
          </a:p>
        </p:txBody>
      </p:sp>
      <p:sp>
        <p:nvSpPr>
          <p:cNvPr id="3" name="Rectangle 2"/>
          <p:cNvSpPr/>
          <p:nvPr/>
        </p:nvSpPr>
        <p:spPr>
          <a:xfrm>
            <a:off x="1956936" y="447893"/>
            <a:ext cx="4177747" cy="461665"/>
          </a:xfrm>
          <a:prstGeom prst="rect">
            <a:avLst/>
          </a:prstGeom>
        </p:spPr>
        <p:txBody>
          <a:bodyPr wrap="none">
            <a:spAutoFit/>
          </a:bodyPr>
          <a:lstStyle/>
          <a:p>
            <a:r>
              <a:rPr lang="en-US" sz="2400" b="1" dirty="0">
                <a:solidFill>
                  <a:srgbClr val="FF0000"/>
                </a:solidFill>
                <a:latin typeface="Tahoma" panose="020B0604030504040204" pitchFamily="34" charset="0"/>
                <a:ea typeface="Tahoma" panose="020B0604030504040204" pitchFamily="34" charset="0"/>
                <a:cs typeface="Tahoma" panose="020B0604030504040204" pitchFamily="34" charset="0"/>
              </a:rPr>
              <a:t>The infrastructure system</a:t>
            </a:r>
            <a:endParaRPr lang="ru-RU" sz="2400" b="1"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pic>
        <p:nvPicPr>
          <p:cNvPr id="4" name="Picture 3"/>
          <p:cNvPicPr>
            <a:picLocks noChangeAspect="1"/>
          </p:cNvPicPr>
          <p:nvPr/>
        </p:nvPicPr>
        <p:blipFill>
          <a:blip r:embed="rId2"/>
          <a:stretch>
            <a:fillRect/>
          </a:stretch>
        </p:blipFill>
        <p:spPr>
          <a:xfrm>
            <a:off x="82248" y="1511300"/>
            <a:ext cx="6386286" cy="3352800"/>
          </a:xfrm>
          <a:prstGeom prst="rect">
            <a:avLst/>
          </a:prstGeom>
        </p:spPr>
      </p:pic>
    </p:spTree>
    <p:extLst>
      <p:ext uri="{BB962C8B-B14F-4D97-AF65-F5344CB8AC3E}">
        <p14:creationId xmlns:p14="http://schemas.microsoft.com/office/powerpoint/2010/main" val="4886050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31948" y="496824"/>
            <a:ext cx="2816352" cy="523220"/>
          </a:xfrm>
          <a:prstGeom prst="rect">
            <a:avLst/>
          </a:prstGeom>
        </p:spPr>
        <p:txBody>
          <a:bodyPr wrap="square">
            <a:spAutoFit/>
          </a:bodyPr>
          <a:lstStyle/>
          <a:p>
            <a:r>
              <a:rPr lang="ru-RU" sz="2800" b="1" dirty="0" err="1">
                <a:solidFill>
                  <a:srgbClr val="FF0000"/>
                </a:solidFill>
                <a:latin typeface="Tahoma" panose="020B0604030504040204" pitchFamily="34" charset="0"/>
                <a:ea typeface="Tahoma" panose="020B0604030504040204" pitchFamily="34" charset="0"/>
                <a:cs typeface="Tahoma" panose="020B0604030504040204" pitchFamily="34" charset="0"/>
              </a:rPr>
              <a:t>Village</a:t>
            </a:r>
            <a:r>
              <a:rPr lang="ru-RU" sz="2800" b="1" dirty="0">
                <a:solidFill>
                  <a:srgbClr val="FF0000"/>
                </a:solidFill>
                <a:latin typeface="Tahoma" panose="020B0604030504040204" pitchFamily="34" charset="0"/>
                <a:ea typeface="Tahoma" panose="020B0604030504040204" pitchFamily="34" charset="0"/>
                <a:cs typeface="Tahoma" panose="020B0604030504040204" pitchFamily="34" charset="0"/>
              </a:rPr>
              <a:t> </a:t>
            </a:r>
            <a:r>
              <a:rPr lang="ru-RU" sz="2800" b="1" dirty="0" err="1">
                <a:solidFill>
                  <a:srgbClr val="FF0000"/>
                </a:solidFill>
                <a:latin typeface="Tahoma" panose="020B0604030504040204" pitchFamily="34" charset="0"/>
                <a:ea typeface="Tahoma" panose="020B0604030504040204" pitchFamily="34" charset="0"/>
                <a:cs typeface="Tahoma" panose="020B0604030504040204" pitchFamily="34" charset="0"/>
              </a:rPr>
              <a:t>Brain</a:t>
            </a:r>
            <a:endParaRPr lang="ru-RU" sz="2800" b="1"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
        <p:nvSpPr>
          <p:cNvPr id="3" name="Rectangle 2"/>
          <p:cNvSpPr/>
          <p:nvPr/>
        </p:nvSpPr>
        <p:spPr>
          <a:xfrm>
            <a:off x="346795" y="1336670"/>
            <a:ext cx="6215888" cy="2308324"/>
          </a:xfrm>
          <a:prstGeom prst="rect">
            <a:avLst/>
          </a:prstGeom>
        </p:spPr>
        <p:txBody>
          <a:bodyPr wrap="square">
            <a:spAutoFit/>
          </a:bodyPr>
          <a:lstStyle/>
          <a:p>
            <a:r>
              <a:rPr lang="en-US" sz="2400" dirty="0">
                <a:latin typeface="Tahoma" panose="020B0604030504040204" pitchFamily="34" charset="0"/>
                <a:ea typeface="Tahoma" panose="020B0604030504040204" pitchFamily="34" charset="0"/>
                <a:cs typeface="Tahoma" panose="020B0604030504040204" pitchFamily="34" charset="0"/>
              </a:rPr>
              <a:t>Village Brain builds the digital platforms by adopting digital technologies, such as big data, </a:t>
            </a:r>
            <a:r>
              <a:rPr lang="en-US" sz="2400" dirty="0" err="1">
                <a:latin typeface="Tahoma" panose="020B0604030504040204" pitchFamily="34" charset="0"/>
                <a:ea typeface="Tahoma" panose="020B0604030504040204" pitchFamily="34" charset="0"/>
                <a:cs typeface="Tahoma" panose="020B0604030504040204" pitchFamily="34" charset="0"/>
              </a:rPr>
              <a:t>blockchains</a:t>
            </a:r>
            <a:r>
              <a:rPr lang="en-US" sz="2400" dirty="0">
                <a:latin typeface="Tahoma" panose="020B0604030504040204" pitchFamily="34" charset="0"/>
                <a:ea typeface="Tahoma" panose="020B0604030504040204" pitchFamily="34" charset="0"/>
                <a:cs typeface="Tahoma" panose="020B0604030504040204" pitchFamily="34" charset="0"/>
              </a:rPr>
              <a:t> and artificial intelligence, to support the digital transformation of rural decision-making and the automation of business processes.</a:t>
            </a:r>
            <a:endParaRPr lang="en-US" sz="2800" dirty="0">
              <a:latin typeface="Tahoma" panose="020B0604030504040204" pitchFamily="34" charset="0"/>
              <a:ea typeface="Tahoma" panose="020B0604030504040204" pitchFamily="34" charset="0"/>
              <a:cs typeface="Tahoma" panose="020B0604030504040204" pitchFamily="34" charset="0"/>
            </a:endParaRPr>
          </a:p>
        </p:txBody>
      </p:sp>
      <p:pic>
        <p:nvPicPr>
          <p:cNvPr id="4" name="Picture 3"/>
          <p:cNvPicPr>
            <a:picLocks noChangeAspect="1"/>
          </p:cNvPicPr>
          <p:nvPr/>
        </p:nvPicPr>
        <p:blipFill>
          <a:blip r:embed="rId2"/>
          <a:stretch>
            <a:fillRect/>
          </a:stretch>
        </p:blipFill>
        <p:spPr>
          <a:xfrm>
            <a:off x="365767" y="3961620"/>
            <a:ext cx="6201132" cy="2410206"/>
          </a:xfrm>
          <a:prstGeom prst="rect">
            <a:avLst/>
          </a:prstGeom>
        </p:spPr>
      </p:pic>
      <p:pic>
        <p:nvPicPr>
          <p:cNvPr id="5" name="Picture 4"/>
          <p:cNvPicPr>
            <a:picLocks noChangeAspect="1"/>
          </p:cNvPicPr>
          <p:nvPr/>
        </p:nvPicPr>
        <p:blipFill>
          <a:blip r:embed="rId3"/>
          <a:stretch>
            <a:fillRect/>
          </a:stretch>
        </p:blipFill>
        <p:spPr>
          <a:xfrm>
            <a:off x="6790944" y="0"/>
            <a:ext cx="5401056" cy="3043654"/>
          </a:xfrm>
          <a:prstGeom prst="rect">
            <a:avLst/>
          </a:prstGeom>
        </p:spPr>
      </p:pic>
      <p:sp>
        <p:nvSpPr>
          <p:cNvPr id="6" name="Rectangle 5"/>
          <p:cNvSpPr/>
          <p:nvPr/>
        </p:nvSpPr>
        <p:spPr>
          <a:xfrm>
            <a:off x="6790944" y="3542806"/>
            <a:ext cx="6096000" cy="369332"/>
          </a:xfrm>
          <a:prstGeom prst="rect">
            <a:avLst/>
          </a:prstGeom>
        </p:spPr>
        <p:txBody>
          <a:bodyPr>
            <a:spAutoFit/>
          </a:bodyPr>
          <a:lstStyle/>
          <a:p>
            <a:r>
              <a:rPr lang="ru-RU" dirty="0"/>
              <a:t>.</a:t>
            </a:r>
            <a:endParaRPr lang="en-US" dirty="0"/>
          </a:p>
        </p:txBody>
      </p:sp>
      <p:sp>
        <p:nvSpPr>
          <p:cNvPr id="7" name="Rectangle 6"/>
          <p:cNvSpPr/>
          <p:nvPr/>
        </p:nvSpPr>
        <p:spPr>
          <a:xfrm>
            <a:off x="6850888" y="3340429"/>
            <a:ext cx="5341112" cy="3416320"/>
          </a:xfrm>
          <a:prstGeom prst="rect">
            <a:avLst/>
          </a:prstGeom>
        </p:spPr>
        <p:txBody>
          <a:bodyPr wrap="square">
            <a:spAutoFit/>
          </a:bodyPr>
          <a:lstStyle/>
          <a:p>
            <a:r>
              <a:rPr lang="en-US" sz="2400" dirty="0">
                <a:latin typeface="Tahoma" panose="020B0604030504040204" pitchFamily="34" charset="0"/>
                <a:ea typeface="Tahoma" panose="020B0604030504040204" pitchFamily="34" charset="0"/>
                <a:cs typeface="Tahoma" panose="020B0604030504040204" pitchFamily="34" charset="0"/>
              </a:rPr>
              <a:t>The </a:t>
            </a:r>
            <a:r>
              <a:rPr lang="en-US" sz="2400" dirty="0" err="1">
                <a:latin typeface="Tahoma" panose="020B0604030504040204" pitchFamily="34" charset="0"/>
                <a:ea typeface="Tahoma" panose="020B0604030504040204" pitchFamily="34" charset="0"/>
                <a:cs typeface="Tahoma" panose="020B0604030504040204" pitchFamily="34" charset="0"/>
              </a:rPr>
              <a:t>IoT</a:t>
            </a:r>
            <a:r>
              <a:rPr lang="en-US" sz="2400" dirty="0">
                <a:latin typeface="Tahoma" panose="020B0604030504040204" pitchFamily="34" charset="0"/>
                <a:ea typeface="Tahoma" panose="020B0604030504040204" pitchFamily="34" charset="0"/>
                <a:cs typeface="Tahoma" panose="020B0604030504040204" pitchFamily="34" charset="0"/>
              </a:rPr>
              <a:t> perception platform mainly manages the data collected by the </a:t>
            </a:r>
            <a:r>
              <a:rPr lang="en-US" sz="2400" dirty="0" err="1">
                <a:latin typeface="Tahoma" panose="020B0604030504040204" pitchFamily="34" charset="0"/>
                <a:ea typeface="Tahoma" panose="020B0604030504040204" pitchFamily="34" charset="0"/>
                <a:cs typeface="Tahoma" panose="020B0604030504040204" pitchFamily="34" charset="0"/>
              </a:rPr>
              <a:t>IoT</a:t>
            </a:r>
            <a:r>
              <a:rPr lang="en-US" sz="2400" dirty="0">
                <a:latin typeface="Tahoma" panose="020B0604030504040204" pitchFamily="34" charset="0"/>
                <a:ea typeface="Tahoma" panose="020B0604030504040204" pitchFamily="34" charset="0"/>
                <a:cs typeface="Tahoma" panose="020B0604030504040204" pitchFamily="34" charset="0"/>
              </a:rPr>
              <a:t> in a unified manner, and uses visualization technology to display the data intuitively, promoting the formation of rural big data and providing a basic perception data guarantee for the subsequent application development.</a:t>
            </a:r>
            <a:endParaRPr lang="en-US" sz="2400" dirty="0"/>
          </a:p>
        </p:txBody>
      </p:sp>
    </p:spTree>
    <p:extLst>
      <p:ext uri="{BB962C8B-B14F-4D97-AF65-F5344CB8AC3E}">
        <p14:creationId xmlns:p14="http://schemas.microsoft.com/office/powerpoint/2010/main" val="31235204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84899" y="101289"/>
            <a:ext cx="5756314" cy="3108543"/>
          </a:xfrm>
          <a:prstGeom prst="rect">
            <a:avLst/>
          </a:prstGeom>
        </p:spPr>
        <p:txBody>
          <a:bodyPr wrap="square">
            <a:spAutoFit/>
          </a:bodyPr>
          <a:lstStyle/>
          <a:p>
            <a:r>
              <a:rPr lang="en-US" sz="2800" dirty="0">
                <a:latin typeface="Tahoma" panose="020B0604030504040204" pitchFamily="34" charset="0"/>
                <a:ea typeface="Tahoma" panose="020B0604030504040204" pitchFamily="34" charset="0"/>
                <a:cs typeface="Tahoma" panose="020B0604030504040204" pitchFamily="34" charset="0"/>
              </a:rPr>
              <a:t>connects the two important structures of the </a:t>
            </a:r>
            <a:r>
              <a:rPr lang="en-US" sz="2800" b="1" dirty="0">
                <a:solidFill>
                  <a:srgbClr val="0070C0"/>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rural brain </a:t>
            </a:r>
            <a:r>
              <a:rPr lang="en-US" sz="2800" dirty="0">
                <a:latin typeface="Tahoma" panose="020B0604030504040204" pitchFamily="34" charset="0"/>
                <a:ea typeface="Tahoma" panose="020B0604030504040204" pitchFamily="34" charset="0"/>
                <a:cs typeface="Tahoma" panose="020B0604030504040204" pitchFamily="34" charset="0"/>
              </a:rPr>
              <a:t>and the </a:t>
            </a:r>
            <a:r>
              <a:rPr lang="en-US" sz="2800" b="1" dirty="0">
                <a:solidFill>
                  <a:srgbClr val="0070C0"/>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application service system </a:t>
            </a:r>
            <a:r>
              <a:rPr lang="en-US" sz="2800" dirty="0">
                <a:latin typeface="Tahoma" panose="020B0604030504040204" pitchFamily="34" charset="0"/>
                <a:ea typeface="Tahoma" panose="020B0604030504040204" pitchFamily="34" charset="0"/>
                <a:cs typeface="Tahoma" panose="020B0604030504040204" pitchFamily="34" charset="0"/>
              </a:rPr>
              <a:t>through the </a:t>
            </a:r>
            <a:r>
              <a:rPr lang="en-US" sz="2800" b="1" dirty="0">
                <a:solidFill>
                  <a:srgbClr val="0070C0"/>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application of integration services</a:t>
            </a:r>
            <a:r>
              <a:rPr lang="en-US" sz="2800" b="1" dirty="0">
                <a:latin typeface="Tahoma" panose="020B0604030504040204" pitchFamily="34" charset="0"/>
                <a:ea typeface="Tahoma" panose="020B0604030504040204" pitchFamily="34" charset="0"/>
                <a:cs typeface="Tahoma" panose="020B0604030504040204" pitchFamily="34" charset="0"/>
              </a:rPr>
              <a:t>, </a:t>
            </a:r>
            <a:r>
              <a:rPr lang="en-US" sz="2800" b="1" dirty="0">
                <a:solidFill>
                  <a:srgbClr val="0070C0"/>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mobile support services</a:t>
            </a:r>
            <a:r>
              <a:rPr lang="en-US" sz="2800" b="1" dirty="0">
                <a:latin typeface="Tahoma" panose="020B0604030504040204" pitchFamily="34" charset="0"/>
                <a:ea typeface="Tahoma" panose="020B0604030504040204" pitchFamily="34" charset="0"/>
                <a:cs typeface="Tahoma" panose="020B0604030504040204" pitchFamily="34" charset="0"/>
              </a:rPr>
              <a:t>, </a:t>
            </a:r>
            <a:r>
              <a:rPr lang="en-US" sz="2800" b="1" dirty="0">
                <a:solidFill>
                  <a:srgbClr val="0070C0"/>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toolset services </a:t>
            </a:r>
            <a:r>
              <a:rPr lang="en-US" sz="2800" dirty="0">
                <a:latin typeface="Tahoma" panose="020B0604030504040204" pitchFamily="34" charset="0"/>
                <a:ea typeface="Tahoma" panose="020B0604030504040204" pitchFamily="34" charset="0"/>
                <a:cs typeface="Tahoma" panose="020B0604030504040204" pitchFamily="34" charset="0"/>
              </a:rPr>
              <a:t>and</a:t>
            </a:r>
            <a:r>
              <a:rPr lang="en-US" sz="2800" b="1" dirty="0">
                <a:latin typeface="Tahoma" panose="020B0604030504040204" pitchFamily="34" charset="0"/>
                <a:ea typeface="Tahoma" panose="020B0604030504040204" pitchFamily="34" charset="0"/>
                <a:cs typeface="Tahoma" panose="020B0604030504040204" pitchFamily="34" charset="0"/>
              </a:rPr>
              <a:t> </a:t>
            </a:r>
            <a:r>
              <a:rPr lang="en-US" sz="2800" b="1" dirty="0">
                <a:solidFill>
                  <a:srgbClr val="0070C0"/>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data interfaces</a:t>
            </a:r>
            <a:r>
              <a:rPr lang="en-US" sz="2800" b="1" dirty="0">
                <a:latin typeface="Tahoma" panose="020B0604030504040204" pitchFamily="34" charset="0"/>
                <a:ea typeface="Tahoma" panose="020B0604030504040204" pitchFamily="34" charset="0"/>
                <a:cs typeface="Tahoma" panose="020B0604030504040204" pitchFamily="34" charset="0"/>
              </a:rPr>
              <a:t>.</a:t>
            </a:r>
            <a:endParaRPr lang="ru-RU" sz="2800" dirty="0">
              <a:latin typeface="Tahoma" panose="020B0604030504040204" pitchFamily="34" charset="0"/>
              <a:ea typeface="Tahoma" panose="020B0604030504040204" pitchFamily="34" charset="0"/>
              <a:cs typeface="Tahoma" panose="020B0604030504040204" pitchFamily="34" charset="0"/>
            </a:endParaRPr>
          </a:p>
        </p:txBody>
      </p:sp>
      <p:sp>
        <p:nvSpPr>
          <p:cNvPr id="3" name="Rectangle 2"/>
          <p:cNvSpPr/>
          <p:nvPr/>
        </p:nvSpPr>
        <p:spPr>
          <a:xfrm>
            <a:off x="0" y="63893"/>
            <a:ext cx="6184899" cy="523220"/>
          </a:xfrm>
          <a:prstGeom prst="rect">
            <a:avLst/>
          </a:prstGeom>
        </p:spPr>
        <p:txBody>
          <a:bodyPr wrap="square">
            <a:spAutoFit/>
          </a:bodyPr>
          <a:lstStyle/>
          <a:p>
            <a:pPr algn="ctr"/>
            <a:r>
              <a:rPr lang="en-US" sz="2800" b="1" dirty="0">
                <a:solidFill>
                  <a:srgbClr val="FF0000"/>
                </a:solidFill>
                <a:latin typeface="Tahoma" panose="020B0604030504040204" pitchFamily="34" charset="0"/>
                <a:ea typeface="Tahoma" panose="020B0604030504040204" pitchFamily="34" charset="0"/>
                <a:cs typeface="Tahoma" panose="020B0604030504040204" pitchFamily="34" charset="0"/>
              </a:rPr>
              <a:t>Application Support System</a:t>
            </a:r>
          </a:p>
        </p:txBody>
      </p:sp>
      <p:pic>
        <p:nvPicPr>
          <p:cNvPr id="5" name="Picture 4"/>
          <p:cNvPicPr>
            <a:picLocks noChangeAspect="1"/>
          </p:cNvPicPr>
          <p:nvPr/>
        </p:nvPicPr>
        <p:blipFill>
          <a:blip r:embed="rId2"/>
          <a:stretch>
            <a:fillRect/>
          </a:stretch>
        </p:blipFill>
        <p:spPr>
          <a:xfrm>
            <a:off x="6427806" y="3178735"/>
            <a:ext cx="5054601" cy="3577976"/>
          </a:xfrm>
          <a:prstGeom prst="rect">
            <a:avLst/>
          </a:prstGeom>
        </p:spPr>
      </p:pic>
      <p:sp>
        <p:nvSpPr>
          <p:cNvPr id="6" name="Rectangle 5"/>
          <p:cNvSpPr/>
          <p:nvPr/>
        </p:nvSpPr>
        <p:spPr>
          <a:xfrm>
            <a:off x="839807" y="1559858"/>
            <a:ext cx="5397499" cy="4832092"/>
          </a:xfrm>
          <a:prstGeom prst="rect">
            <a:avLst/>
          </a:prstGeom>
        </p:spPr>
        <p:txBody>
          <a:bodyPr wrap="square">
            <a:spAutoFit/>
          </a:bodyPr>
          <a:lstStyle/>
          <a:p>
            <a:r>
              <a:rPr lang="en-US" sz="2800" dirty="0">
                <a:latin typeface="Tahoma" panose="020B0604030504040204" pitchFamily="34" charset="0"/>
                <a:ea typeface="Tahoma" panose="020B0604030504040204" pitchFamily="34" charset="0"/>
                <a:cs typeface="Tahoma" panose="020B0604030504040204" pitchFamily="34" charset="0"/>
              </a:rPr>
              <a:t>The upper application development can enjoy the efficient and friendly development and runtime environment in the application support system, realizing the rapid switch between cooperation and independent operation and providing support for personalized application development. </a:t>
            </a:r>
          </a:p>
        </p:txBody>
      </p:sp>
    </p:spTree>
    <p:extLst>
      <p:ext uri="{BB962C8B-B14F-4D97-AF65-F5344CB8AC3E}">
        <p14:creationId xmlns:p14="http://schemas.microsoft.com/office/powerpoint/2010/main" val="42317955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4926" y="1260449"/>
            <a:ext cx="6396264" cy="2677656"/>
          </a:xfrm>
          <a:prstGeom prst="rect">
            <a:avLst/>
          </a:prstGeom>
        </p:spPr>
        <p:txBody>
          <a:bodyPr wrap="square">
            <a:spAutoFit/>
          </a:bodyPr>
          <a:lstStyle/>
          <a:p>
            <a:r>
              <a:rPr lang="en-US" sz="2400" dirty="0">
                <a:latin typeface="Tahoma" panose="020B0604030504040204" pitchFamily="34" charset="0"/>
                <a:ea typeface="Tahoma" panose="020B0604030504040204" pitchFamily="34" charset="0"/>
                <a:cs typeface="Tahoma" panose="020B0604030504040204" pitchFamily="34" charset="0"/>
              </a:rPr>
              <a:t>Combined with the digital village’s construction content and the rural sustainable development goal, the application service system can be divided into five aspects: industrial development, ecological livability, cultural prosperity, service improvement and efficient governance.</a:t>
            </a:r>
            <a:endParaRPr lang="ru-RU" sz="2400" dirty="0">
              <a:latin typeface="Tahoma" panose="020B0604030504040204" pitchFamily="34" charset="0"/>
              <a:ea typeface="Tahoma" panose="020B0604030504040204" pitchFamily="34" charset="0"/>
              <a:cs typeface="Tahoma" panose="020B0604030504040204" pitchFamily="34" charset="0"/>
            </a:endParaRPr>
          </a:p>
        </p:txBody>
      </p:sp>
      <p:sp>
        <p:nvSpPr>
          <p:cNvPr id="3" name="Rectangle 2"/>
          <p:cNvSpPr/>
          <p:nvPr/>
        </p:nvSpPr>
        <p:spPr>
          <a:xfrm>
            <a:off x="2003160" y="222433"/>
            <a:ext cx="4339797" cy="461665"/>
          </a:xfrm>
          <a:prstGeom prst="rect">
            <a:avLst/>
          </a:prstGeom>
        </p:spPr>
        <p:txBody>
          <a:bodyPr wrap="square">
            <a:spAutoFit/>
          </a:bodyPr>
          <a:lstStyle/>
          <a:p>
            <a:pPr algn="ctr"/>
            <a:r>
              <a:rPr lang="en-US" sz="2400" b="1" dirty="0">
                <a:solidFill>
                  <a:srgbClr val="FF0000"/>
                </a:solidFill>
                <a:latin typeface="Tahoma" panose="020B0604030504040204" pitchFamily="34" charset="0"/>
                <a:ea typeface="Tahoma" panose="020B0604030504040204" pitchFamily="34" charset="0"/>
                <a:cs typeface="Tahoma" panose="020B0604030504040204" pitchFamily="34" charset="0"/>
              </a:rPr>
              <a:t>Application Service System </a:t>
            </a:r>
          </a:p>
        </p:txBody>
      </p:sp>
      <p:pic>
        <p:nvPicPr>
          <p:cNvPr id="4" name="Picture 3"/>
          <p:cNvPicPr>
            <a:picLocks noChangeAspect="1"/>
          </p:cNvPicPr>
          <p:nvPr/>
        </p:nvPicPr>
        <p:blipFill>
          <a:blip r:embed="rId2"/>
          <a:stretch>
            <a:fillRect/>
          </a:stretch>
        </p:blipFill>
        <p:spPr>
          <a:xfrm>
            <a:off x="3962266" y="3918344"/>
            <a:ext cx="2451101" cy="2532805"/>
          </a:xfrm>
          <a:prstGeom prst="rect">
            <a:avLst/>
          </a:prstGeom>
        </p:spPr>
      </p:pic>
      <p:pic>
        <p:nvPicPr>
          <p:cNvPr id="5" name="Picture 4"/>
          <p:cNvPicPr>
            <a:picLocks noChangeAspect="1"/>
          </p:cNvPicPr>
          <p:nvPr/>
        </p:nvPicPr>
        <p:blipFill>
          <a:blip r:embed="rId3"/>
          <a:stretch>
            <a:fillRect/>
          </a:stretch>
        </p:blipFill>
        <p:spPr>
          <a:xfrm>
            <a:off x="7297964" y="222433"/>
            <a:ext cx="4406900" cy="4745892"/>
          </a:xfrm>
          <a:prstGeom prst="rect">
            <a:avLst/>
          </a:prstGeom>
        </p:spPr>
      </p:pic>
      <p:pic>
        <p:nvPicPr>
          <p:cNvPr id="6" name="Picture 5"/>
          <p:cNvPicPr>
            <a:picLocks noChangeAspect="1"/>
          </p:cNvPicPr>
          <p:nvPr/>
        </p:nvPicPr>
        <p:blipFill>
          <a:blip r:embed="rId4"/>
          <a:stretch>
            <a:fillRect/>
          </a:stretch>
        </p:blipFill>
        <p:spPr>
          <a:xfrm>
            <a:off x="295879" y="4216400"/>
            <a:ext cx="3414561" cy="2451480"/>
          </a:xfrm>
          <a:prstGeom prst="rect">
            <a:avLst/>
          </a:prstGeom>
        </p:spPr>
      </p:pic>
      <p:sp>
        <p:nvSpPr>
          <p:cNvPr id="7" name="Rectangle 6"/>
          <p:cNvSpPr/>
          <p:nvPr/>
        </p:nvSpPr>
        <p:spPr>
          <a:xfrm>
            <a:off x="6692899" y="5098220"/>
            <a:ext cx="5590861" cy="1569660"/>
          </a:xfrm>
          <a:prstGeom prst="rect">
            <a:avLst/>
          </a:prstGeom>
        </p:spPr>
        <p:txBody>
          <a:bodyPr wrap="square">
            <a:spAutoFit/>
          </a:bodyPr>
          <a:lstStyle/>
          <a:p>
            <a:r>
              <a:rPr lang="en-US" sz="2400" dirty="0">
                <a:latin typeface="Tahoma" panose="020B0604030504040204" pitchFamily="34" charset="0"/>
                <a:ea typeface="Tahoma" panose="020B0604030504040204" pitchFamily="34" charset="0"/>
                <a:cs typeface="Tahoma" panose="020B0604030504040204" pitchFamily="34" charset="0"/>
              </a:rPr>
              <a:t>The founded content mainly includes smart agriculture, </a:t>
            </a:r>
            <a:r>
              <a:rPr lang="en-US" sz="2400" dirty="0">
                <a:solidFill>
                  <a:srgbClr val="FF0000"/>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rural e-commerce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a:solidFill>
                  <a:srgbClr val="0070C0"/>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smart tourism, digital inclusive finance</a:t>
            </a:r>
            <a:r>
              <a:rPr lang="en-US" sz="2400" dirty="0">
                <a:latin typeface="Tahoma" panose="020B0604030504040204" pitchFamily="34" charset="0"/>
                <a:ea typeface="Tahoma" panose="020B0604030504040204" pitchFamily="34" charset="0"/>
                <a:cs typeface="Tahoma" panose="020B0604030504040204" pitchFamily="34" charset="0"/>
              </a:rPr>
              <a:t>, and agricultural </a:t>
            </a:r>
            <a:r>
              <a:rPr lang="en-US" sz="2400" dirty="0">
                <a:solidFill>
                  <a:srgbClr val="FF0000"/>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socialization services</a:t>
            </a:r>
            <a:r>
              <a:rPr lang="en-US" sz="2400" dirty="0">
                <a:latin typeface="Tahoma" panose="020B0604030504040204" pitchFamily="34" charset="0"/>
                <a:ea typeface="Tahoma" panose="020B0604030504040204" pitchFamily="34" charset="0"/>
                <a:cs typeface="Tahoma" panose="020B0604030504040204" pitchFamily="34" charset="0"/>
              </a:rPr>
              <a:t>.</a:t>
            </a:r>
          </a:p>
        </p:txBody>
      </p:sp>
    </p:spTree>
    <p:extLst>
      <p:ext uri="{BB962C8B-B14F-4D97-AF65-F5344CB8AC3E}">
        <p14:creationId xmlns:p14="http://schemas.microsoft.com/office/powerpoint/2010/main" val="37528875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9680CD0-E4C1-4177-A35A-91B06F2FB6CE}"/>
              </a:ext>
            </a:extLst>
          </p:cNvPr>
          <p:cNvSpPr txBox="1"/>
          <p:nvPr/>
        </p:nvSpPr>
        <p:spPr>
          <a:xfrm>
            <a:off x="1498601" y="2405902"/>
            <a:ext cx="4334934" cy="3785652"/>
          </a:xfrm>
          <a:prstGeom prst="rect">
            <a:avLst/>
          </a:prstGeom>
          <a:noFill/>
        </p:spPr>
        <p:txBody>
          <a:bodyPr wrap="square">
            <a:spAutoFit/>
          </a:bodyPr>
          <a:lstStyle/>
          <a:p>
            <a:r>
              <a:rPr lang="en-US" sz="2000" dirty="0">
                <a:latin typeface="Tahoma" panose="020B0604030504040204" pitchFamily="34" charset="0"/>
                <a:ea typeface="Tahoma" panose="020B0604030504040204" pitchFamily="34" charset="0"/>
                <a:cs typeface="Tahoma" panose="020B0604030504040204" pitchFamily="34" charset="0"/>
              </a:rPr>
              <a:t>1. </a:t>
            </a:r>
            <a:r>
              <a:rPr lang="en-US" sz="2000" b="1" dirty="0">
                <a:latin typeface="Tahoma" panose="020B0604030504040204" pitchFamily="34" charset="0"/>
                <a:ea typeface="Tahoma" panose="020B0604030504040204" pitchFamily="34" charset="0"/>
                <a:cs typeface="Tahoma" panose="020B0604030504040204" pitchFamily="34" charset="0"/>
              </a:rPr>
              <a:t>Technical competencies</a:t>
            </a:r>
          </a:p>
          <a:p>
            <a:r>
              <a:rPr lang="en-US" sz="2000" dirty="0">
                <a:latin typeface="Tahoma" panose="020B0604030504040204" pitchFamily="34" charset="0"/>
                <a:ea typeface="Tahoma" panose="020B0604030504040204" pitchFamily="34" charset="0"/>
                <a:cs typeface="Tahoma" panose="020B0604030504040204" pitchFamily="34" charset="0"/>
              </a:rPr>
              <a:t>- Networking technologies</a:t>
            </a:r>
          </a:p>
          <a:p>
            <a:r>
              <a:rPr lang="en-US" sz="2000" dirty="0">
                <a:latin typeface="Tahoma" panose="020B0604030504040204" pitchFamily="34" charset="0"/>
                <a:ea typeface="Tahoma" panose="020B0604030504040204" pitchFamily="34" charset="0"/>
                <a:cs typeface="Tahoma" panose="020B0604030504040204" pitchFamily="34" charset="0"/>
              </a:rPr>
              <a:t>- Information security</a:t>
            </a:r>
          </a:p>
          <a:p>
            <a:r>
              <a:rPr lang="en-US" sz="2000" dirty="0">
                <a:latin typeface="Tahoma" panose="020B0604030504040204" pitchFamily="34" charset="0"/>
                <a:ea typeface="Tahoma" panose="020B0604030504040204" pitchFamily="34" charset="0"/>
                <a:cs typeface="Tahoma" panose="020B0604030504040204" pitchFamily="34" charset="0"/>
              </a:rPr>
              <a:t>- Cloud technologies</a:t>
            </a:r>
          </a:p>
          <a:p>
            <a:r>
              <a:rPr lang="en-US" sz="2000" dirty="0">
                <a:latin typeface="Tahoma" panose="020B0604030504040204" pitchFamily="34" charset="0"/>
                <a:ea typeface="Tahoma" panose="020B0604030504040204" pitchFamily="34" charset="0"/>
                <a:cs typeface="Tahoma" panose="020B0604030504040204" pitchFamily="34" charset="0"/>
              </a:rPr>
              <a:t>- Data management</a:t>
            </a:r>
          </a:p>
          <a:p>
            <a:r>
              <a:rPr lang="en-US" sz="2000" b="1" dirty="0">
                <a:latin typeface="Tahoma" panose="020B0604030504040204" pitchFamily="34" charset="0"/>
                <a:ea typeface="Tahoma" panose="020B0604030504040204" pitchFamily="34" charset="0"/>
                <a:cs typeface="Tahoma" panose="020B0604030504040204" pitchFamily="34" charset="0"/>
              </a:rPr>
              <a:t>2. Architectural competencies</a:t>
            </a:r>
          </a:p>
          <a:p>
            <a:r>
              <a:rPr lang="en-US" sz="2000" dirty="0">
                <a:latin typeface="Tahoma" panose="020B0604030504040204" pitchFamily="34" charset="0"/>
                <a:ea typeface="Tahoma" panose="020B0604030504040204" pitchFamily="34" charset="0"/>
                <a:cs typeface="Tahoma" panose="020B0604030504040204" pitchFamily="34" charset="0"/>
              </a:rPr>
              <a:t>- ICT architecture design</a:t>
            </a:r>
          </a:p>
          <a:p>
            <a:r>
              <a:rPr lang="en-US" sz="2000" dirty="0">
                <a:latin typeface="Tahoma" panose="020B0604030504040204" pitchFamily="34" charset="0"/>
                <a:ea typeface="Tahoma" panose="020B0604030504040204" pitchFamily="34" charset="0"/>
                <a:cs typeface="Tahoma" panose="020B0604030504040204" pitchFamily="34" charset="0"/>
              </a:rPr>
              <a:t>- Systems integration</a:t>
            </a:r>
          </a:p>
          <a:p>
            <a:r>
              <a:rPr lang="en-US" sz="2000" b="1" dirty="0">
                <a:latin typeface="Tahoma" panose="020B0604030504040204" pitchFamily="34" charset="0"/>
                <a:ea typeface="Tahoma" panose="020B0604030504040204" pitchFamily="34" charset="0"/>
                <a:cs typeface="Tahoma" panose="020B0604030504040204" pitchFamily="34" charset="0"/>
              </a:rPr>
              <a:t>3. Management Competencies</a:t>
            </a:r>
          </a:p>
          <a:p>
            <a:r>
              <a:rPr lang="en-US" sz="2000" dirty="0">
                <a:latin typeface="Tahoma" panose="020B0604030504040204" pitchFamily="34" charset="0"/>
                <a:ea typeface="Tahoma" panose="020B0604030504040204" pitchFamily="34" charset="0"/>
                <a:cs typeface="Tahoma" panose="020B0604030504040204" pitchFamily="34" charset="0"/>
              </a:rPr>
              <a:t>- Project Management</a:t>
            </a:r>
          </a:p>
          <a:p>
            <a:r>
              <a:rPr lang="en-US" sz="2000" dirty="0">
                <a:latin typeface="Tahoma" panose="020B0604030504040204" pitchFamily="34" charset="0"/>
                <a:ea typeface="Tahoma" panose="020B0604030504040204" pitchFamily="34" charset="0"/>
                <a:cs typeface="Tahoma" panose="020B0604030504040204" pitchFamily="34" charset="0"/>
              </a:rPr>
              <a:t>- Strategic planning</a:t>
            </a:r>
          </a:p>
          <a:p>
            <a:r>
              <a:rPr lang="en-US" sz="2000" dirty="0">
                <a:latin typeface="Tahoma" panose="020B0604030504040204" pitchFamily="34" charset="0"/>
                <a:ea typeface="Tahoma" panose="020B0604030504040204" pitchFamily="34" charset="0"/>
                <a:cs typeface="Tahoma" panose="020B0604030504040204" pitchFamily="34" charset="0"/>
              </a:rPr>
              <a:t>- Change Management:</a:t>
            </a:r>
            <a:endParaRPr lang="ru-RU" sz="2000" dirty="0">
              <a:latin typeface="Tahoma" panose="020B0604030504040204" pitchFamily="34" charset="0"/>
              <a:ea typeface="Tahoma" panose="020B0604030504040204" pitchFamily="34" charset="0"/>
              <a:cs typeface="Tahoma" panose="020B0604030504040204" pitchFamily="34" charset="0"/>
            </a:endParaRPr>
          </a:p>
        </p:txBody>
      </p:sp>
      <p:sp>
        <p:nvSpPr>
          <p:cNvPr id="7" name="TextBox 6">
            <a:extLst>
              <a:ext uri="{FF2B5EF4-FFF2-40B4-BE49-F238E27FC236}">
                <a16:creationId xmlns:a16="http://schemas.microsoft.com/office/drawing/2014/main" id="{7F7A7331-EB3C-4B97-94AA-859F6D1DF3C0}"/>
              </a:ext>
            </a:extLst>
          </p:cNvPr>
          <p:cNvSpPr txBox="1"/>
          <p:nvPr/>
        </p:nvSpPr>
        <p:spPr>
          <a:xfrm>
            <a:off x="6350000" y="2415557"/>
            <a:ext cx="5740400" cy="4093428"/>
          </a:xfrm>
          <a:prstGeom prst="rect">
            <a:avLst/>
          </a:prstGeom>
          <a:noFill/>
        </p:spPr>
        <p:txBody>
          <a:bodyPr wrap="square">
            <a:spAutoFit/>
          </a:bodyPr>
          <a:lstStyle/>
          <a:p>
            <a:r>
              <a:rPr lang="en-US" sz="2000" b="1" dirty="0">
                <a:latin typeface="Tahoma" panose="020B0604030504040204" pitchFamily="34" charset="0"/>
                <a:ea typeface="Tahoma" panose="020B0604030504040204" pitchFamily="34" charset="0"/>
                <a:cs typeface="Tahoma" panose="020B0604030504040204" pitchFamily="34" charset="0"/>
              </a:rPr>
              <a:t>4. Communication competencies</a:t>
            </a:r>
          </a:p>
          <a:p>
            <a:r>
              <a:rPr lang="en-US" sz="2000" dirty="0">
                <a:latin typeface="Tahoma" panose="020B0604030504040204" pitchFamily="34" charset="0"/>
                <a:ea typeface="Tahoma" panose="020B0604030504040204" pitchFamily="34" charset="0"/>
                <a:cs typeface="Tahoma" panose="020B0604030504040204" pitchFamily="34" charset="0"/>
              </a:rPr>
              <a:t>- Stakeholder Engagement</a:t>
            </a:r>
          </a:p>
          <a:p>
            <a:r>
              <a:rPr lang="en-US" sz="2000" dirty="0">
                <a:latin typeface="Tahoma" panose="020B0604030504040204" pitchFamily="34" charset="0"/>
                <a:ea typeface="Tahoma" panose="020B0604030504040204" pitchFamily="34" charset="0"/>
                <a:cs typeface="Tahoma" panose="020B0604030504040204" pitchFamily="34" charset="0"/>
              </a:rPr>
              <a:t>- User training and support</a:t>
            </a:r>
          </a:p>
          <a:p>
            <a:r>
              <a:rPr lang="en-US" sz="2000" b="1" dirty="0">
                <a:latin typeface="Tahoma" panose="020B0604030504040204" pitchFamily="34" charset="0"/>
                <a:ea typeface="Tahoma" panose="020B0604030504040204" pitchFamily="34" charset="0"/>
                <a:cs typeface="Tahoma" panose="020B0604030504040204" pitchFamily="34" charset="0"/>
              </a:rPr>
              <a:t>5. Social and ethical competencies</a:t>
            </a:r>
          </a:p>
          <a:p>
            <a:r>
              <a:rPr lang="en-US" sz="2000" dirty="0">
                <a:latin typeface="Tahoma" panose="020B0604030504040204" pitchFamily="34" charset="0"/>
                <a:ea typeface="Tahoma" panose="020B0604030504040204" pitchFamily="34" charset="0"/>
                <a:cs typeface="Tahoma" panose="020B0604030504040204" pitchFamily="34" charset="0"/>
              </a:rPr>
              <a:t>- Social Responsibility</a:t>
            </a:r>
          </a:p>
          <a:p>
            <a:r>
              <a:rPr lang="en-US" sz="2000" dirty="0">
                <a:latin typeface="Tahoma" panose="020B0604030504040204" pitchFamily="34" charset="0"/>
                <a:ea typeface="Tahoma" panose="020B0604030504040204" pitchFamily="34" charset="0"/>
                <a:cs typeface="Tahoma" panose="020B0604030504040204" pitchFamily="34" charset="0"/>
              </a:rPr>
              <a:t>- ICT ethics</a:t>
            </a:r>
          </a:p>
          <a:p>
            <a:r>
              <a:rPr lang="en-US" sz="2000" b="1" dirty="0">
                <a:latin typeface="Tahoma" panose="020B0604030504040204" pitchFamily="34" charset="0"/>
                <a:ea typeface="Tahoma" panose="020B0604030504040204" pitchFamily="34" charset="0"/>
                <a:cs typeface="Tahoma" panose="020B0604030504040204" pitchFamily="34" charset="0"/>
              </a:rPr>
              <a:t>6. Innovation competencies</a:t>
            </a:r>
          </a:p>
          <a:p>
            <a:r>
              <a:rPr lang="en-US" sz="2000" dirty="0">
                <a:latin typeface="Tahoma" panose="020B0604030504040204" pitchFamily="34" charset="0"/>
                <a:ea typeface="Tahoma" panose="020B0604030504040204" pitchFamily="34" charset="0"/>
                <a:cs typeface="Tahoma" panose="020B0604030504040204" pitchFamily="34" charset="0"/>
              </a:rPr>
              <a:t>- Analyzing new technologies</a:t>
            </a:r>
          </a:p>
          <a:p>
            <a:r>
              <a:rPr lang="en-US" sz="2000" dirty="0">
                <a:latin typeface="Tahoma" panose="020B0604030504040204" pitchFamily="34" charset="0"/>
                <a:ea typeface="Tahoma" panose="020B0604030504040204" pitchFamily="34" charset="0"/>
                <a:cs typeface="Tahoma" panose="020B0604030504040204" pitchFamily="34" charset="0"/>
              </a:rPr>
              <a:t>- Creativity in problem solving:</a:t>
            </a:r>
          </a:p>
          <a:p>
            <a:r>
              <a:rPr lang="en-US" sz="2000" b="1" dirty="0">
                <a:latin typeface="Tahoma" panose="020B0604030504040204" pitchFamily="34" charset="0"/>
                <a:ea typeface="Tahoma" panose="020B0604030504040204" pitchFamily="34" charset="0"/>
                <a:cs typeface="Tahoma" panose="020B0604030504040204" pitchFamily="34" charset="0"/>
              </a:rPr>
              <a:t>7. Interdisciplinary skills</a:t>
            </a:r>
          </a:p>
          <a:p>
            <a:r>
              <a:rPr lang="en-US" sz="2000" dirty="0">
                <a:latin typeface="Tahoma" panose="020B0604030504040204" pitchFamily="34" charset="0"/>
                <a:ea typeface="Tahoma" panose="020B0604030504040204" pitchFamily="34" charset="0"/>
                <a:cs typeface="Tahoma" panose="020B0604030504040204" pitchFamily="34" charset="0"/>
              </a:rPr>
              <a:t>- Understanding the context of the educational environment</a:t>
            </a:r>
          </a:p>
          <a:p>
            <a:r>
              <a:rPr lang="en-US" sz="2000" dirty="0">
                <a:latin typeface="Tahoma" panose="020B0604030504040204" pitchFamily="34" charset="0"/>
                <a:ea typeface="Tahoma" panose="020B0604030504040204" pitchFamily="34" charset="0"/>
                <a:cs typeface="Tahoma" panose="020B0604030504040204" pitchFamily="34" charset="0"/>
              </a:rPr>
              <a:t>- Interdisciplinary Collaboration</a:t>
            </a:r>
            <a:endParaRPr lang="ru-RU" sz="2000" dirty="0">
              <a:latin typeface="Tahoma" panose="020B0604030504040204" pitchFamily="34" charset="0"/>
              <a:ea typeface="Tahoma" panose="020B0604030504040204" pitchFamily="34" charset="0"/>
              <a:cs typeface="Tahoma" panose="020B0604030504040204" pitchFamily="34" charset="0"/>
            </a:endParaRPr>
          </a:p>
        </p:txBody>
      </p:sp>
      <p:sp>
        <p:nvSpPr>
          <p:cNvPr id="9" name="TextBox 8">
            <a:extLst>
              <a:ext uri="{FF2B5EF4-FFF2-40B4-BE49-F238E27FC236}">
                <a16:creationId xmlns:a16="http://schemas.microsoft.com/office/drawing/2014/main" id="{9E93C597-BF1B-4250-B253-75CDBDF497E3}"/>
              </a:ext>
            </a:extLst>
          </p:cNvPr>
          <p:cNvSpPr txBox="1"/>
          <p:nvPr/>
        </p:nvSpPr>
        <p:spPr>
          <a:xfrm>
            <a:off x="1693334" y="666446"/>
            <a:ext cx="10397066" cy="1631216"/>
          </a:xfrm>
          <a:prstGeom prst="rect">
            <a:avLst/>
          </a:prstGeom>
          <a:noFill/>
        </p:spPr>
        <p:txBody>
          <a:bodyPr wrap="square">
            <a:spAutoFit/>
          </a:bodyPr>
          <a:lstStyle/>
          <a:p>
            <a:r>
              <a:rPr lang="en-US" sz="2000" dirty="0">
                <a:latin typeface="Tahoma" panose="020B0604030504040204" pitchFamily="34" charset="0"/>
                <a:ea typeface="Tahoma" panose="020B0604030504040204" pitchFamily="34" charset="0"/>
                <a:cs typeface="Tahoma" panose="020B0604030504040204" pitchFamily="34" charset="0"/>
              </a:rPr>
              <a:t>Creating a competency model for administrators of </a:t>
            </a:r>
            <a:r>
              <a:rPr lang="en-US" sz="2000" b="1" dirty="0">
                <a:solidFill>
                  <a:srgbClr val="0070C0"/>
                </a:solidFill>
                <a:effectLst>
                  <a:outerShdw blurRad="50800" dist="38100" dir="2700000" algn="tl" rotWithShape="0">
                    <a:prstClr val="black">
                      <a:alpha val="40000"/>
                    </a:prstClr>
                  </a:outerShdw>
                </a:effectLst>
                <a:latin typeface="Tahoma" panose="020B0604030504040204" pitchFamily="34" charset="0"/>
                <a:ea typeface="Tahoma" panose="020B0604030504040204" pitchFamily="34" charset="0"/>
                <a:cs typeface="Tahoma" panose="020B0604030504040204" pitchFamily="34" charset="0"/>
              </a:rPr>
              <a:t>National Research and Education Networks </a:t>
            </a:r>
            <a:r>
              <a:rPr lang="en-US" sz="2000" dirty="0">
                <a:latin typeface="Tahoma" panose="020B0604030504040204" pitchFamily="34" charset="0"/>
                <a:ea typeface="Tahoma" panose="020B0604030504040204" pitchFamily="34" charset="0"/>
                <a:cs typeface="Tahoma" panose="020B0604030504040204" pitchFamily="34" charset="0"/>
              </a:rPr>
              <a:t>(NRENs) in developing information and communication technology (ICT) architecture for the </a:t>
            </a:r>
            <a:r>
              <a:rPr lang="en-US" sz="2000" b="1" dirty="0">
                <a:solidFill>
                  <a:srgbClr val="FF0000"/>
                </a:solidFill>
                <a:effectLst>
                  <a:outerShdw blurRad="50800" dist="38100" dir="2700000" algn="tl" rotWithShape="0">
                    <a:prstClr val="black">
                      <a:alpha val="40000"/>
                    </a:prstClr>
                  </a:outerShdw>
                </a:effectLst>
                <a:latin typeface="Tahoma" panose="020B0604030504040204" pitchFamily="34" charset="0"/>
                <a:ea typeface="Tahoma" panose="020B0604030504040204" pitchFamily="34" charset="0"/>
                <a:cs typeface="Tahoma" panose="020B0604030504040204" pitchFamily="34" charset="0"/>
              </a:rPr>
              <a:t>Smart village </a:t>
            </a:r>
            <a:r>
              <a:rPr lang="en-US" sz="2000" dirty="0">
                <a:latin typeface="Tahoma" panose="020B0604030504040204" pitchFamily="34" charset="0"/>
                <a:ea typeface="Tahoma" panose="020B0604030504040204" pitchFamily="34" charset="0"/>
                <a:cs typeface="Tahoma" panose="020B0604030504040204" pitchFamily="34" charset="0"/>
              </a:rPr>
              <a:t>requires taking into account multiple factors, including technological, managerial and communication aspects. The structure of such a competency model is presented below:</a:t>
            </a:r>
            <a:endParaRPr lang="ru-RU" sz="2000" dirty="0">
              <a:latin typeface="Tahoma" panose="020B0604030504040204" pitchFamily="34" charset="0"/>
              <a:ea typeface="Tahoma" panose="020B0604030504040204" pitchFamily="34" charset="0"/>
              <a:cs typeface="Tahoma" panose="020B0604030504040204" pitchFamily="34" charset="0"/>
            </a:endParaRPr>
          </a:p>
        </p:txBody>
      </p:sp>
      <p:sp>
        <p:nvSpPr>
          <p:cNvPr id="11" name="TextBox 10">
            <a:extLst>
              <a:ext uri="{FF2B5EF4-FFF2-40B4-BE49-F238E27FC236}">
                <a16:creationId xmlns:a16="http://schemas.microsoft.com/office/drawing/2014/main" id="{2B5B61C6-E290-4D41-A829-1B96A7D46ABE}"/>
              </a:ext>
            </a:extLst>
          </p:cNvPr>
          <p:cNvSpPr txBox="1"/>
          <p:nvPr/>
        </p:nvSpPr>
        <p:spPr>
          <a:xfrm>
            <a:off x="1174752" y="86886"/>
            <a:ext cx="6159500" cy="461665"/>
          </a:xfrm>
          <a:prstGeom prst="rect">
            <a:avLst/>
          </a:prstGeom>
          <a:noFill/>
        </p:spPr>
        <p:txBody>
          <a:bodyPr wrap="square">
            <a:spAutoFit/>
          </a:bodyPr>
          <a:lstStyle/>
          <a:p>
            <a:r>
              <a:rPr lang="en-US" sz="2400" b="1" dirty="0">
                <a:solidFill>
                  <a:srgbClr val="FF0000"/>
                </a:solidFill>
                <a:latin typeface="Tahoma" panose="020B0604030504040204" pitchFamily="34" charset="0"/>
                <a:ea typeface="Tahoma" panose="020B0604030504040204" pitchFamily="34" charset="0"/>
                <a:cs typeface="Tahoma" panose="020B0604030504040204" pitchFamily="34" charset="0"/>
              </a:rPr>
              <a:t>Conclusions</a:t>
            </a:r>
          </a:p>
        </p:txBody>
      </p:sp>
    </p:spTree>
    <p:extLst>
      <p:ext uri="{BB962C8B-B14F-4D97-AF65-F5344CB8AC3E}">
        <p14:creationId xmlns:p14="http://schemas.microsoft.com/office/powerpoint/2010/main" val="911261694"/>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647252"/>
      </a:dk2>
      <a:lt2>
        <a:srgbClr val="EAE8CF"/>
      </a:lt2>
      <a:accent1>
        <a:srgbClr val="E78712"/>
      </a:accent1>
      <a:accent2>
        <a:srgbClr val="B73C26"/>
      </a:accent2>
      <a:accent3>
        <a:srgbClr val="865331"/>
      </a:accent3>
      <a:accent4>
        <a:srgbClr val="B38648"/>
      </a:accent4>
      <a:accent5>
        <a:srgbClr val="BBB473"/>
      </a:accent5>
      <a:accent6>
        <a:srgbClr val="849276"/>
      </a:accent6>
      <a:hlink>
        <a:srgbClr val="FDAB2A"/>
      </a:hlink>
      <a:folHlink>
        <a:srgbClr val="CCB182"/>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54F6613E-5ED7-40ED-90A8-F639BE712C0E}"/>
    </a:ext>
  </a:extLst>
</a:theme>
</file>

<file path=docProps/app.xml><?xml version="1.0" encoding="utf-8"?>
<Properties xmlns="http://schemas.openxmlformats.org/officeDocument/2006/extended-properties" xmlns:vt="http://schemas.openxmlformats.org/officeDocument/2006/docPropsVTypes">
  <Template>Wisp</Template>
  <TotalTime>191</TotalTime>
  <Words>495</Words>
  <Application>Microsoft Office PowerPoint</Application>
  <PresentationFormat>Widescreen</PresentationFormat>
  <Paragraphs>45</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Century Gothic</vt:lpstr>
      <vt:lpstr>Tahoma</vt:lpstr>
      <vt:lpstr>Wingdings 3</vt:lpstr>
      <vt:lpstr>Wisp</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User3</dc:creator>
  <cp:lastModifiedBy>Neo</cp:lastModifiedBy>
  <cp:revision>17</cp:revision>
  <dcterms:created xsi:type="dcterms:W3CDTF">2024-09-27T06:20:36Z</dcterms:created>
  <dcterms:modified xsi:type="dcterms:W3CDTF">2024-09-29T14:54:19Z</dcterms:modified>
</cp:coreProperties>
</file>