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23"/>
  </p:notesMasterIdLst>
  <p:sldIdLst>
    <p:sldId id="420" r:id="rId10"/>
    <p:sldId id="1090" r:id="rId11"/>
    <p:sldId id="1088" r:id="rId12"/>
    <p:sldId id="1092" r:id="rId13"/>
    <p:sldId id="1091" r:id="rId14"/>
    <p:sldId id="1094" r:id="rId15"/>
    <p:sldId id="1097" r:id="rId16"/>
    <p:sldId id="1095" r:id="rId17"/>
    <p:sldId id="1098" r:id="rId18"/>
    <p:sldId id="1101" r:id="rId19"/>
    <p:sldId id="1100" r:id="rId20"/>
    <p:sldId id="1087" r:id="rId21"/>
    <p:sldId id="109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457A"/>
    <a:srgbClr val="1F4270"/>
    <a:srgbClr val="F4E200"/>
    <a:srgbClr val="002060"/>
    <a:srgbClr val="45A342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9E6F87-B062-6F40-BDE5-4BEBE4629383}" v="6" dt="2024-10-01T11:19:07.4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 autoAdjust="0"/>
    <p:restoredTop sz="96301" autoAdjust="0"/>
  </p:normalViewPr>
  <p:slideViewPr>
    <p:cSldViewPr snapToGrid="0">
      <p:cViewPr varScale="1">
        <p:scale>
          <a:sx n="122" d="100"/>
          <a:sy n="122" d="100"/>
        </p:scale>
        <p:origin x="1400" y="200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bFOueP0tLc" TargetMode="External"/><Relationship Id="rId2" Type="http://schemas.openxmlformats.org/officeDocument/2006/relationships/hyperlink" Target="https://docs.eduvpn.org/server/v3/#installation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png"/><Relationship Id="rId4" Type="http://schemas.openxmlformats.org/officeDocument/2006/relationships/hyperlink" Target="https://docs.eduvpn.org/server/v3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events.geant.org/event/1515/contributions/1696/attachments/954/1472/eduvpn-GSD-2024-04.pdf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 (PU)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687"/>
              </a:lnSpc>
            </a:pPr>
            <a:r>
              <a:rPr lang="en-US" sz="1599" dirty="0">
                <a:solidFill>
                  <a:srgbClr val="FFFFFF"/>
                </a:solidFill>
                <a:latin typeface="Calibri (MS)"/>
                <a:ea typeface="Calibri (MS)"/>
                <a:cs typeface="Calibri (MS)"/>
                <a:sym typeface="Calibri (MS)"/>
              </a:rPr>
              <a:t>RENAM Anniversary Event, </a:t>
            </a:r>
            <a:r>
              <a:rPr lang="da-DK" sz="1600" b="0" i="0" u="none" strike="noStrike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Chișinău</a:t>
            </a:r>
            <a:r>
              <a:rPr lang="en-US" sz="1599" dirty="0">
                <a:solidFill>
                  <a:srgbClr val="FFFFFF"/>
                </a:solidFill>
                <a:latin typeface="Calibri (MS)"/>
                <a:ea typeface="Calibri (MS)"/>
                <a:cs typeface="Calibri (MS)"/>
                <a:sym typeface="Calibri (MS)"/>
              </a:rPr>
              <a:t>, Moldova, 8 October 2024</a:t>
            </a: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years of </a:t>
            </a:r>
            <a:r>
              <a:rPr lang="en-US" dirty="0" err="1"/>
              <a:t>eduVPN</a:t>
            </a:r>
            <a:endParaRPr lang="en-US" dirty="0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Tangui Coulouarn, </a:t>
            </a:r>
            <a:r>
              <a:rPr lang="en-US" dirty="0" err="1">
                <a:cs typeface="Calibri"/>
              </a:rPr>
              <a:t>DeiC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D5E7D-B137-4036-6B18-7DB6B318A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Roadmap</a:t>
            </a:r>
            <a:endParaRPr lang="da-DK" dirty="0"/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F37132C5-44F4-75F2-2B0E-1A9281917A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329D0ED6-CD9C-00CF-E4B7-3101B74BA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3.x</a:t>
            </a:r>
          </a:p>
          <a:p>
            <a:pPr lvl="1"/>
            <a:r>
              <a:rPr lang="en-GB" dirty="0" err="1"/>
              <a:t>WireGuard</a:t>
            </a:r>
            <a:r>
              <a:rPr lang="en-GB" dirty="0"/>
              <a:t> + TCP: </a:t>
            </a:r>
            <a:r>
              <a:rPr lang="en-GB" b="1" dirty="0"/>
              <a:t>already works </a:t>
            </a:r>
            <a:r>
              <a:rPr lang="en-GB" dirty="0"/>
              <a:t>(except on iOS/macOS)</a:t>
            </a:r>
          </a:p>
          <a:p>
            <a:pPr lvl="1"/>
            <a:r>
              <a:rPr lang="en-GB" dirty="0"/>
              <a:t>As some networks block UDP or have MTU issues-&gt;send </a:t>
            </a:r>
            <a:r>
              <a:rPr lang="en-GB" dirty="0" err="1"/>
              <a:t>WireGuard</a:t>
            </a:r>
            <a:r>
              <a:rPr lang="en-GB" dirty="0"/>
              <a:t> traffic over TCP (or over TLS through the Web Server in (Reverse) Proxy Mode(</a:t>
            </a:r>
          </a:p>
          <a:p>
            <a:pPr lvl="1"/>
            <a:endParaRPr lang="en-GB" dirty="0"/>
          </a:p>
          <a:p>
            <a:r>
              <a:rPr lang="en-GB" dirty="0"/>
              <a:t>4.x </a:t>
            </a:r>
          </a:p>
          <a:p>
            <a:pPr lvl="1"/>
            <a:r>
              <a:rPr lang="en-GB" dirty="0"/>
              <a:t>Drop OpenVPN</a:t>
            </a:r>
          </a:p>
          <a:p>
            <a:pPr lvl="1"/>
            <a:r>
              <a:rPr lang="en-GB" dirty="0"/>
              <a:t>User defined networks</a:t>
            </a:r>
          </a:p>
          <a:p>
            <a:pPr lvl="1"/>
            <a:r>
              <a:rPr lang="en-GB" dirty="0"/>
              <a:t>Move server configuration to DB</a:t>
            </a:r>
          </a:p>
          <a:p>
            <a:pPr lvl="2"/>
            <a:r>
              <a:rPr lang="en-GB" dirty="0"/>
              <a:t>Allow server admins to change (some) configuration through Web UI</a:t>
            </a:r>
          </a:p>
        </p:txBody>
      </p:sp>
    </p:spTree>
    <p:extLst>
      <p:ext uri="{BB962C8B-B14F-4D97-AF65-F5344CB8AC3E}">
        <p14:creationId xmlns:p14="http://schemas.microsoft.com/office/powerpoint/2010/main" val="3624041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F9C45-9976-51FC-2C0C-B86F561F6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43381-5080-255E-A548-90DB318A0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Set-up eduVPN in 6 steps</a:t>
            </a:r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D2F3BF27-DE1D-0EB9-FCA8-A828B9DEF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11</a:t>
            </a:fld>
            <a:endParaRPr lang="en-GB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B049C8D1-F1B5-4DC9-886C-FD21C4C41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Autofit/>
          </a:bodyPr>
          <a:lstStyle/>
          <a:p>
            <a:r>
              <a:rPr lang="en-GB" sz="2000" dirty="0"/>
              <a:t>Get a VM with one of the supported OSes</a:t>
            </a:r>
          </a:p>
          <a:p>
            <a:endParaRPr lang="en-GB" sz="2000" dirty="0"/>
          </a:p>
          <a:p>
            <a:r>
              <a:rPr lang="en-GB" sz="2000" dirty="0"/>
              <a:t>Follow the deploy instructions</a:t>
            </a:r>
          </a:p>
          <a:p>
            <a:endParaRPr lang="en-GB" sz="2000" dirty="0"/>
          </a:p>
          <a:p>
            <a:r>
              <a:rPr lang="en-GB" sz="2000" dirty="0"/>
              <a:t>Configure network (if necessary)</a:t>
            </a:r>
          </a:p>
          <a:p>
            <a:endParaRPr lang="en-GB" sz="2000" dirty="0"/>
          </a:p>
          <a:p>
            <a:r>
              <a:rPr lang="en-GB" sz="2000" dirty="0"/>
              <a:t>Configure authentication</a:t>
            </a:r>
          </a:p>
          <a:p>
            <a:endParaRPr lang="en-GB" sz="2000" dirty="0"/>
          </a:p>
          <a:p>
            <a:r>
              <a:rPr lang="en-GB" sz="2000" dirty="0"/>
              <a:t>Test server with </a:t>
            </a:r>
            <a:r>
              <a:rPr lang="en-GB" sz="2000" dirty="0" err="1"/>
              <a:t>eduVPN</a:t>
            </a:r>
            <a:r>
              <a:rPr lang="en-GB" sz="2000" dirty="0"/>
              <a:t> apps (by specifying hostname in search box)</a:t>
            </a:r>
          </a:p>
          <a:p>
            <a:endParaRPr lang="en-GB" sz="2000" dirty="0"/>
          </a:p>
          <a:p>
            <a:r>
              <a:rPr lang="en-GB" sz="2000" dirty="0"/>
              <a:t>Request to be registered in </a:t>
            </a:r>
            <a:r>
              <a:rPr lang="en-GB" sz="2000" dirty="0" err="1"/>
              <a:t>eduVPN</a:t>
            </a:r>
            <a:r>
              <a:rPr lang="en-GB" sz="2000" dirty="0"/>
              <a:t> apps</a:t>
            </a:r>
          </a:p>
          <a:p>
            <a:endParaRPr lang="da-DK" sz="2000" dirty="0"/>
          </a:p>
          <a:p>
            <a:pPr marL="0" indent="0">
              <a:buNone/>
            </a:pPr>
            <a:r>
              <a:rPr lang="da-DK" sz="2000" dirty="0">
                <a:hlinkClick r:id="rId2"/>
              </a:rPr>
              <a:t>https://docs.eduvpn.org/server/v3/#installation</a:t>
            </a:r>
            <a:r>
              <a:rPr lang="da-DK" sz="2000" dirty="0"/>
              <a:t>  </a:t>
            </a:r>
            <a:r>
              <a:rPr lang="da-DK" sz="2000" dirty="0">
                <a:hlinkClick r:id="rId3"/>
              </a:rPr>
              <a:t>https://www.youtube.com/watch?v=LbFOueP0tLc</a:t>
            </a:r>
            <a:r>
              <a:rPr lang="da-DK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7038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BD65FF-904A-51E0-25CF-143509C68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Extra-slide: 5 most </a:t>
            </a:r>
            <a:r>
              <a:rPr lang="da-DK" dirty="0" err="1"/>
              <a:t>frequently</a:t>
            </a:r>
            <a:r>
              <a:rPr lang="da-DK" dirty="0"/>
              <a:t> </a:t>
            </a:r>
            <a:r>
              <a:rPr lang="da-DK" dirty="0" err="1"/>
              <a:t>asked</a:t>
            </a:r>
            <a:r>
              <a:rPr lang="da-DK" dirty="0"/>
              <a:t> </a:t>
            </a:r>
            <a:r>
              <a:rPr lang="da-DK" dirty="0" err="1"/>
              <a:t>questions</a:t>
            </a:r>
            <a:endParaRPr lang="da-DK" dirty="0"/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0E9FD5A1-B973-6918-A999-78AB20FDB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13</a:t>
            </a:fld>
            <a:endParaRPr lang="en-GB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FFA3F02A-50E0-A692-5CA6-BDBD48FDF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MFA</a:t>
            </a:r>
          </a:p>
          <a:p>
            <a:r>
              <a:rPr lang="en-GB" dirty="0"/>
              <a:t>User defined VPNs</a:t>
            </a:r>
          </a:p>
          <a:p>
            <a:r>
              <a:rPr lang="en-GB" dirty="0"/>
              <a:t>High availability / Redundancy (HA/R)</a:t>
            </a:r>
          </a:p>
          <a:p>
            <a:r>
              <a:rPr lang="en-GB" dirty="0"/>
              <a:t>Real time authorisation</a:t>
            </a:r>
          </a:p>
          <a:p>
            <a:r>
              <a:rPr lang="en-GB" dirty="0"/>
              <a:t>Managed devices</a:t>
            </a:r>
          </a:p>
        </p:txBody>
      </p:sp>
    </p:spTree>
    <p:extLst>
      <p:ext uri="{BB962C8B-B14F-4D97-AF65-F5344CB8AC3E}">
        <p14:creationId xmlns:p14="http://schemas.microsoft.com/office/powerpoint/2010/main" val="1809196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6A662-4C69-34DF-2126-5571E7613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3B901-369A-FC9B-00DE-273F7A351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decade ago…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696650-A27E-657F-6E30-22D15D41FB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1621-36EA-6A89-C89B-F1A81A3A3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Started in 2014 within an Innovation Programme at SURF(net), the Dutch NREN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Used in R&amp;E as eduVPN and otherwise as Let’s Connect!</a:t>
            </a:r>
          </a:p>
          <a:p>
            <a:pPr lvl="1"/>
            <a:r>
              <a:rPr lang="en-GB" dirty="0"/>
              <a:t>Collaboration with </a:t>
            </a:r>
            <a:r>
              <a:rPr lang="en-GB" dirty="0" err="1"/>
              <a:t>govroam</a:t>
            </a:r>
            <a:r>
              <a:rPr lang="en-GB" dirty="0"/>
              <a:t>. Apps can be rebranded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Software governance via </a:t>
            </a:r>
            <a:r>
              <a:rPr lang="en-GB" i="1" dirty="0"/>
              <a:t>The Commons Conservancy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Service governance via GÉANT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Main financial support: GÉANT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F0117A4-FD8E-2DCE-196A-571F7E3FFFBB}"/>
              </a:ext>
            </a:extLst>
          </p:cNvPr>
          <p:cNvSpPr/>
          <p:nvPr/>
        </p:nvSpPr>
        <p:spPr>
          <a:xfrm>
            <a:off x="6189126" y="1142997"/>
            <a:ext cx="6002874" cy="3374965"/>
          </a:xfrm>
          <a:custGeom>
            <a:avLst/>
            <a:gdLst/>
            <a:ahLst/>
            <a:cxnLst/>
            <a:rect l="l" t="t" r="r" b="b"/>
            <a:pathLst>
              <a:path w="6002874" h="3374965">
                <a:moveTo>
                  <a:pt x="0" y="0"/>
                </a:moveTo>
                <a:lnTo>
                  <a:pt x="6002874" y="0"/>
                </a:lnTo>
                <a:lnTo>
                  <a:pt x="6002874" y="3374965"/>
                </a:lnTo>
                <a:lnTo>
                  <a:pt x="0" y="33749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a-DK"/>
          </a:p>
        </p:txBody>
      </p:sp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C13EBA31-A7B6-A0FC-1910-E4B112CB6F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192" y="5264240"/>
            <a:ext cx="6915807" cy="160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144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BDC99-92FB-D870-EDB0-219AC7AA3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eduVPN?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3113DD-F5B6-3D1B-7CCD-C24AA5A3F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6527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DK" b="0" u="none"/>
              <a:t>eduVPN is an </a:t>
            </a:r>
            <a:r>
              <a:rPr lang="en-DK" b="0" i="1" u="none"/>
              <a:t>edu</a:t>
            </a:r>
            <a:r>
              <a:rPr lang="en-DK" b="0" u="none"/>
              <a:t> service built by collaboration of several NRENs, supported by GÉANT</a:t>
            </a:r>
          </a:p>
          <a:p>
            <a:endParaRPr lang="en-DK" b="0" u="none"/>
          </a:p>
          <a:p>
            <a:pPr marL="0" indent="0">
              <a:buNone/>
            </a:pPr>
            <a:r>
              <a:rPr lang="en-DK"/>
              <a:t>Using OpenVPN and WireGuard</a:t>
            </a:r>
          </a:p>
          <a:p>
            <a:pPr marL="0" indent="0">
              <a:buNone/>
            </a:pPr>
            <a:endParaRPr lang="da-DK" b="0" u="none" dirty="0"/>
          </a:p>
          <a:p>
            <a:pPr marL="0" indent="0">
              <a:buNone/>
            </a:pPr>
            <a:r>
              <a:rPr lang="da-DK" dirty="0" err="1"/>
              <a:t>Free</a:t>
            </a:r>
            <a:r>
              <a:rPr lang="da-DK" dirty="0"/>
              <a:t> O</a:t>
            </a:r>
            <a:r>
              <a:rPr lang="en-DK" b="0" u="none"/>
              <a:t>pen Source Software</a:t>
            </a:r>
          </a:p>
          <a:p>
            <a:pPr marL="0" indent="0">
              <a:buNone/>
            </a:pPr>
            <a:endParaRPr lang="en-GB" b="0" u="none" dirty="0"/>
          </a:p>
          <a:p>
            <a:pPr marL="0" indent="0">
              <a:buNone/>
            </a:pPr>
            <a:r>
              <a:rPr lang="da-DK" b="0" u="none" dirty="0" err="1"/>
              <a:t>Regularly</a:t>
            </a:r>
            <a:r>
              <a:rPr lang="da-DK" b="0" u="none" dirty="0"/>
              <a:t> </a:t>
            </a:r>
            <a:r>
              <a:rPr lang="en-DK" b="0" u="none"/>
              <a:t>audited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C9777A83-32E6-6DF8-B49C-5852B3D2D712}"/>
              </a:ext>
            </a:extLst>
          </p:cNvPr>
          <p:cNvSpPr/>
          <p:nvPr/>
        </p:nvSpPr>
        <p:spPr>
          <a:xfrm>
            <a:off x="7834745" y="618611"/>
            <a:ext cx="4276802" cy="6204941"/>
          </a:xfrm>
          <a:custGeom>
            <a:avLst/>
            <a:gdLst/>
            <a:ahLst/>
            <a:cxnLst/>
            <a:rect l="l" t="t" r="r" b="b"/>
            <a:pathLst>
              <a:path w="4024351" h="5819213">
                <a:moveTo>
                  <a:pt x="0" y="0"/>
                </a:moveTo>
                <a:lnTo>
                  <a:pt x="4024350" y="0"/>
                </a:lnTo>
                <a:lnTo>
                  <a:pt x="4024350" y="5819213"/>
                </a:lnTo>
                <a:lnTo>
                  <a:pt x="0" y="58192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8910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B24EB-4E0F-3D4E-B755-ED81C8F28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B9474-7A46-9DFF-C13E-0B8684055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343" y="611055"/>
            <a:ext cx="10472611" cy="430909"/>
          </a:xfrm>
        </p:spPr>
        <p:txBody>
          <a:bodyPr anchor="ctr">
            <a:normAutofit/>
          </a:bodyPr>
          <a:lstStyle/>
          <a:p>
            <a:r>
              <a:rPr lang="en-GB" dirty="0"/>
              <a:t>eduVPN today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E4C239-06AF-1D32-6924-1498C6D5A5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4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F9B394-0F83-B5BE-A0B5-4437CFEBA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8368146" cy="4533612"/>
          </a:xfrm>
        </p:spPr>
        <p:txBody>
          <a:bodyPr>
            <a:noAutofit/>
          </a:bodyPr>
          <a:lstStyle/>
          <a:p>
            <a:r>
              <a:rPr lang="en-GB" sz="2000" dirty="0"/>
              <a:t>VPN software package with</a:t>
            </a:r>
          </a:p>
          <a:p>
            <a:pPr lvl="1"/>
            <a:r>
              <a:rPr lang="en-GB" sz="2000" dirty="0"/>
              <a:t>Server side components</a:t>
            </a:r>
          </a:p>
          <a:p>
            <a:pPr lvl="1"/>
            <a:r>
              <a:rPr lang="en-GB" sz="2000" dirty="0"/>
              <a:t>Client apps for Linux, Windows, macOS/iOS, Android</a:t>
            </a:r>
          </a:p>
          <a:p>
            <a:pPr lvl="1"/>
            <a:endParaRPr lang="en-GB" sz="2000" dirty="0"/>
          </a:p>
          <a:p>
            <a:r>
              <a:rPr lang="en-GB" sz="2000" dirty="0"/>
              <a:t>Integrates well with SAML, LDAP, RADIUS, OpenID Connect, Client certificates…</a:t>
            </a:r>
          </a:p>
          <a:p>
            <a:endParaRPr lang="en-GB" sz="2000" dirty="0"/>
          </a:p>
          <a:p>
            <a:r>
              <a:rPr lang="en-GB" sz="2000" dirty="0"/>
              <a:t>Granular profiles and possibility for managed devices</a:t>
            </a:r>
          </a:p>
          <a:p>
            <a:endParaRPr lang="en-GB" sz="2000" dirty="0"/>
          </a:p>
          <a:p>
            <a:r>
              <a:rPr lang="en-GB" sz="2000" dirty="0"/>
              <a:t>Scales from raspberry pi to multi-node deployments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See </a:t>
            </a:r>
            <a:r>
              <a:rPr lang="en-GB" sz="2000" dirty="0">
                <a:hlinkClick r:id="rId4"/>
              </a:rPr>
              <a:t>https://docs.eduVPN.org/server/v3/</a:t>
            </a:r>
            <a:r>
              <a:rPr lang="en-GB" sz="2000" dirty="0"/>
              <a:t> for full feature list</a:t>
            </a:r>
          </a:p>
        </p:txBody>
      </p:sp>
      <p:pic>
        <p:nvPicPr>
          <p:cNvPr id="5" name="Untitled design-2.mp4">
            <a:hlinkClick r:id="" action="ppaction://media"/>
            <a:extLst>
              <a:ext uri="{FF2B5EF4-FFF2-40B4-BE49-F238E27FC236}">
                <a16:creationId xmlns:a16="http://schemas.microsoft.com/office/drawing/2014/main" id="{2F4CD72E-2D04-3751-C422-206458DBCF0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26091" t="2452" r="26092" b="2528"/>
          <a:stretch/>
        </p:blipFill>
        <p:spPr>
          <a:xfrm>
            <a:off x="8878649" y="611055"/>
            <a:ext cx="3143625" cy="624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6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62C00-782F-F3C6-44DA-7F081BA65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3C2B3-B57F-1D40-6138-FEC4EC5FC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780" y="590273"/>
            <a:ext cx="10472611" cy="430909"/>
          </a:xfrm>
        </p:spPr>
        <p:txBody>
          <a:bodyPr anchor="ctr">
            <a:normAutofit/>
          </a:bodyPr>
          <a:lstStyle/>
          <a:p>
            <a:r>
              <a:rPr lang="en-GB" dirty="0"/>
              <a:t>2 (main) use cases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D4EC4C-44D1-FAEF-CDC5-4A49A484F8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5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C41E5F-43F5-6014-338E-B8BA38D6E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100054" cy="4533611"/>
          </a:xfrm>
        </p:spPr>
        <p:txBody>
          <a:bodyPr>
            <a:normAutofit/>
          </a:bodyPr>
          <a:lstStyle/>
          <a:p>
            <a:pPr marL="0" indent="0" defTabSz="330200">
              <a:spcBef>
                <a:spcPts val="1200"/>
              </a:spcBef>
              <a:buNone/>
              <a:defRPr sz="4160" u="none" spc="-41"/>
            </a:pPr>
            <a:r>
              <a:rPr lang="en-GB" sz="2000" b="1" dirty="0"/>
              <a:t>1. Secure Internet</a:t>
            </a:r>
          </a:p>
          <a:p>
            <a:pPr defTabSz="330200">
              <a:spcBef>
                <a:spcPts val="1200"/>
              </a:spcBef>
              <a:defRPr sz="4160" u="none" spc="-41"/>
            </a:pPr>
            <a:r>
              <a:rPr lang="en-GB" sz="2000" b="0" dirty="0"/>
              <a:t>Connection between a client and a server connected to the public Internet</a:t>
            </a:r>
          </a:p>
          <a:p>
            <a:pPr defTabSz="330200">
              <a:spcBef>
                <a:spcPts val="1200"/>
              </a:spcBef>
              <a:defRPr sz="4160" u="none" spc="-41"/>
            </a:pPr>
            <a:r>
              <a:rPr lang="en-GB" sz="2000" b="0" dirty="0"/>
              <a:t>20 secure internet servers currently – with cross usage</a:t>
            </a:r>
          </a:p>
          <a:p>
            <a:pPr defTabSz="330200">
              <a:spcBef>
                <a:spcPts val="1200"/>
              </a:spcBef>
              <a:defRPr sz="4160" u="none" spc="-41"/>
            </a:pPr>
            <a:r>
              <a:rPr lang="en-GB" sz="2000" b="0" dirty="0"/>
              <a:t>For: insecure/broken networks</a:t>
            </a:r>
          </a:p>
          <a:p>
            <a:pPr defTabSz="330200">
              <a:spcBef>
                <a:spcPts val="1200"/>
              </a:spcBef>
              <a:defRPr sz="4160" u="none" spc="-41"/>
            </a:pPr>
            <a:endParaRPr lang="en-GB" sz="2000" b="0" dirty="0"/>
          </a:p>
          <a:p>
            <a:pPr defTabSz="330200">
              <a:spcBef>
                <a:spcPts val="1200"/>
              </a:spcBef>
              <a:defRPr sz="4160" u="none" spc="-41"/>
            </a:pPr>
            <a:endParaRPr lang="en-GB" sz="2000" b="0" dirty="0"/>
          </a:p>
          <a:p>
            <a:pPr marL="0" indent="0" defTabSz="330200">
              <a:spcBef>
                <a:spcPts val="1200"/>
              </a:spcBef>
              <a:buNone/>
              <a:defRPr sz="4160" u="none" spc="-41"/>
            </a:pPr>
            <a:r>
              <a:rPr lang="en-GB" sz="2000" b="1" dirty="0"/>
              <a:t>2. Institute Access</a:t>
            </a:r>
          </a:p>
          <a:p>
            <a:pPr defTabSz="330200">
              <a:spcBef>
                <a:spcPts val="1200"/>
              </a:spcBef>
              <a:defRPr sz="4160" u="none" spc="-41"/>
            </a:pPr>
            <a:r>
              <a:rPr lang="en-GB" sz="2000" b="0" dirty="0"/>
              <a:t>Connection between a client and a server connected to a private network</a:t>
            </a:r>
          </a:p>
          <a:p>
            <a:pPr defTabSz="330200">
              <a:spcBef>
                <a:spcPts val="1200"/>
              </a:spcBef>
              <a:defRPr sz="4160" u="none" spc="-41"/>
            </a:pPr>
            <a:r>
              <a:rPr lang="en-GB" sz="2000" b="0" dirty="0"/>
              <a:t>180+ universities currently</a:t>
            </a:r>
          </a:p>
          <a:p>
            <a:pPr defTabSz="330200">
              <a:spcBef>
                <a:spcPts val="1200"/>
              </a:spcBef>
              <a:defRPr sz="4160" u="none" spc="-41"/>
            </a:pPr>
            <a:r>
              <a:rPr lang="en-GB" sz="2000" b="0" dirty="0"/>
              <a:t>For: granular profiles where a specific user/group of users has access to specific resources; split tunnelling, etc.</a:t>
            </a:r>
          </a:p>
        </p:txBody>
      </p:sp>
      <p:pic>
        <p:nvPicPr>
          <p:cNvPr id="7" name="Untitled design.mp4">
            <a:hlinkClick r:id="" action="ppaction://media"/>
            <a:extLst>
              <a:ext uri="{FF2B5EF4-FFF2-40B4-BE49-F238E27FC236}">
                <a16:creationId xmlns:a16="http://schemas.microsoft.com/office/drawing/2014/main" id="{B0E5EC79-9182-F56D-269B-510DF746133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26356" t="2380" r="25987" b="2365"/>
          <a:stretch/>
        </p:blipFill>
        <p:spPr>
          <a:xfrm>
            <a:off x="8938254" y="664006"/>
            <a:ext cx="3084021" cy="615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2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FBC08-0888-2FA8-01C1-6DEB3E69A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32722-E939-2E3C-A885-5199E5F42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as </a:t>
            </a:r>
            <a:r>
              <a:rPr lang="en-GB" i="1" dirty="0"/>
              <a:t>one</a:t>
            </a:r>
            <a:r>
              <a:rPr lang="en-GB" dirty="0"/>
              <a:t> driver to switch to eduVPN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144D82-A044-2C7A-287E-FFEA58DEA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2B5B30-E404-E0CE-2201-EF59B91EB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Example of costs at a Danish university for a commercial solution for 11000 students and 6000 staff with the following requirements:</a:t>
            </a:r>
          </a:p>
          <a:p>
            <a:pPr lvl="1"/>
            <a:r>
              <a:rPr lang="en-GB" dirty="0"/>
              <a:t>1000 concurrent users</a:t>
            </a:r>
          </a:p>
          <a:p>
            <a:pPr lvl="1"/>
            <a:r>
              <a:rPr lang="en-GB" dirty="0"/>
              <a:t>Hardware with 10 Gbps interfaces</a:t>
            </a:r>
          </a:p>
          <a:p>
            <a:pPr lvl="1"/>
            <a:r>
              <a:rPr lang="en-GB" dirty="0"/>
              <a:t>Differentiated access to services according to type of user, equipment used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100000 EUR for hardware + 35000 EUR for licenses for 3 years (without network costs, maintenance, power, etc.).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But these are pre-COVID figures…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3818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B7179-9CEE-6013-416F-D44D88D35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5606-0A25-E578-25F9-43AE8B522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1435333"/>
          </a:xfrm>
        </p:spPr>
        <p:txBody>
          <a:bodyPr/>
          <a:lstStyle/>
          <a:p>
            <a:r>
              <a:rPr lang="en-GB" dirty="0"/>
              <a:t>Deployment example 1: Stand-alone instance (Otago University)</a:t>
            </a:r>
            <a:br>
              <a:rPr lang="en-GB" dirty="0"/>
            </a:br>
            <a:r>
              <a:rPr lang="en-GB" dirty="0"/>
              <a:t>Cost + authentication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89ACA8-AED7-9C85-4421-18CBC0F16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C6FF6B-ABE4-3F4C-B1B0-56F594F66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2755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Need to scale up because of COVID: existing VPN used nearly EOL hardware. Need to buy new concentrators for ca. 275000 EUR or look at alternatives.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Choice for eduVPN because:</a:t>
            </a:r>
          </a:p>
          <a:p>
            <a:r>
              <a:rPr lang="en-GB" dirty="0"/>
              <a:t>possible reuse of existing compute hardware</a:t>
            </a:r>
          </a:p>
          <a:p>
            <a:r>
              <a:rPr lang="en-GB" dirty="0"/>
              <a:t>use of SAML and by extension leverage Azure Active Directory / Microsoft Entra ID with conditional access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6" name="Billede 5" descr="Et billede, der indeholder tekst, skærmbillede, Webside, Font/skrifttype&#10;&#10;Automatisk genereret beskrivelse">
            <a:extLst>
              <a:ext uri="{FF2B5EF4-FFF2-40B4-BE49-F238E27FC236}">
                <a16:creationId xmlns:a16="http://schemas.microsoft.com/office/drawing/2014/main" id="{7701608E-165B-194F-A1EA-D17816725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931" y="1825625"/>
            <a:ext cx="5895069" cy="332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784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DF5ED5-DD65-4803-7093-4418333BD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698" y="566938"/>
            <a:ext cx="9390692" cy="752705"/>
          </a:xfrm>
        </p:spPr>
        <p:txBody>
          <a:bodyPr/>
          <a:lstStyle/>
          <a:p>
            <a:r>
              <a:rPr lang="da-DK" dirty="0"/>
              <a:t>Deployment </a:t>
            </a:r>
            <a:r>
              <a:rPr lang="da-DK" dirty="0" err="1"/>
              <a:t>example</a:t>
            </a:r>
            <a:r>
              <a:rPr lang="da-DK" dirty="0"/>
              <a:t> 2: eduVPN on </a:t>
            </a:r>
            <a:r>
              <a:rPr lang="da-DK" dirty="0" err="1"/>
              <a:t>shared</a:t>
            </a:r>
            <a:r>
              <a:rPr lang="da-DK" dirty="0"/>
              <a:t> </a:t>
            </a:r>
            <a:r>
              <a:rPr lang="da-DK" dirty="0" err="1"/>
              <a:t>resources</a:t>
            </a:r>
            <a:r>
              <a:rPr lang="da-DK" dirty="0"/>
              <a:t> (LRZ)</a:t>
            </a:r>
            <a:br>
              <a:rPr lang="da-DK" dirty="0"/>
            </a:br>
            <a:r>
              <a:rPr lang="da-DK" dirty="0" err="1"/>
              <a:t>Scaling</a:t>
            </a:r>
            <a:r>
              <a:rPr lang="da-DK" dirty="0"/>
              <a:t> and management</a:t>
            </a:r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1BD4D512-39C8-A7AA-8DC6-C17375F12D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</a:t>
            </a:fld>
            <a:endParaRPr lang="en-GB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89F84C52-2351-A505-A157-3CB3C08C4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6090138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Regional computing centre providing network for several higher education institutions in the Munich area</a:t>
            </a:r>
          </a:p>
          <a:p>
            <a:r>
              <a:rPr lang="en-GB" dirty="0"/>
              <a:t>During pandemic, often 6000+ concurrent users</a:t>
            </a:r>
          </a:p>
          <a:p>
            <a:r>
              <a:rPr lang="en-GB" dirty="0"/>
              <a:t>Their solution was EOL</a:t>
            </a:r>
          </a:p>
          <a:p>
            <a:r>
              <a:rPr lang="en-GB" dirty="0"/>
              <a:t>Standard OpenVPN tested but lacked features (incl. Automatic client configuration updates)</a:t>
            </a:r>
          </a:p>
          <a:p>
            <a:r>
              <a:rPr lang="en-GB" dirty="0"/>
              <a:t>Now operates eduVPN for most institutions in the greater Munich area</a:t>
            </a:r>
          </a:p>
          <a:p>
            <a:pPr lvl="1"/>
            <a:r>
              <a:rPr lang="en-GB" dirty="0"/>
              <a:t>Single server for each for the three biggest universities: TUM, LMU and HM;</a:t>
            </a:r>
          </a:p>
          <a:p>
            <a:pPr lvl="1"/>
            <a:r>
              <a:rPr lang="en-GB" dirty="0"/>
              <a:t>One ”catch all” server for the other institutions;</a:t>
            </a:r>
          </a:p>
          <a:p>
            <a:pPr lvl="1"/>
            <a:r>
              <a:rPr lang="en-GB" dirty="0"/>
              <a:t>One dedicated server for LRZ</a:t>
            </a:r>
          </a:p>
          <a:p>
            <a:pPr marL="0" indent="0">
              <a:buNone/>
            </a:pPr>
            <a:r>
              <a:rPr lang="en-GB" dirty="0"/>
              <a:t>See </a:t>
            </a:r>
            <a:r>
              <a:rPr lang="en-GB" sz="2400" spc="-12" dirty="0">
                <a:solidFill>
                  <a:srgbClr val="0563C1"/>
                </a:solidFill>
                <a:latin typeface="IBM Plex Sans"/>
                <a:ea typeface="IBM Plex Sans"/>
                <a:cs typeface="IBM Plex Sans"/>
                <a:sym typeface="IBM Plex Sans"/>
                <a:hlinkClick r:id="rId2" tooltip="https://events.geant.org/event/1515/contributions/1696/attachments/954/1472/eduvpn-GSD-2024-04.pdf"/>
              </a:rPr>
              <a:t>https://events.geant.org/event/1515/contributions/1696/attachments/9 54/1472/eduvpn-GSD-2024-04.pdf</a:t>
            </a:r>
            <a:r>
              <a:rPr lang="en-GB" sz="2400" spc="-12" dirty="0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  <a:hlinkClick r:id="rId2" tooltip="https://events.geant.org/event/1515/contributions/1696/attachments/954/1472/eduvpn-GSD-2024-04.pdf"/>
              </a:rPr>
              <a:t> </a:t>
            </a:r>
            <a:endParaRPr lang="en-GB" dirty="0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C39E8586-EB3D-4C98-820A-9A56208757FD}"/>
              </a:ext>
            </a:extLst>
          </p:cNvPr>
          <p:cNvSpPr/>
          <p:nvPr/>
        </p:nvSpPr>
        <p:spPr>
          <a:xfrm>
            <a:off x="7181279" y="1825625"/>
            <a:ext cx="5010721" cy="2718121"/>
          </a:xfrm>
          <a:custGeom>
            <a:avLst/>
            <a:gdLst/>
            <a:ahLst/>
            <a:cxnLst/>
            <a:rect l="l" t="t" r="r" b="b"/>
            <a:pathLst>
              <a:path w="5010721" h="2718121">
                <a:moveTo>
                  <a:pt x="0" y="0"/>
                </a:moveTo>
                <a:lnTo>
                  <a:pt x="5010721" y="0"/>
                </a:lnTo>
                <a:lnTo>
                  <a:pt x="5010721" y="2718121"/>
                </a:lnTo>
                <a:lnTo>
                  <a:pt x="0" y="27181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46890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1567E3-A7E7-7AF6-2261-88FC30DFF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002" y="562707"/>
            <a:ext cx="9390692" cy="844059"/>
          </a:xfrm>
        </p:spPr>
        <p:txBody>
          <a:bodyPr/>
          <a:lstStyle/>
          <a:p>
            <a:r>
              <a:rPr lang="da-DK" dirty="0"/>
              <a:t>Deployment </a:t>
            </a:r>
            <a:r>
              <a:rPr lang="da-DK" dirty="0" err="1"/>
              <a:t>example</a:t>
            </a:r>
            <a:r>
              <a:rPr lang="da-DK" dirty="0"/>
              <a:t> 3: Institute Access as a </a:t>
            </a:r>
            <a:r>
              <a:rPr lang="da-DK" dirty="0" err="1"/>
              <a:t>Managed</a:t>
            </a:r>
            <a:r>
              <a:rPr lang="da-DK" dirty="0"/>
              <a:t> Service for a </a:t>
            </a:r>
            <a:r>
              <a:rPr lang="da-DK" dirty="0" err="1"/>
              <a:t>whole</a:t>
            </a:r>
            <a:r>
              <a:rPr lang="da-DK" dirty="0"/>
              <a:t> NREN</a:t>
            </a:r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9F7C6E39-5A5E-1416-1924-F2122D02D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9</a:t>
            </a:fld>
            <a:endParaRPr lang="en-GB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38B345D5-E0AE-C062-438B-60F229C12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3801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Model currently implemented in NL, BE and NO</a:t>
            </a:r>
          </a:p>
          <a:p>
            <a:endParaRPr lang="en-GB" dirty="0"/>
          </a:p>
          <a:p>
            <a:r>
              <a:rPr lang="en-GB" dirty="0" err="1"/>
              <a:t>eduVPN</a:t>
            </a:r>
            <a:r>
              <a:rPr lang="en-GB" dirty="0"/>
              <a:t> instances managed centrally. In NL in a twin data centre near Amsterdam</a:t>
            </a:r>
          </a:p>
          <a:p>
            <a:endParaRPr lang="en-GB" dirty="0"/>
          </a:p>
          <a:p>
            <a:r>
              <a:rPr lang="en-GB" dirty="0"/>
              <a:t>L2 circuit back to the private resource in the NL</a:t>
            </a:r>
          </a:p>
          <a:p>
            <a:endParaRPr lang="en-GB" dirty="0"/>
          </a:p>
          <a:p>
            <a:r>
              <a:rPr lang="en-GB" dirty="0"/>
              <a:t>Support by NREN</a:t>
            </a:r>
          </a:p>
          <a:p>
            <a:endParaRPr lang="en-GB" dirty="0"/>
          </a:p>
          <a:p>
            <a:r>
              <a:rPr lang="en-GB" dirty="0"/>
              <a:t>No need for hardware on campus or licensing limitations</a:t>
            </a:r>
          </a:p>
          <a:p>
            <a:endParaRPr lang="en-GB" dirty="0"/>
          </a:p>
          <a:p>
            <a:r>
              <a:rPr lang="en-GB" dirty="0"/>
              <a:t>Pricing /Cost recovery model up to the NREN</a:t>
            </a:r>
          </a:p>
        </p:txBody>
      </p:sp>
      <p:pic>
        <p:nvPicPr>
          <p:cNvPr id="6" name="Billede 5" descr="Et billede, der indeholder tekst, skærmbillede, Font/skrifttype&#10;&#10;Automatisk genereret beskrivelse">
            <a:extLst>
              <a:ext uri="{FF2B5EF4-FFF2-40B4-BE49-F238E27FC236}">
                <a16:creationId xmlns:a16="http://schemas.microsoft.com/office/drawing/2014/main" id="{F034DD7C-480C-55D9-5CF1-1EBE51157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210" y="952248"/>
            <a:ext cx="5115790" cy="2745841"/>
          </a:xfrm>
          <a:prstGeom prst="rect">
            <a:avLst/>
          </a:prstGeom>
        </p:spPr>
      </p:pic>
      <p:pic>
        <p:nvPicPr>
          <p:cNvPr id="8" name="Billede 7" descr="Et billede, der indeholder tekst, skærmbillede, Font/skrifttype&#10;&#10;Automatisk genereret beskrivelse">
            <a:extLst>
              <a:ext uri="{FF2B5EF4-FFF2-40B4-BE49-F238E27FC236}">
                <a16:creationId xmlns:a16="http://schemas.microsoft.com/office/drawing/2014/main" id="{7D68C348-4F30-2AD6-4635-F814BFE2A0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009" y="3684672"/>
            <a:ext cx="4367645" cy="313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94273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10" ma:contentTypeDescription="Create a new document." ma:contentTypeScope="" ma:versionID="be85b60d1e2dd03bf2e8969c4efa6209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e43e8b25b45ce66afb0db27f717ac136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  <xsd:element ref="ns3:Finance_x0020_report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Finance_x0020_reports" ma:index="16" nillable="true" ma:displayName="Finance reports" ma:description="If set to yes, this is displayed on the Management &gt; Finance page (https://geantprojects.sharepoint.com/sites/gn5-1/SitePages/Finance.aspx)" ma:internalName="Finance_x0020_reports">
      <xsd:simpleType>
        <xsd:restriction base="dms:Text">
          <xsd:maxLength value="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  <Finance_x0020_reports xmlns="5908ebff-5f8e-4240-93d2-61fbc062eddd">false</Finance_x0020_reports>
  </documentManagement>
</p:properties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A6B727-5661-4C2F-A035-90CA4551BB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142297-D27D-4CF8-893C-69C47FAFB1BB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5908ebff-5f8e-4240-93d2-61fbc062eddd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8228d8e9-cc2d-4be2-9152-6eed6b2f3705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Cover</Template>
  <TotalTime>185</TotalTime>
  <Words>781</Words>
  <Application>Microsoft Macintosh PowerPoint</Application>
  <PresentationFormat>Widescreen</PresentationFormat>
  <Paragraphs>130</Paragraphs>
  <Slides>13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(MS)</vt:lpstr>
      <vt:lpstr>IBM Plex Sans</vt:lpstr>
      <vt:lpstr>Cover</vt:lpstr>
      <vt:lpstr>Standard layout</vt:lpstr>
      <vt:lpstr>1_Standard layout</vt:lpstr>
      <vt:lpstr>blank</vt:lpstr>
      <vt:lpstr>End Slide</vt:lpstr>
      <vt:lpstr>10 years of eduVPN</vt:lpstr>
      <vt:lpstr>A decade ago…</vt:lpstr>
      <vt:lpstr>What is eduVPN?</vt:lpstr>
      <vt:lpstr>eduVPN today</vt:lpstr>
      <vt:lpstr>2 (main) use cases</vt:lpstr>
      <vt:lpstr>Cost as one driver to switch to eduVPN</vt:lpstr>
      <vt:lpstr>Deployment example 1: Stand-alone instance (Otago University) Cost + authentication</vt:lpstr>
      <vt:lpstr>Deployment example 2: eduVPN on shared resources (LRZ) Scaling and management</vt:lpstr>
      <vt:lpstr>Deployment example 3: Institute Access as a Managed Service for a whole NREN</vt:lpstr>
      <vt:lpstr>Roadmap</vt:lpstr>
      <vt:lpstr>Set-up eduVPN in 6 steps</vt:lpstr>
      <vt:lpstr>Thank You</vt:lpstr>
      <vt:lpstr>Extra-slide: 5 most frequently asked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eduVPN</dc:title>
  <dc:creator>Tangui Coulouarn</dc:creator>
  <cp:keywords>GN5-1</cp:keywords>
  <cp:lastModifiedBy>Tangui Coulouarn</cp:lastModifiedBy>
  <cp:revision>5</cp:revision>
  <dcterms:created xsi:type="dcterms:W3CDTF">2024-04-08T12:36:04Z</dcterms:created>
  <dcterms:modified xsi:type="dcterms:W3CDTF">2024-10-07T03:56:33Z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</Properties>
</file>