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1.xml" ContentType="application/vnd.openxmlformats-officedocument.drawingml.chartshapes+xml"/>
  <Override PartName="/ppt/charts/chartEx1.xml" ContentType="application/vnd.ms-office.chartex+xml"/>
  <Override PartName="/ppt/charts/style6.xml" ContentType="application/vnd.ms-office.chartstyle+xml"/>
  <Override PartName="/ppt/charts/colors6.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71" r:id="rId2"/>
    <p:sldId id="467" r:id="rId3"/>
    <p:sldId id="426" r:id="rId4"/>
    <p:sldId id="470" r:id="rId5"/>
    <p:sldId id="453" r:id="rId6"/>
    <p:sldId id="461" r:id="rId7"/>
    <p:sldId id="416" r:id="rId8"/>
    <p:sldId id="452" r:id="rId9"/>
    <p:sldId id="459" r:id="rId10"/>
    <p:sldId id="413" r:id="rId11"/>
    <p:sldId id="473" r:id="rId12"/>
    <p:sldId id="404" r:id="rId13"/>
    <p:sldId id="415" r:id="rId14"/>
    <p:sldId id="420" r:id="rId15"/>
    <p:sldId id="432" r:id="rId16"/>
    <p:sldId id="433" r:id="rId17"/>
    <p:sldId id="434" r:id="rId18"/>
    <p:sldId id="440" r:id="rId19"/>
    <p:sldId id="422" r:id="rId20"/>
    <p:sldId id="429" r:id="rId21"/>
    <p:sldId id="438" r:id="rId22"/>
    <p:sldId id="403" r:id="rId23"/>
    <p:sldId id="474" r:id="rId24"/>
    <p:sldId id="401" r:id="rId25"/>
    <p:sldId id="410" r:id="rId26"/>
    <p:sldId id="486" r:id="rId27"/>
    <p:sldId id="494" r:id="rId28"/>
    <p:sldId id="443" r:id="rId29"/>
    <p:sldId id="405" r:id="rId30"/>
    <p:sldId id="487" r:id="rId31"/>
    <p:sldId id="488" r:id="rId32"/>
    <p:sldId id="406" r:id="rId33"/>
    <p:sldId id="495" r:id="rId34"/>
    <p:sldId id="497" r:id="rId35"/>
    <p:sldId id="496" r:id="rId36"/>
    <p:sldId id="468" r:id="rId37"/>
    <p:sldId id="464" r:id="rId38"/>
    <p:sldId id="419" r:id="rId39"/>
    <p:sldId id="397"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F2E0"/>
    <a:srgbClr val="4A4F9F"/>
    <a:srgbClr val="304C80"/>
    <a:srgbClr val="EC1556"/>
    <a:srgbClr val="FFEFB2"/>
    <a:srgbClr val="FFC000"/>
    <a:srgbClr val="354675"/>
    <a:srgbClr val="3B4387"/>
    <a:srgbClr val="ED7503"/>
    <a:srgbClr val="1AAA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CC98F4-E0E5-0240-A272-26804F76BA2E}" v="94" dt="2024-10-09T10:19:41.7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37" autoAdjust="0"/>
    <p:restoredTop sz="87190" autoAdjust="0"/>
  </p:normalViewPr>
  <p:slideViewPr>
    <p:cSldViewPr snapToGrid="0">
      <p:cViewPr varScale="1">
        <p:scale>
          <a:sx n="138" d="100"/>
          <a:sy n="138" d="100"/>
        </p:scale>
        <p:origin x="3312" y="132"/>
      </p:cViewPr>
      <p:guideLst/>
    </p:cSldViewPr>
  </p:slideViewPr>
  <p:notesTextViewPr>
    <p:cViewPr>
      <p:scale>
        <a:sx n="75" d="100"/>
        <a:sy n="75" d="100"/>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1.xml"/></Relationships>
</file>

<file path=ppt/charts/_rels/chartEx1.xml.rels><?xml version="1.0" encoding="UTF-8" standalone="yes"?>
<Relationships xmlns="http://schemas.openxmlformats.org/package/2006/relationships"><Relationship Id="rId3" Type="http://schemas.microsoft.com/office/2011/relationships/chartColorStyle" Target="colors6.xml"/><Relationship Id="rId2" Type="http://schemas.microsoft.com/office/2011/relationships/chartStyle" Target="style6.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kern="1200" spc="0" baseline="0" dirty="0">
                <a:solidFill>
                  <a:srgbClr val="1F4E79"/>
                </a:solidFill>
              </a:rPr>
              <a:t>GÉANT CyberSecMonth Webinars</a:t>
            </a:r>
          </a:p>
        </c:rich>
      </c:tx>
      <c:layout>
        <c:manualLayout>
          <c:xMode val="edge"/>
          <c:yMode val="edge"/>
          <c:x val="4.1186636170739865E-2"/>
          <c:y val="1.0024275321852249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Attendees</c:v>
                </c:pt>
              </c:strCache>
            </c:strRef>
          </c:tx>
          <c:spPr>
            <a:solidFill>
              <a:schemeClr val="accent1"/>
            </a:solidFill>
            <a:ln>
              <a:noFill/>
            </a:ln>
            <a:effectLst/>
          </c:spPr>
          <c:invertIfNegative val="0"/>
          <c:cat>
            <c:strRef>
              <c:f>Sheet1!$A$2:$A$12</c:f>
              <c:strCache>
                <c:ptCount val="11"/>
                <c:pt idx="0">
                  <c:v>Francois Mouton (Noroff University College) - Social Engineering</c:v>
                </c:pt>
                <c:pt idx="1">
                  <c:v>Orange Cyberdefense - Work like a captain, play like a pirate</c:v>
                </c:pt>
                <c:pt idx="2">
                  <c:v>SURF - Think before you click: privacy in a highly technologised society</c:v>
                </c:pt>
                <c:pt idx="3">
                  <c:v>i2CAT - Data sharing hygiene and its implications in security</c:v>
                </c:pt>
                <c:pt idx="4">
                  <c:v>CERN - Hown to mess up yours… and your organisation's life</c:v>
                </c:pt>
                <c:pt idx="5">
                  <c:v>Orange Cyberdefense - Prime Crime – ransomware has grown up, and we should to</c:v>
                </c:pt>
                <c:pt idx="6">
                  <c:v>DFN-CERT - MFA for Universities and Research Institutions</c:v>
                </c:pt>
                <c:pt idx="7">
                  <c:v>RNP - Strengthening security and privacy culture in Latin American NRENs</c:v>
                </c:pt>
                <c:pt idx="8">
                  <c:v>Cybersecurity for universities, current threats in the security landscape... and how to face them!</c:v>
                </c:pt>
                <c:pt idx="9">
                  <c:v>Phishing simulations: to do or not to do</c:v>
                </c:pt>
                <c:pt idx="10">
                  <c:v>Successful internal awareness programme in R&amp;E: approaches and outcomes</c:v>
                </c:pt>
              </c:strCache>
            </c:strRef>
          </c:cat>
          <c:val>
            <c:numRef>
              <c:f>Sheet1!$B$2:$B$12</c:f>
              <c:numCache>
                <c:formatCode>General</c:formatCode>
                <c:ptCount val="11"/>
                <c:pt idx="0">
                  <c:v>25</c:v>
                </c:pt>
                <c:pt idx="1">
                  <c:v>50</c:v>
                </c:pt>
                <c:pt idx="2">
                  <c:v>29</c:v>
                </c:pt>
                <c:pt idx="3">
                  <c:v>23</c:v>
                </c:pt>
                <c:pt idx="4">
                  <c:v>26</c:v>
                </c:pt>
                <c:pt idx="5">
                  <c:v>77</c:v>
                </c:pt>
                <c:pt idx="6">
                  <c:v>89</c:v>
                </c:pt>
                <c:pt idx="7">
                  <c:v>51</c:v>
                </c:pt>
                <c:pt idx="8">
                  <c:v>106</c:v>
                </c:pt>
                <c:pt idx="9">
                  <c:v>75</c:v>
                </c:pt>
                <c:pt idx="10">
                  <c:v>62</c:v>
                </c:pt>
              </c:numCache>
            </c:numRef>
          </c:val>
          <c:extLst>
            <c:ext xmlns:c16="http://schemas.microsoft.com/office/drawing/2014/chart" uri="{C3380CC4-5D6E-409C-BE32-E72D297353CC}">
              <c16:uniqueId val="{00000000-A13A-9B45-8FD8-3B9D8C331445}"/>
            </c:ext>
          </c:extLst>
        </c:ser>
        <c:dLbls>
          <c:showLegendKey val="0"/>
          <c:showVal val="0"/>
          <c:showCatName val="0"/>
          <c:showSerName val="0"/>
          <c:showPercent val="0"/>
          <c:showBubbleSize val="0"/>
        </c:dLbls>
        <c:gapWidth val="247"/>
        <c:axId val="1840358448"/>
        <c:axId val="1840345968"/>
      </c:barChart>
      <c:lineChart>
        <c:grouping val="standard"/>
        <c:varyColors val="0"/>
        <c:ser>
          <c:idx val="1"/>
          <c:order val="1"/>
          <c:tx>
            <c:strRef>
              <c:f>Sheet1!$C$1</c:f>
              <c:strCache>
                <c:ptCount val="1"/>
                <c:pt idx="0">
                  <c:v>YouTube views</c:v>
                </c:pt>
              </c:strCache>
            </c:strRef>
          </c:tx>
          <c:spPr>
            <a:ln w="28575" cap="rnd">
              <a:solidFill>
                <a:schemeClr val="accent2"/>
              </a:solidFill>
              <a:round/>
            </a:ln>
            <a:effectLst/>
          </c:spPr>
          <c:marker>
            <c:symbol val="none"/>
          </c:marker>
          <c:cat>
            <c:strRef>
              <c:f>Sheet1!$A$2:$A$12</c:f>
              <c:strCache>
                <c:ptCount val="11"/>
                <c:pt idx="0">
                  <c:v>Francois Mouton (Noroff University College) - Social Engineering</c:v>
                </c:pt>
                <c:pt idx="1">
                  <c:v>Orange Cyberdefense - Work like a captain, play like a pirate</c:v>
                </c:pt>
                <c:pt idx="2">
                  <c:v>SURF - Think before you click: privacy in a highly technologised society</c:v>
                </c:pt>
                <c:pt idx="3">
                  <c:v>i2CAT - Data sharing hygiene and its implications in security</c:v>
                </c:pt>
                <c:pt idx="4">
                  <c:v>CERN - Hown to mess up yours… and your organisation's life</c:v>
                </c:pt>
                <c:pt idx="5">
                  <c:v>Orange Cyberdefense - Prime Crime – ransomware has grown up, and we should to</c:v>
                </c:pt>
                <c:pt idx="6">
                  <c:v>DFN-CERT - MFA for Universities and Research Institutions</c:v>
                </c:pt>
                <c:pt idx="7">
                  <c:v>RNP - Strengthening security and privacy culture in Latin American NRENs</c:v>
                </c:pt>
                <c:pt idx="8">
                  <c:v>Cybersecurity for universities, current threats in the security landscape... and how to face them!</c:v>
                </c:pt>
                <c:pt idx="9">
                  <c:v>Phishing simulations: to do or not to do</c:v>
                </c:pt>
                <c:pt idx="10">
                  <c:v>Successful internal awareness programme in R&amp;E: approaches and outcomes</c:v>
                </c:pt>
              </c:strCache>
            </c:strRef>
          </c:cat>
          <c:val>
            <c:numRef>
              <c:f>Sheet1!$C$2:$C$12</c:f>
              <c:numCache>
                <c:formatCode>General</c:formatCode>
                <c:ptCount val="11"/>
                <c:pt idx="0">
                  <c:v>133</c:v>
                </c:pt>
                <c:pt idx="1">
                  <c:v>365</c:v>
                </c:pt>
                <c:pt idx="2">
                  <c:v>112</c:v>
                </c:pt>
                <c:pt idx="3">
                  <c:v>117</c:v>
                </c:pt>
                <c:pt idx="4">
                  <c:v>110</c:v>
                </c:pt>
                <c:pt idx="5">
                  <c:v>128</c:v>
                </c:pt>
                <c:pt idx="6">
                  <c:v>137</c:v>
                </c:pt>
                <c:pt idx="7">
                  <c:v>62</c:v>
                </c:pt>
                <c:pt idx="8">
                  <c:v>219</c:v>
                </c:pt>
                <c:pt idx="9">
                  <c:v>120</c:v>
                </c:pt>
                <c:pt idx="10">
                  <c:v>105</c:v>
                </c:pt>
              </c:numCache>
            </c:numRef>
          </c:val>
          <c:smooth val="0"/>
          <c:extLst>
            <c:ext xmlns:c16="http://schemas.microsoft.com/office/drawing/2014/chart" uri="{C3380CC4-5D6E-409C-BE32-E72D297353CC}">
              <c16:uniqueId val="{00000001-A13A-9B45-8FD8-3B9D8C331445}"/>
            </c:ext>
          </c:extLst>
        </c:ser>
        <c:dLbls>
          <c:showLegendKey val="0"/>
          <c:showVal val="0"/>
          <c:showCatName val="0"/>
          <c:showSerName val="0"/>
          <c:showPercent val="0"/>
          <c:showBubbleSize val="0"/>
        </c:dLbls>
        <c:marker val="1"/>
        <c:smooth val="0"/>
        <c:axId val="1785770816"/>
        <c:axId val="1786207792"/>
      </c:lineChart>
      <c:catAx>
        <c:axId val="1840358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00" b="0" i="0" u="none" strike="noStrike" kern="1200" baseline="0">
                <a:solidFill>
                  <a:srgbClr val="1F4E79"/>
                </a:solidFill>
                <a:latin typeface="+mn-lt"/>
                <a:ea typeface="+mn-ea"/>
                <a:cs typeface="+mn-cs"/>
              </a:defRPr>
            </a:pPr>
            <a:endParaRPr lang="en-US"/>
          </a:p>
        </c:txPr>
        <c:crossAx val="1840345968"/>
        <c:crosses val="autoZero"/>
        <c:auto val="1"/>
        <c:lblAlgn val="ctr"/>
        <c:lblOffset val="100"/>
        <c:noMultiLvlLbl val="0"/>
      </c:catAx>
      <c:valAx>
        <c:axId val="18403459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1F4E79"/>
                </a:solidFill>
                <a:latin typeface="+mn-lt"/>
                <a:ea typeface="+mn-ea"/>
                <a:cs typeface="+mn-cs"/>
              </a:defRPr>
            </a:pPr>
            <a:endParaRPr lang="en-US"/>
          </a:p>
        </c:txPr>
        <c:crossAx val="1840358448"/>
        <c:crosses val="autoZero"/>
        <c:crossBetween val="between"/>
      </c:valAx>
      <c:valAx>
        <c:axId val="1786207792"/>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785770816"/>
        <c:crosses val="max"/>
        <c:crossBetween val="between"/>
      </c:valAx>
      <c:catAx>
        <c:axId val="1785770816"/>
        <c:scaling>
          <c:orientation val="minMax"/>
        </c:scaling>
        <c:delete val="1"/>
        <c:axPos val="b"/>
        <c:numFmt formatCode="General" sourceLinked="1"/>
        <c:majorTickMark val="out"/>
        <c:minorTickMark val="none"/>
        <c:tickLblPos val="nextTo"/>
        <c:crossAx val="1786207792"/>
        <c:crosses val="autoZero"/>
        <c:auto val="1"/>
        <c:lblAlgn val="ctr"/>
        <c:lblOffset val="100"/>
        <c:noMultiLvlLbl val="0"/>
      </c:catAx>
      <c:spPr>
        <a:noFill/>
        <a:ln>
          <a:noFill/>
        </a:ln>
        <a:effectLst/>
      </c:spPr>
    </c:plotArea>
    <c:legend>
      <c:legendPos val="t"/>
      <c:layout>
        <c:manualLayout>
          <c:xMode val="edge"/>
          <c:yMode val="edge"/>
          <c:x val="0.60705917223074324"/>
          <c:y val="1.2743458667031858E-2"/>
          <c:w val="0.34071533231290746"/>
          <c:h val="5.127140567571311E-2"/>
        </c:manualLayout>
      </c:layout>
      <c:overlay val="0"/>
      <c:spPr>
        <a:noFill/>
        <a:ln>
          <a:noFill/>
        </a:ln>
        <a:effectLst/>
      </c:spPr>
      <c:txPr>
        <a:bodyPr rot="0" spcFirstLastPara="1" vertOverflow="ellipsis" vert="horz" wrap="square" anchor="ctr" anchorCtr="1"/>
        <a:lstStyle/>
        <a:p>
          <a:pPr>
            <a:defRPr sz="1197" b="0" i="0" u="none" strike="noStrike" kern="1200" baseline="0">
              <a:solidFill>
                <a:srgbClr val="1F4E79"/>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en-GB" sz="1600" b="1" i="0" u="none" strike="noStrike" kern="1200" spc="0" baseline="0">
                <a:solidFill>
                  <a:srgbClr val="065081"/>
                </a:solidFill>
                <a:effectLst/>
                <a:latin typeface="+mn-lt"/>
                <a:ea typeface="+mn-ea"/>
                <a:cs typeface="+mn-cs"/>
              </a:defRPr>
            </a:pPr>
            <a:r>
              <a:rPr lang="en-GB" sz="1600" b="1" i="0" u="none" strike="noStrike" kern="1200" spc="0" baseline="0" dirty="0">
                <a:solidFill>
                  <a:srgbClr val="065081"/>
                </a:solidFill>
                <a:effectLst/>
                <a:latin typeface="+mn-lt"/>
                <a:ea typeface="+mn-ea"/>
                <a:cs typeface="+mn-cs"/>
              </a:rPr>
              <a:t>CSM posts - GÉANT Twitter/X account</a:t>
            </a:r>
          </a:p>
        </c:rich>
      </c:tx>
      <c:overlay val="0"/>
      <c:spPr>
        <a:noFill/>
        <a:ln>
          <a:noFill/>
        </a:ln>
        <a:effectLst/>
      </c:spPr>
      <c:txPr>
        <a:bodyPr rot="0" spcFirstLastPara="1" vertOverflow="ellipsis" vert="horz" wrap="square" anchor="ctr" anchorCtr="1"/>
        <a:lstStyle/>
        <a:p>
          <a:pPr algn="ctr" rtl="0">
            <a:defRPr lang="en-GB" sz="1600" b="1" i="0" u="none" strike="noStrike" kern="1200" spc="0" baseline="0">
              <a:solidFill>
                <a:srgbClr val="065081"/>
              </a:solidFill>
              <a:effectLst/>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Impressions</c:v>
                </c:pt>
              </c:strCache>
            </c:strRef>
          </c:tx>
          <c:spPr>
            <a:solidFill>
              <a:schemeClr val="accent1"/>
            </a:solidFill>
            <a:ln>
              <a:noFill/>
            </a:ln>
            <a:effectLst/>
          </c:spPr>
          <c:invertIfNegative val="0"/>
          <c:cat>
            <c:numRef>
              <c:f>Sheet1!$A$2:$A$6</c:f>
              <c:numCache>
                <c:formatCode>General</c:formatCode>
                <c:ptCount val="5"/>
                <c:pt idx="0">
                  <c:v>2019</c:v>
                </c:pt>
                <c:pt idx="1">
                  <c:v>2020</c:v>
                </c:pt>
                <c:pt idx="2">
                  <c:v>2021</c:v>
                </c:pt>
                <c:pt idx="3">
                  <c:v>2022</c:v>
                </c:pt>
                <c:pt idx="4">
                  <c:v>2023</c:v>
                </c:pt>
              </c:numCache>
            </c:numRef>
          </c:cat>
          <c:val>
            <c:numRef>
              <c:f>Sheet1!$B$2:$B$6</c:f>
              <c:numCache>
                <c:formatCode>General</c:formatCode>
                <c:ptCount val="5"/>
                <c:pt idx="0">
                  <c:v>26072</c:v>
                </c:pt>
                <c:pt idx="1">
                  <c:v>118000</c:v>
                </c:pt>
                <c:pt idx="2">
                  <c:v>58500</c:v>
                </c:pt>
                <c:pt idx="3">
                  <c:v>45100</c:v>
                </c:pt>
                <c:pt idx="4">
                  <c:v>27228</c:v>
                </c:pt>
              </c:numCache>
            </c:numRef>
          </c:val>
          <c:extLst>
            <c:ext xmlns:c16="http://schemas.microsoft.com/office/drawing/2014/chart" uri="{C3380CC4-5D6E-409C-BE32-E72D297353CC}">
              <c16:uniqueId val="{00000000-D64C-5546-9D5A-60E3C15C0C44}"/>
            </c:ext>
          </c:extLst>
        </c:ser>
        <c:dLbls>
          <c:showLegendKey val="0"/>
          <c:showVal val="0"/>
          <c:showCatName val="0"/>
          <c:showSerName val="0"/>
          <c:showPercent val="0"/>
          <c:showBubbleSize val="0"/>
        </c:dLbls>
        <c:gapWidth val="219"/>
        <c:axId val="1899031296"/>
        <c:axId val="1899051680"/>
        <c:extLst>
          <c:ext xmlns:c15="http://schemas.microsoft.com/office/drawing/2012/chart" uri="{02D57815-91ED-43cb-92C2-25804820EDAC}">
            <c15:filteredBarSeries>
              <c15:ser>
                <c:idx val="2"/>
                <c:order val="2"/>
                <c:tx>
                  <c:strRef>
                    <c:extLst>
                      <c:ext uri="{02D57815-91ED-43cb-92C2-25804820EDAC}">
                        <c15:formulaRef>
                          <c15:sqref>Sheet1!#REF!</c15:sqref>
                        </c15:formulaRef>
                      </c:ext>
                    </c:extLst>
                    <c:strCache>
                      <c:ptCount val="1"/>
                      <c:pt idx="0">
                        <c:v>#REF!</c:v>
                      </c:pt>
                    </c:strCache>
                  </c:strRef>
                </c:tx>
                <c:spPr>
                  <a:solidFill>
                    <a:schemeClr val="accent3"/>
                  </a:solidFill>
                  <a:ln>
                    <a:noFill/>
                  </a:ln>
                  <a:effectLst/>
                </c:spPr>
                <c:invertIfNegative val="0"/>
                <c:cat>
                  <c:numRef>
                    <c:extLst>
                      <c:ext uri="{02D57815-91ED-43cb-92C2-25804820EDAC}">
                        <c15:formulaRef>
                          <c15:sqref>Sheet1!$A$2:$A$6</c15:sqref>
                        </c15:formulaRef>
                      </c:ext>
                    </c:extLst>
                    <c:numCache>
                      <c:formatCode>General</c:formatCode>
                      <c:ptCount val="5"/>
                      <c:pt idx="0">
                        <c:v>2019</c:v>
                      </c:pt>
                      <c:pt idx="1">
                        <c:v>2020</c:v>
                      </c:pt>
                      <c:pt idx="2">
                        <c:v>2021</c:v>
                      </c:pt>
                      <c:pt idx="3">
                        <c:v>2022</c:v>
                      </c:pt>
                      <c:pt idx="4">
                        <c:v>2023</c:v>
                      </c:pt>
                    </c:numCache>
                  </c:numRef>
                </c:cat>
                <c:val>
                  <c:numRef>
                    <c:extLst>
                      <c:ext uri="{02D57815-91ED-43cb-92C2-25804820EDAC}">
                        <c15:formulaRef>
                          <c15:sqref>Sheet1!#REF!</c15:sqref>
                        </c15:formulaRef>
                      </c:ext>
                    </c:extLst>
                    <c:numCache>
                      <c:formatCode>General</c:formatCode>
                      <c:ptCount val="1"/>
                      <c:pt idx="0">
                        <c:v>1</c:v>
                      </c:pt>
                    </c:numCache>
                  </c:numRef>
                </c:val>
                <c:extLst>
                  <c:ext xmlns:c16="http://schemas.microsoft.com/office/drawing/2014/chart" uri="{C3380CC4-5D6E-409C-BE32-E72D297353CC}">
                    <c16:uniqueId val="{00000002-D64C-5546-9D5A-60E3C15C0C44}"/>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4"/>
                  </a:solidFill>
                  <a:ln>
                    <a:noFill/>
                  </a:ln>
                  <a:effectLst/>
                </c:spPr>
                <c:invertIfNegative val="0"/>
                <c:cat>
                  <c:numRef>
                    <c:extLst xmlns:c15="http://schemas.microsoft.com/office/drawing/2012/chart">
                      <c:ext xmlns:c15="http://schemas.microsoft.com/office/drawing/2012/chart" uri="{02D57815-91ED-43cb-92C2-25804820EDAC}">
                        <c15:formulaRef>
                          <c15:sqref>Sheet1!$A$2:$A$6</c15:sqref>
                        </c15:formulaRef>
                      </c:ext>
                    </c:extLst>
                    <c:numCache>
                      <c:formatCode>General</c:formatCode>
                      <c:ptCount val="5"/>
                      <c:pt idx="0">
                        <c:v>2019</c:v>
                      </c:pt>
                      <c:pt idx="1">
                        <c:v>2020</c:v>
                      </c:pt>
                      <c:pt idx="2">
                        <c:v>2021</c:v>
                      </c:pt>
                      <c:pt idx="3">
                        <c:v>2022</c:v>
                      </c:pt>
                      <c:pt idx="4">
                        <c:v>2023</c:v>
                      </c:pt>
                    </c:numCache>
                  </c:num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3-D64C-5546-9D5A-60E3C15C0C44}"/>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Sheet1!$A$2:$A$6</c15:sqref>
                        </c15:formulaRef>
                      </c:ext>
                    </c:extLst>
                    <c:numCache>
                      <c:formatCode>General</c:formatCode>
                      <c:ptCount val="5"/>
                      <c:pt idx="0">
                        <c:v>2019</c:v>
                      </c:pt>
                      <c:pt idx="1">
                        <c:v>2020</c:v>
                      </c:pt>
                      <c:pt idx="2">
                        <c:v>2021</c:v>
                      </c:pt>
                      <c:pt idx="3">
                        <c:v>2022</c:v>
                      </c:pt>
                      <c:pt idx="4">
                        <c:v>2023</c:v>
                      </c:pt>
                    </c:numCache>
                  </c:num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4-D64C-5546-9D5A-60E3C15C0C44}"/>
                  </c:ext>
                </c:extLst>
              </c15:ser>
            </c15:filteredBarSeries>
          </c:ext>
        </c:extLst>
      </c:barChart>
      <c:lineChart>
        <c:grouping val="standard"/>
        <c:varyColors val="0"/>
        <c:ser>
          <c:idx val="1"/>
          <c:order val="1"/>
          <c:tx>
            <c:strRef>
              <c:f>Sheet1!$C$1</c:f>
              <c:strCache>
                <c:ptCount val="1"/>
                <c:pt idx="0">
                  <c:v>Engagement</c:v>
                </c:pt>
              </c:strCache>
            </c:strRef>
          </c:tx>
          <c:spPr>
            <a:ln w="28575" cap="rnd">
              <a:solidFill>
                <a:schemeClr val="accent2"/>
              </a:solidFill>
              <a:round/>
            </a:ln>
            <a:effectLst/>
          </c:spPr>
          <c:marker>
            <c:symbol val="none"/>
          </c:marker>
          <c:cat>
            <c:numRef>
              <c:f>Sheet1!$A$2:$A$6</c:f>
              <c:numCache>
                <c:formatCode>General</c:formatCode>
                <c:ptCount val="5"/>
                <c:pt idx="0">
                  <c:v>2019</c:v>
                </c:pt>
                <c:pt idx="1">
                  <c:v>2020</c:v>
                </c:pt>
                <c:pt idx="2">
                  <c:v>2021</c:v>
                </c:pt>
                <c:pt idx="3">
                  <c:v>2022</c:v>
                </c:pt>
                <c:pt idx="4">
                  <c:v>2023</c:v>
                </c:pt>
              </c:numCache>
            </c:numRef>
          </c:cat>
          <c:val>
            <c:numRef>
              <c:f>Sheet1!$C$2:$C$6</c:f>
              <c:numCache>
                <c:formatCode>General</c:formatCode>
                <c:ptCount val="5"/>
                <c:pt idx="0">
                  <c:v>326</c:v>
                </c:pt>
                <c:pt idx="1">
                  <c:v>3600</c:v>
                </c:pt>
                <c:pt idx="2">
                  <c:v>1700</c:v>
                </c:pt>
                <c:pt idx="3">
                  <c:v>1800</c:v>
                </c:pt>
                <c:pt idx="4">
                  <c:v>1052</c:v>
                </c:pt>
              </c:numCache>
            </c:numRef>
          </c:val>
          <c:smooth val="0"/>
          <c:extLst>
            <c:ext xmlns:c16="http://schemas.microsoft.com/office/drawing/2014/chart" uri="{C3380CC4-5D6E-409C-BE32-E72D297353CC}">
              <c16:uniqueId val="{00000001-D64C-5546-9D5A-60E3C15C0C44}"/>
            </c:ext>
          </c:extLst>
        </c:ser>
        <c:dLbls>
          <c:showLegendKey val="0"/>
          <c:showVal val="0"/>
          <c:showCatName val="0"/>
          <c:showSerName val="0"/>
          <c:showPercent val="0"/>
          <c:showBubbleSize val="0"/>
        </c:dLbls>
        <c:marker val="1"/>
        <c:smooth val="0"/>
        <c:axId val="1271184800"/>
        <c:axId val="1655697200"/>
      </c:lineChart>
      <c:catAx>
        <c:axId val="1899031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gn="ctr">
              <a:defRPr lang="en-US" sz="900" b="0" i="0" u="none" strike="noStrike" kern="1200" baseline="0">
                <a:solidFill>
                  <a:srgbClr val="065081"/>
                </a:solidFill>
                <a:latin typeface="+mn-lt"/>
                <a:ea typeface="+mn-ea"/>
                <a:cs typeface="+mn-cs"/>
              </a:defRPr>
            </a:pPr>
            <a:endParaRPr lang="en-US"/>
          </a:p>
        </c:txPr>
        <c:crossAx val="1899051680"/>
        <c:crosses val="autoZero"/>
        <c:auto val="1"/>
        <c:lblAlgn val="ctr"/>
        <c:lblOffset val="100"/>
        <c:noMultiLvlLbl val="0"/>
      </c:catAx>
      <c:valAx>
        <c:axId val="18990516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rgbClr val="EC1556"/>
                </a:solidFill>
                <a:latin typeface="+mn-lt"/>
                <a:ea typeface="+mn-ea"/>
                <a:cs typeface="+mn-cs"/>
              </a:defRPr>
            </a:pPr>
            <a:endParaRPr lang="en-US"/>
          </a:p>
        </c:txPr>
        <c:crossAx val="1899031296"/>
        <c:crosses val="autoZero"/>
        <c:crossBetween val="between"/>
      </c:valAx>
      <c:valAx>
        <c:axId val="1655697200"/>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rgbClr val="354675"/>
                </a:solidFill>
                <a:latin typeface="+mn-lt"/>
                <a:ea typeface="+mn-ea"/>
                <a:cs typeface="+mn-cs"/>
              </a:defRPr>
            </a:pPr>
            <a:endParaRPr lang="en-US"/>
          </a:p>
        </c:txPr>
        <c:crossAx val="1271184800"/>
        <c:crosses val="max"/>
        <c:crossBetween val="between"/>
      </c:valAx>
      <c:catAx>
        <c:axId val="1271184800"/>
        <c:scaling>
          <c:orientation val="minMax"/>
        </c:scaling>
        <c:delete val="1"/>
        <c:axPos val="b"/>
        <c:numFmt formatCode="General" sourceLinked="1"/>
        <c:majorTickMark val="out"/>
        <c:minorTickMark val="none"/>
        <c:tickLblPos val="nextTo"/>
        <c:crossAx val="165569720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lang="en-US" sz="1000" b="0" i="0" u="none" strike="noStrike" kern="1200" baseline="0">
          <a:solidFill>
            <a:schemeClr val="tx1"/>
          </a:solidFill>
          <a:latin typeface="+mn-lt"/>
          <a:ea typeface="+mn-ea"/>
          <a:cs typeface="+mn-cs"/>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en-GB" sz="1600" b="1" i="0" u="none" strike="noStrike" kern="1200" spc="0" baseline="0">
                <a:solidFill>
                  <a:srgbClr val="065081"/>
                </a:solidFill>
                <a:effectLst/>
                <a:latin typeface="+mn-lt"/>
                <a:ea typeface="+mn-ea"/>
                <a:cs typeface="+mn-cs"/>
              </a:defRPr>
            </a:pPr>
            <a:r>
              <a:rPr lang="en-GB" sz="1600" b="1" i="0" u="none" strike="noStrike" kern="1200" spc="0" baseline="0" dirty="0">
                <a:solidFill>
                  <a:srgbClr val="065081"/>
                </a:solidFill>
                <a:effectLst/>
                <a:latin typeface="+mn-lt"/>
                <a:ea typeface="+mn-ea"/>
                <a:cs typeface="+mn-cs"/>
              </a:rPr>
              <a:t>Cyber Heroes campaigns - LinkedIn</a:t>
            </a:r>
          </a:p>
        </c:rich>
      </c:tx>
      <c:overlay val="0"/>
      <c:spPr>
        <a:noFill/>
        <a:ln>
          <a:noFill/>
        </a:ln>
        <a:effectLst/>
      </c:spPr>
      <c:txPr>
        <a:bodyPr rot="0" spcFirstLastPara="1" vertOverflow="ellipsis" vert="horz" wrap="square" anchor="ctr" anchorCtr="1"/>
        <a:lstStyle/>
        <a:p>
          <a:pPr algn="ctr" rtl="0">
            <a:defRPr lang="en-GB" sz="1600" b="1" i="0" u="none" strike="noStrike" kern="1200" spc="0" baseline="0">
              <a:solidFill>
                <a:srgbClr val="065081"/>
              </a:solidFill>
              <a:effectLst/>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Impressions</c:v>
                </c:pt>
              </c:strCache>
            </c:strRef>
          </c:tx>
          <c:spPr>
            <a:solidFill>
              <a:schemeClr val="accent1"/>
            </a:solidFill>
            <a:ln>
              <a:noFill/>
            </a:ln>
            <a:effectLst/>
          </c:spPr>
          <c:invertIfNegative val="0"/>
          <c:cat>
            <c:numRef>
              <c:f>Sheet1!$A$2:$A$6</c:f>
              <c:numCache>
                <c:formatCode>General</c:formatCode>
                <c:ptCount val="5"/>
                <c:pt idx="0">
                  <c:v>2019</c:v>
                </c:pt>
                <c:pt idx="1">
                  <c:v>2020</c:v>
                </c:pt>
                <c:pt idx="2">
                  <c:v>2021</c:v>
                </c:pt>
                <c:pt idx="3">
                  <c:v>2022</c:v>
                </c:pt>
                <c:pt idx="4">
                  <c:v>2023</c:v>
                </c:pt>
              </c:numCache>
            </c:numRef>
          </c:cat>
          <c:val>
            <c:numRef>
              <c:f>Sheet1!$B$2:$B$6</c:f>
              <c:numCache>
                <c:formatCode>General</c:formatCode>
                <c:ptCount val="5"/>
                <c:pt idx="0">
                  <c:v>1000</c:v>
                </c:pt>
                <c:pt idx="1">
                  <c:v>6615</c:v>
                </c:pt>
                <c:pt idx="2">
                  <c:v>10400</c:v>
                </c:pt>
                <c:pt idx="3">
                  <c:v>20100</c:v>
                </c:pt>
                <c:pt idx="4">
                  <c:v>38265</c:v>
                </c:pt>
              </c:numCache>
            </c:numRef>
          </c:val>
          <c:extLst>
            <c:ext xmlns:c16="http://schemas.microsoft.com/office/drawing/2014/chart" uri="{C3380CC4-5D6E-409C-BE32-E72D297353CC}">
              <c16:uniqueId val="{00000000-20D2-B749-8567-3CEA11DD1F8D}"/>
            </c:ext>
          </c:extLst>
        </c:ser>
        <c:dLbls>
          <c:showLegendKey val="0"/>
          <c:showVal val="0"/>
          <c:showCatName val="0"/>
          <c:showSerName val="0"/>
          <c:showPercent val="0"/>
          <c:showBubbleSize val="0"/>
        </c:dLbls>
        <c:gapWidth val="219"/>
        <c:axId val="1899031296"/>
        <c:axId val="1899051680"/>
        <c:extLst>
          <c:ext xmlns:c15="http://schemas.microsoft.com/office/drawing/2012/chart" uri="{02D57815-91ED-43cb-92C2-25804820EDAC}">
            <c15:filteredBarSeries>
              <c15:ser>
                <c:idx val="2"/>
                <c:order val="2"/>
                <c:tx>
                  <c:strRef>
                    <c:extLst>
                      <c:ext uri="{02D57815-91ED-43cb-92C2-25804820EDAC}">
                        <c15:formulaRef>
                          <c15:sqref>Sheet1!#REF!</c15:sqref>
                        </c15:formulaRef>
                      </c:ext>
                    </c:extLst>
                    <c:strCache>
                      <c:ptCount val="1"/>
                      <c:pt idx="0">
                        <c:v>#REF!</c:v>
                      </c:pt>
                    </c:strCache>
                  </c:strRef>
                </c:tx>
                <c:spPr>
                  <a:solidFill>
                    <a:schemeClr val="accent3"/>
                  </a:solidFill>
                  <a:ln>
                    <a:noFill/>
                  </a:ln>
                  <a:effectLst/>
                </c:spPr>
                <c:invertIfNegative val="0"/>
                <c:cat>
                  <c:numRef>
                    <c:extLst>
                      <c:ext uri="{02D57815-91ED-43cb-92C2-25804820EDAC}">
                        <c15:formulaRef>
                          <c15:sqref>Sheet1!$A$2:$A$6</c15:sqref>
                        </c15:formulaRef>
                      </c:ext>
                    </c:extLst>
                    <c:numCache>
                      <c:formatCode>General</c:formatCode>
                      <c:ptCount val="5"/>
                      <c:pt idx="0">
                        <c:v>2019</c:v>
                      </c:pt>
                      <c:pt idx="1">
                        <c:v>2020</c:v>
                      </c:pt>
                      <c:pt idx="2">
                        <c:v>2021</c:v>
                      </c:pt>
                      <c:pt idx="3">
                        <c:v>2022</c:v>
                      </c:pt>
                      <c:pt idx="4">
                        <c:v>2023</c:v>
                      </c:pt>
                    </c:numCache>
                  </c:numRef>
                </c:cat>
                <c:val>
                  <c:numRef>
                    <c:extLst>
                      <c:ext uri="{02D57815-91ED-43cb-92C2-25804820EDAC}">
                        <c15:formulaRef>
                          <c15:sqref>Sheet1!#REF!</c15:sqref>
                        </c15:formulaRef>
                      </c:ext>
                    </c:extLst>
                    <c:numCache>
                      <c:formatCode>General</c:formatCode>
                      <c:ptCount val="1"/>
                      <c:pt idx="0">
                        <c:v>1</c:v>
                      </c:pt>
                    </c:numCache>
                  </c:numRef>
                </c:val>
                <c:extLst>
                  <c:ext xmlns:c16="http://schemas.microsoft.com/office/drawing/2014/chart" uri="{C3380CC4-5D6E-409C-BE32-E72D297353CC}">
                    <c16:uniqueId val="{00000002-20D2-B749-8567-3CEA11DD1F8D}"/>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4"/>
                  </a:solidFill>
                  <a:ln>
                    <a:noFill/>
                  </a:ln>
                  <a:effectLst/>
                </c:spPr>
                <c:invertIfNegative val="0"/>
                <c:cat>
                  <c:numRef>
                    <c:extLst xmlns:c15="http://schemas.microsoft.com/office/drawing/2012/chart">
                      <c:ext xmlns:c15="http://schemas.microsoft.com/office/drawing/2012/chart" uri="{02D57815-91ED-43cb-92C2-25804820EDAC}">
                        <c15:formulaRef>
                          <c15:sqref>Sheet1!$A$2:$A$6</c15:sqref>
                        </c15:formulaRef>
                      </c:ext>
                    </c:extLst>
                    <c:numCache>
                      <c:formatCode>General</c:formatCode>
                      <c:ptCount val="5"/>
                      <c:pt idx="0">
                        <c:v>2019</c:v>
                      </c:pt>
                      <c:pt idx="1">
                        <c:v>2020</c:v>
                      </c:pt>
                      <c:pt idx="2">
                        <c:v>2021</c:v>
                      </c:pt>
                      <c:pt idx="3">
                        <c:v>2022</c:v>
                      </c:pt>
                      <c:pt idx="4">
                        <c:v>2023</c:v>
                      </c:pt>
                    </c:numCache>
                  </c:num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3-20D2-B749-8567-3CEA11DD1F8D}"/>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Sheet1!$A$2:$A$6</c15:sqref>
                        </c15:formulaRef>
                      </c:ext>
                    </c:extLst>
                    <c:numCache>
                      <c:formatCode>General</c:formatCode>
                      <c:ptCount val="5"/>
                      <c:pt idx="0">
                        <c:v>2019</c:v>
                      </c:pt>
                      <c:pt idx="1">
                        <c:v>2020</c:v>
                      </c:pt>
                      <c:pt idx="2">
                        <c:v>2021</c:v>
                      </c:pt>
                      <c:pt idx="3">
                        <c:v>2022</c:v>
                      </c:pt>
                      <c:pt idx="4">
                        <c:v>2023</c:v>
                      </c:pt>
                    </c:numCache>
                  </c:num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4-20D2-B749-8567-3CEA11DD1F8D}"/>
                  </c:ext>
                </c:extLst>
              </c15:ser>
            </c15:filteredBarSeries>
          </c:ext>
        </c:extLst>
      </c:barChart>
      <c:lineChart>
        <c:grouping val="standard"/>
        <c:varyColors val="0"/>
        <c:ser>
          <c:idx val="1"/>
          <c:order val="1"/>
          <c:tx>
            <c:strRef>
              <c:f>Sheet1!$C$1</c:f>
              <c:strCache>
                <c:ptCount val="1"/>
                <c:pt idx="0">
                  <c:v>Engagement</c:v>
                </c:pt>
              </c:strCache>
            </c:strRef>
          </c:tx>
          <c:spPr>
            <a:ln w="28575" cap="rnd">
              <a:solidFill>
                <a:schemeClr val="accent2"/>
              </a:solidFill>
              <a:round/>
            </a:ln>
            <a:effectLst/>
          </c:spPr>
          <c:marker>
            <c:symbol val="none"/>
          </c:marker>
          <c:cat>
            <c:numRef>
              <c:f>Sheet1!$A$2:$A$6</c:f>
              <c:numCache>
                <c:formatCode>General</c:formatCode>
                <c:ptCount val="5"/>
                <c:pt idx="0">
                  <c:v>2019</c:v>
                </c:pt>
                <c:pt idx="1">
                  <c:v>2020</c:v>
                </c:pt>
                <c:pt idx="2">
                  <c:v>2021</c:v>
                </c:pt>
                <c:pt idx="3">
                  <c:v>2022</c:v>
                </c:pt>
                <c:pt idx="4">
                  <c:v>2023</c:v>
                </c:pt>
              </c:numCache>
            </c:numRef>
          </c:cat>
          <c:val>
            <c:numRef>
              <c:f>Sheet1!$C$2:$C$6</c:f>
              <c:numCache>
                <c:formatCode>General</c:formatCode>
                <c:ptCount val="5"/>
                <c:pt idx="0">
                  <c:v>50</c:v>
                </c:pt>
                <c:pt idx="1">
                  <c:v>254</c:v>
                </c:pt>
                <c:pt idx="2">
                  <c:v>1751</c:v>
                </c:pt>
                <c:pt idx="3">
                  <c:v>3000</c:v>
                </c:pt>
                <c:pt idx="4">
                  <c:v>13651</c:v>
                </c:pt>
              </c:numCache>
            </c:numRef>
          </c:val>
          <c:smooth val="0"/>
          <c:extLst>
            <c:ext xmlns:c16="http://schemas.microsoft.com/office/drawing/2014/chart" uri="{C3380CC4-5D6E-409C-BE32-E72D297353CC}">
              <c16:uniqueId val="{00000001-20D2-B749-8567-3CEA11DD1F8D}"/>
            </c:ext>
          </c:extLst>
        </c:ser>
        <c:dLbls>
          <c:showLegendKey val="0"/>
          <c:showVal val="0"/>
          <c:showCatName val="0"/>
          <c:showSerName val="0"/>
          <c:showPercent val="0"/>
          <c:showBubbleSize val="0"/>
        </c:dLbls>
        <c:marker val="1"/>
        <c:smooth val="0"/>
        <c:axId val="1271184800"/>
        <c:axId val="1655697200"/>
      </c:lineChart>
      <c:catAx>
        <c:axId val="1899031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gn="ctr">
              <a:defRPr lang="en-US" sz="900" b="0" i="0" u="none" strike="noStrike" kern="1200" baseline="0">
                <a:solidFill>
                  <a:srgbClr val="065081"/>
                </a:solidFill>
                <a:latin typeface="+mn-lt"/>
                <a:ea typeface="+mn-ea"/>
                <a:cs typeface="+mn-cs"/>
              </a:defRPr>
            </a:pPr>
            <a:endParaRPr lang="en-US"/>
          </a:p>
        </c:txPr>
        <c:crossAx val="1899051680"/>
        <c:crosses val="autoZero"/>
        <c:auto val="1"/>
        <c:lblAlgn val="ctr"/>
        <c:lblOffset val="100"/>
        <c:noMultiLvlLbl val="0"/>
      </c:catAx>
      <c:valAx>
        <c:axId val="18990516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rgbClr val="EC1556"/>
                </a:solidFill>
                <a:latin typeface="+mn-lt"/>
                <a:ea typeface="+mn-ea"/>
                <a:cs typeface="+mn-cs"/>
              </a:defRPr>
            </a:pPr>
            <a:endParaRPr lang="en-US"/>
          </a:p>
        </c:txPr>
        <c:crossAx val="1899031296"/>
        <c:crosses val="autoZero"/>
        <c:crossBetween val="between"/>
      </c:valAx>
      <c:valAx>
        <c:axId val="1655697200"/>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271184800"/>
        <c:crosses val="max"/>
        <c:crossBetween val="between"/>
      </c:valAx>
      <c:catAx>
        <c:axId val="1271184800"/>
        <c:scaling>
          <c:orientation val="minMax"/>
        </c:scaling>
        <c:delete val="1"/>
        <c:axPos val="b"/>
        <c:numFmt formatCode="General" sourceLinked="1"/>
        <c:majorTickMark val="out"/>
        <c:minorTickMark val="none"/>
        <c:tickLblPos val="nextTo"/>
        <c:crossAx val="165569720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lang="en-US" sz="1000" b="0" i="0" u="none" strike="noStrike" kern="1200" baseline="0">
          <a:solidFill>
            <a:schemeClr val="tx1"/>
          </a:solidFill>
          <a:latin typeface="+mn-lt"/>
          <a:ea typeface="+mn-ea"/>
          <a:cs typeface="+mn-cs"/>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en-GB" sz="1600" b="1" i="0" u="none" strike="noStrike" kern="1200" spc="0" baseline="0">
                <a:solidFill>
                  <a:srgbClr val="065081"/>
                </a:solidFill>
                <a:effectLst/>
                <a:latin typeface="+mn-lt"/>
                <a:ea typeface="+mn-ea"/>
                <a:cs typeface="+mn-cs"/>
              </a:defRPr>
            </a:pPr>
            <a:r>
              <a:rPr lang="en-GB" sz="1600" b="1" i="0" u="none" strike="noStrike" kern="1200" spc="0" baseline="0" dirty="0">
                <a:solidFill>
                  <a:srgbClr val="065081"/>
                </a:solidFill>
                <a:effectLst/>
                <a:latin typeface="+mn-lt"/>
                <a:ea typeface="+mn-ea"/>
                <a:cs typeface="+mn-cs"/>
              </a:rPr>
              <a:t>Cyber Heroes posts - GÉANT Facebook account</a:t>
            </a:r>
          </a:p>
        </c:rich>
      </c:tx>
      <c:overlay val="0"/>
      <c:spPr>
        <a:noFill/>
        <a:ln>
          <a:noFill/>
        </a:ln>
        <a:effectLst/>
      </c:spPr>
      <c:txPr>
        <a:bodyPr rot="0" spcFirstLastPara="1" vertOverflow="ellipsis" vert="horz" wrap="square" anchor="ctr" anchorCtr="1"/>
        <a:lstStyle/>
        <a:p>
          <a:pPr algn="ctr" rtl="0">
            <a:defRPr lang="en-GB" sz="1600" b="1" i="0" u="none" strike="noStrike" kern="1200" spc="0" baseline="0">
              <a:solidFill>
                <a:srgbClr val="065081"/>
              </a:solidFill>
              <a:effectLst/>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Impressions</c:v>
                </c:pt>
              </c:strCache>
            </c:strRef>
          </c:tx>
          <c:spPr>
            <a:solidFill>
              <a:schemeClr val="accent1"/>
            </a:solidFill>
            <a:ln>
              <a:noFill/>
            </a:ln>
            <a:effectLst/>
          </c:spPr>
          <c:invertIfNegative val="0"/>
          <c:cat>
            <c:numRef>
              <c:f>Sheet1!$A$2:$A$6</c:f>
              <c:numCache>
                <c:formatCode>General</c:formatCode>
                <c:ptCount val="5"/>
                <c:pt idx="0">
                  <c:v>2019</c:v>
                </c:pt>
                <c:pt idx="1">
                  <c:v>2020</c:v>
                </c:pt>
                <c:pt idx="2">
                  <c:v>2021</c:v>
                </c:pt>
                <c:pt idx="3">
                  <c:v>2022</c:v>
                </c:pt>
                <c:pt idx="4">
                  <c:v>2023</c:v>
                </c:pt>
              </c:numCache>
            </c:numRef>
          </c:cat>
          <c:val>
            <c:numRef>
              <c:f>Sheet1!$B$2:$B$6</c:f>
              <c:numCache>
                <c:formatCode>General</c:formatCode>
                <c:ptCount val="5"/>
                <c:pt idx="0">
                  <c:v>4070</c:v>
                </c:pt>
                <c:pt idx="1">
                  <c:v>4844</c:v>
                </c:pt>
                <c:pt idx="2">
                  <c:v>12000</c:v>
                </c:pt>
                <c:pt idx="3">
                  <c:v>9494</c:v>
                </c:pt>
                <c:pt idx="4">
                  <c:v>5360</c:v>
                </c:pt>
              </c:numCache>
            </c:numRef>
          </c:val>
          <c:extLst>
            <c:ext xmlns:c16="http://schemas.microsoft.com/office/drawing/2014/chart" uri="{C3380CC4-5D6E-409C-BE32-E72D297353CC}">
              <c16:uniqueId val="{00000000-DDB7-DB41-8AE6-80458E3B9B06}"/>
            </c:ext>
          </c:extLst>
        </c:ser>
        <c:dLbls>
          <c:showLegendKey val="0"/>
          <c:showVal val="0"/>
          <c:showCatName val="0"/>
          <c:showSerName val="0"/>
          <c:showPercent val="0"/>
          <c:showBubbleSize val="0"/>
        </c:dLbls>
        <c:gapWidth val="219"/>
        <c:axId val="1899031296"/>
        <c:axId val="1899051680"/>
        <c:extLst>
          <c:ext xmlns:c15="http://schemas.microsoft.com/office/drawing/2012/chart" uri="{02D57815-91ED-43cb-92C2-25804820EDAC}">
            <c15:filteredBarSeries>
              <c15:ser>
                <c:idx val="2"/>
                <c:order val="2"/>
                <c:tx>
                  <c:strRef>
                    <c:extLst>
                      <c:ext uri="{02D57815-91ED-43cb-92C2-25804820EDAC}">
                        <c15:formulaRef>
                          <c15:sqref>Sheet1!#REF!</c15:sqref>
                        </c15:formulaRef>
                      </c:ext>
                    </c:extLst>
                    <c:strCache>
                      <c:ptCount val="1"/>
                      <c:pt idx="0">
                        <c:v>#REF!</c:v>
                      </c:pt>
                    </c:strCache>
                  </c:strRef>
                </c:tx>
                <c:spPr>
                  <a:solidFill>
                    <a:schemeClr val="accent3"/>
                  </a:solidFill>
                  <a:ln>
                    <a:noFill/>
                  </a:ln>
                  <a:effectLst/>
                </c:spPr>
                <c:invertIfNegative val="0"/>
                <c:cat>
                  <c:numRef>
                    <c:extLst>
                      <c:ext uri="{02D57815-91ED-43cb-92C2-25804820EDAC}">
                        <c15:formulaRef>
                          <c15:sqref>Sheet1!$A$2:$A$6</c15:sqref>
                        </c15:formulaRef>
                      </c:ext>
                    </c:extLst>
                    <c:numCache>
                      <c:formatCode>General</c:formatCode>
                      <c:ptCount val="5"/>
                      <c:pt idx="0">
                        <c:v>2019</c:v>
                      </c:pt>
                      <c:pt idx="1">
                        <c:v>2020</c:v>
                      </c:pt>
                      <c:pt idx="2">
                        <c:v>2021</c:v>
                      </c:pt>
                      <c:pt idx="3">
                        <c:v>2022</c:v>
                      </c:pt>
                      <c:pt idx="4">
                        <c:v>2023</c:v>
                      </c:pt>
                    </c:numCache>
                  </c:numRef>
                </c:cat>
                <c:val>
                  <c:numRef>
                    <c:extLst>
                      <c:ext uri="{02D57815-91ED-43cb-92C2-25804820EDAC}">
                        <c15:formulaRef>
                          <c15:sqref>Sheet1!#REF!</c15:sqref>
                        </c15:formulaRef>
                      </c:ext>
                    </c:extLst>
                    <c:numCache>
                      <c:formatCode>General</c:formatCode>
                      <c:ptCount val="1"/>
                      <c:pt idx="0">
                        <c:v>1</c:v>
                      </c:pt>
                    </c:numCache>
                  </c:numRef>
                </c:val>
                <c:extLst>
                  <c:ext xmlns:c16="http://schemas.microsoft.com/office/drawing/2014/chart" uri="{C3380CC4-5D6E-409C-BE32-E72D297353CC}">
                    <c16:uniqueId val="{00000002-DDB7-DB41-8AE6-80458E3B9B06}"/>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4"/>
                  </a:solidFill>
                  <a:ln>
                    <a:noFill/>
                  </a:ln>
                  <a:effectLst/>
                </c:spPr>
                <c:invertIfNegative val="0"/>
                <c:cat>
                  <c:numRef>
                    <c:extLst xmlns:c15="http://schemas.microsoft.com/office/drawing/2012/chart">
                      <c:ext xmlns:c15="http://schemas.microsoft.com/office/drawing/2012/chart" uri="{02D57815-91ED-43cb-92C2-25804820EDAC}">
                        <c15:formulaRef>
                          <c15:sqref>Sheet1!$A$2:$A$6</c15:sqref>
                        </c15:formulaRef>
                      </c:ext>
                    </c:extLst>
                    <c:numCache>
                      <c:formatCode>General</c:formatCode>
                      <c:ptCount val="5"/>
                      <c:pt idx="0">
                        <c:v>2019</c:v>
                      </c:pt>
                      <c:pt idx="1">
                        <c:v>2020</c:v>
                      </c:pt>
                      <c:pt idx="2">
                        <c:v>2021</c:v>
                      </c:pt>
                      <c:pt idx="3">
                        <c:v>2022</c:v>
                      </c:pt>
                      <c:pt idx="4">
                        <c:v>2023</c:v>
                      </c:pt>
                    </c:numCache>
                  </c:num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3-DDB7-DB41-8AE6-80458E3B9B06}"/>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Sheet1!$A$2:$A$6</c15:sqref>
                        </c15:formulaRef>
                      </c:ext>
                    </c:extLst>
                    <c:numCache>
                      <c:formatCode>General</c:formatCode>
                      <c:ptCount val="5"/>
                      <c:pt idx="0">
                        <c:v>2019</c:v>
                      </c:pt>
                      <c:pt idx="1">
                        <c:v>2020</c:v>
                      </c:pt>
                      <c:pt idx="2">
                        <c:v>2021</c:v>
                      </c:pt>
                      <c:pt idx="3">
                        <c:v>2022</c:v>
                      </c:pt>
                      <c:pt idx="4">
                        <c:v>2023</c:v>
                      </c:pt>
                    </c:numCache>
                  </c:num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4-DDB7-DB41-8AE6-80458E3B9B06}"/>
                  </c:ext>
                </c:extLst>
              </c15:ser>
            </c15:filteredBarSeries>
          </c:ext>
        </c:extLst>
      </c:barChart>
      <c:lineChart>
        <c:grouping val="standard"/>
        <c:varyColors val="0"/>
        <c:ser>
          <c:idx val="1"/>
          <c:order val="1"/>
          <c:tx>
            <c:strRef>
              <c:f>Sheet1!$C$1</c:f>
              <c:strCache>
                <c:ptCount val="1"/>
                <c:pt idx="0">
                  <c:v>Engagement</c:v>
                </c:pt>
              </c:strCache>
            </c:strRef>
          </c:tx>
          <c:spPr>
            <a:ln w="28575" cap="rnd">
              <a:solidFill>
                <a:schemeClr val="accent2"/>
              </a:solidFill>
              <a:round/>
            </a:ln>
            <a:effectLst/>
          </c:spPr>
          <c:marker>
            <c:symbol val="none"/>
          </c:marker>
          <c:cat>
            <c:numRef>
              <c:f>Sheet1!$A$2:$A$6</c:f>
              <c:numCache>
                <c:formatCode>General</c:formatCode>
                <c:ptCount val="5"/>
                <c:pt idx="0">
                  <c:v>2019</c:v>
                </c:pt>
                <c:pt idx="1">
                  <c:v>2020</c:v>
                </c:pt>
                <c:pt idx="2">
                  <c:v>2021</c:v>
                </c:pt>
                <c:pt idx="3">
                  <c:v>2022</c:v>
                </c:pt>
                <c:pt idx="4">
                  <c:v>2023</c:v>
                </c:pt>
              </c:numCache>
            </c:numRef>
          </c:cat>
          <c:val>
            <c:numRef>
              <c:f>Sheet1!$C$2:$C$6</c:f>
              <c:numCache>
                <c:formatCode>General</c:formatCode>
                <c:ptCount val="5"/>
                <c:pt idx="0">
                  <c:v>200</c:v>
                </c:pt>
                <c:pt idx="1">
                  <c:v>189</c:v>
                </c:pt>
                <c:pt idx="2">
                  <c:v>333</c:v>
                </c:pt>
                <c:pt idx="3">
                  <c:v>375</c:v>
                </c:pt>
                <c:pt idx="4">
                  <c:v>204</c:v>
                </c:pt>
              </c:numCache>
            </c:numRef>
          </c:val>
          <c:smooth val="0"/>
          <c:extLst>
            <c:ext xmlns:c16="http://schemas.microsoft.com/office/drawing/2014/chart" uri="{C3380CC4-5D6E-409C-BE32-E72D297353CC}">
              <c16:uniqueId val="{00000001-DDB7-DB41-8AE6-80458E3B9B06}"/>
            </c:ext>
          </c:extLst>
        </c:ser>
        <c:dLbls>
          <c:showLegendKey val="0"/>
          <c:showVal val="0"/>
          <c:showCatName val="0"/>
          <c:showSerName val="0"/>
          <c:showPercent val="0"/>
          <c:showBubbleSize val="0"/>
        </c:dLbls>
        <c:marker val="1"/>
        <c:smooth val="0"/>
        <c:axId val="1271184800"/>
        <c:axId val="1655697200"/>
      </c:lineChart>
      <c:catAx>
        <c:axId val="1899031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gn="ctr">
              <a:defRPr lang="en-US" sz="900" b="0" i="0" u="none" strike="noStrike" kern="1200" baseline="0">
                <a:solidFill>
                  <a:srgbClr val="065081"/>
                </a:solidFill>
                <a:latin typeface="+mn-lt"/>
                <a:ea typeface="+mn-ea"/>
                <a:cs typeface="+mn-cs"/>
              </a:defRPr>
            </a:pPr>
            <a:endParaRPr lang="en-US"/>
          </a:p>
        </c:txPr>
        <c:crossAx val="1899051680"/>
        <c:crosses val="autoZero"/>
        <c:auto val="1"/>
        <c:lblAlgn val="ctr"/>
        <c:lblOffset val="100"/>
        <c:noMultiLvlLbl val="0"/>
      </c:catAx>
      <c:valAx>
        <c:axId val="18990516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rgbClr val="EC1556"/>
                </a:solidFill>
                <a:latin typeface="+mn-lt"/>
                <a:ea typeface="+mn-ea"/>
                <a:cs typeface="+mn-cs"/>
              </a:defRPr>
            </a:pPr>
            <a:endParaRPr lang="en-US"/>
          </a:p>
        </c:txPr>
        <c:crossAx val="1899031296"/>
        <c:crosses val="autoZero"/>
        <c:crossBetween val="between"/>
      </c:valAx>
      <c:valAx>
        <c:axId val="1655697200"/>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rgbClr val="354675"/>
                </a:solidFill>
                <a:latin typeface="+mn-lt"/>
                <a:ea typeface="+mn-ea"/>
                <a:cs typeface="+mn-cs"/>
              </a:defRPr>
            </a:pPr>
            <a:endParaRPr lang="en-US"/>
          </a:p>
        </c:txPr>
        <c:crossAx val="1271184800"/>
        <c:crosses val="max"/>
        <c:crossBetween val="between"/>
      </c:valAx>
      <c:catAx>
        <c:axId val="1271184800"/>
        <c:scaling>
          <c:orientation val="minMax"/>
        </c:scaling>
        <c:delete val="1"/>
        <c:axPos val="b"/>
        <c:numFmt formatCode="General" sourceLinked="1"/>
        <c:majorTickMark val="out"/>
        <c:minorTickMark val="none"/>
        <c:tickLblPos val="nextTo"/>
        <c:crossAx val="165569720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lang="en-US" sz="1000" b="0" i="0" u="none" strike="noStrike" kern="1200" baseline="0">
          <a:solidFill>
            <a:schemeClr val="tx1"/>
          </a:solidFill>
          <a:latin typeface="+mn-lt"/>
          <a:ea typeface="+mn-ea"/>
          <a:cs typeface="+mn-cs"/>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884304594039112E-2"/>
          <c:y val="0.32491853820820227"/>
          <c:w val="0.93635396161417328"/>
          <c:h val="0.35917492829126807"/>
        </c:manualLayout>
      </c:layout>
      <c:barChart>
        <c:barDir val="col"/>
        <c:grouping val="stacked"/>
        <c:varyColors val="0"/>
        <c:ser>
          <c:idx val="0"/>
          <c:order val="0"/>
          <c:tx>
            <c:strRef>
              <c:f>Sheet1!$B$1</c:f>
              <c:strCache>
                <c:ptCount val="1"/>
                <c:pt idx="0">
                  <c:v>Articles, blog posts, videos</c:v>
                </c:pt>
              </c:strCache>
            </c:strRef>
          </c:tx>
          <c:spPr>
            <a:solidFill>
              <a:schemeClr val="accent1"/>
            </a:solidFill>
            <a:ln>
              <a:noFill/>
            </a:ln>
            <a:effectLst/>
          </c:spPr>
          <c:invertIfNegative val="0"/>
          <c:cat>
            <c:strRef>
              <c:f>Sheet1!$A$2:$A$38</c:f>
              <c:strCache>
                <c:ptCount val="37"/>
                <c:pt idx="0">
                  <c:v>GÉANT</c:v>
                </c:pt>
                <c:pt idx="1">
                  <c:v>GARR</c:v>
                </c:pt>
                <c:pt idx="2">
                  <c:v>SWITCH</c:v>
                </c:pt>
                <c:pt idx="3">
                  <c:v>Jisc</c:v>
                </c:pt>
                <c:pt idx="4">
                  <c:v>SURF</c:v>
                </c:pt>
                <c:pt idx="5">
                  <c:v>Belnet</c:v>
                </c:pt>
                <c:pt idx="6">
                  <c:v>CARNET</c:v>
                </c:pt>
                <c:pt idx="7">
                  <c:v>RedIRIS/i2CAT</c:v>
                </c:pt>
                <c:pt idx="8">
                  <c:v>Renater</c:v>
                </c:pt>
                <c:pt idx="9">
                  <c:v>Restena</c:v>
                </c:pt>
                <c:pt idx="10">
                  <c:v>DFN/DFN-CERT</c:v>
                </c:pt>
                <c:pt idx="11">
                  <c:v>ARNES/SI-CERT</c:v>
                </c:pt>
                <c:pt idx="12">
                  <c:v>MARnet</c:v>
                </c:pt>
                <c:pt idx="13">
                  <c:v>SigmaNet/CERT.LV</c:v>
                </c:pt>
                <c:pt idx="14">
                  <c:v>RNP</c:v>
                </c:pt>
                <c:pt idx="15">
                  <c:v>CSC</c:v>
                </c:pt>
                <c:pt idx="16">
                  <c:v>DeiC</c:v>
                </c:pt>
                <c:pt idx="17">
                  <c:v>TENET/SANren</c:v>
                </c:pt>
                <c:pt idx="18">
                  <c:v>FCCN</c:v>
                </c:pt>
                <c:pt idx="19">
                  <c:v>HEAnet</c:v>
                </c:pt>
                <c:pt idx="20">
                  <c:v>Litnet</c:v>
                </c:pt>
                <c:pt idx="21">
                  <c:v>GRENA</c:v>
                </c:pt>
                <c:pt idx="22">
                  <c:v>CESNET</c:v>
                </c:pt>
                <c:pt idx="23">
                  <c:v>Eenet</c:v>
                </c:pt>
                <c:pt idx="24">
                  <c:v>RENAM</c:v>
                </c:pt>
                <c:pt idx="25">
                  <c:v>CYNET</c:v>
                </c:pt>
                <c:pt idx="26">
                  <c:v>KIFU</c:v>
                </c:pt>
                <c:pt idx="27">
                  <c:v>RedCLARA</c:v>
                </c:pt>
                <c:pt idx="28">
                  <c:v>ASNET-AM</c:v>
                </c:pt>
                <c:pt idx="29">
                  <c:v>SUNET</c:v>
                </c:pt>
                <c:pt idx="30">
                  <c:v>AzScienceNet</c:v>
                </c:pt>
                <c:pt idx="31">
                  <c:v>AARNet</c:v>
                </c:pt>
                <c:pt idx="32">
                  <c:v>CANARIE</c:v>
                </c:pt>
                <c:pt idx="33">
                  <c:v>CERN</c:v>
                </c:pt>
                <c:pt idx="34">
                  <c:v>Orange CyberDefense</c:v>
                </c:pt>
                <c:pt idx="35">
                  <c:v>REUNA</c:v>
                </c:pt>
                <c:pt idx="36">
                  <c:v>NORDUnet</c:v>
                </c:pt>
              </c:strCache>
            </c:strRef>
          </c:cat>
          <c:val>
            <c:numRef>
              <c:f>Sheet1!$B$2:$B$38</c:f>
              <c:numCache>
                <c:formatCode>General</c:formatCode>
                <c:ptCount val="37"/>
                <c:pt idx="0">
                  <c:v>37</c:v>
                </c:pt>
                <c:pt idx="1">
                  <c:v>26</c:v>
                </c:pt>
                <c:pt idx="2">
                  <c:v>9</c:v>
                </c:pt>
                <c:pt idx="3">
                  <c:v>11</c:v>
                </c:pt>
                <c:pt idx="4">
                  <c:v>9</c:v>
                </c:pt>
                <c:pt idx="5">
                  <c:v>10</c:v>
                </c:pt>
                <c:pt idx="6">
                  <c:v>5</c:v>
                </c:pt>
                <c:pt idx="7">
                  <c:v>8</c:v>
                </c:pt>
                <c:pt idx="8">
                  <c:v>2</c:v>
                </c:pt>
                <c:pt idx="9">
                  <c:v>4</c:v>
                </c:pt>
                <c:pt idx="10">
                  <c:v>5</c:v>
                </c:pt>
                <c:pt idx="11">
                  <c:v>5</c:v>
                </c:pt>
                <c:pt idx="12">
                  <c:v>6</c:v>
                </c:pt>
                <c:pt idx="13">
                  <c:v>4</c:v>
                </c:pt>
                <c:pt idx="14">
                  <c:v>5</c:v>
                </c:pt>
                <c:pt idx="15">
                  <c:v>4</c:v>
                </c:pt>
                <c:pt idx="16">
                  <c:v>2</c:v>
                </c:pt>
                <c:pt idx="17">
                  <c:v>4</c:v>
                </c:pt>
                <c:pt idx="18">
                  <c:v>2</c:v>
                </c:pt>
                <c:pt idx="19">
                  <c:v>2</c:v>
                </c:pt>
                <c:pt idx="20">
                  <c:v>2</c:v>
                </c:pt>
                <c:pt idx="21">
                  <c:v>2</c:v>
                </c:pt>
                <c:pt idx="22">
                  <c:v>3</c:v>
                </c:pt>
                <c:pt idx="23">
                  <c:v>1</c:v>
                </c:pt>
                <c:pt idx="24">
                  <c:v>1</c:v>
                </c:pt>
                <c:pt idx="25">
                  <c:v>3</c:v>
                </c:pt>
                <c:pt idx="26">
                  <c:v>1</c:v>
                </c:pt>
                <c:pt idx="29">
                  <c:v>1</c:v>
                </c:pt>
                <c:pt idx="33">
                  <c:v>1</c:v>
                </c:pt>
                <c:pt idx="34">
                  <c:v>2</c:v>
                </c:pt>
              </c:numCache>
            </c:numRef>
          </c:val>
          <c:extLst>
            <c:ext xmlns:c16="http://schemas.microsoft.com/office/drawing/2014/chart" uri="{C3380CC4-5D6E-409C-BE32-E72D297353CC}">
              <c16:uniqueId val="{00000000-78B6-4078-821B-E2AC7DFB8199}"/>
            </c:ext>
          </c:extLst>
        </c:ser>
        <c:ser>
          <c:idx val="1"/>
          <c:order val="1"/>
          <c:tx>
            <c:strRef>
              <c:f>Sheet1!$C$1</c:f>
              <c:strCache>
                <c:ptCount val="1"/>
                <c:pt idx="0">
                  <c:v>Repository Contributions</c:v>
                </c:pt>
              </c:strCache>
            </c:strRef>
          </c:tx>
          <c:spPr>
            <a:solidFill>
              <a:schemeClr val="accent2"/>
            </a:solidFill>
            <a:ln>
              <a:noFill/>
            </a:ln>
            <a:effectLst/>
          </c:spPr>
          <c:invertIfNegative val="0"/>
          <c:cat>
            <c:strRef>
              <c:f>Sheet1!$A$2:$A$38</c:f>
              <c:strCache>
                <c:ptCount val="37"/>
                <c:pt idx="0">
                  <c:v>GÉANT</c:v>
                </c:pt>
                <c:pt idx="1">
                  <c:v>GARR</c:v>
                </c:pt>
                <c:pt idx="2">
                  <c:v>SWITCH</c:v>
                </c:pt>
                <c:pt idx="3">
                  <c:v>Jisc</c:v>
                </c:pt>
                <c:pt idx="4">
                  <c:v>SURF</c:v>
                </c:pt>
                <c:pt idx="5">
                  <c:v>Belnet</c:v>
                </c:pt>
                <c:pt idx="6">
                  <c:v>CARNET</c:v>
                </c:pt>
                <c:pt idx="7">
                  <c:v>RedIRIS/i2CAT</c:v>
                </c:pt>
                <c:pt idx="8">
                  <c:v>Renater</c:v>
                </c:pt>
                <c:pt idx="9">
                  <c:v>Restena</c:v>
                </c:pt>
                <c:pt idx="10">
                  <c:v>DFN/DFN-CERT</c:v>
                </c:pt>
                <c:pt idx="11">
                  <c:v>ARNES/SI-CERT</c:v>
                </c:pt>
                <c:pt idx="12">
                  <c:v>MARnet</c:v>
                </c:pt>
                <c:pt idx="13">
                  <c:v>SigmaNet/CERT.LV</c:v>
                </c:pt>
                <c:pt idx="14">
                  <c:v>RNP</c:v>
                </c:pt>
                <c:pt idx="15">
                  <c:v>CSC</c:v>
                </c:pt>
                <c:pt idx="16">
                  <c:v>DeiC</c:v>
                </c:pt>
                <c:pt idx="17">
                  <c:v>TENET/SANren</c:v>
                </c:pt>
                <c:pt idx="18">
                  <c:v>FCCN</c:v>
                </c:pt>
                <c:pt idx="19">
                  <c:v>HEAnet</c:v>
                </c:pt>
                <c:pt idx="20">
                  <c:v>Litnet</c:v>
                </c:pt>
                <c:pt idx="21">
                  <c:v>GRENA</c:v>
                </c:pt>
                <c:pt idx="22">
                  <c:v>CESNET</c:v>
                </c:pt>
                <c:pt idx="23">
                  <c:v>Eenet</c:v>
                </c:pt>
                <c:pt idx="24">
                  <c:v>RENAM</c:v>
                </c:pt>
                <c:pt idx="25">
                  <c:v>CYNET</c:v>
                </c:pt>
                <c:pt idx="26">
                  <c:v>KIFU</c:v>
                </c:pt>
                <c:pt idx="27">
                  <c:v>RedCLARA</c:v>
                </c:pt>
                <c:pt idx="28">
                  <c:v>ASNET-AM</c:v>
                </c:pt>
                <c:pt idx="29">
                  <c:v>SUNET</c:v>
                </c:pt>
                <c:pt idx="30">
                  <c:v>AzScienceNet</c:v>
                </c:pt>
                <c:pt idx="31">
                  <c:v>AARNet</c:v>
                </c:pt>
                <c:pt idx="32">
                  <c:v>CANARIE</c:v>
                </c:pt>
                <c:pt idx="33">
                  <c:v>CERN</c:v>
                </c:pt>
                <c:pt idx="34">
                  <c:v>Orange CyberDefense</c:v>
                </c:pt>
                <c:pt idx="35">
                  <c:v>REUNA</c:v>
                </c:pt>
                <c:pt idx="36">
                  <c:v>NORDUnet</c:v>
                </c:pt>
              </c:strCache>
            </c:strRef>
          </c:cat>
          <c:val>
            <c:numRef>
              <c:f>Sheet1!$C$2:$C$38</c:f>
              <c:numCache>
                <c:formatCode>General</c:formatCode>
                <c:ptCount val="37"/>
                <c:pt idx="0">
                  <c:v>4</c:v>
                </c:pt>
                <c:pt idx="2">
                  <c:v>4</c:v>
                </c:pt>
                <c:pt idx="3">
                  <c:v>2</c:v>
                </c:pt>
                <c:pt idx="4">
                  <c:v>3</c:v>
                </c:pt>
                <c:pt idx="6">
                  <c:v>2</c:v>
                </c:pt>
                <c:pt idx="8">
                  <c:v>2</c:v>
                </c:pt>
                <c:pt idx="9">
                  <c:v>1</c:v>
                </c:pt>
                <c:pt idx="19">
                  <c:v>2</c:v>
                </c:pt>
              </c:numCache>
            </c:numRef>
          </c:val>
          <c:extLst>
            <c:ext xmlns:c16="http://schemas.microsoft.com/office/drawing/2014/chart" uri="{C3380CC4-5D6E-409C-BE32-E72D297353CC}">
              <c16:uniqueId val="{00000001-78B6-4078-821B-E2AC7DFB8199}"/>
            </c:ext>
          </c:extLst>
        </c:ser>
        <c:ser>
          <c:idx val="2"/>
          <c:order val="2"/>
          <c:tx>
            <c:strRef>
              <c:f>Sheet1!$D$1</c:f>
              <c:strCache>
                <c:ptCount val="1"/>
                <c:pt idx="0">
                  <c:v>Social Media support</c:v>
                </c:pt>
              </c:strCache>
            </c:strRef>
          </c:tx>
          <c:spPr>
            <a:solidFill>
              <a:srgbClr val="1AAA88"/>
            </a:solidFill>
            <a:ln>
              <a:noFill/>
            </a:ln>
            <a:effectLst/>
          </c:spPr>
          <c:invertIfNegative val="0"/>
          <c:cat>
            <c:strRef>
              <c:f>Sheet1!$A$2:$A$38</c:f>
              <c:strCache>
                <c:ptCount val="37"/>
                <c:pt idx="0">
                  <c:v>GÉANT</c:v>
                </c:pt>
                <c:pt idx="1">
                  <c:v>GARR</c:v>
                </c:pt>
                <c:pt idx="2">
                  <c:v>SWITCH</c:v>
                </c:pt>
                <c:pt idx="3">
                  <c:v>Jisc</c:v>
                </c:pt>
                <c:pt idx="4">
                  <c:v>SURF</c:v>
                </c:pt>
                <c:pt idx="5">
                  <c:v>Belnet</c:v>
                </c:pt>
                <c:pt idx="6">
                  <c:v>CARNET</c:v>
                </c:pt>
                <c:pt idx="7">
                  <c:v>RedIRIS/i2CAT</c:v>
                </c:pt>
                <c:pt idx="8">
                  <c:v>Renater</c:v>
                </c:pt>
                <c:pt idx="9">
                  <c:v>Restena</c:v>
                </c:pt>
                <c:pt idx="10">
                  <c:v>DFN/DFN-CERT</c:v>
                </c:pt>
                <c:pt idx="11">
                  <c:v>ARNES/SI-CERT</c:v>
                </c:pt>
                <c:pt idx="12">
                  <c:v>MARnet</c:v>
                </c:pt>
                <c:pt idx="13">
                  <c:v>SigmaNet/CERT.LV</c:v>
                </c:pt>
                <c:pt idx="14">
                  <c:v>RNP</c:v>
                </c:pt>
                <c:pt idx="15">
                  <c:v>CSC</c:v>
                </c:pt>
                <c:pt idx="16">
                  <c:v>DeiC</c:v>
                </c:pt>
                <c:pt idx="17">
                  <c:v>TENET/SANren</c:v>
                </c:pt>
                <c:pt idx="18">
                  <c:v>FCCN</c:v>
                </c:pt>
                <c:pt idx="19">
                  <c:v>HEAnet</c:v>
                </c:pt>
                <c:pt idx="20">
                  <c:v>Litnet</c:v>
                </c:pt>
                <c:pt idx="21">
                  <c:v>GRENA</c:v>
                </c:pt>
                <c:pt idx="22">
                  <c:v>CESNET</c:v>
                </c:pt>
                <c:pt idx="23">
                  <c:v>Eenet</c:v>
                </c:pt>
                <c:pt idx="24">
                  <c:v>RENAM</c:v>
                </c:pt>
                <c:pt idx="25">
                  <c:v>CYNET</c:v>
                </c:pt>
                <c:pt idx="26">
                  <c:v>KIFU</c:v>
                </c:pt>
                <c:pt idx="27">
                  <c:v>RedCLARA</c:v>
                </c:pt>
                <c:pt idx="28">
                  <c:v>ASNET-AM</c:v>
                </c:pt>
                <c:pt idx="29">
                  <c:v>SUNET</c:v>
                </c:pt>
                <c:pt idx="30">
                  <c:v>AzScienceNet</c:v>
                </c:pt>
                <c:pt idx="31">
                  <c:v>AARNet</c:v>
                </c:pt>
                <c:pt idx="32">
                  <c:v>CANARIE</c:v>
                </c:pt>
                <c:pt idx="33">
                  <c:v>CERN</c:v>
                </c:pt>
                <c:pt idx="34">
                  <c:v>Orange CyberDefense</c:v>
                </c:pt>
                <c:pt idx="35">
                  <c:v>REUNA</c:v>
                </c:pt>
                <c:pt idx="36">
                  <c:v>NORDUnet</c:v>
                </c:pt>
              </c:strCache>
            </c:strRef>
          </c:cat>
          <c:val>
            <c:numRef>
              <c:f>Sheet1!$D$2:$D$38</c:f>
              <c:numCache>
                <c:formatCode>General</c:formatCode>
                <c:ptCount val="37"/>
                <c:pt idx="0">
                  <c:v>5</c:v>
                </c:pt>
                <c:pt idx="1">
                  <c:v>4</c:v>
                </c:pt>
                <c:pt idx="2">
                  <c:v>4</c:v>
                </c:pt>
                <c:pt idx="3">
                  <c:v>3</c:v>
                </c:pt>
                <c:pt idx="4">
                  <c:v>4</c:v>
                </c:pt>
                <c:pt idx="5">
                  <c:v>4</c:v>
                </c:pt>
                <c:pt idx="6">
                  <c:v>3</c:v>
                </c:pt>
                <c:pt idx="7">
                  <c:v>3</c:v>
                </c:pt>
                <c:pt idx="8">
                  <c:v>4</c:v>
                </c:pt>
                <c:pt idx="9">
                  <c:v>4</c:v>
                </c:pt>
                <c:pt idx="10">
                  <c:v>1</c:v>
                </c:pt>
                <c:pt idx="11">
                  <c:v>2</c:v>
                </c:pt>
                <c:pt idx="13">
                  <c:v>3</c:v>
                </c:pt>
                <c:pt idx="14">
                  <c:v>2</c:v>
                </c:pt>
                <c:pt idx="15">
                  <c:v>3</c:v>
                </c:pt>
                <c:pt idx="16">
                  <c:v>3</c:v>
                </c:pt>
                <c:pt idx="17">
                  <c:v>1</c:v>
                </c:pt>
                <c:pt idx="18">
                  <c:v>4</c:v>
                </c:pt>
                <c:pt idx="19">
                  <c:v>2</c:v>
                </c:pt>
                <c:pt idx="20">
                  <c:v>1</c:v>
                </c:pt>
                <c:pt idx="21">
                  <c:v>1</c:v>
                </c:pt>
                <c:pt idx="22">
                  <c:v>1</c:v>
                </c:pt>
                <c:pt idx="24">
                  <c:v>1</c:v>
                </c:pt>
                <c:pt idx="27">
                  <c:v>2</c:v>
                </c:pt>
                <c:pt idx="30">
                  <c:v>1</c:v>
                </c:pt>
                <c:pt idx="31">
                  <c:v>1</c:v>
                </c:pt>
                <c:pt idx="32">
                  <c:v>2</c:v>
                </c:pt>
                <c:pt idx="34">
                  <c:v>2</c:v>
                </c:pt>
                <c:pt idx="35">
                  <c:v>1</c:v>
                </c:pt>
              </c:numCache>
            </c:numRef>
          </c:val>
          <c:extLst>
            <c:ext xmlns:c16="http://schemas.microsoft.com/office/drawing/2014/chart" uri="{C3380CC4-5D6E-409C-BE32-E72D297353CC}">
              <c16:uniqueId val="{00000002-78B6-4078-821B-E2AC7DFB8199}"/>
            </c:ext>
          </c:extLst>
        </c:ser>
        <c:ser>
          <c:idx val="3"/>
          <c:order val="3"/>
          <c:tx>
            <c:strRef>
              <c:f>Sheet1!$E$1</c:f>
              <c:strCache>
                <c:ptCount val="1"/>
                <c:pt idx="0">
                  <c:v>Webinars</c:v>
                </c:pt>
              </c:strCache>
            </c:strRef>
          </c:tx>
          <c:spPr>
            <a:solidFill>
              <a:srgbClr val="ED7503"/>
            </a:solidFill>
            <a:ln>
              <a:noFill/>
            </a:ln>
            <a:effectLst/>
          </c:spPr>
          <c:invertIfNegative val="0"/>
          <c:cat>
            <c:strRef>
              <c:f>Sheet1!$A$2:$A$38</c:f>
              <c:strCache>
                <c:ptCount val="37"/>
                <c:pt idx="0">
                  <c:v>GÉANT</c:v>
                </c:pt>
                <c:pt idx="1">
                  <c:v>GARR</c:v>
                </c:pt>
                <c:pt idx="2">
                  <c:v>SWITCH</c:v>
                </c:pt>
                <c:pt idx="3">
                  <c:v>Jisc</c:v>
                </c:pt>
                <c:pt idx="4">
                  <c:v>SURF</c:v>
                </c:pt>
                <c:pt idx="5">
                  <c:v>Belnet</c:v>
                </c:pt>
                <c:pt idx="6">
                  <c:v>CARNET</c:v>
                </c:pt>
                <c:pt idx="7">
                  <c:v>RedIRIS/i2CAT</c:v>
                </c:pt>
                <c:pt idx="8">
                  <c:v>Renater</c:v>
                </c:pt>
                <c:pt idx="9">
                  <c:v>Restena</c:v>
                </c:pt>
                <c:pt idx="10">
                  <c:v>DFN/DFN-CERT</c:v>
                </c:pt>
                <c:pt idx="11">
                  <c:v>ARNES/SI-CERT</c:v>
                </c:pt>
                <c:pt idx="12">
                  <c:v>MARnet</c:v>
                </c:pt>
                <c:pt idx="13">
                  <c:v>SigmaNet/CERT.LV</c:v>
                </c:pt>
                <c:pt idx="14">
                  <c:v>RNP</c:v>
                </c:pt>
                <c:pt idx="15">
                  <c:v>CSC</c:v>
                </c:pt>
                <c:pt idx="16">
                  <c:v>DeiC</c:v>
                </c:pt>
                <c:pt idx="17">
                  <c:v>TENET/SANren</c:v>
                </c:pt>
                <c:pt idx="18">
                  <c:v>FCCN</c:v>
                </c:pt>
                <c:pt idx="19">
                  <c:v>HEAnet</c:v>
                </c:pt>
                <c:pt idx="20">
                  <c:v>Litnet</c:v>
                </c:pt>
                <c:pt idx="21">
                  <c:v>GRENA</c:v>
                </c:pt>
                <c:pt idx="22">
                  <c:v>CESNET</c:v>
                </c:pt>
                <c:pt idx="23">
                  <c:v>Eenet</c:v>
                </c:pt>
                <c:pt idx="24">
                  <c:v>RENAM</c:v>
                </c:pt>
                <c:pt idx="25">
                  <c:v>CYNET</c:v>
                </c:pt>
                <c:pt idx="26">
                  <c:v>KIFU</c:v>
                </c:pt>
                <c:pt idx="27">
                  <c:v>RedCLARA</c:v>
                </c:pt>
                <c:pt idx="28">
                  <c:v>ASNET-AM</c:v>
                </c:pt>
                <c:pt idx="29">
                  <c:v>SUNET</c:v>
                </c:pt>
                <c:pt idx="30">
                  <c:v>AzScienceNet</c:v>
                </c:pt>
                <c:pt idx="31">
                  <c:v>AARNet</c:v>
                </c:pt>
                <c:pt idx="32">
                  <c:v>CANARIE</c:v>
                </c:pt>
                <c:pt idx="33">
                  <c:v>CERN</c:v>
                </c:pt>
                <c:pt idx="34">
                  <c:v>Orange CyberDefense</c:v>
                </c:pt>
                <c:pt idx="35">
                  <c:v>REUNA</c:v>
                </c:pt>
                <c:pt idx="36">
                  <c:v>NORDUnet</c:v>
                </c:pt>
              </c:strCache>
            </c:strRef>
          </c:cat>
          <c:val>
            <c:numRef>
              <c:f>Sheet1!$E$2:$E$38</c:f>
              <c:numCache>
                <c:formatCode>General</c:formatCode>
                <c:ptCount val="37"/>
                <c:pt idx="2">
                  <c:v>1</c:v>
                </c:pt>
                <c:pt idx="3">
                  <c:v>1</c:v>
                </c:pt>
                <c:pt idx="4">
                  <c:v>2</c:v>
                </c:pt>
                <c:pt idx="5">
                  <c:v>1</c:v>
                </c:pt>
                <c:pt idx="7">
                  <c:v>1</c:v>
                </c:pt>
                <c:pt idx="10">
                  <c:v>1</c:v>
                </c:pt>
                <c:pt idx="14">
                  <c:v>2</c:v>
                </c:pt>
                <c:pt idx="17">
                  <c:v>1</c:v>
                </c:pt>
                <c:pt idx="19">
                  <c:v>1</c:v>
                </c:pt>
                <c:pt idx="33">
                  <c:v>1</c:v>
                </c:pt>
                <c:pt idx="34">
                  <c:v>2</c:v>
                </c:pt>
              </c:numCache>
            </c:numRef>
          </c:val>
          <c:extLst>
            <c:ext xmlns:c16="http://schemas.microsoft.com/office/drawing/2014/chart" uri="{C3380CC4-5D6E-409C-BE32-E72D297353CC}">
              <c16:uniqueId val="{00000004-78B6-4078-821B-E2AC7DFB8199}"/>
            </c:ext>
          </c:extLst>
        </c:ser>
        <c:ser>
          <c:idx val="4"/>
          <c:order val="4"/>
          <c:tx>
            <c:strRef>
              <c:f>Sheet1!$F$1</c:f>
              <c:strCache>
                <c:ptCount val="1"/>
                <c:pt idx="0">
                  <c:v>Webinar collab+interpretation</c:v>
                </c:pt>
              </c:strCache>
            </c:strRef>
          </c:tx>
          <c:spPr>
            <a:solidFill>
              <a:schemeClr val="accent5"/>
            </a:solidFill>
            <a:ln>
              <a:noFill/>
            </a:ln>
            <a:effectLst/>
          </c:spPr>
          <c:invertIfNegative val="0"/>
          <c:cat>
            <c:strRef>
              <c:f>Sheet1!$A$2:$A$38</c:f>
              <c:strCache>
                <c:ptCount val="37"/>
                <c:pt idx="0">
                  <c:v>GÉANT</c:v>
                </c:pt>
                <c:pt idx="1">
                  <c:v>GARR</c:v>
                </c:pt>
                <c:pt idx="2">
                  <c:v>SWITCH</c:v>
                </c:pt>
                <c:pt idx="3">
                  <c:v>Jisc</c:v>
                </c:pt>
                <c:pt idx="4">
                  <c:v>SURF</c:v>
                </c:pt>
                <c:pt idx="5">
                  <c:v>Belnet</c:v>
                </c:pt>
                <c:pt idx="6">
                  <c:v>CARNET</c:v>
                </c:pt>
                <c:pt idx="7">
                  <c:v>RedIRIS/i2CAT</c:v>
                </c:pt>
                <c:pt idx="8">
                  <c:v>Renater</c:v>
                </c:pt>
                <c:pt idx="9">
                  <c:v>Restena</c:v>
                </c:pt>
                <c:pt idx="10">
                  <c:v>DFN/DFN-CERT</c:v>
                </c:pt>
                <c:pt idx="11">
                  <c:v>ARNES/SI-CERT</c:v>
                </c:pt>
                <c:pt idx="12">
                  <c:v>MARnet</c:v>
                </c:pt>
                <c:pt idx="13">
                  <c:v>SigmaNet/CERT.LV</c:v>
                </c:pt>
                <c:pt idx="14">
                  <c:v>RNP</c:v>
                </c:pt>
                <c:pt idx="15">
                  <c:v>CSC</c:v>
                </c:pt>
                <c:pt idx="16">
                  <c:v>DeiC</c:v>
                </c:pt>
                <c:pt idx="17">
                  <c:v>TENET/SANren</c:v>
                </c:pt>
                <c:pt idx="18">
                  <c:v>FCCN</c:v>
                </c:pt>
                <c:pt idx="19">
                  <c:v>HEAnet</c:v>
                </c:pt>
                <c:pt idx="20">
                  <c:v>Litnet</c:v>
                </c:pt>
                <c:pt idx="21">
                  <c:v>GRENA</c:v>
                </c:pt>
                <c:pt idx="22">
                  <c:v>CESNET</c:v>
                </c:pt>
                <c:pt idx="23">
                  <c:v>Eenet</c:v>
                </c:pt>
                <c:pt idx="24">
                  <c:v>RENAM</c:v>
                </c:pt>
                <c:pt idx="25">
                  <c:v>CYNET</c:v>
                </c:pt>
                <c:pt idx="26">
                  <c:v>KIFU</c:v>
                </c:pt>
                <c:pt idx="27">
                  <c:v>RedCLARA</c:v>
                </c:pt>
                <c:pt idx="28">
                  <c:v>ASNET-AM</c:v>
                </c:pt>
                <c:pt idx="29">
                  <c:v>SUNET</c:v>
                </c:pt>
                <c:pt idx="30">
                  <c:v>AzScienceNet</c:v>
                </c:pt>
                <c:pt idx="31">
                  <c:v>AARNet</c:v>
                </c:pt>
                <c:pt idx="32">
                  <c:v>CANARIE</c:v>
                </c:pt>
                <c:pt idx="33">
                  <c:v>CERN</c:v>
                </c:pt>
                <c:pt idx="34">
                  <c:v>Orange CyberDefense</c:v>
                </c:pt>
                <c:pt idx="35">
                  <c:v>REUNA</c:v>
                </c:pt>
                <c:pt idx="36">
                  <c:v>NORDUnet</c:v>
                </c:pt>
              </c:strCache>
            </c:strRef>
          </c:cat>
          <c:val>
            <c:numRef>
              <c:f>Sheet1!$F$2:$F$38</c:f>
              <c:numCache>
                <c:formatCode>General</c:formatCode>
                <c:ptCount val="37"/>
                <c:pt idx="27">
                  <c:v>2</c:v>
                </c:pt>
              </c:numCache>
            </c:numRef>
          </c:val>
          <c:extLst>
            <c:ext xmlns:c16="http://schemas.microsoft.com/office/drawing/2014/chart" uri="{C3380CC4-5D6E-409C-BE32-E72D297353CC}">
              <c16:uniqueId val="{00000005-78B6-4078-821B-E2AC7DFB8199}"/>
            </c:ext>
          </c:extLst>
        </c:ser>
        <c:ser>
          <c:idx val="5"/>
          <c:order val="5"/>
          <c:tx>
            <c:strRef>
              <c:f>Sheet1!$G$1</c:f>
              <c:strCache>
                <c:ptCount val="1"/>
                <c:pt idx="0">
                  <c:v>Related events</c:v>
                </c:pt>
              </c:strCache>
            </c:strRef>
          </c:tx>
          <c:spPr>
            <a:solidFill>
              <a:schemeClr val="accent6"/>
            </a:solidFill>
            <a:ln>
              <a:noFill/>
            </a:ln>
            <a:effectLst/>
          </c:spPr>
          <c:invertIfNegative val="0"/>
          <c:cat>
            <c:strRef>
              <c:f>Sheet1!$A$2:$A$38</c:f>
              <c:strCache>
                <c:ptCount val="37"/>
                <c:pt idx="0">
                  <c:v>GÉANT</c:v>
                </c:pt>
                <c:pt idx="1">
                  <c:v>GARR</c:v>
                </c:pt>
                <c:pt idx="2">
                  <c:v>SWITCH</c:v>
                </c:pt>
                <c:pt idx="3">
                  <c:v>Jisc</c:v>
                </c:pt>
                <c:pt idx="4">
                  <c:v>SURF</c:v>
                </c:pt>
                <c:pt idx="5">
                  <c:v>Belnet</c:v>
                </c:pt>
                <c:pt idx="6">
                  <c:v>CARNET</c:v>
                </c:pt>
                <c:pt idx="7">
                  <c:v>RedIRIS/i2CAT</c:v>
                </c:pt>
                <c:pt idx="8">
                  <c:v>Renater</c:v>
                </c:pt>
                <c:pt idx="9">
                  <c:v>Restena</c:v>
                </c:pt>
                <c:pt idx="10">
                  <c:v>DFN/DFN-CERT</c:v>
                </c:pt>
                <c:pt idx="11">
                  <c:v>ARNES/SI-CERT</c:v>
                </c:pt>
                <c:pt idx="12">
                  <c:v>MARnet</c:v>
                </c:pt>
                <c:pt idx="13">
                  <c:v>SigmaNet/CERT.LV</c:v>
                </c:pt>
                <c:pt idx="14">
                  <c:v>RNP</c:v>
                </c:pt>
                <c:pt idx="15">
                  <c:v>CSC</c:v>
                </c:pt>
                <c:pt idx="16">
                  <c:v>DeiC</c:v>
                </c:pt>
                <c:pt idx="17">
                  <c:v>TENET/SANren</c:v>
                </c:pt>
                <c:pt idx="18">
                  <c:v>FCCN</c:v>
                </c:pt>
                <c:pt idx="19">
                  <c:v>HEAnet</c:v>
                </c:pt>
                <c:pt idx="20">
                  <c:v>Litnet</c:v>
                </c:pt>
                <c:pt idx="21">
                  <c:v>GRENA</c:v>
                </c:pt>
                <c:pt idx="22">
                  <c:v>CESNET</c:v>
                </c:pt>
                <c:pt idx="23">
                  <c:v>Eenet</c:v>
                </c:pt>
                <c:pt idx="24">
                  <c:v>RENAM</c:v>
                </c:pt>
                <c:pt idx="25">
                  <c:v>CYNET</c:v>
                </c:pt>
                <c:pt idx="26">
                  <c:v>KIFU</c:v>
                </c:pt>
                <c:pt idx="27">
                  <c:v>RedCLARA</c:v>
                </c:pt>
                <c:pt idx="28">
                  <c:v>ASNET-AM</c:v>
                </c:pt>
                <c:pt idx="29">
                  <c:v>SUNET</c:v>
                </c:pt>
                <c:pt idx="30">
                  <c:v>AzScienceNet</c:v>
                </c:pt>
                <c:pt idx="31">
                  <c:v>AARNet</c:v>
                </c:pt>
                <c:pt idx="32">
                  <c:v>CANARIE</c:v>
                </c:pt>
                <c:pt idx="33">
                  <c:v>CERN</c:v>
                </c:pt>
                <c:pt idx="34">
                  <c:v>Orange CyberDefense</c:v>
                </c:pt>
                <c:pt idx="35">
                  <c:v>REUNA</c:v>
                </c:pt>
                <c:pt idx="36">
                  <c:v>NORDUnet</c:v>
                </c:pt>
              </c:strCache>
            </c:strRef>
          </c:cat>
          <c:val>
            <c:numRef>
              <c:f>Sheet1!$G$2:$G$38</c:f>
              <c:numCache>
                <c:formatCode>General</c:formatCode>
                <c:ptCount val="37"/>
                <c:pt idx="1">
                  <c:v>8</c:v>
                </c:pt>
                <c:pt idx="2">
                  <c:v>4</c:v>
                </c:pt>
                <c:pt idx="3">
                  <c:v>2</c:v>
                </c:pt>
                <c:pt idx="9">
                  <c:v>1</c:v>
                </c:pt>
                <c:pt idx="13">
                  <c:v>1</c:v>
                </c:pt>
                <c:pt idx="20">
                  <c:v>1</c:v>
                </c:pt>
                <c:pt idx="22">
                  <c:v>2</c:v>
                </c:pt>
                <c:pt idx="30">
                  <c:v>1</c:v>
                </c:pt>
                <c:pt idx="36">
                  <c:v>1</c:v>
                </c:pt>
              </c:numCache>
            </c:numRef>
          </c:val>
          <c:extLst>
            <c:ext xmlns:c16="http://schemas.microsoft.com/office/drawing/2014/chart" uri="{C3380CC4-5D6E-409C-BE32-E72D297353CC}">
              <c16:uniqueId val="{00000006-78B6-4078-821B-E2AC7DFB8199}"/>
            </c:ext>
          </c:extLst>
        </c:ser>
        <c:ser>
          <c:idx val="7"/>
          <c:order val="6"/>
          <c:tx>
            <c:strRef>
              <c:f>Sheet1!$H$1</c:f>
              <c:strCache>
                <c:ptCount val="1"/>
                <c:pt idx="0">
                  <c:v>Translations</c:v>
                </c:pt>
              </c:strCache>
            </c:strRef>
          </c:tx>
          <c:spPr>
            <a:solidFill>
              <a:srgbClr val="F9B9CD"/>
            </a:solidFill>
            <a:ln>
              <a:noFill/>
            </a:ln>
            <a:effectLst/>
          </c:spPr>
          <c:invertIfNegative val="0"/>
          <c:cat>
            <c:strRef>
              <c:f>Sheet1!$A$2:$A$38</c:f>
              <c:strCache>
                <c:ptCount val="37"/>
                <c:pt idx="0">
                  <c:v>GÉANT</c:v>
                </c:pt>
                <c:pt idx="1">
                  <c:v>GARR</c:v>
                </c:pt>
                <c:pt idx="2">
                  <c:v>SWITCH</c:v>
                </c:pt>
                <c:pt idx="3">
                  <c:v>Jisc</c:v>
                </c:pt>
                <c:pt idx="4">
                  <c:v>SURF</c:v>
                </c:pt>
                <c:pt idx="5">
                  <c:v>Belnet</c:v>
                </c:pt>
                <c:pt idx="6">
                  <c:v>CARNET</c:v>
                </c:pt>
                <c:pt idx="7">
                  <c:v>RedIRIS/i2CAT</c:v>
                </c:pt>
                <c:pt idx="8">
                  <c:v>Renater</c:v>
                </c:pt>
                <c:pt idx="9">
                  <c:v>Restena</c:v>
                </c:pt>
                <c:pt idx="10">
                  <c:v>DFN/DFN-CERT</c:v>
                </c:pt>
                <c:pt idx="11">
                  <c:v>ARNES/SI-CERT</c:v>
                </c:pt>
                <c:pt idx="12">
                  <c:v>MARnet</c:v>
                </c:pt>
                <c:pt idx="13">
                  <c:v>SigmaNet/CERT.LV</c:v>
                </c:pt>
                <c:pt idx="14">
                  <c:v>RNP</c:v>
                </c:pt>
                <c:pt idx="15">
                  <c:v>CSC</c:v>
                </c:pt>
                <c:pt idx="16">
                  <c:v>DeiC</c:v>
                </c:pt>
                <c:pt idx="17">
                  <c:v>TENET/SANren</c:v>
                </c:pt>
                <c:pt idx="18">
                  <c:v>FCCN</c:v>
                </c:pt>
                <c:pt idx="19">
                  <c:v>HEAnet</c:v>
                </c:pt>
                <c:pt idx="20">
                  <c:v>Litnet</c:v>
                </c:pt>
                <c:pt idx="21">
                  <c:v>GRENA</c:v>
                </c:pt>
                <c:pt idx="22">
                  <c:v>CESNET</c:v>
                </c:pt>
                <c:pt idx="23">
                  <c:v>Eenet</c:v>
                </c:pt>
                <c:pt idx="24">
                  <c:v>RENAM</c:v>
                </c:pt>
                <c:pt idx="25">
                  <c:v>CYNET</c:v>
                </c:pt>
                <c:pt idx="26">
                  <c:v>KIFU</c:v>
                </c:pt>
                <c:pt idx="27">
                  <c:v>RedCLARA</c:v>
                </c:pt>
                <c:pt idx="28">
                  <c:v>ASNET-AM</c:v>
                </c:pt>
                <c:pt idx="29">
                  <c:v>SUNET</c:v>
                </c:pt>
                <c:pt idx="30">
                  <c:v>AzScienceNet</c:v>
                </c:pt>
                <c:pt idx="31">
                  <c:v>AARNet</c:v>
                </c:pt>
                <c:pt idx="32">
                  <c:v>CANARIE</c:v>
                </c:pt>
                <c:pt idx="33">
                  <c:v>CERN</c:v>
                </c:pt>
                <c:pt idx="34">
                  <c:v>Orange CyberDefense</c:v>
                </c:pt>
                <c:pt idx="35">
                  <c:v>REUNA</c:v>
                </c:pt>
                <c:pt idx="36">
                  <c:v>NORDUnet</c:v>
                </c:pt>
              </c:strCache>
            </c:strRef>
          </c:cat>
          <c:val>
            <c:numRef>
              <c:f>Sheet1!$H$2:$H$38</c:f>
              <c:numCache>
                <c:formatCode>General</c:formatCode>
                <c:ptCount val="37"/>
                <c:pt idx="0">
                  <c:v>1</c:v>
                </c:pt>
                <c:pt idx="1">
                  <c:v>2</c:v>
                </c:pt>
                <c:pt idx="2">
                  <c:v>3</c:v>
                </c:pt>
                <c:pt idx="4">
                  <c:v>1</c:v>
                </c:pt>
                <c:pt idx="5">
                  <c:v>2</c:v>
                </c:pt>
                <c:pt idx="6">
                  <c:v>2</c:v>
                </c:pt>
                <c:pt idx="7">
                  <c:v>1</c:v>
                </c:pt>
                <c:pt idx="9">
                  <c:v>1</c:v>
                </c:pt>
                <c:pt idx="10">
                  <c:v>1</c:v>
                </c:pt>
                <c:pt idx="11">
                  <c:v>1</c:v>
                </c:pt>
                <c:pt idx="12">
                  <c:v>1</c:v>
                </c:pt>
                <c:pt idx="13">
                  <c:v>1</c:v>
                </c:pt>
                <c:pt idx="14">
                  <c:v>1</c:v>
                </c:pt>
                <c:pt idx="15">
                  <c:v>1</c:v>
                </c:pt>
                <c:pt idx="20">
                  <c:v>1</c:v>
                </c:pt>
                <c:pt idx="21">
                  <c:v>1</c:v>
                </c:pt>
                <c:pt idx="25">
                  <c:v>1</c:v>
                </c:pt>
                <c:pt idx="26">
                  <c:v>1</c:v>
                </c:pt>
                <c:pt idx="27">
                  <c:v>1</c:v>
                </c:pt>
                <c:pt idx="28">
                  <c:v>1</c:v>
                </c:pt>
                <c:pt idx="29">
                  <c:v>1</c:v>
                </c:pt>
              </c:numCache>
            </c:numRef>
          </c:val>
          <c:extLst>
            <c:ext xmlns:c16="http://schemas.microsoft.com/office/drawing/2014/chart" uri="{C3380CC4-5D6E-409C-BE32-E72D297353CC}">
              <c16:uniqueId val="{00000000-D0DB-F347-AF25-980D4FBC9A5D}"/>
            </c:ext>
          </c:extLst>
        </c:ser>
        <c:ser>
          <c:idx val="8"/>
          <c:order val="7"/>
          <c:tx>
            <c:strRef>
              <c:f>Sheet1!$I$1</c:f>
              <c:strCache>
                <c:ptCount val="1"/>
                <c:pt idx="0">
                  <c:v>Core team through the years</c:v>
                </c:pt>
              </c:strCache>
            </c:strRef>
          </c:tx>
          <c:spPr>
            <a:solidFill>
              <a:schemeClr val="accent3">
                <a:lumMod val="60000"/>
              </a:schemeClr>
            </a:solidFill>
            <a:ln>
              <a:noFill/>
            </a:ln>
            <a:effectLst/>
          </c:spPr>
          <c:invertIfNegative val="0"/>
          <c:cat>
            <c:strRef>
              <c:f>Sheet1!$A$2:$A$38</c:f>
              <c:strCache>
                <c:ptCount val="37"/>
                <c:pt idx="0">
                  <c:v>GÉANT</c:v>
                </c:pt>
                <c:pt idx="1">
                  <c:v>GARR</c:v>
                </c:pt>
                <c:pt idx="2">
                  <c:v>SWITCH</c:v>
                </c:pt>
                <c:pt idx="3">
                  <c:v>Jisc</c:v>
                </c:pt>
                <c:pt idx="4">
                  <c:v>SURF</c:v>
                </c:pt>
                <c:pt idx="5">
                  <c:v>Belnet</c:v>
                </c:pt>
                <c:pt idx="6">
                  <c:v>CARNET</c:v>
                </c:pt>
                <c:pt idx="7">
                  <c:v>RedIRIS/i2CAT</c:v>
                </c:pt>
                <c:pt idx="8">
                  <c:v>Renater</c:v>
                </c:pt>
                <c:pt idx="9">
                  <c:v>Restena</c:v>
                </c:pt>
                <c:pt idx="10">
                  <c:v>DFN/DFN-CERT</c:v>
                </c:pt>
                <c:pt idx="11">
                  <c:v>ARNES/SI-CERT</c:v>
                </c:pt>
                <c:pt idx="12">
                  <c:v>MARnet</c:v>
                </c:pt>
                <c:pt idx="13">
                  <c:v>SigmaNet/CERT.LV</c:v>
                </c:pt>
                <c:pt idx="14">
                  <c:v>RNP</c:v>
                </c:pt>
                <c:pt idx="15">
                  <c:v>CSC</c:v>
                </c:pt>
                <c:pt idx="16">
                  <c:v>DeiC</c:v>
                </c:pt>
                <c:pt idx="17">
                  <c:v>TENET/SANren</c:v>
                </c:pt>
                <c:pt idx="18">
                  <c:v>FCCN</c:v>
                </c:pt>
                <c:pt idx="19">
                  <c:v>HEAnet</c:v>
                </c:pt>
                <c:pt idx="20">
                  <c:v>Litnet</c:v>
                </c:pt>
                <c:pt idx="21">
                  <c:v>GRENA</c:v>
                </c:pt>
                <c:pt idx="22">
                  <c:v>CESNET</c:v>
                </c:pt>
                <c:pt idx="23">
                  <c:v>Eenet</c:v>
                </c:pt>
                <c:pt idx="24">
                  <c:v>RENAM</c:v>
                </c:pt>
                <c:pt idx="25">
                  <c:v>CYNET</c:v>
                </c:pt>
                <c:pt idx="26">
                  <c:v>KIFU</c:v>
                </c:pt>
                <c:pt idx="27">
                  <c:v>RedCLARA</c:v>
                </c:pt>
                <c:pt idx="28">
                  <c:v>ASNET-AM</c:v>
                </c:pt>
                <c:pt idx="29">
                  <c:v>SUNET</c:v>
                </c:pt>
                <c:pt idx="30">
                  <c:v>AzScienceNet</c:v>
                </c:pt>
                <c:pt idx="31">
                  <c:v>AARNet</c:v>
                </c:pt>
                <c:pt idx="32">
                  <c:v>CANARIE</c:v>
                </c:pt>
                <c:pt idx="33">
                  <c:v>CERN</c:v>
                </c:pt>
                <c:pt idx="34">
                  <c:v>Orange CyberDefense</c:v>
                </c:pt>
                <c:pt idx="35">
                  <c:v>REUNA</c:v>
                </c:pt>
                <c:pt idx="36">
                  <c:v>NORDUnet</c:v>
                </c:pt>
              </c:strCache>
            </c:strRef>
          </c:cat>
          <c:val>
            <c:numRef>
              <c:f>Sheet1!$I$2:$I$38</c:f>
              <c:numCache>
                <c:formatCode>General</c:formatCode>
                <c:ptCount val="37"/>
              </c:numCache>
            </c:numRef>
          </c:val>
          <c:extLst>
            <c:ext xmlns:c16="http://schemas.microsoft.com/office/drawing/2014/chart" uri="{C3380CC4-5D6E-409C-BE32-E72D297353CC}">
              <c16:uniqueId val="{00000001-D0DB-F347-AF25-980D4FBC9A5D}"/>
            </c:ext>
          </c:extLst>
        </c:ser>
        <c:dLbls>
          <c:showLegendKey val="0"/>
          <c:showVal val="0"/>
          <c:showCatName val="0"/>
          <c:showSerName val="0"/>
          <c:showPercent val="0"/>
          <c:showBubbleSize val="0"/>
        </c:dLbls>
        <c:gapWidth val="150"/>
        <c:overlap val="100"/>
        <c:axId val="1954112944"/>
        <c:axId val="1954113360"/>
      </c:barChart>
      <c:catAx>
        <c:axId val="19541129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54113360"/>
        <c:crosses val="autoZero"/>
        <c:auto val="1"/>
        <c:lblAlgn val="ctr"/>
        <c:lblOffset val="100"/>
        <c:noMultiLvlLbl val="0"/>
      </c:catAx>
      <c:valAx>
        <c:axId val="19541133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54112944"/>
        <c:crosses val="autoZero"/>
        <c:crossBetween val="between"/>
      </c:valAx>
      <c:spPr>
        <a:noFill/>
        <a:ln>
          <a:noFill/>
        </a:ln>
        <a:effectLst/>
      </c:spPr>
    </c:plotArea>
    <c:legend>
      <c:legendPos val="t"/>
      <c:layout>
        <c:manualLayout>
          <c:xMode val="edge"/>
          <c:yMode val="edge"/>
          <c:x val="3.3380505453420403E-2"/>
          <c:y val="7.9464212522077429E-2"/>
          <c:w val="0.65438024904903613"/>
          <c:h val="0.20139016249462208"/>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Sheet1!$A$1:$A$26</cx:f>
        <cx:lvl ptCount="26">
          <cx:pt idx="0">France</cx:pt>
          <cx:pt idx="1">Luxembourg</cx:pt>
          <cx:pt idx="2">Denmark</cx:pt>
          <cx:pt idx="3">Germany</cx:pt>
          <cx:pt idx="4">Italy</cx:pt>
          <cx:pt idx="5">Latvia</cx:pt>
          <cx:pt idx="6">Switzerland</cx:pt>
          <cx:pt idx="7">Portugal</cx:pt>
          <cx:pt idx="8">Ireland</cx:pt>
          <cx:pt idx="9">Czech Republic</cx:pt>
          <cx:pt idx="10">Estonia</cx:pt>
          <cx:pt idx="11">Slovenia</cx:pt>
          <cx:pt idx="12">Moldova</cx:pt>
          <cx:pt idx="13">UK</cx:pt>
          <cx:pt idx="14">Netherlands</cx:pt>
          <cx:pt idx="15">Belgium</cx:pt>
          <cx:pt idx="16">Croatia</cx:pt>
          <cx:pt idx="17">Spain</cx:pt>
          <cx:pt idx="18">Cyprus</cx:pt>
          <cx:pt idx="19">Hungary</cx:pt>
          <cx:pt idx="20">North Macedonia</cx:pt>
          <cx:pt idx="21">Finland</cx:pt>
          <cx:pt idx="22">Sweden</cx:pt>
          <cx:pt idx="23">Georgia</cx:pt>
          <cx:pt idx="24">Armenia</cx:pt>
          <cx:pt idx="25">Lituania</cx:pt>
        </cx:lvl>
      </cx:strDim>
      <cx:numDim type="colorVal">
        <cx:f>Sheet1!$B$1:$B$26</cx:f>
        <cx:lvl ptCount="26" formatCode="Standaard">
          <cx:pt idx="0">1</cx:pt>
          <cx:pt idx="1">1</cx:pt>
          <cx:pt idx="2">1</cx:pt>
          <cx:pt idx="3">1</cx:pt>
          <cx:pt idx="4">1</cx:pt>
          <cx:pt idx="5">1</cx:pt>
          <cx:pt idx="6">1</cx:pt>
          <cx:pt idx="7">1</cx:pt>
          <cx:pt idx="8">1</cx:pt>
          <cx:pt idx="9">1</cx:pt>
          <cx:pt idx="10">1</cx:pt>
          <cx:pt idx="11">1</cx:pt>
          <cx:pt idx="12">1</cx:pt>
          <cx:pt idx="13">1</cx:pt>
          <cx:pt idx="14">1</cx:pt>
          <cx:pt idx="15">1</cx:pt>
          <cx:pt idx="16">1</cx:pt>
          <cx:pt idx="17">1</cx:pt>
          <cx:pt idx="18">1</cx:pt>
          <cx:pt idx="19">1</cx:pt>
          <cx:pt idx="20">1</cx:pt>
          <cx:pt idx="21">1</cx:pt>
          <cx:pt idx="22">1</cx:pt>
          <cx:pt idx="23">1</cx:pt>
          <cx:pt idx="24">1</cx:pt>
          <cx:pt idx="25">1</cx:pt>
        </cx:lvl>
      </cx:numDim>
    </cx:data>
  </cx:chartData>
  <cx:chart>
    <cx:plotArea>
      <cx:plotAreaRegion>
        <cx:series layoutId="regionMap" uniqueId="{743ADE82-016A-B74A-AAE3-5F4921C99EAE}">
          <cx:dataPt idx="3"/>
          <cx:dataPt idx="13"/>
          <cx:dataId val="0"/>
          <cx:layoutPr>
            <cx:geography projectionType="miller" viewedRegionType="dataOnly" cultureLanguage="en-GB" cultureRegion="NL" attribution="Powered by Bing">
              <cx:geoCache provider="{E9337A44-BEBE-4D9F-B70C-5C5E7DAFC167}">
                <cx:binary>7HxZc+M21vZfSeX6owMQK6cmU/WC1GZL3t3bDcttu0lwA0iC66//jtduK56kp6arOhejpNQWIEjg
c3C25xzqnzfjP26Ku+vml7EsqvYfN+Pvv6bO2X/89lt7k96V1+1BqW8a05ov7uDGlL+ZL1/0zd1v
t831oKvkNx9h+ttNet24u/HXf/0TPi25M1tzc+20qc66u2Y6v2u7wrV/Mvfm1C83pqvc/fIEPun3
X1d3TXldTb/+clc57abLyd79/uur9/z6y2/7n/SHb/2lgI257hbWMnyAAhxIwVHw8BC//lKYKnma
xuiASAT/Sf9xOnj+6uPrEpZ/x34ednN9e9vcte0vT/9+s/DV5r8Z160JH689NPcbjRYPV/bba2z/
9c+9AbjWvZFv4N8H5q+m9tE/vnPpXVNcV7ftMww/QAL+gU8ZJz5+DT074D4PsBQBenzQ5+98hP47
N/M2/K8W74ng1dy+GI63P18My+a6url7RuO/lwDlADWViFH6lg74B5RJIijCTyqwpwN/vZ23ZfC8
bg/+5+F95JfnPx/5bTfelZ9N1yQ/EP3gQAgufRo8oS9fWSAO9sknAUb4SQ3w81c/qsH3beltCXy7
dk8K307tS2J79fMlsXHXxQ90A5QcMJ8xhiR9hBlQ/tYN+AeYwwQWTzLaU4G/3M3b+D8t24P+aXQf
9c3lz0c9uqvK6yZ/PoH/velh7CAAyx8Qwd4yPfIgkDRAhDxJBYGLePT8j4f/O/bzNvIvC/ewfxnf
Rz86+vnon5rGdcl18YzBfw8/CQ7A8uBAsNe+1xMHAUyA7yVPNn8P+O/ZytvIf125B/3XiX3sT/8G
J3977Xp9/eOQZ/xAMnCpGJ4eHv4rg+PTg8AXiHPxts/96+28jf7zuj3sn4f3kd+++/mnfguh+HX1
Q7FnB4RwwZn/FFruYU8OAkTBJEHI8/DY97japX+5o38D/9el+xL4OvMHIfwNjv/FoN38GPr/OB2A
uFMiDMHNc2xDXumAPPAJCjjjz5EPiOlb4/+de3pbEq8W78ni1dy+NML1z1eJTXN3n4Q9w/Hf+wFG
DrAQ0mfBU5q75w7kAaYyuHfDb7uD79jQ22J4Wbgngpfxffg3f4M0OJzvbtJfzu9s97nQNz9OChQy
AQLBvoTnh8frTADfmy0sAsGfv/IxCHrYzp/bx7fBf1m4B/7L+D744aeff/YXrTM/1htIiIEIhwz4
TQbIZweQ/ALqDwkA+IM9b/Ad+3kb/ZeFe+i/jO+jv/gbHP2LwvR3PxR+cAIYB1Rw8kQvvDY9mB5I
30eI+XsR6Pfs5G3gv67cQ/7rxD70F5uff/B3prg1/Q8MQak48JEPtNuzUYek9puc15cHlDOESCDe
DIO+Yz9v4/+ycA/+l/F99HfRz0f/CvK/H8Y5Q4BJBIIA9AnZ1/Gn5x8wDIHRS9yzb3KuKu3ubn85
Aub91pR/tq+3BbC/fk8O+9P74lipny8OdVckuvvTa/8P6wDogIMDYBxy3ofHazNEDzjHvmRSPuoC
glD121j0O/bztixeFu4J4WV8H331N/ACYWOggPIjTRGDABNskYSc9+EBTvYbU4T5AfUlJmRfE75j
I2/D/rJwD/aX8X3Y1+c//9Cv7kyT/FDYgdaUCDgGAh72/vE6AbsnRRHHEBw9Te8lYN+xn7fRf1m4
h/7L+D76q7/Bob+w17p61vr/PuWiUFm8T3z5c1XldbDvAfaMAkuBnjRi/+j/5Xbehv5p2R7wT6P7
sC8ufv6hDyfbdO2Pw50AsyaBWHg51K/PPIFMmDIMluae74fHXrj/19t5G/fndXvAPw/vIx9+/PnI
r7squW6mHwc9BJwYSDf5HOkHr488Dg4o9rGEZODRBUM8+q2P/Y79vI39y8I98F/G99FfX/189I+B
7E9/2V3f3N3+2HyX4gM42lDros+W55Wv9fGBALNEhXwSwp4U/oN9vS2NP3zAnlT+ML8vnd3foBSz
1NWPZeA4gS4IDoVg9hRhvs4JgIUIfGhUYU9Wad8sfcd+3pbGy8I9KbyM76O/3Px83bgY7m7vfqAv
ZlAGg8qu8KEi8PDYM0wUisMIgv/nIuWeSvz1dt7G/nndHvTPw/vIX/wNgqD/a8ofTP+gA8ED6PR5
joP28i5IvASQc5CaPbpj8Nbf+oTv2M/b2L8s3AP/ZXwf/f/b/fxzD6Wwv648/Yd57/9qYf9pF9wL
Pf6j+KD/8f6vmxofBLLfe7jPSv0o8KH09T8y7t+3jL70zkbX7nrx0HT7jb78+eyD5U3uzN7SJwP+
Zgr9KNXN7e+/SvDBL52895/wyu6/MAWvF9xdt+73X6GkIAgLeAAJNAWOlUAON9w9zKADhATGUFJg
CAppDEpp1X2gDYsg4ZYM+k2pzyH/4wICsNZ0D1PQI8yYD46IEOhHgl6llx7nU1NMialecHh6/UvV
ladGV679/deAwSfZx/fdXxh0dSDBKPOBzrrvbQ3ut2dvrs+BzoW34/8nhyEXceuaRUzR7K19reMP
OOZdobyCZq0K5spGFeb9bp7NFFoPJec+yZtVDSc5HFuCl550JOrYNKguqLtNzieibNXGarYxW5Y5
/uIDubDh89iumA6yqPZptcxS4g7lQFo11mw+6gsWKD8rk1XS9mWtaJAUkatsfjXnbRk2s8ejri76
TTsn7cIfdHE4xshGU5PWhz3pbSjnSazKeB5CahO+HNp4uKwE7b8Mk5eGcR7XISBdLxo9ecu61/XR
2A9ZNA4BifxRBxFimClhnPgS9G2jKunxUmldk3BsJr4UqL+ZNU4rlTFRh4VI86iMAy9Vcq6CSA+y
iNhomKK+cMvaL4pN7nqi/ClozhsS2FB4g1ikWRGsSpLly64KpkUfpPWqRkmsGpqLyOixXMpMDEtD
fG/BedlHs+c+GDEUYe0P8SlcZhBJO49L3s5u2fvULohO7cpmABtzlO0y1MyKJvV00vGOqcp4VMnG
Y6osimrVSz6emp6DkOZARDqhN0FWxAuKiv4YD4lUCaqKSHuTjUQshdIoubH9pKO2yd4Xpjyh2NMb
WqddOLVNEca9rFVJZHHTl8Iue+LaBY5tpTRjXqTT1i79mZN15494kcV0DGvoiB/UUAw0TPIpjYyJ
m4h1db8o6BysuK/RisiRhZLVfZSkw/yxNbi0iuqaXrZ9O+7cVMlT1lLTqsSOaFe2fOKqiGmzLD0t
TqVhKD+qPDYuCk/Fadod1vAtR17c5R+ZCIZ1nmBxGAySfhyzKtl1fo9WrWXm4+jXlKg2K3uhTJrp
Fa7cdO7lAQw2Y/yhm5qqVnCoUqN6LjDIsMiWLWH4k2na4szkmp00fpdHBa8Hqybcl1jJytDDIR6C
pdDFcEgGPzk2NmdO4TyQOzR65XrqOv8osSk6H8o63aHCoU0d9/Z0qqtsOZgy+TKTPk+VdnFznJu8
uEQxqi79UkqVZYP5WMcy2WYTGY68SsyrIJ7KNKpkkhwjM48nYCpyozzmd2sbOAPKhGlUIJLJkBal
Pckrn20YqaedpG7Y1pKTQ86n+KIrsnblMlwdDt6gL3rCvRWem0nDh6VmioK4MrugrPlJ7pAYw6JI
m22F+qFVbiDDHcmR2A0VrY4Sr6hPbS+r1WSJr1WTue6DiPPizONp8T6eTeapKtVyN07JuDFYj8s5
rvtOtbHQX2SbjGfeMHun0jG5yjhrwrpv0pVIiu7OlilRsUfSMzRn/hy2le2KtTe2/mEn+iJWQ5t5
Oxt0yQ32yuxK9oNbyr7NGtX7JdYKs35KlACUq3AurE1Uzlj3yYo0OQt4OqwmwSqkKi2qbZCV47k/
Suap0m9mHY15np4OmeGnOSha6MWcnImi9ZZtlYmzLEvLO8RcLMIpdfCNcT8NH7IyCFZuoNOHghtO
Fc8krg9pMrS3HuXuph+0t9Zpjj/lyQiHidS6zSOeyyFWWcnLxUi6wagGzDRTfTM0S65Rb1VCdX9t
SeFiuBrZXGveyXnht4M9TEs0qnoa7Ce/9IuFLGh9m4uRqKTRxihj23ITBBk+T4qmvy0yyU55HMTL
oSdDFtagKHmYGlOiTZHG8cLMpusjzFM5RF3i24UOWi8svCxdNRMyO557dVT1/XgcgOYc1TWrN7VH
7K7vpyYJhfPHWMWA6EmZpGId0F6TUMqyvNITS886PM9n0zxqozTYjm0122ojymmSmzwxNaiGdZXi
juk2TFyxwROuN1WZ9IG676rzwaJ7/AK+ihYqq7glUWmG9N3YCHzdsZgsTY+8dWCprtSo02Zd9gVa
8l6Uh9ZInIaiHsYNyNMcphSz3VTKdlHMBVrludSeEjktM+V1DoUeYrFKK48ni6atkqUOZB+1joJJ
1aRvqzCWgatCN9Z4V5s+XtZ8wltHGnQ+lzoJe9voEzNW8dWISZMrXLP0Q0tpfzT3Lf9ii3naNGae
3vuDNEdZyifwHB4+TYseWVXLavzsZaa/iIN8HpUtOrMwbZ1nanBorlTh0exwBpv/CXSo+QgzxW1r
Z1CsZApO68SXKsD1CEdee+Ywkz0+rYfK5IBgPEREtwUNAxeISU2U602BE1apQY/e+4xlbJ17Nt12
uIvXdDT6ApecLuKA0BvnJeJ9x/2mWLSZCbZBLrOdrgvxoXYkP8JVXHzEdSM/lNnsGqVrkS1wTepl
WqbteZ3I4s75bF6BTrB1JV1vVGy7DqvWtdWh9J1TXVH3YdEVZq2JnFeaBmYxZ86FHcviKB4SLENr
M01DUmZ87ZWFUBVt2TmCYOWdZdpf6pYDFJTV9RLJOD62Hq+G0LY+bcK+6UseTkmiB+XnjC4YnLIl
cnN2XARNkqkW4+QEjSx7pw3oTOq49UPWm2RQ/eCPy6rsvC8ul/2pa6TYJlmZZtHQILwbpM7hCCBG
VEapd+9xJgRW1VZiVDGu0c5RlCxpMcqlbXlwmgdzMoZpPVketg0ekGJBVW4noLq31DUziQI/Kd0m
R+DeVx0uSx2BouR9lAsLIUnl19Uqh+PZqI5MwecZN7pXNeP2pKtNemhc3PdweApM1zjzSRnVztIk
JH7Q1Us3uXxQrI2lU17tdfqEV6PWChUdv4WAKfkE+gvOtE3yLAraPC+PZsCqXZTdDDjhyUzHHjPD
+yFLkylsUzRbFTec1QuwFWhWXpOSZSUHUYVYutwc+wLTTqtO4mEVkySIwcmPjizioshoNKNCVmr2
WHIx289V/AV0ZDdXPhz5VvksuZ57E9Ks6JUWzIU6r2+6kS5ZU0cxK0LMCoVmc9yKLBzai8a+y+RV
n1yIvlSNPnJlGlZwqOx4OIm7Nj3HvgYbF4SxKaKcpGrud33Gj3Vz1toLE/B1wJub1O/CAaJ38Hwb
jy7AXqgCPmRAF1PfrIpuUtSrT0GnNlNdvCddfVWy7kg4fMgye1lbdiWaYjVVTRgn86Kdb2q5yqtJ
4SETCnnVJ4PaDw2tIWJyl00+NCuaTcHGK+n4UQaRNweq8LFCZXyBdE6OuLXahI7oeOv87qLI43XW
1Avu2U7hbGwVxcOdPw5NFFeTuMpdXd+5Qi8LsNsy9sdrODzTYkjFiZ96lQpsmx+6dkLbuNbzakgl
mIyEpP0yY46rssrIGGk/Nwtmi0vNs+Kzpl25HDTDK9f1TM1lm0AsGn+ScVdEVotbUg6nFhxg2InM
hYOzy5aN7yXpTl3pinCeiuC8y7ktVezKORTNNC3nWkaBTtiuMCI5cyjBkRtmHqZzm4fMFMGi6Gdf
TVbQZSvsu6Q2KBxsD/bMY3kodJeu44nWoXFef560sTvteZCrHIGrEbJYcNcC3tYlkM3U9cJUpAw7
On12cmzDirctfF8AZwG1WQJqW1/FBd+Nhp6ZdAwOA1KdWzrwsDfBGFVD0Kpu6D9AsPrJzQGOcpOs
vGw+7gMvUDGZQ47MqPQ8Tao2mkVdA94+1/Sz10PYUJD0vbNgA5oAPLrWBWiEx5GiaZWoahRg6Un3
fk5Aq5nx2qXuGq3qIEsX8Vh1kFsMJPRI7xQfCY7mIS+iJsBZ1JX2Q4fzWBlOzKWQSbogbnQqEZA4
2FJ8nsERq9yOzVrEGYr6IDaRrZi/QgPxQh2g65EYEs31SKPO5YFiRdyFuVfYTV3mrWIozhd97diH
IB3ZyTjWooNkbGy/SK8TZyyd0iNP9mTH/Zi914bMLvIg3NpOEHCfj0mTf0YV4mEyD/S6paU9YgUO
FARzCQ893pTbLLHFVe5RfBw0aVWoroo7vmo5ylTMPZmBykAcCYR6v3AzwifEefmR6dIKDI+L+dVg
fAMnquRrTvU9aj6LF10fg5cPcByHTaeD+zuCs3Prw5UOJM43pQnk567m8c423F0ORZ4sZWmL93ml
J4VQ52/RRCoNOc7URHD6M4g3cQur/cmWEPOI7iQNavm+N+184bHWX1Zj2YgNoTO9MtAZfdniAh2V
YDxKSDKyoA0t6Pcy6Y1pj4OCDB+a2XfTIqg8H0flWGXzygeneb9/P1hiHc955A3lsEF+4tAi9ZDf
KtyyBi9alA12A8GY/0Fz4ZeRHw9zFdG5rBaj872wYcL71ItY3CFn+mWal5DqNBzNG2kdhPRCmOpi
9oKSREgM1XtkMTvEpi82cZ6BL7KeXuOp5Znqu7pt1RQYUai+dWw3yhnU3PczA7EDNfVSeHJYZh7V
YeDLfk3QLBd8KkbVJWm8rNIp2WIMelwR7YfBTLxFJk27IZO9atEUh2XcdF+kwfMqxvMYejXcO4D8
1EKyOPvlUdE2aNswJDSoaGKPGojXd5i6VJWydwtxn/aoaXBCQctVfuKXOfmY8bmNym4qvkA2pbcA
GlulYOxOcIeyU1t2wVE5VXmnhqGbbuSYTVs6THEFsZ9fR61fFkezCYaTtovFoh7oeKHzlh7OIpWK
Cr8+nCdWJ5DPTP27FIECsKpqo4yk00npuU4RgGjLZWei1AZpOGWZXdZejZYJonbYxCJjVrFJtCdJ
O+Qy7OtSlyqRnXelzcQv+xwSyUiTKu0URKf9l74L0LGVbXsVlyPpF9AAm2RhFddimbSGbBKagyCG
tqkiv56HNNRTHp8xyBNs2I5judJz0679GiiqBUuSNlkkfRPAmRWThECr69JLnI95GZk6yxAYj9Lj
oatic+4MWDFotkIrMdR9EWpDsygv+itbypMx85OQshkCc2M2Lpt8yAMw5CFsLCPue2Noc+uFI0cc
siW/SSJoUwR1QJ49NlVav0/7jpwiA5p1REjqFpSZZlcMqVmaTszb+2TrY2eKzMCWavnq1pZXZNqN
sVOjk/TpNwNeXv7r0pTw/8Nd7l8H739y4OsrYAfvW+Pb/Tfd05wv7/p6p/w9u/hy2/weWfn4uwX/
hsn808nvozl9Cuzgv+c532a972nEh4WPfCdU7APK4J4BH8hJ7kM71zPf6UFvO7S6QJ8R2BQC99hL
4BqfCE+ODiSVAor9FHpdoLL8DeEZHATYh7oc3G5wfxM+I/8J4Xl/H/83fCdQncCdUsEkhr3d06vo
Nd+JeqI5t+kA2YL5wtJ7lzi6M0ryBYRMMXNi61/YeE52D08jyuzaNqw8rnw3hGmfDofWGvbOy/Rn
Es/d6htA3+Bj/XvSd29/XEKP//0dX3A3EiH3fO03fGyec1mA4rRhanu34T3wECVBxwPwwacQ8lMI
Fdp49fDy4cn4RBV15X2oB9xBYNB4pw2WXlhbiCFsXZXKbypyBfV+pAJnbTT6s40ylM+fyiA/swVb
lV7fbEFu5WUzVTZMi6DauF6cgBreQM6FNoa37DCDboBNWhLIBF2JekW8XC9rNqw6pvXnNs5wKKvW
QKZCPxuWuBMpwqH3vWM/gZCvhPgycrRKwdZ42QqYy/KdH3invGl9Bb/VgflKTNOoxo5DQNrYfNrY
Etz0PHgbmXcuZGman9SazAry0k95xvXnDCyaqmpBjsAH2TBI2DtME31RAhHrYciaNQdetjBz/q4M
Rq38dBCRdQgvST1mCihVvW2HoLwcJs1C1kEf1tO1NRw4IDYEQKoV3SdS0/GU8w+T1skh7ZppZTse
nAV9kqqxD5ZBrb3PHjANrG66O8rxF0RddyWxjRfz4DapIHppJT5NBJDASV6Do6hJeVmiJL8ED97H
SZhOOVWMeGnUc6M3MwQ2y2RIzk1dDSCE5DwN3LTGqZ+uueOXhezns5pWSVjhpNj6xlZLM1Ry1QYO
6MgkXXUpGiF49sbTERLZCNXmpCSMhIHV+JJ4TXFY+NaDYB5e5jwpT5TnghO/5/4Vz+r4hDfe46sO
edM2ReWhmJLDDKIXE07g3MJk7LwVEDsCM5CstulR7lebOQdySs7zVdbOkJfQqo7McAQZ/3ycA3F/
8vBUzf0QDp7ejW0CzsaCJTm0zth12YlxxztN1FQMwIjNzodgMNchY0WhBBaXdBzaM0On8TTPvEmx
rFbAa8odjYv2ZGoHCMS1xzZeYu8clnOvXAFZvMhLrWQb61tsy03skPyQubxcNHERtVMgLrBPL/KM
5if2UE+k2U6obrcgnvnQG8jaA0KyrG2u4I+hEvCHzkOvR0D/4g741d5n3pGLyWUns3ndALXgL4ea
n1WQl91M8IeXAYPtTV0E3BZkPq1D5w0FU6Ip6xetncB569Hky0ygdjnmWpzZHrj/vD7T1IkzXmbF
zrJql9SeO/UhstvRyaQYAsMiwol/zsa5PXqQXZFkt1xfzZD8bdG9MCsYyIK82gRdeyytFUek4jsg
pdC2u38KqtFTnYhpRHDpHcXpBPRJ1U6REcIuXAe/wJJBcWXom/oSjdlRJpM6gmASXY1unJT0suza
AA2XFGX6+c+NobivPX2tTTHK4W4P34fyGZXQHwb3KLy2hV4DxHqcCB26nnpa9VaGOfFL1bmhOpzA
jpwXfZOfd+WCeSZd2NZl2zyrpjX8gg6GrNZsGs31YQN0ws4TPPICfOxzSZed6c1F0ToMSRQoaTwG
ZClT1h42ZChDP0jI1cPLOh5VJhIgLoZgGxc5PtLeeGmNFxync4aVCYAyZv6cEAWVllJVg8DbhAKF
Ws9gTP2oIDK5YGMM5xDZHAhElF5MsjszcyNCr0DZxrMO6OLeiySkYqu0qakqxrI9OwaLgBbjvRoA
dfmx6eyMo8xau2q6lG5Gl7EVzRt/bZn3scbdeNx19mNaM7at6fBB2N7s4rZ4ehLVtNOO8PWfS8j/
o7cSwb1TJ5gRIiCMey2hGIgBPomhCR2O++0EFYhtkvrgG4jY0fEkFzo7iaH+eZX0515DvHe1tO+B
jahX+KwDKvKkpoE8SWgwKFpW/goi3RQqK3NxM4nkIneGXckirldU5Jt4lOmiNsO4E0Wp/vxCCBR0
Xx016GXDcHMRbAV6DSXcafT6QkbEazLWiQ3Lwq2N36Yfq6FeTnZA23mOyUo7H4UGJ/osw1DXGQpy
hCYgW7p65ssJV9kWdcAcAo+3FtqXmwFo/KOcFWQDxzqAgkVeKs6G6gbM0apOjQ3BotTbokBTlBm6
HkfW7HQ+9osYqN6lnCWL8oagrV+BbYQ49igJvG4jgKJXBucYUnKPHLqUy8ffCHpsangrAuHQQLYP
BcE0YMKnFDqh5B4UfR+wgWeVCcEqecQd1dncX9Zlahfga3uoQuXsuGvMR5k7GbqyLU4QEDWrJphO
Rz0k0UO8UfUiWD+8lH49HWnijVGQYCiDgave2Nq487FJdn4CXM3osPeOx4VTjfHM7uFlbO2SUv8d
nxjdDgb4K+D9gyiOKQRsqcgscPWlDA1v0mVdhF8jtgSl16VDh8IX8VLUtEtDXtLzBAiCY8IcuaLg
fsvGLSF+tR9jPN11UNxOQyqmetUQAUVRPoUjJJ/bacp9hVxMj6W3enAwrvFuSRdPa9Hg5qyeymQJ
5WMT5X18V9vaaxaYW73xOImPHp4qb5yXPXhgNVfduJTVwJc51E7e53Lhx+lFWSb0C0G5mniLb63l
Z6btFlmVFR9HOtbKdFAgmNPRqFFW+abra8j2el0dlajAkBIH5XlJIeWXQ3A+40OtEbAUYP0WbuhF
NN6byCzrimUP2aNKcKqP+lrwEHx6GrUPRnVKumQLP/9QQjKb0nfFfb2wEGNxVhapv6Ql8LB2zoul
FuQ0a5P+EtLO/rKDqreeyvYE9d06abNiXXBMFsKhftVADTbSVQbRhE7RKkBgKB9e4nFe5BYYGGQm
b+UavsRkqLcBnzZCeMnZ6L4YL0OLR4NaprhUj3sUJVSZrYQ6qJFDpqaOoY9TmpZRMvjZESqxVFDT
uc2hZ2AHtiPeDlSUseIQnNBk9/AElvP/E3amTXLi2tb+RYpAIDF8BXKesyaXvxAe2iDEKCGmX/8u
svq993T5nnacOERSdrgzSZD2XutZu34kGXpr4gTdzh9LWN1YuVAX+d0eDoS3CrIquPYm+eLI6dXi
uXq10uxSNnn6ziU597w/kq65qLarnwXHVzBAwQsbrX8QzocvIm1vVlq4T6bSX2nmVSuelUncPW6u
x3mv/YvvWl1oPzYMn49kBQKkeacNu5dNJ0NX1d7Nm3Qskzk5QMFJDo9Xvi/7qJwVHI+AeGvf99pd
IL2ITmZYEVfXb3yE1OaodDotpsO6GGGHwEyyV2nnW1tSBM07gXjapYkO21aqN55CaSHpX/ns7e02
uQVTY10I8eRF1dg7DSy58XERoTI6u0lSO+xTwqJ61MWKCMnOJhPDyi2W6mHiFW6netaRleoiZF0n
t0LWZGPVUAG5fSklk+s6qK3rxzcjRatChyXykKfMC4tGkb3fQVcndNEp7ba5ZjaxtrMQr5PX3gkc
uyj1reG10m2BZykPXOhN83BQSeXdBJy4VTUlU/w4dWFb33pp2oiIEts5aIWYwlXed1LSo86dYOVW
NF9bYsJyy+V4ot2I5Zm80Peknz0/rCroaHn073sM+1zOYI9ZelvMbUIfC+TnU2uXplmP/2dNNPd0
vBOsnowY/zyj8omVV3zPuWPtXFoHl0SYBkqMwA3iNOXKQ8G4kjpB1diy+s4SBcak9H7yoStCqspz
PZbtSeNfBmWk74ljFeGYtM07ElU7oS1zkwPfPupD0SbVtiMd+BXhfi24yHZaWsAdvGJY97MGQrF3
l8UtH4UKSU6LFWe1d9LB5J2mhMo/XZTfKghcFIqBDtTzQZx7Lvvnxqtl20HZgSQIJ3KMaOfpw7wc
xByw/ZRcH2XemGT9jgb1EDp2JSMdZPYO6Y7sVuhx3+Yde1KwtE1RiBtz+z0ceufl8ee4htuh7Pak
c/yNK3t5nLAbe1xfB9mmJ1F2ZUg3krj9hmmvYKH2FDmbWHYapl7iZFdlWRB553rVdq0Mczh3P0Ti
Xnlula8O9TPIds65K3lzcEdaHuwmmzfa8uUHuf5ft2Xn/9iVMRgJY3psFCk2/6wLUCuzbGe5Tpln
W9+nzIZqaWaJ0n0U98LqdeSm5nUIRnYuJ9pg7zXoooZivDaiWQWkcmHulvXBwb/zIlzlhgN3/F1r
Z6Fqlb70Pf01+vBGCyw0qyHXwRobMYzHqskPBTHumbW1D/8Dj2rql9m27sLBKfXLvFTLpAl9lAgr
iKnzOs1MD5dp9LF9wTq3GvWHas2GhvS5RPF8CEhLMsSFLPTppukrnkvqoRPlwJjWdTfWx6SDLe0W
FF8wDkDx4tm05K33m5+wc9GeOf50gHPg3ZRflCr0g00Cb4D7qbsKDOAHFSRAA1zenVJHnLKhSXaD
W+pjT8buIxP+X79M3N6fPwD3UWAxqGG48ZlNPy0Fs3ClGaxJRbMKyk1p8v3okGnrCFpB6bScTcvr
GbJ1Tq9OzgGzea0G5mKlJ0jDwRlXGGKU2+cvaeOLkMncXmU6uUpnSk+qdHSUdB1dYdTB4v0X+S7v
An+renyBWlITY46qc3+8ojkLsZrGnSHAUErbfskg0cUl4Ki1l08R8ZPpa9VUkbIt8aQfXYjyvxZQ
ZB410ONgETc4OG0ShJkuxYlBbr4NZPpRVoX9RUFbsaz8HUgPxVan/dhpGrLjtZt/GcU3uCte1LX5
cOklLcJlF341tSGRQzsWZgVgmxm6SuSrGbc3fIYQWnd7tLBe9rlfXr3KKnfAwHAV6Kvy7IPB2vtW
DHqOLX/yT8JEbmURG0rN4juUvI9zm0fZ0NUyrpNsL/zE2/bpuMhOPmwAJ8kGYGhDN8O8IPqUyPWc
58l27ooh9A2UEmzHG9XYbEdEYh+7spjWwWTK2+wMInZFH0SAR9yIWWbaI8RNQ8urvFVFiomHWb8i
9NBWxv4+CWWi3CMsrmpjryaaOqtKiPI6LK8IRB9ogGlxalk/x6nvp9s6z/UFfoKMMzqiY3KJvGam
9PZe5UPJV1VztjTFq6oGJxRs+zJwot5K9MUpGmgvqNSJVK+dF+wmV5C7482wvR/bvCjZGoskfYYL
4Ud+kg7bwW/pc1Mkwdom4PgCUwOe89gVa1SzHSrTxXPu/+HJ+H2P5FA+HfRfDAlrPNyfmg9YaqRx
9IiGstHwXDhKwIn4x1n1amfEPISwAdWRNYUfq9rfWZZNYubrfuvpJIvyiqKt7i35JXP4u8sdgAmJ
endRr7zlgoe5SccXlkzjxdUsxJcWUmGjVeDjV7vqgtgNdLXqS/bEexCuQ+O6a4LRuLl0zXdD8fT4
U1fuIEXebDudjyl2ozjo3fekcS+897Nt1aRi/+9lA13G331e7QKkrXBNoIHb3gID/6ckTAubYcFe
nkFlzat8zMXhcWgH/fer//0Z71UFjgiSyjYLcL91fIxzY/hZVQyQAk3ZWvVTGZU5KaNMoK5w7RKQ
BbaAfZ9X15GO/Mlxfrpuq+6Pk943c8SSRG8fp6As1d5RmRVCcK53rZOiYYA4cEiFGrdQHOjFL4Y6
VnbjX2b0l8cmG88esL1j2QmShCwBjcv9996fxfbRUVRZl2zILIo4gwB6HyXqt73MBxI2nnktyAAK
bwwtnT2oAfdFO9L7Yjx3BpMipptD6mA9dIG1alQr1mUT4AYZ02hIbWffT/TLPA/oBvzR3vbEqGM3
XlqTTocKtfGGBOzbo01Kk4rcxO7RQTkgkCLqELOig6/vbCi/T20+HdzBXpVKyLD35XR4HFI0qi28
qfHWjpZ1LIfArGsUcyvtmPKZgvEcRm9DbMGCrZE1x3ejmohb4OxQldMwy7vpnBNSuHHn6g0hXfQh
BfoZizIb8qk1W9LalBn6g2pmEIkhir6UgxK71DJB9BD5+nEWO8WbIHoUeSAJ9MYNptDWQAEIswiQ
hGCKEtHqL2DOvjrQvre2KXBZ8kxM+5Lm6vQ4DEOXrMdSFKFuaz2GU+ZmYZ2g8qIGffxcsB9OPcxl
hDWxj6rcNQjvAeKbC+XEfZ+5uIvKHdrUcVfyqchi5jXjseRtjMfKOkAk8E7CabN1Ohd9rHIjt0Gh
USl4jh+XftuGlkP03S67VTKM5lLWqfuH6sHhvz1P7uImcc4wSgl0/afqYcZdaTwLnYGeOT80jQ3m
0JCYt0H2BGQFh+AGm3gFGqsGuwBt/WDLtj6jv5d7QOz68igD2VJ7QMUlMVicNO7bxgIq5VdntACH
2dAXf5z9e9+6r7IPpq9NbflRNur6WFjWBjBaca+tZG13YjUVDP0VZUNYUAoSrZ7FgfZ8+sie/tey
w14Wiv/UU7kLGtlBBQn/DeNlP+upCamk1ENVRjLvRBbqiuL4UQ6lfwVDVT0HzTRc6tkcwKIAWrES
PAIJhKzSrd+mvAK9O9dfez8fr21l2XeT8piWkxcGwm42j0YhE4F3Mq79699XQfb7IhhQvHd8acxH
Xvjhm/2HLwbqOCONTmQ0jPO3iXVEh3JoV7217lB+7AHN8Rj4ph9LmSS3qkIt0WVDtWWigNgokEZI
wABsZW91a6/LstOk2+fHDZAnPsdNPFj7IuXW/vHKrti0yYJiTHYPW2Cc+ukSuMWd6UncwGa+AuWv
YqUz981PF0BGXTMdNK9TgkfqcXXJAoLMrQSVO0x8K4Lyl63n8lKNXyY4kCvU+frggZU/WMsrG1zd
+t+vmfN7b4XbmzpoFygiJu7nhrNng3AnWxaL1pjKvciSeY+xem+SpHprubkb16pMbo9XaeDwdV7a
yZoW0yrxBv7qoGs/e9DfYbkNv8DfvVfdmJxLaCvnqensVdCgTS26gj8VxFozrd1n11F5jL66W5Ny
Am/iqDWdTf6z1bwOGydjaztz0XsERl2pW6pTU1frwclNEE6JI/8kZv7eKCBEgwGamKRjY3ojXa7Q
f941aeOlvAevXKPjD2tpR3lPdAb/jUZ5bfzVXDlyPRrunOwxZyek1ItN4EPECMY8OE4i//IonfrM
Y6euRteUDdIgxSLPPFH5wfufgyQiP5Apef3379D9rVPAyA1nUaUxDx0p+M/3fe5D8CwZwh+86NG2
KOF/GbNR3EbK331KvzqDhVLNAWymq76+540VNvXYXVWf1/ea2VVYl0JvHVaBZwMn6mvL3XDP64Gf
C3mH/efG7tQvqC4w6CkrwOAtvtAgG7nJafKd+CU9Gq+r9wWbDjkP8qexTb7xHhoDRRuRjY4+elW2
0T5Y0WHQdJ/Zrr5PgfWs0yJyRbW1A+29u77Fo8RodSn7Dg4za+6jjaVQlHMbfaxCGkpIKi3+1DlV
Ek3w3OKPpaqb3R9Qw+XxcfCKgISjVt1KU5tsH0/xFIzNuxirLyQ3w6Yqy+wAq59GU+FDwpfjnx4u
+ltDji/GdyzcWKgjl5lw/7y1xJjJjIFIjHiZ+CsI9uxFOulunIYfPcIAITAIBRfJ+eEN49fBysBT
CprGjdc7b0nVIx2A3EvDQVt7aJenvHW23EMJYIvuD+s+/0148iyGPhnwBMwajuGB/3yriduCmUd3
FdEMT92Ar/ih0aczbfaPU8zbrDeDgY+jhaBHzMT4iWhNt0aQYDo8Dl0G2tWqvBdk3SCkNUhPzbKl
G+hN+jK3aTT18OCiGhGh69ALH+qhFVVeRU45S73NPMtfjzOfAN4j1dRh57T1xR50cPacgt6AaO+G
uSbAD5A/yoYLzwd2cevaYN1yCyz2Sp3UOIlI0qGP1HIZmxrVP8h8Cs8Vp4PLXgREuJPld92OEPsj
w/7f98/f1lMPETAGDABdO/73eT2tYDKWQ1siiPWoeoeOHFRVrMycgVSAqxzJqujzCFXDrpAzWcl5
mL7iwkRFecuAbK6UkyHn1cxk74wWf+d1ffCtrou5Z7LVo3TL+NqkxdPfDzvKdpbMb3pm7/++rPxu
3C23hA8ZCbqbxezPH8XW6BFswgo8H0vtUcwshYLbxHiWspOp7XJLUrcH+J4M4TiMzT33EtRJVoNi
ttLPtUlACS6+qhe0W10ysnuo7zk/sMc6NYPKdmyP3fMh8XZ/74gpuseqbmVU1ZPzJyvyt+LGw/wi
xhYbD5N6obT+8ybP1BwkwoadZHf5OxthVxV97x9SNxnPFi+9KJBp+qNG/g1EftxKIGVpYOgBsKnd
hhLvchgPthH8tUodFXtT7V3Q15nYJs0YkqE4Aj6v8H3R/A/Pp82W9/aPwgwxUHR4js2wT/PfbFRo
PUMK4TGP0tI3EBOYPD7ESvcV179466fqYMZ2S8Cjb8ox+EYKwc5VX7nxkOgx6pNA3QYvf4KXEwrI
IreCFMUV3kQdBppXBxEId90jdHdvKpZukoKjGahodU0KOsYU61iEj6VvkzftG+lUJzffOm1ZoQNJ
3A12Qhr3XS92EFB19OhsHHjw15HZ60UGnXR57KdWbcbZutiqdU82NJbTaPfpNii75AjOWZ88CoWu
RrHIx8k9JFSAN0JwKIEVkzspgj2yd1fAWOdoqLLxVLXlcRDUOZeVK28mTda9Jvy5Ww6BbMNW5KCw
1PdpeePaLaYoVVm98WtosmWOd/ZQjnnGdDT6dhEXk4CEaWV3Zx6KTcntaYXLOudW/zQuB15kFlAr
iETz4M3bDEvTJV8OlZ34cTayk18mHG0RxNKpdMi6IkkNzj/rLwBHNupnn7rkCDBWRECSYEr07Tap
iTyhaLVXDYI0z+VQz2FmQAv5EJRzRG/DuWuPJOmDfQLh6+PQFCXZkqk8AtSo465l6to0g954TCD0
k1hWPM1Tc5knpwC42wS7rJ+3rGXFReTpaxdU5ghzhwNk0JXMv0yytmPBbYhpsrDCoUb+Ns2qd2uc
iq0Nm33NA1O9t4rdhT9fRIEgG2FBG0nl//WQ2OoJ6TjVw5Clqt3OZkIzPa+lCzGK13nwNC9bL4IC
7qspEhVZzVSfh/WDPeqqyd0U/oD/OETQ7cOUyFrGtz7Lb4U02QFrfjz2rVw1qEm21C34G+m7VwsU
UAhWvF09qhFoThOyCBL9SkDSYqVm7pxTlrsHofowC5x6R0W1RxgERIvtx1Xrnh+N5N/dZDjk/QXR
VnZHVLs/I9AygZUbvxR5Vxw7XZhD7tLnuvDrmOS+ghlo2m01ujpSRT99rRdPOPVnkLJSCMSB027H
ePdd9rq+1GUG6qitqtiHm7193CCmGpKoqEOAGdVaLNQHQXbo5vCFJBluVa0buepY/R1hL7TazpQ/
E2Rmwt4Fd9062ZNx6vaUSn3nuBorrTGmeSV8UcXc6hWMxrRFOs3+9TjzPQrzD+kjAAoFPXBYfoc5
QILZz1K2R91OnoosQAcSTF9qV/xBsuNLu/zPxWvxJNBpeIAFAsY+tdNVYMNcoFYRgfNDBJxUQ9zP
rjjWQ/dXmgnIlpLbwELwCgGqJlat0fHgQvckCEK8d6pYw8NwrkQUKmznudzMiUKidOlHDcelqC16
YMLsFmftmE6IF4EL2kDKQ0u+9Nt267cxtfMmZnSyocEgUsTJlEWB2+T73lHvjql1bM8KWlgXuOe5
nLo480m6Q+P/1Kcd/4KomR9ZXO+8wK9fGY1MI6avTFG54e71Y79vrGJcI46Cp7CHGPp4VSyvSJb+
4aLav5ds2JQ5RgAsZQb1Pts9wFFgUlg1SjYEMLL44RMj6ssPibeYPi773mKU7jFbOMJKkTcHOPhW
k2SqkfQenT0vsP0hAF1bLpJv+MkJISrktae+vj5ckKpFxEk0qX35Q2Xx+16GiWn+g2HFVobRdv/c
hxsCotJppgLFkG3Cxlj1uU82TlvBMl44SKObVQOo3c69k71wQhCggr9ViEp3/VYH/D3xtLNLqizH
faDTamcVBPB7Bn0SaZR/f8P0dyT4UQJh5jyKBh/TfT7dwKpziJVrlHV177GXwEZlAHvVvj1eITxh
YDnM565V1ptIBmuFrOZ8ILLRiI0lEFByKQ4aqvW5XQ6T08Fs6Dw7uucW718BDZV3sLPbSclz3qIQ
ob4fRJNqp2trFfDl7WafWgUiLpDtK6r4AVlSE+a2rK4A4av142dzR3tokr4fs6lHnjTrJuSk5DPe
gjrqFi3X5mGZN2CkxiH5q3PbM0IQ/s1PrMhPx/kukmZPWNa9YR5BGiPAUu0b0/fnVCD3D28RtmiJ
BW45e/y895x8U3gKgGaRQ3+l0kdcHg+l1w+AB1pFdwIiFXR40b71SkUDUior07QZKgbQTw1n7Rp5
VMC4KUf+rKiDa2I3efxRDYr07oBSAeyf5GsGkT8OymI46tG9jCmoBFiWiPV6pHkvkn4IgzK/wjbn
T3oG2dKNldg8Wj773C5lqCSUr/rURujuY13AxR72PhL04ccTxF24Yg+tOy0DoJMuup31ZGtrayHB
F+VLqe5VxReDrg8fKUdRXLYldom06i/cbWMJ5uWOaFh2L/LpDxr/Y8rGf66hLlp1B/qEhS7fY9iD
/vnQVOCtxnIYocwV5kL6oX0HKGBCyLrJ2bNfG5qOe0W1twUfjsUw5Ve76dk6cd15XaDOfvHS5HXK
tb9zkc5eJQugYSnbPbBkPzC9/ugtilTel7OC+zCiquZ9btWacYLLJwnyP9yolePKYAUbXvzB6Ien
/2mfwGd07EV9BHWP6XLLTJX/1GLg2E0JnpwiGuvGjdFmxVnKsefxrsTH6svveDqr8MNiJKZaDVO5
n2VVXevZ8hcvOUvhQmblpuDq/2OZ1tBn8KIQ9TJJ67xBPwZuZd2bxDObCr/O785AoRDMTniIu2U7
QtzV1dJkMrUJbBl+UN9Z0YqNQiL7kMwsOcyMD1vW0bckb4rI0CE5KtpYz/gFRdueTQZPmG2vWDsM
EPf4wfVSCCcAvR8t0FgGaP4Z7bYGszyuNDfZ2oGZIcIGT5E9z+ZUGhsqYSHbd85gpPoNhliQvv4G
XKoC04S/1mI+yNntvO/FOIgzEgvqzHX+s9PmMtXlcJeA+FfQM/nebev50hkUdqy4+WR+Klkud0Ob
Vc8QnP1NVVARzyhQR7T2T9zAS3QweWVLfTzIRrSIocHLIdotbwkLEBK368wJHTG3a2zWIkRGSK5F
xvMvzZzu8lr53wpq2cgNVV0UxCOtk7/6GhMQClV99SeEINnLQzJDUQnPIMNHXjBkYbwMJAALosGF
/YR8WfNemvauAnzRftF3cBrG7A8Nu/+5YV9uORdYJ5or7/+w2dMarG3tgQ8cggK1xDIeIxl3ejRw
RGH4RMgdClzBdB2AhfxVjePecsruELS0RrkgeWQwVedS92m1h0Psrz0t9TMv09PgBLuZ0uatVgGS
TkrSG1m8liLzXfC3UFZ7z/vmjqV/sHOr2lAmgJLIgcaZ5t5zki1jYlTL1y30/23NaLltqTokI3yp
D4ytGSD2YUDM3mChlyUtnzNopk+0oqvRN/x1pKislU1/FS2cIeSLyesMZ3AHs7yLh4WoZON4mm2Y
1sGcDYcG4yfugwowraag87fSMrjnBvmiuIDD7ueLWItE4K72W+eEzc3bwcZoQiADyS0nSIMZBbMQ
v0PqrLSQsUAE5KXOcYMEamxPj6UYB70HgYIDrd2wK/v+uchJdh2v1pzwg0LRHxVZo9DA4BSTYKY/
UDK/ORz4wtEKuDYYXuo6vyldgRrSlDNLRjlR3am1hcY4IStfybFjN2P0z87ti5VTyeDRQ2oE1ZbI
JW7VGTNoNhbUVEABptylDt6hK+2v5VzITcpmdZxJ9a1sWu+KalhGSIZWfwj/QK/4bE0BPnfZolgH
GL0Ju/eTqGhRtBzEMOCoQfpVIJoZtdmU3/Ry8Fkw7QZrRFrOLvObo4P8hgEs8gis9vL4G48fNf0I
TAeAXFi4mHwzOnkVVWNuNv7S8KNXcHbB4P14nE00OU7QSjeBSRqIdMo5t+zJzLu0m5yro74My9eP
Z5TcEOH09/zC1aWZK2y3ULsf4vcnGRzypogUtrk1s3z1jHh27FVql9pkI4jpD56Z4J3IrERNhYIm
l+O8dUaJ5q4j3is41J/54KlfeRJ2IiFhkQcm8kaPr3Uh3decCcgekO3xd5BHdCtnw2vfjQtzVQOY
sMaZv0FcdK6AMJxrqVv4tbCZd1U7d4hDdC3uPFgWD4kkBS3B7ByeF0ZWhIDblyd6nsMGCZ8YBUiL
hqT3b7lwYiE9VNnozQ74Q7C6SQr51rBkpwqxQ7LJeZOyfa7s/Jcw4pqCJPpRaXmtYG5+yNcp5uSU
WiZ3x6qdTcCtFSl0tn5wmYmrIi+rzCGjKgUe7YPxmZFlJJgptmFct2Ee9NP3JjdRDSn6C0orjnEq
VmSkSp9tRdKQoVlZlZKzHcB1ucIyK2MH826AAwbv3JfDdZi6CxmMXKlOHQlFEAdZIQzooIdCWu5h
nmb6lFmI+/bsBsMrQoRM3KXrFhsRMDsaYWdus8lrdl3DJaa3cCTQ2mQdGKFXszsHb4O3WPs9ZIO+
5yBqu7y85BmWWGtcyl/NoW3VY7PvEfI/kVxjKhXxzIvdaAxVKvw86tzsBvNx3A26xPgEPMMvbpCn
R4w2wqCK5dRHUWtTvsPY5hy05pgM+86lfx8cy1i7pkbYe6kYNGw+aMI1oqfL6bQcEkSOUbrbTtwS
GSPPoi7A2+kGSfIxTggw874Z0F+KmyXQYgXgJc5p0KmzPwn98aqyAgUNXfZIXeNPveWg3KpaY6rB
HLeWe5IJY18wgmWMe8uR53Ry6JYEkzj0Ha/X2irZTRDXjRI7k2+qhNaNtpW/zjS4+gSOCoL11oYZ
k5ySfidqqV+93BwDxzTfXa9Po1YE5tKb3D3CfSjjrhzr78jyhBRZ7V1adHUc8Gw+ADcA9o4O97Vq
sHyP6mdilSvjyvQ5JZm8a4Z9aRjUoUxBUUxNIM4I2t1Ru29cVfjrJMH0Clp78wqQ87Hrlfes2iR/
dhsfMzAkV/cC13o7KiB4j1NMnNF3mgcMEzG8dmsKGB3pfDe+pE+PQ66KV8S8mtPjDHNx5jUlLo9F
2z6ZZC72VlqOkbBou2JdM5zzjEAWXA4YfdVHc2ObPWb0eNtM6HkDfa997sd2L8BLVE2ZVojlN+b4
8dLY6Mk9VJYeGqBd3ZJd7viHCevNi6U4Jmr1ysaDMEA9qccYY2usA1s0E0yWsA7NWE0tYk0cxyQP
kMKYPeBic7LGXCRyzmAFreu2hKgolxFVywEC85i3xRYe1regpHFr8vYXLM2rVbXpe1ISwGxA/BMx
bglCF3HZDPQ8A1M8m3mczxiZMVj5mnZ2j0EJqNtYi/g35odli0XnafQE0G6b6Qm/nLR8dge0p41h
zQETLsQxyKAfqQI+iGJut0FDP704ldJYYAxADtAlL7OZ+SpnVr92Gu9XO3vfWKtxoxgMBqo6lBnz
iFEKGIaDgCSeUEmylwmtqUPJlc4E7VO6A/qav3NELHME5spEXszgmf0o/SKyMGejJnOMIQkwfOwZ
IynqHmJLg6EwtB5ZmLZJHVoNuEYP4o+Dlj4U+OYCP7kruYNk9ortzIu1cfZ56g6rauQeVjq1xRim
p0aYH1aQb/PO19vAcafQqRux1n6HETl1idFFzrc5latWeXNcMje0aT2sgnmHfP43ZxYDGtAUyUGH
Ie4QITZyqgoHk4T4+I1P1AZwVLk7xCIR/Z0Ttqm4ciJhz1NUq9gvDNbpFuL/2Nd/QSlE09LIKgIX
9xbkGJxldHZh9fjNKoDLEJkeepSLYTGgJkP4Fi8IMi7Fi5N6xSYBeFrh3zpg+OAVCQ7c/m39sxtH
a2+hCQgr6ejVZKDGdk4fBqwNEPaDyxlgosMmODmYcxP70hErpB5lWBND44YmIKDuSLFii9SYPkDB
26wSMtCoqZ3mXGCND/vAskLXYi8Y/aijwOLzegCQHdt6JSkcHUzQQjalK4AdjYeR9d/KFoSk6/E3
d2pt8PjslmfdX3gGv/N+a9hlcMDWO9Ma6RS59BwM4zUUDYfEjrBdID8FRC1gmB84YajAapRgSBtS
dbHjJ/us+3+Encdy48jWbp8IEfBmShL0lDdVNUGUqiR4m0gAiae/C1DH3+eeyRk0giBVapEEMrf5
vrXnq4zb7FZX2DmV8t5SyIRORW26Y0PcCWe4yTJON4jMhitltoKO8WA5zb6vQAomxaXpUESJRsNk
MDraVpscZ6ni92707KWzfxpm9kf16YrpknfDPnL89NAn3ZcRU4+lQ3GFTwEPytPYQGw/bCJE5nOA
VzmxrM3QW29jX8Y73ZaPfPBsbUavA4BjV4nGC+bbTdB6KKHMSW4DgzKExze6a1EqplMvt3ZvkVyN
FAPzIfvVQ0log3pGhRs1Wy1B1B9lF1W9jmaizoVr9hfpmNm2tmfem2tuR6ODV0X1bBtHwa+g//I9
t9zWhf5U+Vm6LTL3dy8hLepWYm5Z7q2luJkeXbffWPSyUqSPfo8ywKo/Uxq+oTYjlm1TLgfMZCw/
vpFuq65HDC8SIghd+5zADdVx9bua9F0j868usObjDGJSUqDv6dsXsVmfUdudUJT9sOLB3mauuXcI
DFgvcPrWJJK9a+EFecrmNtjYjeTH+3GjhgHhAJWnmXtROlIdkFodshZbheq7GIxJY+17OoUbWWNu
6jwNWZSwhlNd/fB9haPKY8WsYIo+w5XYJOCzjnFk7vhK3V00VxV2AYozpb+3hv5+iPKvMWhgbXU9
5bUpPbkK07AgdNh6EueTwqBaF+aRCIirTKoxNM2KP67FCaKsm+8lxQ786XnsQLbUwhu3nWU9+FS4
lqYQ+23oTpUe9p7/I0Enss1M79yW8b1JYrCB0zPsp2E8lHS39qUbRNtZABtVeXuayKG2Y6Sf7bb5
NWfoElwzNMyW5d58zgMK+NKWx2JufjT6EukhqCDm1S8xzhkWTVgtk8xotQRTGIjo1SznXcBWBdsD
zRwUyVYV0E9hGoWqz/Ct1NRByn2CoRgR2AERxSYHKur3sr6L6Wzhk082Vky86+lfmbZHT9hsaj7N
erbdowWMaZoQeRS1evczK9+2wbi36yY+mq0JITb/IWykMfnMeh2Ji12B5Kq9xgnzcQYQFgj3OFg4
M7ruTsAqAzgUqS0Npe4yKvOc6PQhOq9H845IaspQ39Y5St82hvFpJ26wEU37FXntQi2jQlop/+/U
jsPNaN1TmyV7lRnPcVTmG9QuX3mcXStSNvhSW73qppNs/J0co2Ns+2+jqBc0Ei71PGm1MJohwfW0
1b1odncG0vOwNNvftWNRpU7HdmtPyGRIfHelQBbYFHbEWqS3WxkQtJniDeqr++5g0p1GlW1ilceH
YoImmSX1o2xp45n+IS7dljgs/Zwn0KdTZ7jwGcG6Vtp4HyTNV19n95kQIw1ADKPgX4vAfKukP2/6
qEKEXxNTaFju8jFiTSnB302apLoq820wBmdit+mQ1fFHqoobwvrHJFIPuW8/EEO8eP2iGB+dV4c1
UPZwqlwRn8cKR40cY+QmwW9jLsptYP0wYuB6Wnwc/Oi9EbzHMfVetZrOuMXGQ3M94JYc5o3huH+c
ynePmZf8TVu4L20uTyaGo74VxckPonPlOs9JjMzNnzzKZLHJMssymJZnvtInt7aesV7p1yTKrikG
/Rxpfo3Y3ehs2nEp7Nj+EV3RIRu/RNqcXVuqG+u98+T2qGNLHT6QiYDbbR15qi1nO3npu261BxVn
uNmbQzkk1cYT2a1Lo8uIr8DoD4RqppstUoZy3LaFghmQIHYujV8JtIlNNIWprg/4yeFkGaAAt+Uo
+o3dtsE2bXGy6ekn8aUToim+NwmE+5k/u7e/PI/olPoBuEmKzDtFebsrOy42R32YmKZkLifwUQsR
V2sN1uPB2iekgrys2mJPGUYdWbAO7Zy8t0iFtprwAoy/zr6O8oDiQ2Id8eQiySy9A9s1ERc7j0lb
bNfsWtd8gyv705tgiI0T5ctMh8KRiZ+lT8DhyL7ZGZQyK9/axtZIL3OULBeztcmrhI267HZWZAGx
C6ZtDGRnCfh/AkbGcyfn0PMVtYHSQFRgRLQwMdU2It5GNAobWUahqQTwvBqDRV3HX0OfP+nZVs3A
VQd6xiFrtEXfEWGmXlRqPxXuHdGohQs+vpJ67tqKfk+auhvc0tThRhIPlyVNVg4shYjty3JMal8I
f6fUJAFCQb1+LolknbWmQVxQxn/NdfyLWzYJ4Vc5m7RrNga4j42dLcJuyzsgOPb29jFKXaRkJis+
vDy1rayLkX5azkWkAJtdvzsHkpA1jmbrQOmcXgV6CeqAyXm02nfUs3RdXP5xYg4Vqp4AW/HCFPbZ
c/T6T0L/cOORhm284TmlZbRBrXox9eGzG+TON2M/BB1LETkL49a1t3YL82wmrPH06X0GSrvRTC89
NTlFsK7Unx0M/YNvYC+I/BJuFe04C9Z20poxkfNghfAytnZOjh6PjdyVnmbsvAz1Lf+Eyb1mKEN9
nDciNWoqAEO3n8vZ22d45oCE+ViGFvCW25wqUTqbSav/RDh/Y8E1akCT2+jANjduaRxn4bhktcQ9
Sd5/Sc2g7TJrB9gxMBT8l76p4nuWYG/jur8WwIaFSwZYI/oCAKL9c693Oobawd2spzCJ++eoZQmr
TnWqJ4+l45ovk9vjEBvd/9FsNP67XubRZqD3iWHEZY6W8d/WCBX3Hbmubm8abFtNZGEGDDxYC86A
7wk8MNAM9IFWd6eZWrEb6TcsOk9U3HPrYMPUCjZ494j04n8IT43/Fp6iCkQJx9VgBh5i5f9WB4Iq
zIKCOIrAPpVHidCrog7z7ngdWgpd1ed4ijCauqU827SyvvVemYi2zqCTIeUoC/9HS3n1lP1nj4k/
yccyR4yP9h220H/1mOiPuCDLaVmQu3DFKGnfDRXg9yoCaODN44s+ij86TOy86B4mKus3S4fEOxfj
/3T5mPp/y1o9G5+LHQAYsA3XY6Di/98MGqIoidXUskRpNL30brob+B5GWe/7HvWp7Obh3EGtjgdd
XOic2pfYKNx9UCT2o19AfdG5VQpoErsy1aMwlYG4tRUt8KW2b5auOJm28cvpRzQyyktCp3bE/Xfh
38ZASks9r2IdWAzOFREN1qs3sxOvp4VmvPneWC62h3iPih7D+rw4IaPGB27uvv9jBkBg4LiIo60F
PdMOLY4OYLlHgYB84+cx5TofN7xeJFyaxqCFwkMSt/wsUerIVl/5oRiHJuw0TEd2GWxjeiQfgRxg
0uCsPMxFUO5rR6vCzJGL3rVUYdPaya5VFFu+IUxYcvybymVwry+HUuYWYkP84E4Lvk17NLMS53Qf
8bl+t0GB/D67LOoLEwone0ZVLay7RsEKWCzzYDvRo+PWvSi/SI66SG/eOFMlxPTuzFaPksswXnxX
PtloI+6Uqo0XNlYUkaq8YBX0d4jgo12i+/reieg6AcinhzQ6KtT0Hm4vgSYZD/ie2YCh3k6d85zi
VeqLzr4v4WrLuHs1apz/hOrBNcsz49joHRBGq6df5Wg3XyTJfUeNcP8NhZl9K9mPheY9JEGw893U
unSJbR0G9sDK6z+LLrNPkWn4D+DK0jOqZK45lvJtHijwQKKnxGFbo7jNMbSnPq6uwm+qqwVQ+/tR
cu215DpbMJY2c1QiQEJ9c43cZob1iZQ8tVKq4tI5cfvgzY6N6mm/HpFU1k9BDo1ozHAr9FU2Hr0E
mB7k9V8KV+69PShtJxPHPoM2cc4tSDvM+NYJ2q7jztMNXZBzHBIoyz0NA1KG1Nys3nstarq9H1Q+
GEQfZ7ywi4MGxHDjp04cZnAUD53um69dP8eUg9vygFY6XxqOYyafMBXOT/QNO+riEExSFL/fN93y
SLPVo2r1+rg+ZWjQOHtvfJuC7Mfc1Pa+CQaQRTVc775rQb73+LFR/iM3Sam2O61eoduO6MNreIq2
aTLjz1VO/9Auh7H0z9+wryhKqQiP+QgQsuwfi8J5S9tnJ1cxgU1L1S1IG9ito6XuGOsw7dySnkve
BBfoBQZULA5Ks61d7bY5xkVbx0/PQYKRpJGuHtazZZDGMVq6+AkwqcW2QJMhulsfsXO4pzrSn33h
IjOOgpecbtZucqDCzo7701x90t2zEkSX+Dm9UNdL7arnrXUZK7e4gEOIbpol7K3p1cYHriqV7yC6
b+vayh9K/JFPwqo04i97vveFlJuhwLQV3ahliwuYhqDZ9P0APaqEFW9jnD1RFD60i0PK9F3sp6Wi
wFOTTe3stqc/l2XxsJ8NMJ7B7EwPjjkwsACcN55IctFo+OXFszqnDiJO0lXiifUcD0+9GZX8uxqj
y6BBW2Llzq2rLfxG9uDcsb+CJinIL1yvc0Nh6w+Y+dR5pbgN0OtX16/TAq4fEFQ8KYcsoiseK8t+
/X4NVdyveNVKltO8cztT7QoCOSolqbMfbcpQy7/rJrt8nNRDsXA6PHKYfeoy/mA9zVWV3FBbgaXN
lRHmpd7D9Z1+28IzXobOKZ7b6lM5JQvTUkTvp79dlCoAzLXYSyG0P1FFiqWG4L5BgHyHXbHdRxME
q2zp3XTppK5WY38avqSgyi2vRUfkFFQFRtU9Aidt7jWfK1c9/fus5pvJrWEpbj9ITiHzVwBLMmGc
qtVhmItiF9nL3A28ZEernoItYt2fAd/8D7w0Gw+F9y86tglW7+fcgcINS3B60tWUhqnRy32kqyzs
8hn/4CqxF30dmlWpHSp73EbFTBt+lpMPBGEYoz0Efvl930UTDCCrmahsLXdgPYB7oYwXbL6FLT0x
55nS/7VsPQRyrY8pI6or4jFkMgumFPOlRiG2KqcbjuGpPhgOH+Sk5K8KF982qIKFCsbB+79HgW0x
qUMM4N7iyrwxwSQ+0MirYA1bFqrevkNPOaW5Cfr1OYrM+Dhp2UPJ/X0FgZ5fcxPDmOk3+6zrqW6y
k780gQZkDoE2fD4K/LB83IyuFdXnLxyT22nw/QeluV/gjodrFNfjlXajDBG76Jv1dH0BaPOLjwnk
WHhUQzdDYuRXBm1su0RpN9SF3TYpCXGclZZG8pEcNKSrhUIUPDeJfIVjDljXsMT99/6H7Us//ueb
avM22QwVoEeXljMjKVgfN+tDU74RrjMJILOueuHEkN+Dv/4QW6dvYliPRWrjAxWJZWN8LA/03Cru
o8ipGciBDSB25WvfSdQbTnOQmiLpRA03ku7OG4sa21YbXSKzKp5xppc4afSm/sAaiMJP16nsZFnX
3Ndfnf03GREM9elgHLOOm2eYA7I9CGMhDJLbUAXzi2cnNhWKrMn3dlvMN0ASZqj3ZhwK2cLZ0DuS
4iXwSmQ27aZMUJbx8mMqo+LdjKg958rxL6UtfRQ16jUCcyu1tjq73OXIEf99qALqLa3u/fiW1a8K
+7G0nXNMv5yVWgh5dNbVTOigbWfhB2GsOd1B0dTfrIqZVXMsNEvd283vNiuNN7oB80n17OjTRcSa
eHAMID5YtLOwcGzSKKM2R5Zu3Z53Fbhu5Nx0RYu7pYzlJnthU/g1lvhoxRDl+I32AzresHCV7Dc6
IrtNmyCJ15oueYaZlG2QyARXdw3FCeSNS4ln2W2C6IJgbOM38XguFjpPMk4ma2JLNImV8ps09C9z
qPd+Rv67GnIfxZZPNU1nKV9PC7cnD85tpOpzYWibHMfZwY0oziPX8XZZ4VTn2Mg/V4sx0lf1bTau
TW+66Gnxlg+mcTW8Ln+yA0hWSzAnlJU/uZyJYLpXClKE5w64kmEQnxpBg2I9TTtvegyMeTg2eHSM
oih/tIb+lU74A74vD6oi5H5OMTm0lWi/Gf6d27nPFOG96NLmIMpnAnUj7Zxz11BuGXztFqVahviu
Vr/6QmPDDQzC29Hfr8iauhCwBcsk/z4d7bE7pqZNWjzHzbOqh49g6vx3A/t+SRx3Xg/58kilw7tk
HMAN+332EETxZ5tY6kfMBspVLM2D0zTqh5dioNZTk3Y1PwVK6KM2b0lWp7fWyMNvE/KAEP4XWQPJ
fMTGBbbPPgVYHPc6WszXWPWvyUxhEncOHWo3bu+zdjzVGLvoZ5T5GzKRrW3K4LGHfnKczWE+NHWS
vkS4/VkM3GuHRe8uNoIEyXby2BbAzzvVhUixjFvj9satwPdxW0+ziu9iLNrfSOWq+yqVFVTThmjZ
oii6nq4vaOKxXYFiyh+OanSjrRWr8s8st8IozY95mj47rMQrVAMB5ptP6vTEPJr2jgCNmVNNmkGT
XMiFQB3asBWuhRu/7o6Na9ebXrk6FDph8ZerOWzz0aKtDhtBg6vsVnuiOLpeHSDMysMnPNfmmRv1
O38iKhChbitjG2l5fYd2yT5EnkmUL+rhFI81ks44Hm+1bPpDHevjjbiqPyTa5O1zY/ozc5fdCIvn
bd6b3e86SO4N7qjXIS0M6uUmxbeCzAB25kvSaOWuBFWLnWEhtzHuZicrndMlOFtfdXoxH92u1PYS
lW+IK3FYInvQmk5kvGmp+7eiZXtnRJ35RiNmZ5fd9NzVkzx22E02C5jo4i8ZDoou8J5MNljP1ue9
KbdaMFX8iPPvQx91QLxbf6rXf8duoJ9d1fs7ZORqExRefFkP3vKozjCvbNeHqe789+9ff0cbiE9t
HIECLlL2VdTe5Fq0m2q7YhfETN/mmPmhIH5rExXFM+H67n3p5f6DAYFubQv3zHeZtD4O/dTrHqPl
4ACF35J6bcqybp+yJKPEK5KPqAYeXkgrVJj29/rCWorL5p/DekroOG772pwoC0TWXWcWj32payd4
I9026xvtAkYnDh2jHQ7sztYrDpOYDLYOPZDwN8Ky+i6z3XGbwacLq7nNwBxIJ0T8BDjcttSv3HNP
3Dvq1SmbIxY6iRPSsCgmw2JP8ohJIj2yEK/v3x0YWHGp2uNk+/qWdNd5dvTyNdfb4ELl9JG2VXJd
2RbcBQd6QFz7hqHuuiye74BPqzu77KmJt8HD8l9VuA9ubk3nOo60N2mINzsNtHsfZMOti8vfEdIc
mqfuX9vOvjrGOb3m9KT3fesaZ2vYB543vXrDg22nzXsFjPEuGdIXPtpQRyf52QjShYVSMfvmvevk
+j5qMBl4Tiu3QBwELMgxeHFkMYZlkdOPX3RolhEUR2VMOpiYiSItGXHSNiRMMRW9vClB3yxts9Fs
fthgiw/9ApYohIC2lyd+uCqyZzgHFzVSMqfdU75Y5TRt4kpBJyxpDqeTU/7pwfZn8Kpee8350yTd
e1LkJEV4zUgkx5gKVNk+x/BUntgQUIu2o35A5Z/+Ajy08gvWp7HAwC4IIINFzvBq5fGPcRq1ewqX
9us3t8KgznSieWKf/Dp9quCG3QfaYdXuI6reGUUkHqDj2GeYp6COYryvMFqjJzcJ6jfErgN7rU1O
lVbJT26LaKPNXs163gcbt6Zm3o1TDkGhqaC55uJ3osajP7b6m85wMuxMCJDipvmKHU2/ryWfwPoI
+mPMEDFdvyfZ5rlGJwvPIbsANGNlxRz/W2gByNvC+0vZH0VV0JpUQPP+mNXazbDq5N7KJtQX3kAi
oMR2CCQBJsahcy75ZX4Za3Qx2/joLHLqrAcG2LEiF8xFOdgmtA3pGNkh7+h7O4vxtTd2crCza18U
xYEW22+uVQCqRjJQaij22dSfF4PxW17mKCmnebiwPCdvTBZsqDhA/VxfbXr9Y6yd6hrTLfCXcJ1W
j36NJ4PRfTqdozwgP2LwRn/I+dVUFVIjXNVsmnqigZQ+K7wwu8ytyxO66gVTUWETOCRWMxz8MedD
rvooVI3KDsp35LGCT/E6Ua0zSPmYTKJjDqhUea/r6jYh9tujJJtPdT2657ghaKt9hgQoxNjmbDe3
xpvscGIrZEJV4m8aR/uR5Ulz5y/XQ7FcD9pyPaB8x5PHqKUJCggzMMkEFwqymXvaQ49PUKV9Rg4n
Jsjb/Bs3KI//RndriFeZzWVY0cwiRz7WZhOOiTFOq60p8xSLgJld0mGwn8xIQ69b5y8ek74o/wXd
AZA3uTbjvkx4O059bKf+dyeC7iUIGCVns6YdyPKPCb2XexmUxENG1XwmfGWZ/Oy0fNiYZRQf7EZU
+6lOqLFrWfG3dHZ+iXIztcvfAlXPjtHf5XUGVnOXQ7bcOkFevv+zYev+DWGddu+qiuS+bcn309x9
rmYreo4D46Vku77JWBtudW1rG9+/wrOY3rWKYSiuCwWwjTr9DSvYrjfk20rSFlE57tyKzpVVGs+M
n3uSwvFfvGy4pqVXvEXCYAUQxlPSykdnAaEU5dRvI0uFy6zGl4GhLX4w1JeB/BZtZocGk7E5QCor
s7jENlpYjRlgN6bALUOWdIymC+JV14Jj3Y0HxmuELaUi6lwwpRjVpjB6Vs1+PbVWutQw2ruP2m2m
W2DmMXR+y0WLV9eAv2qfa3UOQkAX7W1qe7ljbSUiXlTjfCfjQeskYKiKSpgDh36/mqWGPP/jwYFy
MuCumbK4M8E1MaeKDwwL4zcwvCysv6U/DBTPZv3aGP1wmtPuZZJ3WYOKC2/KHUVccYonvT1zkqzP
zvIuzhv3lYJABvnDY9heYCc3CNnN28zyqxWsG24j0zBvYpqBSjjvRgBnwm6ZBxf7E5rkbL62Q6nv
pJkbu8LOA2ZpMJGK3tQAsn42rXeE6Dh7K0/bZ25H43Xg3RojYszMTP8irkE6l99ilJFP64G7QMe3
adf7SKrhKbhDHRXhPnDDdUsY3KZ6FJ0O5t5mJqfNTq4mP1cglvjtYyv+dAqMkujc/mga3oS+nFGr
MJp+6ylGvcGCGkFkSA+HWGk90KHKCSSlG66n+HnP0zJGS1ojztrVVjuZ8UNZmHuJv/3ZcP6R/Qvm
JZEy4FCp9ay7o8VQVNZ4mzu0fKpNgt1q/03d0jn3K8LdGYf8Bnun3TDYMTq1gZM9xWNVnL//LNQR
Nrc4o3kGv0u3yaLVbrgsd37X4GBfyW5kbDmlzeXOLlWZXwU8N31E+zPDLCA0HcF8y/z2/dDW8vxW
GPBYopHltk1pzsZpaX67UVhq5a5RjW+fHg3qesnWmjvqKWanhf1ixMZFKG9gRU5yoe+vB4YpaqHD
H7/997keQNOtaJJ9p1NCpbhOE2CANrtzUkYpmaXq9g776o4FvSewydpLOZndjkr5R9NbyXUddTDY
ojnTdWDyw2IyrQw5YlVO2kPtI+xYsiUrs+jHp1m7Y0JKde0Y7EjZkUx/sjrYXHbyRR8kIqqIYOTN
RvRiC81kgBOjysBmoJudTeYd4nCsd+tpb8z5Eeg/eN0k6vaWHAesu5IhAl3TndEhsK6roXpsxiw6
15mp4ATGwwdZdTjnpvsDa47Y90sbrEoYvuYsye3IhfgfB2EOD6VBD3kW+p+it6NPPfszptOTYIc6
yy7fNSzKl9QggoEdu5lxVLGTY7zZz5Nif2b84BFiR/IoUvnNp/ERRz/3An9RgRwSHzuikVzTkQ64
qEMopq4HYMyPuliQKYV6zQV/8nd5083t9GENMqXzwym84qF3uv5+BEXP7hdf/CXW91wmf36f//Ow
AR+dA7C+xX59E7PS72RtMJFHieCcSp3WAUY/7FAxfFpcHlQX4fLcV604GJBmzkKQ9a0pbqt0VESj
ll9pdj0nHdMajeyKp1XcA6RgFsc82F+0H9BdVTK5TrJNr3kXffhVR0YqhQo7z7A3+ZHpB+ZnG/jP
nqbPr73dHGqdoanL1ycIj558lHjuUnFdruvHoGGVTXYW43GTTaO5Fy8Q/YcBI4+JkVnxDm7V5ELx
8vPIVIhd5tF6WboODC3Dn1aal0GYJAeorLYo2GHt+P2AYs3H38ukYhRM9WWt/TKJgUaMxrstUHVf
RYX5zMnj5OeMNWlbtpZ9icArP/cB+aUbi0e9iZJrOcTvBu/jjXCdpi7up/VMn7fTVJdvRaRLmHTJ
Y8Fc4sQPsr9RAU1d5dp7amVzaNOSRkfptHcdhEhXpC8r53xs7Y/UmxQ0RVQ0ed04l7kF6eobfXRX
Rf4Q2soZnqqiYThxNA9vmU5Fs68quhmFVYRowNqL54H0WOLAdT/rnNe2N8ZXQ9f/aGWwRA0pyexw
w5zJpA71F5b/xNLems/ohanEM3TzIOzq0PUgiOyipw/mBcsoC4RF22Ee0aEuT64vx4bjX2tKH0y7
6nHX/t/kmvURQ5L2ni9B97WOVvxFMFhqjXYeTTZsMorliMWImsvyrMskv/0s5FtuRu2tsnVsPROb
itsJpBTL6fqC0s122gi3bW+idYJzzaS89dV/fyQfaeZ2k/Y6wg18ULB5T1qFBLFCY/OwPudbk7zx
NR4AyTAERsfsn+lxc/AYR3odFyn3+qjsf9L96Rk6EdAoqH1fXkWB+YzR1Ig/kCAgDELxF5uu9VoA
4T8JJu9tm0n7S38FbVjaeDjjcybkOW5y0QKzvP57wGLXIZj2/q4Fx7jUF5Y2cP92vCiGb19Gz7W2
jnJl/m4mlrwfCRt2vQ9Wfl1NnFqAI6pRVOuTPA2C8bNFzEWSJNnf1Y5Vicw6pTlEfJuBVRuFu/Kw
7kNSOvl1LExUnPKG8YZJg5ZMnqmRnSrmBFy7BTGRqH7Cj2SOyO1YFQIkKOK9Tyb/OJjn3i4ZL8qi
/nPS7Id6qmbexDtryjn20JYr8pXnNGChHhW19UmXv+Pa6Y95HZknTw6n0TG9bUfmcBY5lMMkoEWh
KwYtWqLvfvpxAYNBd3ezuzCgtLl59CWokUWbjh8R184I8N2bsttoBN1vuD/cC60R3zL23gdH4zMv
Ris6WYwDCldIzEz2s7FcOhj/1H7J4UNp0edDGeRROZpmtDatuGQBJjMZjYw7ENCWG2u8NxTC7MCD
ZbnunWsB3GT+bThb9R9t0IJL4/oXmdFgo4LqXOgufxSiVXRMOGNyKTqm2G7vjfR3lHYTZhBmNuIJ
O+tL2bRTURNiIaJtKGkKGDDsPrSat9iO9SfV7S8JCeKVtTHbtw42Osr/8sZQzzZmvLmJ1vmbFDu7
FHlRAxD9LPuo6hP6wcmfRt1PQXfy1jEEQq9BzIH7s4rxblwqGSs6jTngG2kJ7yfTdOVuwFtw7TSS
D0MxKN2p09dpGuXhu9ktiyG91NZZlp371iuYCAwSCZjwZF7AKzgn9Ir0wKmOXVjZqK6XcNGFyUiF
5f8W1WzQqqSAnS/ItvW5zPnDPjlBPiiTO4EuZTuqAcJmnSxEnDbs+LX7OHOcl6XafGL0CByM5TRV
UX5zMmI+S+xVj+gBj2WDrHNRxVHxtJ9GEzLK8qrvFfHFEsQo9N6N5xrMR9AH6Y8Ae9Ypm9BO0YIw
zynWzJ0D1Sx3vfw1GMfyYLdlc6I56T4yyWfeVBEmZze2j3CLjG0xjH6Ydr6Wh5YP3GPQnHCU1ru2
OHiD5bA+GnwrQ1Jr5leaeG9IN+ZH4bn5Q+tYMabbKP6pVUkVVoVzjSgc3SojgvwNXfpngB92O+qa
eemHIH3VIb9i+jPOq8zh29Gre6Y6sq1ZhG6ZehgS7YFuj/ZmdurnVObRaxcxGjSL5cZ08XAFLjdP
0VT/JHppgFfu34B6rTlqVTodcFu8Cl8tA36ENp4qd3oEXuN3zAWm3TvCq4sJKJbm3/pocNtf0qdx
tZbrZs+I71z9Mrna3cpbobOyyeZk3hAWONcmn044B7qdXMZ2JaAEEs+oHntDN0790numPgzpfa5e
pYunApnAr7FlHFbHdMXDCm3IvB6GJ8PfqThUWMsnHV+dnU0GAJ60XtDRD9LoZm4C1stYa2skevHc
XtNKv/hthMrEgQl67LKAdbnp8mvVc1E3vXl0hzI6CxLxdkG9ra+VSJauTSvumqizJPlQNLMi6Cik
ELWcfcE8jN6XyaFg/ueFjfPFNyKmQazo0dRnqqr33SvzgDLUXhmHmj/8yBKDFdH/0FTxhJMF6L7l
nBgRhU9RMAWkNONPCyjFHnnEtHEape70tkeOkOUNM0Wn2D5ZLSPBlMkXpJXJOajys8FcFLXpNMM8
5XryT3bq+fN4+L5UvidZMAQkpbZAuqOKSeyt2Yp3fdZ4W5veEG1SkztU0jjHDbFfxxDFmCOfljOL
0R4P3+9LUr94dGP9UUwM03ASKL9rnkQRfjqsc0pGN2a4laknu2TpylvU9a6R1Xk7G+jPNoqIT2jI
p1csxcDJlr5J1Lxotare80AIRA5pyfbQWGEyx9opktlLMXJZ/z/Gzqy3bazN1n+lUdeHX5PcJDcJ
dH0XmmUNlufYN4RjO5znmb/+PKTSXZWqg64DBIIkK46igdx7vWs9y6y6jVdr4jAP1W0PGcYj0b/P
8+gxjcu3AcDOrRaHSCC5ml0UxoVsHatqh+09OVi5hWW6FHdKqvvfKktha89uYYwZKk4u9dmG5ZZO
sMzrmkiFX3zPdeRTg53gI/Ojh1jzs73DmmorEhdXFOLodqbhqtQ7X1/lepdPA/18BETF81iR62q+
dUF3f/3xCM0qpm90neZSoWZTVnvQVNeqv1oqz5jB3a2PndaAOWJVuvVJfAenzp7a6XhbaBMFaAqh
Ad0vwJJX41qRtfPc9RTkUKpl1zp2bK26ZOrRmAw8IpsPpKDgrgxibAnOdT9udaa/LXglViM5zlUY
qd5OS6Pn2A+UM3KPuVSy0V0rBm7XrmXM1IXT/ACjeKtjw7IxO53RMZ7VuEouua1c7LQbbhB1MIt0
efGqQ+tfzBc+VZjraw0JMb8BWexqesCTBQKbtc/Cn/qphsLU9nN9ROcwIXKZTUKzdtEvSjvTToay
5QxAUbal700EwP2MZWL2W5petlXcxiDHpN7M04cZSsR4NfJIm89jjTZpe4K19rCNMGasg7ooViVR
A8IFOIJE4K87z6X1iIH6VYopsBDt/VKea8w/31w5xDBj2tX1SwRVLAwNn3RbLl78DEU2V2x6dUx9
eKAmYWuUI9VIMfmUeRShYlcPMg8cUId4qSTmS6ck4acf40RpqYOTOXPCuQ7CxW66qfnM4ymGy0om
uDpUZm6uvIJVhFlZ9XG+8FX1TWckwpKciDgH16jeBwLrXeBiFM66kwQLxAEwoYxvtk+qoTXQ3lVy
6NPYoBQTFMcc8g3Tt5hvW2LcOo4K26a07uavllsZnBlTGmTdlTRhlsnGnXZm0wfyy27C7tNLIdqa
mtLBGbNHTPrglK6fMU9VwkUiMKBz9hTLZpIkPCppd1WMn7jgcL2oKUI7jCIXu6AE2dL1I61i7Mn2
piqrO8XHvTLf1HLiWXMLle/52jGoYURQnrCoys56xhuwR4xHBS6G1Zz/r9iHrGlir+7Qr3QSvbw2
ecn/KUqaLS9NVTq3UksYos+uxNhq75vCcf50kzdAuWJduiSLEYlY63YxJQYZFciHsSx+zJ/QDOsV
U40OaSwNqVMpvY5SHBtuQXZXlDYz/U7U7j4c1HU8eXXm+D6aV7NLgntOAPTjcRxmYi0Q+mzyjbZO
7YzT+84FxvAHosy28/C1SMeXhzBvvuuWC9thWjV1HuevOIb9S1tedgypob5nuLpRCvFZmyQkQkP8
t3EtioxjEzDQTEudUXMM9o5nDb09KARJnTCAzWAkCR2DpUZTchs/5imCLAh8c99babtJXK15aftk
zcgxevSrNH4gtg9YCfeDj8x3tU6FUeMdrt+MZOqdazpS/cKmocmfztQ/F6gZekMRK2IvOjo0tYln
XWqAy+gjD9Hq44fOrf3vijf1z7ViisTY7U0gTGK3o/4sSxZnqePQJilFD+yT5e4fF7OdYb6ZdsaT
MlVaaF5BqnYCiIDN9x4bsMnboGg54xuNtfF1TrMyJOA+p/VHPVtUFc0Kc2yfgJOzLm2OGLSGUagQ
p/p5KInsdngQaxSGXdhkwabV4bpOhyTHT8xlGlB1TqU3TXxKmQMkBxqA7zMvpkKGka3BNFTmWHHI
IzfbVjD2XqPisXQzqoKzPmbYEjxoMlO+BAH6ip32QksNjBUYrdDyJ5FKcUVIFzGKKi87Pn6l9WxC
joJvzWRD8CGI27nGaSMn/e3BNd0FaZ1u9dhQntrWuQtrQ8M7kWZs8H2HlEXlwVCVqbFlG3FLsxe2
79aAD0qr07g2/TbbOpZvPBbua1616hd0wc+eN/2sYB1m5VoVyxSs1NN8jTraEjUDw/Xe1Itu4U0j
lMbiGFQaw12cWO2DrDlEmHF04aOqYIhkSOv11rcyd/TdzEzy9eQOk8Owv/rIClwWfOO9A1gIE76d
PryNERZTtVcc8gCNPDdWaqICLnXodJwPfHUPv0Gh2D589akAyZeuXXyzZWkfJRGa0hpIf1o54EPW
I5tZdDLkKHedCozZ8vhCGpAhNxjY8ws1Nvit2TdIstrUYGgxFCxcWh6VW14b1uvZs6XAu9vM1zwh
403H8HTpFeNbazX9qbDjYOv6EYn90Gck2pYPbo7fbKgA4qCGyBuKyvTtEAugzimDCnCO2l2WhNpd
pIOo4GAn3FrfVkQolxVni33gUFA7H4CCXr43pQUnkPn+feIYJzlmHyolGrch7VUYfiO+Limm78iQ
7q5ujId6DJVD7LcJ+WF+oRo72TcjKj8yg3E3TQRLP5L+fUAIZ8uA/qDjKtxR9FSwwwsuemy21MHG
nzP3sLWMd4Bl5q5nG4sJkP4RhXUxxIwo+Yhae0eqI/rmug2Wm77MbnJqfxeVaXpMfxAGanN8b1Q3
wHMHXi3qe3jAhW8s9IgIyBXkYtMtlYblBbrOqTVa/SlWonBVCUXuGZ4n1AAkxrIHY0CfTJMzCscA
shqFY+6sphweUKA3UYSrSgeqcuzMuL4EObEllcKPNc4U8aQEdAcn/jeiJLTJdvl53ttzgGcT1T0o
6Vc3uYkSbXpqMkGnbSSSslC2QPsevLiKHuNY5YtZUeF5PfRZjf40S+JFHFKs5eKomCVxGnOXZMK3
mlo0+yao7WcrGtY4xIc3y8NiiblN2SuN+FDITzEBVo2L5dnlSqdn5MAiyn80eCEoermonh69JHHw
nCdh/zrWZQgDIBwfDDuu1u0QbNy2uZGtaYC8Fm8mzhRE6No/c8T0z42r1WxgrWybqhmEUKJiZwX0
6aMfYXAAmvKtbzB9qZzsVqoznjlP3Bd9gZRAUvYu8WzcwVK220aYwUNMLp2dw0mn/mI5OBQpeKny
OtvqrzrBkOcqgbYWa3CTJBt76M8IiskGBzjdtY1NnCCsKAUZ+2LZO7W8WABzl/EAG6VIiPAluP9P
QimNu7gcP+f3Ivuf+ztGdQSuAiYAHgXMcxcCfsRDEHZw4LTuKCz33ajh/cWuLc6qTq+pqpFuTUxM
jKnVovDx6Vix6sTXSr9Di7yLXwXQsWBWGODR/RZStbwME1paDYuEQg/Adm34+ovia4xwgtLyj/Aa
7H74ZtI617ZZt2vrOtzmug6gHt/ZuUEJCvPkXPRBve4MKLnDdLIQCVIpvmwaQwJd3/et/u7HgKv1
gq8nzsD0G6zbEYj5i2bWBjhXSo06s06fPWckHop8RXInze417MuLKNb7mzYDhCXytDqGbnIXulV5
GaqiOMomqVYKRtyVUsT2OnJ680aw8V72gQtjGPF8W0pDrnOnwt9gWS9aYZdHxJLq2Ot5vGE6T2+x
8zUnV8QUX0lAeC34+LgHYpEuEbItZZPxOjPFcClC8YwHNr9TY6r1dN35MAUNnK6H73DWQf6QRVpd
2eSqchzNHH2yF9tYKzT0SAQjpQV2Rxh2mmPEONWll784ZORChK5KtcUTu1YYdLbBbg0azDLJknE3
S/JeiOk2hHbosR0IptVinJXGfnD7bmlnVr/JxpbD6KRsUgDQLHU7I7UTxBfFl/4ruBujiyhWUaqf
V6J0rWqR9xwqdXPrkzEjcdaw+8P0RpHyQkNAuguH+tWxJ3nLwbLpuaF9vK7KcbtOFRAyWwSFIcAR
md3GYoyx6f0sfqhYpTrCO+dTjzvk/fxYjiMr1emmRpXYbmS6vZJ7IDpFCgs0pjqpd3UMkVTUNltY
8uUjc3yGn4mRfQnlfuBkv7zmca7HIiPgOBcKVz22cZKsciDDj8LNHmXEqAFryZu0fRZ1ESpNUWCa
aKP8YX5psMCtMeTtOXZWdy2aHEVm8TPTO/E0iikI3DZ84JRg8tHUzZaDFZ5nWi8eK96dtVQsewMC
n/QoIPVjQAG74fjpZY5MsCVxd9FI2DQSAd7iMG0xHKXmg1Kb+7hq+1uqN80HGkQk82cVk3QFsqMm
vHDJUgOPDeqwyjx/PyTBcGFZL1d1azpElWqIJpzvtlLaTPot0uJl1wx319GZS+pz5WVlf6I+q13i
eii3rD2sDevuYT2HLICR/LzZ1GPzNF7mrkEtxjkXjswf/KlRJPTSaMotkxVK8EGQYUPXoG/+aFtG
AuWQWJWXe+wj+cEymX29WJuKpR0ELEYnpRezlVgEBO0OoSBuTVfxFWFcIQeeuzn9pOod/2+XSllX
l7hxYgZglSfhuhvhm7D9k9kO4pOT7olWkZUhM3Gcu5rdglrccrTPoiRzmKYDkXyIboNkeE9tln2v
qGzfcpOjY+Ptk+uu2sN5ZAvL5B/MbozOD+9U8jcY7NV2nSYGxieGT8/XayH2pfnwrulltMi9DPNk
XFr3EQv+KxF4fh4xEP0VGtfYBrx3hdaZB2Zr5b72iscsU9cdXlXqx61xxdEu+MzHlgxr0XY3kuJm
RE+HA0abfdNhg66TmsHurFKzglxdX5/GNqgoms48WuhhG+JsctNr7qbUiup5xAi6t8u+Yhlu6sug
A7kV6sXaMj33qyz0+1yVj14+FI+GE39SYhS9E4n67PqCyLvWvSpWcsPZzXgJB4qUGTUyk+/9cOnL
cEWuP75rhY+IPTiEdOpe3aaZZcIWogtxwk+7UR/ftrgBafuGfqBxztrQXPGjm9rPHL80dk7lQIYJ
k4vejxj52WFfVTPVSxs+7IEBE8FtXzx249gj78s59GI3l1zY8cK3xviZ7TSvXJqWtw2wvp0eTgQP
YGEKC++HwnHLG4/q6kUxWfjm+7z2S2Y06FSmfFaL2Ngw6Xv2iJyRyCvEi6PTIK/qSnjU5iqmIkqw
gQaQMQJseytzGgrBxBx212MLNXbhaYa42+y/t2TDD15m94vpZP3Rda9u47GwG0bg9kt2KCPB+hzv
S6K3KLVapD/0EvU+ijtJvSUifAB+CvY3GQN1Qqizs8G4OL2WgKxubbwqhzav/LWadfpbG8pF08TZ
lt0wTvuJzy4t6CS9K9qdmE8TxMlE5on7IcnUpXDbaO+VD6S0xZPrQcOJmFGviCDJbemF7OqDIToa
Nv9XLZXNnVF2zJCM/DTGqbJy8470kmbHw831qsuweI1cBysTNF4ZlJ+40YDjFOm2BuVJoplZ7XTM
VPWhITZylk2ungtG+duOeojj9QXsJKZ+GWK8zPAJX5NBZlEdS0sY63y6mGHfHXQUVewclJj9Xwz4
ka6m66vPcfSHc6JE2OYdSPJ/zJJqJh5UTzHJmSJPSdNTdM0iFbM/g7umuk9EyM4pt5tFTM/M4frM
AIsu3MmCNOduKn8Exuqr7cqexetYhQtDO9yu82O58IA5Hw0j9nYRs8zrtXkjRNqlYkWcV3e+7WsH
ncUlbGkgsvOxzUmxaPn+MMmW+c2MvXdV4EeeB6Mp1BLcFkWLlGvBghp91wN1PCYLdkzmdxcjn8PZ
9KnNu2/A2qB3p55czzLffNxpXb1aFb38PppERVqzMe9FFsdLO8o41xniHISqulQtJkiZILSgYROq
SGEAEB3ze5EIsGvaBD5wB8Vbpo74VCFX3SReVK/CpAq2sSgr9MOoOsb0VbPPBrUZ6Jq75Jcr54po
MGtrdvmICwcls5Kv6UpK88HXENUHzknpfM+vP1Lgn82PmR+M/MXYl57DTLN4QcbUunh+jKLJVHyN
jbPi8BCaW5Ep/ZFsC9YsRKhXPlLEfkF83Tp2KG/RxHJmGlJ5pXuNxRh1eNnpjwuZt9kplGs7u7UV
esNCZMZbc0Kh4tSvjgIm6xNuQJ8m29Y/kZVyD3Wavbnslw/zRRjoFFLhB6KJ19i3fk54q3CNPUkY
tMialXuJZeEpkgCKaotjvUKH1Wm+CVDnm9tDa1yXFss3+p7TVyN08WdhnxxUxd3Hk22EhGazGEKw
YUbXiWOuY/YIS6Pbxg2gFWdy/FdJ+xw3iXNfdkG5StTK3sm2eQnHvL+JNDtELlHVezhwtJkhmuv9
2iopFEaBjW/4QEYQwUp4+Cb+C4TadVND8Z/VZCmpMW3IjPN5BLkHc1nQNSX4AOdLKqUYxuutkaBH
u2+DaOlnw7MslgXixrYt8x8OCbm3QemIbFOSfY2ZNpbmMexFUMOtJleggYpXfFc/3Jjn0sXdvVpC
+PU7Qh7EMCGAEx8rguSpn24oLXfPD/A6M7xe++Ohat70t6JK+xVxq+KFMPFqhkg7tW6t47KPIdLE
JfJdt/I0dFySAh18D1oYIemjgVtQJZK05Qj9t9uNka8fqkTXn5roVmmcZiVFLS6lHGAW+ONHNqgc
L3JFvcgoq24UeD8b0EHw4hgM73q1ixdNNRUElg0FSBqydJOfYtUfp2pnb501LHJBXYYvaiGLBV0w
wykokvDFD6jxFoyCbL0u8MZmN4XjRS851YjgtMCTzI9yi/R749rpNu/gABkOhZPadAKZL2rXe8z5
5By8qP15Vy7qe6rY3EPsjOwyfcO7I4kRHefHR5LUwzUbVvt8HGmbax6opQZxUtNuoY+Y+6PubFlm
i1EHWnliM5Vk3ROtjOk+FoRvXRkDyih7cHZEe5mPI9tFiD6MOPEddkXZLVuL1BGcnfYhq/Dw6GbF
V6UvN7P1Y76opzJZW5AYDJNo2KTN+3Xi2Pmtvxjy2v6Ec2SgJH8VIT4vXqruscCDu+hUPdgpPf4S
Z7pQOkH1sOkhx5CcilKWDPmg3QaJkHsdTZKSObwcXdPKt2iklwvwxnOp9z2CbqutE9LYN2oBVR7r
2uSRk6HE92dZBzrOUY3qzlnON4nuUfCQDDqQHqfcZGE8HvoYURD3ccYQw6oAyzcjb0O4Yg18l9lh
d3HClCl3gBID4IhSe45EpZ4SyqS/aV5eVobur0OfMhaj1rvjfM2fb1qcGvQ2uUM9N+81WioML97W
zn1VqIJNDBetyMeDVdzYDHuWhcjY24ipG5TE9F1E3nVb+l6H9SvTXof2oo+W/RaaI5MX664Gl3OS
TPcJ0BD8WXRl5G/mOxW/9LeDgqk3yotndTKdF2U4LlQnTje6iPtFV1fZTWIMRJJjh92+cQryVlvh
32eqY4gJWzMlxbqeUVG10DGBvUaKLXeZTuAsyK2INpzGGNctUf7C4JBZJ4l1n9Frv/HLQtxUrjuc
LL0kLRiK8Rl21btuKMpXZfAeSYRfuNwfOirokKVEi0ncvzgZwIkucW77xppahadhtufA/ujlviau
u9AmInZPH84+n1AIYW0ybWWSMpQ5u2XG/GeFHho0XujvuqTVU3RhdTNIEI5IRcPSauv4Jqgk3O4u
XkcIFQ/CqNKtlwOjZrf2XQsi8ggNAludDOJmzI3qclWGct1atOMIKgJOC/E3Kr/q6Sb1is5KxpnY
1l6OcKe3xYF0M68e4NIdEVJ1B/5S3VSZ5q/iAK3atYz0AugzWOcVrCAjasv3IDX3Zkfer2GCtc3o
jd4Ondfv8WZZF3WogmWrWcUnndNmmeIsc2LnCFkIal4fZHuye/ZWTQfzoNX3U0D+vRxUdzXiGTj0
KmaqQR/3lcSapUaM52gaC5qcsIXs6wfd825FKvpXzlJDaeNrnjbNGAvLG7KEZOltz7kthM5/fLpW
S+MjaYGjj9ZxCgI+Qz0/+I1vU+Ksm09IVF5GYokkWYkm5+rLuKMoMW3adONpVnCKNH3Y63A5oF0O
w1Zr2mwxj6LxR4ljh5Hmij2nkmjT9V5229MGE/j3c9UsczJW3267UsygIHTQeo/zhYphluTlw3xD
koQjw6MZG6+YposJdDKZtdrGi/RhYcyBZqRvRgq4SNd/Ttvq7NcaNtUUU4hXqwzES5lr2U5hrs2Z
mJsCEX4ZmY56CAv3CEle4qzFOsu5EV56sfeUAVnG+D6flKHLqsdCHdLFoAzN1WDYtFOkkLjywpoy
sXMUdhgK95ByCFCnYgmgoc9R4Ri3fTsWu1bW8VrxpLucp/dKJM2DDHGkzC+ZbtGfYVT+yjF6yP2j
N6XUi2M53M5lvCR5xCnri8N8i40R+M/WAKd/XddKURqUr/G3BmrvCfRF2WYOrlstplwq4V4TRX+b
p5L+5B2NFcIXMEEJSubC2DZpgxo7nZVjYoVWnDyUcLGqUaVMEMjvxk2cczMYznFow3A32Ha1TzWl
WBV6y6gaFakocu+ltaioCQwgeDTe2fcUvK7nxFMgvE3T1vmpioOLMvZyFyoqICS3qleGPjKs8jWL
k4CV/bjehPEyDdwpHEipeQcjiL21Edgy/cbcXpc0mdY+zEI3FD57SeVGexW6qbXlPzIGqOyoOp0o
kzOToC3I7LucnAz7Yv6TyIQUlabHEIfXUYE5hX47XbXRf4/udMFk3d6KuHpuHZfJhQxJDjuGB8Or
yF8rrWPfmUa3tV6x14hL74DMRh5LjMoKOsMytmmC66dtRhJTwZUNiUBNQtO2Yfne0mdf7IZaabaV
zOCsRuklqI10kcvB2BEcerLsaTCt1D6EfMitGkbkkjBaGjCeHZo4NxaihiiBO2CaUDeju4JklJdM
vZLKfrmawYbAj9d+0VsLr/P28wxAq3EVktzCQKSNmba+VrF3xmnaAiiZmn8EtnLvWbX7rrnPbGRO
2HrCT1Ov38kHh0+xDLwtg6VgdT2lOSOI6rZimVWxUf3gS3XxSWk+83tv6rHLlm0hy6d46OA0qKX1
ZZCYlOTpRuabq5RzIRmueigP80ULy/x6jYa9ByTGcZuxTzBPNqjjo5OZCOdOMHVyTAmQvGufGz4g
u3m7a0a5sYl84KG8LD/IHGgXI2tCsl+2PAyWeAl1zzwaOsgBY9QL/EbdT5w7WH4KGVmCXl8WXA7I
+Vrm3M4XGH3cLWHBbpH07s/75h8MMiY0izFj2fjdG0ce/OuySA9R2nvnebObSRysmknItgtW8+yo
1yPzLogJHE/m8CLunitfM/BRO8iKjiUO8zW1MR8HOCzlmm4E+xBlgVySq9Ve9Nj/qgEUfrF7XZIo
WaXm2JNeJJoUmjgace534EKnqLMbmNFy/jdFA5CwisEA8a+vm5bxSZoGEm8BTNyrtNMM9F74cfKW
TalY9gLEa9JKPxRJD9vCTwCNjMmBfBHFtfNVjmRMvtQbaKni1MKKQYupjrM9rLDTgX2R0a/pAgWz
KCMLQJ8/TERWSbir6tc9WxljYWgdzODpotL9Q0WW/8CA0ae8p67TDTEg9MFGKLxTMX3ARB6HRG46
kIVn6Tf1DZRjdPUCKPZ0lz/hsT2Omqt6FBT6lYBElPJYBO1wrKaLtomnC7NaFPRArXtzKDnbMWBI
DfPd0JRskamcbb0AOqBKGcshq0ZOOgpfqrnxOVAx/LKtu+iJ0R4YwTHrnQSdIGrcpVrizYqQMx5g
5iyC6ShCIMw7YpN496jB2My3/rhf0XqI+ppcYNEhDZfb03ZrEGBa88jG78vQQUE3/+gpl47yUn60
XPFD7iFRbnIqS+DoXWo9Se4V6d3NxqDSbStKalnJ4E1IKMcov6nlXYBs/NEDKlnaqORnNR2B2vBt
F62R6Qssfvm6dzxsONO7VoeDs6Dggsq8LDFvYRgzNJ1GojouyWXV0qTuz/1tYWQyRFsCj6VrJe3Y
URb0tPlSDDg2tJcMj9Ait3JCvuS/oFgX4IU17AVew4bDGlFjCuZ1h85hG+ho6apPRHaa++VDjcEm
n/89su2EM9YY/6OPPmUOxzo3yHGZNRzwIL4o51S2J8YI7nPP3pfyRbfHsh9sZo+4PZT3XozIMhsM
rS7dp0DJc6f/BuHPXcE9/fRspbiJJv4OSG8kvSEFXmXTeudoSnKyFOWYM6B4KKT/Xmiafb2lqRgy
bKLpiGT8MPKD/oS163m+NV+0WOTMkb7W+ZZMNHC0KYhlM4CrFcf9Xd4XPzSk6zCkPgEZhA4qhEYV
WHraSufkKxjCClb8b6yHl/lUPpAoHReUlmBHULRF4eJFX9IBTh9nim5pRC6DX+oXDG2kIVaazUaH
dqaPW1ZlMZ9r0zgU8rUThGFW4URlr83OQpec+Gsh8wcOWEz2khRHl2rejaOt7g3DeSFaGhOPgzHP
0rM71XbyDd+6fUP+KtkI5q2Lvm+9rTU1kdtFUl7Gui8vTav+U4+a/Bva0LB1BxCFNAyVdr2/1iUF
vaYjZPBh0YuBDiQ/31dwyk4lvs1LLJ+CaaYyMgU46G28DNPoWwDV+mAPtnVKE1csEs3ZdVN9x3zQ
z4FJ7wjrCQogua9RYiDo5Tlzaer2TBTT+Vpm9MxX8MFeE1k9JYTXhBYmohFUH/beppcJISoCikan
hFtdaS9XHT12u1VuGAtc3fn3NkuYTA898940a9DwMSKF08Uw1b5JO5I3ALL+5Cd2LVQcM6S+lUgO
oyw7DDl3Y39qYD4g1+asEKdcWu0xxkJ1E5ekBlxVSXz9oXGBCB2t2UgYV3xR1LvWAhp5us7xgFXQ
I151q8gh27rDI+6IVd0lYl35ubqtIcXMhXL/+UtPcPXv/+L2R5YPJdPM+i83//2YJfz5r+nv/M9j
fv0b/z4FH2VWZT/q//VR26/s/J58VX990C+/mX/957Nbvdfvv9xYY56uhzuSx8P9V9XE9fwsvK9s
euT/7w//42v+LY9D/vX7bx9ZAxWS30b6Nv3t54/2n7//ZlP49Z9//vU/fzY9/99/25Tv6cfXXx//
9V7Vv//m/Ms0HMdwLJrPHAsSPTTI7mv6iWL+C/WLLwLwDhN3iCYAbRKFr/3ffzO1f4ERVNmnmJqJ
E2WCf1YZPqPffzO0fwmTT7RtWEITBqOI3/77icH5Hrwsvb5hvA4/b/9H2iSXDEdW9ftvf6eMGoYt
aTLULYPjhvzrVzEqkE3dPFUXQM0GENc9ocEa6mrZ6v6xC2r/SCUZnLtGoi/Z675L30Q4NX7ZNew+
OY7DuR/y7piN+c8P2y+ftf/9uZmG0DVh6rqEC+w48leQJky6HAUERG/KeGrhNQ0VoS70CH9Q7zK8
mlkwUG8cdnT50c4gj07RKru0LJWlw2aPKQXoknoKJHmh0P4BOTq9b/kvyFHTMG3NMHl7pz9yoqR+
vN8HqTe9zP8nK8wAxN6U/MjHfmHwRVyqY1ue3dTmRPfa1apP9y+QkCjvyQpgN32Al8gKj1FDm52b
8j2PcYLNFfQAh1yTnFfmchSSAIMx4YcCDnnl7XtI6cuq85ur3TYY1GobQ1GUILSo2vZJ9dsK5QAg
N62W+dRCyx3kdpZh84XjeM4mEJAhFd7rf3gR/lYvKacWTwdyhmkYQgp7qvr804sgssZyycUCKpj/
adVTGZRBEh+zF19m8sxCGUepAUeTpZUdagctKWxokvG4n83DJHaC05wsprvA35i+dv+nL+L/4/M9
w2h/eZss3eBrorERcFRHWnyR//wMA5IeoU/oCLMRYS6I4I2zxccBUdcYT8C3oD5Ke8Xyvb46qhOE
/XVraogaJinpPmbTWlAcdw5ZIq/GStRw5LFMplDDHvwg+e6U1m1MYmIa3e3LKWWCAe8ioli7dwBk
eF0yHPwwRLadsm4A0M2lY8arkLAfFdSpdyQvH51nSUfVUvQsMvdjU+v72dmr9R7c61j7TlDzqfKx
sNRBsbZV2kZdoaO/ToFxJ3L8HaIl5SmhjsrdgElpxvEfgMTm3z7xFq8hryTtEZy0xV8LvDh/ZklH
a/3C92mEnkaAlYkBqQogQ4+DdkNw8TI3b5cl5jPECu8WEMkPJN/utkEKAB3AOTdBqd0ShWBmnpWn
xHLe+LsW25KhZJrjQ4FLq5PWw4AZ2wLPYwckJGPrDRDCW/3xdnRUke6dME7XcdH7D71e5xurbJgZ
Krecro/CD0zqqmDYmfjRmQNK26XnShSvoxywjlfDVA7jRjgr9RqHdcFCky5WoVT3UAPu2rZPb8sk
eQhG5hFWH+RnPMqfTtw/xXavAUxovH/gKpv4d345pkhdtUD8sfSxJFVvYAf+0vOe2AFtCKYVMeMP
x9XQs6Qpa+fc9/pdEeHsUDR4eclg6tuMSSVFSw5mubMbiWTh1ccgM1RaTSwBqVB7s6Humm6bnHLz
AzNWcHJ9gpUEoCTo0XEdTs6TuCIU3WgK5RNw/EoPPyE2VWNl+foPf/oij7r72qPDSjk2h1ED5+ab
0TZKadaRaJ6rGRdpYeUT/sguLYT3yKOOjCn0QxM3jz6BQVmqynLMzHs7tJ/aEPR7pLwVKqg1Wp7t
VV+GT2WtIvAWN6KBjmlBNDZ1Qa41YZi8NkEulH6Iv8Uv72nOOAU+ZGTWlqya4KYi1I1GdU9WHCmI
As6BNJZuwa80XLEWkf09DhE57Jilvfei4PTWgoWvkKxHjskBFWpPVVQ+SO1hzEGVWg5CXqxpC39s
GmZy4R0TuPdsuK+SettAvV0Sn+tvE/9H2wXGs2agICXaQuU8QS21drEVJdw7akBQt03FvgtGCIvE
U6FR1v2GjT3tfVmVYuA66aod3pvRbW9TFX1xW1uuEs0EnJq0Vr6mC1FbcBTQVgqi3rLEKYikOFCw
AYXsouMPJRjz3iXqxLUYbqNo0G9DyBDXC1NXma+Y8jbL9YwJZjJ+0538RhaNv+oN3bhBzotXDhz7
+8oPOwaTfn4rKR/YikIzj1qGwzst0otpava2I023NZuc7hRbKEuNTfaL5o8//Ni2P/Gtg1zfmHR/
nCtFY+8/XcCvNLbEsaCHuJRnaK17JP6GJGilhrXmF9BbMDuFZqt2hhaT95HxZTCPY5TqM+fJ8YkN
3mfuxq8hNqO3ANmG5FhmPNOz2mOnMLsHu3XZMAXWsTHS6qxOuIFUSx4rgmpY//EPSPdGwy3yiN3g
lR45yD7TcCKhITYeBYn/nvU9HrzHgI4R1tDGy/+l6byWG0eyLfpFiIA3r3CkSFGG8vWCkKokeJcJ
//V3QT33YWqqZ7q6JQrIPGbvtcu+i/N02OI+J4yhB1nwojjeq1xnZ3feiKjrs+xh4773vMF6FNaw
3U/Qm/7L5R0bMxgsw8NVjm/T0N0bb9pcpMjgF6u8Xciqgec8rp3+hDmGbSHP0IuZpJ+Lo7MJ7/XH
lvCMB8OwZMD2Dft5M2qROYif37+ShYsx//e3KEgS7AinTc0UiA6Il0///aIrd/+N8dbFMv9TlyG6
yU+YOh4xFjygg27uU33sCfLE4gOV2XvzoAYvBOOqHTgkpKCwcUkNGiRBOFDCZ9wSZB8YgCt4sJeU
dfXEYsUhAvH2v18sUrgzdtXgUabWCYZ+HOjA//8XqSflcWrZT3k9P5xJJge0xvN7IlXyN/hSAmhY
OrgTxvWlmRmxB7f37MCALLNMfSxUvkE97YjnIPSLBHOTwJJHJR++MTyKGC7rI+Ywce/UvX22SpBB
OvpMRJ/6p40WZsmmr7yHSKoPaEN2smJ2+N1ZdZ1pnczifxusJhsTGjz2Vai0GM6y3nUNgNHFZF1+
KbpDbxK0MLCswABJsiPwrdLaMHqNrX7UvOLnd6NNgQPTp7feWIc80Z0toAXY3nWbqgV6smJHRCQN
C00d5aEWpBVNWkmeoDutRxUtZaNIwv+YNVwlUKcwZTtxWMbwN0mR7ei3JuRXvmsDM4NqRbMY4Su6
Wp2Y9ZhBAv7iMZXNCaPAcC0JizjYxAAvuryWCv569plV2l3hGrOf99rhYUrV4UGs+C1YRSfHAnnO
iQlBGneEPTjQHU8aTVKwQWb85dwuBbY1fU4QTZ3UVSMdzxsn/DR5/m5Z5HAqQPH+t7aY0+z9F7gV
ix1tbk2MqHG0w5DZ/xLsF6X75jpXwgO/J4JZ7+ttO2j1glkpM59+gcG/v4yOo8ML6atXA/Jv2NRj
e7swJAjEKGSYOl5/IDe0CaffZn42pyEo8sw7mG7yiaK3vTBup9Kzd8oP9sKIsRHGg5WSahXmdNUd
sgqECQbHZIR1JU2tZpdZvU2WPV6JIRuvTk3pzpgd8e6E8wwLS3+DX946wwdO4fJAvVIpPs+zmJYD
yk8DZlMDfksxWVGR81wwY+WX399hKB53rVq0tGP6UM15DtqVby2RZXUrzDdh9NMnWoMhct05RkwR
zKnQmcGaqGzzcolripeQpCv9+OvQ5e3wDlmpNYHQWOii36Na5TKKa3TafsKEnjUTFIgUSst/tedW
Yf6r2LDxHkeTvuno3IQ4IKN/7ZPGeVSWzXkk2cHab7p/v98n3IqbcVcPOFwkJLEBWfJ2Pfs2lTXk
7uyg6UMT9dhpX7K2o4lsxuh3DuXNJ12z+jivMIL1CCFup3Xg0Cf6gM1Me4vYjAN2nYHh7+iFhHDr
QMtB16RDlrAJTj0wqylRObYBum8JVxIyrr82hjUCLIYxEREIr3b2vImWLQA/zmLbhkPteoJJnMtU
DqFBoTIozPawjx6N8WHGfCA6tXscXFxl9jgCCLOjrUjJa57KkzVFhj69rE3nnrCIiXhwLVIK2p6b
2DWqOww9TCqVrokJqH/yMGBeeBvba9p8D51mv5Um2jbkDtWD0LsuRN8rkQJlecg87h86bRH//u21
0PNTau/Vh5y/Rm3Lb/te75/yUvvTrvl06w25eCIrLjZAg4S0N208uu2jSkmKWrT4dje1DUbsOMW2
3PeD7ec2LTK3SrfW8u9W6P+MGW+HYaFyzeANpv0IDGNFZDIxRkdI72LiJPtSlFxdNCBVmvU4cJyP
vBjYwuhkPg3N9IADyztvncoatm12mdp11+2dKFHmO52RuD9M5a3qdZpvuVAwOwD+kEShGz4VZKll
5h9zKdKbWSfWzckpEbsd4jK596T4eEELvxuGJ3k4dZ1fVI/StBIXlMLlyzpMF2bTj1IDf7DMkugK
QPtLorYhbPzXQmPtI+mud08QCetSf7IxCBg89Wc+uwnwJ6QdKyiq4dyba37qyHUpYmdiIJas68Uo
YJG7llaTQA+fl39OmhJ6WkNoRsXFT02pCSZT4GIC2NL9uUuUy2orkafSE2J8mG5t4RRRPixrtHXr
ve1SMJvsCJGw2kdzNKG1Ds1RwoQpZ3JkF4k3wsOx6I3eAgT1mo/IigmWoIhtQPw1OtG7BuC0tr1X
q53ALNNHtD5zYPUW6Xn0MMb4tJB7w7P1g5DdiKfqlKhQsgxNBi3FXbiWauhtPbdAOSm+uq5/QHIW
qA8PCplmJlENqeecdJArgd7ypbDgeuw3GS+d0SGjJoNQT9yTne81m3rwstHxs7m5pxXhNkTBE4pz
n6Pdzq1Q0M6HDSFC2D2TJ/vXXLaxue/aAc3D+AfJjhNYdfUNoPLOtNv8bqEwE8uIpsVMe7Jnw7wT
VpAPsG4XxNJeFypppt6iJnpmTwOUsIUkt0ycYcOyHIkEuwXHjqaSx9JZedrdjP1nUszP2giDxfI+
HO4WX+QdZjrHdI+J1r4VVYYwylNyQtIoY0rhILz5Iwxk0sBzsSHJDzprTslZ8adc1vFWrd/eWi6g
qMAyqdqrVZOUV2A9PGcKya6q+6jPqhLqSMiOVVEDQ/YuidBenAHMAbSZ5NBLQtA0x4py3f4ZOUQi
spZW/r1Ua6v20Rj6gAekeCclk2VZy1R/7bYTZtYEO+BShY25nXqb+BR6012gPz/I8u9sQ5Hzqvp+
Lb+IZXIP1HXLU92of9QXVItIeWcG0YhqkZZKlia4XrHIb7dk7Oq4kHpy4xycNWZj34/W0t66aCOJ
ltq+SCI8AjpKIvTtLkbS1ELu3kRrR7BYVdFClQM4D6uMJ/bNUTYYV22lQSuBPmIr3Ot39jl8Szdz
ppUBPAsHFnCj3hWle5Fa92x5Ux/bvXFndWN/QpngjxOPs4GInt5ojZAuM2ls1nOawr10OOpVG4GX
yeJ5XtfvIi8P7HeXGxNGGnR4KOaOJ87SIFYHuLNfGAqOmdV9wZf4sC7dFk+joYYoC76LdWb5Q/68
Kuv00Dw7emUE2aD/SdmGg5zMSFksOE5T9MLEK/hy1diBrNgOpsk5qhurSR2lcJjSYrIhfEY1H9T4
NYMOpfatV0PB3Mj/QAtcSEr9U11P46HuipdGSbwnuCe+XajyytptDlZ7YL1Uf80b0i+ZEmJmZ4zt
FnJOVcBEN3tPVIARQWlH6qJd8JKUeAkxv8cA/Ut/23iEPY4jH3sVChAubztNrgUhq+jRemzyO21k
4vzPRrU9OJ7ySYoBmwln8z2LnS7Bk7givHkLmJ7+5MwWwk612vOwKDiwwGspEPOdyjgnqYkIqLMf
KarQ7befruk+LnRwelu9ba3zWEgEZMaC05KgJ7RPLtUIUINwK8wGDQiD2FpW+HYBGkabtR22nrWT
MWi32dT/bUH5hjoNFc8kDqdxbIMmIenMWdoiyB3whCyi5ogyyGi9AZzo2FEsV8sxG5a/vWraHAj9
DZtwGW5dTeCte2cV7JzTqfmnatY1Rd7sNxsltm2Aj3TbmrkQX3kAm8mk/A4Xo18BGKkyGAA7IAIH
QtS2tyyFOSIgqCPiqG+mfR6R2JnARFCRC5fxT7IJRSVwBFdIoh6xqp/LqcT7NfMzswgkOBoqIgbm
Fb4p0uZkDNYHQwEUUtsfqS0lRI6KNB9AI5UOaB2mGBiWBJ+suRHhs9XHzkrKK3aPqBvfSjtNg3qG
autu1qObUCan1HEIAxoIq8j7gsXKaZV7jbNRswLwW+iZM4lkah9E6JBxg4ald0DSI4NvlkeRXgMI
IrMYIKEJnsfJ0YfMKzbd5agBJT9kQKlBbDYhsjKBEF/wM1jzd4F6YJq6L1SlvLeKHtuookDIQ9Hs
qNCXZatvFEOSlDh/kBxZptb3mtd9YBEMVWQ+RO8bHHIgiO0nB3lPqMzFEmiTBvAIJC9Mq7jPZp3w
1LdKJ8zUYjsdkBNwKNiaxmO2BTOLft9dPbJBCkzkzBSu6BEf04IEBHK3y7C2dyVfU6BHhQXoznlE
usMlNfsFs3FCOMXMiN3quYpctY3SAgjXQJ4HQR/c3bYy3JSSnoXQH+4xUwWktoxlqHV2RN4mcR1r
kh31hDx2poBgZ5lAsm7IIfyciolVuJVVL7PmxEIStuRWBiZQRDLhnLVjSPKcps7dBcOCrmkyRkic
o5DwAJhK8qdyz74wFhYTBykuzZbEWabBptqdBkQxkaMt7I+54LuGz24URJq6tGh5m4dr5+S4Jjau
FN2+RXg0h6qBPk5oVEbliFPDoqydgSGmLmleWoW1XTdJdprAAcNh5am0m3qJXHP6g4HibOoVRGQ5
xC3antC0CJivevOSmXCOJnYOrv00rGj0gJOPvHCB2FCV6nBhMms/0Biam1gjZgBVgagHGRRvtpV9
qYozQj4bnuvVeRrG/jVriGRtJuJEaJJCa+UnbMFxIp05UBQ95WrAjMn9ELvJQjLv7BzNhuzc1Wpw
01sqfAo3Cftd2w0zkrJOZcxN/PLTMCVYPTUE9banXMqB3mGjDkIn7Rp+55aRmDEjWbk7kd6yhian
A4d/Sq+1LIxOSUQDBgmhaMFOVjf9rVsAUMkSlP0dGTrl7DSXWt2lWXBsNIWcod5xlNOUcca5psY7
tI5nCakae3+l8w06yo4UPpJ1lEbuvuzlOVXjUuXPKNOL4WH6yFLeK6IR8Z7JMpQ1rW5PLmlqwdHn
zxOvRi1fzju+sJhObbLT1imrb2WNMwG7NUc6oPbc4N+OCRIlxbJFtZreUekzDsTT2c1OwtQQE3bN
wTdv3ISDdewMBjhdt3TMdcnzzAfQvrAvzW796N35Qe2YrqTMdJnEWI9yXe4ztzzlFllKHYb/iHpz
TZRDpWeO35XmxU7GM0sCnJU69H4376RvmfmCnkfFHmRv5h1j/Ih29pnN/8Y8jbuER6nvlQPLNBH2
DlMS+j3E/UZLcyGKjuMntU8A7NtgKFMzkMJtzlq3NWfLSRYKcw5AMXvHdDPFcR4HQQkzhlri0Irp
BJ8W4BPDUhVeTNKTr4qiOplD/9Hz87ksxnhTWtlNQoLdISeFlmB78j3XujgJ2eFfIF5mIRFKGxTs
h3bNS6/WuEu0E23k+ooE0wqdTsOhQXuZjBzAEnvMA+1lfiytlhBSbEP+5GBRTbU7vcEH5K2TL2w8
O+ySHhb7odww2I5y+EntZYSrk91ZaL1Ga/4iHeaO5iBUu4iy985zufygY3xKVRsj4Rp3FBr+srax
N1yy0XyXffcJGh+lRmzP6GaI1y4y5++y8j8ZVX107fXGHeebEcJXZ7fPY2/9pRq7lvSeXOxTZX8n
8pixGfjoeMAlvjA3nV6llai+lTq3fY1xady/yX5pnlnxaL4jScdEtBos6gaZLnE+irV0fGwv8WAV
32NdXNdev9WKwE4aUGZWNIEek5mHVE+b/KljNmn/7WbzS04YVhzc1L6WtMxrm+v611l4n+pqedNq
CDKUDM+DpG2xUCCvgPDo4tdQRyaBS3v27Zpvs/S0f5mJ9tzTnhmB8dxxjk91HxGDDqhPwX2c2XyR
xZqFyLV5ono7XFfcIpNDfB9Dk75UX4YWG5GFIDvu8nvzAaN7d0qSVvpTBTDKKKrnwRnuld30DsHM
mfErDF5hYe2drJukV5+qssGUrjBKXro7AfopEKRnUPrRVoyKMHzVRCueJsPfsh9enZyMXYZM++Vn
cq5MTyQGiYulK+TNAI0xHMvgIkH/noACiZGwkL1jtadZZtgXJu3Hywm2Z+CCPYBo9lni75VHKRYo
QOTFBdIEYr5Q+vkAtaLBs0FrLeYXtc4Si+yLdVJkzADMnL/S2ict9mDeZIzlwzVHW8L6Bb4ddSnE
L+7X4m6kir0pZnZwDbeLv3gJp31FaV55S3KX1+034cE3GAAuirrEBRpzjEE9X08n/MqYbaIawGcU
KkSAzBqCpW7TuyTT20jlAHvs+sQKs4dVbcdLlSL+7fmzw6rHfLc14mAtVPP+z5wgu51deQ+1OEUQ
XX3PKuMEtfxMaE8pzpf3jv7UJ+OOKQZ7+ghdfn2cGZCHHoy3YkDKRe4FEYI2TXlrEH286uu5lony
lkAsdwxJDZYo+cmyZxQ/0xkSZ4c1OcvjbHf49Jh7Vj3vYkUbIDZYgFwHVrC3cnrhLk+PkiTaIfdL
Z/gCEvliLyb5wfgCGCiUr72E0gFdiHx79V7N1opaVXBJSj6TCogIXc6Sx4hZGZpp42vW074m03rP
NDs/bNmnKZinjqIsgzUTPryDV6fp6YkSpKcsjHnIdNmDo9jBDXW0y/DyYf5SCz0wGIH4v04cEMlP
2Iw4sTo8dHzewJGd6p900RKQlPVeELxil5vrO/PZbU864D+flBQYDcX7grciH8QTYCg1xG8St3mv
PJh7RJccKcPNNblKfZzOom2urc4CwANBHZTCF7ylUJTq+ZQtMPs0zPVCGowI2raOla5dKdRnOsFy
BFG+FmFv8WAZjklOcAtv0K6Z+mnz3eSoJ3t8cWCOxVqJdhNaBodn6jFZcCmWpiEcROr4nFjwSxmp
uCOqC1bGZIhOPoGmn/ueMTHfjbTLj7ppJf6ayngzlbfeWQiP16u9TNRDdDs/Awkdx3pVXvTGuavG
KT2zdJ99BF63bVMZ90K5GON46kc1TjG59N2ihpIQsi5x46ZG5c3Oz7cdWo/aSZ+TMXmvnGyvmJOf
lLHMrHPPT8PsC/ISCEkpLqr2WE/We2tu3EUlNFQ5YLYeLdTTZUGlzvgsIRZz1cjDcx+T1tOjgrRE
nx/uFTdOSvFSfNgOtT9fsRdM0I7r/tqSwuaj6Hk3JXNL+6LlJhkNfcmszGCKtTVHt+/mcF5ni5HE
HOuD+4bl8i9cjdfS7ZATIH2XjI6CxdXlYc47UmWKEMxIHeZJQWcxUZ0sM+zsqXgGHHalJg0Swnn8
XrWSeGBfF09d1Oz9k1GST4bZhioOKwc5bnpEMEJDOeLWvieQP+iGM4U6YQk+6Wtt1GJ88q0BLCAx
JzzgJYTctGuYjuGKwhnSskBjJoMLgdFdUd4asiDSqccVgBh5cSbclAvMAJa9fsloFZolXhDSgOdk
CvAWVXGl9kCA3rLMeXQSTzu2jCQYS5A6pM8tRWZhI1/FzCc0/QkBRAo7mk0lduRnPH11aFk2mgGy
rzyTJZ82ZJAAWqR8lUEsFEIc3l+TxDSJB6NpqlDlmL9oDPYwqhL6KZk0zm67PIBTOZCQfN2cjg8J
6WXRkdtRMa72tHx7U+JaojRh5qfJzAloR65Scf7Y+vDD0eAEHJJVMDHS8lF+vlfMlQMYLmVUFAjx
2Ssv0IhznVGS+rw6GtlUjALs1Sxjtxo/qm26tao+uZ9xMaAOvmUQ2nBV4TZoua4Af4Cq3U75F5QW
7dBZ7Y896QUXGjnE/ZI+jhyJkhBhH6m16Q/D3rrY6k3mUr2yEfURs7kHPC+cm/VJU7Yjdsef1OAW
VnNGcIk2B/CV/SqnFVuywT5unVzoXHn5+xqtp7F1I10Hu5TkYdaTr0mwL8MaxJlhIwmoCAE9pHL+
U+BVH+c9IGSn1lQbLIu1qiObx+G0wBEhilc/YQ9JDkVS+u1qQ/BIKVKAXG2Z/jkqIy+ayvLFTjQ4
uKxa2tCe5A1umTpYh78o4CbmEp7F2HckjWuD3kuV5+irfsGad5uFbWn9qdhMv2Z1/9CT2evPmmoe
YP7KiEwWsmeNCfUK0RLlkrMiBCJllY5+l+LRoDb+sAyluZkekqEkfoYZl78M4pmK3+Sitid+GraA
p4KeCianwYJpx381yl2qeveltciDsd069JIESHlIrrKfls2S1D1GBoYCxBDbXGPutHaMo/t/L1tP
FYMRSQjxBrSHTswkw3FgfYQVeDghn7cPHhA+C1hHWWJ+XVe2o2xZotnttIhQQiXe8K+UjLNclmK4
MoO1YJU+IssRXinpg1ob+ENenmT9RgXVnMd5wr6oknDLEpWXt4i3Wblp++3TaidAbipF++azxPHT
2qzfS8keuNTv6Oj7ybvg2X7V7PRv1knuQGWJEhv5Qc69F45Cy2O22InvZS5KqM7kiawpVMxvWu5Q
akzwGYW0ymNvvxe42tANovIYxs26XzB32iYfuponsScshmb2UwaTM7AdAG67jo80F/hWIzf5ihxE
usrzkCRV5HrtFK2Y5gM61CbsKvHdVT2jtB6PQMpW0WMizd/+rg0gvDVi4A7o4xVCtxBBFPkcuux7
b8RzRy7QRe+8GxTOIqxGHP48TRwmn1PVPLgLEakNzhnMP3uwgc3bxggz8izelFJmqDWaxT5YWX9B
F6bczu57L/v0Vi8Fs48EDFXZj/fVjI7Ds//VsnFOjpCfqfeUtbLwkZWSUyxs9QKn/JUgTT3MLXdG
n5FNd4jnHzPBhEOqo/pe6PWrYpE/Cj7o4A1sfLsHk7ormFsU01TL/whRynr7TSpIUgYqD9O1Tvru
kystMhzo07PxK7VSCrkEAVye8TuZ5P/QTxeeAGtkkwTPZ3nm/rmFiQO5t+SszknotFaoerAebrKK
mGe2HkEPdA9T4XTXWNDh+raK0nF+ECpIa8eut9hZFO3oieQMxUPcmM3CKhMFgGHdN8OqfK4lIzI3
pZ4qYXU9Lt4BQwaSkgFweSny6ZSJNImMZcG075x1xzvVowabU0cYYco3ACXI8toB4NRwhwgu7urW
wEmdG6ELDpKZNEifqWEijNp9i1UT73vpqs2jhkTH14jTgRE/D0yclFgAhozLysjAfnmXweEoN5R0
C/Ma/Kh0en9sFDw97kfPivGMGeTGIGAr6PRsCduixXCh/FRF/qCt2WHmwY7VXh6LjT1bO5NdKrYq
YnxmADgCN73pVn/Dvj7Y5m3hQwT4sBH9Pghokcsfjis3mCr9scGc7KtlWcYVzK2w7F39ImV5tztp
9/+MVnGcLeIdhU0ZYKiMe+2Eq72gppVDhUWY6LKi1hc8nA041Je1sJ/Bt32tWip9e7QuBpO8EJkT
ailmxMG0T2WVUm4M9/3FcaF+WuuL2sarYDVXQgUuFBcSgBvJBslhVShfDb73oMtsNrG0dFnvURWs
LkweVhdljiKicjpe9OUxU4YH9sb6AfLZZ7659x5jJ0Y0+GBUnd0z4WWtOV4keVmhQfqRMlVMTm31
a1mKh7VV1HCm40NYTDuoGsT2FWsekrlx2czdQ+SJO1VRz2oBEi8zWV/9Zi9YyR1KqauRpYe2hP9g
29v7yA+6zVTV996dvZcV0dgr+Gr3MFxgcXmIaEOE2t6qDrJ8HYbtrq/6sG2ZSemzeFG2kxyzV44J
6WNnjwZWiKdGAhOz4C5Gi8phlY9uMIuLaXqnamFtKwvBNbZeBg2bJ0EzeVV3EQu/Z4hIzcnsxXlc
C+/GLp1/PWTzUNModGtm5f6ECylAICJRho1vtr7SqWKuAuYKmQZLBpK8BH1Nakw3DWl/VKrKDD3I
OyCtRF6smFfLuoXTnvorVngUKeOxlfVRLcFQlMi2jvS/xEIATs5g52OOR9qjrrXw2ZL0vpm3DyBW
jq7wPinONn/GgMuWpEZsRNEFWYN7QMO8Gtemw1pPiRWTHAeQSNDfTf27snMF5i/6QuF9zP2uPdsn
pyi/CR+iexoR5TXoYLiMGjbSNTgl6SgPwtYO9oIMMts86kbuMSQEJ4MxEuNG5SxN8ZYSTMYXklKm
Ou7NutmMT9DB5IDYkQIlN3k6g7Ziy7am1GeAkTO0lhZBnke3QqpY98rfNnMWv9W7w1JYZ4Y7sMIV
bjRIo0AW5vZeY+wJvMALxtYiSZrhwDl381d++A3TLzWLdALdZgt/Ig69gCm5GVhIH2g/wgSQJ6LC
qvC1pcoOLEeTkGV4UCy9x/o85yWFIlbPF2tEDmBv33WuXTiP17BHnMk78KeUzhvgTIiXBDxnI73l
oBVRKnuosnNNBZg9ubhkQdM0f93agndpmuEkWTr1K0Kk0rjrleJxGrYu9iAPojBkClkpW4nh/Vqr
yk8iscgzkdV651CzLq0UCumBibA2wTytSUpOSGpXa+I8YSeKmptjyIbaV4pEHNYGtMGCHkpPyEmg
hLotrLkIBzuN6eCetdr93MbqmxUM4U9KM6IgqUJU3Cf6KDNoZ8MJwGD964X97CwdO2SDB5Cl5yHL
Pj0TKQLRImzyK3fgGErHY2EbkasxliPA7p4x+LRa/UHgSPM9I0HoWi5D9D0aOk5sOACDrbGtcEfM
cy7+L50pIrsfhhGeKvaIQlDu++tqgpEIVEZqNpEcyM+5Q6ckGBy+ZjOXL3Y6i8jJOL0habEtSR4L
Hdi+vhenpvsljOU229tVDwV15IzbsVXFudyqH2jLTgymLt6Gs8wIaOmQTCNx+deM7YF95geFGRKl
ecau2jRUkJJpWv+4FMVXus8KuI4qf0XRFOKwZPPi3emw6fnAgBuP5VZH3pIXTP67t5IxI6S3JrYE
4/E0HaPR8MjOGUw0CnpbH83pLRF5Am0cvEPZztxBXnOsjPYM4bKmpe/5fuE+JXj+/XrUb/GRXlvV
GaNuECskCxz6HuuoblUW3/AG0mzqSCrMPRWDwmeyMS9XISuy9zL70YclPc4zV/qUfa2E+Aalg7nC
cJK/vIjWIck9BoSVUPwOpYuvrOVPD7oozFr7gN/zvt3RlcN2Viq1jvF4XrkyOOggMxbS1EK7M/6u
ToaqxeWFnlCgL/hftw4w8r57HreXeshGP+vnjMjL7H01wfh0YqAq0yK29I+Dnn2PmYKltlZQojj4
kX1L8CCMA/bSCq8m2n/a+YXLIWTt6/nmPkRWm79m8yhea/MbMdOLmNVbe2bGsTT4/hw3/WSlN3sZ
OtoCHNDgUaouFVL7vswRv3synOaSjUaR+BmZfGFh4M9mZckIKkoTl5dGWJ9eRqmJHelYrJA9XCW/
1PtAHF6dFs/DCDPDWX5K+EvMUMp3t0rtYwwBmEyeRZAZkrp+6/Vfrql+SJEqB7gUlBedF8F053Wz
7S9gGVo82dvb1qMTWJhywaVfkYCA0Zwa7XNchvsEKaImHAFfGtUVYyBie7XsNRlFrKF8AivKHCJh
/TKuyytIBhljLZHRFYnzOykmnl9ZThmTlLavkBm7rqp5YhafQ+NSrvoCBJkXGuLbmLz97sOlsj7B
v/wD28nxtcKpInUU32z/X/nUqnBAfxPYFND8f+A2LTik2BpqLQiW187w7r1Cu8uc0sGKy/iu6ayb
1tAI3WCp5kODqQ6bTUPLircLOXZPSsqSi7pVp5hpWQcQj1xvU3ajl8VrU/JEZF43hblrjgS0r/VB
8vVQHO6UWvvdg0ccLJx+7aQ+N6L9N3GBh2nqPgqdNn305tf9qPXXi2uU+zLC4lZkt2M4w5tudlmk
ucODSs6L2171gfnaWDcfSjsiGZ7Gf5ug6dp0aHc9R82l7VsY2ORFzApW6w6IQJnBC03AKPnTDpBP
f+xUfDEtvM6juvHeQ70Rxpb4Sm0ox/6iGsU+Gk5KEAn2wsK3iJwFWVI5qFwjrfllac9za3NzO/KR
jRb83XG+kpNmwaO5dbFSJzt42qPuTsqd8jQ3L/DNH3RJhoQ7JIEQ+IpHFNdNmfGqwGCrnC0qlbe6
aZ7cVnOYOm/0PStvf9Kfi21FI0NmjcN3QNaziMDVNikRB1pbEfwjh6NIy7MHfFrtDP2od/2MrIye
Unq953t6A+zGgueCtIb180nls99q+6TaSxp7ZJhDSWfma/T9ixTGFyowjtbM4+4XDfvXmq2RzS4i
8TjX8qKGRTYxOlV0IsdlqwR13t9OqOWGiXwjDLD7iogVjNAeFwKZA6/OioNKH6IV+XhIKf+DMbWv
WUPm8ZbQQ7S289CgvTdNvQgJx6ar8PoXBvDMTDde68n+6gcgucYikOX12jNOAaqMoghFWVyxZF1z
niLqd8EUcXtOdCOaOivlgmV6gkvpMrND9icIbGwYGTX0Zfreb1iKyVG4y7vitS0j9qPwv2x52Ni6
nYWrn0iar3wbnwK1Cper7ZLnOBQhwMgaziX8fwxUeOHHrQt1B1cvFsaWmdJ03yHrjxGNc/wBJump
nix1fdb5uaiAb/YSRgvatEnvdj1066B8Fb13v7kKRQz34EQHtWYI+rm2MRCPvlayDtJpKL1m/NKM
zT5g9m2CBQ9wP1GFcrUDHBxOa6oG+CL/9CmElEJpGHuXBH0pDnKAQhtvyPRZT7alXsw0ZGDN7r73
6nAusi/bQN7S7Y2V0IcH3MG9j3u88ZNNb8JasrUaulsHVo/uLAQj43Ob0mG9aaz+HdTPnV15IEzH
hro5pthzVu3SmdMYu0qBkbDQomKtygCpyIJJRfzpdmU/Gl+IFCkZGdANoWFhOXaJfvRAzBJwfNqa
V9NoZnBffNBYDR5sgd24dCYZGs0/ibsH+1L9Yrnbk5x7BIAu/+JNFUFHE4egERAkkb900M+DqT8B
xE+DraTQaYfhbVg9mCjiPgfEd+BKiJJZe82s6W3qe9Z2quIT8Njd9MRDRtOUhk7mvDp6/UNW2gcz
ciBU5f9xdV5LcirRtv0iIkgSEngt7107tV4ItdTCe8/X30Epzt0nzgvR1eq92xRkrlxrzjGbS5L3
V8eLlqwU6QYLEWhYbsiFNvAmlCjfLSGWHkXbUu8pZEuoF1ULUMrqzqgi3OXU0PdwIE0IM9/BZJZr
wzWJxAUNsAzq8NGhHebfx7WT6NSpeEQdSojFaBKly0q/KKgOKMmGDyopDGNsZIXPbtrpc2Qxxrlt
NozIJMVfBm8sU2S3LmrzYxAENisZIZLqHyKk2Um7KDulEuO5e9EqZlyqxX2nfwVJdlexSa424FK7
A0JejdW4BL9SrYlgIDo70T4U7qYNUN0vN6C8lk50DpxyX+bQIV2aKTtrYPQ/gd0a2IxpIbkp6BGX
It889x4y+6ZqEQmmagnllkpDcQMVVLF2NMdocVRtLR6wLjdD+qSKxAEba2CDlIhydSp2GUICX+uZ
PqExWSKD+S0BuEUtt7SC6G4y7chQhSKxRIiG9HRllxTKee2TKDTv2rgK4yWiUHoQTk/13iOBADm4
HKYabp7qbkxvwoVH744gZXfjaoax6ERK77X9PeBh3WRa8SXTjk3+r7LNeKkThLWsPMD8bhFq68gO
Wvr6lE5z+ZxqnJW0gUlGSwabU7jMwRJAVL75GxuLdk7r4Txyft+h139jcMNgyV43TYw4MbkFfX0J
GosqUF8W6XDBnJLc4ym8j1lkHmQRvXREh7nDw27HnBNQeAziMV2NmbflzGDvizz80SNu2Q9xtU6r
+DzGE7dpFegb9Bb2Uc8jbzvi11/ks6RHkx+xEWRbys1tkTVrDIankZlyUnPkLawL4alIVOPgrVPQ
qTvSpQfr3cIVtk3gDKCl95cOKB+cc8OVKHt00/ylOhSajc/jCMy48hBWWirahb4g8gmbIqTukgc9
TB9pYDELjrCyBfbPKJE7M05HGkHIvUZnOkPr6pbtMHzZxdZTTnf0E//Q00yf7/2HGfrhnU4Qz5+z
z4ZTqNptYkfVxnNp2LTR+zCF9doBVGyYztJvnZMcEFclTr7vOmQ2DC3XAVEYJyeFmxyl0dbGyYbQ
FC5MHfKBSEgzQE8+qnGle8HKodVP8z1ID2P+Fk6txqhPrZwsKE8jIkDRBnKlVU/D9rXwRLY1LX7X
BpCX4hSlVNTQ54vXYU0GGvFRyXog3ygwsx1fwyEyggSc25I+zawuJl7A3CSCzT5ynDPcfzTPVCOH
Yh4LFF17jwMUswxT52lpuQhZAxadhlFC1uA48eIgrjCoXYUEDez9zND/LE1NfWJ6cRGND+5f20rl
e8N4DeYtsZojCKsW+UA4jWetDW+pbtLdqUICidIeWJ61GGQaLTun0Teu7b+kSaz2sqC+yeWvOAR1
XAtd2wgTrvfYhvsUr+g6KtfG0OSrbYXNYN0T2cZz1xIVzRkj1jepHx20mZgxwY3O7WieV/KGOYo/
NHYwccmLX3pv/UkkpuWIFqnmmcmRnwltpWVkO0UHn0M+hhSHRsCg72qj6I4oT7aZm/0ucavvh0qu
fVM8O5i/cU48Giq8Tc3WSsqHs7A0UJL2igBDZuuVXSNrHsS6c0m7TgYKZEGPZDGmr8zR8OnPs8xy
rL6qNEcM6qItkSXViUyTdROSdSTGL8fg0BXijYLqUzVME8ZPOEgkuSZVSQMvPnhtgdDE0ncWm3be
4OzIaYKva2uGW07MGaOc8sxKQu+YUmliyUcCHMzk24YTmEsHFjGh3Ga92AAc8BduXSAdFKa+IZMM
3Aw7Q9GU2JVqctfUqOJlTliJJSmpDPSmUK1/8d1MP6IumWIOs8NOd2scOmPPaZHvthAyPONtSQo0
jUZs/CF2KF/W3iFj0eFem7a6vOV0++gvteEKDUW/Kdrgra3U3yAubwgwAAQjkte66jIF0ANYFbQe
gak7EALIGYI0nM4010HNWEMFsc5cpznrtfFZdNw8Ol82Re1JeO1p1Izqmmi6SQOaUixuqh8id+Sa
HLozLWUb3VQ7sqejbBxeBbXeEjl/sNCc8mEwbth6po3yIjZfced9Q5YP9ia+Kc7CRMsYNNdppuI+
7HvnGsXy6NL+3+F4+NSQjiEncozoEtMGWTojSD09DuKLLxjZDnFw+0e71zKsLdVsGJ1MRy3gZRmb
uK6CK+Hzy4KIta3V5byvbpzde/BiUdPpX6CTMppHwQG1SbE0W8JeYrO8957jUD3F99xszt4wlsfC
a+qCDWZ8bc1SY7pPf4RR7YEttiQQR8NTgk5oFM0xSYKcoEONCZJvTBkOvcb1ObCmxFs10XcaE4lk
AXidT5TxTlrIC7Kme3DqqZAF9NkS13z4s5wThAAFDVeFOf0SN/In2e16lpy4l5O9E1e/0QX6+9Ea
TpbnajdmGF+FGrDUzK86q1uOluEe87jQz3Xo+puOzrbHYAW6a38qhx7RpFUgzapo4wQIbtd0QFAo
xtG47iYtOzR5XhsoOf1khyTe3TDFGJfPOCw5Z2I9P+qE7h+qzjv/9/lKM9MtRvxkF505ZdUvpcLi
M6HgXxLHuBSIcB7mgJIo1oftPz4hiNYt/eQaFIALXbmBZFq6VA+o0LGogoRYpcJobwgKHayvfB3O
IyYucfSrdi1jTckv1hpN0gV2GweXYujt9Iaae3CGPYSEFc9z+oXqn7UOAVysZep1TCf08nI+f9e2
9Wpk7s+KUAHqH2N6l7A66XPF4cWE0/iesbr1Ydo8wt5Wb4azfUr5GG+GdwmW4/mf5I5wTv3okr1s
gISBabA1CmJqbAsV4jNV4X+9ZNu7aKX9XrVGdyd1QPoie1jzBUFHvkfs86UjlJBja148nfBvOfbb
zh+QqQn32GrKJwWosS+dlEAxBm+TocI8ehl0P7jrr2k8SZKayAvsgwwt/mQnZ7cxibkRAEMnzzry
xPOHHVh3w8S2j/9dhi4GZk/iBCfscFrjmaBH6ZjNHlOe+cjiVl0EeCS3TI1lllb9LlRZ8lbgbo+9
QT6GXk/eAKpczLiXgL6T4KKM7r0ceeOJrha7qtGGhwWJ5Z55H/E4DY96tJKlmRLx+QQeaQZp1IxY
13XnPAor9Qoqfe+P4Ol1zCQ9mOBl9oRzWAub2KrNpOxmrSzH21mzlMlGN7JuqE52EQE+n0XERuhU
6QcGs0PeudY2xuixSoNQfIaYxRd5lrJKQX1fjK5w0dfVzK5C0JfS+f1kaCDQm22+cNxyjKpACmyM
xLT+RxfJZWxY2a4MRLRrG9Cfz0vDTfTvo+dLwQhgEYbFTtAM22kgzZBCoUR20+7NHQP/TOgHlASk
D6vWJKcqEGSJYY3QEdOo/t0oqxBNNKRRZTbroC3aYyqt8vzfxfa4qbNy/n2zvXCkQCPyPxd/lqf2
rn6u0A3v/0VUooytORpBM1CmhBI4z5SemSBQ/ZoTmqV1i7TkEoft/OsWR+UzclzoOUYiy0UxjjQq
CU4qrXdY0v2dKUvroEEphDE+fwiXbZnip13WLsCIf0mvvsEGYYFjmYH7Y4L8LivG9NDPcYtE2X9B
ESq2z0jfZ8JvpP0wCsgJa5fQozc2dm3Bs9zcObChY4lmWBCSquJkjcfRy7KVrtGc1QdDX+YWvE1b
0jsDKS0Eu81zklCGAPJxK2/0pDghrG+/DWmd7dRU91yffuTGWCxp6egPh/UNeTqJHsOkbQ3rYuMf
mhGMLZaMoT9Z9HLTyPwQcavjWU2wS2gtuuOSzqmTub+GPgiPFrZxhgsjo0LP2HRZOO47LASUDQHH
mLTIZxfLHtQPcrtBwIErMmdnpFTiKbY+qKgp+rt+EsfnxdeR4LTlsKlNnfJjNgt3hjqjqDf25uwB
9z16tE/eqxDkOyX4VTZx8/lvsUhwD0xDzAYfJaRpkHbHURrsIYqClT4VHXBrIG/6VLeLLgoVb6FE
4I+VqDwyu6rqnVGJ9xhnEsMvmd4YNJoErngFFRHI+XiQeMTj7BxpJAo6QzAcdXw3y37uuNaMZ5Ga
uEe0vt5RGLhepwgCfGQA92zj9oGAPEBkZvkPFHP7gajgnQYt9JwHmoCeb4dHmGlj39ohOQ7bQl1U
Jar7v0ufF9cQLmoCtgAJQHnr6YHcomoiuAUA6Laepk9VKLlrLI9cQUo/OmX2La1tJL1626MYnorT
1Ec5K9mwjwqZvPNGBQff0IINnoB0l5Ti0Eupv6/MtJnBj+W0IIgpOg15RYbzaH7GRU+DUMmeuZN6
rZTfvRV2Fa3URF3ZmPJDhBVeQbZUM7O6LUiB/EVYjI2YLISQXd/tmHZv36VoXhLYeYNUq7oukr1F
9Ekop/xSjsZLJfrwknAT+fBevqbEhIHN5MAXTHecuI8/TGqstTbW2QaZ3NKfpuQoJyfhIOpg64Ww
g9Kcl07plLupb3bmIJewLOt9P3EGQu7Oqp3jkWmzDhPVaAAIta1bXpr0hPu6onlbVtsWJfglQeRJ
XEjFz9Lqf0BYTYTEMC1UHBFWjMxJYw8KdEl2bRBV3KPGSRz/RlsPRymNru1kjdZrFQ5q6RAMDngm
jU+llrrbKrQpldIBvCkGAR5HhlrkKlxi5x3zYn/OdEtbkthTk5itiRNPYQ1TsdFz7fykRUqt5VBd
3LvRMdY0jKhNFMkkZBv18W5oawFJn9teJFPLcK35ZRHk9GISqNNS/Fo0pgtEF9B98MoZCCFZJwJs
cmnEQTePzuUMJceHahz/LT4x+IV2xhXROHyl6Uor0etr1DhBfjUFqvNcgr2cQ/kUkg9Dusma8Aax
GOYo8onS7sCtSbwzdivBPKbfB2ms3zKt+SMSZFnkcooT6eA6FWNlvRhlfA5wXiPMggJpYl21Swu3
hzvEB7AB2W2KgPhqKGxQ+mM0sETz1yZHAKcGw65Rz9Iz8Tz6rkrlozOeibQZfqG8845BT6iZSp42
ZBp5HTAT5ejQYXKLMj5zMdGqcN2HWP9zNCYLLGREF85vrOd0D6n3+ODLdDp6apRbzJMpVZot1yzY
HgYilyNw0GqnQI7ZvDjQBtXr8TSQEYjHxkMyURe/a4NN3ucQ8FyhyEfMNlTAfw0RuqsgcsCVkFvK
Vuh4exEA48dxNFEU9xggxhojdhB++hAuXnKfBjbFn723OZ8s9U6K4/MCnHgeCbNCR48OUdLVIVa6
Nln6NFcmOMWFtRIEJB6GhA55AVVtCABXCFqCz8V/DKZ4adU8B06C1MJ3W3F8XgZj5PxNqCVNGJcy
ORYhc/pKs7aB2f9Aw4E5rApYQ1wLOlLQoGV2DHEIGCWuRzVMp36+DI1THxpanZYHnYFztD0eorml
F8vooujdKQ0IpM9k6MpGXy8GXVUANtMfCYyyM+6S7JCh9SGmT+k8pEFKr67s2GRRUBAmlWyTup4u
Yz6X0b1/A/bjbnNfmP/OPjXv5VsG/GI2Nb4DN7DOHZDtezbtKkX191xyhqA+WG1TrjORXL3Ra/aW
7GkMBtVw0fsIPTFL0bZpHGeroXvVF3P3mHYYoxgvjVdtLMZd6xenEj3AAwm4tiz4qq0v0aFXWaa2
WUlMbEDxUXdRcyIZoucslrykLDwrDE39OwVNuSFdMaA7pWDpgOvF7KJtC6+2NhhA7EfnsEBM8Xym
t0IOmypYKWWEWyNRq8brdmbVBY/Mo36ocRfnkb2cyrA61RXR2BKZ+u3fTz6E/c9hXgGR794mC6q8
PXLAAR0RANqZSzwNeXAZYXLLqmJY6fMjIzBy7JL5pSSKhgSGsFw+We98UKJZj1dVmUVgL1A1C6tu
qfhy2GXkLvp5Q1Mw1A1kGv60VQWib5zP8YmxZ7T3y+yDpIlxOwSOPESpik78Hzn+loV50e2EuOuk
gf87pe8OTrkdbkESXlswOIBN8bDMnPcIgperklPXf/ZTa1+tnP4FxP2Vj1Hv+nzmbKMgbttu7LPX
m9kh0I23ag6d0gb9o0dQtWla8wUTbXU16VQbhN6dMefSHJvxNipJk1VZ5rOKF69IigJZpP7PdBrn
uCww8Y5e8qTywNIQjIbT86M6OA3qa/YCTcoPr7i+1E1Qlt5UjKoPQvaQeAKZz/98GnkcYCawawQo
cYwfLOKoKgLQki5e9BJe96jDBA6VvKiGwRgnBbmLOlfeRF1uRg5nZ7po27qMilM0M/OwIHhHu2p3
pl1R8sC2WGUdUUuu9OOzhkaQ5YyE1lG96jkhuJh+yKKmj/05dvaKvW6dupm6O3Slt22DWaBSBREr
Y+idRqstj8ZUdTcnytO9Qy1PgIXf3Z6XUsizr6ffejLdzdRm5k1x6YJ6foYCdCO5m46F0oa8oWOo
GjI5rexYRa17t1S/eW4G/QT899+92ubmD9hmV0PjdhANodelZfNm+IazQgtsbuF/xntyZq3VAAAK
XfMInahql07RW0ejTQjnHniqJ7xPx7wQjMzdmuIPeh5ySSN7RPmkfdL9ZGZhKTC+2RQtvRQzFaki
s5OqIhZyvigp/Evjm+Ohiqs9Q1d9lRcVdJeoh/sZkoGLHCzS7jx51BKx93AFEj3RovXN7alkYIhn
OirFtNJ8V1uT5BE/pPmaAIxD4a3YD/v41DAl3Rq5QzOlKGNK6NgUx1Yw8okEe3VF02mMgtzbBKOm
NjaL9iKY72k8sIAbQGCsFWVH5Vf1YQqH5DTMF9UmnywKA1tOGB8LOy83bjFh7kaH8Ur28bKF1k0g
p1Nvir514X6Pd1UL79ganABNpNeHGu/pIpy/ExEP9rm0y58ZoLmjJQmkC3GbL0sjDXZd1wGyQTy1
RTKEMle38bHTatoQv1kifZXJrVfmpfMTizhrd9xUJGHdXKEuTxBU3A3tJuz08Ri2iLby0LS3TcxM
QCU1jLUqey/bEoK/ZRUOuoouX6ZNkh8Rifmrzp36pcbZaVG0Tbcp6JxmuZFe0tTq7tieiu2MhkE6
ZJAhb91p8dQvcqKXEUbJN6Vv/xnjTeq1JAGI57KzFuNREyNnLyMpD6J3/0ajrE5NUNo4LphbMd+d
9pmH0iwlNX0lRqe8mbVub3X8mYdKBcAuRl/SedfmaM30mnmWs9IiA2BX5TiL54/e0tCmTZkEq+dL
DDasaFlAn5ckW46VnHmsjINhq7A18TOd8RzTbjfcVd5b5jEmnxz/tEQKqzS0056Em2p78sKyC/qh
BLbYpdhso0Grb10DUUz6OD2Kxn2XJmVFw2lvJSYHdcKsqF9Ko1InyjV1sqQXktqQvqgy38WeG8JT
Fv6rBLe9nOpI24oEyWAupuqoB025CQKLebyjVi3ZRz9QkQKmQKB5GQftV6RqbZ1aVnbr7WD7XFA1
sJOxUD0NiHvhk2Wm7Ck+aYE6I3Wf+6nzbxliOrHYU1aaQBgytbJ+fdKVymTfkwZ+gZRkntCCwZmw
TSJCDCJnYL5fGPVlDbHRporlNXY+PYss7AWRT7ahqV0SthdBVu/BbvgeGAgZunB6oaUi5WGsj0Ua
KdCReovJ4q63pLiQ+S7fOLUs6JhoF9E2L27hxSyY1o+aBPM9weyHnP9jx6B8z7nWW/07aBlZRTjX
nLs5uf62cpJZs+mm/U4wtzwOhsOmxjpNMxlco5x+jhNYjScGqjXcWyF1/0iqRXBQCaW6X6u94Sff
ZUu0sxWhkwYhW69Jb+8Y2JLSYHhhdHZDHQAHZ4DK6AAzmNOudlHlIIzPVz1Hl8OT4qak/VlOFZNC
3NjrunSaE8TR9wAD5CWaL6pW18GsskMJT0T6/ZYsdevKA9CDGJqDVvDxpYeyVrQcS/WnNnJwC3Ef
vIxfLXaOzZM2r+mETQnVru2OPYZklcXYCO29lPTIYD75zEHFu0ec/A1IUvixlPSbj2VlJBsD0cEm
jUBnPa3I2ZgF55Z1Lcl+2dA9GoG2cklmu3P972Vamt3BBM30j3wW6527LRjj4uRJvG2glsDFizdh
oL21NG1ct0BaeENNYsL0xtkaLptvHSNLfgbHdHHpgyKIcL2GxZvuTySqRajCkpdZsXrB4B/enpd4
pCBQcSGPeJI1oizMRarftMYOvgC2MoL1628jxpvYabG1E/lAm83cBr1P/wjGFRQBbH8rL8ObqTS3
XOda5/G+FDTcp7HtDt532efdoSqb5gcTap5V54ddYzwtEi99cZ3ipPSAc3iVTRsvdk2U32W1s/SO
9BoCBWwxn1NG/TPXJe+XGz6clCG/XXevMYlD2aQBsyuRBDiBVR9aZw4sKK3xzLHL3/hmzqKtWu+A
KBwzjg3VUGrVj8pvu72HvuoacjheJokLPW0wp2Mcen/pVKEZd12CGlg0WYzRn4kucNAOtdlFGw5W
r5dgWQAtaxqZ8SixIm2hmcRWajA9UqF+ZXY5PaxQXsCsmleBsn+O8Pn3ivzwpSQDfqNDJ/gxZQ9a
qPZnZuk0U4ek38ihtj9bekOwJ603+mnYVM0PMHjdOh9t+ZJGUA01xudHKAZgYJl5tmHyKbWx3FeY
eFYZ63sG5edFwwe1en4URgwKnx/1tPzw5/Zrs0GmHFmhcX9ezLBCMWijYpo/1Q5OcpnnspVyGFKW
zZFiMX006aTfQnbsNqoBmrKDUy1XI8CBTkcnNl8mF8AAvehmSU1x71Wqk2rA/B+OXY5EB0u+g2bg
hMTIXhDKw6iNjK59GkwCJw0ngqaXzH+1/kwI7ElMCDpNg3JoaPccTqOjOVcTZc+xx63iVwXx6BMG
yQc+Y41iAERFSG7GOR6pvnvm87sE7PTGKlGwSygpWCHs7xKLza2jlC78P7Qew/vzwtjW3AXzD2Rn
0r3pfwcby2eo+d3dkngSAzr2d1TLnC7nqoygmoi9Y/gXFB+jhaXHXsfXEjPBinPt7z5XxWuntWvU
csCnE8+FHqbUBm/jzUJ5RnJ1i6g5X026+z3URDY8A2dXZksxhWDVeaiGP2IxgHTI54ckJ3GO45X/
1XXUYwSNkbQHENy2ivStjJjcozgQyKhDRIXgKvSpWQ+Dhmmhth1Bn9GEADNZ3Kc++IJmRP6RdOAG
O5SDa8ir1mko0J/Hdvkjxt22lMF3hZr5SEpqZtXVPdPx/z7rYMJDLtCQOQBorWsi3ioUGyUHLt35
hW0Z2a6N6pTem7fuBj06lgSZo6a3ERr3rNJdkR6pOYj+izYwYt19MHfLxBTku+fGUYdIXDwq7zUJ
9ocu6ccfpk4YfZ26jDsoLmINUjNZViN7Pzq9yXQRnmMsP2DBMvj+34QSV4t+cKtXC7UkZJP0aIhU
g8W9VqXfLxIdPcA45uLVxpy0jppabJ4vOyODoVaJFzBc8BAdpulWMDhfZdFdQ9nl731dVNtac5Bh
V030GjjjL1kLElRii2RfUZuXdMTdlKGp2eUTkr1Vmw9k2Y36mVkwzpC5L1rmdX2fQTKcG/mcZvn1
fTBUcpgDakn7sfkSv9F2XcrbmWrtyXCHEbAgvdA0aaxfejR+UZ+WjwZVszvVV5a7YgfAM0VKXNTX
2maB0aaw2KYGvXEaUTiW59w4s+ZABgwZF+JI57mfnPdIk+d2UunvGmqWT7YVSCD9Qd0uHogpkPnr
KK9Nl4mCDWPgXuWzDLJ0418ib7ddSdGoS6YPThVPp860MR3Nf9bUHo6EEyVbiYQOOWxrbApZfmEL
wRmY+3uWHucQMOZd+ZPdvej0bSpMvGRkM4EZBRZ5v46MIy2WdD3hxr0NxbfDCGwJJ6T/oAiATW3b
pbl1Bt7gMM/bTWvkIcFXY3h2vJxJ6X+vZRu9VDQtds9P/ff550d50DBT0cAquanXb4DZWLib9Ony
38WuAW3byvtDXHmze34+UN3AkEB860YTa+TMJkT5oV4+jqo29l5rigcM0u6t/VUZKARxEODUrJrx
xl+aaZ2jJwtWterqZSCT3MYNf3TgkVZ+YMb7Z7Z01dQ7TF87faC0gIhiPTzPO7M5jD86BqHUGQL4
WO6+5BFSHkP+ySW+Cl9vzTcjYoMP+3qnBOiv53kVSb65J+FkkzO35XFDNVe7tAyfTYlSh/sx4ol5
lFJr7jEJWe/wqdvfxSi6pRHRTRAqT45IKbgdFFzIjobd89LrA5wNBLb8wd9oC+zdvHXP9nzROr3Q
V0Nt/OW+NMHuG7lO0N/8Lzikt3WvYwT//18N7msCFzBRhnR1cRvs6Q8ND2P/fPW8lJ4vdmyHBTtN
LgrsUGi5KjUclahIAZO4Ljucv8gHKnmgbX6vY8+8Pj/1vCR5IHj4we38n3+wveZNqPJaFaC3nSYI
ztqcBB+0yYczle2h0ztzzV93otAy/vakuH/iXqL7P/lqX1pp+jmuknl+mZtK7O2quFGs0hm2DfNR
y47T9yTMdxQz3GGaXryFdvaYKmeTt8X4k+T6eo1Vm8E2vL49bLrNiKP3hbA19mhvlP8SkKKMENZh
mYe+PDRJid6xSbRFMlaewCnKkk6v6o/pBJzAjKzZ+SMyCThyf+FYzca7KoduI6sPXdf32hyDWYv8
BSJLvZQFr0COMvQG1MQIfcIyNgcj3+LIXxJ/+ndQH7T+OZoadkRSHy5A6kukyWYkEcx30UEaSKc1
vTrYs/uYkRbxQwkp5NT1xmTTRqiCT44VOpZ8i3aw2dqoAiRKEG+VwkPDCDpVGy36kkyCdzJ0AN0x
GUe0sgpsSKoqwn3uUm46aOYYbmPoKIApgmbJj7qsb17fIGmqg4LQLbTVDQ9I3nszMRBJsKXJxVi6
ZMkHoZyT7WI4C7M9jS4dsvfmrrySYfj8H2YgP2lRxGtXc35nc/fTbBHlM+JftqKC28HBcE36JJjF
gDNy7/8Z6H9b1JlL/MFMaYAUV11WXnBcwTSmvUfA3Ci1CCCm4+x1Fe9DE2QJA9DikFhy68BUIRS1
BFEynOhhdtcU81oemeWiLKYGY6ptoCNMg/VkcbRukaO5ogaIieFFRRRQ7GS/fI+2DTk+DVKI2fpp
jp8e8rdFpoviPBZIlX2z6XYNduSkxxZKA/Iw1GZ6nxqWC7KavwqTVthsgXfNaN956alus1Pp1/2y
oU5fTFJCwQjZI+m/rUbyeDwSR6ipAezm/q3VpHvSCRgpnBagSscpPyxwalPN0LHUh0XYYuMNbGTn
bb6PhL7NB4JPTKfWNrmlg/UJh5IFH1OXBY1+2aTlT10HIJF0JaAXo/DWnlnwFbQ2NXEJ7bhYBj4a
VoVKelDS/Knp3dJza4LXpwh4sKj3KUqOXR7i0OzkLWB2++YECt/F2NJrQ7oubUSLVuPd0ArT/J6J
opNHWpI+sKNxCNroce/uy8640oNJtgwjFxpI/r2Xh+G+K7VVxZlm5ZAzgNEL/NqUAAEZPeczqNJl
Y8pm3U+mvQuLVRB8e/jGHx6Ey74twv3UwgowHX7lBnvgIWvwKPiRWCSz7BuvjNXMCXVauurm9Mke
ImPlN7RLMR2VYwvuxbcHwK2Mn8dFlQ8V6on4Ad2AyVXa/QFj9xMIxwhCUTabohyuQ4FJDoNoMnMs
Bcqs1WgPn44ZQEaMbWdWOR8cK35DsGeuIZ6xFnUUrr31zSFqbRjWH4UmYuWqiZJm2JhTLDayq5t5
SBqvFIfghdEWJlaydKPLzjt4JaLJBGAcvCNwiyAIGfVNFHEyfYs1RseZ9D9xqNJqzL/JYzE3dm+0
V4mO1DahJU5F843j3HovWChzV26nyfuIUsyi1cig0sKIeRhC41OzsdHlyrr5oUgxzWHAJtn1O7Rt
/tKB9pPwwJootHZnB929gCpMWUwAHvnLy4Ow3fjqckIqJvckOPb/lEGzjRoC7AVrL6go7jez/CZQ
+9uLmUKSGUIspk8mRjGWW9ACvwI7+xqsZAaBzGAkqOvLADXXOZ8fBUeXYm3Bk0X00lV7YMAfE9ty
R8jEurVfC/oHVxlB4PcNUAtQ7DdGkJunMPQQTlcDABUSa9gAWKqMArKNhPdVotNWI44IvUtI58zJ
jOhNkgy6Za2KL6JhLqFUxQ2yOj3jCMARXQ1AkVX8p57BPqpGRylaUa5EZSPBtvaNrrWHtlfXMTNP
hUAGz4zo5hhwyk13CveNocJZ3j37lSk5gIKiNOjOLdlUizhC+q136YMEHTzvXvGzK9FhjCUmUG/q
ylVgGOupyswD9ENEz9ExAz0+q3kug53d3LYhW1n5x7gUfzVaP+usL3Zxn5DlOjreQfHo0dSZphUG
/p7OTkXZkfcIv1vUyIDX/2rAH0F/uceycUI06foHd9JHGcItRDu3cRQcFLMmktF0+gw8K3+xWlSr
3EDFZ+Yo0jQLnkib/oG5BqswXGalj5laGOB23+sCoGySti9xqbmHxruWFU5rfCLFElUpKiSLCYYb
gxwcevualBBpRr9HA8e6s5E3rWbvoMfkP4hvxYXOQJ56z9jLWkv2mAxx8QfVSU8y90LgU7j2HMIa
zEfrkwABWf08GTxrohqjszZof4ekuRa4z7aFTnzE2Iu/RZZ90HlBF+XFf4u2e8uq6Uc1GRcZ4GXH
olOYyJ+pCGfSqYR7QwqkGUMyrsrPoQFN0+r9j3JU9kHUeNN6Po+xFq5tQsU4CZ6dIB8Pd5c8WcC5
erZLbZ4Pu9kxYV/bfSiOPFovAH04ZST/j70zWa4bydL0q7TluhENOOZFbS5wR16OokSFNjBRA+Z5
xtPXB0ZlBgneJipr221pqbQIpXQIh7vjDP9QU2SNEApQiAM8v49GqT9FQMKsKDOOyE+fDbNn5pB2
J3AK6IJ74Sm1h8AdfZgmjVRmpzYM212asZdi2KjDSJ3hlelN3Bs7iAw/J1++a7riVvFzcW3V8ams
/IMRZsqTNcNDgOkkwKXDb7Yd8kOFkhvxe596z89oWnGtg5kTtHA3uRRGu0H15Bsxfh6VEXBpcNZN
GXBizh0sZrtOoYEXQT9dkh/g4cFdhw19GMLs2UbHJ5Jac6s3qSPLgm6zyJu9Jcg8SqmXHW/0wZc1
+raF3XytFdTvGXJQRiWAiwAZ6fL0Fy3C7qZrwLZqeCjQwHLsmY4PyNJFn/V+MrC/mMzovoME5g3n
qXnOCkwkUkPb1am8LxL/mycXPzN9AM2ELAKtd3QhlOgmk7X4wEBhE0t7SWpp8Ep+shXwL/ZMWu47
SXxBpS6y8mcRFd/CoftRDDrIGig5O5q1PWDm8bqvkIg1k+I3jLzfkZrdw4aCicBM4GANZIRdYzPe
t8PipAxVcSJnYoR8XcJ/2RQ2Cj9qhb8AQER9ZzGreCwG8aSgLgyVO6tcusuJh/B2FucelOfpAXAt
DOo4O8QhwqRBZ91HCaBoO7eRZEKMYiusHhCYDoJM1/BGLIZj2tGdNRX8YTwSwYdKY3agyOhZDm4c
QStndHUfKsghtLRPHV33r5qq1o691O2NGsfdyprOVRqDrqps41Yv6N5OtwEg2Z9dL91DAN/2Y5B/
bri5qlmAUhiPbOv6pgRmPyWo/Bqdtet/N77SbIWGqEMDiiQHKdx0dnEsBGSVF5fpGrvYqPT3JvTY
Cb7WtU1ytWniDn+LwthVeopAoyR/t/xCuS1ST75FvruxJP9goyF5UrJ4B5qK1GecvgQTCqOVFn+D
8iN90pS6OfqAXTaYQD41jO3c2FMeaCAYgNH05ADSRD+MtYWcApY4JqfkwKAWdeMCZRJPHfrbFFZr
mjbqiXL5fwc9gyHsRpFQwaIXWcv+WMJFjXxcfUaZLhgacyGkdomGiN4DVMcmJvWLG6h+6qORF1ed
iRrWoLqge4QKnHdQbocsiA74ER+ppXd5YjNcYZR58GNcFPLpwYg9CnmNnuO4+9jqTTGW7lmWKgyU
lGzFFDrKd/PvvzKjA3hlIr8HQbuacJqxWoRzglgztxaOOky/wJWYfBEBDfrZtmapQTeDEMha65MY
9We/diwRqgzNQJ7E4XDz8U8n3nl7WaouE0BRoUMajGDf/nRIxVD7jA0/nc93I44G1Pr9BLtSPL/t
lKWszXCnp/I2jbXxQVEbkA3hk64E13x2pF1doKpH9+0MdUBBmoWbJBN0llPpgP2H/DTB44GLXKyY
kmnKbJCXv/hIzsaXdN1sSzYsYZqGKssmbbS3P3dVG0j/JC3Sey8DE3Ro4xv43uDP7NE4g9NKH7ic
vkMlzQ4TGdZfmBj0ctAHkzScg2DPMbjWe/pw1biTxso49ZZdn6qh24JGih81ET/69pjufHDDDK3a
Hbd4C94xlR+gOMoPLcQuqUaDboKsjYsFyghyaSHSmHzpZL07t1nUwyWuBdoPeuDqDZKgkJUQg9Sw
M8hz5AU8KzwD+E6v/Hwa3BIWBYmSum29Mr9rWqX+xAJoCHfhACEVCH3VUcEsXKFDmchZeBWie+iA
n9OhTvYhV/aAJk0ThdyKqLUdamS50JCD+1QWlsXb1VFlK6GhU2s1V12GMlEcKvOAF93N3G63SLBx
N4jYPvkQAlGcRdKWv0PAcxLSPspVvIWNPNhrweg7QaI1O/D05UkvsDhW519e/hEZ9S8ROMbd3/8q
CbJgR+/sC1oNzMWamDYaHwn8qOY/9fLnX/6oGRj4GOAbo3lTcGvMv5QZFGAh2vNUFVAwckpTBZlu
1xozxpuMmbgDxI+yr607AP+bcm4mVn5vfaI7hLmHgti5oPqJu2ZEJJ1fkhrdiVYHmQ+B7eal9VUo
6nhUOqAkPo2M7SBlCSl4ixVJKOgq5HBzX34xFOMzeGRtD1cq2sLmyVFaKc2DXUs/6qhL4SGj9IHp
ZX56+UctDm9HxjFWLQ+nCRvtttHLA71a+qjSzdTgizWp4rqzgYKiIPZVIRc8joGKYrtSRDgaILM/
1KNxL6oC6IaF0wOyE9755ZesTBCpMGtkTbVAOqdyTk4sNzjHkGfdV32BaziCirYUTZ+mDGvuMp+E
65NLKYFvfvNt0cPbQgJF9fHoEQOjpqbsHSPEuSah482ME4T/yLuwJ+1OFNexZVu3jci1u3q8MWNN
2ultY5+sAUBBXzUI16rGQEmtqyfcaFB5L6rxfDewK89wlCtQzrqPfkBdNTtGIF67mcxQOzfUZdI8
LIXqlZxecJh8bOnATFeD5Gc3GIqVjA+rX4iO4mVqpg2cjMIRZa+cBtWGSypG6YFuCWNRuqEOlp6z
LT12ClmpDE48n5NmPh3Z1vaN5ICTX/7UFVm88RlvqVVaPGjICqKTMWGlMAsJMFGyzzoEiG3PdY6j
VokyPh5jCOvKXy0F4QutE9Cz0LG+S3zYAnmWm25gzDVMmKDWV5sA2aa0dkxzqE4Cuu0G54U6rVGX
rSyI1BH4Csax4Wm0/J81XwjQKeN5mjSQvGjVC1FilGHkx8aKqqOwC1Jzul8HaQzrm9Cr4ZLmIMm8
0mZiMv+7iPsG/zKoJ1VtUaqQQoMAtcqS9yqpV3ha32A0F/PTFsEZDMUPT48HhtnXJA3a2dN04KtJ
9idzeP3K9HoftaMKQmBcp9tKgxI5Unt6qAic1UKjPJGzehviwrUf0gwAhqT8Ak0xfg1muXQ7TzW0
BXsGOGgE1/oA1Rg0eAqUCpynZQe/Ye2KA3PL4piiIun2XDdOPUpoevZycRepk3+AMntlJnZ9q4aV
TrJaxJ/bgCMiNadcS5Mz4MJo19WWfCOZtDmsyk5OqgmKV8v7axUWOJRUFVOXPELZZjzFVhT92c4C
zmPcmtgYKHQ1wDtARwfLIbz2+YUHhOHrtImkJ+wGBjSqTtYIKAj9WL39Atr3ioabfbDTwdyHcvO7
C7r0PkyG8iZTZHPTqGp7A4JRw4ZdDc96H4+HTnR/5h2dj66HLDyYg5tCzBw9o36qs6+hBmTXV6kx
qj7JyU9QwEy6m0Zv5+mKlO+ha3S3lmGfvEC5DrFQufU8TTqOmVVhKBJsZE8ld0A164ZcioncRNWh
9JkE/63qdmnezgs6jypViGkSZgr0/42fBdpC56hHNarx/f5Uzb9odNCcthP6FjUTvqBmqRwYtqWP
E+rcB5OCA28gUkXVQ5opEWgMIY15DPHHcCXaBc9Sd0BiJ7uiV1PuU92bHH8ErUSPH6R1ml5rrMJT
2nsImnrecGJQK/5y/P0/b0yZF47fi3/8f9IAXNEwn/6/O4Cf2+FX+py3lf/aBfzlD/1lA278oQtL
M6gMddMyVV3V//FfNuD6H6aq6eB5bCDGpmzI/M4/XcDlPxRLszUUKE2YfziF/+NfLuD2HxqtYtMi
3SUnQ1Tw33EB1/XZSvtVlodBKT/DnDQL3MDBOS6cZ7HupaUK3ICMn0byECNBKhq0gFImV0NZXoUi
zg8Rqk6IIc36zAjk5PbTUPTcN2Df8GQLJ0cLui02mRJFN0JRsWr/kLzqKVBm4jOZ0Bbta2SlZpeY
FNNJD0M0XL105O4o+yV8yxxbJM+tWd/3ceNOUoX74CxdpauY9HjDn7iq7ctC/omWAiJXsDnH5oph
8i6YRbAshGYzVLEM1LGsWSZLCdA3LVHO6lDQUlDSCmdJLQ9trQKNLWMW29Jn2S0V/a0a8NWmQ5EL
m8AB19xiq7WjWyXendmmNyBEUNHJxa1Bax1K1U2Y2EezzfaRqh8Ya1wPGdLpk53dwo7e+npJ3cSw
w+EocxniLTNi5uVl2yFTR4DbwIrTEHOLMKtLJ5ce7BkiiAqEa0k2Tko+Q7EuFWQcGYArb5Y2LuCx
Frn5U0GIHQ1LhSHaRDUAZ+UZWSfBBSXbBzqGz20P0BdpBsYEUMYd3LQefLwPNupvwGI7RMMe7RHF
CiBz+6rpoR7G9+qAIIcCzaJU0l1rAwjoSBbopOYY6zIs2TS1/zNph3qLhiCf136GZdK50dKRUXJ/
TqIbiMO9Y2fa1wRlvDCFX1nN3Bumt64W/DZN+RkFPfRMpFvkfM/gSB5NPZl2mdI/1oPxBbcFnCsm
T6C/gni9j4JpJHjQvjamXd8251iZflZedgvG6VDRbwqnQSBDuAX9xQKmurwxwKdUytb7iSBv71Aq
Fa5pPhqD+lPK0cuj3VXuFNl6CrXq+2gzELLN4g6MO/4+BdQ3iBe8EzFBXKlSRApKS3uwZD4hFRXi
DvGqjWHr7dlrBPgKKjg/ZGLm9+bnTIYlDph7Uw5WOLtUAy6OewBRFdMQgYz2VNBaK0v6P1iebMGi
bkzWXJa+KfFXkVYZum3TDJfHBkCoClp+wa7Sjn5vby36ZOE4wpbSi4d2UPQNwJnYRw0AZxhaSlNH
robSA6wOmgwVCXXXtJtK+1wCI3EgzX9RR2GyqTGviX7A37s3BeRPu/ysojGzGakLktoPHLnVvxht
/ih34AVS1TuVvX22hvghCTpqeqzySAsRZnjsi/NsUKPFP/QeqG3Xaf5uQjdCIVEBskfHQRjXXVY/
WcyY4E59sUXjJgGwoFAaD6Hno5DiwXfBduAJJ3ZQoJK21fA9rBV0fMe6u260tqFib88ZGlqxUtP9
QoYOubtdkak7ff6xIyv5rgDXRowzdZA++rP21P2gYqAY3CQy4hUl6uwwK3+o6WRsW5D/G+SwvvlK
dGJ53EkPv8cCdxeIywPiC2ELFv3gW4DTm1nE2x8bIF84YXd4mlswZodY25IbfwadkQP77V2/K/dj
G33P4zZD40D/kSVBQu9lQBFDhBVzXNia/mTf0m/9WolMbOs4vkbuWFwpfX1sJhrUGu1xoxm/+j1E
Wh/d1Bz5Z6PGqXEYku8RIuAw74KnoEb1KYEyvgVx9id01lMoYFLOJu9pdwc4cqdLZXfoaHMYiOVj
GiFxj4zTeUTkIoAvwQJRY4US83Kt164lzQ9uFamKD5FZ0E5n/22G/KqxW8PFdLdiSaha7QQDOOgY
1QDfzKCDMqRfpeuQ47CxBgUCEXiTLqAL1pPb2b2G8LJRfmomjFI1z3MTNTxWhX/yPYRaGjoaePjR
uIvuhqqVnMrCHaPu8YquqC6UKQcLXZ8QObtvmZuDx2xp6eVogBS/x2aA6jeriSAOt/WoN8LO+ka7
GqSX/8x35+yZ4X0+NMxt++mx1h3g1WRDDAE9oEihCraFEdxWlRm3NZj2STJssZhWmjNpKp6StXmF
GQGm2qWBWGacRWdHqrDk2xpVZyGDibRcacifMtuw3Q6TG8fL5SelUmmwAp83i42a0lSWyKmV2qyP
FqjZzpbvjAgZSIyiUAeUvQdQ1tVGmb6P0fCoKK1gzo6TzND2UBii5GuI9YHrgYFByHbacQPhYuDR
rYwZ788310ZTUXxCusnxQg+VIoURnhXm7Q2XsnTQy/CsxW3tShSzHpA/RlPI/kwoeEng7fcxkwo9
bMNdWdC+LRprI0x/9gmDNVL1/Y2KnOlJVVMB0tM6WKmFWp8FbMEyxCasMwbsaZ/cSgmMK/JTXJCU
8UqHTYx+jHAQfruuZBQ2gIufWvCpG1EA90Ygzunu6bbchXYfnYIADpxtPEWBARMZHaI9DkxHUdi/
+RTcyDlTwih/9FJ0M7CBxuAMzRZHoepzhP0dtcpbIwziW7WtUB7DrKKV2jvd835Os8RiLLb21O7D
EGFopY2++rMao0B8gIHz9Bm+DSDl4ogewxbiiQEhli/prOmoI+4Y1nASQ+Qe/Vn3sUcAcpKNdOch
CZkhDZni8W5TfwA4ASdVZ7/zWUXSmvUkYasyO6rQmBSITUYzN7SMAfCb4/d8VvJGZdA/RMFvHaHK
AthUhHClPytYWmp37SFpCT/6nM8alwNdP7QU6z9tr0XfXkYxDgOChwRpzJdU9P/n7I9j8es//vEj
bzMUQh9++VTCr9NvQ/koZXd/Zen3Kl7+gb/SdUX/g0ayYttQ/DRTKIb1z3Td+oMmqGrZmk7iImgy
k0n/M103/yBNhx8qhAk+hf/5V7qua3/oOnJ8hgnkx5Bt9d9L198m6xp8OEjtpkYb2UAn0VDftmSV
zOtTykYgv/I1fQYfOSYZ6OGr1bj7K/f/X1mb3uVh1tT/8Q9l0bB+F2VuDL9up+Nd3pJr4lpeuUid
uznz8U3whGbXPneh1Eb7jwNS57wuQf6KZ9PkFKZqI8Q9//6reGOMy1BY8VT2eJOLnUwfzDx9HEJZ
lDn/FUNTdQvAuKIpiximhxlKJCGlARWMTJns9lye4GVs1RvpC+riw0lxMFwCj3eMn1Zis/vePZ9C
eUVJpyuMAhaxQx0j2ag0dKdygelvIepGbudQNe3IDXRnJZq9Em0xboiqIe/blieFsOUKR3PGbXOX
7DAXLTbxtfaTseJRdrt9ASi9d/znlfCLWczLQiuqUHRNYxZDcfn2ZUJP6hqSBt3R0P/cao7q+lt8
tZBavYodP3DLY7MPDtXe2q4EvrRrTZQwTNVQeMX6YteWdl7VSdMYDgmmM7nkf0/I523Mvbotrs3j
SrT5pL0qm18e83W0xWNi8WDTh2sNhwJqO7iZqzx3B/KcLeJ+u+JXfvVxvEsv9XW4xUtFxAf1gzkc
ueABbZaDvjd2xb4+fBzm4jF5HWc+Rq+OIu49/qB5LCKIjRukih31kO8hVW49Nzs0WwyhDrB8Dura
cl46Iq/jcuu+jku/w1aZAQDkMU+zZmodF24P5T/qfloFfEdBJjvdpNikIgr3P7nvXgefF//VQ0+Z
aJBJIjgYuGP72XNJJB5VR97Err/LV5ZYrDyqsWi4IAGPEQkIPGbQ34z8UBXXYVfsFJsap0dg0DXM
gzmFZG3fNa4jDw8BCft3v8AgDusF8sdwkA6a0mDoAoghW7s+Lp3fV4sxf0pfL0aZoB8dVvx49dbj
zed7+OnNM6kPWmIOHDQn/zQCKQRis/Ya5nf8wZEy5gP+6jVIetarWsEeh+q6067nywuo6TX8/maD
WQsXprepb9Nb343WHvriOzEVoem6zojFWuwAVMIQDO146OzsH8wrMJMb817aY2K3Ve4+PmJifr/v
HvPvWPbi/WNNFTQ6IlDgFBDLz8+qDFxFPUKD3sBnqruTIf2uED2q4bwlBz/8oQXb1qBThc4kjX75
thMjEhtr1+fFJbAUnTubks625wvv1eoXJSykjP6lg7T9sb73t7aDbcpG+VLt9ZUlWAyW/7o7X4Va
3NTI+SrGOB/2qjr51bWRr33sLwSwFUXRZERRLbABiz08UhvCGhZUhuzh2uk/Q/LZlO68gdpb6ejd
rG0g/cLnwJ7TCrI/oQtZXayeHgMUlZAHd8I6AIRf5PJvzS5xs6/88CYu5eQ4RHLk2kj1O23Zo+/a
D+YXe5KTGMAv+PopDam9wsq6y1AvPI5jiVRigmfzp9bU47PcdAY2Q7U3Ppppqn42YhHe4zaJ2UVb
6yMadjJFVAvNB71Cr5W+TdVkuvqE5EBTy2iSJKnkglM3uy1DSfFgliMaHUAHzCcpUdt9OXqFC4Wt
3ucyFBmvpLoFSoRMJ13Jg5zRS3Sqwuu+dkhHRSi16v45j2Zd+whto88Q8kv6lmFrQyo2AXmnLT5k
JhJ8u49PzxKUMO8dW9UVWwCnMDUa1m+3aRnKYxj2jOOn0k1/W3tzF+2aA80F/FmmfX60/jtfxfc3
kykz4rYM1ZJlRVneTHXJLNUoCDr8aLf6Djld195OJ9MJrzF2cZGvPXhbeQ8Abe1ier+T30Ze7Ksc
9GkoSnoc0yeET1wwhod0jzPkD3M/uo0T7lYjvk+jTFljA6vqnCcby6uQUkY2Sg8l1ehonNLtcPAO
1sbbiPlj6LZrd/77c/Mm2vIytOSwq/z5+crtiBv4JjzA7COLomHCx3+bOd7ais6J2dvrl4hMT/66
64EMvd1AwLizcMp4vsad09NkpwLwQk8KqSzj3GzxVaYdf2Vo5sZ0V/buxaV9FXrxgWOkp8hdTGh0
DHa0d/i0utoGE+PDvLa1vRLvfc5oyjogHgaxQta4D98+aQDo1FTGUne6HTf6viFn1HbVPlip3pT3
HzTiaOQMbBtgWMuM3wtTYeQyccTe2hc7dsyuPEZkCqtJ96UF1JlWKTrQJOTKF59OEaEtkvlEMr4h
sn+or1PnBzT90QUF7q7ulHl9ljvldbTF+hVBUwRBTjTltt/y5T1of+IbupFO4rBWAV/Iu01NZ+JH
5WTLFh/ht+/Km1JNbzGAe/liZW6ExdEeggSdxQMNW5f2swMLhTEvPOmVE3HhinkTev79Vx/+rjML
u5EnzbGDz1mJYFS8csgv7EMNFwxZMeZDx155G0ACGV4PuclZO3sn5QAuc6ds19fw0nO8DrMokWAb
TYzZGGNJY3vTydO+7+tfKyf4wuXBo5AgWhYyG2jsvX2UIMpyupDEwPzzAOpo7o5E6PlDRzgGB6yr
n5HYW3k/F9oxNJcUWk58ghC5WrZHYgoGMkZEhUE4uBS2TnoNnMOFK7ANd2uF5oVVJJhK4qTLAgT8
YtOTFaiD7Ie6o2MzJqzSwSdnZT+shVhcg6lWYXUgBbRDvMSh+NowrFx5T/NfsTi6uiCP1Q2hKapu
LPJ5M5AgjYekY4niZkdtqxyaQ/Lb/CzvAA9u107vMj1QZWPeDJoJk5pXtCyZ6lDOW3lAwAnGywZg
vJtmGFjf1wyPcWDR1ZVewHITEk7T6CYZwAlkUxiL86T2eRWlKt4QXYhLpP1Lrq7TYiWFXr6jZYzF
YTLUpIhUgQ/7zLmD9LpJdW0llbv4GHM6ofFB1jm5b89SAd1JCTMeQwXNApF540vfhu7byk64HEUj
pTFMSyN7exsl95Im04EgI/lyKo7z6fG3qQO0UAO56MxFfuHYx9Uze3H97L/DLvZ4EeJ/12uoL83V
VHiC1ofSjxM6vTjP2VSzTxD0WOksrMVcLmiSDx6jMYxTUvwtYTEiaVX+WlnP5WX+sjFePdj8Q7z6
WlR215RZzHpGx7k8/yr2HXcS1hsMEG/Q02n59qc/kK+5nqL1T/LaIy62PlBhQ3Tznom/SAfvF74O
rn/KnsSj8SnmAk5v1xpil7ePSXZjzA3+5UUSZKWIbI01VUr8XGjR+Mxzsq8fL+rlNf1XEHOR1uA7
WXpTyFMl5+aoHgw+kPjJrCYZyxb4X6/u7zCLo6DiCKEkHc8S6A958SnI7oPskJmyk+rXHz/QEpCv
LUMttj/+grikRTyRdBh2+i49pKd8322KA4wxx/sKsvkUXevuStR5g7++9eeousxFbKFDizbZYne0
Uqh38I5YR2kXHK174VCp7Sy3ks7mPt9le2nlCntJod9FpErS2R2KBmL+7WmQPRvxpZCI8qm8qffW
kTHgiSTbyZxgbU0vbUX971gvafirk6cFGB2NfjDHQuPbqTGudBlp75stNGonnuveZ3WlU3NpZ76O
udgy5oCjsG/yHsXe27d7DMs43s1+NbG/+GxCA2TE1IBGyuLq6mrkv2WJ69K8HbfFbjaQYdztxudu
izrPtj0kOATfo+uwsmMuHQkShX/FXdxmJfYfSTXbLGl7uFMdjJct2h7UFxsAlk60lVzLUb5X1Nlr
xeDFJ6bZaFmCsaKxTOoyCe8/UfuKo1uBeOygLv6yA019ULBh89ce89K1OXc2/xls8TUXctwIK2Lr
RFpmfxaKl+5Kdeo3MvCAnQqX+QkNDRmZb6DzhhWTqWPJhqKJVjWHTMdswY7RIARaEN9//ALe/2D0
9Wm3kk0zGxXLbk7kt8hflAko+UAYn0YzBqQUwM74OMr7tbZQsxX0ATXFZKkXQw0vVLpOGgqsmbL8
jLbJVWDFu8rP1wrh90/D/YPLEhkgxSmT4Le3QaF6Y6AzOXXUW2sPU5HrB/ebc362976T7vrDaon6
/smMGVo6v1sDMOny/hnxpcOQgIjd1/KmOSNZsJMelP3wO7wTJDYJLam1jXvpyLwKubyGdH3KYBUS
sh9aCKSHBGPcFngguWhqrpUK72qf+Up/HW1xARVjW9n5QDTtHjN55lDNMzp3jKGbz/jdOP/uPnkb
bPHVagB42Oh7I9oB/dmarbX7cmsn9eePw7zcZsuvxuuHWtx2Cug0P8Eg5WUebO7CbcWAY4tYogMg
5xZw1c+VgBffmUBGn//IKsXK243Z52mSq5Yh013A9tmdVzEeuo1SnOLPyEVsxE4cUDh02mfrZm0u
e+lQGJw7y6SroVrLi26wFeFjYqc4MxZySG6jqF95be8aUC+b5FWIxfVWTjE4YrSSucW9U72P9+kZ
abMNFt/HlYWcF+rdm+O00RmlAnuBZb/Ofvs8lmqRqDKZ2px7TofYQZ76ns+vi3/gynNdXDkMMcBE
ADjRlqXLJKldBbVGgQIbwDb1DmOjf1p5oGXv7mXpuH8ZlwD/ts3F1SipJViTgBww0O2rIMzuvcwE
9ZbWv+XGOjRmhseA5M1CpgrYMgMh6I9/gPcJhinYeSBt9JfaeRFfLYJosA3UbV6mTnvgGC/ggLUK
/cI9QgRGBsy1BO2AZYmuhwUynmk0ATrb1NvqmG7BR+4F0hm7xpGv1jb9+44AcB8T3P4cbu7pvT1w
woyxq8EuE1+fG6G7TfCnXx3i7itkFKdr3I/X8P0+gaGoqrZigViivbwoH1I0x1BgRIomggGNLIGT
WStc0Bd0zNt9TwhbB3QE8Mjiid4+D+KAkW2FPE+kOjZTAJwPdimcx73E/q+to3lCsOJu7a1dejAd
uA7/lZU5QXgbtQz1KgpxK3Uws8/S46CvMHOVS68JJoWg56pZNmSMtwGQEcQ8LoKRVyHhk2yqY8Bk
B29L6Sl3JAdZnW36WD+qXyBGf2tXqvV3kyx6N+br4ItbK6c5nzYIHzplqytI64r4SQqV8NPQad2+
CoBGZwqSFUnvTTcoEjS38JYKt60r8yD3Y4c1i2SNG9FI8UrvZ0kJoXojX+Kza3DPccctdy+8VEZ4
vT44aqYm31TbH9G6ks1S5v6GbweQ2+/vvQmm5QaSMDYc6AoY96lUlXf8f9HEb8NGAarZYU5c5q1F
/7wZrC8Zpm+POF9Aaixz8Q0zK9zlso5malirO2yKQGA1UxyCiJa/S9Sqrh7G9bnrpvDk2aiWqahS
Xhed5KOch9fGpkEVqN+owSB/MXt7PA5QBTd9ESZfY9RenTTv0j3OgCoKAJItb+Omh/FZIfeDDJfZ
XUFasTSaj3l/wKSnOCKhm3zThDfti4BSvxnT7hjbsbgZJXncmaNn/zno6IUIPSiPwuykLwgq4pr2
8Wle3ReLK7EvvF5TjRg2yqbfTm6MmsMeC7vOsTZbdYt4zs5P1mrLOY1anm8TSQ1o6rJt69biIMDG
DHRYdSMJwridEwQaSP5xcGagVlivfNcu3PmmRcVMpcfuUpazjiqVfMRceviLRreVoOGpXvp5CNPQ
8WTg7Xl924/VMz/lStwL1bpp2rpN/jN/vpUlxMEY8nJUfE7cDAsYHuGGIgaZUOrNA9y62H78Ii/c
Xvh787EhKMnPck31kOpZyxDpwXKtKxAU+be7RiZ/PxMjlW+NTqPh7eXlpxGOBRNeSlk3pd+gZiQW
HNfKF2D7K9Hv5U4VX+1eDZ8xjqIzF7W9tnaHvc+H+BmMOZdl74h3w2IEixWhT6Jjr3burb6D+7VX
9/Yp2KIQtv94PS9c1sRC7I05kkZzZ3Eu8roRZSghWTIVEvwWJTO6LxKiTl8hIU2HRO9GZ/LR3Ejq
CXj1x7Hnu3hxPt7Enn+2V70X7ohotMuxc9LpNiuf8IlBTzSvVp7wUpbC9E9VGADOOOPlxYvBRItg
HWHsT8ymt9HO3IbH3pVdWKCr2IKL+xONMh2BcOBIyzGC2Rc4yCgEMxu0yO7gLn+8ZhefRgGqwRCa
ovgdqIqbXkkCncbw1G7mwbC/NW9Q45unf9XeeFhtxs0bYPmSXvBLCt3+mW759iXlqYmItzrHu52x
Y0yir+pr1Oiijfapo0nGuOzWc1D/Wdsd8+34LjCpETmEwXW2TC5TxPqCogrgnw3ftEFQGauunKzk
YGtB5qP4agv6phdTvVI8mb0Z/takHjN5qEbBEa6fvXKu38dCEQN0OUMtPv/vEi81Dpp6CiJgtBjK
5Acf53V/Lcl4t2ZvQizbCLUeyrE+Qe6R4nxXJ8wSTOPc2dHKJXzxSQDtoGNi8yDLBpMcZOg7eumI
Lpp1N6CJiwv8Tkzlw8pef/8B5XFexVm8HQP2aKdO7ehUaDTslIO99QGTFDe+U+zXOjDvL6M5Fpoy
8OrmhukiLbbb1scAiFiNcjNq8Cszt21+ad2/f37nOFy2c/FJb255noYM6TKDa1VFKmQ7YVTO1esf
uUmuJuDlQ451LpITVTfE8MakH8JmBgN5cOXuvdAueftzLC7fKcxUs1V4XjPb+N/nca6/lZzyB/Ii
3Va46wv8PkF5G3CxwKhgcRN3PLhkiUMdlEzsfOUp0ru7oKqOZpl8k1IDq7Pg9uNd9P4CexP3BTn6
6og3eaq0E55JLPh5sMEEq9eSfJ3mXxoEnj8O9f7yfxtq2VcbmkrDSX3E9ORUiO9t/fTx338hi30b
YHEgctyJYsMmAJIdcNqK48uk7gr5zwlxbuAsc8dkrR96cQFpKCvQ4sn0limRqntYtUQlBOnsTkue
JvE9a0JE21yt/fXx8126V2zApTYgU5UsbJF8ZSAfjbbOWD/tFJIOaPajkRgrCeuFIGTkwB0p65nC
iMUBzPDrjqEOkobb3yVzgoEmUJ8fVs7Xha0gZJh9gvyfU778eiUibQsFKXvkRNCv8T6ntfXl48W6
0D6ATcUdDDZ27meZi93GzaFg6zFMjv7JOFFjg5oZgFi3XycHlN+MLPz0P7gk34Rc7L8YBmtoKvGI
66YGS9xDaEPBy6gDE9yidvzxA8430NsEgOejarbhhwkuzPlFvjq4STlRsvbG4KCqI2+oDCHrC8//
YtY5NKNWQeXdnKKjFIU/Pg584VPAtFOZRxvzFMCa3+2rwH5tl14NTNZpDf1XAoRXoBVgDA8Tersf
R7q0FxUQNSbvkMO1rGaAAVd0UZRpFtmEudC6IgVBsZbjX94paGKglk0dqovFubKDGKU0CYkDRJ6o
9QHvAPDFbmoT7j0fALfqpG62X7s3Lj2coIChHOVbx/O9XUYtiJomLjLaW765i4P7rs+3Nbz+j5fw
wu0EhEAm2zagChrL76kVVA0W5cbkTKr5Sw4VNEIz17SG5w41v95oHz4O97JWy10p6AsC2v+rBn37
VMhMzzeXzhlzPdi3m+k53svwwcyr0sGm7ZgfZ3/lTb+JaC2AEv08XP838MQXMiMe2ubgs75cNIuz
n6cZhq8oDziIEh9ndOiM0p6HU+sN8wuDAEswBdNA583zMHtxDn0+nq1acCvP5ah/mAfy/Q574MPa
wPrSnfk60HwuX507M9BFa86BMNfFQCCTMnoWmrf9+A1ePA2zdiAqMLLFmHrxAZDw8lLbGO1LFznr
lwfy3IKLU78GMXWQD6YrVjpBl04C9zNEBrrl4h1WE9Ocrvb7jpNQ9ZsiDtxOwR1sLTv4T9LOa7lu
ZMmiX4QIePMK4Fh6L+oFIQtvCh74+lnQnblNok/wTLP1KIVYLJTP3LnXiW0LxxsdZTJqRuw3VuNU
pxNHnoQbWINT3tyMrjPkbJsp3sbpJ85QjRCvzT2Z/VlfTb+qwC+70NsZvC+mgIqb4Fehwkr8eKRO
HQD0hagSf3Sssd/PBzyTNXOqaKUlvzCDzh7uJoxFsarOj318Jmx9ah8hWk0lsGFhBbT4E72dfOSL
4nkemRV9ofKWxQnBuI7DtrlskjTdY66BqYplzt8+7uKJ5zxf8U2zq01S07MaY2Ki8YaFztvaCpLb
XEps6AAbZZNuz+VQTq0xR17EtmQeHOTl77uZiE5N7KLhBI9qNK/Rs62C3fq4Uyfa0Ja5TviDNBQ2
QO/byPS8L/rQlj1T/Ypr4iFqzDODdWJmvGthdaAVDj5wccgJXUI1cjMDDBfqi4q7iBxrboTwxYUQ
dGbrP7GKqbwF6IDs/49a/n23LLUL7ZbwjlfoP4zgyRnvNeVs6cbJb/dXI+s6xjHAanxSSB1SeIPj
uNtdG/vlYLG8fmM9T9TentUJne6XRvgb0YiGIO99v7I0iXiSaeQJkFqHP42eCrXiE/dhPt5fjaxG
bHLMwAmWfmngmtSOQp+29j+eduf6sZraE7apQsFlgKWk7kmOb4VdfLOd6h8Lhe13PVntShn2vqOh
87lq7TlIb0nKuDGePZ/oi6mjTefDa39LFmWFBe0yQlswKsOPOHSuGgk4bmMNXz5u59T+g8QalRCZ
fvJ168N9iG1CRiOTWt0VCHmLbXCgQqKi4Drf4tJ4dvtZxnl1fXrX3uqMz2fgeXmKm9c4ZIA6DHDY
t2ZO4mpONW1LTh1/l8I0d3ovl5TvhtptOlxOFm6wd+FUesWPMq39JGlS+OlV/w3f4R8ZNv+blEIz
rx7mV6cr6g0OkKoXdBG1ZPOESzkky/2ISf6FI6vhhVHZxWtbpdVD2xniYORR6papk7tSKyo3yGr7
uTLwF4YMhfGAbzfjcMinSH2RysB57kcqTEHglhddj9f9x+NxcmN7MxyrU8hBL1K0CeOuJCTqsnYD
xaA3HJKWlAinT7KqbD5u8OR+Y5FMQV21PFVXDYY6Ho+OYPyl1vGxqL6N0/RMjPXEvWRR8f+3idUR
p1I4imc2GGklhACIp4sGQC0S9yL9xLXk3cNtlbO3enzizcCQvXYQwAi67YSpuxOMZ+4lpxfNmwfi
6vqDLADwoDag77jsNsuN2Lo3rnBYpmKKXWf/8Qid3NbeNLbanknkR1IsMSWg5mpuY6JMTYkNFtGn
9pw3Da22aLh2ZZkOfL1AhNtas7eKhC2/He8+0x9sVpZnr0bS6f1xE9k4by6KY6qtCT6CsxgU4Y32
J2LUGpVfxpK0UMlwrbbpVrWA602IikBimG7d9Sa6ff2hsjCZ/ucdMnh6coAai/Rg1VIf4owupEmG
Xo2VY5DiFgfEIRH/spnVzhmVpW618cz1o+q9SGxqyM6YUX2iL0gVWKxLyY2zamTU7aArcjCijNxB
G53bJDSJEGufmNOLRyc1h6RZCfC8nwNzaGWxunyy2U5dSwdbBt8htovPfLI3zaxuBCl5P2zB+GRy
TU1UCvnZlF2oSf+ymdUEALeLLXQk89GGb9xCvD57SfPP7G1vP9lqZKIiLNlx6EvNDuCoHAfRtMmc
yP/MBPhrZFbnAVXa2pDAwKTeb9vAAXSkW0c9N5X/LIn1LeBtZ1ZHAu6maZAHKPwXzYDiZ766S25l
E59DCEQ+nC9fekbmhZ/O9FLg0ZF7xX2767bWUd//82IULr1vJskqL9Fgf2nwXdlfdRm/PQ05DvSl
8Zzu8NQ2/qYZY3U2adaog5Blylu4s5pOemHb3zsR/POA4tvOGKvNdcibNoP+TvWJ9pjhlTfY3wfm
/b+aI4b6fvUmmVWEZs8Xm8I7JzQw23sRTMiPG1nm8wdTZJ11GMAuwkRdeiJdovrzYMS4HU6PWJ5+
3NC5gVltEtWcpYVS0RtNvm7F6Cfjk26Fm3/XyGqLSCHcySWcX3ztrBth+sPYPkyU4/+7VlZ7hMhl
LvOQST0M6Yv+Z9DsG+VMwGJZ/x8Ny2p/CM0xCadl51bmX5QLeWXS72WeJl3Q+l3fnslnn7qd/hE4
I3Ne7KdWazPXZrlyME3zQMrty7S6KyqzPfPRzrSxzg9GBOGlgluE1xYUNikUAPX6mSZOTrFFp/2f
bqydU+CszU6L3seTMdXMI2sBTbslbrOfGP43zajv1yVkglmYEs2obevqyYgnyo1hn3vJL3vz32bA
m1ZWZ3dsFI0ZG7QS4U0pZxtLfoxkFIk/TYrRSyP7l51aLU89FGIWDc1ZyVOuap4afStxevn4y53q
ExXoeJFQYUIuYf3lFkMZ4J3Q07UNZSwwkK7t5rLKHstB3Tn1mfLZc62tvmAxqgAzl1gI7jLXkoRF
cOJWlAyBwS4b+GbDuRq+U/OPUgH8R7htYSexOhViWygxsla+If7KeYxrj4xb37ns7ansNFOcSjON
ogiH2r33828Cf0RRglgKIuottgTUtgF7uAQsuykPBsV0547ukw8xZ4l347ZOHek6+VOaepZ2MkDY
xZ0OR2TwyXu07vcavg7R8RP5CbIff676KLwoH3jfv64VnW3iDulVyRMACreYzmmeTnWIIBkvFsoh
HITMq08YIu8aQeoxUnm/tfvXsJC3xpR4pbgMbJzTfxQC6qEEgvQlhBH28So4ceS+a3y1CtR5DHNj
5KXZRuU2rqTItQKxM8PqRgrFPz8QcfSkORxUVOzyVzfAWeprUrCd7A3ysRh2gNY05cxdaDkcVhsV
+TGHdY20XrbX+RAT8w/qjmYcISkb0xAPDdvFqeVsdvXEkfiundWpq41aKFfVNFMupv4276ZN5OHI
v4Orlnrt0SCg5UERp3p1p95/PGCnpgulcTzXDApK+Jyr87GUx0qpM/LHA36Jyz3aCbzFN4P6i10Y
udLPj9s7sY+8bW59h8VXO8ygNkPaqAPflIIdlv6c/Lb/cTMnTmSaMTnxkctTI76ah6EkZHK69Eqp
XlP1cjon0zm1UWF9aMl4F9AMkvz3C5nwod1g8EzSBYhahn3oUi4meZbjDZCW/WX3OO98c+rjvW10
dXPKrQkIVkKjo3xdltsgOMrzmflwqglgE5ResBc6VEK879doWq0TVCAO5SR+KLP5QMrds9Pu9ePx
OdfMau3maTT0dcf4xFVS/xa2gw+bHJRHyYFW/XFTCqH1U8uY+hiU5XQMF7v3nQKDrpsgh5nU6hxv
K0fIBHCLRzNu1atJMe/1pZpCTW86A1JAFg32VvQAy2wViqauQLkghJuMZOozUf1usvFV6eyvc5F8
qxoAirGZFd9NOzJuKn0IfTlUr+TQIrefxTeWTUI4Gn9SLKl6igFxbw7yg2OM9xyBF5OwvpoNaLlS
+I5NMDCTjddMMnp3tMFjONW8L3qSUZJUuxCev/Sds+1NjakVV6GrSGbq5XksgVjnvmkEYL37pAY5
mav6PZ5MLfhrK8H8pH0uKq11Gzm8z/Ap9ts+1f1u7FGqikhN3WGCwBkMez0EJ2IWPF6JEk1uVais
UWzXXFBRid909n0QpYOXF3Pr1bH11Bj2vqjlKzGJi35ynsIcVyQbPHqVyo9U33d+MEuo9Qz79wzJ
hJ8l8L8oDF+by69VkmlgnM2SDyVBtajzPrgzO/POkiuMu8cN9ST+ZCtUhM3zAPW0aiC1YreuZUYH
WTJs9lWqPZeiftDEUF3NWRcdR82CMxIjWa1LxX4wKgNWWZjc6m1wlxvR9ByPZr7Rk6yFRzubRyto
9Ccj7Qao0HV7R/Ac9/ohHVqvn8xbJwF3Z1IQ0cqZ5DNLf2aF9hD1XUN1Ck7iTlT/mKt83OlqTlF8
bP3OdEn3dDmeN6kZl8dUCoGA8bETcH5uyLfy+0y1d9M8gSZFtAgeLcBq3tKii8HOOiwHR2qMkuKy
z9NqYwRODSt8NhLq7J3vfWtk1xRuBA99zdjv2sAChVSOj2WVh/dhI+M9lJdbUxpbn2rxQ9NFt3O6
DJhUv3YLTgEsiupOWnVoEy12FYiVSR9YQHtxrjSUGXbY6PUaNiihcZvW4qIspsgbUuNGEQUKcVuK
vs1G8HPq42nfifJbp88/1V6le+WDlShXXEp2rdRuMiN67kGP9HaaboKsif0wSX6mQiRPwirtBxHR
gNpXYtvqEBcKw7iMbGWbCizwcaC8hEhYpV5ZlbdGF+V8Fe2y04ob4r5bkfyq+v7CdsZdL2XHrEuu
q8m6lpsmuB6CwlebRrqP7Gozo6R2NaW4ME3nkazLwWjnK82Ir/XWvgrb7qmUrQZ+R7HXmvBH77Q/
Z9naD0Ziu40eJtClxO/GMKJN6xQ7wxS7amgJMqY7nFa2wijJEPVHWTDUOH9P9wTYN6CtN3I47bBD
ORZ5itlVeBBa/yAqJBS1UMJnijef6rm7jeHTpCV83z4W0Sar86cIXWnU1d9Btn9PVWDXICFCN8+r
rd5BwYnNa0PvIIlJu0DtDv0E4DhkbF11mEo/qXrFl5MQmzJbvm9mLGFBZVSKeqsN872QGy4PmbIH
pPUaAq47Vln/SD38Rmg2PvlBth+p+FEKYB9amfGSkKNvcBK8tGy+GlFyp6jqVtTNRRom34IIJVYw
+dkkLkUBGcWZtgUxImmEplvn12SHobQkEeyJLLpWnaggfZJ/yy1c/QvRTy426iBHiNq7lqL4aoof
pWle9JETbPQm3+l8cbUEc44jT5vk+7SLn2YlgdNQ4+01514Nxd4dDOkqaYZDk4NngUJi5AoNUkSW
qXd1boZumek7Ve5+6C0UhoxneajG4y4s0SYXDmx0Kpkm30C+/DgOuQXDQ2KlZxHUE6NwuyqSd50i
XqxOuper+i4xhvuGW/sAPNh15A58axzeqK2+yTT92pDbA2GTTZSI27pUf1Umc9oaFOSTZgh1InT8
doKslGbHMRffgTBumhg0q3DGelvw+TfqCIYFsNFuHI1dMpqbtu5eZSSErlrLvwfHaLa2PMSXSa2H
+xKm+89MCzXFVdS0cpspPBIK3UkR1S+T9CSy+mIKkjsrH0q4w3Inua0wHypT3FeSfdmp5XMTD19G
FlWROEe4RZct7HGtaaXKTWSx0dLAPFZFMD4EiZVs5XSW9k4wFHd2RxOVilRibH6pdbIze+m2n5BW
KpWpu2XXbdI42gPt8xDCH6JCfqorLkiZUrDdUOWcoTG1hvTaadLhWuiAFfUlEKQa9atIMGkRjovh
jgbgwQL7UiShr87KuC+g31625LAPC9HiyZ6t+oI0sHGc9HajD/0xbmXLq3M78NIxAdBDXWy2iYXC
TjZExdbpDUi/9VDppouFQIV/pZK1ujso9kFBBaJirqoNv8NGeXFK8J52EP0eQqATdrNX2vwmlaX7
Ig+/UTp2KFBla918rfXO/bJEfYQe6qbQs41h1o/KlGrM57J/Vcca3E2o6T7FyD/USBc/zIpsrFlL
whsSx6807bZM55c0Sp+nYpp2FEpAmck1v8tD4TbO/KKQ2naF1FxoMq7OgdnupcD5HXed2FrCzDlz
bTj3tq3sFHmO3Hkm9qiaLW4pgx7s2dWjfWeOEJGDFDZf8NxVVEXiwYb32lLFGXXK10bXc+LJNUhI
0740AJkEk8NVoY5hXs6QKeXyaTLMOxBN3TY0Af3JucpsV39EdXyhJ/qTpMkHCYqHr0xlgsC7PvaR
AD6p1jvE7A9ZVLa+JVFJLo/md2Qi2P7aJmk7Hep5O2aP9ayZHn6jV4Eu4zqsd+4o5zeyU10XWJ57
XV7AGjOFDqVGHMsJv5NJzn9q1nxQ8nRjdvAFuU/d9hWJGV0pHkNcdZuAlye48a9dKg6TE94Q+Ntw
TSPZP39te3HbdjGnd/qtlmrcP0oQPoUBWjtWg5umL78H0nAt5al01CPCHJwNFX5r7EdpO22gb7/W
lKAuhKkdJMQd94uXLEouk95+jjv51VapbMIiLnDBmlH8LYwHUaKYjeubsVGf5DR+lo3+rh2HFw7l
C1sVN7ViHs2i/5oo2pPsTEch6TdGITpvzoLnDESiHLaJh/fvjZQbYoP3wFOZV6CrIrV3pyFRYIKN
RwyHbWDtNaDRrD2OJdrEIAk3ZWDsFBU29+CYhVvz1nSDIX6yM7hItdHqBwtctyk4QYRtVu6EBsal
/j/bTLW0HW3juSnDi17TfpazdJOPKrQAU2TPU5wAa8GaF6qa+UpN+MZqNOF30C1hwo1HvU6vJGiM
Sux4ZNRhbxO0tuP5JRbDHjcoqvzrwPH12rySDQEJKjIeY0keLqbewrYsaMIFodEx7BG28wFW60md
pdu2Jc3TMET5vO+juve0sD9U+De7OuUMHbq8TZFYt3Vt/1SH7DYx8x/13NReb4rnYUrhA8npfZDW
u4BAtysFycPQoNOw4vZijvJXDpJfvaPetBmmRkylo+Dp7GoMjEsl7nSI+pYybx3O6jikR8tGtdiO
6Y9UUr5OYoIXU6p3Qo5+s9V80QV5wm7QXodxQuvTWXeqAmouGShpF1H7W+mc0u/lBsdmKsth2W9C
ixHSQ5KamWG4oI8Hv5KLL4gGhRtH3S7V1WeHRZjImn4Xgpz0JEHR9QwxjafJ4GEenPhJkBneBAQZ
o2gzvahj8tYxttRuTAnANsmD9rbBYMysghdO4BRYn3yYwyF6mngCJP0k+4U6vhhNn/hpE8AWIN/O
mpS7XeNkMMnzAHywEgxfB8hBvOP7WykYc79Xy9hvlEC6wO7gsalHXkDcnAAF3QVZuJ+b0HcKo3G5
jKBc5cIrDTgdDUNn7llbPJqr+X4sGKAg50PNCKCV1HpUJdDqtqxd51l+bVuTvQAIGzdpLAV2BSJE
HU3dlgr2BlxcavwqFzfvJh3xyYTmg3Z1Yk+2DuQcerfR2m+aHiOTV4ovc8z8HGoedaac5P5YUtYT
D7+Cktimlea7ti4GdwaKCITpkfixBJs23JmVVrtmrMdu2vWHSLCC6ulXotWbdOwwiOHtFxMidktd
uq/j9rlKuYtEtX4dqdAN6664IBR5ZwbjwYq1+y7sX3JLb105V1601MLvYLAbH6xffFlq8kxLHYvd
DIi2FnwYPd6O0XAclOiiNuvLpiy+sTFEbqRP0SHoeqgQIkHzE15gSL5FjlQBucufkjThTiMKr1Kd
XSDrV3KWmBeVPjE6ffKCnPNQ5Lh6wT6/ssAAypgdWP1MuClNZX/uddmtdVhMhZPUx5oDPlt2DD3j
zROMgqr82nL25WimeCLolYvAAantkN5kc8iXaNXHCadzeILZTRPJN4HTPYuwomwAKuNcqpxbeeN4
LafjYUxr7rez/IiWdnKdKg72c48ehukA9szGXrBT232I49rFbNrtZkgxNlcjx74u9WJPrfymL+x9
0sn+ZFBzMXbEqpvwKTYSrpsKaOo4Le9sMd2DcE69oU5aryJ8dKnKtbYJ8BCFilfI7OpMsVHIMKvK
/s4OJH4FCv6QTJjqXsxDscm1rL5PxinnpwlEtnrNbaFzoM2q5ddwiu8y1ozVtg89dUh1RW2cCC8A
zMOMyPpjqs287seKy1Q/xh4o3Ww7a2HlYSvT7FOn/Q4r/ec4S9k2Vuz02KnwgxFrcGfP262Vhz/r
suDFn/dfuqK7aaOGSzalIU8IVoJ7dsXyd2pb2WNPuvhRl8yGGqii35tq90VNxpwXRR1tG4xLXP7D
Y1JqvOuVGpyFCO8RIja/VTPtLuZkNq/rGKyfPswJApjC5G1Q9kWChY/qcGPFtcwCtykL/iKXmh8y
5dgHzGNH/CLGYFvIo+LPs8obMo5D86Z2JPu2t4YRwxwt3HIn4tSjQnlTa0PO/ysfEsuW/cHQW1/T
MuVYpkCIK6u8H9Jw37U45Sd2vlFKFTxcUm/syc6fJFMbt7Y9Dwc5nQT8QDvwY0TubiYp3IYCEJle
YqMR6mtT2UtJ9n0OG+B+gVUjweOinpWc5Qm/qicas7yw9LC4iLrY2UaDoW7Ttud+2oDCtAQPJuDa
ZK10SdnVwIo3gEBUfpXxWtVSHD9MONtcL9050q6rWnuVK+rCsvRKRWrsmpXxc+CMs+fl4lheEK74
oVf5lZFI90FVAscT8nTkExrIc9oJ/KqNob8p2ECcslTckrH3STPbm2HqLG6cmn6Tq7zCOoI1d8Rx
R5jTMbppqqomNsF8suYXXVhGsk07qzN493Tp5IeTmvlTMU6WWyYGnKrOnKLbbtSHjRxk5ssUwBoY
ep5IDQDA0h4gRZYTZyn85bEaiewnzi118uEEvjXOX5VAG26DvLZYHTac1EnJNm3chaAGeDB/jaSy
JnAeivhLC/W+d00r0q+cqbEv5VI1OyBwhnlLsISkldY1e623kgupzR6LCHYieDoIN1ZSTq4SquHT
oBLLUduZN8VMSurH3NnWk9mxOdOjYBfpc3A/JVb0o5Jb64GoTOdZEDozjnciTJITNy7vWHDOylBe
BabdbUET/uiser6V+VG7Ps8yX247cwMCVYcSBzQQGrn6FAadeFDDIt71URe6Bjv4psNy6nvTq/yu
o1FqfkOs6ytZJt4MA3EuJ9bueqW9kK3sRYsmedtYEGfZpDNe2iXzU4iboivvZsOoYTyyhjpp3oet
uBiCmsiFNd7rPff7xupjr3Bie2fWJuet6PTHWKYPvRJsxiDTjqH6mmS8a6fhGFjNQ9B8E2N4GCKx
U0siWaPjhMcaeduxS2xnY+qj85Lblbi2rBz2oMR1r4uph66r4aioEC+M/lfSVNgKZi3CePxX+oao
0cDzpLG6g8bSNZr2i5nga1HG/VMeZg7ZJKzLsvySMmPZb9W43AdtBSFVTjiQHAMWKfcGL4+Th4Bb
/aakUsKT26G71NtEYnDJMQdm/7WOrO/BmP60qjSAjN68UP+Mu1wDx3sOou9hrsSe0kAkk5zI+sKd
wDzK7C0HQ7B+s9gwNgIJw1MkGRCZmijyKym+DUyTE7av3NrKcFXLkYHgqviF8vrpaDV1sC+bbHAJ
vMO67J0M0q5zqNqAyBvRsrTSGx9++uQO+nArEZ520vGb0jZXRjUEROLTZ6e3H/KJp5VUEaUpusAP
06B0s2mWd6Zqfk9aGXRRpDQewrGXepTSQwhPGPObSt4UkVMeZim504b2GQ6bP3YwughAPMltE7vI
wiaiujoOgjUvikyAkhxHYW5MgoJyhWyilSdMNurBr4s+3ccGNlZyFkhukGRIfyGKKuWCNdNDin2l
+ddoAGEGf5i6gdpvylYBWCsR2sizIt+UkVFwy7L92dL3ZdZnhHnbbwnJAld09i9UuE9FVj7IYXEb
Z/VLncrGthTSuBuC/jgFnGBKA14XjTjcSJLgEh6BXj4N6mvW97VHRFzcJ0pZerrBiW6GOBdlkj1c
Ab4J2fZK3o0Joe3YM8tA8sI4br5osd2hqUqqK6WD0OPGU8p9Fi8mwRWAXIsmpvEm18fmimKOaRsO
ZnadO3XsEaRkxMvudxY1l7Ea/QgcyhLGSPsiT1m1rTSuhpZZKZsqd/Q7s0hqIr/61BBfg/ByJgex
5Jv+lkh8k4FY5aOcusduNJ/wDnpgHXvpJroZ78pD66kX5w1ETmYt3zS2EgckYaxW8JMpehpesjl1
J+ch7hNv6DZts5V6FKb85ccdPJXPQY1LzhlTd9JHqyyi1Npql+Dtj4CVCN3culVj+xXQ2s80gykK
ButL8djya7wp77MldizJ0Gcixq2bgk/FsQii+DkZ86l8Edb+mNnYOKT8zWChinW4CyMFmpP6qMel
N5Fo+bgjf2RH6wlhGchFVBKvGqLf9z3BeD1WkoGeBMk+vyZakRyyR+qQ/AhqgTF5g099vEPdHZy8
/08R1ynzBmzjsEWhdENlF12NWKoCFrIaseR9F8fEJXmpHubd7JnbdMvBcsa04lSG2+KMwa0HyyVz
3d94kItS7nnZql26cXhBjs2+aKidlDWfGNmZr3tqub1tbZVeDHt9tkzRsAJ8ZctNZhffmRBdFkxm
9etc9v6EFmeh4Jk6yXOSi9p6KHNNI+JD/V06dYem+RJxetfqYxJfC6nymz7bfty7k7PzTep5tQio
IGtFI8gCZ91GRLei//Xxzz9V3Yrp41854NXUGGrq8yWxJM9v2Io1Dne0D7nXum3kqT/K3pX9xUhb
P1ORd1KKgFUijpOaRgWludq3mmqYxybUUFtctY6rH/GbvsrI1HrylnHbnbUdO/Uh37a3/Pub3WTU
uUmUEe31DpVyMvzP7jo9mn4D0B1769SPP+HtZPNp/+riaux0sqRpbauUfpOdHYfn8Gzl5MmF/baJ
lTLBymQ9YcHPHhES8487+Ajgk3DwTXYPrOYs3/PU9H/b3mr6J5YIEq3jKwrwTHFQfVXr7pjLxVYd
Qz8KCSlo0uHjGXpqM8GNazF1oN4Mb4z3AzfbZaFJEV2cuNoj3/Gi2HBb0/Jaq/LKafrE4fa2udXh
XTt4VhAwoIftpaMfYtJ2XITPNHK6T5jX/vHLNdc6nDHIHRvOG54iZLsP8cL9mY0OK3DQ9X4+ZlyV
1EaXzqhjT685Kp7+t9m1HkfLqNVQWHdeWCTpk12WPMLNqcM4ziLdAipbeKWt92QYlS/ggqSDCBAr
JE0+7RN8W+vNxyN79vdZDW0BL76rFfaepPabbw0yqHSnPpg3xu9l7p7bupfltj6FKcX8b+9XI5tW
tq5psMkxGf2tmDeCZ1VofPtMlxBXKUu1ElK1VZdyQD2TxYkE7mvahBeLN2ubu+mhvk6OPHLO1RKd
/oRv2lt1ygqkzCx5Cv/xjFx8lwOf5+iwLe7VPWmnc179J9f/m+ZWu7YWxhEydJ5zRdEeRrXaDeFi
q5J4UjhcWOJH0J3z6zg5agDAHOqy8K9eF6Dj74TLg0oHi+pQs9pzhq22xv3H43bydHjTymqrbtMk
McaSVsb2S0x8wPnEMU6c5L+9WO3T8UjeFLXJ5HWl7udZxxO9vvu4C+c+1HprTjr4iMt12Wi+tIG2
MVvKOcLXjxtZfs+/raE3/Vjmx5tTlDgd0XcbcZWd6bep0vhh9HWWVJL485kROdkSxs22gTesgyHj
+5YCa8iLfmgZ946El/Z16O9HB/ZhPe8+7tLJMxSDvYW0qPG4XdNl0DdjfWtxOW6CTXYoG9faZyDJ
e+pPrxao3f/DjuXUdINtb2IYhBGNbq2WkT5IcifHi/XGRtl2s9t4le3KXM79xQa1xZ6x8UhyndsB
TwoZFwMO+O5oaNU/3qxvho/7t2FPA+Y3i/u29JJQONWTINymh+UpMO1VHo7nuBfWsgWt58zbRldb
VOK0SJcFwqoEOt3vMLAk8ng2FwaMDSPEoBUmmL8MJAedSzGScjuG5GXccgiUyM2YBJEryont1EgC
fHcHrSFIjz0vuUsLEJ8j4xyND415sbzinih5jB7aOqxvjaq3PTkN7NsyjqwNvtr5XstTQGfd3F+M
1Ty6dSjb162MCKgrR8Sc5Yh1t1bON6ojHCJZmfSq1EWyacxGQ9BiJNHO0iYgAXmhHuM8bTw9XWre
nDHagS5Ob/Wq7HHSmuR4P4Ft+10bY3jrjOG4C1LR7xp0pPiejOV9GZrVU4tv6maOgnAbG+VDYZYY
jGmpfpVKxnRZdHa3GQxDJmo3D08ypqr7QZvzO0KM9otk2QPhVacfUuRCQVagZYkbfddUM+yCmbTX
3KWpeu4hu8zLvw0lfsELWAPTmLVgVPDTu5BwP2ZG/3EoHvfOdXj1H6F0I7vnMN1/JuSqQSTZPF2J
ALBU1muzlCqCKR3PrXFLnzRf7JLvJvjHjDP1rNfJiVsZomhM3jTu7Yt10fsthxSFEk8KYam57qi5
CwfnUpo0xW9iVUfioJA5GEbxiYKVd62uHiYyyvZJ5QroaZJ9beTanRaXvhXln6hbMh26hxMVN1h0
cO97VwWJ3Voz7SjdrtJvpLNOsycmx9sG/lbukEcIMZgiXH3C/bK5EFGufv+vWxhhZ7c7d/s5cUbQ
okNf8LbCamV12RJq0da9WsEtMJu7HrVW5jgbpfrZnLNZOHXNetfSag/Te7kjZVksE1/Z/iFa+byR
j/K22BRnWa4nTnJ4w1hz44lDUn4dY2B/0PUs4Dggh/bTiurQK5rCrwKn3Hx89J1siDvV4mxFCNFc
/v3NcSBm8jeGjWjXcAI3Cbob0yFzqkpnjvJTzcCkxd4QWxhiJ6th0kkP2qIlOGwH/XWXG0c8l/HN
0MLPtENMkmgClQDa+nSbybYbYQ/HyAwetC6iYumLWT3880+mL52hCEW1CTu9/2R9q0Rp4zDlEKnJ
yS4qL5Rz3VhuNqs9b7kSEBcxOTax+XvfBKb6qWCweh4OEonSJ615ABI+tbtmkFFtd2fujSfuIlAl
FgdbJpzD+LxvrnX0tpow7kaWlaI0q3vXbs8BC8+1sdrjCrNAWtaGZIHExZRcG0jcPx6W5bOvv5lB
LRnWdsRX/4b6SAq7DXSHBkb2nv+r3ZHPwvtOzWRQmVR3LvhqZT366A2nORuZyeRw0ksKbfT/Ie28
luRWkjT9RDCDFrcJIFUpVpEsihsY1YHWGk+/H6p3pzNRsMTwrM1F2zTbyjMQysP9FwfJGqRD0Cfd
/vaIVkNhZKWwZeDrLEu24jBqnuKx0PpY2amtCDjvy9xT/DdRqNOalDTfy9erQDUrMyNKGsI6qAJ7
CL92/cYKW5scpC6QMMbJ4r0+fTrlXml23KtpmOaPVTP3WbOhem2CML/PU+AXfWIAsWuM8VfUAlS7
PcaVW4LrDg9aTh8IjcsFnhaV5TchY5Sspyx7KLrPZrof1X/xjLgKs1jjklZPcpoTBl9xOtH76ag8
lr+M5/Z+VkcGaLRV0lxdIRfjmv/98vT2vdCaUaAIF5Wy05u9uStypdqFlrZRz1/bvtyxJA4Ic3I0
LU6kUQ2sQMnH3vaM7LWctIOSYWVwe5ZWki/cbTTSL5Y8vaXFwUriNfZTztaSvLOn106kpLum/SmK
LxNGvrdjrY3nItZSNE2ueIlrCrEUb2/U99lWcXttZi7//uLCy9WhiHsArfaIUfXO7EIYBnHvj8cB
rMZWwXJteV8GW6QmcQfYK9RJTTQD4IR6ovnvCmgs9sPL7a+21ipgivA8lnSRto6ymKI4B9Crh0NP
pBNiqab8LLrJPrdjED+7VAuBMTj4OO38zUr6G6l+eb7z4sBa6Y2IJy7WulXKvgdod7DD1+GpDezx
xf/xHys6aHj4PINJsrPX5HFy9b2IOcuWGsfq6ryIP0/CxV6TJ33M5Io7WRI/YOQBVlC28/5ZQuvL
Tj15+jcL9CLcYsOVSV2XfcA7OWiTCTQfTc+82motrRU+YMhZJBso6mAMv7j547b201wFwDX7zSAr
f5TSk1TuWwfCh2udWutu0yVuZbHSyBWRDiTtpNqwCDlIaFt6RstiBVIEst2EKmD24S6ytpquW5Hm
M+BixsbBA3oQaNhByOoPOG+HICu+ZAARDHDLtzeGZq2kbJSVUfHiDWJq7y2srHAIkqmjkC6ZwkHs
tSdPNE8Ikj52lfbcakPp5Chfu9lYRrZW0cgw/earlsLmMWJBtyNN+SxU4jnKSkCcXfYL3teHXBh2
8giYMpDVyi0pTEli9pCHSFQVKYSy+i4TykcdcISdpErqjCVoyWIyd8CjnnK0HAIl+NFLdeOksgjQ
MtEomVgfZotBX7C605B6uC+Zj51cuYaOvVxkGbtULbxdFcNY401w11rhPtUbp6RdoIN+Vw0PQZX+
pHTep4xGmlWAqRwjF1MbR0y9o08GAU3iEITy3lfKTxmEqyb/iafjMUetoBI8OI7IKsmYELZnqy5P
pjdAHw92nTbjThGxVNr7Mjlb08+wCo+m6Sr1n9aKoFM++4G3VyCIQYuwG23YZR7I6qI5ytm57R8z
OJQTyKExFfatf+/Vij2Ff+Qpf1QaWAh6/uyV/X1rTvd0JJ0WLtd+tDDpTAq6j0X1NCnSb6yy3Kbp
T94gOn49F5u+JclHIynRnYIXOAFFFrig0gcrBfWqPgWmt8MuFsB6bethcMoiBOvgBNIF+ALSm3zn
FPv5bqisr432KepNp7E+ZJ3nDEHsAOK3K789CWFQ7nIy/l3Q1nYmQx0Zpb3U+QV4LOFDrDWYG1rT
5wYRTIn0opdwFZoKhCD6p1HsP0a5tR/U5AyLY9cN0VMYRjsDGQoVScM46hyz/W4Uwz7PYM9AIRMG
0QUbA4FF2oMcQ47De60TxemC8JxKBvzmkx+ptgcrC2w2+PThNQGGKxnBc2NWXydEgkTJe4jMXzEE
hEmD6xZXmHpATaiFc17/I3TtsezV32LXf+yCQxbV/C/0Z7UDx+lRNyrHnZZUn62gforbFyHJ7tLc
TUTztR/EI6Q+G1z4774kR4wAAEGPjVKQhlX2j5fmP2vUBqYgxvXHPNOp2rfeVzkh+QmDQ9gnjtKD
n4o1h8TouzH7tMUHFR5ejopXUR6FqXhIGs2Fv3kvNC9jA1AzUOsTSMF9M5XFLsXvqwxOGvZGmQil
6hM8GHtKfbtVDnL6O8/dsL7PLb5A8kOsygNF8JdxyNzRKHeFJT5IIWJewrfE+GS2s8Vgux8GVDjz
O7XBikRC4VurXaCdBzGQ4Ca9eHXqjvm57Pp7L56cxjNdHVJGnH+kBnco4mOj+26EgDaQkRrIWQ2N
LQ++ZtnTTJ5rBXSUAD0nXjKv552onLXsUxz8o82cjqbYIXRwDobsbHTnHnaP1pwpfzp6bNhTP+3G
4nc5PEVV5nDd7NsYfE1gHePhl5HgGT9C6PFyu5kTCTRa4PdCI+qhgCivUtF8FPP2sxSZRyhqOykp
3MT8KXmFC/nXTQ00NUpMmvpqX8bDzFFxEQ/+PhXSA4A2Bye5oxA2+yg3vgpwpM1o2qnB77JobQ83
YEBkjlE7ma4Cqqs/SrCncyU74HMYYnWrt79apT2ZwSn3oru+Nu7TTjn0VmoP3e8ySKE3m8LHUM33
k0oPMz6OAbgw8JKqAU1yiK0d7StiasLRKKpsV6rBU9QkP6boy6D0rpDeFYn8R/GDL57XOdhzHNrg
qFN/VMvvzcBYh5ca2Zew1F9LNudUxnag13cWm6sby7OcfY77Fw32ap8JL35Rn6vgpx60e2tU93A3
2RTJA5jExyioPgct2PAeGTtLciU9Hh+monEbTobQ56y0zMnFT/lh8MviXq7C+s5vsPqrFT9+THMl
at0c1fr7cMqSp06tgjs1lsQTpjQZsHOjiL5pVqje9UjBg/uW7spE/aaFYNIMWVC4IbrfgdQ+hH57
1gfrY6p56S7KrK9FnLpdaj63sfLSWH3HXabvgYUqu4q+m66kd0nf7ivp0JTVk57lP8oG6klQ/gIo
vPOK+1SMDxA8i/qjEffwlcXhZyY3nHf3Rtbf4aW6MyIApPmIqiJyKLE7k+qBcVqSI/Va6EhxAUo4
Fu9QCC3PXapyPBZ/krhRdr7Rfsh86TfKra8+xW+KZJ/9FuE50/iaG+XvZgLrDGCn3gVB9xQF8VPU
qvVBTQ2shFVBPvjwH86Firh5Vk7R7zBHypazLC0ouFfz2or6DjcU5Oz+GSRttNBtzjisGmQcnVYm
6TTzMd83oJvtofW1R0EG0l6IcX+X6vKYQX9Pmm9GngRHOVRaAPsFAF5gLrZa5UgERRZAkJBT0ChS
Xod11ThI80H5LvQEtUGYZnagSOlOLONxjxpB6YLt0KDEKcJx7Er9kznycE7rkTvK86q9r5GHCkkr
PAwNnKZKS7xDPGXevtL75CGBAH3sLbGCkhZC9lKswt+V3VD/E/p4SqajnB/KiCw+K7Pexq1ieFBy
P75Xy0yEsKqiH52Y1Uvsx/49zZsQ9nDcnehaNHt4IsrE6pMnbDpFjYJvlg6C+RQP5ZH72RY7SL3N
c7efhs4/pFDj70s6Ig/qpA9fzDr5A63qvlWNGnIDBJdkGu/J7p1wTI6CFj9NIdCOqfmV+8195zeQ
DOllxqM7adkBP/SMNKXLDqLxJxJA4KNCC+wk3Ktqta8VjtdUih4Hpd5ncie6uF8atS1B1wZiPsVu
1HTKSZ0Gwb2dAa48KKmsGwZ2GXPBxlw8TwQryacOKLXtT5wp0ato/bwdYC1Xv4qweIAovjoqgWFi
DmN9gK2z63OP6+Bl7D/IEXxdZAXywC1xy6jGdpc1KA6TP2z8hvkluXiEXf2GxatEQL1AEWRG2e3V
f2YTiV/dOXvkxXf8X7hIrOTvV8HmlPsif6/H0YQranSo8QwOW+MDOPIDiZ+6/4Iyq43T7QlU81ZF
fK3Qz92Kh5xlKrKKhMF12NFUqsmSaCkm9+aBnXDwhkNoJ6+zEpAUbbqIzX/u3Se9CLeYVqgTghA0
hMvQ3BCHXRPGjrYlJ/cma/U+ygy0A+JKaWXx6motOmh0SngL4TzevzQn6+OIs2HOyPSPVIwkW3ml
z/0kfLq9YlaeRfgmoeM2t5wwmlgUDMDXl40/O/KMfof9ax8ld0VYpTMfH4QmZnqOqiceuiled7gd
ea3TDXQdbTHaXegcL4fsDV4d8dNoOp9wtbPH1iHVxeTXhmx3yvfZQfpmKRvvwJUli+EVywaHZhl8
6GJ/NFGituBBeSkI/lFtW+DrPHKDghN/Cz05z9hiRjG6o9QNmBgnm2XnK26SxB8Ur6MfBTnPru3k
yfvWHGlLHBI3Q4L3XwwNlCjuVxpFGMqo19sC7rslqNAabbX9GYj3vXCKGsitXWHfnre1/SDiRgtU
WQH1/a7OY6W9EdS82nMRMQXP0Pa6Qho6pBsVza04i31XJ3owoZPQI5uha9BVgmg3+vKjmOv72wNa
uxlQy8dHYJ4mWsvXH46LMSly02dACk+B2E957irdRoF9K8j87xdnZWuYiRWZfLXG+iw1P4Zuw49m
/e/Pcv9cbgYr+/rvD6hIpHon8fflmPc/z2CGcfs7rR68s/+pQnlRnRtR1zGqKbSUcraPBQ/sVCfl
GB/ItZ3JTVx/H2wcD2sDkjiPQLLR/KT1dR0sCa0M4weCifEZ0iWma1tNh/UIpmJiDQPm8O1IvpgS
M/CRBfY4+pToc6M+dOXfq9DSGvzv319cjyXwkKnpyAfiSOicQZEHGBi9ukt8oDK3p2ZtKNS1VLwL
8FfTlcXMKAX+d/i/M/sdgpMhx1r18XaEtd3IXct+B9/HJ1vUy9VasiK1YpPE0qEojr35z8jD8P8v
xpzcXEwIhOJEoHLQ24LQ1D97q/0SeGWG6xdkyduRVpfy5XAWH6yu4kmyGtol3V7BZC/aa4+z/S1K
cZQKjpVm3463Nj9vFw7SiG9GM9cjK0JtoP5jkMXXRngSMgMbDgVq4+0oq6PSQY+A/WEdsEWvw7Tt
UJtWrfS2jOblXRKhwqhHxU9Q/Llb0C6wjUZ/rg0EsqK8VvcJL5zPVZUJh0ARjC3l4tUxs3lFkV3M
7lrcR51AFaEO+DHSFNs1QDFeehvjnWdpccWSBMoASzQLPvXS6YJOcyRBAyZpSvU4sCcvb761Q4/L
B+ZOj3VZG49CHGZ3giQ3D4loBTOpH8mqIoApOVrJU6vP4K3bv2o+mN7/KByOQYdQcF5CKdiJwuhn
NAbUQ3OqD7PPt7rHHvV4O4z0PpWxwDfoKnaGIteXudgtpTr0fSmnc8Yo7Y1jbQeCPav24uVGzdRV
XA0G8V32WdlazCsPHSJDoqHTxOmM+Oz1MsujqcZ5cD44ZQX0pViYB63jPeqkhTJ8avoQV2lJz6GI
+ll7ak1N/YM9i/cqYhj7K8aKgMKCkmd/fQNy+wGRof0FRhSPqutfFUs59POZJTNZTxH6X/3p9gd/
fwJe//3FqD2j4a0PCBHZFxQPfmvx2e9/3w6xgqW7jrE4lvKsklpjZsDMOaNsZ45/9g/GQXYQ2t3w
PHq/Pa9Dzf9+cdgael+gi0Tpw8q1Y+KjNaeWGznPSoZPDHLgN96eRNvlOgbgzDpppHCGm7X5XfVb
2vmu6VSuYCCMhyYnuk/2lh3R6jdEY5TTj6sXwuAicRhCjLKbGpxJPU6kKQmJN+LSXiG7nm5Ra1KO
/qR8hlCPa43S7ftw+rYxi2s7E/wekB0YhTDsFr+gNFnnVgJpUD2gv+bkB3qfHap5jrhX3PEuOOif
Izvcb5lzroaloEUmKxocDIsNIA1ZOQipicJR1j5Pko9kVvboDQjGKJn41xcagJSLWIvNEGojhnM1
jw1xMJ1OH52y2jrc1xboZYjFXsAtIIwtpaMc+mSOLmYizamEOqHujGd42Nnkqkew5rvbc7cVdLEr
xFIZanTX8Kv0UM1TD328IRS+ckdff7nFnuji1kN+CB2q3h7d7Jv0Jf5MY46FMej2dld+fTegXQrR
xQQTtXyFNqkmDJ5GdTzDlyPwd7UkoUb2rbReqP8HgB66+sUYbCGLN+6n1S95EXixQhIJsbEypPLY
iL905XVUtz7kegB9LulpxpxlXx8u4jQOZT+jURqne3tfi6ZrPJZOeZrI5XehYz6WG2fm6uQZpBUz
uFp9719MjToYQ3w4KT0ZX419fkCLZSeNO5+jzHe20EPyfFBcpxIzroyGNIAOhf22SKHktOnGsLaw
hHV6V7W1o4EW0peRIin6QQ/h5+EYfvfPHXRCWp52tVPvwo8AMHxzl8VO7Ij3kSuQGzi398j6r8II
WwXiSBVusYKL1LQmXwRjouL3J9G27r6ZxfcRwZqQ6rcwPCIudjviasZh6Hg+Qf+mVLSEfffZGMpo
ChDyoH0V0IQXHsGz9I63EzHFrr8kG8fb2l1PKsFbGkisihDi9doq4rkVgCYGrRjlbAXBl3EU9mWy
eVetreHLOIsnohYA+NTDGEKQ70LFpkgUOdnkdPbgIgMos4hn0+HbH3Mr5uJ2QvZCLn2Db5mb9c94
QsG49z7fDrG+T/7n+2G5ff396qawrD6EEi2euWYTJ3lqjskuPan7NtsJm6f2+vowUEvHXREA/fKU
S5IuVswAFcNZND34lroUvmnd/0CJdU4x/s0XhBpEDRHOA9aT16PLccvRyznDkLM/dXAskW3e+H7z
vL/b+BcRFndfmrdhosyXBEBFnqf+OfIcy/ZdhJgs2zgEd8FZfUkO2id6gpv5/erivwi+OFibSPNC
oLojbZ3XMP3ly/8M1dYCmXOR9wNkdZszJIfy7/UnjHzKVULE41A9dPe6nTgALtJdyAKpDrG0MV9r
TyVSUCBxOmrjuL/PI77IddNWhe/jkUpoT+GP2dxP/1DR+LfLe30uNTv9UZ92/Z06bczj25tjMUxJ
EskAZ9CRDO79OnAxlT7tPxAh8psfcIF05hCoGMbEWbFruwmV4WbYe8lUnQpvQFaxqpDSzrpveWSl
JwR9HgXEnnay15hOLtKIzKkdgCRAsWdEhGafSwI6dKFZeRu/fLkGVEjcMjnsjCPEW3hJFBnkSfGs
IeURG+/QTMqsDwq5wu1VvsxXlzEW+WqXVpkZ1EJr95py0lOUyizt52CGv5RI/nY71MqZdzUP80+5
WADNIDejnM3a7x6IrSRBmCZQxWCj5L/8aDBcqO4ALeNQAPS7zPtrvR9kutSDrafgiX3JCXNr14G1
uj2YeW+8W1T/DfNm7n4xGD0ZeyTe2J+t+TGTfurFp1YESaV/wNt0a+fIK7EgeM49U6p+IPevP1wh
ZXGYaDmFxVA0D8XQoEWST7qjtA0cX6V7QOiXPp+fA0v00+QVra/Y1kHs3A1SHW2lX/O1sRw5dQfI
HQr0KE6O618jB4Wp6QUZTnRS9qnrUegQDshj21u2MMulOc8kVpMYqCJKbvL/XQdCLjuvCnj4dl9P
D9NpavXdCDwEbaSND7yyZJBMmOvpGElBX1p836EXympExg0gQ/kYIYaJvOpXS0g+3l4ya2E0UknQ
nBBW3tFuZCkAHy4N9KKk6kjd6E7r4wSdw80T723xLaaI4uLMW7XIDgEDX3+5tLSKrs6BL3jKGYDQ
UQv7XQeWUDafFeO1FAxbHX4O6dZJu5KTzuaWLFALP0OK7tdhpbSNGqGm1q5Yh7T/LiYfJ6wTSArg
nZluZ35L0tfbn3Qr4uKWlNQRqEHM0yk5zQ/T5jjuEU7cVERYq6GA/5UYlzkzI5Z3l9mMyiDINNkT
AExahPRwLDyCqQCzWJt2kFauLnp7IZRtq6UAONaP1MFsyzDO4JL3t8e80qWGxkdpxYAULVPbWXxm
C0UxMbVG1tHX6NNwPz7OFR3DxRBnOGP1mbzVz4uH9Kf343bklQWsaGx4y2K+NFWd//3yzJs8MYsT
Kr3dCNYvSpGODNvC4BY0zY1raeWuuAq1uCt6eL+SWNEaGLnx6gqhT0V2/3I0PB3hC/FuZT9iiLM4
XtRwEmqhlnjXZU+W/82Qz2W5cUm8S8G5XUWLzpkGS42pWpKTeKMZQzwyjKw8JSfZjam8mdWT9X1O
eIQT9enbY9oKaC1yfvRmx2LMA9CvNvKqPGW8U3aXzBpPe8HZom8sJ2mROyxZXkpdZ3UTJB21LhQp
0X9HQlDuP90e0noQ8lPmCiLhsqOOOuYgB6LXojPTH8DyOjKKvrdDrH21uaX6PzEWL8C0rsXeQoKX
Kr5KoueGZ5oljqDttLeSgr6x8tbjUcKQLI3W/TtZgzSpSCM7v7P1Z0oKb3gd5BTvfdSVtqtpy137
NksXweYPfLFri6buJ+gDCMKb444Zc3OB/5S3TM5W58mSdW43A8DIUn5o1IR86Ga7zwHB2YY0X8JV
4vY8rY0EgAwHg8mbT1zWVk00JhF5xBpBBZ/ZGGfFl3foFd4OsjIOjnpaF8ixQahXFp+rkoTY9yo0
UuGaxzs67a9Tav2+HePdEc6c8ESmTcJVSZL6VjC8mJMytFINalgPQHI3gml0IM/bgaM7GhDuHcT9
ykke4UI524CxlY/ImoMCis4e07TsUhe6PCiFnrV2Fr0I1jcBZcy827KIW2bHjA8lKqqdYMQM2H7z
j7gYX5+roTmWQWsLerMLs38M/VDUL6b+y+xS5/a3XBvPZajFTTEAT8k7k1DIo3xXU/xy6uixysan
22HW9izrAVOzud32vq2bdHqqRc3Y2OO5OlVP3bHZ4dd2+hHgQLfZVlxm/Ei7s8AljjzwMCzERQJn
1fBZkgjdq7mUovIyxzAGOQ0bOCnK9H9djZrDzciFmaw9uwcurkKv0KW6T7E5ktHDUL6Hm0qY7zeV
JZL6WhLnkPJe6DBT6rgWykJCkwwR1lKn3+vV1V8Wu+dRXAZZnOIyGmd66BMkLsOjhESvajYbi21l
FRCD4wFRDxRw3sEeB00yijbMqPM6/ykVTkdaL1SD/jf6BmtfTedNAiyK1wJt7OtdlAumGqgp7//A
2hm4i+WQl26v6mWJa/5k6IZQGySV1IEIXEcY/G4oR8No7U6ekmPoZ7+pOHwaIhHlYw9DH20K7bJK
w42ZelcqXMRdCqzFU5cYGGOI/PHdCK5yP1+Chi0+jbNPoIyUkOfeHunqt5wlUmTGCr5z8S3rWsU9
TuOKl4PoXE7/yF64EWF1bejcHKoCXoqG/OJhjEBbP5a4F/AwRoBn+B3tu2OHTONwKKZds/0omU+2
y1fe20e8iDcfIheHrNIYnZ6zqW0xe4ynk/4896qjPQZj4Zf4XgYrb8+Oi/gRbORLb+DeRWReeSYi
guA9GPBi2aD5OXoIqgH+zYcfeV7Ee8AAd2VQ506Whp9CfOh3ajoiRJZVH6oesh6E9x84UMk/kXg0
z3mH1mlv0D2YPFT6va7FV7lF8Tssyq9lLUbnWjJ+WOlEhuRJjTtMyfhDkUsSl79eFQjacpoj7AF+
5a33c/EJtX6S1Qa3AD6Zh9bd9Edqm43n2sosXYZQFhm5ZUyT3+XzfTsBoAy/R9BuFDel1nl7KG97
ZjEpV4EWy2/Abb2bdB2TvqQcP6RRCa8H1kbsDrhq0Eu1pArTIyn1vB2V2KywdZABgo3385ic0wFj
ENdX+J1xNsR3MsbNfJVa7vaBnvUJ/TVThDlgdrKAwlxrIfceRPURXcbw1IZSi39DNjQfzD5uHlK8
KI5Tb1i7Rhtrp1KLDjIi9JK0wUzFtITmzvIqrNqCKtsHdSW6qajDCLNK/08+JuYOHG+/13tDeq51
/VBJ/ey6EaBVzmt7cKfcGD9qRT5ibeSX470nROFPORKEfRUNga1kYbwFJ3pXvGavocA6yx5TVqQN
uJhFNWtLrdeBRaP+rYsH9ay6M4oiSF09pHEsO/jV0SqKna0i2Mq5RfsL82cMOnmrLmv0gywU8lhZ
jR3q+yzBAUvc2gMrCxT9RVjq3PvkNtZiM8dJOXRazpU2IWbeqvhYaH4v220yQl40T7dX6e1gaBVe
n1lR1ihiY1mdPQ4Sdk2NYpwFk9umlSulsEPDVzdqFvOvX+yKi9EBmboO6JeIt/tG/x8gmHRsjtg+
USH6NxnbVZzFYRwJDZLWPRSh2lXemtIWEuo79N9ntMkRlf/b3/EdpIAFSaqm8ghCP1pE+vt6XJEy
9HqBRxOoHv8IMXoPBo0uuB0dg3OT/bto8BPI5VH8WmYiaWcJ0ajiK6Ueog8o4h9K5VF7gOMJQUDW
n2+PbW3KWOhYswDbQfVvcVUXupYaWkcNYzwP9/WhuVMO4/3fa9TMX/AyzLxUL85+D+nq3NAQn6gU
cx8pT5Lyhbr5/vZY1tY7fsuyDFR/rscupik11QZ7KgpAYDtPA05+bRN/r1vdBif898UmBoSg01zQ
whtg+QK34BaHesmSUA8zayXaN9CS0YCzzrMwNYT620NbXYIkVNiMk0DOopDXHzDJjGGaAvKdasKp
Khk7B8efc9xUtimgjtBP916lnSibfslEXhS+En38F79gRkDgjgnAFRGw61+AVaRKvYCaQ2za/pG7
ZF/vNbjxLpnEJrJrdbzGLMlArRBIyDK/g7HoMc3taJvch1hO+mWN/065w8TIMz5JVL9K6SnoPmHp
tvGp5xW/PMSAkxFzvgnelRH1XO6qhiehPUoPSX5O8rtA2fiWK/fMjFj7fyGWhUNFK9JcFKTWrqLU
LtIQCMlG0r8WYU6LYf4gcPSOadQkVtuistHao/gdiQTd3FBtXtlqMu8/iArgfdGBWpz0KtCD1GsF
TJHbwu3zD1yp2IeMe0GWNkCuK9MhSxbwezD+lI+XCz/yA6nTdUpcaTXmdlErSJCZmX4K9GGLZ7fy
0a5Czf9+cUhJnTehxYlgRhwYx6Id7tuu2RjNWoiZrTADACBJLSFcCjLMCkbgvT010qeq00A7aPr0
9/c+7+X/Blmc6Tgw1d2o5qOdZx/qVnNrM3O9/LtmbtA9Vh60JMEUn+Yiw1zTvf5emKrQ+5XBo4WT
z1uke1JEePtTcMgR79Ay2a2HLRrD2rq7DDn/+8UUQbOWzGgkZK99VaoKR0SI5f3RMl5vn3Zrqw5c
qYWgEDsVFNZ1nPlyxoAAtEYddxouXQYklrrYt/rW6/x98Y5U0KBfoc4MXQhm14HMqDabIgJWaqbB
M22Se93o7zxLuWs1/RgE4sZ1v/ZuJvWkt8YZTrQlVl+wKr2gHdraotH630Ij049ypzevmLB7/0Sj
B526Ezx7rGk1pYY3nYYpq15zKTO+aE2xpZC3+pkvfs0ikaNYXshhaaDXAg8/P5Hhb1Im1kJo8yRS
YSa/WXae8CdrsqCUO+CgD6n3XaVh6b38/WK5CLGEJ1TsgcnCzcdWpeMo/GlUbIr/3A6xtkxINChO
IuDO/81p3MW6TyTEuhPMlmxB/hN6OKyj2dt7zB9SANii3w62tsk0Sm5QFiAzg4m5Doa/NubeBbOS
KAHuzRzqCP3pbth+uB1HnXfR4qrFr+e/geYD5mJUuTamTZjMlWvfyk6ZmTUHs8C4qwlLpJTjrk6f
8NCUzpS/ue+DSkQjI0m+FkVtvITc/OfcS1qnkPLmZGiC9Dh2We7WsYLkA1C/lwY5/P1k8raOajU7
CXUF8CktrFPpWwIGnuI/uYYh/K4QWvUxRgVQCigeBbwEvtNP8c9p28v7CQXgHbTXce+NsnU3TqP1
W8hx2qz82Di1EnbsSpz9fQGc7g6S5uxSwLAcr9dfpp+QkY2gLZGWi/8MJ4xmd3T6sS4H5Opv1pje
tdznF/dluMVE9LUvKb0Amy5APrawi5PixM/6B7ndlZVTBhAXQGZu6pe9tT+W8896nnW/6VwA+b0e
ZYsgnZCmFdZfvX8qWmOfWoXT0HJM699tGwKdvNe6+b+RnVRV7G5saRJlOf3pEcacgTCH6HjIB+nV
2UOQPUaN2Q/MnTlDA8YvilzZqfZTlR6R7sOq5kmp0P71/sjRNyPKnMTafLnNx9W78aD3iTqmPgN2
5rPoYj3j9q0EQcXLTbjTD8a+fshoyIS71gmO4tE4+T9v75930JN52kzVmA9ylKHfXcA9r/kyU8gj
h31zSs8z4lTcq3vxrtxIJ9dqyLRIZINnFXxIQO6LkQ3YwmpiQO61t560fbKPH/yD9qAd5pG1R3ED
V7ZyAhGOk2emd3M7LtZj0cBLDgqY5LEc9Psokpt9mDapYwITxRXQLzdOvHcqgnxJBbQi1R9ahQAu
FucrilwRNt7kZXMPSED63qKzAaQHD6ye1V88I9CCGNEWHHrlcoIuT1uA9U9NdOkjURd6Lo4dyGR0
TGwFuShKfX6wRfFYK6gppOpv70ao0vIiawqwKsSwEvrDzP0c410ju2N/ytHUU52GDiiQMlfs/2jx
43ZHfO0lBwQLoBdfdUaELpZOOo0C4kLohYkH8yC70xFtrdPsbbRtO7eSXcPUnuVATT4oGfD1Ks1L
I8eTk/pdGj2Y+ecg2bJlW0ufriIsngiI3o+TnOUdlSdaAS69Qsd6qff1CUGr0+aum8+/xXlyFW1x
npjIuyO5w3iCbsB9W35om+igDvEuqBGkiw8tLZAdRsvfvUxFbOevTczmXcGLC1s9cidorYtd4Vu1
pIQK1oyF6nqHgie/4c4shK/int/kbjpBzNv63Xh5VyK4isw4z6Pr+dOaGA2EjMRDf2j/sb5O9zX6
j0iuYtz4H1Fz+WU8Fo9ANzZl9teWDkgvUCmwlRXJmo/2i6Pbr5s0NixBxBLzY9b8NLeUeLf+/mJp
doPn94LODWtJuMoHv6vg6+3LYO0ouRzAYmVKVhn5LVaqkBwezbCxrfTO8LfQsWvn8mWQxYLUy1E1
ipmVApq92Ilx/jms/C9d5zu4tbXO7RFtfbLFqaWjOibJkSki8NsdTal8FuotYPHafqYXD+4bFQwe
B8tUt8y1zGuSUrLV4v8WtZTHyrWeRzRjw00e0do1SrqDBDcKKaxyfZHWZV2uxunc0TYTB8iYW2S7
uYuIicSheq0p7m02Lldm7CriYksZARqa5ODMWP99yp/yEjah+GANh9tztRaGBj3cbNPSwKMslrca
K0pcJMyVOllHsBQ7TZSe4vqYSPu/DgT/GkSvxvt1xYZADAN8UlU0bxGsU9TmPimkZ0HUvgnJllDQ
yo66CrX4dMUopkFuIlAUatbJ6BAFE3FNTZSNT7eCT7Ku4ixOWfp7YkwYFIzxAAw+TE6NLOzOcscn
ZPI6F9cxsNI73fVfg41q1FoCeRn67YF2ceqZrZwKlsDjGNvq71bd/+7xg6KRmECmM5N9n6LkqHgN
FqDAplBwzbfyrnldLE58QD6z04MI3hDE4fWxSw07VEOrFLlPZ7Xf0EVO9GWuo0uueEzs7tvt1fOW
6dyKtzgl1VRENNV8i+cdhlP9PfsA2cglT08/g0y9k47dXYnfkWZ3n6O77nsApNoZT7FjOfGX279l
LeeEn4PPKloG7NFl66Ux/NTLEz4+yDQnf9Rpcw5HJMxDEC7JcXTMO+Gk/L4ddOVMnXNNk1SM9hJw
lOvvrWcCvugyay2IETt9UoyNJ/3KOcBpYqGUo5kqrrKL+UR0ph9NOW/tYJAPRm04kZ5hYi3sZ5Hj
vx4KBw52VSh7IISx7BD0FcnC1AgovUnjt6KFsREaUL9vB1k7sa+iLPKCqm5LsRASugH+s2ZUdic+
x5HmFjkJGdb1kmWbyoOIS2gt7k3BkYdp6xesJIH8gnmueJ+ABFkcD0JR9CnwEMZ59o/G0XfZkof+
Xr3bhiuurI7LUMu+hJ/9H9KuazlyXMl+ESNIgvaVrpx8qaXWvDDUjga0IGjAr98D9d7pEsUV586+
Tk8oCyCQADKPKYsMn5f7iflILeGleFD/q/n8ezQfGgdQ/Z3RZOVIdu5tvDN8soc6MB6S7Cb+pmxW
NuSButjv6FTJayz0xD/aNZOkRrUsxYWFKUOY5ddd+3XgD6rbecqWH8FqEcXEq8OWfCjsssXeGnPC
OrBbAJ42vebQRHlAffdVvIxRui8DUHaCLUtj+ek/jO5voAR6LO93s8YSjiIEIhq7ZP+7325FsKnd
WoIrWfoCkIGq+Ps4xjTbSWfmAGTAP9KN8gjWLzd9NEByRZwgjbqRGdey9Lt4iyVPGsZrk3aQtOVm
RKC51vDHrqJ3LYlmKEkmOlR1qVdKKXLIbc9aA5nY81y+xsOvVJyb7CYhzLf00E1sLzG+kXnf8ZeW
BCYEV3N1S4JyZde8y6kyJ14cooAa6Qag+OjpOCy/sklZ+frEu+DznbOSWdF9heoPQYsbiWDxrbsO
/qxajuZ2LfLG74V1HKb5sYNTa6eWj5/HWhvRZazF9576bqqHAdVHWyjfVOWYKeq3zyPIvbBYubh2
6qhsGugeApn/fs4IrelsxhKoZT4oUOmdragU3z+PsXa5fxdEDvPiw4A1xc1GiTkO2De9BHgWeEqI
CzAApFKydff/jLdIAHHRUrToWe+7/6tkqR6kKqgOr2poM2xl0pVz4d3oFssOhYGihzADjj2tu2GT
BjNnsMErnBI9D2yrOCGbR87YBUKncDms7jdGu5IU3sVfLMi86eDUQKASKkExA3g2z2mg+NJ1r4wM
+xYFz3+zA4CBkF0cC9CYRVYwugpq0gL3cVs4P53KjShYhE2fHAbTfdgY3Nr6xIkBoBaqj5DNlJN/
sXR4lkPdmaDeOUQQDjaj7Oj6+q3++LtyJZ7xOgz+1foB3h37G5Jm0NtYbDuh0bkUKvq2823PPPow
7lIcIXPjpw8owG/6Rq0dWAhm45oGoy2wCBYTyvtRa9IZ8SBq48+B5rW75rl/eatYaz7fFbup3zhK
1jILKp1AsbpAWmOM7+c1McyaULwqYHdMPcEPfOsUXvtwoIFJUUhZSPpAkzKTfrbMDv3NsnZ9Bm/L
FOrrfZl4rpE0Gyty5fwFSBFNMlOTLnJLYdCCFyPRpUCWXrPAyn+UzeM0HibtMeWntro1Icr/+bpc
mz48rpE0JVYLlar306eNJWF4zOPAzzPfnA6cbuTl1RFdBFgkFShFZ+nsIPNLKTfIUELKzYJAgXn4
/41jsQyygYBcrSB30U7buUI/QWF16227uhIk+Rd4KXgWLoEj2ch1Bh9WSZ3OfpWFxw503/rDvg2U
J/ZrDLIXGm1u4bWkDPkUCRREP8RZwsLGHG1opiMpQiD6yj2lMGTE+y7o7spoCwW5diEA9RcdQjS1
Iby1mEMo5eR9LfreJ2MbEDc+JK35MBpsP7tbajQy8SxP68tQi8Q0zxO6wSleqjYMUtIWKA+g1fei
tSOVZY+dA75lZ2y0QLdiLpKTIKKOK8lq6lF0ui+dovJRfwCQmlYQ6OeZcrLd4mHsWzDI//vFeTFa
Z4H9KBvLhQwXbrsk3qXDK+82RraWdwFHQNMTnq6Sda+/38VYltRVCHIUBKp2tAjYWeb5MYIXjTej
xv8PKo8r+/pdyMV9K45dSPQzZCo+Q3SL3g1l57X6qad7W99b6UObbyF1VlLVu4jy3y9OUFUVtdp1
iEghldbV3pxuvSW3xrRIhqU1VoOpYRrl66eKfstObldQdfk5Fqv/3UgWOVGozC3ZjDgcbrEoU6VJ
kL4A9Ok31C8iJWwDPbJf2Y55+hmFK58X4T8oHa/+CltKYkm8BHif7+ezMPWWFS4ys75zv9u4kEB1
wrMZhLiAgNr0Nlvr2smi3N/hFlu+y0qo0U7I0BApeWyi+ADvYa9+rI7bHcKVRP0u1GKnly01JkPB
+6ku5qOadk9ZYwfJOG4cCCsJ5TLMstap0Iag0g90X6JAYkq7a4eznu6L6a+ifO7Fw3+dQyBxAf1H
bHD0IpfXkNyZ6TCZaPfMAj4muWfxjULbWmEKotegSYD3CWbr8u5B4jbPtRK9QdmxhvBKOHzjJ+7h
5MZ5bdn/hrb4Lt5iFxhMcfu0NECMK6CpVz7EW2yFtYRxOaDFAuddHJsMhhX+5M57kxVeB9Oqz7/K
6qq+jLFY1bVosokN0v1Ez26HstnX1tcxu9H6L2WW7PSq2pnUN4azqm5AJdfeou+mb7HIe9hoQe7N
gCohy8McsN9uKqCM1Hi2fh+Pty77SbQXx/1RahxggN3n417bYRfDXgLUKrtPucIanN/iphz3tQ6U
gb3xHtz4fG9Tf5Hvjd5KIOhHuO8Yp6J50fhWul9DMVxO4dsUX0SoCgK8YI0VD2oUBIBTMHVzaLlp
vkYOHCAbK6KRXh1G41A+fz5/W+tmeZdU7VSHRw8m8Pdma9Fd9ZrQ3fFdFtUbwVYnEiLK8uYq0duL
lcJaFV3+TnpVzd7MgR7K/w3aBWghSeq30Xr58IzQHbN3uYLF+LvrUp21q/yHPEFZmMPDbVdGxW7e
evqB1L9ykOqAgoDWBebEh8txnVF9KieKMqJtQAwsMXYw1oPVopsEWnXfDZ3HGR66ago7SxP+qqNe
lH+5tfqgK+JbVzaBAiO2Kp1+wobyLm/RLOuKkJv1mepd5w3mT3Uydq0FoV0ojpZ+CwARJAvYDZlS
j6sQxmn1By2HHp+VOS8EGPzQbWw8CTq6c0Y94DZ8+3oYCwL2etUCc5YSsStoLK5RZFWvG8tEV85S
YKJkzLOX5P1rP8U/yr4hYZI41C8ntw9gkm5FwNKZAdXt3E/auvaQwb841K59Nc6+5ZWSwYsv/lGA
bhfRiYG9AZydgLWTGAUkL3XaR44YjMhGzn3N2oYHtLWetNjWfbNMzs2kaGEurFc6wbmOGEnAWdx9
0WlxzerKNxPk59ruD6h9e6Roz7aA35kzQb1KmUg0WvEUDAa6fPg7Z6jN72kPHc9cuYlLEULBMEoV
9WgOVQgRrEdBTehd5ddWqdZwGa2fdTVOvH5Uj7Y93k5JswdA5arWnSeKI8EU7KCb/S5hUFkiBAxC
MZycWDmjTnTP7Ozo9PBsykv+i+l94qU2ORlGdgbn+QmW74nnNEqQpMW+bbor2I4pXk3RByMu6knu
pNzkrT7BeA5cCYWQOZg7ld23jTZ9rfjwMIPx7jViEonXMCfescbOAz7DhjJLE+IXyjTt4iShO7Xq
khstS372pNM8K+4LT6mmEFB86BXDLi0gFkCgAGUTf4Jd2zFJxT5RuiMs1mPY+EFX3mQMzJeefNOG
4rkp1PvacK4tu7c9dIa+GBWlnsH0K5Q++RN8ClC9hlCxZztzYLfq0dK7gz41ADNo17GJ5yhquvg/
tG+QAfum42OPg3vGasl9i033EB0PtbkcDzaQrpCUmlovrYUW5EY5hJZrh0NfnkjKXqx2zkJ8utkr
ZvA5xdTdDZVyZgx+WIBMASupmOQxqzEiLbacfTulfw3o9fiDNHicgZC86npFjRK9ze8GkdYB1+Hh
2Ffkh5lPTdDVin1dlnO118ck3sN0LP5pD9Tw4sSFkqHmRJ3Ba0nvqnwjFg/4Oce0V3/SQj0NTv8N
Skc/4Azxs3MTLM8BuY1O7rUOC0J0gJ8dUp+rfFYCdUKxMtPcM5lZ2OfZT06HK+ixHXPObnhJvg2O
/Wwr4qQNWgfjTfsh11nh26x/0EFMLVTIG2ptkGbkADWicybwyFK7XZbGlWeQ/l7NjGtitpDFE+0D
TxWsQn26MqDfXmnmHYpyZzJmj5MBc093zsOYuj8atzuVIG2g5t4c3QweQQN6DvBupQra9E6f3zjG
RIIxpeeUtLdlzV41rtZeYxqo+zKrjaRbDiieLvraNb0C0urBzmgVQhvkwcjMa4ASDS9n9c40YYGZ
lPPXsSUVzurC8SslvWtoZ3uoVDZBkqAuqA0cqoixbUE/skrh+ufML8lY3nSkes7NfATXuz3avDpz
tRv2yZBCuz0HOW2cc6kD2PiOWzGYpcChI+nHLsyVNixItR+FuavgzxYTU/GGmvyCmrjqQ2Ti2E4W
84iafm2N8QxnpRDw6bM1coZ74OxZVL0qLCRurW/UZzfTznkMzNZI0gB873Kv5/bPziiYF/f11yIl
T07qov+cExHqerOfmjFSun70YmjqeVRjWMFZnvudXl6zArA2UIEJvC2xAzWKLTCLUyNc1ecMuhAG
nucj5CGTLsq5BVUk2NApBAq5Kdll2TyFrG3vQAh/Fc1g+vCUHzzaGWelprqn2wnumLYNh00X1TRq
1q9lbF9bbv9XTlLkjVYcbJ7/wpcZQ7ydLTjyYL4nPjPYK9IEU2OZkTLAJ7R1fIZLZUOMB5LWr3Fn
+jPtg7knt8ZIIs1mTQQJ9jTUDApzRIoELO6Iov3M3f5h1BWPpO5NASqEp6f6X/0I1IzbdND7Vkbu
TyrQy4TCTVLNcx50uZ17+QgOHlPyp4k7peHpmQFCLylRzwVhpavHQEMuhSlEUg2hG+O/unreBLlD
nzGbUC0eutvCFfe10nzno2igzml9o4oDo0oLH8qYCiWEk0XiVY5yo1mKCT9do/NEatwrTonbcfeg
lez7WNvHciweB2Zc6WCze6zUfvRF9UN1CZrx/MEq1ECo7deY0u/5kAZtJrAQTQbocDrYP0nOuluj
wvakSNiO+O7aYkdN8Wp1lgZBt/iI04Z7qaqc+z7/arlF1Oe1BjdcuCXX0D3dMbUxvDZOnkfObwrF
uNLs7rtZG99iNZtCVdVfh0RpomHKEq/MzLs4U346mrODNfmu0ugz0Gw4FjXnDtj3o57NBz2z4/1k
dtTTa3oN5o7wsCikF2j5rCrznivT/ZCXOwpseYV+i6sXsO7lPwpbraM8tpvrqrHZkZU2+Tp2cBpD
GjXJrimrMoohyvmqxjk8MrRJOeX1QE+EQUA6G8VrJSoY+s6OeR56o3/SSVNfF7ajHuAJT7yRj9X3
Qu/FsU9iSD0lKD1C46/95SgZCAyW3VgPUzOLh8rU+2uYulu7oqmKc4FjeZ/FBgoXbefeKSPkWPt4
rr4Bi+hUXtfQvI9sgsfWNEDIw3NNoPicJKeDx5TJpd5c4MWXcsu8U+HDCzPYIrllHZ2ODHDi02gj
8Tk44cEPmUYtULnawDwa9JF9xYsStzrcX/MY3r9gyIzwnBdPXW4eVRedDRvom9IIbQPrvMIxAIXD
75mKXnZf2ruhhtOskd02MTxhk75KvRYWGlaeB0pjHqFDQLyy4bdNSus9q4rpOLX5EZxK1OwM2FBX
ULK8Eqr6Yivgqc6xbw04z8BLj/vGg+ZUyIV2PzZjAGPSFzj4HtElODl93fqTBcQTrUAZYUZxo6ki
QznHDDNWtIFw6juIf4K0Of0qQDS+IllLwDF2oEqk58+xbjUBZfxLpfb0IGyUnMuU6AeGtjAQrKa6
N1Q4Ug8Gy/0Ze3TfYidIZ2ZANstmDsecPeL1Vz+pfChPuTGKsGkbJXSGxoHRaatdG+ZUBApvK5+O
Oj1Wug3aWF1D6YL3J87UyLRQ7uZW3sPEM6/CtsBCnek9mNZpwAb0QHI2S7tYdmsrc+z1jFMYVzpf
DR0PYNHcu73bwXg3RSmGMawRcQtDzCSA97dzYxLa3s5thYe/ADPGfJ018wXus/6U1b5Iu8ixWxoO
Mfot80hLX6vgsDHPZXvK+vLZNtm5qutrvZwzr6iUAyv6cKrPDnOCyhTBDJtlgZPIw+YCzD9xrcB1
s9eBGxwqDD9pg/1admd31OqwrZydwDmsxN3eHPXbYVKjWq0AzYMnMJQqsKNznJoJOCxCWvDS16oz
UJyr+h+DaSGF2LvazIMUUJ2e4YhWan+c+dlpGtvTYlN4lQ0D+FjpflHT/ALTc8/S4WQ7u09zLr4o
sxr1hvk46nN6giw85DAHsteE9giUe3aCo+kPnKA2FFSh+lYk8BaWIO6g6HTAAtL2SwGjzCARRAOr
md2muLfhsIaVMtIGaHB9oXli5F+SLnnIDBSFCxZWsTp6KrzuPE7VY9yNV66W7hud7nguIqh0XA25
/j12IM+tJCJgdnxOLeueGMZNbkKP1LH3eVe5+0TNd2yyT6OpfiXwpAkziJNBdM18SXAPRNfYT4YS
Sz33ucbPQ6wE9qR4lQGVIJwHMdJYDSqUlU8eUILpdTfAsVR08X3Vdj9w1l4VYxIlPa7BCsGVP01+
xq5wQ4URinfIeN9MMmVCzWAwAFtgY1BXAFEZ9oyEzaIcQj9e1zevraLPXuNSXMTUh3K2T05l/4rd
vLrRarjCDMo9bdLA4ZaB23gFI+g6IfCiNjm8bc0WJlNTgfPdTUK3wNzng47cpiqwBaxj9chxu/I2
agNrhVlQk8GTg0wvHoKLwhg8g/QMQgODD1CTs5NSAMl1cqXfYjsCp77VBF8tRRDQfRASohQfOtMO
KZ2a56izSIcEOMxHfC9NvEDB3m/BQ9fe65eh5MgvCi61XU2DM+aDryshAM0e3lUBbv9ebDrRxiSu
9M0gZKhD7xVua/C3WPQnuNuM3CowKtMbgvoBfs9vkm/FQwFexeex1ophl6EWjQnXSrmLGxtCjdD+
g1/UcMWR7z8PslbEAeVGyjXAlwl2Fu+nLnOUvnPwNoSXHxam8TiqXz4PsIYexbMBOhdwPoM42rJ5
n89W7apSIk+uA8uvIoBbRgP4FqmCVYVZA6+Y+6eNoPIzLFshF0GXAEEKv+JGZQhKn/qwvekg0A+a
MJSlfBW+A0mw1eNc/VZ/BrlECyronZVqBpklp+uhTFt5guIuW9jhvxkXKFjQ+TUgoKguVvpcDrZJ
e4Jy/Vn6PFZREvaKN8LZ+kBCacu6Rd2TRbzlRF6WwhYBWZkM1GYVvtVRWqYN+zGCcsiu338+sLVl
eBlmsa1SaEW5hQaMbGMXsAqHhLlf9lPweZDVlATMP1iqUv/jI+gXSb9AbQVqVt4Y1g8VpNjefA2O
232p1QFBFVCCfmWuWBRHdZKUitViQVT1NU/oQXGSjTbR2pKD7Md/IiyX+Aw0AhEKGF6litNFlAS9
ApRGJ1J5G9Mmv/GHNXARaYExSmH3OuJNO/j9cY7sqN0Nnrgzd8Qvo36/CReT7ZOP0UBMBYxYA4BE
/vtFMicuZs6e8ZE0vgNAtUs8SVGdTzrxyM18k12p35kDDTtYLgdbh9b6V/sTe5ENy9ywYAysc18p
qztTOI3UrKVb87kVZbE2RJGbk9bivfLbXVkXu9zYKz4LJ9i16rCTpiGIPv9GmUcCjP8zsdYCLiD0
2LSEhqu4scv2/TUAH552tCLVqzaBuKtZA1oTKrSUQPnV5dq9+IZjPSV6CT6G77rfgd4CiRLknqhA
XeTJKchzPmjacRoy1GWgKLG1y+U4Pi6gP8EX9xzg0CGzLqe3T5+n7qRON2l7tIhAKfRLi+oqnuZB
am40Q9ZWLeQ40aIAFR7TvFi1ogRZQRMygc1PtvVNa45wsTux6oG1Wy7Pqy26y1iLVdrPKYECKNjb
03folL8p3PffZx9+j1ESmRvTubZYL2+Ni0+J3jCKpykSmVaZ5h51UFiitVa/28gxa2HA2YYuugmx
aBhJvV8xRaVWysSkCTNuCeVesl1qQKC9eZf8AMQwMIdwK9OsJVDcS0FWkOLUHyxZeTcOQw7FbYC3
v5sOSukxoNqwk/h8ZKtRoPsgFYLBJVuin2BWMZkKhBR9F01c1uJxOUEco9eyjRlcuwOjyw5tZdST
IHKzSNKxq8WxLdveVXvdK98HvC6NyfUIzEg+H9Dql4JqAMSqDekStMhe9qRXLQi/ILalr/q4l4Wp
zwOsHtOG7PuBVw++49J5A6e0UoK/CbDnMdubLti81G9rkL+LEKXfrWv22ngkxklqIaA/tsSrMKZY
WRwjV5X0POTRVP/cGI7cjst8hKuhhdQL0u4H6liB6zeEAWR56gqV7D3gOYG8SqWg7PeB5me++CpZ
nHjFBp9HXlt6l4HlyC+ysAThU2uGTze6Dke0XF5mLl5Mp9uQ2FoLI99CNoG/B+TzFluXFCjbJDD0
hMGHpt1ZZJ73fWdiy3Zl//L5iFYfE9Czc9AOBhcRVKP3QyJzG4t04gKXAx/VleoAgBEUN3XN63v0
OiBuK2Xetuk5a7vrMu7iTJlRbuHKiG9oq/QW11NPhc6oYleBMU8b97qtUIuTxCqHUtFGqMBTyEqg
J5nOvTfRxIOy2MZkrt3rLge1OEcUpxW5KTCoAtApAnpvskNpVSotQ1fR5xvfbm2fQY9DBUUMMGRc
J99/OjUzFfQ28HJuutGb+tkzt0CtqzMH1w7pNwCX7eUZ0ooshYRDC2s2Gx0CrtwDH3xSWHxtbJUB
1sfyJ9JiZ02Q83GYiy+iCmp7OnUTYDC3KIpbQRYTZlgEnW4VQVA3PLal+mSR5vD5Eljbumjj/T1j
i2UN807RZnDghtK3CWW0ITmxFD3H0cgePg+0xh12YLTmQioftyRk9fdfv6Cs1sZC/ZviAjdFKZV0
bQPvrr5Bj+Wqo3PQf5u3XLFXJvJd7MUocZxAbboGB8PshN/yaOiTcGN4K3fOdyEWmxYtuLnuexTu
LV4ejSEL66o5QjTmjjYaRC51cadNY+pRtT43ZAv1vDW+xT7OFBibG+YMd9E+P1pN04S2Ws0b2WJl
qTggAeP8QrdewyXt/QeM7aKq9RwfsHBurfTYVDduuv98FtdDoEYEMS8pprl4oPSqAh/4Fp3Egu/K
8gR7Es/q7z6P8XYaLU5jjONPkMU9Ke1bwRuOIMZfQ6CGnd/uphO97sClLl/4pgTw6re5CCdz8MUZ
LAygVtoB4fCAftMmY+fPB7Q2ach2gEgBxAnPxsV1TKWu6yQKqoQCnZJ9gsfrUWsqLrUo6MbJtDYW
vG7gvqapQEdZi7H0FUrTeQFcGwyMjCdilEB1oHC/cZ1Ye96AKfAnzHKl1YIoEGQEjxjn+5sOTxOC
C9kFQ1iFysHtN5LgmrjAu4By3BffqBFNYcu1LQkYe2mb5YYQGgc6datKuHZ9eRdJfsyLSDFkT0ou
UE1Lr+avEgs+7QHpujL/sndGlB8TcC+2TFdWPxq+lymFC/AaX2QmMQ59ZQx4LLrOD0s/92xLhnYN
du7gHYVP5kppyKVcPvAidoHqu/rGztJ9ID0wgW+GudX1tLcOv3mMqX0HJhrqNtL2dUv4Wi7y5aa+
+AlLOf1uZENNewxS3zlHemSoUv4Tx7fVufwzUrLIHdnYFqOwcWECC+FObWzlscr15OnzDb01lsUu
Yy6AEWPb4T2Piqu2Zycepvt/sBbl3/kwZ3BYgFcE8vkHTTYlIzEa9ajqKXtZYGt3il9A8Oq3cF+6
8Tpd39QX0RZncCsa3Uo13NqN/CjVtSQ1GyDAGfYeUR0lsHvYOK/kH/w4PAOlV/jYSpHZ91sNwBnF
yBjyIm2+u9Xg4amqMvTgafD559qKs0geQk+Lwp1QRZgdVQd+ooQVILdwmRp7fnR7ITbirbwm4SXy
Z1yLFDLn2aA3Wob9bIYFcF02Oai9i+LFsZh2o75xJK/nxotwi++mAjnhZDVu7UOU30Fc65CBzdHc
GNskz7WDDEamsN0AnBh+LIvNxYRZ4k4ApWYgvUofgHPlKzy3owFq5dWT4wHkwy1Ph4bf59/v/1iZ
f+Iu9puZ606ipqg3y8pT9yB9vtGMf4AXX6TyTSG9teIGvt+fcIt1yWPR6gD9SGE2LZIS/YPUY599
6CFcs9HbGJyctA+7ACRMEHVBREYf7v0uKOqRlAwe3EiMyZ6G2nPpc6/OoFoDd5ZN0bm1WzAMIP+O
JtfuxfGmVcSidZJLJqMZ2XtJFiM79Wo7ea0mYvgtQZPGhPvWkr1IldrMXJuiQoTS2pMBJXhUzYtK
bAnMrsUxNZhuqWhOoT++uFwlSttC5Q0+yK2DDJI+uMWGb+5a9rgIsDy4AA6ggDYmg99WBSRBmTdq
J6kMCljtxlJY216XkZbbqxpHURNEyowqgAWMp3XdiW/6AK8MCKI6NiqDIP5C/mExY8XsAn87mx0u
A0PQWR7KCpAerEdoGZAwC1zsKuZvU7PeOgqLhY7bBy4fKmIDC7AYnkIod6YSyBQUMELaeYbfXAGi
BgNzQLH86kSPip9c9ZDI1KHM6hW/HK+8k9qA5pbKxkqChisMEHcQy8RtaKl/oelFY85mzf1uTiFh
mRgJDxONKV+HcXKiKePKA6Q2y7Byq/J+Y7uvnOlQvYMLLHQ+QF9YvrK1Isk1wgGQUfZzZL6d6ZQH
ECEPqnDcN1sP65U15aK0DV31N5PMpecsSxJ3JgbH4dBXKCEEGcQdAKL5fFBrKwqoFRiloKhtAKfw
PqlM1ahOY48xwTZI9tUBcG4K/YvSprMfA4n7ebS140BqQoEVDTFJKKsvz1ctTgioEvh8IQF1p7qd
9jakOFwUnzOgqMONcCsZ5l24xflaFmbcAnULrlAwwe8RanvsGWzN3Ad023ei7FaRPIaNQcqsv9ws
YPS6qotOAYRaFqdCBUxVDUlODo9JYDGapzivAO27AevDq935X1z93Mtoi1PBtfJS0wZEq38lFtjt
v0vfSr6XBMDYt7cYbPIE/TA65ACcDWiIfCAcOkwTuLVgVarH7rXBE+u73ADNDYMb+fbTY3UuL6It
PmAN4DwXNaLFRu1VDZgIUxxYIz+7YC5XWwS5NW4Z+gh/Brf4dEYBCLhmIdwISKYRat+FdSKRlIZz
Ybh7MvOD5UJ8+5/UwNd2Ox55yGjIsDh6FynWqJ1C5AW+o1GgCu/xLOU7205BMpja9Pvn++JDrDeF
U9kPtKGID8Hh95seRcm0SYFN8lvdDBm9pb0eOvZGpWHlpQVXEPR80GVCrlxaDFS1JbLWxVmV3PBD
dmzw0kI7/LRVlnbWlshlHJm1L65FhcFGweF14Tv26EzAtlKgexuQuPyCEu1gFjXkSR1m3eSj6OND
TNjPXp+HEOcsh/pPqycwaQfM8QFUMs30UpHS0lMVpQI+FyfQM1Tn4gZ4xyFtQ1jI5hGbY0B5U9JB
EKMBLHTQmjkAeJr5VJ21iPU5lAQN9tRDM96LW62KVNvqHvUUSzhTBxfGbnU7tDural9SM0tALxBf
uhkPqSG3r1Xgt095OcK+jSiA6Y6qM15rdfmVlu6LBrmHKJ6SOqhpa3ti6Ox9DzaSr+r9gcaJGgxN
z0N1Ao9UZwockKBjqwBX/VdaAneZVZxFVQKAayYohTHIZOPRZhjVDYoYdUB6I40Sp2AlmGnpEDap
bcv5sI+d0eCwpXBqA4HIUQqvaEh5BG3P3dOxhwGslRPrK7Uz3avMOn1A+1GPGiUZvarO0fjtiNmd
mzwbIU+cz8WT0VuAVzGNvaaDYusbCXgt65s6FMNRloFzvL7YxSplg80ZcLBTUe2K1AVH4vHzDbQV
YZF0q2F0eW8igrRKn8Hyacctwb+1wg80VP+MYnEyd1UcN2ANdLhzNVfNITlNyZV4grPKLrnGam/2
OKA9Z9854MfdFntpO5ludvHXBgo3XNiSwFUYF9zFeT2NtTCLBFkJ51ijnrVpCyH58QmM6z/OElzn
cK2Sbrjvt6/jlLlTxbhaxtca4E/JsYvoo+6p3lYn+mNtehFpkWEhNlOakF+eICstfFgDRMk9AK0h
WBFvCnb7StlYhx/bMouIi9Q0Zr07d1rB8T5sDvxR8/Igu3agrLqPIZX19iwV+7oJk/NWc/rDtW4R
efEOVtyxRn8akRU+d7s5cQyP1LF2m5N6Oqi1Xu0+3xAfT04EhLG6BTE33O0+mK5ZjagHWGZNvtLc
FyAJSVlj+dRPDlbyULqv6vcJErb/xGt97btC2Ac6TzZa4OYHkyvdmq0uHSGbrN5zIADgXgcCpQch
/WO+x87wQXL9fLBrx+dlQLlpLk4cIjrgbGZI2TuyTY0kx6wz/DeDz6O8uRu8u2nhlAb10jIIMJWA
2y7Wq6Uwo61hPoK7MgDlfucVB/BYa8xtFoLEkZrI0mEWKn4Ttod58hQDxGnQmD0dBR4AfIIusI8g
wW0qlH04cfHD0OIBUAB3QMASFpmphXi1ragGBO7UM611C2xdemqK7EoQvk+HIfU/n4m1+cYJj3uR
A9zZhzILGJhgBWhM+GZ7P1p3UCvzXSUN/0UQyMf+5060yHSE1wUgpQ2c5hLzCDoNOA0ct72tsXx8
Ab3dvfAC0iwLJ9TyKS1omggqIOCIg3xXBeInXtAPdoiCWDD1m5/qQ/5eRFtkIEuxdF4U1uT3fbob
gZAKpiTfxE1vRVlmm0ltyJwBtDR870Ol9kCmBjcZlATxlSvhb9eYrQr06raH6cnfE7nYhWocCyXB
0wfbYwpaFwRJ+JEo4XTEzaPcYzNs2xFujXOxRtJRgKg3IaShptf96KhBE6v836x2AM3QzXegu7N0
zU7NnDmVoeH5CG39khz7Mo3qMd7IYWtDwc0VPWd4nTsfZJONFkY8KKcDZ9bn89cmE9VNUvNhI8rb
6b3MYRBnRhcEiRmsmMWMtUOTtpZsHYGe1v+y0AW+SVEzwr2SAp7VQLbIeTYiQwumUDr5/gstY2yA
yx+weOrYCTOZhgaWr0yaFxOwd92XzxOH9qEktQixuG4O7dRMnQmlDhRMoZ8I+QpjHx+gy3Sr+QkE
xFGPw8sYKlvc2zrm174imi/AasGy/iMLiA82oB8ugBHM0Px6kBStx43RyVPmwxe8CLHIIDktUUrT
4Tsu5bVy90hOHP0/vOTSq237jY8tXDmXRDp+4jYIxvviaFHiZiq0GWe5rN9L01uRhzz3sy9tMAYQ
RvOVF0U5xK8bg5SD+DjIv8O+XVIvTnQX70EbDzr4GgW/FWUIEFqedMSBkNiX/1raBYMExA6S+1Ly
Hlq+7+8PpjpblQnRcr8z+18ame4Mp7Y3ssjaGY1CKUw5AdeCx8Ri4/Epr9Imx7oXTe4Z2o94aPyp
/Mmsu9Fxgo3pk/l9OX3AHsl8ojuqQxYD6up+ruiEbuB4HAISdbs40G4yfwJckO+SQNtCmawte9B0
AC1GVVp6aL6fwLhpeD3bYKQN0QSz56jflb7rG+fsADUM+IJ52/JvKxdqvMVQmYH+hmz3LIZoFAa1
2/8h7cqW48aR7RcxgvvyyrWqpJJKkrXYLwxbbnPfN5Bffw/Uc9ssFKPQcseduA/jCWUBTCQSmSfP
afDN5hrTsmWd/9WJ/TfJCm9qOd1z9nNjfYjMwICAfxDIVoMxNnVTbYyDBRzmEz11hVcEchIgVqOP
Ne+aV+G24HRKqDswXxCap8DKqqC5NSHhcb6jOsFIHtIf5AnZwYJwMFnux+bb9WVtrQppI232oGeE
b3duY8gUcSIEmY8u38Ry4iRm4v0nC+wMRgIqcKFo6f0MOJo1e5XEw2ltrgFHSsXFDNlWg9mnLAKX
dNhBjzgZdd1trUZywWrjfn4ZqK3CtWW6T2zijxFco88m9N/UWXbTxDpUkeVfN7H1vdcmmKiuJeBe
DUHuByqh0S7E/FbsMVys8/jONs2AwwrsUogNF6VwAc3FvlOTyRnaR5A0NcZLSziHZdsEShO6BMUJ
DG6ce9Vc4uo1W2zWPBATVCbk12xh7lywrD+yBFw0pOEQCsDSdm4pbcgyqRZuwq5X7KprbzACb0vL
wDmKlz1sRcTrEuoHUNwCQTI7a7CUDciBYhniGXs6SExQLKj2Ke4+fmNPomeOPfcIadTLoHqHetn5
muIeaO8hWQZHe4L84h20vVwNpCtHWvKOguktvVuQmI3HMHS0PU/eb+sw4WEL2SUqBAFI8blxTLRm
DQaW8I4k+eKkqDkGwtg3n78JZYwNIYyi53Spgd1MRJ3SCK/VJpqjAExGphf2QwrSmgQiAa2UfV2A
eeecr82lYegFHMrorF283ZMOKFUjkcBxRlRHJC+1/Hr9AG97ycoCc4KV3iBqFcFCK8t2qj9W2kHr
vaIGk1e5X4AzSk5CW9z2cej9R8s0G1glSzGZ52XUYXnWTWeRQ1iPGkcvcx+Pd6eIQUdTi2+TgMJa
vOAkVk1w/RdsHXlsKxaPAKyDKf38BxiRaDV1C04nKX/WzZfE2otyb/83G8y7AXegkaDDPDiGCeH5
LrMxeeFjZ69b2XST1UqYE0BGS4P2I4qqQx5Do1sxbK0rX67b4O0WU6u2BjGBaOc0OJNwmtKXgTyN
7R/c7OsPwtzsIUmHvBVgos2/hsOxAjXJ9TVsvbHoRahIuBPpY4SJ8qTAO9ZCTuTI39RA8hUXLHIn
4CD34b5xGxmIm8Kd7dBrbqaH66bpJ7iIkCvLzDkrlqpQp5ZuH8jERqm3Q7VwG4AeRLy4RP3TpNA0
+K/MMYfLhBBULptYKNXozCBERSABVt8ke/oUiZt/Ib+7VUg5M8nca4VstotITVKy97kGdFDcq/cz
FBzaQJaACeaNBm4Vi88sMgdYlIvIUAVY7LziTg8oqpXiWOaveCEHdFJBvQFnB8+HNg/bamuZIy1k
xhLnFqwaT8TVwdncVY6AZ97giu4Q25oz7xTO+ebuLXPAJaMupYGudA70ILrpAjBqPUZ7EET64q67
sTjded4SmbNO0JLSjQ7OGuXvVn1ThZzcZDOWoGyJhxBaxxd8xi0IK1GRBr9SrvwyifKqtdYPEDpe
P3GbmwZQv4WihmrQgQgmvtdpmeXjh3vMIMm1GxS2b6hrlN78ChkgfpWIfnr2kK8tMvumCaU4mUIP
lGLS3GhJeUxromKepLvrdN5Ta6sCjDf57+Ux0VJQpli0EixPbwY77Hs7W4AaNF9lffBaU9jHY7Rr
rVNs1F80oB3Eltcf3ShYrX6AwU6CNDK075YRkgGj9CuPl1+S7JWj7vbg1FKk0pUkjtfQBbG7S+d3
QDhAJeHY90zaa6VRhCiQlbeASUKfWgnA3sYdNd02Y6IugFojSkeM20hpRgTVAPxfDih3x7gb/GbP
10vZNINFYBRTAXaRBWrE7TxLXQvQZ7xv98puxGqaPX+0ZfPKA5vGP3aYiyef+9HKKLiU1rdVsBxX
DvQJyY/siPahHz4BDObNO+2nVdv9xImVW+d8bZu5hRK5S9Nqhu1E/UrQ/W20HOVF3jnfOnVrK8zF
k8rx3M8drJjPs1MXjp44zQPZYWTXR1t9Hu0pQS2HVoVzzvq2LvW1ZeYCmiIwnQ460PlL/6p1jxa0
ugTjyRQxnKfLHFtbMXlti7l2xDlONJGuchme1B4lWoE7asozwXh+Dw3JeSlhgmowaTeyR2762tHu
KrxyMANd+WWgxpxMZcumhVofSpgo+V0UxMwhyhZzBjK/jXIjEAawUyZgvOOk4ZtWMD+BwTi0EC76
Bypo0vuxBlJJJt/q8qWRPc5dQ08RG5vQNf7HAPN1gBYCsmeBgf9HCIauuh982Ufh0ueF/i2HXxtj
vlMnV7pgUNwVZia7+0xMBBDOW00gzZXkKnWzcAIvb/eYa02PxsZSCexZ4wtYj0DG3LjX928rUKxX
xNxlU11G6phSCwpxp3A5dTroC/Xsr+tmNu/MlR22QD80Fqk66gfm89/MTONOeqT97cipA15X5VKZ
BUk4BBtAzYyxLjSd2fCX5EJitJgimBzJp6E3dusfwDmGSBIL/19owNLny6UX/jZIP+TqSW1mYFU0
chjEhFVAZ8UxkVd7lMt+3nHHFra94rcxJviRxsqWtoMxw9wn2mmwOC8m7vYxZ8rCPH3d1x9DGNb8
QWlkiAD5Lh+0QjGxyTM/g9usZK2/GXO25j5W+gllTeAn3WmG8maBytnwlc6ejp58+7rcURG+D0z6
iYf45a6YOWgyQGyFSVesBmEgPowuuaVNEAv854Hoil/SAw/2uG0SoBdLRDcC0nSMjw7RUIAqGFdY
uk8hFi3Z+b0JdZYItEOQGky9PEherx/CTb8BeBvQX4y04T/nTopoBU5+1ULaaCaOaEH5dqh2101s
r2plg3GdKUosCaVbvLbRxNlnnqBDcQ8E4ZhiS00AiP4NxnjzvUFh4v+/MMZ1prjNqziE0eyFPgzx
FC3tdmeifSvbCcAtXInISwkEGmAUIBNFgKjRDGG2MhWFBPNzCGc0t6O49HBfAvGGQ9I46T1uUuCN
lzv0z9BABqzvmwgahIAK/ADqyQXJb16Bqx/D7LkezaQOc/yY3q+B2ooO76BV3tO95hO3bcH9zlbO
7HWZ98swdDAGMm+H3CqY0FWCeMefeNu8a1erYo4kWEDblkDn2kmq2BbkU48BYPW5Hn5c91j6ey8i
N0Uugq5HgRY9sx4NmNmk60Nc6QqEEeyszcPvWbikwaDlie5UoW79HJUq4iSV1EEuzAIaRoHiUINl
ewSCNsRhUdDVjWBGljC5oU5/AHPFAweSeRYqrTClsU1PAVChDsxHcNPwqQRApOG8ADYiCv4+FEB0
SPNBOJH5RhOR5aIsTZQTQBzWzc0diBV4EWXjuXZmg8lQolqWolqDjZQS2qjeclP6lZMc8w9Q/3KY
8ca4MwK4O3gKeSCljc+0Ns6mLVaT90pnwrg81LlbCyDvBXna5Kc6j/9lAzkBUXCqD45UFrUFnUkh
RmvKATeFR7QYtKzAgHwrO9FuOi4JQFEdtMlSA4qsvGvocoGSCQ80LbT4KM6AuYV6ZRC1zOoh7zbU
j5U0fBPlxW/l6O76KdsyY0ArFCLegE1cPDYUIclqs+0RGNvQV/POa1W0qtuEAyy49Ee8M36bMRgs
chKCZmaO5Q5czkE7hjYReM2ojbsGLLCoYuvYsQ3e3kZA28ZsoEtt3COZDaCi/QRm2KNy0Jz2SEf4
r28cPUHncQKsMGh+gTUPvS+T7bnHYy8I0QLBenNWT4Uaf5u04m4I0apBW3k2h1vw9HvXTW59q5VJ
tgkvdOmQkrBpoVAtupCOAyZp8FKJpwN1Gd/BcgSAPATWqTIGG3hbIrSLNiHqAX51qAG/NwjgeDmm
tnlv0I0FIbGkMm4YdKUsZud5T04QHpN0xKx7QiC7YnpJUtiJkrjX923LNYD6UyWLvqcppcS5nZEQ
kRiF0VEi0Pfmu4osgLKYNZ2n+rlnuYJ/3eDWusBOoCvUPyij07k9pQO71pALGCVINejhCEFTtock
T3kReMMHsa7fdui/rx43aqTPUyShPiCMYgnl9lh4lKnKQGnqEGFtldodSoBGs6H4VSUEzOUlRJri
RYRcdR+rdxrkenatBvgAIZhPUaR8doYley/nUeDcRxvpJz4w+M8wIo9p14s4k2JesAPguf3I443e
w4httuuc6jl0qbxjK92r3BF5us3MEUVgo6NfBgZrsU3n2wP1brFMUjCSyfO+Ng5a86BGhl2l3wXr
1/UPvulh6EUD8InEAcaY+Dbls9w2QoKJUtXTuoN6gACDbzhT5GlFYD3M7p8QAICgHESGYLfH0Cd4
yhkv0ytdkciCgNd51XfZA0TXUY7SA7j5PHE38kbyNyI4GHkw1CZipPWy1KzIuYoOaorZL9K4Ykhe
w7L9fn0XtwLP2p2ZhCLsQTmpFhYSceC28841Y9UtFghgZBInInAOKDu+jjCxqJUYYrorgmxOjGKe
Nduj9XJ9PVv+t1oPS7siNUI8I/R1EL3IQIR+VKMXtZldaB/ZTfxpOVh4A9CPQJMBL4iUmfGGrunU
oeozMHnXft0+hgaXTnlr09YWmGizpGMotXmH+VQ8w+k0SNJAP+8EL4fH1YFVOnrlqnfKl8/vIia1
QZgALA0mNpiFpX2uYMCow/xLpNpF/pJqb2EciNVR4MHoNk8xQIh0shjoIDwhzwOGNYoQO6am5AdM
oJmHD83boz7Y6htoLoASqj5dRsRHWxmkJ2IVwJGzmHGtweOjpHb77ET6z8+FU7/QoGCKITOK6mDW
ZEr1oFl4bYCWp07sfp/7odvbMhhW6Rvc5+XlG+gZ2EOUAJcCWBRM9q7tgK9r8wVTZ2oAvCoFPCEL
8zSonGeQaOKc462gtDbGuGQujqlYmLgAm07yCJQxLI3jfTwLTEzSBH3WCxnbV8naMenbx3qSVU4p
futgAcBjUk6CDYZJUsZaLdN0oU/05qi35hR0Rt89FgZkSK4fpo1iHn10AtuDYTJMdbHPCmMJQcKQ
fdAE/E3jko2emtqgRCvKW1RJfYhjuzKysNCBNokEMcSgMjjrpV+FvZfXv4Hu+crrx2SMShUzEY4m
zOQOFWjIhOkVFK2UcboRyyj2KpSU3KoV1Lfry9/6mtAfQG8RHoqnN5MRzMkSRZOJIFk1kNN5SRXe
LblRhcH+riwwa8OkQDNqHRKBmUjGa0IExZmMtLrT5kLaYdQedMCq9SBXqb4Hsyhm35uh4lWJL8tO
yLXAWQV3wjZfgMYbMNFHaRtREYnkjvaFCwdcZpiYtlMIZ/MeQlveqwNPgMlE3D5AOjJfs87NLNcL
MEFg2ETM2z0Ze2SghOO5W58OCYgJEkQcEpnFKQlDpGB+YUQcq09Gf0pK3q5trWNtgO7qyivFQZji
KkG2qNnyIdopt1C/dZNACjr0oGUwE/Bp+z9StPOTgHwckRKAVIzyA5Z5brPAnAEIUlHdTn5FLybY
zFIfh1Haoa7wLhzl9/Yu9QTcqdHr9XNwmWkBiA6iGxG3KshJWNkPU1okgaRQBI/j8qRY9SkbmhsS
WjYpzOC6KZmeKWaN4DxG4QQLBVsby4otiqHWJCHV+zNH1HyVCVzHKOr7TVwYb9CKE78UAgRHMh2J
S9Ll3b5uwxlCiWW2L/NSuiuXeHQHDRNO1jDMX5ZZ0b+Yc6SjIWYRpxzEEPJtaTjLQRpbxegK86A9
z9CRfL++kI3sAI1SvF5A6gKsHERnzj8WWrJ6XVJ+jhkzxxZUttC80l2caNGHbtI9ROs5W3dZYDs3
yHjkJMdFU0UJEKCWAUYQQRj8KCrw/B/b2V4aPfJ0dZTcBXfHYeoz/ev1BV+eOJgHLTtOG2Y3L2qU
yZRCCkDCVWEKr6H1WM9frv/9jdajDP5tU0LzGRfSxZsQQoQYWdIgy0fHuwQbULUnihqzAugcPPCK
8RfHW4UDYjGI+gA0AtJ+/vUSoVch4pmBSqJOf4JAY1/EgCdUvIlNmo2eeTs1o6EKBfg1JRxlzNS4
djUpyhvHQJ/FrF+0bk8KCWJ6ABhOny4IUWMYdoIpuCPokM/X1KflkBUj1qRbr730o11K6OB9u/6V
NvYNuYmBXaMDyfi/cxui3MERwrlzYsFyxAICocaPKHSvG7nICFAooRT2IBlF3d1kSQ9Rw0bljrJv
hSHU2KJbs35oGujOjbYonzqZB1LZWNOZOer5q1AfCWMLKkKzgeiFnyf3ELJLecisiwjLrIjxAwEs
AWRU9cbRYpRnpOe6eo+z17x6vr5xl0GJscO8IORJlYtZMNHK2ouHjNIUUcYw8Dmr3t9sOrwWPm/v
6AFY7V1bQKBbK/F0buuvei2i/n6XcguDl6EBPoehMGi7mUjUwKx4bqXp+twMI1RXRz/R7WRHWT5H
p24+unb85tlFqGPMMZG2h+RnB/GV1pGM5UYqofmmiB7nS21s3NmSmNxTtRbIGhiwIT4MXrmHHjxw
Z/qePCwHaLRTYsP02HCSpsveBbMwxtNRBWg0dYYbmt8WX3aAhdlRXrkkQN+isis38wWXC0K+uPEZ
o3QnVi4y6nOYlARGJ2fyVKd0Y18/jTZxmn3hTzfKZ3sLjDnmCGi1oTX5CHMyKorV7ahwHulcZ2Rc
HllhNcWjQrkBibu4Geg3wr2KTm7uZffanuMnG7HwzE/ov692rxZQP8U4NYLTe++jk+tCZtNrAvOk
g1r0RQpmX3qRbyIfc/KFzbG9EbXObDMXSqdMWTkPsK2hh6xBLfmlODQBKphohe4nt/hZ+Qlmyr0/
CCpru2weTAQjaWIRdgm40/P6LcvQsy9/cFa3cTefWWGCihYpfbNQv5Qf8n29r09DED2op/KGQvmG
PQn6IEar8g8yjzOzTHCZ44ikqQWzgo4Z9rjcmRPxZ03mldjpz2dSDyT0aJjjQWEiZ2PctO4w/Tx0
eCHlYDHtgixIOsoS08BN84BA4un6dm7GM4y1QpQOLTflg2Vp5add0QsmZoXAmzIUpgtSabznDWs/
Krx4shmcV4aYwFmSREiqFAQtcds8D1kOSuTi1/W1bHrGygQTJqNJa4SsURpHUf7S+hrtyRsRpKzE
rOwU1eHrxrbXA6l7jOIjUWSFiNJomRtiTsCjRIO+gxAHhMdNreLdN5tn2cBQNW2sgU2QcYeGiAbE
y6iZD3b4DDQ2j4PhATphgCAC2Cm7ekqemh+Wwmkpb64PpNEQUUNKikrqeQAzpBkqlobYOKJuT9av
fuDVNLcNgBsbKeMHxOHcQDYb6IOPdGVJ7g3h927hUYRt+TaQX3j5oJaD/8csYe5MaF1bJbpVimqb
8U9RWlzCdexNKyiamGhzouLMYpWMusnlBW0UZ2kelAUK78BD6ZzLcdMGXQgIJSFny6bvbYaJfkuj
Nqx7S9kt4akSOPcjzwQT38RhnoSwgIm6vheSL0V0E2ucVVzONeGO//ge/1sGEwOmCuK1IV2G8iQ8
mYfhaD3K+/fuvbgNbQxpPsRH48v1U3pZyGZMUi9cxbe+SMZR0WFSBvJQwY0f7qyAUqnkfInDrYxp
vTy6xStbxoT5ZyOqkMXf0uUpO/2k3EX78L5DxjTsFs52boUGGbJuVNwWNXqWk0ACKYGSD1haL/0l
E1csZneA6Pb48/oW8szQf1+tqq2HypzpDg5IXWYTg7OibQ6BkHAc8LLoik+lgKUMxJJ0LJgtapsQ
zcXzderQc6BNGzqfIgQq9Hl5cNStyKOg1YqyGeVEY8FhcR+DSVJJG/BX9srXZkAnb5zyhvN5Lpvl
dD3gAIOMKL1e2Vpn3Q1CPKV4n5ZvxFcPqiMhdkdH47m6NQ5UsJk33bb5TlhbZM5ws3RiVBWwKN2b
D5RpJ73PjtqdctQeKLRXfDX2vM7K1p0Lel0QjKG8dCm/pumhJEegZAJIQr6to+K4FPVLQ3qwMSt+
3+mcp9Dmp1uZY44z4AdGYya0VkIk836iTOIJyefgustvfjrgj2gtF5ffhX6umpcgHxGBc5ge9G/t
LVBIvvw1fhXv5zc6mKiceC3EreirfxA+A3eASjJzzbdIAASQ/rQOqb4sw8/ifeK1a7YsgGAK5CyQ
7oLrM8FpKDGGIMuwkMjVcZHfBUF8yPNPj4XD5+HqADLgPrzkS2hEqW1FkJc6ceKFmuA25KlJFv8P
Pg+6+5DzplNzJsuChEK8RMxFQ0iCmse4n44Qdb3vd8nt6M3uCI7bb+rjdZNbQRBBli6LsnCyIAA8
p8pq6XLJ0VLTVoApBaN6U9vmyEsrt84TVOtRDgTvEYqpTM6SJCbUeZelcfp4SINxFvbYcV9OxBuM
un2To4lHV0D/IPveAFcQfN2g+C22W452TyUICQ6wiqlABT0LOkot77jiQ1sn92NBCIo6nIN5tkWL
CF3BeWkdq/USdElkvIb7G3lfe1nu0y42H13KM8mEQwDIFWGUYLIRQMevjocMUN3rfrGZ0qyXxaQ0
yiSIg6wkyC/IN7G8+R8hiR8pTvwyvYFov8Zb30U71v/0gwr1b0RckODRA32h+Vvl4wJH0kBLklvB
1MpeMXHC4MX+MRaYGkamZ1Ojd6PolAWqCJmMN9Tcya13fQsvAhOICaAdBqUcXMeQKGU8PpOmZYya
CsDccHHzIrQr4ZnSzv8nKyyNri5ogiaTChqdtYmpzeWhkmxMBXJe7xs7tl4Lm1n0Y4cRcAugS3Wx
dgrQSCCfe7i+kItIdL5d7IO9FkRznsEoBkWt7yVYY8u7YX6Sm9dPW8GFToFiCLA6wux50hf1GJdM
wwoFlTK3s0l3F2VXpKMvg8r7uqWNz39miTmkJFLk2BjKyTG1mwKf3SD3icHL+C6Lf9AbWK+HOaZ6
GyWg8YGVFKk5RT1RBrbJz06yzZ+PuwipjDHqJauMebGKhsQ5jMlSehgBII70fTbfFfNjXD8WmHUY
05gXhza3EZc7pXkytAvOWTNUgA9NZfKhIySh1miIdvNsnhr3QzvC7xov4sL3N9wdYgA0j0beLkNf
+HyhUoe3b5tixrVu06OSxvuu4MmNb61rbYKJQSVmqaJRhHCMEY2zbWalX0vVs14ob9fd8OLexTf7
oK5Csx6AX7bsVrZtmo+TKDoQt7bH5lWfZ38pjqTPH5Xl09MpjDFmUXmoS3HfwRgKmYk9K/MDtnGv
C9EfnC1Al3Gto4wjos5y/n3gD9FcRrBTl5mTTbZV+4O6cCIr/bFnCcTHYn4bYby9k9I8BQYZ3l7l
QI88xpNlC+2dnsMB450i8ha15XTrRVGPWZ2ufmkVve4XLCoEGk2V93NRcfaNZ4J58hZmVfb6JKD/
1pk3bT7b6ZB51/3tsuXHbBtzdsD1nxK1wTJi6Iw+zB44JvwiqL1Jcf7OF3jV+cvXIWOR8Too8+TZ
kn+4uG0GOuDzoFo3TwamX5BA7DHScTRcnbNO3lYyt/vSV7KK6QPkEKb1C7iSO2nibeX20f3HAdmB
ChBrxaYZzqKjC1Sz1UCbwzLTwhaWrrdzHRQU6vBZLdLzrWTrcR3gTXIdYytNMQEWTALpSsEVNOMc
LFbwFLCEuM0ybN0cnsJc077KRJj9oRxMN6GCFwqg1t6cdbzX1db1RTkJgRSgrLlsZTsJJXVRCcY9
/y45J9/IE7AWUKo1XYgYA2n91tr9EVd1/WDtP41Dozv72zjbQ0qnHLC8HsSL9fSaqTd5mziS1XJC
1kYOBf1YBHkLY3Wo0DBnT4wiyDpVeAwImAEzhMBo9aOCWaal5O2luBUc8UKzVMxNUBa/82AlaWXf
T4OENlyRPtaa8Wbh+Ui8uttl3WhD+k+yM9QH1d316EL/7EVMBns6ejpQQbtI39IsSs3WwJFIl0p3
CyM6Lgp5FsP5s7AS+rWQvINBGpicC/lfYTSUWMxhBzh/4Intzjzo0/sfrOW3DY1u8Srex60eqWED
G1Xp1eixQ8TFyh+v29h0+ZUNJt1NMi1HUgUbo6+j9Eh25CCgj8h7BG9+lpUZJtfVa6WMK4GgHSx8
BwOx3Yr3Ojhcrq9lMxyujDCXfh2FXR0NWEsoB4r0HJovQ7cTMVNpZZykU9mMUCtTNPivPo0e5f2M
iUCEwWmUfDOcDo2wDG6Xt6XiErn4Ky+EWbFjK0TpuDc7zTOThpz6Bf4PzuwUcVqOdsvcvUlT0T9n
7WJCatMaoqOQ5vI9dJiAPZC6ZSdLrR5YEEl2ITY9/Ii1UrHsrheBx8JjaFQBg2iKV0xO9a96k1e1
M3TL9KY3pV7YS0LAr2p0AvQ79ajDEzPSj6KcQ9to7MRDCr2ez1K/0FOBCSk6L4/s+EORabUtmTkI
mZrQz2yAmSiv9nrOU+LavFZXJpi73Eom3KzGhDuv/d7E33uB917ePBErA8y9LXbRlDUR1gCFSH/o
JrfL9Ee1RJlGFu7awrgbBvAAjOTLdefdPCG/zbLhv23IALJEeJSl5b41BOZiOlXNaz3yrDDHXbPq
2lwqLG5Jv3dVaQuQ9hvLwfv8WgyZzjcD2ocGMfONIBZpQuIJa+nb4xK3nql8l7nZ99ZS1kaY7ySY
spCgyY13S0i8Nm78eDRvgDcMrq9ly9/QfpbAywClggs9415WkzjKsJa8PXbmvdrxmj90y9kba22A
CSWQdiOgmcA68A76RalJaJ8uvkn/xXDL5pat1kL/fXU8w0GaQkgS4AEhxY5RT05fekn2cH3DtlKM
9Xrov6+MdL2WDlZrgtUqNhLL7ms99s1GLXZdKMzBPIDygBP3eZ+ITWrGNBWkYZqdogQQbXlBoYoT
73kWGIfOFUFMTfqNdOVLBg4QS+W0zLaurvWmMc4M0oYsq2UYoOznEGCuvKGfvUEL7SmL9//pA6lM
WiHIUVdA7xmRRnBn8aGV7D6TvC7jUrPSH33h2RpV86Tt+4vCdw74iRoTGFKPxlNb2d/UAxXXUm4o
7jy6VWZUVm0K70l8Hr3mRzHw0rYKcnE05ygZzrkXyrOIAjhow5xCLg4mmY4YU0gctYmcuHk1o5tZ
/ksed9X0Gk+5KxBKI9ZguP92FA/QD3gi4WRLg+Ln2dEavtbAwKbcjtHmN0d7FCMCtHFkMG5byf00
ScKA7ZmDNH8AwaNtoZk9L97y8/oX3ywCQm7xH1OM/1ZWmNeNCVPzIT7R/oPhxS8gP3Jj1MZ4oM3t
z/7bGLv1UjXoakXXpfQ/W6J1td0IRNnlVvauTMU7JKIUu1WWypMKKBZyjupWjFsl5my3T57iuGtH
evfkGnpVxGuU/liaPJI7nhkmyqFabyGBxYEdTfU5LMcIGhpF0FsQ2br+7XiGGC8hYdwt+Yz1xJLq
K8PytdXnnap/mnGdydyYqyGqsxxsnFhPLJ7k9Ieafbm+jK0Ius4Mmf1SU7ntFhp06thb5h9W+f3z
f3/l4SYT1CZ9GUtlhtPp2p2WPCTqp7vI2CD4NGiZgOtGH57ZoKVRxyXKsYCweieLP7aKDcH1P1jE
ygazSUlRSeogDSD2TEXLMQYk+QXpeQnHZtxZWWE8Sk5CcOjSYKAekxf9UIP0RnCoUjiK5iC2c6le
JKitjH3La/HS338RlFeWmTBkdAMaXhX2MEajaMh3lKRsbo6hGvy3fWQiUBtJUy9gitIRwRE8dr46
/vpPBtiXOSTn+jQEaQUI/IfyUe2F2imy4Y9Sz9/bpTHJOkicDFJ02K4MgzFWeNuKu+vLoPvNfg/M
VePuoe1U6DSeX5K1NuhTFml4aqqinagPYnqKxa8Z6teJ+r3nwpzoI/+aOWY9lVkpRgvNBWeG3Hbu
6JgXXHZmbav6DqK7dICA4weXhV9LBHYEY1MSyFNEkHCdL9Bo9Do1Fg1pVWC86w89NLCTYwIfR6P/
XXEKlz8TeXH7MSbpJqzSX7FIi9AcYRKCM/a8OHlJ7NE4xukXqX4plOfa4NX0LjvxjEnl3GQFDt4k
meix2hcv8uTmX2IwU6pfQ7+61d9Uy9YOHzkWJ2e9xAoxdmnMXy1VVaYQEEMsdfQ1xdF/IUmCriey
LCraRqd32mfeF724RqhJZEtovqHEhy7tuckMQMrEpLmFFN+CMkadOAf74kQwf5+JUBjnHBeJXiMY
8bYrUdxF8nwfq6qfYhzaDkWI0XUF52rc8hhKSELlsCHrw3acM7AwQSgZvUSq6ERp7yY/3sk7Hoyf
Z4ZxTHlc6jikZsRDeMgOCcyoPrTnODHlIl8BXxAELDFnCgggeFKZe7IToiwT6hb+b7UuOrOOrLR2
ERu8o31xl1A7AGdjNhf8eRdtS0i0lIK5gDo8vVW+lLf6gdw2B2DsffgjGC/KxKnc2kmfeYnSZS5N
DYMREuhwOurHop5BWdNLoQyNVyrCo7iIYLfAiQPoItoRd/Zi2xosmmC+oJOszBmzCugaGXOCNR01
C9Nxyi55zm9wpi2c6cgXODIBHzfXWYyGLcimSVBN0oG8ZycZ2zppDZQgJ6fUxlawI0ur3TSrhINh
9WVQg3/g11JLw2M0SqYT5lJ1IxVQOs+zqHutjGywO6KdIgK11GhMB99YCOqQY2buoJuV7RN9IodQ
EWZPCnvZLcscQwqdajrl0sV3bRTWbqspsZNMeKhFOH/7JLJuRoOAA63UMvBO1rL+swpF4zYUi2Sy
a5Kl4J0Ah1RqC0aYeeYQFge9q6udmJMxstU2qnxTkBPJVtVJccELZh7zTI/e1KkoTHuOxOk+sjLx
0A8LlpVaGm8qacNTaSkMXxA+gxz14pYFhgDINqhLmwU01i1XrIfnpTCKHagsNPf6lX758MWg+toa
c+XNxthIVQXtUcAevkc7aSeXzrhrXJx4CJ9icoLCOMtA+5rZml34QmrnAQ+gtXUznP0INtZUUt0O
VUs+ZgWn7wvKMqAupsPRYe4Mo/1vdPg2Ag+EqsDHpqDoCGFR5ha0wlTs+yghYDrpIleblS+C+lpm
2vv1Dd4Io2dmmANZiEVWi2NMMKWUYHejQAsUsAfxZuc/DvbFQZQU9AGQAVJRiPObrtYScBUVJqo0
JWbZZEfbNb9GMMLO3zBE6mUgge3cxcGM9m5yNUALwY4BYnIuYnzjQgQPxz8/g3VeaL9DBEZvRKfF
idT0525OAOJ5CmP8N2hZkIhzfdDtu7Jsg3HfyZRCPHJxfZi9P4SlE9ci54TwLDC+SXSzaSoVF0dS
JbYpxXYp+9ddZMv9zzaNccWlFvK0g14PBi5Htz4p0CslOyong3kswK6cyOfBvHiLov++SsXgPvEI
oGHvGDL6LoWdNcS+vqiNKCarKp3y0XBFYJjl3IIay8UYV1DWLMfmFDXz0dSSfUTkn1EE3qLrttQt
r6Nch8A5oxePObNzY6MVmSKpQFUxoN+/U3Ir9PLQ6o+y1oXgj2jAAt3d1WDcsU6d4b/VcqnYcj0X
jkZIHbTG1GXuUBmpB4EmqJ6XKvHSCsA0R8vS9rXvl8IVo9iyK3WmMHoldhu8szzdEAT8b7rGcHuy
qE9iFv9V6ZO1B378cRSV+Wcq0nEQLW+CYZGtkwGKe8B+hDbHXxaUl7JFZLCHiLJvLSH0OaOI7MRB
yjpbncr5OIDlL3WHQqkye8lBceN2EyUtvb59m5FQBo8a2Cdom59JkoUm0pVBsiBHKIP3ZRC+A1sA
oJr0fN3Mhs8pUKKEGqUGXhtQ+Z1/pCaLQqi6mEgVhOjrSEoX34yDKt1cCZWSp0TD0FZkooEStpNR
QFgbGnIntXycyWs6cgLOtol/bmc2zk5l2E9FahAn1mNbnzBVqH/Pc95TaevWAIEjEirwkFySDBUk
0YpeVKCD+zGCXexGjEbPHmi5Ary25afRg37A/XAPaoBnHrDkEnCFlGBtnB7tVXAwOhLmk/JhXHSS
HXhf0AH+MbxT2SSU3k+q6Fz3jI3ji3lAFZuKTjDw2YwDttB+SPIGaqszGWyzyQNc2y+V0PoYXbhd
en23VNIfeIolYkABApnwSjYrJ6ai1VKDjMNCN7C2fkQYiGhNjq9s7uTaCrOTvaUKqZUjuepBpfx/
pH3Zbtw62u0TCdA83FJSjZ6HOM6NYMeJKFIiJVIT9fT/0t7AQVwupLr73PVuGGFJIj9+wxpW+4fi
DmZz6WoH3UCQi1z8dGtueHIdgl+E0wXihQepvZMsgA2+XYt4nNPWDWYSu2JnxWaC3FhdEdRGz43X
/JoH62pw4jxOqgvPe+5s/LH6qcwk9d2wikOszjtGODuW6ntUXkJtnAsjfy5ycsb9umfDEGGRqmP7
YHGPPOizv+/Hc1WUlyTgX0ChBSatp3BQd9LwYS9wyAMyQgHBIctuTUYjpG7meCkFP9d1wmoQNIWQ
ahhD2ubzeQPYXtWRi71YXH8Hy3fdJ+y2Sl+uYpWV6epadFG18OxL/GPJk6TG9MPUzxEeEL28325e
HcKnmpAYriTiYMjjpQT/TDIA3RYEslW3FdSgk3PgKaeZ6hYH3NPzoZmiZ7MkP2fPbjYO9y4k3Guw
ODkCyFzQRgKgCwq8p6A8wZTLTTxBn60Pi51rWdQlwcCjPGLeTIpO6ivqFOWFeHJuy/hQ6wRDAz5G
iX/KMTUVwM+Dt+AShd+8k62Ky/GTt12tD8usefn7Bj3z+T4tdvI+F4gj2XaAxXyKdCV698b4Qkp1
5ih/WuE0JDu4pB2+qsP5PBuXDpC8IWuT5f7/70HWm+GPqyZWfmzZdJUsjqeHttso2V6AGF16kJOI
6ILW5LcOXlURoQkC61XcuU9WHDz/9w+CLYfbOgYoBzz9zw8iVW/3XYllmhG+KSFBHP4fvsifK5w+
iFbOymiZcGNhQN0SNcrroJMPf3+Oc1cWhFNBGQQ1EJfyaTCKAUQTGL7N/+xjWJhsxPRBCwgqrmYw
7bZxn71L7KlzZ+fTmifRyKKRjiuDNVW2OrKyjS4P9dFs4D2MhkMO4MmFhzxzfgLoEKzadqva0inY
lPZFXbsa1u5TlBbP7gERMI+RW5OEk389Yv6DmLs+xUlgAlUb0wWgWxMowJ0+pds6daDMPzH3n2SA
Zeq4sk7k5j9ozH1dDPRL7BdvJWJ+Ed1wSjbrZkIOZ9xDPFxXRZ8tyX/t/Q7SrwMrBaivwIrlS/Nv
DngYqdJHlqo2Vn3dRW9I/smFb3XmtX1aZP2Wf4SIotJh2dNgSfvvYxZsnJ2HLh0soOwsPP4PTMh/
HgnjWs+JYHRwmt4n3RRXjOkl7RTQbnzb6v8+HgFQbWMLoHmPSdrJMZ5VMLd1HUJX3OWoPGsC4PMN
nIAvTW3PvTZgWZDI45qH3OBJT8HvfVihK3ybZbB/TpUdQ8g8AZNPLq+T52RdE+bM46ljOQ7xVHWc
KrVbAvHfaqPgdcIT3oG7NlL7LwM1+OaMtUM1ursQLB5rnlX1hfd5Lnv6tMTJsWo5gDtxjyXWXC2C
v9qY8pxu1talCElXkDLtHi/LwJ5r2nxa9+QF68pmvUnUv+uWKNjTEWPxNEnndM4lULwcRN2LCf6Z
yPVp1ZPToGXsz+P6QhvyfcrxHTHBiB409B+aTfl4iWx/LjJjOYgsIaFAD+dUGEYJjaTe7kEGLfPK
PayQb7lFc1h/xzNml+W0z9zWf653OihfGt3QysbjIcHKI0sQb4ArGYsuXACXljnJuLVvQ6IV7IkU
Uo/XXdPfYFbwOnTWhXro0usLTvZm0DaNb/RgYGqY+wfcbJBQxWXq1FkE0U+zuyg1fSb5/fT+TjYl
X1oO5ju+lx2NBCC7bKE3tdgxfTcMl1ATa0pzcp+hQ7Ea8QbruOk0klV0DKN2dpBosyHeIO9hV6Hf
VdeIIqQJhzubD8uVTvrk7cKNsH6d04VRuIOTAuIGJF1OQmhQeF1hQpy8dQA63pa5lRaPAwx6p+PF
83amcgn/WOsUZh0VssNcSgFiU/sanMC+uY1gKFKRKXKKt6a0SwIMTkU0az5oFZXPvb28Dsn47LKx
BafPV9e8GuYdq0LnNYqNfSHvPBuG/vyBJ1t5LOG5Qi1sZfcHzAKhZKJT6FHzVfKqIqjCs8s9/q/6
M6vYB4hbLvQ3bBeD9c9XsqjrCh8ZVFOhxysmxM6pvVshEj9lPv8oEnenbH3VzyJJRyNe//7516/7
9etDYRmtIh8T8PVs/5kPlBFGdhKLd05D5qhKVZikvTws7TctrwfBr+rl+9+XPDckA3gA/A10l238
r5Md57tg3jdtCW4esPY/6w/xar3wA91wiHTCWw/NOHCGniyMqXL3u8mAxc7+hzn5nz/hlJY/i2L2
TTcuKMisjdJwOsOu480Fut7ZiPXHk56m/1FhcB2sKZ1dZ6tEA72ttsj9oY8IpXy+uQQyOFduQArZ
gw0A6ibMkU/qJl4tftlRuU7HAZLbYzq+F8fk2mzWIVl4oy+U6eeuT7QZYVoegbAHtO/nzeM0fmSk
TPpUlMCValKqx79vlTPxAtoMcDlZx3BrA+nzApVbCQbzL6RdYX90pHvT9FNO68Elml8Esn/V7EKP
agUsI10Fdw16Mp9XawaqHePha0GjNjgo9Dpuxriv0zqwWjhfK8j66fa+KariCV4OzUbLxL/uTGku
zZPOnZDYQ64H5HSMvnt88kuS3q7mJqjXTue/PgvJjQnQMqPZXKTTcB0Pe3sfYui4WkhPFF5eDNVe
uWFy8/cPcG5HffolJ19g1bSHVTF+ydqIEVm3ZcE1IsVawK57ympJdInkeuYmRNsuRAkEbTHIEp2E
pDqx/cKK4aMSm13EoujD6pb4pkucdttZvvusrbbc+U5dXhgTnNlsn9Y9eekyNEMc1GiFluKuQ5u+
3wtxLKP3v7/RMzkFnDpgEoNHhOSSe/JC/WByvHZE3eqUD8myCUDH6+gduFRlE17Iy859vE9rnYSD
Ilgi0ybu2kUD5gOdgNrfzzGSeajA4uO5wY+L+rNfswkgYtAKgFY/8DlfYPWjRMCHFnKPx7OzaJq2
JY1eRzQNvRGMuyWuMi3CbmOraNtw+gwMyvbv7/cfENrnG81F32gdjQUg2+JS+3yKPdoPUZdEGFJi
/LtkIhuhRJvStEvHl58hwFDQamoAvYd3699X/hoNMexbLdug+LjCyU6yxamayrLzAmCizGjv/KLu
YdnBuwurnLlTkCPALQPQUUg/xuHJR+3iPkCT3RvT4BaxMHV245GnwRYF4fV/kJyceagQMtqoWBAT
ASg7fagh6aSKGtjJZ+vb1GnjEyutAbmCDeOWZ9PuUq399fgDPgJZf0ySEIqhOvP5+7mmM0j/kJEo
XxOwcZYAZWCSBuPDUMGDr/7+96929n3+ud7J+3SxDceywRNCVjdfW3TceqjSPl/Dm65hu3XhA36t
llxADeGJEMEPFAJKJ/tzrAvXHUcNez/Z3RVTmHpRR5AJP1x4rq+BZl0Hdxm4Pyuj/iTLcjv0rKIe
ziprJW+RMA16MtrEgTVPRFY4BEyptmFJuL8vGnJpRnH+Kf/f6qeZfq1dmJ6uBqRDCIaPygQ8Oy66
C5zZnH8+4qkRCR1BfuowekmjKr7W3D9I8XThLa77+ySaAI6HySYqMjvGOP/zbizCMqw6C4ZU86bY
TtczcipxnFvkqS1ZO7j2pTrwTBaC77bq2uDIrZ/u5MS5oo97FkEiX+dgQL16uyRvACLGAW+3Dsv/
/nxf7zws5mNmixZqgAbuyWEr6xnsGQ+t21ZUL8HY7NygelsgH6TjS9oAZ+qcz2udHLTOTszcN7BP
Yg70KF1np60A+MOPJB6zKsBIvpEHFkdPbHIuFDlnyjo3QjyJIDQITMaXlEJZWs5TuepjbadvUsLe
tTz05KX/xovVYRiG2hdTuK8X4eclT7KJuoZ2/qjheKjz5k3th63M1VW0WdUspo2TrngxjjgKPPq/
TguXau2vhR3Wh3Azmq8oBr6EGfDAy6AdMAvq67JGA4P/aJalIYFEJ3Zk44sfN9vBnxigMd6Fsudc
5AHUEtoMaGavx+bzmbEmn1MXneZ0LLomx1Cx2s4OHTK38JN0APlxp3y/urCTz35jXL7wWcboHez3
k5OKBspSDRoTnUDloDuaXKBBFGeqzmZFZnjUrz7tl97y+o+ehoc/Fz35ytME/kbVYFBl+4uTmqgL
MukCet0WjF0ots4uhTi0arpisH16L8KuiBZ6VhAyxGTPkkaRsS02quKbv4eEM1kjHFYB+gG+H3K4
ODGfPx+me8btwRxNWUJis1+JIkCP5jBbix/n/D8Rxj23YUIfFSSGBGcmH0PBPQuGJ8hTJ4hfQEVh
fu0wYnZGtg3Ddn/h+b6iOgDpwNZEgQzY/5eLcebAvklPrsGg3zcHmfJ0BeP7x+jCSgCmn7mhoNTu
rvKCGNR/eZeDHFxtEqj3l3ZFSQkC1ioMoWUWdcAKWqWY91HRKNIuFfSCVF+A4AZHL0IdnFXPAhYD
yLG07Eex6dZ8qIYbwGFx5G9VJTfJoN+cWj3bfSjSkpf7QbFX2cy/awUFPRYnN0MEU17X0fog4dVE
pOBPeIaNRfmUySW5K5zeJYtIsqATMP10FClnAIRLdOQS7ojNNDz2c3lTl9VH1xeEO8UmqctyazVg
6MoeRlLRJDUUyGeAUd0RjJ5OwoypRi/LikfCK2tjt206dfxQO1UuCy93+gig5479EnGzN6b+GPwy
jWi5WYS9k7PYW2M5kbrwGiIh9yx4RXdsbq4Gf4iJbWs/LRdNcJMtmSc0wAih9XtKHCfV/jQTgZYZ
Qbr6XSVQjRwo/pS2cssUBFMBmTqG1pKXEb91oCuD3Tbc+QVnqWXpaRsO3QM0hSMSBIuD9+DA1Tzk
q1rHlKS+5R7D0PxgMwDdarTYEQB469iMCup2zAPXol7szCqmhbiLohsqqiYz8+QcrIkBXNaBooor
SJOi6XwChpwiTlKPpMA556T2KcvjoglytAIWsrjWRxlEYyZc621c6Hvk6n1sjw/G8GsjQhQ2cyTS
CovnOlk8cKXRE43cus1FZ3ug/tM5GxO0swLljxsYQYJk3jW/56W+b6CbltUef/Vlv0AIaGyIHeqA
DFw+x3aB0alo1E70Gp318q2lnUg7aIuTyl5MPo3YlW3Vf0gh3iSFtsRkB/LKGcrqCook3i6qrSCX
Hmd50iSpbsS4qysg+2YhrvyGMqjpLc/J/HsO51erKA6Y62YF2PeQmqK3cjKcaNlnfqMyW3/w2c5j
5WzmYEEYmLdV+Gg394qp67AosjbsYR3UX5XurmLdbTuy2zF277uCP2h3JEnn3ynX48Tj1u/SldEe
3fSENG7nEBriFJZt98ub0TrRsvkdJH1eOSLctzpo7m2hw3wOLZZ2nfs7lMYjiT3uvI7r1Bl7ZM6W
hzZMizvcVWVq4gJOw/GAShNJP4GLKswSavVDcXxapvpvMgoPUEB77eNpU2hAGWo1H6JYbOpODcSG
rUId4v+tqBwI7d2trVA1Gqf6aGZdZ14cl9u2Dx8nn23lLBOcmoBuJo5Ph7vmXvEA8AVkwhtIK1fZ
SIXzDOEinZUYUX8vlqROm2oWG20UTUcH6MOayud5cHcBxL3SsJX9ZqIJSOFuwNKyCdJ6GigB8mgD
We+HmkePHHJ0IuhL6A6brG2jHRIPlGfPMYzJu2XY1qPzAEAsjJBb+EfxEuRcqWxKPFjHXgcSdNag
SX5waeasMyZM/ZjWudJBuFHQEISgjnzrmZd6sOPLZwOvphofyI7EtmytIzomqXbs27YoiFpmDAxg
JSYGDyN4E0ywIW/d1LfRvrUoU8SdQp5a7NWpZ4v43IqJNcJtT0rzyFzMurUDGfnWLXGjDcNLGGvA
WHi4nZj1wgycS+uq/YV5yFXj2iMJZ/dmBmdGj/O1Z74bKAzS0L6jAV5zj9affuNg/6XgQhXE6SGu
2dfjUVfW3g7ML5Xgcw6183O224dxcFGGYfJDOpZsmf9Wecj9ej/v9csIUF+yuO9sGp+h3rF3Irmb
ypluEMwelnYZyGIV9wUUIdtC/4YM+e1Sl1uH0uO80OPkx3c2m4gbTHktg22HKRj+pfdmNN/G2n1E
R0vmXjT3adIzQO6VtpHyMUr6irnQB5G3jWngikKLXeiV14nVPgKWvfFrO5+ccgfBIp4qNDtNndxb
qoVHmPCzWInbyfyYqoGRMKmiWzjp+kC/R9ewDwWltOjuI2q3aa9/4ntug6m9RvY9EsP7b+AJbccl
egsGd283cE3xfWw3GyGrrebNaJlb4dBD6Fo/FhtdDl5NSRZ3c7Dt7eLapfYzm6MrWbWPYUgfIyAx
e2c4SOhAuZOzjeqo2tjTCCv6UltZUgw3swjzNhxdMtWs20sK+utSQPwQUkY3ncHUSYjHxmlEBvw5
ifCIZEXXkgR02dyqfXPrtW2bTaYPMt+rfvqaveuypZlvVzurs9+5LxPCHGA0y1D4GBOat9FIte1b
T5Kooj7eguttilLeTIXcBIgUu8DungrBoTRUFYA9UwS6Uey9sEDuE0V1qoGb95kB3gTRa2Hygwb9
uxrGLk+mqtsxeAIax25Sw+LMLeNrS4/5tICGohPILoDGkaKZDY05y9B9MImb3hJ6K7Dr05gV39uK
tllbC3ET1bZI27GM086Oj2MRImteFpomRrrEldU2tNA9o6MLiR910O0YEokZVJqw6dZ1Oszm1ZAl
lvNgF+6+K9uJmLp79CINgxi79UmnzD7xGqg41f3PgIld0pZh5pWQoAvRuEr616DoO6JFsgGrLDOB
wvXbgu9iUHEzm+PnVnfUsztYNHtIBgZb3iGdOdAR7BFPzuVGOFN51xVumRnflvk8izfqeOW2rjt7
WxThU8f8VPJwVzbJdvSGH37jPRUQpoMUTt72NKurBkwDhAhn7g/xtEBMbgohWzfeqa69ZrrZs9bI
vFOJlS88rp4bMYD7N9vBTqEAO7KF2xmVkwU+nVVel4G284BBWzzmc70TsBzvWQhl0ljAK8rm8DgX
/NrxGRh2Le67NnDUkU0sTM1I2XPDqI1bhVmkYh4c12a11SCXwD7RgHJL/bdFuAcMP+H+VsmXUaCY
W3CrG4cjm6yWcat1LI/B1LvIp6z4ULjezi2C+1Zb+9BwegTSsSesGnCSoIcuzDNYxJSMtH8I2bSt
23jIWAHCHw3UPbbtS1XOcHpj9i8mHH09RO1RJPENtPzdq6qJfrulB3MOq++JGTqVm2hq0rAenLwE
hZiMrvllovLKLR1wz7zhuS2gfDgs/quAetRHP7vDZp6thJSl3xHpxDQdqKS4w6ZgowrUrKyga/tv
CuYAO0+MvylSh2u5DOx+WLzu2PURza0wsd79mPM7ByB07AZepOHkQo8zdEdr1wcly3Dsep9oS7lH
QVX5zQO7f5sMnTlqOB3hmuT1QVg923FHhe2hcLgBUS7m/n1b8NdauvWVgxO7C8SIZXT3rlTEX4J2
KrZqQkiY4DabxZbX7b3SQo/NhrExRB1q137RgfT2SazVXU9puGvahG0tnO7HrpitikCrS2YhR1ga
wIvag3MxIGh6PjQ+OybTaImCHSuW0MXdM0yvHtfFNWhUCHwYh4eEssnat0GBzraozFHMXO7l0Nkk
KKwpL3thPywNxDzBF3tHisNQx83qppntwQdfhwoEyZbHgC7Z7eNixIDAZ5epow2shM2o/Xvm4t8O
XMWvbbrQXcIhvDBW9cc0zLgaQg8SMzAoXXRHuhkyTchnArzuBKmXir3fVQsulC+CuzASz/B8uvdV
9e76ZmfwNTfWCHHlRCVPdjXcYU88TzKO91bczxunC/asbnboyz11yPMgm9EChGwN2G6sIHaAy7ya
6DWT44bKZldHvCQsaMu8F8U2qJbfIhyuUfrsGTcPoKj+BA30FxrOfQ4HsMzpi6uyAmN2glsoNeVN
EVpoNzfraNGfoMzEbuO6+wZFQbQSovp3Oc5XM1IGQqWEBXFnX4Gme6OV1Jkd1QUZvBYfRHnfNdRo
cM9x0pfLU2SQc3Iujgsg6w+tcK/LmAJiJNnzMnY3qI/wt67B1cFpk8Ekm2ZNOCP5QnVXRV3mTUie
7ZaadNb/3CbDtGt12aTdGD22wwxagIny2IKNMC7vGzCFcRorN2uWeVuX1gwHreZlpMMtkw1y0cUc
47b6ZlC6bCw4Z+4mQFOhEp4cXG1NkJJ1n2a/feeyhb+yu6lK7w7iiQ1RAf0maXHPUKbv9TILjMrb
3VKaFyvu2hR9/GlnRULdjB5YH8gYQvRcOHwHFbbOZIzcoh9SIn5BQ0MkTdba892QYBslfu5o5Nml
O93BFIQSM/VIhpx+w4OFPeG4YLRZzSj1mvYtUEuPyxJvSw3JW1fP9ZbS3srVHMPrIJAYasEb/kXo
+jUZWnbUFBIx/cTw4INB3VIjaqpRXLWFeYDLb3fbNc6cJaDr7i0LcqXCcJPB/CPYYxj91vVgzneq
s8g0W3aOQuhuqPsgXfiCLYIgG7uapdJMfuoH2JAzMDoo0dk2LsDcpopFZAjDD+NYt7QJf0xI4ieL
QzEfQ9Ok2w1L9256hjSFZVHFPpQH00IZWUjgmvIjVIuLWysqbhvgY/bVNOz8oN8vIt7Wot0pHd26
EZYRlnsP2Cia+DG7XcJgA9rdbZTUu3Kxd0G8XC3D8FHbqJAXOLfFom6PyxzpLDZiwggATZ4jm+t3
lHSSLEUC2rYOaeqplj8CJiZhIqHuB46P0MUeKBuNFx5pE0/fAkmH3EuGItMOmgCdYr/MiL+Yezbv
RNv4t+gq623IfHVnIZ6+uwpXhNch42zK9s3vg7dqjSUoW+2Sf4yieIrLKRsi9aZihTKy2iYVqpo5
2Wnabqw2uOrj4RAyOLz4qnlihuaSKitVc0cce4KD9hJ6iFLjKhxmvXpVwFNdSphC+/rWa7r3GVlF
7gnH2s8dc9JFN/VtMSzt0Yk0egTlIrPe8lReFouG1dTo4wzy5JbGrLsPTGdt27Kfb5YkKl9sJZcc
g84yCyf4bKA/Q6MGskqwEuirA0CiO8+nN3Rsk9dxcZst7CzmQ6tr9CJN4+wgNsF+0KEReYcbP7cW
y73u+ircA6AXUYIcfnqfvEndeqNb/i4AC6OkmRRD6ThGOeoqAJwN0FCRrbZjMP7gCOczktEUQMYE
WaOCoxk1GzUVmgy6R60NlWirDC3SlrrfVnbPj2VlyQweuRuAa9/DLrgRNrq1/mKymooodaS/hxnC
UQpIopYqQNkwqadWLS8OvNbj2T40rD/CJR0AWAx0q2hbtO4mqMbvABgiGebQtMTDzMQomY2BYIQi
WbUALM0qW0xXHiQ3CHJf9HIYv/JlILfcCu0NZ8IiCj2Jjzi2rkvUjVZlkOnSV2W5rwn8sobE/+a3
888CDZUMsoDKTWO+zMeWg6Oq2wy+ZLeVO9+7AhzQzkfXYQncm7JFsO2b8SWWDQKu3UebFr8mdQZa
prFjY/bAAHWFUMHBMLN1O++qDbtnxwdJyZJA9YoIMIfxu4MIAdkkeFViu6XgGecT0o1x/Bk77UdS
4/IL4ft2FTr0ppKoP9sq8m/XgJ6BplThK46Pi5VpqIwMb3AI3Atdwc9MTduuxCgk8BsSasCxYeuS
BYu4mtHbMHN7N4Ugf/cHPdw69bOukDSWyRUsfJCpolnEoDBQECg8onRM3O6Ackfh1XMNerVD3LlJ
ce5gNFaQlr5X0r22rOkw8SBvF5NW8dXU/RpGpLBOkNFlQv7zjc975d/Y7LGlr2iMxKsSHxTO12LP
6n+x5CWZNiWFaHwooSKPcUL1lpifUl3VwUODW9izIJeLewv0+QBSl4pexchvMZjB4IFvKhebo2x3
La3e+NCTJf7he69RsYL8XFIHv+PhzQuuVsllz3SE0ge/ReMifqc18m7Dc964KYi8pIwDIrxfVfA0
OipnxXYsAxI3zwpQPaQB83yXeHegIivT/ghLsVF1THrrWCwDiqwhTxh78iiEet2ovkH9dqNCtQtk
gU07bMpiBDNE7lQAI1TOiGgWDPPRY2A9ksieNMEMMYsOyc6+Qdd0YnlRx68yrI61VIdl0IjTh2Th
aRIB+B4i905KEhqG1PVlrNo0GYMnvUwFXDwBOBknDKGCetmEIpHbUQNDgE+MitedNx5K1Ripua/j
V1yTgviwhMoTOqRQ/vBJSK3Un8v9zNcLPIBDp6M6QNlMa/b1Yrx7gd4PNJGl2fU1XkA0MZ3BzpXm
VWI3MHaU/kIs32QyDlDl1Wwgfl0F+5oXEdIhqPhBsRJWLLCaJN3kbxAk1Kbk0101otm0+IagQfzb
X1yRIYdISNVF92A72Rl6Szmb2qemV88UalbCAuzZS9D10PHvBjo+CODxjO2LnCoomij1dfQx65CE
LUoQs9hrZvYYaOuAxP5aFRLBwHLQqlcBy5VBnSZC91nM0LhB+/e7T9XPzppubea6ae05Mq+8okjH
SF9HMnlNHLFsjUdv0RvlZFibQG6Z7N0BCZOSaLzqAoY2AN5vy8S5hjbkskvMeK1o2EkyNpZ1L9tR
HKykzgutvAyTnprnY6Lbq7bv6wxgQzu3Yqd6FePEnrgtPqxCVjuq1yagRx1xX4f+fCWKIbopxmj6
4Q8I2Xpe5gykeJGjO7ock9p426Ew3Q5/Fu/HOkhu56Qs3DxwtETLsJum1EJTd0phZwB/KVw2BCcO
5TOnJoacJ6PqrY7LJhPUja88OvjHZUBKFUbhY7QYimQDmHfMHGOR/Gq8dimQw/ogI62Jb4eI9qgE
8+5KGaoNMtk+s0F9eAal3nmMCtYekCSjPdEb5txKPt8ZWxd4vJLaXYaKwe030NIoD5x1ChjdnmU2
bq+AtAwFBtfaPKFAnDo0o3ktSVG1fZMygKSOwg/ElQjHGgma9zZaItm59pJsWrcYAPpqrAe/gu9B
2rm2hmFFFLDxZhxmSkkMMgsjE+q1+xDvVaDd77QpTzi9WgJIByP3G1oC0ZA1RabGerKHBvZwluTo
cAsn+FGaSBybhXV5kFQrRL6OxFXn6kKSQVUeDkYrMbA19mMLgc/noIhjjkx9sg91rPg+CiN5jx5E
uxudEK14ZrMOPWDTOpsksHSmlBnQPJKgYgcW2i7FYsGRk9sukDs25nejgTrP4PLi2FEtUQg3xTc2
FBCRqEv9iK/4YwIrd8+AGc9wftm1MCO/l7jnDpxCgwEgi+lhKOy3pVHhzx46IaQbxkdfB+aowl7n
1iTApfBwyvsJUj5r/hU9YKeKLfUG/oL/bHBzx23mm54/LKqda7SwpbcRitd3AeggZOrq4nHu3Q5q
Nu5wW4WVvzWLmbeW1WC8REXzbWlGvnNQUOVBSxWen7k/ZEydgxrq4TEedFRi6NONB0cEy1PTNt5e
j0OX+Wxs3tH3ctE7TpaECBtu13ncTHIk0VKyvHc4wLncQSXsW2i2EhQv3bUQ3rc41OjSRdFU5gla
8NgEC+9fY1GK15aOxZGHxt3G2p2voUarlhTbo7yx6KzzYumHPS37aAdouZ85wDpAyJ0VG4wfw1RN
UBxn4BzteYhEz7e83zDGdrbjvJTbbhLTrcXchVBkCT1BRTtPhBYNQ1e5x/ADlnbTSwdthg1GfRCy
8BI0pSLZvE+tRKjmY4fb3/MRN/1RaHQKgxhozgFuE8yDinaI3iUa9AhLRxFjINbpUWxHJ6KvQ2OX
G1Sv5cFMBgYVhRT7ZBiTNMZVsdNtNOxE2f8faee1GznSpukrIkBvTmnSSqmUrZJOiLL03vPq96F+
zKzESihndg+60Gh0d2QYRnzmNf4bMaRIRygmrtiKla8U1PfM6tWfcARLB12541em3qhNiROFId3I
QPxWTrLldnL3QzKqA8KKTB3NBEeGkkZaMCW7hGagrc8+RlxQ4fYR+e3Bz0aQQ8Z0L4zqqZlCy8mU
8Xe45KKtqf32axPBPeoJcc1Lzldzlxe98DubqPMptSAeJ5F1TjEaoXeucwNpIkCIImO3DWi4wZLY
KiWNkCwXYxvZzMwjq+W2zBv+U1yhgwirbakZSs+chR+W0Xt+N541KXgqBJRyop6bLyztqBVe9BZt
qjaTKDiwHSEQSGkctj7tmGyYK5vTuBEVJgMJeOkXiHiPGWOeGFscBKIfbZmJm1DKYi4unwO3rVPN
d6n7JfZE0YyHJD4nqlqS85K6VxSnbOS6+A6bhi5smUAbabsfTWvdKEA2nCykgMD7F9htx/VSZwQA
oMVMW6qxcB5C0DAlduXqOO3FJD3VXfgqzq2xDys4w2PU32eD8FtrYF+LTTS4wVDh096F07aTJf+I
fIy2MeIh2XO7jYeJCdtDJilHaGotUeIs0ZFVDqbqu+08/5QT81un82PDbtyMg49PtfQ6WjQAYosQ
bqqNn32Fg3Xa3c9p2BP/ZdlRCiigGCFFWT1DE4TTWNbGmwaMe9uOTUnonw3HdMo1dxaMam8UgwI0
XO8e44wMJQQJ6tWCSUZu1d8DuXqtp/5Hn809F02TUuarNwDanrrY1HZCJNx2/XwfttO9qhj7Vsrw
5vXLgIepOeSZ6XWziKhPVQbEglKC8lwF4q1N9mVkCnZi+ZMtS925MfVvajmxAnUTa8eAdgVZVa9I
w+Ng9kHvBlrwGKRhQ1Cr342l+HdQQuHQVjRCO6Xvn2IhxY6rLjXjKatq861olhel6gRfcUsNPqBF
19LuRBUx7y70qbxBinWlJJBUO0WNKLP7SeU50sUMo2GjnreFX8VOkmbplv8+QHF8CI+TQdqRmmpx
RnuiPWYxRRRtMCjGU00OLDrrUbrJZxFsBD4y+0HMsgdfaCsS9ZHakrYQIOsSYTyKYccxmQQ7zsLJ
VaqWI1fJFcX1HKaURBwVJvWDUETpbSg3ipNHteZmtThuMys3d32poGSUq8XDmCu+F6h67IkiRo/q
YPh7K1LqnU/THOgy5+FOLC0ynDFRHkMpwgRJ6yZ3kJqkpHRFA14U499+H+v7StQTBK8V4yz2lhua
yqYiWrDltkKHupasbn7xR95SWujFkByFssuGR1HQAZs3PNB7YKOJ/2hVsoTbQNx7Y9EpGmWbQL6p
fD96aruRll6Uoz5I9SL5lRNH0Jtkn4pIALcXjRRVAr1QvmmLVsnUKrKtmyQXQ2r9MaXuD8/qd2tp
JWr1qFOUwvU+C3NkNS3te0h21xQIe5a+a/aUrAfV5bY+YT9z1v3gVe+CFy1L3Z7uRSukD0auU8nX
g+KnFRamY1hjsnR4Jxuzwecy471KlOBZUNW92ofnMNaXYxGH20BTjbPRKb4dFf0T9RjB0YaMqjVK
JW4q573HpM+1nmy70HJnMCPeXEwHapOGE/u5dTvnS5fVpCiRHroZ6dEcvK6O7JU23vSKcoaCzPU2
SDtBbNxSmHZiVQT7STD+RFO0ZMdR7ggQnGtqW/x7SrqJcRZxZJ8uvDkfpyr5PVj9Sc6jpzKzfoIq
K+0mkh78KfBkK7qX2fI5YQwyhfZ2NlJIVFXskrHsi4iwRpzPolBJWz7Hyk4T+bbzidXE+K+Zm3eB
UriB3LyII5a3TUv1LzP/JMkPXc+2Stm+1VWPnmWcuTIuvLVYncoOyze/u6/0fGPFnTc2vyIpuKOe
dwOV60k2k7t8zARHnOdnZVRvfdSmpEg/jRnFAl/fFlL7OIGGGbr0RTLqDcoTW6GWvLZXdoNo3g4a
L3+C7mMYn1q5oxsDRSoscRxUCQ383WypoSNOxtEcqiNNdZ66SXiWWnObVdr3VphDly76YE++ech0
HeA0/UI0GSWXC2KjVlzKcZ3AtVqSUyxO5DL15JFMd6T825bNvg9C+hZj+iPpee6q3vXb6UYU/Ts8
Ze7ajPQlpj6TtzVpIv0TcES1bYXDbS5au37gybaj2tIjJylreRNr2gvAHNNOez3fZqFYe3lsbaKR
PAIrKdymszMQox0xudPL+kT8h+IWwCaNFFeZbwKkuXdc8Tt40uAa6zZyh3Epnc5+fkNzQT/0SYSu
adhazwjx1rRQJKVxwIBIm2KSdG4SVefnpd9mqyK4aCVr/obJMAFd9qcv6hfq2Z1ntF2BR7omOKZZ
jJ6kROmujwh1AjmYabQnBxxOtiOfSNUVnHUARnPuanA1aZFUmWtZQuYGxaiQypravTiPv5osLvay
oH1XuQHtkozZk8NOIihupfJ70xP+R1aJSXVuIS3UZ3DOqKoTjgr4VlebBil7G2TVdgrlGz0stjno
fhKYyP8zphFXo1jx8gpt4WQUcm29Fpu/Ytrfge4RjqVsUeRSJE+0Chc2k8yfdZSfalJ1pAMpihVi
j6KpDKoGQ6tMdduMBlIQndvK/NkkUbxT6MS3E3clMJ2RUpT8Y4qFtz6K3dGIebxA6aCQSzkuziq7
r6cfMXJtk97e1yqFYNBgk1NIHAW8SAPaRrROygK9tn4mYDHndGcpow/yItxRwOXRT9E9JHe8zVUy
eoSrw1OLSaRDU2R65XkQ95pWeLNGF3HOJMEWUzJMXwZy0hZKuJmT+meQleMmMmpCOiuGtzPLvltD
4aF+L8yPainc6KCqCVNRhZuNQT1qZOs7inq0D5W0gI04Z6C6rfLV8oUAL8S8+D5bSkdhJysi52tE
4AWorAXkEREBhZoUKelnwKMIXyXSeOXBeC9AXYQEPOPwP7CivgAJZpxF8VuGFKgqK2Bll5oUVslN
UCv3aQGPm5wq0xB0uyEyvsk+yDKkuxIwShqYIggrVf/t64lewpZ/+gUruCqNjLyeCmHhxqBX/bo4
P0bO7Egv8u4aw1KS/4HGspqmgewqsgmqvtbBK0Uk+6mJ8nJskxO2XDtYtBtrW0Oija7icN8Jm5+B
uHAcDCT3dI2PComEz3tokJwMY9IhetZQ+VTLrnTnmQ8m0H1qTLKdhL/SatgoynNqRXdBfmfRKjCF
8CXU3iZdP4jjdxMtONW4Ucnl0+7nlZW/sBqfft8KE13MAn0T+goIw05Iz3FR7zA3cYyt7Mb313S6
l21cLwYVJ1ImiED/6t01ep8kXQKlpfWL+JT4FelKaEw3lRHLt6laIaH29fT+hbki8IFiJO8CnCR9
7fciEU/5osUdplWoCQuV7VtXsLQXR5AXRUOkdPR/pBP6vk9kSR47J5oOUTd5mB3vvp7DpQO7yK/8
1xBrtQSt5H4re4aw6Fxttc0iOlUqd9YbtYNNfChV9+sBL07JgPS9sFslnNs+H9k0ArSRKkihZqPh
lInq0If4eoR/IeOL7sp/j7CWj5V6lZQbswnwPGddOsbFebwmyrCc2/VRMwBMo9GFSJiirL47CalQ
pVgsLc0xci1EjvOR8C//vShP0zKxo76/ctb+va2Z1IcRV19SmQaA2QakUNVtv5d21OzRkQu9q85g
yy//d2awgCnryQZ04M/bkzShVJSoETitqN4MpWFsWs2sHyk24AWJPvfvOeopRzSKsVFbMkujEJNv
UtuSfUxFLkvuAMDRDitV8BLVAkoQicWznLXX5PUubLIsYoXNpYdKJ9v9+XcqMVyycSLrBfMJJip3
1O5eFPMr7IMLV4oMJw/xG4Se/pUuGRSLDKOhFhf7gAWnJaYb7Gj+Y86T/fWhvUDkoBvGcww3DgrJ
Pw9HFppAB5cNXmQeF02Wfnbp5rqTexJt0TYJn64cqUufviwjYSUTApjLM/J5DdtYyMVOnmgMHYLT
4lORkOkeYHKeFE/Y0zT+eoqXFpNSD1a3qNtBNl99+ZmaDn1YsmWhme9ViSZ47lNhkrk6y7evh3p/
+FbHWOFqBnXMGVGNNS1mFJooFMFdwkOCH/dzOiDy8Zi6InWr3znEGIdwfQeBpd5ee4Uu3G+fRl4t
KgW8Ih/bHlVkIvmeVzk1rughXVhHOF0W2oQqaBXeus/bRikFlBYVH6eMp2FHbYJGaZRxUO1uDoYn
eaRU/vVycjPz/1yt5/JG8M5B9UVoYWGXfBDMGIYmKqNgRqdF00CUBYbZHOZx9smm+t+yYLkFRogx
rOvdLKfRbarUT4nU/rKGOtmkpSICIOrve5GurRp12X0x0wESA364Hs/+TlCbR3Moz/Fs/pG0+kci
WLs4CP8qif9E++KAIRGSe/651UowNpaR0vibqVI0mAkHo2fKPkmTnz61aiM7ZVbf5UrrFa3oVqQT
jakgtw2qpUtcvQY2LSfibpCmfUyM7/S6lGyVNk4egVoMN1ZgNZtYFxL4FmG+B8/zFhlJ5akWOVis
d69a1dypQj5Tx5giG2BNYSeG+Ufoy0X9efgbdua3Whu24MUPMYVAEomc7mVv3Jca7mNRFZCGKk3t
oBsvPJY+HRNdzSqHtmh/W/SKW9TNsyBRUm9MLzKQrR3TO1NO2/2Qg2joooK6EHeinVIrglCS7rSu
fi6b+c4f8scAUz8bGUFqOWBVe8misml9C2rLpf9xm4j8lQq7Upx/dMKk2alAsW9I3/zehCRmmtk5
qsrGbmt6/Rq613bUtI8ZuDp7lvLvUd3f583cbtQCkszc+iCFW0M6asaoohCmP+hGMIHIor8jp1l1
a4VJvjH1ajob8ZR5edqSSarSrVFi/pwnIOVFOc7drizQPJH77yAWn3UzpLNZW/mO7TjIkUDdwjed
rNWe/K6jndZ3hdcn5akp6BtBXwWA24aOZiH9kc01AV/0vaUJPWX173Cq6j3TU3cz4P3Ix2E+qRDR
DyuKbYBxUjurDAOc24AgS5P/trThTVcB4g/0zkE2AYlK6/Q5g5rj1qFJa1YBPWgMfboV5elv0uZ/
urahzQwQ1IEPdR/6pP6FEA9uFeM1JAA4vgkCOUQyUnrrYwlIDW5XGU0pgFLvaaC+aeJC8Hxfzdnw
+MUv6jNNNK+vuz28mZLWX++apQ4sMq2lx1ih6i2OQGMUpfubdYZ2LhayTD17cSs8CIFAImnSdGsV
fz4agFRnQFZNIc/btp3+qqmqIW3ml3ZMQxtBFrFwBZx7YxDyiD79nmUwYXr0FBXhITDg23Tot7TV
rk5LO4ySX3VQ3/f4+tmloYN/aIdtpwipndPcAGY+3jSN/BaNzWDHRplgiumblKLp6dUSeCDoOG+t
L+xNU7rJcDTtRipmiQ6SyTLKya6z/JXG7IEODQWMZnat2IIgInhNg0eTGfypNd/Tp/7bOBkvc1c+
t5Xys7b8F/hNv76+7S6owVHa+XDZLZfhh8uuNKLEqIqFO/AYPICn3i7WRrBEFhMnfcO5AYt0/TW+
cK2jhYT/Cap+6GSsIxo96JsKvtFiooEFr4R+f7yRIJ+c690iVag4BWS96Wg9fT3bC+8Vwy76VKZJ
iKmu3qtMxRyr0hjWAmlW3sr6lRDqQqCGQhWy+qZG+CqtX33k7VJJqDteYvw36xuFP6srgcWFKWAf
824CDfUe1fbP+6V12FoqDR9hNhbwasCrujHyLduvF+pSuPSuPyi/C6qr63TPlMM41izoCS2iEKJX
4TxlnRqS+3brn66FEReKFniKLLRX1Klk9mY1KWUSpkDzGQ11ZU+5iQ7qHtLBVt+EB+uKAc/lmbE9
ixwXvqlrhT4kevt8AGdKKSh66LYUnW9NZHYW2wigklfCzguZDBP778HWCWfcJbGgmRyIPkmb7+rU
6yclBjrT+RFWumorDZ5fFqYrzkjDZEWjXCt8XTqRH3/AamXVaejkXGK2+PpAMXhCydUt1OLKNC98
zp+muZRGPlwinWgCbua1pOn5kIfnRtrM0r0RXVMyvzbMKhjU5wq+m8ExkQZhk4t4PERhcw8m8jY3
pv+HJBQCAx/zQpJebDk+zynW2kkJKuYU79u9dIzwoVnkNK6e/Ys79GGc1Z1EXzhidCblvwUPupNu
qgc0KkmHeLwfaB43drn1va8/7wuJ76e5rRLKtDVppkiM2SX9McYhUsQUNxV811C6H0YlXpFduvzN
fZjjOqFXK3QdjXzJUEZXdyIP5oGK4MV/xL6jK5W4ayu6yr0q4nA10pldY/r04nc+9EJrunZD/ssx
5876v3NaZwmRJRVJn3I+0v279tCt4U0b2RWPV0/IxWP/YaTVNyz2Q2WULSOZb9bd9LK4AIIIdHtP
3UjbkceydaKN4X59RC7eXB8GXX3Svr+oTtSogs3WNN9YVp0A3rTkAgyyiiq8WpeHltReAZCmwB8y
fP0at/7KNq5Tv1pTY2PQ2MYxFrwBSVOhqO76ur+2kdfGWV7cD5eXmIeWHi/p3vL4DKd6n29gAt8i
U8jSZm79J99eexau7ejykz4MaZTDLEXLRRbk5QZs0sE3lGMGCToWmivTuza71fWi5TDkwoHZJcr9
GD3NJWS7b18flUtD6Cp2diZxlSq959MfZgMIW6IDxBABZWEQWZkCImDefD3Iu7DhKivHkpJGAzoL
VLzXojmqOC1KYNRu0b4/FMK3pcgReZlDWe4Ncdievv8WLM3/qPdwKehCdRG5MUNSCVOMz/uV02RV
Y4U6R1OXN/qkHOa4ffp6fhcX8cMQqyuys+QMDCVDyPNbE5+V8iyn918PcamDgkA3nhksH8pp6zCL
UlSHEhYb1cC6txepr+J5eIYJ5OitSzsYBRVw0MgwpzZXitv9hFPz9U+4uJAffsHqVplmtaoUn1mO
3bhFZGFrQJH9/xtiFSRUUdcB72uYgHGayletuxKAXxA5ImER0XdW6IKYFIg+H4bMMkYlXb6oIeC0
YYGppjvfQD+heQu6beAr8NojN4AB+/XELr6ihkgJHlk4Xp51A0yQpjCjWkFdCpWDyhGRv/FdC62l
7ehRaPSuaY1eegI+1t5WF2Me+GKfj2yWWP8UTBgmbbeJq3OS/vWtexG0OfobX09Rf2/Err/yj2Ou
bsbUJ7RDu6J1ig5AMQ0//3sQlcVZG/A8tePSRz+4TIzSI4Yp7+oRcRK7K6p5A2Y089oqN3aAGlpH
melV63CX4UjkVvm9tOg7J3LxR2iF70qggBOkt/Y8tYJ0U6pZf6iMCp5iNdV7oYyGe3OCW2rFWoG9
UuShGYq+64yVFDIAXWieAFi7HQwKPDv/DJFGXWfeVk12lhME19JkP8X+XZSGOAea1gLGglhGy7JI
NlNZbyoBfZQCIH+Wzl4SlSU6K6j0S3DgsKBPQjYYlLIAnUPJ9A3+0ciYVKdYKe7j5i9iLK5fTS6A
FLQaSldDskTuuDLS+z59mDrZmcW/wN3s3pfOkPVcbNemDthtG9wUlBspmzqiBLlchoVguHEpbjrZ
3/hI2+sixZT8KQ30zsER1dVnoAIaWGcpVG8gaxGzUQpKYXuGMydBPqkRmTt87hzobxv2Z02uTmE5
7nTttYnVb6PUezDSa7uFCk2yv9X0F0xKNyVSLtVQgsQwqIXBh8TSLQzc3phswbde8iL7Q/HHgf4M
TSnc86+DR0OHTSxKoPN6aftG+KunPNKZ5Q4wnJf21cYqgluzLn4JQu/FmXjMzNJOTRQwhPa21cEz
Wb/VUrmpubx7JF98YfrZVPQAo3wrCYcqm28Tbrtgym3NhHgSWFtRKm/GItvI9BTQTX7uxelG7u+0
JvmFNgue5wptZ9POm9hrKh4l9iuv7025OElGiU2zUGwxUvmTzMWpCIaTmP2dkbmt1OK2H9H37+pH
RQaAIuRlDJkmeEu0QHdaFVZU3th9gf4HJG1l4OQl2TYQpw20voUX6XbiaxoKdhqLW7AuCKuMeyGY
To2hnBJN+jtU0k70EUyoQGhVSn1M6rhHgbTcx+rL1Nb7RqKwDDw5xvlyjHeD9k1QH8yuvAOD54pI
v2p1/dMc4r00jmQG/XHQtD/oej8gFOnKMrxIP3Mg1W00g6qXqUxbYSjeagP+TF9sJ38+DfH01Jrp
D9j+RyQjqH5L31sUB2xTE4EbQ/sJFbDuogMcc7YrS+S7MJ/kghAX60HKqFTccuNOYT2QaVWCvwWA
CdWXAFIZlP/PYgSJ4zmmLAhnpIDM0ypu1wRbsN4gyzN36HW27bfaQPMxM68H4mnJnbWZBQngSWCU
N0YHjB5ivnAMg7x2/WZq4Myn47dElwVH5k4nxhWQN+CH5lX7HeLz3gqD1wZK5E1s+RW6WbqLlsSP
KZEAEfmPvdQ4Yhbs0hHhEeS1s0SGHSemz6EiHCxt3DX0ioDDTDdtZTXnqWoKB9juLU0/IMyd9apm
JgitRUUoTlO77wvV67XmaS4SJAiTo1aUngj73K208MGo1EVGoUcFoi8FnMr4d+tXATXbNMoDBx5H
7qKk77Zi78JAmU6t1RqHrEMswtcqyZbKgYqwGD4rUnajxtKJuNq3m6Z4HWHpbaM6xgSl3wd+uAsM
kmCukAHzR2tED2I0jhTWf40mH12i38g5p5nOje3PoudXADMNxTMy02lH5HtGYzMK9FDF6YcxibvR
EKC2qs5UZie8gV7NINw3pfCz6rsXKxFG7ps+G12hVX5PggzKehomO83ybREj31FGvgja25xPsa6+
VMaCfJwqRzNDyrD8k8CI70p0Nu1cbaB5WIot0N+1G00DJSsoM3aWBmV//rwrQ5ngscNh9f1hyWOY
PKo4P8VduvFTGGGGAAEUxNZQNzAcIvG186X7vuwBteqPuNI4Iru4xTNT9aa5eqhHEVB/T5HZMDCE
jKaqsosqfUkWDLGqILUGIJivXhJuQ6HaC62KomtkPRfIlAGlEGU4lla3i/qqto1SyviHQn0bVfNr
XoqHWFErhJ+scIdtiJNoJjz0kTZUWaDmAxWomYSEZ0aBIKclE2+KbrDEkWD3Bkcp0tUO7S5V2krF
TG1BQqPGsvpz1ao0gmB9zT0g3GA+jPX8KsqBB/HgrhLlGw3luTCF9ikFwktRQ9CYgvxtaGfiwzKC
JKQ0mZP3MZIxZiUlNBOKdDwKSYycC3tybKdKO8daFR4GmAA/43586EWAJBs/CaPoRHQ1AczT+CLM
qvkjLs8+RPzWq4RGP5FaB+22n7rYVRLptY70zoVI+c1EoQWeLAFPoGnumKpj6AVzWla22E6P2gzo
jW8LAjcqK1vYbVrrJdo0nOd8QIkpKhW6a1Ba4cyMKIKw/md0FH/Vg/RTyMNTMUjmtzLH6nRThmnv
9YHRv+QZJFi7V0rebbNOZSeL+/52CNDXMOBjuVGR89joqhdP5u9w1B7BKaUbgNylxyUATz8Hjldn
5WOJxAgPsgIAkWqLLQ1SfappCWCuCr7WzqwKVkMtzJvEqubSMQTZOtIHDJ9CrRcEN+0FXz+is4iu
fAUjLB6hrlkWkNMoAfRqCTHcsih7lrLlWRBCsPAKpIVA0kJQCggKoJnRQkQc2nTSbVDDowXE0Vpg
51M/QvBq5yFRbhjFMo5gj2XwU5PSg8NMQPub/Q0RoEjxLaIrUBilPQzSo0ib8m0QDCvcxpUCBV1W
xXgTWDV0h6ot4CYIlaFMC9RN051c4VIUDI1Qix2DMCQgOLFBuief73S27iGmTAw9HUZIuMu6WLyT
ygntuqnXDrTbgRMHUQCJtu/HlFc6KlAgmoSqvxMCdBM6tEHwwwxKyhKo/6n3LVCSoxWCB61aOTzS
4Yu3uaTLP+LIQoWFbpj5hCCGWCOlp0GhzfJW/WUwfa/TZpR0Q0GU9mmr0x3UNJCO40xnLDPgdE9q
MjhYo7udBn2hal8GczwXms/3P6a/0aKDWgw0JlAJiupjlYr3TdneIhUGp3G4bWGFQLo/9ylURaI4
JxmUk4xob1epR4DtGzjUP2EPboJx3MSS1QNzRbAN6Gm4NJuCRl4U5QATpWUP4B3VJzcwrEOvoF4w
okzzR638Yh8iMhNtUz/GpFAvLdfH7XV+rflGM0+NzDDa6HURnc1EgpFTdaim+f5rIhuC6qbWCIU1
na0B9TS/RcGgsjLBk0W98kFzTtqTCemc7qQSmE9WYmLhIEeVJycSqvpS2V7pq0hL0rZKC0hZSXn4
SzKldc6lTirx3URc30LJx2UBkXrJGR9ICRadcxHRIdu40ihYZz+QkejgSEuSB75RW1c1qsoy9baF
Pxvvg12zbXeLguR1CMU6718Ps8qIFXPkbqSNz96i6dBgyl3zRKbSFXuri8MoEsZmi7yFvlb8bDuQ
yLJqVI5snTLkjCrZmaT0Shvgn21aJoOHpEI31VQA2ayyNyJP2WgMoEPi4T967AES/9AkMVdZ1s5q
766VKf/pX74PyR1n4JOMNf0aYtf2fYn4jgWE/RbNgK2LCq8Dn6J3W090gbwY7vy/rWavhlxj7gTL
UIYaCdj33pj6ouwIFXj68KiNPVDar1/nxJd2TkVWmWIqcE8kFj+XG/po7CsNsi70QW7UcoOCD9nI
lTldG2SV6g9hoQ5dzyDQwZ5agatVMr4Pgvm/rM0sK/dxLqvzUcDa1qoBrdQsg5Q12oomXakgrAtM
6xFW5c4cyRDJChhBzjPdhmpqOEY3XqvfXlwuRRUVVdNxpVv3EMFw0aFtOeez/JJ2xKsNjf9rDqlX
Bln3DhEBGKeyY080SIMxZBgLapGI68HX52tZkY9X6/uK6epSU+ICUNb3nDKW5BEyK6aT9KmPA7Rt
tXek6H9Zh14Ps7rn9Lis9VRnGA3bPGVXxntfuVKZWwNVlyE0CVMVDLZMlb/7/KWU6IUORSHXJM3j
Jpt6goVRrSlo9uA2loCenh4Gd0btfr2Cl86cRl1aAseALKa1OnPIj0ITGdmoLNlVUDqma6/fUlFc
bxG+DPQgDXwjuVk/Twyx5tEEu1VzrQa7/B21DPbmBsjy/VVM/8XJfBhr9YmK3TDCeJ253DYoqWub
5e3z3R5ijq3Ch+IWh7hyBeT3T0n1fec+DLpawbZWo0yD2PMfc3E/3IuKiBrcVHvJnB8yGEBwUBpB
p1QkXNm8i9gDAwyMTJcXKf71+c86ZN1SkXrxYo5mHJfOKxT0TbgTd+aVea4PqArUBUUWMLZAecGE
r9ZWRfCslzuIehoiZqU3dpB4HVkSK0i1I5oYrdpb92MrJq4UWOXT16d0fZ28D84TyTtigedYY1PS
TtXQy6PsVslHQdC303jMpPJKmHFxNU0F/x6CDLjO6+fYLCgukZZW7/STeq860UE7oXh1hiF0ZawL
E1IlBetdMOnMaH0Jl1ZplKiMdsjOvJTJU4ujQXplzZa+zscPjzVjCHA2Ou8uCfK679NCeqDgjjhj
pHyfZdX2wbw3g7GRqfmOfX9lRpcaNJ/GWzWBZlmGVhbWHQ2ayaPNah7CMyBP+pGqnUV2hbZWhq8A
Ityb8LZ21ZN+5YT+E04tMyaK10GE6ZxVdXVExRo/AWjdnTPeta6/7bbQfuefi1mK5CUbXfKQVVEE
+5qXwqW9ZJWBAPEhSuq6MyXrYYj7rtU5ofwi9AcxTpFJvjbI+qVb5vZxkNUTJOhFYErU7xypGmxw
samo3E7+s1SJm68/tXd7u/W50XD6w5UBzXs65Z8vbH/KBrkzUCFaLEX638Mf2dMPkovjlKs8BNve
S846lkU2BkomjMYrT+0/Yfj7RD8Mv7pOR3EOKkXB8m7paC/DJn+i58XhUN1km4q09n/tBsHCfhhv
9ZmUsohWFOUrJ8xEu9JjB6agDT09b046il5XFnfZpq8Wd/WRxH5c137GaAaopv3ifq09gIx1hfvZ
q7dXH8Rrwy154ofu9ghVtZSWo1n/mpx6j0bFdnqVtvJG34XetXRm/fqudm4d89WTUPBCMFjafmv9
R8V8ubJ4Swz0cfHWL+1qq9RKs1SkaJfchSKUQ0nhdjGXgrG7IPsy+1qkvJ7QerzVZvWDlIfYmtZO
2B/N9qBf5fCsP+r3ARCuAs0pUiZd4yHrZCjlZCY6nrbiQfSyHfYr+3LXbHBD39R8Y8IZiwnv62WU
L0ZkpNIaDzqmWWt45EBj1NdRB3OKv8bd6GY7ARDr/H0BN6VudOvvlMxTDsrf3Mse5YevB79UmMBR
5b/Gfg+mPhzIgga3jNwqkMx9vU8O+h7tIk/eXYUdXTwqH8ZZ9bmZICx5y6yd4TBvZA8x56N/U7nT
BubsUT9JV6L3f9rb7zuJpyXocQoU0Jw+f2j9FCO6glKWE/zALWiHs6Ub7f073469yL1mXvXPHfmf
0TTeG4VYkvvr82g4DlAMWyQGEAvaUk7LDvByfVe1F76mVG7+B372Fw8NTj1Yu0HA/sc9risi/GuM
iQXFti7alY8txDbJW1zZr31273Smf77zD2Mt3+WHQ0KZcOxRSOA7/zUdbjsvQAGTownEfEOTFX+8
BTN2lWR18Wv/MOpqUSkitIoWKGzhi/Rdw0wydtvj+DD9ik9LlU45X3OSu3hoSMEVCMGGydlZHdJq
Sposo6fgTAdpo7jB4VftIQMAmDd3ri7qcgLXi4oxDyQ8IKGQrVYJ5lCZethNqeRId6G1vRWTXRkc
Fz85dD89lJttfJyxQXRkO9pcO7CXltYgBVR0mTKeKa4mOvR12VUZX0ffgmmwYIYgqnHtdbh0QkHF
QyaTDL7CNdUztvpZqfkyuFqkjeRGB4iN706Sxd216+XifHQSL8D44LnW359JcztJRI4KJS1h/Kki
7Pj1NfkPyZAvHNtlqp3833XC2dWKhf+HsfNokly50uxfGXt7sKEdGGv2AiJkRmpRlRtYVmYltMOh
xa+fE+yemX7PaJxZkMZiVcpAuLj3u+foDHgxVNWH7gUIyC3FGjIRoX7s4o2JOGrGeE8O//pr/pMf
6k9f8nqW+G/vOgrsdaIZVFkBam358+g9/OvP/08eQC5uZO1gSf+T+4i/uJu9Zg2vT/o45Y+q/+nR
+Nv6T6aV/vVXur5T//KoM6hDbUt4HsMMf1ULKj2xVKEMZrWMn9a8G4nd6Mavf/01/snWzYmcEpq4
3kkxev75tzXXnUlDRvDT9M37WA87iFx3ZrUC1hX/jxLKP/vFoQvlqgj9nkf7L3uL1xLtGyz2sq4D
1IkN7tqMaW9HmKuaXMJ//Fz/9rn8z/R3c/+fv6b+P/6dP382au3yNBv+8sf/uOSfgMGb7+Hfrx/2
f/7Znz/oP+7Ub/k0dL9/D5cP9dd/+acP5PP/19ePPoaPP/0hlkMOG2v83a2Pv3sI1f/4Inyn13/5
//uX/+P3Pz7L86p+//2Pz2aEJsNno4Em//ivvzp+/f0PwWPyb//90//X391+1HxYuP3+hOj61w/4
Dfjs738Y3t84J0ErEGiyPHhvvNrz73/8jfk3amYo3dg4cJ56NmdE2XRD9vc/HONvOg8f5mlCiwyg
X1fcvhmvf2V7f3MYIDLwsF4PDJRU/vjf39ifXqH/+4r9DznW901On+zvf7Dl/+UR0U3OMlevHOIw
yjRcQ//8NG7NwrdWeCwKqCcCgVLXGMhTzAjZwkF5RxQAaufWBCqAEj80/RujqXCB2NNjZUH3yzxm
vNKmXEPLs49pbWNkWpNX06jL4zD4scrqJ8B8SbRlOZmwAQAhATdHlz/KR8efP5nsMU7Goj3wAWe9
Lo5iuJqqWvrZpWeewfy3h9auwgmMa+BqdCuBsj933RrB+kpCerKQmTMgr/rHmFZFaNnoIio3ZjaY
zJqB2Kih/BR0tvRA2eckqTPnUeqox0z6oxmYd+RWFedoRELblgAdVBMmnmYmI5SfJC7gYCnBR2KC
CktRn6uS5Jdw+2zv9uO8E8ngB7Pqb4mqLzh2zrUNQtEZh/NoVe4ORaEXrL6fRDqgsACcGMPCJD5g
y1o/0tKDziZOjFV9m9iGTqOq3hKj+XL9GXxhn333ff1jUKa5n1ewzCahpRKlWWrWd2LyYZc7/sVf
2PEnD0bg0Jl4tcBQgTeHr8oWg+fFX2d/D3PmV1FpbxbDKoH0+p1RoP7R19iHdRWs6fwD8B8U4F0p
f2NdsOkyUq1bUytiyEQjUYLnhPYykGNJ0984JnNxykHOhBhDXvoyPTBJ9247R3xwHzxq+IAyIn9d
V53rxQ9dSb/YX7s5HvwsGFO57iAo/fSggwVNicBkSK2HZMbV1NXvpUWvuHmAi/mU5yVCKZIEUVLR
FvagADG98VjQscHg0geE1GBE+QVutK1iRitZIklxLnZLhZihZcxeNv1dXWj1bpiQlomcH3rxH5yN
CZ2pWrVos4pDgo+gWF+63jxA90tD34DbWDbFaTAWMlqOP51rADpT7abRXNv+fm6TICXcEbY5xUyg
5oFra78blzaVeeqG+S29jgf4E2gWMs1uvp10UlZh4k8XNaS/pIQJhjPlOM7rkc7zGmoZtQmxpD9V
NXKqsqEsmtRJg3JaiBq2R6ddLni+bv20GfaCoY5Zke7xrOmSuf33hh0hcRAeeLtST5MjbhWZihy8
Nhp53rs/1MZoaYEONRp4l9cWKSQd0AO2CgcfgU5jf/NCXavSU+OmIKns91Ua8MgTJngtDaQXI4uH
lv/ocLp2VToyjVv4N2NLT2Fk8tPVtf2CDABAu/marskNsOobyIZBvXhiV61FPNq+HjeMBQfAxWED
TY4eMH1TAVMTb5oYQWQO7t2munM6q0vrQXRr+zIUoDoR6DBib1ZeTmyIBaBuB97wDlRqbsZV7GRa
QTJJOyxmZkIoPWtpku+2r8rJuqPVO6HKeZwQNoBcLxgX94BE9SvzTPlmXBJ7eFiTwQqy09QJyHtL
psJN+TdSTpK5bGWHwJxArN2my02qK+NSFOOpN8f+0FdcQC3yBJpeJ5HR1IHWW0/JbINTy58H1ryY
LVkdSQf9JEQf2+lI7GJxCPqM3tPk++MeCVgazATTA82Saj+bUp0Aip7yuZ8OjkNMA8hQEZlyTyC5
OBuSueRN4HDqnOqkr+hNzQ7wPpjSu7reKJLiQ4R7vZts8OyGKQ8m6oqEZBnV/w+Z6xQ1mzQulg2j
ldwiIoxHa4GaKzQL3LptMLKeZnmU1zgRshzXYNKPr5vf2GHlPEuBtYhw2+cEvyLAfvyU6Fse+9Nh
UGOQXl8U4UHh8uzqs7DWlyWZH6F2MfybNsaNqSUbP/iwnOzbrqOabBv3yvFvLWv5tPKC1KdJWjeD
7Pqscx5W03O3iv7OIM57X6lhpw8OOcAJY1nWES61xq+6Bmw9IQI841nMgxETVlC7Hd1IHOyhv7BO
TdP8AlEpKlJDxaLstLi1IHOyDBbgCGs/Es9NzymZtwDwWgLDmieuNhH3FiPNzTQa46HLpgdkQnjB
sEaanX1TFqMXCye701ftB3EwO7BgbMaTdAlNmwgf0QgeN7JmUKUnoH1Ur0W9nN3eZNcb4EXZaji2
DXaBrLK5Ts1ivQKXYfZXaQHF2NUOPniEYlSw8wrgIGbtwhb/yXMhCdCI+m4ySSZmlnfQ+msMPOki
PGOP3mTgJCR/SBoQtEe5AcO+WxywnUlvl4gckpecNXEsvWSPkak9Dlck2GjAVoSYm+XJAXj1e94T
edOuzOm+5k2hw6Bec2XvswJg2TLOMND6FZ6m5H3cNS650WULRbLshb996/38oY1dFdLSj406fexm
+w4Uqr1D4ntMhsyLVSs+4E2uJH94FVeMHYY13pQNfOXRP/ugJ/YaY3mVc0vEsdjnRO9htR1re3ov
tO8F5H1l92245LOM+8bAkjYcZeXD4e2d05gP9D1t77UBgB00lRFMwEoPhktoVM1yN9Y865pxgDuN
7QzpEZB7qPdOiaYh39aDa6bzk1DOc9NlbrhM6B1EkdiHbmEd7zcRlvXKkDZVDGswtt3mEYPuksE+
szLvDZwjEVm++lxuw3yXOLwVCmcDt1CiAxEidotRfKyutveMYl8NcvwwB+1UQdFv4dQi/ejRz6qi
jTYXbLutpIyl1a47b3KgRuIPjes+j+qlNg+zxfewzIWME/478tv3BZ9LiHICTxfHEjbpuToqPT82
s+xvxgqNSFMw8miXxW7ecFfJJrlNaHccJ13LwnJlge/RbaL0PMLD+KgdozlqlUPjs+kvUw79IFWj
3Fk5Jk4IFjerIYhzFTmr65z2Yaa6C1GDZKcSBxT45H2oK9bQKAdmbUrSi3NlgX3DqFKuXnveeAvo
qe8fc3s9bb6+HnuTtk/Ol7tyE82GFL4uybdB2845xTWAsdgegCA2glV2mHZ2gejPyyxnt2T6o18N
30APq1vlW+/exnwNCtFyt3R1e91U9YM53Mxaau98MKPQU8t+10FLv6jU2fdbW7zB98Di0ZA01TYI
tsXmQEPmfHh1xt1JCRvAIa5MzuyOEz6N2bI6zkaJgLlaJuR+4oD1ZNmpgZR66SOSYCzd/88vUY82
UHqKbHTJgbgMhv1IEDVmGCg7uIB0CZ1UHDoE5gVGMaJ6fSHQpjktAPYagA3Kl+rR7miApTIbT8UK
J3Lx7P7gz2tolMxMQ3qb8a7O/s7dtid3xYtiQO8/KI13Kybbs2rwXgDXB1zffrlN64ebq9KTI1eG
IlAqymI+NsZG58kC9gK/89YGkMIlRV76xi3vNaZHhBzFzWZtO71l/6cNATdqHEhTlu1yMPCokpdb
PrhdbBd/Ni5tBr99s+Wh6bhAiFXFtqUf9Ulh0iu9s6d1R/IQBWN/VRNFfdKOZyc3MpCKigB31bd3
Wp5e8pJ7cVPlPW7aKj10m93zBC/dTmemFu6u6ezKKeV3gpltumb8uuqDb1Q7jJ04OnUvT8CTf1dk
h2JfQvoAydqfCztzA5JvMlZOru0TY/zs55x+n0E1Yaq8g5wrLdLLFovObHc3AxFks5m7oAEuGCNM
uiPIWNxua0M2n+GXWZzKsvmtb/tlq99mH4ClJ4ebukd1shhEMnVSy8vKOasptFfV10Pcb9drxOLt
p6z1SPEWY9AwqsA0y3Exk4N0IVLMs/7e5AOymwl3vIV9Z6kXJ3LrpomHdNnbnW8xc8gyPLmclqYM
315+Y1RNDts1IWF6Zd2urB7GenBsn9gxiAnRA2rurj7Vzt3lm+fEdQMBjMbLaaiWbWehdVyFQnWR
18Go9XfFxj0G0EkZsDD8HhlN0Kb2N+dREr78fNmE9Rkd+qll7idakvYwaUBttTynrpHMF4TP3BGq
10bB7rJ9iaENlHLbYfaqzG04gGpEEdJbZEDHtkR9pFuRORTrR3VX6HiXlEI/lkgjGlmdAu2a5jU1
MCn6Eq0pb7xCWtQdZwAxfeL9quyOqQJnfUiUuFOYnsNRm1+TzmAwc1hfkFnYcVKvXqQt9RBBYihi
zIlHQDD3vsQoo1mBh1SSGUwo/IzkdIROSe48CXm/ci+zNN8NezUWsaIFEubbdrc6XrtfXJ91ei5v
BC5JpnOQ4ED9tFpfRFnnFpE7LJ+ildlxMBX3IWmfxvEwwYE462vyXBdzer1EnonYh42/WpGvvtEx
HxqHU3JngMwBUgvrCL12D1bXWDlUt0bzrkxURZ6tCOdefWJJcl5r6wlGdHmrVZBazeLbfmFwdI5A
89vElXFvZcrd6VhQ6TSs0aL3sbGvC1kjsCtesGUVoZ+Jq9WSs2ffyfD6HSybgz1TAiWFbEw4efX3
S9VZHKDhMWEJCccWlGm5uB9Xd0wKXyik4oV3brZ/Jz+L6XVGo0dsgJ9hLIHaOJMdygKQZYMH5Ai+
dZ+24qc/aSHTGBi/5uRV6eWvyuHctF2v/tnvvOJ/p/McN9b0sA3s7CLt1Dmb5V2KnPQolv6ks7Na
DqqXNKcE7dYPq8tSjGOLEQMs8kP74Wj2e1eVO6dN9vmCM3ZghAN2ephlHsjKaf3sV+tbG5sz5h40
c8vETqO7ken2iiMtMape8BaqsSbsU41v6hdlFlSmQGzDbDRf8WYEW0uavE+3h6konbBMITM1BXJE
yTU01yccTjNmUtFqUUNiuUx8dfQWsbfc5r4lSBVAYmf4J7E+laGK/XUIcHZxIBaixEhE44uhLprM
JYcp5iAi4VXNHiIe1tSkuFt0e18yl1BprTwgvPTJ+9fP6abuVOmwtfgffqv9xOrIFMuKk8zRgG60
+SVj2CkwzR4DoXpONO8AB/G2H9R0GAUCnmkm/aB1eyMf906ffggb1pJnlz+WzR93lo3KPkm5yXnT
WdvURw/iNZxMg0u9iUW8uzaXquZlyIyv1Oc4b11VmXnGuGGqKX48p3mmXZMwQk95ptWojuRzFUIu
aYJqVbT5FJIWJhmbnVaDG9RKPbZNmcLmoYaSN66PxaRHWCjNt6Wz7xz8ojHOvvtVMARodh8yW0EA
Q7bi25gWpkE6TrDoogzvo3Qr8+BZY8w1cK87owvaGvUp3bKoatKEDvv94vkjx9aUNhwL7IC6I+Na
Hdr9xIjbLFh661eg3zqTJ0USuaL9RprQ9RSgSowZu049SWlavDHdjbkDljpDXAcfeiBJFJq01McN
C2lxMVR/6jmzhk6ZvZdlWuxbUx6T3hMHd6ywhu7sZJtjYPyAjiWngI25p6S9Hu1z+dM0qjvh9D6u
CxtQF5RlbeKvXVjslrRjP58NhvVc69TonPuSxDkTHD5K23KPqz6ZkZtCJBYm8NbMJmLDglvFzXjy
tAeVM/PjmutT10/R2O6KjG9mq5anhYmWTseD6hQNmnWmxvSq/5luKQ7h6jzJ9MvKocfJnDLHJnC4
cTkejW+TZuQudfQe8LovY79ns1Red5765tVpc7AfAmFpmT5e87EsSmsgHF4wnMQ18yFC8cAa015t
WdyluRP/41+YfVPQErh6Kow2guKPj8oNR0flIczlOJu7YVcZzKyZTAEFKnFf8JG44cSez2m7x/lj
ppcWxvxxtfvHrd/GF/wkya5shpYhKYzFjRiewVtvZgEUoW8BJzbjOfc79l+d2+aIs4eJUu/OHehQ
dXb63tnObi66V1GWn+gUb/sswVLyUVU56LiqHODCKRTu8pYTBSuIOy2xpIY2SBLBq1NyV7Hfs9Ip
41kWTNsOGGwSlQVb4/xqNfMXznMPiwjWYf6fsDJ+9u172Tag1AsEQz19eN9LGBtJKYVVcBXqOr1P
xlXcOkvNBEi2Fw3CDMdtn1N00ge3Te8Hu9A4FBR4/swpsIp5N1Vdzx4vl1iZw56b9eDW5Ws6j6hw
6b4gs81DXJ/LTWZvGCvtTERDnsbuNuX71Wt4KdvrFmpnseppuJYp/m3jtvfYx7wCbF1uMoyEJvaN
hRZFlJNeNkO7JzeYneex93aLxP++bsv3kmvnVUvnY10uu2ruvNhET4CYiQE3ijdBu838aiqB8X7L
7oGGhQkVv2BbUE+XhXpyRzhmOZecI+cOyin6Z9nCaCCIhai0VRQiLHISk4fx2qU+AzQIcwJruQma
ItqYkm0rVZ/wC3ukaCNm/TAbZVSvO9b5XdUOkaYsRjMcNBQrRLRuy5e94XXRYK5dgHHqbTSyAzvY
AScHJ6vlzfJQAIt01sNitLi72c15KKtD1nKqu44X7CrHHTCQcrGaivumYKhs4xPzldkguqHaCcpd
9ggmf3K8N3vDdzki+96XKeeg0aWsyT5KpqyIOr2ZQ9fu34qyqy8SfkniQCsXnbyhm1aeue0+KFvD
IrrJd9miYDb09HWeht/M5Q0GWoeyyi6JGOSt5icXojORU5U31OCNuCX/GLDbfzQzQS5j5CBWMDZm
47Gp2v4Nts53b2M5SIfytqDqsxv87t1pIKlvPUfcWom4XBT9SUrJoYmAncM5UZwBG/pWJqhHBD93
oq7EeOpKEGwNyOlW2A28WsW6fCMbXZg414+sWyc2CYQN9rxL8j5qfQ2XsFYhNTcob4m6OTE8XYRb
Uewy3ekipgrYnDd1T337yUCqsbMUeJ7SQd6MxyKPEn2hclZhJFvr6YXbyCG1vC3Kr4LxWRTfA89+
Wq6PYz9zrEXtwCOiwD9hYTKSecf6s4YZFxZaIFgLrixMzdKHICsZ6WV7O3grCruMElmkZIXYMmG0
GNtXzoimcS8TnJD/+NOS2e+61txkKHzLUTBNko9a2Jfa1+bK+1qwWaZYRSDcT9RM691iqos3cVMR
jYPIWT4vFXlw2yyqeHXOTdsntxXDXFWDuUU+aXKkwO5h1WNztKb81XQZaaX4p9eDtquvA+GlYAjR
S8wozWYmRDezjFJKDIHO4LHerdUlnT5Eiy8M9ciOgasz774m1oWFuJQhwbB+KBvGGrV2+TBHjm1+
m+5FMjIJC0ZfzzctWJYNdgTvyzp1K7xqlMxz5RzcnkHs6+PBjaVWdwOz1wzn1xfdrMsLtltmeEcU
9Cl180TzfQaouSd2E6eUYmC6zqyrIB2hEWhNFTpbSTs/Hy7KYpqvW8y73EieATQ24Gh5dO3008pw
H1EBLJk8T8y90Kpnia+GAipHBsYoHoekYlmZJWP7S4+yiS960FwYkLWHUJxR0lOW62Z8ncIGjJ/z
vQJQaDNki1rmflEpN0MGl6Pe3Y5yQiFT9DjPLC72rrG+q36aydQW9Z48F8X2+YbzADlNgxrs2Kxp
VBjJI7/hbofAGBBQIS7sAEbcGM3j3DLKzC3sPTVzEJzFHOblEkFfNE7CeeVucQGFcseGxxmxc89p
unqMCPrGnpXbCRavepMeqoiZxNZg5p+VPTOlXeJt1DfrDlRJFo1IX8NpoqhuUHutAqyRJHQZPN1v
Q32mLrHSRSkbxmGX7QHe91NlDYe62ZEcnIOpVfWx9Od3003ffFTZcda9GSi2A1piLkssH22qhzV1
37Bv0rVSxoB70Lvtc86hQEiCnrN8CKshyG26h3pV+aEa+qeq95ETmxwE8Bjj/slGLBWz/0jQ/VBV
tE0MjQ/eJB6gJGW19XgPlAu3lczjmlV4TBmmHrc0iTkNV3b7mP3S7ZSqDNBr6uAEhtTooxF0GHVm
x22Bi89SwCPlGZnbdufJ2gf+lIFgQBbabPIFvF1J+WzaKbN6Q9Tcnq9+QxgpJTsTOXuAEp3YeTeG
0r/6gerS1tOkdEceLkxDHAaAXmpsItvsjrtpRJjEa882l+9zSctjMa3XerizroOaYD3TYn2bGrzc
G+2esDLF4zxMABf53Yb0ASKEbf79QDVfr5/9gRaWPlcjYiu73sHPsCCWynfdnMJkI5eYEwIOmp45
RrovdWTp3Yu3DM/GCjWvbRvqYji5ORZqK3Upc89CEmgdM5vbdGWiRmu2MCGvQx2x+0imNJxqLhvU
qSTKrzfF6A160aPHEe2kOKEvjRno3rTuZp7F2a0ZR7U/W6gHlN15u2XCffeU0eN+7lHGsGROLY9K
p+hPDa60olkwAT4lJeZdzR/jgkYSB3f1JLKljZd0vqc+fyNS82IYnCWdIg0a5EnHJnOyfeensVT5
e6apS9n82pBhtBOWiE68ZfVwq29jtzft8n3LrG9+ckgdi/mUSu5+iTU9rjQ1D1Pqf1fdcsbceHak
+GHRvyT68lAt441vUeErx/lRrsUNxBp2WgL61QiFwpXHOsnEUTozF2FfoSXvrTc94WYGxCNsrtvV
tW4rG3RfUrQiMDGkhW6rz1DczNvMWI0wR+zJGd1Ve6OHxGpsC6CNzY3yEpUwJWtkiHkRuMxGA2g/
u53BHLwRefU47aVn1CEOEMjI2nKxFb0K1ftVOOvJW2+P3KB06y1PHbZhVMZqK+4qC7m5tmbpLZ8g
UIvC18V5ZFi3r2aVVAJAcVJHs99WnVnmbgRaUraODDxVfQ5bf5rXCn32Mn5Xg9ZRAOBQ4ovyRRet
eZTJk8y16zD/79rxm5Nt5m/M1dcTet6mD2djDpyVvtbMxscxrWML0trkzhrKEuKuUcV1bv+AEUF+
0Oip3bJoTP7XMM2wk3leq9X57IbOxwC4/VBZaUeFXLhpZGh/Rqdwg83SH1K9BbEgfBGUiaSU1Elc
vW77UTQJxYPq+brBURSH0ApCwN6zKERtMIrhp7RbPxYjJc8C2HSdzU9Wl6/7MqtCKPo3lORIOKj8
xALz2ctpZ2Sdvzddj/p/7e17F3SyeSU3aDYHdGN+7SrNpeDkgmWQD/Y4vtkuR29ltujImgKFem+e
qjThJAQexaOP0jHFrg842TsAMW4uOIcnFOgSql/d5jwti4EeqEMG35Qcmox8PqLje5UjtYXSN9/K
qvpmWP6stvE1r5sf8wiJ2aq4QfXteuk5ZDVwsLuMaIGpc8ZYJLatZf3SITlTwT+iMPqUgtp3++XA
EmWmjZum25m3RlufC001h3yrP5UYbga/xyEoUggnDmbAaeUWlfs2XSzSQ/E46DuWvfHIyP2d9LzX
7NrfHbUfXeIDZCSlclVkfco6/0Gu0t+XxFMTG4e7hOigH93WXmCOjHXkca0Oh0VFlsjvmCUVASXV
U2em5EGaCmKSdjL6dTeoGiuyJ0AYc4Hw5ypapjmLkqanIX4c9XoK2Nwp1ERtphl8wrmLDcpLY35M
h42Ja9s041qKb8G4FoMh5MO0urpXix3NtQKrW0FIqGhj0GUGCYRWrTB5B9ocZpcekHnmfYrRPS0O
3bnZ97K45KYfW8xZhmM6tmdjBlvNHQoRk0fTzdHPIkFclhpcSCx+jmkW+OA5XTAAfx5crgSuRtfc
0IqvWWhOZGwuesZq+LHw7OxMm9+z7deKLAzTVQISOJbYIZQZwOpNcN1zXU1EbtXTTsRxP16RJhsD
g9IDv1E2u6mtaJOXXNyVb28H0/lUEPhDVtYyrqlIxa6T2nsNx2pv6UlY5pmMmZu/H+XVv8XiE5vc
pXe2HCE0IJnLqwSt2GaugarmvafZfGfKIDHacYStfnWaIGyTAi5y6AZTPTZpOjjq1VzI98wjOHlW
Jn5+C1mCWz7JxVtCNKoob/KBbV0u8970kp/mrhLqbR0oA/kDh7CF3z6sTxPZuPW46QZgJ3TCMGvS
CmoAy3PKBh6TFY4A0D2VrbSjhTwBTULOZB5et8RtHcqid0PPsFXS63HXg2tqsr4L3RJDnSQXhCyT
cIship7WDA8lzKsA8ZpH2ukqJ0mplNsieXJpWapGyIhy4FutSUpBCxWG7nG25z4qs4zjjhy+hWrv
pDvAQ+i2kZLidii6uud9VKQ3utgDldrgH1OzrA15NOhTn1zNuEWQ+AohJCAWlOxWbfrkld3bvoYI
urv+3iCbT+NHUlGZQLEHiWPC6Rl4orHCvnhvDeMW864Zav7GjJOFJHdlu6znU0MHbSDqE/uj/YPW
ziOZAbkDmPA0J89U2ojI+l+GeRQXVN1HfbW0J17oQ6mpV6nmr20SsTn2u9HkNmm2tN3bgTAR8a86
FsVbBkwmsD1+jzwZHI66ebcs1k1v0XA36bwGzYaX0M60PSwntdPH8l461kVTBefPRvD4uV96T2Oz
8SV5uym5tJhQcUByq2u5o9gvrQ+qaBQknHgTck+P5zmneKdnCL1JTAWGwuHaWBBpEuNLY20kjiHf
GsSCMFImygikdmqPfqzDJTjbvqZ0iJy6JiBn8K13m35TtAMtdOtlSFJMappxKb3+d8sqHG2D4MqZ
t4BqRu0hybPvYnP3FRqBk0yGXTENz9yknN6h8Ec6gDHhcKBdo/XNrcDmFZizsJ4RdXLwyWiLmTc1
KFnqfv2HMXVu7HhYFSa7Piu9CpbaLXbVJHBSq122bqHGTwaaiOwqiAdsl8JPQ4hZjJkunGwba6WX
ZxrcQ/0+jbZFjHv6cdlUqZ2gdxV6g/9eGulXYYnXmVCV4TdvDlGe1P3aQDZEUEuCzNROharcI3im
FytNPgmKLOdpA+hO9vVTs+wn4oKnRLV0Pzf5WE2OONq5zeEnA/TGQ8dywhrjmK+OnaPLU0VGOd4k
rUxnjWHB+qn0ly/qqdpes61LdaWTsZN+rQ3WmY1SNEmdaaQgtZwKWEB7QCi/Fo2qOKXmS3d9gVj8
MsqhfbX3xgUdplVVexO0kSxJNubXRagjHxvr3tActIZDqZoeR41MB/32lO+wiBoJn4IJZP/EyOrZ
3KjiE37k+ETUkPbWvr/GMvAbsNw7KVE53t9NtTlXUMnRazQtgHf6bG3zPu3mY36FhmFBBVhUTNeV
kJKiYQ9f80+nJ72xZkkVa0Yi9iNPVSA4XqiWc8btumx6mHrUvKWpaoD+DUtUpR5EyZo/s90ausGR
sVjXfddzb3Sm4cWfM/zzbgnHpuwX0plOmNQSkE5eZMiqy7jr8B42qn+E+MVcnJsahHpGMyB6eaSW
loY0tO4SOz1Xil6az5xiUM+pxd3NDxPh0ti/VO30YzFpl0jSYAEhDgO5c8WIR1t6QVezKqqSNqH0
Px2bIGEJ6Qbun82FfR4Co6r10G1+6hMBEH3r9xakoZ1KYS6OssBLBI3TXPyobm154+r8Qkw+b8TN
2q2cwKOWBTBaRwnpZgflqk9X+NxMcBjDwyI5hbFiocRs39K63GXNQsmhITlSJ9Z2m9UkmMTSXspi
exFdc2wLl99O/zRNxW3BScBd5vyGFApu1NE95inHF8vhwmR32RfBnLdamLdz3mW0sdwy1M3qwi+f
IXidyKTnJ3s5AAWTvnEULBgBl3AZoZNNeD+elvzNyGoqApJqgED1kUzTzmumOmqcueeOJM751L0k
V3Vzlx1KQTEO3v0hY7/aITFUgZV4LS/VNPNk57Fo/BrCkf+rWudLvlAlbE1mQHL14kwZ1DmRoLre
mh+ZdW1Lps6xabnySwrGtoAyWM3L20oO4EgXxzXoT428QA/DyjCj9azWt2TOfhCAIDtAndVYSLo5
Q7vX6j6mp5ndzPnPxBPqqFaqEUTKCs1/bOlVZtc8w8hzV3DYO6YNpVPYnpRXVwA/eEPjaYQblSd5
THywjjMTt72zXIib3yvdnYKVTAx5Fg4Oiz2ei4TuSau4T4uljEnRpmeTO+zJM9rnyWizvTX+L+bO
Y0dyJEvXT8QGlVFs3Z1Ol6H1xhCS0qj108/HatwL9ACzmN0AjUBXdkdWJsNpds4vW9RVsRtU9qo1
6b1N1KkdKl0mLIl6N7PAhBZY3SxCEQwJvN6U3anWeg+ELNrXOXmMcibIJC7kr5NRkV5MzPRtezQ4
mfJCPOQL4jsESAx5kqYXVVA5Ut4r/xkgDzp/1iFguD40KcxbkEKGuQkrOIq9X3Iev5sR5SyyiI0z
gjBnXY8/1gJYb9OfSINxdgX0EHqHzcgvg3eS19UK82M2RlYG+9XWs788n16Ua6stvQd4Ck0kDJlv
RCf0sI+LpbGE87RFg5R5In6piWaAKHrNvVJvNrGy1UEa4NqT2tnxSAhaqUb+XqkWuI4Ghdk4oZNQ
3u6SeaaPBuFCjoD/HpdT1ZGoZiTIPpoFgx8q8x3ipKOZ+cNFn6ly5ZLS9S6w3H55YPhdHnx6rmk+
STdwJgRLuTN9NuvPJAb3iOTY700xXidKgGkFWrtgNZozCwpUt6C1a6AI62VPAl/iVV+qkbwlSPnG
kTpB2Zlb8Azk3A2ayUgrA+X1ZThpab5N3vy+vbhGRaOBFb+OFdrUVuXvhtOc4RhfchttSZHNX+7g
nrsyD6OluzZcb5SD7maSyrgOj5Kqt2bqP3IXplFKtwcE9XOwSHaTxPGfSfO8H4oZVrMFfelz56dn
5N+aFs3GtfdRjwPKQ1VB6QFgjijWqyatT01B64GtPdB1Sp1Od7Ezd+3W2Uqvz0CHVBaqbrxyVE4s
UEck3Oix4Wg4UNuYyMCCjpSElhCNbTBJBQDBUn5pgqy3FkFzbXtProgeFjupdnKiAohb/m3S3PhS
aP6+Npvu2GT41qtxpTwaJLfipxu1mfaFFHF3NuphrJmv5L+SfizRwFqSZTlp78zedEIrnjGMV2zN
uYl0qm+/zX68OuiNEOUhPMhMl/oewiZb3eE9Y1xlLyh2lgEkHuXXMSerzOldO2jIMNrSyPOKzReK
CepmjO33qeWl1VydC8pxdpnRTKduKf9kasmDLEB+0kqzggWuc0t8RX5OxUzy1tzvqo4jC51YCGx0
4o2/N0kX3eASgxKCXYsrDZRxjdysiMEB1qX4lcrSECh1bXnK3V864guQQSJVq5Yv9dRI1tj4tRvt
E2fGbU/0wgby69fOkw+ZEObYDISVmyRD+uhEYmJlNi1bDvA9qBV17f5xVMlyjpDt7qwBcdd0R/wa
1TgFiN3s4wHQ3ZGzhHeKhM8EeAxwcJs6SHRpSr2P6owyopQET7NPvJCI28YWy3aoPG5JhWagtRFF
G1K/CokwrAfOgGrJI0j4Jg79bIpf8xmNqp2uf6N/yNQcKV7CSktQYHbAm/WoRm7oqsoeZhJdtsXc
8WiieI8hAQxqOCWiR8yFWp++NQ92dMVSg3kyIDnsh65tjrOF0pcsHawLUk8Dqan6QNbeB+gJ9era
JSr9U5qmNXlNBrMFhgA42OgohrHc2qte6Dq13WeUJA9a3upHhSqa9EL+3TGF5ZzW7daNmVjBq8Ey
5uzIbPZYlao7RM3j5CfhipUGsb0KoGHo54xdNZoiG8UHGwuV0tuySm4cTcb0wsTf1NRCfYW55RAa
waco7+xfc5FpUHsxIGP+qROssU0GVqlk3gotcnZGgd3AMluTRDpnL83IP6Eju9Q2DHRpqVAt7kPb
Z+Fkkksny+XF7dKFwvTsL/GZ5QvM8lt/lfiY5lO9LNExj8Im2nbaizRQPkhqcDcEReonmcC65FxK
FI4bpJkmTVgSCMi6AK+mm7fKYAjPGSwAyKnD0nWQFNs4TtKt+ZTWaBGHE6K9KFgsleyqygU9z8xr
5gPIJcuLadFPqYAuPOSChtMHLWM3gYbuxU2EuslL+43pjDOKIfDEtDTexxki+UpOB2hHmpQ9yq/Y
mQNE0j9tlRuhBmEYLQzhcfKMYpIaK1ew+BbQQUhIWZSWOuRkPMWuCAeTrupKgSjzefmj/o1Ns7Ye
KBqo2I5/4pGrxyqQyOglK25eVt+tRg5hbMl8t0jnEi8GidseiPXMzSD7pN+RXot+zSCXEP12R0Sq
VlhH4iODMcNqYnakpHYTFJ1Th+6gvXcps3K/HH0Niq5dYRK8SoeWqMWN4+ZEIKckZzoxNeVa0l66
iXg/Ew0SfQjTttRDuuJsCJZk4ghGqtKJt5GSb1pZ/6ayFVcTjaveoOWg+cUIK+fSxS+9ik819240
eWrXa8uX4xaPsRP/YCTEXtHnoO1bY5DyRDr3C/4OUNJy7wv/o6KP7d+Wv/+VC++pVPznvxvr/sOQ
9z8a9f4P2u8MmxKS/9l/d/nEvvMf9rt/vuHf/jvT+5dJ9JrQAf88yhow2f3bfmfq/yI9Tzd9QV4f
xjcdj93/s995/9I9k0Qrl9gpvJO+8f/td0L8a80SBLMktdhZg07+V/Y7stP+03Cq2yQGQR6QOeOT
9AhE+Z/2Oz2DtjQc39nR1hbGRV+dG41rszXzKdCsLjrrgkQRjSK9WVWnxb+fLeJUvGWbeyFb7lZy
wyNUmiuYSrmRjQgEt9y+aFHjObzNJBPBmreY31qAEOY2Zid6/AKjh/JGHA7b6GvOSY+fVKXu8jw3
XpRj3toRvgMje1vaAgCBuMs95AYKrf4ya0EsclYmxC/nubde84QFFe/IoWV/29FQWc/CJ/u1uENe
t5khBc90pVzdTHs0JucV9eda5O4BhZPafZ318UKDJnOlL8/Y+3a9Hl+hkjakYe+MqUS33VhvzKnE
bs+mvXX0Pugab9taXDul/1Uk5eeiPpfU+omYSWzSpYGLCIBN9p02PDtNdbRHhnQTvfgW5cAe+O8+
sa0bh72skvmvMt6n3Eq3lb8MmzxGqV6CfDPifUZxdXaqrxiKAFXQzWjm9+tSb8XLsWvzXVu9um68
N5E0aZG5A9rZ17YVFiQUexBAaD/hxbQrrVNBlHjFZlSgW2xR3F8iKNatqIwOhpKh7zyTFTsF9ezB
doGuq9YJU0HFtxy+2mifIwhBDAhtDhdeD12IzeelLrqX9IKe5jdxy7v1ITcxpKI/f3W+2HUUavaS
NAcDUKYwg2ymCtBdrUbO10DELAaLQzqe3cG+2gnRvLD9m3hyX3PNPxL1FnZo/QfogM42j41rIWpE
ERkv1o7JaVsq0Dc+dag0pXeQSaQ2lrPAVPB/8vouCxBBg2YNl3rm9HcX8ZC9+sUzXqjdgoYoTu9y
NwLSUGeUXKBJ/EaUAB6TrDj6gFwAuiF3VJRyaxnjMjPy4YpzGVCT4jN3l70bi2mXzv6TkzfmubKQ
LBCSsEu6Ac1nY5wH236Gtj6R8EyJJHnkmx4ygdTlnUvU/kz1qK4fyYn4aZ6hLM9dOz1VOmhP7aUn
XOaoegoSpC29RVWf3gq9/5NsG3YGNlyCKZtOSe9Ea+IryxNmZO9erj2TdqTD0EULkojYpx1Jz97i
aUIsZNgfrVjLPrEr8e7pl2Fia7VtoW8TQdqsYofed2VxbivG+zEcAO+mAihJnXQ0aGMz7Aa0G/3w
aYmPgkw6+ZW0Y1iqPD0OsUuetFAXpRvWEQU6uoR+mO/JzG6OetFVQduTJC9zWsuNQu31ybzqbabz
wFfg1eibGzdPnnVb2U8qIhe7L286F/Oqj/WpQ5aqI+If8NgiWaqMB9oap2y32hVzmFLj0jrlOday
88T6KeLsqe/xDQ2UFJQPsX7tGAYLbLwCm1ZmOwfb3eo0Uy1rsaoxPRP6un4TmBgrT/dXu1Qgg2Y6
+DlJmwic4VnAI4t02YxGfmk18LrRvOn42RM0AsGPgfdtNPxgNk+GizB+DpWrg+JMu5yxXIhPqTd7
VjS6YL+LomSgBLkD49LNMpC2JKobvSCUa7rCAxTPDu3VqcaAaODQgx/MQCKmRtv26tGoUfgXbTgQ
oQjTE7Tm/VS8Oaz1Tf5hlQezw7+51Ds5PHXLGU0rStwySPUb5LHkb9+399gcQj2PTwJi3jaeNXJa
TWcTNTeWMPYDqDQWhJD5N1SGdk7GZlvSzg76q1nNxmrfY+bwRc73/Ji2SQcRyp8viVYMwTosBjRl
dR/r3h2p0JS4EtpGlcGiZsolVMtRULwW9fRUOvpWuKi6swxRtLXTooZGCiJj2TgtbSaxxLdfyKLZ
64V3mggi+zdxE8hoflGE4NTTbnEQdg0nzZ+RMLTbOq2OUxfjKVxtmm/s5ThaXhPnuir9Uv4HrJ5a
ihQWNV+S33heErBLY2WOEBMmd9nkH/M26K0TtaMAsR2AzZKKUAmxVTN68AVEcYy3BMRvh6alHIRF
H/TLbe0gAdCNYLNYBPMONTUetxLMFhOGlzx2M2snBq/FjN5V/6nYegHdjo6joo1nIIigPsSyL5H/
VkdlOCTDXik30I0P2ohrRITL/Ec+w3edsTdOTjgm94nhPjUFx+GEvco375vBAEwpkRkDY3Od4U3a
cJ7AdIMZ2MhCUelRe4E8xVpEqK2Ur9H0N2bbXuO036ELO1KDcJ+O2m6KdxE0Re6GFO+VoCb+Xyry
939+zV9I25fzHkT4zhmMPe7J1bqc6lq3wUBApKE0AQhtD2rFqk10q9jvxoknFb+QaHJq/OYwI3zf
NpmHIg1wNcoeRS6B8LKbEfnQ5HxI410atxNTuVl8dV3NtoQLDTaws8qt13+1yUvRefhhoo0AW+wF
yBFosNljns9R29UdyzyrZPo4FHRXZuLSmA94SHcqf3HSN96gwGlxRnXLFXYimaCt4mNEu0FvlF9Z
XIWi6PYgrUio0XYkL7JTlzKZghFD2DQWCEoxFIt3wCEQVh5tgjSnpy83KGByobpvkwzFJ6JzSay9
htoabDk7zK46QRieKpaRKOIiJZfEasO+q/bK6bBvYsyap8Bzzq3243O6xvUq5PwtOPLKROy91sJB
Rp1OM7+prtg00P12UWKwvaGpZ+/RCRMpLHtRsyv1+sD1DmxPB8jE3tw6+7LMGNnE1iurozKHq0FQ
Kkdp9iWtcKiHd9HBHi7rzjq1h2jwH8rJuBAgx5nPxbgMsA/DJcVZ3in/L7Lng5SPaUHIgYDEVObD
VQNu2Fa289hK/xOU5gmP/dfY8wGPjZo8EUSIlulfVeaHEMT11i4ec48PqiojiIFCIRVS+gdzDIOk
pIV7y27OMTD0d1acDEGJshsIi6i5FWoqo+jk1kO2KX6WdPrJfRsR/iCea1LepV/vJj4BHr1IqI9W
Ya44Ibe/9IVDp5YxPEQJPEcbxjMIcBRdchdXX155bxB5KCQ959Cgr2ST3yUj+YpG8th7BVBhPP/k
A9ojv1+nOWRQvv9spvUt0+OBBIEHV48vdu4/ToAZAzUTDWIsMLYzBeD1MtzU+hm56B/izZ+uGAK3
Hbd9M5+aUftp0IjRhLzFmMT5AVU49OeymrxN4r3ZI0EHq/sEJOqGhH/2xHK1ZZRhm34LIDO/QIQ7
mxvDq1+d7KcfrINVo+2UEyJQbTN7kFcDv0E/EaVPpUl+tlFT6n1LfyASXdQtsbqd5i9t9ZnE9xgd
QllU597OL9Uw7XutuvVtBrVWcZWjcwaMHfDoo+QR79L/o1fgUuXNYczweuk3Qu+Oam5pxOaz4Roc
iQ2K4ZckNs8jv7RgP+uq6sAhzVvQIlmsNj78lSut62ihLuIvgNEE8WhYp96uLh+JCMGZNb3QIUG3
l9yD9866h6oUDcSYXmOaafqXOva2aG4SyLYU/2E7j4cFz2Kkf0ClBLa/Fjg8mV52QHV3lMa8L7v5
kPNjVB64Jf4Dr86fyJjn1kcMLj7Lwn6My+Nic7oa0tmt8GqBUJX697NyH/MSB+PTQnnR7DUoPAsy
9eytmKl+GVGbJuVTYqcnvnGfl849QCHWdbvZj+68rYDtUT7sart6G4W2k9E3rynRN2hpF+Q1o776
qF9jq7v3e+YHaR8LoxLHWlW3pt6jRTCzXzoKMPJOD8oSWJG4TBKFOlVnihHztKPWNtpSvuQwZLrZ
fZ/Mwz5xwOJKUk3B5G375OTa21DZ755LLAAX/B0yvMfUAbFdDbOaMfFRzJ+9lSQCPF++O0p41HIb
AUdV6M9Gx9zbKDF9yPO4c3eJfLF6RlFm6zL+cVD4lWxxDDn+VHNi69v12XF0Ih25F1TeRiOIpfZT
ZM+dC/MGKQqGs18y0oa9o82HFw/jxqR+YqNHnx3iA0r/uJOMja8OZv2QgcoOFjSpvcVcF2T2fBX2
Je0NLoyzX3o3Tn1X69lRm2eGLmSyC2yQhAxxUYZ0jC4ZLef+JtP7K5/2oCR2iHUd6wMgYWqSCzIi
RTybiHdtC3nCJJ9rpJQ0MGANQN/Eimsa0TZeilu3xQo86PsFRa+6et0tlyUXC/eQJJzCic6T/to5
6/B7GJfuM1tFXGiMknl6iIRxEdVfBD4KCjMwbZRcah2HxVD85Z8L72bCX3BJnyYZHSz0gjGoH/Dj
rimQpFbyGvm7TGPlNIdDbnQHw+N1SsW5jSjrcjRc8T7qy5M7WuccNYaTwKa8GixLufxSvtx22XAw
SvGsQ4qz1OzM8i/FkZaU+Q2+osAtHrAltQ0OCeDPyvpu4KRM/7MwzrP0QrVJcub+PQUp1pOnUy6j
jE2fHvUkY9+864eXihlMiEu20u1NF0jxNkRxsDjc2Dg4l46nSnlVb0P+QKQrZ+tp02bqngbGZp0E
hoijotUekd5hP2UPrkzco9l2oJANwe1Gz18XaOMx8XYG2qBoetc0lJHD7czPJ3Wj/YI8xZY+Sitn
W7ZEbGYRHmgMOzraZu+qdP+LEEDSF9zdXND+VhxSxitzXpkPhGqIststNH9ffDkZ7LLxYwlnryHi
tVo0ZdQZJMlxLsb9soZ++NG1IafIQ4WYlQ/J2J/J+xH4lhbhw58hCaR0jRdj6yyfLiO8SXRdiwHG
YcByC3WIE9STAOpdx9bTthfHZzDk2JkvXvGAM/iQWZB1FdId/65p3F1tWjeGYKjW8hs/9t8RjKEu
yriSkTsxdsxoRJwJ3Hhu9hk/w77sj0uPtyB/Me2/Jl+usyIqImvCKrZ2iU22kJkQMYHYeuzLLujK
9EivAirYuNg3tYRC0L5EmtznWhVOklNyRORFyEsHEEGKYaK8xxnZgYk4ZqqHV1dwFtQ8wdzlyEjJ
nxir8R4CdETo4pu7sdNu537Y63r9rdxn+ue0Q+f5oJzI9COJJ7tmPtSfZT7vHEE2I9vL1KuTtP4a
aFEG0z0SqPvU7+4aBk4/9fYL4LrWzAcsnsu2LW8ngFCcQmiK99VKRHhtGCXsdyPhQ6l2qDH1Axvc
z9w+BEOEXcb8PRf34GUb3JfdcQF3IYMDxwdiCiolbE7n0vj2RM8tlZ8sBMNDUcH6QKP60/vI2WpG
3q5kR/DF2cCHtCzfVu4Fi1AnnCjcnZ8Tnw2d51YV5461PkLKUmH2bSzrRtfUK2fCppmPZuz9lmUb
jna9E+jRyA3aG6hclqHfYtmmJ63hRemJTkNeZKZk8yynOY9v5PzmYPHEViR2RfGmY1VJu5V+Qftu
0wTkiiCy5qdFecfYagIbfNsTT7nXhySF4ZF99+3fOf+Z9TSUxOa1QtzDLmwmWoREj5ra3BJ/wgWE
P2+s71zQoKggIL30rolGWbXvBCYg12aY0TU95Lp7i9jORM+GQSwZP0e218Z4IO+wPmmdOMDiETBC
PAxcKsxkOSx08ELijH9F6Ua7vKudXQH5vhVGf4Jt0M9XzETp39AFkaYfn5z6OXV/9LkOypGxE4Vl
g9kOV2vJ4hqbizrGvnFwIm2GK8nwrdS/lv1rpQYynOzismpPGIGQHgUJlkqzZ+8nsoBpxL1zEE/U
zOhYFj6SUnsRqcfNEHGyW5uJ26HBGe4YYU9SQd6epho0i+xEZzxWww0TRqAj/3QUZXy9flqo8Eic
4S+OcuZt+9hTmUt/UQQlogOGjrSg1fZjbWU8vMelKA+G84NfN2xwzfhOqGGeA5gJvOHdsdFZZNii
/fu8TR4c3oPJ5pKvJipOwfpnp7zpi4I/B5yqoz9JHN6EuCSke3kfMwY4X55wWBI1g8E+XX5Y1zfT
UuywKjw1CBpaHd8lJoCLVr9WXPtS+3OI61DyzYQKYsX+56bUyafQWrJQyE6a9Bxrj8UNzAQhvkxs
E8id9+74m0zIelqXKVEvt0m77Hv7bxquiDxxQ4zkWVpGyGx/MzUrIMuK5i5vOD2JVGNbMtWuaMsj
6xBGgAczn+2NGVDotuXTcNdVEJNlPH36Wf0caYj0catwSWnuc5M1L1bafuJc+a3hj6yGzWzBFF6d
rcLbCvVhLsGohcCDO1NGW2Uj4jPsDVfjGhdEMA0iLEWehjph3D+jUd6YDB7AsFvEHq9F5V/tuTrz
7Wc9zV5GVkbdPCAKOjj+ZU67izsDUXfXSYlwNkwGWtS76KCnJbm35aMSyVkwA8fdaxagx2GcrmGL
pMqvzfhijzh5f+qmpQDwScF5i1XhZDMuu4R/TTZsKUwPXG4szxQ8DRC5dbV1UAHNkuxcv4oPZjTE
B8/InlvqQyMl7uJGnc2Mn3hOYkchvvzZP2u5T0JL+URt108F4qOZ5WNB+ZiNX7K91ul3TwQAPrQN
7vu9UQIjgQAUxxix6TC4oU8eCQ9i15vz2caMb3I3tigqDJMB1rHYZanhTe/t7KXVcU0P8c6sX8rY
hT6vn6Zy5N34VuKjJTysyt95HIiHw7lAcveckcNTpjRekclT1sGMpqKH6DdjfMm6HpjwtRGS/tGf
jmzJCDcex4xzorSR5mNBzVBY5CZ2g8W/8aTLyfmROvcKBanXfKeAHumCFbonr8yof8lP2dn5icLO
w4juzGn9fdt4F4GlweBHZPoPKOmCRBufsWlpfobZJ9p1DCcZYVCRE+QumxUKhzn9iLKXhZ0jFh++
4PDzjHupDchYfwsIhTTHlinI+iGjTHrxo4/hJhmTo9P1zRFTD15bAxNg5njbWa1ubTdsV5VMn73E
+XSaK/PKjH7Xmg1UfeTSXSh57a3KObUFd+9oLto+z7E0SItHZbS5sS/IKDzNxL4PhnVNPe2mphgs
XmAhWMR5+5R9S6kV13ZxRdEB74ux+9JrEaWkjv+KZ60kfY6TISnelJu8dP0ycr4UdzYJNnMSA2TM
n2OMc7IpTlya8307ccB7afLqdoaNEDJlHPWto8pd8ojmKbRMpmYVd0bQ8S/wsLIwTlILxDHFhXqn
lZzIPWkr83GM21PelJuiScICSprvDvSmDAqHu2aKhhDeKoy8+WQTvKP06KRAnLA47AiaYgF1X0Fb
8T0SvNUh3e0JxQPTc9O32dSOdmdWNLzmwBXN8lopbTvFWnz+5wtoqlxLXC8pdcqJhSHYpnKxaTKs
lsPOdxL4ZvzVbr5H4XzFbHPIhnhfW98jNz40TYzlhELcOBV7kiBvfad6cjhVmlPlYk8qC+/LafCf
V1O7YQ8htiL6I0gFCOhcqeKtSbTvrJuDKmL2AcE1gURpocVkjjCQ4Wl6nibv1Yt7YjQGRsAZsWtU
VbvCB3Tq2kPvib0etOjcpoJkvp6JlIuVFsJ2OjU911yDlNbhCKqmbSvHCw/+MiM7SZK3AsaNauVt
jDbMIq4u6YugBnzGxr6tdQxJnEMDNh16XaccIYnAFMbsWjKszrwQQDzXxk3SI+w4tHeNEotl2cJJ
QNZfjKm7iEJTDPdGrf3INZED8UBKuKCUF1eWQa13/kXaen7u3fEWYw61tUaHRD67KlTrT/P6Fk8O
ARIJ2sdKXHPba56ykYAni1ZH3Rgg3jKfIThajuOggVFPPhCXI3kz8tE5aGql+dtybyrnUM4AhgtW
EYw4eryPLpOQUyAy4plQ8ql0dh6WqN/XmftNNirNXjBMNwSG1tI+ebK4zBPtm/F8mXI0oPh/ykWi
F8IcUzfc5jVmnrGxz/980Uted61m6dPz7kFPdP/sLOrZzp6jys0fdfdYlwuF0ZG4t2I7DfHoeI5x
tdA6HGJv+OuQFW86+tKVkVu7tnfF1auJCxhpVuyweWxqH8TIETkXpT80p6X1zX2XQFXMEBvIUk/j
MMug9YrA0Bd5yspq2Lqu6jBAW/MJvd9u8EZOezOOwkJyCyD4mzA18AgzPu2Ti1wzduujP9SXDC31
xSTEEuEdFoupFiF/tJe+681ATwWRq3jqUte4+JokTlQVvNY5Wy0RFsJjAB+dxQuiDCVgM2OrGhOE
XXONn34ZsvRcqv6YU9RIFtafV07YVsuW4JrKAXWcyk8XdpO+2Wo3LGTSedZ4K1TnnWSuJUf0zt8+
4W14kngQ2PX4ffnYn70KOQnGnou/glA5Ax8iKsarEZTB4A4hkI4gywWJUb/cLQRdHGPAc0n2SeCO
+ktOh92uMUw6Jl2o6cLmcz3EROC4MT850w/9ClbPHfPq6KxvaROMjt2fqrQQRCm4JYizT4VDn1y1
GPFvsSznO2uRMUreJUxXuiuJki8H7SbuR+tnMD/5UfgvmTetpLS59aKiuNjRTx5p/qMgkHFNXOhV
sy9k/jZY5tWlCt3Kqhdv0OzQj9P3ZDBwwfZOuzNt/kAZUv41Wiz068S6w4YBE5giuco8mEtyCZMw
u8asngoQw09dbFcEdGjdGbn+hCbdGEIUky99yfdJXRu3Lf2UQZs154l4jQPdzyin45+yVY9M+gh6
ImawyJV3kR9/agaUpD9VxHCQ6NLXfAprG2O0bcW3yDsZr2PzzlfLuBUT4oCpjJ8Hi/wdpxdXmBZ5
19EOvWno/j1YaxBlvEC4RZFaGCaLOxm11d7368/E9foPQoE2lcC8WLtRdehM2uTdjjAbwUjpmNll
SvtXrGF7sx8Y3VH2HevFecw8cZfHOPDRB++nyMRCRmbTxo0g3xsVS4x5jgpEj9hSIywZ3mf+k8Tr
kUxQH/OKWu6ZkyXurT8bipxJdLyLLK3cE97B2VkSGTsCR/zzxYpdnQdeg+Had6Mx2eduxTrREX9r
Ufs3ITm0HlFNxmTQyFPT1IylR3aH+GDFE6u7PPXc26AT6EydoVs4vdDLtqV1P2pgVZJ+OH737orX
tu+JFVsDmLatKu5Sz2vRZrrlBfG4QsG/5Thkje3RlmnkpKVlpB21rGmDznYD6RQafuUG/R72QyKG
z5bSTuVUS2zl5W+LHQNQrqgpJscxk9YaQWYRn7VYansU5hlRAt2L1cgazCg7NTqOrhoHmQbXmnku
S5kox53TAddi/Vpmvd8V2KcJJsYjgRGXQaXPkalRBKw5aVhqy3MphluSknzuk7VoSdPPQ3POtazA
B4ZLbZzmAMRLnYa+xo5UvktdjDvpRV8wS8wcCx8GVNzRbLt7dCKf2BbkHpX6nYwNUlD7GEJtweca
iZJxaQ3BtMDQiR/o2QDpCkGkQ79s5hPw4VDF0uKuUpW3TVXPg668EtfVKDZZLrAnR8mb1lU7lREi
1zTeK4osBKqmVx56bjIle3lrrJFGwBC7rHMfo7F9iGwFNFeNR8S228W1CvaHDEnG6BB6UK4Zxsps
9nmTsi1OJFs3UOkH19zznJMbLyOsMJ7rc5K0InAab313LePJsWTQyNE82tFQk2XiPmpa8asNWf9Q
uli53RmTE+ICk+fi+ntcRMWjmUjjQbDA4IOCHqApySE32Qz9QohzVfuE0LgaNfIK7Yw/3MRe+6yl
XncoGoUMF+/TISfe4DBx2iLXUeLkEhYZIJjOiWF2/ft0iIJagKEDORhPtJ6a7IHZbU2PY6C1i3gr
BO5gOb2bfisOykKpQ2PZtxxk9L6k6kMrf9yhjK/Ues9PqEuJxej5CWaJeOnIx32yZs5sOVCf+88/
0k88sX/2XaDZyWOiUHtyrzMaJW11GAyBy3CCnqva+I23qQmbufL2qe4UTwkxXAzFa4TFmsGTZfzV
M9SxFMLRlzZR7k3MFQ18llHfMSHvEpd7tjRtAqumJL0KJeed1GLyTeaiBnsB0PC12Dj988Vd/1vi
KEJb4hshSvekY+9FcLs6hWVs7Q2lfymzxHE3FnAuLRTA7PU39kIGWmbL0+pEuXNTk0hhBPaR4iRo
YLaCpDbEOY0jaoNSuvII/yuuixfVV2P9otp52Fqk2xxkym3bp7N247RJ9zTGch/b/vw02shrhPNp
aWn8JG3anlupuQHF3CjZi0bsShIzN4ZDGjqKhBS7hJjCUTTLuSjru8HQCPGBNpk6etpN81Q1wAJz
w+qYLHl2b8RmWHfFj+bXzTXL0lNFLumjS2xH52jpJUEUiWQmPzT9MNzYbHehVWfvC/CanE11h+QU
uRbOuLulmv7UfzF3ZstxG92WfqHGiUQmkABuax45UyR1gyAlCvM84+n7g3xOtC275fj7qiNsBU2b
ZlUByMy991rfKkN4e6lkn47y/MscFAXmicHhsbBBvONs3GZyp/qZTp8DeEqWY/2UV9bboAoKt9zG
H8E28sXWmLp03JpHHTKxFlnxUCNkP3st3SFX5w9u0ucPDGVxogB1qC1RH2J7dJ5c9qWd6ux+mzvQ
wjlHp8ci0puyluSGxWG1QbHVkTReq4OmC7srwAVuldbmqVLpj9mKw3NMqryw8tsGsvom62f8MdO0
IyOwOnFcu8+GQe7Ght2nFGjG/aIPb3DihDe6V1/nUU7wvizqGwzKcwn50Vz+wNYBPsa0nmNKAwyf
xXjXhAIYTazpPTFJspQ3gA7j+y5h0Yxv7HmXT50BCQkYRG079LxEAvo3SjyXEt/OrqjWzlyL8V7r
fry33WDA32J9mRusdEqwiSSl116tfOyueGbRRGVZtI91sw48YzpInE+XqSy8i0i6Ja27y7bStRu1
EIYwDnPQ3uEMVzeenhQ9Yp/8rhyuxaqd5Jda+R79seyQI5S/U5Px6TAwZddKJbAGD8hPHdPO64uv
+EmGqqupDePpEhKffjGrnHqAridDtgxndoJtUoumuzEj/kWfBi9MGJrdICcUuVSz8dzclBZH2WGA
VUTnhck9+gAIct22dIzsNDZx8NTVNiKiCfs3p1eCZvDrojygqTbZ8cZQqHLcRh7NkmO27kof8Z16
bceuuS1c+lwBhD5OSPlwyW1mGqUKsnCDABKlfVjNN5XqDp1lARRp4uG2KSOYP0Eb3aoFTVvCUgrn
bH4P52LLwu2/zIFAj5OgOeT5/SALg2PaUNwmBGB9cWa2EXagQ0wEMyNd27mbvNa583wa1UFs0OCL
YW3i+YLDp0b7UaZY60Fb+KY1n20iIZ5yuFCJBOCQo+rHv7rWCMTWuumpfbuUw0RhTTT0xoCiGy08
WrQ+2YVYBugJt9Xd1A/V0fAhQpahyXCIBtBJDXX5Wi9Fmce4e0RIOaNuvwMhyNklLYb9SKz9NYNS
1YAoPUWiNve1qr+GvsJYy4Rum+CLZu4UZ89+5NT3HMmfgsgozy26Nfi+gDpNuGV7+JEMWTva1pPv
30YDR9KUnslY5dFWqzg7DPn4mEj/PnDreG93LnNeK7Feo0ju45we/GTXOAtKyKFC+jUD0f47QEnn
NfCGa+PrW1eP9irsmXEEY5QcWvjyYJfsCOpWTOG41XKeAB5Zm2QkDT5s3c86tR4yu4131Zxq9Ijg
dNnSV8Vo3w3e/JKVlK46cMrt0PvuRhlZvalH5jYtCgoc+5Aiw2F6FXj/nvlB+Aritowi65ZwzBfp
F++5L96ibvrCBxTBnPMF7Xh1mVyEIUHBaKxIhxuoxd6zBjAKQAGKfr8QbXw2zTGnWw4JxrvXwkG1
j/m+K8D4WU3J+zfLo3TnC+eRcNe7EaPtvn+TRTefat+SSMzsp9DpG4gDw8J00NeY12jAAUSCntv7
1AgYvJoXF0fJZqwEWrJm0NRFNC9AJHAC83HDDJQfZW7N67YW6NqkyM62jSE2X5Rf+M+pFTogWo0q
sovVe+2+5DxrMULzA4P5CtQDavd6XSYq24xJieNegBDMBrBueBHLxE2Oif/iea19HwbvSGm/kIfu
H8rOvUyi6B89PNlTyM5ZBwJ1i4CLO5yxiTWnOEGj040jADf5WARFdrAGhAdO61yRIA2A4Ir2WLoZ
Ct0uUjjO1pAsbAwUNDxpvdQ1rfLAo0uYtBc3Y61w/ReH8nQtnETtJuwI54Z5/DYVdLizvleXpKR4
7N184IQGyU/69HztqjqrAj9HSTSCyH2Qb9SOiIYfwqox6WZSrJOYO2zj0Mm3gWstUhCw2zFUoY0b
PhHNWFxBhSfMj0DTSzGgKAs7oHIBGs7SUcnKTrmdJzO6zaYgvu3cm7biAli0hldjB+FoMEp8tN6c
HyPmlXZKu8a2phvoN+52nJ0zc4qdzQu+ROb7VKj8JimN907oZge4N1gZg1Nv1Ty5O2waH2PailPW
TsfUG/dlSgO4zS+QFzEpgNtaTSIo91CNs6OHmQS2aj9mEwNuCxtMdSzG8n3WqEDd8WuxyGYgIn/K
WNrojuhhxjEayDZqJf/hrUjSElobUwQXTwtunL64OBVO1DRu462RjvXJG+uL6L3brBCfrTDKrT8x
yG9pWI6TdwNPSqIDZWNEHmdv6ogRE54qHIm4KlurWzgr7nNM/Mjah9VQ9LREkrbNGf+OauuCFQa4
MBmPtJ5Ab2OdsnMrRSNQLJqDpDnTPwOpV9LNHQxz5t7j+E1n5KcB1gE8iJuziw/NEnlBzX7TNHPF
tEdDgvOINqSMPhij0rtKN8/1OP2oum68eKE1XozlD08au7LU/qEKZkoRjve7Mp4CjEoqWbumPkRp
VG0yrZ56VVw4Ltd7MIM2k6iS7bOr5M1syvnaJK8AO7aR5ce7USQPzAzGBUw73dZDS58gbqx90Xjt
Fk8+kBaadHEuryQbnP3Abw74ZANuvAaUhTX9sFLDuZ/tyr03CpKszWFEr2OMN10TBcfBgdvMjMva
mqmASYPFOUsgvzsgNkaamyf1FIhZXGAXbQFEv8mexhMIIcx4nyzk8B9coLiZPb7HLqP1uFTfbf0c
ErkAobabb2f3GLev4QBnUybYYaKGA0kdmdt0Ar6q+yhBHunFnO5yZImUx6NAVuHk8HBjtvCqbG5Y
zrFN5+NxYoaeaM4ns/8N4G1xLKFraNNM1nNmCqzXVUNbn3q7JBIOHJGwEU3g5fmhO72TLXYDixZe
BBM07qqbTKOAmJORmpUQJrSCHOxta4FIG/ExVua0pgdJf6MmFCKbgcsX6A0jXPoEoWTngegBdERm
sqBHffqbFDhmWtHYbdIIJGJhIRWIb1i7hiVDg3O1cfHcimijTD9KmCX7FlIdMzx3hzsfb4Yqs0uF
7ZzxJ7mEC4TTDij/VFRcWtd/KnG9I4XnjbhosDTnSCMMBV4mGxDTt87a0U+X1xS5C03bNWibcW8Y
83isdPHFpaVEoAgKTVUp5lHoMmS7bNIc3PMZJWXhRzxbqT1ecpk9960FByBqb62hP6sxuLL2f4Xg
8hGR8XEES6CB6lyaxZ1gNjRzk2XGnRQGMRAcFrW/iwM3gvbynWWWlA3Mx+u01+WBov5S0FQ49RxY
kD0zdJNqpp20wTNAViKWfm6kdtHixGfE2tlhor/UAL7e8gz0mynCDufm32vkfbNXb1SGlMUi24li
DgJv2+27UvdHOw0egIOyeZmwUoqmIZeEk6JPqQP/pWCCH4Ftni/jHI4/nP4t70wq4zhrr17wGRQY
NJ164qQXipUH53A3YEpHb2Mka4/z51JkTlwydP0OI4TJs6tN496HWRpxkg6f686nti15XJcfY4kU
TdFcvD5hPqb8z0hmkNuHHbu7iTIn3pUDzHAQewuqr/k+BCGKDbKySGkxYLXMYOmb7BjF3R74Hkol
c643ZgT1M28Lczs4zBpD5k6wheaJQ191rTlT4YxF/9CCOMfLsLbipyqq8rXnBN5KUTsDH+TiA2ic
UaqAvxua/smseIGBA+nFnsuvdYvjASWKvRHe+OAyM4O/VSd4WroCo1/w2eN0gF4bnSyB7VXj5ySo
vb429ePgcsPT1A53WWffkkuYbgeBNkhTD2KURX/hts++jyqVwxd5CUR/gNqhzzSwbbjfe+XA0bQA
YE79N3BNzTauEF4w6aD2hol5IdMZOJAZLaLSlyrrCLllEXDzWFABLPUszeIQLrsbFjtxKgY0NcR5
PEXFDI7bpaWM+GJYZXiAswRdfFMCH2EpXkETahgtTFtlzi9+r7nGdAmo396MUJX7NvgE11VfjMV7
aKcuJGLRL8DRj9bUeHXrWBymBwmHcNNpUKthS7vXhfq3sSnAA2ZPztAXp27oGZY2BUfCUIDdIwHA
LRRhUP591VYL2y/oaERwub3eN5jrddmN77aXIUyag2tX7wIW7a4qDW8tu3lBsBVPlsFaQduAD6hv
zBsHsZ5lf0OH8CXy0vqtUNHVyhz70/GNo6cevbho7sbGd55o3H0MLFSXANfAOKT3DrEYhzTITjLx
O2aQQ/IYVsNdhwtg43Sh3o/N6BzoioHzRR2OyfSpG6PpvrU5A+XPbp1MT9pn6uAxu4X7aT84UV1c
8o7E7XksPix41E58N8bm4gzn6jfLBN1tIU34lILr2bIZDPNccklo23kkj+yUhlukR20eZJ1+SfzS
PZvQEfeW54RrWc8oL00+kv88uRDDJH/9v3km/+Ks3H8WSy5g8+v/6v9DY6VHkOf/3Ve5/6yz93z6
c67h8gP/nWto/5cglhVInkdQoWfiW/zDV2mTd2hr0jodhYfatAU/8j++Sn5GkyTlkanED2mHrMH/
iTV0/gvVp+OSL4vlhZ+3/xNfpfwlYhOYF0M707J4XY7t2moJLP32/hDlASGI5v+aHT8DzTxHKB6Z
ztAwo7RioEaOBN6BZgalR7Ou2aTdVF6B2TMqShfZd4JpMTDFUWVqV8UwSndeqq+qQl9qmXF4MQ0C
JYRXyu3Pf3QiP9l39fA9mYPmdkZlvCHDiYborP4lJFotKYx/yiVd3pAjPIm20yYkWlm/pDQ6Q5Mg
NGaZzEvn3Zgt/+wtf9iIQ1yve3Ul+pZ5ctigpNFsvNbvL35QDBcfSuiKWVPP4hQdImqKuAn6J1EU
0y00KdzLTBDBNVr70rSjTTv3zprmqHtRAQoNbQn3gmawPFShLnamDgbaB4yvOe/vwz6f7/50f/13
POWf4yjlEov+17ep2D2w43rS0Z5Qi1v2T9etpSJuSh2j4lEM4molkktaojA0oh52snEQHdZB2szy
WuPl3ppxPJ+FgTYD6b86hNP4nk3gMfk4iptq6oIdtFFB8Eylrn2jr6yczcotB/scGSypwO+jYw5y
YTshu125UWOeKRpxGKZuuvn9WzPxDP/61hxpupp2u620q5a3/qe3hqKK0yL7LwqGDKTlqI/IBNMv
Q1EASR3cc9nikPDQxGDVJ17ZHinYszD5I6OVBeifAz95jv7hZdCm9SRbNYbjX56MZhwQMyKowldY
MThNewxpU9qCIKSr2Qb5xfdkdgmXryaRV/smRx8f0R2DJvToUd3TpToVruWdfn4FMc//46tAO93G
7Jml9+SAwXOj7uEUCDizgVCeEbz6b2/lHz5RbkBLepa2LaXlL89Eich17lHHrVOh6oOlAn7ZqDPg
TI6/D5d2vTPWzn4k7c2nKzARtpmRKGjiYjgRJEVZXpJLRwoYUE+MFZtRcldrV75mwLhuxGCryyib
lFH7dPn9zSD/4aU7ltY81rYm0lj9EhhOSB0mkpJCBsPHtG3HpMeu8kAlYZ5+/kMnW76zfHsuivpQ
E7x2+DmA+D9/kFVqn6cY7lUVRWQ/LktQWgeAYOtzbsEeyZvkXx7Pf7qHWddZTk1ePdP+X+7hsiNL
eKIFBB5MbXLGqpzfcfX2MWSmAJ/KBgXk96w24cP4jMu19QOy9r8sheavjnmaQ2w60tS4fhzatb+s
EeDQOp0q8mRGAsd25K58s93EJCiRKW3XWuLiBeixmkjiCasY5YRQUH5/+cy/L1OWIK9CsvWxSll/
e5anKONURIAD0ED7HJqLnbJJi2uEbZKyGkV10XzoWCX7yTOCcwQ4vFfDPXPdRepVPo6wJq4a7JOs
mCeJgfRcQi665Povr/PvH5UlHOVQ92p2VO0st+Gf1pxcNdJlOAMkE27UxjSUc0VrMZ9ks9wjXXWp
nJ65b9tZF1J668IM/yV/+ucn8dcFnfuEX01QsdCm++uC7hgmykmJiHmuD6YVRI9LxmZoiS8JEsI3
Zjdy3VRDtSq65nnSiKL0ZMgjYwwYIJl5cRrG0LRl4JLmnqAwBgxtKRnCASPHx2NNWM22TeOn1Q+i
qZ0trEPrKOmn72x7p0uveHV6TTG4VJamF6jnrJ+cjZEULzKxmMXo2bqRNfrCaGyS7c9FY9Rtc/79
hZB/vxCQJti9pcndC+zol1U3cQXZrf6EozI+hZUz40L2BnETItq9QUdx9aaQQrZLT13fEIaHntjE
b/q8cKzntE5PTo/LV2YBjHF/Dq6iVacELBEByyku8ij09r9/wYRS/7JZOUKZ7MLwKTyH0vyvNw66
ASskUw/D47JZtpWI9hr53aVWWI3c2HsdWmBXfIw3ad3/+P3v/jWQ2hT8bn4lCA5Wd2Uvr+1PN63G
hRXHFvq7Ieq8vcIki/xR4bJqVAfSXNIX6QW4/N//VvMf3vLCAdEedH2Tc9Yvb7n1gU1wflx+LXjq
5p2uoLsjWI2muoc6Ek6suNR5huxuwgbfkeAQWGAzo3SRvEKEJls5OzGimDdjgymQY+5jc+7Tuv7P
9w7H5JG2OKRykLDsX/aONm8CiMd8PqEjxcewWFFBplbICcDRhdkOSQ6mray5jw3UFgMcg3Vt9Puu
rwjVQeBpr+lJEIwTzR+lrhJgbHV22yW4Fxvfbx8FOJ/ViKjg95/vP1xVB/CwxJjguH9fiiqm5Dr3
IfqrTKS7IIKxoaP02lAFb2qZhYc5HdzN73/n3w87WliUKJwQWK4lX/71Vuoc6LwzHyFsMpPF2nzr
qg67uBzvUZFuIrpm6wxv40r7aGrTINlYEa4XFxu9Yn67yt30rhUxqqHgw0vAFXSkIsxI9FUCL6Ot
jH0HYLEmYgWQOO0jA+/M79+B9be7kv3FgUSmllWUd7AUOn96GAqunKF6GJzkbfZPXu7sJ8ub6f93
JdmT07mox/RGoCU+I78EWj3r99kO+sOE4+Z+EM5jW5rFa2uMcp9IAitq1GctMu2z1briLL2kxR6C
is0oMczO0aNdG+Khqg3Cz9y6uCoqvG1Vhbcyq/I7w8tIkZoS6y5n1IqmHpdwickJYyz2mnFwL7BD
F4zieGtY9HcLYRIL2DrNLcbBP45hUYtNMJAUjBw7k/vBl+4BTi+5FmKct7//8NTf7jkeE+05Gk2k
tP5eNKki8dqpN6Z1YGFzdGPkFkRYeCekmt6mnHMyAElZQFsNtJ28abtU3i63rDdfF1iFEx+AJJ2s
tIug3xjhtJlYkdiyowNiZRhpARY0EVnHuMycVTwuY0Wa1xXGJfTC1ZC193aHkNQ1R4T8lsV8KaWC
GRzG8lngPblLADmY6PsKXRlqyy76l5sHghB3x192X4c6Wwgl5bILa+uXu6cfo9mNVTavaWdCeC20
eVf4SCNaI3yxSwoP2ELmI1nKpAy280AKfPg5NOhC54j+q2B0IXF5Im8jU3fa6nJiHOXm001iEeEV
mzgMEWkUd11tnLrMGO/mupruOhMQmNscDDto7kHLNvf0sJg5FKXkPqP95FTFu6rzj6YeXkkJaG5h
bUqS3gbYojYIlE7Gz4OHML9vXWYnZL96CAv2xG6aT61haqAelGzB4o+1lNkcVYnUJY2DxyFDLsn8
2bioUBRnkyTMVUSs6KlCTUC26BLKUk/tDZRcp4KUZC4/iAsvQfedimPH9/uuNE9WCVMAKFN+yNrF
p+234lZnIMXG3ib0vMiHdYWzY6kre3qyFSKFLnCPc5k6SL3kB+hS75YB3taTMr36sHiyehkRmeyl
thpxSZIUVljhD9n37m50Syx0qddsggWfB+XX++M0mSbWQszpqw3sO5OCBFJ3LVh5aoCxYZpMryOx
78smWSkmovR3g4PfddHNYLh3oz/pLVtIcQN5E4pgMnxMbQLmWC+QvVDheZ8G8/LzjzHX5iXzxMOU
OiFqjeAU6g5PpBqefcpxoKqMEn42Haqi989F+64T3I6FTybGREwJ/TnvvTTBACeTclclmoLN3Oxk
ycO5DZZdqusye21VzlVxxryJGgLaQtncDoo1fwjtExIVpswk1cMiXpRIvZzu0s76cArYEozRgt00
WHRjo+I7MjRz3/bkgPaWSu/n+ttklhfuTyaQbY5hQAbl1qv8ZqPIT1vFRRXeZ714AV6abI3YE4Ca
0wEXIoIcBwbNPiqz6uoiGKgE5d6qUajeZ8JZZxYFgAyAPAv01G9icUrH4w2wSPtxnlpIrgY7QL3A
ukMhnzW90h3+f+gZIZpUm/7yMV1kVU3vaPQ/8KRrh2RAIXvyEIqwAkIDVacIiA+N8irZ/X7xczip
/fXpt7j5XVc6dMI8Zdruz3//p70jZmMneQt9bmxRH0+udV8zut+7kbGjl0ylSHjE2g9DKImRvPZk
4E70lh8IWB5RnAZzJTfMFITK8i00ypT4EFQfs0+QSg+AcoOY6BKGtsbpks2QAshDaOFo2ZqHllT0
fGcG9f0801eze2/HhfeudGSOvYn8s7GMTxudeW5GW0MbOK8hZrBaP+TSdh+gXbIBSzDSrt1v8iPp
uaeEydex8cNuUS61W5n67RqVQY2FDJpye+5seIkIkMI9JQdAm/gmIxHsbHavvWYhJzEEw0UPA2oo
Z7WuQPkOFtI+xMmrxhue8xqphSrDz4ZsOlSlQGnpLWxE4FTb1uh+6IF6FhbtbUpkaoPkADf+eSiN
S149u4hWH++Z4uBuH9Alc14kxLdJ9cYNzA37WnZUMp/wGRFomHrvgcAzTKEK801o+0Qs8iG0gAwU
ORFDaDdeJcv1tmk5t8TONjPj/Jjya+uFEWvN5t0Iu/yRTBAsbyq+d3wMP4FSzcaQzYsSfbDuJt1s
k9rYhWO265AzFrEj15FZ4PbwmToYlhHhfCpJM2QYGHf3DIgwu5okyqa130GkMHGoAkDYEldgLPaX
juIpIxW07beGN77E2fQxhuNiqEQ7ZZAizaXlfO6815PaciSR2zGxmVv288kN4c6lI+mPDfi6pDpL
adwQDEvcbr8o4F1/NeWF3E45xpxhvPgtqoLATNH3QJ1gQ/kAQRdtSGUgWI2sPwfbY6dDJL3pzFEm
iTZdDBuqzd9bn5J/MmZ/s8R9EKccHpsxQmlB9qWb0I6im0D3l4J41dSNeypxadfC2jGP4r7GHBdF
+FWc+jUJ1QjO3/ve6QpaR8kBSSEg2nP/d6AgyALDV1oHJoi1BLKxpz691H3IJmjBaZKfu7PLSrsa
kum+qHtwnR7/gzYf72WLmQDB8EdY2hCv/QFt96e2pxx4ZUJ8axImu2DkFs9S66UKUKkwXQyBtzD9
4d47DpCREvQ3iDs2Irch4s0Z8giC0GlzNgc7IpvOgkQRqhx6eV5+C2I+e48neSVTIJS5q4HqCi/B
258bIF/xO3YB3mQMD0w8Oyj0I4OcYMy/ZVN18ILFRGRmEgUXlgvJUy7paO2MGV29kfbz3m9nC5g5
y3lVQ81s22w4RJw76+jcNKwn3oSAuNvaDUO6iqW2ms0ZZVHy2HEE3YZhpjYpgBz65kZS6n03ZuCK
R1RT0u0P0agLEg2GYpOGiv1+wJzQd32xboD9zubwPXNwm+C9jMNii5KYJJ15yeniThtl+CXtfMAl
umArsvGEUyZMm1TYaIDi0lrFCFnWHIa3tWbAN3niUeULsCc2yP42ZbHJwgV8mg1PofXNJ4VuVevv
DC/MteeKJ5KxjDWRBCFZjYk+uKTYGkTLrfuUK+MXNWkiKt7HiSOO7vwmTHiyKgZtwFuTpRVAMLBG
DjZI+WrsGkS6+1vaFE9hPoWoi9uNjkzBPYrYwJ+Oqgj9S2wQWaxhj49KEVUgGkhP0H5RjFQM0QXU
W8xc3z161yWZnxt4jxAM8rvaS05dlD7J4hiF0LCUj96hdwpuM4MhKmCZ2jBw9JebMLLSTUyfdxt7
AxSoGpwAIJIvPqJkws7Ua634wuDGzRb2t+dGh6Jov7XLSlHweM5BC1OvhsE0DozKmWNso6l8n8q4
Z1g5dBer1V/tpsvQ2c1fw/BHGCdYFhLouxUqXD7IPrqbGuMuqwd3VQkG2JXHoNMZjTfXqw6glKw7
XXZEIqRsIHA7p0sdymMp5/hER3tctXbcsS9ED40pLn4O30DX9msbT84t15d1cB6hbTEncezkVQy5
uYuHt7Rt9H1JLiJW38jbcTxd1SMYow5a2Wbg2EBqDaISM6XvhIvJt0FLp+mDoUN/H4f0lWcjeRRt
zVhTpF+zCK2Ay3yFimkRecefGSfh+7GxL61f4/GPzJ3T42CXHbj4ogbW5qULnCcrwCzlOKhNet30
ojh8pcXiD58DQGcj4He3ZdTcWOlLj40NTVdmC2juqYWN02mONUGOHF2XpPUQFC4q2XVtJ49jAajT
qSIyrvyEBKMu+PZzHG70WbcvnK9LvDjJEv3G1hfOt/BlpKyJI7b9LRI1Yee3Fie9jdWl38H6KOg2
4jCMFIfTFL2Xy61RdXLFjg4kohP2WxigMVYyOnpmd+niuN4R33TDVnlEyrgqOVmu7SF4Dc06xkqs
hm1uhbe2lV8BhtkXz3HfaXTZ+GuSelONA/bURl8aQqlZprKHZljyDXhdNYREU9YXfKUv6O+eaNMe
cZ1E/GfOTnmKzFkPce1oHpKIlKoa4UmbwFpTatTQzemWFL2F6LmMjsyaribekh3I3hwBnL4kHbQn
s9a4Z0iZUYH4hgHDIfwwYiiFjD2LEK6FRfzSThX4IZfvs1a8Y96+laZHzGEP7AonGY7d95xowGNL
1P06rWY8CCsEui2JZOU2aYCk+GZHsmNmUkvOETgPgQfcGZvbICxCbvNJ7q3K6LdwaL8hHIODOHoS
i5TjIPtmuct7+WyjaDxYPEoXcExECSz3qJjwz3XFuzQIYEN/AOKEjWkC4jMYJKuNNdS9XroPtDau
M6mliBfa9TKGJ6WTV5l2dnZvdNR26oJGWr2x4xGJ8zOQtuphhcJnsDTtL46Cm7bIUI7k/CzjrW2p
hlOQGhlTfKIsngbMhB91j+WdPhhSns5l4go6mjUr2Aanokxfc2U+JokYVgUanWDHcSSY1aHu9dGW
8WdkyYOdGu9B8zwKO9iFCokQsZhokUziOaxtlmIJJhrGQHlzF0U+tEPquj5BdFMxYNyGAcu8SM5a
SIG8q2C5G9c2/rkHoFoQhyD8Tbo9VCN38JR74Z2sEpTZ3P+VCTaMyL5927gkjXMm8UKyLtEOIbqv
LYjVZvCtVdqEAJUdgoDgplSQnACujnPa1xja65b4+KsKhre+7jBsBukxqCvMoAVn0xo42NhzTRvM
0yLSnDuxjFXzSwftbUD8Rd5G+6Oz5g98lQ5HVONsD4rAl3c/S2CQ45eho9Ju2cb0lgTeu9wwrItR
Al0snVuvQgZsD+FjTeIqtHNMGMLfZDaaY6Py1Av9xSeE+SvsuOpcKh1sJgHocN7GTvqWeSGnqxwE
jgHyS9E5yoTTXZ3Gf7OXRwJfyA2LaU7kvIH63A4kHbX2roc+h3hLP+Tg7h/Asz9bkayOOecOKcXd
EM/uprPdTV27+VnQfTnDWqk5aA9ldGCRNejGqOnBhKuwmyIxbKbiLnMb7xhL3NVIRfwTSQIGqPV9
bKpNNqn20Rhz8JAGDL3UhmZsLZaJ2HhLUIXfFiYB6qTMBP2cXjT1N65EVjnmV+tYZD86Or1jmvF0
hIeiuombtN+ENsRvmq/FI3UbUPFyV98x6cQsERnA8E3shvw9olTbOMaMo8f6GE3jVuG/1WZ9xtZ1
9FXlrpsh43zHMm827Y+gglkcfxLXYInmBvI5ZQ3nQdlZ+7SGLC/FJTGHA1XJHZD/VVk9EVwZrjTK
RMAj+5zMEkwX5yEzvzJNWU5o755p4YT4onoHoA5nn55EDskgACcNJ3hlPEAOuCrC8FxRp4gH6S/A
i78p7cVPm8NBsZLkiG7nnpNOdF9xrupEbp4av32hKEn6IiHIGKxxGpBvNA7I0JQ3n/vMPOUeml78
c8uBvthDEPhKxgUUJiLGQVOBwuIUMwAAtFO1VSnsfdXExlOTD2e/sbmrfJe8dH8mSIhXCmUwOHo8
070MN0NHxKBrQ8mZ/OIlqv2dnuRDKM1LHu9FHt2lliS/YCIwoBXfQ2yZRWOS6eICsLOA4R9y09x0
zHrYo99Qf1i41+j39Hb4PCywVfo4VlD6m65yCvIXP0VifwgxYt4QPpi9WKGKBInle/mVygcoROVV
27yN7gGJXPB19dvZcukO5C9p4j/zZABI1VgCHPfD6uxNIuWrxSdL0ucmzIxmnfjxsw6gRhst+bTR
HUlfKyanZPkQVg2Jah0EL9SWU1197ebpLSrL+7ZFmd3VNX0MTEqJC02bwig6JggLZ8D+gBdf8KNc
q9KhS4aoloXUDraWOjlLKgAGfqJlCQowCQxQmP/XmaAmzk1QrSbRx0u6QLnkDOglcQCcF/ijvAQ1
J9F+LbkExpJQYJhkFXTGF9CLpb0DvRUcux68DcEGhTkgh8RTA4gl/JFH2PAMYhCmJQ8Bff7eld5D
qTJoLPii3bC8IHt2T+y5O0s29IuWfAVM3ICGOPTpArhp7xGZQBhD1Rhv5pLOkBHTEBPXkCnuHdY5
v7BeEuIcnCXXgf36ZgKaKTmPQKsm+wFaAKyoxFunY4EHfkmImLxon6lH2iLNgRL8USXxscuyYk3S
AY0vxaVxAvhfYsmeyAmhgJErjiGxFBPxFFF/ZevWPzMrlvQKdJ1f5ZJnkSytuZCIi5yoi4TIi5no
C2PJwCCMJ972yjco+FrCbojKKCz9UGVoHInQsMsDQEd3S9XJh5cMByc4+yGZGyXhG8VECsfsgLBM
8wg3HKOIQDqP05LZoZf0jskhx6NaEj1Ib19lS8aHv6R9WEvuB2DbYLe0YraI8GpUiv+bqzNZalzZ
ougXKUJ9M3XfYGMM2MBEQVfq25SUkr7+reTO3sRRcOtWUbaUyjxnn7Xmk98zlNxMmbZi1dQ5KWER
mT2IH8oqkuIXiZVppEI5kin3iKksJFL5SEA48SzyZ6b6Hc60ufKW1KHqtmrDxQaUoMwmo3KchJjM
MJ5Yyn0iIGtaPB5jZUXR0KMINCma8qU4iFMaBCoh9PCFHaJUkTaXaXxvlWuFHX+t2J/gKJWJxUHJ
osSj2nWmH7itlbGloapBHJ1MrpWgu/SZYQlq7EjSI7uJ8iXDWRJXOGAaGMASKQxAGyDdyhOjK2MM
wxHWWlMWGYSn4a5HLJMrw0yMaiZirGoxCewzY2y/M67fcZ7kfc7DW0Pzdun1PGlkpvTH+ck2uFBc
5bVhDwclzQVCO+Q9sezOO4STwJkng72FGIcBvO9RMnlXp3DcR1ifVm+62wadjg3aI9Lw66BghtCn
mfdEuXdgoFqrXuLjcX98ZedplKdHZBh77CGF7F9om0nZfMjRvGkjfh9dmX58lD8gKvyXpi7BwhHH
KNqvyWFthYafAnTFGCSUOmjweLhhVWRVgfKcaXsGusdj2UmQBJiHAIkwlkKVRbY+B9ThAT/cZrC1
q0Ba1Ch7Ua48RqD8F4gDf4KIYl/vhR8WyqNBuY8GJEilwnVK5UXqESQ1aXTLoTwvdVstZgwm4IDC
p0Sd/0NDsGQgWprcaTuPGstAeIshOPUImXzETNRwv9jTRMukzm512Rw7FE52CtpCQ+rkG2RaqGU/
yA9SVBx/nbLaxpDqCCqT8nUN8HdNbS6BTS69oEK65jGK4Ndf1Az2UYdXihzQuCL4xkNUWafociHC
ayCSWw5viHJTJQ69ZWWr6isWRRB7IDkrGqx4AjjoMejI7pR8Xw70aS7WlrJgOeiwpkadHZQhy0SV
ZRSaB4JtPozKojVLEK7ZLMxNw5mDZt+2NFiw4rHGo2CjoqvC2QfzumIgm8eqoxU7TJrtomZHOoTA
ceaIaz9zIHoAlV3oyL48pF+5sn+hPGEWaWAuS2e4lv3kfJNe/K9z7Tv1EcAh5kdgyp5DoQufa+D2
YYx4SayGhkVSwLwYtr5L4c5TXjKpDGUCIo5AWVahLmNNpZc18aERHzQfdU6suTKdWRDDl0WjhiGf
SuW25vIIAp2AtbKkFejSTIY8cuVPw220bWKbXGb4qynDWqtcaw7StVbZ12KzO2AYZqOjzGw6dYvc
grfSFiNGgBYceIzIjZudegBqN01QRx/H/ioN+PmB0bxYygPHUS86DrjI2tpRfVhscRPauEH54yhh
M7GYW5QgEu3RxTGnXHODss6l6OfQfdZERzDSOcpNJycv4FLjwuyk2FeKdiYFWjaIjpkWXEcUdw2q
Ow1e/35M3lvlwItKsXa7ZmsqO17eSKbvDdo9mXYPsrvbvPTI9AZl1fOUX48e8ax8ewXivXDG6xy2
U4WUT2MW0donytIXRu0bZ8oUBgWt1K5pX5vWWiSMjDDu153mUPuyRASRGi/r3KEI12XaLlKBmABV
IdwSdIGwoKoF+jBq4g3n8e614TRWO1IcPOUaDJAOAo9gwTN16icNVKLhHig/IYOPQRRVq9qj8pf2
WJqUy9BDapjDnuDBS4jPD9MTjfwMcRP3VO6B5K+7u4UckQY2U6yWBr69sTAnghFylEvRglgGofuM
OPAZZyKi2WKP/fLVcqpTYNKLyZWXcVaGxki5GiXSRh95o/CwOFpFOFOto8viKMdjheyxnCbIa4ts
4ykPZK2MkBMjIfghHWWKzJUzEo7sik0tTWpjICDo0CwoB8ZHlWvSGPoH13wfbfpikzF3wIbxUuYI
KrtSVSQD7btjr4BPTNDtr3zGKPFa1spw2TZMJOdBzrMY/aV+QqzAgxcfFacyqgJ6wKVS061nL3PU
2uyRSTPYtZKFiEM50bAAw25qMzsq+quWUepxABiyunD0Vn5OOyFVo4ydunJ3xkDJFrk9vFLLkkrt
AqpVNzyIk8U3tBuMz2X3pNkENyoTxj5CCLFwM1tfao/ciuyTcHNbXL++7Pyti4J8bQtMo8nXVCBy
V/7RxqAb3/hUahObiSDbGffmjFoCbamnVCfx0O3tkN5iPnBVmFGILpYhxlZ5TztlQK30TzOEhFwE
RsjtlGIUwZZaljyA6QeutAmTam9Rbx1rSOD1tNGlUe2GbPTXUwUomvJ4SwsKzbXNyFKWU0305Jwz
394hPyCrRepUnChbVFtPl19aIKItZveDZXJNTR4W2LHCB2sghuVgpSyb1qlVztgUeSwBp+J5ipxV
RK9xKZRhlrAn3DfG9G4wzpT0WHZwLiLIWyh1Y39PK/HaNx2/J88PbeA+O533zUOESsJA2sIzo59A
tq8DhqB9ggK3paVCLa2gq/Tr+h5lyepu476CunUTbfojNO3DmmBoaWFYbVyEOcq2G/HP4I0k6mt3
DHbFPkFKnnNg2n2O3nVJ4a9yLKj1yuMbIfSdETAOxFN6EKCbCvKUo9y/BoMTI66yNdHBz7JR40fR
aXS54iQzymFS2TA7mG72puLcIxdWyFse6FdXWYdrrtShe5mhncZxFhxY1bYamuJIxlesQMSgSo6B
fmgadDzEb4vcWCjLsdSs1wTtccOMYF3yAeVmQw6C7G+IIjmfzl6LNtrIIZ4zpMe4qQ4Ixa3v3EgK
VfUbqQPbaCKwKCIefIo5sQKmztMLdB/DOYPyNTPTyyBqa78y288uE6kz8NVWOZ5LZM+gETr0Q+7P
RDUCkaEqhlqnGUF0jfpnY0HFLZU72lAW6dai3NdVzgOE5I3eRgHjzaQ/jIYfvRzvQ9fQQOww3pqA
ktGKg4W2kFbryKuJCvxA4L3BvdtlAXQCd4wO1qNu7seAcXUQ8mP4QmnnmahYtQmlcQ0RZfchKzMt
5QXVxsPEdevweaWTpUOn0s3lJKHPjh+eh33bNTQbwiJKl2EdoOcGRPRZEjEyWn1pKX83aaVtYkzf
9tRxHqZ2X/v2rTOds6nc3zQy9pilZwhDROSzdDcqT3jSFhjD1VZVOcSxHbBgFCpjIf/5FosUc3ti
Fcru6mDFUybyIh3uXcv97RKpBBv/At+Dm4PXZWkokzl0uIVUcnMPy3mifOeFMp+ztgQrWqWA4IoW
3inMytGl1OnHMPkaZ8mnikMdW4LBQOpCd4S9gjL/XDPEGzuY12NG6ZepAaw8CYlQoLLRVzKyrvrU
mQ+S51nNzBQ74lJfO4W4h1tTxB/C0OTWVt53MxvkJk3iCY5K8dwoO7xNuWspOesZyhzvOvXNyrxi
GbgMj+cVw/6NMs1nX6byzts1i402kdfJgdJxVJwWSVM06ICJgZGZ5fp0+40TjMY6pHbFhqa9lKYo
151y3rducafiam9NL6I46njZ2uAAvgyrn5yaMfPE1HaAxUcLs64Rf9JkgbcDPLXdIK2cFripHj0A
rSvc7owgM4XBsUHn8i/NT48tHf4QmElmwHaFxa2hGDK8OZI1f/BAQeta+gM+lynxWgLgr4sjtSAV
ZGLYzONwPEd0S2nLQb40j3VBnyrvEn4UOQAVhhZlE8Ck3QjdaQz8eI2lDniNb2M/8r8nkYPi5+0v
U45CfbqKI2C8jtWtMYeAA5kpFneS0F4OpXI2QM4X0AHAuf6Ttmmu85wJa8hGZhXAU4Jz1cZUrRh8
Fxxne4VSNQ+wV6DTD5L/TeY0McKFY2seuHVBA0dMmybTDlHYUruY4tWUpwcSIDR+reyR5WCVYXRT
9sCC946rUhANAB/mUgrYAXwwnSgA56vdbdF9AxZzKBIEMy1O7Y0p1WXh+zdkXo9+GfakZ/VNUYkK
OCPtstYMyLqNkbvM655+UUDaofI6jITFNwwMGCeMASelfaaYODHyJolVUeZ363SVTP33SDe5pIYl
px+jYxVpTQ4O44gvRVlHgU6rXvbJzBlnlDqT8s3cvKFAvKE7Pfpt8g9Q9x2kLbU4s7q5QSPBFmbG
Umvw345GgdXCeZYhgFsvJrDkJN6yqUD4Dxrz7+oS6j0MkcFptAlzmeBouOmSZTek3C5wkzdRKu6U
oJ+s1nwcqY0vdHlD8D2ijTWbJW4SNgIj+4QiDNaUQYOtLyRdwurbddC4l0ATK897SMmFUniatr3f
PQ9sPMucpzhkkmBN4eP9U8c6N3Hq2/oZehxd6QsAXDONGT5NLiQ5UEy0ohCqga3xyK325Lxtk4FC
TsxMHXFuKkc4xHFmMzA5vzkT7K648r+HksM4uUYSWMFPA8rJMcS9FSFj5Yn9VrOKrM2ONSkEFYkU
Z5VyjI6Mpzxv/dXAQTw1Ko6Hw459cZTk91Dg0vOrfy1nf/hpL3oxEzpPy1d9aIiC+84DOsEXxHhv
BKwP9YBnoHVYmEtBgX0YkY77xfg0VeJktrq7y3pKdUM+QoHKFgNaaub8mWC3MVJkTE/xdi7hNSwy
+4kil3sIIwDBUySAzg8ts7MT84/42SCi/XaTJMqQBsxjUzUDqLA3esQrZAm3c8QdLrXiOTXbXz+K
9BUdgnULKSEuKToIoTebIuNyqyj3kpTeBcJtt9HouBQkUx7RJoyPeX7yJgB9XKnww+Wnk5kQQjSy
ckSVoHGzP62m9L3KuiekJ9VK8FlttJCYWeXnSzH9HW2iFbi4iWXHXnpWa6tWHKGBqX02iI5m+YdT
trtOlK+iyFacOiyW4/A4MS60DFrePz9h74Fli30/PalFb3jBvi6Gm0dPgFJRobzhkuWQ48BI2H2R
+sOewbzkpYLHoxdoRpvyKRS0nAyj+XRrColVSbTZcdqlkxCCLeFBLID1fpvxz0CrY4e4YRmhzor7
Gu/GsIaFTsmEg0DICUAzrm3o7VJqvew0XLZ9jJsTjn0YOOY5E0+NXkt+stIc8GYzLEfiBKHtlF9m
8VSPnIBc7+SUxYUENakehEh2Oy04A2zjHoBzrDfrvnN3s06vZGLDVYbJW1oLTozUrQI7p/7mMU2b
W/uy8T56g/NZa8yfDknCsP32AypVtdGlK5FND8RjRuxybFaMlHp2rk2vEaPrm4zGYTMED30IgF6q
aQlbK87Z6B2tqHpOBf38gKID4t7s5FAu2dlucijshOMC8d1NRdc2taBI5u02tfjRqmHoliIj2cPf
V5fR0R6iLfDhiiRHcxsSt13HGo8zfZnNPCAcMCyw6r2DqH8SoEUVOyx6F86NXWEMwUvHRjQ5+7FH
vipq3SeIzc+c4WzCZlyg0hEgE4aBJIdoSSk79qYK2yfXHnWI4OZGY/aMN/lRVC2lWXiCa1F9ApMw
6PqwjuVp/Nq7g3bgGQw71967BoW0gcp3KwrrNGncZw6VkRphJrGIFzP5FplxNWTVsbSomW8Iv3E1
Wlu6x79xHMLMdeVbV/JZDzzbBedJJv3Tz2tRwHoZPOtaT/AbQugveSneBr1/nWVKDOKmNxzCgNkZ
wzn1wDXOkCEqUZZrOAX7pAfsClpigKDjtT6D1wE6itrSlkkjvEXsk9dMSCfORf9RWAQuJ7ozi6br
viJJHIlYGJcrhD5KQm3n2WeSvQpk9eDG8sBGXOf51TnrOE9uWap/RkGmfBXGr8wggzvSHJfA6v51
Wj0zNUkgjgQvixiP03SaQoxR1dtkpL96TyrG6+xF1JSk2/P2H7Ued8ivDd4SaJVIOnye44GO48on
pAAwlAIL3c+F3pfvvVc+2cawcYc0WfcN7YMs53Z07HA9GK9wbFYuDK6jW+dbZyBRYUQB7RqTCF7P
Sd0sQCUbrfmrh1P3lmHvmNYitHGTaPZzMrH+JNDlBqe/9Wn+1mRsH+gbvNTZrJFBYrZmZC6XegwV
W7YXsetFWyd9t7wp3/hu9uFBpwLTybRENd50v6bpw+K9Mj2WTfzVMMTxe5WO0fJnUFao6MSz2UKe
VptgBqzk2ykvvxXpW2xsJHIdonC9ld4HKyfyvGYMZjyGnfFHck9XQ9DcybQSUIazv9Kgvy5KggRm
Yan4kbWqOUapW+RfndRvRkYyek77SzQo93c2Q0gYnsdGGqvRGoYVOSKxKDXB5yieIJZupkItYFqG
UaLqf8PAo/9IoGcvfGurJ4IVkijZypym94Ckv557Dz4/zGlMCpOMsffeWyYA7Xo66D6yj/HHr2zn
SMroq5ntflsGVbOCUHGOCstfy8HzF5pgXz+0xRXDCbu/6TtgxpWaOh/cQFFy9C321nBwPfbwkL4h
P8g6hNXjIsIcezL0FNy/jDhUHQ945jpElpl4JQnaYMNzE4WMyf6KQUkCumKAbfZU6VhsLBRUC+b3
vo2uuen5V+KOYgnaCyqMPhFhkB31G/pSRUXGLiUyUBH/Tvp5kagOHoW45Gh4Yb4dyA0hSbK2EwJE
nExVqRroLpgQjCKB+aUZXXYQuj9fSuB4l8GKnyrDuPm6Hz9MuSyfR2d+IcGc0wLTbVKbEjN4q+2N
gKm2WKaPRuAIKsEkdKKUNk9RiEPTUrEdQ+uxj+VzhuTDKmftXY+7pyqPtzPUjZU1Z3S6GPENnbg5
z1n7kJg8vwcnePdDN17pSU0sj0PNpjXY6bVNTGUc6H8Dq5p5DNq4ATMpjkeNFE8Knamh2UY6zIVR
Fu7jaFuQ7ownQ6M2akcTmNwa+3TFB+vXpniY0+nMpEv2JKpoQ8P6CO/IPsYB/NVET9m/znetoWTG
lAkS84mIVuhSlw3H+RdsyGpMtee4yh6GLma/7lPV9RProDspoR7PO5Uzbi6QjcE6c5xrPqaBSlEv
IPpAFZyidj97YIS0ZC6AfQKWcZyBQpU9Po7e9JH3xmk0gcD36XwXMmgefFr5Sxml+y4xv1oPTFcb
mjvX145VQ4XVSnNryfDrp6MzDuwRbFs2Mrr2FIVbTa658IkDlg/NXCVLFtD4aGffw8ACjwf30WPC
kzU41RdsxbpVS8HXvJD8DNcUCPezpZiwjyNb4oPhJ93BqYcB1K7/yJCaqrkm2MEcapwO/8KUlVTC
oNVSJogaH5xnjphtzvtTOXYnZoTIu9jFAlrrtoqnalM5qO4I8YtsOEG6yR77udk50nvqeki/MrMy
6KXtxujmx1Zr9WMyFT32NuJEWRMeinpUKB366nWztih7UVBwWSScInhOw49xYrin2BVtiycqemm6
4GrxSFpUHWArn7ZH28+7Zo5IC0zOpbSKY212e4P81ZROj749bMJQTFsG0UGTa9TNusy5FxT/UaNW
ZO40PItNoNoOPPsKxQStE+vVMEHjw0aN/2X1xnb7N8qWBWiowD/Kka3aIIt/MkiilZ4ycm+SO1nY
hQb5u2su7diYO0NLNoCkcXxKLCoTW6tVYXPii6nR1syU0C8jmBw44fc4z4d+KuILgpKM2yJ2d/20
9Xhnf/3WuPpYAJJwFleDpu+1t8BP+bZpHf6+tHjGL8eCqLgTVtrRjHTC3hUixDaDK1AXoX6xPVec
aj3eSlEbl169/Pd9y7vUXj8dW8tnoNMeHJrOdY+vMd1FM7rAohnjZ6cJEFB0GrQC10y2jec5O3ZQ
sbHwzAIdR8XRB8B9sHHUl96oRxttoPr3H50z5IQ5+kF2Yt22sH7y0nkUi3w7ouxNI+ih7l9LGbLt
jWLxOCbJSFbQqq9k0GtbMmU3+ljDQ3++McT8WZlleP77Kie8N4RF9CQ7fdmpgcoslI88wO1zQq3k
xZd1xrrdu9u//5jYUblPsd6XdsCmtnWeO3dmZsamYcEXUc2juWiyc5Ymq5L5+atlATnWa7SH8J7P
uhFjABTAkeICghmOF2wRujNe2ueipRsKnl4p7dhZT3H5Thn8ZZANcMQaYlUPdo06OJxck+V/z3Of
8vYfdoO4Gv46ByYpUpbxKFRP8+8lkxPdzQaBXyrQJykMga7GRv5mR/6+/Hspevuke1DRuZCoDabl
0i2c4BB0OQWzv7HjpoE4U3vhdy2n9sl8d10HtV8YtE8OcBOshwwMm++TqT/OHaVU8vxvY23jCk6b
/gC7J3lDD7AWfjeQ0xDxZWLnuObfjVHakfnRsegXWnH9JUs7Q1Xpm6/CaL969ZU3zcFqdINhac+S
U7MX3wr6Cseh8kPi5L77RF5b/Ze/l0YI+5jn/Z107o9Oiu1l6inSGAwU3poce2NH6++S11JsXYHg
K2IOavCJ2zGXWm1sigKqaHGr/IiMGePXy3EcmklR9uc5eCwpKDxSPbAf7UfPqIJHxqw7vES0qdpG
t9RcsHV049Y6jm7/48cWJWSHwoVnNi8JJu2z4bXVWeBRLIM+OBYt3vSIdOYUxxuP5uj170Vk1aEc
a2rUyt8AqYh5UFTBRdg5TP9q9ntebpkhnz4YL9c2JVyH/76dsb/zSIw5mv7UGrl5SdDs+gGSpeVA
Ino1B9xT5LOwuDYIuWYGMbBheO2rX3nlUsuc7lZnMeGFjLjMnC1Jj0cPDW7UN9RNPjPIe71q8lta
l+0enmR91ebkyHg5MLJCo6HijfU+B+3VBE56xXbobeIerFdD5JnjvmPyTCBKQyaUSaFY3A2nDP5R
p20lo69SL3gEGN6AK4nYLWOnM2UiVz7i1fmlWGGvAhtrrjTgcv3daey3nGeKJ7lt9M9eip8SZemG
/bNx1IgDIUxVv/x7seALH9n1MvSQ4n8dw7sW++Yzp/z41Rx9cBY6Po3KKDeIW4Z17oPskLK19sCS
41j+2A3ITJ+Z07UnwL7XFe50nV5PJtgdMv1mmQ9T/1IEbq9mVNjKe12zMVtGJm3ppA/m2CHiti+C
JyqOZ9fa8ueJnd3L/plk4AJs3Sa3Ufj9vWRTGf/3q7KSPxWCsZ3LqNTCy5rki6lecqWsrdcCk9hh
6EbB5tyKLjkVRLrjn5L8zI8elCyllHWeXWKJW9fQcSqgPtn9rcOY4YtDxLzxAla+DYA+Z4Qlic5R
OzhXR3TRhQT/70h45SzjLgAlin2LAN/RE6zQejC4nCe8LTvVYqtNnN+ScVCsND3c/i0OUq0Ks+RD
pPW+QY64cQBUrZjOAJ/rtCgUxwDPTkXFp0zbm1k6hJgCNvRVhRIm1MGpN3Ejcd4MyZuX+O9OXqGg
ECbHt3oSxwjZ6NFSv4qbZBMyE3CJOO7Tq67fPS/utsTt7U3gkT0UE1ijzKeP2HdSJ69oFde/F8uz
7xrp2OPfV8wRcTtH8MBZ+v77DUwxzFtf+xahRSeVp/YZ8aBUg7to68Sjm2j+Lszs37opD1pRfRd1
3NO2TpLXDiQ79JwBsHeEHIz/BfEx8Uy4vyO7AwpDstatLx1iHFkm4wfGIWtikhFib+wRzVE9nwdk
L7oeVB9OPLWrIB+HdZPa/9BL5at4oKGIvoJ0R9ghHhm9ljE8g3xjW2P5kzTtgNZqglquda71QT+V
6sXMqFUt/r62ZRlvGO62/vsyKPpyQ1/TJZQRicdhxoeKcCY/DI4auvLqK0NpKRkcIPWaxem2bH0S
O7YeP49MYoBy5Pb1rYD2m8JZDJOZHP9+y9B7+UPiklLhcqjcO7XTe+Wb4qvyq5fKOKY0AU4u7qVn
y26MneWhMw+8EFYxQSO0hVR1/lY5MhPkKdpNUJNjruOr2ZX5jjlsUKJtoLA0oGQ9cZFxPh0plMuO
sokUD//9UqJOzYwRvlsekz/rM+NWeJOxm2Mx4g5kT26EhrYuCzLFelIE1yJu+gez4lwVM25FR8y/
E7O4dGERXETg0SLK2dfyBKK0FtN6DZnyEvJZDo4LgbKiiRjEBKtoRUR9xTTNHMxEl2D0dYh+xvTg
Avwnlc78k+fujCL6ZDmBoftu6j1XY3hI3Y/rnhno9gsAXH4sgJsG9PJX5nd2QQa3G+8wYfN61VIL
+ilOaLyPTI9hgLrjgRD+uj8HVJzxd3+HTLgTh0tWRpevQezVgF6fBE6Gt0bqdCkPkck7zPdDpvoI
qUE4h2+1guBCHfLbDuWngMeT91fMs/pGhp8+rf2gfGveZhyrG42QViHidTyv0nHaNlNarS+dDzKR
QPq6YsMf1LeaOqvgpBWwTujBq/jiA1hYVnWiZkJdHBresjgl9VOtpyRM6/Yr7UyalVX9bRP+iczL
QNDaP1vv9A98v95mLCnFTD8XAp9OS62DXmCY9dG56hrmAxQQ1R00x5y6S2rFzKn4/2CcQLIS5c2k
Q7Jk3HUzPdRfgbvygvFmBU25q53y02U716RrApvuCwI66mq6A1iPp9UiKcTKJ3/i9J9ihYk8Wife
vl7DUE/QMu9q/cXzhy25bZ2nInT9/iFjsxoBVza85fcDA8xDcUFZ3FA+AYdsyxNzjduSam3Q7Qxv
PjTZxSTlY4/2QY7N1jE5aK057x/TVS+0bZGDU1v0a5dqf2uuNGRKFv/qqjo42bBpxyPRkCNPJ2Ke
VBrWFqKvtVbRndnXrUe2pH8J1AMWC8i73Q3bnGxftMi/NDHtdWounO7u2W+UsbSbm/DiX8x38z3B
HtJlE+27mjFlylB+D/8f2UdZdkvHsBYiXcOuzqkG+S+4JKc4eqPwCae+Nj4L/xZ/cWM42O4jejGr
2E5WDIq0JPH4e/izr8Z5MPf5cSZjSlcknB70H//Bex2fjA/dYuoSsve5nJYBw2lykbgPjZkfGtjW
5P2woeHumgaKu4TeYc4SuSc9a3lvCPa+EL3UzJjK/Do/IdEmEkxpT7cgpIZrB6aptiFp4A9LELcX
IxkVEHZcT5fowUayaoy822/448d4278Hn5ZpHG1z6QhutUYu1PvGlcGmI3b6KwJ13j7IGB1yuOv4
lDFmEE/DSbvN5+li7idr4f4QC4+z9S84edYocgvadTwmh36L8vswRU8xwOszJOJikc4Gw6nJWw8I
vKgp1uTkB8fB2LRHd7/odppaI5QDKiPIl8mnbNuREqeekbq7UFqfQ3YiK68iXKRZcSC1SyKjA2cf
5p66xaKST6GzdHM3wW1ricOA6zBZ1Ohwk9dkLzbhJtperWIfbaNtuIv0o/a5UO1p9Nb0hxGfxqv+
DTC6Ma/au/mDZMfQTwHznizZS+3Wpcs9Ay1W8dva9P0X2l3LHjrWtY2/T7b6Hidys7I+5GW6OOfo
deLsrNOhWzLzaHDwn98CTnP5pRL6NpGHcFj+dn2xNUS0N/VqRRGrK62N116dED7vDrZVRl2wXSfW
mWug5I4MmXPdIASyg5M5nfG/63sMFJTKlnQ+RMHlsSweSnizRHUWRIPo9y5NGoE52e2SwC4tJpqT
HHKNY1k3S9rFZ+byl3LYtcHeKMUzmX6uVF9vlk1wykCtp46PsnNadsExmaFYlA8WRBWukoTWE3To
7JVmrmUjIKuUgg9e7yWqNj1TTaMxHChnrGjgUT2pIRhib02I8cxMuyGHHp01U1NpF58j4zaQ4LvM
3aZqTh7K8xnDkafKGmphCsETwtnwG6gVP1F7QDtMMpcOLSWUfPjyvJVp8GZwEI0gFQIAW7iS7Wp6
zdVQB/+bqZWb75FYMQsHoLjwJHuC606EUJfJP0H0KPlkg8U75ptHgnskTyR1YCS8Tbi38V8Fc3N3
7Zp9yoZ57tWYvZmjvgvWKUDejJVDM0gqantCwPPhsxNnkX9K7Ulg+SVyBO1eo+Aj7rELktJiqkL2
RopGtdtJxpne88iRS033eDQRz/FGMuQy6cI10Kf6xGyXvgfL7uz8GUI2uNSadvyUvcRStUBywzmD
zQDxoY33kpL2FyK1/36hvqNVNK+SiBE7BrKBmpPd3pHKDV7yeLz2jA0zZETGvZtlDg6RiWpvQLMi
CtN8DVxdnposfGa4aTNRzKnrtzpBSy6ogi7dulYQCp4EjPmjoGWCqCl9eWpT795HlHSp3own6hLj
dk5ayPENrp/CUJsv6NPPozE6zza8DUdo10x4N5txXyp/3rPlwurtU3rIBRrNC+PV7yKlZ5UM0Uvn
mt1j3TG/zMPz+e+FKcMnCb3+CPjTJxcesTj836H/7+T/9z2i7h5Bsd9mMOonpvCZIk+y4jsb/B0A
62zTtbLbWCP1RtdJbrGaCAkM3mU2/yEiHcOzNrEJZs5VhZuBbd4507sv06g4dihI2d9LOJGPwpC0
tAZLPo5T625Sm+JVMDXORfNlsQ4q82gYXnxsJ2/YRW7aLkv6MeQCim43qa2moZX9iX2rw+DZIdah
AvcD9SPyD+c4io1TQLYyhGv4gVtlF7d8LGt65WKXCy7OhMGhj8ZAvZNnwWsh0nlf9slX6VQnM+X0
pA+D8Wj6GqGjmMJz2k1n2AXBdhpnYgulqa9zF/lM6CecXLwGcLyqCNRaPD6mYM5YwSV/cU/vxmWu
6QLWrTv7UmABNTjBF8RF951Oi8zsAa60M8OZU1tzdE70+Cvj+huM2N4VSkcqKr06dW1TnZym2eh2
Mx3+vjKy/hDoeXaammdK694l7TGKaJ72PDJ0YyaA3wH6EwBxUuPSFnG0DjKcYY368u97wcBWXw4K
JjEpcGteN8axR0dEyFs2n7U5lVtb+XP+XirXrQ6SnyBGXv0gukcNZ4wK1NvHqe8M0qoObsPAH48B
zvp1Aw9l5Ye9tSfrybVfhzCf634q77w95Jiq6SNJY4e7NC/3IXjjg+8SApJAcVf8TQ7DC533krry
AZQT76QwTXJwAzXxnIgnBFmWJT1L5cLv4vjkgbIthEzey5apON0oCdnrxbYzpL9rTVc81zoWDfAE
5spBAA+vxy8ekto+jMxKkyXxH7rZBXhCWwf3qxgZgixl8TiLY8jE+81qQHLkw/QhLIZyo9qd9rEz
2k9uHbwm4AZgjc0BEIrePd+LICDsZjgERmbHlSd6feepS8CMwM/Jd1no/ZIkR8JrReaRQeQ3AqRE
7fIh3RA+psw4KC+8mBG/22GzFz2Ij9bPIRAYluluCucc9NH8a+cOqaUxSs68Kx2xpkb/H2PntSS5
cmXZX6Hd5wEHyiHGmnwInSFSq8oXWEpo7XAH8PWzUOQ0m6TZdJvx1q28EZmMjADcj5+z99oH0AW3
le/GF6uNqt0cWRCc0NPtEq/wTy3OQFrsnD/Qqk5vjmTTDydnuMlREtz4Krt39TC81010bU05i7il
2M1J8bsf3QLIYDFN5yqipRwFwt7HE8LDRDbmHswQmksdDje//waPU90k4fyIfVgf65Yxle9lUMCW
da+fbX0uu9cozd3rltHNQXjqJ8746ncP9/d/V9oU+yQhcBq1D3VCjQzVrNETcQ3B9kOdWRFD+J8P
GVoBjAeSCJHEt8m299a/WYjGssL8/puTEpsMe+25b+Lp9I8/ZtX81y/7XND8G+B1/u0pKarWJmz7
1T9e2u9XCubJWCcJIsnfDwxkWq4ta8pOuo1ORKmqN8thncoxxjKkz9N97M3JKerkdB48SnATFybK
1eluLqKRSOh2U7dDchNJxeY/v9etbO9im8dHR/BWGtRFyxNFogVXsA25kdiyI/GZPpCg2xaB1ble
/kgrMlVX//i6RLkdesWNAcTk3Qp8PGfESt3JkKnUqIjWKR2Us3Myb+E6f5mW+5iQ1QB6hwlqausr
gDm/0DcCWXHRFILR4ojjgjRxsh2XM6t0KEhzsdN0R9P3yvCch4xXGcd3g52ox94Y34jlZbeIUHdD
t2dDu/gifEUmZeyTcSsb372EXhbvwZgGa9feDMiM1o2bG4eyGK3HyVb4lRH+tKWLonksvJ1u6jN9
qeyozYx2Wl7NV5bmnQ/c+o1IJUix9IsOsZQcDLyOSPhYftRRoe+rbBBrPIlXpl0EWxK8MMKguEzx
XxrDyayNYBsGmFjMdI7ODtzbM6EstEnLHIQ0XyGAPQBKeI6g1q8hBoqNTmk4aN0c8y6+bQhV4KiT
GBubeQ0tg/nUYIguzXQ3tIjhzXEJKvKTfgt49qb1ZviWS1nuzy+BQMYhHHQdWXdkPPLjmAiR3IJU
EyHj56YkRNuEhjHJAe27L/ONE48tgq1upBXkgcoawUqRerIBmrqWzFHWAAvsNUWdXE7lIxaiBCaI
gRApK45k39SMLjDhJhVgMov0h57pUmmX/bax20MV5x/+0N8SrC6BQd3ETvuSQna4M/vyIkN1CQTh
wspj1sAWho+NwNqWpjHFPhpTQq67CdIKdiKF2tbUT8My+nZ75Js2ddQGslRzzmZxRPUyk7cR90uT
dW22k36k4XdLNsa8TD2YhJr6wa0pPDsrxYRphKY8EHWF5O4sMtSnoAMCSm12LGEs4HtoYnPnIsse
CueSpy9dXT63c0A/2URV3JqC4EXzXHlxfN+2CHIqpu6MAU7MD2+GCJ9XbQX6GJRs57gbT5M9uVuW
7uXqdFZRItUm8iRJcJEyCVa1vlux9wQS4LGXzrkuq6u5JbergXC79c3mti+xshixvER990mI8LuB
LX09xLo6iES4nK7jAKPJmK77zvsg5hSTmeq6rZp0t9dJZm/ydIdzo6UhVX7Gc3gamhQnFnp2VOwR
drQEOVeZczXOIAKD4MdT0zcbPK1eW3w3720ZvI5MN/CwMjPtJu9SmMRWEGRQMP532I3cGZNtm9HK
9HiV5q84hnqEw+t2YNCN56l8s71gQpmvt6M1z8hYOpK2EYZeITTcGu3w1Q5mc4fohR84TScUe2vK
pAATV8t8v53743IFVUZ2NNrOv1qodDQ/KPS5/ZfkMkEfQ0+EwtZBwiFxWPJTWpDsuTXh9UHMtxAm
ngJt3425We2ntP2lqilbOxawKFdGwwZvRb2Jhl1lB8E1tHT6F4OHF9cm0KUxP0NJKxpJD0YpXYBn
z9UBZEq5m+N8O3QWLEIyQ4wyydZE9exwycHBGUT/nrfgsrEfoVWcXzq7JnJk8aw/q0oUB/ThIeLQ
xt2GQ/UgtOivyiy+zhVZNyzh46Z3kTb5JO3NzME2TeGyLqoHy46ctaG9DQmjr64cTqEq97qrr1Rf
sv3L0kK7x/FuzAAKRGi/shDVrhnoCY6MYdzFZMYn5Z6oExZdNc7gkZOfCJvrEalrRWcI0EOgq61K
TOcqJ0VqxTl2y2DF2cVawgGS4BgK5zEZZwNdC/k/dYfyMbHpJI20gWyT5mwqdg1nZqWMvTdyyDel
TmnoR7dtY0WLW1MgV+a0bmjjegoejYiq+AFCEqSRkMDFOHyeNBnvcYVHN9De2guHt9DkeNaHJ9dz
5SHuATfUaJe4s9nEU4NsdGKNmyKej+ASrwqNJIwAI8KYfcoPAlJpTdYEZ1cTzhxST0/Eqbwjdsxx
Xbh3jUNuribGBVsk7jEbrQVuwGgVyQDWt0GoWdlzmMfONSCbnUYbeavTZofCdgr6USyIqHMRbsOb
yJB7sYyxYlBdeinZByUXhM+ZhJtkwvc1xfIkpbhMpAFc7EHtssnaxvbwrEKHOQ4B0xx9wfu09XWU
a3dj+WLkGGxXEF1TnOrLKFbVzPSL3oHQoWnqeIVstwLBxZrlgpM99QSaeDzOpMr0XpwfE9W0Z0QX
r2A6T1NFR4N43/eAGXpbsdYteyLBo7xgKAHoj7oYabbeh86vMs/u8gT/8DDTpWvnD+nSZyY3uN74
zfARaRwz5VSdUDvtJ90/OAHRNeSHb5Rw290kjxAC6PRMTAxhO4WnsBse89J/raeE8AD12PQtOUe5
QAFa+Iz3ZXMXzDNcTAMVgSqbn4JYpIycx21uKZuFbtMa5H3mHQY5WvmHsqIBiMiHmm5ahtocc+rU
v5HaV7jeW3MX5Iv+LfPIprEt61Zga1i5GAznVCN2ycadL2zcZ8TVh3QgWAgQ+Bn421f8C70dh4Gq
3dptVJys9GuiJb8xcOKpygjuLd9GOYVdr55NvvJuS1beTaot50TGH+OClt4VfvrdJCYEzBTMVcgZ
p8OMUEqkMC5OKGxVnbNtvPilSPA+xMFTalCVjsw8uE2i8aqK+VAox/oRlUudGG9dQTmZhRAd3Nz5
TgWDg+smGaNLdqLU9dZmkmDaARnJ9nfftx0n2hSvG1l54IIR75LOYE5Y9YIQn1AatC1GjmTYpsTR
5bWOuRfp6QQF6DVDv9Si7V56u3qEEfmQDHTfuKVRGhoOXv/4JikJnKmi6URiH7FaGR35YJKXyi2b
C/WowH8e9ldAK3F7ij0ei0Xk8uHojJIDMhrApSGi5K8/GnNu7lorgACSKVhNcUpnuWIAVVTlVi3n
YyeS2W3tBVtp4WsS9vgRptY9+XTXSvTWVeyMbx2hGUMeOgc/sd68BxJsvVt/DFGreTDoOJOy81h3
Mzahjd+KOyO3VyP5Y8hpQAulZ7uhC9bGXFN9l25/s4CLiPg2A0+glwzmbY/Wu3mXXmfcsBnT3hIw
XAh0RInBsaDpvD1uIRTLt+RP2BvsJqwU0XMj9WlqffdI4Ei7Jv/3k1vpS+WveSAJJzds5LUa8A3h
KdcFvTsszussUgM3Qw+5wWZIV9YdaqN8O4d+sbHwpGzcYDC5C0fiGRliaR3+2JXxUvYwWzqX7uHo
0sQbMsb4SjBaw6MebgZ7wAbZ9+d0SOETe/TkTEf9KFYDUsiRKToK8IuJakrH+JCMHmXs4Bxrae/n
ynzQgmXKi6JggbgRpwzMBA4L9ZoTdHgmrbWTIwfGUePsjaj7DL0RJwlkSJTE1a7OK/fUuNm7RaY8
y/J2Jrtsds1XaYMnytybKEueIVlkO7FA1UyXjNg+P7D0IwD2GOaTBbcxBAbdaUfMOAD5OjgaPY0C
i0OTW8TdLp28FAVrcpxC9lWJoY0G+/xJqiOSuQ5lUBrY78i8rZWqhhtzSnyMszmtNaJkiJsMMjQk
homnY1T3uuDO9MqJmVJCP9az0vCJtFd2qobiGDF38q4KgQUlU886Kg5VWY9XRa3egl6uSV5mpWcG
xvGq5YXgFYpK9wrJZrmiIRpDYYh+NcOvwKSV3mCrQ2cU0RFR9qnq4crhZ0FQjCgf3OXMOlw7e1KV
oyuVzg/oFhFLp+FrFhg/QFjrXZYGYMMasY8yhHpNFvyavJwjV3nvRcnifkgx7ebFVecUNyrsf2pt
PyWsnpjIo2jXnkhUM86tBzKoaH7lNf0iMR9CRaOfYYTFzIDKwxzvVUOzuC/rI/n2E2b1dE96jLXD
ulViu0bgl6Pj9BPvPUUdvimihMaHehpmAgmaGErtQN1E1ZqI84z5IG46rItdQSDLVL8XDsZ7DaZF
w65qlpy2pxk7VTUhKJ+MY1BdGW1g7V2/tvH31S+Tb921eP0UmnhY2vkrzFSLkwcClHCi2W23go/S
qvE243mO6DVs7LcZ4ip7IWYSoubXwFovvapuWoNUT84fT9Qw9Pkligk/4Lblk9tW4xPEQ71wVt/R
d9n3bqo+YgPygukjf6cf7wpWyCsi+DpAN3BwzaUmtkXj3PlV8CvoSxTl/U1aynHdljLa14bPZLQw
37zxy6SvnFneS2bRByf/6aOrmw1BG7+ZhI+6HVI8DvFjYGlCWWnNx7bGyjt7y63Qb3vFERUQ+VVg
Tg+Ab1bEW9xG7LXrbFGLa+msUy9+EJAfmCgAgLVyzC+cVBqJtHyKymyjHSIra4rmwm8QxsT4EzrV
7YeCG3Ce8KlhGcALnuEAlBhOVZxguZH+jzUzYhqKh6GxsSD24npAFWbRVQRdwRQOqS37nPLO3on3
azegElhlbHKgizgdGsy80hCHhl0PIE9qd6csDjFDXrfbWDRbGCAPRoAzGlswqilGIx29WSo3E66M
hfTUdqBN1SnSWXqHXqb0JiixagFqKENoUUYEgkCPJyyHGz79X2kIN2wcsndjaPdRDBXWx0icifwJ
McfWLznQqRTnSzN/cMKVqyia+f6uOHo0egdQ6020DpgkGlATRPquJX7BPD0mffcmiQFd+UaPmaDI
PyGzwWOGFNq0yTWp3dzcezL9ftkDjlvUL7dpULyHhcVZUeJyGObd3GFOyqz+oxzbY5wP594d5Grs
1QV6ETWy3T7Mhrt1iRZdx5Z6iXERrqYs+knn8ZAnrE2BzcUCH4IopJXvNy86dC+RTcGeWC4L5Xge
lBvvXN0va/Onn6Rb1Zxn48HsaBXZdkVRjxlozO8bHZ7JUDzOJDYzjq4fe+E/lz0izZkBDmoS9LuF
fPIA2ZS0k9JP2uMeklLmhKFRPzcjx5rWfTIGiVe8pl1im3pvhapn0qH2IJ+YQ8ayRri4kiPzj8Cu
7pNp0gQ9pkdijratexVSJ8V8uhsT8dlhkvOzVXbVzmSfxHPtlHcTOgvu/G3TInKYlgUEoldGqeCu
nM6sYK6iPWsgoqx87P5kH2CJrsSTkTCWo4W2CqVNgg8r9nkAR+xU8Gh9kyptaulMlouXt8CSf3EN
KVeUtt1axg2NZ7+5HUM8BG07vDeJ8UJXoN1F9YhOY3S+PP8RpxWgmIFPCcOctV1WiwpmJGFBRG8S
C82JB1wM7orE7Q+0U8k111+LWDKGBLSrHAHSlAjMyFfxlnrDRvSGAb0bved5GB7R5QG69KtH3yrP
RRLdxC37kW9+OMkPUG0m+R3N86RMrnPkO8CjXlEd6XWZXWsEA/CHnhwmorMmutT2uZ0wii79mfDT
6DDfZx0+5Q4qBEkVtrsmtrTkAl77lsdlb6V3Dt5Negt6H0zmh+vJxxGX2szZJKNnbLj1fRLDvCLV
GrdFBRnJ7MqPwOhDYskFQHthfRgpo5kcpdBGTPymoXa/aMMwUXZwf0ZZtxpKDo4+cxoupZC3odbs
N1SglXGfVGyCaCtr0pY531nWTHgPEbBEuJfSSDeNjl5tE2dZ3GF0bHyxjbDJ3FA3HotKXVTrHoyS
+LQivAp8eueN/lV25o2NvH2DzP0aDNGtM5D97jSPboijGVw67wnE/UYoLOrQ1oFCw2+1A0IYFMin
de+RbOxVSGylY+++bBi628CB5tUWOE6GSbR7ykx7RjboW9116oGC9OPhMBVU79SQEwyKJmR4/Lag
wRySyFfeiAKd4vFxjqsvDIY0RzOFabiwKHDQZUnAii6MRoqx4lvM4t0q5COHOhg6OtvAmz5HXQ8Y
wsCB6XH4g7HQQXbiqifNnm2+5DYzweRNfSSuCw5FNfMLwJiN5fDu+wY9M3+PqzrEk3dbmMbPXN3n
kIf32sUUEuiUfqrklNcY2V2G9GsKJE0CT61aMbmbvnJu/ab6ZFjQbIRKHmJk5zFRRCxC6VbOCRqd
IHauevhYWe+/dEP+1hjcyQw0N6VvX6zJ/nYH1JH6koJa0BoAHFy8cNvVIMsC5KXmiI8jBaOB2geS
79SQ/+Amj30o3LVZcSPWyqea8e5tWyRbckpxmQXpcxpV+UnWotmFKVxnU/t0E9ubNCSl3YnLaZvP
XJCF6510hBOP/HhUzsYnE9CGH38wEnGoQplcWlHykUTsxykBrFBQmdhMBeKViLBw7jkKhqs5jJkn
Gct4Ph9ezLKOz6hgQQ9SvUCItRZOmxhtd9V61r7zjVsPxdgRe8yCFO5ZxYc0XDvhc0pHaguGqlrV
C2etDX8lXUZXV7S0skfxjftqXvnsrhvu9h3K0LU5m83OaJBjeDPNzjkECKKYJgEKQsDid+G7a6Jq
S+vb0WN+z3JGHgh0f1Low37LGg/nDLNAEZUp/Er2evyzB9tShxb36Dr3I+AY5nkO7PsK2M0q9sJ9
ghaOl+1rRCuOWgLIVhVUHcg/FM2INFn6vMC9iF6/lA6F/FDiVcLEB0wjpxcwpbS22iD8QqwKzqvt
TpxGq2NZT480/hp6ova5t5pfTTUx3u5QuE3qtib4QluXlnun6AP0WbMJk3S5XfshHI/m4GyFNbDf
DMlzbB4jVz4heepY29rl6r1O7PJZJOAtZe932EhMmMN5GlzwZpJdjKN0S/H1XEsEbBKysPDm19i1
6SwQuqwGce9bMZpsovpUCcI5MNVxNhCzBN11ZSixCk3mx9nEkcukS51qrHQTJfbkC5Okx+S29MyP
SHGmZrk6cgsgnXCHizXU97Zp1+dSxWTQ4t6gBXBjtdm7cFomY4ZccGZ32Mqa5dVKGp3HHKnCVoax
ycXqb2oGctdw6xOgFMZHV1HbhMEWEWnIhpuuxo68Y84IsZietB9IgjOg2nGoyKB4bXqbIm8oYhZq
L3M3YhAXD1cYUOSaPrL32D0ZWbX4MIOR0IHybA4oOI1BcanF47YLBdPdsRbr2EfZV+bFISvkbvmn
6/PrrA3sSw5cZTPnOZ4R9HBASew7RL0BBqXxjWA0wfxxB7pxWyXuSCnJvW0LBpUjTUtaJqynuSDk
WHa0XAyIi23P4STKd5zd9vggbsVs/FSoA2sbFDObTYYk0F+GCMmpDH7Jykivuh5UIwg2JCkxVGcf
Z5SThBdcTAmDZT5pWqI728PfhnwSq35p8s4FZnU3uypZk/kyU8HC4WgSmhF+3HLoHvAhYYRzdoqg
zmiW1xP+VlEh2Jrd/qUmTWobpYsk1DhK6Z/scdzGHb+kaWIdyywDXV7v4Auw94Ev47sg4LjYppRY
GXv9uyucmzEeOOSqO6R43VXiBCdjqXqJQpp3CjTIypD6NhzTYjv37gEP6XCdcmllLZ11JUlgiM3k
ynKtn2mGN2AJtR4NU7KrNufYlDSJPCjwIZ0GW67zOv7yei+CXQrqyuV+39Sy+0AOQnMuY4A1n1w3
EMcB3WkQV7dW6LwsQQB1+eVa7DqO649reZ2QVboW/LGfpXVQff7cB7H5SgUY452LbjvPHq45xutz
FVKZF13+zFDXvOTBGBzDBfzm6gdHNO+lxrY/dl8QxgTSAIIWBd0e5nkMDOIENd3waheWcXaT9gLo
39tnfcJUoWlYvO18a+YsweGEe86fex+BGdKZjLyM6bVWDG8SFEKrDEfGxmqYslfoRat7U8r8qiKF
RzLT4WQLLg63w7wfJ7vemiS+sq6sk5iU0H4EpgN9+VQX3bdTqQo7oE4WBh5Od0is28AMH1MYVX1b
sge5RncwAxxvqEq2oaayU6770KTuPnX9ENlmug9pOzZTLW4KCEsP3FsAv/vXzsCBUtAwJQEchXtY
f48s+7ZJ60JYFpNA4nfwyg8I2quR9TVijNzGgkkoiBhQ6R/50D43Krw4iLUa87oHUhFPbfnqgdzk
OKY5v7q1Ys7dzu9OTGfBTXeg8Ka1LRVx6Vodbdjvp1w8J9LLjiKuPeRpOZM8fMHjolADy13g7AfA
NMH2m7A0SlpNQWNt077bjhPLiDnF/sZKkjuRZQ/ER3hLgkt/HDGyFZKGph/DxGi77sXTfbLh7aTu
zJuTgRxz+XefJe6DjuHZLI5I10RDWyc/hAFdeRzqtvZ87pkO7Wvbv6m78FrHNIQtNTmnVLnzFSAq
+sMgyaDlxCAmZfc4Spf6U+bZXt+Es1Ndqbr+pQuUgpa2r0FP2BvzN6JYUNspsFoYTDcsVyC88aLu
mx5HYFy2t3k41M/Qhd/ijeUAPOYYhHGBJnPczOwMw1Pih9jDuaI4Z394MbxAuRyuE5bKxEJj6NnJ
xUpQsUlfr+0jCbgcLibQjh7mO8mMHzdKepMKCgfRWfGazfs79/y3qM1uc6uudhPDCPjX7aNF5w2R
Q7GGV3MVm8zYqAE49jg2WK5wa1Cx05cZjwxIvO7RjxYYzIS9DHILVLAeK9W0EXJyoY0AJDLsfDe6
3aNXfAetdm/oqw3I49N5UfYWUX3RZnCL4eEsnLTd9dVXY4Zi1w+LlIalpKTMw4DNaibqmmlK0dAH
jm4zLd/G2HqqhEcLkqNvkftnAx9xDIi67ZmXjjGtauoh0L7MKFgbN6J/Q7IC2QMX1UZr9TUAYdui
ZX7GIDGCa+P2slX+NHvcEgHttQJ3/tgUh7bWCgYBFXM8FQc5FDeZF5jbrlmkVshKQPMPOQuK0/MO
pehWqI6bnVllVxosYCn6CFej99joYcN8/42DyGc8UMLOPVJC0572Xd+CLBvhBDnMLXwprsc+BQM0
vrgFMuS+DT/JNPt2F7GF70Id7+iBmJ2paO3AFKL++ann7kERidb5tFeagtwAOGYpZNcf/FVYvIdg
Xlnsjr6JipGJo+e6t4Qk12ab7oVLiR40byXaqjUEvoabZiqbd/xNn1gNdt0EQtrklzU7FJJ2pSc2
vuBxdK1fpTK+rNY9pqGQFzXuqya+9/3xwLNvDE4dmyrKYFfa6bjFX3FBYL9cNcKA98PgIraMR1Bh
4Xo2xl3QYS7UivTmxtxhrTyjQQFQwYALb1JJKwySvkKJ4Mjqp9RL20ciFQicn0g5X8p86uCEKoYf
O68jkiHpQ3dTaSAdnWF9hbnItmaAp6p15nFTzKa+yhADhN9ZeY+f7C13ip72zqnWDGmDYsoOLQZv
ukggHEcOBy413mh6F4Dlqohv224+QiAyGfOQn1Tlr1Hh0WpiyV4BNvsZDbBtTqnzNVakRz81X11G
Lwge3BuvyNi8mZJnCQhq7IQJuT/TuAfltarjNfqZm8TJ123zU/sH8gzSndXlnwR/M1JuB6QUs99t
QylaBoAcsAMU3jTHEzwUDmEWOWfgAcCT4bnoK6rpyczNk8J7MtOY3ychVmIbmFaMLQdRXfrF0OuE
rR+0iWEaa3LHPlsSaQEf4w+OJf+FUhNc14MVVNhHJa74YWnpuv4uQ+kemslL5wX3xPrs5ilIrmzZ
3FQoTBTPW/sRU9IY0IxXt9yBWfLGvo/LoJ+Rh3BGh+KqWQwygJZB+Az8vT9HCSu41VnRLgrdW6ul
yLA7dbJDwnOCtL2Zsfjt0iX5KwSJ4hnNxlQJyy8ZlE7hv5viDlXrsfTHlylFzlcvBpeU0Qpz87Yj
2gDtxz7x200cZ8BiPQcDM5MYNO8QWpdB2EC03bIEnO0gO4GKkFX2w3KqGAdvheQayAbt7BMXRECV
AkXsCw72DtSKAVuJ0CQORByESFFZdHDqowc4XuFsZBuP3vIKb5yPRtgm/PSo4g3H/3ArJS/RU1gY
I+enMGMyXNrp2Rh4E1ssP4DhnkJrhEtQdxUzoJofGEwHqfNbv6BsVChORj0hSYwZ2hozsV/YCc/T
WBz84dBYYc5sAC14k4PFywdzy0kvRg5h/UJDivU7lRIHDRmpCeGbpzpybz2UQqnGzSkd5ytq6HDB
Ybg4VmQc9Ixv2PFLc+NPlb6jjSW7+hSgIfQy+ytnjjvE8YGuzbjy6UBiKcCaw3znGMaWWDt+IjgX
oI8vrIcoK66HBsVsw2uvLMwnYnDeHLe9mwZtbytYALczGeWwjq6SypmPxSzMrTtBC4WaIS3zsYni
gXI90btpbN/buC8PKfJCj9zMPWX1h4NLA8cgHqu+umFk2x7ntH4PAdBDFan2QRJ+gzt5ncFUZ5nz
OZnOdPAnGHgW14FWecAIYN5Y3nTX2QrkIy2CuhX5qRflVXTdm0VwZ+v5pDv05wJL7hZAQbHpmmI4
NY24h+vf37sLnG3yO7bDWdEm195yZEZcQNF5rkUIo81y3V1gVfbWtMzq1NWkKxsYvquKlQTPWLmv
hSv2I2VKUxoI/dGwzGA8d02yME4onvZjC6kjDPS80b3CzWQbIefp/iRswkYV9ImtweW+coylYnKP
C4qUPB77BIAdSBAm9bVMwWNKs9kThhKuEB5X17rHv90fed/wSxg2j9MLW1PU4Tpw1IHEyQdWfSbw
zDiE25lXFerlVeBZUE/BMOYRc6q6So+twxHMRPAFJGDcDIn91vEit8qkiWtYqXWyDHRW9pyL6wYt
c5Q2ajNTN/KZXCd5H528NH/O+vGYlTkNp3IxDPQVkUjpYxEwOByz8gMC5W5Uak+C4H2KZD1IjAPJ
kfVqEGN9E7RQ8UK8ER63NmxACBihnnbAMcG5j/SwKxculzf+9IV7yTryERSywS6q0n0UFXe6Bj1q
ch9srDT4tuLmrN3EIUuguBJO/V4T67AO6FTjqmb47aN+sKX16Ue2BnWY0w6Ru9RqfKThyt6Ogw92
t4l/grx6KGamZN0yVHcodcQYPodJ+hEJIswc3HercOSuqMyMXLYhRenCekPsDqDJjE+TpAxm4iyN
uWFhfOesYqCvwQB+IGgGSKDKBAuFeekdljaKbVBcnUlT2iOMD+f8WcfTg3ZT3J3Jexij2Z3zEhYy
9jiMEXufAp5cZG8TobqVWCJRugbeUec40nprvJh1e4JwizoHferAyPi/iT789+BDm5hh0wx8NEB+
GPxLQnJdD9JVoFnJFiBxs21atAEjZ0OunWyfpjRqAeyvu7g3Tim9oL3As73+nQ4+RH53I1Vxdhbj
ghyTA0ey6fq3/TMeynMm5hvoKdbhd9xp5pfdxgNAHK2SsQJqDNP5JKIoXLdtdzUEEUyJRe/OGLSC
S2VH8Y0qhXFgnilO4dQhRKjN70bF1i+ZETjkNKo66JFRLElf1z0QKYw8ZOdMQGTIBk85UG6dNNEb
NTSXVGZ0TDkPNRqiFxcxuToDbUM8+ylZAHH82isPAl3PPPT3l2PFMRPWMO6BtApO9LahbM8E2jqN
cZU73gvpToCIbBk5V4Q4XxtoFdeGLIx1NLn5Gffd3/9Irf5vSbX/+3P8P/F3ffu3SNr+r//B1591
M3WsT/JfvvzrY13yv/9Yvuc/n/PP3/HXS/rZgWP8kf/fZ+2/6+v38rv/1yf900/m//3vr27zLt//
6Ysl1UNOd8N3N91/90Mhf78Kfo/lmf/TB//0/funPE7N91/++KyHSi4/LU7r6o+/P3T19Zc/bNv5
L5f28vP//uDyC/zljwe6ZvN3V7xXX//2Xd/vvfzLH5b5Zxe1ohc6gWM7ob8k/Orv5RHxZzCYrlhi
f/Fu2vbyCKnKMvnLH67/Z/LNHaa3Ft9kQ+X8408998TykPhzYHPkgV9sCweMl/3H//vt/+lT/Men
+qdqKG8JRpc9v45r/VvwvedwI/IyfNdCxeAtj3++A3yPeb71v5y0j1srteFbMboQmPTxM9QJ+xl/
K4bhejY+kCKgrwkiizOnYmLjohaaF8+AMrnxHuGRz9cwHUd2FuQcWIZsZN/64tv3DIFpYAOI6YTl
M61LslVuBl9BNj7PPuo2Cs9JEbwLxTKZW4oX5QwrR9rcGTN1fTPsNdCWlYE9hxLHr6Gcz9nGhPi0
GoIYXCutgT19JlBh5XAQ7jBfsCbsLJo/qCVcf2911d7o6AKpGi8oBG9C76jNd7YBU1NBmGkq4xZd
qzjMFkzdoJ0OrZfKE50YJtrppY2tfEfwqsEYCqrPIo3f6KXotOzyqVK9oimXBagRkJo0MAMMlJGs
mnG3Otk2egFsOwNqz/LD9sIbHUcjWvyR/s+MqSGyv8lEK7YwNgHUuI+Dx1h5Wc69htg/m747+rzs
W7nqk71RHlP3Fzoqy5O0OXsfu7UMjiwg6YO2AmPbKCR/bjyzRWlA53YZHxsj/xgYIx4CpV8h/7L/
k1YYxIvwu2cVLamRZ0z8tAuKXTv0z2PW/iIhbinos1XfTjE7AlmPmjBP2aRHMzGtTW1H12OedVsT
3/5aSTKXRd5j2Gc4Mvhn4b+ntnJOE1HliFkiPHghLBdHYllOSTlm8qgt3BweU3NqjgbGV4BIu4P8
6jYElpgaCd1MgenpHDCQy/iRtpGuWdZzWx0Grwa4gF51+r/snUlz68phRv9Q4MLQQANbzqRIXoma
tUFJVxLGxjz/+py2Uxk2qco+Wbgq9rPfuxIJdH/D+QIiXXP8JRrtyFjiVrs5aYk4vFOpvQvY9iJP
t1OWGW9yiBS7GI7iSjjxc2gxDw6egl94Yl27rntq2oQD6VrsqA7M2+itJnC16p2W4IzyubSijNRF
+ei304ev2mUTxKCnBQ0IoOfEOWczIqdDw8oY6Cjn1p3JAY1+T+Luh0lMgIVQylsVEMgvRpza+eqY
8aEmaEXflbJPRhR5BTcm3jvQZrbD+Fr1kvI2zDEya5xeXX+uT0FrP1pAB6+1FuZib2fRVtsC2+ef
YKQUIUiskidQK+4eyYZQFxmdZnhNOKKvE41yjUV0bd03KabHBbEYhyt4zqg5UJiQfxV0jI5XGNv1
qJ2OsjY1EOuV7RQNgxogzR3C2neTdB5MVnVq48GG7rPtWvPFHhSdO6Lyxjzs2oodqXghT5833pXJ
ke7gdrju/OhYaHkzoTGCl8KtLaTPdao3mNYcOv8wHqeFnC+pQF73XE/agZGBri+Liy0FUAKIStIR
W1+6Jc1aGsHcKh5U0YKGEdROXbBucXPT4UurpZClpsBaey6XZ7PWhrDv7ctkeQ9NJj+Nigz3QsYk
a5nlIzUq0/ZnUh0zHfXknCuwbztgcxHDysz2NAa/ygahwhAFDbYZC6WN7hZ45xeEOycjUcqNl4Qc
CnCBZxF6vc5O78m2RbuG1CZS33dV0bJnALS8a1sKr4uRcPUjU0xR2x5XkwkmMosaMMgjkqjf9sdJ
hl+OlxNaFd0x8L1nOGZXjiVcCxkJc4m8rQWyR2vGip/Z1jUYpHQ3E+vYn1VvbG2/jtbSxmd0eWRF
S5ccOgAMjUA7arSXV9HSXRIH+pfVv0I7/Ir5rxzjkPs00UxjqPnaB/BzXPpnZhJsYqv7KCO2Xnn0
OOgQ+ToOBh6wfsgSJL+2mSJ0W/P0z9ht1h12Y0gPZm+/1NlJTfkIuj70NmkEYgmNHcTSNJP+t83V
5KVsvKuZqLh+Noz82qzOTrnZOt/SIsrpYcMpf9kiQcYnPmEUzgr03BICmsi5pULwEH34EGVaEZUt
tbPplKhohx/BHzgIGsJ7FrODCqIIRTROYwRtA0LO+STvG6B9KCY/VcpfR7yE/rFcPskoYioHDU2M
mJJBJLgrDHR2w0M8M3ZSUwEjNu7TH5HJn8Ez7iUnIrAEeFlL15+8kY1fqTtJkCnhJjAhEBtQDgie
rsIcMAT/RsCHYTu3JHVZl0XQ9patw79duvCPSrARuYOrK7s0POXGXVeY2X4uJvoJecqQhEmaOUQi
3MYhaJICB2dlyA6tJGclh/4GJ0lql8wX7s2W5Rgl+20cEQvP2Gml3usF7179dzZm6v7DRQXEJcJi
/CBbDCqBFSoq6U5HqR8Dpgj8s7vgCPOfbfy0PelGwj6cmRGTlEVCkMpTxTpE2nZvlIiOPBZ1lI33
b5sbt8Eav/X33eblchg40YdOiP2GCWQkbHeglj0pklY7goYXSJnjRsyB2KVDy9gqlR7mLgaiBzQt
w9J5KfHkEfTbahdZwPu9hZt461DrKulnORfw+TnbLh2fKqVlsZKQU2vxbS5nEwy9v7EB+q6Flwxv
TrPsJfmaTL7azQILM9VbEggVdeP4V4bRuKjpP1hrBqgxPRHChdtiXrifSzPuChLg+3g0fzL44DQs
Nl3oj5syAzBPoQ7Com/vQfltwoVhBSpsL8RN7dNsTxm+WPPj1nI8jIoVjMT9TZvuwZXzYeD/Dyp4
Y/o/KN0OTULIZd1NjlpbrkdSiZcURhINff7SL674h6ak4W83TniFCwY+lNlJy4HFxy70w2SlDRoO
0Wkg5/uKFNzTrHfUzYWBYqBTa+KQ7bqfTh2svIvNicy3hAKrEDHvzIS4TZ1xx7OG/K3lHhUjO/uR
AOkcTe8DP666zbbOLEiAeOWZvzPc/tHml8dqOVRL09pTvQMg0ull9M+RZ8/G4XQwMhOcGyflg5tf
fPO5BaMCo14H4kjxGMwj8N7jKuWlYwxfxLoHhkpcWb/Y63NNEZQruH3xlX8Ph85dWcGd0/r+fmTn
nb9PGfKIEg7VJQnylJ6rp1+QLONsE55M6JhUTxMSxEu55s8bb6R9cJX5lfvhBEST93DeYMvG8tMt
0M7Gisw77/9rMpnTyfZnrJppOvhzxR1uro/OqPg2g6mkZm7bsJ+sMWYcKprYpUbBSeGj44eXZ6IX
ywDzIaw8FMMF8sg48LyXTIjsfUVoOGAYaBVF1bCiUVYs93wXecRWsFE4WgnAdRO1H9S7pK0wuAMo
AowQ4//Kowd64dbk5hOh+q8+FOOxW4wFRT8HclLkNYCf9r5anIAHHp1Fo/5Ne+nfyGv6O+RBBDnc
HIzq/IEzHrRih5G0Bv17jrNLkJ1jC6U34ZK+cpzxO06W+1xa3zPWKOOW/msfwnszCxiv1fjYJlV7
tNlxDKP8VQAIf02M4VEUexbILP0tzWPaPsO890LP4PfZ/bWIctYSbFngvtc+JtbAxJpy7GuKdQWq
QodEPGfYZgWxkWCxzp5eYeTbsErtgts8e1976Z3KUo8TR8+IsuWGuDdbbh5JuKRwDlWeMATEq1KE
H54weQnbKK1cfbYzeM11NtXkXmMKYEbXO+tRaOQeM+lQcjKKnAwvD5N7NLUS52hNbmYtRGt0HEZR
67RuR/3tk8g8koTW9AKt7pVa56u04ldp7U9oFTBS6IEewiCKPgqh1goXrRrWyIet1hEhXeUbT2uL
sBqji4Pc2Gnd0bh2iJCVViMFY2jDWPb7yR0fYotR31zKu6nqeMkqc8su03zIkDdNDooss7zRYf8h
7b93VVPxKCo/mV0iOoJEiqI53wlEU8rfX1KrqLqtjcaiDgsCq997w84SLryyfn7qXCaHyp5lJJAo
Xd8TPkgM4ur+iZQh7ghFhS2nkgcrMD+WjB0uRAXeS2PNmzC9VgjAA0Kw0IpwqLVhpVXihSO4r3Xj
YPJoKmotmTdaIsW3vi72SM01wUmtPAutQU9ajRZalzYRqA2tVPdI1nCv86sHDIXa+j3gVXmXan2b
m3pHhwbNO0b8VloFl3Fpbv3BgOlEQaTWWrnf84fND7HW0COz3Uitqs9aXx8R2n2tuPdI701pHsqg
IXupVflQ6/MVQn3DxygatP1hmi+xHkYJqdkkIy+nXsv8jhb8F6lXQQYMALCCc10fiAt+NDQJCF+z
ZIVrgPzikb1quONgKMTaWsjwGDhY8b8zhHzs8R8SbURYwxKT3tnSviByg1cRY7XhXDgoPYO2Mljy
w8QYiDHavrtNteHBGgjWBx4ISdl23+CK9Noemd+iFLjMpG2THP+kx0eRy4ONq+I2grBcEMAPxnBx
mXuxqHQ5pRXp5P4f5UkUcae7c6UO/vBTd3vqN70NJkAVXnOO6SXDnOSnD45l4D2zrrIRC8jlc2Ev
4XstovpMexjBgAdFr62jJeQpjpfkTGROJjpHkAVuPm5TguvUafup0kZUiSMFdpfj4WOUx9be9SeD
hCPUMmYmVwNuFhEVgzdJvrCYwCehyr+NCOuLknC67pruCNejJxROQRXmIm/u50hyQhh4ow5NW2Hw
YKqNIxn3jB9O5Sdi7WvrLdUmXFnymKwJAGGLZn/bJgaQkB5n9wd8MEDs7g/bWSwXaCoxLDVt9Dkk
cnkSYoJJXMAeNxBLASgs/mCj+qcmaYGx4/MjG3u/hs+jhAZ1vc29+M2Ah0QQywRAOp1GHMi54C2N
Iemxes0o7rQWA2ZlU1G6xrwkBUO22LrLta0ZaH9T3drghyxS3LTj0Wt7nngJN42qW1IGF5ZvBpTp
HPgOiS1tn/baSK1xVHvzOcBfbfFZFQ92e2FNrzGzX5HNDmsDvJ5j0M4tRyOeBtO6aui/4d8W2sgN
cHRNnN1QW7xjFzzx415WnmeBwfJr6GQ4wkJbw6U2iaMJu9jCN/bxj1HJb+NE3gBb2cZfLvCZZ/xm
B9+5d0ns4hJy8demdIs7jWK5q1SHjaM+A5tdMr5K2sxWuNq5K+5LBhf2frSpXfu+rAyCV+SzcMNn
bYt72iBPgl9u0rQjiEqsGXlgYnFmcK2vHvle/nbAVSnfA3M3/G5HLwfvWnqKkS6ETNP7O7JWuC6y
V0qdRHpn5yq5ZhSRXe+MRp9NeVk7LlWXcQl/rXD+26r0oyYO4BMLADVJhyOxj5kXHzknVrthbGC4
ppyWDKzgKGImZbm2FX/WTOcOegIIMUEEPI6ePgbmymzE+cEe43MmsKcnLr1F8hz4WDJSJxsYZXwZ
dNZhIvTg6fQDA0FM7rQfjs5FsAB2nnRSYiYy0bRkJ9AJIXhR4Ok9DyDortQpi5m4xWDUH43w7ynQ
XwIo2evUoURid0BRUph5bcGXJvdsd5eJv3nhU+J0+rMwvftBQ2LmgmcCwPZmJ1bZAJa2tlkcq56g
d2bUm0uWGEmNzMRHGBNEaCFP4vFIKJQF+T/un9otBIYTwXIec5GxHSOxn3UyRVByJK1N3EKnVmzi
KwsxlkXnWbJsgJNa5fcsUHzw2v3JGyJXXiva9ehGf6oOmAFQZ7n2GuAArPmtFGPCoKXrjCu3YUAD
MsxNQsim12kbObTHiakt4sGGF7KLZOY41w2XrJ7ND1Big3KsM3rU3mBKxqkklFh3II0TDKcZG+mU
uQZ46oihPbfuTt0oSLkyRVrK7iNmeGQvk4X2EqGpFXNJXIHt8GuJw/t+3oul6h8bRevYmYRCTyip
PWQ56zUJ20QDYYKBsS4APdRtbcq3cRT9Trz+E5WfZJbc4rb395PAM/C5HhAiOca88zfAjnkCDUhK
ttncarrUodWHWzkgO9UuuAfe1vv0q6bFQKMO+LizMbM+3FCCJy1Tl8E54jFVGAGbhcM5yPt3iduw
SwzJM1dae694SutuOcHGY7uzuGTpndcVNO3oK6xd03lbJhL+45STEW4Kyb7a+NsZ8mMpvFts+gh8
/SOBfbVB17GS5ZWBbvIuMN5ErXamBL1Qdv4tIGstnGC819oQSRrHxV6f9pYy6b2wBLIZzVZuDALw
wPJIHtj0cWa+bpXrW8zIzwElknrLgw54WGDkpAmip9ygf4IEH52K0XyMfR/VkhM6RKUQanuZctnE
ATJY2Tp0hnhIxtfYAZPWVVSMYm9Yv3Prhy8uy/GfnysLJOmmy1ogfJQUolwhBMzx1cq99EzoFpVY
j/wga5GVTvlQ+uVdH0BrijKdduwE1euYVRG1mCzGpwyfWo4cNm5YmWTFDQK5dl8cOpMJL0im/DbF
uG3GKGFTqGO4r9q2WEe7ynTDXTBReyhlsnbD9rZUMUNJyZ1dM6WSFAZzQFGpNmmVbMjb31vO0PLg
HLlnps2+xQLcVFH14ofsIsXe68I83DRr8EvMHX0u1QEr4SJrxHs70V3lQVzA4SaN/4b8g2VQ33q4
BRYEfTy2innINn73ENRIXSy3xAJ31+vDjv+Hs0rCgU7s4pHWrYVUtRQ0GDk5bOQCNSqivLhWsfOW
1Q/ccBkscLInSUNvxInlLsVcVyF/p4kCvR35b70VPs4tFJLcmBhao45aAqloGrkl5GlugDtw4jR3
C1HCwrpErWf/WSYsUT1z5A4qulNU0kJE0apjALNL5W82UyqqeaB5fkeNSxiv8Gh3oQuIgGtqArf/
TS3+B2yRz2oeVgOZmI1pDO+EeHZ2oFJyGz6vY6vuuB1KQE/eT9m5PZ0Nkt+DSbABPC+bSpzP+ivX
9hKpIz6heKo1o0wQRxZWhZalPbHh1mJIZwSE3FjtHBNlG/ALu8/liGLLk2ew2FnTCZ5cMKQUB2x9
5/mthbp3x2TJLSsJr489R5VRhDxrJv7ZxGLy66wercg+WVX8ZnXyrIm/bCidnAKM0MAHdiRDPDvz
mwlVfMjT77rx5aMpWRbqCxBlDepRFoEu5XeL/JWCpky68QsBrRdQSHhnkLCrz4MgChcasC+dIs32
cpQvyVDzPxHx7vP1EN7ykZKpQVuCdF9Dxsms/sUzfeIv85Tw4uAr70QeO4YpipJp0Jbksrj8GaoX
4DbjfrTjlzYl3JfINru5WfTMut/X9GvGckdgIzqYyXMVOBAXZcNnw6oi7sp+uZt5IFpW2j40gReD
hcamj4KOEn7/2nQOFTMugyRG053yRkMnju6iiQkfEdE/LAy2AJwWemrV6PYDkKzQHdVBTjTDs4FB
MstAQhdRP70plw2FJPmEs3pgr5t9TFhgfDqgG+NAL0n9oWBKIn2pc9Vau2SooLgqd19bYXfJrzQd
3U1Wt8NDqMZym0ehccnJdjglP5I0o3uXOSOcFWSsVYWPdhhy56UZCM64NcQriieKJGgwhVzM+Fyx
Z+lvVGOZunDgUAoYkqNMryGpcvyr0WOnhOkBUDfbPK5DZPpcHNsCMlLxKeEI/alGWu7z51SG487z
rS83dXh0DcbGSgOFbeT066xmGK9pJpMrSXsgqLvLuGEJ1JrK0h6SNf+i3UDkdstTyFUcOCi6sAmF
Z01rkA6q1Xs7zzYOiCf1pR+6xzxG5pMcHJyZijB6+Ysom79ZVQhC5SUIvhSBhe4JsKaMc0o2Vdcq
5Jk7edlLmM+P1N1dBuSQGL2RZ1ASEtkIFREnVh6r4qnh60hNiPQVrkN1cjBU/wiTnH9lWxzBOvuZ
nkIzwINimlevOkp+XbyDC90NCarwfTBQ4o2BxWgYajA18JMKvkwTpzTc+FVrCpa3+AY7KRn+3mH6
3U+XTa9ofeXyGPeh2tep82Sr2VuraXl1JH26+jdzqlvs1tdCEa3PONCsrUx+jdV3qoU/Y+CxDIlE
msWNXV/0/uJKtXGqbYjR+a2a1M9AT7noSvyfPnwHW2/hBmF9Oom/Mr3RWs1O9dQH1J2TpacG7fhn
v0M9CaLhpfXcbS2Li/fOBcQ2D3C0fnoLVYGL8lzchtr9W3slh/VwZwYTiYT5KL3s0MW6EdWIv47a
Jg6VSmaCFg4HrVCfSS/e+EjPLKtUtkYAuNfOtIBIDCVV6YBtl9K/spAhAmPD9/1KBefLYssGHPO1
LCzWUtUIoh98wezdsyNw33oLD9SAxy8k8KNvRNZ1lFyXcWfabIh3OUizA9vsxn2o/5Cd3++Zv+bV
4QckCotqeZHhaRoqQLpqcJGwcb2nypwp1nbvQ8WkezqQlATPMCNVXnr+QfemSo8YiMdZyfgi/Pbd
DCj+xlwx2pG5EMOLg02HN8TNPil3YzxsIkFDXZRA9ocg5BgPvYuOHCPS6GVEhPxCr2NAPOrCcm04
lXdyhrLayLa1uLrI9uSlHot2xLA2bV0bqF+PcVR++hYtk9qpn1IZb01vEVd3NtsdC8pcP5HlVhmQ
9b0pPD74YX9XZuLCcdVbkYYz9ss2SDgQxa5JOt2H4jpPf+bceRAmZ2MGePpjHfT3oze8L5C6CBgB
uWyZgKwmTkAOX4zWPQwLlkquoYsdsz3lSO2v9EVGpWbEqI+uYlqIizPeHjsWTp/rQIc2uXo2YDmp
0VrnMq0Jt0ayPzECR7qs5bSFfnCoSlPzSHjNt96NHYSMQCClBiYVVyRFu1PqdM9mzAZExxvdNDSo
YvKNTdhMBzXQTHSjHNoZqc/1MPd3BB9mHkZ8n2ZeDXccBqmz9gV1EqC7EJI4slb4n2EcAp5I7ed+
KnEOaPxwgIUHanOBrJnZAwOR0b0l/N1lBIxNTNd67HBs/GyruFdziylN/OslZcK1jIAk8tSfbMLY
vnpkbYRSmccdvyKav7U8huoS1/yaXN1SBci9wraXBz4UB4dZ0F1mhJfQgHHBMKLglM0yjbJ2Olwg
l7jaWmUdrlraGvksH+Oke1oM9p1dN/5KXiEG6A07mNLzRMsjorRh5dmXsDGHZAW1NYjtd8YPjgvP
KeYNmNdjepvsku19W8ZvVposcjYJ7eH523aDV/wCYm7G8tHTzdlKx6OrXbGdGGHpxGxjW+WG5JH7
IKZu7/RTs7G7lGWpcWK0Nao/PNZEaXBR0A6G8XtWv2Wd/Xj59GzxUqctxWpR+FlxvlgyrEbSnVxw
e/D+cdbs86G9mSE/aAYn0iMe0Ivyqk93UerktOrH84ZT2cOmsXt73sSGs/Dn4U9jOuVzSKaThy0q
bFK/Istwy3WiF/reL5krn4xM8gjJqAuH03SUTFBzhkxBXqE80ZWR0dFMDV7oVGO7PFJ/Crvjd8br
K7Scr96Xp4xJikAsYpt1gi3x1j/YAU4hriNtX2bitdw/83MrppxZmUqsuLVsdEadi5AwD2RdMVuX
jKlhavcGYmfnQ5WpB5rxcvGe3Ez0cNVkumVsCRZHlByQoLYinvBFakUv3Gi5tDHvPmOX164ETURV
1GQYHdUqPHJs9g/80D8Gts25wQBUTQJsUYEJPzLAVSuyCo79PWLpk7yEGT7Nv0ZQf0H0RmPqOfnS
BrMu4wg2JOl/VGl/1CFny0JrroEoMAcJ2kPVRH/56ouQhm9/McJM7eeqRavD+K9CRDUbHBwJttTK
k4M0GRcBVwOJMYOAUPIXh176PYKjodGb/KUPaOLDFhHKcrqKzSI///NfOHfl53ZgqWNyaW+WjCOt
ZN+0dyCpf+wY/2ZpmPh1Q0GTKek/bDc6WnbqnJPAhidu/QS2le/MsIBi0/MXigHLzxit7Jx1uLLm
iI6OT9YxqYNds2T2MfxIOCyfaWNhmYfQ2DJqM0N4F5XuJ5XRlaxDptUYF6O/yskkujISGV5YeBpd
wqwdzcxq7t9rj9A8QcDHYX7ppWITzB8fC1ukDy2/cG4/90xkLjeQkldatMVO5LWxg2lyE4Ne77Jr
e5XPPI0dGX35nttzc4av1XNe2iz1mG3qcaEe0mNi9oW8usMQ3QUj/6UMCaDMvOTejlCnB5dSYSDK
ZZv4RB6aOruzjeyVVFF6mujRbCtvwZyXXMYCKpewNuGwzE2wbEw2FTfcuylP5g9kpRE7Ped77D0U
U0XVsBvTHR41Avt0KdnTxdvnQVfn6yaRjLmwOrUaeq5D3vxq8SpahUsWHTzKYglrmbUFm4ku6Gsm
FS8TYT7mjokDzxnrSC5+1bnwzVwwyTl+0lrZdLkMpieRT6LDZ16k6Z9GvRrTQ4lePIQmi+Vq/gaX
XtDzxUq3OLv0tfqbzsa1NuqL2YCqgmicbzFm7ocC2mEkmTZd8Fx7uMd0eWlZxckfvuT5h6YbtH4Z
7qrcfKgdAPuVY27ZoByO5YAWw2eUb7Q5ikPYR59pwjilsG+1Auvv6tHWwRiK7VKJkIZRc/DMenh1
tZWfSUYozMjiFDxlwJ2qLfW6e66nvyxF0+pLaJqhcyNRKaru5RK/wgWyd2Ox3Cn6PaTJwm5rE9aS
6Z6aKjMELfQ39vU2PSE71nOnL8WK2maU+QcZOOcQLuVzN9H0nZuHDDTMvhcmTWW/+Oy72eRiOX8u
fpef03B2WMmiglxtCOP2p8SmvDq1CMbsMHGtt3S1YRg/sFSyXd8xSl8Ey8XmnWraE33xCss0Dqns
hCAq00rYu6QzX/rZ/5maTpwsJ7C3xLvTgD+bQSZLWZD6BXQjt0njS1su70K5yAHgTU/DaFQHsuXG
ZhiehFaQk+JsEBxZh82MPdXxBMkY3fb4u0N64UHX6Mg+MoNEn86DO0j5yQeXNARe94M+M7WZjqV4
Y15B/yHPE6d/WpAz625wf13buhh5R8qoyc+LLLijuRRqkqtI6caaiEKboM43tdU9tMHA7zefD6z4
kt3SNvq/la6qly7AXgLrQstZBN8FZqfTj4/Yu+ScvNeYbQAQT6h3owExz9zV0nkCFnFeogX1fODD
DhYwBE33btTELf6tl+mSLh56UOSR4phyrsHcZ/mYJ+ue4186oqUbZvTeI+G4I6aSZyRfrZk+Kj+/
t305U+bmd+kk6iRzmCAuN8QeV52GMnBWAlQIwtODzZjXKSvezWzK1/8Mwf5HHvd/5Ez/Mwn8/2lh
4rLC+t/SwrDnY5gzyed/zwr/87/zr6yw7f3DB1Iu/cDyBWaaw//av7LCtvmPgH6OR78C+Jftuf+V
FXa9fwjhMWonLGR2myT9fySFXecfZOsFWGTLJCTm2P7/JSns8H8kgf8VDNdJaGkKYXFdMxEbhO97
EPX/Z1LYt8hmdXEL6zDjkMaLLm4/PbXwYI/Foy1hXSNYRzUM8zL7nEO06AyfzJ5sDmKUNcrWbdi0
RpyInoQe5iSAZhsLnc5gNxFHhtL9g5a66sA7N+TowT3cl446jZ188Rmt5slCSpY2VCP/LoV/LEvJ
GXul4vGqEgvaQn0RbEfkqXwYHGvdcoy1RrFlHPrmLvd9gdg63Ra7ORdO8RSDZS/HFtK2qE5DNZ8j
HNs6S9NVxy2mdt5xofe2LkZYufNWT92znT4YhsDGCT/rsb02TbtP8/CkB8cIF23K2cAwSmrs2T+D
1dLSDrAUsSaDb/nHpnIdpSz48sc3qbbGt6EMbl3Vn9Rs4gqRJSoA9dVcGgiFddiK/lC+LLuKG1DI
ALm3tEDLeeOjLWsXBIj9ZhyYrkaPMATLX+209bwRCDkbRbm6r+1gX0Qn1u0eii5jQis8AWkB+TZ+
OYP5FHPPcoPsWINKAuNI5Q1+jirXAG1pjjpnf6i3xF0eCGShlFTqvknnXVYAUrFzOvv5XgHC6ZUX
wbQidxU7YPraW2WHOz6+73bMOgiXymVoNypPjtWAoFMliPr5Ar4i4LwvnmT+nvGpqVgeLHHichoZ
C9ooGySIq743Q5yGvpm72uTfuUH+kA18AvKmXcuxvrj56IMgA3Y1yu/SlVtDJc8Of4rF1FRfk+Lh
Y5++hmI5e356rAf/ETQjN4FyzcjFU0d0OIbZLHu2v0BIrGJZXHGnNkhS5jZg3jH087spLU9DXN83
cX50mpTsCFL/8pq44RVwJGgxKtLBH9lUBC6bh4G2uMvbua3ck8mbAJdjo4LwLnU+eTvt65wwACCo
NkPpJNhCbPbUWMbBcBjiSYCU1YCC7Yi8oh4eSG/uSBPOIAnLscF0oqu0zHNJbE4IF7KG4FwJYqjt
YEdIoGjciS9d5z6mI0cfO3wammFTNDVxKgqG2BBLhnky8bKo58e5PscIdz7pi1XlWpCLl21HWCKo
ojuv/MJyXheEnMNFcuIyUrqqz0HrP4t8PtUyoJ04qFts9+xhGvdjcldHB0565D+Ud4SXs237kp3S
/K6v/R3EhE/EKwpJ7T0Hh107/zVz7xtc8HqqFrVKjPBat+Gb8mBRiiDwUTKM3UgzJ05cdj9tzSGk
5UYtrXnmHBFz+HWOQU/Pd34uO1RIOZydFnG+5TdrElwQc3tCyP7TutNDmAEqkxHnJS0+Ne5bqWrA
kNERmB6kGo76XfJhVxAn0nXjpVulupfaQ9StAmxpBlEM88VbOLUFJM+JVC73nPN+OGaea8e5lDaH
rhR4M2e+MT34eXwLLMAvpnJ2hhN9mf3y3mnL3It+Yg8m7TiU1DFjfToeLm7oPXceiwGU1yyxxKAl
A2vTZKLYzP13UoUPdROxzhf+LTwX1zUijCCwhQRkv8Bp6G5xAjFq7ypYJqtTQH9wxHX2wLK4kqbM
k+Q4SQBo3pe+3SddS07AjLcDKvU6nfuDrWKqPhtF8I47Q5GzMRk9dmFxqutvJ8yOCEcXUxCSME+g
BF7bLHtgh+AmR6StQg7cUJq1m7FPOpXbBWBaSm6BavJjllbP4KZuc0GkNWXXeww2ZRPfMmfii0u4
0IbL0AWstW8BlXzCqNul0trEtaMzsw9OLzfOMK9Nc0aXi89OSTwqrFjzQ9RkqmRK4IElL53TcPqj
0r+xGue78PkaZLRHiOXCkeWwHe+MkIP09FlYbKHjZ/TM7UTfAfnFqMQU5YswPxXjU8c0QjgwTgY6
mWHKHVWcu9oqTqarVsAiVrYdP4xMJK5UTZU9Ne8YJLSxtjAFc68g2Tqf8uaNifZ1kX4MPNkgnZI+
okznQEcDA6jqfo/ZsmqoqowYOVgDpKqrczeZ73ZKxFJUJPIlNjwzQrJtTlNnPzbDQjQLnSZZgq/K
m38z17m2JS+GxWS3aRi5BDErvBF8lGWMvhpSx2FqlIlv8nltf7FVeCri8lUBeIaSdRh5sgU2zYYR
jkK1rmdrH1NEt8htkka8OTFcTZVcuXjwY4TrHpIWllPzznjyr1HlP5FUb+lYMBqGfwRZB/2rfiSM
u7AUyj2jqTDs+Tk6tzAhekhxb4vPLYH1sL0Qd59lVH8hollkrUjcJ3BoEn7GRG2Oyxizp1a8O+Se
7bK4QxvcoB3tR8U/cBCDHrL2Ez1T23VuDV3HsGp/+7pb+6Z6aMOnLEHygOlASS9kYs6sMHyM9JLM
nA3q+G/fkivPm72K5y81vlcdjBQulSKyd6KdyC/H23ryBc+O9AkqFnfG4gUwGlkUikH+hscQdvif
RbLlljTIBC2QHWrpHYDHfGFTJtyT+3qMLAm7sv0LpoLgsluj9hlnUGn8fcYtFu1aJpy3y6o5uZJy
TtRog4gs8hB/ghoESjjf6DZu85YaqWd/ys4622J4XezsyiWS3wicRAZn7mgJ3M2uOAulNq3F0BY8
Dx6m7k46kN+U9eVgoa5IG7EpTeXKddWmq6GutB1H/iIihyimE2E3tHSPKYg5yPdj7T4mSXzwC+Z9
3fIpGPI/jekw46b+0LIcN5kiJKcW1MCSsIzRkR70X9FcaWI8bDy5/EQGOfjhIUuPTELtPYAmec0+
nGr4/IIFqBIqOYPR9pS+8if9IJfjo92zr05lY1PRYIVA9eNH7bGIQSuP8ijGWxmGL2iRBMmHq1Xn
267mY0zUUAOp7Aue2ipQwTm11bvRV8916DxRe/+IA4IxSbEkW/2YjI3kmczPeuYjzaee8yznCJYS
QRUSMWDr+HkUcp0Appn+nbgz2ZEcybLsFzEhpHDc6jya2jxtCDNzd86zCKevr8PI7KrIRtWigAZ6
44gID4erqVLJJ/fde26erEVwDBATaXNMlhSS+m1ibrTtazl9eVm+muaWJ1cOFQjreyHmW5ebN7tu
L0hPh8CY+GnK9HV0ol3sOzQ5z0cDIGPw0kzZizP+ldk9t2azw9nHVW7sAy4mtJGN4s2Ys+fGte50
kb7YLNFmx4LZpB6oeV91JHjCPLhSd3xKMOtDa91roktEDR8b27oYOQSfiIhWNThrMG0EOj+oyWF+
ITyOWrTx2uImZPwBjnOF5/gXgU+cl2m99TW7eZvImBp2AdojNxpA2gjr6yb1Vi4xcJfHsFNg2w67
fS69beXUn3w1vDZ78aTzXbBYXkuM78ZM0Mmen816Rkp2Gzjrhf7rZfEUhZAjFo5dMr4EdfPiKnd8
7Gd1ijO5sSVYrLC3062kBqY0mV1nOWk2qzhzkd7WPRXzBYBVtmAH1oI4aGduch4RJ/eu4AM/WtAP
1wVe/hm5pBQR3GeJQxU735vNtoZkC9ttjKdo1s85QAwW1xcRVo86p1qCSMGeLvNrKcdtPrOtLhMA
OpuRhMWqs9wadopetVaXbHXO1D2mP8CAv7MFo2ZO0yrpgMrlPYGoiUoTv/9FIN5HfFmFXvOkcyfa
dhKkPpreujPNPUjL42jCUq0RuLVBjaxFKMO0aCWNePhilgzvzUPs+S+VNgwQ7x7wef27gX4HM60Z
F+8r0wlwwbUVAB2MHiZcBH7PI0n+aXjchDlj3xBsuxneft14R5pgKQwdrB+HNgSceHhYK8DEXoNh
Jl70hu49iIEcvnu6fJxUesoL5xHQ7NlqY8pD04sDGTZm7z17P31WgeN+MTQI58EIqRshiwwEdnmg
EXhC7lrDADnZwh/f1cxkShlvPckTkp3aZ4O7n8J84yuXTVX/HkqTjD7MubPkf2GiY/OXnA2nVwRr
GEpNh4dAc1BFyYquVydMv6jas/qyAc2F/nQqk24fETMpHJxvI/FNPB5WbOzxwKNhL74LjAwQpYKf
ccYsN27nxuV55KvXLGFiGhcK0BNhcbYNLcBEHmYx2c6uiF5iMR9muIpT+CimkIoLPecPlgsFj9Pb
pQj7dx1XT2Vl7eDIf2QPEYEiqjSyhxrhdZWaKSjQ2UfWxknDW/jstd45jmyXJiOuZWhchIOaFkFW
hKFzcszvuXQOMWV1+xG3eTq9WiRe01RhOAjcxabFmA9LnEOuJZs/NjBWTKwx9yNHeafukCyFY656
AcN3VFCc7OxJ+Rg8GPGeNeypduz2w4JgltnNHxW2tXqfk9rMBYkJ9mVC7ejIKldz7VAPGz3kxXzs
TOvqju5RYN/kO+h5W55lyuWvXOoBPfPObl9ZN5jB78nhC7DKqj9UpZ8kkjKiEv4kDLBRsW7tS9Nf
q45qde6EFqFOj1pe4by1OR8a46yGqxdQ7uFI72uZOnqCfJM77Bwsr0P/TL2P537nnjhBT2RvHZER
xtACqtfW06Fm3xTkFGqAwqBRjt44PA/xU+WI1UAYqc+mu0iqx9Bvn0J+Ak0a0s6yDYWRHhfVzGjh
qFcO0au8brdZ8ks6wT706kszOg/4TC6ug1QX5RDAwsg5Mxgg/jUMYPDTwpwiNI6fpaH3/G72K/FG
dUgJC8bZ95A9sceTmLGpShEx/qwZ85nImPXDjS6xlgzlL89RPBqGc9G4t1HKz6IObsOITKfK58Kp
z+1Mqtqpmg+zI0obl0vx5xlYorhNcl7I8gOPwYmlaZqN6zJp+RDx5DmpQCoNl6KgeysLbepg5U34
6iY00Rhv/lXnhFga7xmdaGFOJp9Jlx67BM99ILadNT5qGtbORa++I3/BbRILXVE4xcMg90n9YoOK
3O2C43eVpE5QyRfDZLJV9k9K9JKKwWMO/wvr78Z2sBVVbbEtpuatr8WHS8Fow47MhCEepOQrDHlI
uoQDbLPLg3lvuvOhoqHGNcejup+KYN6KUN1SLc9mzlA7ggns1XuB2kE8jrtOzV+6mP9a+dEtyNEZ
k3kDlrOoGxR4xSjRXvN4aQQf1UNVUnQ1VuoMcuHs4FjqlL0Owukedh/biYH0HgMByyA8h06UvQ+x
9RxN8Nh6g6yHTdMNlVpXp6Rg2I+TE/oAAYUuxDAN2G0cDlEsAK+4TP3qNI8uN11fRmf220jNvrjv
fdc7JJR0XDSO3JgdSa2zG2twUpH7brH4tTEt0bRiCRDfjGjnrkq/rcF7mpg1rCzbdnlAUJmDf5IX
V1s75KiSaOv4xb3Y/wVrwU1658360CexwWDzOyOvTqCl3tEYvx88+RJVv1yaPmQQsF+vgfcQC8Uz
bXbTpk6cV5l2e3fgiRX7MApZ2aTTr4j4eV35+0pcWvUFTBi2ivEYIORz7nlNaaHwHNSwmB2ltm21
LqX5nWbGMek6umooaBHwCFtixKfR+elG1RICBwll4YAnd85R1DpqyR0CC8A1E8aXyZmJYUS1h7J9
sMB1OxJcjX1dsChm/FoTnklTbkb2u+oIvhScc5IkJBe2Sop4Xw2XNIh3jP9bnBegvd7r8LMWbxVL
aUiO5dOYWbt2AEsEUVoDg1vHNl3a+JAwGzE87Xp2WJIIVxVhwUsK01rZ+qXtsbA67J8jhwNg4+it
wkwF6ulC1PWhH7v2kFruyUzgSWccJ4RZHYcwe5ddcGvDN4MJh8O48ZLFQ7DDjHHJw/DPeGxQLAy2
HGtPWOh32fworfjHF/q3X4N1b1IbcFuaYT/lvlV35drwUpQfjEyYptljxPMf6t4Q+uRF1/fcl4n2
3kPQ2xiNsQEJisrKcRp1dfYltcx0XHvNvU5c7sXTF/ot0EK+EFyRTLPeSzpF3zlrDGnhIE9OmU+K
may3Z9wIg290T12j4z+zCbkrMo/ojvjFrgsMO1PNJZ+oD099ep1Efx6dBHkuhcMQNQrvWg6FOT4l
gFdjxfaIsPgNYCMf8dVAfchx2Sd+sAOhdGam80ly4X2iu56+78pfWy5TP54OAiNbxwH4x47OKO/n
+erTL47hZTPFzJbJT8b9P43bG+wLbmsDjdZRT3pWp7SbmU+oNcScuW/Ykdj2Q31XBKwd68cR37Ki
hDuYeRRirV7liBpVQglIX5eXIgXLVNwKg+hfbv+2yhFjM7Ovy8YfWG12DdGUyXucZIfYW1P9u2KZ
zhp83lWj/N34qxg+/ei/+1lI7TuNfoZ19PgrM/xhg0dpju09KXUcoDcHvsfgQilDpA7ZXTJzPWxj
99pwDlNZfe9hFzZgfLOjPFadPAhmxcZY176zMepLr196QA8wCrY6DRhXoF8TIdpOWXsMvB3u/34+
MIPhxIgZ+ettmR0S8gLjTKfhOMC3tNY1TVUDMWsNqdRERjMa7jgkQmdwQgQpDyORzNLqtpjYd2Ok
9zOozIjmQWfadMskgnAlcZCSTuvtbTPQzCT2vWBnPrw2KBI80fYycTlkwY8ciYaRORDxS17tuSAP
DvUxET4fc6QRG99SW2BmFfejeND8tUX4nql62fgDZ6o2hsPerKYbJPgOsZmmrMOiwb/V/Tn07/O8
200J2QHnWyVAflxynXNSXJvFzNVRW0JXIG1MuJaf5hpIOws6AcspDaCq9wB25bgps2xPrIFrj68R
bdc45G+m/EPcYWskzyA+DlSK4WMCwAxeM4pfhOk94XasaYy1dfs4SGLtnrtDkT8VcXDIs/dmCfLj
Ta4UPsy1nVzS6tue7wz10ujsitR1SPL7pMv3DRt85c7PCn6T4hmFlVMK+hRs7szZweoTlob5R+lX
J2v8LNrJ3ZtRdmb+8cCoLa1bOLBLNJ25fCZGCJxR3kMSoANMXsIBJ3trjOTLFxqWkNaJwq0708Kg
XjXdh+my6Gyowx1Jc23rKfth3+qfKIamDX3mYi+j5wrpGmQ7cjXNUlN0B5cjhIcX1aduQqCA+L6q
sRV6cfgKIuWrj4cNDTiEyVo3PxUL4LtfDnuUCA5uwtmHGOZf0JEw+iv7zHgFIPLCMV3ZYJpAj+4U
xv6WtQc8N6YdE6s61GpnfixxnK7GEJ7fT0FaK6DhaE4/q3TeFyH9A9w+IjoYyrmDFvZhqKs/tLva
z/YO1ew0GpOKPkj1Bvt6N9cnos6wHXp8BSbsgQmTm0FKkZWveXXVo/+ZOO+MEceYkxAr2l21lA94
oDoXJUAY0X6eq42FspTmDyIq9oHZbNzgzQSGm0GzjeCJOYuVyfR2YpiOCTluwX2lJEsRWfnFL7cD
+ykcYlFGT0gJLnFDjSJKohdDF5VJs22xLSRJpy4p3tKTY8hX3+0e+2HgkNGazzMO/A7t8EQ+HSso
9WQAnNlfmRmUgZZL3DQ7xLx27tj10DvPle3s87D2zxDVae9w8ZShkazCgiVA2xNFZr5ig93gzw1x
ZxA7H+qNci3kgCWjPOFVOfjpvVOWa2ceq+9Kk25K2urSpQ7Sn4HUFRI/C9pseq5etONRBTgmcDoy
63mwyu9+ZFCeutE7+Dp29/2UkhhshnssLozO1EKuiqg4YeFkRzYO+UMsD+zF7QvdSt90EHjPYVp1
96F8gtp1hK1Px6RMrjgK2g9vyF9j2/nx7U3cd+ZdWpPpcAzCpXqqnqWe0/u25tMmB+zv4I9/YQ3s
DgS9LkFKn0OICxsQAPe33FIot4rJwggfgkpyW7QKtU1i8UlHltr0AxRyHyn/FBOjdJv2GuQO1W1q
nrZgvfHqVAzE8+MEff+gTY7jMum/MZZT8o1eEkX4vpVLXaGOQFFJSIUy+AjJZaBGgEWNrTfd4ZmU
YB7bniynqqHHFTCUSsI6iWwXBysQjEZp0hXd8GyLNlxnx6Dzyl2SsnyBD+fp/BCUqTg1JinoQvvH
An7FZCYnc46g9yWBeemiU3bNml6vm8wgW9D/2BYIvZbUFF6JX+HiSBUpHbFlCRiRrh+6gRt8+C8J
KKuNV6KRjmLpL6Vja2sN8qYxUO+GyeFb3D7FQd1epYti7QgIfhj7TmkY7Xsv+CVkzSBWF0B7M/IA
wu0fCxswWoedZeXO9WdMZGZvNTxsx67H1ph6u4nkOe/aMK5sL2A08qIAPG7DZZg+G4rZSzaShCO1
fy4Zz5YYGu/PxO0kMteVHhlrVQURm+JK0EMz/A+VhKeUj1sVx25OjL1voxU2Fsz7MUJN0mH3ywRB
hMHKpTGvJSxBonHlDTtUR4eoevg77HmBZld1F+lcC46zXV3Rc65p0PBK3iX2ntzFHmauNSrIOR4P
My7tCdssW6mA1keKW8acP1cjXO7KWID6mwSyPMuOMPrdp4W6Vtq0dn7/Mc3x+CeeLwmUdIsAzrlw
R1pLSMVFNAeACCIEVwzAKdw8erTiqT/W5b4mDcW1l9O2U3CKmYIWGYvsmF/+SpZhqTU0DZBMDDNj
syFaCupUei4d5W9tBctF24wq3Ho5CX5FBU6WwYIcU9t1cxJZcBldaAgubyRuci9kPvgxwCntijnY
dVB3JuJJvkMsqibcvBPSBniT+agoDLeEn4/o4t9BU3xiiL0sgYuik90tbaxHKg7QTPvxQmGhj1E5
GdcV1lC6Pck4siRmjofSOZH0yII8pziyeG1lO1I3KsZ9YGHhIiVv+tK8kml0Pp1E883v6eBNMjpz
gnKTlAQLGhxZK+B/zzO+hIsb4Ya2uVd4Uxtu6fN58oj98+jkgTCRxt/pWu1kOfpQR+2npSgXbeuS
oDBiYOKCx9l5lywVnJNpEMCss2Y78I/4vb3gkERDhq+QFvEQ9C2kwwlexmCvrM7etS3egSH1xm22
+KOrweBQ7iBkReXMwhKjNNYcygxm/AFyru4Y4wnLjfbAU+zJ4+eQVm/8wTDCVviNwqn4tQ88blhN
dxSAr2jjMcEMcxMI4FQdRfiTu3zOlAPt3KAcj4kClKGbu35JRyVmfVSjW26IfEbs4op1L4IUkYWm
DLBHHHLbxNw2bb7ViYTni0kdZf+tFMeat/ZmBhqIiXrJavkr87HDWa34atKBBQxBup20iZ8g1OhJ
bmtbf7g5UBoaSC72M/lc5+QTcbM4ZR/90D5Sd+Tvoxlv7WAY0YrKGOMwZ8Odw817nfY1WfHc8B6i
afYeVNj/magu2aigJWHWWBw4zPo8pKV1rctDJj2sB11AA3za2YTb1MiJYJpuYcPXdRLZY2qHKf6C
Yquyd2Fa4ON0Y92NRa23aKfUQUHb3A+yordZPjcRHR5Z7RwwQ2Y8H7uI9r9hJFHSEx7hfHZw+nDX
aj1e6uUX183GS09VYu12L+EoXWoYDHJj+FFh2jobwXXxSCPXnV/S7xqaRXooBZQex6MVoVVEqlqy
iwbNQXkN4IiuQLXKRdad4ToECPV2vsuCicVE1OEoxPNA1IQDMNvHbSfgWNdENPaG22442NVEVfwX
zayKgiACvpkebwhjhva5pwUaNTlONMsVy4OCw/4ydNR6tKlWs/rxtz96t9inOJtCNjbCZbo1Wkpw
wqaoLv4IhoquD/ZSCZHGobhp8jLHLMW9HI0sf2RqOSyGzN+VlUyYIz57bCTnyii+xuToK9ynSGDs
M4k3Rf2pFnA6ZxFhMY+QHv0h6EmKXYinwsBiM1+q6TjlSjBmJ8zTk7+LRrL6evLwugrSLnltfM1E
FO5S88utWnmhJRbqiXcOGsvfuvZEoYRig5TDMOJHOVZJgSfF5VhkA35H6wyzfTjeaYSh20SC2M0h
heDZy1CINMiPWFPmoRpv26AGbUms4vLWPHSC+Dmj5QckBJvq2Lc5f+Mr2fYlJZHZbNA81+DZlrF8
JHnBJosa6wZzN8B9nlWyWm6C85o26iWcQjdFNrAfK5xcXsYUictPubkQuIzOGX2NO6GgNXbjm1jo
8CK9DHjGaGmTnGiWHgSEMkHJOZbctVn71jZ3kpQUU0QlIOP8arJS72rXwW5QUXGYrKd+HON7KPdA
n7TbnlR5ngwClj2hL7gfCedZltq9rzHpupfMb7jSa/Vqjp9xmzgPYngLYkH8pqNT0231XZE7RzOI
SYEkU8HRmVI0KpY2RmQ45wVy1XjVxekDtefn5k6rbaR/jbueHWO6yalq2SuzpRg+GEgeC5q/IUng
iTIoj9IKYGKDAxzuOgvdhpYEEm7uJu8uMQYvkgKYtDyfYzlL2JeJPqF05lsE96tbzOvPRokAUsCL
oO1ZfbQLYR2iR7yDKciVrOoj5mu0RFppewLlm2l0tzhnggcz9PHQS+KkSTXACh4T+7PB99Vavv8y
NPqOG33G021uWcWYF9niLyE/hEafDq+enj7MsPqSpvdWJYl9K1uIsSgOmZ8mLyoZ3p0iDnejZg0t
a97r1EWPGmnVY2nucXSvMxqmg/mtHp37skXf8Hy9aZyYx3tXpjsjth5z4XCTpWnaH+QG4xpbI9q1
q/jRTLx4QygnW4R8P16I6LDCIk0/uI74JUfSValXs15u1h1N0aDpwWdWdtKe+tR875HsCRCZ/Jnw
hxBrzXuN/U+/AeT4Mxhrc9IwCqu8BvtfPM4ThK8qQVQap57zAo98NuowCN2jpT1xzvOW3jfDv6IW
gG17R+TGKNQXuAhlRVUEWbnCIWfitnTzABbdNHO+05xnkNvMR51m2AASXjWFpbT8IqqcYwOv+sRW
Gg9S6Z4Z9uNzJp7cuK7vXDptr3GD1ZrzlR+R4jDGynqIJ37htsCZL/sKCJ+fG+FbL65M7wIz5C4M
chujkxXeBhMptzWG4gswA1/0mOh42BP/DIgZHniNHkSgkK4NRxZ7SAch9hgonqGGfJlHLI6C3Isv
ESPwP//pv/4bB6TxTJVLyBt2odLhwgfZHeTUmIKbIsexzGum82jyrBAOcAJoTYDcrGHXy2Hauslo
Hk2cOPS9HmHCiavbEc8QSWse2NgX42iTwTXbS+BMXyWQqy08StglCS42t7gqkaaPgkV0V5bvBuRX
BuGRruQGjFvnJuQrK/xnjkm5FVs+RtmXYJR8FMzXRXexez0crVgCibXsVZ3lpHt7CGxmZb7M6dSg
XBPvByxKsQAWSJqa5D7qIl4YMTqShdfCb5m1dT9dGyhyqwr8e92M5kmRxbJjRS+X2VyC2H9o5Rjc
6aFsKG7m4GAHSX0y3XEbWKl+qN3+0lHRxsOOrTaJbH9PnoMLKZzHi7TEDYCTplvt2mfSuPZKrCqH
0YKN2L4t7fah7ZsjwW9SSORyN7UJJjK6zRaaBk3ii9UOhmNd9Me5pWiNPOW2Rnpd1ThXVlGXaHZz
tPA0fsGyQzpLhYruT6ndntx8KRF1+GEjLySYOKOqG0nob6mBIOQWZmoHUJajoQPcMpnLQ+Pnn5nB
RA1J0T1Y08GHsTInoX0eizRgz+JdaiWA5IbpPjeOErBEg2T2ZelfVgBWLfMFIZ+ZYhFCcQ/ZXNGL
0oMjqgdYmWU8OKzF61dDiAijJJbcCpTvPmOIWPXAoR4I4awZN1/D0RuObdy+gmnhj/S0drnd2CC9
6L/6iTkcEdvrDqLpvNciF+UVhhAyDMn6qYySx3J8aEoAI34aGRcYqLg7sbWnk/NoBw43Bf1VTDZX
MrJXgaKGmJ1nu2gymTDT+eqQlHMLnJM6dx8ck1hnB/VgZ/QwzeawfgcQ+tsF3laZS6lDwPI0JaGd
tvJHetxrmyF5M6W9sqXxTbfq64Dm17Rhdp0yuvkMeT8HdXaInahmMHeebOYd4Q9bRy2cnIhtGqrM
OmgGk3Wm8adR6sQWy19az8hUqx0sRy5yRYqlbzC3WlMKUp6SRoNb7nqBiOf6xKaTKiK72MWKXGgd
HYKK8HowY30F1fEV0WtvB+Tg7LaQmyQjZsO88hzk9UUEXQdTAPcuBVnsYgwm4VphKMaIksy0U0zv
Nf18M5arvpNHpu40ku3GHuHF2oj3XYkjyE5qYndl9wWOZBPqLtgUJQbEElcmbRxDs63I/qxSTisl
3IqNw8fQ2t685W2kPMkewRyLoyxNYH7Se0jj8RGXNllQTN20ZIVTexvx5Mrlg6FM2Ovs1UBarfF5
9jZluPCQCFqLW4vO3aX6frJjNN25inHEFe+ckX86OfIYGoe3qBv4vs3VrzgdyFH3HD3i8mYmWtzc
p3H0N6mLqyCV2LPd0g/3reywG604Xk07GCqYxUy5Qbocdgxy40IcXMWuKQ5GA34lXFoGbM7RvdWb
q6rX/o7mMngWdJfbutj48YTC0sN7W5oYyc+Fl9YCCMeT+zYUg/8UqOmUdaLa0wT9VabmzcsDhKtC
iOPA2q/n+OOWmX2hhurejgL2WmZ6IvhMF1j7wcdUY0HE6lTH7naCaMfXZzg0eflUyoygTEJ7IjZw
vDUtRePQuQyESxwVNI2soYG53CkWlQyxym+9ch03MbV3AQmkOD60pfKgD9NMR8Zsbw3gBWqLwoTc
4TYcG9XJoZuRq569hhHFS3Nkust1TO02h++NTO5Lqj9RRM3XjiuQVvdk1dkJT6uqnNA0Z8gc+e82
a4g5ds689wEGob+Ppzb9FvR0bKM4++x5/SwnKFGwY/D9RnIDRKAq49kP6Lzt0Lf7/AjVz4QSClQ8
arJvOPrwDMIK3c+vrxVfTDzqpDRLC1T2KU7Y/OfNgAV6SQCFyr2VAz8PRYcEO0sOQZh76M/Mlbev
h+gxsO8mrKmPntQEj+f8wg9Ho6RuY9KtfXXNpug1G1BsGYbXpp9mO2QXLoQpbO6wRmGoSy89Tdz3
w8xap7MaKMqqYL9LEh8003gEB8Qp0aNxJlM99IfMfeJLsSJgDG6497gES7x5RiAuCCtJZgR7g7u2
N7f+3tYSsyc/zK0zMGBPb9mY1nujdJxz4lKzpBXyL0gg2KACkKRtTfe05Nhtnl1aNsIZD6tfDlIT
tTIQ1nV2YKGoSu+WtJJbe/Oiqsc2nbel+1EbjNOs15YKN9l/uO2TmTIecS81YASgBTd0P7r03UfT
FwlGk1c9EyTrfBqHSUIFf8IcY9W49YL+PvVnxttTVoAztRLWDwMrwD9h+0i/7XqgRI6GvwwqYhD+
rtjqxbwZflAdx6DBKd6duijdxYV9djuP2ALEX/L8Pka6Ju6OD7ri+U95UMcP3odsUCqcojvsBS7O
7BzOYEUXq3stPAmbZ9oMlgV24eQlH5YNRIHTJS6jbRhZn54Vr5vF5Z1xSLLrl45cE2eiO98R9+5o
vUYuaweYHfhJnR/IRfCss29DtqfI799dXAQEqlAP4l9lqk9+eN+r6hZpNlGjOM6YeYusenID9FWn
/d23sF1es/xHVJeETUhgv1LE0cN8aAL5WntuQwCSfVEZ3ZuZ3AUxe/CaDmXcJ+Cl8hTbM45kyZLM
f6t0dICmtMMDcYSqdhET6UpoOGPjr3mRhtzE2lh1vV4l0buHEQaIEFIjRTPS2AX+7yFp7qNcc+gi
ciZoc0y600LFI3NzVTErT2MPE+S6hChsdhnJ6CzfFxpXAqINuI6AbuJLuOsYR8f0oezeS+97FqQI
NZ7kFsF/TizKMZAM6W5+yloEYCWws/nU8lThfZfXJ9vud/FTPjL0N86ytHZQDMlt01hy0ATyZhOg
gkjdT+WrM/ce6zQUxl0Zkw8JfYYIbRSL+eswEv6LO3AChW8+hBb7i0YYWCdc/5fMLd44e8OBb8fw
IFhEK1aZc7ibpbwpy/x2ST0zPMo9I8sGPOi5bsWqTouvEOO3od4dRqiayc2Kr65dXcfaJLqy7EyK
XY7vouA73bo7R/Ovrv050roOHg4IDSrHxDp5o0X5Hhn5F9DyezmINfHgVcFR2eryb0OnJ38iJdkF
h8Lki9XjeU3ch54JNWqng9XF4zpIMCAl9mEwPJ9FKXccdoFn7EOaYX2mM9EgOGxhCQATwyMiCh5U
U8N0XYhTSg7r1hmOXchT2o9OI6Z9NVU3VNpdjgvMKab7Low/RTC9+AT9ETwIFFAMObbtNbYbLjTG
PQsdLMFGAsqBTWF0rKFx1lCLjKD7Qwm4kcsD1knUT8ySi7ulbQ5BY29dHFhWQppaA1Z2DHyr7Dgy
+9B13GNAr6zhBZzp0T0uxZUq5HxLNMGoXgr3hH57Vn60KnR0LJ2EYZiVrc7UfcIEDInhVZbMuUFI
LbnjXChHe8+mn6Ubtslp17FYL0oCxuZz2A5nQSdQORkf2VggCnpXg3s9Z9B36cRUfIXAH0WcXrA7
rgvIosnU04hjnEuc1q6f78wpZC1dUmfrnmzJFNmr/k7wdISKRB61+lIjWwNVT8uTnEKfLnn/W5Lv
X4nHvzdpmP9XpQ3pOBv3lBm45Gol8ZHl9//Wo0HNtDVBo4GeJZPxkKcvUUzipgkxa1VQkrLkQ9l8
+Ei/4HdIremrrD06bgKueEED8F8v5/91AvN/amL5t4qX/7HUZXk1f89//uvVLS0p/7/6WkzT/9vn
trySf+trOaqvfPq39OXy//+rqcX/hyMIUvq+L4Qg4kj+8Z/pS/cfrmmTsHQ5xZv2ErT8e1MLZZWW
8CwTg7Zju8F/5i+l8w/bp6GFniPaX7AR2v+b/OXyuv4tfWnyt5P55ToTtMV4S9L0366v/wwao21S
Euh8UDNLaDhiLSaWIHFP03LrSVaCO6/0qnUNEx27lrv3tP3GARHM3vDU2vN+HqLfZB7if2Z++Yj/
+yoZ27MJof79JVqWsBzftsmnUr7h+SatNX9/iZZd8PwwOWf3aGTUeVr2uJkHu73Ae7CPkMgZe/tW
z0zW03QmK7h2EauPqo6m87UbHf1thHXzOmv4qYOH26UtCvuOkIi4DN67SG0WMlh1vxQWkxiM3WjO
l7HnGL8pa5biEWVK0VSos1+I5OhwG1u1vkvxyPKvudX/6zfsDnyaMNWrbmbWoNosjm4cWlQEg19Q
QWHfYDWkWzTs7CnoigZLVf5cjx41FZCTnwkEUW7AolxINmyG9Mgk8Euv/Gk7el62DVxObqD+Ggqe
ma6sgooOsGv1ExPgZ+Lp36GT4U7Tg7e2c9k8ALQSnEX8Hepndf2vX5KCLGQ2iWbfU4f0KIN5oBMj
MKiEqLdeeWQ+9n6CgfbqcdI7mdFGTKeiWHeeby8WE9pw82kf9SAXdSPjJ4d274OYkKuzOTGpaRzP
MmkzrJtBdC35iZJIB6ws5/4Quqxaak+bz5UJZt3AMGnGQLaMfmg+goFG5LbPO+bQ4qvADYI7jF8M
GXdXbAAwW4GssTizQC39n7cn77wvymHbg2sB/3Ga+NJUqA0Fe4+sD6ZPx0/dY2EG3oMboUNBCnVU
3T3jUueQla6NH6cVbC6ssHqoemc8WyWeJwIg3FxruziYvWu9JJB61tXIPrZNzrWSv6daz/dTnP5k
A03R2rbymxeMlBCYSXxtnPKucn3gq8n4Si93vCa9s0qwtD3MYHfvYhSmqvDH7RDUxcZs/PZCKKY9
eUCGHHkBbmp8dr1nb5eeh4094YcOG/XspV7wyrPwnehHfRRAUUnxkhWdgp4y8RRnEl1tb7odvWs8
eFw3BVRqetK8IxnW+ZAGeP7++rjyX4D1yq0d5t2tyDSJ2BjOQ2dizYqHerjiiCB1qSdiJxgpn4KU
ZjDRBtmdrwX6lj9cIaVvXJuca4gLYidjYVGmW1lrXGn6iBzyPY4qO8XgqG6zmCnZpNugsrEDpL3O
HuhMmqdE7Y3emt7qlvE/rZqtCYLo7j94Oq/dyJVsC34RAbqkeS1vVCVvXwippUNvksyk+/obrAHu
S6N7ZoA5p1VFZu69VgS/WVdWKf6xcEC2G34y02LIMYWmPtZNCBB6YPvB09IEYlH46X22/H+kRW+c
jNK/OKH3h65ieDe99Iimj4OFW0Jb4kL23ATex5yOxv3AcLloHZP1bBseDZO0jonDiqqHb+5J+g/n
PDaNQ7v8TuGJO8xdGq1bVhjr2CyDcz8l/a5Js/wathAiLJJtlM1ZnYl+2gmDsqxrk84ac0aiBJbF
I5QZ512o9pVq5UTWzhJ7YXAiNiLj3RyjDz9nv5aUMyhvh7ltnr5GQ26d0lQIipvmQWZB9cJEkEh9
5qb3UWdWD8hXydm1r3OZiz8zaNZ9BZOUiA6yW7XYBj02pQ0WhhpaC7Cm8MUgnuCXbAZbciBsZ/SO
rXByajg3ryCSJkzAzeCA39LdTHN45PVTvsCW87Zc+wRVV3JXoRNaJ86d9SEP6J8NDPv40E2K+FNf
bhyS0DuYud62aLAbdZmsttTHUQcXNPcL3TuX2jlIgmTPZc9mwKiM+OC6HcB95Xt78CY9X0O+w0W7
K6ofiiNbfg7TR14yKKu84S3Ll/dSO4wmMK38QQepRx1Gly/al9ZhLomnR1wKYpFPD5hYxgfTYBEU
UpU20uy7oeb75JlVd0c94qnNC73vcu0TMjUCJoYgUHeqC7gtdpJ+gWplDTyE5dvtd6ltX6TrMsJb
vjQOGLxr7Rw5h5k0oEENq6lMHjSG2YeCJuauXrLAtz+mDkX3Bqzo0cprzb1/CvbJoF7c5XMC33op
SLpU7YEAbSDHJYcCi/YDOXHCN+Z0TFpfvUCA/JmkHoiAd9Gj2amtFIbcmgrWn6qa9tgSjurrDkQY
V/kzJcu9CMeDWYXZNdW6+Yza/IOwQ3yp4yEFyKyX1XVpveF+dJjtvduJ3Nm5RkqURcE1KWHej8Id
X6Kem2GTvWaQdF5uvwRTuI6lf+EfIrkgZelfkhgJuZGW8tzZ4btDGP84DXWO6Mshvx215camerWf
tDA/c8hdWpImGK1EbpUPDBcbp3UnAP1sfHcw8dNYjlyAnu3JhlaMZwd6M5KOPfWa7lEXeDZ4kVe7
hrXoNa6f7c5oUJ3b68FJpqdqirMTi5cVs7vgVNQM4JkVjlhR4/jJmt7byHZPrFwWf64CyJPFdwR2
pm2F3XkbjPlAaHeMDkE+F/ek8zdW11Ml8nK45t4CgwnYynmzYObQMTpu2jp/8g3sc/RQ2WrFbJpi
ARWoj5c2ipvN4BsS+4pnUd25UcjVh45Qz1r6G3I26p+w+2w9j7ezF/w31oKJijCbcybqjtl2DTLN
JgIEDJlWuqPqFyutzFV+MZMmJQGaVxsrchPoC3n24Qqap1n5XBLaOufLT2uMJQzlcIrIBpLh1m4C
u2EglZURmjZG7TObL+WnrQq+ZdQbapbsNA4CvhNKnPqcRszySdcluYo0YyqbRTAyDCsgiFFAfc+R
gnhl99NZMw4SEoDox7sJeG4Uto9ubv5nF6k8kQY+hYKEBW8ldR8gK5Jh7F0MW79lFX81Ku3q9TxY
9j0cUxbL3OOZwywr+4G98nY0J0q0WYzxfUrq621RDwm927gD/K1eDCECnOSZ6APf4IHzDHs6gv28
d9t9XeYzAW9+F+cpX8FWYatO1BkpLJEWGoiS8eXO7whpxFEZXpLZi9RRCXq2I8XXB8yu+8Zmo2Rz
MbuGrFxo39nXKcw/7DB2XjmUzUcSWe8OiLKGwH7HK6JlaQ+Eiwl8+eIbCgZtKF77QRmMd0T2dPul
Y1LouKb1cPuTgkrHMx9iOURZNhDMGocpU4QdIxBo5ETg8d7+XAGcu+9s/VUPLTyxsHvnZQBW0Kb0
fmdKjuZub9zXjmfc334nJfzXkRXNRjdtsoeQhS9bOOJ5CDgWDLRhzu3yKEYv2OE6Nz7qHjhIqSAn
wM7LJ+paTJowTpnLvy28r/oppgtxe9fzPSpomgN19ZnRN80Q8Pnm03L75fZG9iZa4LSpsOjQAud4
wJZ0243j9GQVXflgM/LgJ/owOBEhCjaajwi//QeLjmPlp4d4ZPUxLU+XlnDx0vEqqcN388GMs6V2
X5BXjnS5uv0NVgMTB6sh0Z+j7bPq6E+BOaTGxGAVGdWTDwzvahkxOqiSDIciGDujOXjuPLRHHEnN
jcvk6GBVVrR2kB/u4iV44KNJfxxtFFj+GLpUf6zwmAPz3HUg8soa39SYSnmYU+Fe3bLZdUUWbgcT
npOrDTLYajFVztmHkfXdoxpRYAmPE6npV+LZofBoEoTcNXPffFbZ9JVNTnt3+yWpHOBzuiPX4dBs
i1EndTZxidCXj4OL79iLhXvp3y2rbt4sMiFSVZCNyXp7jk6eh1InBzERydDzHN5LBgv3hEm4vuFq
tjswTxJEF4EnXrPA3EDnaAVAJtTW+fYLq9D24NgTm8Z5Ounxiq1Lch6aiSjLSJGODAoOVNpuGAi9
eq6vTiKgqAQwi8dArtgatfx3TNfF1fXRytHkMu9GV5t3vfLVXfLf2Pn6rMe8P3vSII9Qih+d1965
tYSLtQaUtl2aj71VHGLjiVRPuCd5ROB0EAAU+KXL7G8xBA1PS7ucTrUs9rdP3O2z55CuYoNG2o3R
H08SQOUHHMHJ1iL9dsg079DGEPKpDFLSrGSYtg4L/zRT05WQIa7f5XdExmhW1jBvJSvK28Pg9ovl
aWvb+V29YTv+nQWJvAy6H659pz9D1gXPkpcVxxsWCHippPTze1yFO58SLiXr9NcfZUVcYmQ2Gy2n
k9lmv8tMaiaiSuiq61gA5HYDww2xCABsO9uOfThsMybcL8TfkrO2SZmZ1XdSZcBuOVqt9UAizlGp
tRkyMz7bAeBGsoY8wavxw1GAigqvme99gwYEramB7C3/ZTpBC+0TLmYRm6BtMjf9e2SQ66uD2T7d
/tgFEKnxkpB50s6mKjRNPuWes9l2YJUvjSzWFxu2+i3aGlefZaHeqdpPLz2MXrgQBJB9UTpvRqbv
FFZViC0V5w9Cgz2HijbnqZvHyZ83ZK9NHfpfANAYD6dOdg5TMmfLe/SsIC+vZJrRNPvfH9nG3P6Y
64S8vcz30uG866ba/yQbblHfwrtJJaR/ZLP5w74n3Zbc9QjXQqNvWtYkoXYBsy5/ZNRGW1c0F2lG
HWgULsO4V5KXPov5VPUWueC8wmPoJMkWCk3ybGfpOXZzLIkyTJ4biYgqrxfFFA2XKJ2wrhal+2SV
/gdAueru9h91M52WHrUbpMsFJrH8uzCNleeiIgh++2MdCHmufWM7hcQD3FRwDXYVcAMCynf+3DvU
h8dtXIbNJ/8G3M06emkMS8i+Mc6MlPIeebmub39KKVa80OsO6b1o31V7erg8lYumu4+r9F9oh1Sk
lw8oPH99Gmb7Ok/z2e/As2YlNUyV/hlW1T95AUS8En4OWKn2NDl18izN7NCF86Ecpz96QFQKboe8
1Bq8dcixg+eiwjli8ly4PbjjmddPxcNmNfm82W+vzBT96R2HGqQ7Qjmv1OMFCbQXTlo8rnU6fcgC
biGlIkbdxTB9kEfdT6Jpr0Mcv4ixjC8eF/A113Xjk6QySnI99fd1O7Vc5CkNdZTOdmRd40MqWRUX
cEQOijLcB/vU+2Iy8oM1DGrNgS68oxjIP3iYwxkT/YLjnF51pytQxEF37O0WiAcHGb38wsm7ui+X
vjxyzlUTTOp0e9Z6AYskSxRqq8Hw+yXDiv//xWkDDojWt9BUxofJ54eHtYy6ZfnaFnq4G0NMgVTb
jEdv4XNhXN01vLt/Y45jvNl2iJ+szwViskk8fziZOGReXCJr2NLAhnIaWvkhhSu8Hv85SfvCiqR7
hqzz4NGYhX7QJI+pdPtDU0rnkJmp84A886mdkbR3GQHT2zegWL4GXbzAzfJ0p514r9ilXGbCBw8e
azdG7TGc1cpnQ5+UR5d37AfZVoA18vi/d2m68PSjqb7ogavQCpmOXNtO90+NbFkynZCgqy2GE4aV
jMcofk8lCjhPyfxuhH4ITlZSiifTcleiADpKJ/oYuSaTwK+KB5EOEK7p66p4rK9eWlwK1dWPZeOh
SQ7ocJSN2vsGUBAhaePdRk0Fq2SUW5oGlkygPGUsESjYJhuOUM6xWGZAviar7wDeR+rUQBUP553n
ojcgnhT+XVQ30cLtW7nzMh+qg3nvD3b2ZLTU8LTVv3D2Np+Stj7EcWBfbg/myafhAeeoPDieXg8D
y9vbYZWGpX+IhuCR4eMSi6Q0Bj67eefva+1KKgWNpcIHPoqajQl2uP9NKswuyB+H5ekz8j461tNy
jBTPzJbbQzvY3GeyEkuxf+e6k7xwdY8e7diq2CuxBvKNiqkFaK9G1kz1/KABcq8ey5rtFX+d7XeR
pcdaF9Uj4XVSu27/OuWNfnRIFmpD20tlyVkzDXQfihzetZb5JVvi547d7UQ/j1dbiY9KB8PZGIlI
y6jyHyuSnREykIO3QNTD5T/vPQYPCEeOt//V7T/KJhIKeYztmdeWXo/WyO13tNwnEFhxFIrnzsX7
ExfyijEw3MfEi3BwkKS6nZ9Sr742eEvoPwHbtNvKeR1Mzlv15IDBu13afTZSBkf7qztp97o8FhFR
hzym/LnZzLDw3n0bZFVWYyK38vZK4DZBDtHWl5IuzpaFPWaUZaaos4Ooo/ri8zWDR0AWPrKcC300
626UctEp8onrzWzCtCMFTHVEKgPK2rLgVMr9Gsdhr5IDJM2vqHPa4zQRelOJs0RyYQ1ExPR2QuF3
wxn6b3KNDEmqEdz1afWgKF+dxlYOl3ZImNQ4dC1F9F0VBO1RbNH+CcfmUzXNfT1M/NWYKLIGy63x
pnAYDix3upoVSUvEUvGJY88RcL9+5Hb0X5LXoAhyrndoJf/NuWXdU0f5oQfmr/zGSn7canqsY96N
eWK+VZw9SbT65anKKwqMBd8PS7S8TpZEMpM7kFUymYwLU+3IY/DyXeu+v1YEvNdlH59KgYTXFz+9
N4ldlltP7pAy2aPlLolgBM2U3DEhwuwV9QdgTIx/QHdUgTnudY/1qooRsbN1/CBmkocuuAHih6HD
v75joknjlrVjgv8QorcSzOCBB6yart3aUOJZrlMW60UjtrMBsSdEBJG6vCmiIZye+4lMWWOQRiTy
V+3nskm3abSoCUociHlBiQQEsJvQSpxMe8bDUXBJS7+Je4o9WrnH1mtn0q6+R2LZz3nbQZqoE/uT
I2nfc90fRdKeo35q1qCWg6MqYWYrZXywz9iR+bMPqSrNYxzlWHQh5tokvDZsZChNkPPKXbKeBlEZ
yZlyHBbQhsMy3obiTpH21BUtM8Wq+LUazldz/srKn94hA+BtENmwR6x/ySDJCtr2QYwoQ4ZeRtsc
LCCrEL3VdAIlRfYHxk1re1av7uB+tGP1RQ+G4J6xLRz8JwG9JpTC/7rorwrh3KX6X+wMqIkVNZOx
oo9uWeUp7u49mrNAK6DORjqscIT2aK8iI+R6Jf4SQiIeP0M5ESxq5Yk5SQVIM1gVxYcaxminUgYk
cQoSqBtzwZB1Lvh5gSMz3OYcRshdGNoz0s65xrTmeAYRMGc+8GNYwetKUuCmqigJz0Lf6W7yhZTc
gxvrpwD+zcWHi7s1czZVIwBBboFwCsOwjM4dEs09uwrgZDJ9Xebsd16ZNxvNlgA/exU43hn5CsuX
YFH2hcx5+5DYwZyyFNfDXO5tPmdFGm09GS5yRJ4y5kAYVS9Gpdw+hu3TiKhx4zjJY5+6uJ/Nf7Ub
/KsMQAOlw1mpT+p0m3MOm+fe36QG9wOTxCp4n+gIMqgqDe+MNoZ/gqe2y7qN0RrfmUkRm0U4zWX/
u/ZKsPApkYVAckHUHLiGbvoNO1L6OXtg6Ji8XMaeeVXSZWqTYU2g15bv45QybjJBmPfGwyzCc6sI
+Leznx9jf3wtikrRyuYUW/NqgFTahNI8V3YEn4v5HcLRO4pY1r4opr8II/xUMG+UpPhjWzDcRMXA
zNI9W5qXsUfV6FIdY2OEzGFUyY6PDWVm0euHSOhjkDQWkxrnpexdQAk4pBdzebgxM4vkNrlH2PUe
qRCvoERZ7ZWhJUcnNjO2Svd6hn2fhpW5Rsg+b2ArNZ4o1l7eXHJ7IK1dlRtOfvlRIlYGLEqTUBrP
U9PcDWF6pChBqojHUyOJSgxz8aT4F4ZPzZPBBoy4Yh55MFx9b9ahPjmYUmeXIXpGjrTr9p3y6ImL
Zhf8YrAsmc2NPINMZAez5G9soAGys5hMzab4JQ/f7cp46MD+0NAQnsOI0aP5YHo5HRdDHsAkPHMC
lPDom381jZ5NMbTdyfbaB0u/ARwn35gjs1RISXMv/ArMQVB6Tx90aWV0QSJ+nAabFKt4mK816PxV
6MdEpQnZeXP5G0rAAW7wVDVkeQBBlgc9oHLXvFlZlHRannUj1jQR1nSt5bEckaqIkht57xJndqiI
MDF+NmIcC8Br36aOch8o0uLYejLdtaw4trr1370h9e8pinmzjM6DFvkdP/Fq7zXZf83Yo2ryUhBp
cgRSloUo52OCohIKbCL3QzRkkFCAsDUjLRVH+3de7jwnEdlQ12JK0ZgEIjPw9qHALKDoh22cRINz
GH8Y+lxmymc0Wz2iNJTGz+S3iDdVDe1bMjKQqUmoJt2+mvi6zuFTQjrziJl0Ss0WzCtZKIaf9zyz
zL3LD8i2Zwse1PBrjzAI+oqEqDvafwVL6U2WJ0TJjepiC1MdGUpj90wstYsp+KxAAnig5H4g/dTL
3Ycpni5xsLF3BY42yZUFEW89JCxsuJqW7EWAw7fxsAcYviAULHqfHqrQxqf1avedTU2zp5yCKmIt
3VZvo2ggyx+Q9rBNprFU+JyN36hrgb99jTmBR2m9CzZ6ZnvgGWXPq4RL/TSge4KZB0giO+CBIQ0b
wTIHWTWlNQSispT7IAIGUKLyvNDFk/F/FF/GS4QHkz4Gllc5YFt0qCauE1hYZTFvXYnkJc4+zJS3
cWsTnCFtQkSbfXbaqk+HjB0Wjw8h4jchwuY+DMpzN/HB4bwMb8W1j974aBrJp8nid8Uu8McxBCja
mOOrK/IjvSzxmPXfPQ8rhD3td2nRACghQOGeEtsm7f+R4MRZ7Yy8Y/Wy9rDmlzRmnJGFKfSZ6ola
ncEVj2Rzhr5hgNjvRmgFxrS1D17bvfmQOxynOWRjdD8XwJ+9gp2y68022Vs9rxjBp5tMqQpVxK/T
c8DgjIwFfFZnC+z5xiHEuuZFUqxIiSZ7HRt/AoLkLokslOm4FmLj2nINPpTY6VdV/Ma/9tm1TVKj
GVcXqv0hUzs9c4UbqrbiR5TiryppXVvWp8dXdGebFm9oIgC2ZGXCmQOu1yjWMbtTfrSsERqKgnRa
6MZJyftt6piEYA87lrJA7p5lP0ad5FsYv3djFH7rzh4vMLD4GwpbQNTwnnseqF0Ro3/5FimHuMBD
4lbJf4HfvvPJf2a7X2wB0iBbihKIOoPpPrSFwnjBOQ1MxCpxM29fT+pr4IS1D7hJMpfkNQpuwumH
aF1H6YMX9GhcmkbCvyspq4UTHpvJ4UcZlfTo5zBdpfKlmWOGQka1RbtI5HGA3mYXL1XV1VBf+XuY
0GHTrUGDsnFM9Uv+nU81txijLXkSh89ulfvQpUvjBHoGM2iV3lnU6jiJQ2HqaEAeTK29ddIVwD0x
p2Is4bgvgoZ5PhWgrBzzO6NiSakyptQtUfCiaY7B5P+Cpvw0B0AQUcOGuNXD1jYhCw+BhnvKZBGY
tiLueyS+zh0h9N6V5kXuTuUA5kNf+mygVyyNd9G/2W5NXtIxHwcBKt/lax94fB58DgVJzRnC9uWb
mjRko3Rh60qqaiFgWh52PYrEHIMeL9wUaPQ0cdZy9bbi9L618+yp6QuKm8JkVe9w74sMPpEGOXEA
oM3VAA7R0Xpya3LTXsRzkbNfAqp6q+mcgHgL7mZ3Cg4pK9Pli+DyNi9Tl894Fz66ccX7rrD3bIm/
lplQEQ3/GmhBkenQH7NjpsYzC1eBb7IbOIubBow4Cd6uDwZ5acs45LJT5NuxyP4VZongyTKsAyvz
3TCY3oZ9l72U0R5dZ4zvtH1lJQG7q2LkpyKHQX7ZnbgxhZy7KB2kjf8dVYihMnBWazEhAKZYDwaR
ro0dvxWVJ4+28Q9/EW4dKDcWHCOIe8moNr7nHlTfvzeyzfaMwTl6FRNfGlftiBzQlZHt8xTaxS6N
6Zy3vL7dMKmIzy4flsA7ATvkRF2E3ZkzsOES3hwq3upZzLWen9S0Lk2ZoVdqNm6mXqaqN/fWYlVy
TJQrofaJd8OSD7maz+PicoZdkBC6ZtmWH+EYijn9VWLyDxJenyt7GEt2D75+5rtk5aZ3oDByjPwc
6GTGo6CeveuAsIpULiek7NxXABD8iK89LFjewdduxNvpZWIXKtvZjdVUgyuwz2wSGHxSoCsFg6jW
JFdc4Z0b6U/Okfo1k/DJrIGjF7XdbfJ2ODqR/FDRwCDMAYro2761DrFPzFG1p/EMTMMXGyukSc8w
ApwOTqKyVc9knNOVUzlo2R31VYRYHEd2aKkeT57/U5Vd+Gn6hJiA6aDkAFkXRErDoWjF3i1iny4n
KqmAEiHKwE2Zsn6Jowg6kohabkFEP7E+GquxGuGtVWZOrv0MAZuEuZOGhJ6Jay0lUAXC2vPgREfQ
qaizxdCDYPIWwCzpSTFhJqLklv1+4EfskM7bVvRid55GK9QH3UnX0H2ClqIhcLKH2idmInEXpliZ
OKIBt64jOkzje5zgZYI22EMRaAmvW/ymGb/BH0lwWyHE9fCPg1ayL0f/gZE/9vGetUk9DTgmy2oH
4uqh46G8D9ikMw02to3oT/x1X5KcUrbQ0WMw1u9p0ZrQMBVQQlRWpE8oeg3JqQpmAkJAICwwS4F2
fpuA2QW1VIA5uKlGIkwM1zLmiTAgoK4ElIxbUnK2FW3nVnicOoKen8oxz823FolSm5JGyFCtggyi
t9k36FZXRUcIJQ4ZcKRU/lN3cIh9mHym8vbLScJgw0L03rWtYG/JSp5ci/QG43s74PvYlz+x7N6r
aWh2XFRI2GQM/Gi5bDsA1cZEyBuVNHlaLqp0xdkY8ptBmiNod7RsTHDabecVIApUfaRNn6zHwbry
E5wP/STJKYSvgpPfsaU3gyHux+80yWQj37IxFusBrvGqo9aIupQIM81+8usBfwyYJ5wVW0FyGb84
d9wNE/B4Z2t6L5W9bz3UThZhn3oeuexPkN4YYjP6vcCgO0uQBVvTcKsHCa2drsa6cxNum2hoeaTN
DYnbyrlTlB+3Ttv81ap6rFXe83xgeeJXn2T7sn2Tzp81zxb+zrwVBj5nHS0/NrvjnRHTWkzbJ0NA
e0m5zvEq5BnomtBummQf+oL7vu8ACisXnJp70FglLwpSxC4rIWgCmUM1PPBIP5M/DA6eNuA/+MG8
aVEU0eumrCy/c9tqeP4zmuUBoZiaeDDC1LBWTTWc4xk/kjk8R3YQ3iXp9ObMYoIZ9EhL6mvynUe/
AlAbl0m+izpKJh4uHPrLpbWZMaQJgiZ7OyDzJd1/uQ00ozG8V+J9zpk26LPZfqRufCXK5tPfc4h4
tD0rdIjEAeewjUwpFw06xFds4eY2UVMSzhQ8ElwW9tN1JPF/FZXJRHSSJ21l/pqQTrINXYcZWfbe
tglwh46DWTFya5PEQnaty0HQNZNDGU3XYqQAr0puvz7AdYxp4z4GVri3aBXSD2QNOtSLNa17IBNH
4KussWfYOaWI3t+GJfoCgCFfbVU/h/yTE8sn6dQ73ZEUOpqijyItoaEf6nXXpTZ7AfViWuykkmkE
jD+lxPtAuDREMISrnF1l4SvKyIxK19nqxtlJ2zhPjYT553pPNdNo0Gc/M5HYbUKLnAIK8BypD4PW
871Nz1GEgrOw2z6x/qHUGABkaoCi9i0lmSgYXtO28ba+MartaBVwfJp8Y1olLxbfWc61pB4kbWKm
5s8TRaVzob6zJvfvKDjAEGh3c0RndyQ2GFah3DILuM4JDKdGxCdP05qJgc+aXhOfUjcl4DVP+Ark
Z6O7N4pHu4ma7pojl97R3r/3Y+ouMpqOPFMb8BD6I+oT61Ab+Q+L3PjEjNnBxEvMsh9cYnO2sZ2F
Tp+1752I2a5GFSIUhLWQyk+tK3XSbv9PFNkfLjq+MaHmwjDqBVhsr9PuJaxqsaVYUmzDwvwrBvuJ
MW+14TY3cpfy7yuV/Xh9qXelpGW2L1zmSXMsR+jnHbezBJIAdQuSEFl/EqBj6oyJUF3UcmPlzPmz
1sCySI9qFxGroqO5b7xUnX05HSZLxzzpbXFQVYiQZVjrZWzl+f24s2MhttmoxNr3ySWJjOSCO/j7
RDj0FzkTuq6eL2apD04g4LOEzMKjnlETF1DWPabONi12KCASE9KmjEGPbPQerH99tJUNypTQZIyv
YGs5/8AfGwcnfZ586jB+Nr4R7/ttXBh8UpBZcpmTpKrg/mo/BR6qYR96gZxpMExqJv45hdN1avGv
X52OH6wmybKGdocON7WZUjsVYMfhhw73VbFZI2JJgVah6aNdx/ZlMVj1i8vKQ2qFBhiFsKUeI+IR
HJ+DjVgMWAyFm8WIZaLGwjx2h4/dJcRrIeUV/3U0eEk95PdwZBC4oCVMmMZVERw3E/WWQMHF3Dr9
wrMN+4KIV/LZt9xvk8Xa5XPpSBaP14TQi9GbAvrCRlMg+xJ+cRn6l2ZxgA2LDYzq2HASSz+QVwJt
tyy5iJLAx2IRo6+XUAXjrjdsmyBDaFwSINO4OibHfusTA6qkWx2ojfNOXjxl1mIsc/h/J16DNgWX
maH5jPCx/kqi9hAXfPNLkubgmG2Ge3LxoWXNMphdEPDMhhZjGvTQb2025kkjU2MYY2I+Z1pcLaa1
pLoSqXsVoekc6jb7sp0623C6+ukXSxvzX74FnX7Ti8EtyPbw2HbZYnarRhxvVJPO4WJ9a+bknUkj
IO7FCBctbjigmpRs0MUlk3yYWcPKxSMXLUY5nfuQebHF+Kbs3w20c+binxsWE523OOkoHWMvs5/I
WRlrA23dYOKvsxeTXcP7dV212O0kmrt28d1JxHf5QrPpcnSHixMvRY5HZXTd0+bkeJBx5pPlKvP5
LMrKesg0FpFOVhp6WXcxVHKvjRqaIOBgQXUNyg8ZQRR9w+Lqa5D2xRMrrffEV9k9FXOWMbGN3i8S
C1RxhHyZC+R/GmFDu7Cf2r4/losgkKTKc7EoA43BeU+Xa75mWs1rh94Rt1wuOgu6e3hvje7TKKqc
wrIDvG5iBDgU5XNs8DXtrfFSWacGDPEwC7VzIT1wy3F+u0VyqEXxGESkhlpoj2MLXKJ3bCRqMxO6
PuR0StjC21iQ1bZtVWUnbabvPR3qKS/6g7DBePoZrKOoWKbdeZ8+BCntXKgQK8V2/By1OI99DXCs
0lh6JFqn/qZ0XOSOkFX1eq6j7yTDV0DxEhZtZKSIQ7ynoc6MXen65a7HGNmB43uycUi2uCT5wGeP
1GCflc8cTk9vU6+b5wb/JF7GT5oMNXzF9A0SkBqt6DJW0QUw4zMa83rl4bJkvcHFz/5OR+bvOZJS
p/+WXcJ8KrKqO/3Rw6SoDZvPOK7ZbaAAqnYB/Fc/7fK7uqdWDo4m25hFzuuV2y7P6+lPRnCjFw2n
Jp0txvbLQhC5ZWSX4Z3xoa1a0W/VUjwbIGgTw0IrkbdsDdJF/GkVUf6/X/grXilWPjRZo3mvy/hf
HaA1oj7461RYLNw0QdpthzsDgRpqEc7I4CJyEutc51hlwvg5zA1OUiMv97nDnZ8oYBU0P+2iL4Vm
K5hiQrg3HzwbxDiA969M/40MAVbDokDtNBi05qZFlfXPCM0pxZca3/j11e+EgHBlLUrVwvU+Mhyr
cW5RD3W4PvT4V/GDB+iMo6O1qFnFImltmcM2E6fAHH3ronENTAydxBvFhcjGNh3c5GATtnBnAErE
WvU6wAjbLmpYvUhi4wrad8wIOO6znaPhENYUFg8NmKLVbMUbk1TAagY7NvElHVzec+RpjI3RreyA
ezGh7IBGqkMBX7nbrnX+FNuG0HJ+Rq6Wq9nsthzgi3vNjJR1Rc8Zf46PoLwZdREG4sqFLJdJFVP6
cXHOo60IRkEIvXpzMOy6yHTuMvnuLupdw+71yuzL18iYeeEvgl5nUfXWgcXlHv2Zb2Z/+MLhhNYo
KckcB7OfHonM9iuyHE9dGMh9yyA7NbE2OGPAfBJerui/J3cpoPJEF5iEh4mMkv2XCPXL3zmimUU5
nC3y4YYssz1GEZetDsBz0+3DMROPBZ4lA+BiukiM52bPSglc7qI35h/0S6CmJfwSvoc8rlpEyEVN
RMs2/stGMjiqOdHc0TwHlpWC17WYJ+3PYBErC5t7sZagIEc+eMilB5NpYCK0u/M9zkg8Kgu/2uTS
vTiCY4FbeGDBGQ7tuON+RZM657X6QoU3bkkHMgIRDTPgkfs1xzvBxzHDesbzmoHVqcM1vnXYIG06
UfPq6COWiYZ7l2cDf7XSTjdpl2zcgCFJP3GzChP3ecbwcgqs8V0DM9/GeX1ingZ/lQIxammm5wBs
u2jyLi3LLUBe4aYnrAUyevHZYRI3h+YyoRJIyMjPCWlqH3bQXnZggXs4p7VIitcUGUICIOpE2GLl
YajhpwTbIcJBPkUJhoU2WJucd+0RukCaUTcO+4DMwLxgRek2GS2f+q7mhWSkDAlCx2MQxiIXdUx9
tRxGBZyJYMLT883p+Wyd/sd2QndJ0OHQhn4ONIghvNdM3ISs5Am9yp7NbrTrJc0FxZExBY7Hrb7b
45QR69zO2fz/H2HntRw3snbZV5n4r3/EwGTCRMzMBcs7VrFoRPIGcaSW4JHw7ulnAToTp1uK6b5h
yFEsh8Rn9l5bfinC3jzgB9paFsJmvTMO7D3wTUzEOHkQACqhVtJNDzkp0Q2FoggJzgvk9xZNvNd/
+HQXnu5kByOzn82QSEPZGQxVKT5qPwcY03XF15IWf4zeG73Cn++OFVtcPogBx4lO7vyuc5FzaD0A
WV70LBTcADza9BlQT8xFtPEl83nHpS5tFZP1fjLIZu7hE6GymKnogh/HacAmrXtI2MutmixiLNAA
gEhcOrZ6tJ6YjKC0swMa5/ZLhnxSQdu6Vyrd95LoCa3yqXwK9zAwAKCR9yjVtIbNIMPrNv0sZiIv
+LGPANzR0Ztng/MYxa5GnB19qRB3uRYbUuxXhakz0IOKhjLqAQmqtXYJSqLZLdeOwZqb1/3g5qDF
RAHgOJyyc1djaGYT/tBWfc1jz2iJMyZtzAHDIUlXJNZxQ1L8T47Da4CBhMAcQ961Nv/Dq7jHusNj
bgdIg3QG5Q3KlogUVcpnaMF+OuyJpilWQrHNr8UXhBdoNh1AzAxvSIexFBdZBl+gYTGXgWhd9zYh
Y57Mv8XWhHTb1Q9dP+5igaa1jXjz3XlrhEIgv6AjX5eAm/jXSc7UTg/gxDJC1zL51HrRl37WJwts
ZaamMMHtUEc9eYHwn+zUYpOdThc7cc/1AL1Fl+pkS41lcF7+ICgC8hlPiephAvsJBTULckbCnvav
AGvFruxsVlBet8cVyei5i6aTDIgvIUOC+RFPaCy1OSIxYhrkc3OQBgVE4a/GyqOI0J0je031gHL8
YfKI1OlHEHchM7QqcBEzTzmYsezrYDfexsdnSiOk13cXYWim+cw1sZxkSN1hdh9bSZ08GnGF1zLh
KutM99z6gCSpVtBbVC8IcE6GHdjraeq9h7jrnL0apxWfG/c4tsBvpoDQ2lg9FWVor7WcUjtozE/b
hG8d391W07aUODOqn2Dpzv7etpa+HggRnMkTN3d0X7kfqwM2qYcKGixrOq86TZwIVkMRDLMc3GWU
7EA/fqeVA0hv86mlO9G0ejh7+XgClWNvym7ciIoepOtkvcm4Bze4oo5jZzx6dQH/tstfrNK+WJY7
PVZ95uAcIHSSGeQBcJHcRIRBrShMSAFk7hE01r0NS+iehUy2KAOalXROpYDvjMJwY+eWOOJd5FIY
En/j9sNedP1XvQVuisAbQF5uXxk5Um8yM4DoZaw37LOn8zRHrSTEDFIGo52YM17s2NpPr4Q/ffY4
gp792SIyJF9DL82unV09Vsm3Ie1vjCq6c2EzQsrEhElqSLHYMNRBfHNUYNy2pXQEM/PwPa4mhJv5
R69Yg+LeHdmjFMw3TPsHCzXJwCO8Cjn4O5AbwdqrjFct9i5JnF0M4uNQcOraGl3zU4DxJyIz4CQy
ZqWpbrx1sBXcMSG9pOm+t1GdbZGGEAo48KTqj1DCaSst9NRd9QlPB+0JZ/Rk8xGOUpp0z1BfAq6l
fTmrGu0JFJRgWN3WCsrc+FK7uk0vQV2S5PQBYI5WISYGM5OocTogmQoDVxBIBQhhevFJ7ziPID3H
lJUV8T9hwUTSxbIjAsYzKPa2vU7Qla0i2ucAB0H6XeQgVlFyfWoKHLQ/GVuZax4NcfCCcxZleQrF
gsFoEendBpdXBeOml8S0BchTyYhideXU+g5WQm367pHF2zadxfsji44mhF2rNPyBuoVwJPCcowXw
hQgBhyQlBxEa2otPLyEp1J1mAnOir0njJKjdMmYlcHwGbYLXw9paw480Yf5rts860ZGi5OM8lMAZ
E7JEnxJwWcF0TbV43DGKO+sIXx4MTyvWEYLYbVbfCzcfmf6RmGT49hErs7/FNPHgt0a+J1RriyfF
3ouJ9J1aiLWVwW1qQU/K+d5tt1l3dnW6/QH2iIp17UIgdYGesG+17Zhp2cbUYF+BzntQNL1szpB4
dF8dCX/ZjBu18UZ8LRScO1xwPcA1MUZHAi8hR7JBJvaK+POjo+n1qZT6m8GYUeZcEmwBSRLCO3bG
yfbm2VRGHCFbz1MTYw3mzVWnnoamu/SViZyd8qFgCIUEOLxkPgkQAV17bBaMMYZrk+fRVptNJAz0
ywcxOCS1dsZnN62M6Lln+M44EusIgiNXZfB6OpqVmiorHbTuMWDmeBz04k4YEnEIPTPPrvJOg2pu
htHQnloF+d2d80E5XaI+OZcJng07TWARQ+u8lEhbH6qxe9SKVh4DQbBdYDeXAu8bwe83U7sZMmxh
HDJns2p3b1E7keOkBTSMLuk7s7xRDgXcwpGQjdSo85vSAQqaVRjcMPmSXqkUKj/P2dSzsS8CwcZn
NgSSj9HseeADZw3TSE66iXpTBs21Lqv6micd9645V5QJnlfi2W9UbJ8czQINYmg0QPjIrdKx964F
nzOXTrejeUJl6SDlzFj2M3R5WXShBpDElRFD6tTHDF1K6J1ClPSrAIU4C3xGess/ozpMTqiA3YfF
3z3Prkj62TWEUe7VVOOoi5A+o1V7RZ7EhDgv4Cez1Sr7wnrlVaQyA4qOqSrmfPZIMqjcuXLpvg55
vBKau9Opc5+4b9VPaLBNhmwh98uMFKnlhbBkz8h1QgqI9HWigojKBFmz3Q6XJHI3EwKpQ4Xi9bXO
sdlNhXgYJEmiysdmGYTQDUKkvK9hDytrmPR71+V3rw2yq6l1pAzwQw2pcFlUdUdydkzuSZJgy+zC
/KXz/oWamcJzUKR4zdQB6uZoHdZ4fMnErQz8P1TNrGdKz/pSqaBC62hiuY7Js1zeMTtSw9EwnZsc
+vG8SFLDIBUrqsTg0iOBIIPOCrZ4HbOH0WgYfKPzvTpGKa7Y2au1PzLpf8AcjdLRQE/ZmaRumKX8
RrhsFD5kohEvNiXzPMql0qGax1mMuYxhabv6qeFmqEEmKfw7XDTLl5xEEVIKrZ3RVreJXcrz4O3q
gaUzvGZtb7vZQbe0+q5YAq8ckHAox7EF27lzWb4fMOAq9CznTQ54FgN0SJaW7hxqnI4R+8YrMB45
cGu3vRridQE4bnm2nZz8HQJNfow5YD4cu/gVMydRaGGCyDTtsErpHUZMn0n6nrEusdZFKtcx4689
9dT3XFFD5D7aNTQ54y7QhNoErgS626UvfV30mFi9GocdRhygnfqWi8fiBlZjmqvKF87ID1Hr+kEO
iKiQgXgvdX6oZptdG7Ojm90LJPioTdIGPgVSANBhrt6KzBkRTycXQ6+HtcD8cAIp3q6ycfBh+XI+
9ujhtE7JP4bUwunGfLe1w5cx466UYhReG0b+fcqn4FTMvkYMOHAjpjFGIxoOlyGtd2FdRI+oFFGf
hn2yt6c0uffC3ZL14J/SyXk2FhNlnZXXnN/VFapc5ef6EzosEoxk9bX1mRGjVgifcgNWue3z1sU2
65Yhaqb3Iabiy/pbHnbF65jzyhbFEFyS/J2xcH/p4bU9piY8IDyvt6F3PnRL0MG0Q5GBiVwYIjXk
osIfAaWVlNnVFGC6yUYiA4P6qRIUi+MstzZCu0Wqp1DWphnZqzliK44e+5RNf2j8OSgpYmmXTxcS
jmcys8mLDD31ZioFmb1TN9Mk5zDQCXvgHuGcCkToLEnxqaKxY40tCncPjRzJ7LzpNmdnDEkc463I
ddYZ+OpBDVg0v8ip7DAmJyrujFUWxsAFuPtGBCSN1dlks7CKukxbVw30TkDXxzG0hpvVFK+5Uc2f
3kgcWJWIx8ov4dV7zk2TOeeAZaSnsa5gjDG8GccQ+WMdk2NZ9QYjU+ivMvuo2oH+MW4/0hnB0KNM
fIjGBLYeaOQCH9wxcXzrUXleuhUGPMBAhLDnAi8+ypySuOEAvlnsi2cP9PKiIk3YFEUM8NF3kHzi
a1hsiVUI48Bi3rxSXIB7d+y7PUpcoPD4xHZCAFKumVWFsxk48E/SsJxrP5t1x9APt76F27l3NHOj
pyGN9nzB+2GNYT1hKs+/wxvC4hbAXuhtc7PlVzG0Zbu4gHqCoFf5bJLH/qiEJGOgzwGyzPGBed/n
dy2unG1eo8v7z3cHuv4V3IFzrVrWHjTP6T61wn8hNT8k2N4jgOY7wRRyMyij3tB+qkf+YJt45Yk2
tb7DnGvuecTAJssPkS7fFPH2piuKj0qgsE+XO2aWoYxoSL8r0vB5yM0KFr7+sByIGCpBX+Tp1q5T
pAMF7c/QdTTJymVmhcGzH4J1onyJi2tTZp1+Xm62KhLfZBt2kDzi/tzMX1odD1RvSWMf11dWI2du
0vP5/v++ZO6HY5IUWPTq3jNLmEnbzk3Y/reiF+lx+d1kxTnFe99u2z0dwfhukZOI27pBjlDwIZCj
sO4aoUdlU3WfeUONi5jQugSkyJ/RMPAXHQMNiWiNuuetMZAguMP4Ls2T3YXeIXdaaK1BFr+nLSGz
rU2MlqogGhplZh3btPsG09r6iJzy3OnvUJaj7xBt0HEYjKh/UoNqJcno9r+ToYjZwsYBYDlEIBOY
4SJF+WDG2zklrppyCLZGggpAIDVcGDINAoEHg8m6ZZct6by6+SpH4y3JMutSkRo+H7S+76UnRL/v
ENT0FWeKdyU5gQcByy+uC3k3wVj0iSAqPeSm35f5BVHZk9EUoLsI3FtNRi0eNcP/7LGAHHE8+vs8
DSCKtlL/6IL+Nswmtzgei8OoOeFrPnr30c29x7E0otc2MpiyObGEr85fWrMfTnJHb4aSUn3i4G6k
Fp9c1OYXNSQFszdc/VPdVzut04G7ExJwmZy+OzZpNez6uE+e6oLDuBZMdEfudCSJyvtQUyoAlIUA
EEBm60S6QyKSI4lhRBCVHUBJrPIEC6yr2b4z5frp5w2/dDsPZTvLKox+WsNDGSwdV7Sx/fnm4Jci
lMbgvV4lQCbS3MG1rRDT5O1rzNARldugnYYQxwra3/ociKk6R0B450NaC/JhT6CLwLHi6QeNKuQh
40LZEyWdnKfRmw7MKWgcWlaMTlJGX8EZPDmcWOcS0yC8wco96Pqcr9HDre2xnW8CVQ2XMv2xVDgZ
9zXaV7hPZt842yQ1ktPP+7tKnPGm3OKtE9JjfstpFAqMgQg+SoLqjXtRROrRNWNxj9m9TjZUVU8X
I2VpYDKsaQ+2V7GtaSwfL8PoMHsc/QMfymrVej50cwwma5bHRx1F1bXxFXvx+SmzS3Kffj4ERIWE
DGldsbecoPgyzkkziO3AutRFcdTiHsEgKtejHYo3X/PTnRGxd0QbAEcYrlCB0n7v1VW85xbL4AmY
Ea/l/E2AS285yBRadPVkaxjRMmDFJ9qqCB8xWqoq+yagETR1q16CSr8gAbSZAdn8jgJ+peGMf8l7
eiuNkF07I6swtvPyiuuNnoHLgbNkfMfjrX7eFhxcVW2n0axhd98yLTDOhbJBd+oVIarAClpZ/Bvp
ky83QMuM9QfS6rNV2qNiZsPP+kaWTPaKK8Ir8a1mJcBlRX4VJsKEjZDVWOKpCwqwBZk8IPN5jNOw
WC0YGaOLxS0gBCn3Ufqhdf8BUISrg1/0MtzhmgZTUcnr8lAMhuzFrsO3xrHqa5uwxZjLOAn1Wa2P
H23I7jar6ysuHPns9a+QDgiBikNiaVUHBHHBKtveNtHZp8Cv2Q1+ybvaRdm2Taybaovx01GcOgb+
yBID9sOEaQ8l3L9bFuwzHQZQxd7cGZxDrAg5WE59GVIrl4FzMFAi4aWMQPHMTVaNQnAja8rJpW8r
OtNcIZZAOD53aoipoEOnkdr1trfH/BD90ANGaej/twNQdRq4AsijV6Bsn81nnd+LQ9x3+KEcG/lh
2QybzmYZ3S3cASNOD6S5EdMETWFTCxLA6duZjM1eY0gDLDTK4WutI2rJE3OVt42NcsCHcvLzlxrO
EOYvFeD3Ur5ZLglXXhzJPQoH+da5YJlHM//Mayc55yCsOI1aRZaHba0NZF93MOb5yY/Kb3ClQcbO
5ftYoWPRx6Z7MJXrPI91462r6oc/CiypJphcuzBZE4aCE89sCSAPO7S0GP22bibig+b7LxLi0LXi
7ClnBhZyVP5px9xF9aSeVGk3fvL6UKIjBplLttiRYjtSISLXotLpfZRES0tQuI5+MKJHbSL9RusH
4577ICr7pPxalKPGGp6PutThnVXccpazcjk1OT2LvDVZCZ/AqKkVjWB2w1s34pZjcLA8qtQIT4h6
g3VTyHYvHVhJvWZ5sK7MvW4EPzrGxmBLM5arczM/9meEKNneQ86zGz37HBVN9JI1Zyr64r0RGfVP
ZUcvAEGcn+eO4AMwf2czWz2iKai3rvLEisvW2VZunR8L8p1ry7aeBTiUsgEh7oTVN1yZZwNCLTSf
Ibv2vvsD05nJIM7+kSf+dKvt7ssUiXZrDCGjATDbLwrAYEecG0GbKPqjor2qRgP1mon9NLAJZXeE
0zONxKMZ0JARc4FUuwUlNxfwWlOjQJoPykB3uVtIQvMqOT0G5sQikZOsd/h0d+G4y0uKqtHG9CxD
Jr55bh86BDJn4Q2fgVUGJ0dO7okzMoEAw84r5Yx9LubQ8GzqX2qTJtVNxRvHVvwHrPYnkWUu2hBQ
qzUyA3Ktkv1YGNWjy8f2IalYnQ2qddbL3X5ecjNmG8/LYx6b59wdiptRlcymDeqCIg7JAdOG+DA1
+mG5mcnZPl0Jnct40yWkKf3nT0lv/tBgFl3CyOt5QRx3EwXVXRm9ybvsekeZ9k8iNfflbDUvC/Op
JmRDTHZ3jMwZiTCdQZaQnzTja4gJngBFUEGltH9yhotAOLLYLM5dLcTFu9EW8ZELBl3UBP3csyLy
jvSuevrPXySpL/dlAlcNLt/Nn0cKY+r/QC4mtxiuvzFetQjeUjJ9bIwouEicuisnc90jLeW/OuQ2
D9V8dmlWQjpKQbhtPVcVBHscbTjufm84T1YeP+OHa+DNBEQwzD7mvLbDdd7CCqDeHxkgd9Uq19ND
ONTqjAHaJ50aeVHpJsWtCVjJmtw0yCQqiJ3H/fmOttL6kmDZXkkC0smwiA8p2kDuW4FLJwfEI3bV
l8wjs97xA+0wxVgjuT8GOykqQTwUIbSc5A9YEgxw/X6IXG7Y6moYAcnbIcE9o30Nq+xa+FNwAU3i
bdswIX1t2uPFYgZUMRqE84OSyZY0MWYazm4FGmtQV2xVYkVSQvlqJyMU9tnVrsGJ54WBRtHOYSHz
HxGY+Sqh00D4Ncot3X2wrr3os+zyXZqlX1pWnI9aLT8Tm7lgEXPu58Yz2sD+VXYA4lRrQulbDhJG
1o9Zw1RYV9J+SWL9EoWAuptcEmdCbPjhvylhzaAfkGDaBhmK93Bg5/Roy6+TC9hnlSC5K3GR7cyy
4uZzS/xHz30lwdgx3yrrrRYvU4/r37QfHJz3gjgkuMBr0yIvNbqmxX11zI29i94MxArBPvnebdZt
Tc6a9jnWT3X7NA96/1s3w9xh1CSpLMRVSVzuWno0dFwhhQjehgCkPRPtkoprwMcYwR9FvF3+gDIU
TdEBYc2eYfen7s2C2Ursy3oEtjmn7pK7XfRRz/agfgP4zh40xDyIOP1WN+IZ3eYGdxZ3nth87gfv
a2HaZAbCFZoUsQlJIG9ES59NQCLM8HkUIt6neEUDRVCE4UhSQt3yGwql13rkSXoNGDs3lwfLiWfQ
jkCvm/T3sG3IK+KWH/vVM00l7CO2xrijG0+91DguwJHBQo4ahi7jRsOqjdyZ1Ghc7aGFTKs6G0SA
BqXFBmuaHgKRkSRqIGpHualZus7amrdvCARB2dv/+h//8//8r/8vvtWEbvsLvFVahm6wHBWGbRhy
hrv+iV+cV2XhNUNcMtVW655x1+M4f0ncW1JT7pdiLFhe8cWBkn9ybOffv13+LGgaltgeMpgKHfyF
6e3RCkogB1qeJkdUZViPpLSefn4pqG4VeS0Pf/8UfkXkmrrrmcLFoq17pi1s8QuCOe4Dk3B7a3zA
wkmGkjBxfKD0wY5ipCjx2RgpU2NCCsdv0/n1MVTxt5qi7TlCME4OWFJuHR+HBhJkcWRF5mPnwg2H
bOTH3z9S+euLraMF8EwyuRh+SFO3Z9jvn17sVK9Vy2ZhYvHKzU8Fzgfp8MNF2fhXQwLkyPeonsZC
m9aqce0vk6/DVBqzcubEpluGhebeCPVog2iKKNQyp8dI9wKnLEcCJSnGxb0JUbAezKflcGqYvAeF
JXH+unPyMSL0XeONX0uA+WHa+oe6ZLe388MoXzORaa9u/Y662X4ZyrjB/JxcHDxIJ5+Gfluy1gjX
WYUb09FYeuasuPQOrgLRrj+0xm1vPwuo3LVZsAqgnuCFAFOl03ZpwZuWu9ffv57G/M6qdAxUfvjj
f/+Xwxuu47WCAQK72bT0X9/5STMLo+nxvBUF6NCWjUGSFOPaU9rADNohO9X3DjHu7WZGRESVfBnB
M+1j6vaVH9vjk+O27//wmH5/jw3L0tkF20Knkvr1giqTyoAXMSI1JVzl1pPCfM6n6a0YpgZzEGsx
2qAgRdjXJcUPMoIcrp25OlU6cGBD/4eLw/yFH81LJIBjYz3QdZsLXci/fuSqPKrbDoM0Gm2dOXAT
svcim2zbM5qhtVYfDaAaRpGZTjpFb2ucx1mDiTcXh6XpMd3OOFlJTPplIg+KaYfb9947Oi8s/636
5hfCPjUDtkg3yNJ1NhEfa7AMP7Qd83IjGxkJFHV6IgYl+oezy/j9pXYNy+VjgCHBc+ll/vrcEFGa
CbJYkmnK4k24lbkuWGcjVAq+qklfDeikuAm246vr/0vgPTn1pmNuc6sBhaGAY/39O+/89mGE4qE7
rmkRccJx9MsxBM7RVgohJ2rRDHFx2BE+yzV6GxOdTsCIbx4n+OHvf+ZvZx+7HH32dxE3p5seb/Rf
XwICbeKYw0Y9OCp/1WTCYUJZvPoJrGHmPfEuiuYQRpHPljTvntup8raZaSGuS0lPCLLzUpGUwng3
jdA/hAb4HdxHYvX3j9ScH8mfr1UeqckFYVrQ0dH9ePPL96ezj3tzlFMAgESW1hewjwa0K+AtGLM+
anKMiDMstHq37PCEIoEm8Py73TdE9rYtzhwIHnktenLezC8/ucPYxCewglxRxNoc23mpoGcVShX8
bKGqjyAUEqZ8w5s36PWjzDC3j8BMvoyiHP7hKkO49Ouz49qStmMKKYQ+Y+P/+uyi3oyGhIH+Q1ol
3kEznV3fWNUNLBKotMjHjTiSZJ2Z+XOtqeCM/ALFZl58ZxFqPs1/NzCJekb4q8EbU+E6sHCcgelB
FFc15U33EUXPNG9ofN9bchzPTjc569Dwp23G2lmLOvepxeu88TT17nsq32t2/ImJv37pXGc3JcOJ
lKbh1dORN8TnanBRujijtxctMjXbRADte7o8lo6TP5OO+OgTeL6vfROCtNlz35QJMVp6+bHcuRI7
GNZZctEyn5o9CHh6IjEOXZvDjZCXZX2UoubqdCu8gP3Uf3bg1cyuzicM+LXB3qmoGWhib+DOVCh2
yybaraW9ptZ6cbWcJbaOCsqbOxNdL+mokA8v+CROzeka+wXFom2is409hMElHKKZPOuY41kkxA0x
cNe301g7myAeqn0sB/rdPgwuAXMMJmHM5HV++MEUOPxBzrbcuQ9a7waXwrx7RmNdWp0DEWNOsVVV
SoNv+QKzLk1Ca4v4sesi/JARqO9u/vAN8xc5oVZxk/qlMZ3ugYRKpCYL2tIQWnFsKs3cCw2wxoR9
81SM5rsGXuBkZqF2Qrasb0tQieyZKu+6fCmnwdtoRBM6C58w9ob1wO7pu5Lwf+QfYPo+ldlA3vJ0
lxbFrwhcLnuQOtB+utLN38yqZdgWkC1ocgKY0rQuoe8DIyaoHiLJd9VZWHZclo/51ARnhQIr1pV2
CooUYcz8K6Ky4Iy16qmJP+rey+iq5/Hjwu5GuxGSgOJUT/nolLCZaupaiSOY4eR74DKWtQkhfGpY
G/OWk4qZFLl5bCLPAn9EpqHTYL7R0OEs82iX4SvQdDbffNBTJbKrp1V737cO5lR2H0JQtVgeBtVA
J7oxbrviXEbj14XNluXlJk20y3IhuCRJ3gkeDJVKgCqm027gI8zWwl3rSyEEP9a5aoGDn1/rJaMG
4xVRJzRkpPest1xgGzHUgMC/TbyFkIOTqD8u25qkp6pwUUBsakATiy6BrDJaeB0lDyzB5GBWbrUH
I0BcGWpR8ADUcMu3lg75aprrW3vQbfahjB37pNnFW+R18Rnch71VpY9zX5/eg7CajhWwnx3rWppr
PQqOMBbajeUFAKxL56PAaHOyKVLncQ8kE6ZFISEvQxXbZ6gguMOFfF5+tt7Y9jkzyXFXFYgWLa17
kOK4lZHuTOSSD9+Nea1FVjDZU5bTrGo3r165pzQrXdYoRefvWtaUsaXsY+813xlM9mt6a4VqnVW2
UhpB5qrx90vFAGiCfffkiOcOS35m9NNOSDthf8EauTKxYQqkVSsjizhRjBqyWRUeGwtUeIL69Hkg
Woz15IOVdPK0PIOgbUlkaLcL3T7T6N2Jo3dubYK3dpKox3OiQYEyG8PGMttv8cTasmYPv1uA/0U5
ndpcVmciHmHsi4SdY5C6B1+MLP4M/KNa+GQ5cLkRvX0NlBRfvGL8KIPoIOpqvLV1zJZCQ5Ldga0L
ay/clGrqj244ESymp4/ESNKh+XABokiP70FD7dl6al9r/bS3ssE/eY3X7v1vAXMqcrML5zrZ2dEv
QPhgmP5EFgmfyUAh3vXxcGWYhz8FH79PJN7WCfrwzDzfwg4padMDo/9YflVnYf9G2MW7QciF7kyX
ZUkrWLauft4e0YnYexD5xoY4YlznU9a9OIEHmsNKXgs96u5cfR+OHEecjc0MrzGCbezA+BLSZYYx
p8wWc5ZRNX9xCESlg9UBGEobFWlD0Q0Z4aZbw1cGGbNRUxPP4eBvRCe8A5cN2WelIU9WAVKyWW7w
SXBsJmAQtEb5bgSGttHSNiHSdfAuVsRepIZitWPnBnyr6A96lPyAYVQcgxj1uRExlNUVONAkaO6J
1r3pFEaHIO7NY5BgfQCKGtxZugdYVK3qDVf+V7/mKG8IDlQSLHlnIRQK4UUiEKzCZ0NzNvowHFn9
di/2UJMSdawmKU/AqIxtKKzxM9KuQ9s/+qq9VajCzo7JGsERZEp11jScFGPZnxO3kMneeem4PJt8
rSjQV0nk9Lc6JSk6NupHU2dEEXRs8bvGhbPQJh8JYVnzOF/EVn7V6Rl2hWY9LjO6kDvq2hkdxAzp
6J0FA3IdY3hBeAO5SR3imnlo7hOfvbINa1h7mTducSQlUXuL8E/dJgqnLU7wPeEE3s6e1/4larlj
ETF4bVz/GDioVAv6JNJqccaPsep3rQsWvyGN1MH8mCBtW76weZ5Fm8w9FIa0HVzcYW95RXg2rCJZ
ObE6Te4QX1JMQBDhIm/DFqa/HNHLIz+Yv0iduCPXGYbtsliX6Bu3qtkzj8y0KlzXfme9ZjE6i8zy
r/EiM/LYuCQCuT8D8eAViuzk9eyCSCvkY+hd+7jurjxAUO9NMT3jNLxWWrfv5oWMIgCtp3haLXuF
eiCrc5nBhjPdskpQ5FvhdCrBwd8lzqMI6/Gz7IFjTMxsDuzFENr0SN8LN7v0EmBxwh39BWMD250q
xbA3T36jmQith3Z8SHTzsGg89NKtzlUgv4V5lTEv1R4mqxXPda8Qv8w7mUkLXsvcqVeFl7F3bByi
vjMj2WeESiL7njNyRhCDmDzA2SayeYitRJ3M+b+10UiuYvzKu36osYBIvqPIfKD+A1LGmlN2NYQ+
ysB58MkFvbWBHN39SH9hg5hdK78w8ArV82kTB09ZZPE5YAXiJr1BGsR9YHr+NOnOc0t4JCNA5pNd
iuPPDFBKgwfob33Nj6CKmcCVE5HTDuX0lhnmLo7oFDF5dNMfcEW8B+UcqW0oeANE3llesHmen7qV
B/dl2s9CmtuAC2RzKu1HvJv51Z86GLNdtAnZgMFK9OqbaV0DlW41go4ebbvmfifHjBV4E2GaQdXN
xOQMjKDf0u36DyCym/tU+xrXHyimWEzvblz+4TpaDozSo6/oVEM0n10JelAUbSUJNuSFhLtFXIi+
j2DLLHodhvbdGrz7oi1ZNo51CECweXBnTHqlh8GJbV0P5gmDixS+eWgD3q5/aJL0X9sImw5JF45H
Wytt+9coJc9mfmEZ2P+MKDrqk2vusnZo7nR54TrVhk+rHkqSr91jWYas89w6+ZkUswC2g9TZNCBM
mLpWX5cXPIxM61jCYDuYSAnidPqHYcdvPZ3tCOYujmFbJqf2r/MsEx5EipUdb/KQjj+VoCYBxvs6
c2qyCf1HgVWBWWIRbJQYh9vfv1rGbz/ek6RsuXy1DNshLOevTZeLPc8zHR9rZ9G4q76Iwm1EzvQq
QmkINk6v4EWiX3bI1jvFJLA+OmjdifhQIFw85Z07x5j2rQvcmgnMzN9DuoSJRD2C93d3f/9grd/e
Wiwv8yzGk65j6OavDxajn+iaWBFPCIZ61SU2mgXql0F1J5KMuxM+0zuGfyKCSQt9HUDrkxFosQuI
4nNCzvLKQQD3sBSRHJnheuoxUbEMGQ5eI7ydq0lQbrjDjsjr/uhR2D+z4aaf6fxoG9a6/KgcOOZu
pc1hjGClQk/80zju96fo0fwKFBKeNE3D/SWrrGcXNmSJy+R8riingTvlatQYLEF1xM6l8ma1iKM0
py7xuAN1kLofn/7+hf5tKGh4noAuZbuSH+MYzjw1+tOgIcQvxKIH10xYwWZtWTBhzKiQRXQxyeJu
yoZsuTlAuTIftAZMim8BwpQYQELXLv+YgFxxaET5P3wCfhtXzQ/MthlTCctjXLX8/Z8eGIEfppZz
ioIwyIhoyIyzmoVuYAjLOY7qWRnpt9ZAfK3lEbzBKkYUCJ5ktniBMXCg8P39K2Uvw78/z2RM3RQ2
awwX4BHvmvXLBRSEKrf/L3Vn0hs3lmbtv/Kh9ixcTpfkojYxj1KEZmlDyJbFeSYvh1/fD8ONrsos
IAsN9ObbBNJ22gopyMt3OOc5jc++CMO7S3Ll9veMgTSCsS1XCO/7A3CaZhtYjXhv3fKn8Bz12MC7
3OPBzTc4h7IiYAAn2Da2RpoetLCB0+ax3p4GTPw2PGNEbPrZq9QyTe2uhoSB6XgS3kuYp8SwIdMP
tGa6kFr1K2okW4PBfbxpItoM0fRtBC4/bhKRm4zitxDZ1tgBoeqjbdflXRwm8e52Z9waLQJrGtpQ
bo8pCH/8Hi79rokjtGzbKNLqq9N67/xsH9KWsWyh+z295tHNW76VKLKeEund3yYNGGLSq+G+ifXv
6TaU7hZMbak/BT3CrLTtKVTnFm/Q7R/oZBG7zyLRKE8uRTk1ez+HOe27CstetRHzUtyYXwqDrvq/
e1EVmnuKNnvh0Gmsy6FlgF0PBOnVDXCnLgKQh6V7+Gnl3w1d2a8enO2C/CBcTl4WHYGptfcKZtlC
emJPnk2xH2M7e+WHbtF/RYloH27fCoFLOwWO9iANzgvdpqeIQgBCkWmXR7f1MC4o/zv1m3aDH6fY
5xpLOJDZ1YNIBWN+ZUseNg6pA5aOXWSI3yvaol+tqZPO6+DCGCGYWbFRrAe3z861Vz/ItBo/rRHh
KKWp9+oPuJaCOhueehyOyDvz9jpCNBvoiU3G92uTWNW3YGSThi492YgJPy1aqvw6As5iL0ZNrrs5
UmdGH+ZU7cJE2I8N97dB4U/F0KHunougzsGrWzj9yRy99mw17tFMCV9ygocu04aL06bDLBRsf8eW
tW1nrbjlAPXrZFvP4tJbTA+LoN+XDa6TjT6Drec5+KmSGPuEHIBPhN5HUkRUZPpPr9RLbtc5UKPo
s8UEUPYAtIn9Jh/e3kIjl8/7ZCHHfm/V8V1uN/U1YthDEqizNEfbWgHm4FIJSRY2WlbJBQNt4Jz1
zwoy0rNC0H33P79qM0hlE8pF4pM874LBiwZRDc6L23TcGIaLBlhnAzx/ETE7+OO+aLlQx2vSiH7d
p8UviTkPQHwUIBg1H26de0/Te0BkQ8nJmBinOM6dWqTWhjCST8+Y8lWEe2Prmwp3Wyj6fVhNpHN1
9oTyBgv678N1QuC3dgRLehOW0+iGOCi14ASHAsFA2KfcgFh+uD+xRduTzcLdV692CVc5seqLH2PS
6GPjK2Pv9xgCaduVrYU4KvC2N9VtpnyeXp7+VcX2E42/dRfEvIgiepUY/k42LJhRH8WDrynSAvSO
rZVeB7j0yug0JekZIfZwqXtItrgFKQB0xPOu2TZHJ29HWMF0ecfInw0dyXS4paNMlvPfWXdO5XR3
GCq9ZRFSSURRu4Cv6R5vWgEfYq9Z2qfC67u90MS5jd3swlMnYwcAm0uHur9BNBpsY2Nqlp1I24cw
aNRSk3hHJ6u/Dl1QnG8vzRxxFtAusypMjb2QWfQ4x1VnUj0OY+zQoGJT1udiRcuY4JqIWLco7b+z
zhnOrBCNve5ubJpPPEt05u7E+uX2WMbXKfb94G6lwjMhtLjZ3N59NgmAMkVGZDvXae7eJb5HcjbP
TF/tYxxiW5LzhhfX8A8lLKnf4uWp90nDqQkImJjTHZTTpyRmMXt15V1qDggpNaFvaht07q09ziDx
tp3L2nwehkGAxGoFqv0StthBgGFuf4suXFfbenzaeKZw4Zoi28JNPka3nCnCl4UdWwdpgQurvTbe
lSOGfI0FJJjuiWMLLG9u1mf4CjW0OVCqA8u1lTfKccvDkdweK7mzYMQtzcD+JLLKeI6BVN6Nk/M5
gf451gISDDN252xwj5xNHRC0IYAVjyMY3RS/yNGuiZuJB8S3qV+iW7bqfNfaSYOxDDiq0QTlKUzs
hgS4btyl6UBWoNBCvGXowbiu44e8cGhDbsXIrVKfpzlRamqXuDUnEF3UT6XDmTbVHai1YchRLwfb
xB64E6p2JI6Fmpr9gPkodPNA1li1rRw7h/FmHseuGD9yi1nNOHSoRQexBjpKpp9KPhGuuWvET9o2
LZMXu/eNtZt4hMjAh9hWAWCCnK3qkZE7LHiGDNiY9F1kVMaugatoQT48ASdPtuRZNZugLN2ridJo
EVT9T5NuHU693q4J8YBjkWLi9aHYXg1GgBuVZtXJA/n82yaEeTBZeSw/idRLf2pjDTiyGNC8zl+0
ASS8AmslTl7ZvRmyhx1sw9JuY1O9KvEGCurut9YZip3LVfQrHZ5GpZ5ABLSfWjzd4Q3PS1aAosrr
9S16ALUYC3Arypv3dhwpRmZ/XO00WztHPGaXgkXYNMilCVbgTXbmw7iLq8F/MMqsXJYBiTq7sZL3
t3fV8X0jl04WeKuSTR1o9YnitjjiI+Rb7sVPx0rdQ2P2HolINJFAUjdup7qjisgBchTWGb/DhSdr
jGatnS15BkxkTQVPgDZA9WVXazTVlp2DWrrERq8cNwRwpnadHUU/srHfoc0yruNNcYRMATPp7P0w
UtVus6rvMB6++4kdvQqz2Y+CRWTe6/pRsxCN9nRUQHZwiWSxpQ56AdleVP3nxFHIYBU4mwH3KV1O
bGWaEQNwpTfX20LHysN96kaHCqfFTtwSZkyChpdtTX6B7lUshHrrO1XJuTUmnvOsGzfYzoEUAV5a
EhqDz3F2PjQyzvaRIdD6cDtkGJIxkIGGY35AJbxBwYZ7P8BRd2vFAoH+OOxYblKsLkIUiPdj6tYw
wizcOrMZaoLCiEfk1HNjLmAKghOUYwIf0Xsd0kS9o6cMEdI54ZMxB1GYxfBsC+Zj8JKRzYFku1Zy
q2nfgS6ge+QUpCxLHUwdZneYRNHv9DYqfxt94vTFkUREqTk0huQe0sZyPT+0DdS/dZYVTNnG8IJ+
hiVQPYNQOO/2ao79yvVjD7OXSVbAuKsYgOh0Kaka82HSzW+t81oGdemrBhbt0NmwnkM0d7WjFU+G
3RxuEbwZA+jb/k03EZHKSZKEQUItdnTV73+LrhMnMLcJzN6NJZL32QW2oUrDaVCTiXBLiSw7rizR
VadbM/F/nTz+/1WouEfr+D9iqn8LFb+w+YCXlf4hV3z+K79zxTX5d91lJOJJyZTERTbD+KL/1bT/
+Jtm6n9nZ88m3LNNw2KD/89gcePvLMFRtHi2NMgkn/Ucsygo/MffTPF3QZtm8Ce2ZdDfuv+rYPG5
t/tn72cjBuHtUTkaHsmwUhdzM/8v3SgW/3SyBIxGrGDRviu/BhMLTDFZ9xxXxMRa3hOGGW3tdM2d
R0zNlTG4ve8ycAoNxoHA8w66LPbSbaAlS2f8D2qKP/WmvD/caCSye5IBMe/yz91yz5kLRUnHqMB8
chN0MTFWYvAX1bFFeLfIVepuYJzuVA1m2yYk91oHurW2tehalq1xcKZwT9VUPFfcdnhGuiX2IAA0
XveUuAZycxd7o53vsRaiym6ye9al4x1+j89ZgbvycTjss9pqsSeMLfpQkh1EXnWHoIo+xagDHTHT
4KVK42tgwg2piXFZFab+GcjK2pOIElyggZh3de4gOusfzIiojn+53C6/P6v/hxL2wqyhbf7xN2ue
ZPzhI7RQnJiIPuYentHSn/QvlQSLYhu4H2M+7M3IeuF4e0ll6x6rvuj2dk81LJtax9Tgp6+s0+Gy
MbbbyrEelkUZuUyN420QkOAQjjqpqkkaHAcIZR5t8rUctLfGTkdwpXMMpNbdT12fIv7W7+aqEhdv
MMt7SBQKkWZPCzcuKMnC8aRH5K8zY3Wy2n3teRd4wmCBxGnvvE5K0DMQODOioULoANJDC8zyYZxd
1H/9E7ppbv7wE2Iw6XHzmRY3FdH080/wXy5y5qaJ1DGOw7Tpf4CO7tc3Eyy7v2gfBLzteZcz5x2F
vf9ujflLo+vRVcM8F7LDPkDCD6+335qUoy086oLt7fduLxmMmxXAgQDbtNimmhm9+Bhbdop+ZEXn
GL9oTSE3GvB7cF70xsoeHm4vjhr3pUYsT09k20NXKHmo5tir2x+GdToSEBV2y5a7bAtRRkrG4lkw
wSqrSW5rvR5A8PzL2wuWNjYqDjNOhUHhDskHfFHmzJ/Ssy8J/dezAWxnm5vNqk6lsdY8N3qHxfHO
1KO6Cr0rLuxy5t3tJrCkRrBhjQ/FNKTHFynX2ZQXz2lBrmwTmAaWfyH3egoqfYK4fpxMt1/WnAgb
4XQPMjes+zqCBxZIg6dYUFy7uApeSoLdSz23cRmXX3/9Ed9EXn/4iBF+IgNEBejN8gX7TzOsaoSC
E4RmT7UCMGjo9kg/AF2Eff8Qp6Z/p1pzRYsKjZucdsCUU4hahaX4CoBQfLS6nlRDs4XSa9+Vg5Vs
mB0DD0jwKxMQeT8aVnKW+BXOYWZ8pKDAtrffaqOE+hWyL6SEgRK385jYIfHYsEcS12F+yWwb7EfP
FJq9HdkFoMuuHjGjRhzIbxJaLnauyms9iVM/BeXxFrNxe7Fnpe3tv6RfrvNSt7DL0OKynTTvRFxE
u76td0lYFjCI3OKs+S0lXWAS8GMS7Ybf5MNOCUK2siRY8hPTd1AphtMY0Ym7ET3x/Kvbb0VhMJzK
jgSj0EnXZp90Rw3m8LEtKxoOfwmWZVyOSWDdlY5fgyto/tMx/ydZGMc8A1GuJe5Nw/YcR/7pDCNQ
pkk5oYmuczU6p8JI78LQufBjgQzEIndLAdiuILHFz73JwK9xq/Qpa1DKhCDrfBqiGUtiP6Z9e8jb
1n2oSB4hdhKacG7Gp5It5V2TIMd071KlqpdyxDKHiqo450ZIUGNAcNDNnFNa2Jj/+tq0Z8nfH65N
vj3TAotq2Jw9DH7/ePy4XiQj4U9gtF1bUSg7VxKekqdiLAawN29B7tjvUHW1Zga/9qzPfr+YLRNr
N7hLDDtlAlGXkOTjaUNiW7jksXYlktudc7ndk5Fk7slMiRnLau8hat2gWqnU+FDMvbYenkvyJBBl
j057jCAckYBsVnvZmPpbON2XnWecOknPB2cdrYWFgiNwuhd0CuqNMKIfiCStr6TYt7W5a8lJPwd2
PGvCS7Z1jSDMe6/Fen1IUo8QzVFM/iE0QcD9fnEq+R+ed6jR/+3n6SCenufVwnW5Zv6kshs0HVtj
YRRL+H6htOCzZr3DkLIPFcFmviQ9e1SoHUGexrltP6Tzi6s/NSyxiC5xgrvOrXYd//Lxny/opVbl
4KtN1WKWkxQ1z4j6t+yC9Ve7AkPpZv24z+tiEYnQPoxYBLfcWQc1B4yBv4ErFF+ILpgeMp2YaM3E
cFjjwT7rVnkqLMO61klHNJbtDks8/q8esZwrzQP45seVOFXm1yihp1BCEag6O2huNhrbQBXSITKi
p3DXN3GHro/B3p2Y6HkJAUGdhYxL98WGn9Q0z6S9FUHhL0Y4HJEjyEvch+29dDCTzjqM28tNlpFC
Csff4zFrabQzfkYElBO+DtPYaW3qX8bRiq71OG1HvYUwABDTbQC9eVplXMh0NC5VM8wgYjO5G4qp
3Qwqt++zkDCOmHb9KgTuCq8EBW6xlSdZEq8p6RvpZwtdEtMz4Yo2IN1CIeacnDxdNWlefPTR8NaV
Q/0wwHM5h0ydiT6w8o8ybZ8yo+hPTTjG19tLMY1bEVXGISMzcwBSYB/7kTD2PtZ+onnIf/71TWz+
203MDslhx+jMwl40rH+6iZ0JVMXYOTCl6tVgq/IhU1O5q0tUdGRiOWe7M/Jj6jGOaw0MD2HWKYrK
ZK/GpjyaCLh2WZt/13aG3Q9CYLtDGvLqz9ONvg6/kExgCNEsFHTXIgm8VQIqddOUuvZgjX2/axmK
RbhwT7eXrAr7jR8ZDWtwqZ5LeIl1H02vf/0tzyvcP91pDoU3lRenl20bHp3KH0+uymv7zrXY74j5
QTAWT7cXEAqLOARK3RuWfg4G971JbRIF2lAS6wPIRY+oN22VRIyWRH4CGNcvCjVEL24eoR1TTry8
/an0pdqnFsnbTW+GL4Mf+uBhluRtFJux1NNnZusEmDfrzq+CBzVPSjHCpHwl+Da3XzYVKWuo2T0K
OGF/D5ZpnYeCWmxs3UtduhoZFHiLqem3WFeRsLBk09XQExpWveA5e6riAL1IVH3FeHupF6qPIrnb
N2H0hTCCYVkyrqfE+/DthCxzFKt2+z4yGmqoaJfdr1Zzv3NlwF9KSLLTWCFDlfkYTIotsyhmQxgq
6onBVR6Mn1UPsEiYxdaRQYIsPW1gm1lbrwigo6Y3k0RNUdK79+5e+tOHR2w4GLboDqYj4oT8Etfq
Pa7tXeIkkATNrVfB8NdtlS4LIFLLIp44wyEYbVTv3tUuAn7b1z6nvLpG/STJEQgjtLr4umMHqqDW
6ii7kkedsLROEXER2P5LHMVvtfYkZfXIdAP7sAV1u87bj7bOQBXL/hX7ON0V5O0YA+9CH7R7MjJ8
xthY2xDrPMeWBuxLbqKm3xpqepQeBCztOfQYaoW5R3ZVeU2ctlwTOrIVOtwkKtUVhWJBYAqqrAq2
BGJmuD617m9rI3/F02UyLo2mpZkazULYENxTa0p3WI6SZUftuQTyXDFz3Va6CRZCIw8vZI+kVfbO
i4MYh4JXbcwy+CmwRWqO+1VJsY/GLt4YUWht9Dbz98GD76G+sdBX3NkKphJrSiDtBXpgn9Mpg2AZ
u8/YXUgSEevOsmOQFHjAUoJnCXTttnqd9qvaxsJldELbGexikAZvbaWdLGBzCHVZUHUFkXbkytBP
L/UURlYHTsvwUe7bsHFOWpkc+c4QcFhpgXyXVISqYzhe1UxqR3EvSv071EpxJNyHfX4IgUCb8gc8
yE9sZDqlWGpjeZJGuTIwH1SDmvZGaR9gAaLoHeTFLRnm8fPE4FFB/CABBeqHQWJHMr1MNbRwzPLd
Mun4fR6IzoacpnxnG2COhzhlWW+mOzXYw5rcKC3KX7zW/cxYdKyinV+YZwmkd9W2ot0OQ10/ZcL5
Tmsi52wrREJn70FPckpbfJyVlGcYCDjdoG5d9OkRYdqPJpDbOIRIP3GENFFJyppn7cYp3nQdHDaw
8+XgXTqDHNimM7ZtyF5/qtIl0I0XTYhPzWJ7VASvc5bIGIodqpNF8oQTEmVHWxHRUTj3LcLSQXfH
Q/vaeUjXhtJ7n2q59TKshFOi8PPyoDI/mOr/DJ13HTvUKuqJCw0q/aCGX0mXFu8ZbxxyC+j4QjlX
0jbNWtyTHeEuegFnxqi4mUe7eDAS71Mmk04ucOWtmGPEM3fSYtXtBqvUtdTGiTT9rMTwnRcDORoD
Vlg7IsY7KAjX9XgQmh34J9zrxkHURD0TYflVYug9EExmrSdSz3EQSmfdj9XVK/p8JRu1i6z4R9On
+TaOB8K6wo2Lsmw9QbLcDXiOFmT+fJjRWO3iMn2ZSnlBhnroXe7AGg5lVnGnkbNprHUmFgtVed6u
CjYySn65mBFSk+HsRPaan2d4hiV8E2IoIOtAlWC3ssO0psCx1hWKzDL3H1GlJ/Mc2Jpckib8j84q
gByhiy56aWwo/l4oPbSz1+vaeXDsnVQEWPHcj7wIoYrwrQPOzTffqQngDcY7PvDvmJyrBfAqwioM
THKIx3Gdd9d+ILRIYsvF/7EtSXk6O5JNXmCUfAgsEO2OPZ1yUDfYgDYg7jowXBHWaEgr/LdAyBZ8
Ckg+DIrLMhTlKheFYGHfPje4xHaJUVb8Y3IlzPJXF509/SEa5Tfoz2ATRTmpfzWaB70iykj3WXzj
4dxY/vjaliDsJ6OHI+7DC21kD3mEhNylrhnRUkWEjDS9/6Wb2S/XxY0Dv2ON+Q0XezRll9y82A1j
b616wH1bbYPkrsZOG7UbglOe4JVHK7+MHp3WOvXg8ss4nvaKveKWsNxfbVNHrOgHUAlyCO7xXcDX
baxffgrxGhBAgknhsXP7Eeuu7y6yMo0ecpIEUttut7iLj1UbOZBZiTZLx7ZZopzjqtwYKdb+ztQf
NJdyrxgoiNB0i0p37yvrSbdIdYjx2pOFnF5jNKugeFeWliRndhTw4RI9Xzs5lqzCWTMAEltDCxFN
fxlwLfdhyoHYT1G2t6oKIzgb2GwoxBraYrHhVigr9dMr+I9Upc62HMSPsGQP0PrBGu53h015eqnU
QNeonBn8o53tHk1xKfyrYvB/Z+URSa1x8qsMCavw8I/3pCEtHYtEyTiiARPjgCbSsDeZWfw0O9zk
bZw/m71x9c3HmKXoUhbNi80ead27zqq0m+nckYTCR+2vQ0z3MGFyYh7A6GElXpk2cicbPg/wujkw
ARCdRll8bLTyrceKTEXi/RAExtQxui4/yXk+FM1PFXUnRRsMINAFSTyQbBNETDcAjRMjHfqbEiQD
q//YhJ6WeKs+HDAwLFnyEz+VjeeOyc7SSK1+R0JosuqsPoRAp5+F7T9MA8oGMW51rjFf1pBv+5AE
paC+LwYN+lcU/wCdfKljzdmR/eCvoTcCys8tkilQ0XvZZ5oBJgliNn7FYBxbtF6/X7Dd8Wji4Qe9
LkWwWk8X7Ah0oB0RIOUjU8j8GCQqO+aplR3pKwgwHdxvR/BYZ/uIcgmpe42GpA0dsZGu0y1yTbZL
HloQ9lYjZx52a9lt/U9D+ZBLFB19PoevdKZ6i9PxDSZ5DQ3ESXaRPzwTDvHhW+jrLJXtVTG3uI02
awCIo6hjDL/kdi2idiTZgELR09sljqi3pmSGhJesdlIJyrGnfvjCu1XNmh5irVivLzwELlQVBICw
37HxJl1lkUN69ICZt/ODT/Ksd0hLqFttnfGWF6rswdnG0w9GQZKMG87Mmlz6VYX2Yp3lCgh64vur
xsURZ/jJq/lmTYmzsxodTC9whkpa4Oc0kt/I5ll4PnrcMraXnqoPJUqsBQAq9pdF+B6MzV3FVKoO
px5HUnZmnbUa6+AjlFx/PeJqfBGzvt/s+R/GnjpmtJ2jJ8J96KChbLqvKJAQ5iymw8UTMdZPSTsM
0DTNZ2/sl/7QB8u0c9e91L6NdgpWoeWvHcNIV6AejIVTqnUSVfMEHsdrC50L2T9a+IPhxagshvan
P7hkVhFZ6hvd2yBcAtinA+IbQlLpaNIGZ8ecA4vS6nmaVqWXuosY6HppmS1RnN3Ix75g7MFbYkWy
hmWzQo0926OYrdZxv9WRgsYWOZvEds4WlBagG5vazjG4JduJRJRvN+N6AGJkkfg1xNExnF+CrNr1
ne3sR9woUPHB4osuxCZAqhrlUxmbHZRGI2VnUC7Y1Q11v0tyBexpIA2rNkGY5jnMWd3DZDkRTS8K
cuW9dKpICwsWlc5fReceb0bXvqd9pUrNKY7G9jKh9pqDe4eFq5yNhrxoHU/Va+SDfEu9XRz5lywj
rCrGrLOyYURsNc/sKZOm+0QzXqdqXTRdvbNVeF/kfG5u36AEhU0QCEYFHflIkqfUuhESKGYCIjXT
O07k6qN3ZbgYSgp5CHdzli15EwPJN1ChFnrC1a75FuQVERLbaD4QO50v+lY2S6ssPulNOXDIgVgZ
GQWtMaMKRJJvJizkG3AbLI/G+ssMcXHqvLtFcmyl6k9+bN5NugN+LYn8FUxO4zxBOStycM+SRwNW
cVRSSlS0b6ucN0kZj/4azx23sY4Jvg9DfZVMwzW2czjWU3M/uEG/LzDEkz/nLesR4hwr8mM1Tp/4
jqyFHnRn4NZrwEqSBAsi+iSauiXCCq60aTpIUbpbZOTv49itMuWdvExeVYfwy49dFEBlba2yDsKN
ZyuwO+Qrj6oBIpyuNRCpmySABVOyXHGsqFs1ifjQtR4NZA2KxY2qjyY3COcWBL5lhtcAPbPufSw3
RXIfV0RLa1PoLDX6AqlPnyn8+HVtGJsJ1ndkwNJPAZ9nBvjtvg3v6oDIGwlGfTW4ko0vVPh1FmCb
qb/YocOwh1aF2TJYl4PjLivi+Fi6RC+Z2FHX3ye2GVwwJj1bHCrlkGfrOudvuQ5TNP86oNRMRPhA
ErtN7NuDisp+ocnQ2mZQTBZjTQfsJF7/APN6rzzmsOTU6uTGGIHa63YmefqptQ6tcCcINnA4X3a1
Hil62bZddlWE0q8iccrRuIHsa00cFBU4pFaL8Atbg+NiPyeGtUtUY680ULRqeHXxxS6nN2QSUJgS
EnBK2cFvt+Z5wuipZWickkTTt4Uvn7usvARE8n2l2GZyqXWLVjOQFPE2IESfyxKDLObs3SjOwkCC
lRnauHcWrs03N5BgiGS9XjU5Mj3VgjbPPDqcqcQ0Wr40pfXJHRatOo9uNhU15FiRARGdws80KCjN
e0xzpDRNuJdIZ9sAVYDk41NqQonMdXwgYdBCiwvfkjLdlbAKCGGi/26JSqIQ5j4wCb8N7OkrDsq3
gMQoYrK7UxeDExOYTnyp66tmsh6zrl3UGpo710+fEnZmGCaOVkJ0i2sQhx3awML8YHodC/NpeGJm
VawMHsgHTSb7iGXIctL6aqNNkB4c1fN0Fe96ZaOIb2aVI8cVmKBfASUpqVTQb7Nt26ufhTXkeyJU
9ohdN1GSt3fGxe3wiDJBbjYs3ZD6kqG1TFmZgsVjQ9Yqc4vYyFjAuGXmAfyY+eilmsTadYOANzws
vYIzD5+iu+4iRI+KFgs4EMeECc/ayExQqWDGobGeKGoe/YIB/WioddM7ag0M81s3OBeZ5ttVsul7
/9GfiPBD8SvGqIIFk6aAnKoVG9H4Pqn7L9WjtSML/uANLvhCKIH0vvqR2rrlafYNnuW5Gip1JJZv
06r6O8yHbIuIDLu8eG+K6KhlbcTMg6MoaEXMcMI1F4EnWCXZHthYuVZ9eOR6ZSKgpRo5zOcY9tEq
jcxPc8w/tTJnCaaypedwn3lzwgK7aBZxpCoiD3Vr6yIHC9STzYckO/Lu0dC1BWabzJ0MgGjBgyBL
caXq9Nkx4YvWYYn8svLpbUMlqR5I1YqoGEaSKxfRxOUIJJ2n1oU6mAWHRRZs5c+cQANRiBHa8//I
l1PJQw0eve30TW+AkbUOjpM5RD/Z0woQ4TpyA2qzYHDWUj7bGgblbmRCLQoTQyp4AEm45ab0Zrc4
cc8SyMQq4t8hxUpbyx5NsEb9WvemItqNGGKv006Rr8s99xAsdLQHJ63aQp+3aLBJFEmD5ljOEYOV
IuEupxhY92yZQY1swmi4BHl0sLpuWCkhVnbCiKBkTbqso+x7oJZWEiN1egS0FvtJdGiT6t5007c+
yUlf0oJLSxTyxq71X8QeXuKpnhnX3aNowoqauiJsJUs/GqAhXtZz6TCq47NOPsLwvsVNQbC3S/dU
9VtvtFbcCi+JRVbPFECbIXjoNLQW0Y0RxSgSKvCBukeLR8wNWM4fbG/mvMYwPFWhv/J0+7FLp+jy
UCoBja0rH7DknTUjT45D0J7THzkwKX/wuNnsvUpHOHKyaRck37kbSTZkPtPM9SfAX1FnbDIETwRE
IPbt8s/Iq/b42ncl/BsGFwlPPyAIZUWyisoQ0ifWQKYl2H6bbvb2q2Rgvdg4EEk6uTVMDNMQf5xl
r3slUCfjJa8D4KKsjnCZMKMLopeyNgM6t/gpcEycbAhMaE4USTQhoEmE8WZRMfJucaAp49fQRtoB
Uda2T8gesfxqq9lITJRbihVFMr5FXLnJrnCR0ScpWWmwxheyBSc91Pyl4jPqGQvxvqplOuBRSOHd
eXEFoFt+miHrQQRa8KSISicm0rhio6ACZ7bBTkyBImNzHVPZDL3xbMn6Fb4XA2APZmRWYtLNbCo5
jPQN1snFYAXTwpjwzOuK8IdJVCvG3zBcfQa8St4npr31VLGxacx3QbBpm2stxHisk8pbtyE5qBro
GaHk+zZqirdEBD+km2MF0NILclyHy50wnsw3riJsv1O0pMsxDt58ElbiNLvoLUhZEkWqhdHDHs8C
SXZa85Xo35VDcFgUcIiYxgu2Ih+aHVkniMFwIqK8SPJxbQlaobKK1nXXZlco7dvBw4JFoEcXHMQw
unu7QbqiTId0IMPn+Kk/0mEMVychLGb4ZMFx/9erTIdIOTQgmUPrOc8qezEgTNuVunTvLKh4C08n
PcUcYYti0mC76BYXi0WIqfEh2dqjHpH1METpuezpveqY+UCnraG7MtFx5SP4yFNms5r1Xe+FBymn
VJi8OD0sSs0sGQQKamzs1AtIB/fayCmWD0yTGB7YTH+VtYbQdsx0akFUvg3nMSUOutKlLJvPuBfi
iDGdh05rbyWRKQETF4C7RHl24RnyDqpkgC3r2sdOmNfYOofeZIXMdMI0aeV7BCq9nsCc9otlQt4y
fVYV7BwglUXaMCJusK9QEwf6o0nqVSRrIgDSeNNUqbdq07SmnE12Og+vRWGokRNt+iXcvFsgWtgx
CCjXSCPrfQx+ixSdUvG9DZ9RiK6aQTnBfwv25MF9ahi7bmw5J63kNSXCtVNp8CisAbn2FO8jy4Yq
A4Kj14h+bR/N2qrOAAuZl5FLpaktRrxySyzpXajrF083MK+K4Fe1kh4fRiI6djQxRQ6KrV8sMRbc
J0S7m1xOIsVwQUDt1vN47pMyT13zyVnGF0Y0MjnGYczc+1GPiDOPHiMqksHlArJ9Ts6+5QZMSdpY
1To0zxzj+5SrYTEHAmFqPoJDMKF62CBc+Mwn9qI7e9K2blP/4HGgLSQ6oiVA3GXTuKe66Lwty8Lv
Vpt+lcwAV7Ren7pOjZxFMbjN5jIipsCzne1Sj1op/y/yzmNJbmTLtl+Ea1AOOKYRCIQWqZOcwJIi
obXG1/dCsK2bxftelXVPe5JlJIvJSAh3P+fsvTYxFSuq15Z3WKLNieQ5HcTspW3/brdYi4r4jHlY
34YzIEAKrzg4o7t7pXVNi6MQR4xPNFJr+2O0qZZxD3JYTQt9PTL+ODi0L9spoQ3gBJigdHZjGRZe
EDNiqEItRr6peIWv2le9bcilxqC/wL4ZWDz5TncrZ2oaf8weU+0hDob0Zkf72uYoZC8B63Yd4P2i
Xdw2P5MGtoNMaWVxIbfYOh/aGGdF4rQAv0blhUwi0CW+Wa6MrvpkAhGs/DB1sTvot0FiEuhN+zPD
KF1L7SoS2a06AMKrxuK4zGgTUUgF4G5YAIkjMZ6c+d448IPk5LzS+SI9gz/4LpPJ3HaJT/9mKVaU
ZvL4KVquDhq81tCeB6gezxo0QmIAEMqqI+MlSY1+T0YYc3W62d10yK08eGT7aPdM63kGTJChEMmU
NWpE/yI4uFwkyOtNkINKicuCMmZyyLVW2wtUcmqzoDhFGBsuihzC7eKbKJXXfCg/g5gdSCtEe2Lh
7lZF7U/biZObZ5vOTxHGv8zScTau6g7Rx6iV4a2s0pw+Zcmxnab6JjD6b8pQHHNryvc61DO4rtA/
84zUDq1s2+8xpsyCICnVyFVcb0J4LZ7Ocy3oCURpXru1VAkwqPBXOwAb7pT4sthCYGweGRRuCPsd
6IHlFmNpEoBdnd/PtasFQ2PfBhYEbpEMV9la9a6VnFm7+KPLWnGL45qkBrK8j7MI32WjRI/3L3EP
9y00KdqxFO5DK0ovPgfmR+oDZA+m3x/6wmciHQkSdIs89/IoBOioEYM3yNK4dSmlhPalR9UAE8mP
HpK5jB8UDrLwwPxut/zhkGbmgUQspjF9X2KQjhmblqZyo9c1bESXWO5Yha2rDE2DZSZpHp3lS92Y
vIPhcFETUT86xeQf+eHfM3yN8FJU40DAhHzy7e9BSc3MkBxcCtvZScO759aGWZF6s1EsWDL14Odn
HduKOuv9U5a+TLKsHqmph6dQNWp3In8O7AK/VGf4UboJhnly7B+QWqkvVTcd8ISlwqwh4RafiZOr
J1k19bPMdRsdYwZHaPnDACn7vg7mZwIyH9UqdN4GHbOCnVcgdufeeBYD81Qk+p4vOYKqsTFuGwNf
nRKZ+ZMecAupRViVgyZ/svVOwbWlmJfM5HFJSGx/L0ZZfOoRqaYIG7NzKHoGO7NiuVYcjBcHPfcm
bMIbSR8NA3T7w+hN6yvUv2pdQROtE7LicpMhx9hbPzAvbZZNx+Sl+RjT8GsQq/0L0bQa2gD7IZaK
Bn65rdD2wUPu6obUFPqnp1BU8cFchFxZpQNgyAhRrvXus671Zxuf0aNUjnpE/wJm/ZdyyjxShKqT
adApN5XhQOjOcxhA7FAUgXaoQy451hc7ZqzcMnRd84knyFYbOkD1S90G1VNCpaRpZ8Dx/Rs+ygKZ
HR5qkbIdZMNhCpxgrVV6ABOASVKuBqcIVaObimcim9eKXVAgG028sxT70VFIYRAKiI88HMJNoiT6
WUn7fZBy6bkoPnEPWfuaQUOo7FnwbAURXGvGUibgdbJT/DfBcetAmp4EZfwJBziALlIoj0lcP0+D
oh+MWiY03fJx0xowLGivPAxxpLu+OhK9FY06bh+puXWMXJMxOSnDFYTD0STfT8TWCmhcBZ5IEQ+T
leZXGtDeWLXOU97lj3lS2sfeBOTbE/sgaSIRRIvIQ++CU2eQGZpN7WM93QcpOmMPWVQnY85AbnUs
+6FIURdCWVBNecwc5h653vceFLAQCZ+Zo1Sev7L++hDybWXfRXgkrdYilcbJHrWpLXb1MsMsrHej
Gay9gJe9KkH78SaQ5K2Z7zHHhQtJSDmfKpNbKAzWtmmqG5FHzS6ow8+h0eTl/iUHOW9XmUK+IEmR
vvxJGB2baczEvbK/JbQRRFqWzAXAE7Sjbp5gt7iO0tWXxJGbSXeCw2RFYlM7FqgTGlVJM3RbafGg
loptu4SL7Q0QJ2uqaeQv1i1R8sXFrjsINZVTGaKCmQIl2/ktfdB5JIRbMaMSS0o5HW0FnIhmRdQC
1aLz9MeGvBCt3UeZDYSmMr5nOSG3GHEzrVHfUm2aTswHEUHEY/IkINZrRox7Z/lSROikleCt7rP8
wc4C8zHXA8C23XuAkMVTGaMAX9bCnV40X9XCJgoJjrSpc46QwWQ9YLaEr+wsjZ2ZRm1jt6dcz1xy
15Hh9olrJbp6cRxaMVVJJP2c5PnNUtF12aINiU1mwE+xVX/oTvvDuWrzUD4m7MokFXLiKqBdgWzt
GK7aKRqWWgIoyGzI+x0Svrx+yrKfeZDvpmSerjqk4Bd/UH4oFVp1Et4u0UhRIZME4JAenlKRrANd
xGdVqVdlD6d9AhF8qmQjLzFYfK2ayvMcRi9Gy4RvADP0kLQWo7iZ6GDFkOR6jYG2zbPSOed9DDky
IfVc6QwaIOg6UUaUD0hh5ocAoepjL0eoQVgQAVdPmzuFKV887DbKRJl2G0vvxSYhVuMEDiynh4eT
T4Tq4CasUFvHmKYH4AH7cC7tSzA2g1c0aXuKY8G5Mx28ePl9Qu5rdBArssLMW0p8nus0hPvpIxD5
MrJZouJO3zRThaOKovIlKJfeemwOpyk37eNY6xqjmZ4BRWMuaTb+/Jqa6lYJ9ehj3QptOGtAtjEi
VfpaU23CD1KFl7Kbkv1QpPnx/iUFFHFowXXIZkCcTeDy3pHxN+m/dEAesGvajMtZz81NWhk+eTJY
KoeERpPmJF6fBURCWY3zXFRfdKZsV3OWjzOgIy+fu9Trx9JEEIuWcZKQ+WIjuFDNUxtWVfTQ7Gbm
+WTWaw/0xRTCogav67ACKgU+zEHWrzNT7m1IXtXZsAGaZVFH1wlvGSF92S5E3rOe5uw5I+7wmNMi
c/20Q4SI0/fqJ115FQQaXAMt2+nNc5iN9bFJfLTdavA2tGK68JI+9JhBPiWFaNUEbp438Hpm/OT/
fc4pBkFcdHvfExw4vF/VrjvkjNRdy8+Ea3HAOpRwxw6MW7Z8N7GqAXVzdpXliz2o/WZWnM4dDXzl
lZ4Cy4jR+5lqqd7Yh7Dht/n4TLDzsCGAsPQsxTrYLd1G3quEyLhq9CK1Az6fLoFa0L48/gIUl7Cx
13Hb2s9W728RNWTIbUT8GsyeajXWAcjZz9SZttkYFo9aCCOfSq50h9HOqFGUwk07FRSWvVCwyrQ/
++PG6uWTw7CRsDHxZDj0o+og+kjDlC5gkNcnsG4WLMGrWWrBbqrVp4xQ1NPAAWldv9c2vPXS7rRn
Pye3gpKCHuwcOQeGnkR8UrZHvb3Yuehl49d2NkFA6+iesGKnMLN9P47XwEMKj14+kwYNRZxTxcxF
pF/hr5xL/eqMsPHnNjR2Zhb0O78k7aHqleSG7I1Zf91e7r/S/Upbob2U22ZJuAfg8mGKvkN+NhJ+
NYTdbghn8med1ljTXy0fK6csH83+B9rQ/IqzLT+nIeVNM4tToOOEDhgzEZ2DVVXrg/6mIzS6yUS2
R2mIW2B2j1j8CFn10+F5iJ9x5Osv91/kxlPpKPo1DfRnwfn4XBKhvtYhdnzBebeniOlp2ZGd3IjK
f2jgAz38vQKSGc+fAkhhLGwbegRS6Fi1FvbMb86RKgn7pvcREEUIX1DPNOqDFVvOyjaicWPGZQuv
EaV8pOUk1BDv5+bTyEsUTkTGEO5q+GrnsaUUq6TKBV3VeaCNhmYlNF6zOEhpSmg2DEodZWFRCjov
hU97sTaONKQXwYaHJ8SWOEHspD1TnxS3coyveJb68/2LMjIMy0fkNPdfqvG3MmJQn4GdPPoERjd9
0+wKuBCYTs1wX0dhdHRs09hPeVwdsuar6NmuuspCaqh2eeiZcfue4eX6b9N62PBszwbJPBFDJ6Qs
YZJ6BhFgmENS9MpW/oLjVOBMFqhlih5hq2+9jh1YpAwXJe3rZDdz5CBXB/0qRTOZKBizyRBPzC+G
7ewUu1xGcOoRCZ8G74D42hRa01s+9tmqSNL8Ug5zT1OuGNdLnNtjR4fYleloe/cnz4hu0m6VcxWM
77o/xq+MZBD3j2lwaI23EWHN4/2LhOm92C50rzhCMUsvBJBWpwS+U4u/8qlsK/sfQE7/Jhq2LVTX
pm1butSFpVt/oHCqPLILtV/6IyOQfb+OCobSRrH51iez8qWzSLLukeG4ncr/A/VsOGQOi5uO83tD
SMfEDYs9OxlLPDuxOIeyBMIfRNFtsut8bYQ9zR2z9glfML8RmjBSmiCcCH0EcKX27mApJLWI/avJ
msc+BWDqa0uyTcWEXNNIQcI3sP/7V8ZcfqTfzQ78yNKRmoZWA8gRXJm/vjFqJYe2rNp6VXQFYYy4
U93EmVyjL/SNrxG3ko+IHBud8lrzdfVk58JVGz+6tuzNVzCqhJOrdXsgm21VOlbzNkaFcigqjOIB
54svxCQuoKZL1iUI4qectmLB34OleQnrj171v8552V40nbAkrioy0mK8Ghwc30KzUw9+lb3JRD2A
LFWIaIG6qkHOXTO1io/0BN6oiLKnv78kf+VTCWwEqq7b0oFCpOFmXLyhv68hQanrIXTHjBNUD3w4
iX9amfIJQyNbV8rSoIdLseoFqcO8Zf+IxV+++1/uB/+6IbkRyLsNzVD/uB9EFjcDREq2t8n8SJXo
62iZmJFh5VbgxFaJphwAHc1pvWEIO0BXGT+wrbfrvu2a3f/8QtCggHivOTCZbP2vF4JlUImLgImz
r+c/xgaoKxVd0ocgK5TuaIUqWm9z7nZFpf96Ef8v25IXytr/35W8r3+mH/mP303Jy1/4L0+yCgce
aD5rky4Wi+1/eZI19V8LlpunFYKxQ98bJ1aOxRnnsRD/MuRioNThqqK2XXw3/2lKFtq/+F9hAqo6
0GsIUuJ/ZEr+440x2TRMHL/3f2PxtP5hSga9idkPqiMyVCV/CiZ5G0Mim+Yx6Xb3IAMSV+kiR1W+
1nRk+9IiyVR1nJ8QtYBlaIKQt8mnKkYsQLutWTdGsUxrs2Eb1f/g7nL+WPD4sLaNfc1k7ZKYD/8E
vgPvUMnHSqo1leU1y+Z604fpQW2kQAqXOduxSyYXpOsNHSJyA6L2XAnumCTO2x2307cPvs0IvG3N
r/efq1vycWyVBG9ap7s5sG5BCXG04L+CXFeBr3Sl+BA+4jE0oX7CTMFbhyiu2qn5KEjnMDaVkjH+
GEAycJyXMZGzpa5dHSMlH3GM2AeU6LPR+2AVARlaGfEAHACJKnNQX93JQhjAd7Kflq4k+5rm3M4I
adtX1lkfixikDO7giDzPtanVb0GVszm3anHm1XceRQ1galZhHzSt/tVJpmlrhMZDr1jGPuCbZPCN
LpW/qXC54GBAoNtMg0VkNW8/UimJyg8lgW9P3tQxYmdOKY5YHsXRqjKiReA6+NFEtEiAz2RARFaU
hyW5l4XUfm2m/KvKjL9vSQSOuxknHSIALlbo/vYy3X4tn797ru8Ext9WVRNDP/ca3/wyGVqA9n9d
yoBQDIwnoXPpDUkTDXEhO3KLjXOWD/BDTZi+DjvCLWWe4g6thYdiUuleDrN2LHZ//1n0P1b45QHE
CYeNVxMs8Nqf1lf6fbbiJDyAWt9g6ejp9ndVgbQwYph+/6KXU0Ne97L7WeWx67vrkJNlWA0OkeoA
TKFr44DOk/odwKU4tlzWbK7C/aDO12ic9NOcWsxXbP8kaI3//cf/I7uAjWn5+OwIoBAIB1D/jKao
JDaGWY+ZD2pwSiiq54st4uhiId5rkTjmvBzbKU5aUq4fmiZ2KGc5ydDGvBRZaaxiJlyE9VCadEq6
qYoUn6iZr/8Xn5IPyp22VQFC7Y+9q9ebGhJpUK2hnt6oc85BwgnGtwZS5CedxqT6MUeGDspujSQO
MN6S6OuXFqlZVXIJm6mlCGyfTSTI6SJ+Rc/W/sOD8AcIkyspLVrKLJ06xARdFX98RluNccUqDFcZ
y2kebakP0WW+VxPAc2ptPUaTwPUaWR6UIiGtWsE7kdinNG6Tzf1SklGxgtdOwHScttugetANVAcc
1v8BESn+7ZGVFnQLHT4Xtl9pqOwkvx+JGLIFhgP4bc0x4bMaSuPFD89C6y4aHpoi4NQ69e+9CWil
1cC1T03yWUx4S1BdwEicei9aiOGQ9gkSk9ZPba4/hdHPLP0pIpCV0XZXU8dsudwEcr9ZE3unW0Pt
xvsE5GnV2JW5gbIVXaI8N71QBs8qfgkA2wjnrUKi4tLp1KUlypmFS5OF2Y1Q7Qm2+/Ayj9J8cJJB
3LL6GIkCkjtyL01+Cmyzjw1AQ1zehLyGpF2tcKcoYJD+4Wlclpe/Lj9cP9525GawQ0xt8e39VpYW
RZvMBjlha2AF1TaVmnWUEaTD+/6hDsuItcteOscktiCtcAWr6zKx5AHMT7ZTBXLVWRucjek1tTJd
/uHD/dvuLS06kuzeutBN8Nt/7t6OYpKrRKmTl2q7M3K4cx2nBqClxQk9BNvfOH63QuDxYf0UlsRg
o+2YLbxLGAA5mwbD1myADkYKmsGAzgy+s0S59nFaeH//UfW/okrvbwwXD8kCn9gx+Mh/vY5jo0zM
d3yOEU3wY0BH/fIr0QBGfMr7Mb63TZa7pK0627jt1W+NPzercQIHYi4bYlGNoPEotoxEEn5Zr0O6
zoe8RteO5+UtIMLuH04b/4+NB+ezJlSWTd001Xv59dudN5QasBlx8AhmCb/kPJDuzZDpd6Nd+1xr
PVyQ/QngpycnOlUg6+RBt+gdTEnT/8MmqP/hw2a9ATzCQB2XqE6jR10ehN8+i2WjmPEDFU1bp6Bu
yeroOuvJtFcm5/X+q7ZT9SM42J2Fgv/S0kNfK0J9FUmLf2R5+5CCfA5TzIDfp72SmimhVipOLXWq
S8/xqQoCOeyDiK53B/3EY+iyM/My/IerypLz728U0Fp2UH0B65iOsaxYv/0scAUbacUkDnZlgbSn
DvOTTLF5myoTYqNlkKQgx5qtRYuub+88Ul2UqWuhvR+XFcYg8T4NAgRQBWJnY6DVTj+z9Hq/0F0o
K1ZlFgcU0cecUd8hDpZICq28DWW2L9Ehy9LRjz0IkH3pVBgylzNg2rLPkTsyIQkP2j39NP6ZKHoR
MmnZEc3vQRaf4iG1Gd72y8GOdG/ro6n9iJWMgOZwDL7pExR0jahZ0+kfnXmWV6LKNS8t4o/SDL/3
Mz0cXeactsLuhHMHY1thGPsoaaNLE7PkNj4Bp+kwIOBzYt1TECDTV7fPvmRquLwElq0QYubkX+K+
CDeVzBJMBNFTNSKxTjPRrWqx8W01XDkL1G1SuugiF/JxxFgPRZ1J1GPAu+kFCrBZuqHjRhsMnJRY
U++H5WEKokvsN9el2bLVADyGE0NnJ9LeVPAznhjRQQSOov66QJimtrXsgWI42m4h7a4ROJ3Q+I3A
53L5K4B3yJMPRpWlp5AYhjlkZYOn3SFv5Eia2Q+GnASGB7Jp7SYkxWDcOiqO9LWfhC+4uN9RlRer
1ExgRiy3mKgzhVM3qgXJMsfZ8Nv9Vg0DcceOdcy4xTgI/U1HQ9lbjI6mCXuyUHwVeS3htAEeoC3c
6MaNZ/FM2k539KH1WQLHh889zyL/dF9vRoC8buJXz7+Cukp0tmhEQbArjp26xZzULtKbVRDr9Y7I
iAZeXoFNVePbh+GM3HjoG+++kcbV9KS2Wu+mbfYa6dG8qUADuOYoNkOE+mbybeOpm8eTnQ77ZvQn
jx+2w7+/QsO+QOhaH8lK7yyUGKxxXMlA1J4to+jiB0PpJdBYkKhOCrAIqWFNtqN11QAqpee8JyML
JXeGsF1j4t0ZjLg6QlU9vJYYRwuKo7IJ3gd0byVUOt6M7bAUUj2DwtAETt8pherZg380KxM5tAUP
w5ci5CgwldtsASab6RC5oU/XPKi+271pYElWDqoVUZVAab2fIhHjbljbmBI2XewG+YDGxauyAp6x
UvJhZvlNayx7dX/Ifb8unoCQe+FCUWDytAwrSm9KrEPpiy3d2vMMAQKTqg4oMQVTC65JHIXNC2XR
cieB18h293IWDe1OR3m4HeT0ple9uscheq1pZ+4z3/lBo4iU6ALDax3GFoBV6sXJyHuvs5aw3xfc
CM7WaOSjFk/2FT9fRDQ0WlYm/8vVJ7fNnZGerGZR1wgXav9JVsVHMveXgknLqrTtmmQ8DL1OWUN9
rJmR2YPYBbNtHOIyMLBS8cLnNRLmPHs2Su1Vi6Po136HlOnZGVRz40+wMfMi4w3PmwY4ke/FjQnM
JKqYOhVH5OrlFUhlFndvVWJ/UjucYg1UdECQUa7ITUNyO4JzYbmiDDiFNqFFRiPFPpgvXIxOQMDn
xMKXmPqrPqLATfdoezIvCSO0AbymnkFqGXKehAga1bbx3TvDukf0dXS+V5G6wueLVk6fzU3gD/AL
6UIuh19pEINItzVddcQCrcqpeCK5esNAzHicmIIGSj/e0gb1kN9JID0+z3JYV3jYWjCjafbtfvnv
KxmRQF5fVNqjvTAgbOHfuszqPBAiiFQJgeMz+CkNZ2L2zn1UUCveD2Yxk8/7Q2Q5PmBLkEm/XmYN
VckFU6sbWTzAIlC9PET+mond/Umrl9paG36tzhXvPb1XuYmb+Oudkg2CglBzaqMmyC5MpswV8k9n
6xeJua9qpmWYJQxEvu6y49pCp2rSp72g1nZtRBcrishuX9itdBOjWtlaumKKVO+jNMwJGZiwhJu9
7wlm12uqm6vDJrhOpYGgUskV9/6KRLEz7WoBChLf1U7p6T3cXyRhhLvQMHFdmpDA6tFel7ZygL3Z
pBNAkoGUdUsjgRxL7IQghb9G8WHi3yzsbaP180YGHaNfb8KJQaROSvZWlH5OzHHNZABBmh3v++99
x7RKBBy0UldycjLXROJxiCTdFyzFkYI8MEWu52KpWzEm8L1BCmbyMnpyary6v25DNz46cdkfRz+d
3IDHfE1FtYmaoH+WbQ1Nf/oe5xCHiil+jcT8nDQcqwVgr03eOpgiGzBNQWlte0s5dVls75QxoyqN
JJXV4nz0h7DZqNIeSFgEb4SuZZbFacJxf42jVyJ6nXM/IjupBDph+93UYWXfT/VaP6g4mTJrXTbg
MQDqunZNxipiG/9AOdBs7Vxh5mdX3L+0HW9NZH5gsVc5NFkxkul5PEdLnqNW0DACBvg9UsvBQxu4
1qPas8LZ3xjGZLv3tTYwo2CNy5vwMln4OzEFuxpFutdO6rD+xUC/36oe/XYWaoXHfMvnxlWu1FgT
gz43SaJnYR8HhmdVOWQbs8nKfbq8Qnam78aQWKPKdhbYKD+pNZpEmhHW3Mwzx5mk5BjUbYlrjt8E
yEpzIDUMuXBwjtUwconPYra0TR0dzCvsb6tOP40sgxAarZKciTEKBfp9S4V+fyLwiGxrcltOXCEO
M06zjy01OUhivuLCoFCxwJy2mU3wr9FN+45xzjqP6u9Ms3LYGGhX5g4jU1xO72lG4TnL+TpFibW9
f/d7E6CYipVW42G8s+f1ciy26kB+jZS09Tt8AqpCPHtE722D9vNLYdv9zvSTHQlC4EOXdA8fJjfP
LZ+ZsQd+67TYmKzOWyH3Q8RwVwtZr+/7ZJkaEQIr/wmi8L7KG51soGYTSqa9ZRKHTzNUgJRAo1WO
Km2f4P1Uh46pUpK8dXBGvLThdJ0w8sM/RV80bOcH4Wuh16YCD0Wa4r4qXPQ2BTmeYt44ZtGudRko
rIn1fgC/6yU5rAOAN8kVFdYQPNmkOe65+mjXLev1vmUrGoKWwVnTaPZmugtsqPjC8UUDAQxmtA9T
jnR9OWvcX1+Cx+YNvK6dHmM2tULM9fcSHx2TK1R8VdhswguCJgbLBupcVKBbI2s1V8mX07PFWw6A
SPUUW5k9qpVqXyhDfU2z4Gjh2TboZBGBrlKhySWqTLAULdtl6A+CRN2RQbLhKOdf63Y1h5+FY0B/
0exqlbd2v3amKdncF2KSVhnRDh02fFZLCgpjv6yp9/JQhM4nQznlDCePpip661/tXqhAiGw1/DEO
qm9hRQ9ttwZ65GzvhzFLk28OZo4gd7qjQFW1hFQBkIfG0ZNcE/s9rQh/uN3PgEbTwCbJDOzdy+ZE
9tdGl522nRt7b5QF9Dd9Q5Z0jazpRtZjdr5/RIZ/J8or/DfqdF2av0lBrJAPzshpGky2bVPtR+Jg
l3NWE/uO58RA8EfN3HNUbp+H6YHwPXkhpnE1JgRrLwvJvTVzf9yLuhNuNwfYgE06SWSVDba5skOO
UdAMUNbO0dlftoy2C65Z2dhn9eV+sBHELh9Il/yhOrNKAzJCHD2yL3XodfrRmpaYH8cLQD/B0gmM
TdfU576cXxWZVvsZ+XRo9IcAGGKC4dfLeR7WLU7+cymjBN9dztl86bdX6Haq3s5cTU0MLA44doif
R44Ql7v7IzjUFbvVVGwbBvZumFc0zWmEt71JXxwyfEiwneAlEKlkYNtH+6EJ50NlGGeb9o/fpMVZ
q8Lv5Sw1FRtbRMwYLSNMDGmOj1tc6cJCpq6P5LT7L6MfnbXJfDZH/yvpg6FX0JrSyKIN+1XQ9+Zj
7YBW1puu4BCp1i4tOl81yjMUzSuiG96kgFs2MDRYmYMTb0zZ2pt2YHhmfdUrTqxdmQdXIZ+rCuc1
hcdWR+gMwrn6FAkB1zmzofVEkL1qkJkgCkozBKkddmycL2r9vWiQ4MwWsZp2w+R6DqWXM4KZstn2
jK7HuB5pBQS+adXBuxmwJatjgRLkS9daDB2KpHMDpwM0jXJFxESvQ+kKCLJCPhPUGdIWma3vfyXV
VHdMrPkJZSf6EBLeVWQvK6mObyORdS7Ix/di1sz1YJgxRiuyQQOOjj0yaLX/KaiMJpoLvGhPMJ7Q
mEfw9FTxTVQcKyt/wnQ/O+tIx3yYWJW6gtCL48Oo3kKfELS+xMef+XAVStvYctoDPS7rA3prJjnx
SY9+FsYxzadpzaxaRf1rVWuxswmWWEJztkFU+RT+iSDlHY/m1ItVRqoo/pTgqy7UT3PsyQ/oRpqu
BdlV2YCYMWLQWmvL/mwIdkA/2uk53oesK2LPJAbS4vlaTw1QhDorNwu3ITQD1KmKcZpSi94oZXqp
+QlBdhMDmmohwMw6sj2iEtrkkcbFZ1wUpABMDTwkWr8IqyO3pJhaO4Fcx5aF9yzTPqScuq3TcbKC
336YIeCE8cR5DrbYuoYvNRg1Tx3okDIxjFWCNhuwJgNaoDBrnSz3jkI9l3m7MuPmS4JgDzA9wv4R
v4DhRF+sXn0ly2KMKK3AoK/o+e/bHF0mgSMrtUB+VPrkGi3XJWhtx61nfIT1HL5VGUg3PYUhU6Ve
kA7fEDqYdW9wyESRZJs8o33SETyHjXv5Y9RJ/q4qVEbHtuZm2PhuQKBGHOyfVLvJ0eeEXsf51Upb
sWnV6GcIVarAUb/uiIpajWoUr8fMQQSV0t7wSQ3BwYRgdPqq9E7KQXck9y0c1gbKbReu05ht+cBu
j1w018Jz2tPfleV2DGL4wUZFMY8sjp9lAh7EEEilrI3ylWgpNMzHWSwYkAkkSXmIhk9/arZWXT/0
8SLWgmvR6gWuPD85hufAjzFWK+qJ3jL8rJzYNFSQrBJdNn9iJGPR7ny8NcjMbAejcZ6k+05yY6qE
7Piq3SR2+KOtVGtHQsJ3XavBjhKVtDLRoqxqlWg8Yb4gm60Ik5Jv+Pi3ahBvRPpFiJJmXu58AOh5
DYyOrpX0935G7lua2HvOSi/gRIxNO4/PzMZuDpuSn8UPHDDPwNdJGzMH/EcOYuZk3apMxioNnTB0
OGANNim8oKTXnZ+TItiRDyVy8ToC0Afr7PU2ZdOYpFc/LD/Zuq9JBl+J/hG8FBj9K2gaP00wXjiK
aGfP9JjC4gH/tb8qVEfxYFVyxu19xLaqeKv15rV1Cq8W/IxFavou+AS8XW1quMGdrAMBHrlVus71
6kNHDrxhZGC5bBtPBNa1mL8GZWNyRmUx51QWmvK1H3wUczbiVAxRFk9O7MutrMJT7SefJowcdIna
Ux2HHmvwvq2s/lxM8gfAY2dNKijRXH3+GSS6s5rINHUL0aDr07tuxdOMocvX6TGqyhPTtgMJbfUx
ACizbsvGWut1fRlg7s5Bau1SKLEUUKXYiFwbtkpzTOfMdluzgXqZvBuVXm9EUXJcdwY2cY4JWTG9
TaM5AbnF9T+b1q4kATXHGLNi9KEkn/WylBF4xzZgEXzTdsWFu01LluKVI4pGbg/mIG9JvhjvpWKZ
bCJflgeU/TGdiJXfStU1FhFi47+gDkBWX0U0jFJtU7SQM8J+OqL3NDiUYjoly/Pd6swO24j+qetP
ul7FLJAgidV4W9j11wJylBNZKL2Tao80iDkOtfI6n4rJa8kYzZMBSTzSx1WdBddEt1Fns852tnyP
eoSHcRdtynyGva/tG8O4cd6A/FwTj8JB8uDYyNTtyTjTZyYoNlc5lEwAobsExEzKvL2obrJjxW8z
Wa/tKYnWYBj2Q01cvNnQBbCN/NPs22suvbZcmD1NTKAsboENN9GNsk7ZpXCWWKOHp9QGBenIqXBL
uoaN0e+pwYsTSrZi1aX0HcO+ZHlr64ACqorYvcS2Fx3LoDPviT5XUbv332J1+A/ezmRHcmTNzq8i
9J4XHIyT0N2AfJ7CPcbMyNgQkTFwno00kk+vj4yLbrUAAdJGm+5bVVlZGe6k2T+c8x2EOS4uH8Xm
JpePzLGvlSUPdgvoxUlpuVNYWiLsxTqOm1eTdzUNzRIdbFwcdKiiWvVQWBr4laL4dntjU47V+5hU
zxiSvhMfEW4SmfJkana8RhuCMdvUSYzRDa6izK62jfhishk/wBlHNNtTaDAriw+CuK8uPTHrYxdn
gbJIE+c99zjRVGk+6rGWrz35jdLhTSo/X/dGg0/HYWUnphatuMPpG2jyrLp6PA3FC37V5BxENx26
DYFx3E+ke2xbLXubZB5ubCJRUAwPENwHSRQxLnBeAZcKwgQZ6eD0HLDm6SOY8hqZFYqEFX5hmm1b
PXBXhhvEzr9aLJarHgeWtGfPhYcpDY4dZiL25WMoL5WnB+vI5U9te0zRFQ1yOJ1Tb/xS06uGuO1o
k0c0BqcJTcLWVrbGO0rpjl2y3phRRsZwuyUslf4q0+11dXZHp7+gl6eChEJC9gYAH/DYIBEFm1X7
FysPYubCmgNUEqpCKCupDXKDSox4zFCkW/CnpLHo09Z1sooPDB26hkxSKciJ5SjTVeNPu8ECWCJu
Tn9oiv5vGsmv0BQPINDMdV16v3Gh9Bsl+vfSwfTG+VbG5MnoKrcOJqLoODQ3Q8PEyavI5HF8h82h
rqPcXKW3srSqq6/NTv4xiwCnBMWKhM1ubT7i85l4JRhEaBr+AI+GapsYeH7sW8Ttz/4YqTKzMf8u
gms52lG0m+MXt2mBM3EAwXiqouaz60GoMCi+z+tqOPu+++BGcb5XTfaSKjw7VWzjaxbfXUfBEaTh
OS1gO5Tu9E7ZdAsSM9sOXv1bkGSwzhOA3mNffpHoAkun1PWtUghKSFp3OyyEppbZ+4S8R8Yh2GOy
yDU3qtHfkw5/uubWdx4UZpOUHgJqcAAyHsnT+r0iJdro1DaQLmd3qG/0MMU49B5WOYwRb+YV6j00
RkrOVSq99sDy8mBY6mOqzScRScqZgHooZAjQhjaHFee1G7a/+pYxX/SUDPVJUIDBiqk29P+kS9dB
uYJyI1ZWFXNqlT3M9trSVzTpxprgxU3KNmFMKVkDDLanzslvA7YhNOlrOx+TP1EUH6sank+EPt/x
79nJvBjRUKHlnklUoPpccwIV2WFqteqW2ageDJukdpq94SnojH3jPk+VbZ/KCPd1O/8li1LtGnn1
w/IPWS37TzK5YMsnucrVi6ObRdP98iubEgeszLBn5+YE0ZvC5r6d/0+TAgnwS9Eckt637i1/Evck
h5NNYrRbKHXDkexA97lQkdq05Q7ZIqVigsirHMkv/uljyaSJY9+9810L9W+N1TXpThzOCs/eBB0h
nXUiQUD4KPPC9UQStZqyHDPtLk5CcTTH6jVyC3/HUdXRBIY13nsXXG8ASSCp8EbPXX03evs0r9Qt
AAcFQdZifm9VPBIwc45G+tpIKKBUJfckruRwPEcF6Q+ZQGF5ux9VARv6vamf3YAjaRym5pgTbw3y
qKz3qabHm7St7S1njjdwLaUTUqixhrlEbrHY9nMzmk5QRXT+1o/yKn+PrTjZU+KmtDBTj/3MIvp2
ZooD4vBTPkTiHlCnqCFi6wu5k32fBN+TisOUf8lGNi9cTIsObm7/8wHDOybfeudXqKk88of3ypj+
9Ak/NaM5urR32igbFwbzoAlv5cbDeZ8C/9yROjPsQS5tewO8v99+hg3euQoN9nUaQip41O9At7p1
UVPkEesWXw5m7NlHR0GESfrgazItbgzsittQUohj98bBA/vpMvPzVq4W5KfW4Y8vcj0i9n6s781G
Q2APBYP0rccms719iC2bKDj5QvEW9xByLWXOuQTJrchGSMPDbxoCNmACG3Y3JXdFWX42GU2/nzWv
xISpB0vybC9jJVDUkPPDXymW/jsxmhYcD/LEJ/OlSqWP34ZcLcdPvnCBDxsNgzYUl849TQCKAubV
y9TEa21BAPOc+S3Y0ESBH26LqLtb5vCjExoMXiMXbg/ziGXqU8SoUdwgGfZC1PUGwV6+STT9WrYW
7aVNMkU0I9/mibaRtzzCZmDcsLzTqJMaKWpMORhJBv4Uqvp5bMOI3kEJEARKS3ZFVeHC614TYK7P
MnWv9JHu3cQlTjEaU0/vfLAbY0542exr12qWbZNVcSUE3z6j9TMJfF5IpiV+9KgJx7u+9ngKtB5P
kiNJh0RReMlM+v9QjRdK8uhUhXAZ54eZxdxwn5ryNU4xtIAaANQ6TodYeN+MvndTM6TnZVFXETa5
y9AM1GZBFDiRXz8jUK/n9bRGyhs0g5+omqxjQ2WOUoeVeCKx7GOwpUT13WMWM6XOum5O2Bp4iqMn
L3XzlZzTw0gt5TrSGWMsPzV186r22Aqqccy2ZeUkW+njsLerlpcQ7WFlex2fHqGx83/HBqbJL0hp
BeMMNJjFNGOdFHW5buP+8iOaLBm97gkgXtUi8A7Lk1Cp8FdgeOTIsymVcfdIEekfIJSaa5/P46Th
FamUwTJrAFln2a2JJVYN8J0oBUYg61uPA3fdwZrfxEAL1wmc+UPTMb0EXMhXMDarICO/WifAexWP
7HktvZlvb/briAtQTlS07HjJd0HqfklDvwen2OP+yxmeOoVg5jc/4h3X0CzHEf6cSk8QIlZ60t6n
gcx4+bstwC1QLNNbRPqDYNd8xFE1rkVV34MBsM96I65CsmqZlH+UPg5VZmHsC/q4AO+SOo/zWNSM
muQYpQy7O1N34aJY3430SB0cSMSLcQmA/E52VTO7cPPpjzuN7hU8C/Ow13gyTYI3gmTVEoT1o79h
DlWvStkUdPvMsIMwBsmCcWblQqvfF6VxcPoxPZWaTWJimB2CkZDnWuMSTej77+2YHOoKiJKecPr6
abJLwE/Pxy0bXVhCExf6lKFEC8SDC+p51c63gfsWsao9EzgQnUrPvTSwiXYpkiqpHMFxXpzsWV/p
tlZC5bBBgBjCiyBQBHW75nn5mdaex8P3bkFcnuIkym8dYDHSWbttb+XYglrnyVQMS726+WwdB1ag
o908q/lcHppuKEqsZPULs/vfYZ//8lXvbn7ehMb39kEFJK+B0gO1tgKP5F6juEFCV1+L6KnNfGvW
WPwWjV2dYFkbNy3M8KYj/j0MDAHWtSV+Wx4WJVuDfmsUstpJq9uM3oCKKRH/nIn7LQVpXJF0EuVc
to4QFCaC7WXp4XOS9l9zZkP5TnjQg7wF6u6B8xHgTR16bppvGxB2Zq8g1t3ZI05iwPl/y5RXbhlq
FyniB7Nrw5tVTQ+RY74b1L5X14hnp2AEEXb+khiaGntL9cbaYBVSzNtKMSXPhuyLO6ywn1YbH0BR
/FElq2/hG09OjEmWUNVpBx8Jl10GsLUVZngfy/LTM06LVGGcMkQECH0uXoS7pp/UwYXltMJ7/JWQ
MH8gf/0BnckIwUQPYoVmJNdWIcRVQmyrYZfBHF6NcefeLT9KKDzYIFQwoZ7Sk+GV2Zo17tF0TJxD
zTD4YDfyFSz2+GDY+KTnaEL8pHTJsXb0cPZf+hGGfdoiKdG8d6KZH5anAP2WfU7S/NUs7WdFPV+L
FLFFmv8Ne5VuU3kqbazVdVB/kFflrPukwPeDDxWaT/qtW/qz5Bvi0+zJz3MFUpsugquPAAPuQrqO
I70ggOmrLGFmazDCXS99kX1wKSxEQIQsbw1TT8+mf1rOIEk4HtLICRylW06bNKIxNePha1Lpd+VE
1rpGPUbRPTP6kGZsWVLBRp6XJcuFlley2bIdOhIHeVuKkrLVGvzq2Ce70iOJeg7wy020nF5eyANW
w1XlcW4sIctNHNzp/vgdqiD8o/MqLTrPpVBajvnluqi6+tvwvP5ezSRcX6x7nJAPuSBfwBp4awgE
37RdZ5/ThsBOv2A2m7eQIXGJAfAKYrg2CeV9FtpbrzPzVVaVr0M74tlBHW0DG9lWNgRDp1g+30Qq
zt9+2CzfVe551oEE8qOoyEUK2/xhOa6mWcoSWQWeLM1YsfroGH6w1S/s/BiyOsEEVM8YpuT3co/8
iPlRRmlvBjFcJy2d/kwIFCjoNE7QuTBwba9ixq7ErfDNPz4IKFuHdK1yrVj1TawdgsYnMwMEVAKq
cqUVpb4P+ugz7gDIwQ67cMhcg8pLr53jf3kOYMdEPGumQr0gTHSRaeWgFKlBOBHUSCC4J6o/S33q
yoA1VMOJq7BV7RSVGRyS8VeccuIuyt1FtWfr2mPkGy2MdpziKhuHG9QcamTG9V3Lg9UXlKD0zgnj
CEysb5kWfC37yW5e2leq+Rxie60UdGpJwGZITNEudp373uAz+FENUVCU5DKfnbZgtG5iVATgh+Os
0GYqaHgleaDdZZrWr+nuEfTOorUFAeZW/q1Uv82xtdCOmXgTIAZyIlcUz2z/C5mVZ2TarABnHbHs
ABZ2ANtWMh2Bvs5fQgeBbKt88aJIQMNt22xVRahc6LT75Z/PV2D50VYhA7BOmOvle3UoTXaNC/cX
9QdobkKpr6Yige2MN3G2cJSHHo/oio4t2i6r/KyjzEli5yYG9yRDVM/wp0qgHclt+R1DxFB7PPSb
oguYzpDntCnrEOQ7LpiD00KAzzU6cfQTQ5nm9E2RtokMfOUJVbXFEIy1KE8k86bsqg3jXk21dkLF
AaJHf7FCELRYt+5Fl5vAhlLKO1Rx4Ami/fJFO0MiL+7AasaaD7ohqg5mDbPOMC2XQVZzTKFhbRPV
axSZaCB5EJYuaym9+W5SDtPy3fZKtfHlALcxqlFY2hSQNXYXKmGJ/MN/Lcv8qcP/cS1cZGh1OwD6
c2W5lmDf+ZoxfHAcgBSpYeAMxARWdnmVgQVbko9xsZFMNaUneVFrJ6tdclAn+5olPIm0ZdVO5f4p
DonKahj8bZZvr7SgCCR5MGHMq7PNok4W09PIdOO+4A/aeU18DKD0bIKhZphup8lmKSNh0bVMTPqR
IDb8bae4N456LFnTzNdYodk1QhlUi9XELqecPhfxvULpuS1FfGk5Mqk+PcxLuuiC3fKpkrUGX27o
b+6M0gXTrWMrpvYS+rpJcyQWhhhPtqgwSQVg/ivtoeX2PJlV9TvpxS6W9VsUD4QRAaRY7ile72hm
5thbhGD5GuIvEQvjsq56qxsn2i+/yqdX1Orhn8qZJGOIa48scim8VqmjnvxUaD8tTj4LIxIyL1H2
qtvSBYddsa/ttGN+41+Y4/g3L3mwU7tcu7JiYOu3/qZlNrq8kWMpeZPIa7fs4G65MfPjpCXOfjnN
w6Qhz7byW+J+vHgPTuss6ohJIOTJpTsduMCYMAbohBSRZVZWviuNF/1HSGsA7U/leTm5lntkrBx7
D8tj5omP/IcngGg6cPogmvxtVrwzN7aOXa3w9nTM2K04PJhz5AZrAgU/keNgEedyfO31Wt8Kg0yM
urc/PKLyeq071knsrmEryUMnRhYLpRIr5uEClUYLdjVSr9PUdlw0JGwjLx1GqMs4jUAzKxbhsATd
fRJShBQzFzEOAU7rcYj2Mwx/275l7DWPzrhxEOPyrFt71UfXxKoflidZr0pQJfypGGM9grCtf1qt
UINDNCeFq+b8s9jWmMF3Zne3eLOWL0GwbGVuvfWhnJzRUAUQPjBjJrxiqAi1rdlAXySvmqRcwjHh
l1fHvo8e3Ro/LrZ9CF/sIgHovBkGAfaLChYptvkYBt7WlYDrTIvcvSzzz8hgr5UkB/znw9Q1Im4q
8I3z8ZJgdl+PHqBgqGhUK0nGO18gJW3KN73tioPW6litsmRTzQIXcIKf7hwpLGIyV+zO9LZFGEHl
tdgLFZa688ej1TOqnhXn2Vwxu3PXvrypTqqGdSeY9LluS8QiwbmUtWgT67nbLGcxW1PHZM8T8jvE
wy8/RHqfdRSaiRxSlCP0x2OhPrOyRjBpM+cDeITyET5Slg75N3N5HpX5fxUjdjBJxWf5lL9BW3zZ
WbpSFrs9lmHAM82/hItyEUG9iBJJBiliu1VJx0Pp6G462b4vr5gzF93zvTIhVo+V9b7kdzXE1DMc
rqs/oCGNs35PTYxwuC6rQ5HgtOjhH0GrmPyVAvB2HgNo1ZwFJwbHrw1hTa0NIrBt2f0O/K4ih9KI
dHljNeYmKmnONANME6k4d7Hv7arS+Ag14GtNx3ZnufEn5gmrwcN0GI8MRDWl0axqxd0QuA3pVxJe
o9GD36/sB+S2z/DcWOEOZJbCR8HBkCHwkU12P6XJB0sYrPl1E+zKHJxywuiv8KuXhjd2pwiZZhUP
/9uxTkJqEBU9A583LeoqtIyPxEkYGKGDpuJziWLM4aYh2hZA8xP7qsBmuJPAVpo63wVqpBYc37Z1
oPXBq2XmPMu/Z0Xmz6Fh6/0BFEKzdgLjVWSsbBjnORvTZeUF8sfYgIjHaDPPxqKBvVSuG/46nAia
DHn8kfkEsywOriDDVri9KceEbzHZmXVZsw9rFmh6A3m2PWuIKE3VoY82aY1hPps1zKGEI6kCDIS9
+MiHwL9ppmQYg+gHWi/pAwjhqgGIE3NbZ1109Gc/7WLZ/LPQqPz40641cV8mb0hAiMiK0upgF591
1BEBLiJ49GXIKCUnZ31q5cMopz+aBXMs8ZlImZCObKuLnqTYiLL0NktdRgTBjhwmfxXPCgLfKdgm
GcANI9InAQGJXS2yN1/h2Jj04EmYNjjWurzrunLbpTk/VofrHBwCA3G92svcabadoS4WiNLTVI+v
bVlGd5Qk6RqlXllHT+KEn8Y75kZqIN9t0LEpkJtIyM/5CJx9IrfPMpm2WtxN9UB/1UzVvh7ThzHC
/pS5D6NhB8jz+34/merR5EC+wkPY4bU/Ll+eBpeNjhLhDNPHlsQ/SdeMNBUOCp00e1XYSnJtUS2e
EmC9bULip9lyCHGwcrpeKvLJnO7YRXZ4j+/Use8Ina+PNUo0onAJozKIW8ptN7oZmu2ffnSmi+Yf
ORXCw37Q/SMEk/hEJM5RE8gXY4uUH4RcDVcoHSsrFnZWyAFHfz5kqNQG4Dy42CSSInM86XyM+6Q0
vFOAuubkxKAa8UCeatcrLqZf4sihwpHW8KQTEnrj46zYzJEBYSLjIMxC4evovbfYt7JjNHDF8vht
SMbx7rqSS9sbwlMwRXeyJcJEayUJGk5xDGCqbVnAKzwHsz9qLqKaomlPNr342pFQrpO5W47s94Gh
xl3NMHrXGg4wWIUqu8iTzfLv+EwtAPIhEF6emqE7ECFpn+vcffsZkLXBpxdU+xih0nkph6XXn5Bn
guhq0FVMKg/Q9tRImSKWtUEVfvrBPUJB4uVnCWHhheqc9VN8qYfgISXfZV/pznDIjOA1M3EIJAiE
fDP4a+gVLrrROIyu/Z14sXVeus1hMm9NVbr3uVbvGr3DY5EgoAZpd5O/SMSq75enyCKkcZfpEE8M
iX7TDUDnZG6FiYdhZfELc+0bUgn3qU+ZnEA2OTJCaQ9xy1RhqL608qyKPkYDn+bHkjGj8JDFu0Ig
z0SXtmtiaTPs8O0N3z7U/u40IGcutcFCI0Qc1vK8NjkbYSu5U22Aiio0P7vZdN305WveW/UGwYe5
6bpkT7xeci5T8wHzD10EgqflLIplsNHdUOwsvwLUbwo4LFRflK2EQJACMbsilkq1wwl8yJLwpRU1
Fi4zvS4fdNR1AV6R/o+fguvP7bi+qA7o6Ky7r6PYP5OggbcDdmxZOzeHKaknWKfYGhKheQ4ZD3az
Z2P0tFh7Y5xDvqSZRbe/X0bXuuGs6rQ4eqVknutogKaWcjpG+YsilsHgMk/ykSqwTNrHMEHI08im
M8F2J/RA1Y/jU8K9oB8gBy2InO5EDB8KpZZdQlZxqkINBDOXYOIwxuO8KbEq1BE2jvJjAATpp79f
ftxU6qeB/eB2tDT94Ov2FrkXUBzLHg6h3+d3jP1+1RoxAgM1COpPhSIBgOiUW8m1aKsXEuy0Cvqm
4I97Qin0Oxrmkp4eakucUXQzrU8n781TXGYfKoOiQ/It6CfjL2q2+ucrz90k2TUkMcC1E8Wl0NUq
Ydm30ZjGbbvu3cyRyy/lXdoZKCIAWe3QUEIxE354ZxNdMCq/uDh4dddTG12wF3rsPirEKpN+C6CZ
lnx25jwTRIj3FhuY4RhjQ+exDr03I2jmjg+v4rr0bO0czYKrtGEhNY+iA3SRa9IdnQOJLiX3CkkH
yZ/lcJHz88roF36rFiKEnlvyMiVtNiqv/H9sHM+5gjEF8zBetTlm5QUNYMaufUxJWA/dwDpVyY8b
o0UnuNKbwt+wrCwA6tnj1rdQdzgaLGAVXJYPAEFBfF3+V9PraHZT+h1yAW/AVD0AWNmT37npqRuj
ixsocXYg+52XOoCOoDxXaI/WrkvPpso+P6HYPadpijB8uXLr3tosFSiSxw3E5ZFGv5s2YeyUl0mU
VxOv117DE8PemXfEd6enpgODYBQnwzUZHSeEGCw7k+WKDXS9vw548lmmJDaZRPKTV7Ln5cvVESLV
pfSQEkV8qvRwqOglJQ0IrvBQuTHcNcYDfsYp0hI2zMitRrPHds92mpSTmvesgDL5UwYifbj4cRvs
h0m/WDJloziP6FqUP/b0Vg7+xsUD+KdUJNgk+rhmfZYclB+0axa+iTQgOiQxqxPGAOuhM7KjZw9f
XhiijuQ5AntpERc0uQ/VLG03uCMTVUfnouQaCdQ0ngdh7assJgdzmoYN+YvNBcn7Zinv46CKDpbL
ri52gSvM6u++sY0b9rd7tv7+avnk+8BkddpHq073uUm1JN71EUKauh+N3SC68owqIb5OtG1IRlCU
gZ4Sx0BZX0uNpdV6se+GoFlXOilgzBPSXRwV98sYMfKJbLGnarzxcq9CJnQ/HU0tu18sEdsDq4Y3
BCUVmxubOSJ++q3Nfg7B9oDeteQ4MTsJjimyz6Fs0F2VCIqAIdc9Pw8pVouvwynDD+ac5kvaZ0yK
W3aCE3oaq4dt2ejTyPxdMYub2hP8ONgCbF5iLblfBhR9p8l7cjRv1SDNzSS1eAsn2lh7mujO7kQh
vnj/Rr8DQY2Uva19+4yiMQa+Jf8sd2nOXOwA/LQnvZ69Q1yobWlGZGBUzK3g8V89qih7kiDZ8r2R
b+vO5cKaGw2OMGu7/BM3/yaebZPoGRDOEgNa3CbaySMvJYyadah0omjEg5XIEM02U7OSHJhlHwIj
9NAGKcshY8AHMl/WceiewRUljyJU3q6d9y9krf7yNc7lrlV/QwMiaCE57UOE5Aiq8x75jJZthHJ0
ll7s+JvWYCBJqUVUdvYctcUnK0l7JfXx4Nr6USq+mHJQBaUWivek/I1BPF1PheZfiuhvFTb7hnys
Nfeu/lQ2uf4U0vvlDLT0qvVXnR9SdLX6cA0c/9nWLXWCkQnmXkeowFYFQIvPuBiwPIQBFjGXoUje
F+dA1fINzKyTmviNzfK3QqzZyNbBhTS6GV4jRuksUzmC56aiJ/NWYvdGzIaFeKy8a+S7NHazJr3H
LHdK7JoerB3fWjU9x0F2Jx3/jbxJFuceCRRlkL0OHkndo9bbFJDdmwpLeQx7woPtqL0xYD1NfBAr
J3fCrTbR+ZmDxUBQIxmr1UlIlBXEv8VfpqaKHBeyJ8h5IomxnP/cNiEtpeNthsLbszVJ6J3GbAOB
R51jaRAqZCUPUZH4t/yvRSIzqCm2lYLdhkXOatc5wTl+zpuxO1ZazIuRIosQGXkomcpfIxKmdrhl
vgO/GbZlpiOU4isSHqj2Xt84flh843yxD8yLvQumoY0Kq6emUGpfu6SSmK77ZOk5iNTQuFvu1Rpg
8jnTvXu2UuEdYwQoDW5DzOHgszRzzEM76afWiO3H5aEr1Fhs+RZ+5+xsL40bmSfbN6oNQQPGBhQL
5HPIABziFgYhshBm0XuUMV/IiP0BNXlF2MtPnOsna3SSjUEltxWhMW0btjMP9p2YHGqFIf2NcPMD
AUh769HoVyHJpG5eleTwaDH9IN1nRHxCKDHlGFVLjmHHEFfNgKD5XGszfu+MtKbt0oUbNSpfq5je
gUsz0ZzbU9thxTeUbPzAatRUIPgF4BaePFS/dqFbLyIz3rKxekpwT+zx9sRbxlb+KkhUuQ+tzEAs
bGIkbbNfxmCC7QYkHNTmhx6J5CBNOfC7VLtWc7p79tLmQ9Ob7ChJeBTKfQs177TwM5JKnIuGUcjE
CYvCGj2jKBMiUXqrP0+TcypbpFfhWBQcqljdNT3H8DTq7tpEocCbgAp/fnOwkLG1SdhIga2YItIS
ksn4MKRCyZgibmhGHuTQ5jxyGFtFbLmXSqRokBy7gMV0GhxT9z9S0h5TXv8nb1xbArX2UoA2Ufvb
q93m1Ike4R8yD/695iG1CB4X7HBHJPHEbGWUT2YAJKXjfjOk255pkB7I+VZ7p8gJ1cpqUlStiAEg
RomDOyEqNzB7bzHpp2dbQSs3Bkdu2yJvLskYPMZHMdddjZvXJ75VXOVwPPEsKOTJpvfgdu8okMDL
82ltE804Ox67ylRC8ggYPy1QqCKrXqoA+2nC5bqpInIC/Z6jKUhcpj0pHHp+bpaMiMfy58z3huPU
wVkQSAlcT8XbMbFxXcEi3Ipe8if1VEPOBaEbVSxI1rRajA4Vk/qsEv1N66tgo2z3fVkFWlby5SL2
PKV2/7IsBDTFa9gZbXXh1NyUkhdPx9u9sTRybWAlHjM3D3h2YxwdrdZtjZrvPsDJi0ev5D0M/wq3
JUDCAsy3DO2K2GAIafffZHUeNLYJJK1o4W4sLAMf8M6EzkVKAyKdyp7gIFgc/XWd3wphunurKh4X
F72BTXxpOJ06uDlMzx4TdvnzddZY1V7N20ErZnGajxkh0nF5YTiLp2g2JXNSondgy2pwkRyqlKiX
MlXFSaLcZmGNelUmr36SZfvEwZFdyI/lX8vN8XdgKP1UUt7maRtcCwtCUx+axs6p+/4O/aH+F2gE
gZeS/TOIUG2Fz36IHNp50XS/FM4HssGLp2BkW4uGmYMj8wip1jNMgXjnlh9oMKnPnUDUa+m7G32m
Y9odtux0bJ8yyxZXp0vNrZKTA7s7OJdo+O+CiPGzGoyB7nWzD9jp32Fv5QupK/vcEsKRsgy5a4QS
66hjP5eTmbKP9AG/5nw7Y3LrHox8T7rJiaRm92yXyoKGrJ9Hq4yeak27BBYznCZnICe6Tt6PNj96
E7jgPOzHoIVb0piNtZFJz3bGGVoGacg0G2vklURs8PfnnkNhjem/VsRA+cgroM/93EfF1Pb7Yf4t
ubs79vkdjAHWXgrpzxYcqn+bRmNtzYonwVtrkW7KajRPDhrElw1EpGnrzCNjT39YyBvAUpwjglWm
VqMUECiSZENk7rAtspD0b0Z/NUa0TEcgz0YrPeop9q7Ix5Ph90l9wHKRO+XvCmlQ4Qb6I1/bj+Kj
H5KTAav4ZGjyuQEQ7PhcWniSrVPmsa4aXxtPjjdPbx6XSjlgbk9Gno8ZUAurfRood9eVXbGNJlRL
afQNTK5HJg5DtMQxsRPjSgzamzBjIFjYmlhxsr36l5kc+P8Nnvgx/PePsuJwDCP57/uv8vqef7XL
f/4///Z//cv2P/50m3f5/l/+Ahs1gawP3VczPn5xSct//1d+f3QJ86/8v/2H/+1r+V2ex+rr3/7l
g4+PRKjHrzAui/8VmAhU6f8MWPwfDVz1+P1/+/U/fEXh/MNhP6R7wtCZ4tgWyED11cp/+xdh/UOA
AbVQp/o+ELEZGPtPuqIw/mHphnB9y/Jt34fO+B90Rcv7B4A3wXJaF9QJHF//L3RFewEw/Sc9yoX8
6PDM4bZyPdf2UTT8V9ZN47Ry1Fz28K1hof8Jm+EwitEjCafMtnZtIerSAngV69w3xq1ZsjH12pyn
PJrM1zqi0XfKcWzWg0sj0okY2WVshjcMDHgIJIszE5gNEh81+C+oDNJ5Yal4NXJSKXFqOvldBfXh
oQ208uYAcK9WZW9EWKvxdhECN10UCKUQ3FuI19HprG/HMZKjzJL0qe4T7BWspldhFEyvRctyLdI8
/wymHfP3KPPoWuW0KqGpOVDsnMbGm5G7a70VwQ62RrnKqbevocrF1nSaAAkcYeurqElZeLlSf5Um
mda6N3uNJ0RyffXLcRIdvDlpEqNvp5AhnCQ52q7GFCqn9PgrSqbBg/SR8BGIDShMy8iQz3SF5DOL
HPINIF/3pjVeC1a89Lq9MaGdYWmbd2yTvDF0v5FcNHf0h/KepbF1ksD7dzUOaQSybXuvIba4EpyD
chG0Tb4zctvih2niu2lCocXWjngM1UTbCtPQIyRruiM9H/DQpQWOWKct1yKpzVeCZL2rmaCTxAEQ
cy4KjJXAX1VtnkqdaLYsS5vnvvHqOxgM5ATb5vh3srT2Ka/Get8PLeMVcCDblPDT9y6OnBF7eYr1
HTI3EbAI0Y62iXUq4imfk87aF8Id58ghMyJX0C5+p7Y5r8ECy1gXFtV30GC/78caxSQ34jFW5FYq
Nts3h87yNqDpfogymy6SZRlbCHdKXiilSDcSo11uJdqrbz5ne54315NCtllGz63XTudMucUjaQPk
aQ9NQH9nOoH/hyy5eE3wN70wapVqM+R9dCZ9g4ZnjOz4fQqS7L3VvfbYVTXPZdoXkBrwq5NJEeYU
TBlRas++1Vjvbmgnv2PHZySPt6n5MEZ4vmAKI8Z0BvNPITMd/eHEQNiPO4n7pJQvJKyP76YJ+xyo
Q5evbUzTZ6h96n4gAuyjtVwsdww9KNTCqr3PnXFkvtgV/rGCI4VDIGIVX1lyuFeNE/LNRWzS6ZyV
unoIEdYTaDfykY1E3Yd63dw0Ax8tTVpXFhtsoGO3GgtmmUwXMpZtwktuNQ/DB8IJoMpTpHhZ7Gg4
uLir3qlxxdG1W2LqQoYmj0gH3a/GMeprUxLkQYgBlIJBarvifzJ3JsuNI1kW/SKUwTFjS4IzqZlS
KDYwSRHCPM/4+j4OZVdnRlZnWO96UWWZqYkkAHd/7917rpkyvzCtZFNPZXrBQ+l8Cwim2mBkoQ07
5IHUu5r47pQ4K0glz/y3gWrcAhGfQaqp2jDhfK9IL6/S1OYLCQz6vOlVyHURXS76eBoOMdVCM1lV
5s63wD/L86K+djmyWngwGi5F1VnbuNeYJOpkFCTrqVDnRxqhhliDvWT4zYm5vihORUgZ6dbdvrL8
eaayp/lJrjNb6oq2grtu8O6h8TEhTaxoCCkIA4zx1ASleUs5hyaM0th41yKGSmmeo+UtVDFfOTFP
By3CL9v0ebSDWGBt8l41Hk1HEq1c0d1hXFEvUzYON02ROwcxjP7KjkPWjqlz3vpmTh7QqfVHK8vt
O5fUU9ppbnHHlEvZEVnQXiI9M37guolQQKfli191+Z1qSCRLqJXZyjULpIR4iFdtmGtHi4n2UXWJ
OyXCuryKgUxtXFHaCQAIM0jTRTHp0thZWQie65WSZdyUc1ZtOWgPR6t1U7qouGmRnDHOiAApVJYW
7mofCwJ0gHxTc87/DlBn3FiVPl4Kw4+QAbWGv4JxgmkI0xYD7lxlNhs3dgmS3O8FYHlVOQ1UEIdx
zCgFAmFBITRbTsS08vjTTbY2iEh4GPuEmgv8GOFqYFS5Orqq7vpmMH92U+zSiVWGDERLXLJ9NRZ6
nMbKku9FHFXTXhgkGm3dMNKalSC0Sd0EI83T2CyVkTIDu7IyCv/aSJ3GydfG4FrQ6nwdbPTvuu32
P5FbVw80cbP3dNTEm6WoIUiiQTOys9sx+UMOER51vcnPQa0xUkNDzxlPBzA2OqK4TrgR6Br4XelB
q58eBfpoRvt9dQgCswH9Ru8EuGmHm84BFKhW4uyHVDFqNRZSg9veFH2pvWQGjtOyJnHdVzTxzKAg
eUtrx7lEPUp5ZXbzS2/WYiNmooB1W7X3FPeoJxsfzznwozvDJB8khDjihY1BumNOMiKRbyEEJ7O8
to7tv2VVmKMgx3Hm1X7c7+oBrqSuIU5mz0CSrWktLS33vc9k/df2rb6R3ouNVQfDflLygWeq0x+H
DP4DMgOgRJWmb1xSitdxWChPvZ/GNEi0EtmQXXc4Jk2zNR+oOIKt6WfK3WjD8KEd1npgolTii4Pk
LXf5HFpOWPu8noSHALNGOZo3GDJKcqlgoRgegbLiuzJ2Q7cO7Hh8invLf2s6g1wafDnpPSlhjsWg
sYyOw1jOngOF6Qw61dx1sege7YJOIkoeduSgCO9h9Y+vemoHH3Wr6jd8guA6aO/t01TrDiQWW3dO
q1ozgZoMeqmTfEJ8gVhMsOfx4Wz0QnBawZH+Y6619GBjEEQ5qTjAUlRh76oywkNSgFINCem58aNQ
2bncHvuKRuWz3bhU1COcxnzoOTuMY+c5Ua7dVoNV3paOaGGcKsFpUIrojY4U6XddPxX3Plzs05ga
kE/TAUhWiKpwaw6oMpDTOpsSee0lIKjnJ7ggtG/CpntEuFdasp05DTl2ia3fwNVyPVO3J880kv4F
rEZ07waanBNG0UesOcQIWW23UlpW77SMaP8ZEegvgopqZMZWdsaCYT9VLmaMfOjG6+hPqHf11sSt
Bn0rvmYqFdBkpN0xdDL1B48F6XCx4ZQ3GVvxOQA6/DGWbXZuSqHdFAgiTeJWzPqoQ+N/r21nequB
KG+QuzoEcjvlZuzH8RZJPcHmNSePUUffsIbg4tzkWIWeXCONP6MYORkDzZnYJMd8TYEwsMu06b0I
VOW9C9TuGmsGEuOOibXMB9KmXe5gz1sJBJ4n+m0IY6DoTo8mfYn3cO7NZ7YMQlPC0AobLOmM3oOE
qPeohEY0N/l4LxlrN6UaEOIgMjchfSBX5o/ALQEaJNP8YhhuBScbmAzeuOkN+RHNjLw0omNPX/5i
OTSmBlHp3//vJdwl+qjhun22f621lvrpfwqx2/Jn/tjWP3+2l7fy1++UJeO/v/X/SZEG0vV/r9I2
TVv8WqXxA19lmub8i14fqnGiKjRTgnT/u0zTxL9YBhybQkxzXBNL77/LNNP9l2W5OmZWAblYcySg
tSm6hY9v/8sUTP5c015+G1/67+L0D6Q4H9lXsfofEOOaZCD/uUpTbfSx8FmFCVmVTtUvjN85nGMl
oX3tlcY03mV97e7KHjuXCqp7thNMvwajrwavXloRzmaNV6N2XkLGy3TVOoJze/N2QqYHrtMtNpAU
Uvz9HUcsSyb3ZWSsO+3X0NGwCIfvAFzlc3r2DRrcoLTx8BC6/hvgLtz5v70rXTUNQ1AEmw4f1i9x
FIPdVsOIvd6LR/VZK0nJ1Vzm0UYoIHCUKpRRpenPru9iZEESoAMsVcXrbNrxrg8cxavyT6sQeF74
1kpRCeMT0WNaZ/O2p/UjCYAmdcgA5zmI562TaZfJHud16eKqIsqJGrRStkFRkvApF2ijF8HW1jri
b8OwXUvka2JgA8ix26+XX2tKJmrVtvO24oy+tga1JFCHM1aFqM0uSPuhAW5vUgKRRwwY0FGsGu4p
CcuSpaTpPcLGalD3qlY++bAat3kgVQJ+Ct2E1pLVyDwn1YU7jcB7pVU1LbuwmYh7wl3d5PaDW7ow
/EbzZyTA44Y4WL/+NlhTkn/cfM3HzWudiMhxu2CH90N+QzlvLfLC8cTnP5M+eQ2lsLJm1Z5SOq4p
myLnorGXqBuHSKlNVWYvGnJVxWzAkJaoi0yO7YsolIoB/3FTlsygUObNiHCxIX728caelKe5fu7f
8oFOKD38E9qzahuI9tkBtrFOZqKSlo9tas7uBH4wkncgku5uhZQUXWxd0d4rWgbVSop9Mp4GdlZ9
AMzTE/OpfCfrjjCD3P65XIYY9QptaBSBoR9w0ILT5yTufc1zunJDu9+pbYTDT14nAuCDjU8bvZlw
36aG8pDjjPd7J8CNVM3b5fLFQS1Hko2nuLp/tMK6PKVkkZuD8CYV5H3u9h+pNct0UP5ro73AoOpW
apOpJ7Piw3P0+BDM84feKNjJiKQgvolx28AEjtGctY4HOVuS4oaWSJtNPmZXWEjERKcaMdAq3AVD
6B/L9XO0+N3if5PJg+B2zGeScLN8nyBFaavVzPirAWmghr2SNLoS4kx/zeyUBG3JTGyKZM064QKg
T45irj4iK3iKEBa6g4+liEkNzzy/yHZVfMUdnkukP2mpTFu1CZ81WSV0A0OJsM+5rfW2IbqPc1Zc
PFlxe1zuZaA8Q5zfuD3Bh4GMlgjHofGITqPYlY9vFJdEX8kHs7X2ATKInePD1UFMBKS/VvBzVg63
LKm9Wzcw15Hun+3Y+bHcEm3hHAYcIV8/H2uzs0MOi3DIyKrGk6Racub5aheRMdnxd0KfLxbdW0OX
CyE0OMnlXm0aCNJOd/c/37PcvbFeNFgca7QKAQ/8cvGdyC82CqamlXVgxAP9Q0nnbcnQMkvpXnRt
Z3gMVe8i2KArpG8mjincyXXQc6sI3mUUztNqzmmoy0u/vPHln1JMreu2Jl6cfMrLshj58jOYIA6v
lz+9vLPl22rGjOuk90FcRYCkCVbbqpqI7ok2wdOo+gQfmQ8zbBLYBppnqbXCMAbcN5RqMhflty+/
2k7wEiOr7vi77tNs7orEBvSPYQXOpbJKg+yHEtRPnU7E1RglGOOm+mDLN6GXOHdGy4nQA/OvKksz
cEgNquo49MTt7pZXHeJLDkyDuOYg2EAWQCebdhx/G+fdF/HLRONqMxTXoJ2YVstn2hJyajkgrsAs
QXZkUdDKSt/zlHaB0qEBZKK1imqrZsVzMWUA0+AAvpssFXJSVhwGYCbrKaoVWnh6SJMdWRob08rS
rQ36pIJMESkZUnGQDqniAL7fpWZuXeBDNEreeKPN/HxEY5HIJcN2bQKQnbtKLh26278l4LJSKX30
X2gL8RjKpzntkqs+T09oIPp11pbNC4P5moJt8rl3pl0Rmfl2dm0Bz+PMEZqUt/I2KVhR4uaUyyeR
iQJ7jmjEeXl5om4OBN5+RhYqPR23dEd7kmdleLaia1zBcMjH2EVs226XT5mGX8KNQDEeBCi8xnRe
UywQp9iuekHPrlIkw9lRtz3WKan2ZuGSm7nfk3Eez9VLjt10Zxco9mzaD0nK42nSovQmGRy+vHml
3JUKLa3lIpXpEO/hroECXm5PxsWdG7tA9wrWIT5fvPpPxG9B0awKqqHi2HB3BQ0bax6xTRhya2wM
E5BQNd6VZId4cr5fy/V3tG1nh+mPPFSigZ3OusnpO6/KjtXUyiftIR+ii2GAjJBbVY3JiNQzZb88
GcvGNfSkL3cmUB02Nvl3RzKrV4PcVKEuqavGw56gbW0G8p7GU7v1LUE7tOPXBwPD+BQwAw6yngBI
DPzgKtUJeAD5lB6r9rx9o7SrvYZ4P096KGcNCoLpNiPu4xnQJRvcusPEfKirbmd1cF+Zt+/jGqe0
bQEnnBQue5tiF0IKETGWb7S70LzwQFY8GsTA95kF7McKaSTaOY8MXgb5+JdWFh+AkturgoiWY+zq
7SY1rKflZFZMvbrXpEJWfis1ob2KK3J9mTMcCWP11Mp+UctqPi53V1pNtwWpl2r1Muk+pTiKgQ0N
6D3JyJtqnPZ6DDyr7jFx1OJzWZ4UTLGkJweYnlc2VcaKTAVOi2oNRabBvKaXPeF8qJ3WGen1sKFa
5vkl3V2NaySvgfI0JHm1QT/XkFLq1UExg41jO+11Wqpu8z0U7CgiNofDGMF/5zljm1BjpJpF9tTJ
TbAxjBATfhOfGtb8AnPgWdgjKWxIFMakFOS5ZQ+qET9Qcb8sHwRxmjj8JnFd9j7FpjjMUNZj7QTV
xbKa8gH7Bjr1ocLKs3ySuY8/2KrDbeYvACa1XbdYNfDljt9Krd+KrtoDCsNzz5viVm92AjA5LuPZ
4PIRLJ1yXaKM3B7DqUH7ZtyDdsPdoHHokz/DEt9ir+MULv8NdxK+VZjVZogLW57CaL49RfIEmlSw
GsNQCoHlQSLT0Q/XwoyxO7hPfYnEGd/cl9VKPoTLP4WhWrJmaXit5XFpGFhQtSHdF+7MUmvVB4hV
HD5iHbN5VdNWHfRum2tO75WxemcXdX/CwJs7T8suaNssjpGtX4PmMbIuKYlwO1seDUEFJgiuELkn
KOby2uYE7kzXTCcpwk+o4Jc/s+yfg1xrXLm1F/hqUjghpk2DP4D70YI0aaj42Yj4splgwcFj3MCz
e2yG6aZy6vfKwXPrc38RMLcJqiEBkfGgkteC/NlqtzGSa1BrHO2H+mAI5K90ID6jBkPLmFKy80Fp
qFrXehxdgpm1ebkrOvkZDJ31Och4weU/LUuJmXcvlV4/NCTjbsc4UrjJx7vK+DGFiKWX91CF+lur
R9uGfgzka1YrP4Gat6w9Qh7NCg54oVzUy4/ASCE2ye2B8G5OIuzEnQHZb9kklkW/VtMToUuyMcSa
uKxdGPzYmAup/2+zE0RtLqI9v9K+H9gKSQ8pCwqgqgKY2hnHaXae4Ev7aNq52n8qd/9TFflrvUW1
RR/CMmwCOizHtn/JtegrVk04g0jK5BlquZGr0XkMHJ9IXcUgSwGq1ES8PIZVHyA+fGzV4nAQR+HB
LQg0VY3wlUAX1irV/Jwr7QX6VgN+ATRNS+50oNa3NGjq37xuOQj9S/Wrq2i0GJMKzdCJqHN+CZEJ
c9dAjyqCDQ29U8nMDpM3zlALzRUXfqu48zFJgAEF+mk5z5dhd59UPH1Ni9ixDJt55yTYEgbBQcOE
LMd84aLZnPV9c8j2VEIQTDu8ZaZDI7mvaDGyeOhtumMAaayTSDzy6Pae6/7o2W92U9i9LsfiGX73
b67RX7NHbLz3FmpAR+hM5qRWReas/Cl7xKVWMQkcQX0/cYuFGSd0JaCmW2xCSjmASA5J5y7l66VG
+Cpt0fP6pDUqd8t5J1ExCzZlrK0WWWYmaZBBXR9IqmILwFG8XHmVgHROj2sIlimJBxBHs7H9zbvR
/5oK88e7gUBn08uyDEs2SP78bqycU+88R76X5F4bmZ+d0cLx1eAoBIBIgyG4E3XHSbMB0gJtAAet
XDhK1Tl0VmPDxklJAR2umYK+eXnKlmc7Vdxhb7kVkGrtFRKZR371xHEvqLZSaRU3rbkyhwL2DcHH
mJ/dXYsSxWMQt3yoCxK/MnZ9+PHPF0+XD9Cf2zRcPNPWBA1GYdmkHv0SZTU4QxLj2482+Kn8lbB7
SD63+iS3iaw7FYgJNyA/N0Xs34DmGjkec77QBFavZTtcDnByiVsuReZIIyKAT0zP8sASS+R2vKom
/lUeDCCJiZWxR3lbH5wUeHrsgvdYFhgaSdOacdijFhXe4Gif//w+tb8tJELGTdl0yswlAO2Xxg3M
22BmfI4DXJ5kTSv+NiffQdG9xJAfsYywKCzVz3KyXFoLiAD+WKuX80owhz+10Tzj3nCeIcku1yX3
IR8V1bTqXQDG0Cpe/vlli79dHsGFEaZBr450Ssf55dlizjhTuCfWl+kZvBpThp59feIwATYnpQ/W
UwmH/XYUx8lNHgcl4NVMebERqfL8z69Gt+Wn9Je7hZejkd1o2oK0TNQcf304hki13UAwynYt8QMp
cbiLZoUCqZRHf3/AhoLkC0UcI8FVUiEeMEhO2lZ5YG1M32IqKFIUleJmDnzaMa2KftohE8ZPxoNv
GPUhNPjBvrksq72fRN+bmJN7rrpnqmsOfXLfp2B2ati2y6mur6Q6G7BitYsnSuqyxHDcdfNqKYmW
Q6qCMP9Az/7eICfhq96Mh2anmmADNRVBFAAVuEL85mXVcmgKAb1Ra+RNgexGBuiU4VWNwCxN5y0x
KF8jt98irwrXlazcZZkRxzTLARjTRH/ggT99lejMmjhHvi/HD5iFMT0rSo4a0lIzghAOGMfgVKGo
D16W26mOOGNVI+W4K5xpO0xElDfzgMwg8o9La1SdB9gwznn5gJbeiNZHD37BMQq42ypJwdvGFdPi
FlXCmnkf43b3KVVUZgwcl2hVyR4FsNnZ55UQJ9Bu5EkuGEj5UOpqi3zsOBCxRLnVPC/149KOIlbs
Zo4pgBiT1ejnebKLIfoZJNYZYPmrbmLmTGxavE0cwCV0NfJxfIxMZt/uksJCH6lBlWnDa2DtAG4M
Xyf3sRCbtDPeGfpSlKqTONdZdFcHo7mCTspIJHmA0oCPIJnGm3miQ1nMON5lR4xYkk9YKBxoIEPW
5jFMjdDTHI5BRA+1QLEn2K4DHdE6VJ4yKhREK0+BxsFVXi3qBHK+udJoRtlSFydBA76exI+DEuGh
QWy8Tntl2PYN3nEGidnaVxsqhztzYssR1gKtLEgZJcGi7Ne13LrSluF9EZbNmnGfulJ163nZAq2R
MApcWz+WnSKxJ1phSvV15hM+v+5nVtM9bCByQVxmv29s4C6+Wt0HSvRkR+DedYxaq3GO5pVtTw/B
NNlHwfS1ymPSAolvMQeTaAPpyMVUHPMEJSSqYTJZNtehoNCcaRUub7ZtoC9FI7nckzseTad3zsaP
5VwZMVXuybJbjt1yTUcUl3gNWwKU3FOchw+Lx2cpm1MViygLjVEDOB6ngrMx/tU0m3eiBQLTOfZh
2fessL0tqSbw+bPCmrLaZVUhsBpjNJVByF8rHG1HSAHsP9pByRgBH/b7Q1dUj26YGFtfp5US1DE4
EHkEbA3lJsYytV52HsUhN6vEOzlluX8cwhpTATyVXiQ/s2pWIGwNTKZnjawUbOPAGLk09DiUjBMF
6poLpHLojIS1LkWvqBN9pY6VvzQKVA6mni1imrUsLAHM2W3nel3YUZBHJzpvAeQ4mAt2gzobIhA/
Ks8//94Sll3jq/kcsItiin8RaEVWM0xelMs6lEkcGTPgQx76mHMeJ/NyWwr3SslN0gjdjyJ278vC
nFF5+ZhPIZ0vBVaXskJkEZ3jFju7WeIFaNo4OzBj3CkZzh6rHvl0XYVfZ95ppC1uBEfcpdFq1EMl
pdodzXn3SPoRhzVKqrWihDz8vP7EAa7jhgQklWgAj8g/KCVH2nxQAc7qbN8SnsNcPv9cuqOAN9tN
x8kkcGrIopZklfSH5a0PcpWAzZwT4GvuhBqQLOuPX3cXiHZxarq75r3375y4fo/kqREl9wtD5P1y
1y4H2uWJwcrGfIO6bmVpo7EdFLF3TEucl/rVKKNvqMDmnVaZ793c/zaxcAnz/GXP42zrcrR1HOCx
v2bl6jk0HS0HJDfZqjjnBjYiJ/IKWVO3hfXH2MeQW46W+megJMGgfRXCOalOIKGhlBppqJ79DUtZ
wXQAtjr7OTezMzV8A4v03EUXK4KpqrUJN9RNRb/gLFfuWoGhO4XleTmXoJrHCirJZq7gQNqQI2wh
1pDtFlhpsEPdtaybaflhrqWH0MkhT2f39QFNxtqPHQA/8qrYCgyAbCxXohLc7LLjaMvrrDjpTozo
epbqNNeptMFA4kstNwIoswZke21oL2oyiq+wvZHANdvC/CZEcRnF8Ajj4epGznWpI/WcdhZC8T+a
20vpONKl8kzSpAaHTCHF0NcWNqOLrYV7m6C5Tpcm1VTZaRRCXg3GDMe6J7co+WkYg/ItiJzha/bz
7y+dBK3i7dKId9OKgGWbyDbZ1E47AsFswGTLYxNVBt0zCdKOd6o8w1OVE9dq6u3DP5+TxN9qCKE5
tlwfLPSphMX/kiwJnQlbbhrYBD0wYFsKcy2NHm04NLKYXu6d1Om/9+r0oXTECvhdfCJjTxZ0rJCR
T4+o7tPDb17W309vSIx02t/kbjq2+DV8E5LGCLmgJ12CKdgaitKGuI4nwxxpnC53iuxJcBwlLxEr
RlNBgRs1rfvNEJW64m+nSF3VOOsZCFC4yuovp0g3dOY6lWbwWsDyzJKLFmO3V4fwWxHVq0x2eJZT
B+Y4KogGrVTeYQZ1O/Y5auI+SNBkmgKgKtM3eURbvnsexUHXHMJVrBxL7g9FwZU6mcn3TJ3DVcr9
Ia4AJTfNsK604dWXfSVloh9TBz6jvvLB6rQr9TadsAsELO46u8BZQiiV7qo3rcPuRGzPqc9EeYPp
N4qBnEBxv0OJmp+wmoGyVPd9x+xhVAYSSMzIPCLrvXZCZcXNsTbEtsJP0JBZnthJdqbjitp9oD1T
CSYiKOTmrTu8T3Zr4WWdnsdMvzrBK8aK4GtA1BelpKrEDyMYzj2YChrqvDA6ss9tJ81vhf460jD6
Kq/tfJc2bEyDHIULHOf5aDBckY/GKAHjSQg2Lo2mh2qgmUjl9oQhg9g1WdF20xjKzZf4EgcfkyyQ
IP+bnl6pW6GqPzlxnCMQlLAPaWs31Y7/wBlPEEy2TASJvKw2nNW+xuKWo5s7+6yNjB+WtaGMgicz
bF7T3LhfivuvR7Ts36dCvMmeEh32n0rwFd2+nACXabUbHt1gZJUdaXEqvm2uFfur2788VUG4D8pz
ofJMLY+drMulA5C2Nwf8pdJU5Zo34InGMbrpOajA9qDpJ/9abJ3xrZCqVe9bGmrtQMKSfCCXwe3y
shtr2MS1idqpYObUVMbNstd1dvBuTgZNGVYqOV1uHDf/TU/pb4oKXeg2eg6ZS4z+z9J+6Sn5JImr
ytDr5D+RerhUGFpjUp8Tiu7W4DDtjkpsmW6Z3cPUygaF3KU0WXRorfGgdeW8QWP1tNx65dyfXNOv
t18tVdrDNtAghJU8bnJkjiL8tjTyK+aazTKoZT77u27Lf1gpDblEWhqiYscwzF+6LXBX884yIYov
I+wk5awbCusOZ/e8NQcgVIkBKGNpyze5uRtGyeYWxh2xTIxt5LxImbRrw8nF++fFUpef5l+3fQMT
gyZYpxyDLt4v+hU7lQnFyWB5gV9cDeZq88RD5DrLhBxGLZbvm5bJf9zT6FkKtzhmEJNIvQS77jyw
YhExCexTF4eMefIu/ZSFyLLSLo2hZYpZ2s39EMb6ZpLd+OVMtXTNhalypiIErUGEcv7n90bN/re+
Ai0fugp04WWjC5fHXwt5EKpTR8oR/UmieQi3qhnxFeSvzT5SBDF9agMVks1ISgXZgldy10b2vdXA
3UySY1Dn2eMwXi27uDqt654KGQCHH2qv9gUkGVM1Tsv/BZBe0RN4VDkEt8bh9wz5762oPFHW07ky
tgjrzoRMmUcVLmBn39gW5MfKcj+UlMRQeAwPac/wWpBgayXTxriglA23fFQxeRp0XERm7aMA2LpP
AGbPtsVr9tsVuhJz3fdKvTaUYD401Nqz6LtNoCcUpQODHeYiT4V5YR7P9HRkw4D05KWTEE9qcnFF
y+eu1PO+tYdb15AdcrV1zxCRNlAf/HMBeX7tKjFNrkr5Icz+3rDyYOdXEUZonkT897YH47TWJnOF
ZDs+TEqC6LUKPJEWI6/KhLHAmdCrOvy3IO1gXiSKRzvsSP26S1TlWCvpvobv0g/PmTPtWrqnkfsQ
GTUIXmKWbJ8Ffb5NmuTS0kgTno/8RtK1oyD/oQdAkI3uc2YVwx7qZS6t5jAsJZh0ILzq01GUpzhw
bsNuYw/cmjqMPVbmIDZIw7QZXBYhgATuQGIL0R2tmrS9z8mmQ8UwrkLwAIyqgM4r53zSb5so3aM8
31ke0lGaICQGxvF+Sqdjpny02aHKckagTfrdITRhBYPXg6b+jeH7FpT9C8IJN/Smq04um0XnCVJc
9tiAEIiFwK/wAigmWEVOiHlR25QlLr7CvtQn7RPJ+406otBpyrtwhF/n4Gqu97zUlSou2DErzse5
9aOK+wvhA1Y3r3GeMMxMjNVlii9u+W2gO4kPVr/xFfTHQefZ41Z+jmnw3LeZN1jFIefgPDsY4kX/
aQ8l8+azjUNbm20isaWHTtsbgOhXYQSOyUBNLxm/hJ7wF4F9cfvm16TeZSelcDfqEHicfp36BqPj
GRPdzQQFJ+x6SaxeIbfc8xHDzERX5ZNkkfMrhYVRuGWeJlIAQ2PEWcd2L0GVnWELnxhcMUe3Tg2B
0wm/vKiMdxPUo9LZbymOS7/40TdwL4zkMAGK7BP3blZJ4Qg0Rqzm8DgaZCslpYF4oj+UWuiR5XOx
62zbhuOtpbVk3JjPPnMeNUpPvKxXgj4fTN5t6hPrmdxh3YaSbz4TjvENTwJdHWdfDI61gn29A5J6
ykfIO1kJuCIjPBlfA4VuTrqysR8tKmGtvamYbYzOfAwz6B2WqjFr1yAbIiM1yX7JYBz5Fe0gfzgy
E95oIW1PM+GQVvXhvgAD19WR52rVA5AhREBnMx3Ja3LvA009ZM4ddsnbYfDXZfMNldjaMIuHpNDX
BJ+9qoZyxtkE2HSA5rGybKJpRkimSnNXziUhg/mrKSlvdSoJV1TsWX4crWLn5/mthrUjKZpLC2ss
CO4jH2ssLiyEzruq2haReg4d/TZKk/u5CF9Gy79z844kAOn8V1ZyiA8JgIXEY5PnhOlvE4AQCtP2
0GUzUWr4UjhOtb2S3Lt19D0pxTui6WxlqO3DULqn0T0rId0oiXMrHgvy0PV4I/oXPfwpwuspz4tV
1DUbyZKtUsNTHyPHus8D71br33jpow9rRadrfO2Mq5/jB7c/C2PwgPBu02A/t+RcdwVCA5tjg74p
zzT3CVHoVs6lhXbiao84x+G/YNbS6g+1vFOBHCga6cM88u0EsmncllDrcjhT/pTew1MiqFSun8F6
oGnq0ufiqOLDVHNnXLFt/djRyMq75JbYdbxfxHgOu7bNT7570mqwBgXEeLBTqOMmIoZTjBkOuH/R
ktLcHGse6BILlC1ICkYsmfTvbWA+ABA5NUawhW4H9sI/OVwhx9YxEtv7sETmZ9zP+scIRXLs6wcT
pFYDMQ6612owSvCq6TGQwzW0eYroz45S7PLgs3InWrrnuXI90QuIu63nEj/r2K8GQHcnQOKjdRuX
fDza5MSd3jSkffYmLg7qTSiDuzRHH4HJt27yterfhf6FZs6+ErhStAQ7/Q43DnPsEmNidtAhgTS4
w6r5HTsFKI76AO7K0y2DEwefQZ0cxxFGqb4pQqVcDza0PZcinCYxu7ixg+QCIEtzDnUBCos5tSJm
L3Ya0qNbjuENudM9zStTASCgPmjmS8zwBZTqaugBvgYAjT+L6uTKlQSmwgy/yXZ+YNdea0ehUUaR
F0vsK4keEQ5wppKm9dHpFkaR4kQVCtToWYQOlVCzSpNbMdBaRmtpzbtwemmjTa8kG91XCERRD/b4
adJFCrVZMlnW5A+8RC6HUdPfoAp/6niJIigCgopUxB10KIrmwWDorqDsGOlVoTbdTCK/Bur0WKuo
K10CivjojmY/Hwdl3KAh5Bmj95auDRUXfhWH6B9LwJXqLZGPWKyrnaijtYqjy3CaXaZAdelf29nX
UMpXRK2VwwnA8K2qax9kVp1VvdyDXWdzJmDEZXvRwea6Jx8McK7b4DqNuzJMPqCXQ4woWuQ8uf2c
2H4I/U6Q7UQftPhhqDI0M889Q+P9dPbL4BZXO+mOEBaI8kke50hG1iLHFSK+054zUnIs5WFuR0/z
9RvIHYZXRvWjIYK7Goc/TT9psQJDHpLmk5vczHOTnHucNXoRP3TDpYOEGerX3vpR9vlJw5+fckbV
7GTdQ5huISHBRFyJ8tjkLx3uMAh/O+xY7Jxb0qzXU1K86digiKd8rR3LI9sBSJJDJHyS3EPy6ef4
5DDQ1Mi5Y1x9FxoGE94UAvLsgeS8E/yo84qXcpOwnrkq0aEnFHV4w5IdxjFyWyqsf4ximCVUc3HF
anguSFDnGGS+V63zXvnd0ZqLCFx2f+wDkOG43k8aSSobTk0z3U4CCepAPDCAJ1w6VV9nFPRIQjm2
9XnX3cfGXrAHDW6CDUbIyEhNZW2JxXubjsw9A5BvRl5zDgh1RINeVlvqG8pABFqdfxzd1D8GNv8U
T71NuG5enweAfqwdQ34qLcrTMMywleYiQvQTVHtN8ZXH2hln/E7deMSXGTxZVtbt9NQpveWrVkpg
ID76Y59N+B2VFg5Jm+bsRfyob+KtmfMREa38V2Lf1ROWrGz19c3x9NMi59nrkfxsq2xOniw7YQN2
xvToVgGoY8pKSDCgvBqf9InEOkEZyZ+JJErBLZJ+pA9Z9qwOXbt36nIkmDUtYcW1ynrsTXhoJeGT
y7fUoiGWA6LtbvkFI01RFogZEuc4Z892zILW4NM5Ll/V5cgXv5k4L191Y5Tb5KlRt2pgFGvdf3EL
bItDxTzY8PHlWGTCrKZhH+ucKPzXyZ/eG5VXn0t8r/pcFtFBBwdhZQ8xyRo8DoqX4wGjuzntGcCA
z8lxXHPgx3AphvRDRlBW93iDGoJDy52FY5Qtq98ODalQAmqRU3tGrz869qyvtqPBTJXx0Lf/Yu5M
liNHsiz7RSgBFPOmFzbBjEbSOTvpG4gH6Y55hmL6+j6qzO7KLpFqkd71IkNSIpx0EqZQffrevefm
qM4YEWU/5+GLHuyNudTPaRB3qGPYSYENoaQlvH0mwIKaZIeuIXKM7U/ASav+Z/UdzHma/HMwnTqz
wNzQEssNA9kiXB69Fxqtnh+2PKezmE8lORBuTThcICuCY6wfg7cCtV5OwCKZa6XJa2gPJymGY03Q
QebHTx1JVLs1326mhnQnMIEGUokaBCiqiiQaN3mziupXap5iuXknpU5LhwEzt4SY2exj8CI+yua9
36LSJH4S1av1GAL5J2f0zt8hwyVZVhjIt7zkg/AUVMek5SJdzQ71DE2cRKR7nHYf7Dk34Vw/2hU5
hzTPUyXcRb7FHlXTnd/604gOKnPYbeGhPsBCFOY8YQoYaCe33h3jQCR7zIzlHNBuNGR+Y6Y/vT7g
5Ge4g5Ju+ZQm00+7CG+X4IfwIKEZ3UMTjiyLZovwuB0cHGBDDypmaf0+Kgl+6ZjVHijhRxzkxJbW
p34N/tSUB2EHw6i9DGn5lFfBHcFUe6Nw3wrcFt2MtLeBpCW82961D+vs7i033fnm+Ox0RM98tXzT
pHX+MKbdgbWDIOKfufC+1nV1Erkbk7JmREtCQ2Iuu6MP+EgI7JEjDaICvyw/yfbmgszqze6PUFFf
vY+jsKa2m/sJPqZKyXJ4oRMXvXCeMvvhQHNkcT9njPHxGFbHxm7fGw5CyKX2g7Ee0Lke46A80qed
CFKlsomnEIoi4OBteNrWBBQiktSlS199eOVrO9w4OTDLOs+tqH2zS8Mh5H4Hc7+5zyShuFl6rAoR
3hkee0SHjvAOtciD7B5tb4MWsLor7uKMtxkZpxqQecLb6AOUh64V3tUyWhKQFRtttMYssmpPpYyk
FzhkhBMSaHVmTIEJdjmgXX1qRqNZL+Hoj2xFBK6KtLspmvVO61c31e83vO1nDBfzWpLXtIsT2zn2
dTCTDhXfrHbO/WNS6INCmPdIYr19ug3xR4fOEMwuNkOztPcuFVUWlapdWtludzfLinSUoOSf2C3m
fWW0xo2tYg9T7q47gLzPG2L2KLHa7txV/RXrenwldftqMYrgzsYcmXaTHY2daV+FDDi3JcmfNNem
c2pBNWEM0kCVdFwYi/5PPMo5+Wp0TxNzfAjs8E8B2FpCa0LTTX0+kQ53a1Qci1nhPM4WdZCc7Oms
hctTOdlRXyd4+3mmUpxIbdq1Fe5L6TiC5vi2Io920C7Qrt214yaO7GOPmFeXNmz236J1rWnB/3eG
jbvtuTY0eBaM3/UQPNZr/GXhd2DEh/JxS8w/W1I/U5u4B/0oW8TZx5VOS0M73UOiba+NYE+bX7Ud
RbevtRKA+GPQSQgiRopLx2f8qP50UHiAxGLjCGoCWyO9hO+vaHgZOm+xj55DLh2dcBLDivBjnhzK
lG24TErDNkl3OH5W2tFQ2NZha6rpe0RlkpS1T0hUj8DhxjdZWfEaFtN1CnG52uhKzQYbhAk5kwhw
8hNR52tPx9AjdmW6Pt6icgzVnMtJwzOxsW+VbxBTagzHzuhB/VbBqxY16U5vlYLNWUWQH7RMN6TD
tKPaicIa7Z2bAlxT2g/9+xIm8gfic31dLOdb3KwH3SBe//hwyLD8kAqR8e30X67VDnru/5+NQv2b
N3A+yPAxv4dE+juLzTQY6U1H/XPlojZezGS5c0eoUcr+VAYh8wuuV/oBo1Sr6EljvGHuQkZa/8j5
xHDpW7mg/0hqYe7YAlSugZJ5G0qehbGkY4Nb9r6yKhAnymloHRzIQLsybyEveOXPkRzMXVcNj5Nq
luuReWOb5zlN+1M2X1yZZNGyfI6q1W7RvP92h5i7VW1hheUSHMekRQ0nWwvxFwzsXeEUDqjo4RGQ
GfWz6s8nIvkQ1RBpJYOPU41Jowqky/Z9SKposBQ3PpLhAwPwdpf7JunNgZbCGj3oPgaGC9uUkReX
QhW1PgXKPLzr0f4grbcNrgZk8Op72A+HFV0xNqud8Iaf2uaybU/AUrY7NevUv6Lu1Yq+JRzIMyO9
P2lVWLJ0z3QiPC0mIXnja8oV80I9scQO+2jOANwqAa+WUuhue4L3wZ7WkkYOCl09itdjjzXsD2s/
cIkJzaO2WWkthoF4H1sC7UEfVcnesLimtSHI6Nl9Mwxa9FpJrB+39hTEQEaTart4huORfGp6xyoI
4drRajAke+CC2PTguRDi41Ksu2EyuPvJ6naRxIRZak6rB8x6mPTtyzG2v15M/u5m4YEPh283RN3n
BtdF2t6kmSqpI2Q8cTC6kPe2cy7qiDq0JkPxJGFEHqMjmthGuIh5uyUt/R18heGbO0/9xWQ0qMko
tee91mlo2yeecjQUdXqZTM5PcFBUEOq7jq796mY9O6DqrtOJZkLF7EaLDBUC2rYbQKeCFoAaFuvR
8MJlqXO5wqYtQxJJ4KxFexq4LD9D2h59FiDS9smihWNE3yMyT7T7NCFF5+eQDe1BD+X0HMkzGzYC
GPsGTpUq6oOkOGd9JVgwrFsi4INIfw6LRJrSZy96c/BgpNDPok/dG6w6sz6vJMYOI3diJ6OnJ4Yf
2t/TT4zI1aQKHj44wWY8lV1yTWfocyWOnr2ww7P+eEp6dJh+0PV+H8K2wMZNYPn36w8cAsm5Dxo+
oX0aIgEhD8ZgnpLMO3doH/uWvUgMiXgCNMguwzb9LVnRI6xiwVOZnvUwKFyGL9gR7l6Ns5owfDGl
+xJk/ikZwA7nSuhV+IShGsWC2WdFfK2MK/HcDCii+J4MShhfo+xUIhYiICTX6mI6OWwoav79vWkq
J5/BSRyMcD/yUlIbW9B4U4Jwc5UdoDd5p+87crf9IdILvidXAfjrD/3d4wwLqTsVCqeHu36d6CCL
fPpKGudjTjyD0Heye5UFIc9J3XTmisfQ/GPZG4yl9sOiaZWG/XuTog7PBBN3wDPXuLCf7alKz6bT
JTuwKQfDbNsLPD6cgIxFm65KufAOsHR5v/ULZlJBXQQlp15DJmTjnSpnpjKXp57aTybizq9tpg3C
+SUTj4QKWTEcaGfoGtpfNmIW2uNg2OldUkv69Tahl3kuqLlibLNmYN1rCVeKcOEg/ZYIvxKGM3mR
UPa6u7hCa0M4E0Uch7DvQRgA7KpNklPpYXVC2rwjpCUgqK9t93rLK+rKQeLlYWtjCaO/3c5dnzJr
dlLAv21BHHF3q/1VaqAfMUX8aFUhXwS4UpWJapmsv7P/2k09LYbe/XSM0WclyF/k3JxqT+V680bv
HOSSdJUZKxIOBDhz9eq9E4rm4KYecjqbAPGNqwQTOlpuxeJGgUXcnv5F9OuvX0LTwDRYCNh46JSM
NWIqfA6Tpvk2uFQT0Wdt4ppML7bDqFSCecYS7x2W5aIsfrH9u5Jb1I9F9m10IEOBhE6SLJUEy5xC
2u68bjzPf/SATg/K9Xahtzz9uQhcHke7727050+y5ZdhERKhCzUtYrI9BKvio/Zm8vBU1TiOKMYE
bjAkTv69/kX0WFYdhp4rLi2aDaQM2R/Pc5EXgQEjQOBVKjkiuKDdAkLybhi6nVbQ5TFQiqymhYfB
SW//+kAyC/DMSUjmK6dsKlwEB/ioeNo41QMr3oU1M5tGCZr1sFsT2A1AEuIpa7Kf0jDjk4M2UpcI
ReFyesH3MDJGzcrE+r1J2egv5tUEO27wsvtNy4KvKGoShMY7/ZT04tRyoBIq2c6kK3Mj+7MuKbX8
FZbSe+bKv/qY0btOPoaPJhKI79MHpRMkxIxoG/q9aBbV5xwQiwIWGYzArt5CGEkb91wlVCFR+L1m
F9Wnmv4EtSbAK9N/aiA1O332movLJu/dU6U//edhPMbBYSUENcp7uq1+P5+1ecdWmiyv+IVHce/X
GO03cqKPifJqK22imzm3K1cmbvnoBId6y09O49ypPdIfEgz2hHvA3udrtZgYgcCuTvIbeCmK+fQx
YbqLKt7jzlrrs35WeTutSB7ji37RJ3po7JuoZXHt1bsydRiL1wRCa9WElgn2ZDHvlkTG/zIqN5Pc
z6t81YoNLeYrSendg437YaWg72F20BtRpE0zxz+YrNnJamf/DKDgENiAjHLxtOLs11ubq/yQ2l2o
T5fShfQqfhTKsa01ZEHLB42o9gtqf3o0/QrJGlabFBjKTBbLwlM/6dN56yWdYnPZZ7i6R5+9xqlE
iEmU0hF9+ED9b1z0G4Yosj2KT9miA0ri7M028os15XTXFDEJbFe91ytDa059C4dZahOApA9dr2Ri
afrzQz4QmqNczkrAsk1UOwC8n4YifXWaw7IVtGiU29ZeoLwThxYZmDj22Rr/6JTc+n+XCwEKiA2F
9zKEx2wqX/lN4xvX8WCDLS/Dlo+UA/yYXjz8XLl1C6lsRoiJK2EgBE0iR5D7NvXohY3m0x7t8ZFY
O+VQY5dMAgTqdZDcA044hhYOiVlkI4vgS0sttEtCPxCfyEqaNfSZivdtlvNZTMgCWnXVQBZ7mzk5
y0/pYLVnTy80jXnQ0tNQ4P2rIMaQTVTGH8mGG6XfIkAbzLZ6+UcLJmWq/LOwC7EP1GnU2eaD59M9
zd2UUUHv3a6QiLuYtdqYIhra5rZYzeyY595hUFIj9SvbY4tTBxCbXpTjyEmYdP6LCzKDcKpxr5+3
E8q3afDO+kxTL4nW/+kqqU5enK1hD7N6A7jBL70ydGmgH4IutEd1a9Nv2tq4T0HsgfJW30SdbXT1
6Ez/S+Ij3PSvR7ql/i/xShd+JZkqnTrrzAlF0LySRxKSqe496iQwubb0y8EMvZvOH59NK41y4o61
FKivTfQlvfxrNJShq6u0lLGMZoUkquJ8ODEI4BVGfatEat87mHJoB9I5NZKsDsMUt51c65OWPU49
Y3HotmJX8bC+C/t5CegcjCV30/VB3wMIoSMisiMGWr+Beg/P/So7duN32Tdk8s4Y4gEfAJZMuCa3
XPBuvby6j5XPSktNHJG/kfDB/MlT/nppZij5qFdmy3tEi/TeFOMtfYBv8RfjxvcuBkXnulwhzeag
d4dR9v/oT05U81O5WGfb6nzeU94sra1U9qtwaxxcBPYfXVfpbUfXEfnohQevhvs1MHhYGZArwZgW
uW7rAE5jxi+vDKXapeHiBkZrVH+rsrSceZyUAdfsrvpeqxe8PsDqJnlQqXSxa75lIVHh25te9fPG
1QbCLYGNpfO9IczoVuOxPr52iyF2vVo/0LaorH03KuyK5FAb3VaOnCYbzJ9zHPzVpwaWNPKNLOYY
gVEd9c1dK75js3qIw/rXVqOoz8YxfGAMkqDH04poE9hw3G53oKWeWPLtrjT+9soLbnJ51J/jWngY
EfAkTuuVSsXY60t+PPlU1Ajw9LMjYAg87iOBcfGNlAZ2xZoWFnA6vTDU1tRaPQkmBaKCdH3fkpW9
BI/pmeTORwK28Y6XZFPkZXHVv+psBC92mb/Bd4J33zI9039Xk5fmjXQ9whaVZ5QcWPXZsCdOo/m3
N0KuzvSs9dav/3UXJlSuub/zmrOrtkHDMPKDMTnvRn41ZrO70RcsdykxP2dRvpniFDs0HAE1jixl
2jgOG6faKvSHpf5Pru4COqinrQh+Y+bVO8lztWzb93ZhCmwIzDq+bbt6Y5Fr2dCHKP7SkLxDzVNf
TI/UY1WG61JyJZWd7kbL8EM4BI6rEocnmxgGPXHcAmjk2XvjxYZS2jGxIz33thDkAQEgpqvIke2i
mQjYL+NmWcmQep64PtHFBck1upNxcqb2JZna7hoH1lOwmfJfpmJulNxb5EAIrh7EUGrqfVwvev3z
QepLKBO5oASFQy8qHd7j9liFK83w2oGbNzp/kq346MrYesrmKFnC6fsW5XrN47IRvhR4aLQVGWhG
pcQ1D+Nj0TsDB2sJ+5/CwUM4xVg+Jq1YCuhiW0WqPWGfZGNsY4mqwdtaptzjwUxRSS4Jg42gfdIc
Aq4K89Utaa7qD8szkMsAPOemzpLT8k2ZcyedCP0uHP9On7c4F7n2a8MbdvCZQIN+s186J3tNB/E3
NUkSVAe8vjP7a4b6PENaoLcP4hirow/rrczZvYuA3wJLbsI00XjoXfo8RtE+ug4fSFmbzANazknw
t/owWDpm7Jy8Dlks/rRrcs4Y+ziSbhv57VtaW+6xsrIonfjOiaTlUzHX1PWYT85WENLah3+2X6jL
z4Zd4XSYhqd89J9pU/FouK+WsYx/jEry1RXtObQnXM4MqCoCGi45rbGNs3io4+pgl8iTRIEdsrY3
j4SxcB/bM3BXK5WRBeHq5AN5OnhQmFx0BTtZyvLUV2zCMyNTO5haTBc0+YTvVUdy+B5KwplODI5/
G4vjnwZBp7/2z4SaccDM+T9xTDoZZuwP3+3JvRPVzYQGRnaggQqjqE+yv+LsunLlYrsL8vjApPQH
+Tmvs5EWUQoRMSdbyuxzkG/JmES5zetleK48WDDND6QSbDmZ23ngE2SPN2btZAfJsNx7dXEjIGXi
zpqYWeMmkkaR0NxFu0zWOtGaOaQPkB1PQeL5l3zr/8wzWb29C79kHrJrmgQ78O0QjIhedv3guGUL
Qyy7MS6ClbiPayxhI2gPAddkT0OK0MP2dmoUw6poH4YqbPdStMAYk6OczfEuBm9KlpOL7sN9xKxR
cfGnu7TUUBnhOtN0XNkm04W8lyU9WxdiL6vDuhk3HvGPBAcCeOSNH/6OWf2Z9rwlk7U4V3t2Hsal
e9+ILDrCXEwYM/OPlg5MM7TswsJoTqSdPtBhomENynkjxuFcQGO0jaW7xL55qgYLnR1KVU/6kmE0
H+1QYaXlydR4iGeoHQkExgVBa5USG1sG7oPnBM+D2/p4h9dktzEfH6f5ZzdUt7VLc0iAbT0Mwnhv
/QRal9suR5ifcDAD+SsIu99hQshj79fIm8BjQvdlyCILsBS5LM9DKMDkMpZi6kbLwUZ3Mjfpa7iC
uApQhtBiFrBccxjOdorANyZ3sYN74xvePoAzySScMp/x0+/ETx4ZiaMGXDGW1ENFyEb6hX3zUIbA
D0jKuvZBmh1DVMlYYeYS2mD51i1y4r6QA5oer2k10S+UIeNmN9mXY5TfjQugnJx79tHOneKc9urr
usxWM5Ioz6fxxBcT4GIZGCFCTG7LXH5w2XCjTfZvBn3WbQbS0jfvBDr3J3R6J2R3NLrCZzv58hFT
3BLUhnwwWK7+PIRvUvwOO/vLXUL7lCbZP5m5iLsMp5rY4vT+DaXxRpYXIyA8OOC4aG3ZfnMYA+7e
CM0RGXBxKRi3ozYiXZD72+YLMj399FkyBQCog4DfJ8Kps4R5QF0WAk9Z36RFjtiI3rEGznRx2hxU
DA7nubem3dpZ050FGmLG3FPk5ELmKYr2kAg0v3XeF3o413rCVjsOjEgA9oEXjvPPsDSyi1ONwY1v
zz/kBls/o4pCEMKVgwjqqhXJXkDq3JkFg+W0+Vv4CxEQlbzQG8uvSzfxa2TEaXQrTkVD7W3cNuF3
BDXoNrRa6lbQVDVqxiTARViYt40dkBGau0e6GOI4uPItXmAYDx5oJUzlR2hO8S1c2Fsn9bvL7Lev
tOIim0AQ6KO4vYBoezh104Sw83m4y+nRG4O9QvcF10vGFEZ6uh03fVDjRWEVsrmhsSiuQ2YSXMla
PlXhhIrH5UG0YaLAoKSqAnCez37nfCvs/5+SAv47wP+/oyP/xwu0l6b6r3jJ/+OP/Le4yv8PIZRC
QQ7+ewrlc9lM/zUsQH/JN4fSIi7A8T3ccQAgTDNUpMfvuADL/g+Wh+nhExRgBhxE6P8rLcD7j8An
l8r0IPlbtufzA/wLQ+m4/+HAAiArAJm4HTpgLf8LdvL/hqGE26DMVv8u5Bf4nTBM4J03XQAAoZLC
/zueYqGti3eAYbxvFeRPOrvctGIuIkl/ckqy40vuhyvicd4I1Jfr4BD0kY9wQWhvs4mBi+MmQssz
s6lIhue8j4mPZI0W472PdP/WGa0T0wz6clxFmcbJyE/r371oj1lJqBwu+XFPOhcX8cwgBQwdeiYN
YgB6Wn1ltZCqVZNu7DBfSLDkDYZiK6Tueq1JbvJGCNoxtgxfEk092YhVa044Lo9o7OctS0lr49+h
J6Ki4sq6uLyGjE/ORY1gPKBRSF3MuMg0EPT6JoMC2z1kFjaLhnv+zooV7iZzbnzXpk3OKx53wcmH
Unx0fMrMaeKg9kq0fGP9GwIpQzXT+pkOuNpypzwm0wji3P0ztwOxJUAVdkMoTyvMFaosAlLtkm11
xl7Wzfa5yihS0XSBLLA752h78YKz2+04YD3GdvmF1J/gSMaXkp+BGUb7HiQ4+WTdvQ9TfI8ywABE
uJR7Cd0YFFcHibZ/4qbu0nti8im2HwSdUjrZowdpjc9iI1w59LE0MF9CkGHBqSt6xIjw2sh02KaT
aElEgS9PEGI6ITuZU7E3nWa3OV5CY5E7XgVS99gkyq3MhgbejFPd3IYjCe3e0Vvcd4SEUWhRoXcL
5N2p/xhhT4Ga7F6WIEPoWtDImmfjjzCSn8ZY/6kxPfPMCYZzadOKGibf3Hgp6KHhBcU4jEKm9T4b
N30e0sMtxrnB0FoMP+HxtM10Pw1uHWHmZ6UQzOw3pX2gSTEfSgT6u5qhOL9iSRAz1zs2bWy849Sc
WvvNctH1THkLuQJuQ7j2oHCO7eSXO/guDBACTicLgXlj5zT1+rHeBcRROpJSrKubyCld4+jNw0fY
HkILZW+DhPsI9NM8WmNwh4I8IL9CZYNL1C9Z/D62c3CT5It/3UpuVX0OpqtzTAQP5U9m6KRLdZxt
AZdG13g1C4Sw1hTuwdfcMaALWRWLapkE97HYBBWcH9XN5j7VcmVkKJucjw1H3bBOOwYHJ4NPplmj
JfeeKoLueQ84Widzl7WsRUbD1uYfOjskU7tef0lraW6g30Us/zejKn5Ik9mQV1FHbAteY+zjO0kK
92ldxNtInUqdWbPajeoGQxxawYV4r8w4Wq79a6k7llagyJjrLiDECbkPcifO1UObjCTZWwviqFyl
mHVlJLgm7qyR3hFHKRQAFrwI6o9gSuSu3RbCFocpmhzm8BtyD4ga9FBHB8tGtbmkoi7ikFPQ7le0
xr6wPmGLp3RakPQPdFvtLbgtSwDpgU097K/04SZBsFz4yPVz2hfWxItSFS8Fs6obEphXYtUZSzAL
vsmyrT92mfR2oP7FcUGbl7hWuyNvI5mymJuRJfCCsh4dUAe7FkDBGfzFGhftycWsjGOCfErrc2aT
j0avP5cVKjPh8g7KlWawADCz5ry1LnB2xBY28xmH93umZF694LE1CpJHS/hStWVezdR7d1Li49ca
wC6swGyei0gSLoRCbTWPkuU9MA9otksyBD7vMw8GfC41xEoCNMGGdI03ATOqghfpi4twyJmr6WdQ
RmCRy+kE+yuN/MJB3es2JRVY9bWYoCAcf+2jjntrULUeBF1afXawtYz1gUmswwqqh9U9+HgchoZt
po+NRz/Jfo7NHZTmOiqC4XPcDIys+dvkj+w8lXEtXWE+JbUFtKDezltlfubh9tIk4UVvlW2G5lDh
oUJnuEW+aGN92MGHewZpRVa1xWWiDccrUhlzXwf/yMkrIwfw2Oyt2TkBAdmvTIzT9NymU3+MKwZt
GBcG95cL4jaHjwIi0uFwy/6xp+ErCWwcrWhCUEpA3+0xsN90RnIQVvkoN5tbq2/DpeIGT2uFGa6z
YFPKtuyht8woGK6FyZPgTX3xg9k+uCVyfoamw/OIMa51QN0lefEVsk/vxq1JDj3ZCOj+OIGcmXy5
zxoqO7ks061BpqydhUVUGsPPiiVEN4uQC+HUl7ltP2SJx3bxVoIVJyxgJWfeLFVPgBJ+h8K7Pbdj
5HCBU/7SL/U9BGCMwbmEFgaP1hxhPsDCuK+USyvNChrddbxLPfoMlSQAjFHI1ZXMyEErP+AciHwb
S8JmJbQu+6LCuZq8VJLYx3yhfzNaA0GeMRK7VTQvBVDfsSY5eFNldFsXUVEZUZegX+ZQG/edcIMD
2Hzi5wrnTqmWTUReD+kBbn9xU8rG5M0sfwQZEMYmrbrbLn6jSIhGPyQoZCY7KEcCXTEigGE/MnDf
jEfeUhRn/T25dI9bT7KrMfPux+Nta1XZngHyLy9jntwt+YfRetemIsFIIM5J6ubaFZN3dhcLF/RG
lGbg2s8Ou8FhQUoehGkKPC+4r7ypOcpDERH2i+TAaX6X+ULOZ8xccPNoHcbkHzHNSH4ksOWAvif3
awnTyrKZSBXrc1rm7xWeYoex8SFcqnvLRobne3aOUIOQtqTE3meiVm1lioAKcgIhdIi1x34VrEcu
HSSh0ZApruNqcnefw+NgJV6EzGvnrTF/f5DsJIR/goVWIurL7jDG1CZAlJW0qJ6EPDAqV9wp/zqg
R7jSwtoFoP1uZcXd01eBEE4R0Yes0LG2rCx7mw+EC9GKp7HDyw4Ys/LmD65fjAc8j3O7pONUJRgP
vRqbA9vxbm7BdOdeVT1kvgv7ZCQyrdmOeRvkZ0/Kswh5mYfM/kynhHKsyQ4isQgYFePjhrC+8YcX
q6IlgS3TwgtH8hD3X2MMSA90B+s4bwmmNwwr4dImpzbv99Jug4PflvhkPBLy6OWfFuL/9oSPQ0ks
GuNpzB2ymg2EzrjjP+LmYIktwacNCAEFRufRB0EqNoWjfbP6CfMCHPCG5ZSXdQExaSxDx5SsJWBu
I7AJlXycWUfolyty4fwnunDrtWYWuF+D8JeLQ1e5pyAZIYY+gWx6mLbGPW20boCyQrldBi76OWlZ
/ZIS4acMN0tByrgYCSTHxPmntfHyFRUkiVh0h8LjvkxGIbIdNIS71raTs8OFMBQ13bTYebRrXNXo
eiQDYObsTuLs8JmOTiDPJj4dqneaq9BjIMg8rXH45PrJy5rize3dDGGIFAaOVXTXDhiCnZVeQJtR
pm0GywhhrBHne3MKzrS4jHOOyjUaZhnusO6LvUtQIm3X7cxXSmX/4keAUu+Xcrv0ecxRuNxUxrAd
hz6lNFfZWOPYLXsjRbRYUP3mWU56VlJ/QrQF55vGeBQzA5p15qn5Hl56sSAQ2jKQb95o/OVS07JX
f3abC8A7WW+ZlVmwWuZHo6cWNzcj3zs5NWWLVCNnln4rRYI8jjzuQz4X9NKQa1X8SXvMcGhOKcAV
vgtmCOzv8xbvvJkhTRogsl5k3R9bpBM0N6kqh1YSHGjjy51EsDcteSs81BB1HBPvCOEMamoEiWw7
WM1zRhbQPnXdE+U4zUWf7bysGSf3YtkDuupo2b27OXWgu6XvwsniKJyKN7btewhPd2O7PWVA9O/Q
GMQp1VIXMtizzLxHq/0jwe2LFyJ7QriQvCaWZN5rsRbwZ2B5T8+bgycobuEktaUKpipwfzYyuAQJ
UFbRg2noeQ3c8N7enOEy0BI+dFP4twBaRSnT/+w8BlAmsR+h/QJQ0cHVXKJB75mF5g2t3X7BQzt2
7kNUjJR4AHQ2TAXFL3umQVLNLVbQZP5dZvI2CRby1LYVeLJTPLp28iglByBjEmYCdA87Ptgw3Mxj
KxBlI0yloMxfHGm+SZkFh3l2npI8+NEXziUtK/y7LmVizSwIyoXCxQT1jWKxb9zLIsCDv2Roo8C3
PLW9dlEm3XOV8lJbzdVYDNr28bpeLLSSPvFTi4L5hfMVwwUTiokKr0orULIJ+14B32kymzNqOEqZ
hB5XA7YXBWKY3tqLsahNDpuGimYo42tsUySK4GkbvAj4f44O3aHVnFV3hN01zI1TGjY+75PN7bdr
+d5pT6FAbh4ItruwM+8EDdVdVSrBM8HqQBvL6W6Oe/dsjt09E/eKR8WZsNYAtxebnLOGJOZ92lHA
NPbyFad5epfyGtlr/JnSKz4TjzLclm5xbvnaiW3kXBCiQbWTiBtB6pwXJvSwu8Y4Gr1cj8NkgoJZ
TObBQQipqllvieykvM9nYzcveX2mGcyaXTDB2uRMFLFb3BL3dyG7goi3FDt07j4O/UXGtXixrY++
w0Y22WF5luH0MBVuhtCkE+fFYiMib41o0dq6sQyHJWt8oU4Pb8hnO0DTsM5Zgxcb1wXuvYXMv6yb
PuJuBEQaGMUh3ALMryYB5uWY3AxegdEbaFqJrJ0AMEhphmne5iX9SRJ8O1ZudrbwEgERZ7S6tGRD
NEv+FGaihfG+Bru0G26mMLssbXubluGznyd01EzxO52L4rKMNeJrWCXeUN9ZYPn2i49DPF7xoNdE
eG5NsbMFWn7TWq4uYpgohQ20ZEz8SJl9TvIYFVm1EpMzhOxtPpdcEaKdagzzpRgpqGVPVLcoiA0j
6Gfnmml6gjdQ7vxodeV8564+dXtnAUfFUQk/YLpQXe+9pTHpZbMDD9OfeLOsyCjn2xVxce/wrpci
Na9+Aacy4B5r4UWWxnCe1+nVmLfiQowDaGs3vLrLmUfg3xipKQ6hnxQRVpQD5O/xME9NcDbWhpm9
bXKxq0wm/8P6tcm2PxQ9+H2bws5pB+dQLfHvGEfW3jAhNPfG727I1U76xEWIdMjGv3K40f5FvmP2
FCkk206lRUQk+4lMYceU9kweL9rkA8nfn7P5SZpgHwlGt9Y0qMyiJ9MuxAXmzTbTUqbP7+06bOjK
GRsfxXIcZ7Sma4bCVIbmSlvEl6j16fT3RczdY5VYL+IZ5wbFH62lfJA48vPklWn8vDOFaKJlBc8A
xwRMXc4YqAgEhx5tMvTwi7xL4v7JxRitet9cvYKMA6Z2KTgr5jt9LxkJ5VzdXWqM3lyuIknYFPlp
lllwu2KedbXL+S9DmPLYL4V7NVLuWOAAatX1wdVcvleYebqmqO87JHPtmp5dDL9luh5bnDkqR/mU
5ib6Xya9F2ZB7d414+Zk9D8CBm43/MyHbqU+IV+yUj7hzypcHvv4TzxOn0Qx7ZceY5m0wviYYnVe
anZq5132/evc2/T04vmBBNoDBw4iSbRITVXER0t5q2rUIWFcrvvE+iwkt2AIRPXRZopwIHD31Q2n
81yXXz03QI72XNUjzbGzcbDO03BcTYk5j37MBg6S88Y4bC4WySIEZVlJXBAhGk9bmpfGLOyzb4nT
MBrvQwWIzb+wgMigYIJKLuRVcgWnb/i7TsWHZVYpekq/iBCgsxK8nj5S7D4mLdSDNsx+V0b5sJgC
XGkKWLpMMghAVGS3AeKGFNnNWrXZ0RFtTQ2/rNy82RnCOaQ2d8hdDLCer8aWHaXbuseS+DuOD7Rg
zQDZGr0ZV0oEFfhA1/IhUahao5P5aXGJGrfMGk7f6vz4WQT/k7kz220dabPsE7EQwZm3IjXLli1L
tuwbwiPneebT12L+KKCqgG6gqm/6JjMP8kyiSEbEt/de23+bgy72Or+HFinacVvkywPOO0uZ/H6X
lTid+aJPdWvSLhBGBzAuj0kiLxxXDX7PL9XuELYVfx+PwX5Uy0Mix7caJ2gJ1SlloVC7T/ZRDnxu
naO+XhzxfTywwXnSx4pNLfmgThVHJSIVaGq7LmcXaBat7lJnvWmXWWeUf9AGwbupZQOcR1Aa7HtZ
VQrjp4n3Qe3vYHdOdIX0PKiDdQ4ViniQ5WPcqNZ2LgOT7Xd8yMfxVYzxA9Wpj7STCkiPr1R4PlWY
89FLUR6VZvTSho2PYCWCdYdkk1mkcIU6XuYQJJxtPwf6cCbwvZvsW4hAZMz7mZHRnqvhEu7dNTI9
ZfHirqiDe1LyVJFxAH7IK2753eo5WdG8STt0SnwJuBRJLT4749QcuPSos/PXhotZa3c02Uc10/5s
1eDNoiC28lgb0SM25hdSLJzRwueaukKiockdJppwgz4rvSKNnkQf2efqOFOZ2NE29ETfNrson+5V
yI4fOS+sk5Hpfxz6jU3aUnHjqBj5HLM+VGX3KfSIKFbLXcsDx1rPO5Lr/CUt+MymyvbU+Oms4DMc
Z1ZAs7s4PELbMMC5aItYLnuHrTQS3dVVjJCW5MUVYJbj2eSMa7VLVo8ZTW49dxo1dSXQEeLU2nXI
21tYol6HSUc1UinWGcnHVV+3dBoUnbrC7P5Xj9bdVkpSyV354AT5vp6ia5FE30Ok2XACyt9ZbWpu
tEnZJT2KcSKyraRB7poq5PUso9z0lf1sJCVy9si0NZdQp3Lub/pRFxSJCug0JDFTt/GnaXJG8+fb
pHTM2a3opa8a3Z0OoaMRlO1rvJO4eFs99amzD7rDWAkLDgSDt1mLd7FzY6oaQHpkpALzYhOOC1rT
wDwJ0XfrK+X71BGI86liaP0B1R72OntNIF3MhWgcKgJ2L1M7bcsqvpRKjDF0JhemZRCVBn7U+vzu
o0arHj3sbiUVgoBFfJU9F0zvTkpFk+1MBwvVQ2fN4FRW5kwQARHktngv0u6ra5mIaWh5mBg4DMMp
WPdtc+UE1LrZqAv3nzGXE4W7nn26GxiMJB2s40zP53VEzrRv6p80LWPPoXh05ZhcjVEbfpL0YJHT
ddO5DLdJ2m1oQ5zXJCae/lVx7lAwhb7kNVitAGUnb6U0bw1f6woSCTZAGE0oCgjcGBcwCNN1XvS7
GDCr0eTaFtisO2E0kJ1yTSh17WFnaJ3VXklQjgBXBgTqqqVuJWHMyRmvXfmK00Pd7A8BaRfmgBbj
GDLLCj52D82RU8FAF+FgwdilBk9272EQfBtN6FVm/wKQjL6aQr5lI+Mka6aNCM4i4LqGwUVoptxe
Ks91qGiXtDR2JQdrcnU1jbZsDSNr5DPzTERimlZsB66+YC6imC1Tk8L4mKh3oNy32ed2Wq8l+Jmu
FHewkyMRFjL/RYdDpOrqhzTUmPnyfNYoV9zHNXIHK0CmJvO6k2qNQc8ZyBeTAAzxkClGFxEagtCW
mFwIJu+e1CZAwrV+F53eb1KFBGbCapKNwec/Tqe4aHa0+9aujJghAHH55+XKtFDhLW4Wj6JTz4NQ
6ehWGzwPFRmYYOSTGZjZR33my4la4XLb4uRegq8m3F3cQZPwHJtsRCBV3jvNj9MXyYl5LuYLrXqz
2b38LyTf/xc1979ovv8n7fj/Q8kXgeb/Jvk+FOlP0X/+53r4f37FvxRfTfwbkQwL5dag1F0KA/7l
vxRfFS1Y2oisKLq2IQ2TP+U/JF/733QiIibsE0NCHLNBjv0nyde0VdPRaBEAAqfJ/5Hky9/lv2u+
hsQdpwrVtPmDhPbfAZzzMAaliTXN04YhOCaxprB75CiYK2CdBE8WjI642jSybtbGciwB1myRIw8T
QhX4FLXWUd2sY5Jj1RU747HXNuqiAqtYxg/mJDcYMhioOBpt5suGTgi5DgfSCBowCzOEKGnZrIOj
oXo+qhgzM+up1pRda0UgXvKajjqnfajvqOnmIWBXYtoFpn4ddxibFtW2c8a0HFGbftwrkBQPwrAW
AAQFeQHOiMKy35QXeqdGaEgwEDVdZOuqTysEHmRXtWSKGKakOXFnOa0y7sak2reS4BxL4aNvt78Q
fJWNAlbJl/kPCggexbHcAYV4YO+Z8Dcf3qnq2QUpf7W5vZrkNEzZvmKMX0kZzjsKAeRG+I/lPN25
njgyldpyrYpmqLwxN136QkqQ/i6KhQEM27tAZS0dw4TheIDXpYaDkkjeckIhS6HX+hOs1rNqN5qn
mYQ7Wb/WedFvizi/N2HxznmvYtNIuMWSuafODVsV0d/7sgblwAm5DlJ6hYiHhL4AITPibZO9zsFS
PdC+p1O7OofhmlaufNWNO2jIoFRQjhac1OxEOomdocbgKq5dWaW70mLr1VfgnyngQfyrf6Tvv4Dc
/NM0jFiMTL4qu/3kxPozhWm37oi6+0Juah8070RwEbgBVLewsjjq94ciH+jWIWKNxjGx8kUbx4Hn
7QtGQwHG6VWMt9VjLyNsThsa0i+HVArNEes8kR3DytA2giYjrlhUYBmgEraBNiY6RFBKw5Dn2VA3
DXRZ9qEUgIz7Lp61fTgxnI6lzkLHOHJXkMlEr2qMNextSDEWQQlhqupu0hRihORqHq1SLi0GwC8z
hMOC3KttW09mxQynxazaa/N8SC2btbCot4aqsDbxsdyWrupIsd+maf7KDTZUraRIOs4prAkVHiSO
JJOHyFWucbdRs85ys2kNfXRJEjKwFO2tPgV6tPSkzPvERO/p4vZtmMdvzobKOcvgt2b66DOmVuMj
vP76ovvdhx4/VvMYfyYoPAurk/sDulpLOxffa445ajS3tdPVyBLZfZaVW2FFcf0CEogxZm91xlGm
BltBdqL2chEesucq6AWNh7RUYKGaL+VU7AKbrbIOGmCf9SJ+1Hr1mZHL2vJpthqGV5UAMbYRbT2r
oIdTmLGbxEe9YToXeJitT+DhT3VVQFTsXgyjTbyZakPcD5ziE3M4WaFoUPLsg8bJeBPBjFUMG6Nz
B1NptvbKoEePdluyHTSuYVxn69SHgJd07iJQM9GFTZBznoBslfaHkgq9f/2jbdmjWhOavq/XNpqe
s+MEe2vz8LUrXMen90BO2l+XlTcZRL8pJWLbuOfon2iTRxrHBsbNID8RBruiGsAgOP+PtggOHITY
bjWGtU4cCEmWtrESEpjVUlLQ9Ay2UPk5bXoEDs9zab4AF4lcWJO5F1OCY3JOZpelmNTEmB/NSPun
Lc+FgwPWaDxE7NMsGc2EqfjsKpQKRS/X1U/cYE4bipQeuyV+HKrDY0QXS1MCpyOzYJnY7SLV5I/h
7GRzErV0Y6/jaPd5e2it/FJnKASCQRsO0UMZpmcOqBuigqVbYE71pOLvGFRI12amwC9KpOvjn09T
IH5l6oN5afhoc5mcsBTvueVAkeUdQ71CPzhOd4Yp84lK7upoKBJXeBmFjKB6FFYju4Zq9KGV8ECK
9o9yvII3WLKvUbsH5KM80pkIahijy/aB8cpzlNqvLEgoXSaRgpRnibTPV7cQv7T4e44dYI552MKM
cnQXb9UfhA3mxW1/UonTrxRvTIW90SLlCAPc32ad847eu6ioFOzEmcXsYoDXoPfBkzoniOtwr9aU
F2AfYhi0CiJwWbleDEBl43uDfdGfMcFomQ5NiggJCLbv1mlDsjw3h47zvR/U/FI7Pqe0ECFU0pra
9/VSfGuwkTaxN7TZ3xipV1/bmc4YXGyd9lvN/9IFJoW6V0/ZUvfQZulRr5zI08tKh6WU7qase1bU
IL4qHQfkgRh4qTcgGS0f7ojdvhU9+OoElgJYfOu17DGUNC1HRr0qnuVSh2FaisN21N5XRfHU/QZD
SeYkBfaidNiYjB6YpRmBMpvU9l3p1cjtq+SK9PJtkTgDsdt8oD5XK5wO9GBGrVdW47UEG0cNN0jD
1Cq3oabdJ2k8d40ae4ivz21X30yHl/KyW/BbYHbZQaFqAa2O1DOcWPpJQrFvNf6/PvAI2kbttaHz
lkJma9ungQ/Ms9mf9El8V0m9M/nwO8pbI7boBe0D9VfQhcckPFoqcy9d+zSDpob6Kd6aimBuK2gQ
di5m1vbrzCGT/8OYlqRdb3zZtb7VYsXH/WtiJ9EJI7D46jVxhFaNzpnzwqs/O4/EnHWBjYgot5eZ
eQHfJSd8rnEWzdOOxKetrGC1v0yEKugRt54htp2NBeeUN9ZuLK9TLVV6V/mTOgc/2JQMIDNaUlXa
yBReWFbp5bZGvbCiu1WtZycNvYQbbLhm8WAcqjbaRNWT1jXh3oxMLwm0fh0S88CuRVqqfIz1/iWa
Hw2wRNiq/GVHg0OZjDsDU969iyEgwjvmgvSJ17ibOYw0xb6Zuh1ojee2XVbYIHwrquirBQG2wgZO
ybvjRS1RNJ2lJ4MNMjBU2fUp/jxTnZ+paelhWGhyHasGii0hAlZ1GP9G/ShBxroOYuawRHTp274q
tbzqTZ+ByrL4qOVmbMWXjJSfeq5OS+sfLKMfrY4OgZ7Df2W87ET1WYE/Xhg2Ig8MJ3cGAVsR7khS
kyk6hvicryOm3li2805Nac1Q+07dGZZyjHscC1zaZpdjt+1ze13pAHLCALSaJk22tzUJkMHiLYx1
jQWdOWoT051wIwYJXdYO/xxC6pvZLDoAnMF7Cbc2EzFhQTaXto2gVQ3dJZhwwBURXM65wDE86JJ2
2bSonuwI0J5vD/4OaXJDwfBmsnHHiVqF62psTL/ibjUWVsAQX89Ggz0CSsopyqj/GoIzi17Nksb0
2QomfUuGB1SKGjMUCOHdionxYY2/sW3NVcjEcmfmOALVpXGpGt7ziNrYqixumkRDYhlgb6WWW7JT
lAvFyk9Bjf3UWLdusjfxIvJl1ZfTvgbqP218yAgaTSseAfiuyjFS6uDmRoak9WD9mfAQ5wnRgkAQ
cENrYxt54M5hAkQr5y4ptQYPxLm7dVF5bYzinbnESP7YM8byZcijs1+p78WSPMJv8Dvnh9BsETw6
rFqxE/0YFimFInVaNro8IFUMJDCIp3uZAEeJi+9x1NNjLZ0UHwKZxWlE8yJmm5dsYpouB18+HdXE
ctYQcnDJBSFRJYLvjcBGpFjPPswSL16wdqOcW9Keb52q8u8Iba+fK6ZbWrZCauq3DnmEZU0yi8nt
OR/MSSdxbzBSgVi6jQPz0FFYofYLhmZi1hfH6HxXoWOt8+2OGDMAiB5E3crQJ9yRBAyISRhHe442
OMxiYvxOisUbYQEdWzADaCl2G/CBdv63VLXsOGkWBvOkqKHgh3c9il8miovjipfC1GnKplZjvkQ6
hFxgencFmuHGtOKb35gnI8CPRpzze9Kfhjov3BFf6ipoBjCWfGq6DSiRHap9ZtZvQWBjsFKSs+Vo
eyOu4G6Z46vS3qRBRjcAEVw3rJ8Y+dDt43ijmL29L7rgQlwhW68iRGm4Xwwm/AigTlt6mTp9R3oO
ftAUGzB2CXQBrvfg851VGZY9gP97ge+Yt9R0pU5lRhgZTgMexLNSm2gJff7EyPu1VaACoviTEaD0
yLIqtIjcRMss5SrM+WUkWoi+45tj2zxuzD7565wn3Zm+Ju73Yk6vMHwQQC0zxGNTvArVt11Liema
7wxwe7nl1k1MmXNaXuOS4IxTasnKsGtiWx3iSQU0z9HPmkbFS5uPpyDQXvKGxSGZA6KCcbkfJ6TS
oHtQAnL/89DsgzrBstOFkHwBzUYpjXU1u51+dj57cY8TEgZtrSGdZ1Gyici8YMRDRTM46alG/9pX
4dNgdnjs0uV2wHXXDnhyslk7GnGLP45EI5wiBNTTPz9D1sOvcIx1OWwNvbrM9vSKlu0KR71Py28z
ayUsVSQXQ9MwxGodPL0qkNuuGutNBoVKX0SB2IpcB5upZ0y/ncPX6ZRG5jIagE+MT00JAtNtwuQI
6qrbwmtfGHWKy9qqeUS+TS8HYQqtvvRss69X5WQa7uJu9zTjXAzSoHmBgzvOzu+erCDm29Ab+ELx
C7FfV+p9GZO/Ewle0tLC79HMxi4t7IRMDH0kbdHfJhyrS13rQ2tp7JhpvOAWTUnWTwcQ2AfdHrsV
XL0mmXRPXeqmnHA+ENIj1bfoWFoWfIpJYwKqEFEuCmhD/CcGNDZBvi6Y3OmI8vF9ciAJCU05hG2Q
slTyUWRQESb+C5Lu1zaql6klszRm2MKS8Nqa1vNo0M47dPuFkwD+8mdUr9bUPCZ1/pkP2onhLEUa
PaIfOD2OfTYuo6IEXo9AYi3F3qgbZ3hcgur4FfL6G232bt1FxqaSaOmmNQV7mD6/DCR4uRSkmDFK
ahWnHRlvMM4iZ9TvHEbplxzSS9EndLApNV1SBHhqHrsQdjk5mS3Gx9toy1+KUiHCDTHjbCo1hFN8
JxQ5dfLB9rPIayA9enZf300Kv9wmzq6KIHebWpCR5pgdSqJcAardTNMEnQMlBh9IFgl/V2J83Nu9
uS1sELRJhVWuTi1EJCanyuBlXftUxflwYNb+k2URWhvb5JA7gEqhVUPCaeXofBl0PDpwSQOX3KPE
0iE41PCOqpqATt2Ed90YZjZ2IJ2f6qeH0b9WvMhd3U/CPa2nGzvxv3Ubv/Y0B3QBwnadrWATX7Oh
yDYsjgrUxdwz4/reBmwkJaaCRJXPDHDfC2tBs5c4efB/FzEmUz8LoaVEMkJNwMBlGQIF3n/VWjpD
yEuh64zVU6aUYH36Ml6n4VHJVMvVQIQjySaeQQDIEuEp0LQXRePIpJZpuNaOHNjBXEzxnz+HL3HR
r6MEryhle9aqTHAiLrNqmV8szopw6/YUCa4UvzsrU/jA6Xg1Bw+h8uYPiteL5gDF9oExMeLc9MAo
7OQMY0orDNBCQ7RX+E1kwqMHQn0GLYzVWa+ZYcQpFrYOz6iNx0ahSxsJn0lPY7XArkhZgoo/pPEC
ZM7IEfnPWoPG0mPH3gTRhIftiIkRJg7M4BV7/l/itRh02WcUMtikODtJl2ns/6/t4nwaFjmsLLVb
Mhz0ZEIBH7LMq6GVZhAxJD2XQFVH3FEMslYRIyn6eqfvIMkPk/7YGcSUqcN5SjL9HjsQmqYB/jdM
C0QV4yfESnhw6Lhlev5izolYE+bFCRAIqr04S09TqXogRDdCiHFdiBIfAtDNZs5f21gTW13Ho5Fx
iHdgtONbzjp29M66T3V/a6d9RcSCvIVjGU9s9E0kQYsAoNahjZnqvm3Mh2zK/0a6BNdqPT1o9fgX
pljH+moEC2EiENbOXy6//bL4dDTxWZrztyxjau/b5Io9bxfMcHdILOebQvDEdFSfOdApy3Zhb5ka
GBnjO68A2FG7d5sgEZjAj0dVPLUZdQhsEIOS0BqINYNrCFsX3/e28c3vyGd3OnGC7mZqDwtIsx6e
CI8nCDxVcOkG/WpY2T1GYqSvC/OSf8Szcmwr6zU0omFdVdiMClvf+vSusxpy9s0M6zlP2OlnyLt2
Wz/rwbgr0MCmmmAaPCF2hiq4GA5pf5mKej5zRknAqiDXZfMa1tazMExnbxagc2rn0CbyR4vGq0yZ
mQbpcI/G6mwUGqn7RL6arPRAo30GjUn/l0QxHmLzNojupc6XigsmmxumeHcGT7gpwLjQzqK7Ypkq
OKRjQeVZ5xwdtBvCNXMT241HvIf+yK3I+Z2PlOb3iOz8MpBOaJT1N9bicxM1vtDRIXErW+XcS7ZZ
OJ33GT4RDHg5jP4opGuYuHIPickqFtNEXbHzrdERddmesAlCBdEWV5dafFKdEaFCc2RpnAGrPKb7
ITFH1lZC24ZdssXOi53pi0tX+myveFgx8XT7iMtKW6HcGMuOeIThb6fYeSqL1X+MSVbFDzbiwSEx
1GcRYpHCVJ6vDYY4mPCLozlmxirSgqfeZ9gpVKZnDNIXm13gzVZZkUg2zn2w5M0ruVLBZ/c2JzEy
L9qyH/ePRuKfzU55p7YvXE00iW9TOV+GZl61YyeewYvZ6ymDMyCsAFKGIIjMFHK91/D9Aj6a97Lw
d4Egp2E1IybKQte8uUu5mKaWH4mXMHvKHXM746XfM3xLVjjCNOa70dZpeBhwmL0DgU7OZmie7Nii
g7GmKonynqWtYWJPPUZMRUZ9S1HiuMqqUIWowEmgE0yP8wjzs1/ykjGok+fkVNZwS3tSabTFL89p
0KcdZpxzRg/J8s3Y7tBSrqlM8V6JwycwBcMh4gGqykl5wIK2j+GZ7OFk49Wec4B+5VvTcjjIquqx
cPLHAm4qrzkWFuko506G13JKew++Ognf9KKk4NJZtWQP0w8S0p+aQCCuDa4HCXeyvFnSrQIntbd1
E20qSrf2kU7bVYmVUY4qPaXdsjzI7Jl0mtyC4Gf7W9xrcxEWr5AfyamS2UG9UTj5JIPLlKpmmpVe
kooFYhqqI6MKC623+ebdi4c2dNZqyqR5qMtLJItLb6hH0c93Xkdo8bl4PdlVorKYGtFOl2ymgHYj
8wg736jL6AH7m4IVkdVR6N+9DpWjqzFAEDHC5I1TQsYp6jGSftNhSCZmO52mtjv2fv7So6qyPNgj
biMHZ54/RXsErIPMwotkOr62K99lE1Xp6EOFMrH5Jts+hQ7V1oKGEzKuNIGAZ6u5z/OcVoICg0HQ
s9VUlP6zC8mUiOCdyHa5hoRRMcRBZTWxKPuate3M4mwSlKVVHBxxqTDO1/B8pLqWuYFpPtWFf7K6
XGcH42AhsuRxVJ+d3BkBJMjAY8lkVsg4PIna6JAo+1K1xqNJWLxrYXxUs/OrRTiWYJXE2xiEwcZn
bqsQhN7UbWZ4RbTLsB7xTjGWTQigiyFyOEoQAzTs6XHQOjZtk73PSwY/jTVu5xFMfsdLWnOmgxa1
3YZT41rFk+Q6BAh4D7MPFZlmUVcHLhuHvtmAyoXzSGqB1I+hdZ7fVU8UQCbWZHnULfB0t8XeVswM
6BXWS5hJjTfrnA9bne4dYREokN2o7URgb2hZJT6XpukGYkGunuWk/hnQw9aFRV+GMlo6aKn8gfsf
8SbvfoWEGpjGkb5hb+BVSWhh9fPSaIPLnwdW+ohTaql5XI2HhGCGETnmmqLxBCJ+ysYG+zwZVa+j
LhOOF9/3kIGtmbrmdTIZknWReBKFGe9aUDkoqewUl92jwxl86blcul1Gs/xtZ4oruL/9pEIi8T8z
Vb+VDQZ4qNASqb3IWNQZPMN1ns3DLEkpkoeZSkZoFodJW053CIuvTW4TUWkhO8HoxYQ7ly/wXIka
MuJx0+xzDL+L+oV2ZaM92+KLeFncn5PkrMP+qErmMPY7XSAB5gGaLAL1aiYHLdgm/WnIHhMmpdax
EzvFvPjVY7Kb+8NgvuTyknJipTnXeNHkxQpPJPY9M3geKCEKtjwFPaqSBPhkv0wEHJzuLSxukstc
olTgbc9m3S2xM6KUcJIFTjuifVVMSr+c6lKYD3iEtOI5t2CcEu5pxDu4gxWQnFXyKgaarvyG/CMZ
K/82+/sBmJ7eM2mgvwXTOUPQ4WXKH9Pqo2c7nk3fuY5FdL5rwzXXX2ySJPSlzH++/mpY94gGqSTc
OSRvBsQ886JYx2TG0ecm42am7aSlvqTDLd3inT2NwQGe9BxxTDkCnaz1i8C8YlJdO5fOhsAR5jnc
LXtBMUf8Fg7VxtF+y+QWY92yklPLvKd8EuZRrb5F8WrJ35zhUVElazN7nJq/rr0V4nnGVV7+xfpr
bpi8QGjYkY9t/hEGX62P1MoGQqEVOpkJsyI/wWBcDdzSwbuRfQn/qqpfPiMgX7+p8qJhw1QZVsaV
x4fucfknqFoyUTnw0jFVriAo7BKb28ywid8yhpdcWFQCzJC8TlYKnqRqIBhYfsjGId1xywgOWglP
Gdvx0fzJlVuR7g1snxizKcQIu2OS7eJ+q7eXqj1NztPStpU82Oot4nbTT3mwsRU3PyTDhovZa2/t
8GDy1oaxwVl4b9NoHO3GaKcF+1x/5FcmxsGyzrN97pkQMQighGrAZl1TVlXtgr70yiEnp5y7w/DR
cRKVeM+amJ4Twrx+hZitfBi83QXDf8eRLl0Trs74eqlihv17BGK4UW3fkwyQZpAZ+KBWFmcPNd6l
uMLZAa9a8xO3BDtSbunqfeydFZbuFfkfWB7pulVIWTNsd8jtjijOiN+YqH234uHjIaAYnQqMgBky
gCWKNGALwx9CPNvM8t6q95DNxlkk5zR5SuuPQITb0TpVxb5dYiZYh3F7Y+HpznF87KPHatoP8poG
l8zgIY3cWPl2elrDIKEUp3B8hnHH92xUiNovOwM7c6zeBa7MgqkEJvyVql4CCNB149Y+/4PqiHP+
HBgMKHTea9kXjwj01Kx6keWHHb+M4i9L/6T6kyDnWfFHPTFlY9iQan8CZZI6lEl7nobPsYJrSuBa
sqBHDGEz1mIZ3Vg4pXOopi8b9nOImpPM/jpdYI/mxzQ82QzUiWaXVH5zs05/I3tpkYaeznlFvbC+
rTBb52jYBZ4l3mYe/EsMueEW5wrnn8VOyTRQ3iwvs6+4bwd6w7mM6MQel0II/BWHhFniHL9qHThP
EhYt4I9o+MVPso7GHxunYzz6B9qH8S4bUJY2y11e8iUtz2XDO6flx3C0XOoMVypQP1xfKk1mev/j
pw9WfbOqP8O+2+KNHqm0ei2ncymvcf4YjG+6/1lzLUIm1KPzVg7qsWBuB9tsBRIFe3hQUGeWP3O7
M6zD/vylvDd1Td0LxBIQ5+XNWgKu8TICxU0vrJ3KeT2nZW0mbF5nBM4515rAqseeu/hzaD/R4NfM
tlZsCfTLZAGGZ9pNhRNaD/iXHK81UkG9FQo1HbVjXyvt2GClCOc3m6wsVtQViCWgMhD98N8R1NOy
z6j9S9FEUmKHavXVE9piCmxgnV/ePTYZaWGR8B2dbUhMtpqIsa0TTi8+6TQKJaCu5wzxB7RNtrkk
3GgS8oyI60sTEbDUCj8I8nKhrZdEPI8bqdYCF6hTIG6wNAf0ERkNxUg8TTq7JAW6bEoJS0wKlO0F
N36FRQfKUEdeglNjCECgICNVkV1IuXxV4xbshcx/mM27bMIb7Y8bbjtcIsq6Aw6d0LgNqtRtKUiH
IMC1qwzKsQzQmOI2qdPBHnJu/XlVoPfr1GL1iuZ1ZNVb7S3B0htCiqZ7lXKNfm3q8FJYVX1QyIQw
OK4w0c2Iull4Uot3fCU3vc9ByVVuEawNhcTK0rPFmUcRLBCKVT5nLV2uWUSAiEA6BCmkbWIPVPjm
2ntg8BBb07pNJgrqsZAkrwZogvmiNB+JTQQtYCkCExvgSLReBvZdJjbb5S+nNty9IwkMzt9ogFn3
40RHyzqJ+DwYHxrPcdH/TCgInNRc4KfrmR3TpLebaX6f9CMohE2l7ZU53DHNo3DlJ0jkqi2pyJpB
UDjvGnUJhNTcnoVW8AItyQCPdOAMzRdGU3PiLmHQmtVy7QTYnMB7S429F6/HNE4xkjb8HNOLSsdt
gRsTLd0MduyS7HB7poB1xINiPTZckdG5LH+Ond41TBw8KcvlbWmAdTJ913YWfh9Gs2yMi57lhICm
oj4E45NeU6uNQYetlPNTd+827m6Sl8AHeLIoABps/EEJt1YCH5pbykAO7LWfknT6ZGHf/BL6J1in
sOT+MQNuCf+PJrzV4q7EErzqWB0Yz7ENTTyNGzziFJPOpHtyldIvHuco21Q1c3DM3ImEMel3zwJz
dhDNzwpLBRIJQx18r6j4uq8t29kThqqXIRgfE+AbdnZXaSOPWHE4jDAkfjWig2iUB4M1tcEWQeEq
vD6MJCnDSCi7egBEOC63xLAeKGZ9omiET0IxQkzdX6gvz5y6aQEqtiUDMBX3m2HSd8wDLLtDgQFC
BKS1IUYmmIX1Ap9YHz0oVk5lZvhYl+IgMn/n96ir8t6oX0TbeFHaG1Uvt7QbHn1JfCgqDsXAXTSN
W7wEfNZhbQZLrpIEiSrIZV4CWuTgBrmW3JhRuR2zYh8aM+CEZDsxoQ1SNjqq/mBnoA9KWID18DN0
01GBmD2wYne0K8/46URru232wkn9EVTH2cbjVdjWFkTMKRjnrdUnFzziD2qonIogeqp8whXkQvAI
7cHXXUxHbi2jeWzV5nGtlvIBSqib6fGmbaYNwQ6vQ/4zZgsYBiYrMkR6Q9tRPp1kbG/GcRmpEW9h
mTEzfAZRcSv94dIK4KXRUjqZyVsounulWqil2QN031MAFt6qrLWmt1ubTB9K+lslxbtInMe60V+E
IR8J8GyL9IPY9JcxQz9pHiuKb3DQylA5yrg4qvh1JRvTVNB+TmfAq6o7T3D3/sYEVYRDwIOuyCcF
WTSVzS49tHX1USvxX2XYj/kQXFPTM8v6UpnWb2Oz5AcDU7CYLBEJRIlFpDKrz9RhiszrI2UMiEvN
xLK4vNsH+73Kck5vn5KRb4a9km4qkotVUuyK6gseLYNH3U3jRyoKiS7+1gDZm6NPd5hDT8B6dhhY
2occoEf4PDn0+Wyj+SXqUEe2aXuJ1StBS9mc6uQl0r/pSyJ7RE0wVAXjXvO4LISPMGB0YBzngmKB
aGuXH/oqQy74CPTHJnoF6ryKEIVBbXnDEuZ1UeGYqoxsFvhBrZ5N+0EeVhIf9zvzGQ/YjOuHlz7/
LVcY2hDcQStCtHNWN3YrI9mKQy7OsfaMtuqa/07Seey2jmVr+IkIMIepGJSzJVmeEA5HJMWcw9P3
x2qgB7cLt122RO691h/DZZoeIw++Qcd8c+nCVzGci55bylFiV1Ru7/qLt5qDeK8sLId4OXn/5tKW
GkBu5WBFJ90FmVoG9YFXicBIGg97iHIEpWg+3SxA0STTw8moQOzuQkGLoQS3Wl6pxkfCAUzM6aJV
bnK1kQBI47WULXuiC0ub/9BHo+P114avQhLXosc6kr+U+EEpXiO4uOaQHdAFFJZ37spFRmGhfjTL
fbXAg1HZhV2RErLBvcHdvud0MQlScyhwIqkOZZ30O5cAIYbtlmWyA3FSMhc7qTP063eAUs2J8Ez/
cHk5QnhoAPDwrifFXkHaKXXXwtroMNYymo9o3GHSsd9ox3Grd40j/GH7wNecUTCqj0RcnFOLzh/j
K+a4iM4zZNDyVIjmahhu/bTVfSIijqGLSlE/MfGb+kc1bNLwOchXtbuXE3vgRyo8I/3OflSRDCSu
RutWMM5n0n4ODl6YrDMrmP3FkF/4zb1QO80l9khS35vBI8Bc35r5oVEvRUFwk0pNwHgkq9/B78Ei
Mg7Hslh24rbv7vzPYmU9asfMPJmYg2pPG48YmkUHMSgvAnN6unm75MvTzLnkwcnWUbgbYCkLbN7Z
bzr9E7RrSZOYfRsRYf0L/XstXcLoxbDezwnF57ihU+jSMkvdAvWvH73cujGHL8ryqdMnoC+F4YPD
WDTPhiPw3P8Vjk+49+G9bjwhOxolrUsO56YdJVd+pt1YNLv+i7j/pPypA4wPXuNAFEcmLDBIM1d2
W/xiwxubf5WwNLBeqAdt2JAcO5H1ZAc2j3mb7tt2K/rnzL6lGF7ItXKb+qsg5IYi2mjTtL8dg5rR
XCLaZjO0cMShvNW9TO+q9c3n7xoSSujzIK3nr2IZez3C5fdHOC6TeGaHtqabLIXM0xbMpfDyfhxz
HT06j/iL7ETMx8JYcB4Rw1wajjz/dbm/qPR/WbdEbhMwLLbWQ8IA2XXnmi1XHpBjIkkS2CGXOnWw
RN5pFoTyCh5nYRT3xndTxKx6jGqPu3ZZvHzqiEuIoxB8JOoePp2SoBIolxfGOSbGMBGPUrLSYn0B
HaenON/5PweZRBLQv6m6+/V+CB9Z/T0/adnQu2YUOqAJTO4QXDb/lKGkKL/kahspa7Cxhbb4Q1XO
YvKZqSeSHqNk36vHAqd8NlI2dqyDU0g4pCG4rux/BxWti4BrWO6y0anLdVEfwubQorDsd5QMjtal
IaCiYd2tEDVSbpX29Fi/DLQYlQDaHv0RaxUtSXAxniMTZqucmvx3/gOfJ1G+V2Rla0gsh/pSZKey
XFPmDhlDtYMFabmtqo+6PFWMTZ+osTuL42VdC/fQ4cB15G7PvshffKBiyY7bM8k8ziQ9c38vV59I
btD7LeZwKyYXjqJDiB2bmG7zRiEmxt57QNTg3NXt4L0ni8spLoS1g7N5CWsxht1QOPAphOP3f/w0
nB6lWv63Ke8U2Ph3cg2UF8VY3aWlullcJJ85WCuYVYMV0RPrYeG7kWdgO8c852ubaCZl2KmZkimx
hVcaL36Es+occr7o3HstAjYGboa9XN/QDUSYE8kRKI624NMKuyCK0lxfN+2PnBLmu7EConi24+Jb
LF2kDSwnG5J3Uoi3Mf3s4qXvcrQiN/dqCConT92YzTKuX7VbOFVI3D6KDUGDdiUmfZIPE7LdcSdo
B11b007RtpuSLbKnKfS9E8OLz2nQtBczWBYiOljIw62RYCze5dpdiQG4VkO2HKyDFj5IY6BybNG5
OKDy7TtfovmXumPCExpqj5gChCHEN7knDgIr+FastwJ78/v9G0y/GekCgvqYleMsKDaJQ+ziD07n
+Kz4q9ZyZjkqfwDNqEvGO1vbzWkQ5MlpyFEnk66omhscpzp2Anv+NJUbA3pA2EFxVGB3u+E2UgRg
Lb9JSaiY2pbWmuLH0Rk5z/Xl343vrgjWHfLn4kIZGnFmRn/Dc78IeiTVy644UShoSBuKFA8n/urA
5kJvPJEITVSYVAKnG9x4RCahYlhG1dJ0BSdHsSysumBV4/id7qW2tqpDCqRsLZhzFuEZgK9k7SXw
5guCBrYYE5kjZR99TsLutoEK0jZtvB8IzZTt7hch1QILhDeZi2HxYzoqpOuRMbpO5siY49CuOgUY
fS1Y99jykuT05sohT5d21h3BsQvRQ9XhQwc5gHXsVjSDARudJGOHN1lCgcUnkef0YwHWHgcDFASr
qaI9muTUdgeFgcd46AoTEimmjaeWz6ZhnAVrXyI4+T8aUjMlmt29JVExYqOa8hZT4wxZZexpyyg+
4jHkWEw+DCaqVeApuDlIwkFBQXwLZCkiKq9CcXaSOA3ird6QP+mysLPEIOc+JMOZFNE5+g5BFavE
j89HTkVyLn+ThHUwQeFabSNGH+Z44YDvR0fkJVfWlXlHwThwYmS7JjrxZqKuTxVaxaO7fNFCyntt
c+Jum9soSnseNVrjKUzb3M3T9WTstPeh4Fcb35zO24GLwufAGrk99hGvrwlvi+DTjgWMvtpxGj6M
cCOQNkY32p05xq0sl0caE/2O8ioBZlj01OYKMQ0KqFAawDwDeiEiqNNxPIOfb+bsCk4nTArpQeCF
0XhBIOIVRl9SnUP5mjLvyNkKsy8+EoZeS17yMMaph96ky7fmcOitDX3XgABLRAE8nBGfrIGruTNp
dBv+jGFD0XyQlUhcnZ4ubDgVjKD8V33W6WESop8xRYg8cVCVKutsss8fSNAtfVeXyxhKVFkp/BB/
RYmJOPxmiejI8Duiv01prUcu4Rh4S8tmqzTHlhBcHRVGzYpFuotdmf8U/3eQH43M4h2ZG7SA0FGX
dDg2c/J6WuG7Qlklp1vkIxV/Q/JMSaDV800JyeWGrhD8cZXr5M32XlZ6auRSRKpnBIR032b/EBlX
lRkogzlR1QuvjE0PB81EGKvZyleGuB9eA6d5+F0PV2HaG+8H3ZmOll7nIW76CmpsklAwHrmgi7c7
lhs53cvSiGP2qGefHJeauplfeN1/ii3wh/41v1Btg//A1pDZvmsaXrl5deLYVB+wq3sQpJIIa3G8
qNpXF88zZCkeRpHygI0W7HXziHlKGVdJtp1s+GV/z5qwqAvI/AYJwyOwO649QqeWIJ70hBFkf3zj
Qw3lPWJDxvTElYlrWTINOgkwN8eIsn4rjzl4X4PEaaPjvFsZwO8sCe85D8t89OPeLK4DX/bQ7c1h
Z7Yn5b1tVTIOFi36k9RreLNwdo8NDmVyy0T+NosF2n+N3ZnkVFbYlVyutXMlnGLxUCSr+QNU59ag
dVCSGdA9Mc1qa95GOdsYHa95m6zr9t8MnQrtM55+WxU2eHhCMJGUfWDtUeVbIVyQK+BR4ql0EpsJ
GjvSfDkoymVQL7q2jUkClD9k5rQuezbVZ9l/vYX11HJgYpx9H+v+wIHLjIvjPZcJV1kTstyOJz+4
hNbVwk032tmiYyM6dWzx0o5lkLqvAXWiET5ECFMHBBegPTtOG2KVOuqm6zUYtJ0ruClSh0tjPoDG
6Ngn/03IcuvxgAYJan8+gfb1Zt5bwaXKcNkaU8VdCtZNsqWBbxIONFotMB4HXuhyvOjMpK3wycLL
rkzxtEMnBxHlpnUgPrEqz4Xyp8IBJPAEowTEh/BZtq5qfpCJx3tTP178FOopJoaJaxQdfe9Kiatl
wHrryPypRB7dO7kF5a++wOxLH6bBgretNUYlXAmi8g8osRcHxr128UaiYOX/Uu1fHhysKV0UNssa
TiCuciv4Z4R/uroa8J11m6QAyD9H1bmMd7eZJd0HzapSzhqOmjg5jsxD7biLuoMV/qEEEH9UbohJ
8kgqM2YKkktCrdkknNZ8TgqNVvkOKrFOkFkc9Xo5MJJOyUMNaCP/qSl64xRt8gvjQ2kV4CgIHCg8
qa6K+MkVlemMo8NKrZeJ/iA2eyEIl/mWQTNQp2uNjR7y4NYRGlagCReBsoXhIIi7vvyZvXdE/9oD
pE6hXtRBWavJv9I6xf1vlV50kzFh71tepOOh5y7NvhUyckSX8lQWH4fuLAZTeZF8E8qiKvyS8cav
HdLjaAF1ODQI5jDCPQYvlzjfLrwSbyFrhOaffEY4GXTW5EESQVHxdsFI3AoDy4Knv9G8bUGrmnaf
Fg/d+i+MakHh4AJV5yJWaZOTn5ODmEQhdF8702+9UKwPP/mJy1vbfJkkplOLFWwV5dVnL7RKHeQi
c6ym/M0LW5pshAWJJ/4yqfd9ulH9QzVe4/pHKz/r9t5LN74QJdhMVAZUO0nZRHP7MemeLPdwB6p4
itAmlPesxbQ03qLmzApExx6BWKKrpfe0WE/Frjc2vvxNUwymHlSju8phSFN+W5fn+H2jpYXbgjND
OcthOKcPLCCNSUPHv1//Iw0SryeE/6tPtyzGrc50OhKJVCHU6v+iynSVlmxIsgJY5yZ6qOPFn6Df
Bw+Vu3yfO7GClb60rLUcnVVUJ3lwxWhqB6wndkgMaAePQrbJIlSPHW8s9wm0WEzTE5wOvwZfhxS6
yQRaZ/xM+TMQTr101qQdRSZY+nIwJ84QMGNpWqY4ZPxZdJOcQsWTehT4P7pJILNTIcz6iXXeh8c0
gFDFORHslxgNz7ysKTIna9jaBJUs08VL6jcx5wpJJMqh7e4mT0eupwu/v5skywXZTYC2SHYsBcjg
uJbPo35kzWdIJhKGxYifWMIGltFHqu6t1bvYG4CLjMEILnREppAyRCqE5Z4JJve38fDHe5kNHwIA
Hfu1ZpxGxRFe5uTFzzRajsWq1tZJTV0lKES7K+UDAcXTKzVXMBGVsudNkORNJdLjeuQM4FQYMWhI
bKxsX4XGM1v+yv3WMK9teDGLPS0JVbEkrQL847MCaiXreF7lhJRdVvs0YbJ6GsyHLT+sC7xAX43s
ciUjaPBqwaWjznSpzwTc3gPYkDRjbCmVMYpDCyQprYvgjOAZmSx9R+mzqE/ETHKNGnZAKPRZMBw0
3MIItg/l5VbV7r8fjuFruAfpx3vch+lv2R/mIVkLIjTVxKqgdBvym9YvYyjgMLtYXDAaKRLzlA9L
TtdGYyz7cUWknFtxyCxAPQwCr3lLQ59zlo9J2KjpMjIPERUm3aqpvuQIOctDld2yW9bW7Xuy0/LI
iRK6JGuYZ7ZIQoJXPVVfkHLEffNU/fQrXTvCYhIvjS5Zocv2Q0+8+TOHsIjMC2YWOxQ7hvZyMa6y
4Kp3/xp+V+4NW0bNBggQ6lyiBd73h8U/DvCe6T0Jy+sWWmZc6F+tYZsNkplPWfxhZO/IEWlX3KFF
vIaZw7O9np9mQd5Wm+4ufHGaa8mqkY5KzZCpLFFPcyQvmxwd4G6GNQ0Z8aJn1uspuYbSk1lBGldy
tB3zXdae0C1B3d46m1Wx+mm1X1MBKIErmQkM1IuD4DbKef4Xi/AH74ki74OQXw1rB188QoEq50E8
ojHnEwFymU/ZxkOxjOzqy0DQ0zRfXIPETKfWmgaZEP7ne+7LWefoDBhVHdqTcU+NdsTFkooXVaW1
9gagnBsoS4cTZsNIOI4jeNxyTHfFEjkVVSrmeYaQyvgTsE5X9oW1z6WnlD39PdlyWMmS0PAklJH1
9PWGj5WqDzN+CNbRaJbyuK+6rYiTgwm5R+MTUYSgBfOrkoT7d/E3qhGf4F0BKknqnxIrpwVaa1U7
fUEBITfWF7cUSsUHX7sebOcdLzn0q8gby8e8OZOoPjAbhGCNaMkwE8prdGUcqxQpICgdvur3KgVK
EJLvd/bty6hnMOa07MHGhsBl3rhVN5y5rvlh881ZebrbGTeWHfy/6qLt2HxyEjvE43w8as0qzM+F
Oblx4BnWLZ6O6H0ayYnllY7Nei7I8OaulvjfGBPB0+5m1EULN+1MBvj7NHrWc4CmLTLrCN8V/zgu
n2b6hTgZOnKbl8c0/NFRWBG2lAHQEOFZo3BXjV+BCC3hqEPthfAoTCpivRflS+R8D1CW+OvsunzU
/ra1DccPjl3szXeCPq1TsKGppUGUA13552ufETnJ7c3S12T1NclPEzAdbYbiZ2q/BAHxLxd5+B+W
TU9pKH5p/jXEcD6jA7H0mFd5Rb0G5aYKrkDNdvbesh+65ixT/UYCRvRfzUDJXCFy8XDbpj0Z5MMV
XD5Pt4QoktjnB8RkldDzPDcRR/+hlLI1PlQ7ncNvqtw2cFZ3TLo+uIeRzpKL18wptAPjoHUTxwcx
c1SF7CrENhxz5U8fEq1c3NZWe2qKjRyitkk+BF5XRLvU87itsGwIyE/+xaSs63PUdcZ7Q6qE70+E
P/J48uOFYN9r4EqenHh66UQYne8dGvzSwxzFyjE/b6P6JRfXtD7k2Z/lUzDP5pbGV1F8Ukpq+9qZ
B21A9CMH/MLZpYlP8fU9nY2BKxycc0WMFO4dJ5x3HiQMaNwC0Hz+9YUMGwJMgmydc2/4Rc0MrQq8
iXCxeC9V6dbOQJGIZrp7oOxiLDga4SUScRKu8UC4SXYOnR/KDvtcgJjFAsARTxqdeDBQPA1D4qoK
Icu5ZWsqKfKk2FA3ZNhDeAIYYsvVLSKVUC+QxlX1GAoJ5hj3ksJZw981bIP8Ob+JuXgQLSA8ds0a
yDQeH0T22XVwUP31vHLPSwLXBA8idz5ADs2GKCExGy186WmV60nw3r5lz3+ADCqqQzf3syh8vL2t
VTdekSovlIJeWw4NJL5r9oI0XdJCJhluYe4ogKDlhxTw9qhzVeXyjxL/Atsb8rbM9qm2CjE6inLn
zHdDJ0+AcOtRugzgDaabUfv0yCQvoQDtq3ZJZa8vSHddguH4+HnyedGZ0AydPJ91od+6Cv6Ijz9O
z0pzV3RMkh6FXKb8mj8JQ/lQ+hs1rtV3pNOk0HNFC3tWQk4qQVrD+8iPWNgCTt5fQ4TN6zz6+YKU
JVsyWDyCv0BZVXheiQacsh2f2xvmqJVhABY9Asud0X+WqheOHpMFMe6CvpT6g1kd8D2i4jMW+N5g
99EqxocKk2/jDcJm3IwCagZiXU3M6DFGITU68/VKaPhq1ge4+AnxZSZ+EoXvV1dIBkdHudytOlIL
9ubeqt263TXGXxp9Dh9lecKIb44rAmEhnQqUCbV5VrfDja6Q+ad0zFDsKUxK1NNY8EFT9ZU212H8
8Bnh3gOaA4bXjN15Wa56Dvb5e0dcOGN7uSGi9vwxDKyZzdnQ7qK5VaNXbv9kPYvvCLww4FLel+Ja
m/16+5BFnnYcW2KRJuOds/Ho60tzO6dqBuO9mr4F5dnqL1T5freR/R8SujjhQf+0h0yffXef+Rzf
/wQeVnSYNyQpLim+3eY9OE35V+AxQuLODVqpiATMfWMhreeoUmcy79aalcPd7BMdG3ktAzyhsO8z
iruZ8zFij47Z0dWX6N1EIlXUjyG9ldFLgRpG+0/EFw0jHMSwIDQSMVXVuyqUiejQLkjM7Eratdi2
pfNISwVxmZ7KnfeRE1pBNLerA5uJNOtJ2VdWPOfDVW++JS6Y/iw3vFlkRhMbzN0uMzcG+FUvpgYS
LS6aN7pZwtEiJNAx3UimLTiG/9d43BHxi/JaVgjLoZ8LZG5lDsdQ/isNUkehffZWB3HwPYVMUxxd
Y5o7HQlcgf+UyE/QCoqOw8S2ACyVEaf3LfDPjAyTCY+BYwo7brOWYKZzkqeLVxV+WP2e3xuKD2AZ
PPE6eJUzxNFmdrx0mERTXo6WpJZgEzfbGDVdbO45E0V87WNP2ZnxO0f35TpHV3GojRrgbTnEawFK
UnEaBJ5YrmE+qQnBx2gojxYmIpr1KqDuiC74D6QYHQCODGwqKohNpgv5GD5sVkfA3bBOSPvICAza
SNJZxUaq+l9C+VNNXJM7EsK8d7sT2X25vyOPC0X7b5cB/9IIj8neh7g7zQJtv2lom1yX+r2TKFPE
FqEOj8R/jB07/MsSPoXkMytdLUJ2saLlgkpeRuYVxtca8dK41patJyA/R4yBfYNX4PHNoav9QwUI
Z54sVMxe7WyjGnF/0Vm4QpKkVg9VbBzUe9r4Oe+FOBOt6jjvnWX1U79iThANSGtCK1TlR4XWboJ6
ICTyi1Ruk+qf5h/AonJSgbKjOl/d811r9lxutVMaF+g3qbyYiHhdTKzADwBVhpmASf7SZmFLQedJ
Q4ksHY/nbOdDtNQoSP66X1/8Jt03VCRMbj+ZfuCTYYeJOGtxADuz/AfUj4g72boNKNJCboM50YD8
Yj5pHCzyI408VTkW7d4P+IlIU/38EeGhzzpCXmHGNZFbjLIMOhsAcrDOjjtV3yjy1qyA1JeI4lT0
sjjdQRKV9KpHN6VntdN/YaiIjfh3Q49qfFrdd6T99SWyPyIambFIg6HSg/sL5p7GSHbk5bgysfwL
tL9At7oglAxXxAZ1SNg1cbG/Ny3d3WBsBpyO37Uokq/YmRpjNxJ3x8CPVQ/9WTsd9PDCd0pBikN5
wRwy7NTNPhmpBnpmnFjDe04s77xy/KejiElAWcv2VLH1Uz7nSCZEbPJdpUc/PQFmdgx5IWkUDVKo
fkC/ltHwO51mLuz9QZK6Un5PAfWjuD4XOMcEEJqYcWNM3Dco61vilo5DO+PhC0peVW2wAwmQdFuL
h/yDOShGVCJe6w5ipVj1wlMKYZDZHzISPOaL6p1zMD51ypwKjAPkZBrd6L45qZOSCSRpUT+5JNeE
wQpcnSyuUFoxT83fRqGcu7DmbA9YP9idZi0sHU0VhPO72fGDlgSmZwSEJ18JB8nCx5umEONlj9qq
/qD90VLpmlpb2rZh+I5OBn69SdtbDHwlXnG935BKy3BmG+UWcEXnd8EVY6M/ZbBT5ywTNgx/PEj5
aX7eE3I60vKj5MvPe3JueAkKn2dpyZcfXOd7edabwF3J43r+8lv/UZOCFuVssmEPQkEIAsiOtZVF
VvaQr9EA1GHa4arWrac47ZTiUgp0nZzkduNnTw4FRVnK0X2C26AClI/SES0gTGIDc+y0TcGIS4VB
2j7JRmDZQwAKmDm7XnDQKsUJOx6lI9t56gpbzW75nQ1uaMQZNnV+/4mw+2q2JvGH5wTd9JD06C5x
+2lZvFID3RUjC3hcWBXqtMzieqnSXTVpM6mHoBUOKCPLhxakiUD9hrBzroJ5y9JbKhB3GJMAxgpB
3/pgqBYz00D9ocMBD/wNCwJnBg0pSCijL7JnLOVgW2gf4hvdw3dZLX2GnQYEFD8WNV4oCeOG9krS
4ebHBkRRMNZfJm4gOf/TpXM57YlsUjVmii5xZlFqIvMdoYIuzdYmjTvfde8l0jCV4JoS0njNvwJH
dJWeKnUzgenSzDi/9awOqJUIo4QXujbxK+BagDrQTkFyalQwVzSqeJlC46vEoq9gSLHGn1kW1bcu
pzP7s5cLG5+Rl2eyCI5TuorG62BdR2SJIUGuFvvAKeYIwK6KMO812RYnwnaU7lVV2VX1mz+V8qYV
SENA0vSBIR95oDYla3qUnAxYTKRlq4x5y9+ZM5yqEHbI33ZgZh0IcWYYCFNasLJT4n9pwI69Bn4P
ampsEg1R6ibjW8ZYnP3zExH71Eryr/NhOv+izrdYVxA6oj0nllaWNcee8xZbTgrHzVnKm63mpBp9
yyDyQn78wQQ9gR7KdkZ6k1Pb5vs0xndVOo6wzLOdJDRfDdkIQnjiwplCwsaVL0nA2Vp91b5H2us7
u9YoPCICcMT+Gs1+Auh+E40EyJatIYmfAbAqqhZUI3lFsmRId0dtH8LsV/KDl3hVWodW/6wQZ4wJ
41yAepxXZDT5Jd8jb1zkojVAkfASdGb4HwrnICBqdcX0IPhQShwuibiuh23NL0GJGjPxdzlDdsZW
CVi6KqrQeraQGjn2p6qfy/6XN1mkWWmhyQJZrjO1dmuNMznAS5FolgJjXaUyjNLlIo3UlWBd6wSM
XXB1RgrvsK8N4lxQq6DRJSjACWl0pM7WrRyAzmbZW4/qzZJQawuL265eGRqfZPzFEBlRihSecm0f
pJBRPB0KE401tY5R1L/B3M7ENxi/CyIK/3w38KJs7X9rs5Zy24At83HSJDnLXkRDAC+hAKd1jYC/
0HdW2BPsVkjXBcp/Ez+KksNsK9wwMAS9yxqU5gtASqSJn5yBC2G6E8UiA5ifyKabnIGOAYYZl/qF
gPjfGXPbxhQmpKzIkvi230yHA6Oh0O7N9k78N9k9dEgsEomg5dJytZGaMADAmthei7f4XeyyCa3J
rxy66MmF6vDGESJwcybDRcPsUOTV4vdfVZ8gZvlZzwQHSJffR2sf40yLryHCKxP1ht5u5tNafntc
RwtVsgVMJTjUrZdC1BBRlwzrAT30lv+Xi7cZHZKqkcmq8izKvVqVm4DfTgzJhSe3C4tSvjM6QMBz
n9EnXnujDBJNOOS/zHimnVt7wVLJTvNREIZ78hwrG6mN5XXjRibEIjzLETXThxliw2Mx62NQRq4k
ZcE85kaE2MOp8o+oHBu3pfFZAwHrZMkHycZCo21mdytDkcCXj6TJv4QokWfXR7aXzbNOjUlykavM
bqVLbBAF26I/QTTfK8WWQE+bRSg8qssKzflKbnb8SWwqbivvU47AmnlSTl5K8u0Tq/FXcqXN3wND
uI2ZbSw+JYkPMyV4xZEY0fPjfG40+dUqd/MHW8RL48nzNl8BSXtOxXMjH4qqdwxzWodFvjbo+Ign
i+iQincv93rursVrimnSoWGhouiwcVAEzqJT9W90B4+6wBQH6fSvQkVmaOs6+AyUjwrBc9yQ0pw+
ReUL0dl/Hx24EopXizokcVyztyn5d4k5hQQL2rzgZKHxwJYG4zE25wiTEbWlBrUVS1694tZ2/wQE
QqPCuEQjSXHv3dalYmmBl4TsLOjSY1GIi0G/qOAahXXsATLKxzt4ZS3nPjoSzuh0uGe87AlZmEOF
SXRC6i6tqswtzVteE9B/DruXgis+DxoyJUjuIWu5Wb1ZNTobLZMSLUFoF/Kok744sFQhzm92ZY92
ZcLTkcGW5cus3XXnnPd+vh8FkxQ9B7oGSLx2Cf+gS+JV1p4urkg0M1nmqJ9538rsTw8/guRzxKlA
Wd6i6z/eA7E+45nxwfoniV/ieKjQKRQ38oFQC65Mwl1farCMPlvz/IelR7kGxpmkHsweh3q85PGZ
YEq1HRzK+OwIfXlXi16pgyks/jSmO6ofx+zOBSAJG+A+DgsPMg5b7tZ0SoLGeIlZN+NpQ6BGLn5R
nu6/r0l9VCDesS1jdmE7ExFiXWn2pl5jqb3XcrVWoPxRySNUpQ3G4E9vscFaw6cm40iAApsfr9HU
NirZZroZ8P+L4mLeeOm/QimOFFJDM0GDJNV440ie1REMrvc/Kljo4qkK+xmzsqiBQn7xzk+42Oga
PPq1ixRzlgsJsheEZMKQGnqeTzDD/xJ1B1X7Ip7tHog0WDMMhisdT3rFEZi8/6rhPA/EQwqAWHVA
DzEu4CdcrPWvsG8TvUe6WzAxTSgZDhbSB30bwK+V6l85nYzsnmF+LCk6o+dk0XECUg2OEoE0W8iK
wDYJUSVFa0+lyMJEd8HXMuex43T0l3IKlLRFOVnJGwN3FMxC+2fWT0h/C+M7fcsr4P+aZuFvSlCi
PUFVi6bcjT9gtobK8Fs9KqwJqrIYkavpFC+Lc1U4ZNq8ROr1K+Qvnmo4IIEQ82lNBhUWOLQxXK7t
cMIWmlyUFkcH6k60gaTdLnru+sCAENaeFfTtfAh2JeYyxNj6hnsmeK8t+T45kyeXJx/T0RxpNpa/
ZfErp6tQuZr8JgXwLf5Gv9p3yh5rILcb7wpSUIQ/crFmEXynq6b+nbBRdpC3ZAEqvxZuZL366vNL
EK20fGU6gUtzCTdihmjXoxJlQFg0AvT8d5oNoCJDXrsCZr1oAxUXD6gtW4Yh6aM0j5F6CqgdARrx
xOpbIuAlqf8jUrV8ozuC3cIUuKpTkERUgVPzY11yyMAP6FaxSczDrLMg1AzpDUMO7mRw1YGZZK0h
q0rzjYglON7X9SmWqNHYEQZMXtKNZJy9H50HjtWysGnXWpgM6BYuwgkiV0Lu2mIIg0SXwLt3U+0N
/Q0b/yKBzQ8bvLjQEF6EOF+1jdRLvJR/7z/LDen6fs6LEFsQLT/KUnNVwfPfu1rwqMuITbZp4kq8
EAAPyAhCVGxhHjm2YMty083D510GfmY/YdtrontZPNLkE9wwE1bzsiu5XHw6fl9QGaniTynhmnRm
F5L2OgjRWb/cM1wk1e9Nx/eZuWCnPXvYd9d/09NgEek2uvKRCqmyXQntvxoS76198Ze4hEs5O2jx
qxlcAF+c0PiUzRWNN2SSuuIDFEMTKC56kXVj9zK1qteQ76OMlmJIjvLr3f2JiOnBgFLlWuqnlsGb
T8RJlPVwSVWXQw3QyBvEVd6sxOpMbBzpmh8j4Mc8K1rynnxem05HRCPcjaT+z7m54k1TToB/1MiM
aHLJ5SU8WQxREIXf3xk7uKvqv2yvIFPh4CbAZdEheDVQtJMw8KVgJEPTkIyfaet11j1838Pw1ehX
ob9k/m4UGQ2P41LwSm1byHT2Yb9k/CIDqQJ619k4WzgdAX5HdQtpF2FN5V7r6fJZFvFJV4+yeOlr
UoNORfhSrB3gVl5u5qDjn7JcEtuFsW7FGOvA0crvtZlychdrw7w0U42rXLP95DB2F9JFTPNRGDuF
lD8IT2glLJbTvdA/rGGFuk3TPjRALq3Yav33CHBfyicj3cx/OPNYn51nKR8JvoV6qBRAhYvE8TyE
fzJUKhW5ieX6tG7Q00JJLi4eVK7t3cw+hOa7cys3BTKNuxElJSYxNm2V5zQisDWeiIVT99NA6LhD
PEzDsx0s2n5pxXs4agcvIjokOnBkZ54YYxYz4Ja+AKQ4DskKjRRPuRadZjR+IhyA4U8JD3I7Yruq
3AibvLqV5aMV4QjYKETEgHA2F+JjAXmvb9CJSf7gc3AE+Ggm/H9Tc0yiP5mYp054UZaDUHrWRNNg
Rqnrn5+CMGtfA3A/WkB1IG2Gi8L/H0vnseM4kkXRLyJAb7YypLxNKc2GSEvvPb9+TlTPYoBBo7sq
UyIj3rvW+HD6d+Vo6AsH1YxDvOBRJq0VSYv0keTiLVnOvNVMm9RicjvBGBVrQd13eLqQUMXSX8p0
ADa7tJyfYt0U1CPqpDMfS1kSswuKUpUDQ8TiuVP4WUCzomxfBYSkDclDs9+ASCLlNXqfJneQ3KB4
xKShx980kiFM3OBOXGOSI4H0F5VG45abAqmY8QZ2hS6scZhNwyNNcDPjDrlmTX1EiMoLMxK+oSOJ
4gY35RP/j0yNoWIi28b0MZaf8fwTz7+8fyun2QdAn2q3AepdKtzJbokNjBEAH6kIbU83AvPkFUo/
ZOPYYy1nK4avSwjppcI0XYZM14EQk1JmTf4KksStmr5UNUdmge45PUfdtjAOFQEsDp3Z2pUfTzla
SOTRHETOVYZRVwbnIJjfEoIGJMKs9irMBBdaKHCg6qnDVBnxp2N/DT1jM+aZYk0mbmaTSbCY+yNS
zN54z1uuavlJWtQiVjZaRKFjfVRUb6iPhAggVdznHvJ5fVttYg+avT1aWn1plAePC8x+rO2EiJ+y
votSXkr5LKcfkEiIz2nC4anbD8D3tfQ3yUw/EtZILhYFnXFlv1jSlmxPHNGYjfeDZqOMpsyUXDRj
NyTXke7JZKVrCJ8xWo30mB5T5mZ/2RLrkN7EETDFr71/bMw3p94aDmbIla6sCbABE+d3y+tL9WLr
PwAc1A0vOp4i1C0oSpdGumNVEA40D4rbeedf9yJSAnt0vEV6rFSNDJwtLT6YBTQiExxyuqUUrHIm
rdfIPGvLok+91bzP/vTiov75HLXOHqnkFF1B8Baawp7kXJPot0n3WrQOCg+GJSieGQL/eeRAr5iO
QXyRptIvEIBoW98+dENeY2vG2asbZ5J8Qi/2Zjz0LdI3xOmITFZQDLEKya32blADWsq3nKFPG5Hb
Di6BkAoYHJ9owG5/k/onwgpuwhe0kStN+3DoJFRUrslFY3wNEV8wlYWd5IoJY0oOEE6r7kdGGihg
jOnb4mvqfOzasJeMswkfOdj+Ck964jIDea3+2wIDCMyT6wMHegMhTpgoLCYK9FDd2P6j7j+d/CcB
lzfAR9fpNHMOoHVut3RkLoJyOw1/nU4+OioAMl6SK/FcIRMFg0WPmmFGHYyrRycUX27BIoPaG9Rt
RLylfU3UL8W+mBm+YuL07RoE2KcpNgK9Vk6B/OrUf5296DbTZhgPhOsksjfMx37Vw17cZPHVMtP1
BBrI+UbGgJzTwYCffAWwHyqeQcHbX/QDqSaoG90/zwyL6X3ClhEAK9iu3a/T9lX4XIIMhX8APnAc
+alBhmbq24rTsIIyara9tU+pMoxvFGr2AxyBST/ZFfqQK+nQUhPImgf+jc2FPrI100dMDCMn1bCv
zX+2EJ+DCQIM+P6ewzYjm+Ia4DNHO3J0tsMGoV4aryU+Pf+S8KzLx3h4ZQm0i7VkEsABKgjmUkxs
GunWMl3UVIiqQS00hVhyrkKpe4KsL81q064rLI17eL4eY3LCOkTUcIvYIag5wQplFV4RxtPJm8KO
Gu8JNwI1VuN0ERLHmDsubOlpzf6g4cN2R+49iRfgqkW+VRE4dyS4sOtGDhYbIjFzpOioaWprL1ub
ZnRpcRT6ZELV2nnb2J4ZfE5IKiLpyJWSZq9qdAOARxbPdolbMWPeWUTV3W4REJKx3Gh89xsW7HR8
y6JzKd268L1PTzHvRjMfQDiazbBpdE/sB0W6El2W1VFdomnPvVz7tVllivazHeAj631KHhFTfLMx
e3VtNker45erXJ8WcNhjCcMyX5wju2+EHi8kQHmeSXD2RRhsQ0L3aQAengNw19Aj1wjOIstCM0+O
SSzcLiEvjyDNyc9WlvqewiEanIAj2QMFF3W5eG2nD7V50126BNm9lmAxgFkCiRuByGNlPxm7vka/
aGZrg78eOy28MtjotWbLnqsA8+UmGHbAH5Z0wmsMyMUjR1JF3BAljpyqPdRPPFgEHdYtamI30U5N
RyQWB5c3P7mLxPBjgk4XiBTlOoQU+GXwwqVcvMZb/qt6Ff6UuUG7GIwrAjIsNQ7Sn3aVGcLk+CNM
TET+Z8epv0Tda9p/kxmIeSAAQuQ9Q1fZyD59yR9x+xhnjU/86Lc75vj6Sl72wGU3wKYwNpSQ/8ni
L9RQ43EseqoXgN6O7GBB9hpw3jC4IXEnpeIRr+AekEb2l9zEtyptImpTQcDYieI7QyM5pzH+RfvZ
sqcPL2IDHvqLZl0wBIqSl9DTjd82pdibdEk2CrFXZ1igINOIGvEnCFxkLbn/DBVOiHlHVWGIt6j9
qLDhapRqHiXuXn6NEHiSorh+Par8cixcBRH1l7BczxQ8CZZ7wRu4Hke4WNgP/U69h9B49Ol3VTGU
hyce80Fhmu3HxdjQvtV+BOhjZAJkf2Rjw+401Wxqw6pzNowJY/PAOcnxzAuAiIz8ulUkLcMSnpyv
ERtl2VVeah/4E9EO0TaeAWTZn3Z7dHQhY/JXk3Zhw5FhEPFcMWsIUDAIDw4PgRgNSXWk/51LgviR
CBi3L27kCJJAcsq6+/jRph6/vh7fGBrUZsv7XBXvEstlX39V8UHwUzbCAhL0FwwGWbjn+RK7tdqd
EtMCLOLj8n+jL7pNhARLmrg+yuuox7SchPSj75ruYg9/WBQkRBrx5IWJ9wgsT/gp5+ZDJUeIINKO
+d5G783Q1Jh/vZYvUovIA3Yh4QJg2I0ThCk3WgsxhkfLJnoXAq5PM8qW5GpnzjlMdnb2PjJ1N3Sb
teABTvoqUIccsphPwogxo4o+biLxhg4O8VvmceDiqu6Axzj50+iVep3F4CTcY1gVuGsi3FZ0zXJ7
NTlrSHDVDcKcSKoKMJeLkVNQYEgg9XIXYwtWe2CVW1w9VPUhVQfF3s9oLjV1xViVpR85E/fM058Z
txISqMjf4ZtNcyM7DM7yKuV2YhBFZFB+wPAb226jdJvC2QOL5UikwFL7H60COjAoEoIbmxWQFDFm
h+UpKlkBFKq1mcUbjkC2GXPVNdnS5pmp6OajBIT++PfM/izHjxzibAEX0YAfT3TdWWhCYIk1vhNO
z+xomniRhqM45TnyhFm44BqapgP8FjMMMUn0+qhuPHKm7DhzGv0X06bwzIyqvqqv0fjbIZPkdSXy
KCrvnNFLrbHwsjnMVVQPUmO5zOY/8ZagIk3sX8MeuP65rHi4aYxN0EvXTOwDLvNlMuzDes+cMLXI
lHrAO/AsEfY6iVy9tb+SmN0AxlPlKrb0ROe8I9wqAo0PEBGUU7IORCwyag78H0v+sUBIxJfaP/kR
mRjp11a28DRTu/ukWlbxRkQnwCp+B4Cyic29zAMxcaUhqdBwOWkO5F995U2OLgYicGXLvDxgHEQd
Rby8eSgiOJ+bmHNiEJ0XIfTUX0ey85p8Y+s7nf0VFT+iTgL26JyEHfcAjypEngwrY+DR6kyYfKu4
c/QdOTj7OGgoara+ZaxHCLXzwpttimARy+5CTG5CXCTR8rMRSxmzFwgCZkRW430ekxB7BvqH5co9
qIJOXtHi/t68FQSSaMjJ1WXovNGOu1CJZZBRORojYsgx5LmgLkDm8b/E1ktHwlz0Eypfvk16uhu7
DUH1sP0rgWio0akb36QAlJYZBFnzAC/+zlEqZMk8qVgjxREnWeunScdAyz8SoXXRM6YiwgR1C427
aZ71Vxl3gKLtM0KkYtKAyvIW8mzGR5zclYSNZdvWe6cyCZPqKJr0bH1VxRcz2oMnkp28GFxrCbzE
zwX7eh/ze8xvrYYyzXfLwcpWeiyCS7dRcDIBzJafDI8G8g3L7ayXmBAdYAITBJJ8B8YPUnFaVzVv
UvY3G2ze2ZqUF0IpFhpH91h4UJ4iviD6502e8a4ehmnrzBqiJ2JGrh2MG8sFKPa673axqF8wOaMv
tnSRzTcf4t85QwpQmOKMu4HjbJKXUPRtdjJlOPl5z/kWGIjdZGFmjNm8/3ER1sqyPh16tYIBnJsY
mtLzm5POzcrSJlINV0p5kmJgCiVbZzpBRUB5WJhRhvBoPGpH2qQDRUHzIUbEHXHBEe0WLtiTg/DW
NlijaTJQ1YNenFm1iLXjIlXR8J5l1EH5lmAC8YjpcPtQlWXPAWt0y9pax+A0fujSoEoORE8Cs2eu
AVyN78nw3ZJ0jhgsJCZeLYWYyG6yAHo5f4f6LgPxhQgrb8R8BRIzTPLD4y6X58A5J/6jCb+KvqGY
zT3pPV4BACrjkoOyJCVlCPws3cz/xu8Gs5u6N1CjNnQA0AwtVSjA2e6x91XaweBLw01beniJJg/Z
djd+iYO1pdYhrM65hOuDzoqcEZFGSbJvwwOeW5NUgbL6SbRnhf34aQ6vlYVum9ANbX73ocyM/Eez
4KYpJT2prbKwpg+xqJaW4dbq1ZF34BuWl2zhO9ql7paOvWQuNcbtOL6L2LY0YUdEUm677ACInnjh
nkP+9PFYZpRAGgp/rZa6IUkJErOuugmHdU6YtxksK2a3vP1QLYtgMX5Fn8PXHeQVrsCRKYjdfjQz
ZCUEe7e7nMWEyg/+UO7uB48b/JKI89KGd0N5I5yHt85nyUSLghStu4FcL1jyOCAMUrz4VRomjBZ8
1eJVsAmpGT/+IaLZPZYo4/rKiACfjqa106Z3VKaVvcXpb1j3IMsWUwDsJ3bC7DOIvjWB7AbPEAlk
1zh48qG/s3PWXbty0dAnUJBgIf5ofC5YDvTmJZlQjzELTi1hLRHqlTdHv1ssTqb1InS+TnbW5feB
/CPLqyqSS4kZVlytP1JDR7sqvFFkfqecaVOkwy8/CNJFy5JttZ7Ru3o1fzDU66T1NxENQezWQ0DF
MPpoCsyWAksCQZEY1xT5jfdQzGQAGOg+uJ8IBqN2rMSEqlrQMGi75vijVP9IF/HrQ9M0XGmbOf/M
IJwMree/AcYAOkTSTlnNDYyMYbETPtJtT29gQffOh4rUIDK+zfjDr67ThIqX8apjTpa93gFOoZMN
/81rxL5YDSQNLyA+uxXRobA3M0eCHp4qk6++fJ2Kz5LWtxgdotqWZ6V/DoIf2YjTUYHfCQfksNYf
MAqtjKhBokXzleDr94mL9dN2PakUE+BG6jlZ9/2Anp9Z6/Rq+elKQ+jBv8WNghj2qpT7Wl6WYDFW
sJF+/IoJhl4ynxrfFb3U9TaXjEUVfOexw0yMSApBf7dpVg7A6FHQYA45CW15KfRfZaRRjU4xnWpi
dnSq5xdd9ZLYnnrR+2urn4tcWnwXhFF1W+FjUsn2dl4B7RZNceYtt9SrWfdE5oGh3M1yN0rovlZt
s8u6z4q4tiwr+J4ID0c3SalcIczka1lIYvdG98DwITzMu1e4deHh1/E0jwskgFDJgf4BM0HcriPM
VztIV53vvxy/KxTBvvSt5BsBAAP+h8l9cjUvYMJ6ocZL0Ndx+BsNl9TZ994Q4+806Xaf2YQWvbUG
H2qSzcgpG5uM+l6kXFXnoucnVh4NeQsCZiIWUH3oPL6R7XNpg3QhdUQwDxVERrVNRiCHrj+LODAm
7uisEuxFe2aCzgNfFDKa5KNfED/yBaTnV6tqcvHzkAl00ejpHevfXHsrWvBduXMnKVpHOPwQtBER
wXDGwMH33uE8q0V0eHmX2Dpkea+pCo79GWvsU25J999LX6DwhMhEzS0ovmmn5K/iI1zS0Muz34Cq
tSdYIv7MZ5n9IIBDYkDrkkSW1DlAycDDxOzb3FnBBQHttxfBnwYAJ2N0cNLvcn75P94XYrsOY/rx
PMIKpeTL1LYB/VEll4LyzqgcbyfPmk4gpg7kz+yFptekl1x3lppxIFuum8G4GK2ovwZQa1rX6YeV
mZJloV6wtwF6ZwBiQhskmKM+4zO/oLUvJJ+5Ef1VtLMF9MvN3A0N396LZB+k9ETaBaynMDvjvdb3
lXJXEZ/OQIV12a5jBEEqT0iwjkkP4tllBet4B/4xhIMr6qPsVUlwlYQYtcSd2VZiQVqyRDMDQRvE
QnoufROWiyCeDQg2OEOmZ9lM+8kpvRLAn5IRkkB0Dneh4wPPURNSS1g5OI+FAauBw2ICRk2hcQHG
12xxZYTQaL+JvkmJ4QrvEws5J+p0kqD4fMVcCdZC7dpKqlaMq+ui2AtcmpZK4KXU/1IrXvjfcX4l
HRdWiCSNlB+kyt6U6qGw1zUUCMzCEsbFnRK1BeOa4x48qPzB9qklsVorPgrMmeUBRncsfo0GI6cH
a9L4s+tnH4mMl5GlD5bO4o2mfZzNlbIwE2sxYVD9SOAhalKFMKy24OY1WViRr6hcPP8EmKCZ4StL
OGc5pwSJXKMlL1WdWYymnQROJ3A+y+I7Yohs9q15zDwCvPIt9XhuTzF44AkuDihGAXwVu17GUjAR
3pPzhCIVVFzhzDEkL9O2c3vE9Y5PGH6tPBKfhQfELNa5iHomEuEgmUht3K4ixGCX4veQjVuIA4i0
UwSlzpJObBbdW0VqBoQpUFpjbcmhwpS/bqZ9d8c3arOGpdaF2PaF3+1BlwxMSDZnzSZGtiX9NkOz
CctkSc8YuA6KcjwaWB2KGwdLp75E5lue2luVLzCGKOfhBC70uvKgy8AEhqfzBFion1T7GWFVcSCe
b5zdSZQtNIvzZPOYl2N/C0OimL9s0rTzRl1R6bWuVE476g5kkwPmbWo24E6U2WtcbglZBnXxLdtn
efAkBZn3KrHfaobhruMZ0w6kz7kV2B3joZtT1rrmvXSd7hmXdyopSMJrlyWJnnMMD0PWzabMj4Mj
oR8F5SScq+JoJM5568iP+Z+KS9wounOGKpp8ZEQcqoIZR1hqieRUdR/giJ0nYODiGhGRate4cbFO
4wSRj3W80WSLB+wnYQWUSJ2pz+b41uQky73Ba0sxgmz9L9eotgGABJ6KgrehPKmfYbkhboP4dq4B
dpGCaDy3kUKAsANGnoXf79+RCXxF8wXKcII4bzganQi2rrlO5dlOHoP9E/ffgzxvKAdgWCtTZF7W
zQg4BxRimSjz9tiyM5/BnPoQHUcAkpX/Lpie78/ndpRWPBAkDMSNJlI1V22srH07xFl07VymPf+C
EjzVgKyZ6SEe1P43I94lzL+K6F0iBK7+BCIlOc6gvrgETbhai5/JPpGoFip/Bh2uzj2W51U0fhhk
n7dHyfkzuqNq7lQ8Af7T0e6a9MeDOue3OEH0s7Vx3Z5VdY2RUMMfrq6sIdhq9Nv7qBAp010ROBLl
Z816DxTecFRE8rST1rFbxR6LpLhQxVbHT44ebC359xnhRtPjyUKvbwi6vX2TJVeYJFRpB7evgtQo
CeG9Z+mK2bdURij0t0w9yBZCHyI19uU4cPxCCyFQomkClneLnC5aFu8qlGQXUg26sGFMagIZPuTo
oA+eRjRkFv0oGkZ05WbWNMk7uKCmlxGWaPbGTeUhzig3PIjmdoDXj+KHAM4mhtEI2tNivZZnZLQ6
KWWtWyINJsq3TQE7IoZLswV5f5DxvIyU0yADQgEyOiMJB3eLm6DgUUnxznFLIqZhLGfcAutxttOG
M1rsQFru4owWwZoNSAnTa7njTuijDSB9Mr82DWGSx1y7ptm9I0sgOuC+kSrX4HGHzlk7Hlu5WI0I
s2eSaMp7xsZMuQ/GuU89T9DqbUrWbYWHEg5oRQgFcvWR/E2WuiZ+EO4yFn8jqIjFniGcKq0K2pet
bPpzFN4/A62ftm322bSp6WMj9qe1ObvhTfz2K2u+e/MWLoPNOP+EIR0quA+StWN8Zqho65d/OXd7
9IGduIAYO23PT5k99ogYKH4AiPwN2dVsui67U8NSZeubpHwLx5syF7x5u4qHL+4PSvA2h0f7TXe2
8hweTLVeOxOVWK8NGbeCoIZJ5qAVcYlyg5rSPEkOwlqR5MaHPIjgJyHghNOiQYoxkmTO4DOjvazO
mG86k+mcb4cKvRiCInRhaw3qNMGyE0YLovZIFcD9jxemny49Kv4CRqysNyBGhurq8DtZV9OZXVCs
CPLZbB7kgnZrvrKyuhgYtEhLtw4d+nOVTzRjiZf7F5lYhAiF39Qe0bsue9ZR/yK2F9KRhbzZ7j3B
ttSUQtYGzyH3f62UwETDIkGE36DUdeBkE4kXk7gn4MDZ5aMii0BvtjoVhcVPrRObISG84vqaeSQ0
i/cy1GlJlzbfINzAzGsiIP+LydGtL6GjayngQE8CDp2094RhKTC0BVs+EavLRsMgHGAiIhekGxFg
sIZQltD27xqKofGqERgeUOwxjM+a+P4SR/BWexYEj8V3QwWHmy5qeVXYwUtGheRjJjIQjS9zJxru
+jnTs8OcA06tcaY78Uav12N70QURIQZE+/3CX6aRqLjvIXHVd4eXDMecshHEQcIFRvyjbTwphIRv
3sPnsVcdK5u6+VVFXqhALnydrZalTpteUn0P+SDTbPESlO//Dh95Qu15CHiSHJHwwPrMN0W8YKq7
agwISsDisPVvNY58N5f3qG47+Zp328ly/ZZsyU3l88etyAMAZdLSnW8lnlGeSnaRUZNRP7vArzN5
Wfmh5/MM8QJiD2HpVlbyd0qqIBleJHwfhWRDEQH1oYGWz39x0pM1Hnfy4BK8K+JeEGei0AhLeiJf
AyYY/1pP1KxuMqQo1WZ+gM/QnzSuQN85j1jk4vDc8eo1yZc1fEfxqse41QA7vNThUTZvTfmeV+il
PBFyOLhMax3cU9UMRPERSVZ5he2SV1WViM5d3z8ChgzJhya81hFMM+ZbTeaQ+zPG2zwQtyFB6n1p
kB8KxtBtYm0Fp+0SgZqOq0atGRkAr8Pj1LzYmDXIUqfx1OcxIZghJUViF/Ag6seGa3BNTmf4CTiU
QgRQwYFlCJk+h54OnSsibsodJpmofWmU06Q/LdIq8PahDk18L+CF7YHytkW5m8ddHj31Kd2Y+keh
Png6VQV7FUpOscHOSIUq7nYLVwopNeO8IfaWuJIz3BO3qVi5Zrwww5LWkMWkftUKvi63K68Orc2R
eh+VTxWtScO7HXWr2YyWjv0+MQgmlCZtfH/XhkdNf1eCK/Gvsr8r9WNq7uL0aEZPx3pBwNaRUfE+
K1vEyGF4T8DxFesS8AZoOx7r0rmHwCoBoKjxDVc01UepPRiMzuRJyP4WM3M106E1KW4eID3SJyBR
VJfSm0116og70QXo0sk8qim7XeksRClyGV17jtJlnreS/qYihklBrmQJlDZ9H4tnybZV7AlNSzox
X/RhsIZ+XtaPEbmwPPzwgUodLRL7HDmSTHh9TReEHZEEVryE8h993UQ4NuauDzd+tS70JUnVO2Ih
U9R9BQpOU774hNy2WyH88s1zNJxmhCaGlxefk7Ke7JdCZxJfccnCcNntzlYO8p0gTLV516IXtXjM
RHFBsEhepK9TsofRy675Cxh2u4CQ8ndwqDmlwK/zvYLvOgNJnpDnO/2XH/ImrOeUgo53m1gCcyVn
7mBiSuDnrHq8fUQ5gHDFwy2sLyPeKZSaPUoa1kjChs3pMFJaXRM5ArAqdRjpMVzFF+INgm7ES7t2
rDclZeQ6hgmOLTwSBRkaNtbF4FNX/2J+1gEDnmx9AbVQkeOKd760yPC7pCiUABvXtrbN5AdFkVN7
Ifi5MY7AWLN5oUMRBBYvFVn3/4Tb4V868DLPhMF+FtNPysJnZlRlyDfks2hpumPut8tVI70RlIRL
JC9uMjkn2bOzfmaeAokJPhMSxuGBPiGKmHSUHUXJifoUkjqbaNUHfyU9nGQsQ8rBCUDSE8JS9msi
1lf+cBa0RaZly1j9FT0hsfKcwhe01FqAPJcUgGOvnOsUWOSotzupZdIWWF3xk2FuYdA3rQ2Hg6C0
uojAzodDJioftTK/Ze3CaQaKgiBoOL/DkMvAAdq1D367p4eGb0vvPLHUqy+nMCMjgLR//sREO/Dm
EInik9V4FjlXRGK1gmlIq0UDQJY2xrLlWomNEwjPSOiRMrxnsbFIRTBG8Mf1R87PGNNNkj2J/gzm
iI6Gk5leU/lNnwn5Gl/incQvN+wKGmwhsWtK2g+MV2F1mcCyWpbcwvxxGK6G4PTvwQH6a/dKAJDP
K0/d5UuKFH30f3N+rYEIe0Fwt9IT4r5CM21XSFvYyMFZe3UxKj1AA+EV98ytx2OV0yblssVxXHWM
Vv9gvm7VgXtkhOERhEvYzj6B3YCr98stpAfdqHN5qQf0/NyEaK+T9APvV5Yixvbo3PF18WVVwUEn
AyLC+y3OuwAqiU9PNc+KslHZ2PBJYzqpyTTg4Diq8q8AggmGq+M3zT5xtjWEiJLx63yoWCmb4i2U
gN8JaR+/Ux2jIcFv4aYGrnb2ev9m85Mpb4KatMTZaZxDa2mwV5v7jGkN+3OzG1TOO+G4PPGYzMkW
domDjRARJhracgFzJqI06bNBpEjG8BNDG2GfColONkeOA1qd7xR5zwdejE/605AChXzqbzFaeKb7
oz58zuNeqalrXDMA2jJAHHUPUH31wJ89/FUDaaYeII9foV6EINslDAzj3iBU+zCP6BQYn4E2AUoc
RIYbaxvyyvX3Iv01lPvYr8k9cX5BXq3ityrOSXQbzf3UeW17QGk/oBls0IBJx1F/cYBBKYhrXnRe
Czy58Z8iAwAWwE7Nc87v/rcxrOwIpv1ghxcQkz7fpMw0HaBJRFNQ8U2NLTR1yh4FD6TrSBLJlYbY
6MmxQtlI7EC2jSkdTENXzdBk7mLaS5RrOwEXuXPuYTroJCQ4JAcimdIeOeLw5t4nlyh+n5CONAmA
w9wvauPUSoiCXnJkDwT6FRCUd9H1Aswjtbdq2ouwdoaekYKiHayfZa3sGlb8HAU3X3621Vej3SL1
R4rISkdoX+4Tti+XvzKMLxJ+vbpfz/0m0DeVxWubkBZ/9HNiWx5phWISmyaYdb/lhSQzDAacyGLi
a6fmbWSgrwll6TzcGdjjg2UrfhCzD3c1MRa2fOuJyeEwmkBnTn5JIvLWpKub72dctHgmXNHs2/rj
JqfYEYgIChIQBvOuevBpeZCPUYR2lJoSa2OpL7H06nD8EzUr5IZbBVSvGXlpBm+iTKP50+PSreFL
zGkDz5HhOhwIB9qo/stYrDuZzh0vGSTCeo5W9Dujh+tLd5x4DJZluWT+w0tUpltOX9P58mEm44ed
uhS1mNWO2nq35S6OSBEghxG5LWIwqjei6LMi7Qbj/lAdo87TTbbFA2ZUM7uNTYZLS0j13Dx0S7Zz
izl5erTZ96ByEVsGW5OIhoLrZ9qKqSAHfS2OVn83cbA39Zekre1R6DQRu9RkXpj9xVRR0sSnSufR
svF7Yow6KIQDJCQu433EWk30FC+djxa+R1Kvb8nRZH3Q6XXoEUhiBSHWRbCO2VmSYjoYDyMMSYdX
OOofLT/+bODjXJFb1T/ihCJUoMCGiL7Z8noStCuvH3eEcQWxm1i3zmHyYb5QcJbgAuzJEAsRY2Jq
MY7E92aWp5H80PcHSXspu6/MIDD0MTQ7aUrZzt8gDGPcMdxP6QkhbKsdDfQ11o0aAgiSgbOT5PEs
4lFjJtlT5KJP33V5sEGYaz4sbxj32nwsx/MkfUui1fsrtV3wezroZ3mjx59odSyZYBNs3GS4np3J
Kzgfc0wGGgZu51k192kf5W8DoAUYtQz6zgNltn9kQpoEa9ZrLlD0GyBGKUny0yt/KcgHQbiRzOo4
/NnFG3bSDgQs/PIdHvRdSkCGjtLLLU3+JHI0GCzjE/2ZFmxHPJyt8TpWj2J45rwxTUmy0fQlWaQw
4r9Po++sXJNYa/GdhTu/3Ugq0Iz1bZs3A1gRHTkrA/IZ6mVLFtmVGt7m7tMguEVRXmg8aK19Me8d
bafnzRKdrNysloiHqJKREd8LyJeAecM+E1zD05AjuaDopUUkcSoJ6g2A60oWPFN/DvJ9zr+p2xNT
zqBtJC4nESsYY8uBv66hRfmVoN/z4GVKHqb1JV5ZsNj4VfioqX9cVuwrkEVg7UZ9q429ol4p/prF
GYFHxircKHrvkFpl3PAd238agotG72IKxXXA8kvGWdChuPjzWbNJuVBOffCaTb+pGa+GCJBltCnd
Oxu8xMV6JFArzQgBv5QGEcV2fZ+mG82uGQUeyRffAHnaFDkM8DQjixWuOFQhZIai3DS9lKBt/ite
bOT60LXkNJQ2ZbrbgVpjBtIk+HKQ4jGNInfncWUh4kupVfJhLB/Y886HTqkb0zMsR8bv1Bnwzoao
lPhs/CvJvFnDabdNnEdF0hYpMupPnT9LaAoLOa38wt5YEgIJs15secBL/ZWfPo32tKDznlbjmRzp
FuNh8J5RAeaTogyL/eIEON9xCVw13OaE3woWJf5uhl8+xm64WPY+yh6y4wGKMm3a0S1TL3xUtnQE
IA0Dgj2OuUOq9RE7puQW1bUC6/WHfSedQfUm0Ce7Xue970rNjYjfjt2qOHEUU4wNDoxYuG4E3YLZ
WTw4AbZAzgDth2OQDTugJjVaNQahqdWiU8t9n33OQJJYkoLNPBCvcIiMpwKc0kEwDITz4ImzuMFI
TTuFCZECb5K5y4ICMIQFhlBfDaYBYmjNb0RGq9Q+hn4/e3O8469Ox4eYvvgFyaAQWSdQehVB+1tV
v9SUJfe/ynTwpWdpnSfn0JQHs79CIhCKmkyXSP01kpY38Fo3t7i5qfKzzC/psErAqXIkjSvekWCk
I+JP8Z9m9jJw3YWeNG8Ima/L1yLpWbugtQLCezGRtHCA2sMubpN9KUH84+yqgkGi49W/QrKfZjzU
wPLk7H/08zaZES1t2H7w7RTyPa5OopPXoGluBldjqkLNTMqygnq5J29001kPAx0vnzLHaZrt5PGi
KicKfoL4ofuz55SlqyYxZbrnAem6BoIWMynwd/DvhCSKDRXoo8pVFO0K4zPNrKU/2Ce1GdkMdwrh
2NrWqD40IuwdXdpaHci8da3gvkvMctx+bF5oXajq5SSB5R3+eulGcJcenidkJth811V9L4d0JbU2
xHe3BWY1+x/C+xBfJb3bgY23hH95CYFLUt0iYfoZy59SIxfCbbV9ioNumrBi/ekIAfLgF1W+5GO9
/+jL964FB+ZXB5I9M7gbsFoo5RLPCd9k8vlU0GGGyfWcu3V8aEncsnm1iRm1TBbra8BWOi0hKEZy
kvWtrLBcJKCx/pVMTS05YQNo6kNqfekGVSnoGNPDXG4H81QBRcvqW0J8CNl7JHZq69T4yhtYLNBF
xFAOGbeM88n7mD4VixR1vG46U/5E9x20iRIDySKjV27h8D6oG2dkF3okn4WNSKvl1AkJi2q+jY6h
RfqcMR3raEosEQg07OklRsxk14h33Igf2ai552uEP98Nuasx5qEDB1BZovpDc8kh08ynoLoWhCRJ
BiuR9JElHyjNWFRKEAske6AwDs0DcHMY7FAlVPFahj+Sq5SjazfQ6jVsWs2duv8xdl67kWPpln6V
Rl4P+2y6bQan+kLhQyGfMpk3hFzRe8+nn4/VPWfQZ4DB9EWjElIqQxEk92/W+ta5Gt/rdXbTocXr
H4EcumZgyHzh7AsYXGfUb737HjAGW5jbbLqRBTxtVJS+zHgygmudH5v+SLoKhyKHKudXVCDQcFF4
OFyG9qs/Uyimjz3EGc4tVsuhuF1NigVSEXa13GQOI3Yi0fcroJtzc32+hmj2V5197p8ikikoINwz
PfLjKF9WV4Q4wgqDc8M+lN8snB7kdK7q15LCxBoQ+Uwfq7QmafeEKTL952gI0LWPDPElAvEhWo2+
r9aKybA+k+BPxTirRH90Uw5vCyYpi2lqz+MomJ4850Wpp1IwzeC9s5nI8AAkebRGKMdKybslq3jF
BAT8s8p0iHMQIa+UJEIBsrfWIhfulOSv+fLKsvp2yY+hX9GK/uq8B2oqVNMtZ++y7D2e9hH0CsY/
kSEo9H1p7mJ55mJaxeZ2iItbcuySeqYtMseRnzbki3PRut0K0qgZuf05hr+bmNEtAv2cubLZGwIA
yHR6RrOWzG/TdKZx096dNT6M81dTv5v4O6AHqSXZBepcVNg7nkq+Tn7IYAA8Cz45hKvrKSYJqDh0
8XXY3Qr7nTHYOhMjevrKPpXr1wN3a7yQmLMUkdur1djIfug1IyAdFsMidiJsrJK3H3/7j3/85398
Tv8z/C7vy2wOy6L9x3/y58+ymnnxUfff/viPn4AEyvyvv/Nf3/Pvf+MfN/FnU7bln93/87sO3+Xt
e/7d/vdvWl/Nf/1k/vV/vbrte/f+b3/YFV3czQ/9dzM/frd91v31Kvg91u/8//3i377/+ik/5+r7
jx+fZV90608L47L48a8vnb7++GEL89cb9c/3af35//ri+gv88ePYF+F7M/9ff+P7ve3++OE4f9dG
+ko4wpfkqCv142/j9/oVW/7dtm29/s/3jBYeXynKpov++OHpv/val74RjhLGyPUFtGX/15f8vyvP
lbZwtSO0EEr/+N+/+b99gv/nE/1b0RNNDw6g/eMHm2T542/VPz/q9XfjdXnG9aUxgv9yfNfTfP3z
/TEuQr7f/h9h0iaJVyjm1EOKw6QCrSEyHzAMFI0KleII6TKLEgBpMzSHLseGUJd7xj/w1Bi9xCSN
QyZLz14O9FLIvNoOPREPtdbkWQfNPhW93ojburAPyRROcGFCxh7s1bKaCd4iE+fKCwO2WSTe6BKl
njcTtiFkx76t63zUtqgGrOjF9tJ82ypFlY79cBwqwrH+KbkvUbpgidnWA8+MLp+jK70QWRAuaIBL
3z5y/kdXzYw7wJ2HDoEjG5k0oJHb1X5PDdOS9DCqvRUjBIiM9ztuLQoQN0XnNMaakhdjvAl8gknh
v2AuGp7i6RnJ2laEIUwG1zyLELEpPm87DfztUq9yEBquSFHAKROfvQy5/1zZPLXTutuKAgxmHMa/
41Fd0iIar11minP7YcgVPMsAY0dnjcepmdW5rPPoOPXjL72QwDAEl1GTbOqhz3YdAUhG0ZbPKXSt
ZTwiePzOuvGnO86reat/J+/c3kRy9rc4Na18+taKPLSZtwM33XseVDwvfUNcVXnLZYgspURN7EHb
Sx1xEEmEBTgEG9dOPconX/xaEDW6CUzJHNQp0CxGJxV1BZ/2XBDppeVVY1Py5xOsjyw62xWhPjWW
YzMrpJ2S3Zho+4eKzHTXyGlj+5G/Kamyy6RTp0mrUzzGNDplU21S3XNAIutZcrTUoUvnMkXqwe3Z
Yozz8OpKTPas4C6h9MVmYel7FUJZ2zprkqvR5baCqUgExPhRNC5GEPY+dhM9d5nzZge/epoQ28o+
E7djGSmIwK20JofbIUmDMQtxP6Y7OH417SXV9HYwFAg2E5ikEyzUORWNNT7HlrnvqvRnUtPvzBNV
Rd6XBzW5vyFWYfQZlX1ViGbnSAROKfop0AkNAJ4suZh+cLG1oDHynPl6alhVd9NrXOjhVAzmdmqi
b61tCCl3A8iXfTDknNmunhAfxi6fqLudWv+58tLs0gx47ZDGp2DWPpKp+YpaNP0ynpGe4xzKVc0o
WbneYZYka3m/HNE4WztvzpUoEZaA4HazggrAH8GNdIR9pbLZL0DxUAsVu2LCLTDrTu3tRq0r3/oY
Q/1CzvChNSsIjQbWBtyFywJPpYPsK6rDg2/BCq6X66TFu780ggFUSIqAP+X73GYHMCmwuHhWgeRM
NIx4XlB3MHK1nbk4Kuaods4msl2VhUtOh1kt+jtLIWN1CEFnU7MFNRQFob/Ap1F2tZ9DtEyLkR++
SZ+CpNIwY0RygMk3QFYlE7pFwTGM5KDKORrOwmwd133xiiJldErdLX1Q3W0DdmjF/EzFLxElu2JB
0WQ0xWeWzlwYLfNVo6MXT2IZrorinajuX2Oo2f0pgt6iSb2nFSLQJHqt5oJdKTlJWBW9u8Bnsxj1
+d6kLDiiokecENv0xBHv8np5T4u9dZaq3rcZGgh7ulUtsz93tjBXJNvFb6I9/nYV6Ww7DPSGxZjG
V0VdgGMe1qcZe77aFgwwKeOGEa/CMI8nL25+uwSa0jTP1ECa0peVOrgTD8fNCKQhTdtmO1ry2XIh
kPYENQwWULbAXpM2KyD94VGL+G0uYL8sccniOkcF4QDD6nlQbFa2uFS6uu6m4TIJJP8lSr4dQgOa
+PmSDs9pLPt9bXX+xtYfSwpXLG5BzE5lTU9r75pC3fsi+6Uii1zGtL5opmvRMON4aDPep8HIg+9y
43qaZYwXR8+9h4Y4N4GCgpBmu4feSdg6T4brIaWfQ7PPbGz6GfY8A/oxYdnidmzNnYc6s26nhCa2
ih1DiQQVM68RwyLJ1TET/aWwXu1s9XQiGwAep523gUQ4u5ebTFlrRvtnoBXxrt1pLNTR6lDTdr5g
60oSBktD/W1YJYwOME2rvYm7gU0N8atLf7bW5aTrM4lNBfs8a7itOmY+0F8pLx062xmPm8a2ZRSb
wsYnV5Qd7EPqIkKKNaFnLBqImAbKxF09Q+0rHZ4Lrg9F2/g0UNlArOGw7AqN7sQaWdvb8OunrjzV
8yB35NBCpWJOlE3yaa5w2zCTONv1dM05+eYVAcqb/mtipbJlUZdZCxFENhGGDhPcKOlJygyYPbtc
N2mATceeIubkKhYrxTmI7Ced4BsfRiYOLc3bBpTo+jjJtjXpds5MyzH1G3e9hTPo6EvKO8bjgCt2
yl+07L7C1eFtFGu6SH3OdoODKFgAviKDD4PAR60fknhVX0H2Z0XSI602nOnZFFIutKw5Kss/1tV4
FB7KVUaNMbDG9sY2/MC5QzslNFhJydRxXHcRa9BDkvFw9IM3lmKQz8NzXKUwhQGaVvUaRVI8DzGW
DcnNBU+qwesa0DBkjJatrNwDXcW7p4czpxNez1ICh+QZ2+eInnJOWV/2wM1t6DelQSIYFvBFyH3e
66gjxzkmh8r9Niq5rwIokyATwqZ583SF/gx5DdtBlg8W75uokNQ1dyN1AndBtjcRLW+H80TDTh0X
2E+ZdyN9r8b9XdQYxivMr/p3I2FchNnAtCaLPmKXQIKQkmmZJncbx8NpSOddHOBDTVAXN4SlbMcq
gfdRNL94HGzGYfV/AA7sa8lmr2Nh33SPbYi6yqNTBPCO3ns4BS1bVu2qF1WTSkGndigjh93MTLJh
1CBvkExk+vZxICx5H41Ei+c2PBYnI2Kgx6taMcHvfOve6jqe/419TvoCmJ3xziIOYAhILpqC0Rom
9E3SsiykxDAugWwFOS3BVG+VD1uw5IGsZIoCIgue6oV9dOV66C1779odJ4wA1qnQuM3W99Ef21dD
+ggn0ZpQNgJpZhG34BryHKwrXXOxguVxRiMXoQ3exORUlEytIW2u/j0wsoFGi0OjaXKsEsmd3WbY
TWv/YoUlu9LCML8dpn3p42SSqHILnumbTuINXelqQYp6OXj0OJY3ahnw+5QMa0KnRUJM92jl1o1Z
nJMKuEqX+a0QFdyC2bHYrvBO4BuYmNpclOSdzUMMR8nMIE2vYydyua+aUylAxKa6cTfSXVBh5RFI
wBXrqtmdl0zQCTRbrN8eT6qNDsMX3UNErOVCwdHnWzMxz1nKyzQwlu8txJnzlwwxQZv20dibwsHV
4PnBd+q2dLo8Q0xNuI+1n4Zg3amRSllZ59KKSdYbICBNk3K2xq6eAki/VfJe5MTRtO7CbJyyJpHJ
bRGBE04VNEQX0DVl8WKjxQl9htURSEuDQE6GLrdbyjKzYlPZyQ9KMKrWqD2How2lqrR5N/W0Gx1z
mQIiUhK2iF76vrgJYCMHCfP8KoRfbuEw3/KQdK/ipmmv6ow9XuYXP8t3k7nfUBnIyI4JqY06Thyg
+9TusPrlk6rwvgSdCPD762OcopfWOUQqNSf4Mq1L10JZiET55qIlbF04Q0PFfR+Wyadxqt2cRb/T
qnU3FFIU0LhA3WlmCc5q1C3zX1nFCs4y2Z5+hxU4exN/QRy/uCMCMvkmhh6EWMA8oRqwXTnqMy3W
M5MR/hiyYWsRR8IojjqUD4GGLvNLZHiTsfcchOLZWFdMqTofoFSUIyudRXvjTsE1xiAMx3jucXEo
UEHYNAIGYm3gf095Pl1cLqBTO3IsMraUkpo/8xG7ZzwarPJTh+LLp6fcRUk17vMA/1rIt81Bv7Nj
H/xFnN3qtIBIPhbHUqCoGvMo29kSWX3FIpWmQ3lWz8wKbm+Vo7yugeLtBmpZZ47qbbdk2R7TIGek
Y+PdahPmOB2+1+1sk6gjLXZWtooupVGgxhbYFnribeo95DMYjq+j6TpQA3DhdrwO/RmMnutP2Msr
NvA/k9L3d4kdwPVoByyUhQIRoxfY4SXVdU29WLHXTISNuUm/ulS+fhzej5a/y6t5QD7wYE/+n3ne
PFkWIzTHnGeJmqC2uUf93IJzmWR3LZ/ClbP+35gxrkuHkVgUaEgWLGiZBzeBSFmyMK3L+1qdgsTK
tiUbfK9eQDIgAcqL1N/UU8BVg4YcWekY+3h7NfvZ1CFDxqW5jGIIXGX2NGQ8C9wSDb/qFDPw6T6q
8+d0NPbeXsaTxl/Du36ZFoOaL+yguaQkJ+UDmQvVxckJlfF8omisn60qCBiNfzv8OyuAMSCawI5y
a59XwTFPWQu1PfeGH8cXf0Bg5JOSAMtLyfyrpZbANL08EY65S1oFLZ6noBw/aXx5Tqflz0WTBCHT
4KMZ1cekJxhgqXoeeSKmXdnRtmXbUdJ1T4Z5QB+E6TFzImuDDdKv28vo29HR6FVpCgzvpFLJ81KU
7SZaegKtQ5AykXGOi89Ae4nrveH3u6p8OewTJ4QzAMnbbQZ358yORivL1DZyL7rq1d5rS7Frp3gz
Veyew+a2aUgnTWLp78YaTd+MEofFMpZJzS7IF86W6c2DnRoOgrZZMA4eioGDx4oqhD7FwmVV2Hee
k0AjTcLfvVPj5RjXYf4IXaJF46LmAZGm+QhRU42Yq2pwqGVQv3k9FU4rxwe7AWKuGrM1+TycUElS
3I8LcCuBLmmZxHVoMx8ZFijVXeoj8yu4IopkeHAWL9st0WOMBkhgeIo5qxdHIr5444K/EXH44rkT
m6r+rp2HYzYQFIcQn1zTpsTTze0RPToB7r+SlrzI+bw7WJ8ey+Fyw/Pv0Z3vDPRtN0N/x0562one
3cnMIILxjzcnL2W/VUgBfTU4tbZ1X1sIH/rhYbS3QSufHIy+daRvQr//U/asqkPUHfhzjIfiVdrx
aRmjfVOetWCgI8vqVOl02ErZ3jSh+ZknIyhMKMy4+IkqYR8xlR+BQ8ZymUJxcRkSWPRCaYIkSlvm
o+61e7CDU+JMd4ye7xlzc1fuhFNvBLkw9dJdm8n53dU58cuGyaI7XWchC95E/mmobT3c1vXUX086
Rxmbnq115j3CdOI4dKkJF9PdNzM6uuCxUtZb3bt3fdZ+UwWy5iiuQ6XvZcDsqUnzF7mENzGoHXc4
OS6JUgPbLWE91NW1yzmo1mTWNkGyUKEcD8Vy56sRIDRsYG+NXF4o7KrmOk3AenPww/+GwYvBRPQs
/fLHWtTXODRISJ5QzJTq1faihxJmSUP9uyQjeHM6TK9kRD5rC4wfPXIOimYZATaG1xlFAjG38IrU
CtkMSo2PqAc741EeORZblfX8axzpXkUWg/g8zK2rRgT70iswmcY5ggibh3qLT7nnvyipE3DaY3Is
p/QRkIOumu2syCUYH90FD4OiAVdldzZSPSchjvKgK2kMOLauSvQomKq5jJrc+hCx9TU6nKeS4PJN
xyNvkV89SWNhOV0idjjW4CJi7/PLWLASECH4Dif8VXlARgPn98SbX8KUIAal5xSe91GmwG5232rQ
5JMVINq9fcK/WkfBx2Cw2AsGOMohitXiJfs1mlTMrv5jYbPu007wRKl2XXWd5m2xX2R6LWYXoI6t
b2Rr8V5RQW0DGRzyyuwGK37IWGLnc3NrF9aJxm0fSI27rfR+iTXuqTenDHa+zJ+Bxu3yLF3j2N2d
CyB7jpZ7W0Nw8aB/VBG5f+1r6Id0RQLKoa7ofYbkaHnuTWp9L9mbjh5Tl9wuR70qo0dEmMPWWpD7
CgcRyxDHPIKEfnIqJpMDAWvGDyCUEccIqHqS4WWW9/lQXcKIkj+WWQpK/TAtOU9fnb8sAeRRtyRj
paEpTICt5YHeRDYxVS5dlpirgwYTGJriwUmtF0yf/nCo5+pe5ygy2tJ1jh0DpdgTf5qeVJym9l+b
zKhdXjPRZQZPj8IgqAmYwujpracbtjUqowbM/ZVoxgItcEuAoaGN8ovq2NtI9sKF+pM+cZ8miHJS
HmytjVZGU1+XNVZLrjWp/e1Q96SolYt/WiabSMgeIkuDdWBZjwK3vrUqmzeYfm6zkldqEkkoCbZl
y7IYNGVpMy5qy3n4nQbvxECFG8eoh9bFc69rFokD/UmbUY0x1snggijmkcYtd07mAH4f3lMoKVeB
QdOjAe65Wb+PPWgFScMim6Im37jQfdrc3BZoRefAhwEHyCoHxtq13Wcjuc3Chew1j2qyKjGRG0jI
O84x8lMb2MSBxXqWKNNoH0wQb4I+/JBLy1g9LhkS8fE7RvDSypKUsqL6stPmd8Lo9sjJsesbwjwM
j/j7zEKdHhfJe+K291LSA6SIiWqfLlQw484NOo06Ua8h9OcbwUlX+3RDcejftWVTXNPreZVDL+9v
0ghmJKpKDnQ2WH013vi6RIad8lLCfOXbNviq+ThugXvf+lkOwTmrmCxHwdYPMRSMHXaIwoehNtj2
fGfXvjm2YvqKmcmFS52gPuMkbvzuwx2ZoQ4xpCi7rT6ztndJy3C3yVKfkfW199XAzdtn4rfTxB9l
PuDHnxgCO4n5ymt/j01hFEQpoQNzSZaiqdPMicYsaG4tvIeUyuilHeraFtzVLOyfBCOwVASIWRY6
3QoJczlLUcXaMcLMmBtkyWkwsoQzxG/ZqmeSN9VvehBfMQ+wApdxV7o1NgbXXNUByFiEDwGBr1Ro
QFrXFjpdJAohBnlBMC5QPGe1iasGD1wWwOgyYA8L2tqUAcWhzlFaVikWMhE3EAYZmowp0/9JzAwf
HTfbmQnwcqApct3huYSd92BxgVdLfY3J59ZSQbX+7hNUMGFtGKxuCslgyGIqcxhdzoi6Gg5WB5Gg
7gpJu5NjDgNolYXyPSRZdzCr+L2q3h3FPFHwby2zi+g19r57ic+hWvBhlzHgp6kEHt05y86v4p/l
glix7NekkwEMneMIqMGMGloZbd2WK7LP+p2Xhp91EomdK5Fm1DSybaCQNCR4dPSE2wYclROCEyp6
AVfBIxNlSFGla0YfMuFRWnvhncY9JKrE2XN7cXHOzMj8ptWYjNAn0Db7NCPzlylWBtQgT5kT2DTi
dIWpStFTWLcRCwAGHizKrRT5X5HEGY6gNaDiy5byJq2ju5E4nv3Icldy+l6Wvjq31QhhJusg4KGT
V+XS3LbewB3FiG/XS32p3eiiE4G0gMKvbdLb3Bf4wrDxaWQWY8tNzejnwBvk2Atoh2NepgGKNOAY
VscbMFlhsO/q7N4lGbMEbA1UjwUFT3g6WSvYDpG4MFUhzgk8Q90TBJhsZxFinkqVOVb2Q3AnYiK/
2ZpBbuEDZB1V/ZS5hjJawb6kgLyUfvoZ9lofR3MosDwDiEX61MKeEvgzQSqUMVboII8JliFYYVHl
2Y8XxHQ1Lv1B9tsus/G7SZEeU4uACXuRj05iQ4mk1AalICEVqfihM4ReccEA3ADXpqPfcVDcltY4
E819nepC32LAumoMt343s0thsABqcIZHYgYmQE55a0kfSX05EBW+lqpaJ+AL18hbtpobBSWzsZv6
0PerXDmmPW5CfDJ+z+ZokNugy57sOGITNs/niVlpxVR1hYTbHX4mFyRDGdvpjeb0SkW6ipzZ8Y+0
0XHN1Fsx/N8slNE+YfXr7Oy+jdJL62Ww9OO9RhpgB+lBFA2y82aO6PTq6ZBYC06kgfu0j6wH3+Ve
HQpkDlJaUJChI/oDy9Qo9d+BkgznHBkTv9B76DKFZ1o0HXPRHAdHABoSM1u+iZfk5m8GOoflzpi1
lldhdLrJwwYhioPH0nJZFHARX9VTdpdXncMR5dTbyXlf6OTW1uA77SSBgRYy85h9hZANHQ8hkpk3
wNUYy36z1ExIpyX90tH0XMXrk5wiEDaDwTU+7KfGrzaTaY5NQinud9UvnihEb8jQ7GSMlsVGsarQ
Ye6KtLYhgeD88lR/M/RQl6EXTVm8DadzV031lZd6b2njYo1ebIMgdk0xmAVJQihLS7YPcRuBwYmJ
sqQDa/Lku3YKginIhatTi5tc0eR5LD9wVhtSuazbJG9weMB+OYw6gvdWMQAcXI3bacXje4+z7Ei8
aAiAzXtnH0Rrc5YozdJQ/05tsnDGgEupnCMEsbAFIhFUe1aSzHybm96qoel4mBRiOvarvIiuY5Js
K0YJ5AuhfglRX0U26+9wQLTu2LyVo95VzLrCgawJyWkQtcx9XZrIvhPtOWm6T9Qm8T5nyMngpn2O
A8FMxiaCb/HwgvfDBD6TQouNMXvKQdb5dciGIm+z3Vx0Nnox9E1uRCvANUvQlce1gGqJIvtJ+82D
aztMOupfZsy6l8bqf2rCddo+yPfxKjSOYrwIbrFuq7l7jwF6RK46NJd5gR4XT1gR8DToK1YSImsP
g6TyMjkSKiNBELCTZncg6FXTLNB7Z4ieGss6y9KWN6Lyvqs4wsKnXAX3GwBtXEA0b+WxdjQoXiaz
2h+KHTQO1OANxPEZZ/8cql8tBeyoy59DFtz5Nl0R9BwnYUnpzc/G6wniSR9VZCjr9rkz4uJB8CWG
wLCK4sFvlRa2JkJmII6YSj6G6oP4BEgCPh2yFcePKQVnXjM+YZXC8wJ7hNnFDZVeZKH+mxUJw6XD
4az6zxIUghWXz6nWL1bBoJwN8HPVoRlcUkIIuschL2/yMtkbEx3rlsgCB4NRnH9WcvizbJuv2a5/
MZ6+6uTy5DC1vwotZlqeXKChMHIdQju7CV1Gg5XvbbuqDDbJ2Ie72rFp3OgyqAlI0a15mtus0KLM
Y27YxAJ7ZvKSBMVDKkIC0KtjpCEmNzM5Oe0or1obGmCNoS+fcATN5lvxuTrEo618w8hDhz/nNWCf
+pax6lPvzOKYS2rwabIcTmd4wGVNBOPQyZFFC2agOq9oHCX2KtVfLA3WA31gQfxJOpZIkiSeERdB
gQN0cEc69XTVxlH8s62dw8Da5ezmA8BxxfI8ZzJ1Zxcse0sLOXA8zd11iwhLiqi7DVoqTTk3+uhV
A/MuleJJiLo3kGzyojLvpyjT/Jhz9K3KfWvfzbGB2EtMiab3QS9zK8d6k3fdeC7YSh66Hp/s4vm3
PCDQR8M/6UNihn0ToHw06wZOYwTO86U9JWlFcpPAJu9SiiuXSD0YbsvBj7p1GyjkjRLPw5XO7fkg
CShU80puUsQPMM99ZEu07AUifz9YvKNkl0FR2qIxpbhYouYw9cN1FldQJpV4TIm3QTs5PiJihAfp
NwBNY7xwiRRYDDO57/tDG7AIZHzPnmpk3DKboUO8QlNO7zBxOcW9a11VjfWeKITdoxv9ciiOVG9w
b7jcPR17wojaUq9YEqvx3O0wUaG6OY4GVks4yKl/icE13s7x2tcmsIhV9BjvxWmIoKTJUuLq+jeT
UgSuuym7i4v7udwzQSqeehGf6tblZBYBMWS2KK5NBDwmn+L8ipuCNTgnyUb1vjnIoAO/dzXAnJax
E/4Mw+7V2A50k9GDmqzRX8dLyLAIxsiIulKyQNBFus8jsCduVvpHmcWXsYa1rAvgeU6NQD3Kq8MA
s+ulDL8tOS3nPkZjWS/1wR7JmeRHIyOoRgBS7cII1qx5OJ4DscNz6GczskX5eVdC9zU22Ow0Nfmu
4cQ+6ZDQtqBXW99Sm0h3sNQsojemoD4GhpK16d3HKqv2Wau6y+jBcqkUeaYxAi7G6aiKpFIEVKVs
9pqpJv2FPKu6nZdbt4enjd/due4WTtOkt/NTKO2DS2QNfVx40eH4lYzs0yx4W1F56FNHrRIhzJ82
Mt2yYThb5lgzprL6KVqmUT7jt3MWEKIkcfwtc8bkjDg+a4wsRDJRQsDOKXVd61QVL34wPY+BeXZ7
+C2Gh7oduuYxrBDQ+k4AoY604zkgfsiX4Bp6aocsaWlMVBJtQ6rkYyrjW8bYw2GKimJjL/TOScgu
qWrAxfpLgEOGYiJ3kmvHzsObXCgfp0gmLsmglks4AEX1XGGxeSQdZyg5/WNvulSh9HYyWAnJLRtz
VWDrFGOud5kYSYlg/pgkHaFzw/20lrN22xLi6c7P5K2M+6Dunhz3WzYgjpM+wmzQhsmxDQiJKNS8
zTzrJbXA/vUNc8UpmH+leRaQ7G73+2QMX2RIlWwtxPFkNT0ZPKmRee3RcLUd7VdL6Zc2lMmRaa/F
7c+Eunfi0xBmGiEUYbklU5+Z3bOVaGffcPtT+MtDFRHxltUDMqPRv/exHsS+sQ5ZmHoMUbZBMMBc
c7A7yvyOB0TCt/HCrcBXqIQZT9c+BewQFIDJu5GVFJzVuoB51Ge3QgYAgDu1W4Q8dT0nHCtqKgs9
M1C2EOuJ8l7V4hKMxftk40ef5WliyzADS5i1ajGoXlwqQsRX7TvQGfQGkfse2pzMNcgGG87ABIED
1h0ERyt5Vf6rNIoplX+ZwnQ6u0DHwqHO90lIBWpW2Ynjt8S8q+jDAaw7kuhzEHn/7NFRVszBXTIf
NUipnY1wObfbB9HoHZ68Oa5GZDQZGDZYDzauqnl0akzVQ3IOOZyjoloJs02xp0J4bhMcpWt+sOxd
RPI9KW4ZW3xRWvgVMv849GTYqreEJ0MdhxwjvIVcNdtyEdE2SqL8ZOiglr8soDHEjGRoWE7rmQ1y
9GZyDi/HYyvhd9gj00QxxurkIZrJhUbitoli7CuynHdjw5zLwyOZxiBGLPsXVX9Fvpz7p8gKMEgq
vYsmBjzFvOaOWvW885m7MIor7ARfqkwxgTsHFDsA0DAcolZmrLdUSMOG0GwmYTH+8hnhraGNfTKz
Pk2T/hymkD1n0qJSkqzm8UjrRRGT3CG8CbdNKe5cgQTHdn3I4Dlz6g5TYdDesyaiWKx8DKBJd7BI
TC58A+F3sj4yFhhIf3gB/XyZvWD10Oqa9IPiz871Md3A/088hHAIJ7btHEKuxyrRd+nBEXUBPgf1
isfjIZKvtp+1LxEReDotuSnE5FFOOGfZ+AflYTu2AD5tI33bNll8k7Hp3Q5iuZlw4VO6dsGxjneW
AVKj05PrZbBgewMaq1TWofHUq1FcBb5r38gisa78KPLJpovOaczCWBao9ruqyg88fu5FWOqrhdpv
0QhQMsqJXDoODl+72JaMUSlPWyxGfRPve5A3OdPRjR4KEEHlmb+VlnTntpvSmc/WQ0RFgSNkOmtj
XvK1bu0T6G0qJY3AUDX1Kbs5VHxQvqJX3bHIFw08ntFqY+QQAwbQaW+39p0VqeE0ohwELAHkgXkJ
hUcFqzah6SBYPiV1O03edZYgV0hodN3SDdixJS+5SeOj6iYuMx4BIvfEPtLyNjBoHeyccYvjNZzo
MvxJXVxhWicTuupW/0kH4UFG17UTfYkKYi1hwYfYeclUcGNH6OZZbBEz0tSP8yDuACGEZKw3Z5ex
FO4Gq90pcQ56iftKmAHqo6aqYu1GlEz+1aUscunw38sgfWti199RLEJ31ZRKcavsrUeY2WAZZ4cp
xmE04x5M45S7ZQ2OMIjMD1kA7Wmkr0avcVsxKUTQwCy3MqzXciYEhQgfZK6SQ9GQUhF38bNdB+Fr
rIvH/8XcmS3piaRb9okoAxwH/Db+eYo5QiHdYFJIYsYBZ376XqjajmXlOV1lfdPWN6pUZikU8QPO
N+y9tu2yKQaU0w8jAZWd0Afl9zUDRi47nfhOThxNYVJFlwV8NOVPMlHdjF/zlaGZFDb45r4t6JCw
Hs9UhJtB85Tp3MoPiRp2pSKNvtTLNXI5VwQqOHrKC6VKh/XSBZQHVVQW9XDBulPWSNLqeb51HpYb
xcZCzpFNVc6A24l96K4KTy5xfTQHNlF7WzfiWasd1tQ6Skig0j4LmzziMV54U4y46soA/3ElFnzg
omCVMZX3FNKwZzqbEXn24axCY4Nkypf9cSG1xEKrDRIqflBlDefJp2isI1R1eTbJrePp75UV4cY5
sF1wCDou25BVE9Ln0beevQCgSCDFS76gGPMmUIl1PvhHq9QX/K5s/zhpo9q/+GkC/qOpt1M0fiuW
NN30OSLTKdkwmwfTZjdPXnxvx6w2KkhUg09pW4wuajUcnF67wpkCle0tQgHr6L1KyuYawDzbiqF4
yHuN2c9hucbEJM29x7oLf2icLGzfEQa4Mtz6LRrcOUcOlZXWgdV8fsAFhbqsAStaCsAv+rVlxo6K
iazklHsJIjHhUpDHXvsZUMzsgDX0BUQe32kPWjmPXj+xcyA55+KVffYc+/VTLVAPxymsBivr7gYy
1+613blsFxhLpHH1TQYUEqki0k0FzA6s1RNyGzooj/X8IZ3+u2HYfzeFyZkR2nfTzN5Zt+kr/3sq
dTN9rZLfqkHGUBTBV6FDMDMm5FYFCEGJ278uqB7B7ELfIhLFnmoqdvewVD76ZD541JkQu2prEzeM
gnP4Owy8uPu4QgOCO9xPgEb8ZB9OyyZJqmO7rIIm3HSuADZRUvC4BW5zTG1ywS5Mxz1LG0mL3gbO
9LPzDXfrSCcqwt+Ur1+jsEBAx7xbCrq/ZGEfFp4ToyAKWc8F2hUOgoiImmxExTOyi2oBAKmCNVIZ
vVQV53dmgXIaxE9rKPceRkXfzniy1rbeqb1TWzY7MSnUw0MENyRCRza06qjh99kaobT2BL4yXMOJ
lxDIgsQHw/WbVSzI1bC8oI0gqa8oWx+UmEUM2LrnCLqHJdgFiZe9soNXiKrBdYQLVAH09Fz5Dqfq
nAJxmKkyym5NRE34bEwIKQgqAzLnqrhEuU/SBEPpOC6LfQQuy6s6hdTWevOLZt/7Fgchvl4Ytz7C
YdqIsaw2WrlgAyZOQj4ip0UmI9zaYI9AMhg2HOGxbK4aDkdo44vG4vFh4QoLPQpqAvh+WiXw+WCc
8ScFcKS+W7X8GdjUYWXFTmdF8YkxZvILu6X0h2+6lQ9dgAaZEJNn463XV4X7bFWIzEgE2qLKdow3
O12QUVi+dQOodVB+qovRK/DJ3skMZa2Z+8+4JTklV8NyaLxfxZTzKaPd5l9gLuMN4y0M/1QzUmFi
1CtL2qBcE0PI8ST7+nfqR/eRX89HFzTq1uT9o5dqcQr7AOlBXL+vEx+DR7FM8k3eLMcxQfdKNuSL
WSxyrkgSiviKoxIwB92c+AUWH6oyRPE5vCXzCpmBAkPgATKQ2GlOOX0EPypFTjiFr1GGGx+QWkxX
P2oU+U6dUk+K4LgyT2zvxJ1LvM3ql6z99vus2fksU3cSDnp91o3DsXTib9aIGwINAIsu8SPKp28D
GoFMQ7CTubhkTfsz0gCUez461j/OJSucN8QGwSGsi7fEwuorremMBiDdG8H2e7Vcoauez55cvnRO
Hu8Hxz62rS3vw2mG72DR3MXpcyj7d4Uua5tbilnBkMIsMf2hHVEqtrOV7/OcLWpupf6mhw7XsZsT
li9QMTKizicLHQRPe5P4T5Ca7UOQq4YIzCYAfu6ir/dWul9STlvNA60NokI0pvYxnlnpKdg9tsm+
Blhaa2Y1d17p//A6h9ajTn95IThgkcqDKSm+wrGhh1heUydMiHnCI0jlfxuC4+hYr6VmVR3Zz9bY
JjvRZ/ApKGDqGFONoW2dGLKxIry0poaXpJkJDfYhJryyQwU6gyAkEAXpdgdRqsSPW71OXfhZu746
+9wsmn8vy1geWTeu7bZ96QxDZVd8G/EzAYlRXyx7yfb4gXiZrbCV1LrnCiBJF8uB6rxhSTJ/D7zh
sYQSrhgVoeFBDyol1C7pX2NrhSSXwXd3Hs6eFbi4fEk9aCyC/dLR/lF7mipyxi+bzCBJLYXXNfrm
JhIcrFq+pHPKqI6Mcu3EMyj/hGCl28IkbIx4cEOR0O2NpLvUmY2rMoC+xxoIHnfzqGXw/P/WhPf/
o78uwJOGEfH/4K+7/9Ulv9rie/XT/IvHbv1Tv/547IJ/uG6g8AzZEpV8qGz+yz89duIfwnelxNtm
u04QKin/y2MnxT/k+l/4gx72PIbh/+Wxk/Y/KIWUqxyB9F5I5f3feOwkPr5/cdjZinlQiBLD9W2+
3Grm+6vDzgkXsCo5YlBcPzQJNoedU/Ao9Xm2a1RxqxxSearZo6rNCWnxsUPttE/E0GhjrY7LXwPG
ok08mPBqQvbg7CFR+9oDBgajDnHRJ3sd12SBBRYhee0+y83wUNTRgYBvmAttQ8Ps4aSjH3t0Gvfk
oA3Lh15fqoRyp5dQzzMqCMvBoGZl1i+fnubRs53pFiN6jzTewDxK53M2hd21FQ3D9ta+LEWE24ki
art0bvvqS9bTPkPITBYB9ClEmmgYk6Nm4qlqllgZFumlwGDwl3vhfzsa/+pgdP6HT1dyjYCfhr4Q
7JD/9dO1vTlskK8SHBzXjxjeLNThkmhs3TjPNbQk7I8s8ZpdF1pgersMXNwqIaQRvbML3R5NJr4r
RvEuXugpqKb/8P353GF/v/oyDOktJVJj17a9f/3+Zq/RZTvOJAyoL7JpQY0Q7hW1jnfpp/jcxSDZ
Q5WCcchWzkHDyCrPa++w+PFLH9ZX9D1QQuMhOgfYqS7yg4HxE0YO91qE6NBjvOO8Dz7mNMZDFqzX
m+XOoa7zb35thh01Dune3AHlsFyXBh9/j1/nsLg1HicbZl+NVgpN3HnpH3lX7eN6BXqPybK3AkhI
A7jATmDpN6U73LuZYIHFFjAe/OJF+gnvU0x9tZy7p8VbbPrR9LdHOX2vJavQJBO3iA3kAyYZ5ooM
LmOgrk5EunCyBFywIF/2cuyi858bpGIDuvn3N0fAM/z3D99XbuiKQHrCc7314vzF3Mq+3x6CvGFq
nuXbWkYvdR4WJz92HvVcTpfBgbYqjE8hZ7P6iRKSQZsZ6WHwLmRJmloNP8ZkZbkZ/Cw9SI8oeqec
gpPIKgYVTNkNa2P0j6dEL9P9GKqM3LSQd15FzbYTlPt5S6PaDvmwsy2H0njB9RI4y0H3qPV1OOLc
TlPoeTh3SpwdCbG6j7YMTzj42pNKCQXsPDWfItQ+d3PPkmQutIEaWObbeewHHupGo5d0G/puoLSk
gt2066W3fIm/emzfV7/BJztEQzuGKrFaf0HhT68GggI1tBj50w7jbMZXqnfdY2ucGBlF6exoXt4S
f1FHn6LpECHguesdmuOoopv49xeKC/LfrpQfYm/1lQxdTnG52pT/cqVG4Q2F08EyMDoBTZ+Q6WxY
rknQhH0iEKMp8egNwxcVw0yZGV6KkV4+yEKyZBCXzWXCWtW0Zm8zOIP28MNVZP9qv76PJrCptTu0
OwQa/saCM7WLV88blxkPAp47ziWDK4LTaUNYTXsahOvsc0fD61S29VEguByzSQAC8pn2Sph0YZqN
hzRXPU2ERWKoqfgHc/bHFgkNC807FP7tMXVwJqNXp4pmrzHZo7vLgXxv2W+yODh6TiBOCZPpGnDr
whCwKnPYvDMnM4kbvqOqA3qQex3kgDKYOod23yJ57o6dF/62ajRLdew4JyedEIMhEdrryvmcGbZu
6fZ/aAlwoY3wpdmhBp8T3ZuSlLK69j7Far+mnWe8kZl4p+b4KdIuiT/2fCkD8gsK6qZehYaUSdli
dCJ8Tw1Y9hwJSjgZZ5amLDPvAA1PR2M6QgQsg67INQghewIYg6KbHpf8xk0+7SW4s9AavOelE89a
ix9xYr3iqpj2sW99CTyf0CENYmGey+KYG4bzno23SWUIvweb9XQy5V9ThjsXSdqfognaUSs3m5ZV
MzZq/s7Kbc0qAf2auxELCaLAGrhlW3AfPLjRzpcZHoX121SNFV7z8uviRkDOuvCXzRDk2LfBoa+j
5uw2iHCCgcZ5cD6cgD6AMpvwOwQdQq6Ov9GG1NaSOIOPYbEAJU/jC1rQh0Skx34Iq5fYj/eEPFZV
/7VN0xpEkoXuJgObXhaXscYsZ/BMH8oMqG9XVyvkT5Hn18WXxrZedScFRC2/2BcDHt84HWyCqYMc
M5x9wk58bhw577wVKZkVqMjBBKLdTqOfRV9chy6xD2GjmZaKq98h1ayT/EPZDhlGyHxTrKGrgD4b
ThQ97ksvmx6mTZBsZEjK4Swew6JghQgPrZuR3iS+218qMEGeCR7q4RVdR7c3SfSx+MOnF7npvqNL
RUx1mCYM4PVwKlCM7SDvDw1u71pgn+pHUW1DJmKR0gls2+6xV4Qox/hne2u2T3XdVJf0d6md+jQw
dvVg9HpFCA6pKj57T33JZ3Zqih5DinM1f89SYIWRCl8t094XAr3vvz+FnLUS+ysLweE1LXxPIukK
fOT16yH1l0MI/7UIAtTamyjhOFH8MKLGCAfGodslHSZ/JH4DDl93OjK+HNl1Hl0GiDRDFRZsEOdT
/6Nz5XeshvdIqZlxe9LaBqV7+w/fqPM/fKOeFKHkBeU7/t+LiklYmlcoo1H7KWqDBpNIZb06Lsdn
oUGC9RUxdp4i5sWq1kSRETfy8B8+rD/vzr99WCLwAUZ4qNXQ7P+t8Kr9OJ2otNBONKC1ZIvyWInl
zF6U7Baj1Ilhymu/IFrpco1qagb1iiztZuHAOfW1TxHSxLcmSp2z59lPRVWbS4K6RSXDlSUE8pPl
QDE54E1mluxEtYvtLA8vhYi/SWUm/GQWmU34TG4iK4ONG6MA8WMPtBeuWAA18SltS/c5KHeqQyuk
PRuQ0dJ3u2EtiLqpOSpecZhLr1Pf/erl2O///WVau4u/3U9UpUHAt+9wmLvuehn/cj/ZDvZQqx8J
Wm2bUzflw6WOPIaSM1h66Af3gX6K8vytGtrqcPln9dBwwGxlHecPVQgkTqcYkfxIyou1Boh0GeK5
oWUC/6eom/1qOTqI7hCcksFSgjLLc60OuiKFhkAX68zszDr/+ScuoiFSOr/ZiBDP8/rLH4FGPS20
FAPKI3sQzLCy6WFIF2vVEm4aLzAPgoqSISJsH3ZPuaeoH8B+FdxjZ2nWVQ7cB3tKwQfGw4PfTFsp
+uRlQWTak959+PcfqRPa/+1DZa21lvuY8m2wJWsb+NcPtR2DsEqtlg9j8X+UHYqTpS33yziNbGKr
Z1FBjRjoRjqBTKRnNV/4wHobJ//S9NnEow2BsSlvwXheFpIsm5LywZryq4MR4RBOydMUEWeWDe+B
p+xNUCffm4mh4sIYSm4CJ1VvXiJhB5Wzg4shxOsZPC9YcxExjQNceUSBWGEL5LqhVQenNh8f8sVz
2GPK74y3KboG1pVd6n7WASqxJqAxgntynkeVonuI2z2vZpIQcPZ3DEhwVxY7H3YKyIg4Z51oMI0p
ZvrY5PNjZ3sE1cH6NP3A1D0DTxD7D1OZnodSfIia9EpkSa6l9w38xjqvvAvBwvswIt0s8qcAUVL7
mQzoqZktrvgwZ50Ls3NwEaBlqiIp2A5Y3vL60IpzWxj3xXMFKEHJkhJIJbZE1NSezWdeC1SMLPEC
Fl+Mun8bv0du16N08Y25lgoNvZEJ7H6HJWFUEFPXSUSoxjPzxm3wyPR28sEihRYCEkPNgB11F1pW
G0KirQKmrkCcNYpF4wqMRsoQMhUNhB4iTEjYg5RlXd5rzM2JvwoXGH7v+vyjW8KfhWM+PYkJn704
k3rA31P07mcWIC6PxXwcPbqeDb8CECVWheHQO0hatP7KNwnU13MB+H0aWSHvkfZjQLmV5LHkO+Dy
RemU7vyG938Q5GeyfNZMN2XwHAYSJ6cJntCtFtskFU+F6gG3F5k6C5AHbm4YP79bs/jWw+nH3jHd
EjF9G6UhGLRDEpU6z1yGHxy0pB8iVFsiL3sM2mXeFAQe7SaU2lEMLGYaUFr6EQoXVer6yQuLH9qu
iECc+ByXMhq3TqS+R0F14HA8xD5eC6PMqVq4INor6xsbxlth2cRalAh+2tkGdOgsx6GMiTCXp4CV
Pe2zLvAU+i92WL8ybW6/9O3yJUdYvkgJd30O49cmMyddIFtIS1zotsXuLXcZIKP8v1mMNjkGUWJT
lJEpBHe3fy4zNE85cKfV6uBvxLXByHori/vG2o1K/howB1KupGrnDeE3NvWIWOsVNQZtD50Wud0r
TKjozJYRtKQRxA+efem6Seyk5MmseDxYfIIv4Oa9COxOi5wNqUXJnpfWH784X2wkiLAah3br+o81
689nj0k3+XowQSorfI5D936hlYO/+FM0UXGp2EaRyhwT0HfXsmi/cxnF3yUAVkCAFgcRk84QDg0r
y5Qw2QoAp2MhOXScR/LWECEoNu9QaEkF7seA5Lg0eBhHuIYF2wwkEONdVSVM1Rme5DyFG99zIR04
W5Oh58wzK9qV7LnGsv5tIxK/U8vicit29ZNfBFgvZY1CqyHOyB1ea0okgIQf0zzC7LXVhQUIKjl8
suxVzwvxdHtpAfHzwvS8jOSgZVTCRX2xxgVNnAKeU+Oi6D2OyXb5MbBnv7NX5k8PCzspvyXzdEAy
FJPJWgpkQVhgp8Lf1hV6CY5ihKjmO/Kg+FDTa5fxyEpzBvPR1vk56fV2apw7O8fsnY80eB6vINat
XbMDXg0NwYh42+sGKHiDD9xFF7N1Kpds0kBOeysfvW3c6vvZZf9eTGxq2C08Jm7/Lmx3VxI4gS4q
uvWdvEXYRam9Af0x6Vs3vjmuIT8lbdFjyx8EjCbarDrCltvz4oIjkW3Y8xfgOZrsiLpPc3LzyBvM
R6UhLgt8CAVF+GAFA+JOGnbWwTNhZeg51qu6YU75xJGUb820fPeUJIHG4Y9BXdoiJgHSR4exsUFF
3cmyTXd2nPDQxIijMPJPKW1VZSmm9jonMxC1OfVqR1ukLuyTblL136Zw5Kc16sVfJnwasXp35mRl
CrTXV7qy+Z43VWCSh4F30J3bu3KXanyy6RQ/LR0rXDA86J6hhqrJuuE1kHtwT1fJVCjm89s5mkgB
k5EOOoTWGc7Qa5lmnyxROOblLOABM/IOYO5lHZz/kK1IZ2IoAkUMaaS2k3O65L/9McD7acHFiwdd
HsbzqJr4OXS8+SgaAldBZtzRUrP0LLEAlV3pHHpTwsRt9SkcygOYvUts7A9e9ltpMm9jOdOL0/gv
g+OgjiNZmuMF0JDEQWHaER1XmNARJB1dfP2Su4NH38B7NfPjEgmbfrfxuxK2urjYu5cIrXtDp90O
37vhjHxNtQx+QNnjoNUO5aHDgjvfYdMuQX8OrAiYg/ZWHe+ibrDoCexPq4K2Xfb+qyNsZmJuGMK7
3YsIV40uJHol4qQhIKL5x5781Sk5fNXoPrEHfRt3KFtgRTHVSZL5GtQ8N7qFLDLGKLnHVi9cKyIa
zAFx+iWq0KW03hKclqE4B4n14FuBobpdzHlo/fDYSOz4YTBDdwdVH1j1U5BMP52Uv6YZo1MyIadV
lQdNg8i33kAzqJL6G6L+dU1uMLoXKAZC92vLKCXOC7DiRHD4M/O5PIYlmSxOuhVteBtCCLCdXnHN
dvShPqch/MUBwIpzmH8F4W93ccNjj4Ak6xQh8GGuiDtEUubmFWOtRV3cqPwMCl7CmI2nJHO34zyi
jx3alsByQGVd6/+IBpzZ3ADhtvNZmEeLqI6Eva0dcP69TPtPVsjdLfRt4NTto/I1Bt+GuL26rE6M
dMU1oGTAMXZgOPBLR4O9s/yuPFpJN4A6I4IoS2NugtnbceJeVAlYpXbCESwCggGnbR8SLS8BRIqZ
cokm27GewpYM8snD4Tn8aS8WgsGy99B+n/pC3OyWs05gB9z5JK+h7HMumon0xc8Q3CXTdU7zfVt1
3VGYSWNwMMRhL/b4MjHe45WRIlLVKVN5DuiqY2SKSH6PUpjgTKboqCLqa+lVKc9AVYADIB9tDuzx
zSIb/tjMBDb5wxzdBfNL0yItoWE9LRTnrK6ZtoaMDnCHTTfHlLeMIcBTIpovvZWpB2jWYW9IQSh/
OIlhp2vMDuodaHGnhN+tH3sB52PKasKA1vCSEeW/D+Wsbez3ZN5TmarYdjcGvv0GS/9KHfG2iYuL
o5I+TNV22roxu4Uw6ChYC/xi4SpBBzXKZC5+F4yH7oLKx0U/698YSdqzJzDZTBgtg+XLohE4+wsh
CXX40AQJbaMOQZkhgOV2ZM5VhOByxXKBpXCnHfyyrG3TTdbGj8k41uch9Y9ZAY/HbUiesEL1DkHr
6KRLdOW4yS9TQ7Tf+jvgitF1spKSLWtBfTVptD4e++3KwuK4h28SIvcs+Uxn9jByGp95lfxw/NYh
B2hRFPl1etT1iuOv228T2ICL7kEQj8bMZ8FqhOK9vmbG8JlYsX2WJakMjUMWLaunVyWMxc6+XRgD
k1uLGhCDYMwkKvBgi+/qYN3JSvWRdIXEgLZnx6oAixb7jtDYwU2GV+S/T/n0FAfixTHWiYFTus8s
ONNJY+SjF+R7QbmRQ8/eDOD/Dm4XStz33lc/n09QJnG3gNraOA7y+rz6yYYd4T+bOOEn3TFeVyor
qDDjlaJhlPaBmJ77akr3+O/kU4UXXqZUZOMYVQeWDTQ2U2NtbCmhZOGE2LgvcOa2aUK7P1X3DYJV
kH+uOKkce1ASgE6EnbPpV5BRSrzeKbLhPWTuaB70xJST9+gvL7tvQ8u/xTYVVIcR/lbG837pJNan
zD2ndviElLh6xLARYUEggm79FuQs37sq8U8eYyp2MiFut52H4vYhX+MdJ5HqSzd7x04xB+89klic
/h1tAZsQnV5GspQnx/ltKU1ws8TSVOHu87ssvsrckL5cusWPMsAAlhu4ySkiz73EsTc5rbnxXgaq
LcG2Zd3kowZkiDyn62bHPHu1795XY/TsYxI8uihtjv/8ggpSJZD9oGclxIygIvWx7xt1ZMzWXvzB
dg+NaJ66kLgHsLSvSLhsbPlNcIkrzs2AH/nwZ28w9zcCaYv7DAydSZLhFBdzfQB+Jk5zpr9EqyKu
tvvP1E6+y+IX+vRvVWT6o1J499ooJuha2VCeOXhj3u1IqR4MN9p1xhEHdgFLQlVa/uXPL7lLHM0M
e3ePIXm6yc56K2qfsLeqeG2Smei/oAKMTneNScTO9/g15/ukWEeRhlnqNNUxGRFO9Zz09ZdoLquL
M7Hb5MdGNW3NP6Qeq7ORmfNoJ9aO9xF84Bpss4sE8DHqyPbt0C8eospr73t78A5jMpMgnnHWBJRa
B+aVbMcIIz2aIk9QvHUnyrjm1SV8kVL8wVO03HbB1W0r8TYB+dbWzOjZgyaKT3BljpbOJSHetYgx
+4clGzPXf67y5DWXNslwKS+pVjLvx5shezwuI5HSxWKZAyflb3uZrx0msG0PJuBhDKhA15hpl7e8
IZ4P+fl4MLm+drnfv7YxIiPfpBerqfvLGg0Yoybb4ldMj1HmtZc29onk7mqxq2LEi5C3nHeNnn2z
CD2dYWrgwkpNf+8WLXmYY/FYmMZgDkI2KMov6w9Rudb0iDxli+U6eF2GJUXKNj03636gwKu7EXLh
tRxIvLo+kZ9t0l2bgeEJPBU8Bkzx7sos6Xf4D6xjbJe/bPE+JsF0jTdcApy8S4MAcp2xu6ZjPaBH
oqB8B4NKwm+XriSZrLvPvEzj3k8Y43e4bOHKReSiVvQvRW+Ia0In5+ArCYYlWC2VkPE9BHMeDOfe
Qu4V1kj+et/eER7UjiTGS5olXyd40mI8gPAraf7HyrkZhqbbHIUGxtxbCzjzrNG3dbXtX1uNQ2gc
qhvtbJ16HKvKzXd1R4DobNAhwOK9erg8NhbOolMs8BjUlRpPfdDcAgnys/JIOlEh0WYZFUqnZvuW
hUR+KFwz+y5o+htkGvrpHio9dHWqxNEiFEllpywqWM4xWJ67rHwQnlc8RBxeDKuiPX2Qdy41g6HB
Ax5k9Gz20CISqC5xn+KNhTedJMXG7/pwO0bJ78RN/OMQufdOoTjCY7S8cbD6OKqGJg3B5nYovfo6
oiYj6zc7YT4Rb4LgHjE3DQFMfH1dIE5T9AcZikb6r1Q/qwC3SoCM/JkVGNmzCa5SL42QW5fxy5xx
+K0RaLbnzd+BPNADxtzVvr0qV5kFodOu3pmrgsXIwo+WVdWpTpr+5AC2PRRZY28bz2uPq5Sn7pbp
SwEf4K4bQZxYc10eq7rIH9VgaJHgqY1o3b+ZOryl+Ty9ioFeRGKrbposPNWRa67GdWteRWevda1X
uxG0bbP9ldAWgaUvP9sVG7ihtum845FwguadDZazG/l4OcyDH1Y64lrWxKciot2UAcVH3XbpAb/V
1ziOcLgInvDaLvkqARDVWY1mP3DIb9pEs8ueqzfU7t3JtvkrgphtnO224NaNukZ60JfFfgOksoJV
Z5o550sZ4//iB1CJIxgKxpiqZXBKM22Rawe+NAgKjRzf21u6qk/l1KJGKBFS52wOW0bq6SoxxiSY
rO/jVk2Hakr8TZc0Z7vrz3/u+E5FBYsbgoYrV65LgYFM2mq45ivzBp0HI9OVagRKa9y3SK5J42LO
lc79XTSD7AhRd+5IGsNvSzTNiB5kP9q63ncamXWhm+G+Kxps8CEIfa/5DJHJJbki5463oB20LZIz
HsIJhB9CYHcNdODbmoCtszcFUhx8oB0rEa5U9mkh+7B9Nj6/52gbHp1A/+hn9RbXLD3HBHo8X+Ga
OIXFAHYdfjZAHrG+WhWLKjrGBdowSJitHdgeAySBa7jXn0Owpp5WaYI/k9ylMT3odW4DPHLrlda1
JhbvDDDVXnluxZ3suydXjxzf6IY3lkRPPJRdvNOsz3xkkjWbpmtY5CglwQ/fx12U/nPdOIWsaVfT
NdMvfRFrvERSTfg7SqIa10SYsjb1EdoaKZCLXxzKcv3ECAJxBXKCaGj5v0Z4L5j5ePvQio8OgyIG
jz0kGP93pRPvJCsH2qKbtFcv4OrU1Ufd286DUckTQJlkP/vmBL9gwaFmhQjkmJU00zwA8L9ZTh3c
HOF8ZRIX8WpH0IG5GH+w7pP4No4EyLCIbDY+uUXZevctwUflixaZaYxQt3qrXJgelY7u/ZknqNOG
eEsruoxH4ZTzdpR0SvO6Px3Hb9Z6o7dWdZ/iLtwvAqhzE6jHWEDMngQvA0xQ0zO1Zb6vHKCwGMR4
I9PfLi5LjsqdyAlcyE0BxZ31xXC0m4GwTUysZQvBQuRXtv3tMRR9eugnp8ftOy8Hz2ZpCSIladVz
ZvMNpGKBF66dc97k5Iu3Q0waRpqdwz69EaDgQs4VPxkxAF7ruvOMZ2u3pFiuc6JVWfuGDIIYLgjr
xuBJ86xC9kgT61uz7rQnr3pPkwjof9NSPE1Rvu/rQm4BcZGYaqpqr9edKM6Jcz+2itsrYXav6JCS
cv7Za4RYmNLvco8cHhp4MNxoTO+iokMPVKtPr+sXQmNvXVi7p3qwPsFvoCLo3mYd+8++Hb0hUWru
VWZj7bOxV86Zt7o/Ec64aFwTmqzNXJBflMqseuoapGVZiFqn5cBFnrofkslFi5K8mRRJvRmQRvSz
8wFC8KAQK5+iXISXWqOJTYgno9zwkY3SpZbYmKavwszkH/L3GKgTfW7rg7bDx7KmxhrHFm3x7I17
YeX57c8vsY3/gdki+QTgijocnRhy1lQGTcbHiZHbBU78g6OWft+66IbGOfpwxhxPXAjRxMvk58L4
4k5jLO96lyKCrSYpdni9lGXhvx6oD9E6UMzgvEsd95vXj+e5N8vNSsQLtnwyuVLOYegqhvgEfGr0
VojazU5ZGmQJ3/EYcK/wYCC9cfW8t6fgxhvyBSsQbEW3D0/OKOZ7IB3fPZNBzOmdkFmFcykjArwz
Tci8TTsqa7fDcZCUl2gIpoPs3Psg9vkbFvAwRdKt7GgbbLUhBi1ql48od5/aKLjVVdle7M7vHsF9
/vJak3xFLLw6G9HDowz6lLGY6XOzH66tTxl6iV2ydOo+RyZRCNKZ2uZrbhXv9KQhYFGFtyjYKKes
zjhdLymmHjwr5O9NPkKRJlNmD4cxJEK4NR8CwXqH0v5LKZfXuchX29k0X52BgUjF34aKznl9Geu4
JofDnEQbZ5tssqpttawFcTqcW6anNyzprGMLQCVYHdth9RJEv6M2K98Wd/lZ6NRj2s2YIgxZQ8fh
fjEjefeud3RyeGQcJR0SGtSaGJtHSNxV1QznoUf5XoVKbB31cwaxfZFUQlsYEdkt9twaAXJDSCwh
h6EHUbqV4xdHl8G+9HAALujqB4xEW4ug9hkp4k04DNU1oIoXT6KdTlAlbpuG4yr3X5Yk/ehiEWNx
xp6T8rlvL/+LvTNZjhzJsuyvtNS6EIJZgUVtbB44GGfSNxCS7sQ8QwEFvr6Pekh2enpWR0jta5NS
UhkZNIIGQN99957LJas2zCNyR9xoiYJjPifUO+W8AzvVHzrHVCeV9E9dFY0EdIPlvDgPnc95wQ+o
rgF9FZ+nul7zhONes1na6nXZtk0dov2YJy/tEMzMmupFevZtMc7PMSg9K+DomwzPhEtvBtB++1Co
rZjy+zSFhA5ipFovyHGr4JAJ3agZJsSXpveq4ajQgpnY+uTd86G6b1CyNuNEk8mQErJwASpqze3b
AM+ELSJDGwzAjS1UtK2D9hPhjyYz7zZqOM0IcYZD9VHx5VjrD5NxuCPtzNvXKfmUDTghJ3woneih
G3yqnUgvKfiigXTUdSurl7IQtwpWxR57qVrLJGwOtlzKtZ1GAHRrOmChkJPVlTcSz6GnT7n9tYQI
BBy1ge2QivwQGXm8dXk6Yq3COJXJ9otcakEMXBlQwuRRquSKGS66iTsoGBYS/jTF+ckals+GXPQK
hoYuNYzpnkfuSUyLLtv+W00s7po8k5mL9yH1Xqvk2E55gFUdM8HQjvM10IubnFw3zQ1iOfbzZ+yz
bcjK+skdGajaarwLpzg+FsF4Q3HIxubMsUsrBxsRvIOlmTeDrceT8bnjmkiPI9+EKadT4qHsole/
Bz3ZJ7QpmFP6aQzxg0AcWrWwbnZDunDMXi61CcDRlgTkSAFyxkI2Uj1Nnh4pVzb51DD2fV1vOPcC
xJp4LtZRRftWQr964FyMlncBp0m6GZHO+yWgzpNI5JodLWcQht7ZRonhF4wC1BsjeISt0woYSnV8
TnC9/Sf/Rz0xxQCXKas3TIIXt6eyIvZZYdbWfvLUceTWDfubvkyv+3vAbxNep/lSVeqUxAncq5O6
KsilrWxG6mWc3+3ceklr99ktkk0TyKuhtGm+/wJ/vM+N7NFZ8keIFtP6P00XhRSwFaN1LFjkoRk3
jf8AT+00FdljxqLQLrwbGS3Vn17D/62xefzrGhvtPvn/u+xXP4o4leWvDnv9P/jTYO//4ZoO9kz/
p7nexpHxp73e/sNzXcvHhWEHiNF81f5pr7f+8ExMtyGKu4PLPuBf9o8Km/APjvwiFKziMK1gj/+f
2Ot/92yx+cc0yh7NpjHHEfZv/up/fo+igphJmYgbTItbjJh0GtenMHMfvIJCmV55x1+uz+VPp9Ov
znNHu3d+NUD9/Mm+xdsrMLEker/95H/ePekE28rlq018/tHjq24tX41jHouSpnNuhIwbAgLYi8kN
It3lVsUR6adTeSJKgnoPPgvR5iK4uc79JZDxddDfSG48lzhWLPexw+Th6DvTCKqL4lb9618Es9bv
F9ECsG4HrmPhUudP/TPC8ItRSc5xxGEzsgEP0ZJgEV2vmD4Z7ZcXMgSo9jL8AOUAuk2Ac8lKnpd+
ZeyhPb7FaviY2LxDLArX/kJlHPbP2D84BIazMWk4i6mvcaBLAOMs1a2KvWZopNfGEiWwOgOam/Ft
AR9+j6OEpSnGY9cpONT7P+LQ0VvUTLc5aKAba1GHhB3BxwLv4UDlyGzS+RcmoEoxzAbx+1RBVAUM
IaAY2VdsaJ+i6st59ao7dsqfLkutlLGB46Vngrcgzp67fOBhQD12dSU61VmEmb8I8gLDTIyzjKZL
7RvnRbrZM8eF/NbNJC3HH2pg/zHjWNZlFUyPJeBGRzwEsoJfxF7aacIvbrdjWyycr2KDTp02fAnH
7q2VHu3bQXqZ7nnLrsu+rFA2WfottLn3ppzW/VhcCx7bg8tmwmvMs2mHmFRwjG3ycqITvIc3hVVx
NfBawkca6699dFgGOoeWLA9PKdGyG0dVJ0eAOeL4seoazNuhDWyKtAgGzNzdy4UQcxGNy8bAcsvF
OHq5xEvUpleyj41DmNYMvTZRKoO3+d4tWSF6rAzihpNPm+WaTC33lb1Eu2ImLpAggQN7A2ydFa+z
nHj+u9C0vA6SSdsuj0364bWYKUMnhiLPRCWyLF+JwL7kjExmL/pjF0fAmrXdE+dlHCc3dufgXzdf
ppSEZY2KtEGfe0jlAMiu01TXZrvMu52jpuzKKo2IIiDoWnESnp1OLFwj8GiZIkkrIwZys5RokhFm
8ZCjiDv4LI8gcZi8TQGek3yrFH6KMsjvwqK+Iln4kefB2xwb3yI6htCYmy1+abGevfnQeF/NxN4G
k7XcjD61bF19x4n+5AkQ/0oeTCN3bmAAkMarFj7AUFxwERwJV2Y710luMH2fSic9ejRc4pKeIcm2
D02JqJLYNBd1Yv5qESMEmwhkdhdf8i2Bm1ccOMgu6gi3s3GA64daqfJGTAxKmuQ51XkGZot7CtKZ
AuN2yPouuY1b/xqwNVdtruPtYAH4XaDmRvNyNRoG6J+KFENn2vRswonGbbxDDx0vLHd9cv64UE+c
dN/yIOvRt/BCzHTcpCzUVpMq3r3e1VX2Bmjs8sq1UCPZUb7GnJggxlhrc+qPbj3aZ1biUGgReyen
fq0tTo4CqrfyKIsvQr5TdJ/jF1LeZ5VLUJ1tbCPvVG+FSVGpf14It6yqsCs3tfUAXYnKpcGcNllA
vrxO8SsrwzrwhsJoYXIW7zsskuUIJxK0PKD8ac/m5KH22y3LKzhBEji6V7s7p5aMzCFH7sogyqvv
jlzRdRNZABfqetoBiB79K8dhWWmFfGFN8hYriVG+r8WNdKC0+nP1kJTkc6roiyM7iyDX+l40iiKs
gqzUmECVlSn9ge3YYQ5yip3yOci6bJYm5RBUjcAZhi472axhkY3674RRAwEfMRvA4UPMfgqwIqaV
CuxDa0ysP9KVMOeH3iiREilmdKp+yzeD0Tayg60152szcBFfg5S4LAOz3zgcHuAx9XWzoYvuI7cs
PH6Z5b9YDd+x7zXo1MYQOHkIoewBj6m128vbPm4+HCd6I67k3JnaDhB7dLwqP+rW7sktlheHyAa8
cZPFD4zDdPwwgsW+9/3gHQQLI3P0lIKg25YiUCvDIGLfdP7O8punzvD73TBSPFv5sLLxVg++ujNd
vH7lK5jRZcPIM61iu97RtQHcvZn4q9RiWBdGAspkyV+nRWaUVRLfENZdPtcvHvC2FXtLCwf+cUaZ
GuC2GjRatk9Ww5eLHoLJCp9LB3hBPdfvCk18RYMsnnUg6KXu9JBugwG+DLpNJPya4iJE3FJRGUO8
yk/898yynqWuc4syHOAWFqYdCIY9pFX6TZzm1AXesGtNdV81tE0UGPNUzumjI+Fa1NFhLJo3TBub
vqmNq+5cLeDIrAS4y1SZTyJrv3qnuAVEfVzi1KPmET906IL8rksmXXrLjMI5EMf29jnFdLJa6l0e
GF9TGr5mPDUYqJaHaoTGDuIEEEeEQxKPdLvubWQVejgwUNvnYInqUxs1kOtMamtb+RZa4k2agbEO
ElHy5nSPcsDOzW4KSGPrU0Vl53gahzVT/7e6rNURMPudrf2yS5Be0ZsmiGezycBJ0ZWoMThsO+21
Tdv0RZkYmpOK3ruGKpwsnmCqAKYZy+Le1J5dE/OuHXR4Kg3nI2UsyRhPOsYUXlsjQwuvynXcuOu0
oBxNb/L0dGOVGW3tjQsGBe0gpL5vH3dMQz1jEa6FtdsG/p3b0/4ErgRXoJ6iaPECj+lmBlV7zFgl
w5arpy4JJh4621xsnfqCDUpRAW1VO8fHjZO10X0gjI9Bz3HA3wJmKfHaM+JVcwAsmbXlCF0iHJnj
mQVNhkLPpWWMRODGngq8Hi21HgyQkZ4k21rd1QPWp5whM9HT5jB/gvtajoWeQ3m33Ug9maZ6Ru30
tFonR8nwajHEWtlVPZrDdctwG+shV/FcyUVys9S6Wphc/goA7mec4q7jmoOFUVwPR0Y3dpldGf10
tCMc0YkLeMKphi8jIqWEe4f3v57Ap4mXRTAh5Y96Pu+zZLge471t7+U83VCG0z3gSnpC/2JlYOmD
i523VMGHkEi0AoBf5db3Gs64yXydOXAyA5RmpxeQ3uJHGxnB6NATpgRWQA3qk2fZCvDfs5AB2gMi
xIQYYSBK2IgTJc6VSQ2fllYtYqwjMtZZw8rTrcLQObTGIbXaMWndI1wsZNuxuW+pHvKnvtl2OSUr
mfEeyJLbUusnyxFHFxwRratkWmEJkFo8MleNmqs9cvGN/jA2okyCOKM883lErJGINp1Wb1qt43Ra
0WkXmgIzXlgcXRx7N020qWkFSGgtqNeqkIkWqVWiXutFc9I/9VpB6pGSQq0pFVpdQko4gkqZteoU
af1pn2ktKtGqVAMvfDfiXFZaserafaoVLE9rWc1PVUvrW6nK7GueJA8ZjqGNonNqA4D7yBoe0XeQ
L31hopRpzUwhniVaRYPkmV37WlmboyU52+H3WmtuIpQ46LUYl/quJBgPdLDj06x6UpqAB0MGEVOr
eEmA0RFVT2h9TzkV/MPB/m6nU/k0R1+91gIrrQoWWh/khDoaRA1nKjZPi+q3dKZRSqBVRQN5cdKg
k0dOvNYjr+ujrVVIW+uRi1YmKyRKqbVK4fvbVLj9K+BVtu1a0Zy1tskli1aZ1jthgZ6TLGKUosxQ
K6KN1kZp5ntOwuqtojmQbMLLkGThTbqgp1r8tCikf14uUDaj9jPzMsLXDl7xeIriNzY0P3Joa5eC
VO3ZyP1rA/GW993y2iLnAhcr116joRthCLNHq74+8m9Zm4oglFucLczU1ED/NC31h0rrxjT6nk2J
kuxyYiPc1r6bWmWWWm8utPKskKAtpOhGa9Kxhwc/lmBlHaLTkVauLSvkAkKm5dWEsE2xHSxiiOVa
8Y5Th/pwNHAPMRyH8DesUnR7s3lsTYyFiRNAtGEEP7QGPQyqYIno6p5w1CLCw/bnPLn9ugHttq7z
4NVxeTrhsJac57NbWjfODHkIPOi+2aunYygVlDzb6TmmarXf1eL/z/+AjzLtJo8EUqRxKWAzL6Pe
GLAogT9FrkvvEnz15g79vBV6y5Cmh9Csn+B24e3yh+Ds+WnOELLsR1YU6OLzjkZzftfFeOyaFtge
LeJ5OLPZqFjayYydbO+WdzMpm1OsNyEA5OElshtReksy6X1JoDcnud6heCxTlN6qzHX31LNmqVm3
KJXQvWVcxVWxnKfF/4TmjdRmsKMx9bam0Hsbun9IBLLKSVnpGHq3Q36IM92Ssu/RS5+YFZoTwvxr
piXaEAJ9UU16WzICrE3OmIpASia98pzDdsPUhqFggZibTfwJYVtsjbzeN23UMjiyD53YLdRReKm7
BBNKyrpf2s3ZlfDH8FiZ+95c3iQGAApegdFM6Q/muIHHOEcFgObhthjBK5o4zEEmYHrtJ4qFSjz3
P51RjtvcZIVowGFFNMcPyuJAuUgA3AIAPCzyYyK59WNROXSMNOc8rQyKV5J2L4zR2o1sKo4D2ThK
JvKSeFUKfBNTxwpdfjjTAZRsG52xhYjZAbSRHKijEfiZ1exjnsY+f1Lp5/SEm4QBcsJ225HJpBtQ
Ni2d6Y0I93qEfHu83Db3JH7q5DKScWCRwcnepN+n1LE/hosbckePTmvgNI8/rPjs0s8IAy7ajuQG
rTn9JI+eH/SGFajXs8wGbPGfrQ4cjjp6yGuQW5gw4kIqEadXcgB6D9o3qADwxZzMdYhRQtsZCDW2
hBtNk+emjjtK9l46/lgVw2fOH96WBCPb8dFxCUpyxEt1cJLkE6A6spQkzBAZWFr7pCwHHbccdfDS
1RHMHFCcjmQahGsmMa88b7kZiMB4OrzZ29ZVSJpz0rHOknyn24rvmDJqoqScPDwdAu1+xkEb8xRj
OlQ6KGrAXbmB6+VAbTeJvKWzs/f78NHy8vjspZqTrWOnFfnTQQdRef/E7MaLc6lDqi5p1V7HViMd
YC33CWnWcSTWavHK8tvkkpN3HZNp60q9LyAI2wjfvK7jkAtVbhzs88QmyANN1mugY7SODtQy4LmH
kc0CxAjO8XGZ7Y0iev3pDwOttKqNLAVOQ7sCVkGS+FZ/Yg/on6MU3qKZHOi8+hHjFgIPxWzTwb4w
WkbVAEb/Xrv4pqHpSN/o+BcMn0MwUMYRVLd5q3g94LLn6HAd9WjVtf3QWojytZ19eRF5SZUzjOp7
zsMAzq3a05F1NPuEMIdPU0CqwuaE3+SmI058Ww4ezhXcAINlYuuyxvgpKZzpVLZ2uKLMlpLruCMN
Gw32/dhYh6TFStzCem+nxr3PHH88UhdmMWZkHP0L+VinY/zYqGHPP9O1k7wEneEduVg52+0erPmw
9Oef/1DNTE+UU9JK5WD6SkZyTj2J/tGyQS0suKMtIBExmJBdA7ZSiCC85DE7sSjLAYUO4lF0YXiW
A9b5vuLWKq3wSI5678bds0xVefnzPyL3GQ51ssbuYeIXWweOG1CAp9MxU3C72EQ6lF2MJAMsQozA
OFPHTY7R2P6YcvcxdAnjWKHX7zE33JPVBena5sRDA/UYspWtMVjaniW2bZhec3xxtoFRvzYON79X
gguZgWbfKrrB5kxeLaFi8Hbb9dLbbyzEr72ERsDQh3W1WLzG8xT6EOcdli6+BcWp8RiSxaY1i+5m
UTQS4yyC2HPBVP6F8eHJU5Svdb7E2zv0HAedC461Zd9hyiG7nzUAViLhfs+bEi9QuzedFM8pml49
091rGqqk0Wo+VPGSbzqXQ0ykTxLvIqLQQN/hlTAP3k+GeY+lsB5aoHE9A1mkw8EWJMegbwBap1yh
cqKnDRTE3g2nAfdLI2iCNjYLOmFBD8naLdLonNa8u8ZaYMrB2LeeRgHWRNfquJjdPc88hJJoH2bm
U1kwvroN3cU94LemhrqWlOzRCAfzwecP/ptmnU4g4wXNbDZg8RVEiGqTlvLDmDkmyGpqSYk92ine
P1XhfBQtO/mpd6ytTycKXBjCbLhai1m9o/Nz43E2gb+ZEzHq7r2x/XQtoha68yIlk3bs5vaz5+jL
jn88d8o8FIZhY9MjpUFq3+uj6uB0TG4C4zVBs2UHqxhlwrO/V817xY+9EX4D6LAKSEKJDAPzwvCF
5nEp4uyEwGnuoq1weDjHQ8EydOrrLeZR6kRTlCTb9LdKchu7fHk6yzR2WYr2AAnsvZMhybnc5+Ef
3VMIhcplsukqPOjnjbylZXRZFabLz5LpJVnmay/DRt9MIKHsTJBTHEAxls5zoMKvIBw/KgyM/lvm
tBzLZPRtUnRbkTMCiDfzNKThk8IEKg+wBq06fZG7EqZ632DlakZ5VyPA0YHqnppySBBUg+A6t4YD
xQiaO4IiWQmHmg/k9xUWc6TarDkMTnWc+rzc4vSGwkMe0vPJnzlmVvPlss8T/cj4QiuGGHG7MFBA
2XQ2PoUSvduSvPJ9zvQSJ139NCdJeRILFxodftMGahODxeMvadwHOGtXDk1aviLwtWRDtu/HYT8s
rrzCkLjFNaT7cttjlpItqYvoKmVFshZ4W5eUpCAo05rZT/WwiHycTaW6WiCaID0eHGrv76RZ3o/E
7KlaiWkFC8az3xDHVh/ThN3Rz+brEUM/nc4laSHXOpiT+81HGysSjwdYnN9T3M05KqDEPXXAWhZT
irDC5216a2EoiR8pmUqN5gMsGcEFAs0inuI1/XNYfhZ77aZLstd/yMVfcRyh+i1PnnIR11uWxTdt
gSWeg2RWeld1Re4/7PeZnVT7rvdfmpIiOLfnSEkScF8UVw4W+trcQSYy10WXX095t50iERzrOn0t
CjxHvsLQXDrlBnvp2ZdzvbF46GTtLTGThzbt3VO/5HeuHxR3daluiHyt48H7tFp5k2XVpR+ooqvE
lk3yLo0pD6tdeYClfd1ok3VdfbcHbyYnkFAOv2SnzvQLxh+hoIcz/zuNzQAFA9EjVAEng9rvHgma
qoUwh3EMZnJuViWXishCvEsj+QmffB8YNk+BMNyFDD+80V2w7v54mRZquoSTQwY0MB+g19Efy3er
zpCHcowByK6gUP2WTcBI5xx/Kwz9NNwmq7lLz9RrUa7LjTEENzgOPtOBhKYRTT1SDG0tnt8cmp60
HcSgZVP7Ps72krY2agPIdtgcBk2REbyg5M2vphWUQGrKwJ6skXp35HfGlete+1AE2Y2jDBTpQIMF
/zS3NfFJyK8HXw3uFUHJYwaXuKkSnu51+UHBR7vjRfdC54jB8EIcqUoqzBYjRU5x5e3bxuK9RuKR
V94H0a6om2BYUGrVBod8MasrM+WyGom87zQtMeTN1LkvJnxTpICep0DlfnX+sjfSHBubSRNCHfNq
CDI2T6OL5Qgn7KB51J6VEU5w5aZvUdOFbvEDAfAgBLmtiOrkuE/v54WkCws+Ho3l4mxNtz4I5IAq
xLdb812mTXscCUn0L5VHQZFt8eer8Qd7lrWewQYagtD0xMKe0C4SiYXJ16wIiXdUazTdTdMozOfu
8ubb5ZfTh89dxx7Hn7IteIPmaIMVWGIKc2IPEs9kPcsEI4pFfdyUdrc9oxlRp5c5Z5E4L+RCSdM+
pLGCzDodfCmOFkuOtR253bqkzYLycojBif3ge9RsSM9YZc73ILH6zUxr8R6b/SXTw0XdS2xm5rO1
lPgjjGUbeiRtM77UXo87VXcqxDmOrh6OKHH2b5Yo0fDwOK1VaW858XDGdEdtzp6t62Ad75icJoJU
abKd3fpmKYfXpbHmozTNYwSH51BV5luUOs2V5P9hC/4Msy6Tj7QJzR4utabnppOVb6n9/MAzXG0s
4YQbF4l4tq9zT5D+yabjQn6ektTe47uEvgnRKV3XrfFt9gEH8y86pTDbzKHg7UG7VMa5vMkFnfdi
+vDFNJ413BbLlkQPiSXHi+TJyC0qGqqtY6VfXWOFt27lHpyJH10qar7ykXVLbaPT5hiuhPmYZzwV
XYTw0iCGYRr9TgbqNh7YiwCU6s7B7DabtOYGcyYudIput5JNvuGdij7Efct6S4BkD9giBvZproPg
PKDz8HopEGO3EA+fR7XcNAuW/iaPXwkwUDteKZcxh/UikMhrWnqLLZI1Jx+SuX6iHrO5uc860JXg
XO5x696nI2d92zQ2YbY8EnmmPVDDHTnsfUSuBarSZniw6qc6A9gO5ouq2Wr6oufjMkeaJ1MpLhST
/RQzgCSRP+xzAPmcRXAx5zmQlHa5a2ZnG4WMG4pmv+PSEfzpiV9MyMET+7cVoOd8B4FoE4aCALsP
tNYNSus0c7rIYm6YRJO5u875sNv2aaIVg4NQSgLDV3yhSv+0UP2jwui0zJlzYLFwSYxynccVs12m
EIFjeruBNNgHL6yP45Cezbg/mLUuTwC8tmnaK9xMeAEFctyEhX2Zg33XNWdrAN1nKnTMbhCHKC0e
ELToY9p6JrjVPDGpU7FxQUXZWQAQs0As7H2hLuFUPVHUkuA4ddQ2wiFkEuodCMNwwD6Uar5nlQcf
L5BYilnEAd72Av/DrDlr+Moi4+BnCKFYepsiAvLnZLjhr6PSMQ4UxFBcQonUZpREFUkj3vM9/kiD
+EvKmxCo7ypLyO/VDqpSG6nNzEBH8W19blqq62cwpvu5I5ZVet13UXT4PTE1yIHUVBfU9wsH12C4
2HJMtks1vZgL9dfdCHzDyaeVuu7KiWqAcHoeW0y4hiHuZMHFF0n3vbbtx8KguKRAe6FU6LWdeaB1
gppcby73M5YkDG6cGcqcDT89n88QCZMjsSdozmSPoaZRDMWqfZeq9oQ0j1LCu30tqqHYxxm28jhh
nw098iiU361jkYtdkFk3JEVvw1eS1Gx8CqqUthSiUCaTc98zUc3rNuzh8/X9c1DKH2bGB8olZgNz
UN86Y34oEaDWFHFFL+6ipRuLIxnoAbdO0htluidfsWxlVmxWqIMkSh0gDjh6X++W2OTENVrs0mb1
bNYToPe023uKqifyUsC3jKexp0HNbTwQdJ0AKhc394MabukthmzCW/unm+R/7VV/Y6+yzOAX283m
fXj/Pz+qISWM8V7++K//AEeGz/D9V3/Vz//FnwYrC0sUtFsvDEMLEAlj1D8sVpbzh6vxkUzPYYjP
yMe6A+RkSP7rP1z/DxBQvgPvlMSz41mQcP5hsbL/cAKIoyFjjhWEGC3+JxYr/S/61elkW9pe5Qp+
GBgjz7d/Qz2NsVALTudoRagBkhQr/iwgGEJ5OIZJ0lTrkE6GI4x2CAaejngFxHAX8M+HbEhff9Id
CYQ0B6ei6CcJratfruTl351YlnZa/eLEsi3P8czQBAHLhULM5ur9igTCpNqZnQoi7BDwVCUVX2fj
fvIXZxMkrtpS+jkkR38450IcRrst9iRM4h01rDx5MEX+zaf5DWX489NYpoW1LfRM3+Ta/8unEfWk
3MhIWfG3H5ZlfXcS4dxh8rzF6ESrJPjxfaSxqEZB3zg06B6WAYYwul7IqT71bZ2cmgRsiGxGdxOI
v/t4//bHxPLOAt51eZybPiClf/14rPcQOE1OmNG87bx53i89BZSZGX/mEXaGPquibW7pUNBQxZDV
kw/6bVe+0x5HP5w4atiHOkvvRv9vGJCW/iv99lfkCtgCJK/Nh7O1Se0XE1qFC3quDI6NE9CKdT24
G1sl15aZQQmFf1DLQhxFaC08ddXHT5BXAC2ePgdaoiLqc6BSbJakzr+Rftz3bJjA44y3f/3H1R7I
3z8kN4EjAmDCvu3bv33VvKDr0skBRD9AcICO5JNgovyO68MhOdmQpLm2+JbSSBoaRzOaR8jXT7bL
/qiM7cdlqLtj1Q0/6oIlawr59y0o0SiLFJRc64UP2dTMx7/+yNZPwPBvF5bB3Xc84mOeG3j2v17Y
yPZM5hT2+K4b49SqKeJdEvqjwHypHPUAt0TtGk+9RNL0CvYrvkoIC2S3jAvuvaSF9MhclXCv5N/V
tNQvMW5sPzNfaYLCl4eln68pvhBRcJw0JTNSkvJ6ddIqOamUOrsKouyqca3uUAecJWwjqw+9nBPM
c555pzY/CEDbuyLtWbYAjNqyXYyPCJ6424Tor31Yx1ZRkwl1nOIyKXSwvPR2ZSvUtRTGhQehf3RE
HmhvRMPODHafZ1T7ahYkETocarAlsdUE6TnylHXm23eI2bDilQK1P9oL0nPec/KOKdySqrFviRK3
NBDsMuahDUl+3f5HMBhsOz2JLP3h70n8B/WpFHhTktH4c3Q6SYfmqsUuDhSO5cc+XqYdg/y8GwYm
UsOxr3witYQ/8K2EGT2M7qRVEPTrsexOYc6MQ5vTxggKQpsDnShWgS+P8rN+HU/smbw83AdhkJ3s
oPmQpVNcQ1T5EVD0si9yDdR0caPNkNriwqqeE6++yqMlOlM04u3+5kulvzO/f6ds33d4vJmArX+/
DzosCknpm8i7cm0DsLsqvAFToctOAGbOPkKD5SIU9mbEgLQ1IjxGE3pqPrIb+OuP8vNH/fZRfF5z
tvCBhYae+O3r3WFNHoYUMAuLOnlMJUQgmEhq00nZsy8CgY8WeIhmk9V4GL/T9nEu234LWCPc0yH0
TsSala3T0xJgitufbyu/VMO2gi3O35YSBaNMAcGgL4veIAgwIhf5E2zRoKIPpu2uuO6bv/6lnP/u
+oY+dmYc1BiNTf0c+uVhGAS2KOMgweC/kDHl7MBvF9KUSk35ZFnnQrBorZQDQmoZdtzNz0bKRn5i
k7WxfJ4odrjYmywFk+QQ9L6Z67dgFFgOC2AUlhRfxmTH23hE35obrkWdkbChT5NoBbuo1tuaM86V
GlvAxsswNPiZvYf9f/7r35IHzb9/jTwBecXilcQTKvj9mV8nMsiNBqVqevFr7J6OJOjkB8u1UAWU
r4xihgY5gtUSQgcPeatxCN6NZbKduLvfMsv7pNG0v3WBuc2zYZ4GyYaaUHlyy3dw3ffYBSb639aq
nupnvsefsjPg5wQZjVSkVAxWQ/D6vUvSj5JVnCbiEW9V9dv3BnA3ts8Y1LkXPysVYHATLJPr4jUQ
yV1qkzvvJsyCcVJ8zQHAn1k6O8NuZrBKBw/3xRWuM2sT0Crd4TXu6Q46iFRAP8U+ErWKghcjOrWZ
1O1JzRv1BuE2iOA3KuxdnLNUjBw8flgarlgsD/woiCJzSwfdTDRDpR4Nnx2FMAzUyck1l3Fjwx5b
24N/1YyxfW3O3XzMGv+SjeNnZlXxibPPz6bjmX6iiQOcx96FXcdhau3+HMj2UTRd9xiF43XMKo7U
97VZkQG3fUxUZFbY4sTjKUuKlygerFPZU9gyx93CweoCWp2Mz9LKLcsY85lKIAH6hY4fYyIuWdr2
U87xb4NQQviH1tZGjv22c6mBdx1af6NaNbsy7cxNVEiKu9sKRNsUvRXTsPEwTtahFKRZa7SP8DhV
GCIG0QzHWdFYYjzQojLeDjDKCq76rjDD27TFe0qU9RAtzWcgJzpdwLPY0Iy2Rty84DZCzc+lOixW
c/hJrORp9cSK5TYwad+TkXudNwM/F5g2tAJ+K6Dn+0bwwizpFYOZ01T7HI7bot0y0ZZnIIjENvKP
vK024ZK9uw1iJs3c5WaStEGmXit4DxCFnpLvHBt6pFx4yLyumd2D+KxM6rWtslXEl6C9h+qu1xct
aL0X1xpfYq/PdyP/RrsTP4rI7I9xg0s66vrh2qr7i7Kmek2pfL23Gzj3DsAG+BNEneUUb4NJxSTJ
qQfI4yLR/n7UAHP64ZThMcmppzGcFNDiYl45roh4cUOpl0g9xEUdTsp4WGMAJWL6ipFwyhlbh10K
vHVx+gMd3KYteeE9prCaxKOBGWMKWEMsyG7+uqAzaWJCyGJVn6D4eRtWW/MmtGxvs0RCWy9ZlvBs
7Y6iNWi0IktL8q3rHhJ+YS6tdT9qXGsVwzvwIggmgTMjHERi33btF7zoYweeesrq8d4K2X5R4HjM
DakuYxVRPZAVw9E2WOKRPx1/eO6NFyW3FY93RrX/l5a5/Pm6+TUNousifn8hegFDiMeAZHLg+O0t
FPmRorQTY2+MZBKO2LJj7bgOwTvZYew8+fxenfDR5IZok860esYpFZcBBP2/eXf8dwdpn8HCtR2b
M77t/hZMoV3JQhPioTr1prOrFW1ME7sQ/AIETqt03HSNB2oUOYw3gK5zxLMuPA5ZVdnreG/GPohA
uqW7HBMb67vzLcpIl//1Fftvj9K+qV/bbH3twP/tKF36/5ey89qRG8m26BcRIIP+NTOZPsur3AtR
UklBz6A3X38Xa15aJUGFixnMYHoaLSZNxIlz9l67hDlieXKNq3jY4K0e910mLmAyaPEObrMdUZ4E
rkiIAXQQVGWesykqg6ChYqNlbF8a/+xVMTRAC2PapLlbvUnk3esK9TbZi/gG0aV8//dV/+05U/bQ
YEEqYCz/+n1jdmwglmNlUkwr4KCIesV+4Wda1bkShIZFE6Ow1E41JtAAmI3IROKPdafyZHbz70tx
/7J5cljSddoG5Eih0v39Usas0AhB7+RadJm+gyzvrQDu9j0Zlz3T7QAdlYRBEqvT4KH00YtB3cQ1
gYqclMytG9mbws/ae73xfrBctw8xcsc5KyW0mDq5j+zqrgFApowh3JULocAWbSDapDmgEtgncTgD
AgTcnvo6Zu4qPZUE/BCUSbZXRwRj7VnoACnLFIPuNxpSGjkc0roqGCodBm/+laWS7ASr2DJBIO1c
jgedAJGrBWNZ+O0NYqceiRrSh7Ekw7obe1Iduxq1FX/nQMwEkqZcbMFjnUuCn/I2K08yVz+Q7tQH
2Dr2bTOCvtDpQfoq/eZK/5CZ40NN8+U8+hHtP3N6UwJR6r8fi/kJULyc/z2Pobhpccw2oNz8/ljo
TpamIPdq9RHbYSJh6+innpjWM5avnAnEIoozRdhm7TY1p8DhF+lbQekTD5+JOchJJ8B6jrZhIFMb
1JvPeucy680DgcbfCq0XmsTXnZg4kWAbD0hGRG47kJpbwW0N2sLG6Kkm6CjiNKuRrFmUHz2hepcO
ZAUfvvbFimMuK8qnEtwDr+oLeM244T6Yzf+pVkmNxl2oM2B1e6A4MgF3LKR+Q4v7tqbGJSIVU0bb
E8vYLzxhhlzppoyc9JJSUZWsQas0TIpgFEZ4TMghj/tXmSb9fRqN+2xGIFiU5pWWV9A5ItioHOfK
YwKubTX1CUKusZzXHPih+tn4fInjg9RX6E9aXxgv1fDYEI/xFYF9Wc5//8WWSVVu0VyjH2B8dsx5
UZRmJA3A2pn7eBMbbKISvwUGCQeWDi0eTRusgB085WgBkQIsG/nbMFbNiafz7zfOWDpKf1yMYDvn
MIb81vm04Oc00wUSIg0NDfP1you2DFHXGXrB9aBJCv5m2BtCXLU2LTHFvD9iJwWz9TP3ZfdFM+7j
l3++GMfTPZfjEb2ID6/hf94F31VampRcDNm7QNuwfO/rvL4jcPlo9iq+qfOfhUdeQNIXzFBIPVz3
FAcHS5uyR7nMdrr5pTIifxmgQCLWhLMZQNlgbiACwo/iB03SxYAkFh6HBv0tI7vxZuopN9xJAmXp
9GFnZ6VBUzLko4kIJMtD/WZiV7wI4iDEMLu7ZtFyDw4zYqFq47q1FtUaTgPa89/KRoTHyceqgvkG
ice6XBJMazjKBZ2woM3bU2gIPCglCGB4wQdAx2dfz+xzOoQrZy78fRoh/6jdXv/ywPS3J82t9Vhh
dHq+S3PvPze30+a+xaTEhr4URRgZYJ7xpW2zZR0ooob5E0P6KItIOxEj+Ri9xfC7ILkAVPw9mU6U
8Fooudvd8SO0nYBdMlMScDP6WIVHVel8Xk6DECeUpEE5lMsJ8/eFKv/vl1b82Sb96E1zvnWXr+hj
o/3PT/H1UAMFgDzXj4jaLPa4MI0zPCwypknttAdVvdgh9kY93zuR7oGAdc8QOYvH0mFvAG9NTta+
1+D5+/Xy4Zm2dqyiKIT3M91KsxGPPcuQ1hZiqxkF5xyt/gWv3Xwx5f6Ln/JnS9VaOuRkDfgWH+Ay
CfjvUxHWuOAt+Cn4OBB66P6ALyexiSpIX9j709iX17WsHn01CKTz7UZ2Xf8wOKAzY/qANsLLkxVG
j0WNmlgZGoKhKNnVyrGOSY4wM20lymYN5CyqpY2J3+U6dXF0tsDsv1jKDfGXH0OHX3ikhzC21j9v
X47Sknzo6A+TrqoDVUR1Hrrho9WM4cZN8huRTahfiWtGXooUJPam7WQkNSjkEbG9UcTIRN/dBJ1e
V70KMe3KRBrsUY1YG3qO3MQBGZxC0nso3JaZFKRjyoRmRbXS3fx0TINZbNg8ZyoSK9bQnNVU5gfE
5PadcOjY+4kpr8a2Rme3YCKnCSoHvTBWGuF8Y2CNxjWBupM59yFMZvDkTb9hnSo3Tqe8c1HNL32K
AjNs1QVx4avXl/W9Gxn3EwKgGk7xvRuS2E6FU+tWcQVkuT+PtWtv3JnD1WhN9XoSnHvoVRLsdi4i
TkNdRBYnlosXzYV71/fxWbi1vq1sm9O/djC1Jg1K9PK7ahcC2VY3vj9gVdF0fT2UihG9jhM2oZsg
iwkwjxmt3QXV6RSd2M5LSlajTYuDmJhOvNEXfLQlGeoMDizsKFdxI8a1hjtvY42UyGLu8lemopus
QF0SwuE5tPE7rXIC1NtyuKYWxwZlg5eq0FURYwCbKx+2RUPDCHc0yFwcezdFmOrQBmviJiKFRpXt
dOps/YXg28VUWX3r9NY+xXTjSQxKzk1efcP6xinRHssvGtjenwUVe6yrexjUSX3g379/Xi4SoKGZ
WPTIr8W506Di1OoOUK+VmARzuxg4OemTxXnbNvM+IvHgQc2ad8SZx9i8mjZe5ekP1swLTBp1vNWl
fkCsqp7cvH8fvAj7XY7qWZh1TcemJfk5WbeDP71C+9hFhi7uZKpz3iYOXjKNJXKvBxmr5zB36MYi
vqHhWWXopdQ4/pJFm9walbGI+z1CprR97UbhwQLfttJzZJ/9gEcGMv+QjtWZDuDRbS3tknGKvcaY
zSRh6rap1IvvQLnooxpo7RDR36CWstcictEoty2icYy7+3BsjwxmnrrSry8IqCQynaIPVCwf5tky
76puuV9ze4S/ob2M1bggW4Eu1wNLzJwq6ygAYQVoddPnKXpBCRjUAGpeHYOkXjd0HFQPdbIJyeQ8
jfZ8G6KIOJu0lf//66dj69SOEMANQ/8c6cG2lRTg/Ba9GsYQk9ybDZoInwWGaUHXLy92475UKFoH
NzrFfaZdT40CbFKGTpDDlN6jQXK39VQeSE5CCVe69g0HpxlFkY0tJdYaoASN2phsZls7OaXDTzHa
YaB1evfFvvaXliZiPc6zvmkaTFvEUjn+Z19DazP2OaOVVdNkcYB68hI77VORlM+tFfos/wlG+hhb
RljV5LQpPrYZhdOqycLXydSiW7vBg+JqaeADnEeH45bXtZ/doso7oC6eXtHWcfa1szdp9P52auc0
EKPC4dxFGy0eOZTWxUvfmt8Fe2khjGnvzzH24c591mSBi9JjbRnpl4ZDCuixzzG82h40O6Qudj7b
DxEZJFWBqK9oR3NPU/dMLyu/dfyu3lCZoPCFVVQ2BJ38+z0w/vzQbb5vuomuZTuu87EQ/OfWxWQ0
Fw0c57VN2x5zX3OBA/MiNVTXaZ9isRBHYDNi12tg/e34FjJVMzwQ8P2aalx8jvnqi639L6U1l8Qs
kuMcLAKU878/zaiPelSprcSkFT3WU/8YEW1F25d0lzQmoltBuJADlAQgoTOet4gunN/LYMwUF4ZS
8N+3yPxzd7aRPi7Dffo71ICfDpd9qNmApTOaJgZ9Ri4YMIJVDI+Sll36XIT5QEsb+Tm/BnEScKzc
o2lIyCU8d2hbey2MfoA3DcbWS3EeTAg04/lupNF2WxvOYUYOmwn2PzxDSSDDnDNlDeR50kz6lZD7
iljfQAIxts5ICY+lNIg8bZNA2GhFfZuJsLrAdb//4lcvv+r3MwW/mrGr4/BV2bBWfn8KraO7U78I
eJFp4SqGNeqhKPadGFWfX2AMUCkU/CZCyT5b6UYr8uy6iOa7rsMvMyh1KNP0oZ3s7CqTqOpipjcH
SCK4G60EkxSaxkNnvxpQzHuvtR5pF4fbNLKXBPNoF1kdolJ/6lGX8/PM8Rkks/fFJveXph0/0WFE
69FqW45Ov/9E2uhFXGYVFvzQfdVdurmTM0DXqqkRlxbtNNsXK0QOb1ds9/Wsfvom+oGP71sj534l
K7at2u+6oHfmg5YEdld+ndP454NwhesC7kFtYaJx+P0qmxo7OFGAEtV8/40OBOBpOzukAjclrsIU
PdRaj2OGaHyJBdCgFWy3B5klj8YyZeXABM8D9WGaDOMa00i7KVDHBZ17m5Suu8s80R0GX3tmQzv+
+xX6y4fssq4sA7VlZUYu8vuVY4acfeXwIU9YLQ5uTNJuEkf+riHcee3UQ3GdR/bFm/OFw1Xt+Oqt
wDEdFBAleT2wA7+4nj8/ZK7H051lOO3y0D817/I4s4VuU6B2fo0FhB18myLC3CAs2czpaJwBF0Sr
QXMfsrGeqEfEa+wyCPk4pn1Mgv2Z8RDBZh89oH9fnekvR5bfvjg0bEu+FgczR9BfXC7/P0sx6k99
cOTABK1O/cCQFAxhFVJ9W/q32dZjEjcWF9PZHWv9qe3nx0XQaaHi/+nYxmPpZ/4LjPQfowDfGkdP
MztNRc07kC5wwOgGjXkWJGSWCem8DMdpHpVI3gqDaO3uMRblmzM3i3WbmevA7m3R850pioNMzfsC
Pf2qTOpiqzX+qbYwG4chs7xk6OkU9b8GmdWBFRGb5Ai1KyyDFiLYGagfDSLZZtU4BELiGsCIMwbE
KAwHMzS3AFQWLAqSP7uiB2r7qHyNCruDyIotThAiRybjWxZDhJHjytKYNaSJh3rXt568iJZkyl8O
dWztwsHZP3e4MkvtDeAncyHkPh0KDIw2NOBKqb/Wk7WuZvxAqVRH2lx3knkmExXe/1m/7lwU3px6
wdGwP68Se18307DuIDF5fbQJSwxwBuVyoMQ33ZnWEz8gyNGTrDqIjwyUCKQoHNI4eyLyiEJYhBRv
VWMlQVOz4EX+8NyBOthQ7Zq0Cv1Aj50HA8Et08BoHy/CqKZBvtpMctuSBbuVUp0laCAXDXpuUFI0
ElEC6s9n20vuXRLSONfFLfPWbDNi8d17dPI6j+4eJvJ67c1HN9XywBk5zSZI39ci/66EfoPNbAVH
yEOsmOD/tFygEbR920ZDUSuKm6QGZ8psa2/Pzptec+6RvYKnjqikLh7xUr/gjt/isuaLNVV1hMNM
8MAypxWingPZqWvRB/DEX1XDORBTb4FsPLlvRtjkPKjv1WhcVTmID+Iv8m0KNadzubXOBAUlUVs/
QlrsMUoZcQKv8G6CPep8ELq0+e5IbbHWZR7Vu84lYXDNiWplYW+4LpNvdq1yfJu0YwFYBHlLsn1X
cW2eX853LE/zHYSWkvCqJDmyDEITjR4KapC9UtjClKaHJ2A5JMwpopgYLpbo6cLx6IaiR6qb7mbZ
+ydfuNqVENF1ZQ3lQTl+fpHhnF/65DZRwgUrJvVTW4KywXCGl99JeT3Rfk7g61GKZFEaAz4W4mAb
Ql75Ea99aqnnBEbraqCs2ODz1Ib43pc4eZPJ4an2rOZltbeUxWkRMPF6jNprLUEbHRUkiyiIv9dR
795j5nMOIQGFkHmgrJAg8GaGWXMNzqTHqDUVyCss0j+l9WAuyQwiyn/1U+4dvMyKz7ItrolDkTYE
MeIcxFWK02CXaAgyWhsvjmGQ+xZPiX5A+wEVmgEEPZYdngbOf4CxV5VpXqZMZ02VTrX1jMEJPLN/
p7MGbx3w8JFjt2A4SrZ6j023syhtrcbxtt4o3+BjtntUmk6/ElCVwbQQ9QUCY1N1fhsYcWLdUN/f
NR4x2WPknIVo8ANGLilsuXgdOtu8SE9+04bMOxZxNqwL6fAlR1Z9SBh/qvGA4nJ5FWgJt/3U7uHf
0r0cwavjvH1FWEwjrlmWA0EzL5/D+KaoGfvjSTDOTk3t0zmbHjXBzsnzX00HRirONLX28DJDbrCu
IkOoAP3jg87h9lTgrIRuMPYvSbl14QDjw51uVOi4uzSx8zVxLMkpHlos2V0Fg8cDEeVq5b3F8KhO
sgu7w7e5CZsbkgfvCO7GjcNQVStnzk89dBlN2txBL8wvca9eWpRm5FiReefq8r5uk9e5XCQ45qup
qYC0DusmGSOFgcPhgQ1JwZ5Q0/3rDSyKkwszNVdHodLxolTDHIepxliVfeA2GAqMqnxqK6O5lSA3
JjAf68KBXpaM44jj2S3W3Vikh7iMJY46XAG+ZuebmVxkvnwrIWuAWWFPLEEQugvCCkmXa7P966Pp
7xtFLhfOXWoqJ3kqnNwMtIrs29jVtzEOUYaQIsJDNegoYZCWFJWXP1SL9E9xHv/3/vtHb3TZfU2L
QtenPkCw+fvuO8AcQcTTJ2tZCOLfmfLS7syG7eQRyG5V4a0TY/v895/5l8mmS0ki9EVFa7H2fVL5
Gpo1YLqErOEPoXGOdG5f5hIXJ72X0HQYLBL8BCIdWhHNjvJA3FUlv026/fDv6/iQI/5Wetiux71E
9Uytw399qjGdSU/soeQAjcfzJZz9bF410XBFWtS813K/2ImGvAKOrPkm7sGpORbunKii8zrMA0IL
HYNwY7d3g7HIC2jYgnL3tt2sssBO2ahmzfZxiFQdjqpc7HTj0aXJ4c7FaeQYvUKfjbuwsmvuu54H
rNpPmqYxULZHE0q7eVaeLE8LsA4NaDNv53zJus2t+16kt9PSrTMGeVWkHp1oEyarFnbMZQv14IW2
zmN0CQUPm3blh7ZDyaMwgCzOpT6cxfbfd/IvumjupM9pwl0U5N5nkR5SzDCOlkxHpyiKg/cYuqx8
eCbqhhEpo1UCB2pzHZvFUR90a50M5U1IlzGoCHo+hVZaf/GKfSgPPj1a5mVYaGiSU94uvND/VpV5
GTveoMMZG5MefUu6QZ0HfcbvTK4EEZ0rIGRkMlUgVJZzGlQvrJ1A3xLdpHMsuviV2dqdip13WRXD
gX6tvDVnI6g1Kz0lNemDLr1YBGRZeIK7QVxCP9b7VHNuas5Pabdwgyexd0r2AddsG3SYd4U9eLdT
RH0FHOpsepRSkwYzHQspFt+sfLP8BXXSqOY2R1cNDQswkh2B4NOzaPqi/+6Lz4U3KhIhfFO4rAB/
zvKSeDSmpFZ4NAvyIbTZCk+tYWAXso1mIlqAcwL9haX1mN/Pk4NoY7A4mo/dIavaOtCiES2sDUPf
VXeyaAgDhtIRVHM9rsHErX3xBprB2tGucKg6vF9MLo0DvJDvJlj1I4ow/VZPOEhHsakTY9e9dApu
EOz15OJXBrVWs/TgYUFd9MwVFyqFqLbay+g2J4TA+T5Ke7joMTSNXp8ohL0x2XzkMPcOf+JHvFOb
zI/4uMudKykXI296b6x5Bw/npmlMZytrY2NapFhQcoBTMVpnHbXtS9oGpBu5QYs3caUQIZ0M0T4q
u9iolABS+GUr4EL+eDQrR926sdoITz7OwraOFWMfpFhIYjl+BL4DQzSJ7HGX0Tgwk3vRWuuQadSJ
oRP+AK/aK5dMMpE+y/k7xwzOq+Adt/6SjvS//4Cb9O9P9S9TF0/H4eHg2WDdsz5rtEtLJb4S2JR7
eQcxbbHZv5uldh33Bqb5xUVGYO5phs5Qg7XDel2c43KKjx69Qi+ZV3bcTSfkxOu2KoOuGaF14Vnr
RHhLQDnYwUkdPkaGHil6ANkXXypwzH//iM/56SgfFt2DMDhm08PAe/L7540YEyiYHdKcivxyx7yl
P9QZOYajKC4x9AyP+tW7A45CkGIyXqGSKraDoD9lX2RsjWcu098QrUsBMZcv6NTzc5F4P764yr98
YWSmo42ioeTjF/m0z0Wga4um43WBRdtvHG38JieUpxUkMtC2EmtojGwf8HS+WM7DXcGXNOL+XMM6
lF/csuWO/L4gYrpn2oa1xvZtTBm/3zGnsrLJVznu9FRbTGJb4FJfLLrEY3/+Q1hK9GVLXQQLpvWx
5PznLF8RYlKmHewZb9YBXNJMbolE5H5XMbZhZhVVQGqKdTJLW24IWOLDZDCi99DK42zqiA/Ofvl9
FZ5TU4bnOqWfRgYaqe1VRiJfoQRgApiLNG5gEfCpnuWup7VxBpj3rmJ0KK3sKlZahTjf/GDnDNMP
3s/4hPiYEf2AublRFZ5m8FT4IjuWf0f1O71FIxPjvlwOmt0jeYcbWinmUfT3TZh252ls461bNIAH
BvMVkBUH+pYOShGTdulnb47JTM0Hz4bQvo3WZHcMGS8b8U7GwSHsq9WdxzEucNYtJeeMW6Gqwk2E
jfQwVcN3s9INeg03JmrxjWUn1mXkWA2VK96yoIUBqYJrkzDVI2WSPJnRQ0SV/JIh0N1kvnhsXN6u
KMxdUlBaceg0/c7OmE5Ck7q0BX1aEHvpzp9EfpP5821VWxekd/Jc1NNlKlAFdm0KwqfiwjPyW6cO
CXGfEsRZDBqOZCsFc4eiqOxT1u+4jO6kc0R3pA59fOqVH1/1OVIUrQ/vtRFqmTUmBLvX+qEMG+3i
pnQMKxIOA1jAxokcQEYKMfdzLZvQ3ZLD65/5KJy9NhcXJD/GyR1m4zQstlyS346RBpdYYApeWcQr
bRii2UeToulIMtFRepa2GwUAKQa4+Vef75+rzLIzAlQweNZo37xP0/YR4uLQuRLMomO9mZOMr625
f65d1zzQVlUr40eL1/rYJ6m5C2ksrTOi6M4ZTt5Nlc48rmQxlujoR7JEmxYd+UK5c0mSBREYgFM8
IwpL9gPiSlj0tKEox5215RU/GsURhK6wRwwsxYKzhLjU7g6N6VWUquaq7pOTMz/7Ws9Rrlwzun81
2jw6uNAQ9hacuNiN9T0O5yvAifUtLDFgZyWhQbZxFmZ7ATsATis86nYpj1H+E7kDaTnOqBAN6wla
N2Ub12F1cL0oPFpEp5yilCWUbblY4E3iOkkq83oEeo4s7iqp9QkffFReGS5I6lmo7/AMrghsMBHc
jtUhtavbzJzf9GacyAYn8DTJ+LRtTk+ZAceHXXlVDVW8VRMN39CnuyMPCfwqVk4bJTxi2zYFZsov
JAhFbAXk6o1VgcDNUMNuUn8mO9egDTeUlzQRjBxrKj5bdWtfTjmTK8beCHn1YK6tAXGfIvHdsfur
Qbl3hkcUI87lYptT+TAYHDa28inqaic8DMjHosqwT4qGMfnKuGNgWGWDkyP7BHkdVbL4oj9vesYf
QwjXXFZopkGmv8wqP63VbiXbKU14n1TVgR+sD0ZnbwiafWpEDkwNMrQzTz+iBv0sWc20CB1ChOOY
s4qVu4/4gED6NTGlit8diGXDmT1Anpij76JkkqRi44dr9tw7Tb6VYYqiRfGOlxF9ywboQVoig6sh
Bfmi1AnZrW6IkL6nDH0HMngbhfKbKnBZzd0NG9lOY2DYDD0xomFjMC2Yg8SMnhyA8+vwhSFVeiDL
a8XYi0GOz6uPMogmapPttImnIEd4WLARtioz2u04aO9NgxzAIfF+5SArzoYM/Ti0MDow2tZqmn3m
ptG2i3qoTI59S327CmOagE1+P7hFt5ERF9869FEGjNn58ADh7qeYGrFKaSwsUmRFVrP9wwXuNrU0
S3AYUv1bEFvMiu74bH431abjrVz1OreH5mJVoZJEuARIsMFnqsr7Me8DyGJLwFkI6XWE506q/Ztq
aRt3DeEuxACfvIcYd9+2sNEzAxG+48wzIToHPDMqUBdpiHu19vp1zeguMq2XBmd5Y1TjweY+tgZR
KmPZJAxc9dcpm+2drGYwV1oZVPY9HGTgQWo6eQX43MmPAlxJaNDpWhIkn5KzBzinh5bRTXBm3OQY
F3IBFqcF3nz5in7+TJrtRfMgw1qKm4NeFrYYula0S+RLIYLqJ+aLcJDWJqa7oaA3PLPlbwylPbMC
vQD5BuKztCXbEYWlw/9KJ5eiEH5R4jjXSNsIYSw7sq3xrWDhv0rijOEqaPt1qUXXkdDeECqROi02
XcQ/hrMcWXdqBMVG9pzvYuHqyZDe4LGfiu6QN5TeKu+8oJfZi6TvN4Oftar4uxaJGxrPJotq/DP1
f1lNestL8uJ7/NoQ2vhiiE9yArta1/wWNrRGc3C6NJOq96Hx+1XDcueQmZ70dItNx8dIkj0t3WkS
WhyOh30WFCUxvZ1z47UJeFztUg38VLqzYPC1/qeT9PsUdCFNdf6KkV3MxC9hL4H/KkzGnLFMf4Hq
5wZbxbfEWDeuvIiE/7ebCD/2TSfZRJG8lkby5s8l+VKkn7nQLkhasXeAXYw1d75f2+7tSI4k3wVA
mtHje0nH8BiO1IuUy3iZZvNdELLujTUENqEwZTEpcQfQy0aZnKKmstZ6/RrNxRnGuUCnEN6kpn0n
jZzDj3dK9apEsUJbSmvsdKsxkl3N1l4mbrkyBGPPKp8BdTgasQrZvHcH+/tMTAb1a7dk76LP8QHJ
qOuZNXERwmSb2WdQWIQvhHoCraM7RtZNizsAFBcBTq/QTY7RFD98fK48wSio6Pm5UYIj2LHPYcSX
BAKMTznuf/mA/Du35o63HvYV16I+CO9E1T7w8VzxEoKwbxRTGQukqISGH8Nvxvlcw6Rv3xTehE09
/sRciQDcoFrDlvpjHpiRYNRRN2XrvdtmkTMKjdxAevzDzbwjYUAvWE00oEHpi1aNPJb8jvwKMAu1
/6bxUfr8HlL7rHWEZXKV3tpTp69K4LpepP9KlQZqJc5e8og/FrLCNkoBnvupsSmkH+/6NAGykt6a
OtAFUyEAxQ4B8Wf+2XSz3Ix7hKI5esPyMKYWPyYc30TDXdRF+eQ6+WnM67cRWQ50qidDa946qNRr
qnIKxv5dKlasRkxXBatVVuJWCFMeNK7snddbP22YjLYG0CfLWTBleq8rA7J8dO9n8r7yTPLFGlZ5
b+T8lpCZQx32rifjXe42j8XMpAOmHnMlalo8NGehx+eq4NfqLnc9mTknkk23agztsVKmjWOCkb7y
tFuh3P00sNzmE9ymC3RyXlwdzlsFQRymBa3+hFecgemqw5xkYXLgkcKxSVLAFdBMMW4Y0DqhxSF0
WeMvadfg5mGFdxsrZ4Xfuv6I5KyUCHEIY2B3KHdWKm+d9EYrB3gCMK422Zzdq0a7me0cUCRE1I1m
X2udDXNPjyyoAsX3KIFiS8/Q30y1G5Te+EOl9R4nFO6/PkrXc8fLZiTVjebVv2poH6Fu5oFhMRgc
5LGwQO1rNFHXiTvch2n7ULPgr/oQwGqokGW1jNbpDf2IffeECRlSP0Dj2dayXew9qc6Hf5Wh5486
UEBdiwphMu+LQjzjkSafGGsfXeHhpCzmSF25nXxmWk7EO1PDkmckEBLMYA6bvkcdDEUuMPutErJa
2QM/j0RsYjLRr6Y9D0tWMoba9qTVDf06kb7nIxw5Zus/sfSC1+1x1orGwzYhh+PHf/BniSYzg3mm
RFlcKNCaSHnjHeApPVBJ/3CI/Fs7FMwAI6dgxMe3okr/0SuJ43/IznNEjiRWrAn1I5MNzMQr9NAH
vzW6wNJ0hpql/4s22HHQw4fI42VqGefZcJ7Xmc5DLSB7GXl3HuZ6M9oNNqvo2g31l1rXLNbJhjFU
b7/QhKNzmtJxdQ3Ya7V6sm332Zhwn+IVD9HpessMddcl3VtZRMl6ZKK88ieSPNm61mgfqXJoO4GD
Re/k09Bl2nxti4r32SALBfR6UdMwaduZiZ2V3JFnBmDoiaHxxgoBsDB8HXkZDRkN/EPES8jX7U1N
vUk99WbRT9LKGnMvBsHeb57LEGk4k99jZo0K/He+bnJWVdXivuwqE3TX9OpHAIzySZJwKh+mic3f
KpaQAj5snaha9rmRx0ULaTB0ta+JPV1pRL2XoCQJL2AuylmCZli+D4sJ13S9Lrr5l0Mk96pj6ijA
tubO2FAhJQyNHdzos6hOYzroTMNwsDdxd62pylklI3YDyiGcJ3zdyZxRoVEiTKb/XqvqRffHlujR
m8bDe5pBDN66trxOupJqzvesoM3u8r4OA44S75mO2g6DXr+2GEGzyZzcvrF3FHz35K1i3Kzf5oF9
MsvKZ82qeTcaGDoi9r6pFg8xnx+22OHNG6J809s2PH20ZQNyzDTNNrFz3cXyvmkZoZcTUZ4DcTHS
QsKFxGsrWmq40knuW1Sfa3g5isn0FTE/74II0YbvLzSsHdkFVF4ORW1YsbYBw080XuEUlZ8R6Ut+
g7FjFo4xJIOoQ6SCtbynseE/SV/7XxquPvEMOc4+0nK9FJn/1vnoL/McMtGsUfeAYTyQ20eujcje
Bh8pPFPAdZ8nVFWIuJmHkF42sUkIgPArn2vjiK7ChBZlKmg8hNGK2REOLdrQM7RCYwRqFxPZjvAv
OXRzPW8JwbkzmuzFNdlDvUl7KHI9iKqi3sRUlStbuuSG5NOwk+pdagOGKzO9M3oxBv78w6qqXyag
362Zo5WYnIVPWdh8yjJFEm2uC51xxlw0jNjGkbV9NZMNvPGtyd6AFaZ+Ua48jINZbwsaOFs3ZkVj
QV/RSKFZXFqvOZL6iGHRUXh1sw7hPa8Z763zAly4Mfl0AAjeqBRTakYlgWPbx4aeOrNG8plU2e96
K9cPNhOVuNqbdNSFHu1kaoqV6dhq24y/DL0CqaScbY1FdcOhsQ3y4VWpjhQnZoFbbYL43CMyxnOZ
oAT9UcmIabeqEIJ4w4zFAi/LmBabyrFscpz0dRXV8Nuq/gQK6jh03nCZxu/Iw+TWKhjP443cGoZI
9trobvzQRYySygvJgXIlJptGUoVV1LHq53AmigJjYrlu5mlvzGb0PxdKKG7Rwj35Dqc58rzRZkh5
RcL9I121o2PAdOokcEa0KmSwRM9Tkh/1mmYEgppVnPnRTsTpj5yID4yLHA2406tO/wEyUgUTTP2t
KG1yiOL3NiFksJ79s6X1NHebs2IsvEy6yRx3yEie1TsnoWuVCqKdP4CvY0qJWLfP/I2IMVLwgx0Z
aJnUVw3maQJ1eCNKTNRQ75/HPIRh2dq3jozANNcaCG+XGFrZoBjnUbvkQKQumQ0d5N7RYIGonFMU
AYXphoZ6ZEL5LegkdkQqpQPjT1+2jOQmVizO0MtEGLmO3rxj5CeRnary/zg6r+1GkS0MP1GtRQ63
EihLzkk3LLvdTSgyFOnp52PuZs7pcdsWVO39x7AEMeQ0SyTqNHQPJS/7a2G5RGhV7n2i03qb9pu4
gF63jeQaQelUjbIoCS64Iwbn6BXINxabaG4PKFs043yoyaXEjfg9+LQIyrK4t5pkIlpXuGSa9siK
iNIkCrKw9X9ZApqZSxJiRcpxO8xHQK1dpMMXVkPzr+sJw5SaDNZqZ43nTc/13eJ7/CKL4oP4YyIJ
Rb9zPYdbLpo7NrNj35AuEtEw4/r1Z94mBisgebGEQjzGRDbteEGK3WBZ977we/ZJBpdF13+UC0Tl
zpHJqdHLgCreCskcCil9+tUmYlNyouVahfhoaFZrOocRrgAdxiP+28dzv50G71Asi8nHnn01Mjs4
tkR3ol7mpn2ebOLbFz/aKntuIHsQGI3aJC4ZXQCzhAWJW1ILkqR9Y5kknBXvrY4Iz5mKg0YdMxIf
9umqv7qlLoPUjehEVkGtuH9l168LWYDMhh6NSWa7WPWYOUlut//RttXSpJMVgT2aZ2nPqEh1z94P
9bSfhxGhF1Y0e2mfpM73MUQATIKnVEYYfJu2HpkzxbTPrtS5attB98tTYcTWO2WnfxWP1sZx24EL
1OTnKsrkwGeXwgKPAFELQqnWtPc1PjcUhwh/NK4DyrAxVpo5zjzvJmrdv1oW9VFtoYEcf5CewKdt
Zu7N1gWfyv9wRVXdyK2zJzXtppm7NNF8EtBJjhK0PvWzLkIFih2YxkiVthBvMTmAZyw5BBaSvRrZ
808mu8e4W96NIcv3PX6XzZLg9YuStoC6dG8u4xcQNyTdMJNxZ9nRVRUGd7uHfKR1fU6E4sXvtICx
fOus/ye5hHnZomxynsXIdJtmD5j/qm2Vdvq5mfsbye4mm5ExYmQDCD+MVkO6fqPe4gqmLjbdczoT
1p/37rZqgTkTXtqGQDrQM3zLRtEHiZJkOqUF5t3lpcAfFsz6/C1zzj2idolbJSiWns6fLKfDLsG5
S7846/dgnjxrKhlc0uem5isPNDdtJrnPTDXuEx/PjJn9U1aiAqdpc+TsfeCPFfGSVn0dGxZxi4j8
DQNSvDp59dnDchPHf5bEJwh/tItNW8fz2XS/ByRnJymie8f2eYygbSzBKTtVDehrq564MO/RCklI
u0pZNmyWRKvdA1u+9qX3U5ffS8ewXPrLfayjJyb7fjP28alFGLBT6Ss8595Jq3FjLgPigdzh+mLU
8sCJo+/SbM6WLcdNblWSTqOOOUftLerSNlhVtq0wryxVb6U2j9wvhDCzg1DDQG1Vij2J5RJxVOL6
6W4x2EhN4+ymIt3FNlwMYbbXrtefAM7enRhnBo8J/t/EPXFAklYSgwYSf4sp+NcySSnC+oLECv/v
kjq3WhNHqy4e6kj/KcjR6Pv416+gPqz+yaLOiAShsE5Yr3paJZyu2bAJEdx/r4hh2/LvM1hBu/Jc
oYeFQJfWoymWJzBPtaMg5psAh3lvlNGxLMXDVLiPtY7cpCAHFBdedRkpXAOG2ZJVtY7ZwVLyUS9T
SJMrCf1R9kNfnxN0WXxtKZE0oZe4px/7yToX42BdYeauC9sF3jF5rH0pSW0lWzKKr5RO+vRqBHYb
tXtTi24lzWxB52G1MqMnLamIXoyDnO9zn6n11OkeWq0cDtyS0Lh0jGGzyI6eNVOzE3/yfOXIOhed
Lb4hX6npmrdSn9Y4H3KylZ3/en7zm9opT6/OmY/WDzFtSURD19F657nPnGE/TT5uhukVYVbOraoB
/A7UgSyl+s3y8UpE8aEumjtIlXGzLPkTyeEH/JqE9hJyxkEViw+L5iGtLLf6xO5vt4yPdaQ1NBMa
5dbnV78UX4j1WUHEzlvUHxbPcWdYwx0FY0vmBz0c1WRW55xxE/2/cZK1vdDFsWZXaf/a9U9rvfrb
KCfbdQ2x+kOLsIRaQ1haEmL69K7yxqUghv7m2mxdbOXlBl5iuhSDuI9rqJvpklEj+p6mNgOha1Zl
7zYicrcolsAxeXcFQ1uJPWmPegGevCXgWn6Q352GdmSlYd4H07TGy9bNt6G1RF0u1NA0jgnijTTO
b0i7EyYvJbXvrUHpopFe9AYcjKryt96gEtQl/g23qqsRf3Jj0yJhd2pHNkw/Dhy7G0PSxOizVvkU
5ukwEoZpPA3KFWfqIYignrjOCHo2D0U808CXqYNsQYyzhAjemIgT8CtUX2QMsEb5/dWYc67VhFmX
7NSd1Yi1+nMB/9VewMEbsdqKW6SuRkZfnuO+WSLe0qmVjN4QOqiooEQN8uZrF9vA2O9jUDCBdupi
992FniHCYDkMUJQQdJIhOd3kU/Y0U50TajE9PilUU1vc/Whq+CYEd6rXBLkrvkjOHXE+ZT9M2drJ
HtupYKfX+mCceNMIcb65VnPLtbLfZxoKhcohBmoh5iDLwSlYDN0NIt8rP7R3orfSPRlG8zs5Wb7r
RUFeAh5owulroJSkAuiolbNzbOPHzheaXTce4+veN7RnrorLMkM+4lZrKFJTVvqUJjho6fZjVbBW
nC9A4VOCdMCt9vVyanV/n6X+/Oxb9dHVOYnNaS7CRgcpm0mrCWeZstxF4uZK4OosfpiVle+EZje7
pM3BIcsqu1ulTRa1m7/JVQzUy+5TbCNRFBtTEEi7RnQFNjHonn3FmXe0J/ePcqJd5RdUji/ZD17M
ZzK+FbHO3nqJtBcT1zbT87NeEb8/xWeDmyPtrepvP4zQOCER1HdSgIqwnWHsoBrNCydk6NktdeZk
XYi7EVe/hGZ38CfY60CvrdVJRs2IzM6dyUKkRscKkz7sjAb5eGqT5jjRbgfUWSUWXEmPcM4lH9hZ
kocchTJR01z5YzEGnteezH5Yf8kgZHY13XJb/2vO6stPmdSIynW2QpsPQO/vKQ8PdajpR507dy4I
J4BAfChMroq24xVzloHfD7iuZ1uKJhIX5Kvz8XJiEE4aQfj34ryn+XBFYkLs0mCVYdtc0y7ZRw0y
90pyFtBLWCrx2JTxW+7+iSxt4+MBhA9H6eYWFu5bmwmC1A7w4pSAvMi/aOODl1GboOxS7LNMO1gx
mUhli6irdcVTPXTVduj4G7w5+VPN7W2gsmfvaRAYZYdXFekWBazmmlKsin+0XFLMKrJvqjesQ0ks
Hq/BY+6UFB501hj2o/YhrWTeOYX305G8ySzDpk/pABpRUgG3DFh/YWxfHUMYZ5Q63EyyCzvXwuM6
fzVzyrAnuWUb7vHBlw0BZ73BoAN4W7ngtfk5av0Xux8uvXeqrYERmL/bEMXEIF8xElpEpuhF6CGk
apX7tsQxzwSJ7Y18a5z+pZKrcCSyyYHUCaAbR1oahYmMDgYPKtS37jHSqrAa3R3v6am1lXjHVkTW
EtkkKNpbWhJNzNQbHfc99RbaYZxxrGhKNUe7RmpaD+zLaY672i5Tgj8YOTeVlYFX44DvLKMMElPk
QW2It5mhnUp3mwjUKg/HUofzrrnXJKW51todyOmN2HYoYsCRBiSXW20YnTEk12VPoLGmaFg0wAZm
jwCxifoj3YELs9e4SrPPTnPrxMjysLpPqjv7eCSiLsbKMw49/Gu6bZMxOoKLP1iJftVM4zMtVX1O
BCaJ2nafRds85p017Crh5rAymbbLxoWrzS12o1aLkDP4OOjXLOZU1uOZnCpuTLw6V+EvH0VL5TDz
jC387JJS0KHNlOY1FmxONmo/LbDgQZ88Yu4FBluVqBNH3Hcck8DfpfZFd8dgWrmKqFqde9N096zh
UTXzd1TSBqArQlFRgG0cYupvWCZBo7pNW/XZblD+x6RxAZjmXXVCbCBatTMs/cEpYvtQkVfiNsuh
IbDvNPfenz7NXw3vWvC/O6yrdEUgiHfZpEjTTwdtjxz0iAWqCRFbnPseZZvs9zqcEzFSYMygRjvI
2ITONu0ZjB1Dg4+192AtTJ7l5J0dZ06ugu5if2wufeGK/WimNrd0CYKc/rV7vcJMic0hc1xG1uUm
Kbmb2jao2GjI7eKVJSUkZi7w/jVJARFs8d1B3oGbGVwnHjrZAxpIbd8mzlPkJLt8oogQoAuGwdFM
hEMZC/j8wHpA2BfQddDNQu66ceSi7tReJ+CWpBF/2eHwwLVuq3cfb++zm4uLP83HrtXsG7DoQelg
NDiDPgwvn5kIHcqIuZ8pFUh3aLROqZiQ7tX5W11JhOu5/tYvjX4eQGepa2PvXqpfi66itKoJEFuz
A+R0XzTzxy8UYyMxVqQAfiX5NBwsYKdNSY6RozIbzqv+ljMJQgxaNZzekTz2DRTawUD6vbFiBx6j
HF8pWr2IrA39yXulbmFGBCKAtsAeiB7lmfYZgzDx4Q1tkgvvF0dOBok/eYbc4T56w5GPX9m5o5EA
hBjky5SwquQ8LPxisOwyNOnVX88o3km6wzqUVuaxl+qRyxNSOYFNbyLv5qiasCBcWfRuEKPqbRV1
HlA46lgVtPbkJpCqIaFPncQJ7CkP0+qfh8Zjn7Qk8Pez+uNksrlElUV+ZM/vzshWSoedc3mbZG8d
sjg0PQhuKyf8wTQFvlZS4y0QBoISnhUiG1xe5oOq+zsJBI9oYEi00PBklfMEFcaa3CbeL91Ive7e
cxfEF0P8DgfCL/QYbC6JTXprfvoagnrgx3+kTNFzJmlw8RqQR4NQA9vw8GjlR5d25LBeM5PpvN86
BFpu6eB2tuUMFgDdykXcUKPHKi41f8cFck3iIt8Rp8i9J51HBq7zZPDm9p5BRgQHCAwFPCBeG8UX
Abd1dbYXTNAMm95SQ83HB6gzQhgTK3slp4jskv4B6SQo0P/pos5TWa6UNExlGBfLHObN+EY5TJha
JCEuaflZU1t50knA39YGyFfrHzSG6M0yYKi3JsAoghLCXK+tY45/zIX234LgB+hXdjS6/6aZMHja
jC0+sZcUzo/oCTqwqvWqS6bAEymNt9OMQ9AUz2lHW5p3Srn6CSyTG5nAObL5UWVnf9m80ATvJfDj
3d4DW0Lsvfr2tqZ3700olKhZC9ryK3DWF/81Cbet+Ef/CjUQSXnwJ8qkedtn3d67Q6zgz1OQDHqp
NaqZQQ+K0JwYq+cWKYiizBPXxxtv3V5pU72FAMOkPcmdaX52SfeqKYDoDL3oxqIZlaZv9ytqOrww
yb+yaqYvzHBH0nZe+2a2TlFsfPddfOolJE1eTd+NSdKwK49Tc12Aa1bBUEYSJKAQTFUWl/c8m0hC
1Ctzm3TW0ZyfC9F9IFD7rfj3bV7sO9ipg5ORx2aZOlQUTnlONhDBGe8cn/pwmOr6K0cIcDTTmipo
Rrj1a1ipL/dxLPaOMVxcnUIMx/rRLSo4gf261u6RkNCnGvX8+SSTv41F2gDljNyt3Uvrn3X+qW+J
XKpwcWr4uvzu3OnaPlvSR3uiukFoIOWJO1P25Zq4TxZTbUw9f2oFfa6gnFuCz8utu7C1JJ6JpGjo
frnEflCOWch+VwwPtsG+IwPaFJkIe7KEQ9sQ+9Ru+904fkzOTLon9QBKLfm+7X8o+tAA/rtzasJm
kq8Sh2D2L1D4COK9QGuH7kJaZZVmZARodBlDiR9Tf3mdC+1PVK4ODN2juWPUnv1CnDmqmPfS7L1b
xGfmdX8IRCj3HVWfcfoxeP6TVMBFGpJebH50E+Bq2iYmvwlrfeGKFmuYpyQMO1AXRES7J9yoCzTz
D/yTDuoSrawIazJunmzr5AXoCjwnyWtZAD9wZItl5WnX5JLI8bfjjBc5ScoQ0yHv0WiR5toepUY/
Dz2H0um0UKFe3DhDLfeauW0MkBCL5k5SvMxPOivOKPrHTSUkBKbjPbkjczQ+BjBLCigDn9pjB30T
vF8S8nXguE0+4tqa1lI+THFFovaLmP8g9+htid4tkvWO3Ds/89TB6miEyGf0vdIDkIonwiDUzK7L
+eLnpJi5M2VNFdBjumKEcNwnTO/YD21aYz1a1U5zIV9znSKMbinh5SLnKZ70wFYKAM0zqQF2zf3i
OfR8YRXVRvqRRtov8MH/cYpqh9oZSAAFUGDqVIo0/sKfMjGnaaCco0XoTNoNez4IbddlPmqwPv8i
Ktfj+SLiuScs2SxtXpkmh5rtuE41NLV9lxMF6JF76KJzY4VmiqaNZNLk2wgVDo6l39mPRJ9yXzm8
gKPKTz7SonBq4Y3SUnsv0qjZcfvThsxZ3bRQMcRzFpuokA9aZL5z/u57nfRQWc732vQleqzFDVAA
1jyenOejjRbW0AB789J7Hsxq3kcoRthMuxnQ10FYoCra8mghAt1a7GeVuOy5C49W7d0YzajMm+jq
7vzpOtEgtQrArsXov2HNWjvVm2DpSesx35tuQPmUVnyrOTvRmrVx7urROzXjZ4E7aMtzxZsMOrKp
NZqDo0ULY1dLwkno618GON59mbktwrqs9lVu12gaioDQ1xJJEoLCQU85Drx5240L6D1t1SBI/OH6
A3I1pg4GZmOGHc+bd526qh2DHKb7hdLdvEVO1TrygB6Vh95AT1k63CW9AICyUMK1WC73+OhuVHbB
m4pMDybi9JBkY4g0KCGKJxOkmJLnPiK5ogAnjBwkP47NlhT1Hm8Tn22syr+miD9G0/tbRKxEeg89
1WTVa4dYJkDx++XAL0xU33Klip2TmZ9WXjmhnOlFIxwKBl6LtpWHfqwgczJM4cG5s+ic0dA15Z5H
zXfO7y+2KoIQE6yZErvDzi4HVIlOyZo8jdEaOI7yBfmtaNJDSlsKtewcM8MsmWqqhzxRxRY7pQ2W
UD/nRgXew1ubEJ2GPgNatR2iW182n26MYiOm5oXmdhRsrIEZgg8ezSPM27xpEMjuDFjJjW42Vkie
L9+17aZhPZqHdgRJNOB9Iwjh4P+j0ktH3ns/2ww1PRlJYv8ds+4wmHSG5l2H12n5AGrRt6r8dnMA
tXEo11uWEl2nlnVYSHc3tDrGbXzfS+aYp9U5Sx8PmIXq8LCnph1gCocuGh8M1i8a0WiP1tj4ObqZ
/G23OZroM1jS1JYyN4DLNfgl4eY985gz6AHObxyEVqh5S7pk+uqxSOWlT+z53AqM5UWMxmGt4Skr
EciCa1W2MGPoXQQOTQW4a1eoUYxlD+CG9Czt6YHSq3WeRYnd71HMJ1u/RRvH5rGD/M8uaKMLX54R
M0QHUn5eHOXTKUdLphopUCgHDNZDl7YP3PL6JisIb0egQkpdzipt49aWDNW70lTRzsBErzmjDHC6
sYybzQfF6JjGB9CLyuh+cb3eSSii3CebtSBGW2fjQS4Vh8BE+xbkMKnp6daJq2syZTSxNggVeqND
YYKYINSV8TBH1zEiITlNBgxDWiZQNLSkKaLpQKlAg3ved0GJRThHhFUIIiJ0xQ4LXPVpmDRM5SVT
Wr4CKR6cVOa1kP5NG8TYaXGQA7T2ugHrgVQtJG6Hi7Mi/RmZdOB1U3uyhfbUdrK9Wj5B3wmlU7EB
5480/dMgz7nyiDXQva47EnLCu2zfF3cEttVApp16em1Slg7X4CfL3OnRGiYVTEidiPzuWUNMGsH0
Z8NAzpByke6dTg7cCYzhZDCSIjgpuR49H4XHYjjr/Ys/xkHf+j9rSYWSoTYiOJw0c9yhYCVnZKmD
Icp3WgpSkZT0aXG4nITwB2Zk1VO74DNd6aCs08DXI6uKnYJp4XWc/EvO+W8o8brAPdJbDiNB0JYk
Z9CrhoPm4xojrT9n/WAnQYfrwGJvpESBhtL9TXbyoydSaYvJQgtkGSMJ8sqbIF83tn0YDXBoBt1k
L9wIay8Fe7H6tecamdUK+Nr5Kj3Sq1+nWJ7iaCIhUjbhWI0T4Q+Lv53wLvw/3kQ+oW6kfvc0+DWv
PI4LWXVAORW9FVxXdJxP7Y/bzV9e9NA77F1tgXupXB7KNvZBAuF1q5wg9jrGsJ+84u/Q93kDDZCz
WSSJDqCSip4ASX6t9BWwWPJvOT4OGtHnfVkRR5f7Gkh3OiU76SpmmAgiuogagcytOAtRf9FGtY8d
1lbAciZALlKoqZyfAbimHN9Elx4sJtBwmZA7RLnVn2oniTYtNLYYWhQJvkkV7BE9pUWGRPwydyBB
YnlznTwLOmS1DY45bnRjZ/e1TQg7TTGVbvZhPnGvOJLwXERAT52LnKMQNtlzRcqkW+zzoSmCBosp
Xa8V745Z/EVoTVaaTP+Aw716CPQVYr2rK+qHZnI/WfOoNF+VPBB/W0MtmAynWgtTqUIAUOwBonkr
Ev21TxB+KotE9rywn7w0g2bNuitqMYoRMfuz7AD5GhPgkw1YS1f93kcmvibXqy2/wGGfOeo5hRY6
UIjwnfv2r+vQ2Vra50aOP2WedYEBRc2CgD0Hn36AOPqbb749TejQN6z2KCIMm1BVnRI+lVzytLg7
EfCji7IN3di0PGp+HrZnsA/voc7Tx2QAOfNS4s01T35GM0rioSiothHfZkTHT+9zl2X5StfK8jHJ
bPvVScobJol/qQE6Y2MJ/R48rkCbOOMS8XM4ivG0iNrfxzZKpL5Nb01KO+iiNUca/PajI36TTi+2
ZPRgcrcyEIG0vo/kIpxBo4FfNe+BiC/7XJKfR36Dc7CsIwnmA5pHqMrBGIZz3JV7bUmITQbuJamF
0DliQLEFP6c2hYu88DTDLohCPDLNdnXmPNgOLTP/e6AHgtwfTNU/jAiQApxIbz2mBhh/FFbaWmiA
ViLk1Mp2feu8/v8FDFvdwOb9gEC8+Zy0fBuQgzs3MscjVuI6XHpakRJcZ6FguF28yLmtwUNVTru3
8jw6BG3Y2SIVyJt6UN5SDdiZ+Naqhtu2m6yblJ3x5EfGka5suTcgIXeTMcvd4lCpZ5GhrQsSMVyx
qvzRcnigbBEqLYfE9nQq2GNXDMjt9rNduSFqjWDoStCUWuMvYkcqPa07FiYnadGWDi1PwESu+RHP
hh1iSUJDx84Gi9iGaP0z/BLLEtRptP8/WbsWRbZ1+VKM0dztE6mM20iTVtCmzM2GniYH8GYQMfli
F5oV5iSkbufBRM7QVxeaTS69OYnX6lsgCg5RAUWn/yOlZXOTSe4d5mR8SUBR9sbiujunJU0rTTXj
iEr0mmmRxhi2kDPU9BnWdIQ0pIW7sLvcQn7TMsl3E0LGcmLyoswl1nCySRdzUoZGrE61o7FW1SwU
8p6ply63UZmg/Z98nyj3JkhzOD/8C7Q6gyXYeHuOkT5poat67kRS+JBBElheGwz/yUKxexTlYCUW
9aRN1ZJomA2XShMKlgUwr+4cmIRaHOzR4YSoxmVt4ixfE19sff2x7Ufe7c6/p1KncyCL3/2yNXEE
61/DPNDF3dTvijKTGy5l0B/PfZTA88gVr2M6Ty+YvQFPyTiNGTHeLdd7+b8LpbG9f0Q2lVsDljcG
kb8ow8DUaHjHYfI4E2I+Vj3GUNO3AEpZ/CvZf29LxVhgKB6Xvq2dMBqR5s96xG3OOPtJ+cgx19vb
PFETgMCUEXph55C6BX2YtNk9zYtrKdaJfGm8sxcjF/HN+pCbuvMxdskWyC76a8npU2Rsko75ZJnI
SjRs1HTu6saDb5R/i7UVAtQU+f9UqFuLPSE1xu4BxN8+uIX93KdUbTUg+DqTwcldpY/cYfoDeiYb
1Ubih3W/XOj3KN75zrQbWN/eMIiUXjzvs4WiZVLfwPfBayHDOVcVQ+AgzfdSudZ2kkbMS8aHyLDT
39wO74LxSA1U91hgSw0MFXVhUnh96BR9tAExrM5lHO8QqdYgg6MBn2+9OqM1bMna75CJqYswR0wS
o9iVXgLqp7wsNKtnHArDOxMkCbpui9vAKS+jATHdIAi3akAh9UaomfWgDQUFVWyL8WR9NgrmtCZb
elMXrh+wfhfvC5Wtrh1VzykSuC6ptX1jpPm+yQbxnhRG4NOjs2RoCCINzhE/DCwfAI444Kn3XhbJ
Vq/6dQZyiYtBHWOddUQKM5vgH8KAio2bFLBGnXbr/SJ9SCr0JkPF5TCOVGQXRK0+5orwnQhaJowX
8Uz61nAV+Pf28ZTSUFpepIsIPOKOvUiyLhGMsgmPEQ2PVVyicBcGNctm8+wuxsfSyZteNvlumBoC
RNe31Mf+/Khn6ODGfzkgduwr/Rzrfz0izc8dar5FoXt0R1MPchsHHkdXe0zJIwCa/DL9yjw5phbm
Q+99Fqiyax1GUyuLZhcV1t+6nJpHtydLZXQtEU4j6VzWYE/PKmOSHs6jD25a51r2CAiDU1xu9DbK
TqBR08GmOSvSnOwZIchF9/uRblTgCFKAXmfTOks2mf3UwpiSB7s1YqG/4/RSh5yAA8shlwWR9EH7
PzuNIjsLWgVNR7GE0Tx/NwjYr/jjq4M2pHaYZBD5Q6t9pRaW/xVNtO1BPsnKNTZGohUXt19yVou0
33kylkeDzEvmoKjcs4CtFejpcPVZxWrhiz0UEMupBXHVacN58FCW9mw+uiEOI+/CwUAk33ZO4NV2
tqd+yAjNVcnOq7fD3ICQLvbqy/8J3q2dqZ3nkGbTkmEWSD0ymanq5ELs45EkqK9yeB+HOX2Mi+Gm
dFIM0cKgU2V8Jjph+OBlkC25GQXMzJiu8b/rw5WlHcIriuFfpEh2RN2dsr6pz7x9B6dV7bGz4Abs
yBePEwwg5Yhz/OArTpDSmr5MOTwQwX9iL6Jep6e3RPS2x0t0RSfVHWhW7s4A8PdMZjwFaWEhTVit
Z/LeRsKE7uZ5wrcC/utXP66mvxFAy+ta5J/t3NknamGA4JyrozfjFdUIVbW0ppIhhiKco8V8FLL8
0gxu8pk+rsvCnX2w5zTeZ/1wA/2Tl9Kbq13qG6fZatxLWSEAd8EWVZK2ZzESbI58k2rygunDdNIX
meXzsaHAF5djWT5oP85CFBYY3nyJJxgiICloNrqUN7UxJC9tC8NspuOTZQl5chsCVAoblsvswBut
MhcIAzBOZVEDkDgMTBjqMizIGJJpjK+KVIe9r3C8MnxvCLJR1OaU2ejvkgjY3tfujaTCvGzk9JhF
3rHEZv9eSmyUOADWaw9XzVBnb4VJZtf/1VhdDt9jrrFpFNrgdJqH/grkkGyLpL4kcAEbB8BjU2Ll
lB0t7TNt6YfFXOpzVnh/JoamgOoJTC1+5gejT78XofZ1gNSeAh6HNY78/j/9gKuRJJiw05T8HrN3
4u8ibFepviW0/6cziaVSSWSFMyAsupOE6dzMnigBxKbIbserRABJ3PXvuM43aiJ9jSf+0fa76abW
aNc6qVDiMay77LWKymTIX29CgQL66s1A9HRBDqfiTeWV+FuJ9JS22T/fNxQDiUBkWvTjl5h5zKL8
JD2yUlT30TX5RGselAfZMX81bBWwJC5jx1zEgcC3x1vBKDzPSNOrF1cI+yl1JjASg98QHClepIFX
3LsbPWUbuiTcy/JQg/styFyavdrWNDxY/AROMzzw6b3GLUCR3lMpLU3iv3X71nKqbwiR+UEJF8wY
Mu8WF3YXOz+w3PqbmLufhLsWb9hHgn3hY5rk60D83slGgIa7QMGju94nZH0wF2iK6LZZPsf1n+Za
Z/WgtPsU5xFtPc6iYfXjP0LSynEqGNo0jBy/gv1mWHDvlqMnb3E3/KT5wmA8Cz9UwJ1nq6I/g0yT
QLipcUeEc8xFdZrycf4k6DUEwF2AgjJJZsNLYvgo823ZHSsf+raqD3FUFxfNAJXXXaJI05gI/nqw
rxXA5dMC/XbRiJZxAGoUQGJcwhiuQKPDjauIumwJZUQgzhy4TH+oaLYRbcKdinqFC23/VIs0ORYD
lpX0RCg+t2RHlO7CcLdJdAqBjF59sownqGJNgl3npj4SKP0Zlbk84eup9k3XVTsUbxe2fH7qNbnQ
oINz47o1+DskjSjfU7uOqX/kkIEfwAmW9B9ZvOgXnYaRlMmmyquCTdJi3a8bGS50G2pAE0p4x6wZ
/bNJhQmmEirckvi56mznVSFrQqxFHKVRzgQI+MuZd/W7EI57ypBMk4wo+BVW1yIaXvooIhk+4o3t
1UgFllXeF730QvyxbTSThoHgdm4LcRK0KqI2dV1+C119y+e9xcDyVOh8HK5F9lpGaUwJLHNISwDW
ONOu0wLpwEfpBqZs0bbp9k9pKCQqM2gc9VobTa+wk6cepl1XvooGzJzdE31g/enTRrtPuKy1lNR6
Qej6rvAguXDoohdMTqU0//BcwOcC+2eGNQd9V4a2TNxtpz48C3cpwU2gDHwnG5ooaB1TyT+PQUJr
I/vmDL8GIRPbTJfFgYhH4oFSKjz9Dgmy6SF7mapXRQLxvnDmN9Y1sbPXVvgRBmVL2ws+X0pudvO4
Cl66Zh2m9IuKE2Lu0LuT54I63LqZM8mTS2Xc6VjA/mL4j1wvwDBeq/Zxz+M26ZOLPF42Z7f7cnHc
3TxjBpgt5lOKHHGdgrNtYwskDcxJJADvNE1LUZeQk+wm89cahujNq9qin+DIAFILC1lHETuh6RT5
qeey09qFcK+RppH/r/TchRBVGnEofXRYtP9XJsZClALv3shDFLtlxkMG4aI5IGWJzuM6Ao/s56L7
GT3iJcA3T55evZoRzZ/aQIo9eDxIuhZ/OB7rFHluxavHhAKSt+a7dP8xdl7LjTPZln6VE/89emAS
buJ0X4jeU65U0g2iSgYeSHgknn4+UD1tJ/pMRAVDFCkWSQBp9l7rW8oMtnFuNYdONuaDXqLe6Foc
zhF6B7bUjFElXZRYNeKo7IRSKQaBkd3Cckzg4AAHuB22utPpnMABrEouEy7dlJ0xYSxOonFJI586
lMmwtgjXIf2d704fiX6IEUbhfVtYSVcsag78ovb06VGLFX7CaE0Zqkc0SKa5EsdEoo9Amhqd0d3R
qtDJ0h2mSFtFhnchbXCW0bn1c2VbBKkHz1FdnxmHfIF4u4nZ5EfsYhbS0RC02oFDsbjPEVSAarrD
8u6zbfKtg8wIokK+moyop6ykXKnW1pYBQq6NPTXOscnSXU8inFb11n1NfuRCqr1yEve9Rw1m1290
B9VHjrt6JlWAY2Kpy9qpJWUrgB8SRfnRSLV+XdUvcZW3p4AA4O1QBUw0Dg3+zEKFVaa181DOkQvK
bMFKYSRTmBgf3BRDKOlt8RGGhW/87Nu2uOoySrfZaNSzHPPaEQz1OLhQiKcRzVJFlfJUxwfPmlaw
/dF+z+sY09mTRWb89gaaTxr/IVo/7b6dh49EN6pzlQzNi4s4Cky3sq99xImitSDzzeYhjUNaywDJ
FkGUh1ctzPdakv0shqz4HQfmvs6A4ehjeG8UFE2kDQqY8kcwb1T+M5Xp31NckbMbrk4MnMme2bgF
ov4DpAhtaey6GDgXdPIo/tDvDwufxVK0AmBW7tmKphvynBgIEDhI7BtBiSmhVsO2NZxtRMToqvdf
1KSzikR3KU1vU3ewpcNYGfTexNklDuJumBOmmL+WLSvvo0SEsWqbhpm2yof/4RN5/xbP5iIkcizP
hEPj+7r7r7A7QLFGUlKWVHr9OJruRfNxktDoFAA/FunoUjxl+t5p5JVmWrFmqI43fLTKtxMgWXp1
9kn+CoqVOSbiZCRoQoOYIkPcUcNvGnI2isl6RsNi7RHbQRnRRm0T5qZ9Cft+Th8uX8j6aDBRcKMJ
2u9WziigElEcyQ7ee7vWtsr7JodAnFucB4TG5Qf6cG8e4so9OxM6MBU4lb71KdySPBMq51Ln+Ict
JGfL3BXhKdJGEPA6OJgq13/3IhvRqyIRzUA4bmPe5d5U5uH2VMd6azKv2TUzLZjm6H2dqvGM1Jmu
dek71wm/CWhIZOkh6iuDmAmyz1Ytu5FDbpfGyW0mbwXvLF4Q+KVfbPpTa08U5J965q5SUAVVh5L4
P5+X1r9xujmKsPiECbHQIuTnX6gvkppPQokyXgA9u7ZW7W3DOVkXC8lRC3FFBOSAH02v2IDQatdt
xKVfGNZMVcQ/LnQoP8wZZY/2PiMhCDakNzKOptsO3/85IPgqjMmip3BG8ukUQSYcXodCPOHh6tdx
V0fLUXSPFWNGbcEod6wW5X8D569BnSemvL3o5rCBQ+j9Twln/6/T13NJOdRtHaqb/S+nr9MokcAu
nw82HnmWNuVmklVHupuymMEZZqeI2qqbCRagg0/l22Z7fPv2/9f7+L/Dz/L6TUJr/vLf3H8vpaLm
GLX/cvcvT2XOv/+e/+Zvz/nnv/jL5rM8/8o/m//4pFP8XpdN+dX+67P+6ZX53//67pa/2l//dGdV
tHGr7rvPWj2Aesja27vgc8zP/P998L8+b6/ypOTnn/94L7uinV8tjMvij78+tPv48x/mnOX4t/jR
+fX/+uD8Mf/8x6P8Ff/78z9/Ne2f/xB/skzQ3/RAwbZ7OrTNP/5r+Jwf0QzvT4yw8y9tS/iGaUA4
Ksq6jfgr60+u63KZzox8DrgLVKspu/kh0/2TowudTBPbMYgcM5w//u8H/6cD+PcD+o85qcL0rH/C
0dl4ElBZuUJwbpkzmHR+/B9GetCNDQkW/RcRvf0aG2mwIQ2lXvR61j4UmLCHcHhkbagoIz+balEX
or5vYiQrpYXmWbKVO6e2mEDFx/l74wRM2LgCcWLgWo5m3FWk65ekEMna7wZrHYlHYE/WvtJPvdOx
4ohDdFv1iCOmj6tnw4AITjb7SzeLNFxUbQiFRg8mTqb/Mud9LAWT14y4nXVTBoiycdjUumc+C8NG
NJDM01LtVSejc1iwVC5+5lGkT0oTBjuXd/R76ho0cLtCDIZkw1z7ljIqxOc9fAL/UoVAdYcMvJWZ
mPGeBuFDbenpUWUBmnxZp0dP33tli0xrcNPrVHvWimT4nGHBzWl7UCLZt90rk1t6T811OgXk2hD+
FgYf/fz6jlEC5I6Hd71zh12DxoWuc9+SgD7EW13kdNd8N9kVLjnLfaPLpVYa/ZbyWLIRMB4Xt7/3
ivIjiGS3u71lmaSHJqrHrdZ63ha+hqTl1KZnnVoklZP4QviSOkdJaJKMGgQgyDqfUW4s03Ui0Sqg
UNH2ua+0/e0nOd8dTREUd1ZDBRh2EuFh1DCR6Wv6SnqFOjtSqXNreeqst459GEN4do1mdouqu6at
w0AZq5/DRJE2oUe36YZCf2BysrAA92i7lHUNAZ88qhip1NhV7dYmUPwxh+N8ym3/miWtsWk6yTkl
jLAGegd19Ru9mlD1VIHYZ8O9XkwxutwU3D/D/6ZE6LwyvadEy0GAe6bYxNL+OcSvImC/XefviJY8
vPTz27T87lgxV1GacEr2yKQLUqibzVM+Ai2/cjao/pt7M3YCsoFMH3Vpaq4cLQY3MB9FC0fP5fvT
eD64tcxoimtbE8PjVFND/zzW0YCgsIBqrG0hhASH241M6Ed8vwVBsuuySjQi5UYVLlXVdw+D2BVO
Sak8pMkI7nZdCM34DURiBwkS5+Io4LYJbR+AetmmNp7kcG4c3LoHroCc1GWcg56oDIjfidpzOiVL
oGIBFcnBuNrVKVOR+KgbF6T/eAiGKnl2qiHa5FQrl0OPEzmZ8ndR0J4gd0PHJnggKaK4+i5SobYX
Gl+4mA05EZWoO+PD1skgCC3kPdRTO9wz8/HVCiJPZp7eVBKxDV0jgXiRvg525v0gAS6g1e29Fzla
r+97IjG2wAOCBV5GDUGSg/EQY/yCBtFzatcgDm9sOZTnBAj0CUt5jDdL3Z70x2Eg85dMitsdtojx
stcN0shyogtj+oWVbzwZOPjRB9CXNJvoylAtcfc5b2NblLSrsy9v7FEIzffsFCgYe2qWsLePCtjr
R4Ob4nK78aV7dWv1CK5M3xdJgfw+6z78BB15LgUS3dglcGcOAUeUlmrWFk5lcS2bRLCdTPOlVvvJ
Bo4qZcb5mZoW2Ms4DNUSRmt57knOcgB8KddtP73iKwrtZqb/R+eo6oc3Ncwic3LAHiDmpmsnG63j
YMgXDlG2AfoE2MSR5W+GFgp1v7OoJB9vplaAHAOHURfo3Vv3I0rMahVLmGVG75hU8wJUF2g+pFDj
FSvbwdSEf47BPx0U7sZV7tvDCy3BczBEVyc2yhMbdvsxDYcvlYSEDM9d6TIjkAQmhHuxYeniiICU
aYZyNaK9OelshO6+v8229+Njw/yAFKyOoN86d6EeFVeXzh/f2nRgoPyB/Cx5pFUEzn409jVWIGQS
cHAYhZxHqos/R4AlSNqVBpPT004OZU/kcxLZHprWLQimO2aaDhExBbRugqEfx4m/tSOzuUxyUoep
0A+yDet9lrZf+nyR17bHeHcbvYcibLZUnreQ13P8J1HxBO4UFFd6yQkZ3KiONiQbRPni92W1MCy9
2Zq2WIIhqfFPcoM6zUPf8MLivBPOWTUh9U9agMm+nNskWrwTxMBeEn/CKjsyprqlXa87pxtJHgvi
WeKW3vVUSc5Dx0p6VIG5GChYPiLNfabM2u/lmBl3bgtN4PbuMSVhIW9JL6EgECPRtQZ4lON0T++b
tPkSGSr0u+jU+lA+ME1dbiefV1AWY0g2wuZ32nUvYWXKvYDOv5gGUR+LqW64rKMYOyw2vExrH6xB
P3h4OBkZZ0NUWpb5W5IVJ+zv4qtr66XvvGN3AdsHc2YpG1etZW3QOsW/goNh1NbVIK1n6dV8IE+H
qxnXLN8NxldPqp+lUE9BjHigz7rhFA3xuE2NvqQUZD8Jl+iMpqqbi22lCsM7jhl5DyihO1vzcR3J
n6Ma4NSbAsjMLFEf7xORdcjxwGyq+caeYNEoS23aqbV+jFH8y5BT9VMXVD9cuvmWNiaz18k4pKPF
Vh+cwjKcKvU4RPo59RVlfCtRNZ6JPa5nHbtQbm6a1LbPNB73DdBSF5yj7QGQywPwA5oXIIbsm/7o
ZZKYzsG3tiVlsW3g5NXr2PXmEU/3exnLfDZ3//0HDGwjR9esN76tFVBm26VZs/MgCySnysdgH803
PacI/axwnSrMB0iIHIz+UXesRxIY29EcfkVUEUsCuIfS+YmSiaWQ2Vj4Z3kmCRjJzsJzuCxc2oIs
XCMWcKgn67SuXm2f/4l4yzudXOpdFSfWM3HgqB0dtQMRYG5M3UsebjfzrxLlVTtN1vd+XVCgD52f
XldeJf7OyIr7p47q8VPtOcyYgX8OgtRc1Jkr94WeHNxWax8FvSws7RYKS3A2ezdCpKxHcroqWh49
G4AHsxC/uLZ8h6TxklqrWRhb1qc+ax6BwbFr5SplSbFuggFDCirY2SHpnnyidilEyadw9rncxruo
DkuYCeHmNjLPMt9ru5ua7pREefGi6Rh2JmVO976JYb3t74SXprsIaMdzDJleaEH9K+iKYNFbunmc
gmk40gBfjSFCRBZNNMno61xjXXubeohSvRY4H3XV46ekiID0Oz+lduGc4IbKOxY38sUzktdecEHY
tHbXY6KqV4x9kOSlfXDyVC6JT/+sXCQlcZfbG3LfDRLHK/FiWGgCi2DIDo1tr0qHRoEeRsaD5jXG
gwS5jB44vVpIrDZxp9iyKnrz9GOwSAs9epyGzqBQkO66ROL/TewfXom0uepcghZo8j0g7E0XeEbS
X4GwdjLC90i8wq9xhI8azj2DwazXgjiWsc2MDxrZ67Lro/uB2Mi7AKjsvi8UOfRj3twjJg82LaJD
JH0HK0b6RZLNATmgIj1Nemvu2Lff9tr+Np24nZmvknEiSHKWKxgF5NFQ1vYR6uFw5MRHy0E26t2Y
F/1pbGp06GVjbcaSr7DyxtfMNeYZAab8vgjL422q0HrHOeZIdDeBqbFy6tr+wrRQLSFRFBRQK3NH
XGi/mAqptrlAk1PQ/r6OfuXCp0nFWaiOgtXcDesHG8NAbthb5XvdqQWWvS5BzN67zAjLbOzK5450
4LsqrLtDSyUPSKmw99GE43heNN9uVIvIy1VYQlCvYdYHgt2hmmcy8Omut4U4+7YFptvwGHjKsMW0
MDTHidngY/5hRO//07G1x1pYP4IocXZijvKxElB/EKWbpZsVLYuOBCkxG60UCPfH1LRfKcmxTw5z
2x35o8Rz5aNz8kxykbK//TQf2GHyosPt939/hjEeRD1HTVpG9xAJtMslWtUziz65HPRyVTJYon/G
Yk5CH1xdS++2t/nJNIlW9ckjvHMLmE0l+YzskpQsWTL0SC5piYYNOCU7Kvff64QK4TfQS3KotEq9
N3iov5eV9uTbyySpn7WkZ9aed6HJWHwhesnhp1isFNzGX1cJnUD2Mv2TqauNTvP1KqC0tViQj7dD
WXiJh/0W2D7j/hC30fF20/ZmdKznm3/4XevIbZzmPyOJW1dwKu4HbW7LVuVpmveRsXCOfWOkwKx9
jGMjB5QwhPJ8u/HwFqPS7bBoV2in5vnrexKb56yYmhpVcCYxKIsteMAx3CdDgLyt0a1TNZVowOa7
ERfYqiobAHy+ufGlYH0S+eFTHPjvRRS7O4f/Ffx59EZBO32qZTsvgrDVkrWUv/iCbXZYGb8Rh0Mj
HIJfMo3iS+97uLAjshu6oOgfybya4PXVW5ahXRsbT1qm8oc8LNbfC8f5npuWa6/Bp1HK1l7MFpdr
N4bxEY3tEd2Ag4muNFcqkgQM9PS2e41Ob19vS0qD9yTnxNvAs9HpIv884yNbfa+85mNY1O33r27V
hDwPyo3mpM6hDTNiJzorfAjD/K0f2zcO3HDEuVI/Bpbfbh3XxLY0dvXjZDj1o9d2CzSnbGHSuHzQ
ddwsXlNpeD1Tf+EJ3gaRYOy9XONJup3BlgCT5dijDrgJ/sehITNYyx8iIgcWiiUoLflRvrpZqi5V
MznrIbS0zUy4ICw4WKOZrF5zy9oBAHEeez9nsrbTkpJ9mWWrxIUawUa3r89IwxZ6C9YxAHtOt8dt
nwl/YWzXvnDNqZ+09jcd+SPrKI7GnRcUP8pJDw+d0XFaw8FK7/xeRqsozoufQivPQgeeY1nuUhR4
t24raLhKFnA8A+v3vOaOyITEGdLoTBF9hQGK4rEytU9y8rINja8CFyEkS4+ILeUOySVBOLRHhUZx
f6L71ljTiMkZoqmVDGz4mshvcdTMNiOrIt8TcyYE3/u5zULQGAbp3JHLXEuXUj0UTv/LMZP7eOq6
Bbl0sLhcMuPp+iw84xEW6mMTGs+6icWqZRl9Z3+54QgVJHzB4fmYJ8mztIPfoWfSvsNAM03VEV8U
fvSc7b5oHmhk2w1BuKZwD0mEg8fTU2bv+qGJEuvOGdSql6tES89tjDTY6/H6gJ+IwDw0rb5RdfJs
UPCdFcQOzC7vLemn2Qz2rJf2g1fr2iJmSR4E9VPZx+aBmvgxwNR6Vw8dwlHE0CVxLxSACD7Q/YZu
8JhsNGNkLuabOfg9xpK+JHLAYVIppi92EmJZoj1a1Ib6HeSOucwbU9yRP++eJlSSYWvBp2sjc2GF
fXzKqnf4HPlJn2nVQr252mAdHR3Z+5AcO1RQd5M8+yb6v8K7xQiam8CYoNeklrgbRvPeGt1z7Jh4
lrIAaGi3LnLKUUVuwKIYh4sv0VL7ZJ8tKSMX27KtzshFsd+R+bQ1K5WRNIhtJwmMB8oqnB2B8xJl
+E2Iuml3LjkHj41I3+KJ1mOkph/hnCdoFumaTlxIuqAWAogATRnoFz+UxqWH9t3Y+bDzIQp2aR8S
QIfFQy+T7uTh4kyrEFFMGR19JpQjmr79WBnkonABSpgVS/A+xN707UogTii9ddKA2gRDIFrVnC3n
qam94oDqc1W6evGMW201df69nzf+B5yDbNLu3I4OCdhTGhm1Nx01014Is9uMWoLOoqCQUofYCQzQ
Cok13mcJvNWkHZdsWqH0iSUKXPPBM6IIXwyyqE6OO2Gzu2QRmC8tb9j3flWsghKGb5qB+Yx77x7x
GyE7tGe2Cj2ZTZgvUOEAL0BAiG+9s92oXpoa0qNqNF/8PLdxsk/2Gkg4HA8fGVodAagBSOifcJ3j
6d6HlUPaoKSh5o9ZzidBwkbtimWIVdxrasRQLr+SZIxXk1/LhSkVtCQxQDpjDDKGbu1rqMuiMDxU
icC+EJCZgTPZQqqBlJgcSSSeZ7ew9700VkkWsKeVwYblcHyPjqMp/GKn6x0JlJQegCXQ1x5Sy2PT
OYhNLXtWOKVenpRx1GHtHaoc/IwHWCmdaH0GJRJCbOfbemYfpd0IRNfXBppeZIP3Qb3RPffLCinJ
xbi4N66BkBqA20/ptV/mczCV15rWxoOnsEjZ+QZVEsr3lHJHQqHPtX50Q41prgYGxlC+H+165ThT
sWpcSn3kXW0bQ5BD0B78VltmOu5Si6ASStsR9eTCeBxpWwd+3DxCqnsroyjb+Q2pdS6PvdR1uPWb
dA9xxjx1vbwQU3+l6fShYyfVqvysFJGIVoq/rijyh54ExzUc4mIP6Rm4p9ZAHRkMSsgupSwr7/eu
O5zDNiO1JbB3mu9tLMcc9n4YbaakYxnk9e9MUc3dOJgXe2we6R8bhyIBDxK57bZw37BMsYOcSmPx
QNbQHm+X9pYPzQz7Zyke0fwCTkS1QqFz6fXhJxV7ok+84lXT3eogQez2PhAhg5iHSlSCRWWZ8uL7
ZjLPZU1ORtY+E3TwNX8HS99NX5SpvirditZV5KYblc3me+3Lyr3kVFhDcicpbJ360Ly32XpQB8GL
Ga+MrPDPkkH5mCJxptiZ7ajG7qyyqjn2wtxMhC08hK0XPoirAv+xjmMZbWRL/9VX9gUjOCIxLIkb
IWt84UYp5yAHmwyii9eY/n6MMHNLCXDE/xEZ5rme2CfkINxGw30CHvSR9OLOKhNU0yanAe63epkB
SeSCLTYUB6BoZJyabkOifUV2gxOZL9GkXmpamUu38A+hhQGrTvKvqUOZV89N/raq2Q+a07DqUoBo
bgXAulEekoMh0/YlOVUQArpVOqiv0gmRVBSICtzimlnamdQsYzOOQ3IgeVRn4Yrc21xpU4+RtSJN
dKh0b2UG8s2qRcNONX/A80IxNzDJCM/YnQ7kSpdlpX4qONyRsGIkJlO8G33EJqSdXokGB5BSiCNq
0UuHLH9v2DuTlj2+HaNiWYz2qK0Ewq46/aBeD3IrsdK1nDyWTJYjr3GBdtORv3M0kKzQxF3jX9J5
LRVrGb4SRF8H3R7G9RT0koSMYsm0DvVeB/7l4CuzohLlSpzOZRF3WRtDf+d3lXbp3adhTvmzMvOZ
l3spgCfu8E2wtB9HYyV1nbBh6VDzZ+WMpRl0AZHgPpzL4jdDyq9KVRtWXeUSrHeHh3/qFq3Xf06i
+hxcTnawCQjuE5dzuN2YjVm+VZN/DNi0ma6fXi5ZnVLNh5uVpRVl6bC9n0hasvO64dT33uiylXdh
LD4RnhJpFhv5Ujr2NfRgcanYfHWYxKjtNKBLQvgtWu69JKVvbSr5DLPR/qHL9tOiNraug2pjibq7
lBJiLN/Z52yfd8vgpz4Y/o6L5Bk5bbmXE65ry6nQSteFtwjob6VOTnRGma+tTkKyslqEvwWAdVS8
LYDO1Fj7IKId8JSukRLWYtofXkWR3DI/oXC/d+ZIAYJSDobe+DnAotrWEyqxFPsIh+01Ar6CiRTn
ijnUJ8X2r6rGi498FclbppaqS98YmshhBT3SOelDU46405A3gkcuQndc14osQCPupucmbDck39wP
BSLfLEfOCYoFZ2Afxut8EWHpKtuhXnUeKau2h8qfOYMKZifjnRbSsPbL/iGOPiG4sXPwtpEDXDgG
7D0F3iuxkQUIOQp+DMsZizgJXJbsJ+Q70Q75pL6DA0Q5qIeZ0JsXIx38nReba6/G4U9VAVRS0Tqs
gbGU866Cq3CbjdBAbdDsWvpY1PDfzh546yrjpNsXxNRtI5R77ZQE6wb7KXKCDpO6JQg0zFFsh9Y7
jAvQGal+jomxGXKAIU0SrHJ6ineG3oLZmDmDLDwXkzFgYYz5yNLGIGh7gAPlOIp1CltCdOXulvuQ
dBS9hQ5AIC8uCOO0Rd632l3rE/9Bn5d6keUf5x2EXaKobCBr7qbuM3WBB5ZRWaz6zj5GionX6YeB
DHp5dGR1HPNs58ytJHbTp8QJflsJBcwsbPN7Pc72WG5xUpiK6yjvt2gIQGCbtTwFNv2dWA6v09Rm
q9KQyK/FLKqrwl9u4jKUYJcMIGEfe4Suup1FDKF5tMpqBMY1XrK9TAjZKGr/dSyD/sLRPPqgUXzG
Qzpm9obg9mrvjAHpBmW+8/XU3yk3gRhIpGXY437Qy4tlj9VZuGA3ggywq+erBWSANZaJDy9pqms8
yrVMFWEmBpnVOUKohbJxe5ZMHYHmvZuhngI8osSWseRxg6pbjFp7r4HmID0DxH+CXHIJQgyLj22P
d6at8YDrQ7oZKEK0g/o5r5VyLCULbWgJ7BXVtZjTRF0UmneTSciHbpMizLHcEP2y8k2KchK6AutU
sXPZU9e9QoCS/o4c0JB0D6jYpsEyj62zjrt2oY32xOqg17m4kldrcnHcAeQe2SKi8PHvPPaUd4Gm
13tBRM+o8mRvRnAkPRPTs10jw51MnZzcPKVD6LzUuvWVgajB33ztkcWyVE/OUYz/MqY+IWVOqwUw
H4yAxwTD1p2eTTsDoL/GAolQn0Qsd46hfUUKwQ/hUIyFHvgc024+DFU1qzgP4r1eixUKRnWkj0zR
ZgxMkhf6EeuOBlRxnhgn22LO5aZQ4XAIfSA9Ii13pZa/3H49JqnYpVP/HPe+dSXnul3bASABraDv
e/td6W0c6WTBXQQjdqXprX1AfT4uwPovlJm4J3r9rFfIBrvdk3qULnnRdKmBtzjdbnD1vOql8DZ6
iA+n9CpO4E7oD7kjmr1T4aa/3XVN3J/wNUgjHq5T5pkvzuQWK+oXVLB0yNSh5/YrJOvOHTJ9Gupo
JqGIs6dilbkPPPbZueyp02mMOCJBfpCVQ36YJlTg6PQ8pFBzh6eXY3qciqDbSWMmyIipPmIuMbhL
FgcCr6VhR3NwGQF901Raq2DuaNdlHxwkGMPvl/Mx963SMa5Xahr7FyC+mP1oOBuRQNfg5VcBVJsI
ZYugbBSpJyPs3UUdj0zTwScyZJyqcz9NiOnNJDfkjpxotaL/Z6/HoJKvlLs1Nj3WcLKgIQAPDV+L
IX5Ic78/VAMe75vOjfLmvVPX1tGdsvTBm9DVtu4g0pPoE3XN6u5VjrX96CNMfzCDz1me4bQuGoNB
1fehBtXHMdbM6cHaxQ8JSUjt7NJF7hvdGj9Q2gd6UluYSeGVRTXaUgldADn8Yeax9ZL92u0GE9kh
LMNFM9eIQtMJ91hO20Wp2p/E1uS/BxxWOoSg5wDnsRy9YNZwwCgtxO67bIrpnekK2TOLZ/eUzDee
1meHKpTbapTuwZxIKfdSWzxqs1ZjiIMtas36SO5KffRDQEUGJslk5o3czsLbS5jw29dGzx4o5IQ8
o7vsOHpIyIaeNZ3t1y6dKNs+6N4sflW2N5C74vXAEvzK2JcNWU63mzScCF+kepUtwTGaFKYpBSwF
JWpAzSgilkZawCpAykDVhQZ6mSbFNkdhci7aMThjzAYpy+YLcATaAqUq9BFO92HFwOAA1y7bwsyO
GVbds+FM4hyPm9xWDOKRPbKVaFS8TFyJmnF+xdsNqjj6wEHNQqsyMqKSb+GqWp5yyiSHEbATQsaT
aM1uXTpEcYeS5KLIM+rHJG4JNbq9euuzcyWYa12mmJvCgNSeNQprsWTlAfJhzou7vV9fD6CP3qpL
mcBYevve9fl7B4yk4J5EAsauDtTGmXUhE3VHx9XHfTErHNnoMHVlwRqCe3WRTUIWoFvMpemUz23K
eBXZ21ip4bEqjL3E7noJfKMnSSEU61YVIzCznqjjfBje/YQut9Idrtaw8Q8QwYByeFW/h5H9HnY1
vPe5njvmc7m4Ug45ZU193wXhNmgL+9RkYOO/P3oWS1Il2PcfpO78vF0N8PzjVUs3fXEz9FmpwNU3
W/tkNKp153eQVho3OqXi/fa/CHbUpxD+4KwyAr+B3siNQGn09cP3aNnq+jEHOsSbHf56E2JISkoj
OWhq4sE0ZakStoCuO6gaTU2h+vunJLT2nZvh8OYY3E6X24Eo0Uws9MRRBLKDn7yvKMwV6Xw6OlSm
/J64DqeIvfXtKiRhBVc53QTzUkf5l1Mh4sUUKs59xSLK8RKMhZ51T5r3gGuSMES6Y1S3TevFGwTI
C6sTp7wRn6ZO1C8dgnjbJblLQy8l/3JO+hAWhSVw2qBLZ/0QqTFHD3zmYz+jSaEVQselZt1kOv0z
lDOb28lBNY/uPr4O+bvLGueS4TQHs23u+I50/Ee6szVkNa6LBMZG6xa/ChdSyohwCyYf5UuV4TdH
2lbuPaAq34VblqPHdqBHcxt22dCl++8HPMKx8OzlGzsP22XWZmiYkO+TriuuDRONnTT3fT/JLaI4
n2szheNTksBDYop1h9pG3xp5Ya48TkiMXTnc4p7TVyJ32/UmXpsbOQMqcnmGzolTySbktm3kRhME
uSC7eEAekb8Dvll9D3Jg7H4OhmAbZunjrrmpVr4nk0ZU4d6o/BFGnymYavBp+zZqsxqJ2kcSPEZN
0G4HI23WBi6UnV6yw2570g37W+VZzcXv0ZagroQT3Ze7ytG7kwZ4BRNwrL51bDctlOxHgdujWvYD
ajEnoplzExEA3Q4WQ8rwPNOJQrzwL9+XvAenPkqSjyEs1ZvuwA6acOwvv7s8vhni3Z973Nbc0+ot
65pG/VHngCZZqr2YN4kRNIYPzZVr29WzB9MPkbdwLxxYmic91GmLxttzAKgmcrCSGvoE4bkdT6Sy
OeusKLwD4sRlL3rzeXDcy222RMayvv2ZzJNxg8SersxcTb/NmMP8E8Fu+iLVzBY4ywDafrTMN99x
V5OHYPq2IBgsVnq3IeJ2wRgDqiNPQ6MLPU2wwGd2ud1MoQJV0DFtOHE/dQS/ys1kRMbzaOYPYSr7
99AuH0Lcs6B9CnpjAsJJm67zFlvK7fUnYG/sOWGyGc2QbkA/Ebswr8lUQxG8TR04JObwWzR0NUhW
JT8jsXcdKUE/BjfaxCnNwrm2b9bJ1bFD5vGm5ijUxiPly++PHIXOsDU79et7LDNstWOyBHcwT8ht
1rXbTtCKFYE1w56y1zLu72FPDO9sm9eW6Mbnm6poXLWe3Ld00d7rGFWBl1I04oj0asdQ5u+Gxpno
CAdf5JK2P2zwI695TtPZromeKmAVXz2/J1xt6KMV+hQ0nK3GAt5vcrDDXq/2xv8h7Dya40bSIPqL
EAFbAK7tLdlk018QpCTCm4IrAL9+H5p7mJmN2Llwh5JWIpvoMl9mvrS4HA9Si59iS21bLs4weQ4k
9dwTjWDEJrP6qmEmJ7M3I+zinrW3JRJDZcs5YVNKiOC6+MgPmpFw5R64srH4swA7CqNTCH12fryo
4kUwdf29kVvesoss/9DaqtwGKY4YSSh8TcMTLkpAr/cE4cFI5cG08aSuAzvcM2kvv25yUqcCmNkh
OewYGE3fgEhfME6rdh6N7tfaSr4aSLzXNKsoO6stCqrwW1GD/pnGwjpZRn81MwqGHL2nu2OMKGqz
tRrUS/sm20ztCmbXKFNvOXkojlZtuivmT4HoXaFvFufb15AK8UY7UXosPPF+E7ptw6vOVj+ir5fx
Z2nb45veFcM6TYLPm1InOKOv+srjFsEc6aJqRaZaMGQAcS7vCi+oV2gV6A0hqcseqwFip8fMfGGQ
rQelTfnYzUNnIEQyyjKhFo5f3MQtPGhdu7fA3oVlPZy9fupxEYIPnRyh+Pl0X0ILgRw6zLtqaXnr
yrKpUrBCxLEgHAnczUeC2Mugxic0gbQyAukYVQrl6e5nsYyw+KrsiYkEU7T5lFoWU4N6z/rmqTza
qKov74IvvmrjMDZRf39zPCaJjcsJpWebMLE6+wmMGDyxw1pzKaEUpf3LYPLxyszE3tfK09j7/UOn
CWsfm/qLsr1HY+qS31oePleByF5yKEwb16PESDfc7GSZ/k5Piuq/pyCbINJFH18DlcRvFIdz/EOM
NUmsL9Ro7t3engdgyt7cZG9WE6Asbk7YThkaZors7ib83T7E8+vIX3+ogzhYURV0EW0XH2xyjleo
tc/RlNMwjPdm0ZHLBfLnw1QLquJRdOqpmfTq3aiyuybhYO8ppvHGbB4ERoVmnlKvBajhagfApkgO
hFtmkdMx8QSRciKdl1q9364amJ+7S2Ha+sULAQdFeFNOKb3mp1yjW+lmtfPzctuOoXfGDueezdZ0
z5KM/1J0pktupOsPg9tl624A38RdmEZa7gIwV5m6zL7IMKGR1KN8mUILynu+w9DC1aB55qULMhwJ
ULThQ6OMYL0J9NwE6hm9wC8xd1yvmQn73QPcPGCwaPRNDchEZP0fZHZNl8VdH87YwMABWwvALXSz
ixM+CsNnMIu2Qz3dxRDddKWdwtEAoFowyEpXc++bjKUVE81GMbBb5w0ByZDxSxKXdDdTVUweEAqD
7XDJRi3H6jkjEoWcU5X+J85ZOI2+OOY5cBiBJKpV54LIL/ev/egrk3lWei5i2AVieOP8oW9Szz/z
pFnb0G1bzqH46PHXsRqKckdaVx786JLFiU4NKgYu7qifbQg6J7JN4hT1tyw7f6snATl7Atk47SDJ
4CtCOSCDr5Goc91d0vTMaCPvveP4uqfC92haMBzxi0LNTKtdYYFLD10mku3M1aq6Bgw1Pg+EMxCg
8VVmEZgm755c+qHHi6hP8cBA77PJY/uAdXprkEDaBjr8uZbJ84I06mnmDWL++2MH0sMhP0Ej9at+
Ldd8b388g9B5aBiX1h/vXMXd37G1fqtinxZFvHK2PDdX26Q7iZ/Vu3SMANpFney9Su273tEeK6oj
8Ge/5k6inZzKoBikDe+xPgOTnpZoOns36D7zgVF7LwziBlKBH8Rtz6jbm5dppiDV9AccxLjUzZwG
pyLZob3Uq1oyu65o8RtT3dhnLnz03LqOOxb0uUAUtIxmNb/qPgl3ST3jexPmD72R3pVKUcsya/oV
1i1l6RvcnpwKiClsBlejCDDSIbvJmPe1WIYO74JRUQjc687WxmDSM6859t3wOUELiyVRZuYD9MPx
dC90bzzWtWGvE48fcFIx9mMdZdqIrTnhdQch11E/bFUXYuoZPxrCEPr80E68RJEsl2YiT2PkX0Vh
S3oQqV3i2rnOoumjFfl5UAbVc1iRTE1soRrsBldeRoi6xMzoZqlahMYww4vpo2LcceeIdnkuQZzY
z9AqANQ0/FvkgXEqW0gKXivOb1XPA5SkHbE3zAMNoQQy/85KBzC5L4LooKCrymDnVDEKmp0/cE2n
IpFixh4i6TqaCZCK4pg5mqwLvO9T7LzEIxGeYHYrILO2TfM7C8UJoSLAeQ5rWW+lOsD2ufjAc4Yk
fEsZu9FA3H/jiCa6iXAYhh1it8ZawMbGKSj5ko58O069eE/4nciLScC7ib82i3g8ds2D7RBlFOOu
IoieQB8ce4GLmKg+PVnP/aTLlY4Vw5hY7wBuT0wsQVx2NpBKTkwEYrJHxwUyqlyTzqC8e20d+7lL
JO+yedtIc6y2oZA7XKYUQnF36zzIe1bnMGCysD074tNLJNBI+nYHQy0Mq5EUpoSC/PKnqqcZ2c6g
UXoGKD9gGGA71rwD0l1gkMBeJBUQcibBDDHAHM7Q5aVdGNu2rrXDWDp/pmmiGw9dmUVnioht2hMk
B9+JrXWJOwGJPHvymQ2u7Sp96XiQ1hKvuOtk1oon+sWmpAfjXu7yB3XeDzYIeQMbagvkQnOCYeNG
GOlr3VndPsOOfS8lCrtZNvikUhsB02Tm7nQ7jhr7Ymw+dR2tr6DeDsGSXMsCztPT1DyJEAGrkN6G
yXQ7O2vLuXpjPxAR3dTZMv1SISlhTAxHQ7RnX9WPZa8XB064MKGRsa8VDbCVDkOe40xNwi/40mm7
Twy/Xo6q7pfYGjp4Qwwna88+WQU3aM/Oh7US5ktEsyNFTAofGghap+vZNe+1Jv1AmuZhzyFx1dqw
8fPsA+MrS2cTyUUydtd4orkyJS9v18afqg7Tje/HF57vdO1W5VsUcT3CqnXwXDxPBbe7dzCO4D/z
b54doGE1c8aE9IzTdQOlGxnJ6OlSGrnYTPIekhrwJy5kC1RRqhyn9qjRW8hNBQkKKYtftE8TDSy0
Pxs0/QFZs2PKPSXXm6U3hJA7mOWNZUAy3Mzf+bbyVRag5JR+caVcpsQEBxNZ+e46T0xgrTwzR1G8
YNF01zLnbWkm4UZIqqSKpHXXRXTs+XuaDgOnlq6tPn0cqlhbWiaDnMYsNrQzMa+2XTINAepWe5fg
ngU3ztYkrQAurOVQ+gQyjJsiZUlze4uMqvlS3DJ4r7NnnAgJR6HwMWNfYo/UpxUlx3yZxbKUDW13
xkQjEUN1d8Ag4TOuwwTWUUOPD6XRVrmPgQ8h88ENs8+h1z8tVRurwD6RxtVWOpbjvetrh1Zflw4o
Ac0DISkhQDPewe4ayxJ4c95SwVHGOOPGd5RB+O0SDnrPLuzFm2qgILP2FCrpd+ughQ4G0n/SezjR
oakEQ3rgkkmnaDz9dqswvW/Kmq0U2LAxxvLY+jEJuuCuNMMnELkpgrp3p5u7Vne+GxUp+nfU2i+n
HC+YeW169zQb2nY518rEwkdShLTDVv1Y4TOyVha4zLVXct+x0mHpevhGKsDJmn2Z+r6g4wTVNSgp
dPBaIg2BRnGlpBvB67rZl2WzkFnwzd2OKY1xgfDZEvPRNwU8G/BFxb5R/S87DPKtba/BGm8sM/mT
eiYhYubnS9b+O5eXqIDgNsHnX40aBtsiLtSybpM91wCNwxNdT+3jCHwy0NVrm5MO1HkHr2z8CotW
8Sdg4ntUBhRWo/a5Sz1sZ17Re4wV5A4OcNBfheqwA0HX18b8jTDc77yOKADAHNZpM1BD4B/EDgj6
OUjwXLxmBthMOiHpHbDQdAzX2+ZdcGgrIMFaDJsKBc+YsXx9fmjxZbQzNx1Vkzejz7AnrGfqi2l8
lk7+Uhd41udW4hoakUdt0p7MsgRSBR61hAaAibqxxj3eZoD/8iwGZ8fPGQNJFZzwCk+cYY3L1NAh
V8X9SjXF9Js6NN7f9nMqLBbp5lTOBbxWKRQ+Ox4TIY1go83+7uKloTGeBurXsLbvvSB3VkzRd8Jy
wOEwbiIV99H71arRoncaIx9cCmyWFWTsrqMXK8ta3ixxzz7Ml+HRTT7QgbDLfEx2E9CNnONTlOif
LOw1U6Bn3/IJBwzqUZTcA3lqxoVICQQqpMeFkefWIzJKOmoPBhQNzqYP0FWiFN6MIVsaDYwMxWd4
bkQTXjxh3XfNrh2c6IVYDSgHk5YqoNYrOjv8zRiihjXl7848qcSYmLvy27EE6VL0GUSrSTsThvNY
kZwNi1J81MPp1ABSzXU9XIOz/3TBNNWuJ/h/0fQiyvTeH98z377PTAB8yqSrIccWuHVj+cFqhyqq
qexQg9pCuehWZW1Ap5VMQ2iy2JRQl5oCQipBWM/p21PWsaIx2bVX+A0FryZDGQ/IUdb7pwGN2tTt
d0uvvC299uhXDqY7LPcsSlRZ1X4DhN4U66pszoGHP0No6tPMoyMjaSpDKs+bjaBrizzLnkDjvRVq
44Huowelo67ir+YoyniDjgmWotzW5FqiwuvyUmUm/1BqFDihe6SLkKbVQZrnOOXuOBquTrWmfVcV
uTrVKL5sSmTMU8D2kI08ft5F5jSbNGTonDbikPddssYhOKyMhspMqyo/KdVseNlQEsPKehwg7gUB
PT962k67WLNzRj/7ysZSNznwLzPitgulWWhzffnhG7IjogI2XJcOKKGJzK1NytDOtZ1nhvUCVhwq
/+yLnrQ7GHr1bpS4P83XoRp4tJVa2I0fcyWzxlWWx9D84wDd1N9FQU8tnHwN0sRYuz29k6HNmXqe
8aDcXazRO9oGNOxYs+69oUo2oh8xobrfg99TvMKLRk6KJH5EsmuRRAalgNidC11y1vJLUqhOonb+
QyMpTi/5f8Jq5Q0CWSsbKHy3cDWZJNA3ErkzjHj721zY/EFER23+oDgntZxUnXQf/6a9DrnSGOpV
o4sjdhGbGvuRNTvHZo9tBjtgorYC58IyyoEQTd6KsyVHz1EOq5aVT3YkH20MHzHdkzSzcxDpAPAP
z5iG9tzXYrBEzbIBcAj2+KB0r97D9WJJZHfIWXCiQv0y/GRedMDUFWC6J5RykqAnj5Cf4C7QQ7WY
+zCzleVq60DaIblG/3sY/LUaeKd6I0Rp33rWLTq4xjZ+csbyKWjsLSPGHZ1Ev7mBwQwK97Lzj4OC
1WaqSW001H8LJ0SsgvtQ5IuhDj8mbsxdlZ9lxB+IKdhUlsS5FLyxEdCLWtHsCmz1YJRwLkXQX8a2
4iQ8NBh72AJ5nreMrrJVaXpiV7903HE86L1IQ0FAWUGPeRVb8roIDFYj5pzIvh3Fmb36SjrEfuC2
YmFVwdqcDfRBYdGspV1dgxzxOEQJtQIXjTsmtcKhfhAtJ+u2ocULCu60EwbnWffT4Hq2IJQujl13
8KhGgD4n3mrfYPQoiWbjUkCdAaXlV5vRIgrPzQFCVMFKCJdin4swWZhe+1G07bMLbY/5nqKT0urf
gqp9c8Fw05rXUbA5d/qCTTIFDRgFgpm7lCO6YALyZil7Ut8Vs8lN0cMncm2H6mULL7VJsdzgfZsc
HKD42vlxXouPQx5xxKyu0Xw5bwmiSzOcLoY1ZCelaztz7PRjh4n150M1mPAHqdbIcxOKTf4ZNGQ7
uT0eC6EcQOJZsO6jwtulk7iQ9fgKLUFtfVjf1ypyYLHT+BqxA8BN3PY1czvDo8RwOjNujfZOG6Yr
I7NJ6HojXK4+H+mgMdcFTQnskmBW/NWYcIgpC2rR3Igywpi6Hy1iwEjTFMfP2uOI0ODpqpuGaWfz
y0/xCkjGe4vG7Hf49n/181m61qq3wK+0Y+yWBFUh37BKWUvTKVr0mnDVS2ae6J1Lo2nIkwdjABlF
4wDYTOeZOGlb3Eqdsnmhvi2EEXtNRvuhSYpnd/TcRQ4pwU2BVk/j8NwnBD/7Vh9XtkNxfMW1xGhF
R/oi+mMV1GMzElN3uBUekKoypqk+c1LXOiO8UGqlJv6JonuioW6dhUVzX/jDV9pn7tYrmwGAav8L
XXTwvGLTdbG+tg2HGQKtsXQR5PuQxNKCmJHcR/FvCnVWbRTr2zwHYgqFL2VnWIP34hvU0vQcJUCq
GG2MfvYQ9xjAdFvidK+fmlZ69741sAtxo/Fhy5LsfKSzG0K8v8kRdNNxxk7yPmMkgGm8NYejE4Q8
m7wriP3HOA1iLI+GzX25ekqHGr01E+AF0Qt9qiOgKw7hfYaLkiNcTQg3zf505tRsyySZ9r3Tb0Rr
n/wqvtbVEK9kZTxFLd2Y6gEQL2K55KAqH/00e06aC7TD/FJ1M80oZck0ivTN0Rgt2S6n65wkhj/G
1LSElJcDSl6XAWsLW7eBel7S+TOqV8iB08bJM34GxJ5QeCaM6oW1jiMn3ESj+HaiaxufdS3/Y5tQ
9bCKkaPwHOZ6NS2F8El5l7IFJ4IGDOJdnLbbfdB4b0Sy2VGwhgLZ33SGqg8gVttEa0iCGh1Oo+KT
XmRO1qPfnSuz3DaYfWCWAcIIpu6Be0osBRW9kr+mMDj+BU7xPWUkuKHMncy+fAN9gQGVht9Fwx+e
GIb6nb3zoYGjw4TGS8XFdROMzrSE/b2v8+BDsybeoCmzy4LZeXDtVWEelIX0TWOPM467IYrEUkjW
S797DAL6CmunKNZGIuWGHYF00p9YrKfaIIit8TUB9TDXnY3dqydrryKK5Lp9dhgrcYmr7MW1HLlL
fXqkAHIvNIu8J8W2HXDqkAWrP+odtwfG818xrFnc8MWqnJBdA6S4MZckXVnv1mUa2VhG0t9THWIC
VSR3zY73A4po/UgONFxyp91NENaf83Igf6cP3yLWjHPqUSChBV6ITFPanHe4wg0QQldOCqLeSP3P
AW2OowkTVR2GaTbGRH3NWr/PDkHZuw/9AOIgwwWUQMt874Y/WmUcIsXtSteaju6J93jofjXWR4n0
28c0H+aM+dlEt6ry31u/IlzxrAxvPAwtufPcvx/YGBdxY2NceEnmxpDW2A2Ibwb7lzuNdxTOfGZQ
TNpJZssGkcuzrG0+kLErB/8CnuaMFLoQWH47P+WqPDEdGHNciXOzPQMhzJBfQ3E1GjO44D2cB75Y
ParCgrKuO8dZnUbEju4r0zsGjv3N8yiforJtt47F3SuxpjOyakmdRuQ6n7WTviQA6hQN1FZhZTtF
O1vGV0OooSt2lWpdDELUbjSS2aFec6fkpX3h8mYQta4XUuIDthuMcanN2QV1+dKaZIVMC85xUUz7
bvCpwSHu51WAGqCqNe5WdvrTNGSPrMGSpA5Nab4V6kdkxu8Bw6jpYheokcA1k7U2mpjVqUYTsGJj
bs9FeOpsvMB5MG/oE8RO3PiSs6zRlZRiOS3euTA62L124vK7NQW4TWzWu1JOVNrEoaJG0W230ci3
w6F239qcYeiKoLx5WDeB6T6TBQgwUa6igKR1x28EvGtnMygdsiNu5Euk+f7erIS1GbMyAV837ZOh
8cixLBg1fTUNt2APPWtRB9aukCV7S+7yUPS0OtvE/epm0Tn0OTQOUQhQ/tmOTtdx54qxAVIWjIxr
+HECmHzFsrnl+kLXRIKv1fYbjuaaKpGSohU1CfbCt9qtrjFj1MbqIS78cxZxluiyZ33k++6nK9zt
rT1tNGJ0EMyGZ3MsYZLRn8Uoyb9XEROFXvAkYt4lkNO94uKfncvyI0b6IPvp2ntHyKvUnmAzvGl2
8AIagiQInRVlmV4zKamQlCEzE5+wMClHeADTTD+WDxQW0wGvNRBlvDvTAidaJFO2gtfbLkm2EWaX
Hvu+BL9cxZ89r5XmNrigs0tU0HstozuvLXDoBtOHu6+URxsEpdZRxpvZK0OGWsLeKiuj29j0KMLt
qWjiILUEn/3ZhS3MwVIRqYF8uVRWRM/h+KEwGfOM8istV7FG877bP3XO3X6w/Dd00HdS0rnF2b+Y
xAce4bXnM4Ko2W13RUpJCq8K5jwgn/K38KG+OGX1RJj2BTWI0QUjWx7KYcllZhs0o829zeMnV2GX
uMVDXYZQReLb+1tilG1IYxrWDdEuTVwq4Eq4y1hE012kxMFoXcjQdZAffpBEGntwXkbpOictTDJj
RIG7fahRI3xibTu2BG7nahRHOTfjMj4/s8onD9jiuBngGMdLohMXprnxRlmwIt85AKk+adwar46T
sF0M6Z3lWA6bhtLXvQjgYCvmp6XieBFGdrpve+ktQXybz7dPbQQh5iKpdg1pvOtMjchEo9HNUerD
sclt+iccM2TN5lGq8XvvUSR56+Eqz63K/ignq1vRQNWf0YCBUgfE8ia4ilPLWi6KihGSB23QIRHO
5MXFbxnYySwybYq6Gx+GJv7CVhdfOhhzS7/I3dMQ6Cj23pLalvHggXS4/5GO7Sq5CzhDUdzHtpJM
avzozPaugTKXur7xGNmkTeZ1S97E6tbhX0wryle1eiTZOMvPYdy/gGXC5k0XtRURU2E9qtasZfBg
QprbCmfT4OOTWT9+lHZlryj+QIeP6QiVU86nVvrNbC9/up1NS+iiQKwij6uEQ2/PCHqeUh0bQyBj
I5H/MgPkAD1E5vOLs+w8Zz+/SDzd9f4GSIoORkKj3zjHy4uALvTSJm0//5dWTid3aBj25vE7iVV1
QHLCMJxO94EXjB8BBq+VUN+OyJ2Tgwt1H3VDvpdD6J5dF3QvM4h+ZUo8rZOXsCaVRtPtf6ArnGf1
lbAQg4zIj+/lHMDqE262E5y7x7HnTVFjRPvMdM6DduKNgAkP/ay0Myx3+qQ7G56GyjfbTTuDR9mt
ML/+/N0at0lmiafYMD+6fhQXX+/FIYhag8ku38BfoG//Zav9laVm/p1N+ENSc2zYfMLWTcMV/0D0
ydKGQWH5fwzfZoUcxaGMDGRbqmxUYlOfPGXvCbCuyoysJ4jzau1gpwIuEnIs+XHd3NxGOVl4oofU
yHvIZ25jJXspy+iBd/pihJSy8oIH8g5q7YnCXcWdk+//5RsBPFf9wP9m2t38jQjPNy3h+IbQXQ/E
3N+QcJ7o2ZzLCa+cFAAJan1r5vIxamnKA1m3ZoQl97NdXy/DJ0924YwB+x7gwBOcAfrCgZBLJoaH
wuF4HPQc8iEUsK0J816LteMQUcL4/79kd+Y+/u1LFi5dGrqn+zZeA1f/B8VOEWcO6bmeC6Vm662d
2/k2lTnllxnz/JQI0HvdUl4xahaJ8jQE1mmk51I1zEmnijpixbhmW4qK0kFO4YfQZd5ROMa1cZMD
VOHxDcsfbkiPJvPZfX37UFXRSgShXOUe+Fm2vv6O1ABTUQMuf+oyE4AtUa/iaaJtwE2vkT4XS9ki
JYGAE8VO0F50H9RQa+unZv5w+y/RWh8WkAvYOzZDJ9BhZ0bR3bJpy2E7BsCtCg7OQErzC4oqqQjP
tSkemvAv2PDKi07xX1p0L12tfp3XoKipymvbaMcgi/FrioRQkU5X3kQQnDYaNeyGgbNsVeEHw1DD
O9F8YaqtHTHsJI+9MNsLZSEETq36X94z/v+8ZzzXs3jYbIv/scEd/v1R48QYMfXSYIqwxVO3uW+r
ieKrVtTnuBrvCVosTLoF862pVbAva644lY7IdgPIgYlwrqEXMM+2KSqOp2qrZmpT6xR4gZAE97dP
O1GRDqxmmIPePsoOyLAWaQRjmIc+ythIl4kLn9b2aCl1bENBrmXuKxvidXKIrk09XcXopqB+HZyt
E/fX2aKZD4SVLR8RL6bX/SREgXiHOei2XI/u0K/EZGRHGwTOAqUyPjo27a5j4DPx9Zr8iCljl1I+
9uKBpNvVXsZjm/fkgqJMY6qbwUCCcdJHP5870jolskMRIPZ2BYAqd1PvvQ65/3Dzod4+YC9+AL+G
a8cO3DUoVJ2yjah7ps2E0KDQh+e2Ni6BpGVMDDmuDdtkJjMGKQHpArEjJU1xCpPJWdG/BS0fHaUq
fOeXN7v0+g4GmeiJofVCY0sgmU5oIvPPFC1/caROd//9Nap0/gV+Kv5nQfJnEqbj07KK6g234u9P
iRYJLkQGkBqyqTSD4rGGyCiajeYw5e3tSN+1E6ad0NUZM6jGP/tW2l2tkcVo5AmzFljcQDT2Felb
D8OfGxsrQ7Oe+y5uHzptjO4n580VTvNIeSbm/iDm9FVz7UmMB71pc8A5WvZdqezbr6Yzzkzt6HRc
ZYcaRaSalLavEqtZVxEe6xuMZWpwcirD2tJMkq1VmI33HlGiuPbK6+1D2XUgQ3A/PZkVZ5ZxGDxc
pLqztECXrdt5LRisGt/UlOR75Rh/4ixu3rUywqFdtq80zyQwGHL6ChM9ewELOYLKhvb//5dV2/zn
suqz/Pu6Q98LWxqv/d9feMsaO4dkVbZwPZ+0iaiqFCxRme9ca63n6oNykQmWHtUrSVEKqrcCEBpF
81lTS3ZX6zi6Egx2GLhKZBu8Fsw43fDcOO4lTJPhMYE/z1rNvdauCXvO1EAWV/fgBsP7zXx9+xB0
DNVjI/yie5jUkIAG/wwJCPx8TYVbQ7t3AB2SQUZe40bCbKZsNZ0Mbrmcg5nHROVdaOn56v+/Nob+
zxcHTKmDvuA5uI5s4Xv/YBE3kOmqgLJ0bqAR/YZjqO8A0XDcjqrdjTjlkRcUXLkZ9blLp9CtZ362
Tcqe83M+qQy5DJi9X3MqTbAoOPVx6obgZLnq1REh4goIKON4IwR2rfjDBcqAWtoczNxonrVCbw8D
ISVIZ+E+aWixNFJat62Q+vISKyPT4/iN5FME6cnsVowY87OpPObndpmf4y5gzjkxD/dHP9o3URHO
jb35WuN88sK9w19BHKJKNVXnniZ77sS+eEB3xE3DK8oqap48qRYd/n/OdX1AWxb+0dWNUJY50CmJ
CmDbLsASpZXB5LM39OV8SLDAd0GUJ9hNw5HaGPOnt1/z0H12lMiCeCR2EcoEFqwjpnXX+gussPYX
fF3K5sqSPjbDoWQBVEQgB2M8yhkJT/2UOowJ10KnFfZTbdV3cdVA0ezcD7wo30WQVA+6xq2mpEYh
vkFKNQLwqNmMwcV0IUmZPlYz7xvv42/gjPHx9llYgQL/l6fHmne2v55YeGhYyByOWaaj26Y+A5//
yt1NnCnzI5kCO+/t7Q1vSoVfcMSzOS35uj0UJVcdS6dD1rBpcftMe/tXWEYfvePUD8g9NNqnLYSz
fPJXVotXko1joJZY745D27uHCfjmrmoJHBit/aBES113LcNTJK0cBWZ2U3deiar2fvsVl1X+6OTQ
qG6fjnFS32tloH/5aUcxW1JtGrtSp3gwjIPHk7i1RqeZzy7oMAahak8IH0RDu+/o/P7VKPFoV+4d
O/Z0vJGEet1lX0t8KIxSTTuI2qB7NUiMaRnhlegOiFDVV2wz6IqYor2QhC4XsT7dk7MITnbvP/3k
YDQ8iz8PnTKw0NEIoAHhK9JxpRhxH/RCFlddGF9R50ZfE9QeauS2CIbjG1JNsbYaQ+zQ+FZZ46K8
Rroy1xm/sYy6lpZTfQSwODQJeBdJYDWDaoYsqHl3Pzt0XOLmlK4h732conMsT+EIW9J90m1uT/5t
+VdN1xy5MM3YluGCTkGJFyVim9un/YwdxqjxYHlzXQFOX2v+oK9KGIFnq6h8XkF6sGTst/egWccV
kdbyxXcMlDxInSSJudeLhq6j+drZSLEcM20Ee5Wt+mTgFTU1fAds868JQ+0VvsRgCy2TpbNL9GaL
/jZR/a6m9ywbQJgr+xvm1tJgj/uXU7lh/51a7gjPsF32Zlv3Xc6qwvnH8W4KByN3JTWCjCFSWIMy
WyW8pV6o2mGo747hb6A1BJw7N1y4oCLR0umUC0z5YArjfjCN5Lkb71sgfveVnuyKKQJCgkjL6DkU
lNSW+DRa2AvAoIGQIOhijnSgs6JYTNHazXTz2CZ0iEw68UDX7aHIxDEnTcSKxGxoX3Dc7pkCokUz
E/kyw3fOreKxs3AHJcVThTT76A7GzzuipZv88nNbqH1tGcaKxLRu2YdOWtFVGFg/h6I+GKrt24WI
k/xUvLttFJ1vH24cTqfllMRbSmdqRpZB9ynr7arXkZn6Jnd5hmw3rF7TVjwJ+tbOkQ2vr8eYQbu5
iGb6HAa3lnpdvi76yy2N+MnslL99UKFD17ibWj+/FhpDilUe650Dv+6AapOtdGn55wbLKi4dLz0w
hYgWtzCBnzU4q+oeDg+FVti9EKhacuZj0bv08IzoReDD0GMffsYT1KKcc+1zsJ1x5+iph6PfDO7r
XLjLzJMRBAz8EKVhZFsPRCWcg2QGnmI6dYtr3Ckd/JJVbhWnbc6yCBrNLHmzIFNYJSr7EUgJ1Yut
+WxalMJQpL7x0/on+Yl17s0bhuxIJ6Wx1kf9PQYld9fPfk+6JaCeFsrvdl6ecjcT7Fj4qdH2HLnt
AnMytibD+x6HOx67Owzh2r/UTPxPcYYuqMvwhD0v7boNsObvy3qkjHG00wBnEQmQzHR2lKVc+nJ6
jNhzKlCtu4rZMNNNIrKDR2FSmeza8GJZqJ9B9BLNbQbw1EajOLqqs56CrLjzQ2/9s1Ua+K2MBjrD
QMQUTAF4vIozZ8cMdy/aYvP/Nyn/72x419R51wqH/cnyhcOLBYb+r3vUhKrKGKmhpibWsIziPXm1
K4SxWwzErFguwxkGFltyglTRbW0lCbTMlya9kpgaG3UwkHxJGHDDDnMfT8INakhON95PwG2xGI6v
dPTKRRYRurbEb9IKqM+J/Pj5k6JvNQQ+rQKk2G0yI6ghkEgTsiEF0Le0wTjwzunYSuLZ7hTHxsmS
GZawW6zRxe14rB1j6+h+cmpiCLxVgIvLjGFIhqidT0xUKAMdUvvkDddsRMxJCp4cWvWuxFnU2bhB
tWX2TWqTPJfKSzADkgQGb3WODuN0wEVT3mlq20ctcNsSdgVl0o3pp+exwRvAfZMOCuWY64iuXNbl
3xFl4y9YoPqd5jv7CfT3ckgq69UHRbfEzV0cVF4sb+eT5Dl0ArUbPJTVGyRdZjq9T7l/JDwUQzlN
L/+h7syW40a2LPtDhTLMw2sAASCCwVEUB73ARFLEPM/4+lqgqjrJIItRt7pf2q7dNGWmUk4ADrj7
OXuv/WaUa2Qq5smaIPr2txX8tBMT2/x4UjfwSCmKZJoSDWIFHdRxIowW6bDx9e6lXNmY87I64OW3
e1MpK2maz8umEkPhKlnpUIEpnxvYrG9UZMZ2MgxsktfXX5ip4q7UtcKYkIH3GDUmAi1sXJ/puRIB
0x77zqupB7pJwVYCk0JgZ0kzoIlXZ+KY2uFq7leRKl0pic3Vju0eeJ2gV/ZliqbwbUogHvvHhtcU
WegNM74F2VSrx1Wop/GNk0dx3PKCLXvZIukXpCeqGQOgq2joCCVkuV5NSAfE1AVHfcUpqqn1silv
r5MFmHK61HCO3wzTenWp01qGX1oDhY5HQDtJ0JIicE3SJSmpCnG6a60Grf58iOX8dsT9sie8mZ7n
+qtw1Amh6/vyZjFZcoqDrLcmeKcQ8ku4nHVki5oxrI9Meo1arWdbl1CMR+VlBb/jrLn9/p1XCKR4
ty99e86myKbUAKwsaaZ5tC8FtWZkWpm9TPLdqBjD35MMh+/KYU0d/DiLmst84WDRp9GdIUc+yMf5
lzTAVeiSq79TYozxliTdwN5xpiyl6tyHQakf64AyQZ41eGRmo3pEGglb/rrJjew3+pvnRTfTH0I2
pPtq0pQtjAw75CP1FIbEwacKJyNOdhWhh46wKCEZrPzFXBdYoOPf3wUOYJ9uA8lHmqQgLJZg5hlH
NdA1SIyjMfXLsclRzUnsHJNBXn5rGTT2IPxVFOLi5kl2Pzc8G8xgqmvIOGDhRFc+askSdgFbF1FB
FRbTC/9dFx4ovnPFbJtHQu4hqmQqUNKoeqgiFuQ5j+ert7+YKEH3arQA5goepLzEFMgvxJb9d6eH
D+vfLP/1T9nttVim78eiSdHVgLnCPVnbbxuSeN2f6KpwS3OuvABVktOhWxBtUS90ya72eKNMWnhw
kAvklKh9gGlFSY9iEapw+XvOEZjggWzOQ93aqGsbpxvih37SUowf1fNIoveloQg3NOvJ/ZyCh2Eh
FiTj+Z6rsdB7WcfKjmm03bxVp+LcKs/aVHlR5AXIiY5xGzUltfik9LHfqvd1oEDK03EsNU0D5T7o
tZ9DpAL+S6Ci4zD1Zf2egsNLs5pQK6WrWEMKnNVxA1MJdeF+UDCH8JJbpNStdbKhU1Tv7bVX5072
CfKqdjT+//4mDT/4PuxXU1hSXHXzf+KRiZdAuAS305cmxCPTGPyZutxvMxypTQNuA1d0e6asf+F0
3p7hwNFGMT2j9Cr7f08oclAaXl4QnRfruRMkg/vXbxs26Xjz5ulcJu3SmhQyr9PifGjC4JwUEeqQ
GU3qv38GgVSXYp40MPHvK7Tu9+hlzpELCi4C02oLRSN6gnhRWS1F5rlGERUWbMD6W5l67c88irDW
96ZfqXiVLaUYrqpSn4G4Zeq+0vV+J6sjfRbOL6W4ZF7RR6EtNMZtUc7ltaJknVvSn/eJ+vuRz6Vw
rXUGYqO6O197VNB/U2svKCKdm0npLkoDSeKy9N0WFKnqaDN8Vig/mdM1vYH2m8AwgmXYEOqkQsWr
gVfQyP+tilq8A08x+tpgZM96gYT8rTMWiM89cE0YiWnn5/Xiy4o2nwfLHFyEI/xPAnIVr2jVZa+K
wmYJh/K547OFMWG+U9kfXxBN1fvIXbwinDEf1ZZyn8Ey39ZtTV9TB4Ewc6qQpvt5JiM1rNl/KIOQ
gCSkAlUrzWshczuEAjhIqKjwHEsXfelTuCQXYHC7Q6uJnZfi2XWDPhz9Vks6f5hFdD91uwv1dDof
Y9g0nZTdKBD+wHMZN41KZNwbsDXRCDj8SztWTZEPgzmeF4F4EyakuCtvDndZy2zspOVtGcCbTMds
G5LUfNdS2accDddQ4sCEoyXIJphhAAh/iIPaXb99BP9fxz39/5TkpLHa/fdBTvZcNX37Pvlp/f1/
g5wUldwlXV8jyVWV+BiZauD4FuSkyP8uI2AVLcsyNM2kPP1/cpwU7d9hVtLZUHAE8Kv1X/1njhN/
Hk5eVSQu3ZDZXMvav5LjJB/v1DlqK8jprbWmpK+H7Y87dbjJeD8JR7NHe9zWN+M2/a3ahcNBlMhl
7CFOdg9c0G42sg9Ayml+Btv5qXx6d7eu/hav3ndApY8VUUPmp1BFlffe5NTAdR+Viw0ZOm3KVtfm
i+eO0K5gNtmDPToaTGW7+GOcWKb/mwHpC4jaeveNo8bAHChyM7XrvtuGNRb7tQcyg6/LZnYaG7in
/f0Frnfxn5rdf13fP8Md3eWwVhJ4Z61sC8B0gJ9TNrj7foQ1WezzELrITlvD4E0B5eODVJpRWkKB
TTMBs9eDMzm6nV2m5/rLcoMzb72Xynb2axwk/6uLezfy+nDfFSQlkn3W6cq9lK+l8QVE4veXJn99
aWwtVZWdlaiuO893A8h9kyiCwgAzc3S1aO9oIdsauCDKQ5t2o9xPPp7QXXeBPNgln9hGrYXDd4dF
6hqE9ImHKX8sTv19mjQ3eGk12eDdPrrg1CTBpJoWAhg24xZ7a+OYnrylMmknr8WZdqF4hhf48gMv
jKuzulQnmp9fPmuZ74WhiaJiUrz+eEOyt47X9PbSTsRHuFid7WkDRHmodrWnO72zbGfFyaWb2Dl1
9eureDyV3499VJkr0YaNHeI4DMXXgN9QHnk07zffP3LpY+Pu7y1+P8pRAUEf06FWRJoSqpdeqNtg
t3jlTuMDRK/hxOM8dUFHs4uMCynEcSnbsToBM5kwRNGMi6eL7y/pq0/AuyvSjo5HUOkWAkAYRo7O
x+BOSv58/+dLJ65DO/oAiCi7ioniEp800aZCYksrcRZpooPtxAY+eJ6npO1uT31LT13Y0dsgRmMB
r4xxBeVOQxo6wO84cWlH7cS/04GjFAYJic+JJh89I7GJDXLNEkLqs1rizN03tPpLBBZSYg2bnmLS
vlwI2600kEEWYrEFWXynQD3QBUO3y8x6ttDDeIEGSDwMSJecLZWDS47oSQ+nl9bAlVTKSfI4DwjJ
9EYwXLEtRB9zG2h7tlY2vWRQkHpq3Uq0rDwc8RavAFVnUzDyvSgYD0E/0m0km7k359DNxAHPaI9p
fY7b2db5alxlU0yRlN/vqRZ0iom6jlOkbHUnKmm2PsW7gWb1bgKwvOnIZ3mcEitwpwwolCEtwqbB
i+4r0zBjrVQEP1RJnw4M/Ulpc2/OjRdTaYgZILsQsDzEQGWNaskv2izTrrNmWtN2e2Sv2Ln2cxYu
Xl0rrPB1DB8vwn0DXALjSDHEByOTdlYhwTpai1JxveVstY+DlnZAGj8bZoztcsiNjdhC15nNzjfr
TLqgpP076oEFNpYrBYJf0GgX+/hqWc1xieBiV/HqUaBVEuQ/2jyj3ZZXNm8F9gn9foZxjccdPKwq
jr+XuQnOgq7ZtkO7G0wATRmsvgVYdLpw4pyHC81CFPhvpOv0ckVCr43P+yWZu1cNpUdb0B5uh3r3
b3Au5DEy0Gg2WbGF4uYL4XDTiyMbZlE9xEoS4wyAnm5GP9sFbHOshYdKkayNkcwDdIH8RVC1y39r
KmMsxUaQ7KzFdqQDQnYCU/1d68CJirLQN91AnN33836d1e8/tQD0kYVJJv0PRZbZOn78zEtWIKkh
GXp2tgt9/KF+ulNd2W/Pvh/m08f2bRyTYgXFG/ZDb82Yd+srJWMpEzgq2riTPGTxXpywYeB8fTb7
vXjioj5tvdbRNM4nQDAtqsPHq7luQN2Uowlk5379SpECh+raBsvkGrw/bnJivK9u4rvhjr+747y+
rrW03kRkkV7qaZ7qin7ifX8Tj6ucb1fF9ciKKlJaOq54/zMPRasBB8r805mIg1q/VkzM78c63g+t
Y+kii4WlmGyHlKPF8Z+5qEnUZpqYSLxmnYd5Lf+mp07y6TpHvx/zi9vILBQNQ1ak9ZxwtOwLocEe
bFQJJdkrLvrobbgTvP/BXFQ+z/kP4xxdm7XUU97nfG/Xk8CyC3ZWvsMoBtit2U7b0l31a4Xz/bUR
Af1pVEtaVULAUpDhc18/vmniYBCLSpCcbSXSfZ1YV0tn3vSdcd9AzVp6yBAgNZ02a38OAqm0A1DP
a41SxNmUIKKHabEs8mAT/iyQDzt3dpqMj+kcPPZihTt+tdbr7UGch7O46e4lOF9daN1W0wxurQCU
LYdaRgIWUVLGGMeeTlY2rZLJQa4xPQYGqiEa/jdSCiRAKF+MnK2uLtJdVtuLjrhQN+yjadsYJGVV
RUQuejn4WS7Jl2GMwL0iI5aAQGOh4kg8VkGAs1OH7U8A+X+aBSNn1Ct4Zfv0YiAZd0tns8GdAEO4
1PTqwepEcIbywRqsn4Oe9444NRb6x6Zk0cp9vH8XpqyPNr6kCO9edR9z4MI7OMyOlZvP5EzaHHGx
elfKxsjYrncVzFjSJCgjilZ/Gaew0vAbT/dFKVoXQBhwwYB7iQyDaLbidjFiivY1ErnQeskkAElC
DQoIDSpWP3iqcaGqfhuDGpxHrPeZUp3L8AwCZfakDj6l0GNaDCutO/FZ+XK7BR6RF5GfH9Hu0Xbr
n4VlkY3LgnUCgTKLpYbLJGENmfqGHBFZftUlaLXrMkPX79CtCw8g65t54SzGivT9RFa+2DabHAE5
SfNlYCYfvaVxRlJ9V5qaDXCq3mJz+tEcsqvmgDHqTnF7L3Esu3vljr4+h1vBTne1U52tL5bsTFuQ
725lK1ff/0zHHw6O9h9+pKMXOkwnlJmxBSWyhSY7S34PQx1c+0YpdvWgkbUs+VVY+t+P+sWm9MOo
60/1bkkzMAOZGVnBdklsWZmdjYhevh/h06p5dGHK0YY+D1JjyImnYtXUHnCOedkZgrINU/rkmUta
b9L7ncDxWEeTrR/JxKS6RDWEYsWF/ErElZ/68Z5djGc+R/70qu3Xc6/gmCem1FcFovd38rh9V4Ms
6jLd0OzeDs5XUIaL4tUGTXGd75NL3Zkf+LI5o7Psp+1aIUKSen7qh/j8NC1KRJTOOAMYCsfej0+z
mesw06KepIP22jJuwUmcepjHyzdNaoppiqZZJMewPqw/wbv5kg5SPozIce3gl3SF6Vfbxr6KlWJr
bYHRYtF7VmzUnM6pw9OX41LKM1EDStAyjl7YRAossWy4uwWba9qeSXQJOtot6pvvZ+vxArdeH3s7
UuP1tTOvH1UM1CqIRiuAiZC1D5K8nXBKi9oJte2XY0iaSkVE4n/HNgY5zBCNSBVhsOrrXGJkzFKn
Q1v0/ZVIX00GPpyywSYI6fexYr/WlDCoah5Vv0dfGt+sxQ8MyJthPz/X1AjYlJz4mHzxqluKtM4K
tM6Gwj7h4+xQkdxNqGI0W/AX13Brj1KLukkuZEf0zeXUXPziAjlgUAx9q8eab2/ku7kos6J3HWX5
tTYJQMxvPTyz6g+IeX5lMze2BGmfWM1ODbn++3dDaoBkplBiyDZ7TrC2NqeOGMfbOubfh2s6eoNL
fQH8rU0kKuIt2r5dE0eMqLaV/ezwYrmnXqwvJqNicHSids7xCZ3txytSYZ70ckNVAmPYZhqQK4Gq
rTv51MOS+XM+fpktBWexyXdDXZUuRztHaAcmaBlNYTZWB9qjZ+i7DrOLdmFbeace06ez03obDVWm
EmJY7FXFo3WgzAKxCypGQ5a5lZz5HLOKDdmw3alnoZM/nXjVPhc6Pw63Xvy7aRFryVCPZrBW4eYt
k8NrzkbOadn+1Bsmf964EOHE553OPXsq+a3k+m6kFm6SLJJy99aGEK/DC9mjcLHJHOBT3FKAow+t
S7TbrXwgdMOpT83P4/HXI5XC18SkF6LpSFY+XilhVLjVq55QMmfcVo+tZ+4mTsDKbxSi/+rX5His
o6kpSeVUoWFCcHYIvHw7+a27rt6VXdinSvPS8Xt3PNbRe9drQG2J0cKmZBe7nCI5+xTgeQ5pdXBq
Heo99vdz5vhLsg74vmZxNEOXVq6kIKUeMxTGc6dUwElDMETfD/LpPcBmxpZbRGShUkKwjqcL9T4K
8P0ovVUsYF9cljYozHPLGzzx3jp8P9rn4/bHwY4uqZEGNEuE9doDuanVjcL5SDXvTMvrZtP7fqjj
zfLxdR29cOK0CqtThgql+BJBi0cIGYZ3ynhk3ETXwL9uVOHh+zGPv5THYx5N/SRtSahdx9TbJxnj
ptU+9ePr92N8MQ8/3sOjOS/3HT6PjkHYDxQ7eQv3cN29iqFjeLKDRuh0XfrkJDma+0OumlG0MOba
2hToE9U/1yYfkTNO9fPUevPmbXy/EBzfxqMdVoTWPOrXWaKuXSoYhZBYbRwMFJ9xYm2Ab9salEA7
gGX4f/s6HO0iVcuqucHr2B4YEqIdHDZEe/KU7eknJ62T17pOw8/XymZcJGZJZeP88WuJWlbppx7O
4Whrz7jLPelC35ibxJc3sfsvL3p/7+w/ox3dWcRUqdzNjNY5GpooP3MDB20FdeT/Ua/269f9n+GO
bqYxI2eFVL2g44iAXeQPMlzGOHgduu45JE/gxJvxeeVZ34x/hjvaWzaITAOjZLjV78luT/KL++DH
tJXuRP9/+eAMyUJnzHMzjr4vah4JUBsZLNnFvkkutqs7+obaqK8SdXay9so268upYvEvqAJJrOFH
d1NA3S4EcwLKJ45+tfP8mHSm6hAADkM4LyQwOUB2OjRxmwplEnJ19Qa21lMHfHkj19SUGibhtqwb
O5VUj2wITyUofgzS63RCGCeLa14zWWQ5EU878qzSy6IYp2trHM2thtOKTgnuEeDdsJWixq9MBOKJ
fp8IBdS0Wr3ESwP7AOTRjZWmZ+PSlLY2qMkWJ7OXlzV/SNT7klbByF6SX5W+3LQagSKYXdVI33b9
YNOo5KMJ4Xkzyz16M93aIz67TtR+pyBTsy01vckJl8iW8HyuB5d8lzP43L9KsaeZ04vECMArTeID
NkECm1SnIsoia3PCFzMiMpQAzLZlrhGOTQh6b6GeVXdx5A/ibOy0PkovpITWVMgPuysUdbsMuX6Q
TbPepqNc+NoIe2QMBDBELfr5vi5EAmGF+QqZYnNOZ+QJ2flF1yP/b8DyuIJA2FI0iDd4PsarmD2g
25i1tOOAGW5lYaTrnS9rSuslzADsIiWEM7XQdwI0xUwfiKELCK4QqtaL1OGxbmeSEJLcSROSSwuN
9HNC7MlCStPZN9t4CwXWQPKex3ZJawn9a+AZNJtkmk5NAeSGk6YjiPIuXftSqMoKu1p7VYGcE7Qh
6x12rGLxzGkp99DyoN+ufS5x1tBA0PqiZ7jL116Y1mICNWiPkYD+sogFJBDraRRYx0E/ACNbe2oC
Li5fX/tsXUhzTwpTYsD1vPupxpI7rj25fu3OabTpuoE9OPmCBia0AcaagFE4Wft65Ddsx3k5IEu2
uzS8IHwFNPsaEliurcB0bQri5UcCHIKJWpuFFl1Dswse5EI/W6rbpFae8VUSZdoFjR2HS4H55gp+
BA4rZfGUtQGZTOBxRR3z5FLQ5xwVC97GEpIJbRaRndWkvRnNK6iZq5DX7xHNs7GtYtXamCOBbHVc
HiCtAX1Ze6DkK75aa1fUXPujBY1SDO0vTW7e9mv7tCwp5MKIc/l0/MH63mwKfXntBSXbElhVvTQ9
0cOFTNhsUe1nCDwGkAdT6w5C3v4GmIsOUlj2eQApflZda+x/TSsmpIx555KzlpnQx5YnBdnDBCY5
l3K7gF4q6C+wvWGyRg7UJP6zYRu0o7tk097QZowayraDXR5W7VaOH0B3+aoERmbiQ9HE9hirxC2q
NpKiXRpnWypK5yazb8ryLegRu8gRZM/zNu8lv1yjvi3rR8E73GMzzGbxNhvKzmsmy+nC8FxRo52q
ai9FBNMNuV+bNX6tEXINtis3bxZ5zdgMCYFF6Vpfip3xy1J7rwe8sLEm0e6nwqlmrJ4FMDBjBU6Q
0L0jb8yNovmMsCC70vM72tZ0nxs3UE0H48GD2MV3hTBfAEtxVCLROS9ctYC11zy+ORRcYmdhYS7X
WJIIyNVdMbwtKv6xGuwiS/bV5LkmZEMfjTOg+sDU4D8nnbiPEB6J7cS30jxDhy+5RrK4amz5UpLt
xJoonv6HGVk+BhrXguQ1DD2JWUA2i18iFKKU+qOaZ7YldyQN5tewxJuNFEPbmXJlD3CXkLnOj7Wn
upP2bUta0vgqCvfpmGCxv2GP6TV4l5cAhVf+w4gNh2KfTZwNLeAQaDAsjrllR5hjW+s9EV1JPlhw
OWGajb+tZoGPQsKm2f6MusQrS/DLiQXZbHloRqokYuKo5sNS0++AMh1lv7oq9Aek/3mAzU1kCTfp
ZDQFyK5UP+hd7M0JmQYUoLuVeUc4ro7qeSLll76dC6JY3izYHwHPQdDaVBaxlrLsNCardBKT9xTb
unwlq/BlK08fiycekxPx6RDnFOlc9SiXmohxIPTBJIA2kUT0dCsp6UdU5+eChvbS5I8w//Cnj/Ck
lscE2mopoM6MlWCNZZ8epTS6JGIGPFasivtQ76KtPlo6PrVWBBdfmmddpcb+At2QzxZcUejTnTt3
eblTemgBWBCMS7MnjbIX8msliK80/DSuSa95l8l6/DOsEsk28YDjc0obUNB157DP4mMdSa/KBGQu
btuzvpocs0+vkqrgJ16IeppTRONkafBcpUi4UZIludXLdrxNyra5HOShvsjLmEw0LYryS3Hsq4bn
W1RoLYw1E5W2Df0s8IgYewB+aV6PU3mLSg9QhhAjBja7H5mkP7X9/FOVyCa30taHD3cxxU14Ndb1
JWgQfUMgvO4klnIZhf1O0BB0A7Rz43nwIjM5X7rm0Pe6XwkkKlRCcEmg9u85DB4IXP7Ry0G2ySYF
ZigUlHLQzkCaXGSC6Qd59hqE2TZtoX0bV4MZQKMCvpzqoSt2VoyefSLsOCPjiH6/ZbCSFPxCrSOe
nFpeYFLcNb0CHaozXt78PsFiRBt9GhD3169w9Tok1OKaXTi7csZ/JY7irpVC3B26uKnC8IqQ123M
GlJBlzeq8azCuGnrWoQmIY5k5m5zkTSsulEBc6yScslXF21nNt1rM5JuFit7ypXhJpIVfE9wzWoI
911dsayNwS42C18fZF8RkK/PhNqRZLtN05SE63EHf9MfEc0fIgXVRVCeqSGWMSNOXmIZpXZEthjw
iB9iLz3GXXKHtHjTqNWduIBUlfPmbooJnRXDP2ltPsyxfjFK4k95wmGTLYdlSF5gH0TkKvR8VtLl
zxjozxoBgCRQofc3mMUJBDbez2JrltG2kklsGQjWJDGWTO6w25pE99j9XO9DRZC2dVFqjtpUxLpI
7EhkXbwTDOUQlCi3hxJVJ/B6Wx3K25UY/7afKKdrSQlJ15xNCMLGdDboQOTq7mcXBk9BXXuWaflp
rl5LA9i5cjEWJ+1Aj5vyddAZzy0fhoIZNpXRDUrLcwkOnYUCn9/91ArWDbywi3EELkG+ClXke9ki
zqItdyl2AK1AXyZbcNYrk+Ar6TaWzKd+HsYNvqUHIjbZCDBjAIFkUBWNYLBbabirhMpXQ9I7pVBK
djIOEIDH7YWSMTcruG2bVop3QTQ70jKcZ2qMFjD9iS/6kfQfb55YZfO5gWSNUqnP/wBvvGkiXjmz
kp5ZwW/1nKdbppin+KkiWqXVuSTTo54bApuqubhv+zoE2zn/mtr5thoVb9Y1p9Nnd4b8v2mFZFtM
GJ7xzWYbedZyRDrlXRI3DhOBztvkWOtEnEbhT2EuP/IeIXucNxfKMj/3MhlpE31dVZnJe0qsfS7m
L6BX9rjZtjHRsHaTZkA6lHDfRePZDMaPF2I/kVHiBAYEPaHig8m6T+QOuQ1dpj7VevFn4LNERAKI
uVJhdYIhi6TsgIVK8OlHuwtZ7aDziGIW4mSjNvPBIvDXjCZf13PYxtCu06g/k4T23CjJ6xOy89R4
zSdWqE6rbrMW/vQgcEaoFdLKK5lqkOkaTf8k1QBZxPA5ChFHVbrIR0sR7rQIPKaZzfthUg7WWJ5H
IUzt0filsQSntfIHD+pqzNT+BOL8u+2TX2PAKSiR6GUbpfBTGSPS1or4nIxs0KZC8aPG6xDp5hUJ
UQRCxkRKdFrmEwHZbnNmdNPrBvBzsknCRt4FRijib4QbGq6RDdLY3yUsLkJfuM1oXeOZuMa6e6U2
ya8CUh8gG4B2qeVPc3UmZyDeRMXJYp2wDsC8k9xSkM1Mcgig9et1ADpIXdM97llMCpdEGhjXuXZH
/wK8dEfLeUlG3HvzuV4kt0Y7ATutdG9SgUzEzZ3Ifn+TFfXVQrLpZljyGz71h6IQXA3mF0s/Ws+s
OJtrwTMH81I0RXx7bLYSjZ0hK05FqOsQ2oNIWp9EH3S1NJPLksA05kjwNGsQvGfJTYuWE1rph+B4
I7O77wzrns6LIxGvJ/flWR1nl8Q+/lLHlXxvZgnrV/QQJUO+7UquKC4FovCo4vQK7dU5cGsBQk+q
s3+YirNaiH9La0C3qFwqev/cJFph854BBUiVzslFFasN4RCLhg90DmNvEsIHs5jdRu3chG+FSl7j
xoD9vpoMWV4HftypGmO/5JbbmRBSCZ+FR/SJwH3bixoc4KasvFoQHmM1ekwwUFkjkBdy3jaD2V2r
qK8zdA8uFFFXyrV9oGaQDeCQhmodgHQTCtuqxhoNXq07hdSWFyrleDImTFftUo8ghbuh1H7N0niL
EmfgtBWT1qndowsUiBLLVVvvVHTPQX6bW0p+JgbSH5nHuKHKS4BEdpBaFBCVZaTFmj7bsvsMmgIW
EtFTxMaUxZVFEDPAy+GCwPU1UGiOfEEwgdLABI0rTrxqBWI2aOOnNKhJ8RDZKLUFb2uqT4vTJFFz
yJPicQ57eUeq+sx0XqjV48W6GLnXDp3J6lKL8Su0sTMvKu8ZPeswfs20+p6v5n1ewR4qMfzzzp4D
qnKlnhZHksQ3chz+gp7iZTTnHKOGkJ0nADfl/jzFSbwxctI0ZaW1oygBdmH2kaf3senwYb7pDWRz
tXkQuUKD6DcPZ+5VGESeFUG4hOYDcUe1LtmEeiRYw1avhZUQdIZCVNkmYhj/hpGXXU5VVt20aZIR
wSSu+6hp+SWaFouMWt9gINvhZryMrEX1CY8DyaeNC58+Nqtih9J8GM1bOaoflE4nZ9LvgKY4i0Yi
sNjzjPtEQN6ZNRuqWFt5DN1p4uyNesOTx+EQgu1l1/EwAOkOVaPfKoJ5q8DVVVlC0kn049E8JFl9
IyT6TWcxL3OSoyfoTXHzQDy3tdHARzjFpP6eVTatsaFVm6nAFCZUWyjDUNz6G2Mwsfi3vmgGzx1Q
BcHEqimnwC6TIdtJvXSdvJFNRNOZu3qfFehlp7Tl2Ev+0lJFh34lfWqdBzGpYo1KifwyjF+mVF8F
JmSIhkjpRpxAsErjqoYfIxCZgV33ANLzstjzmTwUbekC8PhRBOrDWEndhpAxNgpKkBObYoFYToff
aildjFb0Ww3LXaD1Hl9UO1r083A9+Ym1OxWhYi8N+c+FYvM04LGr0aWp1Lspm3ZD13hqNoHKTq+g
ckDVatxOHLEyg9yMsoqoKXbjJLkWt5rV3gPfuc6E4dxcd4NyP+4jqXgqsu4wd+B1tO4mWyVTkoxR
Vi5mWjkCbxUBuYcASv5Cogil3+vaGrxEIeA1VHZhCDeu6rSrZkwvYnNx58g8QLI7mIO401lBySxg
ggFr+GUZoKsmwcFdQZSZFZTAJiOa26qwHQbL7XXl2Qy1e9DDgjP11o0Qgh5qi9CD895uprWooHJo
sdFJ8c0buSulWAHLpAxCBFYGb9KKtmNjvGYm6XSEwTSN8btFI0dASoO8Goi2XSyzYmdsskFLJ8HN
sgaERkZO9NOMNo7QCGtHymNIbIH6B6HYDmTwoRLl4Z68zfrALis7BFmt2kspRFuhT4GG1OpTn7f9
ebYQcxXO7b7sy/pBSuIM3i39G4NXHogNpbOMQ20xYTPXwvYPac4/m6WfnWoAcktitnzRU+rbZEo+
QoNHTJeusjroMYNvEQZqJ+tXVF0zL8kcgxof1BftqsxTxGK3yM0LgRVb5u9NUMjCmVmpwVMtcwbW
V5UfagxWnFX5B8qDdbZqZq9FFqixUkfIBM2gO4uQDQ7IB7tVR/h94fmLtg9tVhGY0IpasY4ljw1l
HlMOgDG2xUuCbcR6kYsTnaVPPhUq94pGi0DhEyWh4j/qnFn1oPddjvp9tBe3vYDx6Seu6TTb8aBv
+gcTEjh9IJfN3PfX9kmwwcCqYSiIhTS45PqxrGZWpYq8ZgJcVi9EeLbKfrMN7Ypd450S/n7V+Pkw
1lEBvzNQvQwWY8Eld/oLYiL+rG3dtSM53Wj7YjvJ7uk+61cdNQpTSACI0xHpuR4p3EICNubJEMmo
oVOOD7y1cf7soGIBu7tr6CXn99/f1C96k+8HPBZSJ4bSSTAJZntyh0PhksHo1eDXjVMNkbXfeNRc
AhuHIVIlJw2a6FFzSV/INusTerv4jB2oxjfwWbbpOSGQ5KlsupMPcDVgfhpQpSWi6MAp0HIeNUXy
qSgCTsyybf6cELdVLiRqHB3n8dZ0Cn8V3mg2VN8dvYjftVudt2fyCW/QV3MIIxnxbat1z0C38rGh
1gxKr84KbXrI5V3jhD71QWw7xR2IdyLQ7Xan1RvZqbxTHaEvHuqHgY9mURK3DfgqjXa92+xab/AV
1PGyf0rA91UvlnFQyaCOp/V0rD9rQjMNmpJxRlt5E0uKO1hSCAYb4jdPaRC+HE2iy0UpC/Cjemxq
7cluqkiAF5EHzFui3VxMPNTUcEDCUb7tT/Zfv/iWGqiA8TUgYUHGcjRlCXMoop7gPNv8NTnilrdx
7cDGJFzy0Wl3tctZxmUd+f6F/OrzavDpMUxEEFAG1aPOfUahLY9MnBTq+fQg7xen3hc/hid9J16K
z9GNYkO4vk5+nlL0fhLr6DAdeYZMV1YPkSv+OFuVstWzpbIIDW0207Nwae7prqPBw7J7T0V3y/99
Aj1qG6MFHW/j8dQD/iQy4QegeWnBgBZlGXP1xx8gKWRwqIm12LWODE+vNiqFrO9v7uchJJYuFbGf
Lq8gy6Nr1CkfCyTl0Wzo7sX8cpxO6oc/feeQOr0f4ejp6fWgLIrICJ0jubRtnGDcVGfsF/jcqGfB
VqlOXNLn+XI04pEIox6bpsp1RlQ9zT3HxIG+alWEs2hs/4Oy71hyHcmy/JWx2aMMWoxV1wIEoRyS
mtzAQj1orfH1fRDxujszW9S02VtkZAiSgMP93nOPQDLA4YAUeuOf3SvmryQy8S+v+peHYxaRBipw
3686WLm9n8Sztktw/hmx6j8N7vcXwhYDQS4I+fL3JvsHDhmQ1YyjW7xQDlhETtxkO3FzrHWMmXJv
//Pq+C8eAYbDg0eDucuzu+3Nn1dgufW0kJYD4MhD/CbisOB0iN5IDiCClMbHcljg36FWNpLkZ4c7
5j5/+p/fwX/acvBhkaxEKyL4TyDc/mX1xAWlDNF+/CfZq0Oh3dVBWv+z+m3/FH86ir9fRAbhYee9
cvxfjiVYKi4JkoJWOK2o7axNmoQxCY/jmDqlBylkH4Mnfoisypuj+f3x/lcWEv+tP8TH8v8+oFLp
UoSF/8Nvvqrz0H19De5b8/f9Bf7je3/+sv/H99fxV629DW9/+uJYDemwhuNXt56+ehhr/ePv+EO/
f/L/95v/5+v7r1zW5utf/u9HPVbD/teQyFb90RlCwrL9750k9LQq3qrPv/7CbysJ5m+CLEowjIDc
BFIzGaf1j5UES/8NGjeRg42DBBkAVL7/biUh0X+jFXanl397RfybjYSg/A0/SaNIBrV+L3r+VzYS
mLr/eansThWooCQBpwENovRfmakCjdyWHI69xyg1Ibxkd22ujRhjQTTrzapzuz/yjM1FmBOSbCFS
5lCZg0kDACzN3SSTkUxBMhEd3sGG7fIoS8TFn7n1LJbnfDpNfRi1getjTNdcpuxUJmHcBREF7ZHb
lA6XkC1xekxZrKSzYa02ciRtHU7R5y+pdOnZzTTku3WS3Uh2IdmJZMuxjTgRmxNty8qUSztfhnvZ
vZj4yT+H6cZIFx5Yi0dlrsGxVhyZkWgptD0IKlN52eqrkhLEFkM5zOZmiidXftlphfho6yebv5rt
9UyLV1u8Ju6pQBqsJrWBOVq7nY+HRSJNQzAWkUd7KO1+sPjBrEqT1WbYgSdOtrqKiM404JpTy5zo
4pIct5zAaQnSV5EiSJ+tHgz9aIDbfB1+NSwpkJ2mcVlAj8HIYziGObQ3Dh43ulvlZHDAsuYScRHm
NBt/WJzBz1bwJ+OOb13jH7aIn/sOfjWEiApMv4S/7O7cVvZVxybpcSj9pAm1B9eac2rJmb319vDI
62Blwnw4dcs59mAduQxIFIHlma1n3E1zC8puKLtz6MFpcsd1N6iErw99wffS4l4X9yK6zojy5C9I
kKGy08sXdKhPCqfaCJCecw73x5b0lZ0ottg6GA3NflGFdIMlck6P0BXHzGNJn/n8RNZKCXxuegLk
YorHBOejS5FdphUDzPArkfWc0Ruy9R7mw0JLEsoZc11W7A4xDKVfP8DrYSGNfjVRECcnuPIPytmJ
ax/z+WxwZMAxcOIuzqJwmo798Ejih7jemeK+IWDTnAozBmCO+XuJ+DmDwcw+MYZBZ2GIbsBs+gDz
VStSzAO7m97aSFUs630ViKDgRCFrItxHfJdyQmERNA78yOl3RKQNstPJjlkkX/3yuYfRrh/JVzaH
yhTyA7g7yMY7xBHpUsJXdv7P4h5wuv44Of75/u+0d3yDxXEoc99e1384dBO4bfLD1sva1h0RWxR3
etrpAlpEClEBRswYEJqA6rVRhgCnw9QAeAZJezEYfWbKoACBryGJZrtZgmQlg10MtlyRuCZ5TSbt
AdaG0IaDtqXXCdhrfueW+0zdeerODI86fmCDkIBFIfXsHFNnuTyLXMjBT03DILzlw7oLSsS/Da6U
ODmMoESvP2TbDeEeeqq+l9C0I14QhumSW2lZeen469bfu+qR2ix/nulHND2j7REN2TXJLzV1KrbT
IIXcECycX3OAepycUq168IfBQ6xgfc3ac5eFReLPgfHVyRgz8C6F+L/Iy4BPSR/uzIVFH8ZJWLR+
xXhC7K2TMyUkK96kyKJkzLocpnJh+yv6tBQwSpgwJ6E/8/xZyi/pctGR9ZNfNvw3jw975oVgnlyE
kySasDhMREqGiHCfru2Cs6YshCdkg0CV0SzgmylqMH1EOoiH4hyewoPBZGbfwRzXLCVz7CwOIVmr
Pi7nOjZkxh1bREODAOOMyDU9iLURS5gR6AyCFg8T0CItOchyQIvnDrCOcCo4EQwO6PBTLQJOrfa0
oc3wdxfNFYmheDHRAmS4Tzw5i85dtrTEzF9JLrqz2cHJfvTGzI+1trHLxq4ONAd7U2RdWkhsKTlT
9FrmuKQBw2OLMyhIGys9QtSOLlV6m+gISmVrqGMRQw2+z5GS3sSSxPAP4qejuCAZGXGiWmYwz/ou
aSCk5KkfI9wPW6iHyccQnQY+QI4n4s1gXobkdaU34l/MOSoMpTXBG9wYtQL04LTymZGuSO1q8GTV
NqeOpcWX5iAZjWiKqzX0dlkRpJ8temZ1Wte4IB8jC411kMfZjIcqcsE82hR1PIpM2A8nzHYptZEc
pXIgJ2YFu+cNGiFrlTlQRpMarOSBGpircufEGLJuKr0c02h/zrhFHyh9GwwEb8mZuTwqB87H0jWO
7ivzBIg9aW1xZpZzjoO0vSjtZVn3E1UQT4h3SFwWGY2g7M3PKHnKtVa5ck8UhtA9mcDMEm2+ttna
riYrOpTTrZcuIqxDaqzn0pESAk5DpBw3Xy6MQe/0uMJsKpjiEy2fkfhX4j1E90jUyjqYtqBr94+a
v8GdSEswfJH92Y5g2YnINSu9ITGruSufgqUEogDD9WdZPBj5RpdIwMIczKNB38J8zyh5Y0mNWdKL
HEl7eloao6BysAY3hBr8kxsFp1/xQUX2CJTPptrryl1TXRRfq/hSutesPLPpKXF3eHY0i73U4IDL
vVd+fyKZt0WeZI2brF5X+VCBRAHGXBj3lsNpWM6icp7aC/N9GRmEramQOU5uLbjcc1kM3DykLGXj
s2DPgoVVBaNEBDoxla6kSOxG8otBNwZH/37n8MKYaQNEMvmFAFfkqfxx7UjIWGW0mddF2sAOOnVm
j7jO1Vd29iXC0R4lBVblvTFS/q1m3pFtKDty4SqSI0jOUDtN7USj3r5TKZHY8zBdhvIUhmlr7Osd
qQYMQqZ1lj7S9XFdjhos8vx08LSKh+nVDL+o2cHUcK3sbvEmkDXjU9JcMFuuPanykQxst4w9H5r0
Wja3YhdtP2ckh2fXLbtCIS7O10WjPgpI87hwPbL7JhJQjZ8gfoB1Kd7hS5vtgoyF761XSX55hF+e
6GUMYVIizCB2wGbXxAO1wZgQ5kkgQCVBBqKnz0veSIe9fIZYXhVSjxEdXiHdDFIAVKHGIhmLjzpH
ruxpRKlzFEuvgS8mbXQa5v/jhukKMhS1RvGROoc7hOuAHUTZo+aOS3f8eapwdCUcXJ3Ke8mBWrvv
BTAL37gjnvPDDQpue0wtprVQ2jSRDYeC+c4zT9FQ5nMnvfeo/n4NrAPzkFEVPbzYhASOY9F63EFa
rvR2TvOTkIQjWK/yqeqDlApF6jIP92XykafXtW85+94YzPzso+eKYfqjoR8mLK8/kPvWUgRbIzKs
lhilNcx2EJ1g1RD1cGhvzREfXUSdFSisx2cu8qEyxeUXv44CYGA2GDFJQEn+DI/0I7PoxGUXv4yC
iYcJ51k5j5s5ZtacWajEJSQ5I8IEpCTactv5LUvfhvQt4p4vpNOjML+/9MGhDwPldlY1wm/WzXgs
f6cqHGElQoyzop2cbiPcZMelJae2BFfafVDj9AfO7Dc7F70FHXEe0HlAFeEsglumzXYKXvfeMxzg
frvtiw3pDluw7Oc/nYFLbeJtyZlFKeoZ16fpX3GLNGVLoEBmwjI2V86cObMDGa4y+wYsR8ipStGm
KGusbbG04MmKOxIdxPSyVAcxVnn5GeWPHJtbeqFPfB+snMu+EtGEiWUGH2VdVGDvBe8HHR+TN8DR
c6vYFDgVFL8sM6gU/2ui1Ey+AVKckGYMrkt16LOwTHyhfsEjc+Nww6+Rcp8PdR1sWyAz4TycRgVE
R9qtRkvTECAgiRaBbfC62zK6lOSYv3jR3jLCLYgGtYVnj22QM8HlTmLz08zHgPrMRRuyEsrEJ6Ow
3iNTAEt9NvrGGFpNu0lUqGG0bOEvy7S9pc4MeQHi6HyM/B1h8RL+OMMVvzMfGie7neyLdDjMZwI2
JPhmrFPGbkm7U+SCRpWIupxfeZ0fH9F2r4QLaK85FwgzstJDGjQArRTMtLHOCMRe3N2KEyaCerI8
qf41NW9F85aV70v9hr2dGp9Ikod1hAIziNFtFyePCO9JyqnMQlryqjUgYFlLOlhWCeycM5NoU3kq
+ICzeEz7WXOGl0HlIRZ5Ps/MJWNvWf9YQMAx6c3E2sUiQReJRZL1ViKbiyYVuo41qc2HcvUROo6j
nx51U8NLozXid9P3A/YM7UbPTsTbVa4jKT0vDZo2aKOp/LQO6CjokhMmpCdX4wsNu4NKmXRq7WdX
bku9jUskITnReggYIp4E9aHAWVwlaITJjeVJhyuuFvERga0+TYeM7PedekNIIdj/uY4UetHMOkuS
rGywV3jrRzZrc/1RDtlsfxApPIvqo26CIfK3yOebYAH73WZh9VvYg2LljEX1VoRExMEUdPibppyB
Wq2h9eWCiXec2XKB1eWsizu7CM1Z8QDZeQVHFQc3uojcLnLdhwCW/TmrfUXxM/jx08HYBBwd4NWi
Jnj1uQUu13pOp1PEhYiU01vwF71WQZS9xvRuUjrJgR502Isgm4PK4OSjNxEMXI1NNPCqBclGMkAX
mxuRwaxnvkSZfJK5UG6DofXTzmMh8SBMZGHDmDp8OIINY6rcufAamEbbkmSz+TFyMSLOESdvR4wd
VSStSbMQViTLQmC0d3goVMgkV3CnV69efaRhxbkp+fWmMZP1ac7Fg0VnX1/L9oxIQMHe4FUFwydX
hoV4BZIu+NhgATsdTUBwQo2zTASHc8ZoGgpZu0mdDb+G9/AJa1iHGa0qMnP6mlCqJiMrFvLDSNc0
3PGcckpVMRFGruaZOSEzXrIwb4YZR2RvM7JwQahy1kOprorX4Jr7QmeV9P4P1Mf6rWHh4jCqZsXd
byYOv/WEXaXsLXq9y+t91eI+lOKwOuWZ42SdjqTGBSrZ0rjziguSfBQkoAwUZzi75ABa2MvaXngU
f9zl+YwGOx3tpbAZsIJ6q1csEaOl3DowrDFOBggtc2KAqxGVoGscOxoDGgS0s7RzuPJVGLMnWPhP
fjsH5yu/3lCMoBKDjZNkTzkp4gOyJdqBDCypvjEJABX55SChRRmD/h33oBt8ExaRhxkRHmExh/A9
aCiE8f7e24oFvs6GKOn1qEP+g8RAHM7oK2HprZGC1z41njeQ746NN5Z13AXUM+24//TPj6KeQdEw
5Tq5MSgMKIugFqAI1WvtaoIawTjlBsKPh4daJ8V8Ru2d4tnUOk6tPvDoI5WZMlB5AL+qJGu2M9ko
ZCPfQPc2Eb6OHJD9Ga0GGzWmaMTztVCug3Kl29vglOBlwQ1SbD5r1aV/yQbgC/2BuBqg7bUHowK0
ssPmpZFXRh5V+wntoSuESyf3RCIRlCFqKpCRcuRX/D7hXcwG67blvnkg3k1DSwNGBbKgGZ8W7ZZG
tLTXt3d6usnpJYmQGhpsrIcdPkWtaaechbYE/DGUect4FGS3r4IbqbHFRU6nj7SBjgbNN9XiVLXa
3BbxODE2VjYf3Uv1wVX+XAcPrZPMpbOYzoppeLDt65ORwe2wZEMe3qVOo4bDLdrTgs0HSSzFIRrr
HRB0rMAzzoMwhUsNhdbzUefEo6wcCZkR7Yx7CZzMHHCNe7sAsVMgEeUgqhCtEaLY8lJ7UPGJz8+g
W87s5fGQkejUeJOWwFwcwoPTiLDP76ZgqJyaKOORwOzoxHopchNYS9HGyqooE6QfWW+QlEDBfB8l
HHoJn5CyMlPeAPkfIoTt3GNvhCpir/hAtVWRXscHCxrCzOYmwouaouxvcOwd6EDcG5taSmvl2KF7
e8V2V5FHiSxZn9mCqQ2F5FRZ2I2S3MFuBCwrlYiykGo41pxfpR6aWJAzrdst5o1e0tnV1fDyykTK
3tkwUz5mlgasVE4tbZrvTPZaOzURTrBP6rODkgQpbKnCvPfQ4gJmQf78luvdo+5Py3ye0mvThvGG
JUtpSmz3jV3zVslbKY8N7lc0fTXJJ7+9R9g7ROjZc1w+wQbJN5JeqDgTFe1NmCRn89ALFpPYtGRz
qw02cY6n4iNaP+j1Y1bNZLkI8yXPL1F2mdU81cNfTfGuaG1PsoxUC1BX63NGELSKO/+B3KlufQjJ
bVTJKKno33gvYv269wjBF+iHVklH8gj874EUSJKBkIwBxEBen9Kg4TztJoPnmB36XQ50ZJDjnu57
Qfzd+6KE7Y8JZvWdqT3kXCWa8A07DpKFtB8Y8qhonWDABJwAIj3KuhHs67lgh9qAjWG0furj9oij
EIEi8BpQb5QTI9eKMipKRamRRYjLRkFsQ8XAryZG8rNWrmo3oz92kG3fuA2s1yO32rwHb4jRXthx
yWkRsAqQzoLqWdcG+T2h3vLxfUnf1uM0HLHnqMMI8tW+o/EuLx2QtJNqU/IFIDdpHMC4qPJZtOHB
NLnoLwmc1r1scis0d5UDxdMq2Pg0y2hBT6ZoN2yV5agj6EkAKw2EvVCGemm+l8wThMGZLOhFWGeN
XRb/aFem3Yxy52NfICbWWlFA4IGG7ThjsTkea/P1oig7icky2sxo1wxUCYDGTfgzQUtF61Sps7He
jUckEEFEtCrHstXf/XyG4jJMonAWzoXG5wRJpzxLKIpYVit4peBtmT9kficYVIlwe6T7qcleg3Ko
RkdYWgYFtz+7CU1yCOtaC09dCmbtcfmYh3NzEKtHU70nWK7GqpqcGHRLSFndbFWzVcxWz1s8BOWV
tVYWqn/tV9dcx+zCRCfK6Xg1SUx+1msILGGNBFKwNba2LNlMThaoPQciU4THCfHM4rO8nfjtxFQn
UQrpHIz/gOp9nIbpRcOeilpB0OD1Qpop7Hpf478v/U3jZmOj9ThD6pYF/GcC6M1oNxxD+Nfzelsa
y2CQR7u5gBVI09txRfoet3rf8ui9lpkVj1W89SDhACEF0GOtZp8tdW/NwsuR2lHYLVKYtFV5b+P3
rSHVr3ZF6eUj2qZedccoZyKnDoVICMS9uomg3+GtFd0b9rmwz7h4qTjHLZQPCzq63urgCYrCGM5f
l0rWjkCqbSW3a8qeQCBA4cnuBUKJFQBjRgslAt9Dd2CiREgglosMsL4BrsonG7YE9HlIQ3YJtvZU
ao14FvkrRpB19tTOlOwgM3AU3VYE5R0ZC5/t8gmf1Sz7KMAQfJeqN6F9ifmDR5I94XB5v6spOYVp
KE5bCFGOQLuA7kAxGQ71ZaxvrfDYSyYCeIQyCwrwi1lBU8Mb2CZ+DprbJ1M5HE0ijF0pqz5OlY6u
Cg1FSQNFNm+f0vpIXLSD2WRpy4DF9xmx5gaoUcT2HUgJ9hwKRQDsu4oN1YLL6ml2ymE5FYc85XOU
x8feMiF5mbDqUYh1+y2mjGsl6bZdAvEuAJAaXWqW4K7e+ewZ8W9Z8UGln0PylSRf9fw1m9RkShNi
C8BHNyMocQD24ZgG0gXylqLhsMoWA8x1it4f7DzRcWICZnuEshDi6UA2Q8zsZ1Kpam1+bpqL5jLd
o4cYy83pfT8SEdixeXHkCbXfRh72Rhsn94bDu4AKx1Zkay7sTLFAEKf8nvZLyqti7wX6NgBz9dXD
zPmtmx4cdV2R/MsFIrrlvRzPkr0crxc3Fb0p9wXBZ8w5P1I1MgzuuXCX+bt1Qrhw+cV052k7CVIY
zyFkbhab3sbp0rTnJQsjB+GQ46xlAIDtSrbE73nQyNrCYNOsTWE2pJfNF7Q2/PjOLm+y/IjK+ypc
YLeo6Nh3Bu4ogc0z6z2np4WRwKclMXVKLVkXspiY0KW9DdammGNpxgDPfEiq1wSbmwo9cgmtXGMm
ginHllRblWCtiZ0e9SpRL5vKN28zeKWiX0uBuISFEuYh37848TWJL7nDefzKkmfXAqy5wfBWdJLF
WWnCVXZQZxjxwD46KGd7rAxpsLHFLpDWMO7QuYr6mjq3H515dIrCEWm/xUHniA1JEakRwQyjL4Fd
GAhkHsBpriBxVLUQpz3X+TltzCvAsH2eRm4Kp3GXuTFyNdwCxFY0oiO3e5dSUs4NWeFn9CddcdBu
AABac00BwmugJGOxxKtKSDNj3ImLY+fCvoCUxJFXV1BJnqFlNwgRIp0CkjaqA+qQ1SL15i6KCzqF
CiBX07re1kcVPwlsfHc31WtevyGAdj/MUHMDOwNoOYIW+A1HayiugYWjal57p2MdLM+aRoVZq0BT
5X9DU3vugjFvFO1jXrS6lPvyM4imUfqqL0Z5LzJsE6iPb3BIjgO68+jIKSUvLoO4PYnCWYou7UER
kd+HU9Ib86N4Wpnrwp7R5cNSh7NaIOmQUcwqV7s5ohibcOz3Dh2i1gfBZ8Rl1cigawR16lbpHOYE
c3sG5JAOEEt6oMfz3I4tduLvm9Az9jQTvncw6JR9xB9DwoK6UgCCGKIoASb/cwW0W4noaew7AIo0
8ZilZK5sFJaxQMit0xBGhJIDhXgh4eEE6x8YF0alwOK0BwYFOaBDHzNd/sovNya6JceBP1PzJTwr
84WZLzGmUd25x3wUvbUL9FnsMDUkPWIA2WPTvqXsO7t9bOknFX/h3OsJxRAgMFO3IzAMd6/vwNez
6RItJ/iold8VFljPM4v5gbEPcO1v6CXeXBxp+fc8b8+PgR5qMCa0Nshiyk0NwS7gKx4fWpaqaBYG
4yYAYczO2KLkkgip45IdJf2+XChFmtYdWpeLkM/tyUYmfKbt54Z5/gNYCzotlHI/MApwyNxG9ZsX
Z81F850DLMFjzx1/BouYeeCNYLA4wE/A6X89sOJr6OlgHo2KudD6SJ82o0jNJDUpPOixJdZWKVhL
grwWO2psHgMmya6MdXVGYKoUnh6CcHkEb7aiDbzQ/JmeQtGzTwcAF373o+gw0Uol6TeuKmo4oEjW
//6cWE2AlqFEwVvC5QGYKgBZu/Ub1rvWPaJczfhThs1awwyJkr6R/9SKsx30GbERAvc5zPJZkq5z
dlcgbQFFYEezfgAgN5reyvltnd+a9I0CqUB+MNu9Xa8vHdXZNphLZCSzQUGMAk0RFmCYIUYOUzY9
u7Q0wCF0zQS3klo8CdjTcQebcBt1QH8oVvjjmup8d6axnrYTK+2zY5l3I2CnOQSRqQGbbqwrTDPQ
TGLEhhL8pjGfRKaPtTmNIQ5vIwLy8z391bChtLKnrEHJhOiOCI5y4IyD7n5i7su7TWtFaLhmIqXO
imPIZ6OA6D9t6AxVV6ehExWi39jOKhLF7+erlF0V9THm901fOs3V4sTNE7dO3D5xI6OTTdhaSL1J
9WZfwJDWYFljgQ+UqLMikq90eLEP4nFEnCVICt0xJ/3sR0WgYnSFSHt/loJ0DfPm1LXHFHBU9Jts
wE4nwNi9p7R+bq6xz5YQdwKBC2PxnFEXJAaxEO17nN7EyPS2lRHgtdWqUGXjvjDe0rti6k4bkYCC
f2NwfOsMuMaYgxoLEtwXM3pbWhOjHywSnPQo4BnuKCM9btGh5Z8GRK8aZNKZxs0RGq94/OoDecxe
4/Smaajr59hdWleIXNCyVCBI3BN4cDGZAIsS6gjVeOMVDbY8T948pvGExtuQIsa4EHXv+BEqmo3y
2NiTUleQSTTZtr21usDpQ7FXMTCfSJxNQT6Xu+57qw8b9CWHDUGQagUSRmdXmlyxcKE8jVdkIDpV
7cBg/8g9f6EgR/OJgnygTBN4tZd9VRlivC8t6BYzfHWsz5DmLCUykXzVVuaUQdO+j6XQ5WEsNU3k
RoClZYOBHfJPHCLUCw9qQLvGRvetx5Nlr/B1YZ+yMcP8eCFRbtYyxkOfU/qpxDDIN7nks8o+MM6k
m6MAYiVnhWEmBKBHxKnf8y6GAvxyGpJg+t7lcSaImT1oU3FwMYDr4BoBv4fNdB8zgJMjmn5EKzNI
hBRJwjnz4LTUsQIrnXNgHhDZQ+YsmVPu6F7U3BruBiKLwN2i9pZ3NyG/St3lBSHjmv9uuWLGZAuz
iQxhMlrVB6mlVfFVhyq7NmSQRAY9QRLknXt+Ktrco3Mga3OMjkgmaK2Je+bjQ9m7uUPE3wT+Em3n
dgjzzkcIVWFlgHqRUgjktXUapD9I8B3w4PkG4VsO+ODI0yqPicwbNzkIcO6wSdRud2AWq0HJ19pJ
QQqOCA3gCUcAywTbW+MssgPSCbbOykjKd654L+q3rHuFv1bhhXEKsz6y9IZ4thHycWjp91H6pOxw
yuMmKPZjYlRxddfFTyPI3E/4SKeuuXDpdYWKHFRtdCLszg9CSVijdHCxmzId4FMTo6k1s7DKMZ1C
c41c946DEt6JBicdHS53Rol0iPMGgUeTGGgMfZnyhN5lUa7jXVhpSSbaqWA5AWnGXJnKeNHCm+IA
8f1F49Pg81G8RgV9EcpwEqmBbcwkgSK+CBkhMA/AKyOPlS9KdDJnnOm3iLmW2QXEATi15C5DGb/Y
wtXMegUlhDAMkSNSi5h02fAsEVcNoWS9CS17wnmZ6KyYCugaKgJsAOxqcYsX9w5qrdu8uiN0z/se
gOYRqQ5Ygw0Ole81WKu3Srryyp1dXnX/XljrZuKgeEAnCygTCFBV6DFr56ydUXZZk/m4Dg47OBPn
TLmDmeyi4UJJuFZvw6ZD89mHFO2hthseQEQfuZrEp07j1gA1EjOfmfS6fHNuBMSdUdh8Reqexg8I
KFso/aPryl/W6jzz4aatDGavbjo70OfDxkXvKF2B+5FyCm8/eEvKI5HeIBqNM6Q47lArv8/vFcmY
bTpC+akW3xAHihhMgeUDSmB0hKhHBpgpMQ5lAqEDqmBNrQnNfWcPqQNqBfKMI9nbpfzq9twF+JgT
XSAmzg546DQC3tOO8+FXoTAANAgIEsOdltdRqsyHx/DB4d3vRCX8hUOO3bUOsghkvuMiBRnIokrI
xefuC2mtu6l6gx3E/gHXIEnHHPasiRH82hEAZ4VarTyj+Llx9y69EUDUSWaYWokOoSOm9lOLaixr
gtahhbQCIAjTGxykK9z0J1SEvEu0svei0oPtOh3CtGCub+jsMO3sf5MmgTkDxUTpj+mFBoH93uai
vB1Gcw0x82vpfVwmAD75xihpxt4im7YjzH+H0yScBFTdxTktz8N6nsSTXwO6fFfStw15o+bPiTnX
xpYYP0gPTkx0IUnitUgwhL0KCA8YMwzGA2McjdCe5CyDOy3e5i8IRcdeJFkYbtS/RCzN9iOqP8v6
q5jUstnhbmnzAHdDgJ0FFe2Jkhph7OHAKRoQNma1c/wMgbLU6+mzmo7bpk7LcdzdqPQJDhaFAf0n
rXLIqsyeLP/WQ1+qJqo8ecPkK3mQSAF6rOg2CPdCuI/lo+zuUXsv5/0RDSUtyYJs8BnOW3P3E3N5
MHwik5iIFgSSBn4X6ntg7a1e7fNUfSf5dCaoGRV/lEGUgsn+iOP2Z0JJyDTbFU1ozh0Wb8fl8dst
JCXoLTMTFwKXP85toQfZNY3drN1na0D/NX2DPywmeqgHf6obENzgCyUbff018F9587X+K1Pn2qMq
tnXhX0SC3PmqqCCi4r3qC6natTcXuQty+fXvg9VvcpJOTndOerdlwVpzzvGMMaufmf4nD78l5SMX
b+oqzS7Dcy6QdQcLJ2+YyY3vmVxCe2vR6QbyRo7W7eYJpqi68CoLaY3mdbeoIs3uZpkcCQXtScYS
0TXLrImPGOkEXfN1usrZ3rUoNujheBt+iw0pITYIVJdqRE7AYL9Ig4yM7+oKqklDOwobTdpwhqA7
Nu2mNvkUVFuCueZJkmcHQ9yveIoIJOkRADTgMkKJVpW4JKpmvyI7xQhXEdu4u1UdrOjFZfST2Ja5
WjfIe84qZLKQ7ujjOnX3VHdtu2dq+Er20SogUye5PpOrbJwz+XTMBDtbkHq0icNNTxGROfO1oPll
c8CtqYPr/g3g0zE1HP4AWMyPa71yVcU9LLFRZjMrzfGuX4vHrmDmEVxBf6HbnVBd3dM7B0RN7WZd
r3AlHBhCvZHplsk3F7ZxsXuYO4TlZmPds9flJV214CaTpl18mMVHWn68yg9jmH96yOmgpbaIu/Vp
S8jNW0N3ISMMecN4wpg5yswWKNkXFYd9t3/lvhSdOvI1lEs0XPXAeimsoxMf1Fy7iqUM7U5XvZnq
9apXvby/Qm5PK5sLz9B2YnqIcp+QXP63O9TmNLXASh/3i9WjO+rSQat3T333NA65FRuHNPCb5kTw
x6O+yP311V/b4BqyXtoW2MEjQzbY89786FBPkqUh3/Th+Fgf8WZrm6bYKIIjBrZpukrri+RhkUOw
TVaP0EnwSAu2IdgKGIZAuoytvAAwLtwLxXScJCJFDEP+Zcvj8B4cFxXozCqlxMNypq0bbZ1ace+s
zvCOXbfUXwdWW3Msg44ZwUHcaOOkQv3OsuJ0wyyrIoP4PcZmlqWJTmk6r2whmatniMa3jcdtm3k5
ynPmkX/JRuUq9YGjucoLZW/shH8F4U3Vnuz+wFFMW49tNXLsev4KUb5goHYlX9kmaE56fYl65DOW
q93V7qMHI44/Tp32GZ5MyND03pjX4HX1ff11Zj34LFkyzINZ61sP/07y8tlf715Hqg2JGUa+sq5P
00Uivvss8SAIVKUimRpL7rmW3bPJhgmxyh6L94hvNptDfpfbmfFf3RVnHoQIZm7LLjunU5ykc9qG
VUWW/nKwHHe5U9MDsPjaFYuNKThP2bn6HHxBR7vArgwb6YtbEWjPvWoSVZD9S+VaFirdj/Gu17id
OQivmOkrh/4NiSTvXLOyaESKYmfme22AzWHe+VZJkcmMwdZiR+hX1czPdCtJVzA8BkOAN8ib9y4r
n8LxcxZ9CdHXSAOru8Jw6+qr0V8U5TyybNIOUnulFBO4sMp/guxeVxes/2r4dxb9hAx/Nvxo8E6V
bMM7idwZuQ3EZQWoKJjfIB/F6Wwm2Ap6p03YVbU024KLt51HZDlSBzQrCnw+stvBWcc2vS1XNO1t
ZQstYvv40bBkXNo1Mr/pzbWwmSCjATHgOc9ilsCvrr708MP2kKyjcJO+HD3gX7Rb7kg0xtZ+kJBd
rtG6RHFhbumJ+ZaBWGhhisSeaTYq06g79x85PVqWy+eMY0J9oZIQw+aM+JCwEAYhX/jVcJVfrfDf
9UfRfP+q/miI7ijCsNNvwez6k8vIicmincO+Io/Jc19YQam+yT4ep9KKZ4swd4yMXofEFDlnefxR
SfwcPSNGfhOPfNBXvr36UyWMFoeGp6z5OYG6mIBpD0/Xtq5v8fX46DNsmQkfXiJS025n6DY8lfXk
6wjABzMMcndKGEaKTPyoYiHtNGM3y/eTOCptuQMZ+zGVLsfda9w9gl0R7GarX3pbSm8z5Rr0lwB2
+3UcgzUr0g7tSFvdpnZEE/Tu5H9vFA6S/ap+bcSUwpJSep08GUbA3CB0qZ3L32TXu6txjfncvfF7
Gs4pksHbD6dZdhosPfLGdlukW2Vw27M2ko+y0WfO6xjGaGc7odqZJJ1lrL1KE45aN2F3SrbDFZed
jeH6KO76sB4f6+kW+8jwAZRfUfkVPhZVdn8pt5d5FeJr9f3i+HuTWjk0w88zt+kN9G4SO1P6XRJ0
NEaYc7nesMhwYGOl4ukWRNqviI/6TCkyvX4TbBjU2w4iIN+xQw4cAAZFq7d9DFyi5Lv+Tz3sXsry
oSPFTkolM7cnOWZz5q8QwdPNj7Qsjp7JDHfYMz3QikMlHAbhIFFOQFDMDbDqHA/LpEe8oOjoUdRP
ebgvfrv5euYCkfKyycjizz3PQ2DztPMsQuLqW/mHydxT3UwnHJ0erDLvVQQGuLhfmQrTxVTqvK8m
JBpmFK4svqbhF0SELiO9uCguyNmazlE5T8ppOsX2UED6Cbmoa5tfJBOhZ3GYlG3JH5ojz/kvm6Ek
myTYuLDAvK2/OHBikiG6ip4bbm9KOGhz6I1hF5kURCWJhdGcXCHmjJOo9DYk5bQRpR82R4E0Vekc
vC6ReSnNi8ya9E9p/GRbu15S0t8j9TqmlyA/heBJ69nTGs+sfOoZFxNwqhMCZBeRg5ugSt2n7IbV
9mFuK77Acx6cBfK+5nwMeosB08hXzWaw2kkNUK0Nl9n47nO5zB67/3iB+T17OKVhw1sNom0+bYUi
wlzzJgT/QGg7if3onmS4+33/2qxi1e+OwAD1im+51J2eVmHPb1/dy90phvspr4J0jfBLTT+Z1F2s
9HFpHhcywpLxlJEltdP+n7/KVYxMbm4CDhCRut2vzJKF5xu88O1JUC6DdmuSj2dPI7BLmQapVFr7
OMQc60aNKzxdJXEjUpEWTmKF/bmmqurOZnJ2nAEcOVkqwnyYue3MjRNXUDea4JSA/VaVb1u0P8lp
BmfdzBVrpu+CAuXopLaXGebp53a+TttVEq1EeSlh31ZWebYWLgXSeenk8HgH87sdN1V0SpsT37pR
XV7yJe+voWoVxlaDhx62fAYn++uEeBeR8Gx3HA65cuz/0FnHxiL6m4abgdSUfDrUebp5YX85c6CR
YTIvcC0n75mlXLJM3FMH1FpU23DcR8E+D/aP3SNniGPTiyFfIgRzMjLh50GUT+qwCQT8XryJFkoo
Kn9sca3F5jmtMEP4ZefX6sGMD+ZPUN4k/cxIUJm0BynxdNBMbnbEGppaAyNA6WPE7BbX++yky0eU
hhc7HedNMoeQYDwrzxnQ9nt5Xlo/3GM7TF+E4fJ/EIHjUtlsZeEUJGgb/jjDJbUZSEKf5kQ0oan7
iLYdK+VT5hP8ivcPy3pmvl4cZ8UxD0+xeEQfl8Yjg5Bw1Wob0xpftr9gWkyoC76MAK6DvNiKlvjH
9ZP8mD38QZ8zZEOibfVzfOOcqChD4pVw0JS9pOxD1gfF+xHIFSGUoIU32yUfFP1smkdz286v/i/d
xXSUEolTTsCDZ25QFixLw4Vn7hUEFJuCI9++3i+WZ+G54SJCm2ECPVOOs/LMM/aPCSkehFk0dcKy
evT4FiWutmNT+2PtM0bCD01XnCTH55epHfu3wzAKDxCOvy0xzcwv/KDmRAxPQwOra1d+UUDrgLKe
9fTIJUyNBTJuyIhpDBVBrpliMvdoN2QXc5LDocr6hbsxI/t6bsH1e+OMIxRsHJMctA93JorT+qFB
2jpJtJw9PseII/OzVJezE2XDVGcgAAIQAXODexUe49LHCuWJkcuI8PYeWY61zdQMpBNXDn+kAW84
ZbhtkV+0dcDkyPju6j+q8e2tstA350X7TRNXfijh/dNTo+UnX099zY5l+G1mn9WxweEmzZlqVg3J
kMQSgX9boKkjIVjqz0v9kdUfpgnWZ6QsJIpoSwk9tfLMyotqr4q8NiIPcSvIW/pfTKAIDklxzAyf
xz+08vRbqD7b8INdprZP2for0KuBbdmh7r+UgzglK3kgmTwE6AzUdhA/SJ1MJKxrooD6L4ZzEvJL
d0dlQzZw/hU9HHOtkoT3NwpYGLdqGKZxAYAUG2szsevRJlb6CdupW+0KdLJlgIwm9bA1vrrRFtFe
dJs8LDbZLfJ/GZbMfUEUyRSUei1wPVzjcB3tEuLjerft3aF3TeQLwiQ3vea+lrLmqporaOgfbq4T
qOjGoZuXLixauZtJvin5nSWE3mzch+X++Zrn4/61nAmHOkAFIh+HlS7EcNUzX33bDOUXywexZVVn
QTpL1Tko9uwDs9txR8JyGeyIRs26ah70bji4UemSDdjIG6XdKCbuNCeWIRLsjgVT8uQ1JFTtgVQp
rwJtTcxi9qE0jjmz2UACKb4AWIX1Vc5Rd1RZ4kFxvqrqfZztq/4Qt6foeSHX8DW7E0ar7tXHDgk9
PQtoTBOTE64eqiMiyLa7eGXUt0hlWHiL61tvXmPpEpWXoTph7HlJp0HzoWbVaFf+ebDcIt7mJqcd
vExzh7JmFsHQU923DPMnGgIrDZXtLz/4q5FIoEGP+exQQnl1zEnZaYWJC5DDN2Y7sFXTDlS70hx9
3Ayta4zbIvdo5R5WUeHitZ6gb8rXK/uO0QLbfdIStbt/Kbta2TXJTmi9RN8Cs/XBEV/F/1ho8YMw
f6TihdWk1oVejGoH8Nvc+P8SY0kY8ozmS9t02gbRIQ83SbjBdSBoW2Tp6Wd+TqAJSOYvdA/FIaku
RwJmB6Ihf81G93uVOM/EMdh/yTnA4xGuVy5eJAMCRlnByv2vKMKEkFKRypt4+dAbK2huAyQ9BFzd
e2SrS1thr3coH/ZIjfcmTwoR+nxipFSQxbVP4t6t02m+j93zIL4sWlAiC96IIQPS2R5yCXE6qXxl
5osLFwW2Y+9QthqRMQxbMTBp2TIhlMFaW71Yx76Iwj12WpAxbf5Vq2cC8F/HTGScB4OBR5br1Z6x
9oYSg6el2lAfZP5g+iX7t3tLeB2FyBfP2iqSpuY8GWz5Ej2JKNzksvNYPOVd0XphvjVwfWORsuYM
A0mxWhWVsz5Iha+9TmvnASHkzhRibVFcVybOxRzQg33EyxGMZG4Cj2TrucyfzXWNX113gudmlrvb
hlo1dyW4z2TbJVtJ2pLbP4qegnydWW1kRTMvn3lV7fXLfDdbaMyTmGFvAtDAZNtobiwzG91W8tZo
NmW6Uam204ni2hFTEuyDYF+K+0jYfexS8TOuPpLonj6v4vNcdkezPrB3vP9URxhVu46conQk1clH
3HIb+eFuENNO6VLUaDbtQLENxSa1T7p1SJf4zhTHPo2PP338M8wWvw91aNly5w/tYVQPCc+0Owa7
SuSjLMTHNkMwGSYvumgJMg49BOcll3mxMQRHZ04q2c5c7Y8dFqx+/xL9OZfHOqWfHWylcg567Lww
gwUbBdRw8dS/k/LnYy0GHj6gzy76KruvmHjMRYl7QLRH0cYHvQDhYfx05sx7lnsz2A0iGfm7DA8B
niHDzRXIslpeLzZRZn8tupF9BEuULeJji8ZXwkMj4+TaP/pDuhx7R6k29bgJWzeR2X26fYzbcNxa
AyFv+1e7zxe2lN2f2V2gWPmooo9yvAvG1cegvrdeYBCzi/UTRKsF1jdeCdq2FIPNDw1+kDm1vhS2
DEjib3N2ap8HqBcgMnGYhrwsU1KW1rWYbYrcVVSXlLYi9CrRa0UPVjl3Epkr8p6aa2hL/lnwcEu1
M6+38BfegsfN86ZwwfFTkT+E8oOwg649jtoRd/CnR1Q1bNas3MvijiDonDm5aU3yWvjRyLCd2BYn
ltmC8Bks2HfwDS7GdjoFmTExxwmjyT/DRJoPi08lwXU67Pp8zzSNZopSqDfWXjZ8wtNxyIxoanMv
V48jDv3gVHADzdPgK32izK7V4Es2vtlZwOSXSVuqELQ+f8W7WtumolubG1qqXzMqCC4BAyXV86mu
oI5sz9bfVjQcO4np4XohyRpkM9IOY3JokkPf7LEDpMlOUzzbAn4jLlIWJisTyqFlMSjhc+cL10Us
C4VtNVleXe7UyRMACoxhj9anf3NHbBawXMtKeI3FjWVRKVg/SWh3VIf9umEj4PF/b5D/kE1yzBnM
vbGFYZ2ynbyZeB0oFEGbzDxYdOsWNz4z89Y8qcZ//WFXXWXzIphTE2Xe8+xTbu+lelXTC2bo2FMM
V3jB5082bjUn18ITX3tCdiRCfyFMjomTU7QGB+9eS9fmeccyOEgfwuOTGq9PPzX9Hv1EyjZiRqG7
feiqhBIwCGFkDCYWQDQsI2n3KtBysS1PEFTwWDbM1JVLMlyJOQ/OSnWp5UsiX/Tub8Fx+6NFP7X4
naXfRvVpPu7J6yqV87KGZZ3k1JgcrjeujFXqz+rOlGYs9kxp9GK/0hmczqmKtGOpHfV4qo4Jmhyq
adjPundJm8vPMxHARrEW5m1xGmJ/L2BUPuwjeZ6yVzhdFS4zz8y00JmZbs45ocr/l9JiKxSP03UZ
rjptSeQjfzX8Rk2Wza8a4JV0zWKPl1dqu/q1D7uDoB1Smp3QIVK7AOmhPCsIhpxmoEwxTOsxID9O
9lclcOMnJe8m6jcFvkhSoqfpGUM83oz/dXhVICHbBGs2E7hFgFlymIYnaP5IJhTQ93tL406ujnCY
VT4mLPlPQTu/oqQ2T2WyJdWCl4mujh7p7FnYRJl5XK+xsaPBHMOjhhX6z//OwDwrf3ym0VcffJnB
F01IoLkPhqFwC4WbhG5Wuulr0WcLeBJy3/BTkvH8wprhzEw7bRki2rJqRwtyUHFzPSKn6ywJwLO/
idrd0O5R+cFgTdLvyXiTlau3Eh+Ot6ILCTdCjlHAr7tpipkuymQXNfus2dG/KOiful3/S6hW0Yr/
dSwvDD1jviXLIsA8Ppyq4WS0cKDHMDn28kTD6uK+qPawIw91K1mp6k85vSWGeL/RTgEpCtqt7j+i
6sveCOQ9jWs1AsSwzY5xM/cRrkVuqirzY9MP8LkZPo9CUFgty3GM6UPOFIsRVErzPnPDp6s6moqg
velxckq2wKB4OgFUCdKx7CcpeayQN070UghcaKKBCr09GQvovSiWMhU0ZMUhQdXCZIwn0yw9ODuG
UHBnzJqaenrji7dExnSmNJzHFy64Z2bpz6VXSR/y49OQyA35JE9ad42CzSPT7+vzU5SBwX3IHdOJ
U6ds8K/Zj8wGx8oY5TarJ+kkqyf9B7S2hewF+wOCKiikh9rn8yz5SFdZeg3UWyCCwd0f3Yf2+jDy
Y2LYKwvnn6nb6dPhn/JswWioejiMhjrKLnEaDTXZCiNfq96N0XvWq7w8V68L78GkZKeVTzHZs7rx
PXsNzMl6RNsW8cc9cfDkT6eEBscDhnMQIJw6TrSTxh5SOwkmHQ/tpoyX+n/qDUoe3vFuGg89AuJW
dwo2sPTQ/QVHc+XGzsi2qQ6FsGuF3Yv7HKCI5Lsa6Y4YcIymuJEwZE6zL+XNeIy0lIFHnfqSp2SG
X6WcnBLqeE1igQJzGP8VXQyTeSU5Pt5vhSwWkx24kPxW8u93zJ40MPziRCdInNIpE2Tx6WpyGd6T
doJcS97KW2GnWAevaCxqddw7MK/qe5JTmTtARsxZuPDi8vBEzRYPNLXDrRxu/XBr04l1wLkRI2Q9
z4/cCqA6i522BgBcY+DEQYtjB5Kvo06fuEVsVMBYyHOwWt7zdZlJV33Og5XcXs97U3yI0kcxBz7f
hOlGbiZl1eNx4yD+pbTJoQ1SQm1Oz+zUv+sBSfbV2UEX9iIrdk5a5GvTkJTugfT8gzH4YnR6LHVe
pcE3xaP8PGUqHOfqNyOkxqtjsXO9M0Ba9maxT8q9GOyUYBdXu9CWy/2U8ZFtTNEqybq5tBv1xdkJ
9uU1w85yxxD6Ui/8jJdLv4zdLUhsap0q9OpqqnU8azLbvV2OGONJ/QiQNFLr9Qe3FCG6redOeIT9
r1QIlktZv1deCLjVkvOQnCOe8tAuBOuRe2m6q167UUX93YvfUmAt7NnjT8yOg12i7kxlpyo7MFJM
0eyI+Gs0DKi8YIn5PRFsPF4tCNlkKUS7XeHLIDKAFovmUGFMoK9dvZ6wW1IAeASYQZPib1yU5BYE
N8sFCr5jk+dJDa9Wbd0tCqZ4dCAjMfbKzKw1N9PcotmmjvT6koRDJs515nPOO1gJUwjFCnUPwUrp
2y50H/QF4TaALXxz9Gquq6MdfoLVPvmD//Hd8jxb8inIfsbiHHcW2hpeEF5g7G+0d78FGV0fj8Sv
j0jm8TDg9fN6mqOIGBjk/+qDDtgpdIV5lyGHOi/TVunwKQJThmLrqLL3+7Je7ttgGyIBL8puemeb
7vAY/Kw8SuGUKTMop7Eh2s0OwykcaeBC/KqrD3O8UdGo5HowOTfqox5dXOtX/REJcK8s3Kx3q4WF
Dv77kvqVWF4j+do9bqz8aQbQ5FuX3qApB4Bkau87z8tU0ZbhjpzKzIqae9ncx+auN3fUwFG5ygH/
xX48RY/jc8rtmc+KLXcBNtG4PRjyfpR3xjJZ2D/Y2FByGsu1J0Z30chgnFugGjOaHEQoIRpM+twa
1nm/6gZiDNZ1ce5n1zz/KMOvYYFOw5X/xCTVfvX6d1b+UABn0oeHfPCuAxEKqAPj0Y6hzkZHHB2u
fP4GKDmtLawLnGGZtKmkiVNrhA03ubG+01lK176/tQ+bJ7jMviv569+/WPts6s+WdILZsmtY1TYP
lq/giIvoIe8T1DgbTxcoD54uxse4I6mnTdbQFuff0SCfeILoLa0FHrw3Fud61Rxr9Uiwi4LJNziV
w4lgF4/v18HegbMLW5ccMeBwHyWaBAOxjfeJbTuSoHL3/WwXJ57MrP/l9uKUyJCdX4RNz+7kqLNe
qkh+pOjvEP6Lun9nlrdyHxu+M5e6828EUjIeq4IYIMtQDtJzzzaSWp/nGGhYCUFtXiw5jMuD9VkC
rDydtLHk8wzD2rls/a4+9tGFqxg+uJhRiZyi/uQB6Kzz2aptpzyOmAy2iZR3gXwn8w5iEk1Xu5jI
HaYxYrwX5KlhkB7eb64VeFkU2FQ2+HZQcVv/Mf8h9qTE3/IJtZXCbrG9SWNPy0YPN5G00uVTW5+a
/Jhz/qgHXIrClO3mw+b9TDpcmU0YGcrUb6EIxU+GCMc8DwR4OvpVtmRWGzxOHaw++v1cY/WM5KBo
PVm8Ja/bxZO1jWC4T1KK3h2Zz9jWpXqJceVK7w6JsG+MgEB/wRKBPZ5NAjt2fFymUeUNxY4bprhq
a68eD6OxHliHAmhlHB7SMWHo5sBmxgZwgqs1UxgYsEMwgC/GP+UCx5t1GpVT9jylygms29BZH+KU
wlHU/fbhF99yAbpyyrOjJu3RIfFCPjMXWbE2EZZ2vbCaqtZ32lb8uFmUTEsePn4TCP4zRMRJzUuD
TcRg5PlfSsSTe4AYyuBL0L/x8TyeCzRN5eFRXoFzcSnX8i5tp9igyrSoy2ZUiQBjwyF74tY4R8Yl
IL72XpgnIb6kkYVmJz6/df271P4Y5c/diyPP8jh6R/GgigetPKw8g0gj7ejJ0bKGKOcrnPyLxoPT
mL14cy21m2ANTkDHRA4CqQSKuRS61SCvinRCj0BAvYkM747Z88BihWI8Z+FNRuGqvlIS5z/D/Duc
C/1VVG8CEwTxHi5fqV+mPnlbTXtwcGBMqpeWuAQIvm5P4dhSYOu+3hxYCkWUy+QNwd8zWY1n79if
usdxtZqEycQORzvgNsDxS2GEAWBYQLiSv6Ktk3D925Tpf7DsMILjbWEEx2QfzwMhT3gtki3yNnnq
rC/hqjHnEqNh7OPPbTdOlzbe7d7c/7Ys92vQ7SvRl0+kveAxIe0lNk810/3Hpmw2dTOBormwqQqX
TSi9sEnPKpNsTMwD61/m1Z7gveIeG58KTraEx6v0Tq/HoW/36eNgJgeD9ZnJQW729PLpwjj+/HvN
JivwUGzIJclmS01cvBqrzrfppCPTmvO6UpjhvhUKr/nzS1bpJukLe7gSqaCAPLTCAZlATG4g3mXx
gQSCKFLfzeSzen2FzTc0LNNupljY6Jl/gxLipJ952szDxZa/Y2hCSlLm7a8JtgIXaDMblwOm1UW6
HuvP6PURmVcKE+OK1BRWJ3K/0KbIb5ALr+v3YTABsCIvPlJF7lp3bHalcSn7WyzcuCmicdcZAKWv
r6L5HppvrfluhK8x/iqzT7W9s7ploP9m9dGqafxgNhkHan1fVUeMA1HL0hH28Lkmmz/C7bz1gnwt
UInxgo5Hg2w5AuuNMxxxdg/ZPFvd8KRI7Fk7VLrfzX3jNw4tJ5pyQv11dtO8wQ03mWwqbFPExMSQ
nGePjCzKj/pP36/YY8RkY3ITdIsVognzWyrgZ0TwsJ322LptOXRGFj0VzqxzDHIvI/h6doMvUuCu
0BEseO/E2OYLXy22RIQNz4lwnoQup3rXYHwa94d8NpeeA2BtCpHiN25bV/LnVv31oWwzEhuPhAMM
l5aZweJrUYQHCUVb3fbEbs2fwIjJKq1WtUxkNGvVWJ3CPXcS+vPpFGr7Kp/jF6/X8dvBo5Ub235J
K5D0XjuIJAilvqAeVPXQthPgVTb7gB7XffUbgr5QIRuSxqwyOIrJxGPxm8aJRaVLSfiarPcqUUkk
LlCq7WVzPyysX48Tzjd0HAzUi7sqrCbKqK3/o4zSO2WdBR6xpPqdcr3uIV9nPzHNABjv7n/sTqF0
9tzA41/uyQiIjm1z7FJ+nDm+AUwsMrahx9Tc0dk9xcnF8iv6gw1Wc0+qr/FwMdjCiLE+5ima/zJL
JF9Mlpz/ccUTbgFE3i6IDcMdS+QF7dMVlIghIPl1UMHYAAkp4Wb8nX+86JmBsQG9O1R0v3tMH1SP
L1V6wvMelVPKVgr8vfqt7l7TpGOrS5P0h6rHB/d67Q9jwaz9loWvT/xcbiVvsIzTBX9+5q8F5j01
+9THVXz9hSywRTyrP4/yR1V+IuJfhvmo/KVMMFltqf8x+HNWonJW5M014aygy0ypDy16e6AOKlAQ
qnGCa63w+guHZOPkybjPJBJbPnh7H27cuHriarwsjAv6zazfGMVm1rGaDKh0uo0IGoJosrr5z38v
UWWsknWcO5Z8+PERqzt5rz13UeshmRML9qs1YuIulvE/cHwkVri84R0e0s586sByWJHWT0AG/eND
XSvNjowEtj9Zp5RFOcYWK0A8bP/xUk8zF/WgyXtKg3iHXYDzliR86fKPxMF2l3tqdx67Myq1vuXP
YGDfzU+VeIzCExFXSXAVu+s/XxXmp3yhJgek8w6KMebM9VHPTYuEREl2cP9MgM46KlZADFPknM5Y
NH3uGwaMS1aqzHnZ1bcdTu8cYtmNbad5T80rNK/EQPnYaaonqp7t/zoYeIHgCGv+A2/HNDFT7DLj
j5XKaZRGcoOqTdZSOHYUWQaxXFVTjAnwErfcr8sNpyWpFHgmm4ClsK4+d3GfBhdSWODh6jt4DuFK
1T/UaQ/+mI2ewzSk/mXW7159n+nLQvfjhw9+hBPvh0pCAhLvN89i4/pSc+CXRsv/eHi2+1/YSDQZ
qVpcPO/YK322vVsKG5nCo2v0ewR4tCzKKnHmY0PuhvkkOGs7WZ5CBkdtS4jXVEeSlkphBCFtXdEm
aSPpjjlIgaXhk+gVzdlWGv+jITkxhPHA9ECofO+KnglJMX0GmsrMvZcTx4X6Xy0tXjscs4yZGTqB
aSkis4sJc4JgIBFlmHCG8IvpBCLb9CGkKXqOZDtG6SQOlerCAPjjoA1lgtNVbRuY01mUkG1BoXXF
PIW3god2yld5sDl7mn0hk/cccSYm3ytUO+QTnCcoWeZCOgN/8yNR31I5o15iyrPuFHf527E5FXe4
O2k2ekItVowoasNhZIE1h6kluVTNhN8m2N7mnyFMne4+J2tiill3vGXP6zcRfi7E8xqG8llvGYkK
NrM6Rgockpi77HHP9P7XNTyFxf7B3QHu/z6Y6L74hui+qLepj6ZxypPUNDC+vecOiU1eFgOX9t2O
STPSAeYlGl/rUGZbPmw/SWhU40Wx4XH1fesnja8AGg+NodG+XpUoBb886HMDfcN5p5O4Ujm/UNlv
vgdu+rSa5JzUyR43vb8xsomayYdBz7qB3Z+Y1nd6taG5ILc4aq79gR+ZXBvaTxAVQLzXisfbHXzr
YR4A7pEGQT3qFbEdQXaQklNtcQ+Tkho7LEHL9oPoCzUED0J4shBmp1fr6/peqY/I4gxWYLuml4sY
MYo9iDb624BdJG+fIB6h4t9zdjZ1Rv+LOwNN8orQLxiwmcOOUb/yWcaf5MUU0cKzqmSjZC6l1zB6
kEVFgVu8n80tKzL2qnwkSlOYXXkVO4YhVJzTHHw6iXmtyazktSbwhylayi9GdzweV74VLXcjkqbw
ykF8YMtidQqXBHMv45ubYlpb+y6RMhHJ/UNaCEinyvbBiLB0mxfef0c1yQNisM2u5VRz2N8bFIum
JbeNloFN0h7UWQU6xT5fu1bgo2zgh0Sxf6nzAHXxOyu+HvVnmt7/zoVFfZPlPQPT18crvU9P+mc7
3AXxIpenZ+uXxIy+Ti1f1nIIl0t0clz8ivsnQOZr/XA4yIPDVvlbGTvFcxPl7qjy1zxjeRs0MYuR
P5VuXn88s91q3sWnUr20ayKnpfKYN6c+PQfVZZQvxeMaPq6C6jU4yFpq5kOt7J8UJvJOV7wZQZuB
/bfvt02/lRh7dhtVXCjEvearNerlYv5X0baw9kW+ldD/5HXBwkF93farda8xN9qYilsyGc13DTs4
ZudMuo7B7VF8jHCN1/FxG+Rrkt5i5ZoFlx7Ctj6LzVJmKyjO2NcU8RWLU8pXezh2yk2tbvNq0b8O
nXZ4agdaHUNg35tTKo7DwNSdSMoN8doiKPxny3/n9SXr36mGujHH3Qz93fyJEU/eGBKPIxjSsBBT
i33s2NkskuAR/+gZEUPS/+PqzHZUx9Zs/USWcIfxrTGtbXoIghsrmlxuwR1un/58E1ZmnSptaWtV
bSkzVhg8//mPMb6RztEMqa8Ga4DQNgiGHrdHY8moTbSSZRs80fFM9Zd9hRXNlZxuC10R4ywXVhb/
ONyYDrJeAKRY+xcS3pzN8/VSJ5U/5Kf6z+OG1uAPtg6fIv8afevaMWGbuouTXTrejevdSANIswOT
HmubwWDdcmRGBANc+gdlvFd/83j2jJyuXePRxwGY/wAjI+5UI0BY79Bq9lji6QVO5MCOA7LdxAsm
YSCNb+LUf1QSIB4UtgnAQowFZwPzsIztmhpS6KP9tZlceuMkpQfdjvlnYM2fhzEcgHWieQ1ZL31d
9ELSxFyNe0w2vabftPh4gUOsDNlmHTUKpxXsGHNTotpBBsTGFZ9H7blVT2VybspTOBxT4xDhi5m/
d/oyoaEnLJ/p+NKBRqpFIkNBVgPOxEkI8heLBZ7gT0dlEbIIvecEM/wdFg5u3jUAK/z15ngV3WfG
joJtcJiQSxhMQbKxwSEoDot5tJEiGCqY/bjo+f1fDKlNOmCcHDPlFGzsUvs11H909U+n/aM8Fn5r
9/mmC5F1DpW6V4K9LO9Gl2HOal81LYCqfr+txRlVVK5K8O9lwgyz7V8L5kotPIPRVPZSDGfyi7qh
uoNtEviNtkvb735Qve46sXYmqMwl8c8dhsQ/MGor0ESyQP/k+UANBQ7MtPj/Jwpw6uc2Bdw8BV0W
WoTg+glk5xJYwDtmgdMe4sR4z+Z5PLuoeH1GTKYiQsQMwDs7m3lOig05d/MpaJw1Da+zQjphpHqM
P95u8sn4NhrfWBmaNs3peIjwk+OYgmTWrhQrYFpzMjriFlMfVfiOYVNYtmjeALEYLVt9WeeIZKv7
RKyG6MpTaSO3uNmB43ykP8fJ2NPGXtRsfEBMAtsyIyzVxjRB3mqKV3eowmV0UrEV3rFnLx6OZbRu
PXL0bJZWm6rbZNcnr0PwMwRyJ3A66cDbqQCsjaWl69duqvdbA37FaNdJO13aFSUQgn0k7+SpMj5k
8QHRcCLvYlZIAZ8Or8gxHc6e0/r5N2xT+dTJn4bynPSXStCNy2BVZKsnCdyXyAvpCZGXYHlqsCRX
zolyrmKscJiTkW7peBu+zRc8R5Z+/kT367j4COOLlJ1HhhURPC+OFc3ulQBN5aLid07I/G8g8w1k
+y8Ox4RH9p5xFFWQOJzvtf5HmH0+kxsZlgQOw3B7RF8YN4JlP/PG+QYAbj8jx5Cm54l0TJMDIk0d
CJGmpZjN1v19cz8p6aUef6wi6xRmCFc3U/7uk5+ENDYCdrYKM1ZK33g3uMCRyeD9Mc4Xb8QUAjrK
MtMacBKmunKODDBnRUlUgNCQeozYvEzWJv4X0y2nib8v0022HaWn2j8Bwjarmz++5T2Yu7nJNSDd
SexK7JrGDYqbn27J1S7wMtWduWaDOnPOcHpOvofyxyh/eulr1s+pM1AvI/WiFpfAP2f+eZycKbKo
jUMw9c1Vnq46eZnflzE/sj83EO3ZgeDTvqTKNR1vnjQ3Pr4jW249NdngDNTqzYhQm7Yp+IPuBXZP
viwQFzaM2L/7p8xRIeR7wkv+NOjcqnSIDHAtYyZH1B3GJK+Ft2USH7lz2Mx7ABPJ25D1lcu/cy07
Dx4kWViUCtspdMjmbuvPRpUgC96V07g5q6UYakEIkChjb8lIC38IOlKfrscE6tXTIz4UVljZZFHI
yL5V0XdGljdo+5xTLKbuZGPbF4doOJn9RZOvufTp5181rVR2V1xxgCMSko9CJKyGVdrPNTI2i5bP
A/TM6iPuaPa9AcnV1K/0/q0pFCfj0XvRjMlkyI1gRPGaxRpdGIDjeqEbYIetq40uVVbo/yJ7gK3l
g8AKl7YiDG07OThwpSe9TWNCkSxrw36XJtx8OqkfW9ncPjIqj4VT0PBxG9HB4eUvhxKYoq4SyYO3
GsxfGjVYe6U6UYO1KembAEteCvZ5qevIhyttAC+1rqY1UrCxK/LDW4OUklOtHQOurxYwm34d9OsR
HnsW8GAhgGI3q4e6fBh7/TUJ5U6DPfs7LT6e8jkCWD7eU7KZdaRvd756WPQAjhGfcTol81Sbx/fF
MFrc+XaWy7b9mKBVzkYUoT6Ppn9KtXMkkcy89GJnW2SHCZaHdh+me3ZbIkU6+axR3/xD1azkpdm7
Ru9W3NUnXP0sSuVJC9DHUW/M56bUeWF6Fvu0NWnTwz9FvDETT2dyG8G1Ifntjtr1+GugvIH8kw9+
3YvT7elb11cyb+JhLRl8rhyyTk4YuCPFiW3Gq7TZ+fFOx5BHUYtGT/E20jb3ac3TZgelkaFBPISy
N2cSnIxn/vxpG7kHprc2N/CHB8ARazAJKMjcxVCQ39gsDOkcRY4qrUEDRyoMdKi/6w6C2wwgCo+w
zv4CUfjoluMZcv58m/DvoWeQ6xdRlmnYCT8RLRhAlTATldVHO5mV5YIaDGsuq1/j7Csc32r2p3b5
DbJUmQ62DW7x3+AEITh8NsQJhx1f1YuNF/7u8F/OL+kD7DfUGUCn5mnAziLOuolsCm0oQE4T5zii
1Ib/AxZf5Rgya/XpnW7r4WpMLmD6/RIegJAQogyUEjqCA/JjSeQiMz71X0IOpb/EHCz5eNmEKazK
fuCGMIwymoKtasG1iilKuTs+1FoRxaORCHkX46z86iMCJcw8nCHScD11hs6RO5ZIxBbnxRer8Hs0
hS4Bb6tRiOczKxnwr2Dth5Dvlj1vHhdSFhf47M8ku7wJPiWGkf7WhV/w07H5dXaZs4Df2ni0J9O5
B2fmXuzGfNHiBVtdXUb+cdi3QIxIp5JyrK1pGf5Ohu8+s5NKoDUNaSWuuK9iiDfn+y11vu+aVzEf
KtocSwsjokh7Ler8Ak4QvhUX+g7nXezal0hf32Gbwi8unfFDpCWZbXqmMsvJohXiTiKvmciHYRZr
+7DcYeONwk11d7MGScDDBQgMHVFOnfNElNmUGoVZoZJdBcaBmDLH6zMpF+GwOE4TdGawiSvs4AFi
eb9mZ1v2a86hFopCS3k27lPRWOD7zpjWEhBVkQMqI24QC8UmJnkiwKg7Dmvu1Tab0dmbBEhunVr1
BVzlbizAA8peEbBuFDqFXwHEJbQzc8NLboJjeSSWMpq0A/Od3jyOpo2SbziyVUn0tSUuuJA6ByG7
run7lFdPc2k+l8kSdXT85ReHajjJz4/5XAmPEq8W+7TFOY8pl4ZnfVVStlis06164tbP/vWNdgSF
hYaGWIOFjC1ysGmq2aO1CGy0JestcWuhGisCvz0dghluswojgn6NlM+k+IuM8S6iOSTIRIiyznYB
wlexN8MD/eSmfmD+yizF0qfZ3dW1ddI4se9K6Ybu8Krdpf0+sg19w/er17eVvs30rfQSauR4F9hA
8jlWcGRQk06HkFrdntUtrm5GeavaS2Djjy2KDxssoXDDx/8Q9tHQHZL9viKoE1sQqdPsjE9chv8e
Wnxw4snWLw/Y0R/t8RGdc+UywlbRT6PmXCqXC2oDKSWug+BYAX/JYq7irsd+giwc5kquHzIZBJGG
a+x7vuNZTaSdMdohqcMsGRJstKbFRN+/fA91TQO5O/TC9xA3ayZTeUlVvXhqLSQGIpbGIi6WiHwP
m3B94YZsAb64GZBDManDTFyWVTIsFFzPvZPlDto49pebN1YWciPoF9pYnOwN+1/aTprpnE8FXJ7q
YZfmcu4FgcX4JUOFAX+gp24+OBHVU/Uq6XFSrvWE7S/Mo9ay7/f9H7jC1Oc0ruZ26kJGe8K+1y2p
w6mdMw0pi/pUWhtptDWLjVIRVXf70BmV61Tjy+n5H01ijfiPrDp54ULWDzhfZgLXG/8ClIzDf4pW
pKN5UUjJN20EQOuS/YC8UW0uv2xLuTUT+OZlAZ+UVLFqLKRCRJHv2Fug4yBrkBJge52sYarTu2RA
2xToGSGj80cHNWl0GNRdYe6GLatPEpR360+re3nj3VMgPm61rJu/GDml2qFBdTtWlMjtLvB0JjUp
vMUvij//VkYx3rr0wIElESsjuEoi32BYV6KY2PZQTOkaiXCLYMYb2AVTMsLOqyBbQcYC1ZPoUHUw
NLoTjj0hmFfSYcRtasGiKbvQY1+5VSAIcz169LVtvsSJia8LhyZEnJIO+2HLJ6z0txlvv8rCLUKg
lpf3I/dKwkBMFQRHJwssTuSn/ivESL6CYeqxivoiOIVj+gE4ZdjVGSgIWK3Ch3FF0zExMlQzzG7v
3AqeDcMm6slxzd+R45oQps0H3ApGXptt+MfgPMMjZqLU5hjO3gcP3GgMoRw8WiYMocB4sQmTdSPn
7QbcXNkRUW5HrVHl6sd2inqFTwsAjnCpTtnKYFIRy1L/set+4OPxF7nSOASqGmbFk385pEJpskW8
IPZKXA6EGL+tdiTQwO3sapjb8ETdQ2rgT1lyWgM2YbfPefpOgjhX+HuYKN9a9Jt0x8V8skx7L5un
w76+n7TApSgd2kY1xxS3CGlWguQeznNC6tlsjGcznf2AymQRN1LhVYhFnEyabVXK649dT6EROJLS
Gst0u3htvxkzrt5njwnSFtLfqYrPkoJSgreZyfZclacB69vx0RxS+gCDXV9sDcWjUUdZKYHt84mS
91bXr4YYt8S0q89jNpuPz7S/Dfy+PDPbVMOmHzYPXzDSotHmzuoic/rSm8664Kpol2r1kFcm8Nt0
1T6XUrr02Z2FiwqqOc5zfl6yLMPiAfMVXy4I9GBVLh7pJegvWfURPK7a/Uq70v1+fWofLCBeTBr7
D4z86KigWfIOQbk/KcaB4FVOB5k16ziG5GUjLwlBPGZl7OWU47VQmrbZY9/KBBiPj/I8PfbmvH5M
Fzh9tkHtNRZ5l1RdLlZVc6ruMDtQugmxrFu4usrSqj93bJa3IRrVmEWS0wQQMWcppvt05i9zECh/
WroogAey5pXmruVn3qTbjCf0Texnqnz6cLWtuyCHu7BGFHK8YCt67P0Mj7VG3zD6Acs3STy20NzU
5vY5ewbehzsyvl3SIZPWwZVhyRwFOBkmi9Fk8WmxzrQWBZvl+yLjzh0vFx88e5JvFBq41ojRahsO
EMBATuwm+f5jwZI2lQgEm+asmUq9xzZ0JQcumWvz7vWa1Wlfqvz9HH7i4ccPf0fpd5F+5/qtjW2u
GwWXKWnRaAu2rDonBe0u49mC2OPiv8uF1FmTh2UtairF/v25dGMqnRsJNW9T9tvK3M7chFfArEIn
eZBlBrvquh8Nw4a0E+7cWxZ+zWjZ2eb5joyfgiBy60h5GFcjuE4oM0zP5uOo2FoItWYORLihZCGZ
+/G8oDAD8t6wCAFXTmavdA/CPEPUiBUIsNrlsxU85bj1HsnGaDwZE+SmipGKoPxNn/2yLViFL4bH
Tgnwarvac7EY0ztwfM5weEeTlRWax2py5t6Fv5CyHW68nLvK+oGww7UBuM98DJZz+Eg4okfApBO8
h5QX8CWZJ6qbJO5spsuLmZWDdZK8gUEKMD+cZE7X0JNrN5i+B8dRAUvD41Ij9lSSvFwXxkLLIYmu
nynFlw7RRfnw1I9HuJlevMYoPubBJT9l9KvHP23/cx99gyIoPionhCooO0s270+8foXvDJGDNUGS
Dm/PBCPKLxflFV6EpQ0Mte3c/a+o+bmvsJ6gG3Ic6jXeWaHokfyqLVhkODQxz8ApJZWRsNKlHtNB
GWMIvjLej5eE6cn2FP9me/C7Eq4jgSzKHRxMPRQ9+mvPdqp+iXSU22UAXmPqF0d9BwFvaQv4hrK8
AGKBsZofwSUg4r0uR7zHiWobn8vwRV91iAPC/eIVn0YbSQcovAaagHHjTY9FB0PteRnU3yNTNaOt
aquqcNpK/DzzSz2lpghZH3sR4iLCK1B8ZmHUM174jai4AKJtLEZ79C3Y5PQFK5NjPDnHnTAkNzb8
eqzhnjOhV0fgSgG9/D2nuR29pZ13W+swf4x/tPw3KX4fxo+YypS73c4ILU3qAyblINxjUn6SCgBU
8bCT0RQ5ZzqwBlsYyIwWgx9aJwu1fupovjt0G+J1D3pTd3pOKJIgy1HKTyPl1MVnIAycgAq/o/+B
Z2AcewP5wVxklcv8/AgOiF5v3BWPhXGT9goCNa3yebNZBGkU5YFzUunM8ITZAVMPhtNX0pJnDSCZ
Cp5pJNy4QEFfYUeC3QwgZLuZ3wkKJK8USJLQiLVUxA+OHYmBVdmn0SGpD110UKNDoe4f0vbCVWV/
YUtldnjcd5p8gF3flOdwNjJu0v27lb/j5EcCc9eu/vxJx9Mlg7gHMbBrCAm5++VT3+1tf4OLj0/N
PowJ1+3svZFb7A6oBMLaKygzZNy40d4/lINRr3plWUIqaAVnhkdMTyFjludgJ0SVZ/BGYGbwZosJ
wZLsKJoBFrOrNyiuqrgodRRQoWtOAu/mdNVVf5GsfFywmTUKPBmyaOH5I49PIDEe66q0ZwUFmgzB
y3GlS55hLuJftLxJ7XapC6WrP393DQ/dCBeRMX/gRCrmIv6QLtpBuO62ZHq20hM3K9ZnZ//mgwJz
h5jSDt/kPEqF8YOvMkZKuOw0hmYPIcXjGEPQh7ZbP4gLvTSm96WiM38DFiWFiIC8V22A2zDXQbjF
j4+xDjc+gq0ETYSE15q7fdMBXXuvTILOHvcWBWYeF6s8OjTkW+g2orYu2Dcye+ztmAjWQN3joVG4
R25lW7hmzXUXuhGL3RZGjVh6DeaeNi8VN+ar9MCQiPG4Qe76uJf584L2pn4QzU2ZRMqQ9/F4RhFL
QopODOa05qL8tqNPfOedIdpFMN0g5YvuKRqrwmIvuqfG+ZSUIQ4KvpFw6wPviqK0Q2p5U4q4xSM7
qxZoGCLJLAH4/PJBp27sfXk0wsP9CxjXrin2d2XPJ5hoC7Ev6MCkS9rRakS/CwUB/DlZsayArDES
d2S99ILIe2ro9w64ctZ/2mUELNTHSUO1CMIJo/UZ8tWoONb9ga01tXlUaAIpYCWToK0o43WUr/90
fIZtvJM3k4pEWuaH5+39veCdH97givXuW5nDwvVW5nrcLfGGxk4Ti9xM1vFvmbTATcNzxVcn/W7S
75ZKQ30x1J/7kvaRl1MFdMBkhloqLMIgjCiImUwdkggA/af3D0DgU31VLQNzrWBrv5+S4VJk16b4
Kh/fk+GHHg5uVZJtZF+4toFlp2ygVn/0Jx6CRWO46ZQCAWE+xp5onEAC5q1FLl1/5dKh9OdgeV8A
WzYVFHHIFEDotEvgQBnyPZtnGcnuNYhjYyJRbYEVAa4FChnvr1M/dqEgxp/uOB/1a5jcevx5vgwd
5DDoBy4YY3kBgh3zLS939qmVC/xHao8GXGm8LrFwaMFdIHkKdyF58ZHz0uOr2/vCH86LOmgOtyuL
Q0zrQP3Yd6PMt3c7wYPmM/hQmbPPAyEAyp+lZuMziRtB54ULNcoXDtlSjhr11GVeMNmM4mOXnXrM
A3/CBLaEM6EwlNO6trGDGth25GmqbYT7CpC0vkunvyhZoLs6fJe1h30FYBeCIu/yl8QKaozfxiVn
dT05dj9IfNiHeQPA1GIP366JcLRT1ZIckMTdpn3s/kjNymRXxNuDEjw6V17UJVhFkvt4+SL3/pRU
+3tbQQBRVW3+GcRA3rF93pDYH+Aqi+jfdsCoAZQyOZo5NMC0E+XDgp3IAoeorFqKA6CeeZnwx50i
/ygXJ/zl40PNyTeN5Z1U7tNqzxuDQ0//vWZcw+ITtM0UWz7KAiGfkBXTS1l417YFMvsDvlpa/fer
9U75KemKlN9c4BI7dQZpZDws2oizYVnmK5U1WiF2ynShVR5ZT32VFutTGrgxNonchcbHIrvr/zJv
JrHFGrsPliath69N9j8o/ZtCo2V3E6fcGDAfRLKj6+s4W4s7WetGkUP+k3lURrWy9fLj7l9y2A3t
JYsvLH1h4PrHthKYSvx9WniVbU2mSGYVsvtljraj7Ng999r0rqDZ77LoGAwnX7pIj2v1vD2NW0Tl
zDWPPrNpioHMimaP8UI2CbF93ztYl/ty+GHrZ6n6ZRyctKnqr7KeUMPaV52x6TaGN0jiRdgxKCCN
3ybV9x3/LZgoauqwDYNEJOnnsDjCkKRzrR5tA2mTSJtI8R5sWMB5T9BVAW+PlBWPAFyPhPtD0P1H
BAd8zWGS3t8JEs9zdR74ECzENjPDMD5eRPnymapW5p+a5PLA2hFfHjjdt/d4y0ceNx7YiHeXXNZh
4cHllz9ElaqSLbOXGz8IrXqyv7f/PIJ/HuGvkXwXk88+uZqPc9uRRZhGHRGtfTYRDcO6xda/nf4C
BOJFg7vrsajbyySVbcD/EoVfj4Ou7YKkXpCOMto9u3OjmU3a3zD+yZQvvmbRxJIAOarL5TFqd2u6
i3TadNQWBWMjQ5zShQgnvaJVJsoGnKFlkolaEgo0qXCSo0swOWXFsY33HUdLLdoXsV2M+pXtD9/d
g+jMjLKnZj/mMjjF1bShako3L+jWKK/F5PSLJs1KBBjEmuk9WL6Jecbp8XCT0sGthhwAmZ7uCv/8
H/Cc/QnBuThC3f1IK7EXrWeRNKMsu/PydGPqm3LRBas2Ww3tqmtXx2U/9kYfQIo0kirjXdTsJvUO
QlH3S+4f8AhCcMTnd7yO1aNAmT2mODCQikmG3zNbhVNrc1zB1EFABLH07HehJmIJpY0Hrpk3mPJe
C1jmh7pYFAma1c4Pt89o07d/2zeeRrbExoVLiwmbxoNBtrHdofoxiDOK4FRjkuy4dAjSfyitjck5
62f1wyljF3Mt0xivbqYxTAyvgStSP5/AeIxrSgxLEy7gKDgF7SGc3gsnAUuZ/i1VHauOAm2s84jc
FbiwbHZuuc1qnMpBVuMDExMY4H8LB7unOY9ZdgybCQvybMtUUvmbljjgY9EpcEI6C8NIgYRtHBJt
r0zN3jEDR5vgSLGzJWcARmcaUUm4QBzNlrH2ITgidJVtxs9NDAY+xV9BmJMo9kO4UTk+wN+BJST4
PRzAXd11UhQcP1YxWc4IB+yMdWo4s0266WZ5cH2vXKTuPJs2hUBCpA1EBwcPh7xhEYLgRYJjFiVz
/R8xsa+r1pFpUgq8O6DdkWdADeT1NU2tJ4XJk4WG5xr5oCBAEH714VfZfvHzvxA5byAPlJxGXSsm
C5dVLBtTfFHqGIfnHORNjUY2V82pnM66dCZRch2t9Hgt79X6rJVXnGD8ewtW2sMmGza0l2fEF2CB
bXSxZdyq/iYsNjT/bprLbNYUU+szoqegWpaA2yfLHPyUvdnktfusuVMbVN8A7VbXNYbKdJ3Kq+C5
kpLVeubDgnsuzXRZ+4v1BmJpWW5MNsqh2y0exvRJeKCfbRZKudToKGcuMJbPmdHfpOYrNa45bS1f
WnqT1M++vib6RZ6h6kjSxlSA94OssEcAkSfb6c/jsYurQ7M2janFGLkK2Voei9YBwMbfMym82YK9
Tp5thodDUNzH0uI+rIWGD9b0XEvBSo6exhVTXo/av1sRjYoCPDnmIr98zsz9lDJOd3i66tM1n671
aWmUKpKZtTtuFiaU1XObYHc5ZsPxCckn3I/sNw+k9VcG6UsrMxZvnI8qFghDz2TMEu2UludxNe3Q
PGp+8xSUL0VkQRLsf7T0Mb25qnixcQlRvnTc7ecq+Ayjy2QK5k35t4SOO4RNf03vVR0dyXvMXr6x
0cxdBp/eVituVHjYHIeNAWQKSixi8c1iUqfKE2/7+xt8f/AcYC6rbNWF5m/wJTRWk3zK/euB4GGI
MkXvignAdgKwc/y/KG66iFzhK44DFBD4faWsMb/6ApNpvrDZBdPEJFmOkEQFSyvcae1XoJ0a0Jqf
CewY6SxXJ6PYAk3ys4uXqrB/RcsrsTWYiiyDW9brA7d6YmYvby+C8mqM67BzHzJFHA7Z+uGVY8Vy
jOWM17yjZoJijyY5yA60LXCrOam3c94wi03vFfZBtyC1u6/1VWJLL5WPepVnuO76tfYS+h4IfR9j
5TxSzl1+HsW4Io/G/RAQQcOamX/gbWF0vju/b6OdXTUXNiLh/TCCtNJMI7wphbjy2SXWYJpXsYyj
sOKovToq6gROZmXBKAw7KUUa4BUAoAfFjE4+XgHzZLgZ4VeTCoxjNLkO9bW5z5Gk2OqPyvm9+dKN
bwndRWiDeblvyn0W7MNmEVRTdg5ctFnIYARDnt7s4bI7S1QwqcFMHGduhEQdORIF9lNQ9TDE34Xl
3Hb2xIoLEQF5p7xYJSXVgUlzXB6Y60k1PER5IC5F9knFC4pKGU6Sb+a6RXKUuF09ox2FlZQQPxyn
ZIWdsqpEIhSaNQxqtgyHMDrbYg7HIgnn/g0VpmTeJn1ICDmAbTZmqpmH8Gvop10zLQXtYIHIu1t+
Y3M9bOgrYjUSv6ruA6KMXDx6cI97FQD67T+PZGuxnX5lDeTXdINVkml+THahQ6eaRz50fZGzx+AN
D2t0/xumaafxikaqI3B0Wg30fjdpkS8KllE25sDQmGkjYeEMyFf+UHJVi08BowCtH1F8lI8sPwYu
fK0w0DE7UZCNXRnhHrsy6E4eODs5HjgZdPgNVvJtw6y29ncO+9F3NPrO9Fv93AAF5ockH0dZIjZO
f8luDTNi/co5Bo/fSD4F8Qf9SxGV0MPut2wcWrH5YmdQnI8dhL7y2tCju1Yewo9K2wfcO+5VD1W0
KZjsL7TX/0Aq3Ijd+vW/jXBSwX1ShcCYMNVXVqPPUJjDcPGWGUfq2jBX5XNVy0v9uazVBXj3MfUe
0xyAwdZcmSsARX0qAEVkNGm2UXh/LUSENMew/4b8OGz6BKQcH4wkogjEut74CraD9Op0H8/q6pFP
JtnXwGx/imRfD39KWmvKerzu+Hl6wa4Q4qc1It9tv0X0q40irewlCAcrJkK6BRhGXR4wCQOeLCa9
M0RXlqQy5UWmF8MS+gGmwXqJlEYvBCj6YtMV/XOgH56u19IVIM3RfOmLwnlwN4+KZVDG1u4wg8EC
AcImfdbGzaAY/E6GzurTPWAgU9+19W4C6/IpIGxRKiBsAtoLIEiNyO/0JCEYRGYSFaP7lDaBJ5b1
jaJ5hfOfZY4EHMc5sGLzVaYDrVp4+zU2KK9fFktIE+Ds+Rk78NnIVuHgbAnPLKpexMPqEIIq2qb4
HZP6YY0GkY6/J8IgPDoynC9PPQYqDLe2ZzLJSbMaeOQVK9Vk5AF7wkqFXg3saWA1FmINrCdXUC5w
u0fh57KMf5jQazFk4+tS2JgUKFvAeP8GoDmoIh7Z6m1xaGFLDKsnBZjigwqADUYkt1BITU+uoMUp
OKjqZVKweHSfjaUmZ/qQOBikLVl7mv3aYpNX3r1x64lTD+ABbWUW18tYWtD1p7QH5S76/YbF1sh5
dvNijZ1rpDr1AuN9Ci3vwRKFRNAmbDYmt5x4G1gj/2LN9e636QRYKO9/DGhR3Eh6fpJVQVKNpF3l
ibo+R7lQ6q2tH3dX09bjcOUziswAy/2frri/SiJermHZvGqvRvD4q7nZCZJAkH54cv9x83rjWgfX
cfqhlRdl2miukhOtQ8ykQmos7/mt1OlRVak8FpY2nMAJNuAXdEsJvbF4DibDLcxbbf9UdlmwTZ/e
3XSS3sOiyVgGFHqPhazoT/Nt2+FtW0bh6t6tniDy9NWEc62nKxCLfNkIi/ydq8Z41+Mir3c5KNPC
GjXLjCAnq/4ODwJJib/aJ4UvWWe90XOLvHRQzEyNGCh3DSIf1NJQZtjviQ7cuZ/5J3UElPKmj2/p
kZ6CuLsY7WXgELUOeb5O83UdrCuWNMaMOhyC9/Qs5/+TMGYJSkiDJSizxxM+E4UQbBCfVBPrB349
/G7C01DgDD0q9TnyP5684m+ksp7qtJ/iVBlh67Yu74bsp/rLjMMaHNdGX86vHTn66ejJ7doZFKdR
nNHLtFVLolxuPy3H07KwIptrWNiRINzL7T5I952+i4F6U8DxmWLs0tcyPar16ndQLXqNH7XHLcoB
jz+J9nzpCMS/o3ZzHJ9ie8+LhFUvThnj2Mk230Bif3B6oGRQCQAl40mP7R8SzEAYcMAN0pqSiiGc
qZll8ue7rbcW+yGY+OyH4JDms+Veey3dZcMVM5DPm9/xS6eAeYd3I5DExMMukRAz8FDwBtEGNhxf
UFDowEUgFLC+BahLiQ0f5qawlZfxJ/TXmBSo7qGhmzy28ti003fqrSLFHZE690ad++7p8/vvSD5r
+THshMOXJRiIU4r4tGrXl1Mo2t0WOYubFVeFSf9RljhqzlF1GiESa/ji6XaCo5hTIe3PI2MRFEs4
inAC42i9XGc+pOyj5p8i7Tym4UH/eJBg1z4eCwoQDNQpgsRPi0t+/twSKpWiDas4zkmyU/jpyKtz
C+4bm8X0K0Vsv2kMZbchro89A+0oNbfcXAlrcHMNqAaxrh4+nneXJy4emBgAkdnH9PlOIeDpb1nC
DPlWHm3MzJKqVfhc3dG3n1DeBO3fDBfKE7B7RtsGX8MxD5XTC1gl8QtGFp51PPlreSRpPP7ps38Y
B+gYYkJ6lycZT2EUeT+BB8B5NFh+BNGFSqtuuqpAt6gunbr4ZqA9v7Kz9Rx/L4s7J5QdWdtB/vcr
/COC+sBfVTHFXzXMBZkgk1GvFtO9iqCorirs56xUZniTl/v7ZD6Z+fF+6RTyucc8H7Eo2jdQzZnV
OCUtKdsXkyPAX7UlNm7j0PMf3J+Ep8sBmGDzc1KSgJV8EEwkrMic155XSR/UiXT/clF44d0riw4R
ElPUBJhM9MQY/1XMauWUFqDHKMfAzXz1YFKweixOJWtK9ZSpp5sdQzFf9OopZyD8UervOP6SC1Ex
0+onM3kfAdWwr8ZH84X5Nr7V9NT4JyW51MkltuPQShIYcJ6Uehqac+ophjvQVvt5z9xDYBmVQCAM
HKUwoQn9B2sZR6i07HGcNMsnome+UPjyvCDehjkz6Jyx/aVlDb2HNYOLZ47Y9h0W68ZYl8Y6mKn5
esjXXb4eU/BizSmclfQt1X2Pa/q4Fu1nQA2HwNn8Yzb/xP2P2iF029I0ixfzgwJ8IIbc6fCj+Db2
3bvhlh3OaOeAL2+a2sbdG7Ve23o9KzCirwn/cC9INofBeigz0nXJ7H811Nw70RarBRTOrIqF1i+q
c5u7+Ib13pV7/GXMPwIxrheLSQMUaFVLy0ICIEw0Cdq5Vff7LDxm+nHF6mFfVJY2JR6gydsm3MBw
ou21ZD6O5zSi6Ev/Mp523U5+7NlbgIjVbrHpjbstMCVPejBBiTkYzEOUbbhWvu2r9AmRvaupSoxd
uudT7tjjH+xuBGHKUtjmiloUzyqG06LgnEbNoVR29HW15SZiJvbR7rbjFCI30zXW+0PSi6d/Emvb
kXwtOiuVUAO+tPv3nbzC/XtgyqZJVL+tqnY1aKt7u5IoZc7WIYbqV/iSPAVvEU1qWNej2/F1jdAX
kMhNgEfNWWo/OqRccV2bZEJ8HoaNOmxYRfUsTTR5yo75hqYcPGgMPgCtiYPdG1rD/osO1ZfTjoWw
BBUgWqeLSHLwkNJBTxonz+Zc2xJ5+qt1LgzfickyirWU0DLwJtDx/VF2yyBf+aAOMKsaa+3pcKYF
gUskPRHJhPD/UXVeS45q2Rb9IiIQnleEJIy8V74QWZWnhBdOgPj6O5CqT/eNqOg+LiorlbD3MnOO
qa5TaFUrKxVdC67bwTQP7SzG+pF+FfJteEs56uFiVudXerpPTWGN5sg0fClEvYxkJ52d8hGTgkvT
VUCqWoynkz3k0le4HrpNZWzN8DC8jk801otJ+JeIN+moB93P8CK8u7AXRN3D/U3suZ8nbEZHh3sA
cYRmlGKZGafy3MrqtoakHm3gmcJcaVUTK94RH1LW/Okyq8TxMoOv9RjHISYpD7yVHY3Jf7IqHsYx
bkS8RtYOKLvNDNFy7sYXyzAlL0lFhMh0VqqLqVwIg1THdKaN5NTaAnddVjiiAmATp8r7z/0YbTof
HCNfhfg8jgmWPUgh4VTguar6o4gnwDxmyfFuR/MXf0NAsmbe5OHaDteuvFT6Uson039H6GIF2c4r
BJfYjHh0LqfxLOuHKVcSCyEADjCY6UXodZHuUdt/KnTM1MV70JIRUGTsMG+3P8yeO2W8wXvsHCkJ
iGV+jThKots9umkwRpmfj9t4Ipba1TPFvHozozOfTlceiALe/TC+MBhf5MsyYe1iy9PAKuudWm6/
13fTySfjdC6FC/1YlOJI10YYhlaa0bY9pL6oI9TZ5On2BU6/30niPrINUmgVl0g54T7qoVUOzbtH
ZCbcw7w75vJBI3kJYE/7U0VbKWRpviI2CLU5zb3xHjN300dAMMueLKpwelaPYr8vwu0nOg5iqQWt
FvQZc2Cm0o2OV8yCEfBOIHqLRcb7nLHCx1WIhBD6NLXSRZuQPQujD8Xi1dbiS9NfUFc2Oq7m8YIB
FpqRvSi6tehCm2rvjv/nXl3S+Iy9cUCsgfYM30Q/3rMfpNMHU/HhNX7kG3nt3SfHILpcexX3s7lt
YXO9W25ix1Tz++MrHeawc1dXFW+9Oao2y4KHPbLmvcG653du/pKjb5lBzt4g7nAVlGABN1m1bsBR
lj7RFRzCsQPjRX2nfz4lNMBfuH+UBVbxezmWcp+0HKo5Rg/3fPuZ0eiTMz0fEAJzow/wlnbUxkUK
wHFWFUtN8ONijL7UH0sGZAP/O/lbLuqoA1EZrcAYfgYjOLnwCrAJR1HE2lj0XwzWUHjj9STUELbh
3Thc/c9PiHkixDlqbeoqmWE96s5ixfYHrSj27U+rWQ6b57DpCpTsExjSwyYRN0bArm5NXHZcrybK
R4DRiIc6IoiagnKqDDDnnEp1shCdvxeEaPs9VfeC5Gx0t0l0e9Vfg/aFzddoZ48pNQTKWdrY3IW1
xDoNFbYgbr/QgbDi2UfPUSEBpyv1QkDA5igVWL0QXx4DTsXnNVXPj31/H3NvRcOvS7+W3L7ytNSX
ymU+D/RtGOyKZrwKq+A410oUnMy8ziTE45PWeIQkQkBPe4IhrCj1VcVhhqIrZyE4tTWG571UbVNp
LWbrbNYTCNiP31leuIPq9vCwBk9K/GJgA36I0yNYu0nCnu6YJ8e+OjyEfWCnyqaPyJxg7QX8+Gq8
fTaYbOjMFu69R6E+N8gq4+/oMp6rJF/ecSQwfWr9F94xc1W+1rUtCJDmrE6ZPe3G05ZlbLXk/8nM
CmaRtqz769b4sdzKpMmcKcm60ZBjrElxS5J19USWP6a4ycGUYqnSPOuotvMHIBA/KuaPfx6Sj9fa
YqK9YL7OvYqjeIqDqpjfSbPaytCWMC4rrBvXd2VtMCcDWIGOeZM9Rxy6Fvr1jSnAOxkvzF0M5gs3
oVzDncHeyxlyZP8LoVhE5KzAbBfW1X39jFYPtiylP2lHHfvmr/odX3BbjRtoNd0M+Y7U4l/QTN/V
ybPcbzZdOsN3nPGQhHvEQUiJ5d/UnVl3enYnEm0ewCH4Eta/TwukricdVjqa7fiX/OJfKV6MP/0d
jPsSDnV+EHDcVdvyvqn3RYX+xS26WdGtMqyrcyfaFPVXWH892EWxV6gAouBQ2Y0qr6NAiPzrELd7
OOaRtM0nm+C+Jtkc5hgrKyfM0LUtNR1wzfqpbRp9G89i7RJPrmJAMfnlOB+gMHxqgMJa++fjEWYG
jkdYQrL3n1bRUD0mv59xOZlHPrgVHJvJ2/8ctzPAPERyocvhXIE18+7MO316FsTQ+kgc6FNUAuEf
do07Gddx60bqQovAEiMJJlb5no2xyvSoYrqiR4VmTI9Kzi9W5YenCq75dIUleKVK9OHkIGlALkhA
Khp2kWCAI/OAFCXW+k9LC/mmRL1wqgsLek36Ey4AsDplPDUGi74T/w+mZGq1TrPZMCN0fkviWYPz
2xlfWmvTgSN2AgKxIXklxHcSzZHq5IuOOilZ/9kJjyWf1EPw+aR0vhmnrnllRmZMwJW/QKf5eG/H
708QXaMmJBp+g8jB6xVKVEuMw/3AOMKS+ih4RlgTJvSXLRLVk41AD9/mqIZxzh8P7PcZlOdG0dcy
DBMiXSW8ykyt0OV1s9B71geFF/6kzKfrLP7WjSu+08x7NW5nOg0ppt2CDVJVskOczoSawGDiR1fQ
6sNi1IBXKFnJ5uCvhRUy2OJm3q939Vy8Rrmu/mCoMn1Um1ZfzwBYcd/H1VSRuCLWDy7OzUOevQS2
ET+1/jsQvpka3v1B9jTTHSajQVZrHCVYJMTN5VBOKCuBYs4/6aYIfjsNuxb+P0tAwzGQHrdiqf3U
VtpzXdGgwG9VF6CTH8sD8C0+aj6wfoIK0o/ImXh4ux14SQJ0MOMzUNTt9gGgfF+yt+cOEoEe0c4D
UjqfMcnho2LOAtYIQwfDTZzOcMGAPQWw7ouRQQrd7CoXoz9WMMj/dROk8uWYYW2ap1iZohGT50Jx
u7N5Yp+YYgS2UH1kEWx+Pp1NbmfZWqGf4LxvphikbVGYTeYgkxOsNvIYYipYXw8iZzG/Pa9fCnGi
JuxSl9FAAImYNPvGibDL2NwiTeg/x1Gol1eznJyuXbFEgIMS1Ty15kkqz1F/elhEoG9g5rcMGYqN
NIUxytyzjv7OPXvTQekD14W1AVwXVi9MBmg8wPT3w9pG1cvvF87amKmN81Jgho5Yh9ce5AGzYLlB
5Zv88tt8dCEzDa/mvC/YDJljkruMoBX2CnpirDF/UBTw8kMxv+M87EB+AapDOeUUJL2zlOxHJXem
uh+EGYuy5uUluodqe6BJR5brZXPCbov34yBCi/7SFIy/DuLvD5gNtQNFYxx6L8V9Ki5F4wMNHlQq
VpD/nWXnrYuHTpMc5kJMOwQHZJAgLBiPf84AiBQ4yjujnwJHjmJeUA8SGspBSGihRGbFN8lKBsm3
jzF6sw/3ajjqz1RUaHMGCnFykuTjwAq/sVL58KEz6QJKCoGehwhOacw4xnSE4w2C5r9EH7g9wECQ
H7P2hLWNrCp6fUlvzGNW/e5mnw7wYcGz1g+PyQ3sqQjYJNxHxc94Dv2uq99S9Tsks9iaAw97lj+S
MGMPil6BJDM13ufS9slwTOaGXdbWnKTr/OXzOMypnH9IenhGxwl4l3DDH+vRb5r5n6YdrUzQ9aLA
xs2EWvvts1SyMYTg3++CcF/WcPqWS4BYu3MbnF/VJeKl3w3drunYYW0RRCbK33laT3LMNHl4d3lc
DKIvIvIcJhNRySj8yhoK+8FG9KwXCEn2tXnAoQ3zsopPZXd6daeVjQpako6P7tR1NJIHXHxMmZwo
+TsfR4gMIVLWHejgj2/mnnhVJwKi1BlBl4LfsBwtlrjP7ubOOaT9tFjE5L1PJ9MmG1MQQTE84/0H
xRBWa61eqdNCnFXiLBDsuhrtnK05k7pRAJWas4dwLF67ZpVq4JJvEr+ieQtihsghYSVMVkU05nZE
g3+fRvigJZfLltgdrRhjd9rUr2DGWJFwLBVW+2f6LudwTzZoj1IV/MSmjjcTZd1TzDRrLbPy4gSg
LUSoUx52GRkdO21y6tujbvcsht/LGd7m3CM0kCGdIM+6N4EbIBQ4oms9w3y5Yhq3w+LPJ8sHeV21
6JhZ2QRgJlCBAgrT2t80lO2Y5OHSiyDANN8CTKFYXe/RHN2SKh34ckmzTbspRntU+TRebExfO5yb
KHwaBtHdoYlOZXEOUCnFyBdGSQ30cFIThMfGAG4VrLUAwrZY/67eIVr3/CKqxzDdf2ylud2BzVmk
LvYvkSrKugYk66TTZzy1d6wwzfdgFsRXHvkxS1YwVcjxLVhQEOjY2LL3IHzJ4hD/N72Zix2nqR+d
mTJ+XGjMyj85QkR8MF5kVt4lDm+bUM8QytFHpeYvXfgWxS/JuErZhdL9ft8EOKiyZdH64VTEAquB
F3/Q7v4WhO80/jaMa2w6OnTNwCWXQCOdQlgUfJqhq/QuajQVvZOXGpz1SIZZ0izBNrF5MJaTixj9
PPh1wtdFVoanGt5m85RWgrLkrJepP5En6GNMKsIKtq9XKFSf+4lvB+MAGgq+nY9t8PlC4wGTUz5z
OYnleTKHZC/Rlb7p+D3GBHj9ZDI/5Rtbo9csHy7gpUta2b2UH9JmN7kDZFw3xko6tSJKcEgpocs8
SUVi2bA5tjPZb+7jnx+fTOjVnLovj8nk3dqQuxy0G0nfdsVehqCFgw6UAo9YKKy+GvuBkAsxLkKQ
DkPJPJiVw77I97W+G6KtTAaesuIxvFc+PI/IKXh2dU5OxCXPzNUyJxIXT5RjV7L+0relNsVS6w3I
8CuUcfVMqMbFd2eD70SXQsz7ZxQvIEiCYT9syC0ogs0ztfTgu+u+ifWwQaAIxzB8TlVyctkuwpuW
3FIa4woxsLDBMBsEF393LYxR7m/vIOAvGn875fuArTCOV9CxfJyR/Aw+AwGkriRMAkjjAeb7JuYV
Mv7nz0H0nz0I+0bYmzZFNLtW6fF310qhHFWOtax/z6w29gzTg/hUujMZMzqiBXhQaLvsl7mRH9vl
TN1xl5IZAHEOAR3rhYdfsu1hsQ24FhWrfFTlY0cLQMRrjHxkF1fMN9eSHUquCvy1HE+j6fRVQwRw
+p50MzeesSTpcWek57qwkVER6oPB4M9SKx1rmxS7R3ewLsig6ondiFb4XFuuAL2pWSftKmRAhG2d
lh4VSO7p0yTyF/sHwEnBvbeuBItgNgE7YWWrxiTd6TYPnrcivbbtWdaPCYhmIqmXQQh92ysjPALL
hC7/temxlq4Lc62/UIFuw2I7cC4IqLW2BrbRtVqsJWGlVCshXNW8MTaiNZWJrqXd17M2P7TK7vQt
NqRvL/QM0LWb8dMtHdJ/5fmzXhgkJRSjS1G4u6h2VIYB9oPWOfQ63cOe73i6evBskbUR9J3JVWbO
rn9J2ugOT7SvPzYxbxtR/q7lv9r4MZSI0R5TPnwcgEoY/9gOvCXy037+dMzBcdzJDkQsFJcfvKI9
ElgJVHodkPqZs/wNe00CeK+HSXi4Z0ftVziMKVefJWM+PUTZruh3cb8zuWbZX5GvfXcGdft4brFY
A9wM21EhUPbLHz9G0sVObaHL26HanDHQciHSJPQRTfgSO8JH4knxa5Tzv+i8dOoPmnOOUOlks/Y+
I0ppSlHM0pFyhcwkdl1k9ZCZJBzYTLNw5ebVK/dLtQCOjVR2ZScXhJXsMbzDWEDZM/5Dzin2kyKb
nYZ/Luijzx3S5GesxiFME8zryX5GLY9wukBZjx20Ofo2UExw19+T0X48CtDx0pfaNVr36rSBEyFp
ux/bmO2Q07KGYhaL3L1b2CQwTmEfvCsvkqepvPDmk45CRBJkThaqny1qwIN+rd6vMedA5aBrxxDU
686KHnxurCDkMHgi4lsg4hsCy/IFF8g6Y5JOKu7wJYVw5jLEQwC4JJOJS67aI6WhC9WcEDM3QjeT
UTeQsCkpTPN4ROd/Ij/wX/doUXBhv9e0rT1vbeFxK4pbb/sZG6D7/npG31Px5dWrfcWfMuMz1nn/
vDr3Edkh2SAzU7e40j46OqZVzX8d3QzGcIBRV9rtNWsBnJ/768s84CZToc6O00P+CxW9acCmHjzJ
huSLwf63bpyUm828uW+f1brPwAQts5kUeZu5JEOqc2SbMKcWdPPhXp8U4fycXIPulupfNenPllu+
2El4H8hNXnjxe0Vvyq4wG7jHlXFIE/fEk/oP4tixIPbzKJ3FzaWbXEPhJhbf6YG1V4KJgsmP7sW6
R1DtnetNRobt6FTva6Wd7WP7sWDt1Qe2icyWFVy6etJ6M4QM/HvsY2fZWy4zoaKHv+j3nPGy7TYY
A8O5SnEXzbaWEf21YBvyzLKIcrsj8XF16iCkgcweVWZ2y05aFuLqNW9Ipnrc8uErlm+tfJOKm4x/
VTkPI0RQlRZd+P/EsjUWy9Aasm0VHar6VDeXw4nymnSaq6K78sRbcobruQ90Si5/35ahOp+lhDe7
KTgb6/cADTBizzsvwulvPduK8l4JT6Z5sZZYfxl8VfPeKntbUM7QtUPxYG/gR4bDyI9sgr/8SOiR
YuTltqC6OnAOwytlf87PZxeRkYJtmphK85j1x1AmD/nIpywwbbsrhzihi9jX+b7FGdtsB3mjo7Z8
jZZFQMM8VWyheYdRHHxym3NXJYsTJ8SspusnSqLgah6YVYBAxEgIogsslZTa8gaN1P++0uRbjmq7
cI8BH4zBE1Lra8zqWVXAh7T2TKkrLKNmzQYHzi6lH8z0rv/lwC7uKp+o7eYJ5nlnMkSut5+hNU46
TZ+iGcyVMW8qJ8OFqjT4GwiV6NduRiB8tI6Gwk9KzbINZkD/CYqHbVuc2EKIIFmQlRSe/F5EQB8X
fLa95aJGhaCwD1sTGOUoxOp2WH9Po90GRQs3B9X0GM5lJtuX5WkX9pYmgMe1pq3IcilWZBGWw2/h
dg9uZvVlgKQIb9VwVWNmgccPdfHOrs5WeODVVahz/qDbWJCcoLE05hjj/BbsibBvhX2f78Vk90x2
iryJok2tYBAicwEo8CuGdjfavXZNdMYvsTtl4hhlTHCYlGzCWSOcdZXi81ZHt7C7dU5JOnV4U9Ir
0bDRyIiTJXQ/+zOmycUzWZVvonrR8WiMi0w19Ct2Ai4TlJz9Wmt/XHag9uGzsCgAtQ+fpXhLAVUG
VfjavSbxmwcG1ZFfxzaPxVj+j9NlV6juOwfjCFaQVJpzX7ZEIK2GdvVKUYQi0FrmxGUjTygP4mtv
Hjnj6eQRKgObFInwm0eghd/jG26w8aZC5reAt4moDW0MJs+c+PU5tw/UCfY1ZAoxwZkYLuNW3RjT
QSiRNcpY3utLkl2a9MQXt6rAkofL0C6MHEnLJr+D71vH4OvgOATLtkMjwtRtO6bGrtx53m0zfatw
LzPkFvfPxz4Q9jrwepJNJr7rqrXPefUU9l2+D/KpWxPRk7uWm/MWRxuGd699mOw6CuEIKxIGOu/x
dLvSVjmPOIoqklD8DYvzYQzL6gsn6R2sQmm3Nfpd8NhXJi3PNNp9ZFgCXg9tGx4CRh7v9Ttfbc5K
fbufS8r6BVlrEdIUA1eCrIQA8uG1qBOwmD4dbj8G5PNc/LU/ZsqhSI4uOtn+rPDjsdzg1g42h6+E
hJzIVCubdvx+8TpXgXyttnPNNdywvKg6qyzy2X0z91RwSgJL+i3SibY/D/z+50C5GIoNlaMaN2e0
7J/NWVFT8o+WS/qVV+IqogMLKm+cNFioc0GyHWYzOtwqcZx9fnDS8AmZ2kFspuGjMGANMayEu539
0rfAziv5oFNcZXtZ2bb1hhf+2S0fma+mt7Lf1MSVY/OaZvFuQpQv2674IO70agYTeAyzntN3TB4r
nHWvfFuTUhiRaUoRvUuafYXx0DwE0jEbpknoB1gxrNx69IcBZjwclviUHCX5rJbnsDo3gGat9ctw
VNFJGmdIHYhq4a6YbMTJWm2XqDPQLZsMNOZGh4xwGkcEpB9ViG35lS2IcJsU34H8XWW/hG2d7v5M
ifas7yA/x2jPCfY2yX9ZWbYKmZTbAdNPTsUFsEwIgvIb+a48vIoHIZ5Rdj4RiY4uldg864+TER1/
aJJ6L2ogWO9+foJZeOLQVR8n6JBhu3v43cvenQVpbcSrQd7iqvXJ0nqnbfPpo02jg3yT6PHI06Uq
O6X/GswxQoh8XrRP8ysvHD9mZcQJYjL+ELJxGGP6K0xeDHdlWvzopT9Rb39++OmWNxFFY5WeZH0f
eAlx3nNbDtev3RM9PwkaFNeQPRb/Mu0Z7PMNjpk17/ovufzskO9dKH9j6UD+zfkTcwgyktl4u4IJ
RTRqewpEBGZ49w6I9Mr+XATnkEFWd2YsLxlk9+G3ert4rX9XmBivqdj7cW+uM7d+zh0fxZRuE4fM
bMSUGDKs+FiY8DGFALfICh44P+geVvBANiYeImmUKbgpO82Hlo0yRWmIovJRIY+88Hc8Edpo+enp
T48E6sjiSm/utnEKixVzmXhpGihTd41dB5cAT2rypbTfUUdgz7dEtKz4VWFcdkhLANAI5Y7UcsLg
+PzjenzNsDUzEyAxj5E1/WpCzuX4lhmiI6ZOHizgPYmg/lC6NXPlPq+hxvfEN88R46igzC4TnRH8
+pFuS308enJzpzz2APxim8pBVtwo9IL7qFFSQFcydFXcPnf3/3Sx3yCGcvYR+NHp32NHdhvZVddD
Zu0XzWt/X5nFAsRfa2lPRjGzFw7SdWtuzZOe8bjPJtDrRv4oRsjR4VQ+pyFTwsSZXeCNsLpQ7nvB
OJirh+60eH74GCo3JP2JaCJs161dTn8l6ewYWZVwHF5nKk0K1qD+MrUvQH6V9oWoqSFDYP3PnSjE
mTiMQ/NMWrEMFKwAXuBUsHhMrJfslZmn4ODbJsiFYsw8bwO8uDQJNtXWyQzv2a87OaH3uTJtByyI
rGGtLJ4qGX+s5X1YPY11OGzB3bNmoEYCWy6Tw4a9F9o8RjubWcYLWpYlkTpNoPdrxV8rX5ge8K50
0zMRBm0+942pgHjmsYIjT7gG2I2pkG2i1IqBvggOavAH8dDs/GWnaR1cfszxiQpjHo8OSX8H5BYW
ObBkISjMhzeNbJXEke57COALjM4umEJoVxNX2nPesiWRLa30IbGjL8GpDYmKzMmc9KwdQPR0+dnT
kwwXNcvk2+DuF6BDZTMbA3dilQ/WVKyDIjcR6AexbJR0V1BkJucEB7c8vZ+VYRWcCv2UqdcSBAFr
0tzPCVZBLTaG96hv6YFpLLBzkxQCV2xk4uxR9qFuHqWnfzGHxAal0/ogVCfPnqRrHC7GmBNNKpQp
+dKvvvufHZKNdvCNTHlxU+s7087NsfKJ4iOVj23/kfPv9u3Nx+ujLHZQJ8b/Jx60JUqdPQR+y7sb
ou9tCz5PSx9z32+16T5NcrPdqHHTiQMhicUYhKR3qKtkxzICAcCX00nkiKpz585U3Qd4YtlPZeLM
0Vwd9O7vQqRgwDCHVhcm2+C5fdPq6Jm16R0kzSo0ZpSiLcdZuqJCggkDLQKbQjzdoV9lTGpAVUHA
SvdLxXYnDhjpR/VVmrenIwukAHTsEzfCqeTuFBc6IzYqdh2rHK9q0O72THt5MtavJ0/1ss+sGASv
QG7oVM6crbw2QH1jXsF1Q9VFRoEwB0A6xI51qeiv4ail9mL5UGbL35q8LybHR3Ri4nC5J1/D66vm
tMJwPDesmZVjN5J2mcvyOql2dbUL5Z25MIOD8ToE2p751V3aRvdtWq2DehVb5KdPm3jVBktQUB3C
251Z7JmUNNXpg5hq1EuEZsErTncWBfHGbICKrv9rRl5j5LebdjaJeTpPu59E/SpaZPYwtc6T5/Gh
euedDV4kxumPF2HEzOLSHFE5rJbZC9lXQqugUdgT0EK1J+14jT8YF1RW2mtq3lCT7Zw+5pD3yCL5
XL8vwL24V1ADju0GVwdJnN24bvbP9wugnXBD4IEtVnvqj1ihOb1U+e1q45aTJiOS0ySKZyO+0KJf
A/C95jDmQg3zT/5MgIi9WpGGiLwR3wMHe7v8+sp6ioZxjl3WZ/F7slzFk/VwX9ftshn8KsHMe5go
h4bEQ3bEFLouMjUuVkzPLxkzjoPHTVMWtcMSkDuPJSBpktQPQ7TeMXoCJ3f++ZlE26Rh4HmR3TGt
jqpVcp6cHO+wGGzkxqmyGZJEo2/tbDdvJ3E3ObbXyFwD2n0PgqC30kQyDcHnxzQENABcwse3DQXm
pFZX8jmKkaB4ZdoLdGCA0qzjIgR1/DcKlvHNGC3+dgP29tjdAV+0C+IN8hMMeQIF+y17ccKth9ZH
GADUh8QTZbfro+2UUzLpzsmw16JNYLBjc5jJYs/mAcCcDdP+wygij6JdUugp6rLN1mY/DbTFCylI
P30g0e5dIfT00GNWJ+me6Lcwz+4ur7KqbY0U/OSpiA5FfZK1S9vflF9xuzkkRADQ9B4mPfiEI/I/
qjiHLVCs/nWgswWKnutaXeVjsGf1mDPf0xsbWbKnye4OeDtNqL5t3nYdVpxG5to/LwJ1FCDblvhO
CjijPZvckHSjZycpePJ0xfULFwbRxKP5ekwCBsZMkti7eiO5AgEtNYoAVJ7QAY1JfmvHggeLD9cU
LL7WBpEBuKF7gxtKHobHmNTNVoGkbpbclBiA4drpRLKQ01BXfAp4Y7w/A1ShNd3xchL6Q7gU8pWk
McbZJKC0gcos55GVB7tJYXfgc+zsdQyVU0nyFzosqDXPjTtHy6QZyydSAGMJdTJKt4m+jWaD7kkv
r0TrBEMu8UPOevqt2N+7OWenujGRBwEW/hULvjTxy9jPSEXa9s/SSl2wg9k5O7f6L1P93RU/0uOf
Ce3EX7sSNhnsSgSoGbovFv4XvEmWEDe1udag8KYUsBRQX2bt6oZjUkqlThUs9HbxrC2UWc9ZZUym
RrVVMgSAKLX29VQv7HtrE4BOy9hnxDzPeH3yiLwa9IGfJt8U5/bPJyceUj4XJtc+ZidWeeYGu1P1
dq70/d9gegamD2teQlwlfJ1poMSoozijUDQDjzpT8nhTVN0hNFlgqvmaDv/Ze9EFfyI+tddXIVl9
eZTLo4CUIFm+UovQMfbeS7ARlTrDRyWOLoywWdhng+Q4dJ3IeifLOl/LxqYEe78xixGheF0J8dez
/X7OtAHuI3ko45eFzjoeKrkLBxS2Ubxq2jFQAQUyRyJnLIMdYMg4OH2fIokNkO9r8oJsVZUjcQzh
Leewv/D2ZX/ASb68Qpl9hlDgJLFCfIwWz1lo0rWcoVChoUTpaEM4L8fxM6rQXtmv2itboo+zijHv
eJhYPhZZUnux/8N2SsoDhC1xFpmLOti8AuSOm5BUd3HTiWtRJAvCQuBsKkfEL8hcpjBXrbfJvRkA
61KhbKbL5myI7CZmMUxPMANvY7gYL2HK8x9TjiKgzmmGaIlAC4nuhPeFv5iBl5OnS1Y4nR3wcUme
JHiIyIzRF6/VjlE7Ab/MxTOb66vUWugzJpmKtNbUZdevxddWsawInmC0VIqVOaxmVhy7JeJUvpCB
3WPE2on4HyW+gBGfAlRpxGAIoEhGUOSrHsHGpGK3Cwh8pgZ7ZK6TQC+PPekgz0PLS+hoGDfrG/O1
U6B4vY4P5dTVl4l6CWd56DgHOfkNuAgX/8euHlhPhcAvXycUXPGEiauQb8QZ/EI2bTx9Jce8tjKS
TcOboG/VfpeYuz+0sfl1EK8sd5OzHp9F6fSUTsa+alc6NBtqLU7al8quSuiYIaPSYwswxjcoJDg8
N/FzQ4Y4H8oKnVgMNNTjAoaBl9/H/pdYMzQfP28KiWGyGxkthZ9MqMmhD1lYX4iESvJtw8J7nQRj
aat3B1h4skEe9ca/AvWFxNNN7+0JonVRX9lDkEhq7KBIv1eFlMGTYxlf4vqaJl9XIshdWmBo+mDJ
EQAWrjFZIN5LZjjB8+kfMg6nhA2OSX1/Dka71bXtYSq/vFr3Dl4WzMN04R3YUMXMcHH6j6yPtpvB
BpLPk+RCVBc5IerPTez9UPdj3b+j7ZhnpivV4Kqn4WAphiPAVmgcNXVCeSGFCy1cfH64QCM+P9yc
ZOQRVR3Vi+orAd3zDqYnlZ54QU4vgumb92WGGJDkw+ItBtQZAGH7WZArh9wXpQ3uMBut1kExj39e
k+khQUMe3naUFB9uPw3JgJ4WWyAE5WbDJv/HFmlq9jTOcQSFbmycmSfKppepmOiWSLnfYNz/Be59
AqawCF0m6XwAs5csKupRtw09PAFjrWxrNB6Pffzg1aG8Hf+QyIHE3MXvxtFTy46Sj9XMTzpFGqYo
C2fX9ounhc1uWSMpZLiseuYyU1YA1RXsT4pn7z75Lq8dpdkkPN3PRXd5TadBOLfh090V+KEbAux+
uviIQD3Sd4j0+tj68aGTx1PQM6O2mtJorPh2o7cKzy5pFsxnteUHhsNj+BmlsJWiqZrcITSOWALE
WQWEcpZn8FJYACcEDXgIpKsZSyxmnVDfiKwEhgtS+k1aKSG7gV8YddL9tf5VSt/N8xbLF+rNqJgN
sLnC7XPqn+2PcfoDsvXtlz4dTI+tWE00t02QDclnPM9xhU7eIR3uf38S0TcP9r8pn4r30Zv1ySlR
jtm+VG6KcYWtXqN63ZvS1qjWsj2pR2BTqzpl6AJsmpQeOQBm408YqZ+Prpj4CiJf0ArSuO4BsG+q
C9dtMFEoTsag+O66Q7q7e+1reTeW4mPZPZYm039kf7EfskO/vaSDpC0VYCqpj046teco3OrMGRHA
yUXigZHPWXrp7aw/1fwSDtVwQBaniJtPSRyqy4ldgJqEJZP5UEeZMdFqk85USCNJoQpGa45CyWqu
4VBwGb4u7esy/0ASImYnR7H4R6p/G96QfX3xMp0HBNqPgwYwfgq6aj4n+jRyCBpKIUg38x4+mjhr
5VlZcs7OM17CetFrcHSdqHcQeouUj3fcVY9+Wk6P5YLBBeqLCpbwV4SGfSGb5HpgANEP0RlA3qh5
IEfts5PZMZ/MQ5tm2ZBGz5uxkDpqAwYKCMmI4R33qQQcSEvkCdCOg8daN62Bd+ptOoKw0SwREbbv
H2qUHwp9r9Y7JuATFASzV7Wez1kfoiard1m15Sd732KcSrplYbB53kQG/+HeBEJik32h4S9SDqJy
UJNj0B2r5KigkJvuhfhI5sS+t0xk6APvTrBP9Z2obCtfF09bS+2WFuitNvfazF8sJsVi+0+wFIXF
ZK90iycJwmysg/nvhUAfKCwv5ZUBEe1nPDgRNcfXvVz1054tJOPbkVArBNvckgAEPPBfbkMJX/Pe
BE/GEGd3W+qdLdJW6+CWd4Kxu2MEd6r3A5grDLqPdfgPv2/osW5UF43iMuEiu4Ppeutr5I4Kzj9/
JfVlvm+SnQaGYj7Bg/VYNoLvgjf0MCobkPxxt8iuTq9EAUQtFG1iYjB/BT8m/eUDMYe9TwOf0TlE
4ch/QiCx/nm2yL62AzE92nJvCd+TvficTR7ssGcaO8tFE3um6LVeqbtZ4FVQ9FGjuRCBe6ueRpGT
2hsl8iZPvyuXL1ZRtlSd5hUSzMIpp4iy0fut03YtPTdqvEnVTYul/bmZsyzHkHtS4V3Jh57hv3ht
/4+p81iOnDuT6BMhAt5sAZT3hsUiNwi6hvceTz8HpEYzoZAWkpp/swq49zOZJ8M3fxsi9ykdloj3
GkRRfLpvmok6jbQUpyrcTj/08THRDwHydOYhbpJcZMQJ0TlST2bmSN3DMu4JTh71/IMZzljGyJR+
17G0hu1SYOgIUIAVYePUXwQrBaQN6WvtYgxg+T9r9TvLf8p9VX2p+pdAGE/4cXxLiJKov0I0ZeL7
FDzbjTK+RPbRd4imt+v+VmGOgMyzZ8BRTevX0h2ss3z7Suyx272e5+erAacPkeFgDafKOy/s12bj
a3c/v3GGkZkV7JaHydtYyylFmHLAaEfquXmOvEvV3DAHhtXL2GL2OVsJ3I3LgMW7ZkZxyqJ5oNho
h9Th/x0u7U007tlQpysWPxgvmuaoYFGzB1sfthu7jc59cwpfquSpmo8e4EV5IxIiYzG8XZVIygri
S1ctyQpE+NA511toyyt8eGtIcbJ6Y89L+HntwDShmIFqq+GRm4+vgpfBOxTTkZRoXnIRn9QM0onE
40TogzAzLa0KZfVeJqZWGW5oA0wiq/5XG1CC4oA/ftDEYzu4eXgAbWoWu1T9vzWzVmzUhTkcvOTY
4+piF6Y7jC7oWZKlKr8U+ceovQ/dgt2CN7py58h2ZO0a3t30GPTAEc9EMQ20xM2tT+7BIrUuSn6d
1cAQ8cQrqCx5uvrmRTcu0QEvmAvbOfwGaLb+V1v32LpXPWuX+/oyo83kF6Z4KBZ3l4hBKDrfbG2C
VStWdFbsC8HEPGajgJ6syEwa4NyxZV/9EW7/ZF7PKgfqc2Ohjw/92hT3xnyRzJenPC5ocICMyhcY
fc3ssP/jppIx87fSQLpt2Sf6Qp9ABGnzTlaQYK5RcJsJcxUU3NU3mIkA7XmKmmCOmqMZzw9tfyJq
RpOuwEvv3fgAyEuAvbmf0kOXHljBufFgT/O/pM9i+trctfVmjlgq65dP/uRSVJZlshI+6YpAN475
+QlYjWqBWE6wjS4GKVgoFuLNW7CJ9pJE+KcNRAYxJ90celxE28DagJgB8rJefevYUETMmnvmpXDx
1hT8q2Br9j+C/7P2qps6XRWy3bMrgWqgx8YVNdh/SUdszqlvo3Hrz2tqxG5ddg36y4VZwInIjPTT
NO6uk/5aCb+DYUu11KRXrz5PLXlEcyBOQqTccFTIRCb24D/BNEzBAL2CngG9bJ24s4Aavbtx85l6
t23+phD7YW3bYE9MBCERNBcViwp9bi7UT+azjGCq5AGvgRFrnT0b7ajGuGGvmnKpjtMiWFcmtoq1
kaxrb2UuPz7wsEIES3zmnlDAN62+EaatUwZ7EcgTGsVyn2eHvF+ajU22iEN0sHa02hMJI1V8Rvf9
u+SGbOzRduACxv6cbRirRSumOX/cA4pB9chqn2fz8V0qKHsL9Uzf/420m9JmS1DP9L3DKRyccuss
Xv4blEsPnACtWbqudHN3ZCn6nzBWDQYhv1E/1LoIIEKGilBFEF7E6eI3VzW1mwE40rspfXbxlwOt
QoZWgcECvyXU2nU5fHv9dxR9EZ3hFsa+HfaMk1Fo8gBl6y4iQ2iL1UZkVIuanYnXbkeiBsIJXqu/
ed9QIiLe7FypQ77zgmxJH953UQlCWx/n7Bmfc8XHSzeI//HSMUnzToiC/2AIoXwow5lIGU27E0ki
SYDeti13ZbbF76BjmYNIkhyN+JTpmN/TS2jPl49v7UfG+j3f+KHmztGxMuxzx94U5iUyL6N2ztrz
5too60JZ49J7M/y3q036KjK9bt1i0VRX16tlubYt5dtJ2ZjQkYqFzMx9zZSbWkMWl6HDfasqC6Fc
BhCxW6d8imSpiavaXL0m03qMoe2wQVnW2vEOEEaqWHKTPerEhotAa3QewHCZY1BjA89hL4h+l6Ex
e0FqVORl41HEOzZByzv102nwoOWd0Klq32zwQuHmpbfIuKbB5f0k+buk26K3bjZGs8ZjgT1A1HYU
qkzhH3zW/xU6/5l+Gfj8QUE61/foa6HxHeE8K5XL+V8govw9/3208/exg1fMCP4cR4fPmpiF/FCm
x/tJV5Z9shKnlVGsM40PZzOAfwm2pWMw7YR9AgGloZ2mfs9QTgq7TphLear2LrlkyUXXzlx9fyKw
fEvtQ9AYOARYCDqRGoKtf0OEBqTVEoZ3iLxdY9jU6iLU5ah9Di0kLTui8Ry+4/ErSD597R2dBg+u
q4OzDN/K9OmnT7V89YFacqwo9Hu24SbD/GoNb1gSerttbHzv3dwMwq34g5+wF4v4vQUmWUtMJYJ+
jlNqZ9KTryFJ9ko7v8pF/9b4/wL/n9//yP23opR23GIqRrL1rsZPr30E4TlakdL334lWoEg2/2TM
ZX8XzhRNyC84Mqj8FgxdOdZA4TFy5YYkaYbhPsCCcVqbDvMnxtGuqZ3U7qzo5z+lJ/MBpb/E9EA0
uHf20n9SGBb2SXjG3QbHCzwcLx9BSmK0hcrXa2R5zsmyoYiZh81gvxOvAa64XxtDvlT7czdeaula
aDcDG7ry0iovzFwATJu/7rVxP+T7ixHRMsw84QuX+d4EKuHtRI9WH96bCzfauxrpNVNeIcVg/xtT
5svreY/Y7/tqDwDZls5/6acAzrCqWXzWLtkprvKLjKFrnROoicSe7JxbaOP94MQD8vSXZKiVG//B
Ucf2HH8MukkRJsgELQx9z/ZZ/zPIVP9FmvzBO3m2U4+kklNUnBhEK/euuvPW/HE7w+r8p+KP1wFj
TLZliAWzvajDHPoLOP/lqkF4JWFj/nY2ZjT30ghYgdU0uE1qSCO2qLs03ShH0X5LzRx58OdCQRNu
nAb6jfLjFsD1ZJdPLBGS4rKc9wF/4idi3fKG13SXEXfDbp5YiB1DmosR3NKlBueIgXfyCISH5T3C
5D6U4B/vFDftRLLvf5zVWAnNo+6/XS4aNAQX3QMPnYPNMEKqNuwvLmsA45uMSKKCyazBEwk5i4m/
THhWPJzQaoXabvcA/4W6nnODCnFW5+rSHWKjTkxO9KrUCNh5JA0PvWosnJVyZqNnsOBd/M+hfzGL
M1Ft8P214kRFmMuHwzLEW1qyYjvoMB/UbZgykVoBHEpZ5dkM0QN1H/xmVL1b7C+/Neuz8z+L7vn+
TtKUYW1SNOnSOsaQSDo6TAJlQfYeR/8SAhfBVVNmo/BCAQHqBZ+QVqCFbdzeQaSM1otnRLOBR8av
FRuOfqV5qHHiB5IyLXoYyNJTO4ig9f4iF3l1UgOLEtmxi7zc3kY79/HA7ZtiP5h7eaSJZWy5D0ys
TyAb3H9Wt8bDqYBt8We1n+y/VcrrxSlNO9oa4/bGfnXd0irCp/D5GmZdG5RNJl++27aU90ctOkKD
/cuHyox5zuSWsJRWsEEY/vNVteRywOQkP29m8KK32xXG4tKrB7OHJDqDHdwdaywk0DPwgIklseNz
3O5v5B6bixnVzDeqQ3+Acg/8kdeeW9Y7iPl8qejQRPJTF8K7BIl5l71bUd3V9IbFMHwo/U0JX3CV
/WZ5dOp3mf+EBKfnvF5bZI7UbcgL63XRvhG1R0adqp5Gdin+2jz15UESDx68V+Ew20RBU5M2eVs4
ebvVki2LcBP/InQjac0inLJK45Hf1t6G/BMjXL8cG6dx8H4OjLJIz0tWur5qBlaNayFedC8xNPK9
8iGjeiMcYzPqGyPZ5cF+GA5TQvV2us1JYA7/iaGqsfaMhKPkqBCiGJ8YCbM2D92iPXnqib+z1pz4
bUDyItq0WmSSSnrVo0tRk+l2CAKSMRfej0rdyJsvbsULOd3jSiM9gnLmoafMhA3ZodziDKcMY6t4
sowzZKpho7/K5SKw15ynZXMbk7s23NfU3p/Boqe37g+5PkfTeNrB4KFTXVE79Mmhfo2E65pZ5KZ9
NV/DXwvCaDujfpr4ucU1Ka4MbutXkBwdoZ3QwX/vOLl89Tp4kEwa4/hScfEoR3QaGKQyaNMJ+MQd
vhK4L+wwL85MHfmNTRUBXnvhKVOPIvJrfPzUrOHO+E6LxWNtbVh1iAwxDjIBxdcBORBI3mQ9yCvf
W1X5qslnYTPp6ESjlwhnxcVAVLLgFviIHW6U1K3KqzFy3T/M7BlGb0L9jk9CDJfwT7JVQklGNE90
RKqAgAsq3WVsuRfgyDr/37FLlB4rMKB/ESAKY7HGmiYfuUCR+qHwZEJKD8byfTcYK9JogLeihWf+
WVekabJcZ1lLRgay0HIdfrrwg+jdhE2+Y5f5f30fNkdyZOJ0xfoeJU02k8NtP9vVIH3lvTcdjHEu
xUhIQ+QvFJeChEHtKlu32W5wVZNbNN4S/XqYnU24M1uCjrHMCgeJD0+a94SM8sAZgU6kplY2rkUw
oHyjptjyN/yzoDqugG+W8aVhx9JLHd6F5RCuoEiLv5EdOOfxosPXYmT9f1UKLMT/YMcJfM8XhgbJ
E5/qw3BD5WQqB+VO9c88N3teCCkb+hW9LVhKl0rxboFKX1OxrynQ0GNL5kMO7+aiQALygOMGbXZY
1TkQh/noQdiWKifYoGTy0Hc0oJB5KVYFbnqoS2hO5tNW0NdhtCmQWBHfa843cos1AeMgyiX14Lq0
kuXiUXzRN8hrYojbX7lgsxSrPYTV3jxG0xn2qZEzZj+hITJIClq5YGAbphUiot/ZNEV7hxdZmqcV
oXSohFnaIAaIBblBxhnWeSJ9Wt7G+LAxdeFyExZY3JK5D7dsePpXEfDcGduhNe8ux9fQfybqo6we
pY0HtlS2VJeedAjqQ8fNRFYLE4k9jsZ0h54oT1ywdlAzmRXw5FW/ItM8XVG6I4BnOTEuYAqn4wJF
/PyBUHnnZ5EJuvdqgosZ37PgY1rK+pyb+hdflxpzfB2Y0cTfpVcqscTxxwWWGRROieZAlvvrD0D3
/PUHf9qw7gkUc1JeW+kFs4v0QpgPQSThFrCdEO+MeCfIu6nYk1sZLn3aWvEJLOvSDCyU0uQulS9N
+dJb934djSvHiHbrWz58T8F3b/8TQUBx3eVzUSd8T8bCNQGTjc/BJACEAZLrXgiHBxRFTVGvU28H
2KHbYATmwNGN/4hwB7R61qJZ+umqRXLNvuDX9zKPfn5Jbrh9ikcav2KHi8ZX/8oS0dxp5Z79X6cf
2f/diBOYAEXGJyM+y92Zk5Q1mMceh977Pzpx1k3cp6pC/M2sTOHvHr2w3SnVOe3CYAgrrL8Ri4OG
MK+5NnfXBF7RXSNqFUAL9DYXKesXtkwuiQYqGnIU8dAFuzf09Gyd2fSg+mcG0haORJZNuKcqivyr
EbyED0N6yNozC+F5n9T8XGJAKy/ss9XF3zztiewEEE8LdxzT8I4yl7uEZyYfHRJ4WFu7kBmuHheG
cJk1cA+rmiGO5D/hVvyzOjC55+fPvihoixCapmtqXsjw4kTv79+XtHZACbH+/DOuA6+4kPzgXnYp
yXUq+I49+CcDk8opGs/Fk5SVyjqwv+S10uz1qM34pplcjL7FWonc+s0mttaiKwAf8MBxbeJ2/TGV
8z3cQ0iaVoQ92GLjsP7YehhG5niRQ0c+yeswvIGL8rST3p1FMpuTS/HTjKvMSQY7F7B7bbJgK6ob
HHrQo/oLMyCqV6V6N96q4Pt7tCF5UFz9kTzcGUJOaQV48S/Qm1UcfAy4IUgl9YsQnDWZJNC9dPsG
V8wBhthfPv7viKPDoOzENumd8jy9G7gL6u3gbUUoxHNFq80OKcAGYMif2n0kFZVoanXnJYu+IIFL
NRwXX/gltc5Z4rDdlVqbTw1xrbtk9YbBitUbNTGTUxxfMIDAhPYLdikILQAHZtU9Fm6Z6rT8o6Pr
VJPvQY/RSUecwp65S9Pd9CsIzUigdSZG9tpN8u6W8rI5kZ2E17b2T6VyKEfEyCehh2eFpdjD4JRv
1GCbaRt9nDUt+GsLY1u+xNprU73iCMGh9N6aC9ZiMQHp+cdy41kP2Xqk0WMw71ljF9F9Mmw1RrVz
L5OHr78mS7JQWrwYAoFfBHmX/YZNmprPmzQfyxPzD2Ud5GshW19TBzm/gQmoe5Br+yFo774duMNa
JYA920zsTxHxkp3SP2Cv4gRQlNkJ8PeHS5+91SorV7aOnRn3CBVWcP4K3J6omxaV2KmA0XMQHDv+
Mc+sQUp/iwkio1L2tymdDCv6bp1Ky2l0rUX0yujlC/pXuvnB0n1uAH5Zzl9gpv1lM5GpM3Ryy7SB
WLeKgcvrDPc3tmrn2SnEo3iStOfofzTdh1B+dYtAuavlvamXmrmUMD3oM5hxsGPrYeYvKplQ2B6S
ljU0ueMi7BUCphHvYY0AggqvwMbCmvAInsXgfF1FKtFHSxyswJ+rvRXbGg1PglXFyVxFcAHnJv1R
HBwD2O+vVrqxLiYkKPGKlFr5GJQPPlyxeo+0lcV5pr4a5avtY6V/DCQOq/Y80YrnkQqaplbeAVrJ
bIAce/JeGuOgdccpPunxWevO5Yv/KWdbJaXLOTMoGddobP/IWcl+/DVC07oyNT24HNGWQdVD55f+
dn5/uwFTm7XvgfaqqK9/SSXMz3H879YzA69tz5aLMo66UQaeV670GG4IoFAQ8P/v9JE2hMfswGps
epLHM3jlc0PDYjnVVuuZbUc/RRNLtHWTz1FZjbQLImTwWxKsMOaxEsepOfA5Y+fHY4Sijj0Cv6N2
Etd57CCdWZjhW2i866St6++p/j4hVgjeUCF6FOEz8GWXONY9LxYoLF3rWxB3csWgItDcQj9nBwA7
oSuc2/5n8n8YxoLUhlExizOHPfcF7fM0PuPugXgWUSBL//Dx+Bb0PcC99QPBo0wQEO70anv5WyPA
MqM0ILu65PT5HbmgyCf9oN8RSMa5waACLJp/GMqZHgYekFzbfI4WySCyLBHgo8sf3/VV+RDURZxs
FXNTsjrAP/PLEZtmeX5QvlXpksaxJRPCtobVH5tjIm1gctVioUd3NiGEyRSGUxtrIf+e4BZu0ONt
3xZFviNespkzLBWqpHa7wGkwh1rqQA8gTlncARsD+4248WycKZY4O1MIYP4gY6Nt1layNnFN/9L7
cjxW8bJxovFg6UclOYdQy4Ibs6PWm2dH6C7AMKN+xDhdzJa5Elop8zB18+0QiQa5F0gsUVfCXUbn
H1+oPhDmDMMWYQ6fvIKfGxDrQjmrI4U7M2d4yFWR2X8eLzLhyDl0dxh/4OLTDaToHF31CFHkN1iN
DQbPGjRQ0pIf5cJPF5O076yDIdmIF1D6ogdf/FnCml9PIl5ktGLtHLaMcmymYYgEJaCgFQ5APJtn
7D+N8VVNXiXvJYIxnN0ymLALJVgFGWj6JSGV1qKNtofCxflGRfsXKYEALrXxPEez/2Usv/p/TfTS
uUZMyLqlfs/SH0r+X4IOYpfsidJDPpLCdekLZnBn0gIg1DXLhlyAz//6S2A86RMm319IUcpPh9/V
nEtJsdPXMcKeQ7Nk1uRh23l8GK2dp247C3Wmi/5hGxhoQpGVO5QccnbulvGbRDs32TI+6hwcLP/b
dmGL4lkVyWU1h52R77R/irDIFATp2yidg2DSZjN9xD7I0ZPfHNjaJRXXIuoTW9OPLO5ybPfjJcGt
3two4JhClC8Mr0LlxZRf1v+q6kWDmfve/y5GiFLwuzMkTZ23j3WneuJw0d50881PntwxH635pgBJ
ftUJ3woeinSLbRhTlDeJuHs8MFuTBorkpQb4lR2b/8SQ2Bj9GLLj9SPCmfxGsXsxYTXJ+wgjn/Io
NoD6aNv69mqF1/fDwK5zhp9D6PPrRz2+sOjtmhnW1BrM4C/FUnw51dgv9qZPVhxxcIBj6+DQVAdm
Wf/NW0cNqr4p7TPTZrEHVpluL5s7Ud360VZA4lYyYiTO8ogOAiQG4g3GGSzzUq58tE6ryKKYvhWA
ZxiSSeemPIXVUeB7pbUzmCWcEYH+BlwOb9TjQ31C0QshnBgLdYYyc/Yw7oXyTEpB8yTgkSEpQiHm
pKm9ZGJZRfvJ/6i7j3G0i/LecfntSTciAB7sg0MVqx6d9R/JlK8jj+9jdSuEK0LoOehKecU3eoEa
id3GqYvFtpSugX1TgjXKMK3HTLJG4Pw39Kr6jeAiIQ8QeSi3trql07UnG0TFsXzC36rCmZnZbD0p
TeFaRrECrsU6m+/CyJN8qWmDash5NzzuLMb3enzTijsEGeScFqvUGWtFxCbRz6a3UtjZct0zmBlm
44RabmNzK69hhJnpQYVjrB+89tgBFoyPANkQ2ZnVjS2kd8UCsOb1eR3XAG1J+UIoWLbH9T8DLisX
DE0FIxTh6ru3hNys6RqaF5FsKzw0qLxawF2nuDmqR1RbmOZ2AH1m8hxoGn69PHLG0a1TTKPrhACd
cm6HykWMrhcO3F7GCzlfuUzkheLAOoy53EwFQU10Ufx1kn8Y7VucPIl7GY17kF6N/XzWbf7GAvw0
+oiHO3ddY/fUffWrCdlvEp1OeHq+I72zRZoNaC3fkZFuIRz1d4Qa1F/y8KGrb176+kksACsjXdpI
zRxLJ4JKL9fmsL67pCb4sBa8G5PBfsEwQ2WQ9zvM8IJDpe4JaTDGnWAXIQJ0hHEkBJzK5ogY9ddp
x2yFJA50qPliN0dMMlPldWYjse4y0MJAgmI2MTXBb/hiVfyRhgTqFNEPiRYaCuxzhTQ7PMmQnZmP
UAmC5urWQKsyJB671U+nrsJhBS1bMZZe6I5m7ECnFGF1ARXTj2Nyzi+m9LS9ceUJNzO76erFZ9pg
kyOClCNePl0h2Fv5oRcvD1k5wI/mlqgKlg5I3tDQsR4tA4QrBwBBmv1kMNGS/hLfsuEWlXcVAUmW
M+ntzevkzycSZ84Y3wpJyp2oW4bKbfPjyTeOq42Q4jXb/MTDf7K0+UuSpS2yMbQWVrlEVrFIvEVU
gbwG9o2sBdlGXs0iXdsKN2fd9aUlv1sC1I9lyQB0e8muEXPOCs/1NQwxtywnXo1LvxoHezCwR+Pk
OPl8BL7Tgt4fNnW47actYvr2MAhvMQHS8dcwAQP/DsPviVgK8x6/aIbd7SCCWt1S7DfSa1YuWvxG
wXZTy8uSYyl806y3IXhrJ/JtHbFbW9m6zJeei3BlLovrGa0QG3u+qw6DCOKBYSX+wsyDYAnMvIF5
Ed2a9qWR0OTbWsPIY/+n8CMEFj44ObA6Gxh3ED/T/GMj0K78KwduiZfJ1XBIdU6cbhVsVNK8F5Aa
gCmrCLcRo6nRHb5lC/XvLHfADV1eyi1wfBPyNUuX4ZAtzXhhfOoBlruF1iyAItTX3bxvewdHF+0R
q8MlqJa4hvnyEVv+1QVwfLhBqAtGJ+w+mJm3/6CexBAg+p0Q7n2m6XsjOwX5Sc/PErkQKIyddRnf
4/g+KTdGufTqRLRcLjXuKmawm4Y2UN1PJrbvbbYwGoRNTosFAJ5l/WIIjzp6i4U3pfj4dyt8Z3tj
k6DRLBtsnNYZ0e+74DdAlIkN34X6ermxSJg4faLjQIO24b5UxieMl4sb/+IOdxdIzOzqEaPNcDv8
TIhesBPML6gxi14YoZKdtFNkB7ylR9b06YF5l89hHsO5kPva7Qxm8hiF7iB7kulECISpbUci4aHj
KeQpbkvkeE7kME1O+stI6l94BkhW7nrPSXAwhHepsFOdaA3iteYVIfW9IsyrqCpktC8h2i8Buzb6
Kg6Cd08TdmJVmZgM8UjgF4OLyvpYSd2RgbNaFR81TklglZqpPgr+6wCeflZR1ZWGq1Cps86Ufd01
e0hcDJCi76JaCc0uq/ClrYgekkjabgVHhm0x7CbO6NIiq6P+EqtvoYGp4NkwLgJ1Y0ikL3emHQsI
28JHwEbm2pGSyjrVv/YOEiQCQ0KXR9kbndEnBNLGi1AecOUGT6N0Ib+ICDNjm1Rl5FFFvS71wi4C
N/TOiCqj4CprS4uMTmWy9laKv7Xjm6jrqrb9o+iPV6nyuHG/1PGUGFFLbEzp1Hrq6Ln6ZSmsPxKP
TV4bQS1qc+GSI8wZuoRhASjAuPpu/TLY0W4ktQT4rBUfY1L8dFO07H1E3zC8kihMHSEbpUUqj2ir
K1JbToGV665YFMtAbgDc4RfSe35ndHpTP3tIUwNoLktcuQkdEQWINSZfnTetGqUdWdGCxIhCGrUg
XUlpHPN3VIl5pb+oaA4L2tqupUwzvddOJRZVJmioRCulkoFrNTHtvZrdY3FdVz0LsoBpYvQTVfpg
p6Hu87uL+FAV7QT5r9FUMHud4gxZ/pRS2CFR7GSh9NoO3SESckdLhcI2tTFwzVj78NmSVCCxtYwf
JotEzMST5ZOsXT36sj7UWmcHE/N/v94UUdNCHI58Owx6hMAwU/VhMz1Ns3cDo8J2IeXooVTtp1R4
QwUwPr3Ax+T1BrXFuCh00ptApyTiMSNDKJqWVr3GBidhAKSNpjG12tdG+kcFa1WaE0CgNZXUDjuc
NsFVTyyHVD9RCW2JPXYXs0PS04QJagXarG28Z5UxuqiOGWxG2f8ZpxFPdIm9aIjExwC7OxVoJtVK
1dxGmVzd8CQ77sdlqms8zfBH04jsxiZ0K0bzeeSWbWQ6pt8BYtFBn2bXVExlx6w7zR7a5qmDWvea
AI2Mb3c5w2kkd/54Vq18kSsanlMNfwi2pA6Tk9HylRmyf/BLT7Y7bpoqR2lcpYtISdhN+sDBEsPY
kUESm9ZHEhil3VsojCEyFYFINDLK57Fn+GNMK8FvD1VcEKuZl64qRp+dGLd2gTO2nvRr7VvntCKs
JMjYa8zZBPKLahRE6mT/pGan1OQQIQ/RJHBacfpWhk7XV48uDU4l9XObaGetYi1DMZrJUo2jWIYD
B5266dlXYRfTeEoIaNRF68vqhOy1M5KCRwZUS6AG5c7gI3FAnauayKuWEg8VZ9pCxOGsIvme/z2i
oGtwg2kYUa1gIbSc2r08+6ql1xIRRsn90oV1Trg3I9SvYUipZu3mqb43aonrYFzqKnQUyb8mYfNP
NohXmopLV2YYtPtWdLKx5nsNSeseJOq/hJO27fzaFePyn6o1V2NobiHwkDjPblLXsczOSo/qCh1G
jo8gBlUypaBeQx8V+HjCDSW2uisbmIDYLi1jzSgXOQx3vAWmEr8OQefbQ6Npi8mvxUuRBbNjB6W4
jP1xLGDXTvD8+UOAIazhOkgDN3tZ3SwjWcJYMSO4zmgyeqDGdRvYjXJV/KtffUnVvTO3kbdCC2nw
zoA/zBsFv5PMUCGL7sPUv/bMrpq4c5JKXWjJtJEmzZakHym4tkLiAv1EE2UF1Fyqvs7bGL+atRQm
xdVEmIyD7yad4uYioudWKV6MmNMxJUrHbwl6kNJV1aU/RYJJO/FrnSJrXIQYkqykszuoCkEDzGFq
XvxUdUrAbAMVUaXXdjalP2I/mFgkDNRvvgCWvXpK5mepAK/OO/AjcyiNDl7AjwWn8zsn72UnUB7N
fOYagmPhzM7qcplV0WKAehqwBIF4YIQYeMoYcZmakXScedle6FLUeWObbv2qlFyzjGEhRsivOtOz
M7VFm27llzofGwRNMSPg0dNspSIkO+mNmql2RMptS/r1ELblNpqXkqZOUmpIxrM+Zm6dfXt57tDD
qu1V6EsHmO0hbT7SWHWy4s1U3sTe9fVp3wwsyX3XREWBggNchKkZi5hQncrVlUJknC8LdwtS+MSq
gpDe3me81a7UOJxuld4KVC98LnJrOcgKAiV9KYYeziefh6+BS2/kl0o19a3qV6suDXMi+/hGxDFE
OGM85YE9phcgSoOrLFjJ5HRITouuXIr8PUdqZK/h/0F6MIJ4yWqihS8lCZfXeDfMgROkJ386VdeD
WHI03dLxfShdzt5xXBAWg+4InUiiQklxS7YrwCAyB3moscoEuFvsaZpnfoXL7BNG6k6b8kf8Ib4U
CZ9fOhw98jI4Z7fobeIj468n24X6rfDI1it5uhdJ7WjIlSN4UKQFIYjObmZwk0RGj+U5ihM30XT+
KeI8UDBNp/SBIvdLEcOrshQJRWKTyhRPWFbKzwi+dUo5soRJ7NFvZaIcOmYcqwu2vsGIHm5SoAy9
ptdJD5zGAKwxENW9nMMbOTvbDhUgPyIPKluqBTco2m2J7dSPU6YVwHc0qZQXOl2qXGXM7wRxViMb
ihumrqJcG8vWxnOmfWnKfpiWhcITO06Ct0kSnR9kkImS8XwHsp16YnADWhzI0PuGiqObxTMi4gTx
ibgOkMEZaeYGhCxXsh30qb6wzCrfNiZLGFkMROaeGdEjCiiYT6PeSvrLxBuct6Fd6syb4zBVrmFf
uFxr/YuoG+GlThp3gL8psLQzUlgIhsavMqWIJ8fMcgf+iNM1MklTXSDCXvNvaZW/CJ5E+RYlpZOx
RlUlDBppzqBWMCrQnHzOWZ2iVn4mfW8urZbg7jzdRO2oOVbSRitPmfaTWn1w/qfYbhZ1WXhgYDQ3
S7tLr0Cf6LXwxxLJVSbzxCZPZvLcTM4dD3fZBYj1tfL5ysglgKMKExAmBtUjN0HNo4sPn9Oudfgi
IUCDw/DSFWbBpnLr3n2GPUU7zOjSLTIHZUAU4d5y6FZgBDDqx7g76rYorUQIv3zrtbZjD6YaRFS5
bJALeKPAvJn4G67QOBzPnvjGuLJxLQP75r5OURY4HQ4EzwZ0VQ07aYT0sx3TRdHZSUnJtOyCBdoX
XVBUW5ZjDMYBdbSSepVjZH6I7JgNvyKq41KDU2VNxHNMY7SMU9juacHr7F2MlFpLVLwvhWpGN/Ei
GZIPYLTw7aqqIc2Y4HMnXRLstmblEvV4ldTZOhCkH17B8SsIWexYOs/YlGh7bWCZIxnNTuWgUaU8
evFNkmpjCsuyyL+SNJSdZsJYmra+ZodVcmb4ZRrkdInnLOo4Q3c+ulyEeMxUZHnXA7YFTNdw0L31
yi4s9xbBqQLP4cA3CmKxG2re6mXfL7zh0vnwA4ifDW30sL21Zz+nljs/fU28F7H4lp5jRG54+NKr
4v8wdV7LkSLRun4iIkg8t0A5SSXvbzJkWpB4Es/T76/mnIi9L0YxPaPuLlUBudZvI57mYNAVTxwY
ZqsHwvOToYPuDkqiEVTKhGmkJKoEHO6LccnuWNAetKp9bdpURaV+cNZoMi0YNaz5rivv3cIzk6Xx
rcQocSrTZbK44bOZivQ8jSRx5SZSU9eI6ZWw9eVxspplVGXUi7eBkFFBTXzo20RdjB2BCeT3DBpT
cGiWaTyvHfDN2jqx7eh7f+LCMEcTinVoqaWR40Gyh8x5NeCT2oqo3BLza153JugpjoIvMf2A9WTZ
HJVDxEtxSe61dxXK2xzLaTLJpLNE5DBOd6AXH7n5lcvE+UI6SeRDBaQpH6lVc53PjNGEqpw7ptY0
SzwZVc9msbe4j4iEIwIMOPXeQvTmnr36xr3sb4kK+IRWswAh0R1B5JWSkSVcaBgj6N5ab9vrJVye
hmXsH8sgvAqr5ShK9hbZ2XQWEwkb+ibOYpEHkeN1zpst2Dsms0nmDvhUl/Kj92+VW5Pwt1pGxBFL
7p8FY1otit7yMmviUWPqTMliMFS2G/wUwRVSj4lwskDmxnWlFjbdXh/K8XJNPrZ5l3ibTV8eieYp
+7WVdVtyLnxT3eQKoWa3GZ9265p/+bCzx2zvDO0/Z5qsR6+b/1xVW7fCBwcyCUP6oKgAn3Eb7rGm
rXwaAYkSDEJIpK3yYgih2Ag/gV9+NaxEW0kAT/noDufGCSIKLi3N3k8AaBr71V3f3xq2xc5w7ow5
ylsAYAdyVch9yhQabKTjWNRgbZFBauUchqfW7a7NpYwnbJ2l5obGK03W/X119lCucGJZ6bvNrCuY
bNHWPos62oykyc+kiXL9mfa1jTBuLWg+II8BN5S8nv67fv5r3hzZPciSqO1HU4X37kIjAZUQ2+iT
FeGPhBwAAuXuLJ65VPu4F9l7iEtha00znjhxi8CT752FDq+rSHFSpGVuGQv8rE2Ngsc65WbzV6Pr
4uGUdZzcs6rjwZkxNtWRY0FBL22fpLXmFU9h+cZY/FaqfovWriOyd1I8F7fhJywbm083zdntZeJW
kwuSKcddukwKSXLKA7JquOmduMy6by6gzExcCm987n9KbtnhfgsvGrFcNVH75Ljrv5EkFp/jK5Jt
xHn5tGKx2CKBc+tnfccJ7pJwEKnP6b189x7S4/A2ujFsK9SiuElf7Jv5cWFQ2KstYueVGMSodn9W
9YjwpKGez+7cQxOQm2EDoVCg12cHV3nIDWj1aSrUT6P6lQvav8oi7imta6IHOuLMB1NbJNrOmsrt
7qXNRRB5qtJxB/Q+rHqKg4HIRpFN3/m3ocCppV8dh7xFsWcnWbMkw0BeCvaDlTALP1ZFzmE/RK7/
s+AHdq8C5OhkVeTUiHoq9kMD51PIEiblPy/fuUA+2kuR0CP9XWTc9cRXSSMaBNw7+/K4EZkHaCdY
D8oR3WreD2uk5hwSOYXqasik9c1fE+WUSZ04GkDlTQ+yDb6N1sOMa0d22b8XMwlStmzp3pz6/bqR
iuWPLArL5MWDWSUhEK8nxAw0xuoWlONJFTTPOnD9qdznQRWJIvsDka6KqzHdZ8Vn591bHrjhSVhf
4TIkmhqMpgiSMBQzHXFjLIM80fQJj86pZFAa+XhxutoaJcj6MyvS8EXcVZwlKyVbR4+/egiihcMt
PbOFRiEIlp56Lokiysdl504Xjkaxxt/5PUmlxz7D/u5EZkt4Uy7idH4oO3yjZIb+2C1p2fa9tu7w
maKybiNjlEypXyg42uK9H+8QnojiveT3j+OzF/zZQx/ZA5vU9CrMhrGF7lSL+W7XzrdLuL+4AUht
eHOCs1Vjf43L8UrPvxWpngik1L7v4qqAFT2b8HzVF0mUPgV2Nv9MFa1zLJmuwm1Isun0UPr4+nJC
3DdIThJ9yue+hXs8eNs7U7OR71V1nGgVleQC1hOX9g4FTGBHLvdfdgGt+4oHlTVEs4XIFyjiYIVx
zq3t8t8G5H0+GWQTvZk2hyTBxe6Tx8u0nmr13K5HmX2mJhW/dw1ySOdtHVDHECVVPGzWCzHGDbA3
biioqItsdKctSiXQEjK2XGXIF5mEU352GmmPLRV+q3yc039Wfr28IfPAwl2mgGRHyaibhX9ZHmUa
rLL5qo0Pg8tbUhuie4onh3ix74b2yCvJGcMcF5SBj6LlQ0jtLmmE26OTZ+5eKFs+WfpOYhp2+amL
B+Jx3BRRGbNT3r5Z1SPZm45MI0ddLxehztGc6TaAUdx+Nu4iUVjH7brcNIUOTMh7rx7wKBTlBHMj
3p0kG8mjYIVWFNCOV+2C0SN7M3UiGJp2VnZr0BrAZdEHLBYggopUusSaJyA6cl1l+eG2AxrH5buR
GU7tFo27tRRHmyk78ukA7AiVb8y/lPRa6YLDM1dNDRFn/qt3yaW7Z3k9zW2X6MGJeSREXovBjEFd
ZtHIN0hG/knpndi+R0MkoWtEZdXEJpKizGKUzvyot3/Rn41Nd5gs6t0oniPRRY4JV6+vmsQcH8z1
Ha7CcoFo1qRhj8vJ8an+gnCIsvHV374zHvP5s16/J/eqsd7G9V2B2sMCGujrOblNn/KbmeRYjt35
MBcYW2jIHj7qi0wP6VM3M5Zd47mWG/l5127+lOHnIFhrJELyPbP/WSHSkXdF9kY1PgPjEQAk11PD
8gAmbz5I9Z2SejHsrHZfzFRNcSLH5RSzenhBguIoDegYaYaZ8cPL/CQz/fIOROrWqOoAnrKMalHO
hzSkRLxPL6f45b+Hmf3Y8NQ8uc7gnGd1nSoM4f99acfp//+bnHt9DOX4O/Wbtatyr+c5UnJ65a9S
FSqRDgkfehp7dJELfo1AZBRBCmZrn2BOldleUmYjVrB1/hWN97BdoKa+pk0stxgcy8JhmulhJ0u3
cO+HADvmnHR3aRM1HR9EjFlyl725kEuPjIArIRjG3nhtqO78Zq40eta7qDBjbKAvUGdskfNHy3i1
teQZH5f2bZOx6XBdXPkLbi+DKHFygB+wWhfo4dPjSnKZ/BfUN4UbO20k7+dPwnuVQxcdAoeeYExt
VZp6CFdznjoqrkuDVLyxwUrLEZsbFglqiwVtjgnDbmR+k2dBdifdmsKoynwhI3eZ9mzq+Xbj6J4+
+vlpUG4UTOVpaq/U+kx41SSsO5HfyeWjXX5bW1DJ5d2lWHGrhDBhOQeRlH96hVge/sZxwpiE8+9t
5BgULW8+JdpDejAqjyRIYlefC7+8EuLFH/+0QyN9Q/yGeLFpDAiHXy51gzFv4KQZb/pyV1Z0fSLR
6ZjqjD9wGZ47X91lCTG3q0qNJ+R8RXZqoDIArTP3MQfcm2K4PJ7E5sT2X3wG9T9SiRdC1AqP9pzx
RbKGWu2t3StoE8uEcQ+rH7vJXVIQ5ir2tU0YVLHpOOusgDsbGmjdNoHVMkBaXac4uS5f2rBr77Tt
WQTEwv/oML0u2my6K3UNctzMfaJg2Dpnu61tVBVrm+MFNfZhQ5tJZhP/9t+/yaK78ypFCJxRDw9T
zms2hq37yiScTBYO+t5CJtKGbbYTzhD7751dJ41dtATH9eF+DhH1dgaQbeGuib/aSG9KKgEcMkUc
KgkElv3QtxRbJW3eC3rSQqTEVA6XmjYXz4JwR/jwltMdiNYf2xwAYLHupza8XTLJPuxyShiifak9
AOM1lwTDZjylKqtQ4Iwjwdxrj64YgZMx1fa7ob2vpneyuHFEdW5kEzJWMkxlQPHwvzYlXJdyLMIA
UgeUpjNQyOfeBsAvyXiZOlvvPEnnjePTNRUU6/X/+VJQdXOx+ff82BWjS4MGqTJ8ttd6JcybsYbj
xHUW7z7NQu/eFHPU1SSG2VW/X0oir93FZ2+aCvQe6rqVPM965YZ3hRzpJbPSvWyG9Gqym+pmuHyp
7NyLamJGB5ROjqMfWmAdFkbST9LWG0lY5JFgl+Jt9ZXPFcvDh/3Tzl39WIxCJubcg1JsdRWlIx7v
Ecuzaiz4Xm38rAKUGCBpODTrwmqxFl6Sa9wtBWo56cN/ujk6Rxe+d8LWSxqdwqIgTcmA8bUupPG6
7mEp+jR2xhxS5r5FBeD0pv1UQWFOjpXe1Sooz2Fp3JkVl57j9C4hb9MlKAoJ26gC6mLbipV0sCFh
DJi8FSu7tyo7chrACFyRbkEG8SR501RutwepjIMsEGZlYQDwZ2bVr7L24Qog27tWd1sIk1ydHKVF
mV7gBmHjS29QCWa5eMtNe04a+jVdXVwVrZZPlyEPFkSfUrP6CrswpAiAp4hZz/muDXhktL6EbLAl
3sqyApdUqUvNVY0Z2mYLr7M6Cuep23arsHa5abHYyXWMK28hj8y79LAQa+dsEglzoCNDNzgoiUiX
bjymD561esB2XKjZhnrcZSXlRmNlqImCgD/WBTmiqchYJUy+qR0lEVlWd2UPjnovc+xqzPOxn1Vu
UoQ1rVfjp+8zyZZev0SeUcUyhEolKVlc11xHzHWSJinOjEE0b3Sh5h5lywOoY1hzF5D53Y2bQmE+
HEqDG00PU1wLvscW2OU7Y4qlTSqfM1/IGfK9/S5kB214fneuSVBSHdyl4kNUJs6jMLwe6+y+6qzx
oGxe83/Y+39ffKP2kgJ2LNKrQRNHC4gsm22JVzPdQPHqQ6oRPStFmHBdGy1UI5J7UeD7g1h3GKL0
90y9DcHGl6Dy90B/9z2VlNthze8704scHUZO4sAPVcW0DwOGTf6/HFwuaGpVv5pJ2fthDaaHNK3M
uA9IhHPrqXwPVpqQm7HBoyKoE/hh8Z+p0CQjjjfywVT3Aey16ORN14/EHhE9VeC8z4bhZnQWYo1r
cyC/TKsoFZWFhuJdlilYnF39Cpvhb7BBbzYS81J+eaXDDM36mPZxZVBim4uKKrGBnvuixk5lgav3
HbUA0wi8aSDlQR5ieeqnXz37tpEUX0xm2t1MlpBveFGzrH92Z1RxdeaXkWXP5rm6sLdVS/IhIARZ
hxg3eFxHjTW81SnYqnsMKkXSpQEJmTK7bpt6DdPiMZ8uH3TY7RxNqtwU2klX1yCpcnDAl9m2Zdgy
sLAJe1DOw2T/y9TO7Qoen6YC3wZW43MsGvk7KMbOIAMmtabeAUp0jsrY6Zq1PVWvHjRH0ZOxObTt
k9vTyND4gFVa5fq1tDtyIdVt0NlNsgltEjVkLKJ/9gtM5u2CSEVuOqGlanpaBo5Ph7xmnhRHzzLk
35qve1MSRaydaYhWa4Dl7QhXycKxuzU838VNwXYhPZ5G0pp8boIA+RJX+c60xjUO8rW+HX3E9xuK
r8Ahpl7XLqxZX8Yz5rZms1gXjU1wtXCQNub2xcmBkdMs7NuCuyNoKn03a3lXTUTcDQVBMgbKhFOq
EFBcfrVOCE9Ch4SMKWyomWx8nvE0A/dzdm0PIvb8hkQYe6JJp2GIGPsCBd3FCICariWwMmimc5HZ
SDEaDItht0RT8FmNLqnD/Jk2ItO2dpMxk48ZPtlmvUzr5dQnmfB+29RAfMM0athQ7b5319fQHvOI
8mJMIdr69VdwY1x3WRbZygASa7A8ZRIfT7iscbOs1V6PFiq8MifnOkUcZwOrDxOZyqRIhureq4Mt
SX0SKzzPe/V101wZGfZUESDi9GiFM0siIfa1tbLNfmezj7SB1KOelPg15Dr1taSziEKILlBPk4KR
01MWOSgZ1+nW1iY3dE6ldq3agrwEzoiN4/C9DACmoSQ3XoPhnaOl9h5k2rJIcU3s667B7CZsTFvu
IZjy8WGssO2aQ8KCkt6urmIZy9ZYFpBldkufMcFyc8e6XoXgAHmgIlU44X0hams/aBqfKkGDCl3R
jfe9apfNOtL5Kd2Q8JVrFCAASG1WzAIehjNmcpDyXc+g60LEVapxRsVrlTTlEwVEafsTaoQTMovz
bo6kBrhIOVgGGuiWNwflDNn8YFNBHY1sqQJEQHjn4p/mkhZxjVCIVIgwUbyNy6Ed92zoLWnfbZwT
oLomvIw6i7dsn6JAAfP6q414IFicqlY135ddhhy5K3cV4l5rNH+rurQARHget0F43lSPwon24WXE
TpyNxS4t1/VmhQMt+qD4B2bIrbkZ2VvtGgzjTvGhiopMytbDE8Mj6ZibGT3UPfiCKlAOV1Uiaked
8p4/0K6y7D1XwRp15vCVFvBF9sjwXE9keNu2ECeuXfO5Rf6qx8vujx8QJX4z+3sjPM6QOBdMJmdH
L4afmXDWJveJVDKY7vrjHBZJb89xSHmiyYIXglSR0tFegcu69Y/kcqvHgHgykA6/OyxZx9y3tVFu
cRjzQvmoUvDWCZjFBL9g9dzlvhcgOgWnXjcvSqnMaIe6TULxzVStUi8KgzmukQlv3UR2L+otTfVp
fyMhXtJwXu8N2Y+H/hIuqowsEbpzd3ORYSAquhdPc+KZG8CMF6z/GL7kTlVcjaORQ2421cvAz2lx
1ZZNOFF10DxZZVqc8m24WpFFJZ300q8QpsuUOlFG+a8NEjd7q4IvL/8esZpNP4SS+NaXEz5eZkT/
gYmREtemeNrcXSv4mZHS3BT221KdV/uWmNbaPFAhVRFvEjy4ZSyA0saXuTqgng2r/F/VN33ie52I
+qEBsOyn6zawuRjBxf3unXwZTzwB5+YG9Wt3rv8xLlFWTBHEhDPjQyb2nB5lxkEnjUXwYeSsMPUd
LK1HhwehtYeams8ZBcKMFjiBF8AY6G2ciL77bTMxR0PQqB0bEu7AC3PhXv7bLCZvPw79vROir1GW
61EOhTPLdT5Mj+FwIxZpYGRa4MGY3Fa8+zwRZitl9u1jMZLTyvZ2dC4DzvRQ4MBr1MXVRJFpoYSZ
qI0np/PXjPLLcy/CpHA5hQ6UKovLTWkgiuF9gAHcQIZNBJXL/K3M1IvNBmp022r1aQewtUs2w4Fc
gPGgIKBcltz8bQEgYpYNExeRWPUmPzQagJeqETunccwHUbivpqvJgM+Nfm8HurxTTk9+C8zNmkoS
iuEKEaEJHD9l7E9ZF2fGzM8tIaYL6yEIK3K6tZB3Dpu5reqvbBTVJ+AGKrGFmckROEe9tIw7VQRH
ptJzOnyHyq+/lg008JIujoy0CQmD5vkEBeZKi4fLR77+AMvOOTb7fRtEG31ircNHfTanXSjiuT5I
jFXcHs7LRicX0VTtq2AgwyxNpJZjXZXGSxGghjZ383YYq2SRZcRhFav0mWA49j87JS30Z0r5pHaC
E6p8Safv1QQN0n+mN1EMdJ7rPwI25jGe03eTpgRrYI81/wyBuHQnMOyaZJpQHgVTHaSUPT6EAy/u
X728s9VUw52Q15jctfwM4LD6Af0b7tTpMyy/rs3ppwFuFcaPWb/24iVTN5DyFmgdOKeAdN7b6uRm
zwsZgmaSLix2r771Zs0/c/GXOWiYmPBywLDu3bMg+LdzU9DjHRUlzcG7FPXJdnGTi6she+38p7rf
4Wjtw4S5IPe+Cf4EuOv5S+ZD0P+T6/dsNhHMsYVSMXubABWJzmrza1JpDR4RGnknm89faMNltTsk
PDnq8RawgrCLa5zc9o9tAj2+GM7Z5GMq95XCnna9pDsqU5Efrjmi7Y+SM4i/o7qu6VipQQKKGxJ8
fRtCMYj1B5c0MHY6IxiF6aS2rj4uYjeeuxgNwk9x5iC/ZEUZJ8TPPQ7UMLGpG0eRlx+m5mTnCG6u
O8vaqYJ6Q4DCYEQrQPpsPFig6LDiWKpOYbpb/eu23kPPBf1dLWiNulomFJWEmcecx2gvhuwi7FXm
B0F0crkjk5hKxM3+5zS/Zfjo+M9OebAtGNTmYTJfbSc+lyq5xH8URwNtr3lH53gg9iX6a3Qy/Ljb
k43gmW4B7zu3b1JKyuHPq2Ti0RTeoYJ09W6Yr5TFhQimRBA8ARmcrpfg1Tic0G8+8B1OfejrHUW0
9nRNVsMsdi7RBdYcWe0SDcSZqcTPbgk16+wTtZIhS2N+zICoMbAaqDzPPq1O63KHHQux4ryeaGjP
MJk0XGqvBCWAPpt5F+cz0tJTmX8SAwPZJ3RCHRBaB+QbiqBnKsq2eGgfdL/LJDEivHE72iIhT7X9
45zX8SXDwS4OZA+Z4bXvEcp2CZujxbiak7GgSPfUhlem+eBbF0820axnDDUQq9N0TVnAXP2RPTOo
W8phM5Fg4vaIyhm+a4l06xphOc4CdmpGKWQ9vn6C2qbGmhwjHnbWE622l6g979v0rrMevfLB3siL
p970WAuKcKN5w5H0Xhk7dEHaTgyf2L4vnlxeehpbOvOYjvFZnbr6Fq5nTQHUT6FNCOUT1IQuzpXV
Rc6paV5MSFL7cUWHHnZ4BGIiR1tCZFiJG4Vf8nut90LGTr7LV5jFhFBJL2Ckrriz/TrqcBuPR9jr
qOYNb2coBZ/InR0XtfZByiJ4Ho5x8id5xfNRaIS6L9uG0QRVwadfn/4RphZ6DIUzvgB+M4rciPcG
mgD9ldanwt1X+am0YndKOHH5Q7GlYrEffFqfOVcvx/SCzP7kg4C2t6xb6L+4Hb4R6Dl9szOD20Du
WFyGifKsV05e1GtMBVb+NgQ8A8tHUkMuXVT1/oKLeDSrM7iUe8O/PFOFsYeNWt5xz3NBDpgBoPpV
gpeaGY/gDyqG5/ZA5B2/nc/N+5v/DU0irCOrWctdJSMuEtemVS/GXtsrgvRIL4HPPGJQIBBtq2LF
eoC0Jt3ZxCxlXK17B6HX+CJQKFbLWZtU753WFZH+lwXou/2b7asABVAO8Z3aB9f+RVHKqcCf0Jf/
sCXW3bNHT8yObZ9kAKp3Rj9BKETF8oIlg4QWBkMrXpu3ct652LQUxaWneT17/e0lYA7M5+RYz4uz
4+MlxKHMd/xP4vhzhNrVnZhQ5b0THDS2T5ZzrRqk/3uskwbCS8QBlLPT6OjiC5+f8NZZ/nWAbVDn
n95ABxXGs7d2ue70d+uetvVtnl88nwgr6idvN7fHznNDmATH29yPdDJ3kZE92iWG51+ewIXzGUx7
rY+8H1b96yKR2M4WUMmygNQB8VvbimPWRqOznPTFnXgew0tCr6Tc58Z5GLlaJlCZIsiBikFIK4sz
t49MvYGnn93hoa7PF04vgEV8ye5Nb5Qn0wvavTNB0bZpkB+qAJZR6gzZPiFAk8kAIvuCHK+usPa2
NXcfQbWTYGE1O+09UtJX08vpwcSnPFRDOsZLYe58f9ottrJeqrJ8qxfGX42GhDRni0yB0tuuzcAs
YgcobHaC4iiRUpDMvsKl/VrlQEhDxlu1mSGCRAdVM6Xbh9partYLiBa03whHIbdQjeyN3jUeFDWR
hgbFC3zMHGHLZQAgsff8ZUw6XPyZ5XHysGZ2lTYJfO2vq0Krx3YoisRIxbovc/Otcxvvune27HHd
6lenCbt4M+nlTIcAEXLfCkpiwkMlrjd7Th//+4LMkqdloWJDpw5xEPN867BAWDMbWlG5+UdwKYgE
xImADfNn29bI2AfvpiozVAcaeL9creB+gceDjEUf73XKPhY18KaLD2xuFDMha1K4uQFnn9gLawt3
U+X4140pX7x5dCik85Ds9iLHVJ0aUaOLmr5q9jk+M2po2430k+G5Nh2HRNHlZkKGDgVq6UM6m975
f7/07nynwx6yp4Zt7SY46tQ7m5cvGayp65MNZ+eWe3a3FWNUayEn1TMc9dbE2pQedzFf/vvzwLIg
VBr/sYGRnlfXwUueO+f/vsy5taHZUyBtaiFFdKxLCg2N+04575uC5EoDVCiFtt4206eqtMjtNXLD
QJznbAOuJJfOKC1ijS9/29atKE56h1yGtWGIKhtlPnU5NC3rO08W8l+YbYM9epqp6eLUCr4R8HPU
B219yOuRhsgZyUlPhXro2GRhNTrHfX7V+0v5IefJYYbGQLz6DdEFXRG+eChkx2J9E6AJGHuFOvoO
+29To3+SQO1RQNNA6q7MN5uMSH3ulY4HXPuzWTwruj3FtT8U6A2gaJ7st7VdXrs1OGiM/Dn5l8NK
N5Ph/qT6ZbC2D8vJKoLdwd4rOg8qg+ovM5x8JkFIvc5DYQu+WWzNzmJeW3VDHV4pks4Eqce9WM/V
v9Vd8VgBAdou3RW51yRjtX3XkC7WgMFhbH2i8ydF7EoAK1MhjNcuJptx9s6rOEyl/dDVbUNNbdvE
iLpvwrKdo94nYrhqaiKZ+5RHy4VDHmtyrTn7K3alXXG5j+kJqUIvHrf2zeman9Qo/jYN46Nmg+qn
p0EH8axJtJ0Hk2VrIlbMCdqboWLWqwWWom4s7wdD3C4tDFBRmV9N6W5HE+AjHK2nmVl163ggmh1r
ts874zDdlwuYW72YLwWKSZl2FfeSouQbubnRVd/52vaHvISQdlBfhgZJg7VCsTz45tfijoSHZRAi
VcaTA4WoP/IRTnOXRx0Jjkpc5UN7zjrzt5jk1WAND5R4VmFvgUhkLhU+w0mHDUmo9V7Li/XQVTso
u72DebWk2IKtvELJtf6ksh52EHGEsciAEIaWyGtah5zMuDPa7yrHmm9uEK12SVxwhcd8HtbhYKwN
YWEQjPVMikkR/k4G4wwDycs2t7BxpGwXtYHbYwCjw2akq4LMje1RU4Qm0ht3JnGuWLHg+thgkAeU
UVGodt91s8AzQi+dW9VH1aItImRp6RpAXLO/MnyyN7OCcL9pQzKpmeGtdj1XzFBa061qtCPIohfs
fINqq8EhBi913YsuEBFWv8z6WIiHrqrzqzkf3yimC8A7CdvYAKjsz7YfKSv2h5vgc5wAvRavRoei
ZSJ81OdNSsFKF6bPi19+97Ph7npuCj6MlPiGdT2ELW4Mbvsl0pBDY9isx0Z6LyPaXUm0ZGls7P1b
eAxsAgQr7B52y5UdtOTD4sztl8+x42SEahoPqKbbIguv7Wq8cjYv3/Pxa71IyAOedW0WYKZrreLK
CnjSTMEIMB+yDuYuVbY5ZQOo/YJ48HLzVKWb3IXzr2PR4yo5tKHrb8rFbJ8G3133ti43yCXztrQc
MiiFPnSlEeeCQmvTZrjB6gCeV6JKyGaeCR0GcjtIuzt30jdBj9FbNLTHpVVuYw5F/RWGcmZkWx+0
0RK8k110qD1gTimG2CgvnjhRdM+uWfIhe8G9ygKccJdvBQhA8d8Zn3MHH1vmdBy5a+tfm+AogGin
VafzU6Am/8km7TGrprMd4AhzOa1vrTDD9pyW27td9PEUBJ+bFZQn1Zo+fp3ZjOr08gBQVOLauay+
/AA9grrEQI+vdWE1pOXTJD3Xn7PMxDc2n8eGYBczQE2U5uiMuPXQRGZL69xUU2/sDKro9cTDoQvx
rSwXpVcDMCdrIDO+eWmOtgDOXlzqxyr5GiLwburR2pnIBa+rkfXSR8djEzjUlIQVN/5Mv3VxW4DX
Mca2W1Tk/cvkrv3RH+b+3E1VT2Z/tnHxgcDO66rPs0H0g9YFiHhewztLkpsvX3znUrpRfdlDMZxJ
5/nvgKxlShOY1Z7E5bj8f2cmh+GE5P6UBeCPdi1PnoFMt5YzJVtCBUkZZO65Ee2K0sNoye5R2zlv
DQIppq7cN5dfbm31zNbSNpsiM71AsDnP7bsnVX1My3DAW9OGSTo6qFqgGvrexns64RCQFRnQXVMg
WMiq5mqtmy9hNZeQTDHsm8qb8ElxQvUDoopGaW6AVUbObLuR5zkwVKd1pt4izDQVed5CKGs6kYDo
I8NNxS3kmRcNXoEGvFwXBHrDhHukIpBIddDuFqfJaSra9LlSiveNgGqjq9/HzTfuS1Odq2Cdr3iV
XSyFxl+vvN+uHf5Nle6uGkH63EKUvEDE7zYGa9vSI/EWMtvZHkxZ4BBQq6svEZI+WvfQ0ENfvTmy
SznyCPRWGj1H6/OgYKrPJG4jlHHbR7kQsCS2O33x+5H5z3lxslZ9tM/bNp2ngclWDOravNBv/K4G
U3rrQizBnfUEwzrB/GVjMAKy4OzVR0EimyjFzl5WwnvamxTUF6GET+IA4p9DkTZ7MwsIukSHg083
D3mZ0qZKzwJprW8tg+75bTk5NM9sE1KDtMc+MGS3k41do9bJuCAdttSPhbajsbzd2A8niXKwxBVd
tf/D0XntNm4GUfiJCLCXW5EU1atly74hbHnN3jufPh8DJEGy2bUt8i8zZ055M7J//diteqO4WnRw
cZSeKvRfUyU4QtETeD9TPQJJlcXT1Jk+98ZeEuaPTM+9QTm1Ldm7luDEyH6MEo+GXlozn3WEEp8E
QrL1cC+FCTqx73Eojwp5J/003Ls0uSmNASYLdbniIEzz4K8yhn0i/dPq5lQL/Uk2mb6IlHI+N5BB
dd9iM+KDRhVYfyQzblfqPtbH90SW//WD9q9hKlbQ76rdSlT0iy5YezgCp1CSj5MsX1QapTz7Z7FB
FMYTiCPXYgX1e6pOfWv9dJn1SNJibUpMOxRI9ymB8dYPRC2nVfDg1ydvkOhqls7TCkDqA2CSbD+V
mqfl5lrnwsxGMFDGIh1ZQwbUEeU9CQZnknQ0Lcjz8ghtnYoDp/AWYM2QDwd/XNSGi2VYezNBvEPd
cgNxurelV0hwpzO4XUG9K4xgL2GlPLU52ObsZF1uiz683DQWmNQCYonhn+k3f0NO46aqXCvIFJAR
SV8z2qe+Yf5g1Wutw56kq7dqgRxHqGJEfIX1GEoYOsWkA2/Hwj8RLXgWB6+ZZZhW6q+excdKAYQw
PLOSCdRtEBtIm6hocBqwuLMh2gSJM19rtDXFHD+H3tL4LfNBLsxNsdw57TLiVwUv5jSZalA5wDkj
IuQOhXhkTbcuPZbhL5LtlRgGdl7z9tTaa+CrQvcisALnEOiMUDE5khE39OsYNVui1EDWDFrAz7qB
u0kDlqwCcyXq2WmafN9uauknM6BoiiZ+EjPT+2maV/DWmRrM7U1VXwbiSt9amnFlOxQA5T4ALhSF
zIe/KpeHJhAfNaOrFjZn1hBC1AFTpJ+ZirJVmZELVU0DF0+Wn6rIzlZS4LkEI4D0omjp3lQNr7DI
ZJXytyIMSZ9NX0LDFs4w0cxKSr0SzEfS7L7UqWkEF0NvXRlBaupXbJpApw1ZvJqjBze5hpkpRL9N
V2G5l+6n1M7yT2lRzmQshxIqZp3T1UYM+5BBTzJHS6OuagCX1HeoL1fQcjaqkdsNOFOpBYvewTZO
oqE90ly3Z2GCy6wja07oMlHMxihBIjjxTq98RxymftGtVBOXSVRXKl9CmYzNgLCpDgyn4P+ZLa7I
+LKLaU7Wqv4++XxExmW6qIFNhFtTcaBwb9VugwLNVo0KpaIYcJmYJA2Xb/Bbjfa9EGTcXZQdM6xV
jlsBCSxiebVM8pxwbBFQKzJK9QYImemfr2bfxczCF4ijoNy6LK2BCml9XFtGwferLzrHVBpjMaGp
HxncJbqKK0SYnFrWwp0KPRjjxH6eiXjoAVN+LF3fSTQCCNWRMsXNMSo9nQGbSRhef6C4dJryH6ks
Ajaa46+GSKfiIdZp6woBTNFwrxUmZibcBr6I/ZWGgHwZau71WP3rwgYjy4b5jqK+96Vy0gXhmma1
U5dUbOuEjPpBTZk4IcGxRtLnKCgLdcb31KdzN6Ekx6h0hEBFfkmEo8FeWlhy2c4f861Yi9zLafuI
gLJMn7lluBbn8QMO0LUHV61ZBfNPhggzbwKM8VkoGq7S+b/IYDw/U9lPhCuwrzSyvKc+dQY+lyBH
DINFt0VoJbfaBlyAiA62Ialgmi6umXFvKt+yWZpMAcxVZqEBVFDCxlQZgJiSkXoF11uoDg6cZ8ks
to0Q77OiOkaSfMktBig0EPoM+k47WG2nEEQTYa0nIsB1DKbkjH9R+mlfWiy5RV99lswy9QIiSIgW
JWNQLVBWjsm1JcTDCh+S1P9JGb7a4nwqm0unibcqCBNAIxFKzx8X864gt9v3oYxPBaFjeIZI+TYc
SPKLRUYrC3mdEGcf7tZy+3ZMbmc+fURlr8lvZKaSulPnfz64m8/PWpCYlwh06NWflJI8wBg9rFSn
RHWRLOdsCncKPLWHNGglHzDmPn0dcRSer/1KDfBCRQGkM+oPZbKHcslTkOAOyLLCDHOsovHaMtqI
LWMXHKpkqiQKKCH2V+1imTIo5zmHG0PsK6PQufmx2BiQeWf5C6QPDBdtEjJxRSBDgpjW8YfGBerv
SeZd+15Z+EyxtV2rwZZnydZYc2gxLpqzM2FRkMNhluT+joHE1sgRDp/liTzGlxEdo7515zJxQjnH
64EzAXecCRFZSKaEohBkbKkXKExulq1l6MKWFHuCZq4GNDKt0h9b5k3BcoLqP2pjMBJJ7FF/jvw4
EMYpEyEaB27Y/lR0gxJGRjHDiBLFZw0xD11VW+vsYpYZzPIqBi6tYZpN/YPkrxG4P2R9NHgkQ3Hl
kFgZZUwam7kKGpnJ50zxMNsaOTQqiJ/fKc7ytxRnkMTMrdS0D7PLXVlqXZ00tC7hnSs4KqjRXa6M
c1MKXLql23Xg1cWrTv9G6PuprOB95qV9BlY5PuhfnSHUwMNJzVyC3nHQiKpuMxHy16lk3nYHw0gw
d0aVDdVQyIirq38TJD1qprpz+9sInzpvzRIS269UmPKhB1PEGcxdiZiziSai0OFcJYPdhsjHAbcj
7oeYHSYPwgWipWvxtHSKvbTmjK5R4JloK6n1dSl3FbVYKTwstOIDJ+eM4MzXXtKkO1P1UWi6vXSK
BT8zKCgcEvFpydVXP4dHvGB4wLQ41OHBgN65xnKes7ViwP47ReYqVZStgUH0sEHLAFuEfzXfMXGH
Z7mS+XiR8QcZ0BbmbDcvqEHQWwxAuWbG4FqXWJuHzV5WEq9Ie/LJqMwHpAVsoSHFLUTRXDk56Chg
EPTtZx0GDy2xAoOubKhgtDAHB8KAZzopHa7bfj2uR1F0OnSTBq4ZUp7eYNUeo6w4L5KOXgdGiRtM
y98ysjQLWbBDCi3DRx6Mx2moryIeQSgqSBNaO5oaZwrrHYt3FQwfbR05RRazp00nl7CtxpCxgJoe
GZoTxjNW2ozI6c4F3BsG7CIM30urYJvNMgL7HCKFcpO5ESG9QCT5bWm1GBFZWAYCszpaCW4SiSA6
VB8KAI6icygXriYEXpTyBVBwDIozsi/a/mYN34a6Bjd+1LgBd9QZBsyJTomuIl5tMvTLhC5cncd/
iipuO40GsKqcQUkOQwm+nRMiHv+GvULvkXEO6vag3ix9hH0JcTfHlA01faqLyNGo1gIMi6rC96Jm
NyivrsK9vByPpQqGpyGaq+OLqbYQWxxRn2s2nm0smEkJZ6YwOyaGZIOFJEzQMBajzqy4cDvM4cOY
jGcBUL5qmFUg2irvzWB5jR7yaiBnqindEtBM0ycOHcSie0Xf0fzAJ/0cauhBQYEnCBxZP3QmnY5n
unbCVWzfyJwYlEeBImas4+8ctclYjzbo+6pvF0ncU5lnBI4F9iRvtYjDDSAdbLpVOYJoxYQuGciD
ekw50ABPv9AqMFNhUGsIjhRVbi2p53Aa3+AEUkjuYnyGazid74EBEKnlW+bnEUHllvgZjp2tcfwt
1K6+rG0/NTeW3CNZYSRVvkUoZ3MUiKaFs0rpr6qadO1bzkhP4GCnf6hnNNt4p3e4m9JS3ax4D7gA
I/0hSNNmnJBJCNS52kvOCQGFE2p4fIx1YG5FxTyMqrnquuEjVDCx8OktcaUGzTF5TBqRjWLjQhBb
hxFY7nQWlxLa0ktQ4sYZDJBoxEBWbBLMkKwjMfGS4a5HX6XRXCHnAzob31E24SeZc7Fla72XnFTC
bbqsD+Pgc76Cn6gyzJlLBjwdcpsp2DYitmjem2jd9CDRFKYDQVvlENmJzyUsRBx1QUaUiGV+t4Pl
JgRVmBY2cO+pcRe6zmXONMKMTYbRmWQnZCP45TFtpU0NYcIYh0PYNMYKswR3MPGbb+DxtLBGuHwq
lp00pttExw4to2oc0dGcpyl2Geqf0vncYryW18PaD7PPUq2guSI+RKKCSQtMWOj5Q7dO9QpBVOH2
1NKCEToZYsIg7ejrUNtPRHfC8YP1VZMxQ5QNRlF2kpw5QVC4x3aBUYVFiYHrJhSvuIqYeqROKODH
jQHBsFim4LNTNhmOQXjADcq1DfV1BOm9JWGEQxAEFLElE9bYzpBOy0gk9C50oTYCOfNJkQVjmzuq
KoLpmG/FReGLuF0w47Marsm7Im17CHmCLWkc0vNzGeI0+NXJKPYMrI8ppLvsS+luuvUQ1Wilw7VR
qOQ0AFmjQZeAdVwd4EpRyC4/BXYozB0jaIk660w4yyhop4Fg6umGd7FAqyYYo5svMcJFte5S0zWT
/CkbXEbCM7ZHbJsmUPRJfMAZRjk2ELtbCn9VD2ewBAGG1JSXKxH5WGzgnwHQghkY6mSTgkcV1ip7
rhGuBpGZnLRhflMyJK3FvkhwSavuNIGSvg3phAf1OfKFSnSh/zONdwEQx6CUdiea64lSE2wXzQXs
Ta8drjVm3+jo+WgK6pxKlVxztuAMQi8rOQyGjdgzXy+/IwVjCQnS5kdhXhs4yeGFmxLrBnk6FfpB
ax8xHOa4A0bFGpbE5SU3+NXkn0iqwXBOZXhMIR5BNArjrcLoVyneG+NfAQtzVkZ7QOcqm5uocWTW
mPGShsXkGY8S6IdTzuEBR5Nrv03/ouimN1dLfhMlp5svOv/H5KbooaHn4leNYe2wScyVPB4KzAMy
OglBfonJE4FMFp+5XkL8iy3GNNSzjOaFVZ/fo/qtmD/45jnJlxicZOBRIDo2U/KAe6M/dyGYKCEh
r6zzGJIS4hexFLD+RgFdVzhKlJjWMEvTVYwYiafPZsCQ/MG6bLlY9ZSnkFFjI7MGblyKWnx37BQL
jIrLtYZjKfuIubXG7YIfzJpoIDGxoAHdpeMWW5JVO257oh9R3FBcm521ynVc7YWWM4ctW/lUDeVh
GavoACW6HK0a1vKU9bbO0xrpO+PAjXEA6oHKdQlyC9ZrKP2se0jbaUTbPNmI83oKQLVxRwKrcMvx
p+yQVcjvhf5L0nc37cl9t0r2DG9IijeV8ZPLb0msHZgSEq+XbTHxWJlMOOvsrup/VYaVS8g8+40e
xevpsmKSXIerqX4Vuoxdy0Mg0UvG16kn0lFbfKD76Bnp/DdkqDpgSHVtJws6AegpOV70PyZ5BMWv
6eNBe2fbBhBzAV22Hcy9HgQgl4VLzZGl4uItoPH2IHwOACy69VmAtYztF1FYQriJBk9VDkJyN9hd
C+43+r0tMg4xsj85/eraa2Ice7iWVvkQQybTzHeSMVwN4ZLw2PCQMkCoodKYf/wpHWJDJnodWy5n
pbYUogk9RrGdrIdB11AONzHl/uzhpxxVPB45fQZAIV3barPH8HYBTqGrEr7qRRmL3okLW1bP10r/
asWzInmLaxEsZLNdoAf2yBIWywm/tHZN56SYqtXxkxLPiWCGAJWvIoUXLDLa+uzMB+nuM7itdPTF
k5mea3Wfae+58JF0boED1wQLBA4KvowC960ADo1IyvqMai+sYVR6iewsGD+qhgD9gAIIss7/iSLE
GldfIQiCMrtqrB+VsxpLpgSrSEZS1fsyoKbhVXDIwYQATB+DxIsu43WyhmBcVK4S/go4VAlm6Mxm
QcgckwJ1hYJiXbdEFE6HgmG74iqFF1a/CbVZtwxD6AAmiByyRLH4G2J9w/LSyv3QXyRGKBy3VoNZ
9EGjdmoZvrLSF7dwAIBGUBBx0rkwL4G05fU+A9aJrrpnyLmQNt61JnJaDTSLI0qpIqdncdT5KQhf
nch9MD808VpDjqyrd7XbdfKjGX7L/OZbV1p9jDG+pMntK8ltJOZU8AHwkBSjZ8eB0fB3ILTXGSK2
Kv74xjFV8fd3Wfqm+DDtMP+28u9J+S7pYissxxk2NiLTucRe0o98SHzal4TYlEBEKnMEPuE/hhuX
qtfhRUWw00YbiwMDTCy9i+aPYl7m4DxAPmToToBxpH+V4FwC0J2Ug2xjNGXIcIrit0p+YMdi/y90
qzGoqTMnwWjY2I36hzXv/Jzap1hZxkeNh2y5L9IvSnYaH7+/1NoF3R41h0jl+BZGr7BYc0eOgcHm
HVfTSkK7A5N4WC/U45xqFABKTI9KDxN2zV+idSUopBa3dfIxG0+13CA+WaGHZaHve3S+47qm8UMk
xsWn/OlP6xrQM4sAEWp5lDTit7PP3Do1TezqxdsA5DfdaZBXRXtPGNvD310JJWk2M4vks/BfIA/L
TaLD1cThfOBN0qJl6ZdS/GO6rimi49e+F8IMSmmkYX5kKS4h36b6b5IuGnLoBm3IT4cUrIdXEZwQ
cRKYJ+WHuF2Sp2u++jYkGRb/rWE1DxtdpyIgd3rAw5KhiilBPXmvsSveN9lb8BnLxyY4mfNLQ9zN
JsK3wZiPOdl45anDmZrXTA+M1isgGg+ubme8ponvHV3l9i5CCbZseOSt6Y7RJcPVNXHz1NFVbvrv
2jzoPK38SQ6aTG6D4mpk/wa7bs9gtl6SQF5U3rpgJ3jBSDtv7B6m1O5FdOmxfwGWKzoX+CqSkJmU
dp4Q7YxRUz9gJeDUNdpLCojAemv8t+mnrh7mnDglDkyZsE+YgjFRtJWBwBmAi8wKrxlhRITlBQTm
4LwCuzAerii8LEjOETQBxE7VOTM3IzZVjRsNd3G4Jwt6Shn3TrTZLHiNtsu6f6FMeAVTnpsUf4za
U/gquPYF7amUl5KxSP1I0/e26lZNt+dzN8wUqJeTUKXXhNul/Eozcxfi8zjIzZs4PPXknAYMDyzZ
FmCYkCkpm5DnR3wpp0UbgXWEVLXrTmxXIgd8IBxK61hKf0X81GPcivoZ6e/inYWBjHrqpFWsQDC6
kcvYcGkkM4o2BS8L7Yw4hZZyjN9FEMOg2vB2cxTSwzarP4gHLbP3Ur3Oxl6bz2L8iMpzeLMICaj+
4hZAI/gOQndADVRM1VGVJTsK9/yeJontRUggZ6ismxviEcU/JPDPhPhpBXgLv4eEq5hIx8T8c2iN
88B4ccB0WmNxC9LVh1jdN4e2snm4r0rYp3he099xevtgwbAlzOp3hlU5j189M3Na05U5gacr8kbD
g1piSDrKO5lWKLmJ2ZcJSJjnf1nAjtvrT0aFOcIvQ53QNGGv0kurCYepuHoJJXpv9Y1Q1NH/6/WP
wAiBvTC+wMRf2xTallrNAODqnfJWZruWErPBHLU3nTHcCfHJ7P+UcJexQjQ352spjB577BkT0hGy
XcI8QY2/SaKQq2uZ0Ad+pFw+ZfEvr18W4xC9kLn3r7AapPJUFBCzyMs9D/MFnUlfopbRDgLuRXqz
k8SvJtjL0kUc90L1q6mXCn+4AFjxNiUPjN/WqdVvSlPYh4ALGU5iubUUZaO8kkXDhNyylJgYaVTK
H1CJgIkaNaqmrgN6dgEpf4imFEydrrHkCurpeuazFki2Vp0G/V/c/GpM7HvMZ3SB+HHGsmgTZYP4
51ue/yhkXTBolqklthpws9DDsnwYRW0P1ndGNDtcLgNwTJXAewZokIDtEuZ7WbTqHDVnOewy/yoi
rNIhKeulwu8yiMDAZjPHJIxF0oAmlAd/GOxu+pV/yKb2m00TH8L2FkEMbwtMjIUzb1QBFonAjptX
nBG8yGcN6gHxuLUZcRHHvxQHZfzerRL88lXRbse02SWFZ/cyhAmZIzCT/D+4bcyfZCI3EMeqrOPD
fcSwiUUgI9Y9LSTu7bhtGFGzNEPoSsiLCN/m7l9TYNkGZQuaW8M5jDLciVqnp2rsgAvx2t2UOpAi
IKqoY6Y1xOeck2/6VJH9NgQ1Rwo/k/Xmt59FZLiFXuP2hU556XhjhRCZ1G4pIdIQYyUNmMxCZwfk
HGHvhOkUqtYdBd+PRIpKlP7UMJkwag/nf1WERpJfxDPDHaE4ZSX0LGOtD4JrJMhrKGgLyFYo/tyh
L0Fs0QckTMBCeVvj86qxmDruwaqk9BRkBbjblZGcMHZYW77pSYjWB9ojvYWW/ZzE9xooSczEtRnL
a+bDWnFxUwIlQKD5n1FOXl5FRVPdlepeR+dYIROYm7xRdmFjOhmopm5Zdq7iu/ceBCqg+EdjHNGj
oRQAmjGQdoNO0CUDevcuQnRC25iUIsZEpOrvwWnRVjf52UcAEQK5juxLGTlx2ZZOx82SLpLZNEZO
HCGcxCc2D4DLVboUBcPQVyx9avlvx5XePSzdKZW9XB6XRVK1O112Q2M/Gk8BI5zMVeAsYRCQggu5
Agpav9rMAA3aUK/FqLFF/hxSEeDyKD7wEfP2kDHhhpat3gIkCgo5Ejhj0cTJu6I+YjGF9Hh2gOxt
8CsYltu2eFenSzchZ93msK4yUG4sSr5g/nQFVQh8B7QbP1odIT8MyLFxa+Acjpp2Onf5ecL+nysX
dxt1HfoXKwao2OTNOugQouxygSH4OrNILiOHDRIvklW3FL1OwEOeHN1DyfFT/yyNmZYix2DX8OSM
9E9p1iw1CmFGChLhudualhIJE2Z2/X5qnWp69pMz9B/JhHnPoowxv+XoIEuMOXuG8EgVJdDeDr6A
kv5NvGKj/sk65s8pM3KNgZqL8zyTY3zeFJy/WpIbGHBRZcAfX/vWUR4I8HjN7bdunq3qZQDrACrr
6XdcEnKBNLlDnKGiW0MszzGjgDspg+wkyPlK7Tkkh7qkL7hXwXeY3i1tL1tH3maZ79vmFljenGwa
+Z+IIS6+uhUutZNM4wrjT+OthPWPLKwVSPJEY/nuYB3zhiiJTUrRDQCLdS2+isDHtO/yqjr7OGeh
wot36n0h1GDeIV1b6a2OuEj6h7XIi7fCFRZOjoQA7Sxp0PiAxZuR/Vm72ImZmV1hHKJ8gCCFLUkJ
YBZeIJN7w95ffubevA+Y0flM8o+WiNkLbrBe1Tj4giksLVZwZIPB8kVgYls7mhZ4e2hMY3jPoHnV
UZJ2Ye6FPDM491Bx0LXGB35SepscRX9td6DxIu71thLZ4xfPhDslRGPFgqDzkuH6kwbGUeCWzaEK
bmFCYbEb542QudMbgJn/Q00Mi6wfHMB2CBZz6ankn7IFXSv7/2cxbQFbDxh2EKsHhzYGUCCb1iGs
7fbQmI85vrN1WKJ03gwo+cCQKllhMVdEYJJmtOgk/uXFac5cRn0YWWjxRjXpY20glukNUIdMWPrp
F4Pc+XsEv2Q0pd3kdjfreyv+4NuUMs3UIZrWRXgDrSPpMV0QUNPfcX037HDDKWPsm7cVdx1g3As6
2uJMrS7wOy+bwVCn2hguTP0+q7YaT37C2RRvCcDJddK4i72PgrX1ubUuqX9hUtoSHBqyEvh04aPE
LCmkMaiX5mAbYnqqtd9SypxYfbbSlY+ZyY4M7liedH/X1eQ6BXagHDrIK5nLj2EgaCNopjlgW86E
ghsK8lkzXyDAS81BMEDXHXrKlAmJo3wNCqbtrh9Bn9zV7Tdmkaugpl3E63XdlUee74elriUDFy6H
c6JsgJoZ4aIOdGoQGyjytDWZ5weOrMD/cgZhzWdv8OSi4lA4iCA6MtmxiXWhINPWPE3+HO+VGkr4
82FnkddDlpbbI8ZmVDGt4fKZpSO3bsP5ZMBjtGlYGPtNb8UniA4SdmtyEWcGFvxsHDm2WMGp2MEi
Kl9l29kLHg108AxZyWY2bBV/ZGbBuL1CjPgtcNyknJffc7b+gmRsoN60D14hM1S1dgC/RYx7BHJe
nOYCv729ISWSMZHErxXpCt40NDWvlKYBigTqfuimgpcHGwmF8nunuGBayAZa1Ga+11o2Tvz8eYGT
ld6jWwV39SPAIPmQTZCiSBA4+QOWZC4YrRFuiD5dzLsij3POQFYY7OvhYVIKMNdqNtEnbhRsxHkb
adiA2WJGAeUk6Xp4dvFBNL2pRom+xigmAGbUlp/EhyyFxau5MlX8N3CM3NbEnjWEe3tIun3Ylpnb
Yd2MvdNGDc+VCif4VqDc9b0gZA9t0mhHsTmKQFRMOjdj72CLMmHeSfpD+P9zhcsU3MAh62SLhSqb
JKFyzc+U8ULvQI/lRUs08aGjZIvaCiNANnAuuDiYSt90wGzz9jscCfLitnEHuNwmLI9VObtwM0KW
C3gIqltmvDlCvQ2ANs1Tc/H3oNN7Xnxx6RgwV24UrTUVgQ22xB5TCxGbsXVPjINu24R3Js8Y/T0n
WrnpFqL5adBcU2Cuy+z51kte+MfonlF9pXsyYmWykYr0qEX4sL5J3aekXfg6qKZNKNjdAcekAR/1
iw5z2nS1xE0Ya31jjQZeq6GGpRT9B6s75Y0DfiO8lt1KxG+c1nJbT2cpwaTRmzWaDJLNT6q1rcdH
7Z/A2oTIbois5XjNydSxlcfojV/UEfaA3QAw2ifMILdDgoCHOKH2NucMEqGIAda6+uRKwArHMpkp
b5k58BzCklintVbcOv04NHdCoWLNQULQMjudd1O0bmPP/OEY40c2GPIz3wfiWGvZAbFZlBy7mliv
rfCb74RfNGPSC3CaDF3VxLeDvmXjkyLlL8+gDNYsdNnfVeomRi3QLBsgLzzauj4naxWH38n49ltc
BxGjqq+5+06NJ4SGOt3VswtdAaMrsd2p5adOF0IvT+vkIsYdqo1f78xqMwx7qhW2KSNZ8M4Srpd6
GvYx+iRCI2a3az2UEPBTWnEbg781mJzsUryHrDPweogU+f1e3ZsPY8D1eQ2tmCkMXHUQTBOWb3dg
jM1Ng7UGoV+xRzAI4Thwq0GXObrGr0QGd+NmeGqYGw3SLQgehAVq5Ax2bpYe+u4Q/GakptpMjOgg
/AlBjf0pj5QU20z7k+EfkQyJGOEmYiJi7DkclHfkQqxXzK/AE5tNn2xk+cDdyHGQN0D061b2eM2c
GjEaXGAy7sl2wWJZ5/KM4YUbyOCwtvXnlt89VtgbIid7XEQp69Hhgh6UnrZFMLdhJdbecJ8Aotdu
9KIyFhkk4d0HKI0qhbOBjvdanlztS/8N/5iFUFZT7vHLPgMDeCH4chc2D6P4bH6bS3Me3ujLpzvV
siySL76C10ZSRPGT/5tgtwEqvNiVxV38CV7TAWk0bEEGnGvSqz3kmkzyqj3Jug8TCvRSX4hU3Lvh
hzEXX/ong46RHGc8vD/LI/HPRzSsxfLzRBcK+kP0mWDRrLuIrUw7btaocs93vv8/2Dwm5qwqFZXT
/wuRft447vnyhr5nJ4qkLyG75SL2HTCn5ofIXpV5Nqsgc63UlTyVbJpV9OQaqb/ja4TqCS+uD1/8
qBvuSHt6wwcSW3j/zmuDL6ZJm1wkjWwdl7bWOTTAE1zWbGvgdxnAL3R4UR0QXII5grOMmshT9Fd0
IJBuMvo1JPCjnb04V7DcaKYPnYsHC2SASpykqNKWysdHFImJ4xO+o8adw/M2VoQIk5++1H6VByMm
wGKqRbTLeYjFJ33BdpQ8/DSwj+CfUOqLeqORL6A4jHuQxg7Un2uNOwAEaTkbZWvNP8t/ETNJyq7S
5ij0MTSBYLnSvrAI25u5w7QoxqB7NTn1ihtbvr9Ux3ybT9oRRnq8kV8UvdYV1dSPZHikoHrDE5AG
yxQQ6/h79IQLv6GAHFqmThM4Vv8FAxFajmHZFW4gkL6W2eWuaR0VqitcCFYTl3j0lmBnD84fOBQV
FlcvR+0ylt8wUmgYtJOcAwxGNEtwjDlaF97DUa6fECCYBXecaehulRuuDPTnmKjEPD0EU4OX7zHK
s/xDiCwNGUN615mRsUp/G2qJ/fjHeL5pXL4n9KXyxggBB8jYdOW9uZk+KtzzQPAoHMDxi9UiZnvn
2c60Fd8KrMa/7M34Vvf1zj9zzLcuMRFu7gm/k7EC0v+rGte8RzzfHTbghLpKv5QEVKbon5nJ8LlI
Y6HR6VyGBhCzkN6QfChf53zPx+r/cFpmXMW/goSTJ0Jo35Pql4ovYRd1Dz6ixU1V4nbDL8ICXDGx
U2wETQgVkRbGvBOk2wUVkmOe+Rr6GdpXubNi5srOHIMLrnCAWEkPXPBZVxCI2lNmEh21Gt/lg3Fl
XJS8VSDM+op+iDhbGDNkGXRLYbNASMf6OjHv+1jKOXuceGsudmg+Pl6mNyMqehBbybxYdpcD+3t6
Y2FIo0v3nL7zOeAcJ/+o3wR1NxO5xP5EmPePfBalwsV023yypkAKAw6l38RanjkVhPE1e5oL+R1Q
az3eZo+ItS2cONcnyc90U2sFlmj/za7mVQ4TsD+Q8xcNOpf0z3DpbcWr3+MV+QM/vMpN8tfZJqPW
eAWxKkUzaWOZ8OK5asdhbXnx6g/e+bb/xLcGJdOCLHn6Wnziow167ba39puDE/L3Qion4wNgwcb/
YyX8A/CceAH5yoTGuCXYFM49l/hgN7FHBx1+lAb9n53LGxUnXGKrnuI5/RBiW8tW4mW8UdPyXo19
dMpc7L770kbhrfBW/80/BhsUzQ7kiksBvHmEQfUMVkhS9sYxYL5iq1vzE+dwrN/dKWbvskjUbbuB
FngARBxtkxAUTzqZW8wvbOLg7vWLAJ0f7RJ6hRtvjWfugDl7LdWR93bWr0jCV8aJ7qQeb+RFN8IW
nwisKNA8QYHdBO6ZOANmXGutdKIv9ZM93n4gkWR2FbYn4wT1WoSn6emOcuNz18NBY2TUQ7bGFt/V
ObbO/RcHEijTfJNuzbDqnsmlu3AUUNKLuMggRDfw0IYqhsbYhS/IDKl8Z30kTEB9m1mNYZu9zc6E
oWEhnV+BNISn+pSewncOOY6WkV2Hn8e/CGxmax3Z97hKh7Z6b351iw5shfsuR079VxGPhXPO/wfo
PNnqR/tgLsPSpcMY/z8yqzd2CMcJTx/DJpR/+QX3EsY/GYyJY3TCPesmfw4INIUV9lD8NBgi82IZ
hkvLmQii5ATgQ4vbFP15eW1ZQT84/PEUkX5jfVg40MAc5unFC3cCNjbp4v1Hhik1C4pya1X96bt+
T5Ut/9Ks0b8x4RL+dU/21nTmY8TvGM7hU0tlzpfMnjKKE2DE9/Rdu2ZPy4vuYBmk03NNryRPv0/j
AnDwqMn+FiV4DzbTozxdqS++MGz3ElgCm/k/UOQFDmUEzWxuF1w04nC7LTqO17ANv+D3dT8OZk4H
opwNah7+cmc3PRmP6okhULu8uuJl3lNXdiCdQGo85h8wYlE0vAcXa2sczIf+wARtwyFiwgjYaTsY
lt1rdKc9dUl0NjzlS/EyJz61tnWoX+C//5F0HsuNK0kU/SJEwJstAZAEvZEoUhuEXMN7j6+fgzeL
6ZjpHkkUWajKyrz33PkV/5Ub0A+7YU1A8FW6Sp/9h3Eyz1hrDuat8CwqW+GNojf14oPmKK70So9F
xFyMZ0gDkfQTn6w3QGT6e8K3iL4TJBTcMPcGAjM08mvLme/qp/gJmtIG9nNC6fvswQJMG/X2D4ce
cMiVeeu8csc5MWorPEwwyZhEnka7eLLl1P+oh7oP6TW/NG/aMgdyAs+wWeqIDubrZXGk28qxdnnQ
T6jubBrzK6bb8Dhc8ce6Dmv5LN6Vk6o48i/LarzhnznAYHDClXob9pJtXMW1cpX4He7iJbFDh1Qf
u7Hl3RvRTbbh9vZJ24QPA5H0DnLrOv64saf+iDvaqo5lC4/eHnditxp3kRe8NY7LQf32xfiAl7q8
mMTjxsL45hFs8g9yL9bjvt6yScDz4V/yPZufPW4RX7FwhQfZ9d7dOnwFl3f/hMzSKWiNOc0r23Bp
ceSrtSxzroYb0WtXbrg7qWe4NKwG3jP9hgzHkY9XKig0fbvsQB/je75iUbO5Ma7Ua+t4mf2XfhQ/
BFzZil14o00xur2Fa27+m83yFfRizn/NS72oTu3Gp8smXNNXe5pn5qunf0w6roWHTuVs3PI9htMM
y8aqOHDGhw/uu5Gd7tGvukjVbZx3a99mkraynMHZIl69VPttuTrMvTO82n3ilhd64U63ZknRMV6x
K3KqUJzv4AO5CE1eGNzcjy/utFfOQ3XFIM1JPJN+Lq+K0aYLLmfT/XszXM5E5DHCgcMIb95K+oU4
/+zsXxaJ2xOE8m/goGBnoZVTESBx0Vz/UO876irAyafgMF5z3x2vqvM3M6C8ncd17pm7fD16Bfui
eeAd+6RHZXILZGc4wsP7TTz95a+jA70ICoitBXdm+feSJCIOAemkH5Bpr07hX/n5UjbWBoAZ4TUb
cFYny/WVFSaqTYJ6m2LkyMDTRoWDP/2G8t+8gF3UN9WReKJnsrr+k/e+XfguJ5fN400vkEdf/2Xf
8XQnvJ8RmTvj2TpUbrW6zUBVaBPfKArovz0wtWen7l05UkoEF+PTfMuOwVZwpZP2KWw4LiO6vp/W
UXxqn+1WOGFHek898ZQ8qq/hn/FsTsOxJclI9VDiGSd/PW84FrnpnMVXvzc3Qoj3YAXAEjKn3UGO
+ibyEmTMEWUJjV1nZklHvIXZpicMx+aWbRPoylu8PF0f5krblK6/5sW239INMRxh2+ZRuofYBH6f
xopMQoc3Rjq15JnbMIu34+obsYmJP4TnQEF5fKJf5Uy/VA7iZSkfzlzPEMmc9Ts7rnBkymv7Jwqx
c/wYd/5WdRqH3u7SgyCzx1HXI5Uh6xWc6hszdrf5kU5okZ1ydbccOz5VznzCAQC/F9LIqnP7p7kx
L9/U4m7G7xXZXGvsaf0xn7LYQdkl/yLEPIhnjUVa7+EZ2vpZ2mQW5fFKIn9idcm/hQevg8tAt2bB
jDU7CxINMi2guTYOvcLLq3sGB9HjuFjJNxjuW3G9LJEaV+EfMcCfePSuxYNWA1o61p7sVT8ik1sq
GOaLbALibVidtCvX3A9127qcy5E9vX5+0seHiZKHb1X8kIshsUdEdvR+w0O1BaAn8Iwp/5bt0/qi
eRg6wLOOFN58jt16PukOngFio5b67PspbAc2FK7b7BxAPEUKCMDsquf/MqYYv1umOq55JTPIwRkq
v3wvopCZryBZulUtbT6CCy2PVQWYfUUlc8pWzJe2+gkNJw8OC+cKiRQjxAUvvnQzThxi22xDIVO0
ju4JNyCOtADt8l+45bm6G96dMoDhl6P/Zs/5Zh4wedJF7P/RhaQ/YNOc9NoDvrwDQ1YHlbTL1jqn
lEOu5VHYe7R0HAp7CpKlpKXO5mzXOBwEJ/km4GB1B8H25Dezt9av5TF6+9UPqid6xHKtdmgeli/t
7e6l3Tqac3a64S5EbZ3aNE546i84Nso9AS2H2F3+LfineSfmK+6UnZNmF0nMErCqrXSP+dm04vlR
TmWGK4dxMB+IcuqpZj6CHc8IBfmAN5IUxzNZLw3X2jdEy7eaEF2PKf9JyrbmIVKdYKOiR6WBO5d2
yW3Mq97i3TKsztfKZRnhc2Tjwz6j500+pkX+uyIafRv/vZOzgHbE5oroXohtYXjLScbEnMvjsCoc
/Ae2evEo2G3x13g3DxyUdMZYvqzvHZ68Tf7I1vGtdBH4ElprR2v9HLvtq49XgT1fuVlc642PyPQm
LFI5GR7bz3zrXeEd7t2Fo326yBfQ14/lpNauGEyL1fCj3nmUt4jdqRUorTbK73wXDjx9mByu1Kkx
tcyHXC4X5ealv8Xf+is8L2PHgAPTuI2O6km3giK+dSaaHRf9UH5MF+tLPDNE4FVCllgLm3Yn3nnj
xTODJdYzP0e6UtFFh+aHrOvVLjzyW7x/wO7cq067G3ft6oIAcP1n2Y2jntlOerc/Fo5BcpqdGquv
bs1Klu+CB3brlB+Xn2I+Dd6E+Fs5ig4jCPWn4SDcxlv6AP81D9i7zrWbP8QzQ7Fv+S2zeUIdsEfu
G8fNqVtbn/CilR1Tzv3wlNcJL2ReBgm0ibqDdaTaO1JRCUdth0ftZ3n7jU+ZbhG+6zPjg+YAA+Y4
72gRoDn0jA06AM6/20R7SV22qv30y8pcDdthzZttU+Osus0NxjDE/fVy9UKRcIqviMlXl/Cbq3Lm
dRcY5hfoxsP21LrGO4VC7Ap/yoacGBvN89ZkVM21g7pD5Vl1GPawq4JVNA/qJfBAlJ/8rfCgCE83
tN+e6X5Bmi1zOFSCDmX3O5WBtdH5HKJhHx2IIqfafKbf3GZ3ki3tkK0crOUmdBLvTFY0FzkSs7f1
9BvZZUH3p9PH+DDE1q3SXSXhAciECkbONgHJR7+aAYgaILwKy8xgiEnqfAERw+5HGr6mShoxuejT
BEKrruPWkQbDa024EJHeEoikNx6Bgcz7QnBBxtI7BxM4zVF3NLQRcY6o7SqiEs8hvuSgECmn61k8
o7efq/FgxvQeCFr7LBVrPv//j+5PzkMYTOEQ41qYzrh7/kIrA85l8odVNgSESj43HY19Lwuh4faV
gb+Ee7SjR3VxMP1FaBPH+7RkFJINPfMfpXykYtFv1Bigd6qqhYefYNvokbbH+zzOxG4KTe+Muqbu
FZW7SlQhWQjlhSilIkmXOl3EgIgsRGrNaZOagLvGjOjQmsZciugCzDw+bd/ik7Bkf601+NxCQ+wx
WONP/e+/1Ur/zzDSYa9Wkn+I6k9fzf/6MAmB/VGOd5XmFYrMRmsoEWn09L4aK9f3pnLpminYd43P
82+ECr8/6nSbeC9sX81Y34raSOASzxoA5qOSYq4YLP2jn00DCxLzGcNqQO0yZSp5LRf81AQbPyJp
rH/9sn431KF+ZDnjoSIxvqtZlWnMCbS2+3FgE6jnwZGStNw3Pe1J0WCuNGc94xVxH9bFZoIoby+k
PKY3YcUdkslmUGvibiwVBI0LXqHPBU8fUs5xueVUkfiGRThVcLlIaB/bYYEvT4gTca6YgWbxq+u2
jyRgMN4Tf9eXyHTqb54OSVS1U+xXCTpjkkLqgnaVYRgvv2kDikjFxk9yw6dJM7IN4rMmYqpvO7xa
hWCqV0kZwMzp2lpX88lNxGTeGiLrPYA4qndoFI3JfIwx2OdZqg4quWWBNV/y2oeSVCJnIL/xNi3x
sv/9USXE4uVIz1UED7iM4N+XRlp7OomqQVHvcD/B2Vj+TVqAQHVSbUI5yk89t/MqmaQtPJaD36jc
0Ge8O1bCfCxG1Gktfcu0puilYAeA4uZV6HtlkAFKR2DGHq9K4d5cvjAQxXMJu9kV0As0ErLf5cH6
74+SmIaFOoI8SekThP5MljV1kGitlaTV9KS8Lmer3kpH3FBchCQfQlpnNbRqEuCdvkR3K2DC1hbP
tlG7SwQbca0qNFSiOie4LZH/GhYdBjOZIa8UUqZadC0mKTLOigG4Egy2XzfvAfKMbCyjPTgSHXX5
gyXMjNeKgLokgfAcY2MzCoX0JsYnUs+Y/FOjwVinExPyWuWtGRvAGIGW0YoNlyZ9CxuaFJCyHaRn
M/WhR1JT7PaiWe1Cnb66WeIOwe1nnlQdaJOwfEEdLoz+gaJPqWMnhxfjVqOxw/5e4kc3SLatioyx
wfjRiCgwRr/r9gQ6RNRXGWCCAZcRkXfmUTergEUcC8e0jGCgF82lqjXtoDchI2QcNpHUIpzVGa4o
IDiwJcX/MlkYbLFp472aYMkf59REK8JmqyaQx0slRpJDFI5UauJeiazsMNXFl6BUt6ymxVtnBMPJ
wXgOSVxF+ZOe+57RtqHodCriBQGpRAdFkG9+wYTDlxGJ1Igs92RmGTSMiqCLDrO1R6s851YKoDCJ
Dtnyl4rCAdnmOqJLdkwx8ovDmEfP3EfAXUgDaN3lr2rExYihulh19DGUbT+s37PR7Hcgiz47kec6
BJK/q6PuTQib8NIPSNfCJr1Brg8vdRBFl3ycrEMnIivSEgwLIEjDWmnvUK/HrelP11GWHxACMEMH
wdWQLEyek5d2NIM5jLizJoirBKcz+HCqYX7Bh/+IfDG8JhKultJHlwVzPmZf7yg/DBVCZBo+OO4E
D+D8dMWE1W3HAeII6k3e2t2UGTWeR0bfUamRRjst85uiRRbaRRtZ5UMssRii5Dn/98dM2obX+9M7
WUXZ2ZTAboW9ta8rjY06mRDSEkBAidDjxcma8QcrcuzNHTGyQ5q8+SEHImGZ3c+U9lThsoRDX65d
1kakRTszmNFhPFotrc/4Ykg9FujnjBAdezSWBmCzW4ooUS6FAiMLFlxNeuMwgkoTgwgh8dMH87Wu
pIzcokjbmEVn7AZ1+iexNd5icw627eSRKbLuwSXiOUlQH0TdIzUfWF1H04W9RFsutKvsWeZfpYD8
G6C4GO+iGgIEDeWjCl+zeE9yT4locMhg2qLm2bbi0qtL2gt40R4LIyzwGlo7xwuY8ps0noDAxUtg
6R22ZoLjkv45E70kOZK6UMqchlslO1i+B9CrVy6xZsscHCNqa0Fak4sW0jj6HhQev+8OSQK6cuY8
K+O3MyC9b3gsVGUzMkU3mdzp7QN2Nx/BHSEeAjmJoQ9TF5SL0EzPFfo1Gu7Z9I2YMdwowk8ETVQB
FHrL+232YQSMUfaSGbtiXLt+3L0gvDkSVzgJBX1RT97Q/At1w5F9TmwtcEUIhWMYOKPVnJsUn3aO
goYZNE8eogt9bZrJRUn9jZa2a6kVN9JvksIvLupDK2dHS8P8K1bPEXRDOpJrSMibLzaeUaotWmjl
XrciWlUWo9ZeSp/RElCh36q1loa0hkeBZBwwaCthiDzT9Jl7Zccqku5yne+aaXYHwuNd2cKyFcen
UQSrPBm7BTcgatA0y4HrVdeVdHZ79U/ovTZvz2lWAYV6b6ab2Pvu4pLQ5if99Im22vTdd69W+chT
vC94JZrorWZKav3pxqnl9hMyMt9guVTzbSLwHkjhdaLKa8vqDvt3iWgV4NO0lL9TxxgeOFxK+yJI
r01IF79Esla+i0P3XuVM68lCNoSMcB22WJLjnRQ9kEashzIcm6Lb5ANCsIKwsFq3YwbLuSqDX+vQ
+oSumNW/8dBDCKRLaPofvXVP2bMztlozgZvKsNJCCydRvSF1CqmmBUF5+bIEEL/QoEj261LX9kV3
DZApMHo35YOKnCkIN7kkwme75zlNXG5Ti/kxzvCteNQjzDrJ58bVX8OVBxPcfNUNJcJ7PLsRlqn2
Uvh7n5yJ8KgHLxTJ8rRudFYQZtgN0v+EVODwlH+mySUer9rEALMbnX/kguH5QekIswZnrfGS5S+4
HDtFC/Zm1aMQRlNnmduhE55ZBC0KDRiLWzToC4B1NbAgR0B0rPazNic7QgCi8c7o0jfwRycRv1Ue
elV6N9HHwFJCBNjQkJJw/BL+gS7oKxgj9Fvy2iTKGpAuwP7KDB5a32+GEHuZ6NQwfSAdYGBkmo5P
mdFis4ZkQrUs85vKGDKuPekDiPg0UuZ1UOT0HxcP4MBkVJNZUTsCQ0WG6zpKUJ87DcijNzKsCeCg
G9FVX5ZUXQWdRBo08J01uErQryk6ab9gEyovtfFe4K80xD9daS5knG90S71aFJJt8OMHXNRRYueT
iIoJ76jvFl2+bgre7lxZZ7lyMCWO62Uk0f+yGE0NF+SnuXQkQ8TLZMOZ/4rwzJ+6y7Fsz1xRibrr
ZKBZ8edQf3cgAfIMcX92UeOrnGSXhDYy7nFpXPu8rgiqkE/Xbia3WyWWY0aQwi5mMWk07pJMM7WS
vLgeXAIIHaA5n0l1jxAr5BNwo/FngUdGo2pnCjgDduccn4REBqz81SWokhnFU90j0jsZ0QP0edm+
KGpS/0+hIxkT041Wzf8aedwwDs2eGhHyCHnbh9l2C/ITPCjeTmjjtgJgoTUX/MmiKUWfh29kQqyo
E4OgxIDBRQUL1noen5L8oQScxfP3TEAQrTrc6F1w0Fn7PHFj9xKsP1/eChy8MPXFGiWnTJ9k+NGa
s2U+JiyOpZurhCujb6g/OsVDxY1NuHBn9t8ej4MPW3wf8+inKBqKEYcuA/RghyxGQt9ueGl7qB/5
tfNtjrh+6lclHeyQjiw5A8o/NLwmQZ9D3tq8lYke37m/7iiKyjunMC6JXTuuF/51cgRyE/ZceY/j
RDe02/b9XY8qyoynIeDRY37cYzRj8md+DdKmLI9Z+VF0fwHvfKHtGiNARNSvubdMqMi5EJdIbHm8
IoZ1YfIdKx8ijDVtOT/kj2K6jR3abmkV0HUJYsQFMPzmbC1JXF5uVvfKC4zey5tCumCGZMJ66CE2
SOyDSNV2EzYF9GdwS3IMZ4v5km3AN65RuetZvQrX3LKuKEBiVKCvpPooq88KgW5APMDEK/WFp0hY
KCP4UQCeMvhsln8t28dMWAjAcX4+imkjfzfHm4i9Ui7dEcudopCNAovPku5icky0DfbKwWIwyf8o
7+yZJn7/+izqIHedot3XTMWB9pHyArOYhkhSORKV7tSclOKYW+TcoxAb/or+t7d+O/0q6m8ts/t4
MU2IdkQnjYlUdNaWB3K+VdK7mKbrmba3nnsW0XfjWxa/qWJtaxzTVrSZ/V+SWVcFjwc1t6fqbyrt
+eLHat/GHFMFTrbe+ichO8r8RaCkJDumr1Pp/IbxKRb3bXdsOI4lFtkxUzdygxJb/lD7n6j/zfOv
WjmZfHDqyUBUEzLwy/GYImjLyQEKXhAt4FzxZJF8Bl/euBZYMXBKIefRpL2sbpAmDSRPlf1W5Ag1
REByndPq6L33RqXtpGQvT70TZ8m6+U6YR8vKV7yoFDkNG19ZF+o5LW5ivRnzjTVtZQVH3Vod9hxK
GS5NC5cpN/WVTL+b9q4RgYEzkRyidjCGl0y7YzHGTzCSFJ4spKdYVl3wZuRoaa4miltdM9c9zxh+
eUNDRo+VmVAJoaUryngNQHiFrdIarol27sdjMVAOkNQnNveZefs+gwwBMpn2ANywzpOA0ENnVMM3
os4Qw0GWE7CCTEQ9ZijrM5B1gDXFXYpcfcRcC7YpwoORD3fVWPBsGP7Y3rDGT0gFCBEQxEMYPkhI
aK1bkP7VrH8VaZeFgWesjln+14kvM2iOtfRPBJ8hRYcalXb5008XkT4O1B6pxEn4Kzd/8LSxjzxL
8Z863ooEA5WwsTDADdRwRfunpHAUAod6ahKeYNJggKZblHE9/UMTc0jN7TiGwcCJZL4p6p1ALAtM
6XTuuy86I/MXeiA8gSLjdH9f0Y7rBbLnekgOy7NH1R2zmuf+miVXIYj4yGirDo+SKw+amLZkb0HM
iUOIfSGr7x1qspZV58glv04Q8/wzH3Gr5NAwFtMJGSjR5FHaDb3FvfxamL8qpryccrM4d9n7FN+A
d9SwPongGrZj8dVwjwnTxp3kL6lMTiojr/5oDVtCu3tln/ieVezLYCROuUKd/TWnO7zLQnETeLDa
/s2Mzq3Kphp3F4V2eqgqSMJKT5dxKod/Gv5+lBXdIZSvkb8TsPI1uwpyUOQH2xh3mzbnK9CFNBuH
kROVFTnHBFMzL8GczsM8F0Djoocm/PnptUKnNeEnkXgB4lbgS32+VYV4Z/Yb3HQ3JKuzecisN8LW
3dz/F8omPblPA4VlV92ROkrMj3xh38Rvo/Vn1VQlbDrWXG6NFJ2UysCKDb0AQ1RHh4Tw59aZ/T9Z
+7R6pJDGS+8eApkkccSpKH4JKIoxchbWS6NQDsTvnKJ0AKzX9f8sNoXoxyQGOLzwggGcGYv9n8Rf
UL0rSbqnSEIamvDa+DTn9zh/nxBmFITpkTvphib1MGetTNqkDruTNAtfwI4JuEYl/EwTfsfstnjK
A16j4FVUZKLUuTPtP4PYn8AempNFV1xfMlnPoG0ROFnOJMDwQ0MbhGeFgXjCJG84GtXnkBwXRr0F
R1zxfVfq96P/k+OmVoSrlp2FGDBZdAgiBvl+vpbzHXg+gXyg8Gy27xoumFT+1cXjNJ0DcM0BWgOc
Sh1xauvqA52vNjoUIhNPEsZZ6tyQnbflHfSp+ML4W+J89xWmw9Qkhn4x6DQitvioCzj70/RXwwqi
Z/bTR9pNUKdl7/hX5u8yXyyr4jW0buKI2bAyBCK1QYuUHxVV60SJay4Rb+uUnwaahHtHwRuiXAOq
enk3S54sdNBOAGSNzK5h8asooCrpKy7ejABexpmmBoYUUJbskC1Tv5CrZkl0waTVDrllJG6g3HbZ
hxotfLN0RN/DgSRjZXhZsStHkGAono5KdodeEYfbTvvMOD7CwNoaDT8xIJ6Qif34UkxXmTcVv1nb
b312apwlKHA7LlA0fdLgJkvtdgHsiCKPlKRwvSLkox4dGWAhPfaBX3/g0gACGMa96xcfff/RyyeW
QKucxOgcIsyfsZpp3MULNIdxMG3ZhJ0Q5brWX0mP6QTotOeh53q6jS1XZMLXo9bQJzRF0MSHTcyF
Qcc8fxCV4xLOg2EZV9wFi2YMgxu9o/w1fePH0jDUxrvCh8VSbWt/WC0IDwElc1MjecLlLLJaMmIw
gpNFb7DNtiin5egghG+iAnIAFAVWp42pHg0Cac2Xn1wHWjD5U6SRa7l1tgtnd2REUq5b0ptbIo8P
nbbN0OZUXGXWIc9TCPuDcw1FG/GlZv9MFHcseJXx2eTGOlEP08p31fFb4rX7Xx18eMyMBUuURKQm
PYbSM+ypgFdEy1clocBeDP04jh6hQZ7MTx196njshPAk4tuQzCO1j4rVEpPkeJC7R9BelurYQCaS
HWbuGeassNxxcfGfDr2xybqigjDRVlg3eTjIuFIGXlGfM9IJQXNTh2Xs12rHHAjiCQAdElTuwXRr
YRKYfcDQIsDZEztLVzW0VrOJm4NnVIwqm6bZjqCH1N8FWMK06UIMa9i9hcsJb+Kl4KgrpT9doDtf
4usgKV16k9BkDP1XwTmVMpuHfb2iY+rAaWc31AjwaDY9Dkqz+QoDMvtQBS0qcmrW9l8tPixwzQkt
KAuEpIHOrhaBZ4UZ6dIM0XFnNPlDPsr+k87jUvZOCxwCtWKICXXQEJ5T2qVoEHxefM3QxQRIMCBO
li4D6QDzbUxIEXO05hu232SiQkh3E7rC5CREbKOxI1WfoXLSws8m/VcsBz1soJ43QyA5Nhk+p6Zh
u6Pfnb/H8ocWPHrxIckD0NWTFjlzfTYXcXr3i93Sqfro1DeDO9V3vdnzjS22aJk1oxiHXrPYG1E/
gxnCFJog4YTW3lzn0Znpo6aPavzNgG33a6kZKHBRDAP1rblp8V4lJI33suj2RnDUuLjpBkldFBER
8egFo5YZ8BM/JqH1qsQY1JfSLEG2AlirEWd3QokH2JsgAQLcmLrTxHb80nQbfq+AyjbybY072cAO
WGe3al8lOT23wluWdbWkVnBOTEO+nrp/OZADn2/fTju9Iu4GRUn9g/NBNHbR+CsyWjLHn3CSDzKs
3rREmqHtJoaS+bGV95OVQwL/m/JnquHFZDhsSJsALK+G72ZkSNBDELb+ldGmzs7kqn81nDdK9fSR
tRhbMMN9Djils//brzNhbZBtSLDkWCFRKA4ahoSJa25McJctTRBFaNrgtM9gARRz4fRjRgn3Xo8+
iLWA6on7Zo3Fi6b8fhp/8+YThJWtWcLOSAwyhmjCFCTTEGRfz3RplK1s1VDfMNNwgJaItcP4EUBf
b8/RMpIbXl2D8E+4BRCi2uozwTQwECaI6JdH2Ljq0XksDjO2DWLwJrYpM2L6H/3UWLT7X994EYhS
GsAocHBdrfhnQMScUebooFmOafYV0yxncxmwOFoW7oY/wzj3YUPp+ymLdGJhNYj1lZoybmj7HBVD
RfXev/y0XKeYi2eSmxoMFRF2hDb+VKvvqvjIrb+0RuXl001Y8pQM5uJhyRidkms2/0bxkXHf61T6
g9attbiZXsEcRtp7pZ3hvNDKi+q9VFxNwOKaTi/uGkmNm1l3GQFNsp3Mu9rLRLubcAgWhM1OUC4T
B5TGBZ9rrVyAPLT+Bn1exQlRX14P7aH/rPtzZHwyj1pV4s2CD9lIdiAe2nKNTgeylH9TslvWP7Lk
mQw/Tfc7ilxMsccrWui0NFAGHkkGtpzpVIDp35h+Bcarb85G/E0iMUibz1Y+peVRpN4PE3wjs7AR
Aib9tIy6+CM1N3pPX5omUl3I7ohhsb1VGhUd7VIeE36debES4tLxtX0Z3rTlbYv5Ptm0Wkokhfc7
QjJkcTLG+K5Jhg9V1NcPdvqM7UvhRaQp9i9YWD40gmQ86woAjT2DRNF6zSi6lQFTXw8CAZSAqaxL
nxYyLSnqamRZFn6bUD35OJLT4HeowDMiZws/JCTvarLxJ3/NrHknt9E6bbstiXISFogmdXWh8Opw
yYtJXIO9UEQMk/PJBFyUIvpmKW+eit+25uE3OKblCQbj0h2W+6vqG6cAqJeifQ80KJMaoXAsvlem
fFRC7Gs0JUva2T3JjDXNgjZNjgQJt+hNrc9c1Twgb4QyO8IgulWBVCQyTrDId/DRvYw05zratBTG
Kbt6gSbG5KJmpInDdXfBeiSYAANPHWGvxURafKnGtwIb1wLGblBnKDpDFwt4r8YHziY4EXCJ1SUd
MDF1n0NwiczMSeNsw1CyDcH3VTMwCGgUZL4nE6JmeiUVoxiwtmZ1lUPObRwFNVjAdqsPa7JX8IkG
dq8jgqPCD7ESpxhJqWflMYBlmOBfxRyXDvKGlwFMtY6/gwRRYJGWfzN+1mWmO2kE4ZWtN/r5YcrB
KAFZo5FbfOLvYT4QyO+D9WrSZ6yeQOcW7A5Gvu65IQgE+bY4MuRJdGJ6wDn0zpGl0/i4cGAIJ3YZ
8HsMj1iHj+ORZ7SSSCQvb5L/yGPDTsPyEAb6Ydanv7kTQdLTJPTFYWfq81sAmyjdSz7Qfi7lmfTF
0IEPkgMEA8jcIsAtalyTeB+9EBk+3jfVVHcJb0zcR5CaVeZt8k6QT6E2kXktoxqR0bcr2ntAmSVN
dDk73T8WJAEQiQF1lGkUh3rIUGIJk5tb9b0smdFz9qShsep5m/PepzsqkiXSPMUcQYp6qhnOpM9K
J9yhsXWicPQOXg/56JPQgBMmhaPZsPNTEJCtdvDFtxQzdxIbAL6sXUPPlgbGmWwsuv2dI47s2gMB
sIYPk/aH1Yifcl2Ig0OrdAiPPu380fjuuOL3DPpzcGaRqGxiohtCH1mcipqfrlFGP1lc1Hswf3rx
GfW4eU1gcUCXyvrS/cYoqoQXWH98aAVUGJTJC1Gj6t0Kz+s01puJ0ecY1dBL2SRLGo9xsc/DH5+S
Q6qVc0t5qefOTHOpi61VE8hbpfXfB0l/Cl1pV/6bBgVX2koIfKHQ9oBrU16zlf+D5Rete+2jCF8J
Nb9MNSJ285v2Jhfz3piAV1XWDVoIvi9jHzN8GtBccZVUmoytRvNiArvsLKMFJBEfpwGZ6DpH1uA1
6q+i0L7zeKDLFp1zvyPpzYlKGG2NtrWidDcAQhZFNK9k7mlkYBIamljFRU7i74kMi3QoMfhiC1aN
VePzOcpfjfxOupET88kOSye/SQHQs2yqYbgX4vugShtx7L0xomEapTM2UjBzHA4yqSdsBh3Hu1++
FWiEjIj8PotzdsY5ydqZ7pOKG2wgu1Ijo49WlsqwIh187hjSkq6xDRuFcL8O9UnP7VzaGqxmdZuN
2I0YQ80SXbBF60AkpixIWyatd8PzSSMzEEsAF+M8qpHc8X8FqoFlO8T8mNGHaO6BjnUnhO9CnVDE
pVsKlaMvLqaQRDwcdSZNNDFgvpN+G0K1pjlsDgemZY95Gh4dt+oUUFkiA8hUDnJS/oQ5W2mjWEdd
Ek4TBM0My61FI0yoPmsuzHO22E1vRnqaIlph9SWquPJdW358WeHvYwCwrUi41MLfPL5I1YK+XzIW
jfvQ8cjFfvOhIZxI9a+qqXYRJYxZyyUjBWAalYhqqv7n014wJXbCSXtv05E40secVSgyc0dScGJT
NOoG2dcMb3u6mL6K5AveWUZNKGDELTm/6uZTAd4j3JXpXYhQYAb8HfMRaXyPUXQoGsGopmcG9EKa
N0H8bHGS11a7Cc14E8vPpKXAwiJQ0yyhf+nWrATajh1raaG9xZEPQ6Xi9vlHQJ8ou3l/rjtU2ouf
uu7dSWFnQqzzEICbKEazyQLgFSZSPynylKBeV5YBHJGNaGrwUZrovUInphrX/sfSeS23bmVb9ItQ
tZGBVzEBzEkkpReUwhFyzvj6O+C+Va62u9vH1iGBvVeYc8x2XD3aITrJfgO+NzZXAUm1pQUmVl+S
uVlS/jOFV5ngjcWzoN6DamsVGMefkc7jE2lfZWZspQwgidevBxI3x/rmWThSgAkZuBiJeY6YxDRR
v8jkfNW0xoitDb1fBhBJPWgS7lgkIWnLuNRbNoRLx7kgD4x6nxrR64YVxq242DRZu9LhnFljdCr5
4D2MHhT7op75Et8+iyG+cpBfyrwQASnvfQSUfbHNgi0iQ5VdeTfW5FYVbsRXErPNwiVbxf9yhZ/H
59ae0R9cIVDu3yozW1o2PGcivSPwxuNgXnQZaItjtECpyxCVtg/9UMyVXAQTZ5TCVWx8jmO681iA
c8sPhPHGlbaJ7HZdDQZf6LAhPQkl4ozZBXhP6TVbe0namffcQhh7hltLszJuVWsuuxqhMnvZi9lo
q1bpnDoome1yl1cs4CKzPpVW7URcM0QPsAwhRXTIX4WOC834y/NvQh+MaHgzsN74xssrZwXIXzCe
p5yRIn1GwyaJ+F8p2IdBfbAZwUkjN2HylZnBqtIknrxi5w9wN5WtlhUbi/6GNBbGPUb3Y2TWw8oJ
zLUYdHFjCe2TdPjUwAzPKfGC9gS08b3r7wQTvQU1roaIkmfY2NT55lwuZ+m3sIqdxQWitzhPss8c
qJU9UlUoDajafqMRF1q30ybqzFWYtEvZoIYlPy8cjh4LoACoth6dmfTw+/e2Xh9ew+Ffo0s4de11
a7KB71imBiFLBFyuvrFTDLEXcn9IEQlZTY8rbI7OzNyoblc2DUk76ziMaWWqLSNF3ukAk0iOBENi
2kFiNpT6Bn9qEQ8kyFmLvJ2WdognthOA5AiVmPvfdq2jplCpafgnLEM2w7F1CdDaDeANoHgbkB69
H79n4O20JasfAp4ggW01YuN9AQ3e8nG84Y3TK2221V4KlUYR8Q9JXLSaLF4LbdMz4GgD7ieM3XX8
MdjKd2vw7Vh0akb9DBENSSzzcNmfEoSd8tSD9XNkct6MATwCS1HBlqw1uy+F7kGE1rEgo0xG50wo
q96A5uIKV1PzSWLPTkbh3ObXtPLYy7EkmmZaRI6EGneszRzWA9KAlbwmdyyoZhAXKqeBESBmK5To
kUDUmWqgZRtAP93Wm8KjUAgaiUiIUBBUIofnZ2rzaVmz+JNaNKNTclLV4qXAKYPVyfayPfhAJaIJ
egZLauI9EbSZpET9JC9Ox4XWxt+5NRsCE/2q0l5HQl+0s/hAKAQAE4RKd58xDFETZIEyAmSV24MN
xYR5xsd5j3Fr8gfiY+SVr5GdICVbW+fj7+pwDyrcqXv258rZAEPZv8bos2mwzEwjKUgqESL1BuQ1
t1Kufggjxf1NhglqmhTHYS46wks+SjlZVQaSQwliGGEZZC+VRruxCbhpGYmMYP9tqu0othcxrrTY
ZAtpIRXVXyU9W/8T1mAcp/jic242dHWRN25LL8CPgnEq08lYCuo3U1ZJgNv0/yXAmBORfMXsBkh4
OX3uyN5ASJSZIKyI0KLMr/X2U1DvaeIfLyvIVWMB3jyslXUj66spYHzT90+jNGU+a/L5tDg6IxRz
K6GftES8FQHqeSAt9oiFQNMQTcyLAj7qYw41LGgrptLilaq80AHeUq2QnCQhL4sDWMpoTpG+SwjH
bHophQk0u+mCjUqj3COJfoZOEz9jWAbgfKR5LQBXhTFq9CXJp0F6qAGCHY3FpQFzzsoJw6EpEMmm
HTCVWls1JFgEKZTWVFtesE3e2ms/V9YaoTfpJL/F+SvLYCZ3vlOE+aLuwP2hIwsU5g0yH0JsL6Ms
2XXjdr6LtV47RkVFcJJ1NMDKGhxZ0viR2L7rp2KBnDikQ0LFuuh0fjoCBSst3VrS15h/yimAJG3e
YRG00x/GkPiEMMa5hQZLOCrL1JRbi+J6BjX7uT4LllEr4A7HWWP4/WoIOhj3D9RNrs4qSQ/AVcNB
mCNJKgWvVn0Z5JOt7jR8+OVIPBXmpuy/m2tt6TzObInaIoPOg9Q4Aal7Rny3knOL+Sc1NndFqaD8
7Zo3w+LeiP+l6clvUeqXzNHqcRlX0kILgD775U4eYU0Qip5M/0lDQWkpb3nwrSY/VUlSOYN3BvsS
5ZTPxpt1dzS+ZGqGwIdQjQp8hphGoBAafvkcS2CJfdifB09ZmUHFsMs+yF64FSyAm/LL0nl56Hw8
uFK99B5oMGkFDAnWK5PuTFO4jnRGY4iqa52cWw7wrtd2Y21/VCmV2Ajbky+D2LkOolfl/OmIhCze
aLPpAXRxZLBIooBdhXQBHaDaJFZgeSOXa9LFyPcdS8M5gDyktBTZjC34pTUL3NEZPfAj51THmoqe
ndnOQsF3XjTWJq+VN4PJtj1L9HAeT8yKKwVVoCHhAoIxt7GY204MCgyMhor6HoRb7VXXzpx3IYl0
y5krUDrHsG0Dm8dNGw5+/D6ZmFcATwwVa1m5XDTJL+v9hVobjlIDM4uazUBvlxc9yIG9z8WTowZ/
aimWFZRwBD+02ScqcleLfVS3OHgE8gReKjNHuy4D1gI5WOMOn6EAzYsMCRYWHONTtLZabVUT3dBX
zV+tkdhekMYXTiu/Hlm5HiPGYgNbtdJk+sOAle0jBxKGaJoEmUuhZ8jDsY0AilgzphHys9WIM5+0
c8gAuvbirWH0u3wyN2P6QX4sahf9GGfdfD6imf0a08/RuloWWkP28lWZn/n7D3pGAsJHy34/smIE
/dzHRFUkUD6KCPpAba36CKk3CqHe/7TweBcRo5Ia31cTMCJmuxSJfc45LSpwYUwYi94APbqOhnTb
EihSG8bO8MlY0RE1jusGyVSu+yfgHn2Y77Vg2JkWvwhEb9X+5FS3Qc2+gLY/oP0Y6J05wD3eK9uu
eS7VFZaQfV60xyR6TqS1TKQsMxxjW2gdhqxfl/63suu1dzkKVx5HqIYMVkzZPWx6eKbcDSr4ipGh
j2aeWpJAc0scyzreCsQHNSCJYNzK+IPSIT0KXb+lCTQ2WfrQUKXWLEkqvhc5Bf09cj7oE9Z+hIU5
wnnPjFmO8YDI2O8UzstxIM6pFIgmq5CRfQ1vb2ixcFFWpDqm+xoeaRp7p8hGdmIu8k4/dT1o/Iz6
TpnqY6QQX2tbkPWM8tKTKVdyVQdm+NXYAve4YGIzDJQCdGlhhakm2xf0YG+R1ZKG0Gr9OkyLH5WN
jT5Nn8XU2wukwvvYVNdaKn5LKf1sjBaNR84EWVhfZWnx43YFAFRvpdlnPyaUL9AvtVW5EoldKSGK
ZZsfuOlUQbknfLRTOoeaQdT9YGVHQrW7hY4enVHQtcZJktGo5gE2tlJ4bsZvsax9rIPhe6N8qFuZ
8AKdhfFaN3cGFvvG1VSoUCYB7folsvk3zDubc3pKeRay8GJ0DCqRsIFPJ+NzIPmi0XTcNey54WPa
Pe4n/0tqjc0Y6Q9QjQs1a1iyI6+q95Enb6e2/ZKyo9ww6pojyi+6fu+1fcpp/V83AsYL6L6PfelX
pkczO7ExJqb3Hu4PRu012iXLw1o2vZqYYLhlhX1cILNQVKb7Dc121Z0ZkyxK6dtvuT02Et5zkd7D
wqZeJKUh+BcgNqiY6SSkNPnFtLRaSCaQ1oFCtfG73ALBQR8wpm8TO5XoA4EK2A2KjVimBsLximbV
APxD2MtKGtA1v4O0PdXinhkw3rtVzRlNhu3ilqKa1NjvyNAIex4JLAYMJ19V+JvMiLo4Xwo2NRVa
jty8dFy6wXfScrIFy1r7CxCiKtq/UoVX5XUnieFwF5rvclLvbGa2evovEwf2MISqFOHWNw8VsUrh
R0gLaCwTvKQ4xpWlD2ePeTFsNxyUMEPF1uB1U8+KizUd9oLGeS7MOQIrVyBAwJBY2MGMtLkDuB27
TZJu2Sn0vyxp4LuzNpq+THNpiDMvBx4uRvVkFkDHaMMr+DCL9RvrF0Spkn4EGdfU694elgNeWugF
CWUqazuQ3ObS81dpswpSZHA/oXzOBJqQiwbFHipCuUfxoDbrnqAyajGpMd9ygMY2oWebLocK3vLv
UO8NVYKdtydTIUjm6ktfsSgZmhBZURy4FtD5HlKeRH0XTuhCGZqeZPllWG5nLpPxJMS/jlA60hDf
CHKAJzvOAp/83ZOfNXmtNgLqCtxPTnWOVkwj/VBhBMabSuOqLSG4U5oNKAoHpDGMKtggJKGbqFzl
PoJhdXL8kSzCWLnKDN0LUs585vhDSEQXXZQnYlegqgyVYSkTjRL26knX0XrarDAkyIansg32JKLd
Y2wiJMygReBuM5qD5U3v3cwmumo2cn2nQAw0Mn+NKoTyWPSs6hSDy8vRjYf0zjEQXDnsST1dQjkt
0l+D29RjxaSiDLEoutNyJKUDsbeE9GvCHq3PoKjsd0ahJgkZc0DkLRKqSlJtE+jDee8W/Jm6ndjA
A+adpnwX8aWdN4QGRnxoFwTOr30O8M6/0W6SO2DFnznmDaNQKUI/gpglNSoIZR026XsV4tSAZ2/d
amtjUmxCyYJLBT4vazdxfGfNf7MHko3RIPpbUVhH4p7toQUj+Dcmh1l1aGx8z5ULtFbBoUdKWxqI
1FAcmAHr9T5ayTw/k5I5iJ6POoisLtGQneKjpDSg8u9/SS5Z2kzCIj4XCWCa5IjgGbELySy0umV6
bVNglGa5JOhDqSHTWP1a0vxj0rEf6z5oKd2idycIAIn021BndXr/YK/71fjaMkEZNw33bHBn/Qdp
Ch63SNB6X1ZmuYr9PjY4Pmi9wNnm8g7su/pozd++3WbebeRkIUGwIJiuIN9UIcs0DgklmLAWzNSB
+Km0GFeIhy3JZWHHnHN0xgTcDsS0mslWw/aK/3mM87VMchzpMLWOJotrCugBiI3W3nG9Xn2NdYo1
yv/GsWG7Pm4okfAUPKYAMDLCo5T8mTKOXXuuBYPuWtXxWfbpUZlSTXgVqcHL+VWA49m1/VIKkh3+
qps+oGdglXYxKAklWwN6IUI3YDTNwWQ/2aRnXbXjJ9okgspWVygzMwNCmNo7YYMGfkDEXM/rgNop
EsC4dXqTWO69DTGL1tb6HsfR1ZmSpTpTDGXwGNXwgivKTkLlZpQ62vWay1jyHj1lRgPoVB+Mu/CY
wXUnJe6+06A74ai8xQmh6fyecwPEa2kd25Fdit2Mh6aDfOAxqZOkns6do7Lsd4MROEVAOxd7n4bR
Xlufg6CpDQzOcG0V1b4hsbVL1WmNAq0BPqjY2MfsgfSCtsXGqe9Jx2Rsd95o32IaV42IojZAOqTP
vtlD4ldLz2rfMKGs9KA+t6JzGcOvKxnMRdCvRDeg70tXNeGmk1SfLHY5Uzb8mGn0V1g9+wG2ojFT
0XBY34aO+KPaIjULiXPNKCIXB3+tslmKRovZbM9P1BAAkJzqVlrVwjuJYfjzpeK9sMyzlLXugPBQ
EYnzm+jewxt+UtClzTRMPNkgxNhfn9Qm+oqIfid7Sr3KKUdkIK/lseOjD1GFxlubZwpV/jaykGwq
GnT3gowW8GftTmrQZ8rVLsxe5lBu2P7+UD9nYK0K640r0CHa+TutbxrtjAZvSSgBulnZvtYmfxFU
aUWzG161zJ0/QTvC8t29Ipmh33Og69YZheogXwM13RbQ3Irmxx4+chV0Sf2IVKI+M3+veVAELEjz
PAEa3/gQ4qPODgm5ClJZ/EkD2shSxegzx2VUZ0Ker2YnvQnPuORt+6lMxWdqst4dWXQMUfyj25yG
RsHTH2vt5/hBh8G9qQ4faSm2apK6MocqmciM5XwiLyMIqZ7j6ZhfuvJ9qod376kaAwRr7Od2x1cW
HZixEGpNll5igf8MnVrSNhLX+9Sb+GM8yhFjazGEtcL9TF03kHOJBPqZLFj4Ipmw02VKUlpPWWy1
nmN2WAtYKVefUjCurTo9p1RHVgb5VQXq35irqbVfTGUvUTggf/gSukSFChjbPqd40gOslsWM8bfx
EVAUWdOxr6hxQv/I97sOyHHrOJDVmG9HvkqUWS3D1YBjMHEnJd0a2j9t2pUoIeQ5dts7qdqHFXyV
0znJuf3kY4Fdy5DJigPIqeVwFSzoVHibH2lLvWEBH5S1QzBr4JCB6rYF3SDXLw2wuwz26dgu5hh4
u1NXvjQtlVxy4yi7tmV4ITlsn1OWSHRYqGNt33NyS3HSiUzMvl6VWn2TQ6Z7iT/9S3oHgPzGSsrH
uFMjdf5BtToKAXl1l6LQWN0zeDB8TGmv3JDXlRb9hCEXIwKVhpmEWsfAjMndS3VX0RDNwaBU8ALE
wmPGEhzK7qV08iEcYShMFrreyTVY3KZZTzBh8i1pJHzpO8jm2dCTXRkyfUMWg+V9oc2ymOaaE/EW
s/D2Auyibem2SD0F/mvONuRL9In2l6L/tLCr67FcoCJE6VnSvqcLiyRIvfVdvTbfOD8QUHLtIQPT
0z+V16AP3qfsoZNI05pfAglYTWNc5aDNvKMkUDiyAOT+OA2BExC74u2gDhfE/Q2ojMb2rImGHf4q
srn6TwX0w5iwrR9sRTLIOo0+BAFEYT8YqlTsrs34XKrZYtAQN0JyYHJUAeofnqlFhIS8peJZmGLr
C+9Zdapr6XMiJXKLGNhZRI/y6tVfb0AoxQcRZf8gM2shq3mxnQYCdqkGxzMYclveVpxKKBPZeQA1
pLSxcQoyTOcK57/rfARfVfue4VkyrWeX//h8qBLgu4EsMXGZIlxLP7K9s6LveHoN+iGSv1X0xCrP
o/lJuzZFd5F9peEjtv8N1pM8seyvaK5mvI1J/mNTE+RotOly7PSpopeJ4R5v9MhFwx9P69nMgU25
O5GmYvh7+omgXEMGRbs9JDdTEa6txTCFdbenw7c78G0K4j1vnVkC8rPHrCDflEnm6mML7R3C9cQe
dBLuGAm+IEw6NCyWYPVhgQSeLKC7xrsomObSBHIeupOZHwa4+fwrNlXMh2woMCewBzM9sQL7WAxg
YhgZTD4JRt17Xt714jyhcZXmQC9JWxsYKcuLZ5+MZpskT1nQ9Dkcmx1yx4TARVDXAVCTtQ+/JFah
3ny2IGA1aamIfRpznpDznPQV2pVdPlKXILX7aTBJlfesONvlo5TPk3YhQ3SRN/fRdnTPQl2/N41j
md1T9VwwGhdzqMcfN7xSPmVcSGzbk4bTW1IRHECGQq5RwwbMAQ3KeefM5ga9xMSCYz6FtyIREGaS
UT/EIESRpdj8/7gIW1SozU7if9S5VgW1RGWMjOFTRqMWEy18AwwXtGTaTMrTri3mcQfRHHUVqQQM
0v6ZieLNww4l6xTyGTn37Y/Bttcu/jz9X1D9ZmwMff+cTs92LwzmxvK8OWRaeLQslKbT6NhIalrm
vQxOzsmErFgPjj3DLEJFDkEP1JjnOubBmACI6wYMWzoucTCgNLALebA1WMWY+HIGVzLNmVXjgUIn
Z/tAE47a9NeyYO1qvOjyL8QB4qYSftKu+OLznGTxtq1kZVHVLK/6ga0ivNaRkgj6CodsDuw2Jxw4
IbVv+O40trCmTirO35jXi0Gkq6H9zlvL0X3T0fpgWU4MFfuvvJoR3eFa7vq1EExDDoN+7OEEhDgL
B6qbAKB8x/eXAeHSyHJL6Epln0GljqTABoKRGKsOF6Tt36T40SvaomWXoUEG6HiJ+MvBmJU+lE1s
2bXZUmCHSzvYluzWhmWjZm8Tk3wRwN4+G+IoOvrcV1JSKlT/lHY7v6wdzK4o+/PHG9xzHt45KIfK
NzpjfqiinSR2ZKQiQ8TwuWpx+PS/KqC6WcxJXoke/gTdh+h+QzkBWQl+C7kX/stlz4zK4ja0WTRh
7ZnVhD0bX332TtPZFTYioXyv6ucS6H4BQXsaug3kCYnmep5vGM3LMuo37BEge20XZw+YX/vNYGAn
NLjAwASbW85Fr/CWJR2ukYJcHeBxJTehYTKEmFPwsBXwjzdImiNBAoPW0beIIxLQ+aDKI8jH0Mio
UmKAMJiOgn5UeyJVxjU2LSb64lEQO/spC/qwcQ4ihyWK8oNY2kF2jem4qluyj0horWSxDJgXJvzg
6nQiK8+EM9Q4DUjXCdUxX9X0Y1M3RTkcbJkUh69kBv5boVMiMozNuwaffjTuts6+aaiXhfkQVrgW
s5Na/fR8FTcKcm2LM9hklZ9iF1Qt6Yn9QqsBKU7VJmxkwiD1dc9fG92viZNOtR6x6j9wanUYQVRK
db/vtzFa1R7tU+x/TONrVgcRu5UBwej+KsK/1JMRH3KM+1ibZ3mfh+cP114C4z16lcO1Rhs+Wu3S
iLDkAidpXgocV4QncJKjDPlY9l5O3HvKM2iWtc0QB+oHRp6labyXEQGfxKovvNBVQjfX1mQAD60T
yty6axsdEWku4L86GrhNqX7BoK6G7YAaOHP8GwW5pDHvWWhg00nf4MhBcEXkIg+jxO5tyX9SH8oE
EDNtHzYa4ejtIw7Bxh89+NPWRs8PfuQgPRyjV9fxxB27EN6Da9kr1UCGjGdm20MrIBvVPtfyvfCv
UhgtDITiDUE4IFrwLvyYA+FvH534V3mOna3j7ldvDwUGikGHXOhhHWDxKP2wIHyTIOLotJaS8gz7
nzTajpshuSY8czozXFatKA94KrSAMU7wH/6b54Tp54DZxjtJFN8IcYP8K2FoJpb0toa1SXQmvH8x
WZLaIkjPBHCG1UmqfywBcu93pFaaCEJmOrHSUa2rs0oUfnTC51PYALa/QgiRBESN7xXj+0cXOra1
N2WyCwjHKBLK769KZBjPCPJLSMRV2QuUaC9rGkbB5ZLXIK2Mz0k/6uXZJ/JZE9Ro6CiZiAKjheSx
tK15L4gFY5V3xzo6pZRKnAQT2kkjvLecBjoRGAlFlO7/U4d7OD3KGLnpwM2Dzb8Rh9ryTx65rxyq
9SizGcXqnL6HXCbkVwhvWPocx0bET1VwxRYvZv0L+kAo3QULShYP96T8akvQI+gLLVx8OkIjTdMc
j4yVDOukbP+VECcD4iSwgyYo+hT8XG2IkHp+/WtgQgInm1dapDNq/1CuadaitRlRN8OyJOCoifKj
x77bI2EbDQ89Y7CVKyZ1yU/K4dGh+45pd2qgCyjw8eCknNABaLe/pks2Iy7yTs0esVd+8UnPeq2D
ykwhkFseHz4C2pUw47tvDHTqnsG9pRWBG/h/Wm5Q3bIP5PjNWrIQR56SdKK8L9klVfAchHfMNPUH
b2/RbxHxWD2EO1tZZ6j8UgF9HZ1rzdH94fnX0MZq6q/jjFmUNF0jlIWEvJCPxzElB04qKEIR6NvV
Z5GvfLi21nQDLtPrJxHpJNzh+2B20pS3selWfaAuOpz2FMiiaQjROJrjy/c/ZHW8ORmSmSo6mxz9
Ofs2EmVFSUgYRXJwisGvl+N3icKPo2apUTqr3p/UkX6d+KfSw+tr+vs8/DC1p5YhThPIrxGoNYG2
lFKSWJptncUIosOVEtxLG9jKVSJFCqpRzrze/6oLtPfMlK1TOZyQhOfoNHQ6WQJh3vT+3uEfStgT
B3hBZ+9iB6in6WejkKWvTJ5tm2WRJdtLefqayj8Z7O/4PtDYwMlhLpyy5alovidjRtJbDDQqkOvY
l3JHSw9NiD993BNtvgjZ41b6rUoekQWOUKwLrPbGw69WxvgrKrgO8qtOL0Z876Vd6zEBzsN90sLj
425tGoTwDNn6+cBGBKZz2Mjhr5HxOQwHK39ZOc3S/NjBhsVPvFBahlXgmIxnWj8VT8Uz+maW75FH
3mUcvJvRkVT37fj0SV/KsYnxT0JMWy7Ib0x15WJaPpbMc49OuvP9XcJ02OwYsXvUzuUhUg5UOCtL
htXF3cdeBkspO61VHe81cTYHsNzZO/YnDmRAFaLJnUhVab5IS7RqdrqznoiFJ7lmCObYqYGrlGmS
ajhj8Sr5jMovcpGZbJA3BjgBYYh/iTJvrQ3TZkTlg4Le+PYb2PiVxGuTYWBKEKeROGvLBfM09qSL
GrdtlzIVVXvZ4QynHGEkLvx3xjI8SajfWjTJ0QPZk4esbbe4yAPd1HZ589qz0Z6n6NzieOESvmse
NPOPLLsZ0TVXzp18CtSD1O1pQk1mY2wSackNVYmBBQgMNPNEyLdMjJrYq9bFshQbu3Rkg8moG8eY
2beTtzX7XbviXlRvjXS9ODSURXRWwpOE6Vo7KPEhzbcEJVU7IiqAyOCvGVrQZSv17deLLpcSG75v
Ii8CvtEeQLxE8Pqy7VjtI2SYw8nKzvWq985JcA2Tm1Tcs/LuKXc9eg/id8Zr6t1Q76l0QyvmSasp
upbzYvGUVkdIGOUuz7Z+tLWtbRHsxwEvwjE1wHMOxUXUnBu3VLm/djAlOEZLicfWzeCxUM6ELgjQ
bmfK+3ECLHDUs5PIz9DDEFBMa5HcrOT2YkIQXqvwOiD5Ui+lehl9Sioa6hNKDlACKMs9BTPaGSOE
yig/jFhJOL3YeOlOD/c7J45wS7D6PP3nOl6gSU+ioyNnXz21ihcf1GyPZy2fvi1s5jAX2UVe04H8
kQNRGDziGw85nLnmh7fVJY6dfeHfTe2SVyc9PSrY9h11gL7kZuG2mbZMUTw6I2W3TW89Rr34LMgt
Ns7OTYN0O/wW4S/uKuNTw1WV70Npd3F0+zHle2dMUdK9Ou3Z2Y+wf5TWnc0Abqv06iCRc3O0a5JD
u5b6H+AR8Km2b0Kb/2zYO75PtTlM7SrixLEdzjW9uwHfgDJUBKQoPg7LxD5YwwkZYhBc7ZtPkNjk
BLPeClStIyJXiVxhLonGY77pOZelgG6xxKwhoktUn+QGBZaafPSja4ltqe9sea8QwJcf0cqr9gks
BgOiq57ftfxhoiWSP4r4U+m+Ju+LgWp6I/9CubTzuPqaRVfLvyiUBPJJWwyNE6obqdv45roSa5lY
xWHdYU8tl83pmwuiOXnGscgukXfJg5uc3MPqXVbfm+GB4y0BmXIpkouhIxw/p9F5woLNyH5hhMgZ
t6PkDqn743b5tlHdf9eiXpDPEj5UfnPGtSo/1HWsXcz6Qqend5soOA76Xg/2frUPWXMNUJw+LF7C
zUA5SGNbHGKyCAGiOPjigfiQK+U165D5nrTmkcOtru1+R/md2oVKM9/6qgvXgsedv8UnPwwdKCxv
GBTqtdXWvbZu001hbdgieNH8hfT8ETGgcPXKRRYisdcGLSzcrHbXy1Z6KtLT91+p/2KDWLv08AfA
/etIIk8bZfHGnxwusjByUTB1yj4ZbszTDzu+3IlU8hsExOFFkBEm1zekatjSHqN5N4br7lJZD0y2
09nXDlh3dcOVOeEhaGPnyc62fzX7m1rcW+VuE5VWPqq9tl3GxTkvzi0zD+9EkhyrJlLy1H2NwT3Z
G2Q5+rAFtmD4Bm8DQ2PYYxYUkL2/Wzjgt0h7tuXTzN97FA2CrduGnACE9sQiRChd3Ch2k9glCr2K
XcKyPIKfrjkKqPJIBVDCsT3a4UG3dqq2bYDVHqqeWMaLIuOSRJruNNW7Pz64zsL10LtN7wrNzXr3
nV80Tju4T6m5QTD2loENNm432q1+T1LsSIq7dU6JotnYcySmI/WO7GNrcFX2Wb1b5m4SbP/3z2L7
FvSujWaLUfuOBmMYtlq+FTmAD8o03i4nzRwHtwcwF6a0PBwbjhNQHP87TpiJiv8O6iRZXJqeabzr
4euNQcesCwnFx8ZgkIX1uOACdDC3m/ifHh6/VSCPqXWbzPdeJz3pM+++dPM7rn7a6oeNaUCy3aeh
fhj+q+A2Tt7l6bZeq+1WI0XBDROXV46vhFfOw03SrEdE++vDFO8VKN8hw8d9ihbYsSDlateoWkrZ
KcpPtn3iC18etOLRxohFn8X4HMZnoj0K733MVp28nLuyHd1ZQKmkXfSF1ZDhuVETWCEbRPyYkwcy
tMKt8TS6Iy5mWL/9QTLOunEmIjkZLhJbrGhTxrhBbpV0Taerc6koPpLDZdl17MOdgpCeciOfHd6w
Ir0aYIz+c/fzcrWoIkaHqWWweCAuZV7bP8u/qXJU5DyTQytr4jG6SDiRxXogL3OmjTkabNNgYxsU
tpTRizTcQCFdHCf5RHgBwyABJmHVEhdpY1Zao9CISeeKYRDP4XJEnwGHwGbRa07ju+G6ofX0b2EN
x2tNgyqmaztdk/4idZd6hzG94TUz72J+4zo2YOwfHVJY8Eah3BfEPK4RSGFPEpc0xa22CxSoqIcy
J4b8mOQQUTZIxQ8d5Wn1gsf2sP8rEYS81fhjM8jIOdclMW5HIq6Dw2pfN6+8+ECiTbQh8nEKqkTZ
lmwmpmPiwX45edNR9o5z0VSei/JsFCckRySWT+Gh6qipdki5ph0T+D7YY3xNe0KLT515Jte9WEjW
XlC09ocCmbVxCI2DpR80/fD3p0NO54/iPejvtf7ZkPTsb3vVzdAG/8o1SRLh0WD4w53Kb55qReSr
GaJZfivDauAFIDCNbl9aj+lGR/NmbRBH5WdzOsvlRQquvXL5X0UgQXAP3pYwD8RG8OXzeUxu8+KX
VfwaMirj///qlWm+4zROlsr1IrfGPcxipHZTGNexi7bO21jttYqufnCxyrMmHU2fEBDHfw6gTchK
C11vdKd6W3nbqacu3UPDUB7D8Fxa3dLDX0JVib3vI09eTfhIuruzUz/YA2fzU4stTgo3j0vvzgK3
Zs2UcSjXONtq7OTTRimcfD0lRy0+oZK0uvNCj3das9OVnf9/XJ3XbuPYFqafiAAzqVtFBpFKli37
hnCoJinmHJ5+Prq6D2YGKOCggdNdtkTuvdYfcbhT210eRfxHxRGxzRZIw+rofLGiNdDY0TB3K80n
3BWtblFuQTuitYhqNUrg2nYlkZ/1/tnfQ0I6m0cpvwvTRz5/jPOHvJ/qSyadQZHVkhX6RHF613hl
f3Q+Y5E2q5DgV2IMNkJ0yepTOPqVcdrw1TnK7JD0mVdHDA1/5x0GcLRuhAbBl0yIG50tsW+UUcg0
fVfOKnH5hTa3G4+NKV6lkJKzW3nv1Vuu3iL1xlh7ocFGduXGjdhZcWUM6gmXMbNa/vSBTJjHFBFc
DvWtN3Y2TlDAmWGy5so2QUrUfTydpuA8SZendq3Hm7m6Mb9K1csYbZPs1lOrNt34ghE2RRhLj4FB
87ArrIs1X70MROSYqRNmjkAoM7ULKzrULCCTyB174j7JgrSMEhjKmU1HCI9LvIqf45YaznV2SVcX
ubgOxfUpXse3tvPL5+nZ+SSz2nZD1ZrgrvepvLMRO7+DyT23rXiF1MTzbdgRxEDrmLkbCY7OO/s5
Rp9a9KnOH6H4Mcs4hgjFfKAa89BpE2qhih+6+Ria10F7ob0+POURdUHHrD4WmW/oJwjqXrpGpkMy
Qh0e8/n4nKmxpM3Lkyay+XbwusbK6TRSkY9a6T0DTyTVY2URMzLVgKKumnui4UFSPUerwZnm8nCh
CeDhapPzzZK6k/48kXK0ep6JnDBaAm98vqkw3uMC2Wz7J1CZ80ObInkfZsBI8ClWL31w66bbmFGX
x9MGP7L6Z8WVzlHTeAFUven2qoM6NToT4OrcpdgZUzcgKY2ff/TS1Nc0P4P/cfrkPHJZ6OyaF0E7
a8RcPc9kPwkxZ+FHkDyKRY6sesFwHHleBoe0FbBm/RI058tMImd1k6/Zz2cOFv4w9Ie5PiB7MTb4
gYgXVcYdyfDklc+UPGRL4euIPOeQ8icBlbAkJEyNZWCZna3gpCXodNYFNVyGPScIm5zyleTkUnZ2
h6b0qsmXyBE0rHG2Q9QGpk3Jddc6lPq2siMZ26p91FhpwwO1Ymv+A2zM5uokFGfInUE8r4SzAstT
njma3zeR4jSd06zQaNo+etlSfS8j/v3XPnzBnTnUJ8U8p7sy/T1P9EM5WrdnZAsRWT9EMzpz4o6J
K8nuE1lvt7W4SC8bxMmeqntK4s+JD9sGbyBczfkqz0i0riq1ZMu2ZFARSAPAEWnnD+kbwVXXL2SY
No1vHHXlkIiHn6Dxe40vP79y0SnvHPZMQEFG8JHFDUd20N/7raQ9KdlXbLnC/vVVr494A7xXqbLH
xpEaZxxcb6tM51q9lsya/Z1OlZpk47U+289o151IZGWnT2OrHq18tNLRJmxBimATbWVyZnwSBmOd
M1lxT7T8TZoPaImpXuWDeO4S1tMNjtwK9NoRcMTUCA/cuToOuVcZXrLFqw/4jnZimUdaql3Sy2Re
tOFCexpUxvNFfr6E8xVdoqaex+aEVrEiGAft0aHRD9rvNGBMB14WuT8P/b8PKs7Fvw8qIQM8qy3v
TP6Za2ddwRp6EnJugfUSAlQYLxfCmvWjyTaH2N2pO9sFlUsfjI/iNkSpzVTwO/QlwduIK8ePitN2
ar6y8sdQf3LtRziJ88e+/MOYGxa2mdv/IJq00YGgbYAiagULiyhjFNE6UU4X6WWzLUcnHZ0GDhnY
kW/JXaIMjP1I34O+kyeikE58IVVyCz60+kHrg3SZkttYvqziu2IeOqweaEZeY2HnUcrXOn0Lm0TV
s4OqVC9/Vvp3bny3q69h/MSbBXU42TFx0ustFRQYFDNXoI5il1JqbI/8hL2dKMuK2+XWjxEvqDwI
v3yaFA/H/sgPspM9IV/+baneoWNhVIB+ZOBr6UjeuEZnKx1l6wfQ3OFCih6BTcS+8DwZRPLd+v22
p/gh2dMVk60vxMIG1+F3vddiMrT28+88PnBIMoVLR373YHWeDdJ214F5y9awvJTwQu+clPns0XqN
dr84eVv+V55O2uoUiefcDmuqsn40/Ttsvjsw6fFzMV4IvjBT5kRE8u8Ozy8Y0RaQMz4eRGMfQ+Yl
PAm7ZrKamDHFKSQn5/aukWEAYNjizAqH5MnRE2dEwtY6xjfJdEbrCPQgyU7asT04Ks2vdgoqErpM
+9rK7iRIQVtqrSyzmPWN4GDsQRK5I87CQwvuqvqiUcvUXqJNmh1l1UFR3kdHDaXPAP93ytIzGS/5
8x3a7bnPHJXWhcFGPwLGmF2BQ5A6ErsnvGPiJHbk+Y0eTA/gBhwAC1VZvlBzV5jvK/kN3mpOr9Oy
CMvFVg7fY5iZ30FpdeQb5wRpMGdhR0XS3FtTTZ0rskcryKyR6OJpI38IXJJ7NmjBQG1tDY5SXvTm
GoFYox97vgvNR6B/yPqHUHwyKWnF8S++IiEhpNLg6fKsV+5I48gvkBIjRls+fvbTK39xaBHHyOvB
uyHm1l/QhyeQpwLB9Zy8hsFLpdzzyUlWh079U1Y/of6jdF+Qo7G3wnluYiTgZ7YFwrQYHyw0yDhm
Ci8y/MF0YKxGT9L9iSs6u5AIZXxM6uco78PJFZN7qb4AGM79FeKwOCi0CdNGH+5/5cdk3TIHsHAP
vpCeNfjE6GYGL2V9N8fX8lCTJdHvmbw4wgvdI7QOjQ4rNilO5iVOL7N2xlMssTaxCPc4yKwlS/j/
+x3ZRA19gQzjmpyAPdW2Ivf+8VnZqpcXeyZ3JlhDdIfaTZJHG1i6CLp4XsRKyjWRXqjKoQkI2n3H
5C/Kd9N8eQ4vT+UmT9cZDQKFJjEqqU17yYfTBsbnv2WQLmwyBtgE9VNqnKWRraIKl1GShG/C66Ai
+Z34OpiIvpv5m2ybYY3j/WymHik2Ota+3sK7MRNcE70rytvQL6M34VMcBT1BIr9PT4u1mtlii+5E
SJwnHcapY9LDspvia6pczPoihZe+OmviSal8EcEWGVOnjM9dWyABnNkEZ2BayCjvahZxLUr+Chme
umx+U2Gz+QExFAWKJjvGRUGjUbFVyIJML0H1FrT+SObt9VLJBA6+kMntgnvM8WvZvzyD60VjJ9iT
d7gSbCk/jrGLThhIRlPOLEV0f2qm9/rKtFtjRp7svnFct2zxD2MmsFY6c7A9zMv5MCVOupwQnMIc
wY1MfIEjchALjiIs50OsODrnw8pOOBQkmyTkTLJiK5APUnQw9f3U7tUQEAsJAaLBvcHvmx5S/I7z
IQBOIRVQtRTVIuAjPD6ZgcujNh2V6TjSvjQdy+loMsLfrmu196TUG1NvMo6o0nL5sy93OFqOVXHM
iuOEc1PaqESXx+dB8eE/ayyPx272TNOX8tNQnNvqkoAV7qIVmprXWXlVq1dhda/Ge6a+TMJN3BmM
QplTt3a9sibJ6phC4O+C/QvZhIfmSmec+brdFrojKrYgLFgMDuv8CD7+F2bJxlMu8SnvGhoS4/vT
roG/N8TYUWJRI/Bdlka9Zke7gE3hJ78/V/c2Xnft12x+aY8ReMV4xOYjzt7we6V0uB/m/jBGh4h8
gXZPWCE//ezns2/Co275LQxux4fEOs4unhKo/wosYwo3ksXqfR44PZaUpXbAyxKLbVeXLqV2zZK3
TndrCq91JG9gBOuo3XWlX0heI3l97emRl6o4jJZ1ZkLxgooadDW+tjgPAMy3nYin+vxkQtYdtX8N
zZdQXCMxg7vQAUR7u+xtISD9xALQ5CaSOks4hoVTWWJmw9ZxkzblQSBdgDbi3+2aPgIQy0CkWvXA
JyXVZNZZFbmSkIu/oOXfDfvZ2Gljlw2f67JeZwgQ489EfW+zff4kIcb++1eCoY7xYTKWy68e9zPV
Ju2JHRDbKL0PoGmkTJgcWBzOIwASXt+dgq8iB6tGfncj/TvVz7xorAFVswEwqvOrQYgfVZP0zch7
KfHNzpc7X6DX3OpKJ7zRVi2Fzhw6RNnNvd33dqZYM+EXLU/jidCzmhY+rIPZMYpB54+NCXdN6ueL
Wbxm4oWVs4LhH/LzHF47xiLpZaIRj3wo8AX2gppAe1szLPO5oAyRaaERLxK7pOFYXP4Q8RLRD7sd
j01/zdRLKZ9Z4noajG1tzz+bcGs9qZcWkx4oNb1KC9xuZm5FYthqLcQ+VnxhT9IzlxOlu7+7xMg6
ITvYfdQ/bflHNL6F7ksRT40BPHZppZMs+ajBs9YrqWA3udpPgsFuca3aGw5HY7BV7aR0pw24S3lU
zKM5HWuiZaRNknkp/5hywR07wpzKe5d6SzjP8wzOSTrKpCzvVrVUHO+qEvLBbYiwB+siyCfkeeWx
AgHdWlxJRohC171kHBjFMQhctkU+f3QmqWCVvSUIBwZQZiJuXBKHtBeFwuQnN3bhMBUP6EJseKNU
OOiGj+CCnUEZ9+z9ID1Ke4ilBSMC59Nqy2NCJAv4ZKx/sH0HwzfrCuOELFv/PtHGHu0AKVbbifgF
2Wf2Gv2uPg3juZDRW9yL9m2WHnX7Ee1mc7eZkDPs/rlFNFu/hjlG9UcQvVe6Vyc+PJyfoqXTPBjS
7T9h8lLUN4FS1fxKOZqkbchpVmuXMx0eQPohnPQZkPmMKPdFuaW1lfPTbovs8MDXqX4QZK9O4Jo2
BuM+PxXFmdcL8T9HAlP51kpi1GWLeT9Xl+WrxHXuSrarbRPlxMpAZyXMzbtLouaJYAw2i7zzxJW7
XYqdD0+AwUXEsBevQXzpMCk3LEFr1GQLWQYRp2K9c0OeMoK3Jj9e+c20i6eP1epTr75L/TubN7kt
VF4seTnhxGTzm5t8xdNpKw12U9ujvn33MaSO99p3FyJD1fo683ueysGVMRzRJV55deCNgVfOfrDy
c7sIbpgN0VTO003ObnF/1ZWLIJ0NjNLSgsAkykEvDl8AMflyN+HzzilbldqLBE9D3p+5X0zm+V7Q
dwDBE7KxLOdMs1I0jUDtqMqWwNNqpTCeWFO+DHw8YfRxJVzRhJ9Zc2+V4b/nCwAdyDyfk/KDCLPP
HEWyW25UBOXXv8CEKrw4CHBMMtetqrWq4LAJSGTZIWoxH332pqcMw7cyvhjDqZ6JQ8RV4mRAzT4h
lsaCgLcRYl0blrCcHZx4keIicZiP8XyUzGOVeQKlEnJ6GcxLZf6OD+hbu3P0PDfxCfMhM4N8+zEx
zAxkcn9zEFoLDKOdSctmt+RIgyYnhFx3mnk5CzvjMqa6RRvm09U4TUcE8Y66BLD7AaXSANDjMWzX
l9Y4LvFuSOrADRakEn5iqfz7HzQLG/cEtCkuETlGya3dVs83JX9Pk48o+izar36bNXsK92raOIYb
u2EuL4oP9s4JaoQcAcEqUJThSK+rCQBzURsytA4XBLyldjZ5gJGp0ByZesF4HI0j6dAcyphpgpqV
lCOAN3ge2HTsTLYAC87WqLwZ1JMtNStYHyTlDOcpP29yug0MBwVkRGPMWdGXLVzkEyUvOV3uia47
E1esWHUIzW+RuLOFLT4LTJTdWe7ORSh4rXBt8ys9SOMx0hDYDneDOIlgukr9ZdUazijT9neN1DNB
NrDUDVGc1pAhCuKItQp2reAgI0+MDoa+R22f7wcd8d/CIeAQ1p8Lh1Are3TycAh/J0lohGWSVK1O
tTaWbixozdS6s+xWLWEF7oTEQ3D7GjZQcGkpIjG9a9xASumKfM4PEuzHX2grrfsD3xvDOU5tI97x
QSm7ud7FwY5IIA7MFpby9/qGcIQB/kuMQP/OCBqfC+FYQDX2yBL9gSwN0R8FT+FP7YWxh7VZ4JVz
qdPAtyK19rzi17Zqqhsrq9lMICqxU5tOBqgSHsEfDTBHalbwj9nTYGdonrhyVRtdeDxg3HKWrvP4
fTB3tWo99wru3pLyM/LYnLJ08kWhaXcAScXgqvG3WH2kIU7n12fB9kI9a+D3om9K9LB7QXeMe364
xnRTENvANlNbUb/k4aQF+MpumnqP2je22BUmgwWAxacQh/b+ueXnImsWCaV5RXOTGdAvp1qmKTQ2
z2Z5lbWbErwIyj0IXvGmTImv1G/0++aF/bzFkWUT/tLvw13e3EzhqqN/fTHUs7nhDQqMfYPaIWKX
amBB7eqNEH1Z9UIeb9GlEmGS7eoJIpWEy7tfAp6z7pAryv5af0j1Rxa9YyX+JRSjXzjtf4QimbI6
GddgQ5LOl+CgS5TC7UX5j5AOu/0rmQHTo0DmDDi5n9//vjpcPvm3JP4BO8HiyDTf01gJhcvLwE11
xecxNLccjd02pvK3cjrpC+tOlH31z++Rmpm0+AzM9yR9jHQvwXYP5LGZ+qWmrEL2i+EYDCdZeYAa
9dIxd3InJna48mk5kfwg9JX+KEZuJb7G4M/REZxZW7q49gQ9uCisESaBwkEKhvoJVXE+rtFNzOXn
XFwL8RqK14h4//kaGKyQFL2e0WqlXlew3Kx78rC0g7BtlM9Y+ezrDxoiKqJYSXX7+6Ez+gOp/X7s
cKxcfjpWCPogmyMWGlimdhuGlOX4E39WPnkFOjUmsu8C0fpz5yECWZqfKV9Z7m9zvjARwzeNXJzT
ZpVa9WfefAfCpyJ+xP2DRvXm0oWkPflQykj9y+FkDmejvD53jXTN2luXvqyqu1Td2+Ia78PxVZXv
9AortBZQW0rZo4WGlaMJBwlzr3qNWy77Xfv0BSQpiceWqOGyX2qvAWFSzqFwzR/QK6V26HsS9hru
VgM/usMZwJdNjUCF6v9RIFB4Wlji6VvhvuckwCiBVroW9kJlV7O9pDwmjixdMkJC05s03kaUcaVf
lT5rx1T6MowOEv/PUb8+n9e0P5xozZjXZD6gUjVB7jbY+nWkgwfwSoCs3OATc2rESyjWCTKhTBOi
nWjqyhMLH51t8FlSenIfwTPVfZXRD4me3+oZjQyreNopu+0yV/89n9gt/s7V7Bb/m6tbbF2iNXMp
t1YUHAbSTfJ0L1bfNMBEBMcPL9DJPaH8MtbY6cj1gjenllwhXvJ8FcHOKpqqV6s9dx7BXiAhWbQf
6x0nZ5tgdd33e6YytFgAgUbDh0M8lrsaXOV5zPB+99pVTm/1EbfOSuDDPOikiIn7jMBR2Y7Fg/aD
mIYRTSQ77I/wAhf48/wjyp9k3ZGe12wq6olLYsg9lGWURiUgrxC4M3KegVgAu5ItObOK2O4rW6CQ
JOXF7enqQX+q2cD6/IQNORAv/fiirlBt3ZEoxquXkfHygCWXuO/gbZ6donPF8CjMDD3zMVodsVRO
Ooy/r8JTdX7X+SrJWnkx0YZ1RIvEiD4j86Va5hc24zXLkRYm0t0sbwATTHc9Bs/qK7iGqNsRMXEd
LYmWT3cqFp4XEE/lnoZyDzgG3hTZB00KB3QELGKtr6sLoRcGOF35NHkKLBBXKbSC+NQ/edZ9VFma
QYIHRm5h00uPtP2I96vsa8y+YulLFb/m9EvUoMLeOeaMLcKtlHGeEL6UxFpi/BOf1a/UfPj81s3x
YDcuuZHMRSNZ8r86DQsZQlE8OuEd+aAufS1WiDJxqWVJWndFtUfDN+yK7KK6o2NandJH0sDl4XMZ
uWKudX95xmfOPU3fhch6t0oParKjm2kUT7OMMYLWQZ9IA7nYT5T4QozjzGMu7bl6SGU81O5Vg/xX
DxVrT3VIpH0s7Sl1xSGzPvQyJsg9GtcDVZHM7OeK55TTG3S4ssHHnk6KJUFzRwJCIfEQQQdeQp84
t+xnNHxiJkniT2JH4+xD7B5t9kYsYmpngCXBoVQOd79WwAMPRrsXgz3uIeOUm2clusUCdsTXnMwl
7W2I3yMS0hZaHwWu0ntjj/nXYzhLiyOCFf262rJILEDrhd/jLSNTcH6o1Zv2/vfBiXkgRmcVfaNo
h90Ic2umN2g46Okhf7hhtEdKn2APVa6lca8XydhL4D3IIV9gBW/bcR4RjAOrBmfWOk9hgbVqwZn3
UB2FaJlQcsZ3/8stiK+M/pRkSve5fwHVN9T6gjBuoVKgNJrtEqUXN9v0ABmCOeVGtUK4ukzuSNYp
v2bir8ivxs6x3oQ1g8JrLN+V/gXb53+CEw6HnwvncN156gA04FJlO/r5dN4+0OI88IceXAK4NhfW
1x/Ad84kxnWC6NxecdSVnbWwf7bcWmlmJeDZfPbKfuIa2QeGp4ALwyRPl7q88joX6Qto8w397Pw9
xj+UYTxPKONXYJydX6t+oXlR7/GKTIBTX3K0//mRjB1qI+9pcA4dwWm3P5XFlcF5xllEyVbjEPDu
XrTtxZ2bE90NhJNlOHqQW6X/koq5ZCOxqk4GCGjjxYhkVEekWnzlaNWR9IQU093ZXCEYWH5GaVyO
HLy5MYbg57f0/G7EL8wHCLkCn2YWMdgs0V+bRt4O27z7UoXPKvtIKbQT9rieyn8on9fX30OyFzn6
hX2fHWiFK5SNKREx64gBa4pDoibOtFZ36QAKk6NxaEEDq1dzdc9JdFRf9PqlMq6lehG3kmRPrY3e
CBnxpyB7TXakuWk81/Et0e6G/taP73n1aSTffKh8tJHGgjAmuxiW0ATCdL4prt1hpg7bgw78BdZa
2RF0C6xk7pJcNCkb9VQiEjesGoFebWNMgXPqNqmww2STMwYW9OieMjxLBkO6xuCANNdXVT/azupJ
bE9XgtlWNFRHjvI7CAeho4dQKo4J5bEdyjt2yYRRD38968X8NaoHAj05FWhq5jSQRML4icPgD5a1
1ZnQiFF6iUqSS3eUr9IGR5pMSJNMFfNfeiO+5IqxV1i5+HgUmShl6upAEADUNoPkKtK96bkwbgEG
kwASitW320fRfjqZwkHEiCUc5OFQsQsGiKAOQWXJ5M+tJeGImyFd+UF+kgoaViySrMjL0ZHV1Hbc
2K1oZ40t75vyPe4e+PeU+rVJ7/p8U8xtCCkSnlmUUDyNhMfsuaOgrLPmQMqpEFk3XgBshqR5Wrly
WBXLITVXe1z7Q3OQ8tuAeuY/cqTD7FYsW1U97rItCUvRcDLgEMrr1Pvkn6yUC/Zx42qCgdVnDNSi
duSipRbc8I30XG8Gwyt1H9Z3hdsWUia7mOZFNaF7I0zKymdG9qi2ZN+D4VN3tU5Io/wl8TNbDLyo
JHbdl0F4ZxqF/UnwZMGbsExcROkcV0SO+LPs9f1xmN0yR9xQ7bkZd+SIkTvLs6pIrLAHtGWmJcXW
GNnSaBNaw5vWvg3P94yLKf9KELWrVnTZFdF2qjy5ItPbSwRvt+ufb0XzQDigk3lab+fizJWNSIyc
7wIbBEfxScYVNLMC+dOWsO8CMnItG4cSKFe3zAqxr202y5um5C6dGcJZj65hfBXaa9pd625hRlrE
1lt0Y+bqEJCeTt5gf+iig0TUVLsfAWT03R2bjxrvZqQH465f7eTnXrdi/qbvybDixlLBQpkCSJhM
sXXuexSvwqKtEETSRA9RYvWz1W17+WWJoMlxTN+71V0Z7rzkQ3Kf6peJi+BNqF8FFUrp+owvmUyH
pl+M52zZpFmj4WRYo//y76jxWKMNoLQ+Ic7eEgFqXGYALNkpYwCJIGiGn+5ggT2wR4CsgD0U8WlS
vRngV3TLmt5L6gXH5Wq0nUI5N6bHFV0WztpGIuaVgZsGbq85sbGTkQVlVlkCYR/6zTfxQTjOG1In
3FZzj4d+wl66HmV7QEF76ldn43kL4ztVbx3zY4OO3MMecTzSGSibBxOhItXas7Wal4/sKVo7kt23
Jt+xUPjCyhdnvwx8kiILNxhdiqiwWpSKI8L7dk7S2ruNrF2j7pro1767vpfrITlCLya/5mGF/edU
C/9p+3BTOCghUqazyoanND0KqO8EVacnzWDtuj6j2+Y28FbsaVMCt1RsUl74ZTv6bxDYw1HfChan
7IAQ9dAxr/93NGqzfUST7ybjcmzPunucg7ekeOcRK9xmdLuRhgpXgNH4/TUEWmSJ7nkN07si3Cbj
SmSZWZ1yGH+S27ZZZfUAC+XyanzWAEI26YBVYKNYeq4/iU7oJSunOEc5bDZ1ulwAenBIkQ1spRW1
tHuIO5qOOF9KsJZ87Zt8JOkxXw8mqI1dv2q6OxYuI51W/D+fKEFq1TmWoFr8WDtyG9LdLNYOVdA9
WlEqsgm0JpF4z0I30oIof4lWFv5LWqrTcYLhZLdnm8W1LiHQwzRIrKkX5yfTPNUSKlerkY9ETpcE
ViHv/E+SyWECqk8IpzslVGgQ5eYuMUNQdxD8mSO9sj7VZ7E6EQyqSKeqZW1dlM+peVala50QxH3s
63uOmW/w+mJDVjbqHiZhSBDGCOLnJcoWILqqt3r1erkoNKq260r7YI6Wy7fBeFkiC5vziJei8GjS
SNAPkuYeOCYCD8JCGke5udlM3qNvevRrnurHIF7S4aatX9kst1s1OIrjTql3D6wC2srZarREXTIU
8ke2oINWwde6mD406UgEeFL4D3fabLvu3g5v2drNJ3/MTxTJ2QSVdwlOTDuUHdRxhcy87uoHNkB1
WpNo/JdcwWpHFjrsy/8Enjq8S2MTh/1X3Qn7gsQP6kUWLVW0oAybiyacEHjGtU8gi2m6EsK33iVJ
zcu3uu5Lw1nILhnVSe1NHeFoX4zkJXxFjjFpUFNHmdqgemFcs7UXTb5gntCjQEuAnwf3kCin+B4b
aF34bVb9TezuYfAmYuUgMfL5Fgpvov5Q5fcSizFFbMZDQK4aPpT9HNzz9B4Itzy5DvV5CE9icCwM
P9/iqpFyLES+hj40PScGC9hFBRfZiPHPOP4E0U87fQd2NryMzxctXGdIGXoLN38jID2sT33h4fBM
yX64qNFtIsiMZsbIqYTXMn+o4uO51+q3sX4L1yD8BwHQSDsH2064ljUi80udXNZXKbkIyslG2H1g
aTlgRBasULDWV+aebLOPSmhsR+Juwc+4fnWZN41ojTlVZ4MeF3tCC2mNoXa2nsx/NR8en89DfzrV
rx4oi05Yo7JT+S3RbK9bLuVKoMpr5nJCTo1djWYpRGZ9gPdCrVN0y5o+ibstXpqLKJ9aqtmKC1/E
WGFpx9azfiVbVFj4y9Uvf2nesVfy1NL61qLVzY17Wz/650dqfBFc8LSl2lYwTZg26fOSaTeibZg2
rdokpiNIt8tsk65sBDahBAxAPCtWWKtuF5ZC2jaSlWSoRw4R4xJzfXoYmwNBPXsW8EOkkMmwjo19
jj98E0+koNl1gGgJNub0irYAe7bsGwr2xCMADl5jffLE8WRM51a9amhI/O0FuABxI+KH2UDFyQh2
TCV3Nl9BFCf2HKLeYQj/FbngpKgoa7XVzDY6C0dUgdWs+UjKLfhip3+EizKE5mITpm3lyi9Svx3O
I4oa3WoMex2TaFVbQkyMrY10kZEHZSO2SfGRC29J+wjLd7l9aI4Oz6xc6uo8clL+zjtTs8w7/8nm
mQqYzIC8kc2n1SKbj9b33jzH3S11ytSVQ1xfR/NXgSjqHsUDhMH0VLa94/zokPuV73346AmRNVKa
814RpmNqTla2QfAHhVCwTiRim/8yMdKOQxGic9COvUprC1HOvpSe4xyxTWZ4Q78opGXthB216s/P
5AxzDC+ivrVsrsPrKn4FpLX+6gcZFnAhCGft6a5GlqCFOAFO+b8kaqFiGfRCAM6Vh/Arjd3hAhe3
9F/bRQZWQ4CpXeGIgLP1kmnXcXRCb+P191CpkUW+XpKCSYraYOonkBs6OZQu43CDc2v3wb2mmeEJ
EL4zVh76AGif+NCl28ib80UGjTgQKLJedPOr6Ch/8MXCn5unlpJAhvnYcvUl83NPLl9nD78aKgRx
ZLEHbDPF2SRSCP08tk2mOpKJvSz9KPOdIEEhd1utpFPALwlMMu+J8kptoeBwYcv8ERxuyQAxieIw
d+Dj7FAnExBLfeyN/+eJ7BYFXM9b447KAFjs2LApBjfyM/3aMWL+bk1fk6OvHFruNMzOK68s/BBr
CeLtPdMfcEY3E/Jwqdsr8+BT2EV+2D4q5Rjx8wh7MdwJs8dpnm7M4aZjvfOqypsCj/uTYZwBqS+X
YdwkT8gfJU8XvAxVj9WoR8FwzclleEABWtxaKFAKapcCW/pe0IGiZ3dI36jXhzU5BhOXFE+ssK9a
bBkHcmueHFtPu6o5Jlj0ThqfYrppinc1+YjTj1x5pzc7fDTqa88oExySBuvHLU6uk3xuw9OAUE7c
Db+rSlnteSGQEjG5ohzFRNKQoXGJBc5bqtzWf/VEqLr6X0lRVuDkRsPC8wZhhabOmqEyFSvo/tF/
zwEtuFKpbNYu1N/BujRfAoUYeUGC2AJxSjluxt0KS+kTTd0ybDcIkvGD1fa0L4s/Qv6PUPwpyz9a
9WN0X9XzM1o9UJvyFvmD/ResiH8tMWN6aGNrRngb2fWmrDCXeXnqt3e5sFfdicrEOiEq+YQOXCLd
z9YrusacGJKTAQKT70UWr4N4RWMcocIQFo1x98YYQnlyg1xI3cZ8uaorYiskVQfBb+J0WC1yV/go
Gl4Wr8ZEP/lZcSI2Tm83OYUO3/3EQm7naCVzt1I2dEUOW7G8rN/6zXwQKxtJwKbovdp8SQ6RREMC
5WqOotgzxZtEgD3XZn/pGIF+L8uey4XXmXIfEsI25RcEhKUx9/Z2gZHQfJ3jF/odNMygIhTbfhR3
TwxFBemv+AuI/yW13UsLn9Cf4KaWL8nzng73bHUPzw381Lo67oZ2EaAVaEBe/7d6haP7rCASfQM1
KbxWcZqJyxqX8fj/MHVezY2j2xX9RagCkfHKhMRMipT0gpJaPQhEzsCv9wI1Y7vK5Tu+5R6xKYTz
nb332v//bmPKF/Fzkhw2mXmd3LSZfAdYepRhbRUf6+kxE4+Cj9ySdJe+pq/naBJikfboLlLoVYqX
z6dtpuFmmqdhTtu+YmuKrVCOxyHvqitXKqOV5y3r7SHBn2GRgesL23j9f5m9o2IrVrGXrgoLG37d
ndLuFMDe+TsmO7gqMs2m4UHvdmXnZSjU808ra4ufFkbIOa+fljtE2dK9+TyEblQxoH8M5RfxOpGq
n2bHeYWRl/PKQCF24A2vzRlICeEtFa8+AfqfTHbTgO49LJYOJ54kcdgUxKnNrp47u3WC0sGGFdmL
xItCGvL2ub7Pj0K/NzQCFAcuUj8+Nu2xaI/+HNcW9B2Sc5fvjGHXLDw2vGbk4Toxd+YNMlPqYGBB
C9LXvc9E4xmpwzMVu350e464Rsf4XOrLdsUhb3AJOeE2I1ia4LYwtqGxtTCCOIJka4KVUXAdZ6uM
WaU6NuaJR6Ecu+p+6ef7aHWSJbuDjadLRy0kam9bk74Vgu2fqWYzcWQJXOCCogoC/o++PdEaljlw
rdLO7jKbKtGDiUKkkpPYCyaaOJxm4BXWc5ivZx8Ha7udxI1PNVJL5n7bPrcc3SxVPyS01TKg2fHC
jVkCsE+mWReNlzlpF447HT7JwouQNVU3fp4VUCVLAUzqcli8aYh+4dFYSx/GGqDShqID6qfz9e/P
VRjS9C1AHAVXqTgvrZQKGvEFHPRqbvAetn/o73Bp5PmLzhfMUq/hDLLNHceOPIX6TJFKabUIc3s2
41W79bWNgcsj2ogQEABtUz8zbJXrk02mxTcDJ+u1veKHkfPv2Sk2/On5yU27BjtHrbF2Ndnw/Ti3
wB5UEvCVV8mfFNQQ/VgMG/irRD8U3tL4kxsr4YvpyMwu/7D+mjpeXLq4UdrNEhxG1u/4lbEta9nW
s5ziu7wYvTXymBTn35q+4uVROJn5nQ9fBHYwvksy2/q7tDHCs7Ygn7zv00OiHxv/bKgYhm43UGa2
FDgJIQQcRceQAtr2COJiVaFf4AQQ2GJ7kcTWwBuRMAB2AHn20tgrB5dss7BKZDs09kF/5PRSj+do
k3BE1U/SAK/6XImgeC5pfvGzyzPnsj2x7T5StYB6uQ+3v3J7H7jI7RCli8xhtuf0kH1XsmNuTESt
lsSAzTMDLPnBcirZ5oixALQT2Hp0Q74QyG6324KdvgZGbF5U8p2OR0W+KDk973e/el8+NP2N/+y3
bTWnYSg5qDmFs9lPXI0MVOM2ifts3XZnqtvcnGe8cOGoEJQNW9lW4blYHPHbyOUpL4+HVNiXwr5a
UCK5X6ysPwG/VM5KDFLK5bHlb9Hi7FtRT2dWnszli91x/BaYmiQ+Oq8Gu4Ip9N+rQznCllC9QNop
r/dMZRL9w6N0jIvThyHdmYN4py4V4tTlzfjTNu+sMxbPh/l8+PI9r27sWqp9q9xH/y1N3qSJOPFQ
3zmjawGxQ6/HzEjQHv3/4J8W9fz7q/lvB/hD7iQ7T2omfNtCFOKr5v2TtfPXyC0rEQh4bs03NfWY
mOTXxMTMAu3NWkbmvE0oqFI/A2dRn1ft9cqJ+7esvPfmG7c9yTb67pR7Vt2NJ1/9jW0o0dxn57IQ
DVaAKjrZSiNr9iaxXA+dusAK6Ngr/rP5FF+SBNV7fXIrfyUJaCNF+SY4yWjZcJbmiAmCyu9A8uum
QrW2z2jYi84+Y3Y2sH/zhm1O6k8iHyKajOeUgeets+GQZqf3OQc9n4PmHDR1Zhi1pXLrefQWYeXR
9sR5zdLJJ8es54SrTGd679UaKAxFukF9uO0/h8EzNMxN3pMBj5VY4eUkpbjd1gk04noPwxk9c37C
s7R7PeEDzUX4rXP350wNtb86o1oS2cZ+zeM95O3hneHMISO9tHWQMyA5RueOhD2rsdD4avf+w34E
X40qzwmUqNoCoQF+Y+mlPbH9nByP0oZFs+pTDz5UpHpVQRPfwTcOdX7yfU5MZzW87N8JbWfaH3G1
b6ejnh9DUpj8w5Jypn2zxvaH8g0C7HXORZFmyB+CNXY9gqi0PEEkHw4Ss3X7NRXwP2Z6hsIgvSrW
a28yL2uPJjxOKT+EMF2gNfxWwQ2C/caCcOrDI8JrhWK96oOld9ZUF4LImM7HhZklMV89W8gCurxJ
Dh+PJr9X6jvPRMp4QKZDVjrFBkCdZrugdh0/akO3Dj1s2amY9np2KMZjlZ9YiWNgJHzN9neyZYyx
sRPUc7Z/gVj+kMaHPz4YmKPkTReukk6s9yQR19xhDl+rbLtw3y1xTlHoyH655CXPfhnBQN4GBMHe
xudqXAdEsFjTnfzRY6XJZlBG5+RpxZUzOAMa71bB3zLYMOB/42I5ojlUIp3Vi5s9PeJiUeP5msth
j8Uwh73E6rM5K0VYgtUDkGzCIBgogYDcjfKa6me+VjJbXX1c2ziqE/8itPCcj88l7/T2X9wD3bXs
H/TwAFADsAv91uzSxOwkBxfWyfEjrt/15d3QD90I74q9xmzNWjQWqWVAEOif+B5egfWfET5u57G7
GEwuiruGFRguwCe/cg6HDc1Lpya8TOGlTa4qudfkmozXZrwWznN4C5RbKVzT7HoE734gddVpb4JX
kd7BVsc8sxAcfuXEOQrBQpgl5jzPMmBh+Vt2EYLAMcCW+jpA/u5R2C9S/8irfJjTV9StrWlwQU/B
30J/E0D88RX21ZDQJW/A01TstHEnjbvMilQoLCdJOUbxkbiG1BzG5qADowF7Awu7eDNhvM0xtV/H
IMZgvn22Pnz7a1aGN/OHBQgOhJrZKz7ff3Nqs1sjXnl3Y3VFvI9w/M9yta/u+we/T/R+fp+Y3UH4
9cvzbC8I/+KugSiAk6bN6anywsFNOdj7dhMvz60ys3FokaAHSN+usNIkTHmkejyScTgZONsLHf5z
d+r4Fim+cGDVsfkbxXOoXPz2TV2ufiPweC7Dfh/wCFP3GE9se8CcLlxeQbca5+srgoQjFUtHI0AB
nm0jMS3Ps13aW7ycSnTYrFJC/dHs5eFu5HpKEfhHGz5AVvNGo/2RSDOOj4evEs0DCcCWcVwFlLCc
9BPRWUjqpaMTj65dBAeIr3q9EyVUjn27pjGjNZxMdERjluwMw/ENRxadDYdnyi2Eq5leOUiMNVGM
01hSDb5vZ/0M5M1k4OK8NFi2uBzGOy0RpK9KHYeGb2BtvmT57NWa4ANyFak8n072WiNvRzxEO+nq
aaGe6G1MVn18OxvNAQ8jphxcqZxYg3qevnNYRq/FBeK1Rxxh+uA9gbCetnNK6YwbbLHpUyjcs5vg
vuaRrGpcOYiuXlfsR3KkV2NxawwQMY+n8ACbEunvpf4OgVvefeb0LFrdWhROCglbEf/92S9OzxLl
8KgXGJrSaHYUCqMnBCxwl1O91hsnQ+pRbYKG7fX7OIgEsuz6tQEmtFrFu0naydKuw9Yk7k0f7WKP
lWqpq5covRbaZWxJY8z2/8Aa1mQA2mT2KimSNXMste3nUe4sGjcTcRtj3wy21KRI5oYIjgyBZ5uh
fUL0j+zuFcJRoSz3jtMHjgSPJHRVxXmGbkA4WnEQlJ3UUsD1C/aEoYw0G0xXGAQ1nHQn4yG4bs1d
mQD3w7Z+0Noj4PqCU/vzlK+gvbYnJT4tlCPjIaVb8XJ5GwTvKXlq7RkLT18qrxBit6Z6gBY+VJ6c
WJ2XLyf82Xs/2GdOFO47eVeGe5mGsnaGwVCM2CFjzC6xijq+fWR4fLkKrnQOVHO6PpDmdH2hOQRc
NKdrvRoq1IyQijXas0+GdgpTGGPnhXEOtwLnNjLoDZHvI/Yg7nIO59zEgStydMnneU/FDpS7T4lN
/C1TWXOzxKG6nNcW6Zxsm/PKFrZJagWGRV0Uq51spHmM68iuNn9H0ePPTJLTjM4fk9P1IVjskgxV
4qQsnytdg3vM4/4gx/vNZSJRI1+R6w3Ro4tu5GT8och7LJBQcAmPVmv0jARwysLCuMWzG9QVT27T
3E9/FJVXgHLoYhoN1z9PY1t0Z5z8NEeqVNVY3j1lBy5WK+ycoyXRITHw2tus/b/mzNvDrXMAfA51
svY32FvyTbLA2bWvzKX8w+fgDS4CPBuoO7VM3epjW9fs5/0ZuzNnxDakowpTbs3rns8LtAgj07qJ
NwPewsjir8K9hm+kWIcWjDtaKfXjnQ0pxp1IcwsCupzPeGjpW0BqcrFsOQzxvbfn6OHhxw91QmTL
2oWkzT8qDLKUIQrrZstGLfVo20EiGIfZX0eYV25YigNEWhbKKV5Rl9ocSpux5PUTqp4OYNA1/xdF
mo45ZxHQKbxQehu7WmhsKG54Cl4gzI61vPaemtvnrg/jlodLYD9LuDBruT4O0QH3Cf1bJgbvlQAG
xssrQqUOOUcciCxIsSPhkNT2fFxa8gSEP4usHV9eMNn4F2Erde8TxBEP2JW6yh9hvn2aaB87xGU1
Zv6DuVeDBnYf1jOj9smbJmNbke8l30GVzDqWWeGQGpk14zC2Wbqbo2PGLrREK4p45uwb4xBMcFjO
mnJ5DleEcfG9gTKuTvYHNZr/riNrVnmrnswBje7OwEoJjITkZvwPGqvgthE7/x0aa/vcZa+NSlx4
LE7wImWpC/wVL1KzsIHOPpFzC04eW8CW455wptaf1OKycv10+2uwwKFQv+g3Srxl+Io32Ak7ebYT
JuaOjX482nJIl4IDFGQiz/CJKgqVxOz3q3hDSRWuz2HfdlRsgdY6tBokxC0+ebzrcmJP+eyTV0LL
DaPzIjgu0kM5nLLyIo83GRlTe7AsAK8hXlqcyS+wjoYkJcxUnTOpolshX3/If9oYgDyTPuuXIRDf
85rTx0qVl2tbUmYTrXfGmLjCV3mPSsug6o71jXJar+J4c75jmecU8muZ503CNQn8Cn+wYLpKNPs+
KUFkK7BwJbaRPUZHftc7ugBXHQ0J0r1+PoThQXOYfGvlG70ZKqiR9Jp2l64+E8trc4vAV3kMw0Oj
7qTS40VC5q2KrEABZHv7RSKs1fD0XF5NAm3aiRiQ4lS9E4JvUJy4p9LX1V+cKSoJSSkzHc0h/mCe
jrgPeT2qa4Okkm/ONtDeBGx5oxCln9O/BEgi/EdwpJ6ZQ/qccIzKuOf/GD3cEMYaxiBmGZ484TGJ
kyXCFHfs77eBFLUW4xVaU7jA87BiVhkEJwQ6WJ8knnMKIb0DultpXME/EV77VUiFYp/5+5ZTdOUo
T0IBDoH193bDPxhPN+CYn7hE1yVIAbRsJxzWPovaEUXSrQ4AKpOqOc78WPzIzCX2J0uGl9bWNAyC
lg62StuK1JkE2225hB0nkWzn5UkOCMypjcImU/iEkma4o+w9gXebu2QtqMeAqUhjR73Oyk06nIPh
HGbLBiwYOd01PYClcpChPnd76mrWjfpTlz8dMXtK21YAA5rvxvg2CXaOzQUnMmVAISUCxSmjrAWV
Zzldf6Npvwqwt8e0K8YuzkBe+IDK7S49cH8BF4s3RvzRlV9J8qcef+TgH6n/W/Z/OUnnuQ2/w/zX
fjiWV2PTe4Sc8YXrHXb92RdOXkl7XdI16NOmW0/y7KBSNEssYHoQs3OM3MlVR1ziadLzyyK/MJNd
h0/gGe6bmC2rVfepTm6VeCzxpRmi4Ytge0Q7+1QecgBvZi2aW7almgSO4A4TlCKq5lMlXk8xcs3j
hpnR1vFc43zPrQO1CfNtvFYXzmJhB61d91auW2AR+8LxVSfdJqEzAukvXUN3lVe4BQ4J4Rbm9caL
n7NBF7stBt2JPcmLH8Ml3sL8/whKagfeEukKasDckd8L+KtvGx69MRwia6xW0bdEv1R4omgZY+8c
bwLAJjtB5vgSlkiq4Sy6OsmRcjjTNzJQQorkDmkHr+QwtKgVSY/Zce/P0IK1eXrkvLKfjCP3uLzL
3NjPRzJtFhnYvvtIBugaZtcxvkRzbPOUVYda5aXr0SDRQVcuL8J4E4R7kL9j36r1TzX9FuYzyf+P
CfbJvn6oK93AW+3CBK1FMkS8oDVbGJ1WZ7nv9uw5VK+Pd80G44w6fsbTpwLUjf8N7dRYsxkb23c+
lmS1L0OWMW2/DOIv35Lx3Uwr+aCQXdc2vr99NjwcLJ3niWbPXRoIco2bVmtWcKi6KsIuLhgEsJEo
ATwr1+eu5Cp/2qqGeR4BAosoNqO+deHOxPCRCPM2zmLDLg5pIYn3i3KWFoAbwFkPqUTWjsZ3j2/C
vwXKmww3oX5keIkrvthHgH/uDDccxrNAx7HOIvf4JGEB/R6var/LtJL1ci0OnIyBmceTqa6GwYLz
aq6jwm0Cd0CL+Y/e8BvyY9pA5CZDBB6Y7B6Zm9/UmjrbwVWTKJYCbpF6TPUTez0WF/BrMr6BBZ0E
DC6iyOKWiiLQoOkL3DVomSW1vLCXnel7uGlF9oe9i7AbK3xLi6d2C/dQarG79tIX9viR8Cvo4oR6
JH8TJjQx281n2eLZ8ZC3/XR/DVgBEHYZIV1qyqqSx/VChto/Ybtfjh9j62SSbUazs5tGjOksyuuB
PsJsxQJwQkB/WWR9oPqKa9RWprKJXpn9bvRh0NumbOXcB7pl4M+k7YSN5j90t/FU25brBWtxTltu
AkmDqonykzYjctSxlS+2XbttWqy4eNg2Btticw3/SGVn+x//aKFsF6ll7vGXdzmmJNJrnCGlnXF9
ROOWwgMcfEnC5xWi7LNRXQpl+g/DL3ndbfvOQaHAHYJC4SxUayLYZauhKdLedy1wOCvXSLmi93V/
F/ToTd9t9tUk0x1mp8R2kfM43CBuZCHVP+v2rHTGV0bLet5t1M5fNrmLLTZwnxNnceNutLc03sTX
iScesJEVB5aGiFztsWgd6n8XrXLuplOyCzWXP13IGDhthbA7pBjewo0V5Lc2Vf628f0JTOiaJTep
fEuHGzW9z5Ou0MVzHJRjBV05tp44sGNOTns0h+ZQs0hAVex/QCK0sIJzVm6eLHhRsetYtQik9DyF
uN4cwNyBkOY1M9U44+YzCx8qj62/TwSWgkqfnZjvYv7AWpAxKUFRdmONUcuRi4dQwIHcGms8PnhH
IXDRMO22EIj5a2H0mK+O5p/sAc05oFuHUBsGx3Dnj2cpBLx1S9b1Siq2NRyVOc0mPu+SfyfK9vTZ
DT+6/i5cEF84LJpsDF+hBDQstvpoWIhNrX9RtbPBjVZczRVj+iy4/HqSKVZh1e9jryNIVNISPhtL
ySWk9caicGO97AcLfZXGMiol9XSpPs9S+yE837PFW1CqKzjZTetjZgXCcWzqk/n1h7tv43ermlME
VDeBWA7P3i2DNREjHWyNcAyqg1rvt1vjH2lFpfppROYMPES/eq8AEgtRrFyh9YrtoIKtcPKINCxD
h/dkOg12IqS65Q1smzicBfBO1OqRwmJrYZzb/uyw2961nCLR+3yPOs/9U99h+aSOq1vOsh687r4+
LolzWVJkITqhcP35q15w+IAgK65xfM7TowjrbJay4Qh41pL1fVLv6jULfPSFjcM1o2LL/ogfFhdh
LVjoak1hWX/Rlud/XPYQBnxbbG1L+SkqRHw3TLFXuwDK+8UuGg+A8zLEOonRtN71LB7GpSTtWrwQ
OIT9PSFWTMK/+si8qXtTnm9GdatgUkO6lbAKHqABBKtQtITDpLkcocvA9ddVfHMILcf3xriBkUdJ
JKuCDR0l8eRUAIdF7/SXpvMljYyWzCFT3/YZ6lcmOwvJFlKbpymPIy6GDJBG5FgA+XYJBcHFyuJc
OVuOMffzBlrueuo3DYvlMLbX3ebXYYQ8ngvuZhn611i+GeVt4V83xbIsjiUG63XNO2/aJDlWmLck
uM2E0erUyXsjOTYrbuIFBZ905bTYCCy0Faz0g+wISLY5U7r9q6CiqyLSlRylBU4hllm1qylghiQI
tfHxo+eiF/W4k9b6hm8kRlB9zo5fjvf8TnhgVuH8zBQ5gVOFsxLic11jHz5UvLzUpfiRNSeT1Xzy
3Rkfiyfcrjci2R/CCoMBRXdqvDIvuUz9xXXszk1z0n58pAwH8RBll881/uTDNmwoIlxHw3x9xeQA
2632EoNKihrsKb5W7OIJ8xLWb1fqRqSFItoNwk4y9/W6xotrWGzdlcomPdEysL3c+b9Q3V93PrJQ
hsGKQU60e8ZszpbBeSrZgP2b/Rg6Fllswlm+w0ijYR1GWvtipMXaAUKaph5DyovmCa6TPDxlzG8t
AuXCk2pPP6XiN4Sz0fhQigcRRWYwMB8Sm5HIGk5DM5O89GojHkhikkoUbFzI4M5WHNRFhWaSJdgE
Dmw4rGoiVyBakfw7N/1IUBVNW1r7jcMwrYYO7dlivC1VJjqVlvOXhMuTQiMrIKByALaF3peH0K0u
RXLVzSt2l9ynsh1Q5NGcjmw5xaOOoZqPUtJovK+ifTB5zwnmqZ66K35QKNlG4ah/Uw7AibeQvc7c
UXX/IhLWHdvrGZtRqkdsLzDXsr/BWo1Z8eO0ob9qBxiVSP/vfKl3+994uzIwXCChiOm7qjwSvyOZ
BQJQs4MV4oXW/CteKOzvK7c3XCYJkQp1IFzaYe47ckmHS/jZN33uwKVbT/2+1yjZmAGsjJmcE/ZC
fBAxA6x0fdNEKyz79X+WfSPdYtmnrwFvHqJKzp7xlLZXyoKXhCeq1ZW/IlRPOoCCncnqPt1L6RwU
5F/PFEtQUODw+dXlc8Y2CD/iDv/6oyUV2PxTjpc+Psv6HTpnLtn3/JuQH1z6eZB6gXeQm55Y45h0
2WBLqz47JNmx9k9xeEnvsKqL4RoDiozfynuKleufZ/sT6tVJH4dvKpwoA/nAw6jgXrz6MDacKf5T
it9m9iUZH8bzPY7uZXSjkJjGQ3h6czLXiQk4JNlnZGwBRTAncsY31OItjwOPGoUF2DFQ9d0Bh7bQ
Hgkbt90p706jx3HA7LDNzIt7wmJIB2TecFSJvhcl9RZoWUMn7gD+7CQL9TKfLnL7ESvj38X43r0A
DAJc42VwJBFHYmuK58SWsnjj6F6S1I9QKxDhknit/sA7Q1oiNapUq+cDU6sy8ZRxQnMJfX0ReRy2
YdvXEroM5DhcSphvf8CtcID/FUBY4j11YvRQI2ZRBrxdqGykA4Bh+iOMi4S4zCDGyMyf/YXNvVaD
KRZmTF68s6+UM3O87+INZWis6lFjkn1DSEJdmaI3Ai/5SMk2UZziFmSTArfqIAM58/CdzR8nEZb+
gmzyH6rs1OyLGbtdLj50UHkI3Mwo2vxnoibD1zqvYlhZ8BfWQg0w7QuhsNCXFBEUNKTuyuwAbaeF
KRvcJQQXpeNPTrhyeVoD3sSNKgyHsDwnxIyTuW+X1/5bCOeE8+BIVpL9jyA/hPytI9jkXyhPQ8VB
gV/GFMPqi4/8+Sl3X6L/tQDj1H+10RfxSDrvFvsk2rdAlEaQo179ugvz1paWvyIi92GDW1VY0R4n
werIZjMR2I4OfrKdVpgMuUlnOKeZuJzJ2p3Pwa35buUd1V5inVldvRsW3Cxfkv4dGN+l8V0IOF3Z
TWtnITiGGUZTKtlHLN/A0vjMaD7On4j9erSbKAifO2z3rb+XzdkjNq2U/AMPbll8+M37FLw35am8
heNbXd8WG0m9q8GtUc95aVMGV023KnhQs9kLH9cnLxJY0kRzJGUjZHOfHHkMWfN0bc5jxMChNc0Z
cA4P0o1FEE1z5uJDzWjck+7BRLLF/+LDi8Z32H6vGpaPcvzQYVFq7wvpAwsXlVucW9uYV/4aA+K4
oQdT4iy7cHeV5mnoT9aEDc04IrU4LawYj/FUo/45WYbyvYDz9Xyo+CmSx7O698NbrdzETRV/Rea7
LLy1CkLWUozOA+VBWNjUt0B/CMYT0hNkB/1zUL5o2MIWjyk+nv5giq+5Kv2YZGh897t5UT9gRxiF
S45dIDel7wXjeGJ8yybsJSX5l4SGDJPNePDNNJepbWo08P9IaJP2fyS0ZJvxL/gufL76nzr4J0QI
7eIj6N9ROUjxQW8O2LHCZK9lO63mJEHnUyM7km8zKfX40jm1sYhnc6NbQvqDk5ApWqH3g6fj6FCf
zB5AhHzRo51s1MzzfZdETTl4C7aPmsd6l4zIsMmjL1X+yIz3cXp0BlkLi3IKklnqQjiM8kmpXAZR
s41JURsjJXWKhQaCpFQA256sVN4m63SwMR+BeaRjSQZsoToLuxh/BJZSwT9F/9d3enW9qB+wOib/
I+8/Al6G50g7GdBU4pPO5n5ujoPtXjhl5LaTS6dyeE3HW1q9Sa+jRuvfU4pyzXsOdThp2b3sy25f
68Qbds+Fp1Yeek0596FrbrrXwL/oO33YIXx5ODVxn1XQpjgYspHnd9kI62Td6CyVj6E2C0QLThYV
NT/Flyx/NfJXyNPe8ZG+BFvhqfM61uSBzUGEY02As1vfcpphlMNUJiOcmGt1yOilmfm/+MAwgWEj
XVicgBkjcI5JDNzxZ9F94Unu34vYaWJHn8BgOiYQpjL8ivuv5QDvSy6uA4eYlN3oZdGnbstMRgXk
xGwFqazdaHR0YvQ4KeW5FE+K/8VPr0nDjPsCh5ONfep/c57NMo92TM/lOkXkx3OqVmgcFqbqvnTw
66FFlYTjLx1vH2TWJ7ShnfS3BfsdHoxup63acd/3VMmd9eYaCzh47oH2IO7BhSugYmKjYR15yvVT
ZZ4hWHfiJQ2uQXANtyaHXRaph5DMcXTkuBuqODb3xbBbJPVnTGo/8lTe5oDjIifQHUF0ibtlRbLK
JqeaHFzmEXTFcUMbzQ0jn4JxsiejNifIcjBfhEkRnTZo0yyb/3SrOUy27HBgcxZww386vG2ETaR4
w5WCyNc8OA8vmkMKRPHn+fZ7VskDt4Qih1OtsyOcarQqrDidTGBHYlcW3WgXNeus2Pjtv0FWfJM4
+YTEqmJbfa3DzAZ4M5m2TYL+klKQvaumGdpcgXL1T11W7w0sGd0bD78RvK7wSHnc/pOpW9XC+C3m
Hxi/y+RT0NeS/kUeF+NZt6CcHpnsZ/IBbfOCLypujrIC7EwS3u/d7rnvRQ/tyO3wDsRurHrSYjfA
PlzcW58AdGSxC6TcksMTc76YFbRvyY5mijgMjZ/c71XradyVH5qWTPUci+c6v6nRI80+1PZrCFhb
j2K3MuRLs7hF0j2q3ydmQFHQeMQ2dbP0Rfovzfh9amks682LmoK9uzTtm4kSHo7HwT+l4SVQL+26
Hq55eWvLWyLf8JEJbJOqm+BfWYLKqwAnmXJmDdqXx4JyS4Ro8RrJp2d69LNzug7Tw5NjWXJS0nNW
XNRgthdPCgG/aKUO9dsotwjeyclfzCmA5BUnFgkv5IJ/bvzpzzNkPmEv8rr1OXqxNJtAYfDbhB+A
d97vDk012o0JLf+6aN+S+NFsjJ6CquWioNtJNZhtrUgMcR4/17/XScXynEi1DLkBFFg0r354/rIh
/c02++zftH5ttub192JBtNNwxuVkdwIgkHnXr6K82s0/V2p8YpH6gl5hkFSNfos1AhXHAh8I3JOw
3BTNKa9Rqfd+uJtI8fJfJ9OadQI3ksQbgQJaAKUKwdVdKXopV0bKbbVrhB3uKZZryWQPq4qeMiio
QIZpWDmV4QXJodlpWA2Cf6PAQbVPFvsmxAI5hHtf3nXtTtY9Xfdk2dXlGWEWrPS7Njvdo10q7cxp
3uYFtD4AYJuglB2RxI1vhbegfAvJQM7lACuxZMEUAW2YrfUPYbSTctjo6SE1jnlwGYyrYlL0YpEF
bfAukT1hMd8RLTtl7IrJkIvyppSuNNmPPYORE7MbGOpNCJCFRFBOGHkwvdJ0UxrL+Dzs43BjHlmm
te0+58tpN08ACyda64r4zIol/v03PrcjOiXNDqigsZ0si8WHMHxCci/ItlobckshBEZQKZMzTc7T
IQEPcZ3zJGXQLQaob874Az4WLd2htWK8Rmslm4J70qwvlXllspJ2fbnnSZvV7Sr2T0kkXWRaEJKR
DuJzCpZUvTTJVRquCRb/8gb+nVZgHWMOFxFjGyJ7BKZl/gQw4c2FSzzbpESOGkI35ZFYsffA5Tg/
Ei2WpcmlkY5Kfk4MYsHL+YHP1/Ec5983VHmTFW54KZpLP1yXO2U8LB9tZWP8RFPT2cYQ+XWXKxId
HZMxocjKMQhNik4lzoaeHu7CwVIMa0PAQIl3wwuhsGh2TA5Y7UmXdvWW5b4An4pkDqsQ0WJ7UBGk
xHyGoc+NUecAem9IcBc5B3yiQzRWYexyjVcESE/m6DHYiIiDMsCt7hv+XWpchGp+CszT877umeip
L9tgBmzXrfGmSfecj8MqxyYsTTyorHmTTWA2x0PMbDseQ4F061krz5107tekIahIfRZH2T+wA+Ko
zrSeRfs+eRs22dVsD4AWIvXQAbChhiCeJy8mi//e+BjJZzP+y548L2/ardSey55umBubIiNahyqS
ZfbWtqi8BFcEWh0h626lG59OHvEfz774h664OrQ2YJMtZtKNxvzJxnzAok3l3OwiRvMvgAJ9sh5/
1ARDLLzpBJ/gMTDPc4tkOAl29R+WgOATfp93E2KYRX9P53EFTZJIl7kX4m/K1nJCVJPBbjdp6xaX
V57hLmaZXwSbSsDeQjci1uX3AN6D6pGiCvx9yq0dzaGYJFwJlUQb/IFPQI8Bv1rWbmNesL5vEWXJ
JXOJm8v4nlYOs3rjBysubnlc8X83oMUJ3AIThbAm02DJ+LoUsTNkXv8uP68ZXwue7ehN0Nby4lZ1
b9TxYTDIMKytwNYgIyjrTl8hJEhX7ogGI+N5PPLQCOsLoZ7hv1KFeGGNf+p4t3y+/g79H9W49tGb
wazL+1LIDhAmWl6IjTW22YalZ0VjQMri/RLVGzAhKr1m4aomo90U60heSVefQT1ZtTTBH/D+x/9g
RMW9b/LQSjYK8Zz8Plbv5vCpsaXlSX6SeZyO26xa4qHCIQdLd4cYnFqdaHUQsshoUvKN+jPvXbHH
AG6MHPMt5iDHkQH7OA8+fcvKse4e89XgcFeTKuBhLnwlDymZX6tDfO3at3mRfUwxAJXnNrw0xNqS
a+xfzeQ6bKYCqwV24GOP66w4VuUhDw5NtCeqL+1pb3xiszuNvHj3nQCE9qBtI/EqKOdQOgbpUcvO
JClL4SaT4kXULF2KEETdbZ5e9eIY/QqrkKhZG3UYHo/Dc15xILqyv3ueYu2kKFgyl+7if5g6r97W
kXWJ/iICzCJfSeUsSrYsvwgOe5jFHH/9XS3tmXOBjTnAmWBLJJvd9VWtGlmkN0mxxbbBvIrgeMzb
1djnbhXecvkjsWZRtwzTD1qZl5okptG9tGQaPQEkbkB47mYgFKmVD8tFlZxs2GwLALsh+L6HoPo/
JECeAr8JICuiT7ULL1pz0kpm4Wind16AoDQ0dd6leLCYEyh3+dDVEnyOflrRI213OItRJ2L3jjYH
zuzKu4H3Gb6mOSmTAKQxwijnhHJDpgRYgXi1qktsX2JeBlAVWUAgTCBfyAJhwhVOHgwJBDrp4f9F
J3GyBrEAqybfU9ZMLZKGCCXtFGVnB7so3NmU2KwSZTl+ZeG0QZbMFpk812pR5YNOaq5Ma639yTU4
XoSODtJA68N5/CP5q6iHeuikc6bt5dMXg3xAyC+R9uAYxmflDlVL1YjeIWAMSK4ZyhwpqDFmRksM
YoldBrf+IADzXb1a26QiIHejwDPzoNkCb5BQCntt8588IcXCbNMOosMsEUuN0AzlWvR/mNJGh6Sf
b6WbK7PDJ5KgzP6B8IRs2LeYPHfE8coXEBRMjEZt31JqhIY76RBwW2mGelxYS9RjyCBd60RUBJFN
c6InhYogG/1ScnZ49UsRxuxnM3ZlFlJARWHyZ8MRani4RXWIQyLzTFq2rVs+9kw1fhjDnmTde1De
E76RP2UG30xxjE9KRwPv1g5Q+eQV5JmckW7Dty5mnlKEo2ndEgCMtmgPvMMb6B2eVntuiH282Ak6
jbyxmpMKz5Qnl8PUE2lD6wt5YhdtmodXnIsFYUfidU4WeWv+Nk9ln82Com+Y1EJv6B+UzxPaOTL3
1HJXn7wV9gHRfa4xfZS2w4GNpHK6w5r3vdbCDsKSxqlhzZucl+r9rBnIrOR2wKCz8MgNzJ5z8zho
1Bisjcp7KBzIXQ4Gr/QMMS2AKdyxzeQtQGVRbrL/pf5wfKyl4ygd0/IU5zc2KyXm6vKUlaemJF0m
Gp1o8oL2gTXejLzY5QTBbG0/HOHOQFUO5k+UhyYOYiqgaWXKP2PPUOcRywAZmNsAvzNny4WqOWrw
3tieI5N5C/YDZgtNhLmuzAgnbCHhpuL7ueiHAVdUtB0YRPk7rP6PdwA5rcX3P73fdzByugr3gRuD
6qtwvDnsAVAd832Zi8DuCF1wi1Svze/KB0JOpH4b4w8qTjYsIhKD/W+2UJ+O1g5UtIJvVDzwrzkl
x0sKp6cprY7ICS/7pxoKOaHH2M4UWVrkE5163Z2eHgIQO0UOE3lHPqGyD/b9KCknsDey4SnSETYF
W4D5D0ME9pKLH+JrjODZy/KJy9KcypRGT+xZ04tk8ChjsRQbzhqy4SEDfWT2oJVI7R8o8RFXiKdL
sGzC+C1AyiIjJJ2jx1mNPMzDw5tvCZZNUR4GOuM7whiihVAq3zAHlYvMZC/mhDdgOUANtUVHWZ85
L+jkomsycWMiTxOS8R88fU4Rb+P4aGVfeH9Mog2OqU/NXkS5bFB8uMVaMYg3+d9TGh5fs6oicsxy
PT4PvdyRZjerWPoxwiT7R7uPYsqdDv4MPSAgFlqekRke2RKtJ8qW7K60fovYgG7zOth3DAXuS6f+
qIe99jiYA9SzXV4I0PM924dc33FvjHt7pFSOhPVuCHZ6sGuabZRsrQms2E3Uru+jm8eerhwiFdTe
bKzdwM37Y6B6+nDpknejgp9608KbXH2OpANX2J1xbmF3vhOeYgQOyv2xWnna8FPL31nybVi3xbyh
OpDBC9pffZC1fQ4uh0Tn1hH7b0K8HC1IRB69l4NCfequJHkdR0o3Jgn1ZJrPOGkUJTtV/rpSEKNH
kVtjUFnPuuit7d7u0ZvdvRnapSsv8Si8QfsZh2NJO2m8wDy/PoEC7cs9KFDMPhBp8IBVj1N+Gmnx
SC41V5z3t0sy1YoOOgMD47DE1bey/XVHikUUIsf5GiW8fLpf4Ftj4QOVRLEKrpGGNDjxCHAQ5OYr
JimGdyPcu0wnhBxWoHjsp0z1ar1ogmkRel3o7ente6ZQ7+2ZQCZz0wXjMwtJ5mn+ANBEYpLxGfu0
3jWUm3NEnB44+DFr/omx1c8gFvVcBsCcRMnBO3H2mCzjSpC//uvsHOWlIi99PKY1+T12oOYcebLN
FgOeYnP+MphSr0hRCqfCV70iBlM4EWEl0MjxvDNWRrCWBrGtAdnmYCVl1fB0mVjCucdJop+bGG3i
3JVnewp6PRy9woKj6Mr1cdAOZXhUAbnCyOG4yaF9WIGvgUda4+JzdDYpk8WAWbBYMWVQyEiwke3w
XFsk9EEbYdllgYxEAU/yhJHu3tXF9J12JBpS9MoxCuC/h6o7RsOJ32rpFhbxxU00A+xtAZ161pgE
p0BZELso2WcUu/YfNHdOYmjuabzlyX04YbPmLBYyesAJtjfgGRO00LddwgBuk+hsxxnDtiFuhWPV
nIP0XWdWEgvglfkdTeY02bFr+BeoG3b7EZwZ/e1XBIhg8IynIGkN6pxQ8d1cYUdgz82ARd0ao0jU
W8Me+EI0iqRjSZGr22ab9HIf5sAeGGwAewCMwGAjYCDKKWQ3yjv9o4/ZfewiTmLK3wQmVQvyskyW
dbKEfsDIcYAV9mS1cZkpsuEyk+MixPUiYIMDSWZ8liL7YDBRPr7h8mnhr9r/Vv1vgjD0m0Q/1vjN
EJm9pyzNKNyCW1iHcBKhJTPRQXs0lx+RzFB2xpZ0BJ6nT3U8bvE5yy95zjHzCpOz+Jm0dL0Z+a9l
/gTVT2V/t/1XV9xcK7sgXkorqAM6i0147fuDhGE/PheUW2WRM+SXInTuEnE8e2bT/CkW4wUHZY3i
QZIC4/IlBMscpEaRpYEnRZZGJ9i6UnL8IceA3Xt+MKp5oU6ZmETyZy1/Qoq/A3Y8T1rBhvDLQ1Xv
CkhKE1Fey3g2+6CeQ3rX9S+hgg2/ev/bdH/C/tefmxG576lF4UexafcMcvlK+0x8qzw8Ar32fHi4
OXzEfZNvkd3h0uhYTbDrLxnAd7cMAHb1qdo3HBQKP3c5zAfDQ8yIh3NBbiw9yyZxNspnWL4Q+IBT
EKFkszWvSTr+tZnH0l+bOffKiEPQg9fKwHIA8vPNaM2yvs3hqs7HWV+JJgoz/czka5q+DWgDFu7m
MyUgWCVha5dvenXtHh+PngK+bXO/RZglji+m6KhfleSbWg+tXXWP1QZvLEPVGPN/QQGCCI+BsNdj
gUQhegASxaBdqjre0yNz3xYab3A0pneiXEw05xxZZAJlgFeBMbq5eqKBDyXLDq/d3N/iz7kCblHO
KIt4V17nBIxMIChGUqeIAPQBN9wHR5V/xzoH6oWBdH6xDkiwrISuhqQPnt/8AHGWUxv9tGtajt+s
fQgpeJ3/JdZoMWr5ssAPPL+Wm+xOZuykEyXVdrE/yze2hgV/e7d2VnoQ9j0OO+Xj+Ki8pjs/2reO
sQ4qMqecDVBMxox9vdVqsY6Ab5nMpHRPPNOcknImYaBpIuUsJTNTBA/sST5tyXzWu7qEz0VuNHeM
8GQki+b+yQ/srIMkM0Y4V9NeOdWzEKsdijmWlGeGH34ZsXqO4cTqcZISma/AEx7185Gt9EtBxWMa
VzPllABsxVkK1Glb22cgGD4tPvabKHRu5j+1Y8tukIOFMtx4QfYZmkAiOrmT6FLcvbg9SSq9eOgP
YowiH4rCqXRmSTx1czPhhL3Pu2PByIc9AOmBVeMLtnyerSramfVVKqxvKx+//GM1SMtGWtacPLFO
P5ZUG2uQTw/DDRFY6aARu6XsMGXS6CJx1bunpl5ZH8fgIB8x/8gb5EekTIACGG8Yz6AD0xQ5FNPg
O7q7VEvwrcIeiDuX3U+HW/k+b/locN1MEepAEkKpYI4HjRNhBXFmgeWJu8UEb/uskSQPC+mvnTE4
bVMHVmCjOQ4AYINqLUQmFCYZoyb9ncD3Hc3D8pmSJ3msdXM1cG7ejsmUwNiCDEkbrgA3JWLeihWA
F7JQBxnBmPe1/Rzz8srh59y/fGt592eterlbb00JJ8tljyORSrYP+nhMpONDPBm0pUzVhN2RZy8Q
/HgNoBPC/HmZgKGQIPiF9nKol+q2CGfoo1JGS69otB3uLOx5yI7x8sJYqhg49a9B+X7EPxKPo/eP
1l38+FKUZ0rZRqgss2CCXngiOvjoT0QHK4uWw5OPjjAlPBg3xybk0x56fJbxrgXQCM3Uqbg3ExAT
CwlpBpXad0pmhBHWtW2hbl+HerBA9r/cRNoQn3iB+j3eIl2ZjtqJOXX0VNNnZb3V8c3RbVLuLKfv
vm4aMwTkLH/rS5CbxNZISOJyXkyJjfEMcD4Qu8Iom7++bKbcfNmTKF8hxrIngoaayCLrjBjbyqic
KwVJtlq1sIusJUQi9kTY52mKMOcB/50ZFq++FwcN3jTAOZRkauwAK2bWAoBY/h721zC71eotGD9L
umHDr167SYPTsx5W9pq74fFUjh//MEpAXGVEgXyJuBqD0DGEbTfxd/VMsDZpekBALsWviFj8soTd
cLPB5Mh+EmnbWntbRN3Y/7F1Gf7fPcvB7n4wYfFMBJ+SBzqkQsxa0tBeWUuzIgYEUVxkA+ByvT4c
0QDqtanBiLGpPOaDOat7jDcMauatNhfUV2qCMPRqF+N+VqRZMa1yKt1B6u2HUSh0wXune01+6eaP
4bPJnBJnjEAjZAKNENxnUiEwIFAoJ/KinE1yeuAdzmKI72DLEP/Blr0qkghFdaCjs81EFcAnbmjk
a/Y1relk+taeEHRh9UXqnNZ4PN0JDbImxaDc32LUmaQrRp0tSVrqhiXT0cCm8UNssCJiwOPbnIkQ
PI7lLG3cQufzCbE0ILY1knsfl4S3/uOgBjHwCwilDkY1EweCMrjaCFFmxkh0AtkXOdhcJaOHXTik
MI3QpSEmh/8lx1qM5oiPTK6QtLRhWZC7H+BCGh8SxwhQWJNvdnG1x3vd6s9Scn6k58rEouSlkTdM
0c8nhF+fX9pL9e/LOawM+CH9Y8lECuMhKz/OToQCjr8hH8fQNwGr0ADA4GDlkBG9KDkzHpR7yO6X
qJr7QBZoSenESbcpLw/pHE+8ioTqhn0gIsZrwsBYCxhNF/X0KlOei8LwiwMaCzMeTfgXBlkUJiP0
jzKSajcjkEpCwPdl+WhnxX2ppcx2loXJ2eYv8GmCS5Mm8XLe3dA1DPXQazsGWz2xghk/lDE+JxmV
vsh/UbOYIrkeL0ckq++EBZg/wLpWWbUCBtaxGMmHJj8wZ/ChR4Q7pmC7hyU8gQbDoWOs7kmoPVKR
UHvtX1rpPcYgsiL4Tl3dljp0cJuVuavp0zU55BKy3T0wHFAD46Tl1Zo42APh5VNvxvqXmmuKszBI
welXhlPELm5LWi5KRFouhhzaHNpGlC0npos5gGk1FgDe6kwdquezjSVfQZR2eVpYwA2IKxV7nVYs
WBgZGABwkwHbfdkYeJbrOsTkIDmdP+Xvp9InPF4uDl9SYeH1N9Mvlrkoh1Nz1NV+iagfc7lCStwn
2x77m7LhVuzZdBlrtREsFXFV/kCZHKS/wUZDW7BgoaMt7lt8HR0bd3hBwbwEMMFuGwdADx1iyUZl
HDCzW9OuYbW9ptmbhqMuXaK3afqGCb7ve5OJa3FCkmCkL8bHsbbOUvMWWa6F58D4eKg3aPf0S5tE
Y9zIP/EjK2KmV0Bs/njt7m9PN9br2RYW0hxKkxhFsPUfdE9b3AnOP27K8PlycNDjKM20E4OIEgRe
dNWZnQuirmV4UXquG68zvTBilI1pi92xLR80SaDSU2ObMiJUZqZNzvsUGATt/p9RgxWYYQJXKSx2
pd874LZf9yG7ANYF9DtVg0rMciIO0BZNsbscxV/Zjcou1rev1UnJOR/yGZR0bVjTgrbBQlRnM6RR
BOLL9W8T+VBnC7DNsf2d9F/jLNW3Gil2JsH5poGr8ZHVH/kMSngOwRThO9tzYdEmlb97BDS5l7XI
NtHGk+mWE2A35xT0kmJT7X10Tc4KTzZ0Y3qldgorwbrmJ4+m0/iIfDtrTmNWEWwws9aIbPQ5Hag6
KlTKZsLfWwyVjPHJAVpk5+8ZctyTbUkd852Z6fqN+EkZYhsUektA9UfEq2QhIjI9Bap/d6fc6Q8h
gxJc0gx2YY998TjwtqCw7YSzDYWToQyOKoIIWij47exGh/taYZajyNOsP9/P6f0rtL6ZecvzUEhz
0z6zfYwga4P35FPDjJuFQhYQUbELj5PgEDe7e7ptQHIveK/y7EHughdUYtQPSGqoWEgadR8/Z+Ml
czGyRbg1xL3FLUpr2nioR2E7NsYDoDbc7PbTdAyuDtJCOSN/zsdFXvKtlbEYYAn4wsb/2pEw4Mdi
yA2hzgWeitDNaejOknJ5DVPV/tpK16r+YMn8V/x9FEfaqPpxViFQQU1516RrlFzbYCeVfM63sX9r
9Uv9OMtQdo+Bj6a+I8OmB+QctlVyUE2cwGVyzDrGRcxbP+8gj9FcITHJ6WcoX63oy/S51bb3eNsM
IBc2wXJI58o7nWkN7mx7mafLApxIspiMi8FYNsYSfDNVr0GyseNNQeNRviXaWW+aWswjsJAP9ylZ
4Xt1jfpbOG2ZCafTe7+BDh0I1W5t5YexnYb138MZQ81Q0d+MDggmLiFsEzVyBiMAZThaaucqSRS7
IahF2jei4aekg9S6VSCOIY5hViAQFX03BpCyokf3HGZqeyHlkuIM0Q62iy0Mhz+2MFhjrKQYHJCE
4YLhK3/titjJ8wyzkye8IE+WKQmcHYMjlSwdCPbnuiTyVju1cani0MZPqjhsGJGPWVgvy/QaGFg1
zXQO0C5Z5slSgmfrclE7Rh7xtY6vTPJV9u/sXgDOAvfmj019x6oQwM3OxzOLharLnZjUW04jkL0J
YBbI694mxjMRhhYlXFGlwDyBJ8CiB+zBPmbDYbb6VvVfJf+tjF86jJvJj+9/G/Kn5kLRmRQCdq1Y
m7avnSoVINVB3jYdWcKDdU2tdZt7AVhkJ1F5DkJPDT0z9LJG8DPZTkU0SLCCWUvfXk6SJeVn+slU
j0a5H9N9+DN+CmdQc7a7mT05dorXGuchuZjaWx+/F/17fn+fiOgYIE3gfBBqKK9ntFvS0OqEbAGZ
MN1nuXWeNG/WuUpvXBNecLziFescWm9YDNQ4c9g5Z0xcRwxcG2JRcvDWzKvuzMQlVd75V/SziRC7
JWlXm1Mr2xHSsWcywy3tkzcsL7xXpOnRH0iIEJWk/Fl24Z6/hiWMgY0nT4VxP+vFSG32c49MZJRb
QSzn9MZOloEsiPdsj3NZbI/VSkzLuM4oZFI61R08PiZ6AjTsE1fdoko9fy/j6zDv1RMSbf7lFA3k
1OXC3yWwO7AJMexk1PhVkK6K1nd73RrwOBz8dsyN7Cf7awShPxMzFygn+Mkh0dWCTsfGqfQi5VJ1
CC03p/mA9t3PHV8hS7BqXRbK4En+478mbhMQIMmC1/eR8FUUuI51kZtLErnB1caKmxJdYupH86sr
kReQT3yNfIHpsOfgUc1IphKIIZ7WnkiieRJB8oGkFxq6S1yPoNokXfm0MzKtRY2azAm7qBdsFbzh
1QKtnUk/bjjkDnwKD2qcwoMegrxnGd606QomHVksYHdA6e4NQ16O92ISz8GbdYGRjOR1z+DWqMyK
+tBCF9J3SgwSccMunlk+X2heekOZOcG15PBOwkoS+80HCtGCETFxWfxeuBaKqRzPeX+AQdbPGBew
EsT6DGmw4jbk0e8wSm+SentXtz7V3NKVVytzrBAMXd4fsAO9Domt4djDkhHRjJo0kNTZ3Bw/7ORj
LK4T5c1bVVgCaQmqqbffeyAVUyBH/BSRJ+RW/HNkjA33GpRjt1DYjkO8xsosCcvVi10HNIJ3uZzv
cIDQAlEbi667ENL9mJAycGDPRe9m/laOTL+2CWwMxzGT74nx2UM9Gz4S2am0K6G1MrwQWtNB1D6E
D7IJtxOTog6XcxhWyA7cRbX1Z1nhpMO6zNdzT41+huQbWEu4jqZdfCziIxOogPSEO4/9VQG2ACTs
YzV//gowxW37xicvgxufXKZm2TjWG+sBR52IyiUavBKXV3BAOiBRirjKjJ5bc/24H+0d6snMOjsL
grDE9XTqGRyujXLS7Cv2r87+aoufgQ6ZK5hgrsJQf5j1x4sqpt7fZN4YIq/cSAf3ViliKHrPD0qx
r0n7PGfuFCBgYCCrJ9OhvKPkZuiO+SCKeCIDw/wIJQBvbOblmdctJx39l0vFwE/1OXyEhjepvid4
fc6P+9lysJm/Wc4Wfw5lHTj0eIEHwY4XOEjap5jOuTN6qigSDeRP2xRdJ+qxhPcvrasLRyUZCtCz
3iRimmAvTeokAaXcV3ayql1s9tHovga/knTsaC1fEBIQSVyUKSjkRuz1mCqyU2OeQ+fQpxfM+Mlx
kp4ixbP8s6WfJZSXtwpzgH1ZAQKM9z5NWQZO6h1kn49Uv6b2u6a8cW8QUCsggP1q8G+aXShvYtyJ
a4aoRQ4P/mwol0WWn7b3gGy44ODyt6GX+MhvJF63GsdFGqlWuX3ezuh/SLNburJP7Ejy8qcvf+zy
R5a+8v6r1G9l8OG7bB34wK+tA/UNOqriszB16VL/gqrUVKRkQLAso4CB8KoxAMnCrlVpzXz2r48U
TErYMzn9Cwtgzdjr0ziV3RTFLYmF4sYxnEnVq1sDeCNWW68JPcXd54EwUJraFvvkHcQd+v7kKfFn
dNuASeZVXK4C5JsnLusBrNISuCwEHd7JKLvqvLjE9+0oXVagZTdpsT04Ps1Ws8K8hv3Nr4Uxna5L
m7ytcTUJfRG5vQLXbyir1lZYM83wuGLy3t5dpxXLwOyP2uyifpvQm66q54XXDl6lH4cbB3PigPrl
kTJuXnqPQoS5ndViVbbvrfNnMkxbB2Lm7nElqUrCG5c7acXjH+yU+gVGkTjTLyiiWyIxpLinSE8e
tP2DFP4zwogVY+F0jEHxHy+Yd4AO08GJC98o2G18o0q2LzIa2sWGlj4PjkS8rOIVYkZO2Y5/GpSj
LB16CQixrlNoucnJbNxXrrvPql3Ubn23U4/34lBHorYimuzvNKPkHrwAWnKVDzBiUvVZ519LPTkN
CS3SpzQ5Yfl9L9S3gENodJEuOVpFu5qeEpyJsJ1wIuSOWtHV2ETu729cO9MT+SQQLzTZTn/5y2YZ
w/yF7mHswhEnpktVJoME+g2KKzwY7UjUkDgTkSo9x+07/W3ZI2IhCDcbfd/LojFeu6SYj4t5QBxZ
RlPjDC26p7v0bxP6q0q1+qcaPpP7Fyws86MpfzJnI+EQ5ARin5PiUhYXLXpTO7zPF1273HGMfvjp
dfqpFm5LhyrelHmK3r7rk32COZ+gZXsEB3NPTqZ1Gr5lht72nDJ7aqMeq875B0z9hFj5k1to9GvS
VuAvEBOm56g/2d3J6EDKnyyCZPWBiYl7UvQ9eTQcPlmy4xXRLvWHyFyKL2ojyRtIB/jIluBeiHy7
1uxXpVfSsWh5o6uLkCysjIis5t3NJ9vpKeou0u8Qci2nPW6H7M+g/ynzP4qrml7QegpjFoa8yjFS
DkGJj39nWxtITxR4G0sVnTQUBBJAQlHBS9TlT+Bw1snFwIrKIwZWITjZdYKnLV9L0G/8tcEeAtQZ
X8MUpl9Fpf0T9TH9Z9Kulid4c3T6pOMU+xJhvVzZEGtL3F/46IDEcDLB9cSMlhEZ0CiqXCq35tn3
/qAtGzP9463jIHchwzhpZptAPSu/Pt+OiV+fRaKVl/wZpiWt6tKhgjFNhfQ2TrbyAAlpI08ffEr/
4NfiJFXrG6kX3tdRtEypyyqav6gsdreKjVUIGD1Ym/k6WD+CPxPJkzpnEjGSuOhEhJm7KBtFEepQ
xifUF3Ss0t0CrmqqqYunO9AClImcgads9yoPiyjVpWP5+zESFD3xem2z6RDN2FbgSySvge9VA0s+
dyZQqDPBC4bLABTX7Physf+umD9M3Du17KxFfNWwMArHEozGwyQ8gMRpKAZ4fLHIONZNGr/HfFby
HfLYaIIArHmIQkAbIFsh4OjTLBDmx0C5TOxrNW05oh2P962v7TFayr9Bfwh9Tz2zkzeVd7P8sKJP
tz/J/jTmVz6yoSMXJeIhvy9ndJ+9q+UHb9yk/TIn36n5085mVegwbLSI8mFp2qra9tFsTSbqF/1n
ALuOnty9kVboZy77NY7UW+Jueb0Nte1Yb6NgRzhP1hjKn6Cl2NgxG6+IQEydetOxES9jT2adUvY1
o8IDnT/9Z23i2Xzve2DkUww6wbjIzpN8S3f3xBJB37x7Bn1NxFX0vhQAE3h5kpcBnN4Lg6p5mi3V
5EMBZzZNdoMTRb+kAqz71O//gP9Jmmn4cCw4xPqByYTixvYl+tPPQnK+9RpACyUM6NcDk1fnNlQf
TXZzZ2TlkbXxZDyFbXjx+LLVeQvS4Z0z/gjCUT4Ey1o/Vf6R+jMWXTa91cIYcXssy2DV9iu5WD9G
nI2skYpXQb245t3MHKesORShDRaLr0PkJJwa+jWkIuaJJqKqFpCmvj+5dvzdQM18YKpZwaOSH4C4
yJOeIn/9qxfn9g4oSTDtNqeM8ryaWTc27d1v41SD9/5rrH7/ef27dIOXAIN/LX1nm9vlb1Ock/ZE
aSi9dPkidqYc1aH4/ILJc6zZBkam1i1OLxNpZh+N9txk7yN1LuAZPqTo0/a/SmQe7TKY69Kk3nLN
Wim1s45Y0wFnDY2vCutJi2l9xW+QMyaEreQWyqwdMNBihZwO47S7yls/2BvE4RnSctae43fXpBnz
cVWmCXpeqxfLemNfgLjPcR18jqLSeLC2J1MMFIxIDIeYVycfZfloybzpjqF0kPODmR/C6gKusPlD
QXbV7TIst90uMMn07NR2NxIcBPVRtbdi/EB50WmKbW93dus7lY9QXCt27dkUOkeqzKkHFRSXFckx
jq6Yx3l21DMuaOnN2uIo/4ldHn3CbpxtIXNnP1HkImNxhEDGYv8ITj2c8cSTS6AajzwSj56CA4rc
8pqBJ9Z1q3ZfMjFDlleThAx+joAK1bzlqiqnPI2+vVDNo22dvNABOC5TTrTQmr1v7E2dpP/eWzX6
1UsXw+weIIuw2d5o/uYOj454YeUkwb5fBVQz65vI2lXkO4E4bbJiiy8tmPz1pXUGkXGn1d7i+P0S
g2+KDvzHYWoDwKdiNSdUONl6zAa3zoovd+UBr0+qjUMf8K6H73/f4AwcRBJmMXlupMQkyTN1J2Ja
mbxnuC4M4tm3PLxF89b8tMpPLkEU3HxH16fBnNjKhuwjJ6sAk9z8kqQnPrORnMbk5J+yeAb05qMN
b2HMznoTcMaJNpMKs88axAbEl0m2Xjl5grwPDHrrK4yd/+abIB4AemAs/Ty4JxPalry0E5I/UhSJ
j2zugGEBy/sgmnU0q4OHGLyyn1ALzrDVw/UrLNM7alZQ1Z2U2TOATvnEVtamvaY5Aq9BLsU+2WpL
CB8KwTjy3eBnfJYQjqbNrmS7We9biLT9Io2mabPzH1tFXYE3wQGJFND1AoGp+lMm28VTLQU9guNT
2JowBd2fsZnyRzV/Ih+wNbrAPGAhST2qoihz13thSWS/a2iiuiDAjcFM3sVqCjvoz5hfS16++E0f
An3OHcmBj/ke0ttrvte6vcIm7J2zxMP86OJPMxaDUJBY95+GSdNztKrJ/xutcprau9gtUKSKelnx
h1lru4D79Zhi3B7YCMwHDbzP/AVQy6pFFC6HfNm+NfUZW95de7PJrJbXyLjaHIzK6zLWv4JPClmW
DC2f3acagZY3A3DFs5dcwVGQUa3sQNPclOY16G/L3E2L9fCETdMtlMR/24XZtD1ckQo8qQnGz2OR
nDoH0YO/Hzip7ElTtjxg/4JuZT+xfy1mBmGm57gzhbFOkp6A/uSXrSvM4sZBz+wJqwlILjXgG/f9
1KceHjcoaU//vX8Hh44LAtDGLBzeM4tSQXxOKqGLQ1NMEdYYmDnhKcdzFP4qw08uf0szX78O0TRA
CEdH6MrPIABlAvvIfk5H8VST8AL79DqNcIswtUmMjQnidNxlCG6ay6xd+pSoz3mewl7DUBZGcCRM
kEcXz3L1lK1jhfjkVkHkeWxRMhm9C+s+yw0ClsqpCAlu1rNJAb4uLf/YxXksICWeOBS1kxsB2T+a
ukQQQlZC9mVZT1cGBo149xPJzgi654mn4vdE+opjp9Teov4deWRU3+I/RfSuWBebPZWAVkX0KGgc
NEmr7NorheSEapoNIfWq+MKYrMY/BY7i9WOyDmPxgPd0cmPOwtUOeGP8ToxPiAb8dkV78nehPrVu
meRFo1dPTpZ+tKbWESAv9mWZkWC2JbKAiZbIQkOlq3aotL3mNdGU/7sEPlZu/Jb15s6+yMAVxSVf
jI4/G4s1qW1tU1KgFay7bjZRvkUIPfwNw18DD3BGBOeziI7we3vH7rc0vrL2yO2lXD69NlJ+rTIa
Nj1LO7IW5kxIsQ+RS0dpJGpMAGoUFnkYPj5mFRLHYFs7l90iKlxBPWC9e9gb6U/BOSk4DNgriynO
hbvyi/VFxiIxOA3NVyjT0ocFayShfPlqJ9B8QF265rC27u8X35nUm8TfVm95da2Mq5Z+xDJ7wQXo
KvRR4tsr6j+jDRUYAQcAbcXloZiCL0dmZ6Af1WNizYcU8jm2pAUsImJdD2iWwV5FA9HnIMzZIGHT
P7OntGIiNUsK0dd6t+bDsrayWeX3F+9E/lC00e8REfVWxHEBFhFxNB6/YbkydISI5SMiliHstHh/
7ZjMHHGKNer03fDSZ9nmYNJbyy6yihDITzZEBmVvqDt1KqVrOdiw2qATGSwvqzpc4xNNm82A4W3c
wnWpP7X8q45ntESHsWcEJwqjmJ5lU9Ym/MIFFyLh5fq3jYeTBN3gn6xV6PHMUxp/yzzl0TuECzTl
1AWefZrYLk3GvMh5fIhMFvh5idn11Gd5bSyGR2Mr5gwozgyPLM0t3/Vkrrh8FOZ69MUWqev2s7u1
IBEz/pOq5Cc9Rn+9MfdN8YGxE/iRp1AdI+0kxkrSjN0NI1hiOzkBvj1JJnA6nFVyIIfwATlL8OIR
og7bT21clF6w4TDTULbAyBJLuyywNHhEcTOCEOyPdjyNb3LrvIykLnhDX5639f/+qTfOg4f+k615
hDtnyVmqdKCX/A3FjGhEeMhHh584htijluHHa5VvR7HKy84aPck0FxOiweKHytUiZMTck8BfNc3m
nk/N1k2z3QMcbQ33g16VPcwm4a88JWuVqivjHJVv+aIGM6gva391plx0otBn8SnlX0r802NHC3+H
/jewtlLEHtCBcK+gJ3SIUieQrIBhD8U1AXWATEOT69ScR9oCBhUOlV3MJmXOoY5ljNaZX/23A36D
l3kv/YkikUUrJitxSRsHpiOyPcFSBJpXO1ZF9EaameeofavUd+N+VTkuTP3QG9VTFXpDKIp9Wx/a
7qktjozI3znDhuoRoiM8S4iOWrGJyi1ER3zHyQakr85t+tjZ0IzaPckwTAlgm1ah7pLItIhIuU3k
WcqRwqnqeddPrA33fK5z3E+nWF16cdiHGpxhji6oQxZcIaXbccwoqNYguPEvXehOsXks2EUtlV0R
t/Y082fa/zH1XsuOYlvX7RMpAivgFpAQssgvrRtiucRLGGGf/jSk+vb5IzKqInblTiPDnKOP3lv/
ZFHBVfVdUGR8ap/sh+Ef87Uk5SuSA7SfY7RYLddgETRapfUxHsxWFdM+dGRM+9DF+OLWWHssfmjB
ZoIbm5nxJfwp8jqv10DQX+uZQfr/a46HKY7W0afOh/P5GJlJWG3fLccYmFmBNDvqBXVjnzyPdXoa
upNYnB90GdhH+to4vREsmAHrq9jMev79Or812czUTTxZLGomjJXGokLZ6hGz9lbBxcagSHh8UwJ4
29DTHe+KePf+OWlzQ7OKwajLi9+FLK7+CZxW8aXSTxnbukUHVyg6RT191x6dj5PVY6VIu+cNNpAB
zlt2tfVetwQMKN60XNnGrz4bP3o0GtSLBJSPxv7HhA2Or4zooTheHJjqUhI3DYiuKtppvy23Dfo4
mO5tPNiqN3L7If007T5Hbbqpza1rbvt/gMDU1npuJVP+UntzUv6At2HuxulFpj2bPfEkRmN+S501
33G+NA6cUdlj3QMN4prOrwmQYzwBLbCHrLPGRpzRiGkNPFx3o+2UGnRaRV/WFTxMo3WFaF85Jpep
nSa5iS022PA+v/X3t8BLux8ZAh+nwE0KvgxC4cZOC61hidWjmX4UgYPYqz626PfrCdXqeFcL5KAz
+EF/qz92jb8d/O1D2IbF1sf9jjHooPmMVFvCaHhFenx7UB1QV3i2LWnLxr9cYMM3c/VTkbdoV4XZ
XfPpp1J+ZlZ2zpyH5bOjXb1xkPAcOZvjhgf2solPGk9XwJCcI6vyO5cXCQxkw556k5Gp2GBldbVD
1r1glisctdxXRj6k4k15O5RRtQGYAbZj6upIv4iZvM7UV7k+u/XKGmpPCBb0PXGs9q9jtW2tySyS
j52ZMR0sSmlWh8tOBArwZQjfMUXojATBX8nfRtlFypblmsRWAFcuNknvuZhoJ6rkITTIpfNMTynX
Y/lcFeesODPJGhcQk7l0bvQTCy/+Su+kJqtA5GpHTT4mwtk84MI4II6ZJnnlr9K4cduUwDnNkMRV
0F7dQa28ErgeXI9+TQZPcUPFFRr2+Uj/5JLGxir8a9ykysXfG1kCaYHb3wG71hGjtUPQZ8XbHDkH
bACNifq+S6OdMcIaiCM+zc5YcbGh0fbPPCTOH5nlW3BGZCdDDjGVWRs9ndZvnsmsDKc2K2F2cVgC
sfvm4hiTZiVM1mOKLXO0yuMTZELWxkpv/D3m7SFf1IQPxYXkPZtQ7lvQHwkkwqGYXPpmVfyM7W2v
347R/vD+LYmt31cVhTjM9i9UDZ7wyHqbO5nesRYN1ToUNqmwkR9bczbxr1BEn9/sWYbXnmXQrduN
VAI21PyrpFT8psdjKK3A/DI5Rr+p/hGHH3F1idVT3h600ku6bdV5T2uCn03b+MnuTo8qrWLGfsqz
vsQTfHiFiPGl1THxmp36HPV15bkt4R7JptIfmmafR14sb0U3U5f32r3sa8tGr09wfBO2rxc8gWpi
xA5UwOBaCxYodFlzHiBQ6pXEi7rUkhU1MqRoomBd5ut7vqZGhjDDCt8TgnId2cGSBFjw8nrP/8B2
/q+xjqG/Y2WNuebFeq1aM9dOpLIJWlHR/NhgKogX0nRkImPf5dCN1gY5eiJrjy2eTeLvTlLsTWDX
y9R0ZOxF4rDp+63Y78SHBwduSVRdIGo6gr7WCW0X8lrVbCQZcodYgsgd4hhgkUK8Es88epvDgZ2h
tdxXfDm3f+Yz2unJtk8ubOFAscJH8pUrKFbie1x8ca53d5dJh1H9LcMWLzL5+0MtvPAhiTWw7ZHX
mClMCkYe8t4o9zG8+cKLaQcXocxuNoqlVacIGNh96SNeenQMT8de4jxn+ezuCkuYXh/dLZ03/knu
Lk03/kkm7Uhq4htb52dAs8/iKkRslyDKzA5mECwPTO2UICkezFMAl2J+dPjSwUBz/RGxE1VLQgds
rijQi5c/P9rZmVgxZzqzCAgfdvJ89bjDN0/PxTVn/fm2bk9vLMORps15fnXA8Nr8K7NKba9487Ld
Tptd03pZT5iKnesxTk9GcorZL4vs8TZR8sNKeiJ9idKXedfNwSTl+TX0wHSt0FYeX0xDnemGJGnC
3yj9DtXPA2EOdmUcYsl+SPbUsAVnH6zrgfaQw5gA5kVWhJVxX/4ZzMzr3ourraFtZYPq4CMWFZEZ
5MB2M4jPGDtfVQ9vjJD58zRW8EMVfdPgBRD2JJI0cUwkSdIlnuDxQITGGsReGON/Wc1bG0F3Jv2A
20Dqpb8BqRcl8d23SxeP9tEFH+jcSuVO+aEvQnGh4iORRjmD5gQq8XAF+TwXF//v5UX8v8vL+Stt
1tnAfYx+CNbIMsSf+viszgblCrbFveyejm0O3MtKh6wdQXFZGo1ZaU4DiCkB9iRdOEGvWOTVZ7uK
++W/f1TSBg9XI1dKE21m/ntMVhRwkMETOQ92cvRDkH/2a9gAvJ8qo/2O+0P2pMe6pc3JTvX1P2qd
scT+C3R4DzbG1XosdjR/+AcPOHAOWHWcEXTxdvtWHxwMMJE5TsG4if3Bg+xcxKvpLU8/6uiCdYK0
29T2/hj6A/oBxrEOLRQVyfQS649gySbT1gzVd3/156lITvAaELkYNZd55t5hdESu6aS4wsYv1o8L
TCrG5EqthbCcQId4AVaF+04/SqzAno5GSgY0i3qQ02PQH9PsWPdH37yJL1BJXPxnIO4J6PXgnfEP
/7cCE5Z9uLas6IeDY1pwwV9GFo5/smUqeQ+dTuAxvUm2jHETU/wrKvJeXEMTAfMDBz2nUtnFkKEN
BwNWQEJZyap4EKE6ssDRpLMonTMrUljWdOmGhAt3q7ha+b8ooNwFMNQ0FM/goDlRYyPGG2zysan8
alYIQKFdGrgsABWb5IaVZe67Quq2+HKjhd8tpp0r4iLxhH4P4k1NT2ZqUyTv90tRW3ba0nWF1tVe
fUQRlUTmCcH2ZMbKV5b8uKeHhS7a9etEX+f9+uDiMgvt+WAOCgc3i4pF27osymPts82+s+xbeHy5
KE8G7b3tSfcPbi9fTeC1e0oluTDwjI+f5pB8APPmhIRmxeYJ943nANeJYKHM3zmBN0GdKfidE+Aa
CJDj+fCKApTGfjbe/pTkcy2F49uppiOcg7ezzI5M9Z3MOaBEX7lyw0orUPgwOauWX51SlRUrHrG9
eC6jxTRfZJgcO9cIl1WxpGNuAMPBlHOjJvLyTIgjXgJ+2Hq6yXoOizVK4RRBGk/1q47Q3gfaeGRS
zbaHM7q3VW+x0jybop6vXvpaPHgoz2Rx/rtna4FW2AXLQHHfd3Ra4YtvVtrixJxm5hDbv3E8pmaq
RQUTTlvU4RdLIn+ndCvd3D5canZTbVVqK3hLIOrc5qsrPDgR4T4I4GvT7bHhQiPMmscIiWXguXcz
yl+EV/MeXVv5oXoep98gp8m5miEW8TmFvrJ07stPturB0pDdQ8J1ZDFkH2X2EUIOMS7ROadk4/Uf
ubFh5nIP+u3u2xPfAr0d6nst2Reql3+z4sAw9udG6QWgd3dqOxaJJ9E4TfjQM8mqdgp5XZoVvXOX
Zkm+jud+8CcEf23460c/ssZBo8tXublUGKrCneIqv4mFQIgihRcdCBS/w7TetCP+dvk2pumsLlkJ
fAO2CUx5uu/A4ZMC82FRjZD4yNIQ3jAOtmZNiS9WS8kFlclRh1sMYT0ujwWg2xFJcCcnbyMiom6X
uDZeQKsUXQoTzxey1Aj3JKWC6ZsUnYuVcfK4EG4JNoIyY9tC2q8ODooJdad78R/DKRuLkWnBQKMG
46zd/YfrnHYrPE3CGNktf0i34vueTr5YBvSr+4HV+xc+0ZVPAtF3MeUOMB1fplwkke7zfylczNlh
+l9eVA3RvieJh+tAEcyI7oJ+Db+41Nd3618Efre52ZYy5Zm4bE3aHO2FneVLehlIputcesDxTcbF
Onja6iiIBz89leXZSC6afwkJObgo54my4Nzw764KmvFVZV6Py27aFygzYd/N8vDxfeeNWWTcP/TT
QB7mbk0PjMYgog0Cu6saMv4rOfFkMvRtH/MRH24rpHZyzWA74BWcuAbGZFs71eEuRLjMFpHgZLCK
TAZj6rSADMXOnfeecQYTfHXN1Sul74o7cZ0aHYhGiNEyOYmuTxG2plV95K3d9w5t8/la7tdcLZp+
3S3YvDHfGKdHeyrkI63kxWfbf4Ti2SdKepKl0cLZ9RBclgr2xtCC/PGfMSqdq9SXR3DDEEOXcNcA
e6LagE2p/RFPDfEKn/g7iUJiJ99OhM9H8yF/EQDeirPx8Dfr1iKJ0UOPY6qZjHVlsMB9gjOTdUrN
uc22R3pJzW2z0G2VaCPe5mqEFA2Hv+kvBPqKLIcElN3xCcFG+Sa57yA+GZLL2DnXf5m+p9HYH81S
pqPyfaX8+tKWr0EirqVuS2LndbvBJNgthckcWgBmWDz7JBzeUqn2kkqHf091LvlfODppDL5/6xMX
DAPPbEBKfLeYfoBrSZoD1HcgUb7slhCp4N2hZv4PtzZYOI54hBlOR7usGVfr0ZMZmQDlKUvB+X+H
jdvvgK1lgpc0PODPzwJhS+H6is+J0a78Aempzod/BgHjcp8Hezgp6QFTICoYpBTszwQS6L2vh9X9
viT/TSTHmCEbIsCSVBMQYPNF2i061R6fIq8XhiOG/RgeJuxfTivhnub6Y5NjMaz334ko8aifE858
RYnbeZiMKgWLEA52coL/SyER/YjB6lTw8V3SdLATyAlypSN0XtyG7Cr25/xxzGQPCYrSn0o6CJMT
ZNLnEWpLuZq6bvJnxKcEN0mPJWuvKF4hb1Nlw+UVW2sEGXqTVTt93WlzKvDwPmPYw9tuMO6v1edC
mlE8ODEnvvPEEEvCKHSlzu2HJTjXQl4VVogCSKAJDaN0WMQCCKkpqMZYFe9O2PxOWE/RHmTpq9bW
u4g8s7Gq/fUj22rT3VTzBA4N5zG9Bt1N9VGYvsTp5/TxFU8/c+M2mfk2SwudJ4iCR9ic8hBBOtNm
SvGJwQ3N4yTSHdPvkocXDYuYpAzhkMElxMZX83Hrpdsk+czTzy79nGofZf3xOZf+dXA5PwSyQNk1
6M+6cgragyx5fbDDy3ufx928qZwnfoicc3IRhW7WuadU5EajiocQo5lyzibkD4kibBqeg9NNOt10
sLAJL8MGbzZsfLgdsXhOx+Z1VrreAf0K3i/iFa0rNd9JBNxXbI20GyFBrrVZvlHvW6A/1eDNrmAU
8daRDUJzCjSa3NmLPZ1R1qRmUZkV3RG9Ukfekk5KfC7l0yCfaJuGwEkcRKT4YvTaCcFWjja49uvw
De2njg3NNSiXGKyQpburEo9LaDawb3YqVYlV405YiVh4fLpFZQWqqcbzSp5XnwDQoyNs5e7x4dNj
Q9/Eh0xqnlTHOr5vknQ78W3YXL2KSWLsKE/VXUxew9W5kLTunTvJ3ZWgzkwWWISm7vCw/8hf08UA
g3MiLZ73hQKXq4W9MW/x41oyferxkicXDnAS1PGRHBMsXPD9gd2za3rt6rVZhpdf/60Vj7mTITt/
2FAUVUhOb4qLd6fgT5j1rUOinQeaXrDydZK/mvrRGLfxQ1whhJGkpKnCR80+uAktvNuJsgm09UDB
Ipuychz3IAFCq9QshK2A8dfV/7T7vpgeo+qMn1n3lJxg5THqT1F5Znx/dpeUa92SFwAtIqdKjNsG
nhIMJdhKiFSaDHAjnZfHbxztDvQ1nXLEKGTTdUWZxgEdCB86aTl86FRrvEo0+Fv4fDIprh333zzj
nCu+dM9hDw97aHCifE8UzqjP0/ZKDs4X7cn2+e3m/U8jfR0In718AvEqOPPEh4EbNKPWxKXNdtxe
myVWHtz88KKLx0m0d0xYAYT2ngIlTEvJWPJsbfNNns3AlofBZkbv0ByUN9Ct/sMAQzUlFfd2Hlnw
QLiTDIB3PW3iibDsBC+Y7LLJTsl3zwIX6BsNmYsLmgeAbRmxxRsb2wcu+XZsa/UWL/LbI+LHMJa3
VbPBxtGZGM74s6LnibMhuLl/DOj+xOWZ1uxxqzZ4kqdr7w//oGnifGAF2Xq8TPhW4YHlWKactRNB
CcNB/qn2m6GDSuTVysHBHQxTWjvo9QtnXOJ25xQ0dWnrq2vSEoCRDk/zjRyVTnw8mUtF7k2FSzYB
LBc2fjw4rNYV70G7YX6UUNPX/WM/0fBWmxEoM3N0fW1wUQEMTq91ei3KS0c7jOgKzscFE2nKBzNz
YoBgtD9OF2npGprLPp/8SLn4mD+kk0oMCAx6cWlnQKU3qzD4elTf08dv9PjbUKkBQV+LABWaqn2h
5XX7JBtvanyMMhNgPz3FXe2WqPrC2LXQElnhSrtosTctY8TxeA2f6f7iM4n+RvP5szY2iLy/XPkT
lb8q/yOKNp1v7gniklT+hMa3PPlqhc9e/5gMV6E/3/WDbGeS+x1C+gbgA9ylo5yDjMD8jovfn1dW
UcCF3PSqXXc0Im8ldaRKCfRl8IBYb3QMw3SRfdyHa5Rdy/QcBayGD1KJtL+tuL3PO07cYZSq3PYT
E/NwCoJr+Pion59P5Yt58gFOQPgeLeyXiXRm9miYedtTJh/V/oB33fxT76NoXnSOHznhk9uSiQ0S
vAKPCc+jxog+1TXfedwnXNQM62faAkCbm157cwCzVqGHfJCkltMJ40SsmPLmity1fAcoqfExrxmw
gXg9g5GkmH27MtQVdpgCRg7ef2j9wgZIjm4qXM21n2f9XXZf1qwIWGutZEuf7FgRS9VGbFjir0p+
k4KjY7M8R/Q2Devjmc4BiH5PYywc0LCINVtWZfF3e5uCAZs1Od8fIecbuhb0da2vC32d6dyKRn0f
fTw7S6rXQmJUdk20o6GnspCAuRdEnlLt0D4ctwD2p62xTDUvWQA/aPsieR28Z7y/hzvzDzdnArU+
40xeeA7gLLjV4OQYpX5MnuIs3XmKw8io5PEZ/vgRe1eMiTaMyIHrGJAEotXjorvf8G7iuX+p4Xjl
/DGhPwIEYEUBEJjNZP9YUJtJUP3lwmQbWaNhllvJpl9PGVaWrCwtPBdz4y9VzY6JBW3VtJZ+vTq/
4UcZopL38PeyOlbPdSFzs/XjgeJDDwB3QnoYdIvUHp0ZBy5Kb2peKWFJTZMImJ/tQH51sx+92xrd
Lhk8rTqMvvc+taJ4/NlUhC3XTqeO0Ej+n4rpeGwZWT15Pnn00h2fLSEm70sjWoDTn3hCWEkr7oFC
dAhlCCkUKQ8sdF/EMo4JZF+mWTIyKmAaRuGHNSUw2Fr0iGXAj6Svor7dr1PXORjR6QBt5QFQcF/q
+5YICj29O/+5o0nMwJr7QpwRjFLu68YksmE6xLHNv/+5/9lWcK6a3F3x1ahrPuAFaUwgFUyGSziY
XTVyMIE3Xn/y3vYcZhZ96ioGx/mKwiqiwgLBf4SvbCffvWlwANCYSieET7yPABpndyID45pj5pCK
kuI1Ptvmuc5eqvjbZ3sj8IdswNeEzI5Wf3HVl1NefM48sv7Gl0AWQN+qn3gvSMa1EPONHYiO/KQ2
2P7PKQ9C+cLeJFAueXeWKA0eDxFBW1PRJforOOEhdxgs3uoyhiYguXwRjFUjLDVlxUyR/mu1s5n+
A9rBxpyUvOmE3zzny9Ub7dAwOWGG3ZFneSgHki1XMx5cpRrhP2j9d0YiHxLdXg8P6nOMg0dTiOmH
oT6oAiXkI1FKegVjJVvu7CnLvXAV3zGCuvULC6rJK8pmlMW9GPfogQZWdztA58TBWO/KegetzMRb
Hy77fNmi7QVLoG/4UyO2G4qbWvL9q9XH6sL4gavXkbaYu/eX/XtpfEdSHx//NMpI8b7O6Gd15Odm
OLb7ds9pY5QUx66IQpGtKsm/jT0qLekYDAS4WNhTXei9TP8mXA5xCnZcOpb7PD+Trb5gmmPQJCCT
XSfKybgf/cZUbFKmuETHpsLcmpl3dZWOrxaDmAlFAII0qZvH9mlss8cu8HeAMyir1F1JdztKQeCA
6qQYXEOdFzgYXFgN4Qx1Ulqu1/eWZKQxbJ6PLU6GBzYGqp59KoJ2Xe7p9KNcM+VSKxc/Oc++HpMd
oS7mNsJcQzSGufJiRZjraRU84uU5ZadV5dBsxIMh2yrTXdPvu/zApl7rTpl/GopzZNOL2ur7yR3G
90KPLZ/HY0KdoafLFMGbRXNptZO97253tqPC3L5Qs1vU88FD+VtGOJJeFfQ0OGhz26aI50lDXomr
eIW2wU2E7xhLn2TJW0JsWXc65j4OeB5U53t3HYjIVGYJJzpz7k8n+5fwSNOXEtcxIPijHAz+BZsD
I2OwyfzN8NiSOOx/ITGlpQmMyTTfdjveBsJ6zhVlyRnT0WNyc4TdzmB84J0kHyu8VuS48N62XYgn
L4q5vOwfO5Jr0+KEdC1A9c+OAxDnL/BoXQhNZEWBQf8TLFmf3I1bMnzo+uXP6A8IsIps/j2bi8jD
iecO5XgCksorAWC6YytlxoppbKV0UBBGEf5N5ACCZE2N8QgFnZmMaJt8RucAYV0qI7AExM+D0aPp
jo8QmDwGC/wpsclbKt+GF++yx/+wjYJtBJSsXgPmCClTzigtdQnRafMBdNzg+MxzFP9hblddi1Wi
agk3Ir4IfpR5CuN3nkON9CkNg7ECs2ksSCWnCTgJI8HUdFrRHqpDPPLgWcdnMdrMUrpR30Z9i/pa
2+LGeeUxOfp4O7LUEoH3//B6I70w0l1NgKh4rv4fJio3ZeHVzHe7m77MdfZPeKVlfNOE1d6BCjJG
D6s5Q65tZqe09Zpsnxv7eE6+smy8auplUw/Fvb10r8Vcp584QwCez8cNKDtDI8PtOWo+k9mpD9zu
4T5RelmOKmMgEy4WrZDBrG9uLZZyrAmw5Cquzxgux/ezBnRQbaPIk+pxe8k8AGtlGgKnca/3K7n4
Z/tDbBfFJoPb5S9In2E0Bo8OP90hsImKs07yDTyGwBg7JDAk8QrAvBJ4fKnmLKVJbgHRgbUGBE26
Uwp9BBCtw3S5TiUM1Ef8ZeA3KAZlr6E0N9KIJVgw/mQUWD930XNXNDNZ2bQ14R47EcebHFseYvoP
TK39Rn2eYYtoNK+UgAXHt5R5kjPdE44QIXAyEnRGiSEGHsbXQf3ogy9Y9Cql0Q6sVlz66gTpGxMb
j5mHcoH3CsL23H1VyppPGiucWMH17MopEvQi7BfqH/3GTUhQDG1vSXZpSLePnV7+R91L8v+oe127
QPmkQAEd2zjBvmpa6nlIBlghtlAc3cl+L/QH7Zd4UvJY7m2hnmu/aTde8HnmiJiU4U2GXhAvyumi
3xtjG+Y4OfiRmxI/GdGU9oZuJkpuY+UQ56eEtDzcTt2JqDEuF7JhVgLebDf+bIgkYuYlwT6ib7h+
vWmdVTUqTrU+lgGiODXpokuB8YwIxzepU7KLYTXRyecQDh/PNDldZVCPBC6PgOPMx27sj458tgAO
r0AxdeAODiEZjYXY4oDOyQQri38zkrmiBdEhClYpu2PBODRj42fSe4p8wFOPX9XDJJPqe4o4H+0+
rikf5QblXyL1WpbXqXEp20ssnacNm6vjxHLQXAgRt3hZ7T99MqKLFEDsCi18FlcDjCZhtUosN6LC
sxv3ufiA6S3FL8wt9jFda8Xqx6M4DEI4CNgXOeTrQfgNZ4DmUBIj7lFsi740eULd+aaC+Ofk4396
3fFBYXLHNwTu+Jro0AZZRVs4IVhU6Aug2gJuWGHDWhqhA6ZHtROYNqqdkPYpBcBBr9GZY1Lrelba
q3K/Zcmn8NF3x7o4mXlx6YqL9DCFucV4HR06FN3yJzO+iczW2ecwe1QnCQfQcx+UuzakZWFTtmjH
NK+8maRCtu/g600tMTj21X+w1IkNLnUiH4M5cbL4IseX/d2qiY2bgsnD8rhlXAfsJnKJwVMwtkZg
b4AxSGuEytkjEydZk6usfrZAW0d6Finm4OnK1qPYqZSwRpsk+2+aqUMo0mtgxiqe2WXInX0rNUzt
O7YLfCKsLNv35hHou0WiGf6tUXK1oe/mQ49uvQno/WcI/wgf5Q7/0MftcwwHHqySfVePUuPppQ1L
DdwYLDXf1M1mdmttyAu5APVllFK5lr6DAhkjxndLv0nu9dp2/l0cRDsMV362nKZuAum/d+/lki4y
AieFpQ7r9L6ZTDcKYZMGk9NOi0eNa6B3x78MZmTqiRPRPjZ17iBY20WYL4R2UVhl6cTzvmBwPyfF
uIGtWuKepwkpqHz2zGcTi83TLSyuf7GddKcGbi2BP/mYl8e3O1x+eiJCVL0RAI8Jq4IrBlgloKn/
F4Sg0wD2BEYj2BOMnhl0NGF0rCTDFs8nZ3kz7PCpSf4uUKwYrK814xELzk9RD2DA8O1mJ5Jyutna
CVXHMn9RErS/YvErGN+P+EtBaK4uTTBnUY2F88ms26xKq6iP9+p8PBsIT8D2Qrfr3Hu0THTAJOz/
Vh23+vv3P95ixbTYLK9YQDUAW+rldhsqp2HWCLupMILuMe4st4qwvUub7Vdwk2g3f1JPkxvWF21l
UrANrERdP4vVG2kbm1uyluT1A3FbwzrCcFfwuwFDcdvdGTdwhI49nB/taCwGNBO8/nRF7gKayYdl
Mn92N4HEhqmTk3zVWIrJtkm2Me8sjC4V06CZTT99qptxjyTfLJHacfM6Hb6f96+4vk3ry94Y0zWs
d1lQzHVLbB0uezn9YJO5poH1clQzhScMEILvCuDBYsPDdiALA/7c7oZtPNnU9Ajk24x6E7cF4wM0
F6gTzeQ7/+HBcUEdWenVugo2bbB5YB+ML3fluidu+mEg4ZFptwvGedZNxDP9FTvjrFqVwImQNB5L
kf1if5iyEFWE89M4rHr6Kup9BLSo4zQ6yNG6RWSjJuVVRTn+AqJpPU38T3gPnFmVM1GOWItKP8NW
+vBIUKgzdBCR4AV7j1etzftylJSueZ2yJPKRb8bb/Wg0zr2C+gp/N9vm2gd3tKT+EDg9c1MJZ4Jk
DqyZoU+NAdlE3DaAqkqTMOKzxCm2afw1DlHc4K/1eT6A+HIKl4X+QcpeDNTQnHYQxT0p34vJMeFC
s0UH3gxcf+/ka1Zrgl0mNcdoLXDGJ0tIVmyBnJ44fn+s+mOPTD4dabYF3Cn8yZwsK52z5wVVNkQK
13ljR6m8tOQpMb/d0XqPaDxoaErMeF69qNxSvLOxjkKiRuO21XaMGotcS2pvsZBhD08WarPAG7sg
Jfjl64R+yFk1C4m6qc7B8IL9lmgOtfS6xZRgr3DE9eyPz+yvP1TJgmIJTgeFrgotES64chCwDP0G
rBKMVdmOPzcz90bGMna1Wj16O/2YrNKe0/LIpBH9W9kE0jto2Ujsu3DwwvCgKYd7d2yl0zPmOXS2
p+lxk0ENdGueHtDGmPeR/R7b3tiqhtngQ9LdStqL4IqMc2ecN58KDsLJ10CdSfbJ3SE932mX1A6d
5MFoL2R60jZiusvnPbW4ppTNdJrfdLf99xhYXHoDcQB/B4zBjPn6Crs5x6RXX9r0utl0yVqEG6Wt
8p467tUzWD0y3jj3s/Qd4eEoD6Cm8xT0/nQmGbNJPKcC4Zhkl0j6UJ6fbGhed2P/cRiEQ4DXq243
JSHKZPs4V7NkGFdDT7hooL+ey0haJvx4AA9eVfy41LinxzpUg/THfSFOnDC2K1gI2LWWHd70+6ZJ
t0IzthzLCUkd2lL85KRwarYnPzBxDUPzSsJZzmEieBLXxtyb5F4ujAUud+o8Zs+M/peznFEFqhc3
mTWt7+iNo4cO+P5irp7vVFKchOLU+MeoPHGc1t+zu/DJBqDchDx5CTK/mj6qZjkRXU1ctCMNKc1o
JabsI5myG4IKtZII/7CihzdI+Bjs7K8c/CNIXLR/rOiby1uDDxxqGoreM+JjFJ25m4i33sDt8XPP
f33lV338Ib/VBjS534lT1B9xdo37cxqcYlZlpdeH26e2HSG5blQuaXJSWBMT1C8O2eND02dDYofF
OjbW5AHUK0TLkPLYtV65QmlPnt9V9OXntyxgn2jdzfr/csxkljvOcvqpMGQEDjtUDjrMIkW/fJub
CLUzzTyc5rtvNlRFlilQy/XUYwnQ0WcLRgif8QE5UrHdJ7QCHhmv+CAeDfUFgZz80ZUOx4ZqIEzi
TMAjWm7NKkqkZZPLH5gA9kIb2qGiAB6h866SYaJ4ty9CNx55M4TiGOnevwCxV4bD59hjhRYkhxaN
I5PJ+j5Sj6AyMcUTkbL/RyNl4qb0yp+zoKphFP3CTvJlW7NIt4nyJqTsxKIhcgBmGF8B2uWabcDu
pG+vO2I/b7ujJp14jMXZkVA4JN5/bDSwhvFHgO3Pn+L/+ITsBZtZhWYwbPksksElp//yh+AexB+i
0db1um7n8jJKzzVwTCyxK4EGrm5FXpz/Tl/bHSGgXmahYz7jJXWThvnDbr6b41wVIVQBGd0P4ukh
XcQXx6Wft/2cSpVmFp3ynu5Wi815aWkCnvwVRYDF4hGtWXPW86RclLPApbmJGilWIxnr6rGVm0g+
O3AAano5wjjlZfglFHsyRkl0gH5Vh7AwZ+L0g/sMnUQkPMMvbfhU5RvIhfgAcWWCJWPNHY+bOH0D
kiNaDDBcB1mZw1d7o3V1zhYr1lfyhTSrA1d5VCmkdmngbvAIsTHldjln+zxd0eBEeTsz/Hv1VdkC
HwAU/rcW1Rhb4SOYoCyuMGe+X144su+XF24/Lx8vr1Szw3SfIkyYRSkugNI/nO45V4MRetvK7HHm
nTwHens8Z8IayIdOxVKzAzNV2xZ5ruMy7Fw5XA4hHUBLcqzFueouSXdBDTTGMuVLJZ0l/VTHpz2+
sF8rllYpXR8F5Im9nBxDCtcdQDd5MoJu9J1efSQ0cgiuA1V7oJhbsLKIfeeSHAAdIDDBiSCOlS/z
STBiwrIPXHK84+xeecc13veYxhZSIYtKo8587JEI/x8EDr+wumSYo0i5+JW0n7D5lpWbGn6AeQ/S
g9YhFFJtRni8MjZxv0N3pfaMHlWEZPXhEb14cERMPMwY0XPGGd9Z9HdpLMQidxrYSIHoRh3NtXxt
U7uulnE/S7QZsosu233oTUOqRXPgGPT22KzYeHdHwRfxz+p/i8CORegXhKNQSrdZQyETGUg4CaNZ
UAkvsLbpvK1WagU9lT6G5RNLU7eUZfcBIKRZBBvEZOKO7ENYfsCkvBPecDkOhRE7/A7Vgdpm6xOS
XlyzEqBVrLL1wqZUIcVTfBwXtxQtrB8GPyvsZ2BYiZ78x64MLSHfgxiiQuA5LOjpgBlNhQCvL8xo
KgR4CTCei05AVSsHtGpORftO8+zLB6bT3BBsMBAX1SJhCz3iISMPLZpEnhzsjWAPj5Pr9CBtmmaN
h+VVvtBS/0aHvTEDM/OUibHNu87sp04LUAlXp7KYCght7IUopbGEZC0laz3Bc7965iTAliXHmei2
vDXbrjJ58K0rm781RWr45O/PQ6GCXjOH6QfT0WeWfuby7f/j6sx2HMXWbvtESIABwy3YxmCMezsi
blB0RW/AYLqnPwPHrr2PfqmUUqmyMh0RsNbXzDmmvHp8wkdKhf/cjESbVfX23jKzQAsrtm6JPAr5
a+xKLLoqbzQ8rt7SeryKdk366sbv+/bBeljb0gKSXTCY68hsISjlb/9cytmKgQMpIf9n5AIuymv7
6e3CpXcSTTV0HrZoTIjeWHX6dCkH77r2ES/E+qTTg6VnAx75HTO0m80X5FkPb6Nxqgh1gUw3g1R+
EbopvCcTThRegh/JyGi2wI1AAqOozlgdZgR0PFg0BJ5A7aBNiSCKcQglfhynNT1Swvi/9BRuKX35
j9Wmm7rZYPQGenmXN7zGeMGF+zIYJ7NZpS0L9IlkTC0B9j3v7134Ocy/dNO+oR/rSSB8BTVCi8wo
fTExPNZkEbN/0fDY//TlT6H+DOrP45NUOYoSWBP0W35gjrgtW/tRMBFYoQxnG09GNH8TB2q9T4sD
TV6UX8sDDM6C/T2gHzg3x5IJXOEixeHNwLN/bDYRhJKZb6/YtwQHjdBvayumt+T8HD+a7GOWfczL
92aEb3nts4t+PyFNaFnWoSxq46W8DAp0Bqush+8yiW8MDQnHOo2cFWTox6UdrpKpKp96+j2k30X0
Czpu0NjDHgpt38QrlKKYg9meIRRyVsVso5dcDx4IDZn9Z7e9a9tE267MPy7EUUu+e/Frpn406geM
fwwGmBdajFO0SC8xKC5grgAmwfH9UrMDHOs93vsNx8eToQtpb/nqwzA/hmX/dDVxnTVrEaqlbAtm
T25Y5haZW2euAAoMksD7/fmmh2/646quDLogkp6oIJxoAFLpvFFfnor20ivL+UDmyq4sdkmwaxd3
/UuaXVP/Lnz2wmfefxacouOtog8/q8BxR/KvnYSZrOaEmOsZqnB5XDrDS/ttnvmPFrckSW/4UXf1
cxe6q6y+qfGq/uwXH9HjLA0nw1w0j3NB9tT8OOOIWAmnxYwICcY7CKgeTgmzlM0wp07N/O6jfBzm
39uPVDM/cqibqFtuBTAr+T0eP5Js+iHzpfYLWg5/TgsY+EPg30X/QTCnsDUeW9L7EtaD+8pMWuuD
7BQIzbN36Grvuf6W7YUH1Zz3wX8N7L61Y857U7G2Q2w15w4MLe3/CN7F1a81M92M7Mj9XDoS7AM+
doVcF3X7EoMOqLTVsH3gjK7tM8Vjc5DmO5KD0/EsT4lFxyg/Px8XWpd0J6u36P6GvTwX3yKoQwe6
hshYhcs/3QnrWvAhqLi4JmIEXVSVkNhwMJkVHNh91x+G4ijphxwGIEScDuTlIVjcDYCaZ/0dzTJT
SgcjtJleEP5MGKbZGuGPY9bSpujd4xFewkyxgx8mkMO0ok255NkEly6kJbb0hYezQZWWjpkVa6Vd
P8OJDoBWEmiU4swQ2KKjZ/UwSeVAMITtOzbJ7BXIDbKDmqZTrbqeAG7CJ48ySE0Ano2I5cj+84vh
qJgSDIB8tCfYb0yKkZ12k3xoaT/LLfsKXA0Erz4X8wM5njmE7tj+xg2BxwzqxvPCwJyDiIE57Fij
+q61bxgfE0AC7IfMMOCFvn0FLECqFYhDwSbr/rFq8axADQ5Mf1iQlCuu5+IUDCBlazcgh+4tFS6h
eOrSY2JyPZ1LEyu7nUv8BBD4n40P8leegUtUQ6JNdiuuPlTQ2K3IjpuddeJ3H2cfjf77uyEfohm+
+UMfQub+I3PB/ZbDiemvSo7ccJGvH6ZLVUaQmtSsoH+4Lo7eAiDcqoWlH68t97nDdF9sq246xmVy
lshN4Ud5TPMvLZvImTlGoonRdcV/gIyr12AfTXVV2U0xhoQYsoyj3GW7BXmFjQcKVXbrRcBg59/q
Of24f6bywlw2MgpBl1gKVXaJX7v0E0MSfv69vyTKuRVObXsslYPgzq7sibEMbGR82q1b7KkvSS6d
iUStIDu/VPJ1fvizo/RkE5MAtgRrT/CEBzvVx7aa8nKW/pLZ11QhI/CmaJbgGDgseOH00qCSqDp9
X+hQSbNsq5U0W5XZZJAHO1D26xMbRjNZxuraCLFRYT2Z6tSQOnWTk1BjXUINML+D9v51lTf9q4tO
d3TRCnrCdt+Ay2bqpmJJxQDmF0+/V3CeTEg+GG5PQobW8+YrNr7E+LPKP2o6eNedVRz9a6ZIgugA
cuFBwvlEosSEFn45n6TMqelwm1cAjvl82qgEDJ59J3jtmNmn9YTwoZ7EdZd4lOnCLQOPn1mAtrFn
Eg9xl13uyX9Ikh3v00N21zbTQzaAwN+/mhz0uWE9iVX4U/Pz/f6f7MsnpwOfi1CuDZ2W3m/+UNUs
Nh6vVkAdraywY+ESa0uDmUCzGq98v4kP/ft+Y9viL5zdJ20/g6zIr4LPenaNowWK50fG5hEae91v
VJ77fhPNp7+CTo7dCa2PPu5hUCjGhHAp3nGu0CLdZ++ZzxL1D1n5t18bCSv0u9G/B/4j8Ani5DkQ
Sl+Ntj588JKy9nEtsosgnIr0GFoheT0wGnClkAvi1pFHnzLLfD3dpQu43GFzSpYpfS47YTsSAAtc
KcRi8ZgxtRUsEpzERbVPxRMBtWG07+Y7DRgyV/y0fMcmX0andMH4PlkG2P1bX039INklWDWETT1+
h+O3PHzXw3eFJl9fxjg8iiObeZIT3L/xA1wGxg/lx7ywIF9Az/jDr9FBJaf+QHwSi/OUJSetXBx/
3NerTHjXSjwXn9iQsAQ6SWMF+lILMXk7eud0kYvHueJXzEuli1dwJISZIKqSg3cnJvso2UX/6R8Q
SU28WjAqbLrjDX2B+HRi5M6zrTSgB2TmdXhApi0PhInP01OJdhCJzCv4CGW3pFuFM1NXS49Mmpo0
zNEnHRVkO5Va9fOov5v+s/2Uqr0Gp9bvGLaFZyE6aOGeJjazmbxLPTl9Nue2S9ot7q1nPFFZiTAi
3zIhs/iVAQSuk1rLeQwWvGCIJi6BHjIUFMA/io0QLqpsTMvBAoyKslfRClYfffoG+UHZjp2nRxsA
YHdlJbYb48JLdNYmBwD+479Va3T7Y6Ij8zqCcWe9hiVdseveDi9NYNWdBV1rVCf5DZxoIGNGuGsM
yEYWrVJsISiSY+8PDVui8LjvFAI4C16zoYFjws9igW6peG5HcM13q5V37AXV5BREl/s/upfByVcv
ZXPrk/fzuWp3Qgv2bZ/kh2TRTINAyqVDnx2a7BCorA1FUBumEAPFmuzq2h7B8ySLH5u9UPvkh22x
j4Ws4rFlrOx5aZsrxMl8Y2XUnOIGOysOnz3kRULElsNjpxWHu34aiyuLbNi/uPQk25um6PFjEg4A
iqFly8NPYuOLeifLoOC39sD0Wjzc0xMUJP30lL0y3HqephyJDrst0biAJUxPQXmW5DPtxrsXdVOW
RRp/RuJHv5y/5HAESYKT+bQUBIPVTgl9IwYrU0VEfXmFTlzYTkBdD7yvOYnBee2OE4LXni2Lx65l
9vdww7cpxH4499n1jv4+oY+SOqcuHEVBY+6UvAmKU+N9QUOwgK95+GeGf6hjPQfkSjOQK5Nye75T
qV8e3VlMzkZATgfM1n36ZeD5JatLZ1s49Vt3omu+6tbnchjvrOFZVjniosS6EJ4N5aCH+549yu5U
P00sZfFbhaB2U7o1lgnqmHf0maNoMYOjz9a8vzgkRmoM4aRDPXeIaKgJtHptYJtw25M0y6//VJ5N
nqEDrhsaOjYL4tr+YPccrKSkjZZC6kNPhNi0EmjzaSUgzQ6sBERIoZckPNfpcS7toNTr2a7RwT4e
0Spnu/XloflZxrayv3+tmTCZgO8f8EoZS5MActLYqvbnsj+n0KD4BClRDjDnqVZuyB2WNqaPDvLZ
AmPB8Cuqi6ZylchlgViH1soJQsconFJ1MtVJKldA9lVOJxHUEpVgO//x9Mk1iJ5Tmv1dRcHs2URv
7HvqlWQpoLclSXsFIQCZH3Q/hm/yE+nOMpdOKDEZZUW1R3G3H/Kdmv+ghuA5JTOB6YoyZ2U7pX6Q
V8W7F2yFwk9YUY3/i72mWPiUQzvieggu0oskSZLpw0z5+Uk7skyZav1ldujPjQEkwJwNhwFLYHaO
sqvWT3fDnapbvc0hkHdXnpy+nPi9/z5a8nMfD16BZnm2aStv/df+l9YF0FEz2vnqLwCUDMOqXJ8Q
GZCbHd63cQd9F/DdpJzT/w1LFRaV9hFqH4Xxno1vWtFYafZWt9eoPUux/VAZD7+rzdaIPEHf9vqu
syKkEbhqE9a+LFaIlZzowQcpMYPlX0w56otamVY2hrjqEWDgK4AqEyyfHUNIuvrFPbGBouRfqUyl
xSG1F6F2Kjst3gFAyEhDtPTydhjbgxr7iaVhQnturwsFp/HTKRJ3AZB9eQXJ49Q4H7RFg94gcfVh
rRi3Jvl4E5N185hiR+/UHQSJwZ1+NWnjas60JT4utipJ142XzTwZoZSX1Y7BbwCBR8XDP9iH9PVM
/1/DOhTTZoXEv3o0Wa602lJZ1ndMC0BeKPFW1fEJ43LczFt4Eu6qRhCxFiMn0xwZ94/1EF4JvPc3
IX4fzfNDsCrrz/uABKlIryE4Rs7SgrXmjAgTffo0pXNnIUKgKV2hsA0I1gEERBICcReBPeNvJTEu
svEcrbZxjlbO0niyIoCf/h0FM3KiNZOBTF2vViPUpWVI2NtGXfA8tcl3IX5l00zPjaUvRfwiwt54
RzF5tyJ5I9cbYQHvGHFkomAt2Ba3EZ18YgKHewFtjEV10qhpNEakaApqbVfO99wb27g51cF5yLck
UZYl7G3Yvp5ReCpIP36F1jguHr93TJKDm0ATTTbsZ7WXHVLUJtnks/2t1Y+Y7dxP2P3EtSW3sVmA
/gflspQjmxLLovCjzgY7mB3H8RDk5weydvmtrT6h8hFQnfyUYAGl6Pchr/gCs/CfvPtNcHKrH//w
yO60xocyWKp7vdn/rCO4/tLmZw3H52cdpoc1yHZEulYavh/aZHEA82w1JakD3230m0S/avibwIZ7
AgDYZ9Y/Ru9GmqX2bgsz+p+2mDzJrbRJks1PsIyRvknWGr+k+DUk5xpHKytNFjb1Bo9yADCIKMfZ
hPtgzznbdyZe//1M3WNTUkDN+uuF1K7hFcIQktqzyJICv+ai5iPeMaOuKj7tT6W5JGANhWsIjsTk
Nt0GxmbBW0McCp/aBBNyhxedAaRcL64V8q2HabC05U2JnRTtKqa6wJ0FrtBtWoirxkmTzwI5zU9r
nkA4u8izM8OPaDxl+7D9mucfq59naHZ0980ieF7z+JzjFn6u57U92H1+0st3I3yLMDbukLT08hZJ
S3MkqIViH2D/iy+WL5qNrF/tFYPiQMCiYId4DP4NyuTWgs6y/d6H0uJG303KFuA1ch2L8y0J9uDX
9sRDT1wqXF6sAudr1PL/xiiT+kK38V9h1j0lx5Fk2TXZujTPrDZi3h3ZxmRoADhzfLeVduzSL5zH
LV6h2fJRrbRulfEN4wvS7HTBvcyTHrT7Kj/E+WEsjrJ+CMUjjl7ROD+Nc56eGwagK/LIeh4EjJwz
5wAWfPNPLn7hqsWKLH9G+Lpxms7NRr8eDg1BiM9VmR+1ej/Kft9utIf3MLYlprblA700PU0COtQj
wI2uqt90Gm+Lt120i3GlhduAHr70dZA1wnYo/Q9OjWAXizg3dyPhDKIfy9t7DQTXU1eYQuaQ/mR/
VqNSkgEa4K+F2W7WX7zeXeNrykQMfih7Zv52nm2R7kozv32iDz0Amp2f68RqYz9OITSbxbLHOa/s
H/WOdR35F+jsv4bee/beYgEbXJyb6nudHsRmTwvCxGj4HtulMbsZ+jWYQzU6VlR7LEpXon/opOXc
4TeP8V6qd5WyLciHsLXa7PepCae45OZfdfI6AJ6Vc80hBT48m/18oYmMVLhqEHdvVXayq+k/pyvx
Yy6uSuQmocnTWSskv3gIA8/iUaXGtwp1F+vQTZb3bl1Qlf0K+yQ8MX2oT390UoHOin04G1MAwtgB
4LlaRUpiNhR1pXRlDsjB7W5rbqxMYS6+ptbrmI2Lx0d4ysKTIRyZg3OEzpXFXN0jcODULKmdC3cG
Yl7d11+ACHKVy9YFHLyIHhexv7KkEh+37ov/lSE9i7L4nWiKtfjV616ak53nJTrxil46eOHglYUX
EVb2OKGeSM68h5G6YAkELCxd9KFDXarjkFCceAEDld5SG4+gVQ81fqIRdZfZ4d1Kln8HOYbx6UcF
NDOwRm71dgtMj7SwrwzAJPscNHWOfJsXxyY80aAWJSN/hjMmTB7IG4SIMBKjgGdJSQEPRk/7tzBi
XDB7mLdAYqWToKocluVjJToacbZ0BMSx5kSO3fetdGC1JZ9n7WWUz5KLUxNqsZb5tZXGbgFXbO6G
s82s2XSlJwgbdfCcXa75Y7oz1B2jRU1drCj/1iE37aKi01b9sN1pRP6RpJLuE0RuNKGr8umvTJZV
ASm3a/ym5YV00EObHaIdaSwlewtcAzg6QxeUFwBTmOxozSTFNgtKx2xbMmF2JvNlPiVfTWjfHBvs
TvKJ7vvG9aYU20z3I86mCbEblVcpmRC7j1fWaJx9jCO9CPONcr5JSCQnsI/hByoa9HMGYxTHWsaB
02QTYUAPKDKmdjXFQFw6LsWjeWKqlphi5I/dLvvf+omUarYzSUjs9vu9+szuX+IGDdkjOiXD+Yk+
P71G6ANV5ttTCuI93VvrfP7xIBviH46wLjvMMDhs5HxV7R8ZJgNLJFAhPSo9PXMnelHu55Tz2R6A
MITBct3/kof9Fy/QAq8JvRzfSn26I4/Ean0g2mUOdQiICg/w3MMTkaZnaXbKhCO0O0la1Ruwuz0i
xEUwHJtkweMX3BBcGqSWBed8uBqUu+LbKL6l8Xv3xaAju9I9X2hnCN2QNRSTJtpSfKWYmkH1KHav
TMID+HbfYNscmvOMP8CCTE2/DQN5kv4VEwOZ2TiVO0JsqBE4LdBtRUR6hYuSvqPZhBBVJKtS8H1s
dGIP+FXaMIsGqiBtynpae/Qg/zltwOKim8Ay+x7dzaa2DGb10lcjffXsopYPajtM0JMEg8E0Egyc
rFo7WXlxshbCum7XuPe58CYm35TwCJVPvK+iGzOJp+GC5Bs3hV0MLilBwOLOxjC50rKcFFuvafFN
ELb1mVGqsz+9Zd3VkC5ie2ZwoDDEgHPX7PBiWz0fmOCDZPrY/93WBBgKJl4ruSUdQYtYB6QFQ3pm
373qzlFHIfxGE2EF4oKWu78DtzvS5oBExXfbXvXSDMjkyRwKzSZeKJ9ZZ7dIq9mB1lRjtrrOMzsj
1Eqz8x789VoJHTF0tM6Z3O7KugqdInTuhZMUU7ARvq2JvqOYxZb3M8QEr+wYNDCCqFIyO6dEHT2h
Rdk22fT6Aflt1kbKwXgN5VP3PKDPmkKlhd9YWpgvk++fbASZCss9D5ACJhqcGkBboiNOjblxioJT
GUDTPzHwpkrxVdbE9SR+ZSxqkDBGTFBgy639aWlPaEauy429/wv2m7cecRQE+yW5H+BUcqhlKjfW
8UwwwCGEr1YWx4JhLHHqzy3gK8h4leA/ozdpMafpE091fGC5YgQHiQHoqsrgtmOJ81KMiSbyL3y3
+zsLF+lIYDVI29LjJ5+X//EjPgYPM6LjKM1udezX5jnvQNsn6s5QdmdI6to+4yx77nNOukWjkzR2
ZvdSK3umKCQQb2PiwO4+Igd1A1jLZQKWrggMa/C5Tq/G84UH/0uXRaIDBdJcismHYnyynGYugdgK
FFCZrF6UIpk4kWqiFDVzSscNCGdeHnJNljpcRf1Q9IdRP6zqzO91M1vN1nJhSWbf+udspXTbmbaV
U994+ueUbJ8ZieULtpXQdw0PufBc257rrTG7iOm1gtLMsc+0DTBZPHGZH/2PEv1w7H6SRDjq75Nk
qdk31Cq1jw6df4N9+4p/5it6rgyr6OCC8PJBSvQkAJTgro4YDJX4omVW3ZuZcmnqW/2ri2/OauBe
H1hfu8ncFTQ3HtygdzV2TwEQfAdSSah7IiarKQKsx1x05FnthONwP3JwwwV4Z0iIQX+cTXcE2ire
Nwz6CDieB32+s/fyWeVtR0TzSIirdYMa0OQ5eTcUTDqHj9qsumPA82b18fKL3rIrlu0DdsFynqxy
7M7BKiHNCXOwJyFYQ63XMlT2OzYByW7GCHiRlIsjS+ErAmuHv/8C60X7uGsfLaaj9t08BrC/cYRv
u7kHxrqk2SrYq+nyiUeFEzOpTizPOG5Ypf2q8QtPaR5FGKWcedvUxvI6Yl1Jljbkkb2j//weB6zw
v1AdmaFg9Oym8JJjaukM/uJN8gWFv4ttKBnouvZTXAJOgblfD/sILKh0TmUisg69ydqQt5y14YQv
LQoPu0EQbybP3Jr0O+gbE4rs7uFC9fAbBh5POHQkOiRlB6tzTKyy8aePY/+Cw5yDJihcEt8YSRIp
DzYAMADn3sxmG4cRh9qj5XacPC8mX+wx5hUBRsQUWpvc6fxYqjeSu5HamPz2S/dK+yMz28a7PJDH
dfeZjt213RP+SvqtxT84R+SlFCwiCi0WnOP0UOQyIGDiu1hLkI6+ga+mIjHGUWlRTiSVzR0FJYl5
E5faRM4ulnsoMvhK9yYoGYyj2ss4eoN5YNnUqn54GBRfaPwuARyM7XGbW9j4UfCR9YwACezBM6YC
naTGpmn/snxvTfu+4fZ7drZNHDVG2+imVhuWgiEGowOLS2DUl3lx9WJI1+ieKjTjx7Q644Xy9MSD
ZYNYKXGYuuNuqWqHcADEYVhbJIsq5PhUjyJnanZ6X0rtJ3lqmAMG/QshUyd8fvpk7mqPrS+JU0at
WvlDPWXU6pyREWOt7tolV5Hhwr5GCr6vh0Nl1UQo+rH5HA5ObaFJCEovBCGSzLfay/auPHeNurtD
yXgdetwuyIUhY7QY99fCndtlzYD+2U+Q0b9ADyCj/KCx7TJvR4rIeF/XJoaQxwZ3g5zosRQRD0yW
Y4LROREYApDhg8fErqVFawnDmjE/q+ApMPK1CsaFYqW1O8+pByY/Lwh5aB3oKPiHK57amNi9/4T9
cA+8hJYcBr92KKwNef1Q7DsiZmvu4xznsaZgXsLU42PaDjh3QlQhZ9Gva8v9d4poypj8oRUM46Xe
81v09oC1oZ/ththPGT6wOpn8ZdAx2VqwjlZOj2D5kFxqnOJ6+zVUl/Ji0cHGDzYtbjY9/n585c2k
O8HDx3weiD6ZJ7axbLWDtmB2rVoVHR50LnyuxZRungzTwsH87sC1YvQBf0S+J8J20PZ4/p7T9Ytv
TzHJnSSpESc33zN40Ri5iwcaIbdZNsMHoSZjc5xzDubhUSvOPHOP4DZ5S9ZPuvZxsjwr311ykZNL
gF6ou5QmS7glDnBp2wnbJStzm7jzxVnsz3V/ntFsV5dw2a/T+gMf3hlwPdYSICqKP298hrycVsCP
ywBp22O242tqO49nn+dJFtY6aV18O+4gRfgfg0XPuYje4KaCu3jFehzTLXzdX3B/xJ7AOxFUF/wp
vJNRZkC07t5BGuCMWgJIKUV7JOLtBSZix47Nmam1Ss7IMB0gRDYFC/mVBhjQakt0q+dnfswVfuhS
va9p+Q0sskcP4ES14A/CV/fnl2ZZP/L2sq/HLbS6p7egfptSp+dvWfjWhG+DclX7y8xSq71vPQ1n
YIxxZyZ/A6pXiKcyBstkyvFCoqo7q3aU3paqnSC4Zj5wDnaQPRln/UAJwc3z+A6+deiob234ZmQ3
LbhosVnGW1LmkGbdX9Is3VjPIzYD0JzyRf+RLd+BM5OhRJB1sA2waFA1+oWwrYVtI20rZym+LVsL
WOuCTc9jaXy0wb5Z2nSC6oE9Pt4DgUzDpY2vUdvxlf5tjKFN3036cFfIN7ycyP5Uwfv/jRJ/X0G3
yEarW9yp4T+WcY3N06um75KJSQfdH8YlzixsTFrxDgSteTPYVodvSM/w8fhPcWJOo94V15W+Vuq1
Vq/9T8WEVeB5s3raObJUMtpLt7iNE3J7xUx/WLEeHy2mBig3F+IqTz1xteSx/T/UKeZMUKdUmNXS
PxJDVBt5JIRpFDTnubt8vghZli8JJ7YAY4QYePfgGJLrSZxBuPYz8aLPR3Os1eOweie5eiZuQ75R
0+f9LkkBK64QaElkqr6T8qcsfsmKw/2qhHbMIzD/BkFPXvOtf1zT7CKPp+dZvZ+M6JCywZpttWwn
AlmXjuNwZlrR+gbkoeeOtrC09PycL0BXkpsXTBy7+2hnbhS7wRxdxQaQaV96gbDRhmmaG+8GaoTB
m73muUw7R2lT1dO0c75gBLA36t0shkezNbyfRfMKs5ov5ovNeiBRqz0DVq+SA4OM2k/Nq1gscQGR
84MpcIWJGz9QibA5+Y8zM06chWyHkq2oDA4nk89SAxooOLqVM7DKPTXaRGjjVJPNZy+DGHB95Jjf
WfWT1N/j82tYcA3hPb0fU+wDw+bSFMyP8dgRKgExRL3I9bqZbxgMkreBtZX3j6aQF7n/96kch+Vd
XXnJw4QlBF3NtL/z+TW6SSGEK7i8AnqY0rbNnoadYIX3/yabQ2Dj3IbgAZYK9EVebZ/oV/CYjb5c
7DyFFRw+SB6wz17bFLIpNtNXgI5FFKbsK0JOpVca9LDA0FApHoaG8sjHB4f992fNCx88CnyYfx/6
Hgd0ZpLBOaH4TR9ePNmg+NAb5b00Ndk0MZO9PdWrVp/bDqVCNdv3I1E15zK84UGsPHUZU2DEV66k
hpoLTxRIH7KdiglvhmwYYgp5yHMANSRq3E1W0fQT2kmkuhemrBqM6pPrnrM5dkAE7blGjXWVr4eZ
LWf2EK8VIFlAtVRHJgUXx0voccPrpLAINOAzJgMgk7zK2oFY3pFmQa6ft1tF8vGRn3vlAvaMPLHQ
aSvIk+/nygI0xjawrCZoamU5dBbKq7NQnxDkfP0VmMX2r4f0/g7mvBmPszl2zgnekiZgoPxW2fK1
AnVKXoEtzXyVDZZSHBL9RN3xuquaALPWOXXkb6n6fjfbyEqfljRYpqZDZzqwGz/orRXMdxgRkF6H
g89MS5eY0gPiPLXGCQHD3WQ5iFihLH3ijUm4Jer1Lx6M0anPX1kMKPqO7GZF6dqqb9HwoRmfN+AP
KVpiosfZE1XbO2kU83XWfYbxp4GaH3mw/iaOTH4W44teRub4TMfeQgCIlC3dDuBgsEIQjxq8R1tL
SEcQw4nwoxh3GPTZo80EImUE85xK5AqcWG1j/+fToaA/P4mN6/HYrJTeqWO3wwmYbf7EotmqMQ6z
+vQMTx1Gc+UUKydROLaPEwbJNyl7i6OfeWiu+seJLqnCGS+aimohlaCCieIdFnmp84QZJ9xU/AII
AtFlmiOq4OUf/usPYYcKsObGBomQAYGekr6YVRBBwxZgasTkOxtovPRrkfVIuAZUhD6D8joky3Us
Wcs5f8x8+XKXLxj958dhdivi6xifo2JBbZhaKBCH7/iFsn4Ob79OEBzL+SFJDxQOs9rPX97m8eEB
XIieNusRNobzxJPRQLl9vxn7jVhsZBwgAjYWN5+5SFzj3C0kp5acxFiPzboP7Kiz4Ry8rFhPulMI
cYdWtkpkl+SqaHav2W25Dvu1qqylAtTbBP8dOmdlkoxGFBw6jdB5FNPopHplQqPO0QQQqWBAzaYg
evQ2JHu83gPDZYHh3EVuz7J8UpPDLxDgKX+Y9TbafnJ9kOArmkOnw05lb1ITlyrBCkhYpigURQNN
7eHYgFRTvh4+hCW5uK/FvTEsY2HL08sdXz+2PQ5MJPOKl1PV6+u4fXsKl1o83dUDwoSnTNu4Ko0l
c0kLyDZZEMwn9kLPsHGbVu6M/fzgVnO31Ylt8a11RdhHcp18mrrJKcpoyrZTFMQGNk63QwI/u5TS
F198z1sMzeVFapDIASEukep/yai/3tCC//W0tEZwaJVgao3k55kxIM8Z3BO7Ck+VcsqV0+xx4tns
wAbYMGx7fQVEG4PQlyF/kvX0X/0pcQjM6hgxttTtRMoRICM9zp1wesyPKAUEf5C3mer142bFanrd
dLZcm0a2mwUwbk4osUXhmmo3g5Fg8A7pERrzOY9clKvM94LQZe4shy4nE3/jUKxw20erv9njFDPO
V1T/b4RHK9zQtM8cGtouWI9HmyDQR+eRN/hsN4ng9Xdf6HdAmSkp4M4Vvjb4MSgFYxeV00+wKfcd
aZ8vJaNa+mTOzKTtXJpuxyf5q4tnMykYsdhp0WSxQ8AYI1MDfHKq5KO7zghjNTx3TQSUtQYbpZfr
e+Q8pkFYM5zv2TUTrpJ6C+9vObF/4tt8fKupswh8GxeGI+5A0uARfziP0WlHBwTNMS/PWXmdo4pd
BIGb9xO7FVvQ8hsUaJWu8NEgoGdWG4ER2fDzBVsOZzi3jrlwVG/ZQu/P9+BcpdzeZjm7RLOLKtOw
n+f6mbALBMR35y9a9deR75+N/n78JQNyRmKAM4lPSehT9/SLtOQcGOUGf6Ur6e6TYvIlCw81n84z
I0/0CxU93G1h+EY5f+7b/Tw7ABJhdQDYZTwmOjSJQztbF/obgv2scerRGuZvHSr27BaulfmmDzdj
uAkfrGystnG4FWvILp2N8WJTKa6yFCK7pKXqV32wAqU514CCTWt75C1p76B3uVdu8pq5MaTKU2Zi
fxNhA14mlr65J5D2ApS93nQAndpzHRyhLwMqxXfzfCKzWTEBnMYf6RtZakJ5oodrXtkb0URenV60
YeqNQZBUqB87BGjQ8rbULfBycAXjUaboTi7QM+nRcshBPkLh4GnhbDbyTfbgFbMrfGo5iJoFo2zt
4ZIyLxICVnv8cUDA/v64JVKzZcsl+7o9ZzZpEND/9fIMn+pO60cMeGZB8SSVCFuPTGEsey2ebj4I
hvD5ojAuOq2icZlhKvl5ekQWyS6uspRE12LT9Rt8fPU63M8bz/ISaXL1tBHbTC9UPNS/3bBBzyxd
UTQ/zEd+4ICt+4OqH3odFuRB7CZkhnPkaAG/yTNUkSBhIsVY6SQBkcuhboUlh4ycLNkQ5UxC8Dlx
4gpTbAoJvim8Efpj5OPNou+P2jT103OPtIwu+AiEgxxdgCH36ptGALZy5Mtm4vLk63mir3X+ut86
RTBlwhAi/NmYAZA7uO8ZPke6bWxOiIeXhbzQUN4ykKkn2A34p0Fdzl0RZYi47j/hj/9FSGn1NrQg
EIABiPLNvPKUOdqf6TDOu3266PKDJkF7X6l4gIvjlJYI9fY+bQpZVzPSKa8QTpgBsUjHJAhjDicS
NIJfSsLZaEY3Zsfc2wkws3wn3ff/j6nzXE5cXbvtFakKFJD0VxKgRDZg+4/KbrsVAeV09WcI1u7z
Va1dtcJud9tIb5jPnGMKZ1wweugtbq5SO0przp4GGPFpgJkbqzF3mtgFhXtveBv4VH31tpnfNjB1
ZcQRu+kADTqJzHAEvc5W8f9DPm94zzZ3v0imkMXLvxOD+QlOUAGUx04dt8K4nQXbAEcumMD5ZlgS
heaFIwo9YxvOHBV3drDmbZttiplbR75CHmrHIXTW7u7d/qHuS/2AeF2cW+l8l3jAkU/j8G8T/krd
jzp+/4YGZUKvvYVgW6D/Jes6jW/aJW069+QglNtU2615yzKmKf6/0SbSWlQfk2xqQGqs5WxYLUd2
NEcsp5AaLgWO7vjL8URPR3e2MXJeukMwU5/RtTU5tRlJ0Lop3swCNJNujuF/vPybFWi0DnmK7s+z
rWlq8jmur+38nRa8OfU0+Vd++xbY0BI8ZSZNdW1+gdMj99d2SWBZ5eao/FTqn0H/viVfRA5nygUq
astV1BHmdqDgW+IkWZPFItGf7ZOlurgOwjRiDObff81s/g6Tf6w+Z4tPfGOD/nGHai4THIeIIf9m
+S93ayBBi+4E447Rrk7UlgDeM+Mgj9s+3za4FoQNQiHXm3HJk3urp0SDSi4Ia8ZipS5WY72qwedT
E0SRtvXPlJFwl2CBZJ8TPiiKi8VviuLilfz0YQ5M4zn4dQ7dxCrbKg3vbAVPkACX0Si077hMGN6p
q4DhEfyc3KAYJ93Vi6k43YhkV7m5rDnQxvojNzs0Lm47xHjZjGbDHlUiFKcjUhxsiPatkLuoR4tL
q9F38rgfioluF4sWSsS/D3cLJ4L5BMQ5UmnparIGs9DnlJJjcuPgsIXO85zctTVsMvTe1Zhu6M+Y
5SuezFl4wppbe6z6GcGxGnAONnxyHCz1HmDynuqAlUSerIbfOpWME5TRoDv1Po3l8TrLwW9bv/N6
r+Ofy5cT9cns1GXVTgTY/kmALSgqw7lvixiaNgPOXcnoxelC8IKP1dNUkq6W25ocM+RXaGp8zwX+
IADLLPjlfyoe/UxcUOIQGRCz3qQPawpmy+NjMTH+aulArhIBcWbPxbVm1Bf0PeSijtwlJI+3srcG
Kxy8wRrKzXTaitcwhhAaubQwQ4D8PPsRbhPiCItqYYk7+OZG3Ji9YpDqJifSgeUbbchYJEGRFa9E
QXkgG93o9Onyuud/A5JoMyV1K5LmPvtdm1ld7IuTDswkWDVLjVQZ+zuHC2o7J+8C4UC+JP6iTrUZ
S1MdAAVqtkEDyo2bsHkQxJpv5lhkMFse1PAAjyXEdTJNmQrsU+jLxeEDU0/ikP6dap41B1cEStyt
Ja7EwR9w0k4Yd5Q+6kTAii1oME6X1SH53+hRf44eo2HzWOXFsbq9caK8L+fLlMHWgwHeYVEeqK2R
/faZbpkNU14n/SAvQWKnI0Zt4GGWbuAH9/x6ZXhTyvOiusbJx8wLFapH3baDKWYyAUEghyuXK16H
54VwWzIhLdNiA2GfUjcpRfteDu9wD2byD5vxKOzhFVf89lRz6xi/rNlwbbNrFZylSZ+8/YAihJTz
3H3nqle06yizRWG6Oyg4wKm2FVzyO7QCkgVwCdPLJHkEJtY8BWP1hwR6PE1KeA6YlCDjo0TQys1s
D97Teb3+d3cEMQAKs99lAR6iY6af7uKb2p6F/HIvLm3GtdOH0yPUftL4cuoD12GWXaFPx8VmYTC5
ukaL9yXo3clMHxH4wB7MkKyfGl+QgI1fcXinJoAaNMp67wGotmeiGZxrA5vvD1cVBo/hsH/QHsGs
irzooZwffI6MLA247Zw6ddHDCcu8jiqNBYsTsL5M0Ka4wOIkqaSVb4V6XIoki+ppLbyB8Wj5Fqe1
kAR8aCbqSqlXaT9hGYkLcVBfkK63k8jB4VFLHuLzttSXc/J2XOHdQjYFFbwsivdUhBVY7TOcXXvf
Qe8MsdtkXtl4uE9S5qvrovh63L+D+Eftf8b+h5N08FEPf5gx6x8v3lKOgI0J8+m0yG0NV+tkiGAU
CMsPQ0TC8vGsYAtW3KpexCZ2NFto3IbUs5WHe2nO2rTpiPjCisXozrZyP5Aknr+DIyamblEa6IzU
d/q5BDK5jJYbIBMssC8SSQC4+KNOP8voq8mMiHtovqVeARcD3Wp28TVEm77cJLI/NDRLeNLgKTAf
8RdtNRG0iX+7cQL3tR43wa5i3lQVPrPUzCIuyyUtZkcLPuJDgc928hjN6cZ7+OGSUCG7oggrAY6o
p3Ag8fiF+R2X1KZgdo0TKcEDm5KvNGciG8VB1Q5pfwAzG1mKvNPqHZMuBhNg0l/OACqxWuPlN58K
5599dMyn1GxJj4Bxt2vux5uRCre9CrVtZDraEF7fwCikhIsaQ8x5VHnM1wTFuS4AK9u+q8GuznfJ
XuDnxhOuYpXy6LTDz/OUIG7SWnusU0aO9XTHiEx55PxiF5FDgdmcOHfhpqMrc5Py0B/6xyQ+8FeC
r7LBfec+Jlw/ogM1RNxjo4+IJt1DT15zpGjFMDb5wAj5JDZHrTmWyVGZsyzALd8JRtm6wdxZzEFq
22UxmaGTBY0DLg0t/Bwlr6cSVffFbjNfEIDedlClLCwuK2d4znpoPmz1N7pLu0v7xDUGxHmLk0xs
Qn5VDR7pYM7m5+yb4kHCN62x39NERUM1FwltI992a8o1qo7gq+HvR4OY0uN5AUcf6q98K2P0UXUH
4fjQL4GEKfak3Y4C2GZpB92BWdhc9vRh8wfRSbe6j6nkSrciDbWRD13HWQZMUp8cD3M+dEyhE1V4
GtXGO/DrVbJuAfMolweNgNoxivZjv1eDwyi8keR5YnheY+TEWkX1Kc+mih40Cszg65lZzTezaLMA
gd74HIJGst8IHlxwLE7D+SVIru8YBHRuWhjqNov7tlrex31U0KJ6vCvHvj9xSB4LGlXeequHt8YD
g829lvwi2sTQcdxSs4eZLc5sobIFfR0Fa5l4+2O9Ig5eu3XtgtFC57rNnIQTSr6FZRSURiN9sDLB
qrfD6wgQRqISY1UptBUC23B61VHp3AncGXC1hTdP/MGUSocj+8MgcmGX5VQ7AWwRQ37yP0O+huTO
SSE+CsqxaI7dcrIKbiJaGfLdONtWxfaGXC8To/MFQy1292h7o2IS2jEYqcbLZn71iaGGe8XLUBNy
Kn66TAZsRMsm/Ft2v1H3W0U/zObNl+pCQwYNS12y1hnuYRwJ6Nq258E6zNcPdYrWjxSnW/R0cWdJ
GQHYjfS8tYzTrWXWbQgXzo4kptLwJJQnWTi+nCDz9ADDqp3EyBcT5zXrx+Q1OQ6ApciSxUkw0y1U
z9Zkssn7ny1j6FEGqwH/h7HaoybzxBGrnzfEXBb+Y+apdwtfAMYRCHjLKtkOJIBaDH5H3G855gIa
300C/ZxvArrJ1kJSmFp0iWgrp5/MgmBIX8PU1ckEF8/A7NmTgGdAkFYsOINdUOKXBsdU3q+PKQMc
aYMVs5hoPHBdA0bMpvFKwmixT34o/wtHsSE/bwycrWK60T95oKdhXYjDuzrGQEiXkKcFxnJOJ56K
G3WDwEa2SOVa6cJ4xM96baI90JgA4E8EYnSyfqBfAKEWPyicev1pwKdzMwonVVqp9sKX3n8D5NM9
8WeKCn9RoJPftxJT53I1X++7zk0X06iXfXatSmvOtfmAWEX+2iDKTXynNWWghRNtllN4KqyWJcJZ
c9b1K8c/kkfNigTYzOvpeUTjtn7xzgmmQIrui0L6Ds90e9HNI7h37Ggv3PsNK+IBl9UfXEJr7v8I
K5jYX80HFE2gYu3/MDThfIDiDz+H5pkH4pMFEn/+WfOp415KvoNmqU9UluE+yTHDT4mmImCJ2oD1
xTpLCHphw7xsVCf1fVxLG/6sIrrDeqAZM6ZD0ODUEXBy/WzeMTCksfdonFcPBV3Qc07KWIdi1lpm
29twnA67uDZd7AJXmEIppgcKAeGMof0IqytO+xc0mSD5s+3txUy6qszjV+Ntmtt22rpbzfRNM2zb
Ydc/9hwRmV02FrTVNcY7/jtMDRpc9ZOknyB1Md2nyfJ1gQi5JbACLK/QOyEw1stuReJLULzGKp6U
nAeraAfx3xd0L6cEBjrIFz+2OFzuOfxxexoPNSaHPd9P0G/VT8wjGWL9Nsz2aru/3w5Njzankmaq
PsXH18sAVWfvY3sZHmdKSmp5EmpC2QrlfRLtmtsuBtqhUmt9wqcVT3UomB64+zH3ixKbCRcAQYmh
n1Gw8XQGFwk4paonmqCOVStUvbT57i0J1svgPXKvRO2juMWnWBT5n6aZAO/0KW0xwR6FOY7zfVpu
I/NTK7a105QcHrZ5vYnMGIAdjQ6jS2BIDWm5gnzjax0njRg1OYWle6mCC6cC6YsGZEH5vEcf6FA3
M8mRAybJk1BqKjwrfFmB+mm8k0hOFdjGb0TcZ2rsJGxEKpd2Y66LZDrpEqXETSMoWDJLXVLUFpFG
fS4N2JB6aE6KF1ZLhgSq+cs0YZD3ZD7lSQDhaM7CRqsVnhU+nukBDyu3WIA7cv5wJgebjaEGQ2Y0
TpdGf8Uv0NQLvwWFvayHryAsy19fHkd9j90EvNVc8COidPq2Hpa68k4BIfe97BlJnD8jidDxgaoS
SWyXo0KzCBh9+rApWuEOyHqa48wzSOnlMNtWTCx53bnGcsCCaAxN6B4shdaiNS4oHFFlYO+ixQEJ
ihRe+JOf+hzYE6Z1BMegoMKEeTKbwCx3msOQuV1GHHMMg3eqVjx+U761tJwkbcLw9GcZdN/gEjJ1
s+WRYSOgyA5hEMGoS4B1eNQeJ9+K6MB+xkByK1B7/jMUYXa4M9EdtsqwKwGZPdnOjTZB39EG88wt
M5dAPki6ZpoMF7pT6c5XT6DyLItTI2otXDuriI/3r4LRIAAHRk2/FcbPcTPiaHsQxGaw5KmAlnRt
C4FNgHenrDoaejHvLxb2VUTAivb5ip2V87kCf0c2ip5z4mmeYTEGFXGOD/9cWItk/5IdKNW9cebB
TqO9dcFxuB0BYK9bAzcgbmNqcfj58xL1T5uSzhZW+eQB1qCdecpASMxP4zCVvBL+pjcgUi36IrLn
I1CmLlrLYdm6XNABdLGhJPmlEy9d9d48PkaTT4Qfjqw5/HBMwvu0vC4xasy4rwobqAWRZqnRRog2
j8yXuRDk3qN1S86B40RALVlXYlfz8vEwcK2Wzy01vslHo36O+Vd/+47v7B9uQ7I2n6oEUiAiMsZC
h4jLjfg4Q4Xh/QcjYuJRggdFVGgcbm7butksOIpKxDItIV4SXJGMMDJ1UPp4a5+5K71w5qqjV1Pu
ajBLgkyl08FIoD9B42s7c82pMLJs6ZF5H2YTILVj54zW1f8GM5AlqmqdLWmn6kd3SE1wBG0Bm/MW
bsv4/4OVitWtW0d4UXPonI/SHTMvCP1e928s5i02DTyUOEDQuZ70rknkxOIOK23JIxswHp6v2BR5
xXlXcdIDQRlmNDtS5Hrf+gwacJMtwKAh+FtYGHPhHXGY1SDJTxRSzbIP7OSM8p5fhIQ4X4Q7O18E
3ZhEVwOc5CwMVKvu2JPCCMDock5TYPv14LmnU0ffQuQj4r9AMQy2TK2I1IKnrg4dOCxhBwv1lS3r
Rk/jpuGNt+2MYXtwNa9R/c3dP9lCLF5gTbRgqVDaOf8rzJez7o1RNVOkqdb46AghsuYV1yn20cnp
RXsy9GB2nvWRd3YNTmqfYhWA+1ltIapifwj/Dwk9ukBHZNtQHpc8uGr3j8bKs9PQn5Kn2Vwr3ihA
bcrNY6plCQyZ3oWHUWS+ARLmO0y+5hpMnStmjPQ4L/cgqPkeXFMvDBGHgUuwFzx43lOTtr0TagGg
nJKkluRTK5/yhSmEdpW+2eaimhKbA5/hM38GDIT82b3FJ6PPvBkOto5GCBuaRubysrQ8Zpm7NIRz
8heYAO0k8NaYGPpae0q1dTNn973SNiOGX2r1HWvfcvAFZiHMd/Qp3mZb6BcaQN4Bk6bBPJ1jJeIA
/QCQwYt4KgYAIW/EM48TR9dg6fzP8HsTL9NF5aMdPtPJ6fRtvFo5DSNvz8ohRW3iYPHOV34a9tts
YnjL73giSX5gmWAoqFkCmfb+nWeN214qgKhgSrqXiSM8DgAsWNrl2J/lBCA3LKUzHcHirOSXVLqM
6VUaDBi76G2LgBnt9qW3lcUWuxuf4XCuwzcxPVblzj0z/pyKC3nLgtX8TPIf3SzWSHiaCyacp2wZ
UBy0fMkvQuhkvUPy2CYb9vw11aTNZDHcWjvMnaR3hM5JwUVhu9z8vXPZOCnBabY4aosjIuuk3cVc
bWhquoLymVVTyF+Ygx7eFoTgsL+Y8GOEyD4tcAns88OgkgZx2RGEq5L/dMrPB2NzLlsPjz7aYqos
NqMKXP30KQXl5h5vAuMFQy1aF4aPqNsxnNICuDyrQvxEoVJenTD6HH3tSXkGKxJbmWKV3aYO/ybh
X0n4BRuXslbUIZgDu3g49JDSXy2gLd2dBTo7Y4PPVP+Ixnea66Hq1UbBj644edT/SHZzt3/MStll
6T5WdoS97/hajND623NAKz8Pf2/l6X4/FuoUGxR8wSceSzqctGQ8M+wfWknl0rPQVhsWXGK3r2fc
OojDMVn3Cd+gVZI2XNmRa9s9/JI1fTBeV3vJ5/xxHLzUUtP9PN133Nqzw52MyqUpr6p+aVAWvM6Q
9EtFlBEhPd5FWEmbjdRs+rvfEI8hmmPeA5spXbQiHzlXTLAc3KRCAq033RUKsCabcbFtMw6He7pf
cw5kRzgHs8LtClcl5ix6ufkAJg8HC5Mjo9zUq1MvR9RXLHnwo9z/e8IOUdISy91I86PBtaHMB4F5
guCiYE4+pzQXdey/hGX29ICP0lZ/Iw1vz+BcPYcaQMgpShXW4LXLeH0j4MOuyzMz0lzWIepWfgzp
QfSz1kobI1TO0uLKmlTKB3odantgSiatkRlVgJuA5TIaFNc8exMxYEvAu1T3gPY8gIMQYJd1609J
7Ee4L8ttnmx62btZixy1E1UdPrQvo+3cN0kGemGb7vh+SyJW4sTryzHHV94rZU6dmHnPloupBCJQ
SGW5Webln9noJqMLd59VZpQ/xmVpfMH/meqQkmeXySOfNnsq3Yvxaur9WZXfhPY4X4LkG59Ivlfr
clUuH9Ky1pemG/dAtnm4sH6cc7h0O+yPg7JrSAnKdqoZNuUK/F0Cmilkl7dVLDZUv0r236R/S2Q+
BlOhUohSbnhidBPeHZmT9AOa4fQJ2FZAXNurFu4dSwchQg4/gGC3omqQeg01TMunbnF4IMk++QWi
7IXjptG2wrDv/wTcsjm9Ah2lqWa0e2YNjAkhWpLBxwDjSowSfjR6ZJ8wBekthXCP4szQA/9xAbAA
u6YRZ0AdVs038XPw5uXci7Fl9u78Q2OYQ2QRzGfOCGeF1VIIVjEq7Sk1yjm05m2xtIiK64ulN+6p
y7hxRY5B3NgJfoBliE/8h4yvwkgq4GU+UFQsS87t7kSCnbU2YPdCXoscuA0ZQ1ezFEAHlEtVmmja
KdaA0JJ2GWPRCamtpSeQ2tIfjfPomxRMEeYCV9Ek5Sp7IuwNQoWpzryOzRjBonE4G1g5DMX7MVH2
urxvpW0fb2/4E0vOVXfkcEMARrWccdy1sYrVFgnVx/IlTYXoArSbCquO4VW93lhZvcZbWaB6gZyv
aS5DPwbPimk9cd6JXVu03jEaRGcnz+4zfw9FDp7se0ZBVHdmPqKpHSnm7kA377qN7UaxQeWLijMU
bqi5Surx8zi0G+ojWApOc+Ei3t/V7mMWfPTVp/D4eiw+5yx3FEaI57/08BhVbdTj++Gvqi5thF0e
q7szw32A+eiZ/G/hBXAjs+/xpYvf5P5IjUm2sEV6Y3yh9R44thAxhu2os7G4MugU7pFfKVyL4m3+
riPOjY4K9mUauGwjhuX6tgU5OALH3GU3s/1QyBoBm9sJzj2k1vc3D3/D4Y+afvfFpyAybDpjDVh5
gSmBqoHDHvVrieWF7M0dvXup6czOVyUun3v5+cjea+kqqm+SQ2le785uQIIIeTojPDxbmp+KirzW
sWrOCbn2ZB0siXN30u4F91DeVCuXrvnjLOlHRdoHv4KlJ/gSPVE8z/Nz1r3dpRMmF+LLtC+tA2R1
Bav6ZtbjL5neueDmRK2thrWR8kVHSj9X8xtH/w0vCk0DTWInPv/xIW9yvH2R17aetDgnHMQRtkh1
jJvObO8f6fAZbq1INxpT4krtZ7HnHQiuJmurUg9ivS+pqL7b4E3quUK0H5efTTZeKzyaqy6p4Ncr
nkJeiH7/f18G8ZAaJNjzyuXd9GuOKZ9sY6LkxIQhA5s/ucQpYGp8WsmUxtcr/nj1HN7hVtd29PlC
c3Z6vDqxXzKBHsjo2ULss7ibMkUEyaSrPhiWWGJybat3qXq/R8ueC8XXw+BghDzTnYUd2Xv9OHes
8G4r1sOTMJOxZTh3c2J+KKbAk8lop6d93rgLdtna7MJ86i1eYByR6WbcE7Ank8/nnqfwb1cPXHSz
NX+WCi7AVWK/DSEv7ROTnxDPyky3ZNadeN0TI+GS+HR5p+RFLhJjXCpLBu6ZKy2zUv10E98W7TnI
L7l0WaTXMNxEBXzKTTJuZRSBcdtMXWZbjcSZfQO8R+4SGN8MCPF/IjbaePulqt+Z9g2e5r5cMS7n
huWp+SGLjiEnc/0kim8auYgEz+F5Zq5Kmoqy6ycnzKNu0C6hUbSWcsczomWbr1JcDf81v8zA18vW
zGjIui4o4DqAOomU09i/nSxRtmf0ROHe7ByxMuvuI+k+/vIPttlJ50d/efXEhJZOKgxc8nzaKWpc
Jb3bSY4G6IvQk8ODxKcydmvPqnSvuRFJJtZwnD/ePNb38h2yLoRmcZNGW6H1444l31zM/FTbJN1O
VzH1ULyQ67TiboR0q04hWiJTQJB2FNWEboN1Emz0CmKBbaezozYexfHYjcd7d5iB48QjUO1USxGc
G5fcwA5u9uGHU5dKJQIqzBqODxuPtKDYYq0UdhQe2TqCHnIAItpRCC0ePkT9seSwq3QOw+WYpXQt
dSMkUIKkk3mglIEJa6chPtf5pemvH9eiONQ8mspxnp0eeLcYJgUnmtRI6HJtC9+5MmnBOQrfgHbN
fFncj+GuHjYZyYFpYxdpditW5OADHTfG+rFgVfAWqjtPvaFGOpzOHKLgccDKRI/u2/LUspsIx5l6
aNKDFO8lJkfx9t5sUoPg6qV8nHliuTvV7VsSHBvU3WiXQ8FA7O6ncQf3eijQ8qqTMaisKaSrtXW7
KsOvFXeSk0U14Ks9YaB7GtkKeYLJr+i+b+CqzPtTGpwk7EBMZYaTNJwWlMVZL1hHEU+wDgFirOSO
jdvrzlx3ZLo0dp24SRSix77auiPOOhB+hV8xyYCG58B0vY2uTlCDw2Q4IRLUGGAGKo4RkQ/QMYLu
Nu/MTmVs5evbF/3nOTbdfl/Gp7I6T6V2LjwuIfer0afgZXbbNAvqJbachGYPG4ogds5Z9KFl72Rm
s41MtmruhXOaIildcW8PV6FJ5vnkkvrIayu5He/AZI0D2/iTGsJSq0cTvWNYWJYZ1dPRFbQIIklQ
7YfOT2ZeoC/LdFXI02KinC4P1k51fTOs8s8hlXmC1mOz/FHriT+lPjYCg1LQZQvRH4qNb6IZyOEX
yfgn01tn0WDCVW4oWmqjzTh5M8LqQM/3jImSsDW/sMu/dAPs8ugGQzkVoEqFf1s1t7d5dikX1zT5
KLAW8deJyrFG+gpXNyaR+ptMF1FwjLhmL8wx+l10v8CFqsCS2o3c/eiwOz+4PYA/hAaARLkALOA/
JP8BCNyQRDcixaF6Jde0wRMwF+1cxLeNit63xcIek+18b4CacOruqG/ZS5aST8N65OBBmhLjdIcj
B08x6iuuuYpGsGekftVUnxFE7vKzaj8CazICxbueDGKDkjcZgQB+u1zMawN0fT9zzZWiuPR/Y/1H
G16/FG9u2SjeM8coB2emu5mCkYTwuknNFro/uv7jYfSRGaU22T1cP1PnwGgv8R+xqudmu7D285mL
XFxYVBP+QxRe6bEMH7uFPvVY0nTTYBaZ7RezPaid/IMTPLEzpbwsVtAG20MV75VoF/N03Pw1QpMp
iUtGxMoCDTzEJnDoy7U8uI4oegzqJcGLc/8NGEdv0hzFQFqH4jG4079J91m777+JAYjJPvgA6PEV
7IXkDW9CODFajtj8Z8y6qm3EYZLOWGliImQQkYJjmwDa3NGHxx7/TAXT8croa8nBYb82yBgI6gqi
4xThTehtiMMV8QT9XVEuovIm1AfUPmzgd27xvApE8S9SNdnAh+6DsLSVy1+qQH2NVd2+9dm3nH3f
Hl9p+akN74Lp4EnOr68kw0uAU5eqDuQUE6eDSxchftF6axRVZGaNczxdEM+WNa2YyH1a5ULuM/z8
7/XaUtEXXDPxY0g//WUYn/XHJY1Y8PfLfa+d0Lod1NZXkwQfKbUHIJT4SBU+VaocVsslIFeeYjok
aS+bZpHBbj7uaAB75LtsBil6mzObDSkoX0CrLvdisbtFaPcYgv38tuXmyOkoEt+u61csirlAGrjz
xMZe7C+IV5pxcV7k56fFGwUSmyUWbxRIbJZY+MnQ4+ZjCK97PLbjzEVCbt1awKG9od22N5kSMHr6
QKUe94/oCEG/6U/R9n6nfHIlTH3LTs2Fq3MrwVmvGYS0Nwc9WpLW+6Kx8W4yFARjs7Cj0Wkwb/p7
dOYrDWXuXPGkA+ZkRCRosh1VQA+yFetMtB+Qn1XHX5NuTJkfRKag72+6KTDac/M95TuptF6QMmP4
YDbYXQIiTB2uwgADq6s23uotkDxZ92tEHCg2QLhHgvwKFg/K0XYV2gEXUqg2yT5cYrOILKG7iMml
SS7K09jOxRRoWGj/i5K/1NVfZlJbqZtmxfXdNYzbnDkqaXhRcEjDY+dTlkizSLi4dvFQ7QvxtGgO
c3HHBFH4pXszuq3B+ADbBEk1kZeZAHZ/dO1Ut2fqoShNoJKYBTaW/AWlCZJ/jzZlRNjz3nzns89x
9km4rKymcBkaWqRSYoMQi43G0XTX/0NQjIwYX5YPP2Nkotr3Z4Wl8hxzwByTf/rHr/74FZWfRv1D
k5rKF/2iwXpmSfFGyAy2rZu0V7W9pnE09STdr9QNPuwDAkuU7bV2Txde2x8W2Li1Q/I42rYgGNBu
CM4UhonmI2YHeDcFtv2HyR1rLhBMm/qmJPhMyj6AIqGYNpcJrvUiOjAcT4Y0ge0d8s788cK7wz36
8bxH3+g6cbgepyR2K1e7eRVrJXb4cyZe7jSGiB+tFT+8PlsF8uagxW+cnDE73vbz8+L2FgMxnr8H
6mdq6XT1pJNIhRDUil5Ko4HIF1uHO7MzzLupiefOniFQcf1pHdo0IZjOcy80g+oAQ/JBmKvzJVKM
a6W3O8XuCQuAk+Yq2kydcuUaBNAjYP8639NLKJ2lBPDf5d69mXZ42yjtpgApw6SqOzfpZEIbLHzH
+M9edHFdXI8PwgirlP5Ek0Y7bgdP6vcrHFJz68vWj2kMgfZVE7P7eA1NlWIyzL78omt//iwz9acS
cWP9CqpAfqpZiz9hjIj6l6z8yYRlKbqx8jOj34tOzonj0CamkSYAjjdZPxXO4sAxXsuu8/tixpHb
SFsMt/sg2tJ9jTNgwBZPw/ij317v0O0sgz2vaKZlkyARRdw9WTuZ/KSRdb8Y+6VsQ3bitlbTQ6Hs
+edinf7iN+8eK6Ii6cPvCZGjaCuEMhmFOpR40HUDVu9Jhw+xmU3pb6byhHhfzFKizIS2e/LJtU9H
7ePxoQ+fy2XJbRsUdrDTxx2jj55Z7lkuAWGftrRRvPV32lUPLQuoAaxYB0XHMsonC4JJWmrJBKN7
MMCvqC1a65ENhknXlpx04TDF+dQPOnb24mGDH0OcsmP2BC9YuEAV5YWrQADKXY0HOnQPjPlcG+Dy
v3UAZs56n6h8MkRVNvAOQLM6Gp6Rxm6EdY3iFKxy3tqnRaQ5N/AwdANfe/C/9EJ++ZAwHAWnOjiF
U8ia8STQeoVCByzulaPCracbq7YbiNJvJbnTaB/fdsQReWAZSsVui9SX0S/uxuf7wqUk2Pkl00dC
f3jaaNYY0gn7q1DIeGGFKe+H65k18JX3K548Zp4L9uJX0osJE8PoRncpd+Yx/FcCrST2HRZo4hhG
SFTc2A8kr1fBnNjSe5h+EnVLvlgBtcfbfcCqkNHndhnK98oCVhbtVDOZokA5dhBtCowkT97Hv47V
GPMd9LXDE6kMagv40WkEKQf8Kn2jpPJO+5k0pSEFkyRiKJ0Mh+r5Ud5RH6OQRt2/GkEMBpmH5Iny
yZupsDdd8wgGMbSzqa+34286PzZ/h+eACp92N/Pmd5cDG9YgzCRwtSlvP/KAToG1AhJRflpIexCT
Jj6KmIsd2c6Zq8EanJNbQxXZ3o2WIdFaRUrA6IC7W7WJKIzJFFEYTaXmiriF2XQ7FU8bdysxpIWc
uWqXN4YqwrUYrvfs/7h+hdPMIqbcRevlbws4qt4n8U6vtvxhscmsxyePZejW8FjW7KiQqPYGUeOa
+247mV5ak0/szx/AGxRwc7jBuDMHu/omPS4EZ7sr4GI480n7pVTfRKtjgrE4sqlKX96Fa1y/J+p7
qTKBuIbjtasZ9pmhvP1FTZqqV0IeLEgcd2Q7iCUEoXZZQVxxI8hTYUYded+VwWbdAMOauSEBpsLv
VVAY22yxK8x6ZJjur0ZDy79uIXZPD/xRhSZee6nIYN2TKm9cuNrkrp+ANtCGMQktECXj3Sze8nsO
M68CScQNmtaeuaWxJB5pf0mMSLLrO0wTxuaTCYlvnqnrAj7xasArmG/gkUCuqY5F/ra+vg4s/4Lq
ryka23O7xJdNAoMjeSAxhD/nd6+Kz/4jPhPogbWTnjiMzdvzgj7BH1n+WS5b1TKv/ixwPyoL9zz2
G5LB+GvIKAgoZ+tkvobSLQLqTm12aUSlxbv2+Ejzj0X9Hjfvt/EqB+dxCVZbEralYSZzu8DyguO0
hZ491IeMFp7b/iFSSf4mY7Vd5cMbk5jJTD58Cu1X2X2NHXrRpyB9zJp3ySSgxbBKkFyGVWPm5KV5
4zjnOb/xuTdwvxpHHRtP++aQ0PDrwFNKDMVuJDkF2/XTkS0bR05CTAc1uulDGECluXewafXRDir+
zangoQIbV51k7t4IdABeYC5ikmiIKaFJEXFpVcId4Mr11C0BilT4qoSv5ZIJKI72YPdqBYoE2uK2
ibip442YMQ25jR6FTEHt0ONAGyKFTEPjBaNfmt2zH0om+sWg0kEbkbrJeA+i0fybpbRinrRmW6fb
odk2hNctlmlxMRkO4OH+U9sRCQ8HDbpUbsybj8zEU3MVLIn6E8ysIY+rY/1FPhbvjt1EH3ZozUNX
acFjOmPLgM4+/D+u3nQ5cXTtorwiRWge/koCNDBjsPEfhYdMTQgk0Hz1vQR5qr/uiIw4FXXKaRvE
O+xn77UJwOSceODlzf725EceYZmF0xztNolQGf8RPm5nVyjTQAPxrlEXbmVSsnhQKR5JbT7Y7bKh
S4fmzywwLmGVgBfn7rTOXeJHgWhztKnwne6k+lNWv/rJz/UZq1931CuCvlfqYpuptWLQyLdQYrUq
cdKNLockNZ9mbYj+bRfUjZ/Q0T34H4hPjufKNz6o9oMwuKeri3QjZae/3oRZh3/UTvEeoLp96/Hb
8WMjUSi+ztEfyCy/sltH/Fs2tfllVrjpx5EQRbR84JR3oGU3V/DHq0Rfe8eGmW3p3fFR4NR6q4ZT
KZwOXir+wDdMAXLPwKnc9pW4/+tdCTHrq1hfmRoQiX+c0NZY7uJ58gfpCEuSz0iUDBKnzNj1+Ie/
lRB23Njf6aS9WidVOu4EBCfOnluyp9Lcs9yerU3xdnjLrn7z/IUY7RHu9a6Xb9U87/7qzcTHluqJ
j+16krGEAoqNCkfi7Rhnb3Wxz5z4FoSuobxfnCfPu2XcYJ0jMMaRc3l+2yid8KvuzkrXQDkygqMc
rNKQr4MVZVdhOMJl5/wbAyh2EqR35zeCdohAjFqB6I+VoNldK0TSQLGZkhSTpF7A7wAmHGE0FVZQ
V5Lq9FBOncs1n7ti0ruW4abCBkfoJX/X+/eeubXwnsUf+vCuXMD7HiO4gmSQ89o3FMysgQHw3vJi
htT0tNt9ergWJyezJXOy7cguZNCprFi2wfXW/T9cb8FNacYa2w/fnF46CLDpYsAvg5eCZRSzp83x
kHRrdiVNvBwfy4RAYLRKx/UW0wP3EjyJ3EtMw9eksx5/jaxN9PLVk3+kiIDrruX0a5xx04m46djw
bHdGtU3jbXZfy+5geRoGYjhj6Ou916YBRxuG6nR28+E/JpAe9vedMLzpwym+fdyEc+oyFtIenzpG
vtuXdPtqrHPWPsfnMW7qfdvuqnorPtbpe2OHYbIIfy1iKO0p7CrGQRl2WQmpL1S1oGF2t1QaH9Bz
2y0Q5vVq0tKiftbOTy6aJc22VF7c7HCEz3G3S8Y5/3m3lf6flMkQEtTKyhWvaxjE7sdV3cvS29WE
y3qqSRtUDE/3er1Pm32m75tmLzb7RtnRvEtg674qL8vUDI04fJn+G1RwfPXjXsd0Tc3ZDLWa9D4E
TGK1isfEPbNOv0Qz91K7owWBCdAulPf8qpo/kbFFx/0bG0G8iVBb+mk5VJAGUMzjoG79izNG+0jf
EZnninBdFlHosno5yvmXb5ascOnfviKngAZ1WT16sl5IkXwoSJ8BfybeUYYkZe84MTeJsuoKijH4
6VdJtynmtHIHZRrUnEtnGglabBSLrX8dmEF6qBEVn5jrpEYsbCI/ICTx09BHAAxMmUxNuGnZQCXE
4WLB1+ack6hWVDbyb5q5tjFLlTX0wKidKCTmY0ONxnbfPDYtODplAxOD0AekFXffPTaW84cTQQTC
zZrhEF6IZzQnqzxc3nGfiiAOGk94gu1uGRujGwE8jArGAsHsjzp1O647iUAjtbC4Lhct5nsOBrgg
+Tm32wHv8Da5hwvCiVibbIZY5BTxg99hQmSehpv/2QSBQRI9qXfoqu7RKG8TRKqkmXjcSOUWH41J
10igPE/7kKiIrL76kDjwB6kDIIfTJlPhf5k7TNcj1w1x1zqL9g7hckVoayAsNXvMER7gahGZlu77
GNcjMND33nnHzZyqW/n38lhrs+l2shljZnsUcCzI0PQJDVS8dxR8k6cNlNUVdFDlvRyjzRyj8UQi
G6d9fcDTzM8XdDXlWoGuOEmK4jg0Z6N8X/gK/XytT4obufRhzHizEw6uzbxRbF2jIBcn/M8CDBxS
G3Zz/n7uCIMx9WRAbtK78GKfRT4lM6X6Aa0FdgoHMRA3UXEv/ca67/Nucojp3eQQ64fPIvkiiBut
XkSYh7DC20bskVwcXsX2q1yvbbP//7Qh0QIiP4tRqQeqfWkWJ6FRgAua4rqm5ukhbcriXK9Il5C+
2RLKkxytxOM5lSpTHU9/IdWRLeXvk28j15aaOQXDS9rwZu/psnLRZjT+ZB43AVylLsnWl0pDyhOV
hlfOyKdXzhhml/GzHT+V8bPLj5UP5YqoXvYlV2ejeM+LI9MF8MFdc7jNk/SQPI7ZDKvUuEyvKwKz
1nPGoK+kfCqR51RAsXqS04WBl+GHIeRlpRjL0cAMS80yzuOQGYMiMB/TyYSWC4E33MdyQV8x8AE7
wrqYon4zOTrEj0OiHnphfwc23LLmuVa7w84Mgxc5sfCFxiu4NnYw86YJP+amq8Mwx6VkgomzsMQk
x1xYYMqShGMbnjIHerjb2Rw6zGn1unyUwGPOnfFGbvj0+/I6hG76wo83hF+ZrW/j/NBJb4/ZLyeZ
9tw4v0W/TLEmdsGV61dI2zPH1IbkjcNU42EQKl7dzY3+mXUHxTgq8LYpl3YqaAeEpal1Jis2ThaJ
io5AMjjl+tQKLPR+Q8GB0DnXRaRurHqj1Zso3UQbYSBS5tBBKjlU68Kbplq34E8cUq0LbHrC2lry
5CC+ct6+fFrGR2TPhvw4dSepZ1qLy2iWDOC6baFY36/bJt5L5gHDrvAZT/QOi4WGoP7ULMfzcod3
Le0ASGL07wEyhQWOKOWk5O9kGyPllN1PbU+VAcpSr9vjiIbvxdFiHbP7NficMAqFD+oyIGNs0I3v
dmWu7t2mOeTi1D+qU8yY43lc3A4X6E/SBxj2IxPEl3Uqv9pWoF240k05STohbuJ8agrGuGfNaiJb
Eyebox+BceaDjG1pQhE6ZOV5Yi0lZig59+r1TV8Nfsby/xPTuTyH+n8fF00CHAcG3QIbkTlxlETA
xvAw/l+/RzlOfDT8HpYcFtbuvghS4S27bEeDtHylL6xhkT/lGekpz0wZ28lZ5KDxxTX+hRBtRpDm
jNcox3gI4U0Ic/6k8zx2deFN0N9V4RypX0zFnibdOt9W7TbLt1Gzhax9xfO2Nc43aqj4O2nvNJdl
tyrAKZg2xTpXCkijN4XOIeWYUsllLm9cUp/yIm4KQPTR3tDdh0uTDfZ1fNY5y6IUAGJ59TNfGddK
Ot4Irrgw8MPZ8vV/EdiF0fKYhgG4e7x9yoXaAQNbOJq6atnY2tDao8+A5UGjzmMPPqtKZGKC+6+F
bBU/XaGFNXl+CRmL9dRlTV4Esz+MrTuFDsDBfRFDNH8rXsV/TLS4CUBPIC2x09RfV6pYJy/eLAKV
Rla4+VcbXdR+dvHF2hNdHJTaF62yaT/lnh3YCZawjpO10i5lmHF2mgEKPdT67kHrSTGBNJn9iJt5
jXRKPNEIujzkft/J4Ty2Ne5hXLFwgA/BzXmryOK6ooZ2DwumIvtHsSpUFn2rNVsJXoW6sSFPyQRA
5GNVHuvsbYj2ppvSinZ+/BnAI9vfD06tlEthz67mb2QxHwmRR9//RnCQUbYdhroRQcUx0Ixg7puJ
pyZe1MET9mImBgZ3jxw9YcIo5+DuNaxnGxkb/mrqYX6ikOhhhkU85ZcKX+cDi34QduSjBB/8V3lh
6gNm5U/02GT1mk5bnzcSDaK9MqBfKPARODg7JO/JqgGH6fWpznz70ylgP16pjQux8h/VtY7Ej5Qs
gHb36ELrMx3m9h/GeKirUnXgVcYWvN/Lt2MjTzWPHEt+ABy8Xb8hqfNj/ZdFk8U5oir82oSqa3Nj
ibt7fmjSIxjbfkqmiB39jr742yurodg85tjPb90BWjvHeOa9IvPxeUyGDSiItUZtVSEf2bRiZzEs
zF1WbWdCdSqiY/2lxR+ReroMx2g8BM5NXJf2hINsxYkFqVqL+8Wj5ffxbPkVXa2aGqBjOv0qomow
HYKERKjFlX68bKNid5PwPRy8WU8l8G0hJ1NZuWQ5A1CPGWXR1JXLaCKMH1oM3drp6Ahl2LXTvg1U
k337RhzWDDrajWf9Eb6mCtfSdozUUxJ/TANlDB6vvj5ram7ynEZwXZsu6gYJCZHzPgPSUU0m5Vfl
U2IHZeKrGm9ycB0Dz8kZH2sA2AOBSQPEDMp+IOZpbrl6WPPKCOohoHeLYuiXYyWFzhv/QVH+p05c
kiBJAqwjRhxUlPuhnZcBNvPn5EIjGzGpzQ/+UvdaLt1khqBx/d+X4DbBL/nSIMwYL9E+HfdaO9l7
o2RDmQi2ACb/A2Yan5oP5V1ITtqvBaelxFhHCftkFYqLRVkvMmTJ2W+MyZx7KSTWZ59NayxyO7zW
bjw3pLDNQuyX99hrCqe+THsMlImhnXRIRhaUcZue9US804WJQKU+my+VmWG67Bi1k7Kh6swDwiJZ
/ue418xZ5HXWStrhKKd3Xb9uGGSTdIvGbSpuo2qX3nedCwHDh5YcP57kUZE75sQBpXImst+par9j
XJrBekxuFNmiD4a0Ub4WVdzakqMYHzkimnpKhmNOYUftXy9+LXmXwnO+pGGiqsk2Taus+qATeSQu
IakAyVpWjL90mr4jDNv6Km/XnKj0bIN7uVrwIWam/4d4NqvGQodCDrrx7VZsgBBRwCcaR5uWPFeN
Xeao9gzmYM2MgnzpdNR7USrIOxE9gqh5tdeUZ87Or4Gfcy6lVZ+sIswV5Oyb5TCEYsyPFGiOos9T
YgLX6el8NNPz/1Bm+nN8wWzK1HxuVjncGjqZDo94eYO7Mi5xWeXUCm6Llm6hLW15w6+IhXWP67ky
d+n/PM/ZQtFCGLLmpo+2xVIYV/0Ny+NasdYlw5Vx83L2n8817lhQCjBXp7zFwFW9eP/60sd3DP7H
WccggkdjRgDokeBFZrzsM1CUqiUDxcSa9bEDdTNBaPIsJm833zG7bRHt7snhMgBOfe3FSrOpIFHn
W4sMVLaV1c1l8X8tmyg3l9gbCMmlVM5oXSB1QYmf6ku/uvBOoZziRcQZG1czrLLt2btddjGw3GUq
hC+c6u/uwgSQWMeYhaZh727mDpwa0h4yEc7QsfU8T8MhCnnq4bTDCuTeZYTi2j9Xpbrc0zMqwGYs
KWb0aB+kpeiSUs32v7Mi5VJthm2bHWRVUXEj3Qg8b1T2aD7K2NvBXFQkkqbZppYuXS1tbTSFm0oa
ZkHx238mp/I+mZxEelSfJqcRwVSG2RXIclAyJw+leSrN+Ew3XP4XTbkYgZRfJm/Pg9L11Bcw0i5i
t+121cvWX2+EN8JUhsBp3ZdKu9Ycgx17Tu1Y9Ukflz4TrL2gbFt5fes35vHCfQCVGon6WfaWZz5G
Xn6iXJsbUXDpSWaFIj6cHhg6BnSYHmG0aGX7Skqid6OZ47JqSKTKSa88QzMdLjyKrXHpw/M7Y+Iz
2nPfnuM5rm/0C5RU9AvuH/gir61nzkpj1nO+eY6FEciUp70659KNaD15jF28nu4NfmDH9Woec6Ps
v9lQ1PnkRBYXyGaarTS2G+pigJtXFJAmVnrp4Mc+ajZz5USmoXWlDGsFFX/YaBaomK1VkYXbUjKe
xiCBd5MvZ0bzFzIb2B8HL5uIt0rFXfh/v00X8LY4qbDjeBmPp7vD2I05cRPzLZeGOR0hH/SMFCvH
M4elTCghuC7+Orn8XQ2/NMyyuL/2g46yHI6tye89+0nFb6H6bGyuWtK5cwENzpYMj2TDey2JrxYu
lkRgZbH2p3vxytyXgwi7CUc97CaAxkyDART03Qk0djM9lk+AZ4oTkeT+S1y6msM3GumKD6snHD5F
8CpW/luFJ+j63UvfVwpY0JeeSX+4XRYOyVNCQDY+1+W7Lh3ilJuml4kcNeFtMwQkoEoetFXnBFRf
/qbGhJVNi82ittYFzfLjpog2VbTpyy1ih8k/Twz8xvQibIq11168qUVM5o6wWH9p1Xa4QEWeUTih
m6v+mWdsPurH8oGReC189tF7Ip87Jo3tl5xMFNcKm7ZA6DU/trTckaOR5pkwoQ5pDGAU+gd+OM+2
8oU7SDDPuIMG85S2b9sIzVi52AM+bR3nLwS07+H6BX+eVgAPMijQF0WZuPhqO5WgYyyD8mcs/Srf
XrFEqf7tT6pvC6Y0X1RppHca6T80kcv09BKtLKCSpKrsPZU6DFXJ6Uri7A8nXu4QKN/dKqI0kFdx
Sef6QBGVQDHCRB4ECFPwyR3cetjn6bZNCPkgcCyyfsN1Ub69qcbxfUvjMU080jCxOSxrW6l7ezs0
Ozi4WerfxR3t6uPtJHbv7yj+c6Wa1KtbPalXmEcjHQSeX3Yuo8qWTPGTynS136Go36U3LGBcRR97
crxx9abITJuPjXUcr/A7N2qHhwUpaYKwqHw+rtOp8s+CodvrwDukC8wLLzTUpBUT1mzDmG2/X0P6
5RsTSibp3vHxE7Y6Cur2Lu96eafIO1rTxfvUmj7GgJjqaquIG4nOg3h97NVdcjtk6e7OvIFrRupp
R66l7Ik1SpsCM2pxGRfsN1riJTP58W6m5wPzet+IYfAGhebTy9zDPDmWFDnlAPlOonwcy2PWvclA
Rp7rt4tU0iJeZUQM92W7o5YNnxXIXLLfgZb88ezIJu+n/IXClWZTa+s4JUVJvTFVoZhBXbIbyu2/
OGwiBgWI9bemfhezs258Ru32QMpB13wq6YFd9YBJ7hP7FSi1YOARnGZ1HVRLhCiuXjU4vG1f8HHZ
JexIc+0C+/7jfj9mgVV+acV3mf/E0jct1ZjmIO/evphukBm4lbO+miOdB8EV3gmkp3Q2XmZ026oc
orO52M0zUBn05G2w/uHmNbaeQ6+pivNa9Yab34Cu6fyWo2vnO26hIvw8w2mKFxn2jYNRtnntehHy
11Ryxr6HQ5XpR0b2hCjD4O5IllRcWDMnE6A87IibDMomrtcIOA+aRejcKHxJmayq49P33pIEZbm4
TwmSu7yUogDHrTSBgh962PGHFEa+vObLzirti/BVpl/C5TOrzkXyUQLIUWaFXc1us/A3hTEpe2ay
yZpVYyNnD88ATFX4mpt1QVeEYcPxfTJgXzTHAvVsu9HVPf0qwKeI3z79SGPlVSl2x6CQgg5n+ELH
avfz+GaEaGx5WGroF/E/wzm+/5caVvPk97Or5DnrUQnuRUCxwPWgqbt1AGKsvzAOYS1ZCONC1ryA
gxwxLVzxdBXZTqV5hUbM0e+mfycWO6Pf3axdJ+4pBMsfB0PYS8KeA8w4fiTqe2KdROkYeq3yTppF
w4oQ3hlgPH92wdhEXAOQ48btXdiaz8P1jZGJvGssPv8+mdGSYUz0VcABWfSXyWZys/wEvtCDFdfD
ZoIW9IgWtNprVGixE9+dZqtfbfkyJz9fk96/BAAW+TqLHroHuXEPeHFVT1+X4dhYFxoJyDDuAoFD
9pOX2err4DjoMyCE3OWw4rRMEp8KEQjC+1g6artmfshAW+Xw+owWXvqd1REwRGdRn+c3riaY/bPV
Hc3hGVJRk7mOiGjtq2yn3TcN8tODIeyPxbCLVhAw9He/gURPv3A8m3I7wOMcDlgWi0+0uZXbXtwm
nG1tZov5gupkTnfEgC1A2w4ZRl3+6uQvOT5H+QcPsxbkNxr0/AddMc0bCYzTjge+SuYCK3szi77c
YR+jP12YfqzM4WcQv2PXZOybvWXKgXglY0DkFgGQ34MCgS17HncoNDfuUHjDCoRu4uFkiMjZOYSi
6tR7PENR3gx9US3PV/NjGPFjHWPx0OXMg7YVJgD/AozT4Y5rWMvOII6zvreb1M2PrxYgKZpQMNbT
wGi6UzUoY5A/4mNDZbsFffTqLRY3fg2iL8IkWLB+Y5lY2PS6x4pk35R1Rh6nWGIqWdDFdctmw7mX
PXD92oNbwYzRiPxG9RWnAKufqTagirYg4bDoSQJz0tgmiAd4+pK9qu2zZp/rexTVaBMLDCw2jP5V
2RXi3RdV0dvrtJyeh8unXJ4fzceFC4ddln/keWV9xzEO5HPefgzCsREPbQofbDvmzGUmGQGJk188
p7r4/XBIsfOrdulMV/i6n67wWBs9ghu+pNoXfU2uVIMzpm/rfnftd0m/e5g75rzlZAAYGYvRPcU2
cPUzYZrzG7+9DER2Zz62RrKucHA9lwaygmHtms3xRIDh43R58FgFnPEzeVn9vZDKildVvGqjlYlt
u1wX/InW3SzNKd70rxzMuEjbK9hSN9uwM/N7nEvVmwHgJTpIwwGuP+jYdU5Mx/4wH8sPq9zF9T79
6uG89AdVxvv0VtCJobxdAT/2RGOOL6b2zb60ThqdaSLmSpM3ECu+dPMcXz4IEpMK5D6AFt9QVcXT
sDQt/NNcNOBzLB9XqiSm83OhhYa01KzV3R27UOnCD5fq55YJ0N03R1+dLrjHqjvW1lHvjnF/NJW3
ERfeSHWOfY3Xj3Q1/3z07ufK+BhmRerc7FUZfVX1d0dNSv39+LJQ3SunbMCA+ank56w9OWg4r669
TZ0s0nJmAPRHbgPpDmsahxUz40fxaVVOFy9eKmbWu4/WRshsQOM9R2YxcFebiaSlTCuuyEznnrvA
T6d1h87IDB6oPaiEbRWcSsyB3CEJcyvokqXOSKVbS+2G3s9yTx4p0w5GdYysN8HH7nqpAK8e0TdU
6gVPVnoqzDe6F1ucEPo/LKd2i6G8TT+LwFWfGJjkF/LdPlfmdyW7YJQj85saiTMYeZA9UHjhAY9+
9sSbljRPTMURg52MTBVPSGw0nY/PpvPG2Nfq7gH1b3ZhUOmcnSj5OlfqH50WOOtY5UdmDnfhcLke
5Gx/k7c13fGOyH9/nxAIl2JL2+VzotRqb2a+7zaPjhCZN/lc0bRA04kuzsEc5leD7OPIISnxEd56
dj545KuRuRKbdOrETBDbbXTZebjlz335xeDOju7vcvHRFB+j+s6btRLayQzbMFgAevV/RP5izsW/
1g5dhH3vWOenNjrF/UntTn//duYOgUIwZgkA83xnuaV10qVja8wqaVaSEWl3GaXooLSGVQUWYD80
vDHv12XKqCQWnVxcyTdqYZEr143DLu+oyeSaZ1koiF1saRjMzriEU/lbHX+i/nfof4Xkd0x+Lwti
9mZ8TqtpG2U4Fk8E9Cmb19gmbCC7vs6IdcsLh4a4Y3R/a68HDMOxM9xdU3GamNVy3zZ7wKGgpm9v
GFXlD7r6qolJOVYn0zq+mJStcIBJiffh+WwWkT/5scSZinWCCOgLH3CEN51NVTbopFa6wrK8Ne7r
6LK5jLs7VfT6QaVkT3+vpY/UfSXgTXNH9yj1ydCm+273fPFiSlnJscde2y/QPshO9wuoAZawIEIo
QNY30Hyn7Bm6BLvlK/haI97ttW6KDY7m0Z1ezyuoEIZft82KSzGf349oXH2EfIVehHc3UhZaxJa1
uDHk1L10nIB1gxSEBeM9+5ISJJiysuy8FzbfKMDEnd8mAWGlj97gIG/w11qbeYuME9bwSqEu9OGK
A978gxndq4kZcl/HGRksJdGjZjl9xd2dJr8+eXKCv7cBbxoT69CMSO+GOVzO26R4/IZD/qGKLE/7
3NpGPVOuOWw9zBq3YgajRfogRgke8PLmTVn1l9kX/IIlTFKQqkxZdU2wX6Z28+ph+VLVBatnCyeD
Wgxzfvot3iv2Br8l9MnAEpeesZatLZdi45hm7510TtsvMUjzd3B9/+QJcE6jrxi+gNNdCvQru0dW
vdWdHcn+ieaWKfVaF5tO3OWDfaOnSDqFcwJxbgXiLXo3bHwltct5Jnu+qryKxnei/wjq7137LVmV
PzXGkDZIwYoF17DLZDb9zyX6ylpm7O4HbECrP8AGLAomNvuRpWvdXWfKprhtRWlX1Pvb5YB7vPu3
tkvWkY2lzY+vtZ2mjfFdv5/mlp3UXsdRL1r07eJRBCTo4zfD2Cvydog337xKhRc9QZkC8NRhrgi8
LRiepmKP2iJ56xPVa4i7BbR7lLU//7zXno7YrCwM0LbO58hADSBcG1woIORk00wGUuY50Mm6oxn7
b59S8TkkH7LzHyfdlDw9Zbrj673fm8HDEZWwAEt6XdGG+fZW6pv4sq2LnY+WU079HMHdsnXDeTB/
ibblg9C7qi4J3pAJhRTMEpKgBl42crdNbGg/MRY9a5n1q6ElYrKWtQ3i5eDdQRr0bwAmbvlbjD1Z
2Ce0KrS8mJMSn9dOpE4a6MusSA+EBluQh/GnGH+M7KfQC7uN/9DrbY7fqfaZIQd8WMlUBH9vdoCO
MlKFJJIHj3y9ZvP8UDGfm46GAzaiJ0omRJ5ND+Tr5sVBFM2x5+cpeaq6tTn+iW+risYqoBPDNGN5
qZlImZfboorX1WO1zlWoKNNl9vHYRdIWnw6pyf85xyKaLDycYWwYYkkg9at4jpM5a9XtxmKSWuzy
YncnOHQ5Vnc3RdoRt4O4HZF5EPajzVXc1OLmTnq+KT7j9qN+nCqEeLdMd0WB3LwrmoNcv0vBrYXW
eXNq/VO/f1pQw9XNbfyIJ+tzrE3W58n4qy9HK8QO0hbh7QPO3hVSgjVLcArFDieU/2KigDCvQqDU
gVZjEg5lslaT2wZezTqt1rdqHcsrUqIbCxqizzqc+yZxDWk6fqTKQlrKphvp+PXnFFBfnW+iHSBu
QwzNceHP5y/4bmocNMHtDyNISx7RKtBK95YCXz431ddV/Lmj9XE7CBQV/XUaepoUlTDWQfwjSdf6
VB7clanyQKJD7+oJ+C/6BYjGqZ6EsBG2pOmY/bQlRSA0cQfWbDfLUViq1opE1ThsRGtzFba1sD0D
KnYAJtVTrIjcJrEiOM3EiuA0X5vlms/O8bKOrW9nxjia7vbfrPxTGT9S882BW82X9HuRHcv9GDrK
403ko5zsJGlTKrgnlrXDdM0YA6e/LFIDEzNF5NiY6FRC2buOk42pLbdqSX1TNc0MStu0MU5AmiqZ
fqvysmeHrlaGuLqpiSPqP9h/qZl7fCwzcqopPZqrfKC+CaIQ325bJXsqNLv+YFl47h2izGr1BurH
Abj6BbSEkeS9yF2pOhG3wXbPjQI0lJnu82w/EJGfLDpjtebTXLawGyZFhqkUAP90MhQqvR9VU1ai
aMKrEmKjYfITuWMFJn5DCg8bsuKUyc4g4IpCE9mjshOlLZQsSVjL8XpoHa13ud1K2NtNyh2GVWas
M3MrS3tJO6jRm5WfhOh0de7aWs1IPG8Mda2MjYulmH1r/F9a6rWxMN4wef4+ahVWjyEdIu41bKyZ
B98MXT9Hgc8DUQpUKSBuIE17aXz7/4vx4pBOa6zGFF/5t8bGRSA82Cl8VutRWSrKcoD37Xe5P5oe
y/cFhYkBLWDsdjEy2mO2R9FEvNKiVaLRRmlnwkp01MsBk+LnR41LILDGbSVsO2E7yLsVhCQ/vvIK
OsPgPK5hs3kc7joX+/0V1QrQR71Sl6LxtxHnwde5SL84+7biJxVqoquiN3BSlzy5hu24iNPFFftO
NCffb2yGaKfXBywgpSMXANH3qrgfsCUZQdLbpXrI1IOlHGIuypOPcXz6GPEze2lCvHFJP5bORd5L
UVduPrgWzYcocBiTIK4Ck4/hQMYjSI0AHka3k7pdSgUNdc8NnT4bTVkbLDJ2h4daDEFVcC0a7hRs
YPEBNLVHFXzU2zH5kSF1U1MEcopBhbDDC5rT35a+36l6hm/2okdwXeKuVJp+Te8vesklGGsxVKAb
0gnYBAkvAlVJdGnbl4dfKOdCWrW85slKTVarT5Xpm3Cw7E9ZOcegzR4+KxXrVCx5rYWT93I0rwfq
jq/3TW+ubsV2jHZGfYC1WXpskMbNj2BPM0LW/EcSjFRDemJB2C+Qh+m5sqrpuQLpIF5DSCc3Jqk2
fDMbkUnvfrPjrWvdpD2b1cGh5E9np6CeieMJM7iNyGSdY6nKMM9Jxcn7/dJusnbzn3aTuow9hoGM
+bIalgzkOKVF9OpkofcXV/elA33lYz3/u5PvB00KO9ZyaH2GNsd0VYmmw0K4ncpRX93kdKs6GDAn
FiYFqdKzPeHVGIEnkSZynm1XmvaMhZkujKmSYi7//kcEx6oJw3Ggqfs+BTJa8kUHqmr7FhTKqczf
AT4Wwzv9lsiyl/dKPbWYrdS3e47WWfup5ZWS10WLqwLjeDGh46FfzrjgmN08/bHqpTJ10Ym8d9h3
ISSqy/+SF5z0uVHVPuzAu50Kk6dZLn1AYeMYQAvgEad5Q+UmJdojRVfRW6FioH8HTEdpezMtH0Oz
tjqRmN1kg+cFY3KJrx33r0xfs+E2OCoRLCjH/ZPiC7juzQnss9Eek2pDFAj+7RRVDykQIuv7GNZR
vCd1djWdq7TAanbLjrQRtd1xsI60EfWzB8Kqcr6bH3XxzqC3EA9ETyC51c61dJwjLiBxNhae0Hsq
v8idJZBc4EQ8w8mQhwlnLqiItFwOy6rgwjZBuG7Mb+M0mWU7rBKwq655WNShgHXqETKYhZZycWp6
O9QNgf+mhiL3U1QLdNyrNMeQ/XgKbGBcjHRGTpRZaixNOkvnKDgKrrRobsTbtq92WgVbAnoF8KEd
o2KUOkbFakGZ0MakFNA8qLcTvK3hckzFQ1PvKvo8jXVrbtPmcHfu/AoNcLPc4H2EzGtDtdKaDW6x
C6A1d8g2TbZRIBKo69jlyaa5kyojPNOgEbVVbyzvBrxVqpJCBSEcAeafU5F064vy0TGWAeot/4Kg
eUi7CLozYL4Zh/hM/7nZ9zpoIYUj+wAC0crdYxZJb1nC4d/X5JPUvzeksvAYwifV98W6d4XhvSPt
j0gwHjopnz2e6av7OB1TEkaXHpz4q+7DiX+Qn1HCHC4Dbj1bun7A6B/Tc/dEHch4K9vzY/zQo79k
vBopZIh1l443+YDJufEhab/akR+6Zwy+kQV3Li822eOMdNvTEbyk3g8/2k1aJpC46Dmc9+q8LxYq
k9nnJJBS7O5BkrqwTTOUkvCmhnm0jC7r7LLJZAypc6nYzd+kK/GfdT6jzhKevcXz0wGDW8Gzp4iy
gqNB8pU6gJLQ4AWr5K6JvVJEANzgjbt1bnaZxy7gLh1WRr25cH1AtlillxXIO9IZhXTMzBNbbNns
cnHXA9NScN4T2D3cBkIs/v3jFzCLgSEIuiZ+ixwm44QYSiLEemAzSwFWkLgSb+uLbA/IN8wRylOm
nLSfRJ2VJWOrmUvsYQ5eFJDDjdHUO980f2cmfsnCVJ/QppXiW42Pb7UlV1EujPjEds8kX6PYecAU
GTKLwMzKv3wd/SWdk8C0Vv8/TJ3ZbuNo1myfiADn4ZakJGqeZdk3QtrOEud5fvqzKFX1+YFEdQKd
mbYlivx27IgVHPxL0iTCWogGlz2DAhUMLLA6LxLWrDZjDOiitvQKqlteWt1Ir0w1y9pFUPFU15xH
Qx/rUkFpq73ZDokpLW+pekHV8D16lx6AvlcsoLKXONEmLAUpIpvxUArOCY4eIHLKuuXXldQsFipd
J5mHn5aUTnU2o3+noOnR/JqCsCg1FEuvn/qqylYged7PzPL1UwfhuS7ctavgES/XdTfpjwJ5YgYe
98j2BoMxMRkMxk/skQH7T3OLvDruy5xR41RxKz8H8gXtuVnXi+Q/Z9abVQOr8M2q0SPg16w4IQQT
YR6HZVaB7WiqVZrCr4Vo6yjVppM52G9rcUuxaM+gYO0rI8I7uxgg7LwWo3RrgxCWAPKIS8z/U7h6
Zv5Q2iwLk//XVzCWEeFa7ehGjC22Fyg9OLfvemnN84yagsPgn9r6NDqtcJAEVP+j/wSBdXydzFG8
K2HPsjNwuNae25zr67GVH1sIxMrNiD7C+ONtuHurgXV6ltoTxnXCmDeeVDTEmOVFo0lRPXJkt3pX
rFyaiZRDo8zIEO7J1GBXIeeHXyDfD+IOTGcsb2UVQiK37TUyaAFYbi91k86EyDS9xZUdkoWVJycX
7FQZaZBmAGNip0auni0lDJXa8n2gaoeVDM7XWMXDgutP8nZGtuBxR2kqqwl/WjeSSdtRIJBg9MRl
Ge3yBnvVjgcIeOl9ynZUuscg0O5G8Nk/PtPHp4AoV37V/mcxwvFQ+s34mJiypMf9fpPkm+LVGYhJ
lH/Gh3kftZ81TJ3iAyY5ZlRwDLG/J7qu8jmZP0gMwSkHmP2YC/GCUAORDJjVOWcz3DZALdY8DRvd
oTNDasDp7IIIiNGu17a1RjU9PZo7UDqvOigBvomxsfAsAk2bDKN9s7OXXfCbBL/S8BP9hYrSy3/M
4msY7kFwI1TfhxMAZVS2Ao8aZwASaG0LwsLZgdWIIdFkdxq0E1XErS1lLlUEbXHW9OMzOATBLu7Q
L3b5jCuXnoBZ5HAiwkMAwnXsOc3PsZcLXK0vtDyMMppyeaj0/78FsKLer7viFDK/y+ZbD/6U6mft
3xsa5iC01sfMxeLdFvNHx15v0Y6LEC3yL71Cb7UT6Vl045jloLeCFUgdDmkUK6YIZ0G3JTD/bfE7
9eo4unyQnvvgQVc6y51MZSNyY5JUhPPw3ySZKtvM5Yp4161hSl85EBJYHCavZrbs5STE9mnpzMy9
o6C1v4yfXMZ5MSe3z7LQR6919eemtDZnkXifXX5F0edV1ZjrlgHL6dJfZv8xBKMmomq8+hjSezZU
RNZmVXjFyNAWNwOB6yWbDy70oGpY/3H4HIWUsOApHTH1nXAOAsu4gmTBG7RzSqz4bmmTE9E5y5GE
GKbTT89eyVz1ytrET1VbG7/fNu0u40OC077Zt83exyeyiIcV9k3SpTGbzBmjLEMy1FojXWjI08m5
AsPPgKkUh6LYM2D+aarjLKXcyzFesZNEwCmxywW4RpNeo8YbLFY1tayLEHK8MhnqGcoxFrDtMqUH
nmZabD9V9U+cfkOazeiC91ri1wxHT2Zd5KvIxTE45pQcb/AneTknH568nuJPVj2t81ryCU/uRsss
mzwA/4TZrFSnOO7D4kdfOg4ZPYSh9x6h96nAXRLzykxiXk397wRsPW7S4xZrHxYrk/ID29ewoeMc
pbaW1lCf8KbxXHA5SnY1Ip7zdmOOucYRfK1iaEy3MS9pvMvZyDRuq+0wxlpAsRpQblw55M/ebA32
ORCphvCk1rOE8hVMTxX+Fw/nKIAoGrDexvZ37MePl5HlMXkm0R+UAZZFMTmMJVBv0bcbi968ZdR4
sq1WlIctlN6T+qWlO2E6yxuubP5Z2u6xU5mVJ89nrTK9kepw5l1MW4JmR6E4YI83tRtGkJaAZTCj
21D9lYUFvIvemOPEoaUaMw4BrqJGuJtIbv8bZLp5A/GNRkoT2sMUEXrb9h9oWHaizZyRM/iuzHeU
k+PFkSjBlrYEKqt6BpudseNhk6yfPYtPP/mwyptFF5Zx8gPOJXspmRDIQX6nbhbYMs/MlEYW7M3j
CnSKiPGYbMbneUC5PZasRI8TvTValF90+Tlgs0uEVxb0WEa0faftCVCUOuDhh//54Kybsiq+PpFK
b0gdPelsTM7t/ElRr/0UXd+gr+fIKYu+POkb4VMLf9oQ1wqRWrCvBYXx/kbrt0m3S1yuIo7hMNSK
F0NtSLZ1tyXfFGu74IyT0GOzTTNFNNMiVyiv5rdAcIQe19cF3b4GD+i/UbJNF7hgifoa2qFR99U3
2Bcx2MfhDtMAIORfF4szKxK2IyiobcyHP7tqFnVzT7ZdzpgAbC3Q8a9pe0mTkwpcjd7nbnVbg3XF
OwIvCzvVlARhkMGhMA0y+gqHArnl8a4oH8rB/LZ8bEMrlXTLsGohHNRr/grcXsGdEtwMwAdZ2zJA
NDFc/S0DRPdYKwdSmDL4iW7FXqDLF7+YOVA8cQaSkNozH9FUQpMz0yBAbLvkYcXJmAAYGWr8EdZn
wHOz+GiDW9/ZRLhBhkqK3eqbpFxbAUhZW+suz3nHH8yB3bldfJfb29jZqe5YB3/WGCvubqwd2EAT
gkmANmzhSwNtgxsqhxM3lOVYfWAXkttcgAy9kbqRmo3vgWDvtNvK0ZvJ/cIhpbA8DpvcqYgZc6eK
6+tbR66DVQV3Gz6xwg13eqtBPPu9R6YItQYLEsmkYJyGyDif54X9hjmbMQ/RDfcR17PKr38mANH0
5oL3UPd5vTcUJL9tD6qDePWLhTowAld7Qd7BMscitINyQxdqOxG0K8IZwbQLe3MYhbX4JflfHZAl
cZVpa4vntFOka9b4erVJi23zj0wxw9oE+tauwxzb206z10FEYoK/moUryVoxeSTzOEPOPo7G7pEe
41lqEhw8BckFVHIw3BTtI0jvrXj3zni182jyagvhdJXKCFDqFEjXwhlZW4aW/0XKx0NFPrNZZjL+
45mxiaVNaG3XE880GbdK8hm/4sXuXXqemtLG8sLirYmmxVtApW+2TrJ12a/nd7++P4272blleRzL
Y0GiQzpUBRA52FW79rlTmYL231v/wcTIkmZqe7UerHh3VcKfO9XJhUQwSdh6SReXEF9L8xT6oPUq
w+HGoIA9xseChwQtbunn/KElY126n19Un+qKKXPTq57ceXW2zLMlHbUXjHbHJD8Z4gnGS+EI/a+Z
fBvKn1D6fsTfbW3r+JiDfabuqGrCcMjpC8PhEhhfB7fLC2bpr8iqYm4iAOWHbkZVirIs26UAcbmd
WM0YhklBBA2QObvh0UjdsPOQnIbAiXUcxFNF8ZR4sl7uKiU9KaqrtR64YFao761fyfb0tfLLHogU
C96Yrp+mST6hSLZVSHzYeQCY6tstJIGY/RXj6wqPM7QIyNaYSLLXNTekJC0jPt7LsHFr4aQaR787
htqhBGN35RQtwrwfOEVP2ZCaugELTYlpw6x58KJfr/BpkTUMTVcObIhA3PyFc2WccvWYlweV2ptw
a/oTwZRARnKx4gmNRanroP5Rop9m/MmD3yeofW4+0rr5UKJbw750GH9aqgqffzX/N2fRJqUnKXTh
I42AKJBQq4+MlvnGbXK3Se9y8Fk9PiMO6C6xO5PJrrY1XrF+VWAWSu2i2Y3qziKa/RL7WqSEcJ3R
0nKucEZJM+xctgR2+NvK5uBDFeUsFqUNRCtXzgXhdM2p0IIIn/TTIheriki38DjldRg2FYpBteWD
bq5XNIaXizSN9ZzOVumCWy968BP3Tj/hmbgCYHxAHXM9gO8EAgUW3IINp8M8adghjIlYqtYTsbSx
pcffIL4XHOjQqTIKKylYPmj5gQQTYFzTk3BPi15Qe33sMSUThSGj9ITc+0polOKsaab8EAmNbP7m
WLf9Mua1VO3moNAVuopT18rXKfuCxzLrFslfDaZUz6ZoVcFB52yoLOt6F8OqSD0i8qyBtHwx5Vzc
t/xZlL7LxqsKNvm4zYbdpraH7CIEH8D1Dhleyskn4wFleJfp0BEugP+RUlcFC/b8Y1XfYfnTzmLl
Uv6X6aBDwxJmk/VKYT45RobkphJKMkS0ipj2uA4w7xsc7YIVBJIQpu8aC4KKAJx2ey3m9Tlx1AuH
S1he5f7W9DcOENElJikRXXhj4cJG48loJ+dnUck2Zz1kDxK7Twz+bFvCHdIM0BKkGVGKyWmhUO0n
LLIKhWh94zr5D1DAe0k2Objl8jkPdspykPeyRU2X79x+e53F1hprJ1sT7sEynN9g0+a0XYrSJcpv
64oqaDD1nqWeyH4UAWuJXQMBiubIpLF7FlUJM41uc04RHI3GtNd1xNfmOqrW9HmDfc5OdXZ6vjwW
WTs3M7fsjjJLyebQ9ws41se3xTWLji0ggpLHhvd7xNeO14ijBj84VO7jqGKk3T/8eUhzxvLZgD3P
jEX/Fd7eEhqwnIqPecW9EY+5Ge7kcFdqhJHgqtCJsIHNI2mrQgX5dRL9w7OmYxcL/mAsbI0KhZ0q
Yec/63AWpGvXXorHaQyP4gHnOc1BNL6xr1dwrW61bgOrAGd9n6ytclOOW5X196pkBRBOYggw2OZV
ER/mO4QOsXH4r4qRVf7M4i+htFuDwcthb8NBfi0Np6pzCCcmAb1lu6bDw7QY1ENDS0p+NpUDbvTe
OigGJ3w7bA5mcECtBg6QkPgQFpgRqZaC0URVG4ym0GcRN2fLWZPXsLaJEtgJW0aL1bWtRGfJdzi4
kv9hZc53nvIz2zSNBdw0/oUPZWwaS8KhZz2/JCGQ82teOKmtLDo4lOn6/6IXE2XDjpSHkH4Cx/Xe
HWrPo8T5Xdwbxa44SLOwOynlQXt5cGqT2md8eZcaqu3iQVSIzkgY/YjNxbx/WVmTakHYeeInlwv/
xU8esaOTM83h/2BKr3T88jvxBSZCN+a8hm6ct1tXsm5xeIvzaxZeHo6kIJbApt1kPGGEhcW2IlgQ
4KuxLdQLUkNpid3Ge4ZQ4pcVrLWa2sVpLegLq61rWCvo6y9pvEdl2EQP+qjnFauRz4kizKESvypZ
TNKTTLMhDRQN51wXyykaAD8H6UfzQ6fPJ8Ad5uFdUJ5Lq1sCWsK5wM1Xzye5ZxhdRdwC4uNOqUx3
ykA6ZNIhLw5mvq+FXfPcjcH2dTeBc/g/V+v/vgQtLFdv7L3UX5b9BPynouKt3mny2p89kyPOJuCT
jXlU2NIJngEzPTpmzQGIzh9R+1KaT6zPOMSw/1KMYsrLmp2YvEPqf1w7n0Hwm9X2hq1OiK2wcy2k
zAlg/A7bRSByhrWCSbCF5TJjtfNoF+9SKFY7Aa91vHiVQvGWW+WVt5zqATLz7+oBANwc4P553xG0
9PSAY5+5WeUkktP2K4iXgrCMQSo9PAsJlFpJOlHkHWbtYFoJtM2yhAmoQyCfYzbn9zQkZFsoMm+X
EkDsKlkAxMbtw52rGuzodr9l0bkOrll+S25ydoiXUrnUaEt7dVylkA2oyGVoNJeiuKwxcYvToped
oS56D3Fa9Mqxx9VaQdA7Gc8DR7oiOcTydKQb4luyukRE/OddjAMSmMQehKrUHkT9jVB1RmY5O+sv
RYGl6jJ0F5rv9HaqfB1GSqw/Tr39jL8llG3aOKO7JV4XVJaNL5NwvI52D31dRxuLxFhGEmQdQyrA
YuKa4lfa3kfhyuvC0ckBY0X9gJVufBQCEGwd1AvvySkkOVKngxpA7w8o9tx5tvCYd6jS4OYmEJYV
7jymqOmhMv0jJDYIJfCPNLwjtTIRyZndAGc//ymmlEKjTS7/RJ6oo+LARnUVd9Pu0whci84EPpqJ
zfsaDT8cBKnLqKLjyI0r2CvcxYjbRtFWRpsyOY98xc0n0xXmM2m4a8swwmHH7ukIhCOyLuAzkhJj
5klBB+TZADUNWhSLLQmWrDz1iHB1wNCIbBfDGvUQv8cyPMTqjj0YtTmIN6ju+UsO4RhEPPX9AvDj
Z/JM1QglzEtH8KGfX5R8zi+1osP3LnWoP8ukmIn6V7oA4Gqkp6d51I3jm84Km17j++A82y4ZiJ44
nBHbIVMFC1oeMAc2zsQAY1ASAPX2CyBCRDgYqeRmDoNDe+UkiHCETICp44bqIfH3lsc2fVUlyzJY
1HzmHjtRnIjGWUWtxKY217m6Mv5UND8ECi8z48Kuy67Rype/5ehnCH4zfi1MPuqKR4JLUuAyTexK
YlfwD0A5FzxszTl8SjPFS8qamIfTzHD+p4WiopVsQpIFHZsgtukdpNKqlRAFu80zoIN66hM3Kt3l
j4j19Ecsko6jp5Z0j0+shHaGI0XNPp/5Z23c6cQJXmli/XEVXfC5ubRPy10cbiUcJWSbzW0xwc9w
3MPWkNhgZQ5+KPW7XS9Fzq/9KsFFTnnHKc9JsnEdeSldmTP8SxYHQWtllNNpruB7gvjN2Ea5+uNA
OmS7+ajCjVAB6N9Iz61N9zoMsNTeULLIgzAojpV/+lwY0mfd/ikef8r62wH/fjfkTwIKFWG/ZfoK
TfMu9PgFag+p7H10NQhy+wvRX4ChJfre6bOMYl5SY+c4ucXy3ai/Cvn7Kf7AYx/WIGSYmmh13WiA
1tkcOUG7StrVUC8158luJlg4sr1DpPp33JWTS1hdR/0j7z8H44unzbCqjBXOjQS/BeveF0kVkeLo
Bc2OyhH/L3kaJiQKcLgOSYFyHWJS5Tokx4nlV1W2tzfkReoWAfvu0G4gBvPwt7YyzYtuIR0V9kHW
WcgvLuQIm93nfFDn23X6nN1dNmjNOxlK3O3Oeox80bsx2Q0i74704NUk38BksGMtl3q4zMSpLrBh
vKqm+2gVMUjjJkTZ8MLaA+9vnARM1uUhe+7jGkiSrZiLZ3dNumtpEUi7qvnBP/RuSJZBIn3DwgVo
NccJedtW285cq84onkvlMATnDq8Yblm23vWeskOxXAsBGLJdRyntRyTCaLupxsW4NPb4mYk2d7Vp
8mSZ1VEXMvFL0oUeUJdwzq+RNQckDpVBLi+ZEdgteXSFnEHt+dKUySFjomSTtI4XHoaZfwiyY6+f
A+2aZXcQg2HxR4t+wICUH/XjRptXVn4Y9ZPeGbuozqmD4hZHM5W1uGgjlR817RzOsu6Q5idTPFXl
Io1c0EEMAKCDCv7rqqSwINNYM7rmHh2e5gW+Nt3Vqj920nwG5i0MLkVztHm/N1rt28/kFDmjJ/Gl
8ZTcM4f8vFssisKmxzvw/z78X9H/7ZtDgw2/u2hseZITmIr2EiWnxGE7ZD8pBKEaVJr9PRlEpHu4
JAvgVv00+8+pC9XYz7EZNuacROccN4Ero8ImwhwVFmgdKiyM9Ui+6elnEn1pwxfLZpu/x50mcmxG
s0XiRH/x51kwJbmalzJKmHLO0pNKZHcCzE2RGrCyP3+rDnfZUsegbkM5T0iGJGvKOhV4t+fEvFLY
QbUiyM2PUL9X0Re2Nmx5YrHVi+2jmBoXsnJL44KpbEi1IukajGqYF8VdKm/LihOubYYHjb03KfSX
OpJRZM2hD12rJ82Dz/vVKZvzc74WRguOpfe4vUEJqVmVN1uJ7xJm13Af8w+5ufj6UXyQV5oD5gIT
O/VAVyc6C2J7HuKVQx1e0RGgvToCHtmmFtapAGJ2LUtrzbBJ1LrLUt2fSHxR+CVwtMcyMN3F9XZK
zvpu/5wN9NRIi5g71SnGg5xfZJkExXXormoHU/v6gFC4jod1zq/nusDFjJvtyUYabGizemCespaF
hJFqKdiYeDZSvInHdd8iYS4D2bPyZS7Zj8jN5yScpW7+BFVkzWt98SRu53uD76ksNhAXO54nmDC9
UKVPdmkRapyST1PUd8CchyHTSf5O8OA4PjbhAXgwZ53QXbJE/DlZ4SUuz+YDMM+xr0kD7WmQbon5
cjwFLHt7+zR5+fA/WCYE7qWULkcqqJR/GcxwfGgZ5pLpBN+W2hv93Cws2/A49XMDbOr3injc2P8Z
dxKNffJRV5k9pmsro/4DF2rLqw+7GI7t5kCLeTFXi6VqA2GGUuv81OFKBzSTR/b/tUmBZAU/xm4B
XCxKgPDRAhyu72J9z5a7pJp2JhVrk2jZ/p+nBgsWBA+xnZ4a2gte/n5qpLP3Mfl57+m0uIeAuWGS
7ceRHJLtB585iRAyim7e3ZL8mr/KbMVPPosTS/mB9QEQGS0wlrL9y/Oc2DByB1MgH8ue88xzDmUS
Ks6Y4FHajdXWJ3xWrIt0lbpNckiC84PzznCz0nsM/LH+UpPv5dInWPtcPvul2S0lr6w+VJHC1/v7
u5HHu1Z8kGNPAAlynEiktRrQe7/SX7UdhbBousUPdar4y/xyTgn67ADapwHmZh1idqr5xSI3AMEP
a391rzLYnGK9gmo7yv/Kc9SiIs8Ro9SFLXKRJnrsNlnCzGaPaJPn6zpfS8qqTlaStKwg1vA0mT+e
jPN7PT3m+pnSXMivLatwcviUml9Mzo8FsevL0alIvQwrJXupldOjFCDPSR1PCJY5GiLMh+8jzUOp
djCCA/OjQRGiG6uuXIEzsollPp0gOkFFNyXGzg37quJkChcIrWrYONmCDLuJkB4e+BDby1pd2hlc
6Kk5QQ5JuU/91pG64x5jqduAru8umC79ABU22Tzk8RgJEwtAwWHxqqUAAwxPupE33dzibA1P6PJG
tlT9hGyBgeKzmIOb9CB9WRzYb4LV4+bGfpMUNZ5diVL5FcwpI14iQa2uAHrKfkZLERSyeAYRFPcc
NgW/2LA80DruZhOBTPL/BnueQhn1LdbnCAzEz06JeSTI2Y50gzY7E5HtZQjy2Jo8mR7oKnltZpNX
F6H7T59fRfNShZeKBQGax+LPg06Wo1UcmmJvPpmONmMBpGzViZuS3qTiVIG4VSJbVK969eGF9nN6
3IEqElMSnqexn0KHlUp4bKoDtTAyMQ3hMHAnJSDcW+rurZlK4a7Spv41Gj5ffiUwmyNXaHJiS0Gh
YORPiR14pC0fDWFih4QvUoesEU1wgHWU8j8VqTyKZKRyhhgQ9lNqmrzNsw2cbtwbeLWxfzx2Ku2K
4s4Stl8kap6JbjfCDudYX20Hzug+LWZT4MIyV8kMOV/LvVSb5HweBOmxlE5xfTb7S7xPJ3bW9H/H
mofUL7AoLlayv9KHVcPNW/uIno5UARi6V8mHOCvUY/HfoSkggpvSF8i+b/8wDpXDZ3mygOCEbPbm
cEpBMpu3m5d9B5VjRluL5+hjGtp8Kr+DtfBYwjkSk6n4Dakvscv7Y/As3YuRQ9iaGkvkEOEth6yj
F/Uo+QfSSoAKIN2MPc9S0JBKs6mATEwNEL6KPcn1k9cumONSMO32DbBpvv2qhS7Ztp+V8grKuMOa
GbnJ40KALY5uFg0QDsQ5qsiONIa1e1PbkypVmJvp/pti22Z5xlFLMVibnhqOI9uKYaniYp8/A8TG
5eKk6EehOvyceBJQl4PDo1sZ8qToYldR3ZweHQyrIrFtT+CnDJZgGwDrApnTFlmNgPMvZq7M1gNM
pGzqrjWytfkfz00kYSlhtZ7W3qL7B3ELurgkbwlod/7aKdPVs11X4iYs5pF29eV7J3zW6bcR/dD2
RcTNbmRm6FkoU8dc1n8i4AtLEeszhZ2HQt8IU2IJcPimAEEnbdpxW03NB6w5tFUHeoYFZjO1xJSD
B/cs9eEq26I5kUoH2uYtTPtXq70y4kjRh3Csxy9p/BqVTzP/5IOXfFBXBkDz+YKP0jcwghud4gRd
sZVA1WPaEreJMB2WamkLpZN4rbh7PncY3gaiddCXk/kbEyazsZwAn9pL0dbGCRSmjxtMGzmlqbta
Q5GmuRBS2Mc7XyFD58lvQf/RVPda/iy1uR+v9J+IGP2LhfYWvEi2jOI+5URWfKqBLYJxp7gIfylr
BmfsTomPV/6UjhRLZ3PHt6FoiVw+c+esEsgBsAyL6ETok28U69bx7XTvVcxc50d5lssz7U8nzNN1
tnFwvu16MHDmRWsv4jDxKVhWjFR7viJoqrLwB+7X5zAjlX1tcf2jFppTG6qElc3wBnJ3r0mHxYjy
N1f/Vtk/gvp3fs9pnX6easgiJhfrnFPaWE5/h9GoNbzR8JiOQmjLM6FcFuISszrDUVkBQcHZ7qEz
lcuB9PPRLG/ZcM2el7Km7HPfKRxnDvW+0c9mfNPa3W8UXMzgeHODct2kbH+JV9i3o6x9ecfwb2f/
Y6r75D+6hMx02GJD2tLTV7W/0HhGDKYMuFQ3ATYbtk1P7OSILOZjinxkN9jLeExPW/T+rr0q8k1D
diPCP26ydMtbXOFesM9vr8N7FV+8VvHUxGBDNiXK1ldWv2KX1Sns/zVjJlFWkzrJy7aCdZ0m2ONa
oKi9OA/DCVQRxb/zsPp6uino7n+dwQy1fYgxbBrVWONjVkjZIWSnyDxOMqE0a/SVUbu/zvDSMMm6
+vRd0EHRbH/DbfZa/MYTkFX+E6URvyG7XWhfZLdbiDWU3gyWQ0qBPbeuyw5YedymQ9Yj4QMW7rnF
dA4ZAz3ZxgJtHB+P5J4EbOusdqvHeGupupyIsAoMVvbJbkgg4NpV+Fym8HOjY4c+DNbRz08+U/tX
I32XyXcB2yb+5l16mJ/aQHOiHm2jfuP+Zub8t8ElOq14CJQzxBMzfbfY0p4spFfe2/9yEjhdCVKw
tu6cPN+O+dGCLDDMOlo3bwWEBHQSZSeqW0nf6Cx0wmOMCljtRYXSbNgMNlmnuvghYCZkE9ACGyVI
QsLQHCTA+z6HdcSv55q7HXBW4iUDn/4LTfCqPMWgnyDA2M4ZoM2OgobXOzG/Kvk7DX+T/i+10Ti1
SOnEzV7ARVDva3WXqjsexk9FsSfOnsLiZuLs8U011Q5HubyjWLTFyxM7/CYZJsa+cm6pE8CboXsm
JyFplXfn0Bhsq3BFjpLoUsy/IxqOuTDhuw97NAcbL1KwKfAOg8TbGXjCbJqmRc5SxfIRriyqVId9
TsiroHKB1Kbb9x9ifDb00jaDzNXwAhYRGbaGzs+CEVF30rL1wMQS2MNsHckH7WZzEwXj+TImPWgY
43hVrCMaQh6bl4Al5l4BMD67o9oI+R8r+a6kbz/6UcKfzqvAKZHKKWb+TNA5rB792Sjcwv5TexFo
6uS7GzaqhEPoFUQuF2yGn3+nT9MITnVJspbWqIBfqR3/9REJ+l/F/5XNOaxVGg3a/E/NOocGcfxD
tBF08tVA/5HWDxaBWFLtPFxU9e7RhXb0WsIHKLpWRSk4y31m/AbE+A9CL6el1vpn0FZm+q++Hion
i2zOC80SUC4bLDTVn3GGommVM1QyFXL8I0y5kDmlxiYzL5KgZJcICK+y5jbZNw77xoiyi2ZWwzfG
ktzMVMK1/l6qt1LGR3zvNnzqbH+BocTqVoGybGCEJl4golZ5FYZeY5mUc81OPlg6cmH7wbqTyf+4
Oe+vuHpcS2FeVBtxMQ6HqjoRkhQpe5WucnB5Die1OsBMADJFbOk/vg8kEonXha0iiN1vHzNqDugy
uK375rPJXJNdqsnKci4woEYN5wgmfzt9HJAX5Q65wjHYV/+HZwqTRWz/FNY2S/eBtX8WR5BdNJhp
yTpGrRCAQ2wDUt12yt7PjrATO3F0ZHGnL1MS0vxInABeNNQgnJFUREDg1PI/cjgmW7DeyJsdhUJ7
fKkB0IgQseqKL1W0rn5/hXMGbwYjkRggD9lEUf2RL2Rwl3Cpb4u1vfkSOgbuksE+4bgc7uhFbW9Z
e4EV1B3N9lKvg3qf0tKooqZuKg7O6YqjlcTNbVuq86aGFzeJwoislSuJDicvit3g1jCB90g7zeOU
tEdf2WO4rcvJcCv1e0E8Vq4hbB5IWZJtSjT8tQ9HRp2j7Xi2FLlE3digDYpA4tdj2QLkNI5jdNSD
A9+KX+9K7pIpzx4nC1k/nor2GASHutrRjxiysP0jUbWK5ZZEN9ZenRIdGsBB/bZoFP8aACDHDuk8
9/gg58XEfNXkyUf8mJtIz88ZjOzUCYtzHR5hK03vTr/hi9ackyGVAaUncgRCjLsu7tUax97yQbUy
sn5KQ/xcJnOHoLruMO+yjRIWRmVnzZEenanYhXmGFiaNL6x4SBb5N9KXGExqBTz3iEcfK4/Xvxfn
Mxr79GNaH3qqncKtHzpDdhToCLkH1pajXvPjD3ulssHR6i8CmJofJ5TkzMTQT4FE52oaghYtl0CU
f6iGpFICisIheWIx9SwEK5U12NpKmdVnTbDQUwdNXxzuyFl6Q1kHgRmAfkN+s+RbIXwIyKDnQrlI
z0Upu2l5kXE66Kc25DB2bFWHhC8pc0K+mr8g3yvXQDSmALHhhYXXa16ZL5NgVY0r3+QDvdbqdYg9
kdTcamC0waBDDpERHLMJevOil6+5fO0pwsTy8JGa89PfsoYfukXWLMv19JLzI7AzfyAHAltd94lt
B9RiJtgAvLSZY+gWf4GY5ItSuMPUocWJjVnHzzgR8wMB/+SUq8nu1ScG8jpFjdhE6klorsNPnu1y
iy+2on1dnIs1Iei574xwOOP1ft/+Ku7AX+EMJjMBLmrhIg23Avi38Kk9PoOVyHT8PPsELHE/jSeR
NRUrVo03frqI651t4ztAVBU/+ealV9uU+GqbouyRz3gfUP1VGDz0HW1Lqq6h1tcABjW9qxI3vR1+
BY39CEcofpz8XA8uTD89mNGxhcwoGwuDKm0I4/1ED4yg25SeqnvdcxbQPjtuS5qoLEp8SGl8o46a
2k+b//rp5PHdGDz8SZeLmOsOhJcNCraAXpuT5LJz1DvZ490nxqnZJwOCHzhpOmNGgLVqEHtj6Wje
5fEjH675yJ3toBP5r7e9us6QexT8EnMrch88FXGwsZzGgmSryVHojzouteeZUmpM03G+EQ5Buahc
ESErdxDXpr4j/EPY4PdpfqDhk+X4u+KIDDyPSOEsa7MHcDouRdoYiz3O8irZFC2mmshYTLSUfPm2
DgUmqtJarylpsQsS9tbxYR4zWGDZSR+nw2TNirH1RsqvqzVc5lWirwJSG8/iQ422R+bmGMyrQjxh
a86kzxxBGA7wG85GoqajfGZya2zWx5J7VMkoZLPR5EE3Fl4NSTRchY+Vvu2FuUtrtnKWqGSiewYU
4VmNgXBfdOU69BPDJQfjMsfJLpyG7lZQWic4AVi5kXTEXmSV33bbKtlChocNg+Kic6m02yHecnB8
FSCz8I0RkYP1+/lJyRBkEZngsTiTs5mMK5dHb7l/cuE/TzAxWvrcb1Z5J1wLMMMX7Bv/U5Fz5Pw/
LTQv2XCKuXmVeyITRIMAj3jkwPD65k8Pry/BQuy+ABNMB0YrLyzvB6cW7UPFU1WvR3nNWCBDYhTW
Ib9H4sba+3BE1lOsImgv1r/K8osioIHVGWMA1TKe/v+Yeq8dx7Gt6faJCNCJ5laiRIryJu0NkZVZ
Te9Ez6f/x1LW/s4B+qJR3chKSRQ514yIEcYl1U5NA0h7D2xEnw7YrGF8Cfcb8SeAJCCX0LEYIfKI
OnuQJ66MhnwcYYiblBiuqoMyufN4ByZRuBikgYcxojvMc5KYngBAD2/FX026IktDgLYAiknXpLji
OTJsp6dzwb5q3SWOTq8Tp6HVheoWbHBiJKc4iRU3jQ8BJivRcMSoPiHEUVVinCeOJSzb6mVX4S3a
2uc5+1Nlf5wFqvb0XirrgUeVQyNTPFMe5Y/SEim4FcePhYEDZ08zQ4IOXG8jls9O+NiAWBlbVCLB
y8O8wEGS+KK5tEX98RanCihZllOgZKsn9cVgPwXdeaRtiJXF3qwOXXnU3bz02upl8YFB0mrPcFci
rNraEezzwhX5V83DpMjaE1QqmI0Jr7AhXMoYyrsjDi6kRunxGSJxiuIvfJiBJnyYsGZ/VUb9SK1V
4uIvpMuCo0qK6462RaF85zyLHLP3uGrg6HDVGMyOCM8YP1nnB17Jn2+4GHoUagZt0LUhjmUC5+7U
bS5QFV7iej2wEUqWR3JZMH8q/TL0q6rFXs9QuOROY0T7ZDq0K7ggw+aX5fyArXCrxOLJgzMeVsKZ
X9fCmY9xPFqb8vtj4N34WBDUjDfzQLmVZwu3aUobViNuAiVpePZnmx+OCD5wPA8jJhvP5i2Y/6RY
ZiCM8RWgzJB4dOxiKKYTJqdHqs/XC576p8V0CmVBkpgJqaliyZGJhBrwfj3+aZDmu1NAzhhb6yAI
FtfIScQG81gtDll2sBzKFWO+xwvWURzBRDewejcLZzDduLzHjU9tbcU/zZ6bex+t2uQtb97j8gMW
4YR+IYrGI+VQRYeJ23mPN+Ycz2f4cZUH0L7OYEi6srJsPQXDRCmyqWS6JFJYBwNwKiPEYaA/DIXU
3DeJK61Y++GgDpyBeefPiD/X2tjXUvIYW3GfjbpbvFmD3yXL4g+96aIMp4mPEfDXDXjm7EoNUAk0
2ljz6LLubLHKwGsI1E6U/xIpmyk/qd7ifttXVHJhL1Y2SvfKaNl3P5PMh38J9aWkvMjMS0yCu9/x
8sHwp0ABo4LQtAHOXHNcaoiB/wkH54p2L9HNioVuptGQ1vdrYVwQK0M8XMNS1UkKLQ1h6CclfqWQ
gA7GBLGKggi+LwZu2XinVK4MhYM1lAjt5mjpCVfxUhW1SoHBkVQIoQJEe+/i86L5lxBPYmq98tNs
n+PhlsYvJtHdZdff8+BKdi1kWbm3VxlLZ6kkZy76Qju+H6G3sB0U6//pjCz9AGzmHlsJU17Z8Jie
tlbKEBiBUmTAJ1uQqWbEUGxF5BT8OqYEkjcjmM5Kw+xxK7hk+pfAomrjlZSWgDwL4zNlFSgrtY1s
sv3tQZ0GCmbwyVzS8Gz07sevZgrthEc8mmmo7xUTYXJHnmmxhImyCA9SKJRVyOsMArq25/+aHAuw
FfuDxz2sloS/On0PjUQiuwmTSbSr9jmp8usk3bXsleadUXB8lHALyzw9NdKKOhIyPRSRM0wFHyQS
gispg3KP45iFMN9MjrJR8l1CkMT7UW7k9L3WPwEqjo6aFzuy1IUisqhpsieImtIFXR+m4NA5uXxm
wTEx3UDvBKCyUO8wUEZrZZDU1+6c7cH+QVmRROjod5p4KCdbPbyEdKLuoMQFLjZjet3MGfP6v6YV
HMkwZKXXwnjjLGCwfpa2LJ8LXKnO74eKdox0DPTefpbAIh2r0ZmxFVTelhx5sEO341otclyTVMpx
Vj1LGAsXB0o6O3OvjPu/GMNK7lTBR7iWw7/lygj9Cv+zvk0Iu3AXljh+0B/vDaJScleV/nmb/Wnb
8/aRnODPPG61dG2Ka29iAHw1SKBjMAVoEJ1ImPON5Coy1xUiFHYuHTFtF3hdva0bf93ZP5kNCoGn
+TrQ1gWciIfoDpukjbtfZE4DH+gWhLdAv0X5hToOtylc8OoTG3PJt8hJ4AbUWB74vb3NlS0ZB6Tm
EtgGt23Wxq4ZuZwVLCbsdCMNmwdtvizODDeOvXwUxI3Fk7iRLLZD5NfuL+O5sfbhgjDuLs2+E6et
1/e0F+a6+92enaFcYbKTsssiu8zZxYLftjjri3OdnBE9rvITD8QNCzwQ75WcXzlkUfoa62fSrTr8
8RD76TloV0vIGBFnkQwXGVeZQFzwspcoV6diFJ1ZrXVLO76XbvPMNQt025p+GFCw2J6yr3w1tkdT
p0jqQFV0gXOPtvelsWXVODlNd+AYIm40chiLM2b72FEPnCA8F+Sft9zkpa+h9r5d7lsxQXfbMTPR
jPb7Efz+LvSfihvife5fWoXYI9zfN21gk/jJyv8j5Zbf7q3v/F4syf7eIo1AwD0UHcip/Wfs/tAU
ONUf1VUpbml7AW3YRUc0UIo9DmwXapXSuoNN1ZOy+Use4TBxxdq7iko21tzEUdyZwxRglGvXQYuk
e/QQjEezOBusIZtrOt5m+9Y5JO4oKiVxZ3BwWGdYgLBSiko6rq+twr+nW7nZrn24pEBYY+mlCO8h
DRlbRfFC9H/Al5VLaHAUztntPG4xFojCg5TKs3svCe3Ilt/Hyf0/+vu/NhCsek/50ftNMASo0trW
c+RaUH5jOJPqLf3DgAcJQkx4+XjaCUdpt/43sj/W9BI6O1X2e6AYEuDdg+P87rWGXLhIWyxKqac9
N/rZNqrvqu/pT5itsaYTkK9N/q6Tn7bFeOjtMDaa52DFjjq5w38xc5z+53pHdSXo/Z8eaF1/3/1Y
KzCLx8xcM9ViU5bBTAsz2V5lEGh2JuAnFgQkllSR5N/tACJMgCQYPuPHTcqv4Ml0UUNw+emqtx21
fm8eM8aZwVod96DNLAJw8Y45XV74QeH/OAxpIZsRUuD5Hv3PpnkoWDNxYvgSigc6KHFKRbxWdFAH
pyQ4QNJ5ZF4PfYkxxFdaWDhsMVc6JzrKiSxROSVRFR/uw3BPG3lPZwZO/9+FPZZJaIqI6nF3Ntmu
6Ni9TjXb/e7geIzzbLZpReWF44CkiiHUN2IEY4+N95epkuNWHax2HqNXbX0QNkuIBXX3izN+IJKI
E8qORB6vpvTMxR6YC6AUgYxKxos5XCixANsKWQUeKS4rGEYJbr0ee7mrGIi/m4A7OY07m/zJC0Zz
xoROgBsRD9/Er7FQs4RzniB1cF4oFzm6dourkt3C6ZZPt266sUddsDBAXH7vjSXPS1pTCIxGw/92
5t2FnTnpayA3v6hmKtOliDOqlxA3xcABvQZeOAMqicEq3WHzi9J/jVzUYnExc8wQFzMDobbNLXNl
docSWURm6eRzrtBYTBxf/wtG0b+qPy8bh9Pfduy3GFMTCRKboFby5umVO2iwdtIDH74VwIDjUHUB
BAps8fHwkNVJG+NdS9LXm6mLuHFQvyXJK12wz5+VFlvMhSxpMbnys0j9qeqwIfACQQ/0Frw9tRLg
rT4g+Pnc4BvTFqTl67BiTw8cMak5aFzr7DazxAxu0XTjRorQOu7e5dSjZhb1tdypAC6p6vzK5c9U
/1ggBjavWnM/4Gz3qqX+YBVBzHNvYD1nIbNZKOQolXMEowHIQOYZzSFczY+jviCccoxRqqeLjNzO
gbtem5VLJ9hoChaewrSqHXkM4iVllMJL2oXOdWD3yWbTdpiMs3yrQwmhCKBPfEn29XivU0qwNwCt
wSN+NlA2zwZKShkYMbQ7c4X5jDLb+a0Do9aIKPNixeUQxZdUPZIfRj8p6iv6CVo4S3QmCQWr9zvl
Hs6IM0Ad/tbD3zb8Kw8/UvqnLb4eWKKj19nW17hQWJureGfLQ24dQ4yuIRgPGZ97Xi3/j6gMaOUx
CNBKGh6AumZCySe/GD/zizSP8DZjJedt/rWSR+GupOSWaBxOoZ7bP6z+bbsdIzeSWftu5HBTy+uW
9T3eem29SDY5XxDAKoAgHi7WsIfhFhW6erycqcQlZCNDX/nnDa9afPOfXA3AnseU9MUackEp7+fx
gCriFrHXunN2tvILHTE0V1EuQLvxWLPVvqOJBKG+7iSRCmYWnJod5SgczNqRrZvvYeWkTNUkhc9q
7XXu7oL1+PDxNJg5+bXq8kA6Io7zAD372sIo+JSnzzb46qC2t3/U4YsUWvaWwVP0bKxbigAn54oX
ZN4IxQV6srnZOOqrJO/jJy8JLjX9J5hdypcH3jXjYpPaZLG07QUhyEvwEyx2D2mJN57Xz5+3nSc1
bi27Sv1eW0cctfiEcmAVpBAcPplHwLmLuqBj72Tl8vXBV7rwB0TZ/P9z5yb2SQ3OD1hTi2u2pUDG
TvYRFXjGrkr3xAHGdF/+z/FXhLsB8gxJTntb2F6N72dDuDRuzoZF5Z0wfIUQoXVhwjdY26SHMkzd
ggiXWW7oqezmq2pe0DyClWa9sg8hE1KChEeL0Zutqi65Tx+7d1bOC8XXrMzhuGsgeNBIIkZsM7u1
0voBTjPBz7SfNlQ2JZmvWtBPKDXahvZWk7dsGekKad5D4LYOqPP4aRuFg4RtNFdfS3CGA81thIcx
poQHRZgzUomJ2X+Uu74U5gyt3BmSr6wGMtPhrpVXwcNPFpiiHFVzFlBizgt6CxB3c8FTKiidkP0h
3nfVAeQj3SedDZD3TMH64gqvJjrynkVrclHzsxmrhHh8nOZjEeA3dihhhjDSOXEpXqoKR3EgT0q/
lm/0u14iOHfopmNjnyb+6+K7fi+Yhap7ar0swM3SjYoDy8/KXav6jeRj2pIlX5f8/tX8BABFYIxX
arKrTz36JnD+TRveB3QedT5TPKDWIEyueXwdKA6/9QGyOLttYBwfLtrEgv7X6DORQqLIO31euDpp
efMkbmOFzrZwX0KtqIa9UR4KbhfNWsngflzn9CZXd61/6RzCcjTL897yu+0/lP5rCr6s4Etq/ygr
JSDeRNfwwVYOWQzDdZ942F8S3V/hYb7UsDZWZL10RWS9SuUoNywl933Nvg6QPjazGtT2s+8yDjYh
94sZscDTBCFGOHzm9KwY59E4y5hEjTMPaxtPwp0YKwNTRG6EdGl7zrRjzAfZkDrmkmzZuzHC8cxL
iaxJlMIWuO6+48WPbnw/6h/49lxbinZhdLe3cezIPaLN07QDpzFwpdLNQCRS2mTxlwu7fqK+Q+In
qFXv++JPN/2k048+/E3C/+KRf/kJwKV998UXbiqoV3X7X5s4BHH5zSiXwCAwDwdyJDDmVFrkO8Z/
USePa7w9ze1Jb48TjvT6BvJNJYLz1VGBaTh8hnPivfWVW6lU/3i1weN/WzvtcmQzcljQLmSQpPAt
228XOwp7rEqs8YPpSFbFYdawRnoGADBu32K3Mu/S4qIF+8V6Tm7fACv2au2k7B7kdyn60KIPeX5X
6je7f31Ym7ZaMyzBNIjvkUa69j5pZ2OfxVtl2rq9SkzECSLhRTJXKp8hefwcVrX45tTMvZSMP8xN
w2+a4A7w+QazVgkDb/qxpMt5vwTU5MsSmUjhbVq6gcYC+ZhaJ+lxrR2DevF9Gu+oikawYUU0syoH
lJeKpuUqd0mdxDhnb6Nvjp8toIn6W9V/+GgH/S8fLdC/Foi4uSqmFSHeKt7mJmCEJbrJ/hxADSDs
iPxvnWhotp8WL7phsXjthWyZLV3+Bk12c0s0CrOjpGxIQbvGB+TqD896eMrsqaanf9vqXU8E7mfW
7vXjnkm3qLiBRYELtrHmtzLmAehrxRGhF/hQXl+o+0G+wTbc8cwddm/rUdpLxVGyBFlWn8/FqwQb
kvaQ+BrSyMfrWfz09U/bfM9rSgDJF0jNZl5TYfEL74EENLYiYfBL2ycayehYB5gk6PdwVS/oBTM4
Hs6L8SJ6XrFEws/bjtw9Pnvtg34LjlZBs+URSMZfl3fyAtfj/5zBebpxpe6Hq6briGMZAGP+QZBQ
j0hDpwM+85niY0o3kldrq1gff6+TfpRYwOknlToHDrGS1/QeCw26rIggtNFGRlCUN/QVkVQgD0Bf
UdO6Cu87VMlalPQGz0fG/rGOZo87akk7obUVx9u+OMOsbdJdZRzKVWaIMieyAWN2CZ9u2iY5l8k5
T0jJWtqRU6lKarY959oxSqHI7QDZfWTmpYnPWnQKOWRDF91a1BlLrjq4Z9esGAEu0XgK8WYt49al
SxxjOV3ixMpDqtI2KUcdQk6ml5te8wDQ9o8bA6osNb4V6Y1Gz/onN78h40kEsm9VL+a6X+2JbRHa
E2DffifD9hqOGNI082wgiES3JrvjlUi/5/gn7s8xlacRBzDta04ESgW2HiAVx0HAaU2umH/Iw7wU
BogHGxntk9b51QUbxyPZDSwKVNEw03U+DTOJInrNaZiBYkbFLCQe/+3RXE2L3+6lr0TxN+hm9jKt
z4PHIrw1UdymsU854WL4NQ3iRHzWK4Jliwg6Pp/V1CtWmT9Fzi8pATc2VmwwCfx9C+DOFhZoQqlU
dlsZFOGdZq/mGblMVBbq3e6B7XLDzd5OXesZ3s0NoLhejPuVI364nZ91SO2wlZ/oUvQYSJzhRgNb
8LhBuiPnjpXLGsUx5hJvouGQ0SqL8KCs/8O8NC5z55g2B6BrJBEI5eRe9cTeAsddaJsp2Myza1Xo
U14SCcWR89Xv+n8EqQk5Zt1W+yr6W4TgUkGFU8oGIvN5tMSqhuNHLuATENVZC6JQzoko3kaJuIlw
sUrPQWRNoWtNEMN0JsDMM0P/PLwAhbbpdPEDyU80LJH+gHOKx8+z/fcI1A7LKGkxumn8FvTf1iRo
33kZuOrKtfZyy11L1LPRMdvo17q6NxaNWq+sdywU3PAAh5qd6yoP/JlPGNZpIVq/uvoi15eHeknj
K3UwQ3xVNzS+fEWncbkNQd/7BFssNt39B6zPV9OikeBuP/M+uBIKjdrQ4/JaIG3xhV5JyaWMGRGP
sbGvsV+DoLSO8nSWwys3funplw2eflnEDoY/DOm/DaLWcm8w7SV7kuBJdEjv3fRWMVQ/XiVrlV3H
Yh1nL9D2wvTaqUDRQV6FnQdTUtinEGw5dMl7jHOjcQRBiUy/L0ZRI2ovCKjibgIpvbD2HRwiLobh
Xy+Gxj3CsbL3RBe7nRRpIaBDdbe7CPhBdKKYql+sPPYndryLRkFMkFGoOs/S3JozMNVFy50z1jjE
KAz49UIX6SanA5H1PJ1HFhkvLzI9kuHsSlIvTT2TKmjTUzCGm55pelGzff9sgSpSxD29Ws1bnHxI
cEDXgJHbZ4VtaCIW+BJ/++hDCEp7yoTJUe60DzYg5Z/LhaNLg/9vWGLQhJW8LP94FK4cDR1Q52H+
yKLtON0xS0/NmxF/YBiDUMSbwiH96XY3k6OGbtQfhtoVu4HSp0krLLYsS7ID4d8LeyRckvwnXWMR
4MFWThQ61l6j/u78zGSXECRslNB/tUtsnia4vcB9MfqMR806cVDRm2vr9CwG5UMjiwKedj7Osyjg
CViQjAerBSD3yx/qZupKRWvjYBz4VZGqC5jePmSRBsQIMU59CwBaedZVQmiSHxGwQF+GIzuRxsSa
1Z7U+DTgVyU4XPXrpr4l8TnB2jj64cbuvcFjEQJP4leYmzSw2Vsz8FqQJIPfIp+C4BboCONZWWZq
joWe3J5tFfzvIQrxvCNnuOz37pxDZ46iFCxJG/xqrLvY6/ExLx6ePAunLh+zzvc+wTwIXLptyDns
bW4B3CJtamx8HPlQpDXLMy2vAsz0bFxY9C6s+0IW9pFBXp9yvtyQACEVj940CjeMQgWM5Tc0R3ma
jrLodeEWhs+AFFhu62GblNvevhf2PUrvi+S+hdnMJfjWDpTIvKbVS5Hc+4lz5x4vW3MK3eRP0F2g
IiKzIZe7Kc1/0TWJr7r/0P/yAUmsKFe9BEfxJ+j+hMpnFq+TxbI32N2/kljspA8a4aeHi+CVHzrj
UBuHXw5WlLI+OfQ93XHcFw+/iXKgWngE2XiityvdNms/uvEayheKYrCc8oc873KUUhZIizf2R5Kj
Z8KmAM+HW3pW7ivcXg/xhXxdEdT8wf36i2eYCl8D5WxDw9ypbunVBFBhs8e78eypqjdK7oCvhzw0
qBFEDDb7AhNFboFyUlrl8NfNh6bkVAcO8kTTUxac2pAc3Em3fLnbgTOHvMZ9sxd3FdhrnDy6/lyT
zM8uAcE0B88y5kA8y5BviNLSi4bFoNhG3BmjvMEIkMszmrsnU47njV99fFgjdtisrAWW+tmx/Tuv
ser7ndfKYFNu0vm1Lt8f+MeWDDw0jD54MRqbm1MdXkfrli0DTCuEl6djX6DB4BdU432oCr8gpiTC
CRIHVrQwCr1WoeJYDiE3KuLRLQi5WcoP4wzOPAKEZOPGYtsgC2FScDKCN8FV1paz4VfQsD5mqjKs
iz5cIpxCt8d8rfE/cMrXz1F8muJjYyCO4lAVh8fF46riI9LX0Stawyprj2QQjMFHveXXPwPtLEpH
0t1l+/YrY9prlXAnKHNnjqmj3scvv78H8iYCL0pYOhKwdQlRJsGK8OhvXTshsV+WOCExY9xol4Ag
aEsj0kaHDitfHpaQFuDLmiNMEy+Z1i1wYX3jIr/Yz8x5COgZz5q8bjBNE8VPDp12ptszBt+l/oQg
ui1RzSw1V9rU8GS203L2lWC96L6Gxfeg/xj6D/VPbfmftfgx+Yosf5P2ZEP/L2kvGUu5XM4Q1RmQ
GhHqO34hi4aZaJkeq91CY2kmktyD7a3YF8L4g+W2Bdkmzev+qLcwEIm6a5yJHwh7y8hp8dLrjgFU
IRGtqt3oKxhCtG0KaglbzYqAmChseZUJ9WOopIUd4whelPaj0k4Cp5od6qdMOI97vINh5IdrqVr3
1dZUrsN0T9eS6Zumr2G4C/equisrgXqdWaVBjcQE2p1Ju7ZEBPTj3IokGv5TJHj0bkUh3kaie2f1
H8qTSSGtyG3GybnFi4RvRHcmRDONqukVJk4YYgZ0/7cxWSl8qwETPfV9ZV5KA10lQBKEjyFXBGvg
0QmU/GBfH835wYergCj7ztSvsvvQYQ9py+J5imVZs4TKk49H98zpEDirdjgDtbHhtdUiYlxKYlzn
EMe6aFypfMbFiW+IXYLRE2IvhjagwMoqGh08Eix7bKGMV/+xscIq2ft4ce0D+/y0vsDSXk72V19/
y/qPyVZaRbn+Ky9+5vpnbr7R2Z/B72mv5A55TmSricOa7FGySx6cTBsAK+xcFIGF51A9MgMrB4ps
YPRRoNgeHr1TftTamQhbBLLjoDHfGKdAxkfsGCZsjVObnYvpQvR7Ed7k5jbrt2kHjXBCRq6+ojVG
KnF4gF27Lk9qdqfBje4LnaDB+CpjpfNUflx+6SsWg7eUjP5nCiugWSWRF0T8ZmCHs0lgh22NMX3/
GAV2eEJxZ2RlCzN46O6NzkIHf9Ti+Ij+ZsMHGEo1+mCwogEbWATtY8lrX70EfFZPylQ37smR2Heo
Mm39EpONvOmPG4tDMFUA96olOqMhfSnyZ9AJhGHIzhhjaMoCy2WqREVduvD0U/wZpKWYMR8b7I92
4sucnrE0LfhW7KN2P7P2mz7H7JYEt3i6jcFtmG5zfjOMa5Ncj0dSofaTW5pD1lNdwc599j6qWPL2
OBDT8tA9j2L9MxlUiTcorf3J9OdJaCwJxwFwl0/2GoEZU/IGEErtWW1OA22OK2hKWbeJONci3bCc
0DdF7rL1CNb4t4X/JMuX+FhgW/7K5g/rxgKH/4ddJiBSglZ7ODjPNQptgKQ1aM20lxk2hXwdx0sW
BQQ7DVSyY28fsTpmsyh2xupIsXN+H6KthPw9+wWbcg0qLgj1dUlxXHrW+rNqnBOk4YuSXfrsUmWX
0ZPgSnJE/0VdYSOKyFuk7SmI2Ug925N1e2k2HEDhpwFrhYCm7Gc2GIE/8Q2xjrV9kueziIS9Fumb
Nb6l01szvanTGwji9vE6r1FcGh152H3QYQHmN4iXSiyefBAwQAyXjqb7jPL2s6J05c/Pfht6N0Hp
9iNB/1UC47f2TY75qyY96YvTtDhBX8A7B0yPGhsc8ebOLndR9S9/kuVsmCAvbCNiJj1ughW+TLpf
e4Dqz969GeaRvW5O5eZWCC/wqZHPC+k8rkmyxRXGEhFmG5UDSFc7Z2lWc+KKaYAHviuc4uAXSdGx
lTgkGwQNAhTaV6Z9DY9PtZU30qo3/LwUwOwA+TT4T1KF51uXXAskN58+lwdMuV8ug/tN7ppLhpXW
cpTFzYprhpsVG6eswgirOIvoQ1p8NvQxYXjU2CG94ryC4srtkzskrmCZlnqc+/FWrcUmqQ4Aahd0
x9nHPV6E3ypQonT4DgYM+E/YilXd5cW3kNxZr9MkFhwZL2flaiCRK++R9KESQtG+FLyW+Z+u/AJV
lh0mc/9/r8qkP7j08SjYq3EZSNcAAENxNc1L4CSPW2teZMZpjokF4AwDLywnq2NUHB/F2YT6v1Lx
n8cvRJMJrqsfbyOk9iVb5Xklw9ncxgbd2ILYsMDwx7M4mcSzuEQ+dbLUMx6eRsc6r8P0DIrZOU+B
G35Uy9y4jh0WTCSLy+RAZuz7q1YfjU0Z0gvERCT8xbj+fEwmy5djU5+IyDR3Nb0C4xjGcxXfQmAc
9GAp7ynPm2cUUL7Wzb8oIHcrQqQVMWbcp0b4MWpvtfJiUsdtVe7iGRHGWlrXg0cOMFH2iFZpabgl
NwDg4K0rkyoiOhclaN2iwwABZ1rJ9q2o704ek45skLtvk32rsBglLwO7Abjh1Ff72Sx0cr3dQeYS
Ojm+55JMBAErcMxPs5PC6ITj0dHYsTU4L6FTl34ClfH/ZwCAwUlQqmCrr0aKg15EireE1tnBxgQJ
hENjDWgTfyLCOameCKtyKkC1IrjzMMflgiAd5Wns3CAfsFqO9+yjRNpm7MQrLqHjjvlpnM6Jfk2q
e5eTtdTX0+o/Hgg4ijiIqC8JllIVy9Sas9YoYvGA7Lb8Ag2xC/6hbmRgN3imBVZl9kxWRJlgjdh3
26EPFl2aZnB0aURptOSKbkovGl1gaoPu2oggVAOL/A/VwCzwMJMNNtRoAQwmI6ZbE5SLfRTvGl8v
1c8GLwMW7ScizAy0S096ZvCBQj1EmHFkhZbziIeegYT+D5guFwfxCHbZUDWGK01Ym7GKischbDkw
MG3nwIXpSR4b5w4urk3YJd7omwFS35JIfR7tooJmUvFslTgTaLu+3v+P7MzTldNFLidL9U8dOlgU
K+uYSPVyto4RI4pyoZJL/dahdMNhRxBp3N4QAipcVw6Em/uQnU37kjlhdm7ziww/2r4M5bUur/ZM
18xFuMH8IaReYtsWWyxgKaiNwusL7wpi5SCtB+4s/Z35mUnT4hydHBkWC05h+I2CHQmYolpzHzPX
yCL6maMjugF5CBY9uX6FFDlxGnjRlEsOqTc4lPOxmY/fIaw80q+TZ3BzMkUWaSSaUOzeJu2qRy+l
8SdTyKLMLskhmGVnunX2S84Xd6W+/dqt/prgbpkB2fsTtZsxpPNcxWNFaAxKm8OSSR5uciwWlxbP
IAqEpLeufadzwvJghav0UjVekXkPmPm2q6huR13i08SBIdjKN3NIx9waSvgcX5LJiyZCDH6fsY+s
sl2r7SoKB+098FPZINgjoGf/9aO5RwGpcVUae44krMF/uRXx3sbSfZXi66RdioaM5EmWjvXy02wu
v9n7OqGCbU/wvs9OFXRiRKZTnp1H/HDVlUt2RHjyR2zHJrV5O6XdReEe7EuyydJVuKw5A11JHq66
gYpX7jXLHAkphAS1tvqDznGZhCm3aTcFBWd9DBNC6atUjg7vH7wuzjvKM/5B3oP1uTpSw7Qk93bQ
F5QY6Ds0mQYv/NN8hghTYvyASe3WsCzzawVjjZ/BQk9z28o1M5dgPB+sTOp/3rrnJN+WtJnGVCyM
qIhXhblGubfkKmlXIfDyJpcf1uKq7eLFLQvuyUYl1wpoWP4T8ZhZLtNhq0voB9boJ5V/ZYkPEqNt
VqG66TtODtkqesLIcoofpsWbnb+XWLLzd4UTzj326/Gu2aD17uogViCDdktm0cWkkOTTjgqLMYMy
Zbwx/VLOruSjbPM2KK/TZBAf3RapP+GJt1YSWXRj9zB2LCb7dg+X0J9XBJywOi703aCIiaxxIIZl
5ZmDQNZeq+zWP4fNiknTseq7FtwmAyUBe/QVcEVIhax0ZIXd77t5pwbbagKqsZPINdEElLG5ZLCP
sl05vdqLtxI0tbWuYRCUgvb4y9lV9W0U+UPlgyvXiBTo25g0Amd2PDWsGTSxe34NIxZ2JB2eG0N2
EZbY3AkOc0+LqilKp7nbQjhP6AELqBPTCLId5bRYLbavHg14eNOLkQSMm6wwVmEUezxrYsiHP9iz
Tl5fQ+PyydSiMCfewxJgxMr03ptpZber0MgcDRuo4neKX5MqfiyDBVGOvaYK+9e8MZv3wHjPzfem
2eh/osfLpL1AbzcFl6yYxLozYuH3DH+z6tPDacULwIRHYkD5oFsCsegTAvLEFwzX5P+Mk/pji0sw
eGwfT6Mg3DXO2x0btlwgmtUNlRKrD0RzSmJQQJrOnxwAmfACLPkfIBMtoqp3GXFFXNOxZ2AbjP3f
oh0qzJP/0AVR6eXixPNvy04fPepBoPJCvMoIfNS5BGPBOqlfV3tEH42134NDCdMLOxsuK/pNthO4
gReDYi/pxjLbai6PxxlYdGQuAZg+xPOF66GMoGpj4aWo5RRzOkPzwVL/NsUfxfARxh8eBe2COhNb
L1xf4VcYfH1kBEqzlQGgYNhhm+CSpXlybgVVddD2pun0mR/bKNhb+5nOMhrOdF7detSpDWKp9Mbt
cubju9bcsdj9xddKw25+mRTKJHfTXluN0lEOjwsU/Fk8vJjXIS1nmSNdzZTzI8vC7W+ZpshrfAX1
J5Cr2J3yq9Xd5e7SqiejvFgyaQBu/k+rdZzsG3VfPGt2FuVxXiHU7j9U3rWUKo8tPB90JDwfiEj8
7lnb0nrzvTair8X8GcmfFKNRzx2tI+cXMJYSC4F9q2yCJ5KwMpfGnYybRevD04i8GNfYceVY3UTF
DjkcKjP2K5Ar1ks3iteftu9N+x6F71UoaIOdwZH3iZrmpK7Om2DJWX0usRlvOK+EADqNf7BpK9nA
wsGXlwablllgW4Gcnv2m9ikboAFpaEXZgC7tHuqOOAqMEomU9Ogqq1G7aJrg3EryqVaOujCdhSSp
bHDmOK0OM71y5eKlK9/H1OHWYOhflSul39gLUKDs8O9MJWv0E8oiVoJjpvCgZgOJJFXC1KYQoWH7
+wySEYQvzO1C4TpxpKFeWUKC1tbYNuMHpcbdcuEY5JJM4hSbONo4O14cmLXNxJMC22G9eTV/LsRX
oGxilAIJExiiZ+JUNsduzpYsVeHh/GofsuxOiVcROFKcriUVS+vQptA2kHjR82oD2+Sq/9u+GB9a
6dik3RpzP477lMTKY5ehQDwfqMQXVDL8dn5WkpsRMQW/DcUH1/ui+SPV3/PKWFw/sPefWWzScqs9
IQRJeAkVDILnih/qzYjxkLaSLQ6VcVdg3v+tF0xgiDv1fEm62wBTr97f46W5ELv1cvaldmfgplxs
M0C4T9zag/uSKaKmQYJzyAPze/1/XJ3ZkqPYFmS/CDMmMbwCGtGExoh4wSIzMhkEAgSI4et7Hamq
+nabld1bllVZGRqAs7e7L78VB9F7ZgXZhC/d74f67TD5fGvWp11eqRoqtK1WC22ZXZSm+/G4YXqx
7wB5A8SjF/0LfAq2ma4R4molCZ8zLVYTVbh6CjAxfC0XRCxor0eEJwQCsypfReGya5Zn56ZdoFDK
2sXQLgqdyQKmy0LxDYcEpvteKEbuRHn5oYn3wTmPvP7rVi2oh3kQN3VQhtA27Vh8TY+UPHrIruwL
eNHjSrv5puprwDgk8bVtIQ+npSgPpEAy+2NYMygo0b9F33nTudybET6FrVPHF7C0o8AYr6BX8MU2
gRrth3hbmtuz6mj2NExnseP2Y4BOR2kgXhBXqQ7peEqjqwy4AhAUGQYCq9un6KjaFRM2ljvML1m1
vrOCmhflAqurOGzTXBAt7/9iDWhlZAej4d+9L0mFQQ55DzSdE4z8+hOVm4rVReDxryAE58U/RH5d
+aUQawOxQ9QQAkn2ihq+nYIteS7W+vcl9IPnVPvsXjE1smcjvqmObEa7utEFl9/5eeYtQ1U/uyT2
pzR8vIGRBRCJ2jz15J2eKeM1wcWlf3PC0fGhnLd74mzAJfnTAYEgV4OaZfrhMiZjxyijSUIb9B+J
r6tEPkjwiWuW8nQM5ZTOReGU5+CwUF58CgXwtnOx+z3CJV0lb+Og+vRgcfQXyYvrr+fz8zl+dOBL
7sSXXmZyKw3AW2Lz1aA7+ARXkf/sl2laVxdmu4DW8GwDrdloxebihTXFfxsGxgzfUL9V7X23WjQt
BYAYtbYSUXPt0HHU81L1Yk0+stuXOnyFBHOL5hcNtnCRreZX3v669d+D/GW2H3J+VVgHB8Njr4y+
PpVDQm6D84zXDxmdbSPddkVGziKw+sBihJnbHHdoK+3oOsS1xaFXANJIwVnPZUap4aS6hsllopyl
5KTcPk7ZSxHj30po7PSUx7GWDpoZvJ27Rr2TaqTQDfYD25deERbs2oSfJzADFwXHy4QaUC6EfDPw
new2lJJRfJjfRCmZNtnkgOqCyS2QSI53NPqBjfYaLIAFDJB5sy4MR8X9g5/7h4+k6VZlu6R88o0k
oXyyxsaylyL4mIdJeRpUXDPnugMWdH563W3B6rcEsLmXQXqTPgrpndolEsV2243q1pjTomDgRhfP
72x5jH2VBTLfp3QfkMmXkLsWw+sCiHXLHRLRx6K05Pk2fPXSm+AeuYlO0RjJo7v4wUxj6SXJScbd
/8Sq9tpo9GRM+oTXu+lsX3usfP9Wb7nNI+9WukiX6nhzrHkD+wGcERUJzWoSrrrOo5ER5BmpUpBn
Kc7Sb9K7qJVwHV9XJvCOAurvUiOrwWXk1hY0nF13pzPveA+or630czRcOAHHU+t1B5J5ZBZrHpy0
R9BPqyF8vIKW/1tPgZ1cq2fZ8xDrAYRgmp8A4zanJgmUfN9SKho4SkYJGWe4YathqrJ31xg3zt0H
kQesPqk2VbjBmcHAii2jTDpXolaTJfFczxAMxAz5BCRYv/ummCKbbDFljNReW/wuFicDFtWcDFoD
6gc2SUHJAwvN4eChzXJQJ0tusfeRZi7rMSXgN2nP9/Cq3j85eikwLA/y5DDJ0FWP9/zICmvSUqGd
pwfupxoMfImeSHBG6xzQ33OF0mCIzbz6LgS8i818caThiO1BPE2qVcOe9OZnN1GLFGF8MlY6b5ri
jqmv9f83DFD+W9CSPYMhdPWeI5nYGBFWZhWiH+Inn9xcJV0HpSK6Obl/YVnSg4htiP7skMUJAVT3
bYadvaZtdpMUW+2+6+2dOdKHsTcxty1zmVSyoPma1nKQl6q8rF/118NNUNEteXFnNfJ0C8nti8Oj
OITjQQKBgMAI6PoW9AA643N892Svzc6RfJTiwCBuiApub/JbSoewMJNY1HFLq0+8BMe2P1YVXn0R
Xnrb6Y3hSCU5rddt9dnn13E4u25bbzj2Q91Qto90c3+sF498a2Z7ZQje6Xpa/QxhnOjCT0iGFCtK
OvYxwTjHNhF5xJkZTv43zgw0WZyj2kuenIrFRFBDVoqx/KDAZvVol57YlL0ZYYYG2kvcz8nNKNzP
XfZw8gd/UDITdV/QUMFvS/y+JbYFnmdczoCQFl0mKPw3eKjMwi62LyRxIjpI4jYNGg/rwuNmkh3K
eA+PhrIcdngjjVMpEPVZEdMKNMWjwR+cd18jXWu4i4YFx7B+0cfLiGXrTAUj+OqCApOIF0O0IefZ
ru32N0+97TIUhOfefHH1tPwXzKFW+55kvwy4WPanioe+vOoDNYjFKn+9UgwzPQ/Keg5L6Qn5mRM4
o9zcIJYmuQU6hX4mvQAonT6bNvykzyaauSTg8XsI1A7fw1dk/D0AsmklNU57D+cMoigKRzM8G9VI
Ny6tGgRY3tERdRA8oEcZlPphcFuHODln2hHYsmPdXOsO7HCLXwGzrikMuCmILWTCILKDv2NHCtrB
T1zWX4b9OdifmkTzLA5Bh92XmviI2O8DKpFeKRGu26cGj6WfUfyIRxRh+a5zS0vOSnqt+mtVfIp1
R/FZDEdVv4ae/PjK7M9H9qFbF8LTMbbeNEiB0Ttzow0U9VWV6aTWludQY32Ot4+oOPflMaE8FTUT
XUDiDiyysWxxMPEK22GHZHDbmLavtstccvaQ2p/pSauOMZR5zCvuu4Tbotjj1LLx6RcKlMhqpQBR
mMX13IYlHS8A88qxMJSoZGlxg1KZVK7/E37zG8d758EJaYAx5fPsg2NPIuuVgGnRdVsRBMX2i34+
Pr3fc07ybwsv26Nm5HSp/ePSff/kbw/tfVxMqdq89G5Gka+9fUcBHpI40oP3gyvW8Vj6nlKEPXiT
7FqA9huvlXSmCpt9fejXtANnIhnV21OeZw2vJ5tH9XxFqkCQsS3ck9nF6i966PW8rslVzj8ibtJO
u5aJPpg+pZNl6deRrz6d9O5NRq5JBA2hxxMm/K9ZcdIvZOeBVDYFRaJOxIxHPbF9baYYQrtjo5ys
6NABXnztkDSSDZgxOrFAevIX0beZmp6N6mQ5zVQt+b8ZK0OQMiCg+HORD/oDvnsspmVMyCRZPySY
dduORm39oOuH0j42KroIwTE6VGQBp47ILTw2JfpUvFHizTfU3LKI3boNorCBPDCF5wKPmOVoD2j/
bVsWX5bH4p4uy39Nm6jeFNy241Yetw1G/XFLgbpZQkDfSPP/b1WK5bJwFI4ThwlUyw/jEWDPg3gl
7d2rHK5uFV25K9avXX/Ve7F+zUwxTxvDVcuueF679iOZXB7D/1/5/ZxPNGGwqdirP7cY+3mEybRe
GHt19I7gS6ByoEBoNJ0ni/S+vd/3aX14KqfQPE+CfaIDdkTm8qt+Swi3UGjlYPQHh3KdKJ+G84fv
qdmIpNYDE47uceQDuc2Bj7BWw4VNqBnrh95sEmWtPL0bzAx4OGyqjcWeokEB+gEQ0HXH628L+vHT
N82tpbp94FAxzPawLC63+2fmiKtWHfa1Al/DvV65gMVmtPJYUhNAAsdbshELVxMsDfV6UNd1tXnK
GxNahZuoXlZuMWg+y+1d2TyUzfDYTOKNTtr1VcyKaRbhVK+D7Lk22FTpK0qBVy7lMQQmIn4qJAW0
ERnyjJ+GazvbPo1t3e3TIWjtwB0kT+k3Sbcd2TKLW3k8nFi9scZOv8rb5RFerO4id5daPUs8a9FY
xueSsefNESSsx91WaqfIkfFvuVszwbj3hHdlF36bf/t/t2jss7Ol/G9GglTwdsv0at+WyrTvvNYb
gKqHm0ja1DgTWnc6t1NxBnqkV3PygYGevqNG3ujhJi23/Ft8HcNxy3thfdwdffLzqH+r9i9T/sII
G/nPfHVjHrYXI1GAyBk13p252S9Wq1J2XU67wl0zRH6IhzZcEg0uPkmh438lLZOna9IyzXSsf71R
RvnkZ01IeouInKMjh9taFpkV6ZVZkT0lvwIiqKxDjjlogKsThNJJbq6T/pOGwG6fmXtBBtp1RDmK
Qy5jaDvExeEv1QMfcgLz0Uh3t8kOMmXF36S7J9STRpApOZm3MONfUdawW5MDe/icwZN8WaeMc6xl
5FlzB+QmTliKBcUo6NzI3nYooTNjaxzCfClIKLiApfkTuQ4BGcgYhyLkPF24Ez1ObBMIOlTMguPE
DgVcYpdLe60KmDdK7ZIO1yi7fsFHIPwJZ+U9B5KMe8+B/Nffc2D43dX7dlim9Up6+q9eI5qP8LcC
PJbHpcpfEGFvqwhrbzN7DFSF7lpo2iM9JtPquYwR94YPXVpq+RIblzkFsIV8QPoI+pRVLUhXvJuw
qGVm16rZ1/ouwhGTcG8qweiypOSmEg3XiXTlptJk11a/KP1Zn8n5Vx9/DNL5OTroShzvMfSYgzD0
QG8w5zpkk+yr1D4180PijvTqY02zZa1cbpqL6iTN8ta1vxDG185j4ICMBVY43EsFEMCRhBfwVV4k
Pl56KR5YeEQcXbfYlgDYZcS7nWPpSFZzwA68T6qd2w8WF2P6N7rdD8OVg1x4X4rxhwW99s8mwgJD
8cLVwFLUJwg+GEfIHtwEP0nPpvrTK2lmEdu5CeqMNBteyH6A0yYJGvFu3y3olTRiLFTLqSRijhf9
/hGln2b9FRpf0rLUj6l+zPFSP453CY/2AXom1TlSDnjYb/FrKVOb41AXORN0ZFYsRFe+YA1TQ9gk
P2nyMwy/s/R3q37/vbtUIdbDuh69vN12Ttfuacd8NKLBFauxaaAk+EU2ej1djKDh2yXuygudp6sG
13T/68YSnwQK5VyIdc3cv5BNfCrsuTEC7G6vSG/zyiZ+fGSWeGVG7CajO4J0nw23BWgIG8C7uupA
WX7p2ufN+sjza1Jf+vqUa6Sxpj9C8Rb7HjFkig0Ki1A2KCxCLbaszg/QJZR52mLZiPpUH7K2Iaz6
j2IdvfiQ7Ec7t6ARgfoSpA1r+1E+viBfLohjdc6xHT0Jh8oWyzRVYTXjP04I1pZY/RWSbD6pMkZQ
qZuPyZwe06dKwuhOm5DvhTn4sjl6uedBZ8KhqkNpBj7DFQ23QwjJsESzrapOI6Gf/HPADrPg3gc0
GCXeX0RkacKDxX2mF/paUIR0bOhiomY2mDCgvToy6Rua7JFzeuScB2lqv5/sUyqMmp0GfYxTRYET
iO8hwg4LiXf8mh+WPk7Uh4lravuczBW6oLmNofmG0/SxMA3iLE6eXtXJRzF8tc/vvgXbtn/Ie0Pa
R1HAbiJV9pm0a+Vd+pNi04cV6AJjQkmSQfv0c2v6lyI1fkiwLYR9BKKJ7zyOjtCcmdzb3DuwqL88
f8b00qrnR3nWEUSeU0D6GcArzAITGMvVMTQC7wdjAp/sZEksw5Ow9NIompyeGDc9DH6v997z8Tco
MjrpLKFRxEldcn/66OjF9AIbPt2E5ta7PIHWD6dCPx+PZszHI8q2x2h5jKXLDa74HJN8OhFY+gVM
eL7zjHt85FiY/b9ZeZZUUpQHUGM/KGSl5FCJttJakbcx8kVCUrjyLi3FoD6/niozsPE2PcV0vVF0
wtAurzYXJSe1Y1cLnZQZXwpz+XEJX0R5hqQxPuv2lZZFzfU2iekhazTbDnLXiSqerP4an58e1+R9
zvrf6H6CY5XMGL6gTr3mehB0b8EP2JjL7VywEApIykscXfimyQYJVwM4iNGhg/jyM2DyMxbE2lLQ
BwvPizsfDmqqghPFmFKVFzWfMmIqiUj8VjqBg9FVliGde3T7SmAcim6KbADPlRsXA+0tFCTX921L
oUDQwkuyLZX1UP2S5aDlMJp115yTWfv9BCToNfpPQbC8nkXF3zbcag/P4jXL21LeQsd/NtOeL+G4
+RmLc14dFfVqmLP/3k/L3FaYiRTK/lhBWrt6qhg+uB4dI1cpkISlvFNLfmzqsacciddlu5bmzAPQ
peptOFnrr1irPuz1iGLp4yDcR7iLSPINOPAitj/mwjIXhOOwF31ODUoQi131IguWLOheZEEj3CkV
/ux2pb3gSGSrMuUVdLIXbbNQ0HEPuro/byNipM2SX5KyRUbqqCPXPasAi5bujdt8hvl/DnqM7NGt
XMZOPTnQbDFkMyhHt3VGmyvi1aKW5hW7GHmu3pslllamQVJyDJ9aKhJo5SgSaO48T866M2eO2N/J
Xt53hb3jWVpXgRoflIYs8E1bT69PttcvdD2tELm0Kl/oegLG9pwRkCrRWZaT7Z4TNaWWB08iHnTD
mee9az6uI6gSwjMzDTF5wJ+6NhnIqIvDeDRByFgWKLnMy8JwsMUjwcSM1y3rd70cxLej3Z6N7iqx
J6Ysa/gyrdJ5V6wDi0QIEU+1Vf9q9Hjrtu9316R8ZgpWPnph5Yds/WbKG83Sshe3fjsQ4oYeKcMZ
2rZ3x7TdAg9XP5sfnq8RmewoJvH/MqkdWytbd3FoqWvs3cj4YnnkUSqi3774GnXky7OvUZr2jWNF
rtFziHeK+jzrrdWg+Xm1Hsd1PY+NXWLuszxoe2qFgihQE3eM9k28fRQbLdvl1r4MgzjHWU0xSkhW
44UmauOVWaKprxTQeM7TDnB19DL+5mMKYONipRdFPTfq+dbxmKNZ7tA9g5tLdsO2/ftEwMlu9g8V
NNF6P4+EBdrDui6898XJUC4Rh4BX9nZ4pdbjYpvaIk5qhNSbPc+Ow4xzR8We3odpGC3KjEV+MERE
0pettMCXD6MNFJSsk57bDulWor9vIUu0DQZDIhqWoF4gs4IbxhAKQ0x9+of/wGkVZ4A48obHP2Mo
HhMciEMjfPcctCKNntfZLZsh4kM/4mw1puJshWh+Zzm4VliEa6f6diYtGY0iLZnqQfrYP6hj9v/z
T6Uv/xTpDBJfYEJRC7r9kAe1HZgUxUbHLDom9THyBFGxXAGgZJ8Era9/flaYKbWrZF0etOfEB4NY
bXqgjcLMPQYuGxe2zploPSpLAHnmvwBUadhhTUQ1Djchu2LaDqQNyHP6Zx3VVeVdTH59auN++zKs
j3FykaNTMQG8vkXxVA+adGrnBQ6VcRVlOHLpVlpn0Toe14O1nhCSaVVfkfzIwX3DY4juwOSz6j5n
qScN6478mrUu+GtuEdGy1hm/Bm6PUIdQHiNs4tdMOZPDCE90bcUWloopTTk1FU1PfZ1Yvhn5j+cq
UpeavRjyRTQsaleOl6ZfEj8bEQH80y7r5j11dCErA2qrFo8J2ZVl1S+fyiGMliaC22Q5xEIYtUvB
4EUYrYZVjmGDkAhWk5dlB2OZqS2B194mezXZd1z87ebxUCmIFY5oSH4YXI0H6yEfNnE6OFUpipQN
x8EhNhBjp8ktx8uQCI0+eq3lk5GRB3efh8pich2z7Ux5kuwSF6cB/OH5IbaEFBMCXNlG1MqYJADX
I0y8++rd4FHLlZOhV0A+MBbSOaqnfwA05xBXcQWmeJhX0mP9jtHk495EwB4X7tyovD38hyRZg+Z+
3XONSvyIMWlXHGyKMAtRTkKU4Lb4pD0SyPgqw6vFuj31WdDvcS9RX0WhT9+KCHKFoVrb2vnN1ZO9
MAX3K8hv2GcdsNdLg0ZmZFR9PrJtJyIPHTCc/U5IqNcElaZgvqBxTw/lk8/rI9FFGt8ozoN6VIzA
iLnNbxvn9vLMEvq/sXxK6V6uVw2kYwgRPAQ8UdqBFSfaqNWm8yTudu2hacXXv9Fw5wbML6a801zi
J/eMKM0iyxer79voP14dQKG9qA1hWewzccm5zHdjDBfulNOqM6xUU7jj20ZgW4+qQSJku3ica3X6
oIsG8ly8+huN697CEX1hs1OQx/xjkvKtr7f0U+s+tforK7+HX4AcOO6+5axCFwHnN+fUw5wppmYT
S99JRPuegRnvPZdzeswbUl3vySVv/wwPIZlS7YpkqqluOuw1TeBqTVxebvXXpK8HuB/7xnFr2NvQ
3mrFboNdCjevZX2ifQ1UBxNSU18htbevlZU1U0JfLT1Yy37EEQquI1nQ5lKvyt+sORZ0O0ahsBWS
6tBcOVvrrzUNzUkrWn+PsNLGx56Yt7yDYV5kl6j/jI3MfeqLOlqKFrSXVhkXS4lE4n1JYZuMjIca
/BR1ZUABNX1e9fNkHsL+QmIAqP9yi7MUZrXKMUC2bdd4TA1g+aXIANflSecIoILzvzTSFYYKILoH
cUz90NjHp3qS7n/YTY6Grxm+afhN5eblZ1t+FuNM1Uno4q5Wf3fF7jGKkLKt63iOFm8hrLIWPboN
mUYwN+L1mqY/lr4e+WxOkfZkW2xOK3OuOnq3lbK96xLuJkTS2Tm/sidS0ZcHIhWT/mRW57E657jA
6iOpVOQVeFvv8zaBkbu5JjACL9dY578GI7DqPSpkbCw85ZOfRgoKoa+RlLvVYBic8FQOB8t7GoFW
M1Bvy35XRAerOMVPyODXPJv9t5/E79NhI+OofeY50z1OD+lYjUdIloW6d6lrAEd93uLMmaC6qhvq
php3ktGARQq5U/ePaNekm29wlV3kDyYs6GPaHUjw3R+uqKnutnm/z6qDwqbNQedbS5kI75DFyrbp
FH/Qfx3LOLnJ58jrrSvJCyUDUj6nI5JYULi8QdbbsK2iK0DKvLu8mV71zu/Sf/pI11OAmhijCHdj
9WrhaGrrtF3f2X15Aw1THKArCuVE1v1hidLXnlGo9qzZe21OM8WTquGXPEnGgLU5leXSpVc+APlV
kIGpSV9Pv5XHhbrRUAidQM+onwN69mxmtTF9yPzTG2WkYbmLlO33d5mvimZpzBIkOh2n6y56VapR
i8uKQuOh5mUZ9cm75g8Y3Tb5JGrEPr7OPzrnTpPwXm/FZQ/XgNHItSvhiLrl6yH2S9g7MQPJGuvK
WHFCOrsr0vCJPEuwe8l0p3bFpu92pbU34yOZ53q4lNIlVj5cAiXCeDlRN+TFUab9O4+hYQka8Onr
zyVoR845pbZw1Oepr47OoQx9UPpk2dQOv+DSAeifGcLBphdBZh15TE387C95Q7ncvPMVsi2wPnEp
IpYT4yM2P7iS8sdJ72fx5X/ZFZ9g6V0znA6zwfxlV79r47cKecb8fa9/h6Ab8y99hk80U3bpgwzz
RrL8jKdktbbMTb+BSAySQHZWWJVV7wELLOfi5HxxsvSz2xvX+6vrNaFycVnGq3u8ApEwcMDUlxNS
09gGlVlfrHt6PK6kA1DPE2OV4dhWZgDPh1bkal4fk8EmSfq0669H+S1TOVN8EzbiNxZr4ue9In5n
DE2C3gsC1OBp6BDiwK8uqXGubNF7ROlRaF8/qPGqvFxUe3wAiAa+oB3SDpSGh3BMzzJDI/4y4+YU
EyfFH87iHagGT9fHsh4BmgCIIiR6KOmQp51KPX18kJ5nC22LcC6hVswIW6Ug9YT3RNSpZfL2IW9J
7Z02hAVXDza/EC7qpUUtUrN4NouGFTqBiDlYLuoGSkgjkoejlX2mn/Xb230f1YeaB0UZSPfv8L7g
yZOy4bptONHAXG63eJTx1n51xheI2db+DP5yrlws6nS3sPQ10LgiX0csl15L+LOMQ8XTU+F/E/Ci
WvjfCAwoqGzxwiK+yPmgDx50TVnBTfk1pDtufoq+TV6FvBQQleaa8mzAWomvwSXWhBvXD8QO5b4g
n8FyhR0KrUO0l7PXehDYAiP2JP+0YRi27vtYXYebykcDZguBfT31kIAhVbLkYQ9B/HlMRG1bG7u8
5R5nltXNsc0dMD/KVxVsTXzMa5VdQCVCKrW8eVHGpHQ9YG9xKFIoL2Oxu2f7cjgl+tnoL0l9vWNW
pbH2OTUBhXNI4c/8bLMP9XlpoTAnClnGGQRGJmjJI7SJV26udTTyrSt7pT1g4xU4mV7Hv5wVxLjp
i21EhgByFquyFc1fMvvXbPW5fjRrM9pY1SaLNzy80uz6QCEMz2N/fuqn1jw89aAmV+kidD9JfJnz
AloDSG9i4iMuO1/GtEi6/9hmpyI8/T1qogHnmyijhX9iGtUil0hipb8fZBOr315v9h66CNmTNxCx
u6PQi5UfkGIeDVwEi2Hv7CGcCk42A08/cxBsgROhwyF7TveQU6YZPrC9UAobILZzZN0wcWO3GJb0
/IWan8prOdtS0VU9d/ZkZyuuZezvsWPUX0X5HRbfd758k6/kKURkVuta7hwih7ENrM6AzxsruCby
HD1ETH0ebZzqGdT5Qd6XyOb/9rGksWvrPpt2CYOYcmkmH1X0XZu/LDZu47IGUQCtJVupr3c6fEHX
puFvdUYRdy927wsjnkr92dRP0vOAGaOPdq4bRr6drzA0gOaA/uLfsIvHAsvx7rN6z2bZ1/EeH4fs
lH1JxaGPjjXDLpOafoSo/36zPaZOH+QE9MRb8N46YUOy2ykBH8mYCjMSxyj8b5FXzAZr1bb+nfyM
vY7MzWOT7zR1lj+30W13PBbZ6dmfDPtUVuc7FV3LycuEZD6XiwXj4Mgk9T8WDqL6fKQB7eeik93/
0ZWzoh7B7kvxxSiP3LHQvsLKv1w0p5Ndmd75fuqza20S3yK3nOPvqFVuJ25JCixdwRC0sHEJHhuA
CuKLFGmXFE+jT+xtNqzjIk+XbPN7lAWAt9byTUadNKvNY83WTFs32rrX1km7ftYcEGd2uICMyLlU
I6HEgK0Ckt2NJISGvXBvjbS5dnPzsaLHSlHWdxJzEyj3I1P+PgmvLOIooHsjKrg1s7DCdnL3Jy86
q5KubXVtoMD1foHxDUNpxIlY7Hc92e3UoEwOlorrBCej5ig3zNi+7TDk/s5pAtH/6MUf8qFOlBEa
X5kNLvpVjMueqzVb3e0lLdx81RSITVB8LVq8l3m2mljLZ72QXZAYwxTEhJZ85/onnsrBJ0QczSYp
ppZXC5yxsv5BkFBmT3cDZadLjEnQbM1OhNnY95Y8a6WZSvdXAdBzbeSbnD7S2IWlcHxOR1mIimW5
LZ5OSIGJNiUSaX4hNMFN6H6z+EtViMd/Wvp3zLm2gVz9xibzmIdBhm8W28ooYkup5YaKQ3Jpcgc3
ha349hBwn+nVbr9b8xc8JGlfyNSRUBEUtA9hSH5GwZ2wwTQfj82TJqkgj/arB6Uz8wzxhavfnCGZ
Texp1M8e2bwf5ysjRLSdmdQsuq31i11d4QC9giOU8UujKF+0dvDGxBHdFAHI/zaUJUdIl31kJlPs
iGfw/zkBciu0/FpUTTrVJ8IXleyzqDw5mX8IBdB7wdShaGLqOJgg56jquE4iJ4UtFfqUz1Ai4/yJ
lfOkP/T1Hmv23CENe6sFY85I1hMYGsARh20i7tUNK0Zh0e4YhvTpgK0fzcphJnfkj7o/FtVprRkf
dee3BEBVEQ3CKfkaTB3eB19P14QDXxUI27VpfHxid6YgGZaUGnsMYxFnNP+hAYxaPVjSKMvcXjCv
PpwzgeLItYt/NqsJ279QvKuGMc8S4eFgfzV/0C+yLHNe6VyjmcScY+9oyyUFEKUbZbvnc1eae7MP
ShdS7QemoDoUlQ+LjEgO74l9qbpLop6tA2Q+SLq0ot5CxGamxln/WU1Ww9z0EFpu+hycMsUD6pHK
EXxfhroz8/VDOfJNaHiBpujywuS+NNXF/E/MWw/s4gU7sO6zyJw6f2T+K8K/g2RKBHNdw8PxG+fP
n8OBLc9t3qZTVj3Pdjb/E7YnKzvwn9vTIenTx5BqokXLgb3AkWNGEwDhLbPeW2tlOwdFLaLG+/0b
cVajkwFiZf9cQREUYDOLqACKcbgpbfF5gl2Z3x0c9e81ncWFXC8T+HD8Lzy9x+/c/qUn323+pVkf
TU359kltgolLoQ7QiizfSs/d0O153qbxMZsc4ykkr0e0rPQFJK+/i4wgl379i/c6Vn18in3qU5Ki
p6cOIxNhl+zjB8cqLS79KvCAOnY8ir20QMt7PAMvaJHKA0m9UnTo/eB1tZPtZYE+5HkcT5EL+Gg8
D5xTgJQHKptU3lLRQKlu/AHwRH7Q0wAsrvIZP09xfrgYFCypix9suBujW+eskcLleAz/KNWC9JOe
ivRTQeInXTfqOqs23qywt95HOzjcVyc2LM8dbJzQ05QZ6iwuATJLWfbbjElr/Lmfx/ucR5T5uwao
3n/3+ucYf0T5uSmOsB6ec+Av1BYD6yvquWzMBwx5QO31RekmysGqjyaFpLdT1p/s7qR1p0mzazm6
uZYZpGDrGyEBpslvM9l6P7wFxEFGafljn54Y4SGJsjmHbCECrg09dIExeA/IK69VR0S1n2clJ/NH
e1U/ZomPNjSxNg9rxwndncRbqvjIhgwbuUdh30fFdlh5UM0tYJSPRTsuTGI+P5wSm4dnOhtr5Lje
jrthhGG4C8ddIu/IbfUzFik2swtVJJ0/8xLoNYAVnY+JRETo1DGmouK7oT7HggIvGrGv3inJtidk
afu+J5fHXtv7XUuFAszvte9XRqBqmxYRhbviobaOFBNNHOgRosnGGkWTzQbUivCmThwhpl7xWj67
T4GrsEU9ddBe6bN5Qjd58bUoC5IS38SsIC19alreZ2wCNcb0ZtKTak9grYruQq+FJYkHED7h68V4
UTzjnzSzLJrm+fydhXn7JDwQU8dEPWXLnMcGnXHm3PuBsQVdPciKWXQLsNTgtcCoaciUG04BjBHq
CnFdix+mSS6A2c344hkJ2wyxCDHjLU5OMjx323nJq/Mg6G6BkICHDwRfPtiq2Vvtz8Tj288ZRbDb
a4jClJm1s4pb3QT5VCzXeKIGkFEN8xQ1FCRC/lwz1NWvoc7j4XKKw4PeIEi9TmB0L5oJ9x1Y2Qf8
NdMGuoA+w29C3dDdmhMJrMC+X+71dIymo37gRUvJ2SgvSXVptEsIHgIBIHgYh0oDbI6VN5Ah6nyE
latEPpTuEWsf0bhu907pgDK1pzPwk9wmFnG5vPVLnfG2WlFwTRdcfoNcS73kLM/3Ywjy8dhll3K4
7JZ9eJr0F3z8oAv3yRA0dqChsBDkp5lcP9qPY+yFn48J/PA1ydPUXEG8i5wdGaiKA/yi5YVwjPGp
kzCX8BXR+zP3p7oFbAcrnzlGGAmIV4YLKxfRd+z9zatx9JI7Ye7z5Z44xiH4q6Lc2idKncLUjW6n
W0ENiBCTme9ANpJib4tVrS0RkyecP2yPz//mwE3Djidy9+isYSMOOBcv+/C8f0yulTjvdPIc1pwH
+J4P1eL59qUxyf+bCZm0TmwzGe+T5nAjntofy4odxynNXbzY5TLHZj4c9fYQtrgPg4ZI0KYCbQBv
38UtojZC8X0m2x8MbhSPO+goLBLw5d54KduxoMlh6f0F2hJ4Msv3Zq9rO7qhfJCT2J//D1dn1uOm
um3RX4RE37xibIMx7puqekGVVLbpbHow/Po7sHP2ObpStLWTSKnERbO+ueYcM18pNA/QBExVAsa7
V3G6rIxTWAxIHM9SLVxwcZU416DtTnEWoi3ECur7svkIv1Nx2U/raOnY75Vq7t9jz3+nDxwnnrio
u9sFsUAo/4oFt++nvG6leUjoiKDiZm8QvmIvz3S6u1tOCJGlmYmdI5PxGIMwOUI4737X0iogrzKh
GO52nm+mBznNLzgnnQGwHKL1gTW49djqw9ZA4zmZjJPlCYcCy8Fip0NvLHZOTsMCrA1eqVNuBxbB
e0X93oqHf9LkOOLzG1yfAHF3fOLiWhnQEHp/BPc64yqpshnXTGduu4Jy4pkfivtGJQ9gc0jgZgo0
u/kw6P6s577fiisJB5awToaN+cVBtZoCQc4HrdFNf2wrKvD2orTnVcT/Z+2sq1xcQ3mCp8xzgr64
fASK9ltT/izEfGdh0mdOlfeGzYX105NdzrgRfhfWL0H41sUvt/oD2qeBSpRs0TkQgl4CxZhsEChc
oPibEEr0L0SSe+j3r4cGBwTjsXwiDIquIVIp+h1FH5R0QPQgC4ZOOEvTw7PayY5h+sglEXjgcK0a
QZxtq2wHSrnbHKkDf2QbQ3slwfIZECPS3wCfaD4anisajUxkOfMkyih2QK4QAlqabJZdsWyMRVLZ
CvcHPSziROGEPDkFHb07Z62R/bUQX58z/T88ZGvYvvn7VUHadTfnLH4sYYjcp8DAQFMMQxJs8s1A
YW8cSKaP2ZLstmzX1USnbqw5As9ZJ7R0pwbURo4LhwsdvqXwSfNzgdFMPN5mhuRaMB4d4enKBerj
Cg2ibH0ZjAfh2svEreQdr9w8Wo20/r+Zb7YmgjPYb6f9M/8u8m+c9tYrYVZh51onM8rf8spX7GnZ
aQgHuZr4JJAbKUbDErWPsl9K+fV+efwY2kxK5pQUTPxVCopy/i0vyJNsEwLQnqB2Vz0WY2FejfMe
cyxxQsOfJO41xt30pevW1baZvcR9couu/io4kjLgODaBFxRlOUGLmiKfb8mLyCclwfOi2ybGDhwV
cP7wVCrnKKVkg7j5Ebckx/H+DyxVDJkterQYsGWNigmg3jtGes0yUgVXqQQ0vOpDtnen7nFE3pGd
nM9W2Rk3jsG7LD62wmnUr+bj4+hq6RJKVu5J0eoZrbpowjZ1vC2MFTmOh84D7lOMPvXsYyivkhU5
svmZd/1f7xjxd7xj3MW888lMEKK9KEJFGNe+D6QWJwsk3ECpCJ7D9MiQQKnOC+3Aw8HgbEMwu0ZJ
i74f8beVfUXl5zhe0/oy1qfEPEQztaNU0y9V1pOBio2z2zb9TrGoQkrL7/jBJP3zGH/fnvZJHFbp
HhPJzKkH7+NBi7qx4bSv4+JPjkiVkXyJ6g9Hha0Dr97pnweDBGBqY+8pGH/JSRBHwfZmiIwqUNxn
zg//tPsVUk2ZcPCciyId5g7KYDiLAm5i3vzvm9gxZ3k7xYEvP8bJMefpcCDmGKtBKR4H8yA70M8V
/ZiPF+LJXMXDKzrKUoPoKOWNREd1cBXFGo9BTzjPMx8e8S/54QF6IZsJ6OV/TWLvGatsJx2Tql9P
pTCbNjtjXeIqEf1kxvmJd2PDvBcvuSJ2bBV7bpcayPcXligKBklXlNd7f2nN03BLFupw6DpUi12i
TB0FknERjMtE54mmr4HuWAc0bb+eR+/I9Wxlut/sOOh2+X9hLtL5hAzYlhAyeLPoSXpzbWcTSRsa
vdC71KIn2QX3WDaFWn1Z2eW336yNYytogOaPO5yi2kd9+8ZyrJW/TWhxxU9W/uTGbwEb176XcFTa
+ZIRhEZbPaGGYKWqTgO/rViJ0Mxxb9G0G1+o/Z2QfuounimPFayNDuFQXNn2HXjpi7zBedzAaWXi
Rtjb490XIRDxUpUce8fqPW5PYB+r50SPHM0jNnkY4zQF6PaVVTEbbbH3I92ngmnPLxETgA9gjF5p
UjCrYI60jpl8Iig3X0vhzr4ORBgDjP/YihJ5H0boBoeoPRTtoWsPZnwIbf5xQmDQJBkGHS4a+oL8
EhAqSA02YVhtnvIe6ACtsPInmEczXoKcrCjPxjmXr7q717eugrdbmQN2iD2w6cBJdPgi6QR7o952
/WSiZ3Z7gbT63W9DYQ9PSaRrYA4ZgFpPnnv+UQ972X9cgdBcq/BqSZ/h7Zu+w4yOAt2nkI5yWphf
9EugdoIb0MS/qAQAflDivr8JiHyHrDN2IwwPBRqRX3bsU2ihYH3vVisiKDzW42o1Q7jlS3rS6zfE
x2mkreW1CbS0I2mnBrTWY0o7xU6tnKvyHNKzXpyVGnosPUMAU9lxv+C7NYEjKpZ4P4Lby3UiacTc
+e85R7iJGKFH1lYz3vE9zUv1nrVkaWEss4vb9qHQaRnftyZ5Sn1J0qrhkfAI4uZaJp9Z8yUhcy9A
p2FKF5Kdzo5d3dI2MJl6k43ra/Hvm/wdsgO7huJZsg6SQkfJE00MqMtAWuIwSCfJGGxKQmGmCsPE
THU+3j/rnCj9SsJvOlIq8xej5ldkukXNAckrUwzLiH+uLLpJ4yqLUl+0FJlJm4AL1Iv5yHDLNe6C
3RyrQu1YvvRb3hWxxUg+j0oKy0+3BY27nbajDSppWFZM5/iaFpLKH4f873rjkfDQYZMEdZsZDpGp
Rja182GeTO1kG5BOw5bpByN8Lez0ZZn/yeHnPxlu/tTFn9H4/WbdFt0H7oX0oBA2rDZWv3k8d4J0
GKx1CCpI3gIK5dFUTbPrO8aH4769LwtSsVQCcBg6m8n1BvJG/zBf0JOq+BSaj2H+rE61cMwfx7u6
z267/IqE1D3WU9T7sWrFWcZClHpckT4Z0rnya9bnwMisH4ImAnbCXUmJK2aBrcJUKu5aYScKrKz3
eHLv2HLtD/EfU0fKNcoTmUZCOkS2/ZLmE7Q1ed+PXy2G+GKyUj86APfb4kZRSXDv1ka2rtVVWTHD
z27iUr3jPwDCCyVo/q8hXaQa477UmmU9116JAhUKwyvrOch7/vim2j+dpxNjKPJ6d8ryqR5i+5vd
3EJxsWVbwnv0hJQPjYXG4CBf0E9tTiORelvHDxReXo1BSk+BtkH06gNKi4UuMDU28VNpMUBgunBd
1xwPknCYQFmnbClmHxr+Del8I2kMAeQWObn5t9fH1PbUTUPojr0hWcUwSNik19PgnwFgY/JnXDQk
p5NIZYYrAswxXkgajnQytOsQf0S6lhY5q0TTbUxXJAosum3mRuEyCZdtThXqUuVybhbCffGuOhKz
OU0y/SYySB7tB5bgsLircyxc9PCSOJUeZHoQ6YGlMZAHYzaVpsZnhVvAKeioKuZAFvDvPhKy1Cvs
2Df3Hehkmcebkm3Ie5VXm1e9BSpoTQAOktkVi6UhJ9MVNMNGgvOe7/wAC4zYnp9T64vfkiHIjvUr
H6uXp7ia6qYIL7xeQ5K4xQK0AY1TCRMah4wsdY09Sue+lDfVfVcwr+/KcP+MjhWoWOJNW9ID5LXA
IcM8o6QAHLKF9YtWpReDiDSRqXh7pJFPfaLzt92F1rqJLBfvOANxHgwQcVDZaorfVuEfDNQ3AaVz
04TjrHqVGJsviQmWkN8Mu0g9jAK4LhQInk226ivFQi4xkp3C50V+TuVj8ULUv5L6K9a/CqgHWUcn
yXcL/FEMfZrGTLozXwHVHoj+fVqaFI5OZRtKNtb8eB3Jf6phQ1ymzXc3qsVljjkTE/vWHh6yk96P
5f3Y6aBtDuLsXm6S2ybhU+rW26BrKdicifg7ji0ND6w9zuQEJhNLSLyXFg1scg9bn/szEq2oWywS
I6KSHKT/24cWRzll8X/HTqqfJHoMccWVxBMQtNjISly4s0cYtNinwlXJBfr0Wcq+r1S9WceGz/bI
ZN3nDhRniW6NqcQCOel29NbRDBItrXG6UofbdKVW7fx1peZYqc2dxeNtODXqORsuunbVxQ+wWnXz
pRff6v1XIf2iuODVq6Fru4nH9QwJ+6610C8Bc8d+DMCNzZWnt57aujsuh7nuSIMTrt92JUC8b7sS
fS34irM2WarSHww6Rk4G7Ro+COzdk3OdnHPrjAvUorMoW8EvUkQkfrpapkAczbNYZeAXaZnbn9I/
CS7VZNNOFlWz22voEPXWqDePNIgqP0ajsTC80owDSY8y4wfdWYQqIwmuwTYpZxibBMbWxl+kxUG+
HXt+qMdSPTbpSWQpWR1pzIRtcnNv9gHusdiwHiTJtZlqfH2rIue5EgWP9yPVLTQ3eFBCH+JpcvHR
dJkxIqqtTRuqls3XdJV5yzfyziLhBPeBeMKvlCIxwxEbovcIR8Iuve1LdkbSTp5JxNHETSwHjzrQ
1HU2+s9udZe9yZXqSyIwgI2mb8d+NxTgK48pM0aU83u/5fgnjf5Uzx85+snEX3H262l+qvIRn+Hj
SrrM6bCvxW4ee+rgseznacilVSChwD881vIp7M6Rdc5F8k6zobxo1tmJwvMwjwWIasdnwgF58YhR
MdArCd+Wiz5jLCK5sUd0FKOtOeJue5nwCjrJqX2wzXkBZLR5TpQRGAImwyvP2KoNMkSwyicnj3nh
8qPAEoc50TIPoxxFW4TGQdybs9Kn/PGWfQinQgUc9Pd92fUrv+PAYBDimlrDWclK1WO+B21yV7ZZ
vCn79eWGAPPqEpSTVVevPhwEaCzOzRIhv2E6oEz9pfZwlFNfOk87N9MV61iWmaxj+/nzpjpvKCYn
FZ6/lHazin4/f99zRtrDQLpns/fPinqaOir1Nx16rAnSGzsB+5EtAH0WF0G+1BjyhmvKmvW2V4sp
QgPeI/hiTGJG4kf3mpF4wzAm8XoZHSM53CtSe9tYwbHOnbYiIKWVQcGLFGYFFphxQ2bCLDaaEGhV
EMfBzTXGayOcvwIWrTQPRJZH8wArCeWzUS/P8Nyrp3E8lrbe2BO6/x7wlr3L8zvOzfvU4f5qyAAX
8S97vyEbaipbi7yNvv5BjtfoLngkznC3mVQnhfkFnkEDn3TrBkxHMdfiHXy5nnNjCkBt6qZjQa10
yBW89ZcpYFcTlNiCFTqnbb6FBht++v1ecbERbLKwCPaiGkTdPIt30g85R0ma+iFTkcMdzRfDQSuI
o4baSgeDi0WGfmQqYG8U9SpTHjLRXQu4SWorPx0t3P1MMuei+yTck27doybzXvdh/8A5Kl7sHygj
sH9KGkOMNYlIWlQryU9odJEQmYxJo0egfwi2cPsNGA+2wTRSEDSiewr4l8TZa0rzGPVqDFdKuELr
5wFtJOsPfqINu74+iOlRic8oCeFVeqA5fGfh9628PJjQhFXL0JFjA1/puV/Q0oPwMjezqxaeu9Au
NGeU/U5GeyDS6SfyRBLLgvaqltPuYpTIZSK+Ng3PqI1wYkC0LmN8gTXEiRvHV11en/GFDQ9yPh1+
qkV57coK+cx8Cjt+CAQJ8eTKIqfEO/FZugW5IIKo0grhwFR9ZxIaBLoTanyRa275lDLCV9tJVqHU
spRTo6126l9YEMfBIIEiDjiwFkEArLBBjtYcIAop/Tuec7s0V0nG2nRtEEA011yDBGif6Qa1S9/h
BjRbHuQ+EQKKM427T41Zd/8DpJGDH75rcHdDsn40kw8IJNZ6vu7DgCY+9vxk2cdZN37J8aH41rOv
sv0Qbh+SspoMOCqWNEI8WPZIx1SLuTGLqSm5HaS98tjMafky1LMkfBrGV8xpf6XyYBhWkCYggIG1
x+vO6fx+7obfKX3i5Ak41Zqfy4NloAH/89RXQJ+1fEUr/Kh4lHVbKDG83Il6KcTKSKNVHLPmxeCO
gxdJqzeM7u10ysNAWz7xI9NBMW7lfEu6SKfrUZtb4zYRt+FwHaWA7tJcXWst5TpUvaw4bVqS18wy
JTAjUgFBn20FOoO7zZlynEKlRXLixmvdlji4TKXU/C7/0tLfMsYiYz5I/kOf2gMa10g/2O2r1iFK
9uz2qboCuxYlrOXbyp1NdYWICW08meTB4ls6VZjInVtqEOkn68t9IU/tZBz+b/qh6r8NkprDMTnE
5Sfqb1JfxJpavoMyDxu37KewNmv3LgIy4RXxisujGej39TPFL8c11o3hHlT9VNgT9cSkF8yUOuZQ
dXsb1lNXHvi157439wNYgF936dcDT4NcTfF3+B7E32dQAgAIOoiSobmiJFQ6V7M6nPzqTK1oNTMg
GOsZeBO6U3JvcOGQUdyr93+9xOSWZRcp8WWGnYFM09G3Mv+hUKe8zkdWCGsu1sGdSvuS7fAq7Xsr
4+/VDilBTvEIWKyKprwtV+gEfuGRAfiF9QcnxvfTjW3HiA0M5jv+DlIx3JJX9gGvEySmxJ9W3yPS
bmmHJlVNHKtZsvPpk8knGaKHEFodWdaT61gJnFoE4n3TkYVT3sQEDSp+VEEvBbmd2206vXTw9lTa
T4n2REGB8E1oV2AK4rbYPGtw1DPVwJPnVkRKp/N/lp/V53T+ZwVUccVsekhsBKZfEkBv1LMcgISE
KnFQwChx3b9ytfSuXPr4JGQHDEogsO8MXsMulfYli40u+crrX335O+bUTaAxOtTz+O4IrZ2AfXyF
yEsZlvlKMr2PJzy8cSaUJz0kAHU0dIISDDr7sNw9y+2itEXJ6yX3fkfqxuDBCXBZVHNDmZdzTAk2
KqxysPKTZZxbcBD2x8PCzL6rSswvB+dDXH2gBgzWhsKXHH7+d1BE32P0Xfffr2bX/Hkeq9ODl+Tj
qNU4L3f3G005geTcuLPRe2w188WS/s71kG1SfXPvtnF24YR3Im157p6XOrzcwwsOvaScMmSWfM6s
k4jekwCoJeI2OY8Pmb66P1cgn5mdhYLzpF/4SywIx/Z+GD7zZL7ztGIpE2AmXhr7rXSMrk/6PN4e
juQKHgCLo+VajVv0SzkjEb1Un27NCVvzlHJKHBE3ihXWzmuowqobr4xuUeXe/ebZpIHElXPTwKAE
Oolsh1MjACdOjYS1STmhz8n7jCdpfHg6w/jVUw+ofN7Nj4UoBXoUBDJbRAdFh2lFsJach5+AMrvp
lPFv9S9HjHf1b6Xg35tDrtZcS/PacZVm/l3x9WItF2vdpGyZQReL0P1XnP7WxF+C/C0IPGr6vUB7
QRBRtBMId1jAbjSDvk/RsAItYSUx2hCtfOlH8d2N+mVqLDpxoc6r6bnrDfGqM1enoGeFkR/Hhsoz
6MS7ND4q+tZYW5EPtDyhIOEVEXN726JX+zOvpj650uD0B2uJuK6yEXAhtEFDfwVh456WXM9h0V6/
Bl6QT1gSItWJGYmJA2PHAw5g2IpX3Q+PeJPMcBAyNKUVQy5+QoVij9FmDtJE/C43R6MOqWZi9WFG
YWUIZyZsmHZy9fHImFLFJETJbes2YZyHDBvSI4xTkaxI/tvsOOjLtpjMIiySjpEt0nOPyZhxc2tg
+TiO3eGJW1PadtjLe9zwOGKRLZWnJ4G+LA4KuRQqeaSPEA6Vo2HQBHYpHizhoI6H2NzjMWHRaznv
YzS25OmOfz3Y7j6OBf6eVnuN7wujPdzrvShsdWEqdUUT1/9GBlqWKfm8reY1va7shBx308CdBoJt
7rSXc79geS9cSuhvxOROj+dpsE5af3r2p1E53iv6hw85CHp8ISzOabUH4D71iL+g9kyecgC//i/x
/j8mQXxY7NABaciqtHp2Uy+ytIVSnLFAfQ4LJELBWlnxOpPXFp5+xohhU+TbcaHSLpCgtLkW7QLE
TVIvQ8s03Z7FZj2pmJys0YCabqnKvMyW2sIwDreYFOW2HagP2dYz+N5Gc0yEUzmL9Y2pbTRaa7Wt
iKm32yXdDrh15Cjtrk92Q7Otm+2j6E75zb3f3Pq5jF5RvoZFzED9RKjPHw99MeLDK5Ol8JsWscLy
GounJnZ53O4caSaTu2w6pPQfMy6vIT5RW8fIOtUVYHHirJ/PywHj6BxBD0xIWi2olEbQo8QMQe9p
ckQF/oTGeQyp+crt+z9wNfA3NwuikjgUW+hKreLcCA9uzGwrP1j8H+/s3YRLwuqNUIf7r+e2tk6u
m8iLm2Mox0o4NI+D0O11dck3qFe82v9JXwmEGrdv6/W4S14Z/jf1ZDziRbfCBdNjnbhEAx6PLZo3
ftY48QYSeKYnYpttVjnY1FvAeSgISgy1DoEB1TpWL6tDqZx4eTyqE8dWeSaka9lNzVWT/cUMSSl4
5b7b6eT09J3Vk6P7zNPTu0wyHQ8GchQNQ+bU20s3uOvgENMcRmCf3iw772KbDVN65dBhmf+8jWKM
vHgweix0yUq5OUl8Tv6DwxxmhBY65rpxa+Tb3AZz8XgRWKqBaNL1oULiOVvpWeZOdQDGFxIc2UA1
fQFLX0MXiQ1A9z4VtoKZyUU0OXTsdTusy2ENk5UjgFhg+bFpCMTBtKeO8uVZYZGgxOzQdGP/1uLA
A1CxIE9VwSyXSRaV0GAipzf+AnP/194HSrtHRJ34+US+BkeqcVO6obWs0ZK6ZUMeFTjyyJnBppQU
bR4uAG0SgvPAJLTSW/8Z6FObZlAaUyUjfAsl3XX5LL6tXYrBvsbi21S+B+Ub8ndJZZ1ynDks8nIW
eSWLOEcpdhFeVqeuTiCkUmMKAof2hoxT1a7ZTidX6sCM2dAElrEZhp0prdUj3dnPCvlgnT6vVnh9
3q1Zm38q8l8QjDSTq30uMQbs0DnDFwJciicWIO0bjTvbRJKrZC6dm5Aq1Wgp6Iv0gaRIzMgk12Vs
yXWxzZGqM3EmYO2EmY5Yxz/UF8Mu6T8ff4SeN/602Jl06f50q44sJON0WkhymRun+z2I66MmUNWJ
m2MStNss4LD5s2dFyuIeYAYrUqIeb44GS9u046Ho5tAzktI25I2pBI9lj3epQgzxIzQ/JOsdLVOg
g3vTxXuRNu4zc1Nq6Kc42RjtR2nLMWG4r6kZMyJPi3H4rxTagcZ1Rrndy27RnCPtWARgZAqymMr3
P82faC5xAkr9nDqwFKWR46yvIAskvoN2uofRmM3csNmUWuA6hraDQloik8VbXpg4y0Q4yMiDLlkc
3su2iuc5P/OQiwfcjLtBnOWy23xyqn/7yiDLTiJvbEeVq9OdWrH59NKLFJ/F7pymV+V5ZUiVPzPO
dTDAi8/HqRQn/EhdbqYlho0PXdrdpG0lbcw4EOzFr0RciM3iCdP6OV/kHMNK91Wp6JUg3stV/JpB
PAzTh4d0sBeqcNF4/QifD+MroTUGsrmbqC7ZzLR3dVjCimvS49PxK26JyqJiQZ+zUTHamaH+kcsf
yfolP5msG+Rzun27dTX6WrfKMMBoeFnZpvi8GMK9Ih1awrPZJRUuMp5EonDiRy4vzH4qcGz7U1Ed
DwvgtlTzhd7had9sj/Q3rPWQtDAUTi6Vh1fhH+tcCUS+Z1SgyvFcah73PCWLjByKh8j9niHeGwKm
d4QvWVxiS+RZCr5J5RzsdYAdxmn8bky2cH9d/D0L6DEi7nhCCnxAprXOinWOn+fyeZaq0+j0JTvJ
6ewQoUY6heUucmk7UrJDvQWgeHZIK8MkiUaN2jQhKx3RzamDKnOgDIq9W6nknd305vH5CoprKS4u
dD7fLJ8+XECGfL7UavEmZPjVJ5rhDmk5INytiggCq1zAf0z7hvtM8KZTPB7PMl+9yPM2897TMN9u
GjSZhtvI65/e4ldtK6goh/ZLQ+Qjnc+JeQ8bElfqKNnvzRA3wGObWFsiEnw8D8PlwwFMNCqz4RaI
IlQUUfdNMciE4C4FpRQ0VcC+q5gAvSwDUtKiKpUO8Df98L6KZui1guYahfeoVmOLDLPurbWqzwpq
SySvzrxBYudT36fpXcFXQJ0NbxAomg8X451aHHl554bdE/aimySbvSUnlBeWjuJ+mrfCTVJuYkw9
XPDt+jb7F8SWwqWGevScio2lcdnMLAvaelBxVNGn/u/IwBy3D819NFXOisWqL1bJsPrHecQ/svUZ
127cfHzOLfmzjeYd7wJWhu1HPl5D9aKpp3A8ik5tuQ+2KArIkSWtXSQrJQ4fBcFnoH732sFUQXD0
mS95Tcyyx5Hj2V4rET23tcRETXuYr6nT0Z0TerSWjQCpqMp8/bY+dlR5b2hCQIuGm2vspBemk6m0
yA8Cy+QTgKv+BbjakxQvmimvp6qB5o1M0srmoa8T0UdA9ok3e4i/t4c/gEMD/w/4Qwwiamjt4Kb7
AYnFNLk6PofrNnFZslLeS3o+nPd8+16qsA6nCs+fsEuqfVHtAQWm3pfJW1PY/odzV6OiMBCGS423
YrS8PxbNDCYf5X3GM5D0zaBvn8ZOtPbWDQc8DaJMHu8GUSLveTYRnKtk5/yTvphHckld3SGZDWwY
HuT2p3gl7iPfV/IgNTeIceyg87mAPcyYJThojYl3pykrSfI0yYNeaYbLB6Pxa8rXJvT75DkzV2nr
CwUwrzW+3exkledWmfLX/7Bhn7mm/hUV3+xTH7RuuIJD2zaPTrQHvhiY8g0+qzOVdTxwp0Qzjj3Q
sPJ933MRxYDqHE09xo5pnZL0wgtQpuqptGWFSqa/lCofCOfObHaGw347SpZv+fdtLIbRhLH4BqMB
eQxLteEpW0Faa0QUR/49zgcRzbA6dL/TcNemx644aTG0bJmSMyzn4xQGZa6qSYIWBGA2X7CenPs4
tz5U0WNQVjAhhHYVT8vwt9raCCvU1jGiT+xcpedUOEbjUZHtp+VFjXfLEFDdkK5GZWnmy9hYLH59
QSrWaQvs2M0vJQLSqyb0DNAzg6tGnmSPePtIut/W29gGtKo+ve0ikg8PpzMgV2wllqXdrgA6C6bk
uadLIFlQ5zMsKTJRvsX8++CJ/clKTq1yTINMC/rEqSm6ot2lcxuwZp8yTsycUp2955XadayuNyxp
k2/5zd+gFbMdP0zlSv0nXiG6XrtkH1Y4wgPIO+Avymx2v9vVY6EqC8lW9WMxUn6zJx1MieFQsxL3
cWZN63WmEeDCInmJx1QKA3eLLAGhCDiadGShE6pTFB9aWA8RcYK5abZ/r2wuTfOJf5Y2dDhfTI0v
VLS1ZlGjAgDDuvNas0IQNI7YSBLznDyvuf6BAZVt5nvvjlUBEUtn+w76jQDFFDWDG833kun2bXG/
pzhe9rgv2PDgC+NXp6yGq8L6VVx+h1axGwgQ3hIv8vqbXIhEf7vwlSlHZHdwcfxbydSxv1zgLgKu
s7rZW2XDWV0gtL0eBKhsuC0cvue3+YdPeZugu/6CJMGwquchpQrdNyu8TP8dfMS0Optenq3qbEWo
jYWLLnqm6H19mfdj3h2+OKQJpqvTQJW58rwQj1Kzz+4U8e4e7TGtzxmH7+QznnfhKeS2TC/F8xKx
1E4ufXLRzFMInOuiSNxWRzgHSEWxtOhsOeQo6lfaCh/L9637vDEfsmNPTl5VHmPOW3DoalYCwZIg
Eak1ti2yO/zgkyX0kzbLilQgUN/JRtUN7lB6v3fUa9ENFYVz2jVLuj19g0PYh1pMlcLQFbHMQldM
AGxNzfHzeQjztJzn0XFxKhHgUFv1JSdOV7LvODuYK0W7n5DB0IMXhA56Yy+oO9Y/eXdBYLz8IH34
zqPe6gokGIcg811kzHVZe/MM0Gyn1YhAoHlT+ISt+cL2icQP37LNBNuzh3qTyddk1omIp8Bp4Iuv
VNx6JTgWr3xt+D4c0uVv9wwPdrIgxrJGPbXxcbLvx8eJyZvlX5Qjsm9vxQ4zOAOn3J0t+YJs2s51
MbhJQYL2LgWIqXUU9BHv/LTc1SI8zU1fbnI5GEwHGnRr+o/Ir21UgI5wpsEfOGPRRal81gZg819l
DhdHpILB+Xt3yBup+Xtv8FfiCvWdMsHo46oxpGbvwydtM9QHda8/v/A83Bt6ay+Vfg2pqX0Rygmz
TIRy0+7dwf6HJguA+a3gl4JvSH5M9wxNwbUPR2P4cG7OncbKZYJH4+XXzyeT2TtPCudEw+c/c9wE
siC7NuG34lEsz801nxym8ia19SQgi9DhyDmG1olsQ2+dcuvkYCMji3RLtnDK9ZsNRp4+efDypFa5
P2tSSWCik9kUQGmntESeOT6SuLPP+tnlx5FeeTmMD9yCvgOIQwdH50Ei5FEi6e599O7pyvGBCfio
rxMtgFtUwjhQOk/SGewH8VII7k2ZQtlQAd8uGb5g8lLUmPNA7N0583kPcDoVjcJLhx6M6hDRGwv9
Dof4YBMLiEdPyE93VmHrB7kAQu9YkeHQ5ltwA5zcO+emfD6Kz2fxmbUfTcOh4nu8f2VYxYazTD5w
Y3ZrC3tvuDbZu+jb6LHnZOEtamNnEink8C4eMsInVwmjinqUh3kUH3Sa1lmuoo73R1066WBIrW+J
bs5hkQkgzf6QMRiwSI5fU/Aeh3EQvNEH77cdWQ55CRl2QrDvaRXh3oKw+JAW0ZLvnkEl2sHZE4Om
b7X9eH7ftYucnUmfxpEfwjKxY9oTYlfW/jrAH6/GO4aEYpbjYv9S66PMjiX9TQgk1qfdsKoF4suE
9TTWMno1uByyDRTKNxsW+rQt+m4ED1ydtr2iMWtnlw+9XOBM5r9QQHMyHs2yWzgZuKzSYb2IwMkY
QyBigsWTlhh3/K+aLXPx5LfVWgfqRrNpshLuWxTpkM0iYRmbZDP7A/izBlLesKV5otU/xvzzZnyk
yqeg0K08rdOf9bRRTw8WEUX1s49YK5zVGd8qvWON6afiSnEEg1nzr5MCJ4Px9VS/FelXM/6Op9ws
NPa92GOm3xvpPk12dOOqyqazPT32YTgd7JDTXeKoPxHB+2K5S2e4bYHzZDZIt8nzkqgLXZkTxz9G
5mY5G3WH5Ge5UL7i3F5Ut82iOi0wefRxUGPLZx7mfYSkX3gqZyhf0LfysO+jY68dH9vYWtNKMt6D
Rg+kX314YQ4Iuzm9JCG5jNkDTYE3eeI3+qp/rqDQWtHicFPttDg/WDzcWaLsKzdqdgUvcI1c06bS
+CyD35TaYn9jtoV2TeY4xAT+dKTJ9sGXmCcEdY7gHekraFlvzkntkIHDcsYtmtY4pM436N/hlaen
up/cJMa5MeDsrp7ERnrfD8Q9T28eygT8YHCmU/EBBi/2X6kdtFhKsU8stfIrnGXtZ1tcZ7yrkBTw
nf+bguL0Q4bnw22TE805eOeVLaV2T/ko6hMMikicYjvENbmcooEg9oQdgWpJGhD4J+ZJtgdbrrbG
WuEegM7K8yXpj5cEcDv2sYM+L6OtHK5bnT9kURjqjNUVKFRaC1KeC6V369jc17QkSjbvpcUPq3Ls
CkH5Q/XHu0HyrX6RhCAb8oZ/wNYB8to8wZCuq9sMr5qJlzHdYEKAKdJhnuOZOWtfkNf/I+q8dlvH
si36RQKYwytFBVI5WvYLYR+fYhajGPT1d2ypqi9QqEY3uurYCtx7rTnnmLouRgBmGdDQ71kmgVxJ
BdLm/XVSaGd8bq6YALaJteMy/LAA5C3Z4io03YdHHMFPUlSvc6+6rwwOTqwIf7A4voWuttjd3LHY
U86hVg+/037H9CP/jot/sL5uvjossMNKhWlnruCJqiLm35srycSct5JUv8lZuHpN4+DAU9JTqpyJ
JoUyIFbLITXF81TyC504j19vVGp6eo/0hQXfiBbTdZBtDqcs3UepkPZltkQBDDK30XaZtiVJfU8I
4vmHZV2s78Wa2GPIX0IADz+tB7U+JyMm6/tebr7jmc3yWgXTvnAsgsrl1nhuq8mmn2ykyUaZ0xDX
EkbOP7rxkhSnLD4QE2nzfe5WkpgyIaSDLkn7/cM+FPahl6iB0Ma1HM4Z3Fj2ibIqKnJ4BDULxVhE
8TLUhbQydUt1NT1hNU6nAptEvPxrGKbRc6FG1Hkv0lcV7LNfEm4W7VTIbdry3zYPrqa4RTyJDASL
m8myYuEBZ4aLPbfr9IeGpe4Vcm0/aaxg95205DTE7htIbPH0itRHwaBbsBF9iuFzGivb3toU5m4y
Hoz2pNeXkh0zDVtVceupb9a+kfpjXJbidkDUVaJ7gtxLdqsqYZPFeZi2hLs29/uaY5Kw3X9EBcQS
DkvOWYgVwGQgVgx/MLXco2OkH6VXWfEmgu4lH5r22OrHMDhNhlM2QoNDtTzN5037Mwm+besn6L+z
/KusPh/5B/pbvLy3B4PRX92Y/TYzd9Z4UPnJP4rCJQBJ7hHWPKEV+YVRfiDT28c2YkFPoH/BN5mr
AN/EFM637Ev3lSq72XBybzQm2+VZrb3iGp27BH31MtgXxro2vaBOZh/KwLL2Ij9PczYk/ih7SKZ6
uyzyZUKvPEEfDAmIlKc4v9b07U0+Ve3bSP8QxdGHX5I4uubJmJg1L++9oyeXflzOjeSPoQJOiH7v
0o91/34SIVI/guiql6dJfJiE85htdA7gfUGqHphgrR+hX0wyMlgXM7nwkA8PVgnvaX+f7HpQYxCM
wm3b4Ede6A0bwGNOcWLk0WSPB8kNQ4Ts42bHf97T41gD+EFOoJ19DqHHLM+PWcd/cj8ggb1hH/5T
1H8kANj2BfdeOlzsmzrZyIqT4qdQ/+2tKeHL3ZdEmieLpdsVl7g6VS/bnQvT0zX/aZqDWe190Yrh
zxR5n1bwAaN6/5C3tsJNYF3YflSvA5N7/o7urPLYtCclOwfq5cnWNhDlAo/6w1Bwc57b/kymP65P
iKppenhg0FO3kITx0r2baZRsdsX+PlXmNsd3eEsQFIy5ROmPdexb8l6aYBGu/MuwmJr9zgoE/UrP
rqDfpMnncP95tyNGsyr4vDdfmv3Zdp/34jsd/5BVLVrHyKlUc1Vyubt1ELqyTK3fF7KekyLSnPrw
e01PpwYPdSbj/oM3VKzC82QT0SNK+8BOX8BfSwzGwHXZrkPFDbm6OfU1GASXfjL5CPN5+py33/rj
WCRHtZqWk+1QbdXpVrMFpmIKGg7OokxB0pQNDZQ8NeOzvnycavqpZsRIODZAsgWlm1k4K46yTlT5
smynavRvIymrscy/wChUU1eDx1mBA/XpBc9Pdrrq2bDiQXDbbwQAQD3Q+UYYMgjGm6bZUB1BXMRr
eCJ8b8ngq0JTyY7UaKrTWfpLA4G5eqo8931qE8Cas7rYjBrVfysYkHRTRvz7fav1isdSwcIPI/Up
oEocsU6Z76XgYLUnSbtAdBzvNyMWRMf4VLMJipbx6b5I51kEjcltOHrxpBGJlZ2/yDd6MctsF3+s
mc0y4uzBDOyKbQL39BQTt69Pr0j0XWRzm+pOnPjt+jnt8cjvJ9kpy0+NcRzxhSRHM+TJsufjmXlA
kCy3wGQaLE0FrsnCAZ7rsUoJX6sUyzWAiAzCU2FI8wjZWIgD81Jj2776qxSXh3IKHiBcdjXGeMWT
JbC4K0VeF/2d89ihSlRnKRTM9ZTAJ1ezfckDyDrVHbO5KEDpZpr2O2tYHSceLZSR5NFPCzODflo6
TWefCgdtsYrqcI6Uu34k644EKzCJ+6KqzpF61qpzp55hyBmjAOD2yfE5k7XPXPpIc75JRzXf98o0
JnDeXGzjI58HQKy0y+j4yDgPqsBSYcmv0/39dd4mGOrm/9uVUgaAD58yALkR8W7pCI+N+TMjKYYt
0doyWJHmf7ycSdAd5BFoii5m9wLItXxwcW1Z/LY7szzE8qIp9lAMjGBqh0dVO+bhpqeOSwdYHaQu
gRiQABPr27QxEX4/2KpNo5xEsLwsgkUVLKCxoLDBTeTQ7ci9wySqfeuxkqlnGjYJ34V1et9MfcRn
VRXiM3ice7ysh2VcAiH3UpfG9JPkgHym38SCLcglvpzzoRBNkTSzkwWUSGUv37SRovAUzUtzkSXJ
DCrebvLzxiXECp1pH7iQqED82Fuc4XKxL8kGVYewPpBQ+/yUpL0hISztBVvHtdL101y1pcjG1q9u
zhr7ibz09an6+l63UypSL1tSFOoUqCS+C6Xa5REalRPSkRl5l8R5fiXOenKI6oXHqbAZftT+2imX
B7Jhd0bqZGLHFzuBBuo5nMSze+GGsmDBZNF8fMxoQCcYh5MeuvLaCcxFXrO/FZig9QIaT1s7g34z
D/sQuNPGTJYOT6xrGwiX/XP8Sp5TsmKbitaZfzKuy80xji/1HZ/yyA3/Sx2nDeHw6jBMVb6T4aaA
GRtQ8SPagu7lv21BNht/5zMnnT75mFnOQCRe2lsBSsjuHk/TcJWHKxg9CjYFoOgZfxdM2XCavHTI
NliP/dYwdmlweMjHWj+l3KI9bo4gDI1i2fzRnHL2sQBqKmJ/1CXF5NS2jHDd8i0D9Q9+oqUQ5kAQ
B4OfEU8p/TeC+I5FZLL8+xcrBeTUhDI0c+5MpvcCWRoT6bKaLB4CH7UYKHxkuFSwntPP5xmkUBp/
zQhnNpijUXfgwLPb2TEdWbs22NsNrqClwuhqn/LqjFOdCjIKzBP1Oy++AaE3whfqPWilVMXi1qJK
idaCkk3bQRYijnuvNx0v3QujJU2tBekwtgqyfTGlfVBSIrJ/lju93D1eayVmQtl9Rgt0zB72Jo8q
nEH1rFVnBbb7r0dzCYyPqJ029rqqvoP0jxX/2sNvEP71RImlP4AXZxa5PpXLWF7i/ux4D3PtOdFj
a7fbED7BvotRT7Yj+6l+3UurRqTyvf2erjN2hTzqaF5iN0im8s6JiXPGgWI3k3CI0TKTL7ppXJ6T
8qomH4CcoKcb6ddE+byrn7MpTNLosVbStfH6xlTh6vH6xhBd5EDqnEjiO77SOj/mQHo5BlJpXR4q
2slkxw/CLUxFJRKnvqioXULvsyq/sHwu4X24xixqW+vk0Jsi333nFDRpx17ZEOTwtSarjNFk91aj
KSvRwUeDtkFn4i2TmTZ23XMnP3dxidGWb8+ZE5Gn7b073pEJQQdf2uZqNedMh2XUKuLn49GUS+vx
voHjyqMGP0ME6fAElKcdBJRn+U/+/DNxzR7nCw3NIVVLL2IGbwGNanfvMHQetUqpuvy1lRPsIeaX
VASguH8ztz6mfemm1BOvFezQxuaZbgtjM3bzT2BgVMD1F7PncHKlfM35+X5LTCzar14jDA89Z4gj
LwZRROZ09xUJ2ThyG9qWMDYjrNRL4pt+TDahWb/Xue9Gg+i5mzlW5TZQIDY8AFnyct0JJVGhwwMw
rw8WvAOyilhIDlm17/BNlDtuNq1CPmxSCR3vTXN4N1BBc2C+SniQfFrad6z8FONvirOvGejlIulz
lXrRNsVjdDoMThl5SnsKQJdnV5gJT4QN6RbP/6ch0QvyPxMFARPs/o2oooUGZFww24VDfEI1qg0m
JZByPqWZDEzLZrKe2NiBsEnhTHuvlPHlYPx6Nn4v+8A3mhlGond3kfpHbmZYiRC/H4rfTfyn8YdB
GPEBK77FWQ1yLFyF1E7xtF+q1WeF+eYyyjvgQEjsgP/uhPDSv9Z/kwo7gzJm9fNSDLAslbXXhzUz
DCDZf9OSUX1QXmnJZ31gDfi4yY33XrgoGtl+hLWPKL/U1jGL9qqLNIxtoYMyOXi6Tu+hYNPY7epe
Lo1+iWHCWICTbqG0cyyGwDbErMIXvz93PzJtNeopq08sg+7pASSKAQ8dWCoKxfyGdM1q5/fqvmMT
TOUbDHMhxbbVnBnQdbGdHNjBjKUg0Yw8D0E20SkVr5XJepjMu/uu4rjkrIiOGxfESPZY3IvPXvm0
U8hXXwIN2Bd/jeKvrP9K1e/T/pGGb15DK/8w5+0LS589llK+VCLPGoSE1lr+HJbDYsA8VOKxgH+N
G8cbCk/HduB3L9TQu3s20Oaa7kRwB51HPiP2aX+g5Y7y5+2m6KuabwQ5GU45PHHZfIA1Z3/b+p+s
4wY61aKZHW2ieEO/e3NIIT9/S7YHUk6eoVnX8hKoHDA5ZHSznU99RO6sXJx4Nkxndu1YTihttw3q
v7xR5c0WZ90HnbLmKsCLw8hWiuNPIROY+xx/XHjM7mhGh7jG6LdBlzUXKUL/CzxHIw3GNPzlDR7d
9sS1ZvIZsDOahKfki0ece6FZftS9qUQtyJL67nrw3nXd5rhQVs90pQJPiyJKzhf/nEL5aDSnODuX
w1myzzyNmL6CBAOboAJzQIY+MJ/lSVyKCm/JnxaIQjgJq+hwHX+i8EQFq/IUFayyvOJDK1554sB/
ntHfIfzn0f+dEO848u/CNrwmPBOV634UFb1wgqno5R+iaefFbFRUqjnccR5V17K6KurVUq9xcGmH
C7uG8Bbq0KW/wXngT2rrfRFtFadVN7W5TYd9APCMxeYWIN8k3aP/57mo6UT/l6xDn+xM7cPijcLY
N55x7OqnEBYFnhHh0CdAIFtrAgRJz2VvFlqIYhu7vND+cO9YDX8UFRiMwdHzIwy5d1YsKA0HkZKu
JtBWpXy1abbhTL0Lb5Stb/+Xcy3wbc4hK2OWINyMhQtigLzUp0Oy6fJtaqJBi6TBE4PYweim7cC/
ZgYHlG8v3XmlC/PUDl2q4TH2Jb2jd1NTJ2zjPaGZZivzuVafa2BY+aGzRScIicTEPU/QciYrfULM
fd2B14DGzKs8WYl04v9jrJtuGYbLThOQePvpoPgphBCjef+YqTRkZzPnATgn95LYoxlRnjt/+b8I
STB0it5hYb1ogGzwz8bLiLOd4C0fUnbFI2ZRP07WzowiGbAPuu7o4+5OWPF1QDizqP8m9iH334/4
G1ILTRpJQPHgIqKJCyMET45msfiDf9vJyL2qy+4FqH30jtmvs5qKAv+e+FxnNTqyk6W0G7T5U5s7
iOWLj7+tNN17ZbPvklNB6aONC4yw3I9d/MYBlalz6dUhJxlL0j0Ds0lxDfqPxLiVPIHGrzH6DqLv
3qXbL9amD5P70XcOznrfzqh76YfTJ/PZmyxMrdvn2k79JiK1CtODDIkftCKAOmTkSD2Fthv+8MtT
OyvP01M79BCGFYLCfJ3f9Bvff1arnGmHDhoxwHSDoHbzzTUjH6q6ZvpDuiJ0FrsP6ViIepLTqC+i
L7ajduJY+DJJgUPbeS1BaxnMtsuyk8jyLwvvFwu6o4VmEH3P905UZSrdXjaEg7WsgKbs7GSvJnuU
OBkvsbYlCWazREcU8q1obvDlIqoeCSvO/zbW99lEXuIHvA8k32f5cErpYVmGGJzNpYHxmRSitIT9
n1tLZzamrPVXFKfC3yzLFasFFht5PHt+Sy6Q+eK56unX4aoUeVUt/IVxxLNL5keOfQFREfuKN/1+
dKY8U4dsoT4XdUxVFahajruPILhE7Fz8x3k604ZTQoNzcArrc3e1JvAB4P3648P//ujsbVXsJN5j
Kgd8mZ64eT/xVcWPH/5EAfDsBzUVzevgFjJKwcPMxY8Kn55qi4STJlhMikVJ0PpvOW58QudTH0qT
N9qMJ+zIalBmLEx20v2AMf05CqQ8fvp6Q2Ywdll5/Egr0P3WuGZpXLPj5hpqTAPwYyxcivXhHyys
k/gaXeT4GpjnX6KD17tyemdiWGeqaFx8f+Yi4XjltsJ1gSUvi01cZ0ZzjNhqbsz4snH1ejmCAHMl
cw62L/jrkolNh91tRYwI9B4eMIb15r8Y0UCPpmvki9xBVeuZPKGozhniWdLnjuQTgRnqW+sqj++q
+gPLsKuWAQ9BZ/UrlQjzNNZRm5HGnkuUXuRowAaR401cPkTggXS37ZcpXj2q5yaig05Dbv2vg66m
REi0v1Ghkb3yP7mBL2gV0YMWzPl1+SUVIbqn3ElNt7Mdjma2BflVNmdBugH1A0X1nSJ1hXERcRjj
IklEfluwjqXsoo8SoKzLc21d3A3/LFhy9/Z87pVoygfpyTXSeQ7LSkfK9CI+cFyROFeNRb2R2tXo
6OqhMY9BcizBC8rbvN2UNeGkTe7eLcE0mOLdsjrh962kuT4tlV0IccU42dnVlG/PFpTTt8pCfU7+
bLnkbq7BhIfa8thOEtEMKCfbBowD51/8pylnYEbv402N4EVryg6J+xWtVEX+/33bf4M90lxYE/h9
sFnIa+m5yYst0rTSHHkTweDhhIAd9762qojVNAvrkORu8FbwLNzYIvFonGFSIQrG6uXeiihYrgiP
EzRnadpSUhbs+smsoWg+ADHHb7Ut8AsqG21qv5bhRSZSVCzDY8BQJgvXBf6lCUNWtJZp5QVITve3
sbO7vTIcElwLG2yxyW6eDnhMfAUq/ujHM6M4Nn9rLqTNKZKOJpdNzXkM7tM8Ru1BdlOsX7M8nsqf
pmsZh/RVIF/P773PRQy0Fr+nhP8k9jph+kCra6ytcd9X8kHXYNucHsq5Ti63kYU26ch/y+Wh9jnq
H6BczU1hiD4GX+r9sxm/CNUW7c/Y/qRblRDyEtyI4pCNNPo9ywZ21MRjqP6D3UT1HyHALvQeVLAU
nsZ6KJ0mg0A2cmmC12jBuNtOgmPzWlq7vRNEcyJy4dOVi0ut0GSGLJURCo/mQDlw5RVDCtViyT5N
HjAYamQ24ZNvJAuU7j6qDlI+63jD9ONAtcFi46YU8bz+CypKvU5StmkrCz5wus4R3kw2byS3Vg/V
h42t27hFPY2W1Xya5ksV/Ei84B3L951yxFyaPUAvf4zDZ99+5fefPsUX4b+NcUZKfbzz9sYZwXac
FeyFwxVciAI4snyz6eQIPpfLcjgo1gFF8lVI8NS24WM7JNt3G0siCgmKYPWMVyvtiHuPCoJrUJ74
rq8AYHmq4a2uBExWqydDhroLSX73DLdiZHhYsIL25glDH6hFJHsIDFshivSZ4KYl42nDB2MlFSss
NpsNlZO8ubbIwW6pd9ACxhUpPDQCwsTHeYsJz2aOB+RlrehzsJd6vntHrANLkFbH8op95w6tsfZs
drAN1jPvIXmQiPirYdE/IwhP3iJ9OveBRLWwdvY0gL2mPu019YXlileJlNkT/yDfi2VGyQ/5tgig
9Jx9DMsYfOVjMZPsmYlZnEx0toizRdQsOoYX3avZQA7LnqCiMX2+5hcGtL73VI3R7JmegUxY6qkD
MkHTgHmo00Mjz1N9nju5g9oWZqcNIFEfnDyh+ZAuBnja1haspxTs6+h4Yzv1r3Fboxytdqk4ujJl
Im2Ef4foNxz/yPdvwAnUb0rWZ6l+rH5p9jVyXD2I67VwUvUUdgbiEpwRTmi215Hka7zg0YtJB68p
n+Ew2KuwXvFuoPdvUuf9PH+rcRhzOLSa2YN8yXZCQOGWydwEdqBU1HhtTCir2+DxazGf/dvv8RYy
0aXJrWaeAUiZtCqvv0G8YI3pr04FwoSPfjKuYkaoUnz09YffiKinFy+1K9Th1OFgwCcCcFWugLP+
v82gYQIbTmUsHEj4UtylFH4icRUlaFCkTvYGBHWyHowkaCegT+IEhqKZObdrMewEZzQxmdWwvgn3
FQ9aDmnGTSUhC7Ycp1fQ+uQkbznHCRfPRJjoc1BctdgjJK/62q71eSd07feu/X1qf3X913a4Y/sD
ntc9Mp+NPRWnx2Hl9rTKZLNUOgjsAfAEgu7YoG0nzQkUCFzxO4l5g95JtAk/GjlfaC8p2Aw4Tq+c
b2iuTMSEuRkfGxV1fC/Le8IkIoupYLwuRC5NMdBjBe6lOWJipdvY07Upb4ASfFTGjTHdTL8eRDtn
ffHPRP8Nqt8y/DFpo4luwXjR+qMyI1WKRNpks27HBkJ25rq5GTd3Zlfed9HHKbgB1FSwoSah7Wo8
M6eRmLa4Nx2l5KCxvaNIYHT1fH2dBuoC2s9jAO2LGulJI+0JC9IpPS83MH+U7+eDSLcBuVQsdGgi
Me6/+BksGADKWlbWroSLs9rk0gb3bxYCV3UwAIfBFgMwkVTlYBFHx2YuQFR2+VlZtyr/eKIjAnHM
vMrZMTK1ZIKdsmH+LMJ9XeM/IM9Ktwl7P5Gi1/o9aqbEOvww2vCWxY6v0XeRr6TnSX8mJoaarrxY
5W2yagwf+7loxgn932X4EBjuFLiytimT2b8NsA/Rd4NpxsIJteLXxEbHdgXzGQI/BAXeYGJ4nH2m
l5dX3pvGuHXFvyuUd9ZFnXdsTFlD3U9fxWNdPdZYM7pxNYQrVO1Hzl7Ek93hPN+wVMGZrE3lwIuA
nYhCSTrK1m21GaqNHmwwNCaTDRHxEoTgaTCOqnFU1MNmY6mfD8Oxok2WredZIsDA+itPMxlXXeQ+
IMTOANSwpQZZUk6E+bENnC6fC/9jTN5Gyf1A9uayvO30NaySN6Um7Heaubftw7k39/HsMbnmr4bD
Nvismi/TZqX/qWe3wRmcCAQHfdIsbw0/MvyW9h2KiYNlVM4eibMAgw/lvo/xqMxq03EECT9MUFDk
Gv7nERGnmA5OkP1I2Y+iuU9VREmaV07nMRCuWADEz+U5f9lTNBVm37930LXxyr4Lek+uT+tyYWYL
tl1O1fv16C0WZe4wgtIVqwxb51iKj/MOyTC64wNbVKrTjt6fxeOxKe7rv4s6mKbTvzrZp/lAoHv6
FyjONe1ABx/VZr93+JujnbXzAhq/jk10H7aueXepi+llxyHtHO8N+6h5w3+NpSFNnpnbjV7c+GG/
Ar8gP1llTKsGw4rA86eKA8+wiL7Z8jbjVrnvOi4aIOEqwWTEops8jjQQ15skmRaVh8zKv2kdIios
0nTxzjaRvTGpKede42TI3OT/3RKH37AeglUM26n3sxeQET0gesyZxReLjuICriDqQqmWefzVlVMn
7jydTSipFZ7OVA5MFgWh/JfEYgxbdCpaQIPowi5B1VcULJ4wo0dTQ4MQB1xhFmiOYmwjMrP5gfXH
RDomLjdOalVN61CRR6YvG4pof0gs4cPLp/HkSBUCFanlJZGZJ/dGszsKradz8imNqVF6KITOuaUV
IWGkeP3EqD6C9jd7pHMkjI4tQwW2ex/Vp/B+zNKDc4Qh9SR7MCU9NpCiY1TshP+fLIg5Z1VqIwlW
e4nK62qnK7TMCksUTFFCn5U4Uap8wUCG8GlguKd/xVwSMxkfl/mBp2QGbEjx4LnilRpwNTvjZK3a
G3BjHad6IaCEenXAE1o4N6IpXbLWlbUUIjjM2VkC7mLCjYDGbbMvE4tVum9TMf1HIZnxT6i2Y/TZ
PW+/Jx2Mt3lQ4Mrre6g9bwoP+fMH/JGxX5vRClN86uTzutvZ6Z4Px+RK+bWV30rpFkm3Qfswqo/S
vh6QLaq7Rwx9KU/EuKd2SzdjpxBmh0HfR8l/HeOPDb3yuLCNGcfZ0mVaxcX0DivxnK/nV9y45Fig
NPEc5I5YsSHn4S77rnD/Rco1aW4hSaNZk51UrsZA6rgQj8JQJOWne3JUpuzfuYnBfdCfH2p2iV9p
/gZ3OWc1pcn09l0SPgoL/OVussFDpqpb8EGygSEVyvqKJKowx5puyc6PFIqyZd/Hj6irfCU+RORx
XOvsifFqiFBTBE56im0suHM5OgXUrAF6DT+k5NMwv0LlB+0n/rWG377/mw+/1fiH+1auf+nM+etC
zhzrPwqVmq952uf9FyEz4P8sz7nF5eNOd658AQCxwHTS/D5fdfLa5bKkvy5LVyEe4PxKfQ5rQ9yW
3olnhjsQGdAcCbD0L1yQpfjmhCy+j6Hk/JRoWBCvLp32vLq36+3KMsDU6Xo6DpRvjFw5L7EwI3pl
6GU0cSjz++IffBxLXvdD/MoXt8Xxbs3CajYB0aZcQvtsEGVFPRV+3zdEDymme2zSnwPQ9wHAwX19
h9WLUiZI0HNCFCu6H5AMG598vflfvr6e474kgk8xEgF8I3PBnN9KgxZI8SNj8eVHJljSMhLzP2kw
XBsfQ6Gkr95nvsWRScgx4XnvSQmZRy+XPDhljYQjeBq8zn1lyrQwqQ/tZMesQC/vEG71eUNRl3VM
on1SHHrjFOZXxfjoJmz/8HSzaJuCh/pd9eVHbp4foGdLHmFz5AzBkXp/XPnp+FGURZWe2EI8ukuQ
fGxumC43K1LeWXOLik/SRRPZBfWVBLsWMmcJS+egB7tJsCMuQERwnD20c2seG+3QKXtd3lbJBkLz
WkYKn0ITeUKw6cjniawkE7dl7Hn+pSDECftA5NM+NPva/jyYy5JrnZyfZHyq09HkYZ1tIoq4g1Xg
dtaZfe5ZDaY8xCtQViDW5NVxgRD+sCnHPkfaRUuvfXotsN4FV0wJuB0POfFZFb1XZDBpAvpfBlOn
lLa7RuSSKJyhSMtPl4PqKncasXbp8zBBvEM94PlBGIH48+ndWKyOorE4tdb0FdeBCyKJH69x0hEt
zJ98yJbfPcS2Ox02kcmNZSvpbFR28kcXf2bxp21/Gs8bFQ0uoTB1lbETJ/BMzJiFy+6Z0L+5C0j8
PbaNtjVDRyYRVDl48GBNH5X70QB3kE/f0LxnB4/Lw0/dGoS0+NP7DOrvmj87Mzd5tq15vTEIf0Sz
Rv6J5R9N+nlmP8y9d6K4KmY+DHpLNFvmiF5bWKVwKAIr42m+YhfmJZ2YqPApy7RGUi9ZQPVbQU6j
xoZo9PiTTqZxzXkwi+exvrO0nQ1DsN2596lmQOzBFKoOfh3ifQ37a2Gde97S/JglyLzMaW76RmEH
KxD7ICQNiSDuUcMBlJyq2fPBpDh8AvlmvdSEzvOfsPxszVvQ3mRa6Xwa0xMZx6hnY3OTl327TNTF
FgV8ZuBgPYbRvsv39E0hoRjjFQElGz6TwxD5l0ns02pXROtkVpVeFvvl0w9M/F+oWpxJTGuO0SHS
wvc65jDc/4nVi0F0kVt/eSkaLvkeYvebcqlQ+kcAaCm6ESCSW/8gMbIYLOx9W5yBsTJg8awbRcsu
l3+efuRjJL+N16vHFBJ9bd2U5wcE+jY84wNMFAj0CktFEq3x0ioZ7v7Vw9j4nVgZr1SRXTAByvSb
Bs4q/mO88XBWu82z24ANuYC+1DywtFRZqJ2w4pbMrqqw4uJMIyfjK/UmuNEEPiuytf1YB5SShYQ6
BPE5F/Y3APjmsBz5gzEtVH5OC526eqA7OTZBWtNnxd+0IjOftquQ5LwChHia2ue6x9Z10j+TYj0B
79Puh2anNNvVoO1tikeIycRbElCIr2/orrDJg5Hg51lIpNLl2xgIM+/ouDExV2wyr2blKBKanhkK
MUqOEgfhruwP//TVoizI4Iq+TrqT9IkHZ2MQgZxFghAi9F2gNGRkYTQqG/Ynz5DXfZHQmQCOyhTp
cMIVTLXEnwtnxeKKYEx5KCOxsKoy0SdCEYapTLn0RLDW462RL0G0s7HtpQPQQ0KKDi+ocxDNe7y8
PFkQqIqldRdwAw5jXnBwjjxp4JwtDK50j31AcRUlRVw1XAKi8F0qbeGymHGYpP4HCFGNWZNTBvQY
+U4vjVcnEwNihtWJZBBN4eiAL1wCa21VmuNnzm6wdvid37ZqthG8obv4vjf4FskEflC2e8kHc0dG
oe/XWuPI3vX5SZqIPzT9KPUpFP00mv+SN+P+xIvmXskbvIc4XNrkho1XWov5jeMa2Ys17qZ1J9iy
l0W6fJpsD4r74k2UmbyIMv2MDpbxcaSDhVHLCg+k6UEXyOGWZfd4eVoEnQ+puY3judmdn8HxN5s+
MUAwgERoWRvCDrbqDvfLG0XZVoBfuMowOOtifo7Xb6gTF405PONtbG+lEW8WcxhFErsc6lW5Zz08
BDsolKEkdsMEjFrjOIkpyTrwA41PqN8rqVypIW8/KxtPk5eTYBGChuZqMB/VeTkvstn9FfpDrU8H
odYroYdaH+neRPNMehdxT+OAwYq0tLONjhmh2yjQ/Qv6IdfY3Kx4Na9Xdbwz4m0Hy5vTKgbL+K/v
8p7907SLZ7JkEJtVLBegSKVzhgk0wi5f2NIikhcf6wQNhCDXfx647ul1qU9VHiHW2qO4DJEPsknJ
ApASQskb0PwG+Mzfd+kr0z6z6EY3Br/nVQHg3KH3CU03/i8YVU+ptTCpTQz9PPShLVju0cC8DBAq
3dj2ah+ySlhlzaoY/LbwvURyjpCGyHnmfskgTuYDh4HD/JDxcwdz5bmo4qXO6xVh+fA6NoWVH4y+
TIM6+qDJNmGl22eMZTLFVMnO0LYZ9SsEJZLtXcfyTzWCP443oPnshc6RPAWSIAj6hEEnMGZ7sLNe
CkMpwkPlG6zCNC9yiQd7IZ62ndKCJSJ0uPVYI4OODMRbQB09INsnwzaMbphT+O3smV4JWyys3iab
YsIjI/p60aV2YUN2n85GLg5k5Z+iWiVtxesdTsDRAYMg2RxzBB/OXmx8mBzppwiT6nAOqeRkse4o
2odic+LAZlnXP82UdJP2cGXiMTNgJzJ5wMIte+ddQ/aoj69usPCa1OJOLLizAC3GO+llejdZnk1I
l6G4zZahBgRrQbsQiQFakSS/0mF6rrWn2Drr0M3snYm/82aSaFU+o/KzLD83NryRs6aezfE0YRMy
HQjH2N7XPfm2rJusXyNCqY70yhzY/Sr+pkLHhRz+HVk/Tf1Hqf8YPvzVu7QNq63O0QEb7cHVZ8XW
pIKfFO5NmSqbdVlsomkLMduBMVWlS9LofAs3HUUnfBkdYCiQ2ftvfAek7giwPG55/hE31zxkU0xK
cG/Qp0SYZpNQtTYedrs035bsqsz9+JfBuP3RqFm/xvUVhxX7RSMXYdJrtiZGP/rUkvUn63F5gIzT
0VEAfgTQA1MiOsD3fSo5q1d2mdigTfTd66+ISIoz/h9XZ7bbOJZF2R8yAc7DK0lJpGbJkiz7RXBE
ZHCmOE9f34tWZnWjgUChkAWEs2SR956z917773DXistOXj3/3quZ+AnttAydWD1Ta8rtHYQuTYf1
4tbzvl/wkSd2QZvXHO9iDG4snGM2/wq69wI3oVH9D9zEGNOhy+/LYs8uSiz2tbSTCClUjMtbGUCQ
N9I2K69M+d+dOwZIOVj25DFti/6r0cbZo7MnfewGOLjgb6c9KFyZ7pjFQ1sC1fqb+rL8WU5f4vRF
ZlMrPvXgjuYxQBbJ/RqySrjU+uvI5x2gCONk2VTKWvzPtINnFReQZLqTdgGD8L9XAloj9LLKwaRo
coXs9wbbLfwe5MrYfRyDx0mvVoxcyjBTMAqn11fv8eBRSGP1PnN7wAOPbMbhzZ23c0KZawwgNm8k
wsiXiK4hh5qb0TjTlQS3x+Dt8cBI4z0Kv8Qokm46WsEhZRpgiy6kyoZp8dLiB2kWuMMN3rw49Qtu
fFAgFABAuMYddTj27ftTu1LaQmCilH/h6RE9rf5KCheuJpc5AKzAiUR5QY6p2jVkaGzC5Ymba/gS
5Q+cNUyOwII7ky+zU/CsFq7wXFJIs4UiXbDfxrt6NO1PAN5DeVMt8v3X0dUB9Ziz26dnCSu+11zi
uEKjS2T7xhl/vBJZeuj7I+vWojhrP5ZKhMFDU5777KKOlMfHA29sn+tVUq5BEr0MnyCJogNOS5cB
vAv/WNFv7HLa0UOnyyQHIC4oLPjOYbyfkLD1E82H4Lqmo0dalbkV1DT4aXcTt4hRm+E41+JRwp79
K1d0UAxyLt0byNgRHSHiTn3uideQBb4PP5sZanNDZcs6laVMFu6aLaCC6KwWe66c1y65svpXkq1x
R8lAbOP/Bm0VaIKZR72eVh1ahwsEAz9b4Jfg8AIecYFo6sX94VQKk8nOVc9ddGyyM60948OZ2k9p
dhu5+sj340QPVFMfGrr7wtXG0ja9fIN6pYWOONBy9i6XFyqtFP7L+K5lcAdPNUGmy0D7xE8P11Tt
pQdtYjvIPqTjwMNM6f9vudLNk8C0fUDq1tR90u57bYcmCNyeUrznL0Yjuia5KjEa0WHIDROu/vCT
5YVZCLWAvcnoVcUyO+BYkM5ZaGP7fAmxyTI3jnV2Qn7NDsXqLzmnbl9c6QXFqT9imlV90Iy5I2jH
KT626qFrDn/ED4qxXkY2cDU/LtvU6XFPXqzH/iHsBGnXqk6cuz0YnmmTqutY9mVXC1CwFjRs/n/Q
xC5wosLn+6WF66wE1Dx/v4pkg6F49FD4A30XJntZm0FdVbejeUIctu7fWrTTXYBW2p9c4D2nDp+Z
RoJna/A1ULYxkDLW82RqFq8qtIxuB6Bii5zBuKcD691CGwn+PAUvAt/22BjVBnd6xsKSmNJKSXZj
vj1G18K8qDLs01PccDl2/6kVco6ztQsCaNou9e1Q4aKFyTFnASgaL12pvY79h5h/FuNX9PiOzF+l
+UvmD2fmtRiuYnV5Tu9ddyaSFBV2Ix1kCeMdLmxczm01c9twYfc5Bu29nBwIGqm8MP3xORvz2RON
LBAY+JUrdkHumdmvUvkOlO+m+qLtUP6Oq68x+BzMW9iKNmT7agObA+4l9G9IgDTSOlAICRS7gGKx
sPm69bSD0DEfs2Au5rPYSAFfOc6sVlylUnieD4k/gvqnQVHT/lQUtCif+dVS3qlFNeRlgtHnKrDG
qD/U6qMnW69+BNVHGt8s9yR0F6nDRHTOqc3E5BKfCPluDO4P4DfbmcnrYvGZs8Ovuzx+jAHqjL1R
skPFsENZgHS5uz33HmEpgRCR5iJtqfL6yRMnbzA81lDc6jWSR9IG8lAX47A7bzZGv4YD2n22o4s3
eBMKv5PwAK+ndQTjQCNHMmIh9mgEtMIrBd2i9MnS6F/e1MBN1fTvrjLua2uvWQfBAj0QXtxl9KNs
I+R0JY6xrYzPM6ca7DMX76d36ObREqBx/eNl4AEqftq3YoK4PE+0ouR+J3h/mmCu3/of2GXQHLZe
Lf6wn8YzCrJoPPt/93Gkw9XFrTOwzHs8j7RACt08OmskrIYtRk/62jF6vmgPoCMYvWjmzpvOps8m
oZcK9JK2SaqIE+igvaNwMiQS9KfbotM9pNTYcpP73HwbL4EI0OxOnWe9AmfaF958bDJRPH1sGq9Q
cYEIR4q2WOf/5GBYfiyY9LkPwZqdw9TRI+CfeED7YcYvS9Emhd6obxtxE2nYq/wiWW6Y9vhtux6B
U37YvFZpBL/OaCXwAA+4z81JVec2tIe1afJZunQLEVnK30CoQLq7JSNemvmceKSLZkkynjC5Fm5E
0KJ4/1KXirao3rLa31XPiwysvn/H2YNSLv/cIdWcbp4Nl5j7nSyVZlyFimX/nYN72LQ6+YVtSIAK
ORzJLtkOybbEcTduCv6g/s2tMxh3UMNJY0ce2m5f2znPMfl14nTRooGBjBFE3iqMsS+AxePxIY9f
rov/BN9Als6MzJZI/7VTbuNPvwP1DlJy1apLhbPRZeTTFbad0OB8WfLajCXLTM7jlRp5ZO7B+vEY
a+sHWkbmAw4JgAcTjwnOXf9e4zXCYbGOMWU/ZjsS+j6K9fC0BZoAcWTNwNlpgIzmaE+mrrOaXoTh
IpScmKjwt2i46f0Nt26UzNjXWDi3xsnj/frvd5YiHJCIOO8pwlEofShWIrrCngzZCMoNDYZuqZ8C
5Zi88eBVTjrMb3eFFsCQoMm6NaDo4dEBdrwef4m8KVoXz2OPcM+FlBCAPLs+DXldMAEfcjZTGEy7
zb/F8SqsOHWZAntyUrq36HxiPlo00lxJJvcb0nyyvCXNJ5Y7lcd0YcUIsH6LULTi82JmQLkVsDu5
Vk0b/TJUDmoDXmab52xAf4njsaIloH8fo2v4Td+8NFK2PAN3yGJIZDsa6Ousw+a4e/fYJ+IeUAiB
3tlV/XzYwdOOpYsq3dr8Mx6/erwvIy7JqADEOA/MI4m8cVG7jMxh4okmuXPPwr60TkMSqCcBxDJu
Uu3I6jS9Z9ZNjm5td0FghUWra3A711SI9PRTUbXKM2wswQsV4TJyNGsT8KjF60Fcp/kxnHa6m/HI
8RKstgWNPvgInzexulvDV/M30s5K+bsp/iTan1b7gwBBtdIPvFKiMvT+iDeRuVXSXcxCe9gyRfyA
Dol1SvlscE7YI0aoJMshPKjy3raftFEQRSupfkCSoPpV3dTSdrWtYE4I7Ln8vl4XxEfzzQdc81Np
keaKhvdyeNdgHqbvpoXmDf3ToQyjw3Oyow0gHQ/kTwPz6hzb/JA/j9rj2Ifn1rWTYAUoo8mPfXBW
yA1Tb2xTg9cEdMf+3xICfkFTsSeanH5l7R2zu1HdFsJVYSyNvRTPCNJgTAWWn+MsXZSmL7FfAWw0
/w915VeIG0AnJja3a9KjxqofNt2TzoeVqTim6Zc1+xF/rFlz+CKEVtOzRC+HhvJOzCBrSOocWIFj
Ru42KYjwHr8jFVsNG+qVmCkOcLHcRG/wa4OdztbM+KZZhH28XLrE8Ueff0rZIjL94PH9MH4V1e+p
+t27efoRV7duuOrVpaUUPT5L4Ukv2ceOfoBkguCM057WbVhRs6K516nV/eyfn4/kK0u/Ovp2HocH
dsTiEEK4ZUiRd02ExXCrLDR9GYlLhfEONwwf77AofpD8FEag+xbLqF5ZIWTB2bUn/1xICtwt64fq
wzq+jB1k9G1RUfMDQudmVncz/mqR1T9S4UPmX+D5+Sw+zeZeZw7+ZSv9AA23/u5ELwXIVXtgbUlL
19Q/dqsByrJOk9bSzJY13Nd2oUYz1LasYMDmCB7hu1Bd+/EGK9vqP6f+8x1wHtDX8SP5WYKL8tU0
L3CPo9/JD0CY85UNJmsj2bNa7zaxU29mZfLRb3WLZhuXCzNnIisNTEkgVTAlYfWS2+vUf9BRFnzf
2dDMJDLeqoLhv0ye4Q/v311WP9YXimDKxx6zXJE56cM27rTBGMJuXCgqNbTXFzVAkY8vaoCWHnIw
N7schF961EDSkRkJ3hXR5mQk2IuToNmPyqFQ9mCrrGwr+ahhnHnwmF9MCradEk4pmhi7q0BBlfu4
G+0vQfya++z5Yh0EQufZtlM3BeNFtpfSY5CfnLWUsty5ZfFn3HwVK3pY/hb9bmagtAdEY7pD9bUW
b2R9jXwSFGuTGMlzDa8qWOedz1437NChV9wvOIrZ677W5BS89D7KJe90ig3Dr1D7IB2Chn3ynj8Q
LMrUgGA9dQ6fNZJNF/P40rF+rdRLlb8rjlJsDLZ/6Mupr1rz4o+qXhrqYptWxxqpStnEgDunrdbv
pH4XdfuI0jkwBtxlvYgszPNs5DQwn9TkBOJQy53yg703Fvwi3mNvDg2gXu+o62N2f6nrXDT8CPvj
7CIe5zDLXvkZrXAR060cuHp3g9EB2ybPzjiIpqOJW0zZvYVSmCRqLlnQiO1U2Az1pqQjjs/Ljn7S
XXJ96C0UntOYHa0HE+8lZQTbl+kx7WcGVVfi7L5Ow60abjGEOZd1XIqdSXnPpzM42WwVuqN2pHFU
HlbZD+hIUneyPidDU6ZW+M4JS+fZFxxNK7EkeXZI3YrIeXIcumPVHdOOgNlRg/LSgjfnIOm7Bdjj
Zq835LVtqV8OmQrMHL/aORbduKWhK1ecugl8Rct2Om0cbfkrtAlR6MYuSQ9NelSJw/wzcw4C+pTQ
Y7b6uJXH7YuATZY7ye6V+pH0NwPz+RN6/dWMLkU2Q4bdNrM3Jz3ZTfm/9bZKuxh/5F2AhMXvDiiY
4d82MV7id8BUKqiReHb1UZxdVTMbNzd9F2GAqKi0zv4G4wI82FhvIR11IyTARFoxD7DnZx6AwCsZ
Xk5Gg5WLb6q+zgAbrl3ICD5duIIf6kduz4vX5ppQ5pONe7L+WFnjnN7+WMnhte4/VGx6Hyp9aMF3
w2v6Xrar8fHdm78y4dsgaONE3Yq35G50kyMlpfkm4XTQN5K+iS61QPJiBg30bpr45DZ4yYGFXnzm
34utlb5H+pmG66k9m3fBuFvBvcg+RtwU4nuLURtsnbHna//77VkbUWYpluWuzPakyIfV7ylfz3kb
nyrV0T1qC6FyoapDB6LIM8pp8cDEsMbl1ni4k+MebM6KhfeYrtp0VdONa+sJZRSg/dcG+ERebBFG
xMVuI9CetEzI6tveOo08sfAizSPfz8JnlBc59FEXWIbOyBB5A6RN0m9kMLKlGK44MzTHXNYuZ46d
xj5H5/atLsZJFZ/iw32eJg1601pPNmKyWWqNTXNz+++l9TXx9RQU/Q6v1bCGSp86G+Qnk2v0phWW
1s9R5qj2tB4cKgLPtOYKzxs/402pJCkRag21vbud2VMfOpXM7rYUN347rJXnevipAKJjA1qVcDZx
dGFlWkkffXtIkqOg8swfWMYLZ245aCH6J06WH2Fam7YXX/7Pdp8YR+aG4H2q3y+2OpyWEOQa8ZyQ
0hPOKn/y85ifWey3wZrouXWOimsaU9OLxeBo22q0oi2kqxFAt/r2ZSPLtY3JmV+6CdHgknJiFvvs
+NtlJy9ePRzPfpf0u6Cf6ynlbvd0xunun1V2Tv38c0QugVTJEbEPvMNhOVleT66fuNjgFctyumTW
It+1IOGf30P1JbSfwnin+VE1Lor1TzCeKWzLhzXg/1Lx4f4oNo7CFeMnpdOMnxKvcUbm6Xli6V8F
Z7xT3dJqHDIgvWM6eHZ0GgXtjbFFR6bmQOgdofoiP2XAXVft00TgkbircJ5t+9j7gZu6vIOVHClo
02tr94QNmDoyZLMn9HHmWsOhFI91ecG+zmVz5Z5AsJNoOZ0o9HmmO9gxeXNgi9gScPkbQZCloAuL
uP35GN6z8b0ekezfF6hvn6l5J01qsXtFEPETyxMbjw0sMdIAZfQOMOdFBAaY06XHYjxVxflRv7//
1Yeb8riJkvOW9amiqcMDni6/OWlBQ5O1QOCxMl99eH1sE8w3Fnm1wRpo4qVgl2bZWxZDth651jci
DV5Ga21VJAW3dFoBmqOP8F1bPAVCPqta98Y5xL9KQBF9sTcSSiaYJQJEXvvsL0HmYY/vE5+KCwmc
fOppkd2TXa3BNBwU7DQa9Bxaah2QkhQh9ILDfWxUMUd4r81DEmKpP43pqU5PGcw8wc7j37387f6l
0fQRfGblRytdx5DOxYUyOydOfJrXqFjgDsBB0eJH+VXhlz4G0eItU0p1KPPIcpVzhGYeHp/Dvib2
zdb+o65uYXrVhXe1O8vhSZYOgLWrQziwzQFfcVbHS5/enjBSpHu5Gow1fZZjAtvDIamCyCaRoJQ3
FqgxeQM1jwYviLrOs/riEiVTYfwZgHTKryvG7P48y3fAcgAMKqCePq3mPrjhHyH9SstPaeKieS3t
0g4kX058g/u46T3WbXh6Ut0nAb/c9eoMG6SdCcRKk/IKx3j2MXa3eaW7i6SFAORW3dYqmbINYfny
oAdzsn4oN2snpc7oTl5NrrEirl6Ibfg/kB8s0q3reIExo3De5f7IPP1s3vv0khG1+I7U7y77Zc3P
wr4rj5rIGbbvuHV32xYuvRO0fqB7iAqqSbBu85i2+TAHXhPw1xcjueEJHD3YCWy4hd2TP6gCdGdW
OyPcTYs3SwknZXiopqtWSwCkNlSSN0POzVxNC8HFoPl4XnEOAazVXZpALSeEhUoiFNlFXNhsiMhW
O/R3s8EUq8VHTzHoY6GULAMuuMtH+4adLKLwCgxo+VOqcUgZjM0rbqv4+UlwyYBbRjcy0eeAWpgj
DOKNUa90WELJvKwOWzctcfoeJeHY0SaBd5nIqnCQCKqdHve3OlcGyRRLy+3sFXWmymJ8f8ubwDQj
i3/4lP0K4Laxrx2p3bRcAQMHDmt9BjlWyxdRvjz7a4XWYV0lalo+2FlRFGaNDj3vkwNiIn7sQUw8
mAUfyFR71B0dOB7RWOxgh1zy3uRpHLpG7i03sHeh/fZ8NN3DHCfLzfEGEHYfHbdN3X2orN8iZYjj
RygJrjbZIDpWZX/dEbhtF8GnOC3fIk2Py7EwTLcL2U94AtUFgvv8CoB/28Jw655+QKojXI3NUg0Y
chYd1epkVyDdPZZLCXujfK4dfbyM1BKE78T25ih0cH7dilwgpx6E1Hti5xEv4D/pj6kEAcKsZ50C
CcVU19VAXGqpUxu9Sy0s04u4X0fiClfCUPpYNeQT2E8BJZTeeXZ/kkXx+h6MkMl4zVS8ZS8XFxci
cPgyTM7axweV4u3iPrJAe1Ldt5/ovE6+wvhq8TXgo1du/cId5VPSnvH/adGZxSNN44SF2vKoigfZ
KbP1GIGXt4nUv0h9xL603lN69pneywX5/leND+HsLpsv4uhHwrCmwpgRBGsWTqaGlWfOx4cvBbIq
sBxt+KrqX8P8e7ae/xYPqtOeX7XC5FXsJbRMh5GojL+f3V2qb+0xQ/6YMXo0CbjqLKWPGJ/IxrBh
IrjJ2G94cw3L72d8zfuruITK6VosU8HHQAj8z7ueSPPWJf4QRBoWZqzNawfTcBu1FQJ/eBcpnwKx
Cwzor8iiO9zXAxwyOgr5QaQq1MyZsKBC4sRDsDdzUigOgHKT2qMjmzADW/G6bNapvM4IEco4GjY9
2VrTGUM3C1aLAVOWV7DTMjzjJNTbt3zSGsNSR8sdvADP/BaJg2y6DBscYf1ffCHZBloxw9B1AvCK
f9vkGqoX4GOm/RZMhiZpw9Ny2ydtaTXv8O4YJEeTNHN7lOON2kCwPviDrchXwbxkuKgYV0hE59/1
eNfDWxxdcoN0gOypf0rNmVgN4PWhjjtlhFmx1rAthyta9GQJtivzOXPOXbaI19QajtG2pf2McV38
v78K1i8veJfEHmY1JB8KYjPKne6LFl8m3Ftgb9dPmOU3M3gXtQ9RvOfRZ5PdcS1O2q5q7IdbibZC
8MiFDigFn7Xp0gkdBseINvl6V2Tb0CnIWZG9rtbqtBaVzbMEArZjJVWuixDVcokQwqNBY91Qnsbm
XGfQsJfsjcn0Le9YjGivi6ZDSq6zgjXzUYwf6QX+OIZgkfS65Vt3aflFJLj9boxfw1Ko8KLnoStb
e4wH05Ms/0GeaOs9FMWhKQ61jhp07Cj14LEB64L78CffNLuq2IUmV4CIwf1/7Q+BYwFBMc8AuvCD
2kG2rcMNGhIQr1DdUDbRI1B3YJCdQPtO09/1iEj7D1ccLJFa4Au9n2g+O5wGa9C4Vot1wUK2IxPq
I1noua/m/iR4SBbcxmr8l+3fUDtKEZEJmwVwqe64OojDuQr5SO2GVyDlx/Je0Lb/W6QQLGKcSylU
xIVFn9eqxjz84x9GuFGqf/3D2QTE3oXm83wgCml7oz302qHUDnFyJFGv/3RPhiU3nWVmHZTHcQKu
lW8kErf8FZNvgDzjjs4jw0dPabDhwsHSfzhYzfdbHQvVOGhisPgnTHaNtbEnyhSzrej/5j/x40eO
iAKJfqfj6mPs2PaUxd02FINd9MUfpV8XbCw4p39xT64Ywvu1IIIhXUKng5xHubRCdp9Dygfinnsf
b3pXKklc9MEi4dObIcU3BgJrdLPncnXGOTQ8qWpc1t0pJ6bk2JlKx54jEsZo6LqTvh/14YBPFrDL
qSZKy2exRIxw+VVen/bNRLTSvbjinohZaQ4cK+aKjNCwLaXKeeiErzwFCDdgrNZyI9flHS+jpa7a
ztaFnSHtuBpjSJ2bStrGq/8LXUuW8xZPuqCZY2W6gj009FyrNPnA4DJ39Yn8Wvg50gBt3kTDJl9L
MBCSkmMOS57dR+mGHA0su63D02Q8y9IhVWpdd5nQYveZzFsJ3idqfJTU+WXyavEWHPxnkrpiCC8+
QfDIwX1cBB0u4K+qm+Nv4/M9sI5hTmfTrVSW2ou8Y64h7+BKHgteHVuLAi57sqXhZv1wvZvqQwnV
5QU/dcauMj5O6qGBjx4dJngMZMKGrSU6PpZsGcAbv03sS7kr/8nYOgG3i3yE3P55KfuPMv+02m8N
D4J5TcpLozqqQnv2WqCRdfYUidgUW7InGTwnYcvxKI1zhzWCYSgeaStBOH3MydpXjCK/aMFKBHij
bvt2S8JrLDb8fRUV0yX75PPQ01Nw1cHL/qdu4lqUf9RNk001XtzrX9EOQz9zo+e9FD574ytTv/86
kvo+V/VR4NVfDD7sYj45o2LW44pgjQcYOyfFDO6J3xhW6U54ukZL+qQGyx2DwTiF4ckUDla5V+vd
IrNm7s6+u+05G6xVQ6UcooBtBqsi/XdPS/cYe9pX/Rh72gdl5GRK/tvTFusXLrM313W7cXTqvKhV
hA55HsZL8V/DYBF6TbaW8aSI705lwyHMxKWzzx7+y/wnKStnrwWHwmC55LwJYjz2SfnQMSBS0/67
ZBT5rFX0Avf+B0Fb5BlUFvAYNsOh9Ufq6Z1u/6Y0k2EKZW64wSKOD9jd6N3VGkz/VHjZCBoM0Pj2
KHNA0ADIkqPCkihuF0cRrYc8KWLLVe6veXLNhutQXcj+5cZZqk+dX57nLlaQB7h4k/lZw/6G2TVN
lpQzB6MN0Z5Bo4+9HM8cxz5akOGH/J3NOuFo/0EEkCLBAyXOUUDKjLBfPVkV+CCblOa+200YR/Rz
0J2r+qSWx0Q6BNXeoCh2QzgmWHEdnKP4JghIka9aITDRE6SYI9zkp0mkmPmq22bKesnfh1xheprp
BZI3uUW9y7q5IYmqBKHxBcvTp1V2y7Uz0VmP7HjFErPek5vRU5jgHtf7MXWBICBFV94SgvhT6Bzd
fDelS1vcssydvmHaVzZABmLsdirvynonp9sEURbA1A9yUZsZJN2X48F8YCEt2rNvwp+7qdNN0G4A
B1EKrEGqHrcRVZ1HMT316YlmHo/uYDcobEnYz9Snl4SRc0IWB1mcJYznz8/CxqSeDGkmh8zViHb3
s6jyFCf6BK5DbA4/JZhRe2UsbJ+XUBgfkmvSX8zuIj/ObXeyFv+MFJfM4MBDFu0La6Mt7BqUQORP
K606y8+L8rxJ2t2WD6AVlsE2JWeG75WyCLaVk/fE6TrNkpJu203kl4Z//P1q+dANYsDM8X4xIYCv
A6TOBRRDmp0nr4n9IZ4tsrEI+mW2yDZ4ZX8H0TcgFWhzhvIZ1RQFrmneezPiXhqlsjbcx0QR247l
niejoMgrpVtxu70lwaVKzoZ8tBCnR/cXkVCc1C+QBWr/Y5z5a63EhWfXTMe0PD2bc4cUpy2pQX+W
t1TYsT5wHAFvmduV3xRWS+OqoY2SXWnl4TbVW3vS7un4xXI0bH45vO5bV1T/PNQ/rfpPWvwzlX+U
9pcEY0z9BCwj0R57GbGkuoQ2m9R9e9SJkQlFadA542ROOd2r8uO8fGKyxddkh9oqRVSBweSryUZq
NkOzEWW2ek/Hr23zNrgGI3/2JbV3DfF5E3br8OGz8/Sy/h+z/6P1tocfAYMEpZdR+MmQr5g33bhs
4F6INJxkLu640bpCNzeq34n1S2WGE7++0QoBpIWLt2eUiXFRyYZbc+kgRPOzivPJ6m4BP+WUv8/g
p1D1/TMUqHApFvP3iCvxIwN0+2/mUYgpxLSZAzhTFraEfeTvtJrhTwQEqJ4UqYBcmsGyLZdkMv2m
4hhfx+GWyRG1gFa84jCWth5g8ZhrK6BQVT9Lx2AxqH7U+/TLTL9DN5x+o0utpBaS85IXfc0bxmOP
RPWCeML/qZNvjr2u8nYxGSSukO8Nbmhtk6U26zcKn15Gk1dWrXfaesuOj6CVFl779Y09H8yBVjyV
5rv8vD1pc1QXbiZ9ZvWvuvz9yP9ZuvoD29WSaDzjhyVhh7GjbOe4dc1PeifBJrH4CMAjHVvhEJUH
0c2EaxVwWgG+3UfFZ6V8ipz95j3+oQ+JbmR55RGoESyYR7eK7X0EnvLhd6kPs3nKaRVf0GJbV4sX
8knul2K/jMC1LwIy8vqq1FeMl86Dsr+rhv+/O+vLt74y62LIQtNtsC64ULBCGh6Lhbav1NWjX4nR
ClBWCwbXcLg7NOJqZfPPVGqM8YnEkN4NYO9Hy4Csv5xgfj+WZrKyKvi5Xg7Ao/DaAjDNtu8hbuBI
hXRAFcnOoKmj2/FdGbdnjV4BlYUS4aN9rO3CdL6IEH7ueKCiHxqyKS7nVYy4sKwFmxik89QW+WeV
3bZ2IGAQWlmda8SQFdZVvsnirVFvRXlbl7vgwpWGv4V1s2IsR4Q5faFvWQft+3b37J1R39biZjrX
xdKYYnvGmfGvBEGDipx1F7mU9mmnXDjVE/Rje6QxtIQ8PbczdgENilvJAO03XNLHpVGuqUI1z/U1
C9KlbWrOUvkd1h7sc5o8DhZDTiRQOcgKwnQa6mcIYvfols5rv5wZM6BF6Qp+ztzF3jrqDroFp2ln
HhLcFzDEaAOs5/4X+oDpf5Eh5BKw5GjTN5xxXIUCtmsoLKIvEieo/fyCiW++EtFalV2yZdt84LCF
5gfQk6So/Au174WXeelA2KhIIL3mm7Z6p3PaJ26bWzfhee26i7B9hXVa23TC7qTLB/xpUb5X3tUd
DwRTjdA4JCUpyuzx0FwsFG/sKOxDhg9xHa5of4zoYg9v5HFDKGTcLdolvKEaU4ZmF917UkGefn9+
Thn2mOE/ap0ebKd/AkpH5IXjdNY2HnZ9ty8xZK7ieB7dmuBvT6MCML1r3F/ZDhj6PTbuL2V9CO6y
yiN7LeuLzneF3pETIK3+OYO0Xg3PgLS66zht49kU/aaFvRBIesa6KtuhRk7pifikSHPxNkxn4F/k
vo3JIKmlbjzcNnDICZLVe+UEfZZjmuR8jbqN37+y1qyk2OAPwrzdDDQa7jYKEf9vI1u8FVIVNa3J
Qp17ToITY+Q9cpse14CkzJrtEF4qwAkYVH/IgVUP2mKr26hpGkCagSvkoZEvpnnl1f0gkUUxYLJ8
Gxv9WU0ioPzE2qJ/lo4CIUk/9voRK02Xnl5WmmYWQTlTznY1uZwuLtPAYFftUTIvjfb1T0RynJpy
L0bxCvxG81W8rSFNVut4KY/rylhnySY1QNVvoByrMVWv646uq9uzuKrdpX+cUXh+iH+rBxvQc8FO
xrj0EZbGw5DB2/Ne25AVjQTHKGIxs23MvZEfI/9MzL1UMPTuBmujus/wKHHLCK9MHoODgcxjIokc
g2C/g5dnxWp5JbMu5kX+41YyD93ayPd9fqieSM3H8FviLgZYJ1ad1Jq7z7R63oXriV80nsrl/bE6
lDbVrIKtOpyZquSLwOceq6qHSUdw3xs0LGZN4Wvlup7QCTdNsC2CrUhFvLldRms5+sMqM0uOMaw7
9WAKIMkXM5QJk6lGmHKNu/sPTWHKgUhyo8+RZL75XIndE+wiKd8OEWU0ax3lkuKVnetW6hH+OZIS
rJv5G1QBFaZ3by6BxIv9X5irRm2BJT47MEDGps26SJfPG7dokLF8xP5k/OrcpsUUOHfYvd4T97ks
VCt3ocBuf+dW7sQgAnPA3KfTzIGKGjL+E8j0lGwJEzVVcyC8uKKPybrAfkb0x31JoBkKJt+GL1oX
S/kcGo7oYuvP2N5i8c+8kqok+iuQsTQv7twRDovmS4TkizPpANb4c97bpY/BrD5YcNI9Iw2XLHHC
BU7nf4OKxpqgYi7/W+6rqOQAYRZ9ac9vdIoM1eqTUV5wgm5ehkw/RuzHPldt4ZPm7PR5FsANEMCY
TZhsTF8mTCq5GPpyKibapRUBTvJ7rMzl+4gWEJ+axx+VfsusfG91OLgH1vfaNyC+4Sd6TzxAsxz5
XWYPIV2iEJzDiVCSnllLaBuauH5JmJAwXhtMpn547dh/6A4YuBEjZuJtk1Zx4umVJ03e5OTFH0Vi
wedrz38K+00ZtFp8yhIIWLxsw1of1v5Zfy4D0Y6R2rZ1u6T9AavqgAQVSbXRVlzNIOqovPs9NovK
maaw519FWJr/h6k3W24Ua7tub8hE0DengCQkgXq5OyHsdCatkOibq/8Hcr372xEVFVlOly1bwFpr
PnOOieGzJmy6sgpbuwd3SF/h4SYdw8/3wbJH5xyF/6uyV3eVtIioV8ROurAeZzBMSyTa3wHIiMFj
xlJQu4c2jFFMOhpwAdm0owhmG5opmDpH7ZTedLYRjf3QMKIEwuKkflDB19lWt4qYED23dXG2FPrl
bx9fu2KGznQ5duhLoQz+WYVcl0uqQ5D9c6bqbCDc8bMRfaVwjGR7h5XwQz+H+8PKiXHJFL7u0bfO
lhdAJ9Olo7m83fy2Ccx+BrWm5Qn6akYe5gzr0XvJ+sxMS6Gw3F5HMyPl75m87eUZkBsOWq92s9QH
m3XJ/Hb5oup1rCRWBCjHbWLuWND6wYVA2LQpWvhbW/PhJzaPHSCse0Xb4zEZ9UOtzx4TnrDRou04
X11G86AIlyx6gyoEUlJfXb7VfFfqO36y6mpqu7p2PC8zZkA4HiMA4XiMtGEzl6LfN7nTWK+59Xpn
7rgJnfLhardvBmeh+B1R/31sZyivQf+1PDtQusdMfiQDI0I7ugX/sH6hWVKaqpFz/Z9mOZYr4prD
6kjWNyeEFzNd9yZrWyHY+zrzqmE/icd7fxbaq+1H8UlXT411jncvqlhUpZ4pCZS4tdp/EKbTqtWN
XExjK29RRkXdHpAbkq1p4m11qDVII2j3tBBRwbSrI3gMrLn+Ld6aof2S6G2VdUVDycb8dJUKGw4I
u4JEtMstnG+aAKTs/GIIoxhaY5EuflfaycKyY7cll5nD/WnedlsKZ80caxHVYKt+2onTTvr3orZS
cR/U0XBL1c0A/j2WSJ6aKefGZLi5m6vXRHjN67e5sfT2Hm3SfuaAAJr8LfmLJNrOtr1jJT5wsfxx
TMGJgfZEpVB80hTaM03xfxT5yXnp4jDNuolvmUuLodo+8BX0fnwRECUJePpQ1+U8UAzcWrZVOC9D
kUxWbA6622gLM9zFP1ip4RxJEPXajVtEFIcvzfLQlGSJdg/NL+1vsfOHeLv/LrDlTStcz+tQwd1z
kmALGMeSqfAcY1apz+Yt5q7pj1wEzi8D+R88quh8F0/Js+V9YEerRZ57v73Tx6hRV2r/o/0qZjvC
TVwy3IH0TgnlVqjtEtrPbS3dvCJZGw7FbMgfRDpyE13voEYnGWfwg4v9GsqvN+V14Rf2i/Eom/qm
SDrm7F13W2OzOq1Hcu3F3ISSCF4lK+QtDxpVYo+3v4p+1Ol3mGQvRYcTHUTgFoWETgQ1PjBFIVTy
R+p9+y9RFEZLVbwMGdjcF3/Eep92P4p4ba1Tbh3E7vwwd4J1kKPTDAE6jMIifkLbtHiR1XatzLR0
kIVFsy4sjwOyRHL4sbozRkfgBJOHL9n53pvDep5+DEFUnqbmXK8ET4mvGpUf2Iz9ml2vuS/DwxYj
P6vEqTfPUUcPm7hqn54NtsGajfppSf9IGBbV+tcgyRL6C0oBhMkBCmD6vJpToKWFG5bpWt8+hnk7
r+tAvpp3U3jTMIfO8m9S7m7lLksAg7s7mfjQbSsQtzPmEmecaPptjqg9qyrARrKvH/p116/Z1//G
lbgWkJnVPRcF9UO3+AOmAP6RIbc1eeYIT/lGyVHw161FhQkTu30oziD9qvMnc/sbwqFqwCrte8Xn
45fwrWw1/f3djGsak9b9aHuPVf0TG0uFVKK1SDgTQBRmEmc2Yp52pu4O1lGYmH1v2EMSKGYbyR4y
fW4jDZ2ljiM8PfISAqPg9ZGHmXPTEz1+uiKIYSQ/xvhnGP/QbWWvO3X/K44IxNfwXzYHLoUbhZ7E
KmxVQdGw8aH8DsbwxN/6bVf7guDHYmDbQuDbt+Tq20CocQfU2RJ527ZBWRW1X9Eei9PfoT2SOkU9
mUlT6ZPUFNV7C1Ps47+KjpWNobu0guGkUENtHZL+nCVXgg6p90Z7mA31akQO+hor9C+v/Ds9Nt1j
c3dAbRKm0Vftv6Cvv5PHj6H+vA/6n+gEC7LNydmt6Yee6rkfGoFSQbxoZkErfApaYB5NSI/PNTPz
hAejlFkmoZ19Yjb3LcfnWLjc8tdQe7uQ0sIKb+vyVpa31pPVLbE8fIbpqmEWeicw6QnpZaD4Mb3U
yvk02J32qUQfq3WU4t/bVPeNCZ+BoHG/0eR1woTgr/ZuTp/SsjE9o/Y+l2i0FTTbOFDjgP+VDUfH
w/yk3s7Q2yL8L05kcrDeRuqc1VeaNbYsdaGY804vYkvNUXvczJlJrgN9k7NIYOMM/ilQ3uncm/AF
Mr7fkAwSskWtXrPxVTB9sl7jM+uV4RbFoSRfq/RV5PCSrpgCH27qngNSQqh8Nwm20Ab18N9GO6zt
Ktnluu/+MK4zEoL6yzsIhci16KXkDYr+b7bOhICdInZX8kMF7GKoJiadiWqPalo6lu6PFUoAyjtT
W5Ar8asVb6X7sboDpfF+QzRG/2YUHwMRqfnOH50K9evnlVT+/pY6R6Odd5ltfeCoWKMVHSzlBHcq
b53f0SCQRZyekC4IXjUmjaFcNEI4Y/IyKSgZQHBmm00PCPySvBvu/Jh0wh62Abiv4dlHgMgF7uth
oHatJ7hEnBWn+UvhdpzMtdEAxlvN6el1hWAPezOqthzG9dpmYCk9+zVft+TDdCK3T/gyAWoFEca+
x5yVNo+ek7yfRAFBVMDHBFF1C94wkZr/mLGAM0eHPPQUzgcPI0TKp7dQ2ECARZkfhhmrKgxvZvb2
rtKV4occbZ3k3FNbo8CD+HpUVG+q5oc0vt+kq9Feuo+H7huFPbULmE2gqX6ZTcC8pH5VoVcZzn8Y
r2hR0Bsy7tr6xKGJ8I8Jxjgl97V+ZyYC1JIwFITfeBkx3rAWQR4tF7eD+b8KEVP1B3MrdxAp172O
5xpb9qzZY0yqqw1I1mmlQ3nRvOxZgmCQnIbQwtMMp1/Q6sEcWtbheO3qdqeS0tQC1F/22MMMq0pq
TFfoUHM57bZwbgCba0fgDxo4iYoJvLShRus0ZGcxufbm1ZRf1eFtYDkgN7C0W5p3l6mwsEPrBPmv
l/FL2CcpYqNf8UCfYXepuhpA5jdLdDuAgFXq+bYV+lWx6xxsAk3tk4gQCMSMu2ja0bVSMHp3CPLE
cfCxeNzcLvMqel0s8k5XyakkcpdrM/kzFl/yR7Y6NZwYrg8aQSlrBMJNXsCBHrG9Ecn9QTDEVGKj
1xmEJeDn2/afEMrGAs8fWVC5XFcU9ADRP6gYDxNfwtBqBXiAViy0QCNQ39h77AVtL2eHqTtY+VFB
uFgM+THhYAfiTd3zPh7Khq4w6p15SFvpseaWglPT+7kMOaVe0SwvjZ7EAZYVtt704YbmGbC/hQP4
cEy2PNDGdl0AZclP4h154tzcXyvtfaAZ+6pOh/A81u/t/YPNDKe4TmCcf6R0xpKPxbNyppQO06IR
oP+fCvWYg+8u90kT9HQDUeZp37hmsDDesSlvNob5zvG48agWQ729i0uEoWNb7SXzkLX2ixlXg5zf
Gt01tP16ORTvWvLR9h9Z/5E+XIuCdfnaoS2al9gtWRl5Gj2HdCfSQW7yt35+SGHjxzS7NxZ/b87Y
fqjJQUwOLVpnsmPnxLSHKb+kItNTMOzKpbuaV7GJMHGJaWat2qoV9Nwuz56xkJSrfOwrN1QX9+RE
laryKpVA4el/vy4WifGntL4b6CwElGIPnLCmejnhsXMRXtrh0pbXyT7V/RoHcEXrRehKtZPeAgsc
GG2j9vqUqedQmSHDd+E0GccmO/JihXhvZOAkBFt/zGmupvDqwQ2Fc5qdusut2mVpoE3bWt3GQIDT
pQ4lmRz9s9W5xWr0m7vAlGgjo5B+JFBLjyPGeiT91n7FDRYxh0t5boPUKRPnl2rnwhtuDiW5kmQ3
/13XMLWnv/X/kr/dMmQMedQZ8ODxir/mMWgXsFggK5hMj2e76DxO7nm93HrOD3/mGIDBJNDawFyU
byRR+RhGLVYSfAgy6UBjZuen1mm6Bwles2JXcMJnX8/2qZhXJBGDeU58erGsvSY8DTF8YfVAJb2p
BFZMdtlOHUBNLGYkYfRym+eOK/e+EG+rZYiJ4dDVM4+n7v2KPkUHdzN4sN9yYNKmNF4DEWaZYLCx
0myQ+wTX1MFDYeBXBjGcXxmwZYKmA+Ucya7kvpJA4+xa1rB5lntXWTVWIh46t1w0I86oc0he7/av
cS2PSbrX2hn5G0YD+g5Pceb27Jzj5bT7m1CN3B7tP5mwbu5v7cfBnr0OcGKe2T2omP3tVLwNKaHQ
/QHMo99/kCrHGYXPqRqhCM/eYNU+pN9qS6vmrAf+OhTK3LHj5/MoK3yCf+QRycM2q8WaNKAxAWi0
/879iqu/BZlcRv6yZykrOKcmuV6CkMMCL9qUrNNpLdebzhGl13vxIQyfQ/1t453U1R/p/jcvf+AY
K37R+orzzDw8bCya0lzZo7V+m/tUV4bCvpR2mhwgSUzlVhicl9wQpkeba5rL/QtqJnXt9Wj4uOnE
4mssPzH1ThB71CABWmi5Oe9DoLyN0BB5FKZ7mGA8109ad5SJ3Md7sf+TFy15g3WnQP7CnEyWjg5C
IVqnw+xicl6mpsybdrppLkhX2395FFbXVAb/HfZ2t2VOI+WE0C8KG6mMu+P1Fr7K6WuImYAV+JxO
p4ZDZbe4OZHdhC47dEv7TK2PaHrvh1UvLXNKDu/LjOOjNqNY1Xb90DbioXjrUuJeW/rkJCLD49zX
bMWueFRQV9K3ekFFI/GURFsOB0yYrw+SHexrbt+99J1Rbr5E4VOqT/S9KP4gFN43O1MN2G51dJKR
ziAV7nqCAQXKTv+2t6Vlvk/17JhQkM08I/F0VmWdLTe9G/bLo1UEcehKjUYFYEIzENBKPqbwA9d1
qzt0N10IP+Ta/tbuqxRe8jwDJxdkn4zsmKT/1apP6txD1z576LSFoeK+tDEOJJInQrx1pZDrneQv
sxwmiEO1eO3x/s4pMXgZ7UfSwE/xW3486VsgW7TnKJbACkz25gld8jeO1acOlDAxsjGNUuQWPLqg
MvwRBkPhMzshuu9CDTHcO+jebxUf5ZzQKTCSPQ2ULHR8YJDmhS7WtwvGSMsXNZYVzUhUnZntdoq3
yW3biX7hRjfmcPsL3EQ6UqeV6XCPh56ZeC627/tVTy7JeFJ+hsxTm81sswTw2m7M9y4OpDjQ4iDJ
fQ2IxGP79aI9ZN2MR0WDyIArGhjCeig3ybSRIVVkW1XejjL6wjaFmQhuHruvBQMAGECA30J6l/sP
GIqOO2E6hAmTzuw0Nf97mwK1mMsJHtb+XZaO5XMgP+bnaYk9pCXmsBqdUNoADBoWuvajlT/YWitC
krmnLr/q/JpHF9mV60Axtz2Gi2pTOTuasiRg+H/afCkRHLX7MiARjY/cAqQCe1oKit3LTc/Txqx0
jbHUkvKvT7N1hgWQr5dEknrz8WBeer87YTovy/Ljis43pBc1PI3dEa+agcds6FbvqQNbwqg22nOn
CZwIz9/v4BnPH53kCzV4JRyP9CCuupI+sxnTSx5zoK9hlddznAvCy812yNJOGfKyB6uDn+4WruQO
x9QqaRe6zeZNuy2iC0YsZpM23uDy2LovcRKFQiub6YKRDVMKxq+FPkdnBGaspN8C00CQmhM+Wrj9
LfUEEUYIGJ/1+wibwLio1gkfPDowDUwd54bEUcblTblYWL6458lfv20D+RiQy9ve/z0ecwOKJL9a
0nzC0Dhq0LCWlvOxYAgDjgWjU8ubSph77GR5o8uzHzRRNmq+cTHfbyNcOjob46U2OBTz4IC5uY9P
RbUpTaFVLENLIGkgQmKcViEcILY426r070Vwflh4Y/CogD+k1MDkEXgkvOAbxpZ5d2Vbm3tD5e5c
7cpv7QsX8YzSzW9eUixfpiq2zDLOeSqDvvxR1yIAY09JXQ6R5ulFuidScm9Cw21JuxDhV5ZhtmLI
rZD3XlfaWo43yBnLi7It9nd6Xo1PTfqusz9l8qOmfzrxuwbaiZazjdBp6y3PUOrvipNlHG/9MW4P
BoXTzY6UFp1TIpMuRy5WERqVstHzTQQ9/eaY1jkJz1LJVO1cVIHcf3XJFyAqHhuz1XxaVn5QrAH5
2TU3iXbiT4AArNlwV8LVK4+MX+TjozpiRIcNWQVtdKykwyjuhcd+cgEEKCgOgaD693KrRAdCITdr
yzZMWxaKbxke4m5qepgnHgRvRG8UARV548Kogkr1zRar4Xy2B+8u5mtT8mqYYdMybt5l4a003hUC
CASbVYJEV51MjKMQJ6GWidNUsQGb3Im7ONrdkiAIYcfr9o2qZGuO6pXKiiKRTpyjerDpYPpNs5Ru
km82Pu/Ft5z9EZOfKDr3vft7PqYoMcs3IxzifBMwPNuD3o+xjIQ7MQdBcCjFudJcEXdjuWuT4N75
WbmtT+Z9VUAMANpQLuPI7fZNjZK8yoDhbdPwWDVn1smkuiYLHl7j7DIxQFomSytekEPaYySj2QDL
EXc9o5ghXsW0oloOfST3hM5kO3vuuyB1KLJTZ/+if91thhAzGK61LZHl3A8YmHMCKvaNK+K3BUNM
2eXDqdS5WYgs8/h4bf8Zsq9GdJC4d3pWbakJ1DEY6EKKTjDU6D6zY3MVTfNEEMmxxjH6JHVnjX/n
VKf4ZhRY5cyDQia//2sff002Mtb3b6eCJlzvosPQEwhUsRliPyHMZgTt6sJOm0eAe1OPaXSQ/N6c
7XG/CP8lKk64VKdVbX82QjAJAWXuYPon13js+xL9Wlz0iTPdnBRKGL+fcOU2dBF6HMOx/CFrlFg5
xkXnatxu2OjRJkFVsI9Y3sszvBqwlhRqRtoGQDMAZwCLNhXk9/CoaOdivAjZK4CdTnsjzlQQs/wZ
nmaAuv8rQSJ28xXpO0paSoKeAczRHJeStI04YXoWBma7VLwG3TC1yXDXCD3c32sVGjtbV8udDso8
wif/TjCk9+av1vUXHV8HYP78HYmdeftjgbvHBbkEYMg0qXRYMlbv/atspxWEYXYMi+IfYyU5dyrc
2LAUII9gURm29bBVdJ4G24e9yClm1086ERHl+PFlPXbsJZ3FJAWkoXPvd1eZmlsd1ismW+hItDTj
zLUHTgDNqWpO/ZOptTDgv0goJZ99Q+Pwzv+IEhDM598vT7I2Sk9KdLSiI+3P8TGKDopuK/rSkClJ
WITxSmuWVwVi1YVm+zQ53uQdk8/c3CoYUcdoS/+66ErqcaoOibyrRoCP+744KvE5ES76t16/JSkM
WMK2PiXKxW0X9/t8IWSrnCE610hh40jXh7N9p2byXQRBY4Co+EPo2vokYw1xfgqG2Fk87ruOSM19
H9L2emGuU9jxK8XR6astpV46MS7zygp3HaN4c52Za2gZbQMejxGoQzAEUIqE0pbYo/aD6a7YNV/a
P2AeuMNtKgYzSl667RwsbVaZuaorhAm3RWWhhRMnl/4e7mvEj3NquP/fK0EeyeLFIH9o8odpJxcN
ooONl2xO2QSl/FrX7zaqL+L/stu0f6rFakh5QWTVl+R18xB3N+EyKm0O7Tvrc02rK6Ga6Gsq/6ip
P4CWJwA9csWfK9ir+slqT7f6OPFZJzM9DXIgunm05+paq91K4hHTLCeUndEtP1KbVAv8X8Ku9JjX
0s5Kgg4GKC8wrl8FdX4zTWpb7SQ+jMMBo+ISKxkMvphsbL/KmYYfjH5fTcdKPxv566C/Ndc3QKXM
drlgMXG/p/KHMn62HHtBhMLjWzevdIxqj53MDY85V/VvnZOpi964hpTsPEjfnGCpFLadyETHGtmM
634wXZwU8LXNQGlWHAA6c9X2bkYsVbYFfSsVK4I82uNA1DQ0m9HK1TJf1GyeWZL8ASK35cs9hW9U
Xu5KZ/IM6bD/HFRfXCQa2ZuTJR9MBIKtRelftgT1WAPH4jv1LmMxBln6XOVGzhZnpCdabkVoN54p
x3B1oT7nCUy2QASw4lSP6w+xiqHYWcNcrW3UJ9gAOIqnw+JQ9ucyuRY4Soa3Sn/nkgAikhK7XGXQ
Q8S9Ee7ycvd4bF+6yEqSRBVNV/xhFBH2WK4WL2LT3vK2ZOz5l9EMFhFSMIGSBSoHi2TL3P1h2C6S
Zq9t83SVka5qYIkHKgUjsJRGWxn3i5f+1kva2CCo0WY22FiF0KPXlMioSN6AO7cGbHF9beZb9Ylu
FzqSgsDby26vZ4dQP6j6oRyO2XCErx4tOPK16atmzrtY9H+CXdSTk+yllIRcJMGuxFhwgO6wr63t
lmsG2saf+IYXkDuqLl0h9NVht3ordY8P/TNB4WIqSdZoses63MxOYDyyMVZePL3OaK7U6j//g0b4
5VnoqI9LmxCYWnIinsU6DqH1RmN3j8Ssb8dlA3+qswWq9KIDtsOYZEBkY4dT+rMobeRiCwC1xBgF
ajn1c8WXG3h3myXOZ8akNPDiYcEig8ecAdwwLkknJJQB5cqOrHZtbRNGN+iEVB1ZGy0h6cLYF8JJ
GgakmXDaVff9nTQSgSa3gOBfHVVKUVEELr1y0cOzNp5lR1kyxrOSK3mUsfuqwq+6+QZ++hC+wv6r
Fj8f1DPHDE4WmrUypYD9TgOAdCRE4QrNxixfoYP2X3e2fqZblR/t7U0cXPYVKozT2pYF7EkhrgXd
DsudLgfGEp70B4FfooXRSWtXav9Fg9r9PjdW0Qsjz7u9TDlSN9SZuPm/0vRLNd8H7bXViNCeShmw
MUSpEyFRtXylh69+7gg06zuSPgkMI9Z9VDbLzS9dnCN1uWxjv2cNGG02XE9D9r0morFua54Wa5Fx
legZopcBWqBXWP7fMYXqh2ZZwF9YduJCgSbDvQkJC+Awo4DEO0NwEpfsxStx0bb4T0Ddz4tn2qNx
HGQPoGF9VYaPqvzKeOJqOx40f7T2+55+3br36yKlMo78CbX0EU3FW3y8ia0zLmH7bBF1Xxsias5a
yggTe4JI7MLjIMBzVH5mK3hVo74oFvUdfi32e8Ups5NEOLrahT0cUAKa/p12dUx+OoL+XPqrDcdp
OGoOYi75DJoZYXyxQpqUGszVnGZz1qCuYhEpPVt8+tY60LbW18opwMyGmzdWhsVqtDZ94q/QrEa2
NovfBYkFjgWJOJd+Hv5nGOrN/zMM3XigivehzTsh4zWnRP8WpK0u3NkmL6yb72zJGxk6ZLBFdxl2
29RdyspMSZMeYD4o9ASquy2VbfgA4+YoaJLbHH/vp0jRyO37jrsk/xbkr7L6NMwPwbF5xEzzcXFB
J1IU/aujvzGmskOWHmJIEcrOckKUbUr1dlgHxHRxv7mQ2Hg0xl91/5UmX4PLNThGx0E68M40oVcj
1D71xerZyEEohDqOCLcFzzzZn/6MuNcIBJqzR3uA/fScXVGuwR4/Yiq6lLGhvSeNz/km7K4TBjd4
bfG5GS83poNYnbtd1u2kdt+1+8TdNObhLNuMa2h0pfl2AEwbOcW0UtP5kkrc3lUanxWoz/zC2MLG
StvvmPtF/ajLj9AWI1BIJDIp3F0rkvdL/LiVXopz8iI2b7rwQY5wJLfBUZSMetvtCOuJ2r7KDnK3
fGmqWx6HU3lb6OniV+mW/yfL4w8Ryq1abXA6PR5evYqbszpc0vAylte7Q3ALbwrtGqP6BigbDJjg
tdohVfcZkw+VaaSyBr8QzcLgc+DzTJeGIeQzWaAMYjZQJg3V85zf+URIMP2c3Phjo7Pzt+iMfPeG
gC5xL+gNDU0+Ixsc+aN+7BjE0TNP412I4eyxpWceXwrOicjrnqec/r4SpmXdLMWIHrlF1S5EqIPV
orcWSrrMytkLPpm2vGpIBIKjKdmgV1d5eE1c4DOQVP//lmOrWxvUMkhOCFFwXTmxuLlh+i/9mg6O
fEepsMksqDs8HEk/EIKR82ObH0ucuVcphaF0yNNDhG9lb3A9JrsxC3BU3kNiTbMgR3phqY2R82vE
bGVPR/StV3R7tsm6Mtb4HwGJZrcjfkTTv+P6fVbnCq6k23G57Tsek2toyMWiGIPo/SW5q7FUzEkN
dKCBZZBqa/zy8XdCVRg/G+FssDrg5dEIkDgeB4j2/WIQKXQ7WuKBmrIM378415RxSFId8fZmERMy
T4rfMDxKjlG6sVr6I/1iGYIEUG0uqEGbr+i7tj9H9ZtevbmC+qaob5w9DKpUdjJXMIiSpUVvhzXj
Bqt8BY4s3yq1P4EMDCzpODSnKT9r7DYzz0yvWXZVlMtdOrxUN9ksx0EiD2bHKCDdepBohPvEFZgy
C9CXAo1MhxL7T79asmeymRC3DgZ1KoNLz2B2MK6bJef9EfTufusCPmQ5rTd06OWEu7C2JFi7fOEx
j4nF+w7MpLbveuBVxyY+FdpJX7Fyc0SdB+RkYYclZlYkoV93+2+tIAkuLkmdHRBplPJHdtwc4eIY
ttdwCkLRHrO92R0kKBqrei8aSF27Ij/cgPEv8ijIGU8zfr7vamad/LagJU+75pUIHeImDhhDJu9I
Lm9ucsYBk0trUlv8O2rWkeV90QigfvzGWCplnyg78YAP2V6pGPZ3cTXfwXKHFblOfOAmuI8f4/5N
P2NQsfbN/eAfrMwe9/kUTOaOTOhLbvaZgcdHdceU25ONmafdmVM6PTG90ckAOhXbqvJ8czj3ZEm+
ECZf2jCux+Shqy62DS4vlaxpum0jbxw2LUaNcu7D0YzLFC8tkMe/KF4GLtBOiZ6/qeR2XZymR72d
aS2WEhS9f1gxvEXU5pM6eX3/gzedbosvTvJTFczdkDuo8bXOqMjGm2wqq59HOFcn6sVGxBYVYJar
PUqs9NsaEjR/UTT49+K5cZbQwxrPEcXfo0rEdD/Q/f24at2FdvsONGhypMSKXUFmv5Rj3ZemHDKX
MLl2N2hqGH9K0OdenW3vtJbQ7OIOz3odWd2l7U5MMcTNPtNu8LNVXKyzzsNdlJDLJWwXxIOvu8TX
UtpLmwPv19hv9MvKcggzMkoSvhSisaiazVU3g9VDxE34KY/vtflqthcFno5nPF0+MY8I3bOQamio
E91ymB9vt3J5Y+cNINacK0lAclFJAg9D6N8y/b3kRDB+gmb2cTM8MDQgv9h0h+pg3J82tN8nqfbs
Dg34Rf1n88GRbopzDnFJwbrywQibxAW/7DElurxHKVgQ5wz/xjR9ovoop7vgDyqRFTRPznTgGx+B
8QiKccn9Uxkz94vG1jvr6G8gGkWwpWnD2gXuQzs1d0ZuP6n6t1P/NvNLnOBlGdvW2O4Do3lvo3fw
hvUfmgaKch/q+1q4VI6nlUDB7MdRAV+jXnP9LUpnzOBU03v/GXI61VbUjTfR38j9hy2RAYijiwR8
zpN6hgXfCDul3E1JEOb+A48nHT3/ucQaOFz1Sn148sObg7zIPAZNQHY/bR1rxbX/C3dJ0A1nqiRI
SWRwqNWas4CTSP62Xj8SZydw1AM2wWgAc4mNzZpW6gRyzaIaSeYHul2TKH9rQBpbX1L9DQJ42rXT
Tr3vIWSIyzbzE3F35x9rjdJ/0+XbQKKwKexovETVtRIcCut4SybKFVvfWejZtV6/mPVt1KT0jlxw
IGPYdn4Vb+/Fhod47QwiRyNqK/fsuei4Zu+rrx76qiBY8fAG1RN7r4zWNxx7vv7YJnBKQhhbRMw7
qAWhH5uBoe91MP4Wd9b5pp2TxSO8VHd0qnfr/nXTP2vrw7zZGKX0cEu33G+pjiLMACtKc4f2wtBX
ltfqY8VlJCtYcJa/vecS3Qc5ICeXJZqjWel0+ruafVqs/n6jXLLqUlcX43bOO+5r2NeHvtxHzv12
VfqTGts0MUXFpcCyvGqG+V1j7ogHprkODohhxrMcnjMiBabTVzjMPCKdgEQWbxKHun779ta/v3Sj
USv5/DtmXFgobPqxL5wEx3RRNxys4BBg7jmjkFWSeGGM4O4tL1SFpcAocjw1u5Qqg9c2e1WqNyaX
YFy2lbYK12I6I5NCl+HG2HkcrqLWT1og+J6l7izBjpgv+ozYIhd+uwbCPdqMfP59c9QYzj8RW5TG
T8qb0Qa/DfB9ReamsnvZS0BkxMeHtB8lyk+CGF5XDA026D5NfR8jWDDdK/2XTG2te5Z3GskvzObc
raeyOJkdsG+ooW+SwUG7mh0oUGKn96J8w7whfxSxrZrsAeakXH4Lwi5QO0ikS7zk61M/vYfKm9a9
yvertegKjy3HX/vOOBhhAMrIGmjj+je3X1H8Jaz+2CN+fhQxDySD3K5XkraRMTLy3Zek+gje3LPl
alXLuxUGX2BrgHMrBAicB+3i7x8JOP2c7RegEDSeOQtF5OyYN85e/jBa4uUXA67v5Lbj+k6InO9v
40zsNOqzrp4zwt/9Rx7OlWlT/BG7p4ew/SVDqtSc1l7awGazVaATw0mU97Fg/xueWI1WQfn3YnKj
7ZLT0Pk2nawOONrRIBVj/3iMhUPzg7enSl7r8kwsIMObGXou1HSIiotjpbxl0jWWz5pyqMmFZQYP
QaztLvYQq9pkwwnnGLY5nA84nbn97usMXd+jo1rgkhJOg3Cqp5NsHPm+OutHsv8hGXLKu2Ok7IV4
R4NaJH6PeK6Yz+LjqrqFWc1QbywPcN2ocmg9UHEx0sqwyEI6tRlqLUfIOjdE1tVDrjii/aMK5pUZ
/OZ1i9sOvFvY7y3hOBCnll6BD8E4+a26osNZJnxD25U8MwqDiak5oHq+NGavmMWlWlppZ5vXYSD1
dCjUE+V/D3NVIihwnJxmJnxneOZx+JhAdoTe76SVhmdTvMCWg50UZRsNh1Sx1XoK4nzp/zF1Zr2N
ausW/UNBMj28gm0wjdvETvKCklQVpjOmB//6O3DOufdKJW1p79SO4+C1vmbOMRmjSAGeSsz5z5By
FkC/FLYymylsoZKi4HjT7vbimUJRp9xx5FDo7G6gqxOMTPYwUnY/VC1gShOy7nuItTq0rzhxbgDN
NxquA8FRB2ZE65l7TpjWbfP7m/9FwDP9jCxyzlgxK7Gf8alu5/arZy0E/8lKF579xpyAtm5xsxoO
2NuhZqC4H+LlCDEHNRqyXmwrLVPAJ9KoZNbLzrh2QXw37xkAYABO1y97dZNmolCPqxxNdk9yzFeR
fOleIuzIq9pTUF2n4ySDYtjr9l/ARglh6IR47I4Ij1yapyzZDjS1grPeI0bZH5N02dzsWAd7gGXV
ThGYVRulcmsVEgrnpusYbWg5iOTQzhvhDzKZjaFtLODz1qLjoPNbfEa5Y/0gsk8ErPloUzT+PqLi
hm7loBLTaQLJmcHPLdN/9UhNb+YnPLHVn0EA+WzJ+UqqV3Wy+S1fLjTc8wf+Wn3zWmRCXlPPvk32
tPtpLdAON67+WSwPgY9iB/FhN/i66qtN0C27J0wmQJ0nfijxFxaZZtUPy5za+5njy9K5lw4vnZ5X
TW6wNO+A5TSDZf1NZZdjSgPDTqYae5Rufb3OZ87e0qVNEblIyMtdLB8K+ZDlXIXLjJgSAn+Izsw9
TKyCsVm/p9hYud6J0Xg+esyyFgtXYYyzVqO3Nn8zHydFORjirkMVle/ycZ9BvQirz1xFJ7dL8v36
VUGBhYWwtk3S0p6J1/AxEGF1731xqa2vprf5IxaejvXPdGPB4RkzR4if9KKQnq+5wxqjo0u5utWd
GAF3wdXtQ2VosTRzXGuh0IeGGip5iC5MTy1ExGBG3EM+HCSkMPJpSm1HJfOJP1yvcXiz9mrqCcQV
JrhqZzS1Mm2jiVBQ0gCXL6p2l6MmpiLuBHcDcevInFcFbj8eKa2HhS2/NkEONOX48jAfiyFREwre
N4xTTMyjAwTU9OqkvW14MJMwO3VSqCThwvBV9hMSmmIPsmJEsv0sA5H0vexX+fbK3UUot3qaxleY
y/87Ia7zQ1aS8XSupTcWEB8j9ID8va8uI+oj53Y9ij/99VirxyE/6ayiptMd8uQ0J3gTWsWKGfcP
1gWJej2oDD+pyAr3rnbxrJFGcPun9gfJg/RMswdvy8CnRR0/C3Y34btoOMvJ7tT3dslZ9n7mKFn2
P6rI0sDGGizFiKUCQwsVJLfqNupgIOcZQ9A54VBPffmJbSbLstM8EZlJff0jRXa0RZ1HU5IrWy22
FPGNqYq8xswQ6yHjI8wMyXKRfNyHj+vwIfcfS9dU9xPb+o+bcFzohyY7mImvHBk2DIrzR3+Cfc88
FuEDe+ctyNgzxM/ML0igxH4h8ah/+ml/ng3QcD/acNFsgX3GKjG6SzTlnaUu1jiiSdwltGA6yDip
EaLpm6WMHM5/YDNAEGNsb+ZOifbS1c4ylwwSyQMOogc56r6Z8Gy0ezTFhwXApH7FxQjP5vynmEB5
7ikD5Tn/eg27BFt5JgR3Fs6dlQY+1xN30+J5PfnvXASM1LkIMs1fvg/mNkdPNh/mCwbx7dzVoOnu
s7llMK1wqP5M3bf5jqVMv9nkGuVQ0jbkHE2sjwPK0l70XZq+zuI/bstv6ikd9zcX5n1Gq/KqEGDX
8zbbHg6C9EMUPcrEa3xEnAjfb6mDDNQdY1x15jqCx81kLVkDkHvmBpB4ILWOBk6GWeFtF6tgpE6q
eWoYzC9hHN7J3XlsBX2pGjZ1Pew7VWSVlsUMN/6j8+tFr1m0Nti8Qv9WoT5KpzK30RcCkOTBnXcX
bBzZXQDxhWLCthEGXb9iHzHyjqy7BnGBK3WcXg6p4vNmJFvPuMjnerGUaHJ+cosO1XgtomNGZ/8f
5xIlFnNb4JKGZKcomo5JeZQfx244YMaW4dPOutgjd8nPTfpqEJDJl/xCxYd60drQwXP1NImDa2/a
9UDfhMDaj3f7OCQznEFk+obqW1wqOrW9q1hOStV9Uk7OLbUZV+z3oszDFPa2pU7hHmKF5YCasjlj
ZPUTPGbyhgpoMM66dkjlHapkaZPBeGWGPKHf+tEnOnuvfl4TxLvXj/D3SiKLQAhH+xIUWOTsxbS9
m9sVlx6QGcIwI4+kg5LS4nkAdngCFuGwLLWfhfYTaT/37ntFtaSc7/XZyN5IGmtes3ZzP74s+rpZ
XCFIQughSPVNlSg93nRjTitif6bawipe5YobrwrJzyR/9BWUs7NBTkHPegVctZFxKiP+qyyQNq6+
B4LetEia3UEma8fVbm4e8+F1UOCO1BaTLSdw1l0ZhU/i9Q+vln2qPO1C2qlKw2sEL/r1po2RhLut
1PcgIIyKeRqq19USUl3iGxKsbYuJZZkFV90v2tVLJXRAA7IE/V5yHvXXn564qZ4OYvWSjX1dtvWg
LWO636es6I7i6aAhNSG1MvPIrUQ5h16R9Mrm6pVXjxjFappjFJk2KjEtla2U67/r2cnflPPwXuk+
BvmCCPJ+SUqsMjO344HHDRqFCTIUCdhKqVfQMNhDNBQipgeLA4+f5A5g0jgpuKI5qHBx2QyUwRUy
wooH/447qliZ62YKlbei2I/RQWVmzWQXxDJMaH3f/TUfP+n0Bz6AjOka3hYvL55fZA50XNlIBBMj
MUIBgd9r1A/RH9hv1iZS9tAB8P3flPD6XS4wiW72lHlOP7laa2vyEcv1NFxy83RZa9gvSDaMtzew
T32QY4f7eGTHxiKs3ok0CJZrLMXDYsaI0kcO8hp/KUCDbnST6+Z6/w/QwJg8DVD656BuyWoGCsmu
wOu4C2W/MAO9CKErBCOyOQudKFGgvvqK0FZ52kSHOigIXGmdJnXJDuoJjb/5iuorTRAR9hH275lI
jprHk+VxIs5Vr8SkjuFgcPgj9gcU54ficoD2s6fyffSM1V0qX+nmyt3MhAdCjCIbRenQNlaShUbl
nznAuSVAB6TxanJAtiUBFwPe/R5a5gH+q5GdzPvrLX0rSA8EMjI6WKeLbzADtLjyJuWtl1wJPHsJ
9QwEkZMpDpcOt0Kv497YiDuJrj3aqxa9kiOSR6uwevz8NdSIIkPDo1nO/NMuurTgXveI/UTEDNKh
Q1qWHDXpICZH6jkMt0yX69dKW6vSklwgsnH73m+z/7xji0P3CO/TtpnmPC19V7THdjwp0mtfvYZi
O0u4FpKnSF7a4bf26s67mxsMSkRQgO+B3icE72286klNKVa4ezBR4u7hZgRK+a7yfnktdg8AXyIA
RT8rls30GTXfZfvdGt9K/dMKX9n4NS0+UbEttosKj0So401G/9Z7MqCtwabDKIGY0otvxX5XDvvr
dGhMUPSnbgZjE6TcSv5d8uM5o2YFWOs5c78zr0hcIn5+UfFGucn5Kxv2C9gyiZNj94Ex+nf3Iew1
8+MfEK6M8udbzL+v5Ze9LIr3iAeOg+uDJpOkjjug8kDb+nrE7zdsaDJz2+xQQoSPj5uyXLrGCsA3
BQ5FBIHKwMsFEr4Sf0QvDENH3vh/iu8GgOJ9trq1+KZN/4/fCw6GqUaHE+Asz81zZAuyF6vX+aAp
BPOENooc/DQ8jTj/mBckS3CPEV5G2zeAwsckF1t/Dvr1PPOMw4MfG2t9Od4CcQ/WJrkk35Sr2oGo
g8z6k5GQg8bfVYvgl25TrZBbDMb2nUq1WQHtcUdgEyRmMMxEyIxlOvMyYCiEs1l5Yi1RlIXsD8xp
S0XCOl4wHHiN4KxQTqxYKMKkGYJY3px5qBd3B+IcXWXNz39f+rK8JGOZ+DBk2WoLVqdjM0GeJ4kT
K+XTJP8v2jMK45sSHMISX+a7+ijs/6Q2yWkF34Jl+3KgSLxbef+KLu0xvt8EvHSMHR1wcLyLWrFv
JrdJGD552idTcpc4xRuIij0uVJtPLRhZXgF9BznasKHqdWeX0DQ6dwlIriXnOoj+dohO1hNzaSqe
txs95HVNadiTv0OVo7k1ohxKkI062Ti/amzbH+P0Kfdfq3m39vPBugtNOI5wG1svCQuNulIAyJjb
D2eIQnDADDunx3Zc1dHpgbtpOonF6YvMCBeE3X1bQYEW2BOFFmKwo9ke0+6oonqY7OIeAmY38cwI
66g/BU5b+DcKyEdY3XbkZEzKMRj+Cw02n95X6Vw173ftvemc8rMvDvH9+Fgcq/iUqdsH2k8YlJsM
xdKwUZGuCu5ICBws1d51TGONZ4hPTUcM9nIOBU52fy2+RILZoSw1+TIk50hga4c+YxbNqCw4Wh48
ryFs3sRZGDhWx9z3Hu7hqhEMsKS7TiOOiXkSgB4roFSbXbvZRPr0LsitQAPdlwZNOndmqhND0odD
WPoVY4GShDBfEjwNjiCcQITiQNKO1XWfDShl5rdBDS1FPhJvOFPtnQsFl1FtYvI5nkQ7XYRG4yej
bx6UegPMbjI2BGGsVqJ00DkubX5RVzVIr1tFdFn/DRi0SkJBSUZYJrmTsqd8OK3mJAQXZ/l+LA6k
LWjlkZhrI2BOmAxhT96KpeehiLlqmqOpkr+15nG/PkqvlzfRK+veLoHUFJiVn5DReZBHRGW7CDUH
48inRRCOlqE7vEWqtszBhjzCKxo8XvATX6o99jdAJgVGmXelRA1mZUJYCTBTwwkN2BU/UmgKK4zj
po5csLk6K2ro/VShK2PMf3rbIjXDF47CMKM+jtYtTQh4j3w1hhk/5u6e7xfFAUtw9Fgqi2Mfn6rm
VCsnjKeLb0j9RvJ2X/wnyMqIyC8rGzdnSK2urvklVs6ivcWaUG0E+fWOI4+ZQHq0v1o8802Y9qCF
/Lvi/abVphNaEEvDTb6ro9XtsalXN8ZKpK0+rMxW2B5rs80jxdHC7FCOggX5j9OME7COUTcXSJT7
TGiYsvx6xzE11sq6EmDHO0gA8X7f/9kO4Qcj0DQExA3qtfClTeo6WrQUjI1Ale2xn2OigTcmIke9
+E7WE06VRb2YEoNCV8Osp3l6OSd2VP2GeDNTcu8E1CtkJjjSYs2zrmDTmSdcsm7H41KW5w2OaS3/
fwJk2C9JfxFJjEF4ARej3MnPQKZP1GjhJ+FM94Vtfz1YxVXHsXmb2guDfe0ijh9Kc3m5mkquJXLM
WpiQxArEIBnGIpHI9FF1uJbskkyvdSN8XKsvzDs1YL67l0DWPTVEa4S9hx1e7d4cTKj7eQq2fBHG
7j4+bjlbFTy3VxQkDl2MIK/1N4AAV+WrknwSKvDvsWqkAjn7D6ytTLvH9XmJNjgRgvpn5AlCTvnM
vWTSWQxcEZlF6TX+pKCPrTvpWYk9EB3aAGidcrtj3ApomXch3ejT7kqQXg5+Q4oyvZ/r8V7ZGPe3
ZniF2hZFx/h2ZA1RPW2JTOylZD9vFIbU1/SV9jGMc9j6A8ff83ciQNgFG4SSsA3FCRb8KxM7+sb+
Sb/cWxIj9gDIZUS2BUPczAsglRGFtOuqw6I6TGvayF+iF50CaioJML2zxmZB0gmoOSKadrGxn65I
M1/F6DVZ0RNIiCeGDU2ADPOQrDGaAIXmoHtKfvB33DtivcMxD62qD1ldC6tfg4fGVoik4ejZPApz
v6rQfJJOEB8vP8zlcmXt/DUCp7f0mhyIA+uDbvDM27LG3Zs79LZPUzlzGoQ5zGlwUrNpZE4DWvC6
Zfk/VksqPBziHeds4XCnAkWszS/iJaSgi8OB7T9WG+B1AuWLa/4kiZ09VsLPfVYJZRe8jSMWssj1
z4nigF1pdnIbCgbOj3F7nmbqwhx0mU57rT7q17ds9pKNtw9MMww4vYyYYWoWkwQk/g224ntYEMM9
bQmNekC2WUe5M5h7nN8tTNCACPaqCZRWtwlQbY05QFWu3W4FHx4JQj2nLCmcDtBAbr3J/5Gfu63d
FPUgv8Bynwh7sTpIHihiVXffSyzH3wVDnuWwYiZ/bqlUpp342GfCnrBJGkOpXpfSq2y8xdV5kV1a
ATtXaXVzdAyALZdBZ5JtsmwedNaEdAxfphx0HdA5aM4wnRmawBHzxnbTJisEGd+fn0TUsqcVTsPt
NChk61GO85sPSqTZw65YjSQa73HLz07T/7rcM2VdrsqVqG1G0+uToL6HV9Q4p6x/q+54ey/Ip7BX
ulKyKR7wMr1m1S6JCP1VWeqDT+aBPm0L6048brFk+Ae4HMEoASPEji779ySb38WJd1CfDx5WCGw8
zbeuOq/HtYZBDT/ZP+gng+T9GoGk0s8p7xEXyZ7htd37J+dMcbqlxzqyRoBtXihz1nyCjqcHiAgd
BNPdAGJf1a/Q28A4VVZjyTGYVA5aX4B7anogm6SRceyWmW61Arlox3IY0/g+b9fbcgJde3dvqvvb
cMO3+9UciLNdDQxkeacBA2FgF0jiHKs2X2PmdvshpXOF9b7bXNeVckmUi5acp/5VLCxhZaAmXdjg
hgS7/eYWxliVN6QjLhf6UhEuwwqxaBm/t8rZYGBh2g1q2LVCIKng4VuBhvBYP9aKedKk18eaWe2J
xGc8hSvAMyd4KtTUtU9qxWRcSLyjJ1pLUSB9SguvxTVG5YkIRzrAYlwchslWurcyveCClV5H463D
YvFIA5kapw1SrCDOQoLfyDrrINZQVA+/fP1rtUNqKj9ONySQz1C++m71/GXyR8w5j6OTZzBXiQHr
6opWY/cGrRlO6qA0AdMy6bVqJAHWN2Ty++OcIbv1GvIDZL8low4bOBHt2kwCxWXJREPZRMDYiJ6/
beQn8UWN7DZxznaaf4+3r356j/vz4c+o7DN5F8k81MHy/JBXsrU8o/I+L8/y6yRtor/J1SaNRa5X
nSeeuAqqdc+8ejzn6mWoLyX4czBa6TmW3qIViRkYsQ9/0uHQ+ISWa8xHROZJJx+0WAvfWAtShg8c
d/rpDwX4jSxwze2o6gufE0MRQM4j/GjfzWr5/9PY5mOQGDEwAt83g/jWH934fghfavJVKR9C974m
Z/KjVs88yhk0lNhX0NJJs10qZUFCzBq8ob/CfZlY64kkhgV59tu42IuWyk5rwq91rNRTZVNHQxvF
rXuT366nUUBXEhzx8C6jfXQ7jo+jrh/E7GDMcQTUN3apcCSH1rHXDmSlSddtYewUi9uBWeeTwqrB
tIe3wgz5sUSdaLZ7GfISad5diImaYaFWe9H6J/2mbCTV9GcDbaceg7+MWj2q8Co5z9i7Y169KqiF
sbpo/toX00/Z/IqiFQm/SEEhHbFEItnjnVi1paH6UROIUqBKAXVJKp+L6qxlF1U+YxiaC41sfPsd
HyiE5MTbMgljarjIIc8Fm1m00VBizn093eCtRGWwK28Ar/x+9DWMxbN08Vdwg3TxGvt86+wN5hux
iAzztetH33/0j3csPhhvBbdEpSe77p8sfx+Nc+UzISmfUdHcN1w2v2lsNwgauZ3hBBBf1c6aDzwU
CtCJczgexCsHEvLaY3s/kg+Yv2ryW89vKDsn41nluVvGa1OYIczx9KNn37AAstYCDJDSyNxPj+5Q
G/9YAEuf2sxXWhz6EqK66Jaid4cJ1X0NWEeADSLz0N/G+l0bP5vme4Rp0n8l7bduMYqxwBOoylHg
ssPV99qXFqCV5ltiEFUvm/pH1X7CBXBWMAboujT9vZ2c6xD+m1zSJPJup6HRSvetsk1UuO8W2BxG
DC7nwqwoMScHaWQ8J11HCmQpl52gFYC7Js00Mr/M6sdqzBDvRwa3TTxcLIOwC4RVmU2xMQLs1AK2
msTwkjOTW5MY2IndaG75PqEhAAxvWTUd/AedSMXsHzTIgrPOpeM1k7njDazW3Bv9SXS08lUvz3Hz
Ht0+HtNnE32lw1cswKjGuvj6ofxQTYEwKbKZz2aCaMsCKQsKDOhBw03SbCJr1cU+RA7DJER205ju
rXB7GaufI/Hubotx30WHSljmbP0s+O7TuUw/YuFD7nZYXdhF9pjSDvQ2grCNr9uq4OjzMHudVn19
1nluV51ir1bUoKXhVoarNS7hwdi4ItOJ8Z8SYYzS/vVrtOOcze5iw8phUQR7a6pcmc4k9VAtJYkF
YlHRN5ggktbDSAMbdU6ynZuy3/JxFVxWkYJ4f9536NLrHc4rHwjNR8hsjD5CZqH0M6TL/4Z2JYBi
fTWFU5KhtNgbZKVB4TbI5tjVNqk/+zts+HVKULGjNM4jYe7tdvfN7WnCTQystzAGtXZmDCbxzBiE
Q4tEVihR6VuGspMU+AQAdTbTbdMKcyYKs0wGmdfYZaCuC84B6CbZl3CUsom6bT8PktrOVZlOm16h
+gsh8KU6UEc6zjVF5rJJwFj+xdVNKK7aL6FtAJtnkXHi5ydQg/JZBO8v7D8u+wUTWAOjn7ug6lhX
VGTsIz3ZEYuZtInZhCzpOzXJA+nObDbpV1r5gWGnuX/E3bsYI68+p9Ob9jjxOVYOKovk67YxwhY1
xnRQWhaZr+4QbfR8E903cuLpD09G2/8I8pFkLJIZ3vR/xI4tOn5VrgigS3ImTFraGmsdvgaiej2c
0/kcJEYiCh02Ud2jMvNAhYUDJlE6i9GlKD+m7BPWymjY/ImqMKnD+hrS1BqogkklIYyYzdoxVw5J
vEd8RJAt4qOSnqgMCRqASYtammmlHmLaS6nZLVxhM3FmvcXsJfAAkk6RLNujodgNDj1GFwgsHvW5
yN8et1PBjQ9Ul9SAgsAABMx+dOPC3aqzpRnd9dRvdXVbAnl7CtvzbC+ke+Sd8VJM9326T0oXgbnz
Q2SIY43NtpbczAgSqK5qyJtXXa7DuTagkZ02ETcsbAgkVSyAZ744AHy6j5uyJkW6tfflz4/VWhZ2
xSXLLL9lX8Wm68kjR7mUwid5Kpf4eoIGAtovOOheNfiPBjhE2JSI4Vgb7kxKfux4ZBUic7VyXo/m
Wvsr+WSMGgJ9CsGATPAmxSfdrfRmhZSFIgvxlLWP+ArFQ6hQbG+3/f7S57wWaTvtRX3bm3vLacpX
Nbnk4kcZf2HPL/cAc5TqEFWHh3So6kP8WC+ulPyHOxlPVYIYSyjcaUCUzxDZY/7krO7K+ofcUsKg
JtH6aRA9W0zF5qhyUDxkw8zviMPoZ3mxpj84rRK6lIWjTrO16ne8xPHAeCkY3meBY+sp0TxqInN1
Pg3DGVukL6fr8X9l39cCpMcqa1eddlxoR6gpzu+hpQsnST9OEknbu1qej4a3N/3Bhw63gTuOG0nd
LCrMlpgEfIACqBAFuuzDj0WeI5Jni1EYMGYELTqyztaWcVE/hbN7G57KgolutUkzTz5U91cpeZOk
M5jIWrg8hMtNf19MFxHv0c6MttNiK3A9fb10mXpbXB8F82STFJx3rjGoZ7E4U88WNyc5NqntH6CB
+H/kzU1fKc22rYYlI+qMKHlEVrp9X61aHiNiKMFjOLK5J4SegArrFwmVP2aXGVpEkcCkq/1SGlU8
DVJNgMTS+FA4vnq3iueMsysTOtGHRQTqLt8n4tx7LOBYMIBwqR5QqsHy0mRevmtmbtF5ZedNy+TP
S5FNUiHeB2OJekqXz4L5lu677nvYichAD0NvX5ODx7tTgxdGGa5aL5GUSqoeG+YSBbcni/iFyID2
NpA1V/oOt2SPQvOEvT8OKTRP0/LGdkZdMXPTJr8F/+aIXy9RJYlGKmErY3w4mEGuhxEDDwvfP3S+
dsaMN/UZJpLrI9TmnwS0gK0bDlS6w4QI2SufjfGS9yVtAzEOZZxwW1RG+VdWLwu6Ivf23zNVf7gm
6/EFCk9mm7PJ4GWMF3mvGIQvXlltVJu13Dip7vT4x64b0doN49x3sYZj0Vl+TpzVt49Y+sBZ1znE
8zmaiJIBhsF7cT9rKf0oYTLgdK+2oL/9SqxLJKqUEbzKf70AEPxkEgTcHZjI16xNYJuxE7ttGUDo
ItoJFpfrEOmFRqLj4F8pO+9hVW5pYvNyZ5pkIe7ktMAw95Hnn5X8MckfN1y6xcWoz23zShqr+no3
jpEGPs0hvbpv7cV1MyTe4uGVuV/is3PyYo5kkpfpuIX4m0sgVskBPeu3d/INkWIsf53lC8ll7VJe
d2VqK0yt8ZpHa8EFNgV/DlFGuTIZ8KCnNHZcjNniY1owBre4EXt29MBQtldswzQaE+2slaqH/lje
Zr8HuyccdVXjtFitE25dt39rxGPWntJDhRU4P0nj6WFnsETb91Z/v8fvws0ZVDYi8/kf957UW+KK
YS0uidqw7y27FJhSITC42zV0Ov42lXVwI4qPjGxmBfUmMeZEPrzXzMprmnmQHrT2S70NEFJTeNW6
n+3Vu61yrhcIEJxO4kiinKOiqUqEn//nAa0C8aCJgMRgDK5BwzFIRa2HbpixHYl+6IbxWRtb5GgM
z2wSxBYmZS3ax21HqTtZxqmPLnH50WSfev+Fj9/4vn9dbhMoS5LIgwQ7ywGnfI75xTz1Kx5anZFL
uokNV/w3UguGqEdw1qr8ePl69fK4PaqbIt9vK12wdX/K2e0cbuIxIu/Yen3ksxp8mhzGWbfGZeKI
tRQ8OiJNnVCHDUHav7UQe93fE4KwX2Sko7yNmm3yXRjfq1x7T7MLSL+byZassw3WK8BiHyEfopdr
e4se9+mGMVS0Wf0PV09QNrqy6SZvLWrhtd9W6lZGwAx2VbPX5jP4rMn+E3wGaXLeMuVMHIkND6mv
dDEADf471LF4b2tL5N/cD4Nxagp2+3MsyGKp6754900MqBFOcsKO52nqhhybytjUOSLgIM4CkV8v
Y6ksYL7K+0N1PTHW1VU1K+voBizb9HvpWHXHx3WVPtYxNwsFjSvgEgFlEDmfDPC2icQbF2Z9sK7b
mWnK0h6gaU5KFGEjUM+wkC0CIV230fpOeMlj1n+Pd9dAYa64r68i5PnaKm9b1fqTNFuo2OXsO1Kn
vRofB/sg/HEJAsaiG20YvvDDVORve2Luj1XQ3cI+38qabU3JW88JI51vwqUXLnwwFu27Ml0iC3up
2X1LxWfZv9ur7b1i/u8DkkFAB/VoXPIoXl7EPCmbRLyaS4CmBYYnyTWpmZcP1ZVG2mKve3h55/cx
wn4YX0EFAyFoBnaeAcE5SLtB4Ul9iLWyh2e37dJtmlO9wYhax6Iv1/61+1uQyfR31GnQbcbU7EUX
zxEkUDWbhpoN6ZVYvyc4GHjOLzhYJHGuZJVJcU204Ey9THOGTKTEgwNH7p7lRI/vS2UX2UJ/iCYS
zH0AAWgDQETuo5W5EdvdXdkung0gO+ZinCGnxs0DTsVSkwDPVeEDrqurJRIErDB8vHewU8mua3dG
slMw4IxB0djRymi3hRrCXk31oIx8LHmEHDDgRRotbuAeZVQzSIqqDZv8kq0VnjNEAq99cSxKxNxA
VY6CvB8l6NE7SVsSWDuF+A0dBGLxOde4+ma+A0VMblUgWFKq/niim5R0skY3DzkU9K1q7vPs1Ntl
8gbVkbPihrsWTKYHupL081yZCZL3djt1oWBndCsgP57w+9gZazuzxe0vYC6d19Abk7wz7zYGWNF1
gA6zlgupL0PXclZzIanB+14ttREl5/4B95TiAgmthK4g1A/y/ZzI50d2KSail2xjF0lBIgelzPIP
IVS8r8/xntjul+qBTCipWgy+NhCp5UuSRorJSVGuBpb2a3aCV4B1GbQES7ru2B5Xpj/VQQpDpTPe
eKQl3X2ZQCgY9ywHFpOygH7TWlh0K8k4jQix8r3kv7SLSr8pSVuuKJQIIF2+FGrWygudD/IUNjYx
1Q/lTWWLLb5jTWDtALhLVTaz9qgEC/g1O4XVT8RGyd+jMP40sQs4uJEvDQQx8/iX0tvE0/DR5+9i
fzaWCMoAOh96/WChywKO1Pg44BQmfTH99TpDJdNvos6dBIeoHr6ROP6BVFS8Y38d+Ihc/2jJTxJ2
cxSZW/ZuJLBvQya5j6RtC6BY2ACgs+DQyUf2ZBNKud6CfBGhGPYrcNeoQADhAKTLggxrtKs5YwXl
5HBNjnF3zFVgPsAoWJkGDxl/SCDzdXcfmLFR/i3uf6Xqj9J9Y/PXfb3zDiepCMchrNm/Zlukjyoh
inO284OcXuSqO7he5aYeNjD482Fj3OZ7gdxQXVxTpHR7Jdktkt0tdSR2FczawBODgMChIW0WRyE/
JmDRqxlJYDwpQdDpEYE8QrYZzdwAn7BHIvrXCvI5Z2UmP5Oh+bHuj7jOOBo2c9YwPilj9lkAKUoj
p33Nh1XR4gj2zZRCiCkdYn+/Tf3DP1IHSEaMyTpFqcV4ilcLCb8HZTmSxj0GnXW5Ap+dkPpYhkkw
yHt2/+j1d1ro4nGZlsIVLSl2JV+9+/hklsXTPRQzSe6PdxScfn33BxAyndcWoCnm3tgo1g+sw6gd
WEdgnKlXFXKMFDHomhTROFpH9ay3LjVHMtd59XW9fZMsvL6u2nhTx3Nu0b1bNsDGpr0RHyHZvjSp
cGvvEx9GJfUfakjKLZLpOg8d1JxuLdroBRlx6nNigXD3qqvHhSrevWKaqdz3u4evsp1+rotviQTf
Dk1NoDbLu3CQtJPcXrTxo7Gppoun98jodhK8QHWX9/urursuser0LThEG1lDWzP28FFgiYt9Eh+u
4j78xPabVITV7Ix/JcdtcQT8XK6WcNyTZ3T6/brpx7nPuj08Q8eO6qfeMP3Jxr/a8DeN/w3fpnyS
b8fqcbw+VeUqgtKMDIi9AgzyiLT9j1Ku4HsioZ0Os6qZlVViGc08fXpITtPPo4nuii6Sa3d++xlN
/F86JW4SeZVTg661Yb+wemqe9tSGLw+17OUiuWrLafLu6i55BiCT2vVQdris0B2al+XyV62mAgqP
3HRuyxTTvyb++YwlNG12rWw18Dp0G/x6AlTjXb4BNfRrjZgvP0qD+vxSy3EiS7PineQlIP1F4TUi
xI4NLkYGGWAdWxf7MZj+BaoInSElGwj2c/PcvVjJP1HmPdTjLydNr17T+nVaLbrjIB+mlTzYLnPI
WbA1CewI/f9h6ryWXMW2KPtDRQRGuFdAQgh5m5kvRB5TWGGF/foeKG9X98uNqLhV52RKsPcyc44Z
rgiMERcH7rruRajDPljMeiruOhJGLL/41XR3U2CreYf6rbYniKhGspMUh7VkXzLIs5/c+/yo+g7f
cdQd8B333bHpmIc8g8+k+RpNaB+f9inbIUDGyzGINuOXfaNtI2zp2hL3Kf6UKJhRpqC3JGivPuxM
CCutIBP2t2Hs/iQAmwsWB4iFPuFBaTT7dGPCgyQGccvBPC7/Fq2naR5jAsQVKUDpmWR/dEnflYYl
PFP50mR2Aq+Dwqi/PKxg9U9Y9a+hLgbVkaCMCyRbGW7xzc4UOR+Te9OqW/h7FkE3my3Vev8RPR1Z
ctTxAHX6n37Uo6GWg4UzGNhz7kPzCMQPk6C98g8LpVg5NUQyhyfAKf+y/ugfApG+5nXqrxO033DN
3fcq/jXUP/LqP6zhj59zGJyB4Vj+Oa7+kcRJfz7jCUPwsA4gAWbLCn/OdBCnmedGzEjNe4SP204A
ALXEIPhi6RvKRnxuejA4DLwsIXCDEHYi1LhdNu7TCtIDaweJQfaljz8zzGnFuX/kGJ4L8/rqr0V9
iesLEvqFlTTEN9tzrrYqbjLVn4TtVNy7YKmc2jdGerYwAlvsbgvqR4vhO8npR4a0A0xKytAstMb8
wKQWbFBfnfDKhNwxjffPJKddM9QwYGNrslakmZA7CcemFIkItv5JhKgTx0WpOVc9+Hz2S4r+wm3F
j5Qcbxyf2Udb3v4a751jV11cZD/VZRrP0K9z5eDKnzihEYrUpICQLKfalAUmZ+AqJ1AnWEnWrxSX
2+iJEBUz3wwhbr2TvYFW3Ib8gwjApSnvg+EXD7hfvY5EDqHRR+lH1JuokEuFTNA/AUrGvAB6+cdH
VoeOdkOg4fDYSFt9oCrv7Zrfiqp7+eMPw/WPOww4fDmxOXbGU9danXJu2lsPSOBJV+3ChGL/HvAY
fhjSTJJ00Jb5Uw/cYRu+tv1bPCBh4hV3wemJSSjbmMbsEErIqCMhVPQUMhOwqb3WIFnZCysAXgou
EBctcEzq97oIEeQcSvkcTlc5u8vSRzp8pq+vcDlZ8b/I9ubkOm7Oyyu+lcaNVfj0EcGyFekJLSIa
u/EW2nt1vI3ixVjl8szuLuRzL1yNh/G42Ag+s8FLHUzx5nbeHSQIicMt4W3xtC2jzbjGKZRC1el2
+U7tdjJM+GzXglbZ4zobhZlBYAJAcGpCE5qTKB1F4TAJezHc6/EMMZVRMfi3kGWk5hWrslrJCUfj
SmWIrKSbHtEsjbWw4T79qxd/7SVRqXL2Jegfffsx8U/Ocl8ttu1iu1eVjV76ynOGyWmNk6urks3x
xoLfPh4bWCAMScNwIwANkdcUZNbfOpljFPn/mdmeh+FMKFuIrsBlmkaFXRf37fE/ARRyGwMlY73a
QqLVDhNRd1FSK1LbTlwihNvFh9XfQMFsQM2YyN/WOcYauzhaVt/bGZkk+fq1cPnrjmeKPAsB3zyK
U1HnQ8NKXM7Krl0Z+er3bL07FvGe7LcB3B6wKc2W2N3LXClOePI8+uPQAooP5xStHONoY8sVn4xb
AaZu4M9Y44xBWnrKO0Iuz2F/ilWsEcgNxd46R9N50Z2s838hpvKnFvvaH5PKbLELc+KSfOsnEwet
Npo20Q3r9UJbbxdWnl4U6QomrBjmwknSPn62Dlt7qO72b0723zGFlXHQ67O1xL6Bh6LND0/z8KxI
6z11b1ufsglMi1qzy7bR5Kczcxhcqvdco2ynSTbRACqrJ+b5yZ00tyvXKr7LR5Z8mhweqkO6RbG+
UggE90J9DPWjrB/Xc9wegiMWrvbtJ1a6+5kO6K/SzAonqXK9yBHCZSyfijubWXQquqWjbv94FZ8S
i5Psy/zdMKklZ03ch9BLpB2EiNdiy88oM+OE6Oh15loFJIkKl2MHUWFFvpORwT05d6/Lk6bCYuvn
VDZ24UMYXersOhvOyD9Qvqvnr8E3aERfNJJczIfUfcnfi+pLST8E8bb6LX7CyNacc6q/Q0LztRjv
LTcQfevcjh9GdDeki6gcXfEPWse+89V6O+V7mfC9ZkM46Nj7qDwtQOQ2xobKUXYL/CmmeLVc+YB9
f5fVPipAtVjWWJoP8sRBM/PnpnDrIWporJe6PoDSuU6vB2n06VugKRMN2h1y7fDUj7V5Qr5aNg9+
SxJ6K3CYXOKEB/Mn7xzTem13X6/6VIUnIKxFdZRtufkt3rPX+ku2WfYss2KlC+6f00Qb1d1B0VOA
Z3RJzEtqZEeEo8yMqdpWze1loXoRNnyYepT0WF9CoGXbstxeTprgR+W8odOLbUGqKRMFyW8ain23
qR7s4kRkyfEVfXarbtIYe5Z/8lXPP734ENs7QSdwmjjfiY8bdNcpXxBk12G+ZkttokidzXuc845E
2JJ+40hH9h1Kyy7Bx4yEx/NB1aM+l/GxQkLttzPcs974iHNslNjQY7BGG8GtUe+Lhqv3HMIm1A/T
Th+8uN5MEyIX9uCzk75HONLvpH53cZR+p7NPSvdaS1IsCa5ztwXos/01mPckuUd4guRLHZxlEjFI
T0QwglRkymfDBFmLGfvZ7KEw+l5c2fYp711fH+0HLMh46k45RX52f2mPZ/KZvL4mcFi/incCYahv
MBL+e6FdS+9MENJj3M27LzZfUeuw+pzHHvFhfDGOXKpeZq+F2EeQP7ycurjp5jmxnZ4E28/xySfc
zjqKw51P6NPx89hHo06pSaTdyV8kpzE6SPkKZf6sWNfdHmHIDZAhI2DiXAwc4x949oZw2TRb05zn
2Bo36AF6BnJauVyn6sx/HwVbQys43iPhHudMGh1+5rx14mrJjw16fEiOP+ZHwOOmcceVvZmpWHM3
RkdANzZly8s/Yiup4TChCBYVKEMzOcWN7LE6x9M1NpeoJlqLx/iTkvkmNqT8zVxm4/HPaDSt1OWa
hjxsZf01tbk4UXEa4Coi3KC2URVC+Z891S21iHsOgjX8FuMq2M9hTgF40u2a5+ihF0uX0O61QijY
r1pFCuFV7SmYfKPYPVzUr+i7o9HChxrfQC9ZTX4GKmBxtCO8SrSNoKIWscNk/jNfLbXl6vh3Aay/
30zJKbbPqmizkjc+xm/IvaJmJcxTtBXwXuR1L21mWqnxskEvj+YowT65gv4cZrMgOyZ87daU51S9
lNk1Cq6J075TL7h4og3adghQaNsNSErY2oX1C87aXzm+y/IFH2CxOB6hNtARJVedmE3mZcW2QmqB
uUNfJhUUdNd6dqdIOUi1zSq1K11PwAPkNIYNHxLjDDdlbFGXIv36SHP/hxVOndWgK7935O1qH9mL
OHLOfBbGpyI80XySIcYJJBywvNTh/mtlTo+C5OieBCfGHxgfr+nKgF5V2Mlgy2h5iecaN025IRkJ
SMbpX3gjhvrlQPT9VT5/YVoJlW+fLdXytH42F7O/Co4s3yKA+HMIYT8yESBD0CKCk/88ZqAzW0MD
e9BR522FfAs1Yf0naz/b8sEJJGlbw/7jK7EP6h50FyBepXedE1kYE3zfuj1NxYknUbFg4v/ZgN9T
gZC98XujsowJP1PeYEFiR2fLNog3M1ozQhD6tbxYI+Nk05q/MX6CM5ZOlB0j/QjJLzQhf5Up2fKf
w5c6eEG1GaZN6vxjiIM2xP0CisfdfXEvHF2eYdnLfUx0q8TRG8aof5jrb/6pR63rw4x/dUwsihMm
g4RTIKUNtgPTR+KcVd9P7MvUE8u2/kcbm6HItFx1eM4iwc1DwlMpYUilPIrjqY04i8g7ucnp/f1k
qel1MImwxwF3HZWL9gnbhDmagF79OCozPrzXtujSe4N1FdqtAxlj5tVTaiK45iiHM+Q4tppYLMSO
SnitLNxq4GZ2Sa9y2nzLkl3mqK+pIxjYMrbdk9RdaAj8TnJ/SrLTqB6VDvmCfDt7KiFdC+8clZsm
3PSSj4mvTE9jfCQu7a+Va5ti2DDMqxWPF5dhHipv2tMRrblcAGw6yOOxWpwbh7UQJujnZgR4g6OV
qbBVG7uQcBdOAXkOlx6V14oI3KexF/OjEp4lQT6Z5QnVKSr3uLLxjMWLZnkPCBm0GXcbqK7bnalu
w8UqeUGBcLVxTSPyY+0Rmo24Ye83Pn2m1iWGFdFloi6QpKCvy3dEn4ANIlh+9LYUdiv/h02BaphF
SjWyITGAflokXrf5UcYbfMEEyBqiDpd1CEdhhFN1/FbtioSayK9l1idAKqp8xaOJ5+HnkP4PllO7
RvOIhk8t+FSar6z8bpXvVPsa6i8tqY5C/i21nz8kExyjGLL6LVtawCUf/x9kBP0T7tdmduqZXUWG
wtvThEAeHQ0C+UEgic9FmRu+RbnPFALgetLXP5JlI/EWG004huFJEI9hdXxWR6U8FMJMR4f7VC1O
jYTqaQ8PXo+gZ+869CD9keDW7C7kH1fstI3il+N94uAUxHOwuMiLSzFcp3R+VLP0KvLwCRWMtfkA
VHQr+gQAH6VnncFs2nw5Fels4G+1bcPzZ/qkYgZ2jpz9rdGcx4/ge3jhRGSPa7qowcDJsaWHyoyt
lu1MfRuPs8dc9xSk+URtSN/1+BEZ93tmExuCsk/M8Qy5/WJO1aGVBQY4irZk3JVjT9yPXsPazXa5
vjVBIYq+qKJJBt7iEeFBsgniVsW3b1nmyU6oztndWrcpR2+t2C8YzIXLGO31WslO9R6kNe18bTLH
7Mx5jin2q5j0mWAF+zqaXAV+Eb9EyZG2jjZzbbys9F9R+Wex+DMVf8fFLHdi8zQ6IjdDu0Nz7xa2
oG30xicIeEx8ediYxUZVkP15r/VQbF6Kh2PX4K2HZdG7I9ZQFn7i/RlvSebkLcOzIveXxpG5Hll1
IbNDJ1FvA2MnDcTT4ERZYVhxH1NyeVkyOZbBUWnOQX8p5avZ3bL+VhL5pD/tLnd/txjwKPqef8Nt
9KshEBRFDYN63cX06ynJJqNdV31MT6yHW/neEFemfajaB0Apktgn/UNn52Gl6h8gJU/9d2P+isNf
w+IzFh+icGP381p3Z2OLybypEHttwmBT9L7FrneDaAq7FiHK/+Sj2RtlW+CU5mydqSKauMKHs1YU
l2ggIk+kElku7pqNt4qtX+aq2nQRpttd1u+F9FD2xwnOY3lWxHNuWDBTCiIXP4Lu05g+Bm5kI8HM
CI9v1+roWortEIDo8SORhCins564mqD9glHnel6e8VqHf8WEiOv/4VChzy2OE1IlihorDmf3FXDA
kiWepZ9TF1HJU7noI7heNqPrZzdPaoCjhO6ZxvavNUm3uroYoh+7ubESE3Jzd0xOvBktR3wfAzol
Ir/+bLzo4s5Fe25bCBTn5ttoz7IyRy2qwmEh7GX2qypoHD+yNXgS9db0n9HsAWA0jMzgjgXxX0p0
ABMRXx0r94/5dmotiJlU/l1umz0kJbbWAqGGnaew99szyxZcVDe8RcRTgaPDp8gfx+CHdRykBh8J
vLnRefTkrVnuXo6OQec3vo+dE6c7CNsJDMhyx9/SURO3LPWhl1q89LG64RBDfFJcopraQRywfd7F
GpXKQ+zvbCgKaIXZrH2ivUb7hDSSpwzt0zxKRlEwLjVLlLcLedaqkOaio0MRdwlg8nrH/jyYjY2G
sNOlHfAus8VV4yd8KjaCuMRaIt2blkZ9bSf8ZtiYj5EfJtbmu3vN1GI1pK1fzvltx6a91M0tiTeL
0rlEVmWg9PGFctsy3bEZAcvqgRFw1R3n7HHtOA+YWwxO6IF3qr78RwYXVUoNQ+OYT+p10qqzuWq/
FoGd8q91uypaVulWeGtW9c0/SkMwSRswpZ04swRPkL0FfhqKEG2rIlJWlqKdIWEE0WkiH5iFXoyv
nQiV2CMfPtn8YA8aNxPgVX3z1Dfrf6RFW0ptlmqOxsrUQprjssQESEFZjO0HayuZv+WjI7V4OHfN
kfwLbQ0nCHUukGHTXIK1wOdm/eZVBBmxtYIMpM6hhNS7flmIIfx8riHYufFWjqV1LLHw2D95rNpz
q+AezWwkbcizLBf5XfBEjUUBD78hBtzmJ+yc5HXcrfnvfjqFnxjBGCnXPNj+mZXj4PxxmlZv0ecT
Nw5W0+GxdQfZ0815qP7y2udmYVfSIYr2WkfYnf/rV4NNQuInW/eRpxpwqlx69x8jQ5Vag/ApanZs
brX0d71Yd42jvAeHZKwqzrg3SEkzLyLu9OQGvC8+R9oscVB59ZRT1Jx69jrCAY/K0M6RLU/JS16Q
jLyBbuS5FjrUDRbImyDzhBKEMU3Jqm5cVXMlAiSHdX0hL8lI/UXqS6znLE/SiENbVzYHmBGtmTsO
ZJrvym4/qvtm7nwPVHihVdgT23wLicbSu0biWYMYUthj8lvYVwDUqSCMz6edF+uMmlTWCfKlLvgi
GRBNWxfYneWRQfZ6BKp9jph5tEccLk0CpPlwTlLQ5heQdWk+H3YxIiVk8sSWDW7p0wqSCpRFK/yP
jF7pPat1Z/994hTnDkeh//SLjxlBxVPavxXeFse4ccgDUKBkNF8+Xb5MpD5t5RW6l6PC44/Ypz1/
FeKpfaUThXcUpLM8XrE5Sh9deiBh1gOExrYHx8zwmkFoBYbT15mI0HTLlzG2Z4EvhtQE6aiJhxcU
23MtH9WKnNUdatvtcGGXMPRzhX1djcjPZozn/0ZniEtW1z7bx9o+7Q6Ld+ikqB0JneQTZj1YG6c8
mweFdXskEew/yQBpfX8YuXOQ806hLZzOYn4m1+epHrX4mBmrBUdcvNep3exOXuuKi2TynK+lZNYm
PM6VuVFqnBe7mLWug7JVtwvFnsiLQARHtMdbt5UFl0V1NSxQNi3HWLkX692nhKLhe4xnSrU4PYiO
EvaFhHh/y6B4bwfPlRSu4KnTyrfvxSp+V7lf0Xobm6plSexAQOX9QmXaDvOKSXqjbvSvXnKs7ULa
kpvg17jjyl0YzBmhxHEQghEHpMuS0/KZZl/btPGeDa5Gr2m8moWzsR6JB8I6vOxYOGYzA74r3Klw
Q/ASDOHz1cseI8garAa2gBUmbd9qh04/CsMpOy1+re0xuzbZVa1udXq/rMH9aMlBTA7s1XvJNqgg
hbUJKbdbozYm6RxIYzcw9TCWADbQXxLsoLC0y55WvNgR5OijhD/DCDiaymdtfNTPx2u8peIlABIq
rekYYzflTBuWTUtxpq2ZIBcI7nEC/pHz7fTmM0K+ISG0Zl4YFytUoGLwBwc4nRa6j1dz1IRTYlzI
CazyOSeQDfRyoMSe1iPuN4yBaMyw9TUetvyBv++7iXH1zT9Mqt4L4RYVl/51Quzy/qb4SQZzubnp
9b7RiU6Rg1OmUVJD88CjeYmG+yK5D/LtyTDj6A0W6JfyDZpedDNVZey8Ulk3lMx2jhiUwLx+m9d+
x1TOxOipJqjJr2NNquO8dCSahPJvhOsiuo3hRiqB4+9xtdh8MK7ulkpJCsYfoea8/xWGv7rFZ9p9
jHOltgiQ8SH6RZbl6jModh79AFfPIwSYX60OtXJfdodAPaC8YMSueH9HiVucxw5YzFGja2YoR6Ia
EmNM4MKVuOp8nOOq8/wjNk2LPLgesRvHJlLE4S70d5VCALyZfCOiIqT/fZ757t7lU0Dhi5H1jbdD
eMwF0/eIjofZ689vNxuyx9xqFyP8jgOzJEL88jG1zjLp0o0fZZiWu+sI1Ph5ZpuAkmTxQmU8m747
GwRUAjY7vXBmseQzN1W8hYUgGXvwi+VuHGfAkWwezOIYlcdJOD7rE0hpSo9nvWvqHckmLbO3cDtC
6YKEiebAxlmoCP40Aor2F3Cc+V/JR6r62ufqLsl2r2FbBv4Y+0K+IZ4WJzLOfrHbUZwuC8AwEvtx
fBfbQN/2xbYttkCAc/IJpo2DQw3PbHtK3n61cF5noTPdn07gyWKNKqEmJmMzCR6EyoyphE7qQgSn
nbi643BAy/XiKGAbJ7o7OD+bDLMnMBsBtf7/i8GQFLuFGMyVjTMNxnqxGd5/XhLwFKPuahB+KTt8
ul0+W+fos32iXVZAvhKAfxFf5yrkt9XBwoPERKRGa45IjdZ84eIbVev/tahYR7HF0qIGibdSLQPE
1LjXxkM4AdQ+vBKnV8BFkqCSINe7LgbuY2bADpwSpkUgQYAlY0gO2yfLyFLdExKeBHfdvLe8PvJN
765154mM0mQU3uGaIHBgO38QUc0SHOUaogh4QR4L1uAyA8VFrCY9UfLXB1gijJPL58GBjc9qig/B
8WfUGwyQABwSmT8ozvC9c+9NOE73eg6T6PgUjkp1IopNlE/wLsqjEhywupX7F6bJ8pAK+yzcP4H0
2WnmVdKclFXgSmJWjuOBEnvm+k0ZgQY+Qq7yLKoXzOBGehfJ7ExZtaySVTbcjeTuXZ8kE37iCuTJ
Ci06jePUHp8uGYWFcjHHc4YAC4Nfc6DHfJn+wslHx9KJG/1FKrI5nMXoKNT7ozsWu36AjONMrstd
8YL0Gy+zQ4P4ZgGGgLisY4oJpD0iBZEWh6r4zop5xPQ3Y2pqrrV4vYi8TPNGKluvLGEtu/mKOkc1
V3nsqKCb1O00+YqjB97ixi8oYXV9mRYo0l7aoFHD3/e07jxAs/fu5Wb12tTmWc1PlItukdnyMyDv
3xD/Rtog9EYIrWassbaEUHQHiu1C4Bc8xdJZDS9pdq2HazYwpQwLL8g9VVhLcEXgjihriQE0IQp0
fO1nZ9wZbUvxMYwP/WKHHXASXKVdT/QackMTtgceA211YtVvnQaRxPQNIwMsTYsFvqudMJDHzf81
Mkpit62+XMKOnpLL063Xa/lNZGBtGVyE4dIGFzG49E/kZJcyOWvKaXIEgInyznwtp8AqJ7+O/Er2
Bs3TcWDwNN+610MRPsc5AY+rb/+TD/tTFQoLvtjDCJLHYZ/nSegHek/IPWy2QedJkKaY2gtrwzOl
W2ZcX+M57U5nJG6UJcmJb/45HsEBs8ScCSHZcIAdh2X8RXWDjIUeTCQJ7V+WnK7yhYGFNG9FdJ/v
GK05lquwDmq/j3DRuTTcnXbIBCeS9rmMDOoA40SzK+uA5B7fqydLa1L3CHxEdmeqZ8X4lddXYQXh
vLWDhT+TaZ9EJc5wK93c/aB5MKDPwrcBsiMC4a0Ij9BT0AG8ZjXAmG3AqefmLAUAp44aAJw6CuM6
IFHRpaKHDCa+Vivow1cScEBXRfvDoU3IhtvljhqcCu2iLm6thihkVgYk+peufMehHZmrgaDn6E/9
VocJNhAIiQRhxTOC9fls7oWynq8RncnrZ9Tdy/gaaacATG9y6dobaJgX+sSVHl8n7WQ2x6zZCyRM
VcO+zvmH85OpPSleZG2DW9rn5MUn+xHCfTZfCEa+/Tt/U9UlL5whWgny4Xf0OpbNPvP/Iphk/lOx
aIpWMtV4u+QthfxK5T2mq6ReEctFmrGoe8uFSY4fq4sQLF60zsp1htJrLfcs20FJr2GQx6EXhrMn
u0ATo9KVTOd6Yv19aodNz+giXMch/YprnZnmtRRbDC/CNX0k9OhpJgCskM667k8QMNjpQmDE6YKV
7Wjakw1LUh9cTmvukhFchks0lPnGocqEvoS7sdop4o5YoTaxfgjV+MJoO8fKYQEonZvx2tS3VLgb
wb1ym/I7Lr8Lu8LTe6yfp8xkXnFOYfumxwFlCmLMg5wcaX5MFiwxFCfGmHthaaa7cthqkC1iP6UF
Uln5vs1oJATkT9ZL62Gcp0816+Ft5vTD57P6ZmR/VE1kfDPbml21mV5TkH/9Ff+MDPnuRjA7hUku
WpOxMRe35PWIySL3xWo75Kg89qm2j7SD3h2l7ujxK4jqo1EfWfxZ2Cy7OUGtqzD+NhaIDf3I4e01
2SUm+7ibFeEL9iSiv2CxauHIPsM7tj0rFdDZzakHRKT/4HUZhFHQN+bLA//Iu7ocYNToq2hBH8D4
czaOqbFXLZY4V8YZIYizqCJqZ9wMv3Tplxz/4Q4BTRbbYshveJYhWsUXRbjKNAuqpz9W5Lfh4knR
GB4iUjGl2ZH+Cq4/fvRMuU3yywFGYoQbaCQ/InehXHIfoXOnZo0+4SWE5n2echEg6ivgijAuzt5z
ddjOszaSJ8XgLLAvfB1DZe/+VchUVB5xfA/lCy2nETvF8xAIfNXXMTybB+MdaSnaH2pym8xbnuK7
vqnauWVytsySZS8ffgqOnmi+ZNbEB/FcbuCVWLgi2njDK6x7FAFIPe8+xuCRp1+Oz23PzfIjTQ8n
T0I5EMCO9T/QwV1xJeXDI8QzUHyqBVzOz7L85FrAg0maR/y/BBoVhhA3QzIvSbP4rrdXXN6wDeqE
OFtECZsfpuufDiIfeNYF0Z/bP05fXbQEOfIxgkLUHKEPPEWXmBrQaPwcPzdjn/tK72czeQWoN5AN
tfacJKc7O1JtsP/V0kPaH6tpK/vxiq8OjMXmNVjPFXlYpdeqXlWxBNmo4+aV+mU6iyLZfnFJoE2e
UZgeXZb4f6/EF7aE91pdQq+awAxMJA7oucbivjNCyQIdCI2CXctsLxF5RZzSadZRftYXR7I8BOuU
uFmy11hgpLSSPnEAVoEVlMWAcc1sWbpV068mgJwIchbehVdLFT2yvy6dTCOLxy+d9HVsowOStDuI
Jece5VsguSxCILhTMVBTePhAGCqSWK0tmzUYukxasTZY820k4MMcp+uW0Q0PMl+GILiBHblVMdfB
8p7VinJYsJpuEMpSSc54mZ+Yewk3OzqclfPqHy2ne3MGvgo+fAUZZrSjorSayJ6X99pyiGdqREjt
+PRbu5ZAcOEaPagYbKRTgGHvPTvSyKs2jVuOqMaOlauQ3CJxX+VeYKvx8RkfAp46PNjMSvF2xQ89
Or6GZRdfuuaWyR/ar3I8ofiPNua4uVxqk2XhLsqw1+47woHaw4usK/UgOEpyF2mTylvUX9UXK7cB
GZZP6c8nDM9O8PiMG7KMZsb1hX2RimOhGxFjroD2wFUy6QGsgBMjWVO0AHeZytIqq10DfkvcxUwf
7GnaN+XeJEkHdKK6sKTyMyYafHoIwY2cuuJMDEYco3rcK5GvGccqhuZ1W2gPTlNl8T0scMigM7ih
HH4lX2r/MCV/ZPXdoF7aPLUNg2eq+wVdWm/9qJ31Dq7ksVP2fNQynL/ab2WcqtbdwOI4rqeK18FD
KlMCYNrv7s8R7tgxr05gqXm/q3y/GA55vXbCbNcMW1OcC/2X4DnFy3qC1zUwX38U+jWBtocvzy8c
hNCMS1L2N42LDr3SKB/WTwRW/brnukR+vlgj74/6ZXzhxVkTIcArFPLQErU9QhxgkosRx2Y5NUhz
LkdMwMRSanfzwVC/ZR/0VUx61mq7njmMpfvTLaXYwnV3TOZi98fsp06S08l3x1GBs1cAgtgIbdQX
ucnytgp3lbibgp0a7FDzGuOyKvc6WC+PcuiFIPKdLjOmnmSsdxgBUEcm8bLmFQTJ+06UkRd+OP2v
YOUnThAWz/RSQrsLKy9IkOCD3+LPV9/pxKNtqB+x/Cl230b3rQffPaGD/beQfTHdhnhAQsWp/phM
xv+S7glkn+vsaJhczz92s8TEpB4q3HesJsHk4IdbTuzrOu9WEzs8i7vdlDsm8gLVg7r7coF7k+1t
P18PI/8oX1+V/tVR8qJwqnfwKNTekxBZMAOJNvLCi3g5wo0abpRwo3ceegMceE3usQd8UuCrNkFF
Ki9AsBYpThKbql0gk9kiCwzG2I6nzwn/BTHW52hgDw2YbRe5MNSN1nMccIz+bDBuTEdXtymMbhxn
SMXpTwQOQyYQ7quew4DINgaMRWspGAdjJ2NkJb1gjoDg5RIXK4b4NU/cDIZgXAYgWg9PCD3FbcH3
d8EbuZiO28fEKZ/7Isp4za9f2/RtE4Jp0TsN/hXdLzFXjv6+s+b9FDA5JCLznCW1WcwVhBG0a7Zh
8CQSaTbHh2TM2oE5I+aRcQvjIRWPlXjsRbbYRxMjJSlvgx+PPqSMZ+i/UN939pjbK8vrQDrkXv0Y
3+Xe+SxXX834Ic8f2j5Pdx37m34DBzEtucL2oXmAaA0tEsXs8MDk2BSf0fQVZ1/T9CVmX4FFBvGk
nPb7vvHGZo61l1JPsc3hBp4iTWc8BaYQje4XFkWwSnU3Jvgg8mYTerUZU/sHFNiap/8ogeXiEuZU
fNtqYRPeV7QbYrwq02tNr/GIomQSqcquydkdzZGPIS0Hk0jKA3TK0OO6w8pLB69UqVkOAdchSPly
HtjIxnY0iDEmSWwXLquzmHkZHysip2GtDV4LHcPYhJ1jCPMy3FqZOovsg2CutMIuxpN3rfBxpL5Y
2AgytR6i3peufUXOTz+mQcTIPVQZ9GODsjbztXdmW/4UZtlpnZ5MlmsHAXPjgvW01Y2OEfmQAXQE
B+VuO+gzBKGsz1O9rUc7ISoSW9wbOSfEXlF7gT6bc1sW7ADnMNyPw+Mzh2C2xcvdYYJi6UUQ66+I
pEORqaXVvHFwRwsPlXEl20InHcz0WRRbZ4TA86KZmYP992zlqksVPznzrhTAQ5BYKpUcJCVt02kb
oiHFYYO7Ln0j8qBPxPshpYHeprFv/V4o7FCJeuO4mgdsEyqK8Mx4TZCuEkGOtiZvtxSCnwwfawsD
jVQ/ojRZGcW3Vn/19VeEahUlY8C7sY6ReWyIl1DJ+UnnUUQAj4IVBmU/YZQW0cvgpftwY/Kzwwig
A34vXA1hRknoywzUMsfuGz6YsUJ5nl/Wj7+iHueADET/mrSVTSAb+8HW2++u+o3QP21tLUR/dYDe
Io6w5Q45W21ijmjZtrV8esbnoj6Z8ilT4LGdAitH75BfosWpjk7f3128MxbbjNDFxab/g3cbGmbI
CDpzbftnmDqzAWxCTf4PVWfW3CiWbtE/ZCIQM6+ALASaJw8vhDOdyYyYB/36u5Cz+94bkVFRXV2V
tlNwzjfsvXYMEn3ONBkWp3t7Fi0mBEckTOZ4iR2pOQfpRUkvwnA5/jWIxylO9/hVZpYzHIndwndJ
rkEMeANcMC7reernuI+CmPhjyAKjoexzOwfIq96eou6UaicpPpUyg6GjGh5ZQFQHFv3npMd/ydDq
oAs7I9wlyfZRcTdqLK59pTiGErFGxEv5AT1AdsuEW47f3YEPk6SrEWpL7Iqqi1L14XWdX1YbipYi
bKy7ci2E2714D5n2vubjLQtui+TWJre7dDX7i1adZT4OVLVRDNmRT44amrE/vIphxQmsM1hp3of7
h3L/oOdR/nyY9e9G//1ofudk3BKzK7491Ivk6At3Ia+EkVixtV2QhIaCcSOhA8gOQnma2rOGdC+7
aePtbCvxh8u3D+ZIm9Mlh2xOl9TVw0JFq4RBFKHXI74Z+oU03dvPxLFlAuP9iG8wH47LEiNacm4W
lyp5U63qb+u849lTydl4E5JPPfwK219N+2s0fgX8VfhioQ9uV9jG8bZXNp9q/ilF79C4WOMkM6su
ZZzLGZUffjwLgXCL7u+Z8GGUbH2+wmVebhgjc7wQQNI548JuceHUn/RZzeNdk9/CYOSEe1Niv+3s
yab+LmVsj9uCKRYpKDNc+EnWrBjj5KvazKwk8DBsFLAap2V/LT/VcC3juR7mixbwExetUnoJVgbL
zVLLdYFdNSgI3yuyGbKjZBxtF1PklG9FFO+Hv+fUsGziBnfI3tiJj0f+i9GarFlst4x4m71OWWOY
z/6ErwP/FMngEXltcKOGnYZbX14rkT8OwFEzhApB7dERn2Ienb3bU8yDqkEUlxClnZtKdFJ01eK3
OvkMaceRFKAieyKvKXYgVRc9Os2TL0n/Sq46XlWJtzA98pMiwuKFTevw04vNJqpmu0qPuICMyCc1
VUT3sU3qbVFv4ayK5K5gO8JrSXrzssyAyfgtCejl8tFd7ssHouPBA3Hkf0v5epwL7dkqg5RaNYAr
7MUjQoly8HEjIZRwEqy05q2EUGcfUQx0yp55jvUXACyMfLR0mrcgwrW1in7WYmgSjym2TEx2RzzS
c+G4uJNbdk7zpWrsq+AATdGGTXeDqEX6U0143b7ggIpOjIqtZsn/O+PCEOTyPyCtKq85XnphE027
sfGEal2BfURc9xSNPYx5ZmnuW+duOWH/Neq/ts6QnqEKmufFb2fb3XcPEJyyzVw+f+wd0f5f7amw
TTVLJhVUf2fGj6jPexT2t5GvlWf2E9JOejo4rwjKne/Hd2rdgsqn4UUJt1kiKHvsddAO2WekfCTR
e629NuGuaRDAE4WCWoAJ3ArBUVcwcfviC0H6NHcm+5g7i+ZdWO7zci8TAGJN9TZVNqTUw0lRphlw
kD/TpIxoZYSHdNyNxiGVTmQcitONOlMYPvLIOreKpW3QJqPFIS9m85OMZg2CFSM7i2/A5BhSNFDT
5jk50FVjpxYHLTyV98Noa9i5vjYxnPJpn6+XQBQElhwwIloPSkZJK97BPVmhfgqJAWQNuSJVCn31
LJgmyfvf4AbiD0AkVugs636QURsrLi8xUV92UOypkKXLnSBXE9nQTTSvesVs4jo5nN1LQgypriBo
jl9i9aHnb3F+pTNOtp6H8CWImErPt48sz7ePoa1IX2zO0uLUThcOaA5zV7QAfqkS42cv4rBxQgId
2UZgOWMseCnDNzK5vY7ExtE9kzR7055/dErwES3xxIvvefxR2OWftD8EBEUr+x+/ZfFkC4TqdoG/
di7HTTTgkus7AahBCvJuHVdnNPNYoOV6r2prjbSqJ1S2Fl41+tJna/qo52CzVnfffaG1yV+IZoj8
3QHCVMJYeoWjDijy9i0qW1TF9Fjmhu3UIK3rV7F/ncOasjmsSQSarW8M7OI7VPvEz4VO3W+RBJZP
SeAdcU28GxBem347eP43e+VH+Q/SzmCJscfN0eMluXI3BJIDo76j0R2kbo4KMuffqp+BDthqfTVb
cwOF9lAvHyZm0tce5w4FbjPLlEmWSpbI6Zx6OiLFDppZin2OncVTm3wuV11zRl9dKGe0g93ePKDH
Tp927UBe30XW3fPYyVhyiDbk4to5Fg8ZRwfn1NZ9DDPxYQEHUnDJOhmYlYRQbCmQXls2cU9gNfi0
+kFJ0Jc34wnEGDF7C29S+65BZ8oweKePc2gri4PUHLP6ENp6vI3kbWL6Wc2uJQs2FdpQNi5QThfW
HYEvpedckd5rNwBPwh5Pn4kx99ZbvhU0kIRuOJ1IZXHQaETM1csgj0EYSpXmVCoxxKinWb2svjXB
yTvrRVT0PqlDHZ1vv0RsnCJ/d7IS6q/dU9F5El6y9fXlEUqLRKom3cHlhLWr7xgG64yBFNCehJXD
AFjWtdvXbvWXFZNU+PljOxmQdagIjhqilIgvB9XRUzPvhxio8xIZbgfabc5pyRUlDbCxxZkTP44a
5qW9mN3M5q1avOPYXL9q8bc6fqfxtxZ9r9fjMymL2EYxvmkHo9lH7QzWlNF2ruRdSxYBju8nRoh0
mgXreNuXrdznXg7MJa3lrCxWrF6D4ntItIPyfLCSP3S2fPBzcA0ff7FOBLZxbgM8VToP2tFP9Yuh
Hh+VW8U0rgLOtNdEwPO9+ubPqsOTE8yhD3rlRsrS2CnTqe+Pc4riW2JrJXoAIoMx6C995AZbg0+2
mNXXj5JhWAKdlCnXEscP41FjmscuLN7gU5JWCBGa3vf/inR6jr19+aShmmx3zF/aXy1DBjUrpKIW
9yZ7TosgXcgm3E2I5HukbvOoYcHKp9jTeosjmpPD1JzU4QyYChZQsi6MNWGIrQGpBJc02eUOftDR
KYStWO5GYTsstnK9DSAXZZs62whAqN3qNEU205L7c1pC02aiubpwqWVIqI1fXf2b9VN8YmTyg06Q
RHdaxgahF6uue2WrjAOcdAze9R/49NTN8OnxlfZ+67Q0AsV+NPco0sNidRcOFTL1YJtde/KZG58r
PCF+4Roml+M3kz7mWBWzyHkNP3ZunNiy7PW517XrPluXOf3gzGE0uLxnvqht61CmIpBWaFK3LhM6
PKK7UZ4dotLTISp4gUUaroFpu9pFkGoi1C04YO2098DVlCKAudlgeJ92y6GzHpNb5DHBVAeAmyz3
kOUBAcc3PlPswxN7AmDlAOaAlYdPqJyJvwRxr52L/zQOgnAw5BuhCGRmBwLVPX4tN1rMgE0NcvXz
dWmCldGvNO4Z2wZWj06YrwvGsdPXUgOax5MGX0CFzwSr2nYV2S1bmn2OaL9o/aR07t0+7eBj7JNk
Dx/HUG3CH1iIYINBG6vrlxgfzSNxHkBhk196Y5kmK/+nDCQQI+IxUJViA5rZ+xxAisYwUb+SH1RP
FgCZWQQTM6IjB8z67zelWJsRrzeah3LmMC3uuxzJ1Z39/V7EFcRkGaahmxtuK7oKjRV4+ZkwvxlB
uqSbl3qMhLptRt0pTGcBfTC3VvsSyvS+hxaHRKdwX4Y4SUfxzr+jn6gjCqg4KHQsDskIR1TtIjSu
BjviBlzmTJV5oZbsfO6DB2KPSMiAqJBXdI6IkkgvjhCoLSF81A1q0kNd7Vs2reoGdV69U9VNrs+L
WNIAH+1Zxw6W3So7Tb7vERzCdRf+bYc/AHPrz9r8oLEuq7d0hQ4Gt9bhlJTLdW6bnLNYMeODJiNr
xtGhBViBccma7UH6EOw/gaPPXke7afdEb/cIEk22YPUZSUqe0GQe4y3DIi264dk0slMP8IL9R3FQ
5NMcKOAyG5nC9XhfoyoYiG2srl11zauriofIGd1oj24BdObWDC0RUpHpN8aR6yzMjqN6oHY0SKJ4
L+Kb2THqbmwZg9OK8T8Lih8dyKNbStnSYVkv1liLdBB9nZsjNBlITqOLe02Mv0qwSY3dVBzCxZEm
iZEePn83IGb0CShKFs43jDzefZJxRhSklkwX642wl1UW9xdDviJYbsZ/guVBtJi+g8aagB5hEznO
Y8zUWqjnvr7+BauxeFfeOqw9wWVRXdvqep4soboO8jUJbXhl2PybT7P+7PhMFCslf3JVZIcpn5OH
9DsZSceXUtaVxlh0JI+Rv6qds8etvr8npDFM/9J3e8VV+VDGeUmJa6hMLzn9EhX+nA0Cr33d/p/J
8eM1vyPj8cfRX4xMqxAlYa+Dge6Z76NCc3zNmstCJ/L5qCz2LZ6cYKNc0dSrT039nPqbHcKJXnkf
GPZPuPkPuwMlS2G6ce7qrxKLDEYuhB0sO+R2FZzWmSWO/hKw0+siWmG4i1he0svdZ8Md1IJ9Zcni
rgx3XbzVlU1a+Y/eu0P7jtbQ/oadoe2wzzfqv2qtC/wq8CVGQvNaB1l5QWhR7CSLjfM9VWeYUp1u
fQfP4FnnCDiXhY/p6tF6Ea1hXXokEZduzTOHaGVce4pB23C0QDzwpkY8qzMJL6xnXZcEHija1t1m
AY7mS8w/y+kKAg4xn49DJCsoytdd7V3tWp4FcjnBv9y3hqUFRw+v8/Lq5d25Ey66wCb0fQIUUNRX
Tb6OKQ/ebfKZZxr12bGHuU5dMgytmQr6X1dv+ah2rbQNlLn/UXqge2sz9rTOtxcUOZMr7St6NWEj
IVieMEVnEClAyDyTcKpp93bYWMPi1r0TeWI0hKHMvNAAlSfA4GTDULBfPtpNI2+YMIs0uemmhaoh
WS9tpWhZU2ADjZfok3E1m4IfH/H5xONFGy74fPr6zGvP5DJUD13iwMDHRw7qYN7w6jSwmre+xPE5
Cl773/SXkMuIWTL4VdDW+8Xob9+ZLxUn2wGSJCGQeoKEH70LXpNjk67f/C6N2zfvvc3qLrpfv4UL
ON/0Pehu5uKMNfBnEENnK9yPbOYMPrvC0pixUDCIa7SqYIhsyk3yCqPpUwq/1Op3Uv8GSRhJnJAs
rE6Gemo24UE0fuWXF1MS0snsdB1CD4IyV7JjyEXOUPrBXzMB+TdHRDt98iao75iAwRLC3NL76Z5J
bcEiQT8gZhR5n+MPE9vTYIcSIRrvjwouYeogTb5W5fVHesiRi/RwbHZMRqf6Dq7RMeuVeV+r9zW/
mVUVv0rWoF8Z2vE1NdVorPXfJZABwCsJHsjZ4Z3CtWl8qvtF9J2gAE9/ydUnoZvx86wc76/MUe6N
fzzi/qUR09FxC6f0cWqBurTYizBPLUsGJjnhYfOEAdAN62pqk4KmQlzJlcue1YHGeFAT6+8j8SfN
6zTCL2y0sKkATNvlYVPZ16q+obk6MZBVfF1im9sJxo6L/uXxSJpmEAyNMIZatoUDOwLZfgnSvjXL
hKerCteII2EPIGgDBYtEwG2yGRsoAi+CgoLlioPi8Wrmsz+3JKjjvhSzJc3yeGiqkzFdFtMN9Xz6
OAotNjS3Mm2FTw0f2CqkK0QLYXP6lJ1FztioX/ELjr8nnBzZHrs5bZhhzt2XBJTMne5A6TgJSGcC
6bRmucR6D4zXX5euVu9pbDXyB6XtGG/JFlLtHcTm7Ok4GSNiiMLeXsYXqdoGIwqJczOdQ5R94k4i
9+TpRGkU+0XURFk17iQmK7Tz6tn6tVBdGgKz8shNSJfAEqYBeNuKFW6x8FlVhx887ml80XlB7TTY
00BNIkipgxbsF7ZOvERgvdRqXMd1ZSpO+FlPiF3/AS8wahbUoqOXc8vZJFXAGHzQcEvzwkjO54VR
Ha8VjkWUfptY2sBqmt016bwUAI5MNPUs6CnAdkGS0D5/2G7BmpiLRYBnZt5DKawPujVp2MCOS3TH
aGwVdxjc1zQk+pF+wzVQGciuKrvBmvuo/aV5DfA7/sw6UAVWtDLNUxb78ZuWbHPJpfu43TAa0RD5
joatrnqFjZqEp2Q4K3fyEN/enao5ZeWl6sGL3yjIU29r46pPeCSxNyErzbFVL2kyyA1GRtZFD1R1
aA38QebJhywKyZTsjmMszu9VmnnIyXRjDRUJ2lCw04Jdj31osQ05ebtN3NNPJA9E1Z7eroPYltBY
6F4xzYQAYZyN0urotUQ+PjlqvBqMr9nxM3Rkw8LigSGg+NoiZRkt50eyjrpQKldiZHLdIyWAuz3P
DvnhF8WFNs3IlrXoLmhH9d9ZBWUFocB+JLAw3LFKGA1/ih1Ts1RbD19tmy3aqCAyPWRue7uv5b9w
oshCk+dsq2JvUuXgHuP2s9kOLVgQMYuSuLA8BXSr4MmSx5ZohP2ZaO+l9GFOn2L0xZVQdBwUJyM+
sSGYnF7c19aLokTDkKoh3Xpq4SPJjiVnTXdAm14gaAoRMSnbjoCf8JIOiO2qcE82DdVDrO+ggRTB
7HKGBlKUZCvv5f4w9odJO4TLAvlq/zH1H3X0UYvQCe6uULggYEpkXwzK/oOAiaPUsgLl0MMMLud9
5AzXopoWPbH3kWkni8tYptbh9wKqQQJw1mMxum2uUfIaVbMGqgQRXmsELc0rPpAxIEv7hkIUmOu8
MA/dNvRF2WtyT1zMXBM9WqHQyUn2UkCr/T9dRYpkIZ91FQoPPqqxZYzaqHKRphrMmBui6WaWUcuO
aKLonFvYnygcWtgB7E/rSRItrEQoX36WtVPc04rORX1b7fVwt3Bq4zTskD0+r4CUrb6xrkSMTOtB
BPOHX3X9+U7+hq42cwZHAqkXAG+6CbuN8rdWl1uiwQoYpqv/HqgzDzCaD1TqLw5UEZ+b9u9Abetl
KS+xx6TI6V/VxUkBDfC5SJbBEtE0XMD/Ps2P+N/THCHFKXYaicnlsVkCaiYfNNXe6/Rzm7B8ZPHO
T8JE4oh5UVZn82KineT4NDBfO3XyUYMZVh0McY8N6NFsh37DUc3QjEPC9AoNrKpcbEd9+0uZlsMS
mQMMbAhlX7r6W1W+a4lodMyTfpH4yEe4y3RhrT3nzEzf0WbD0gC0HGHiTtwFzWDMQqMkkEneI/Ct
lFWSWz92mRHuy7gkHk4qLCy8yvDaUIxdRDSsn3L0ruB+GE6ReUCWc3/ckOXMoAE/aH213MzDUgOP
1eYH8zS9ASiJUrw/9h3wvMBgRX9FIsmE9w/WuG2lzWl8eAo2BOT5dHjqwOOMHldOjnnZuCPDgXJ1
wDJEqPQ4uYPmNvp6QFWBJpIosR92uTH4peZrBBeSeiFTwgW6m4luQeSE+L9tqmZyt61gAHb9qsaS
Q8n95C9C/JCsgLODvWRU7wQqbcNvRS9mxds700HP3YRcdjbwwbQskzky23ii3FNpoz+2abAd7zs7
v+8TYiIfMNkOQ7A3VwkYrhRq8NwkP0RX5jt5EgjBD+KbxhME/RHfNIv+jlRY+KR2WdOEYdHdm/pB
BhOknqPpQk38dINqXDeDOwUOCmKgvsapotETjuXjUoRvi/Ej0D/BVjS0TyjHT8WEm+NSciqVbrkC
t/BfbcgAr0BhoeXlUEzRQvezNoTngM+6EjcJdkDD1fV3OXxXyNTD5eaLoc8IxWMZ8VIW8WNhZA0o
CO6x4dANS+ZgmZ3JZydQlx5Cfj97WC9RLxu50UjQl65NQ9aJe88xfrMDetVghrASHd2aHAl1/ai8
yPA0UpJbX5P8rtzEXoU5ZNrEkHuKdej9u70FH1xVPoM6yuv9vkmT+bLt7/NlK+frh4SemzUBCsVC
m+MO2qRdGtFObW8LvYAwcmwaErwxAin5JhMJB/YWua9Y5t1J2Bc6FSJZhfzdfZzsgn5aYkBGyS4d
6L/wUFr/5eupk6/YAw8P4jkLYLn+LoXvko3b9mAG++ibqZsEC+o5dQtYtMzgVK8ICLQD76DZekNY
4zGJDpJxSCqnFje16rZngpqsSvqYhAN8Y6Wz/+od3rJ3qNoJAhRXjC9Ht0a32xGEt1kAGQo/YkI/
qTSe+HRYxOKFUalBR8ksSaBQxzk9C3EYRrIgwDSNY9B4rCPJARlP7Sy3wAQ9XcXzovy5P6GuAJge
Tv04q8mplA7DYp9FuwfjE6QWpD8wdkBuscW2ypHzHtXHoj4CcHrUx0ixuTFeYda3J4yIHMbFEoQp
wye9slCPTU8AAOoxo15BMV1ELp4Qtiq4uV3ES5SYRvxKV/LUp/BWzPoUR77PM7MUh3UI3GsZJDPU
BHDJHeZv7E6lm4wua1nlPq9lY3Utug2U2auRoHbeFx1qdvyO+5GBWQs2jv1e/t7BM5W+KvWTYQmz
qfgmsKXUjmxXOjvyHv+RDhLkAsQ5TvY1lqEP3gU8feiUSK/hBSbaJA5mfmhtdept57EDUKp93G6H
fGOL2Qbatpl7QbvOJlcr14vYG5lckp8TvHKOZssyxqrHgoPYlLxgMLtr+lm6OKl7vn4+R4rswm69
wI/5PhL/ZW1WFR7E34SD5JCb4jXxF+Sl/yJzs8m+jOCVzRjnEeEJjCp/+lkx8KhqnrjFQppxi7XW
W6QDGdFXXYB0VzvRqFP81GjUZdMxyxWo57xlm8meZlfZkLuHg4mQ3KEmCbObOB7jIbZ6KC/9sZKu
fyNE0+W8dgGUa1JuLXymuzWN0Ax/6x29fn1py6qptDZVHWxuUXos5T3jSeidulXLjrKk/sFqAOVF
H2bKSxOd02mmvChjaZep/ZffkI1vP3pkhh8r8yOOPhYyPLeV2AJRRxUMe+DC8lQ/JNMRQKzySw7P
vbFcch5Dd2ia5Uvb6XBaslbl2z5k8AnWAxQXeR6sBcmNwRpqdRWJj3wOnBjsntP1FwvhkZjs0j9Y
niqbvnOdqrrFdOWhb8CgyIklBj7voXzOihOc8P8UAU3hAgqgeMXuhZogzJhlAQf7j145BR7KbuCp
Vxa9obylKSvDN7BEpOE9YjKmlk12VQs8F0d9sZ8iykLWNG7uKOXFit56YPqHtEHPs42R4iAMFPlI
zjrC0eFttMFvgbFYvphqnYXd1EPewbTvxiyUewyJqN5fDXQFaOHhNmWrfAm6LY/WzTifvCEX8LDJ
cBMlHr2BfLdbZFxIP96k+EN8M2RbBtd7CIOrhX5lzg3SdJe7NSkwMv9Cb6JEzosQN8HY66DJFxiq
3xlZw0fVc12tVDZQa4UdImQnu3j6+lJ9A6XOGLw8XZflnr5iBJGwpbNI420NTwt4h681vtJQu9JH
IJNyRMTYcHR+IpXGldOrByE+DITIg551ApTHhPjqM0OwWFxwQSusqJJY73NxUB3TRnYV008E6wUl
8bBKHC6WsNzgDcNmkAk+FsiWjpDGxcatTOzbDLgIlbfAuOX2SZZdrZ+1aTPWO4Gj4GMbf7Ai+gIG
0z3LeJM19/Mx7tQzj7EqX+fFHaF72BuGDwZEM7OI6ESmY6d1qJwDdTajtQr8xD39ATeO1G0HxGH2
L5VFKLQeLseWV4s99QHNDUvN++OX2B6I4S677ahtbrY04xQ2AS3xfSMFPmKmAMcefeeyUbbD5LTo
NO+InJhxsGbxkXyS6RLtjYdlDrZ8h+O6AYX3UywmvL3GJeLpn051f/w+akw0NM81MAmalwDTDY/8
450yocdrCpmgR/07i0rUeIWo5J4cQWP/7IbJIUQHX7FN1VfVklV1PDht/d4nn4D2EptZEURmhIdG
77UAtXe9cRCicyVciF64Vx+tQmv/rr2CUsEKzqBOPvz+LaO+U01HYnvPRIzPaMUvSkjpab5/sO54
UhHwuv62xOh6Z7mx+BjML2GLB/kDKP7gvywWU2OIDYAkgW9k9GYepoAcWfJxZJoXPblk9VnABWaP
lsizVsxSuap3T6BOkHfyb0fP/QtuFB2JmDtaGDUIxKHZB6PGukIRVpmCJWimSKzV9Bg4OMvE/jJa
Us+w6YBUFJonZ62sv2bPPCaDUbDpBGg2nUy9xeoFeK7+TtipTlqb7jelP4a+InsR+WzZ+tE4Drwi
xj7BtsFkof3WJMx2Rx3vXXgS03MqXYT4KrC2lm89v5yKlj1aPiInoXEvd1U5kdrHl6e4czGUClTI
E1hkr8tICl3DjzWe8FiV5VWKlf9XiySYepaasnp1buN+3Icwnoy9r487Y9zLLIqb0/heNcxrfj+U
70T586jBIf8KIREKX7ns1a2DmQMVwX2zYCLHrr31RmmWffCn9tjFyOYFLE1bdbGFyKrDL578eqdk
m6TyhdwreJagVMSeZHhxxHp9zA4oA+ryH6StHy/FeCmrq4n7Sjk/hFPLr+Kkfjz69REvI5t+QtiK
0G38b4aoGhMG7C5s05Xf8LZLApQuhMURODw4DI/Mx74p90O55w+ApL3d5ifKqp+RsMHe3gTT7o6m
xqr4C/9q5ETBTnzVLO23YVny0+QeN2sCgJYf0J2RT5V/llRPuM23DMoDeRNYVohS2eZ3n6x2KT0O
Q8XuHAz7SWhP2XO2oMWnnbmqsB9ZRWy/1EGZ1UWd6Oz3CAq9Jdm1aC5af3r9jHEOBwin3bhwnZsL
Lm41m30IWLNcMqi2yZLv1Ko6u38a8RnLYsRnEEzkS9ismw3YmW1so/bktO7DnvyDqCHhmkR6O00t
gTkqZHy8s+WmFfz6eVDipEzubtkd0BFMg/2Hrem12GvqW1K8L0RL7RBb7sJPnHPY9zLavidBqMi2
KR3X2nAYXIDPwKmF9BS/+k+KGWLSfpnagNpKr4U9H3pZ6SFYFdjsF+sctwqWUV+v5zsjkdenvNhk
Kh4wXh/w3ivNGYc5o6x9AhZN+w9DPWxvoAcJgwYLgNvzUayhDyLfxrwX4ovDM2Y4LE9zXGPKCteY
XK54JSPwervpSqSryeJIcWWiWbE2qHPaQ1ZY0/3U3OHrn8L7abROiwRZsh+f4vGrzJH9Y3B9u6sX
9ZWRGBlJBSu5VwwicE5S7FUut11DjcpM5T8DXcGE/kGY2jzQNQm8/c/8gTJFw0JLjuK8/rlD52DY
h+/5s6zRru4bItaCQ1rZDWmAGERRWD6jbAt5U8ubgd3FOzXFyN9W313zOwjfY+AByYasrJoFs7iV
WTA/k6fVx47DoY+czxzv6ZJJxCI+6fzC8cBhkFMh4ks6ZuopJPjlsw2+5OArImRylRzgp3X029PS
uO8CcxcHO/OOU2DHZMxcCQuLtkPMlxg3MDvckvKit6tFZiNaxS7VeFq+SxnBNSfzfulflQeJ4bvK
ZFuzN8iTLg+tCFDiMCwJMO2JreQs1H0S4ovQL8M5c8KgoVrx86u/W0Q+jzWxA88YmI7gWezPgRcJ
pJP4LSuVtX5G6/N0RkMYx78WbGXlFI3nKLmGAxRpFAM2k4910rxn6ac0ffbBF2OHOnvt/qrJxmRu
uGQ2eleplskDRzRpgQIIxX8ogI4QuXf6KfEYpudojfVaq22JOvAXbhZMYcEf6dMAT7g4kZ8YsjwR
LAWXrUF8JdyBYzecu/haGdc7hetY/Z6U70D5bpQ/jLEf+/FvI3j9HVi/pzHzksBtvobaNwLfCZsD
yobw+LhpIU6Zd/7BQIy2r/BjP2x+GYIX0XuCgu880WQIvJSVj7v4lufXMDs1+spYOBE+0Duj3W1R
7upyx8Ne/qnLPzmRCPgxWCHPe34iPNElIdufZxhG4zJBgWvyM0GhWyNFAa4JExRSFLqD5hjjQerP
lX4lXZdcm8Qd6llTVen8zdpE/MfaC2IDCs09QxL1QT7hfOz+pN6V1q6ub2JAfKgpzrFDX2lw7SAp
1Zf8cZaSk9IcQwI+XwO+v2dGoxT5YrQho7FPLU2ww9+Ttk+WxJWiwoNOlZFXBeQspLZGR6ZR6wn+
NG06wa8En3UiJdBiwTYoOLEySpV1H3ooipAT1cRjYdgE7m3FAdnPp0VHMCDhcTd5vMrCmajIRURi
9KGQt7OamrXp+hGj//BG2S+q2a4TaFtZei2oFABw+AvJ//ny8WsxLCttW16ZkuqfBfyxJxqdidk9
37LOogdkZBae+QzaaPuS1lMd9TWmnE8KemavPwV9ks4FfVQ5RNjcnfZprloEp5BFwt27y2uRDdaC
z8FKxcwaynNKdKx+bhc3LD2D11n1K4+AxWVgtPSr3uCYw3W37PhBiMwaN33t19ST5DkBv5rW5hxu
7OOjfkC+OgzxCinLv4za0obb85LfjbDNBOIxHlbW+sW9sKPH7znRWmVbceDtIWpiExr+wpmIrjH8
GpA3uZf5usUdhZ//dzannHtbcdz35bFLzw4JEof0fpCRXZYcSifEf/en+I9NsFifq4UtWsm49ZTf
rIDKkjrSXn4oss38Jtgqjx24Ct7fZjO9o6yZqJoeOyPYLg2LO1/XwAj6o7B8EaXYaMvUgEem2dOT
DgoaFB8KoHVuwuWgEhR0IbXR7fTDaB6z1yAlgc2uhqWQ7Gl4HgcWhFRK1KAtgYsrDKBO6LT9NjU/
2DfqaxEc5SGWdq3dEkivI4U9au25/HxZDKomTANSv4doBZ/NUg6XgmrpJB2pQiWaWT7z/bY4njsi
/XKmXG4oAKsKz114vnTjOs9TCxZ3PLHGuN6Vi0DYR3/qlCPDG8HaIw2k/oxWgHypHo91ux/ivVOi
yDHYm1tqdJR/Ul7vpPfshwJhwynML6nD9s8Mz1XpvLRCOSRJSxBDSf7jzIkvnVPq/Ze00MDfgiD3
9OuLyuzXBxmYIx3VN31APwXCZVGDQ5sRLgQ9TMz3OkeVv3r5K5O/TCnDXOcuzoN4zK1v+ZL9oa3p
UaU+2xo5zehIX0VGAbyWCPMWnKzWDxST8Ttt97eL+mVxjaED4K4JfLGeo7U0VnmS65jox1nxke6q
pggu3TxYVVy4vEOgckXi7cw4a4fKZEsN15l9Xj/5HNDStom3hLEpoHDYWc3Yk6ZcsXHr7DxxeWZW
LepBgq82ADNG/L2z5wtyw7g3UHwydFsczZSkLWJuxRVKhBA5YGy9TGrWTo1CjClZPIq+jDFSeTXx
9Sac+J8wTQQm+WI/tF8iSrUEq/PsfOTD3JiZN3GEt+vQdMnDJsQ2k1f2F0ev5EghifaAttdoSwHA
M1ah+827QBqkkTMjWSzlJ3wWl49wU+zpvkKGwnDtzjDlFe4E1oq6gAUtetHAa+GC0ARIrpCx9EbS
Qxz5Lw8ljkd9gdpTgE3PWGD4aIOPqvkMm09xbOz/YerMdtvWtiX6QyYg9uQrRbVUL1my/ELYccK+
7/n1d1A+5+ACATZ2gji2JJJz1awaxZBlvIYsBYvhMJfCa/SvcBf2/o6ZcUi40+7IFUDB7ua8Jwgk
kC1EksE8fzonnac0/v0ncT29oMIEIWFYJ0cpun8biOIwrObryrjpL6i5uaOkuVgPqmsB4INl1Pl0
xWhrMA9UaDd4R4XlmKzelJla6oU2XVyMaRBac1yINzEkhXYbFWYUQBdTi0Yo7HFMup2tGHMt4znF
6wCT3RJ8AIv4X7Z9v36L0jIOzY7X07zANEPVmtAPZAGbdi0qq83FLS16jRIkzB8qWaUmsOYEggZv
oiIiUL7JnpoOmadoNjTgTl8UHRh9KxRopmFgmDqjDMl+S3PdK0ST9lXSY0pty9E8gmsfbAV9EshJ
rCZnI7sAeMhnl3B20ceLkV4EncNmFN6N9paE3LN0UD6jHUZzL8LRAkzdkbWtcDFFcFePEjaDa9fm
LTZvAjXylis56oyA2DUWyIOTLPrfMqs/6vQk66vYtM7gq0wgV0RFOO77S0zwYLKSqZYuqA4ZoeJq
KxOOeJRMe+0Nxy0k7hXxc/xnlKtS3sYXlx0R/NNrNeQveuU6i256d0sg7JVXOmdyDm408c05n2Hh
NeLlDgwGd/JA2GfCHqVb/RGLH7X5JtxERqeByBNeFf89/ecGuzfRzMw0qwudD9WSe/Tso3WfUfc0
8CgY5+oB6chQ9tGxfy1CZspmUDamNy1CdGD9ySIVV9Rd9k0ZTF+DU5Da3huFOyGtB1RvuPeIOA5Z
nO6ey/hE0SRpRSkeXfZOAALPVUAWj4jpuo18lOGJ7N7T3rfI/cMMIisHQkqkj8mieXU4esGa7YlG
cDfb/PZa0loufiN9zz4yY5fX85FHO5Wo5QRYz7XVzF+H+Zo+l+je8cu9+xSOq0uXkLOwF4R9Qp6u
mRy+huPmjpZsA2kzJOu6WKs5W1zy4xU7YxP68lOKbhl6tCX2N696YB7v9hShlfRL+H9n/U/arX+D
dGJ60aKz/95Mzl0cycTqsw24oF82Arig/7ERyOSwdkSGitR9E00BdWNRJJg3Dy4XFg5kq88d6s76
ZNvVjBtrQs4prXA62FGz32A6I19eXZmbanMXcHCND2Z08Bdit2Fttb568a1Vrut5z5uAxbCkmOD4
JlYzKUplLhW5XWZzsYEE7w6b5J/4hR//LRqNoSzyjI9DdRUFS8YvxTk3DcxeFV3e4WS12ZS1A4Is
rOmAW3A1JjjtbGBNabntje1MdrJiF/T7oF9TP6puJP2GKWNKDxTalM4nWYDDl77opGYmHXD44XL4
yDw7K9jzrd68cGxmcqTgwWePpRwVSsKHFee2FzkKOT0+i/G5fdkFZphxquwLAmVUY/6g4sFSnwLG
Xv08P2NrnwS3dN2gH91Y04rByrHlje2owqZQPuW/pfeY95HF8FkIBLNusbx9k80ySSpP4F7yhLxL
nQew3Vp8F4NbrZ1FicrfuezuBrQcGE7BJl903aZKvoPk+8LFrm25b+BXC9Fgs23hbWWZQzAYtpF6
CxoKkLOUFu66Fx6WChd9eCvbO/lYxaX7fYKdt8jhKM8QPkGO+O+Alrv8vFDK7a/vNRdvrnhnx+Ht
ddL02JpkgKKrGRyDACzCepksevecJzelfJ/lS0MiyvIhB8/fq5rYCBNyNGkMbrjA5lJ1A9XmVzQQ
zl6/tv0RZ/tazfZ6cvyILHwIFVvbYdNXWzszrh/sBa5ddg/cxyA+WaFr1XesIQv9oTUQk8lLE+MJ
TacSFCU0MShKSroIhveEEhdpJSncianZvBfKVx39GR4SmebqUy0/qTsjrlc97DmJtpgFo75jhYBQ
q/U7OVxojCvsHVjekVmQoQxxC9aXFdCFOe/vuW7XcNigc9A51arzGjwWjS+BDWHNbtF9z120pxJ0
TQQO9UfeQBDu2HwCxbQyR26wWRy5pqO7Gd47a131P8PwJ5l9q7gWMlbcwTNfVMvkQ+oPYnqyBp6g
2aEmm8UKG11KgEm7iOtLHhM9ujYF1q2bUdyi8ia412LT0/BOhzcKxuTEWeu8DC2xu1UEQA9AaWX7
TFZ4RZqtXszfvNSM/LzAOQi921oCZQMS1ErT2mUQKXjYFfpuxTfs9OuB1pJl1d14WvvzcbaLEqBP
3KtPsNnqaTkUoapX865qIbRYwOzg6BF4hLtMik9hIXTSpQO4e95uQdsYc4zQZnyJhU1Cixnb75c/
Y1rNpKeZPneLpfaA/pJBYRu2nY6laJthtucJWwPUcmQ++QQWSAldJP1sp3M9fxfzd4HE0zlWloEA
ynzPrJXsyPwPxfr/Q5lzqtsaqnT0hUlMWJkaOqhBxeCnGUcpP+sVgtGVuFrMCxR7qRt6kWnYf5V0
3tYnC2Kl+ll6T+uYaUzSRyM65ck5RKE+17NLQVa5nPfP3ltrbMIZa6pJ1zdmLG0ucfytgMKV8WUv
CE8b3TKjOvIxvr+FY5VqtSEbdrwk3j/jPFVs6X0s9an3EfRRWCzybjVLDuEfyGrLI8v64rWsl7ga
V7zmy31hUBWwdZNtS3T9J5Cm9jTukx2JjP80AwXFLjJ3sMZb81ytYm/neztz2NE5hd6/ZXQRv0Px
W559z+Lvmyy/s4tLtT1mHg5P7gT2+25epoD8ZQoQi23SY2km73Bwm6NG1PcFtkpnlwnw2z6psNJ4
PL9TTE0Ticvji+iev5ZeRC/IKsUcwDpLFdMZLuvCuKnStU8utDCWOX1T8jGdexoFRJ+u94yKx0RO
ZWYBiGL/b6tXpGs+OrNXdQ9GtUq/pn/sq4zbN75p5m3GCAUqGZTzZJUBK8t+lyCbH69ApRBko28D
RRSYsb4lOyhLjgHh8r9tRDFohOTDKx9K8TDx7WfvGKpqYJ71Cbxex8ORotL1b+8ppHDWLNzzFYyE
EB2F6smnn+MmwbsfLn/+wq9L/z4nB6tRTIz/tHW8is6gfWlD30GmL8wrvi2tPNnuIl6ZwCu8J1Gn
cmp1vGE38F5JKp0c0461mi86Sung5XKl/3i5atp8x+eQLFGQyJTL3aWkPwBbQEJ3yJylfJHcyjm8
01k08U6V9hQk56zk5YOXh80VyAM+vjWDN802GIB0DiHpkqoa1mlh5RgBrw3Ujq7C2rKvu13TOpqx
lyNW/fJF8t+r7lGLz51LtyOXXz/D1I2SHtxol2EYWmoU3owXWT/7zYkmkDiYkBE0gfRlRx4Mp+UK
/047rFGLI20nfpoUFhBlGMytUO46+oMGol3HYTwJwE78S7ugyz0TKIBxGmE7ZqhGWw09Td4uWFl/
BQkAjyf0YZjpIn7N//aFQ9V4c+VUrWqpBCT5oArjZlJQhW7i6Av5ABh6wCGfHRSfgMCi1/B1bMIN
uq6xGJI5vIH02tzeRrPyPEElPDNg/VuStJ1wM04v7RqygugBySLPjpp5SNHPsuNet9Bv97Zcbt4L
bcOuZHwH9H+gQ63MTkVxTq1V5V/S+OpxxOhEtRzdwuSLd5u8dtBqkgjR2DIrB4IFT3wfn8ESwwhq
cUePjrqcDdYHltRgMnf4/w/4PYBoFE/yMlTvY/wezq5JAoXCcttd+wzn77l6TicLWQJze7YLjL3G
lrQ7RXZQz+Gujp8ajgR0SuNb6L6U4Kso6B54VMJ7nF21evNmpFIX6a1m2pD1VCh/EVw8ztSLhoFg
B90vugvlg8m85TLyAiuKFhxxlPQiqae8u7sMJUgWAn7ta9v+yOpWY+cMUgpXrpkAu4RFCkVhrXUl
jeYbfWArsoARw7Kwhl6qnBLwXtKVfzgj/owAk9McEBxmyY7omMRegroswsp2zm1Cv/M+1cVqbO8Z
54xb+c2jDV5hifqhbildUuBrZAv14oJlnkfVOzVpMcjnhAHn/HtvZ7WQZBe1vA6qbeDy8kgmbWos
Ldkm5ZAA1Ad1NrWAMC/4//CYAYc2b2SCImLzyhH3UllbeY3FYmtSM7qutFOCiVQ7wTIn/Zkrx0A5
tAAxKLh4gurG2aiuPfxQXLqwEIN1NPmx1pI3HUimpvQ7RXS0D2poKvOwtsW/YnsstOOQnBsIHCYZ
HBSi2UVguqXq5yh6f3PvbzD8Wf/U3nR417jUixXjLKwIeANVeNbLY4Q8sGcsk4bN3Q5Ky0nY3eC0
TY50olXcuSbEm86goU+WCZKp+JM/CPCLk3HUVSfjqCjt2mIvcRnM9nT98b67pEGshOLlDCL3XMQf
UWyoFas8y+ksrb1Hxs0Ipoo3cwdMTKz3DhH+uzGnhQwcQS4wvkxmjSbYAJcrxK1qtUsttj9U8ruW
fQdQY11b1mLtYViDiksj57c8+tenwKSAQFUKnoVIVXpbSGYQ1vxXFJWBjgqfH5vFY5Uv9I34/LWu
J8EUTCXir76ssYRHvbseQQhGKpHSg2/iIjypAnR5+CLEJnHDTKDPrp5AnwrY4VXmw6VCuRGWTfKf
KHhfrnNEdpZ95YZMQPvljZ+65ekf/0zlIdh6+VkRpmqffWjzbRKNrgMOtc68wHfcrTXuAL1lnYZu
dQLHMzWIc+MMalu5cesMw3UdbIRhA83Us6tggu8kwwH+Sz8PCmTEc6ZeGvWi9NfUvbYvp/9g++Xd
V265cqvG69heCunUi8cMS948a9ZEjuRgy+GvayYmCm6oQN9DvfCvqUoYLAU+Kn6gFmT657/GfVKz
5SffLWekCRBt8d1AzO+qbUaJe4nrcSuLW8nFI+vMPt7SyhTzTh5MzCfmXS8eXnhXWmrVfG1rCBvK
YmbudEYp6MaNCquP9523Tv6R3YX4kJdI0hsalQHsN9N+q+ydcfmBAjIRZLAYcrCJtDlHjf8lhLHl
/zrvshe1TCMoPMzTalEDXwss+Io1VwkpfKAVxsI+BwSxSW/rC5vPJ3Avgtj/b0XLJpn9rBlOWZ2s
2jQ7VOpfC1qHL3M76g4ZyNmr4BjwbJ6sxHxOYb0e+qlmmPgYDyhclXuxLiVHDX5qT6Mk86JQ9UNd
JklJsKhyP2FR4/I/eplSryJNWFIlkvGleS6Wi+7EoeDDwlxR1EeZMpZ014QLL7GBOPfFOZPOWJBD
vAryvC8RtXa0xYvyTul+FOPWhf+B17jzCqxgdQig+b2aT2Cspd4FEMsm4POk0VdLCcQ4h1QOlg4m
ZcyOSN/4WAjrbYQj366EUyOdw/JMqXJbnhP5nIqnmsQvt3acc3P5aYJOYKJvaOOFb8MEVfl4AOnX
IvVJBXsRnPyQQpxDz+zvXYbuCp+3B7z62r7TSEzg1mIJ39iQ7P/Qjod7Pps5cJ5xz0sm66DFn1Xb
A7Q60Xs8eIsiv/Xi2Z9Nnt9oPOjUuiZhL2iyyOcN0Y0K62lX8SmY4OGeUGjE+MO10Qr1dKobQy4E
XGr8wNP4reIzq38dteCBZ3vhImS9WGJmEuiOxva0LNI5FSJ/eYr48qblsUkCei2/9uybEXDus9c/
3eS7Fr/z7l+hXM3yStdZI1xU/TzqU0B1FpwwMWnpvHD89mxIR0neS3svXMNHkPsVsRrFdXKMLByi
s+2AWBQV17NdKw/pNZuG9dE4NLo076D8Jpufs9CeAUqSqpKiDyM8u7QA9Bc5xsy+pF3SXmcwTF1H
pYIlkr59xtVPMflmG7TI5+LAsntqrCdKFNgoSO9Nfy/du9Hdm5n1ZnRlZkQ6rsQwXDb5kosNhoxh
ESV6Uz3WEFHjmnYwH9dr4/DWzETBU+UWP7Q+t/mQVbz8JuOH027f1CBWDEyIAgTDbSINDFtoUwue
aVS6hdr+Vz7QwkPDumJFGA0NQ8neUTWyc9rQPbL8TV8mCynYewFm16MymWBLgsTSXPsEQDjqzG7g
FXPYivWliK9if43cq1zcOveapsLCV+5JeVcj1PRb0fg3mWoU4hZwn5bMfck/6dzRU0sSuEyfavg5
VN+m+qcEjfdr0cGfg3VA4xFUJCsf/6Hgv/vS3eWaryWnNQD+TqbObEMQW1eX0jK8CLTJyJdWvHnG
u+fbaUgAkz/GjrStWFGTrqi3rPuggMaPPH7QBFq576W8xdUKII4TPYA4TvQzfxWw0q2XhAH8ihPz
sZJYhtx8C0l56Xbka6IGF/5KUdezfJOQBk5QV9+D7IPKnWgZkOrB4/SVIs6Xay5Cng+SiXOmUi9j
fFXjq59cvYrQWyMlspCYKT2EbOmFqZePs0IyH62pAWFxK9UNdfYl7XVbadjW3P3Wtb8AYaCIT9P8
AsRpBjMUlpUxEPvHHQtFBc6FTZg5MA4sIbyT1F8JBPj+vpF3g7wL6T1qqAx0uI+6lrmN4ncd74Yy
t2CYVRS7j4WippIJr5u3qm5Wra3qGIm2M8JBEga7bdpsA3kLv2G/x7zouoeRAmBpXwT7HiKPMUWi
zGpfnprKqsoDy1p2SILvROGW9eYoElrda6z/Uakokj8lFtHCwMk7dq3zVMNGht7mhDL+BRTCrTwv
Y1Y+3NY2MZhwcd3R5o6tc47l2BgdyQfMdxD/skAPMdkrgNpPmnQI5sTjMQxPSkXCGn+VkKgf1xEp
UEAKtFG/FW5jqmbbCLYSHUhIVwWfrYWyLcuzK50jmWHtzF3WQyPEZA0wREUXdmlvJWz9dOuPpPkI
OO0kXqnooT4KtiDBV3gwN62NPfQo6UWPSouJHsUjVGd7ABz6XfMpND34yZx3DYGLcy3MWTA11C+Q
FbId0bwg62SSDQxFzU+DHV5AL+ji0/W+Kverrr/rezzOy3vDROrj0yxmTptux9lWUMAV79GzeJa9
xbJfuUM/MJyufk13IIVw+IyzRY//xKM64rgaOYAn3+Vo803F7nFEbZ9KFnxMD9HGtOy9WdxmiV3E
Ft6PD93CDTOOJ1c8G+WSmuzh2JrHWWnlnGEpvzKXMpbM97I8QRyvz015pP6ytCGoCJC8zc3XW9rK
elrptWC39vqKt2uGV1cKEiqAs26Rv8jjZAM5F5J8MKa84pDthnDiocqWYOwlHHj5GQSIu8dRP04G
aMmwyi1W+5YObGy/nF/8rzclCwxNjyqeVILFoUUAwduQJNu3s29Odu5wZKKmc6JjcmBhTS9itA6i
aXDE1LO3CSTrTJbZuE71dUE14is34NFvxJWIELUq6dZgTljOSDSIrLzeBeGKHQPORSiTm51/FTXJ
KJZZcjAmyhj4Cy361oy7Scks1RfuRWvOFFALIDAPQ7OfabuypH4hmVPEacJsUond4AebzlU/xq2l
hw3bKMex6kj9wiACyttiURAz25j056Zf8ffoieW4xvOUcxh2YDmbrGE5V5Z/jOL5jDZIvt4prC7e
JlhExZcqfvfjn4iq00VQfY7mM2ufyfgxo+/SdWrICZVjLlimmYTwbIED9rzmvxfFW3cx4LolIIaq
27DEa9kiEVFhqUTNq3IA0PGLKx9c1kJEnEVaNq5peF7B9X/J4oZsG7sKPbL+oV0lTw90qwz5OWko
wdjT49YyVGRH4GjqPIes3yylmZM7f0eX0OqcmFv6lTVPobmnAdKCmdqpQ5DKBbo2Jzeth3vhrz7Y
YCawWdMvY9x4cTQ21k7tjIjNLsLhmleWQDBgqHwlzZZA0qtnPsNmz1DADmA61lYoE4R38UuvRNIF
3kJfsD4uWADGuE9WGG3dyu4SyGJnhUqya17ioo+V4//6oIRuelMrDtwcI55FsUkqKty3LZnowrY6
pBZ3qyfOKOxm/NSlTW3ALwHTl8gq3olx5neW7/iwi1u74MFFLjPDhEvTvbAFfRYdsBLhNEnEDwNO
hPbJNrq3lqP2WdIcaj6T9rkRWSOTmqeJQ5vTqaFdAwDSM9tg/RI+R4uN9Gv/hhwaqph94V5PX+j3
SzDf0/w1yFckpb/0y15Ga8ZejsJNGIOcSeYXffjTDn8qRNf0i6r4fvYtS1+0io3eczIL85JpW9au
Wr9tXhh4mmqSFZtyrd3QUlQJ683GKyzXxnU+2Spwm+vtPUQ6KK6rdLj85XOYkazALPbOb1GXoEtH
Qk0NlORiieL2R7H+rGCuBaaVk/UJ1zHGnQWItNWfhHyfccRcthJXUXc1aV0IH1r67AcrV1e/Fg3t
mfR0Dc4L7xp510tlheUWAFMnO1Gxw/AOjYR2h8JCz+VPmthRPdATFAGMoJ1tfnfT9RuRy4/MgLSj
6j7cRfVOl3aKtx+X5a5wiB7CMNNtNhhUthpE/BKnBr9j7vN0AvHVtkPBDjYHAM8e5llErm4uRddE
uiF3pY6qLMrA6jSH45eiceoG9D25AWfzZrbBTUnaEzdlb8v+Yt/bVF7E5uZT6Cdgh7wcFnL03gnX
drwWtLce6MArqPQI90oBHmOXvNYLin4SrdTW8iWwGxXRIyWhYy+14SyKU7MMLQsga6pHWj3gF1Sz
j2UQ7nlWyHQlMwVeRuHmeY8+fFb1Z5R+Fyt6jagTGC06T6MT5rHswvQS226HR2CNlbRFuLEjQldH
0aHUTnvowTNcFiuRru6pEeiULrtgSzYjtRuW5d4uQbEAItnteUh7VgG1iyzaMaN5MrADcR6znA5I
xG1VwMzQ3Pc/4I6+6/jbtG18FCxlWatL4zeQOXpdEXUl7q3Z1ilk5J/D/5jbACDtHxpo1Y2hnVmY
mNLhjvIN6YlfXnhGgG44uMpI2hbWGoRpSIVYYZBq5GITsIp/oT55qFig02ltWPJcKTHCGIQsaQMm
YD8R6lqbgPQakuJv/a7yan9htsKNvtQtuZ9KYDCkl8N1SY46P4fKxYUuld+hE7knj2m5vpAw05ge
tUuqXWrt0tsKrjz5bHhnegfz4mgUByPYK9ibCH2Ae6YNZcvSvaBRzfIow8uPzGtZcSgYqvO/sfYj
zcvBWWKVf4Am9WogdSv5z8zbS4hLdI5CuwygGYh8wn6zKhH/gLj3q32v7EaYWp4D6WwvGQ4xwd+d
CUtMAo6JPh8oBJ9z0Cm7yWsA4dOAwK1swsJK7A4uRHyYmCeKAw7D22ivHFukbuyRIKTkuILTSuCf
doPg6NlOQJDnMWPe0u4WlFeqEs5nAcztXrBN2ljCP3n8LadfP/Hcp9gQab+dwm1w4hi5iVRv4g+I
Xaa2gS4IVqvDATXhBBPVMcWdwkVdMhIY/aX3Tz4IoXKLa8ctd+3EL6c7meqeXwym/cFWoc33hsH2
8NhlJ084EWYewWVhlv9T57sWUbDiTnvVBZ7zlIXcy/D+7/wP1IYbHLNAtUAM4hMgyFiwZ/CIK/sM
hz+zzMamH3vr808Rf7TBXYY54ZIAHrgSX2uIZEOknFoh7iHagDZyEei+cBf+sPyAYnbKouvd5ncb
9htgDtr3Uro3dDtKV4fdvxBM2FTgcLBsEVcVUPNTXjBY9tGhftktw+igaFuMQ/k/sNFttE3qLdBo
S7OCTc+p7SAOR5kfGGdycfbKsyydfYDlqAUX4JrSMgovSXUWi5MwO47iJr9I1d6bc4aSyS+SKC+n
CGNeLCfcIULnsix4eXdXsJGkIBVuD6i9/nqwOB9jUWm7zb9/WnOYTdtct7ya8rUVLpBK1sRyACuI
/SQ1ys9QvurJ5ecn0s8/RBvKHkV7Ij85tgE9GeepaHnqe1Y/GuEZFl+a+N2J38n4J+QZthNL69TS
4zDHOVaUG54HloY1Or7y3A0ltlYof5vy/ngyWDZ0vH/H9Xen/RHLPwv2EDnVi9oLSjqMj0S983E7
YM2dV/FOzR2fHKRIjnHTsxMI1hwUacGEgQy4eR1omzogBOLMLIOODu3odaciOdeEBACOWAZJu8SS
o/2QvlyougVZpRBWObqbTmXqiL8aiSrb+8ZBN0+Lk9JPrtQ+WfHDqIelJSt7v99ZF9/AJYBblXCw
1qxXlkbZHmuYbEFyQLGhhv2BA2SdgoEE3fVBt/LvF5KoAvwco+vjkafIQA4m0ibcLSi13ETkZqnl
qrfDUhg+CVX24ycQe42DNyeRQ2x8AGgNq7s3L+pNLa63lGN431rxpNV5nKLevzbpolkowVSQnffT
6E5E9rcj+zciS8fCKyKrqge9ObbRqVCPV4zYVpnhltgIdD++/HLyq7ELF06DeEtT/Z6rrHj45h14
p9ccRnTAduJ3nqlfOfyzCWyC4zBQkVr4NcAyx3YNBFuojhEdO9ZkPGAH2ncWjxS921KWFzgqXD6s
cTu2kTCjvZ0y7sq54d7K8j0U7lH1MJKPfPahKo9eeYTv2BxISv78E7xt+l69Argt9Au7NO8ug7Bx
a4ord6DZ3KYj5hTLB6HeF6bDHtOngFtfwemFdAg4GE5Zv/BQJ+fB6zoP2nean8vqg4i0GH0m46d/
oi+sHq7iMGEi0MKN+jtP5m5tdeMuNIkb7QcNu1cb3TP5fXCCmyhtE/xWf8P871j8DOb3YHfCsRYm
gEhXwUHdlYWjuAzyG4mkGp1Q0wKdNDxAHNNHrmaRBCFortXOW6GH4azUYmL5wX6pg/fLVjlRIG+p
TFwvyVzo3VLtlssjKpIiL3MNjsZWkrnT775voPHv7hcPU+efUZMLOxa88iibxJAnnxaR0Ls7t8/D
GsJ02m06ZQP1YUVSSgGTDco02B9ynsj2Ym7mp3R2xDTvDo/gJ/8Xd/aLiZvwSvXXt5DkUFqphLNR
kXTC6cKxmB1FyQqhEc6mmj1vTewsHjHrWWJlY7UDAEzI9xwTGw7wG1wC+VzIZ0y4AQNu+lU3zzYk
bUlM9py4c6x9LKTZsrA29oCQ0cEwc34c7uyJ6/DbdN/UwQn3H9BmPrWTp0Xj0PFfhw6yOd8CApdN
BjXSt8M3azy1stComWWbaMk1KZ4hCEqYKJKjJLU1DhWWxTtd2AkjrjeWP/tqOZQiB8NdDsK0C5cZ
GZnuwevwZhauN1NKxVvQ76tSZWhP5UpkJUWHzB6z9TyR9zSxLVpWysKytuPMomrvTnm09K2Mf0r/
b1As3txSEsKZkviLWN9GONNgorVPJN3xYwqJcjgHndPA8IgpXGpeReTNLroEIgsOa1ac4uKYiofj
p9Ls6GNEIJFWMrYZf/W9N/XLrDwN3rE1mCzlF/aIQoXS2MaNMzJyU29jUoiG5VsgUXUkSjpGt/Fx
Yf3nTUlmi3OnhpkGMCDXTUEMfDk8tI628Dv+eJVuR+PmLrCKrM8UrRErV46TDbw++OQYtV2b7ioO
3zRsXhjrfgt/fhmn9kdpS8EmiFiH+VPd+M6xW8EyFrF76UIK8o59zVRpEQ/8ZapKbLMsu1Kt/CMa
aTY7fNB3fk2Dd/fTyOehf/GlqYJSuufVRyI9x+gzGj/FZhWBaw1pO9yrPoPmcOmPNGZONuJPmdh/
sRSpBRCWe8d3t47DbMm+i3nEE1e08ojlJFvofHt/XPexH5Dl1UsWXzXzWheABW8VKChx39zdlQ6k
UyAXMVFXR3MjmhBV1qG5Xi774hitpQvx7RAfzYrpiE3knVaYfgr+LDx3cf9VzX+LafJ65b6LsSUt
k/ERJo9weDfGa9hdlEmZs1QkPx2rP4kUWTvMtCMhdQKLgndVqmvb3/wF81GuXEO0evmKbycbL4N+
rqLzEM4zA6PoBT6H7v/k4Z8O32af7bxh6s4h4QH8nXgHpj8OVri7DP0sRefiO1I/8czG1PIa9yy4
3X+M6oD15ceJjbvY3NonnaH9xiuxpy5bJ/gbdVMvsxKcBvnw92+fTbUWOukCCY/pw+rpRAo5nOxc
0s20OuEzqb8ogvOyCVNmrVDZ2PzFbJeC46zZSxrEmx0qhEoNPEoh7rDtEOxEYUfPHmPTaoEgF4ur
wVjF0doo1161/g2S4wzx2/fKDqoPU3x6/pfKyjL+fHrCV79IvY8u+MJnL564SwfFkbt0D3kq3nWB
jQNIJTgdL9p8jTuTnfXMm6J6m9vQ2GzEziGcSLAF/TwuV8Rfl54V6luMZlpIv8v2kv43X4it0eJH
t8wDLcJGZ43qvlX3HYSNftf3O7Oc7hPYBqyVXMGw2QczJwp2Qg9MnOa3U6FcBONKa4y9sjJ0O2yT
i9PmF/914Se+//1LL2LQrqVXNhihBkVkZf12gghMJS8thtRwh22RjIa8p9nkt1pXTQ+7PzP9Xeoe
UvosGTYo+MucOHMWI37jayhPvrygvBUbIecOc4JFVW26wYGNWPA0e7ERt4vg1U3czZYzd9lNY+db
EOtjm7cdMli7kbUzFIi+XVKXMCs/YzhT8QehFxgIEGq2s9cAhlVHu3Xk4nk17CmROS9gcd4g8TXd
U9Y+IxY85lMnEC+tY/gk6S5C6Rpst5pOi2z6smHNpg+HuJc6XL3uZyzRBqFfEfT5yytA7fnaVdac
goTuPzSPuUulM08/9WBQsdKfS95NOxO/aZXiXPBWZsZMM40qWPTcvBlDZh8hftabaN64OZMV8eDE
TqocuYSympvxBynscNVWThgsMWfAN5eWMjKewR3iKrDdTC4ySulkFyHz3QhWXR+i+SX0LVz2BoUp
EhkW5qhl253Ai3Jg7zcUDdT6Zi9T387Wdzgh6lfDEYnYEM+B9B/Ck6lejJVWf6fBV2/fUx4xte19
e484Wqz9fAlVDw+F713deE+KAZdHN7VvePpniOOtOfpn8mrpew4+qd1r6r5v910MAGoHdcvPdqVi
s7bzQdlR7oIRlDAVHylbv42nJtngbAAiyih9Y8OeXtwFyZkJw8bESLoJ88vL68/aTqDh2TJkEHtr
cwC1G86F9BT4F1LKhQuJnu7gGijQSn/R0VXCAAtsu6nHA3+vZnjA7LD+bnp8k5s6sT1j43954btm
vA/sUxJJ9NVcgntKW04yp5ybYH1EtyYRD2EVsATIyaQvARf31QlKW7EopMFO/rnhx3AR2Z9DAidF
kDhy5OgYbdf/x9SZLTeqbdv2h0wEdfEKQoBQ7Ur2C+EqASEQdfX1t2Gvc86N2LH3yp3FUtrSZI4+
em9dfmXfnU5SbEm5mLhsj+f4mMj7/r7rhkO5lokXjhDt90p2uOqH1DiaOqyIk/00TEvXY5osXY/I
w+YJ21gznJTsFGOf4TijV03d6Sv9+yvAFpn/kK3NHtvVpF2M6/tu9fJCymRh4N+pRJdJx3N27fGu
8AL1QLE2NU1nXB8mNSzobqVsrTiy5mk9Hfw7voJfOX1CY5fqBWDJSqHXztr4aKJoHAnjkiU2QhSs
hOtqiUhDC+CmG1dwTXoTRyyh0e0frT8DGHjnXl8s9+4Vhb34B69Ux63ol79tUivIrYDaA0DUShYI
4gKiJkC3lFmxSgmofMepriPhVP5MU/kJYn12O/AIWy6PyvW1ay69fpHkt/20/kvW9eVRJGKHrXWm
ftEMIOaxUnzzvKRb54UznptxWTRFxkK6F6Yl8mSWqGgbiQeD/XozVg/y3WqEK1QONwgMbSf3Ow6T
5O0+c97MNvWyo/IRoVzJH1Q0omUzdoUdg+5981ObTyiqlnEKzrO+IRkz8YaPub8FoES5sN996jMJ
dxP2Z4nIx7f303ixGsIaw2Go9C+9REqj6k9X5dA2+0gjQvQXXtTeC4iXxoaLXfL7hNB03hl/7bYM
h+ENA/yvZQSk8yw/C+K5RLKRQ1V9fHoaGHcBoeyEnDa7RZPutP2dim0cq+p+FO2/I0gm0CT49kDA
9+r2i/WJW+iiaJTRAsmzxFXKuGshtqWusCZpBpUeN5I4+SxnQ1E58DQvMA5aoZFv5d/hCI4zTWov
EEmbLHPwqpWvMcZ+69yi30y/K8XlF0L5tRkSjd6PztQHcssgnSG3x1P6ywS5k+749Xm2GsZRckBB
yo3+V2bhM4FkMbo9dRvj+jLwoRggGYQDmlqxb4pjG5/74bFxdfQ+zDgGf5nNOITEzNUlvxjqxWJZ
IiGOQwQInwxUF3sI5Yrbu27TfWKc6iVFRczpv1JGYaB1lpcbxJI7cwnD8MpDS3+jbUFd6iUA1un0
tup8kIK/BmR0xeG+T+a9bPHRZ/VgxzoBpe/yeayeU5Bp1XNmPZko6tR9g/POITevaRclItimoSkH
LwsvJT8X6urlX07p7Pw5K6+UUFKmYF//yZLdsA/ygALAXBJEt5d9MHCIEHihlHdOS3ojMND0uaec
ciMQxkNdr+NnnKwpShOrG25UtcPecULVpZFYcW8UzOEgoW6CgkkuRUVo6/fnM0mzde7o02UwX3C0
auO54hDPAynn3zMCG8YdFi2rk5GdarwD6NDJL0b0erPb6LXiRRIBUi07F+mkuj5fqxc6UObqxQSF
sgJ+l0bPV/WpRQvX7b4kkham/UaSFsS+RL86fdCMuC54Y31IekHP69QVQZ0SZb6FFii/ebumGYXo
Ul/s8k2l76XsgPxPjXmOlAOE639ACfKwgBK4jsNJ6Q4j/CxAXNcDDAhKfImERiVhTspqoP64Ipin
Z4oFqmMhHAaRZcW+jvdts9MYw+ewsY12yS+l4P68/B8wRdIWt9Wqxg60xV1lvuukjk+T+sGUNqff
YrQqOdLb0HorJ9qtN3+MKoQyPHlIHuS58eSV6upfrb5Kgt181j+R/p4KDo+7fCf0O+wxh6bYtVQU
r3rpt/oGY43y4fuq9TRkTxWXCwHGvVq+uW7FADA+26wTsVoI95d8m7TnwubdoAO5FtYZewuL0NiF
JVlE2U94xZV2JeG30AmpMMSMMDt7ACIPcTq0yjhxKgoYyZciB8CrUDDp8d5dVpeuZ8R7RfeWCfa8
Dm7OY5rSXFtyUCiejeGZrI+gPA3bAmAtrM/4LBNySkrD6vPulrpVbCsJeb/12LCc8IfRf0qcojjJ
5blyDn8RNBIBNy1gBUYiwCiXRACpFX0X9TuOaUXbUUzcghoat2ykBAdsbgRRFjg142IBdWWpjtOj
tfG8cMpsdfUFhyAFZxSgAdb/MUhLYUsn4m062PmFwf4aLXsqenwIa4qtx3ww1f6Wdr+jJ96fG/nR
7NixHzwQB59sMhvB3U0o8vFOqXZGtYshRUm7st7d5rV2t3dacZCnA13oj0L5VF6fb9azgVi3VLMK
874XdjOFGDBmarL1RORMHommDyCrjby/PL38m4NVVrpCAztrDyA9folgWQb3MTATNjh9vy+zg44a
R4tZdrxpB/N6ZARJVgSQmBjIPDcGTsVtS4FvGjIx0Mui7nIad6pQqrdUd99szz5a6cKRXID/VVAZ
wSuuNHliLU1cpDjW0smzO90ni9UZQY4bnJO14N4ZJoTVMX+vYswnMr0xvbUfhxXPWJpw3ZxwBehN
sitKSJZzImuGc8Dc2kvWY2xdgUMH+d5vW/833Py3uIirEJ9KxiUmdY06KM3P2fyU1kQ8FmoT+5pf
ciA9IxjB/3pGtC+lcef1fEcGP4zYQPZcWXbwRiKYUocUZOkvIbiieaNZzDBTylP8qc3O45OQOwcS
1eDrHYOr9X1LvBsGN6azGY2IWoco/D4ZhuufqvG7m76y6auSP27IRlX9ePoHo6FpQmhw9bg5DTYt
aJmOPWZDgAqwNziqv8AUvcHl1QXZnalen3pRS6cGljp/ODXF/oVn156Cm4Eczj63L6BPQYakL7yP
GE6oQ8A7jc+KccUHhhb/ow5NkpZVR0ydFgew9VibzxfAH9doF3+M8ks7vk76RdcvmXEpyjervQzx
Jfa7DoDm9iB326GmqCM0p52Ar8d4xo/+Ko/vd2BJXxcL00W+AlVigCrh3mxR2sFAeajF4ygeI4HM
0jGRjlfhoKxH05dMf+ms7Z3bs9IeupBDDcDR2C+HGn99koFoaxiNUeT08dwngCgDn185tjDj9sV1
b2a7fNxqlL1rm9UqA4kE+Uaw+8Hmd1mdG2NOPVnNIW4pT8JARRwc9IVdR0vX9Q3jRbvzwf+HcrWO
achbkTWkzJCyIfK6w/6WM4CymntcrP2vanGhHLKXNlsaIzuL/q/DVJ1UOojl0z09DxRDBk35phkX
Kb7o6guomo3jtP25Tk450HkJezD0VUXdlGrYiVuVVZm+p8ybPhAqg35+RCnkZsasRsfMWcWhr5+u
7dHzdH0rMp87TLSW401cIsrlcCKB+PWDOcQsFnOIJrrLICsCxlYwJRxUGrEUz3DsO6sTBl1SbAUc
gBWQ7/p333BDk7bwhvlqRWYhGAH5LYRRbobLkc6mhG2AAhSW1Qg8vPbTtPfkRahEEMHm4eQqRWJf
B5WGa55vrCZv29gh4FCnLKJYRp7Y/PDpjbcjMt+4g2hRMLuwFVmJdDISfSTwOr78c+7cI3QXEKb2
o23KLGhByzaAuZ66idvNo6qfq+vZwrZVHbvq4Nh15RjeXwNnEUNzPzb8RzjUwj6W9oPqFNIhiQ8C
rIN82zKvRNtm2Mv6ofVgl2TFDmQlPQ3CxAfYriBdYWNKmLuVSFHjJk3dhJlnbcjkZRDMnBtZPqIO
R/3mGBCOhSO//kGXuyq3ZiNxj0gg4J5M0HvduvT7MDFP+FMr7QgQSpxZAXIi7ADXVlvR2j6t/3ox
ShCKNxi9fB/9tvQN1W88ulvq5nXSXuewhAYiXlT1Nckv+Dxa1WmSkwiD46RCu2/iJ2OtgqKnq2Tb
WrsMN/P9qEbHnHCjdh5uj9Hp2nni5M6XUGe4pB2itnP89vQ+/sKSyoo527+/RLjXoh2fxDsFlvsd
NA3qmpWdlMNp382d/dcaeTU9mdpZfsPs1/VS/mTAxL0fovsxK49VeZwxtLE7hFICGdhOaZtyE9hH
Fzx2wGbw5eTYn9ky2KxCinZZhdyIBRFJoEIZo2mLFVqJP67RRyNvLNVtzU9zsSZ+AbsGdH3LtsLB
sImyVP+AIEXSJpZR7IhwEWbh6AwzWMiBgpOCRpMxjO4hdLa/CRMltA2q5HSNj2tzx9F/S7lc+NF1
MYUta3uDdGag4YinQCJolZfBzeqvrv7i3w/l7PZaqy9DTRTnSRcerxz38lFaSfGxUSjAZE1sCyQG
B+yTAUMyNuJrszFdpCJw77AEFHui1c1hsBDFTUyLobC9KU65QpKC5+MiTjCJ/Amvlasz7NvISsT3
OJHweM54vKmJwLk0HW74uSWW4uf89nir8NE87SqXPyQGQ1UcFNKX3ELK3bxUP+/16T/SFCduvd3J
iFIRDWASUqgjEO+Zg5sJBW/Tt5ROQjbYTLD2MO86tbx6v4DaIoQBWw1gC22AK2q7eJhoVIAxF5MI
Ulj7769wX+7f4kpunurhHMVHDXFiZmuyxqqnY5ZtXx1Y0f3MK/nFIHkpfuHoWc+eIW23xWOrnqp4
aYHWcPi/xMpLSxdd9rpH7zCdtnLw/ubpx018Z+0od5dMeJ5gC5vnG+6dYz9xI4HbfzLbR6N+bhHk
TyI9HH7SvqcklvPPa/5p3D51JuD6XaZQwYmbUNc2nU2q53OSP8gI0klOdgWr06FbFe1SmWzEsDd2
t2RXJjvYRDqW2hUcdB9bncPNxv7p5QWyqePBFvD8BDZpkdmTk2chfZ2mvYmTJKaj8ndIKLRDDlSg
O0Rv0XU/artg9AVezi9a4UZmYwehEcQnqem/jCDRg+db9Rj93g5F3qvjgZquanjkU2L4Nk3uxZJI
SYOz2C9sjjz2sxg7uofVPpPWFEtKIgqf7YnH6a0Iz+3nVQj/niawpLnZEg1J2Zgwlwd0UN1Xt88+
IwO3aNujHPTOD5g5TQ0J/44mLxhQE4ycp4a/YUF7GNBlcmEa9h/8ir9WOdJhcg86byulwRSf8/Jp
Sp/b8sXQ7Dhxrx8QOAlZU7OQAMd44kY/rP5/YHlxW3q1/hdY3iQchmsc6lHna6JzT/ftsCVhDPLl
CLrqKCKBiQ7RjXl0rWqpyqywbrQeV2yEu9FprAPpRkE6gQWGOGhq/xEHh9Wt+dIR3cePqXobIFHm
zwUFRKmbJ8fCzZdI9V65Hcfp1LSPtfZ4rZ8HEK1suB3JY1vemJ5wXSIswzrbqs3ygFSHMK9x6Do3
8krXrRbv8GBP64exl+5WXpepqzvgZuXTxLPVI8z5YGYRNnCZn6FEDxFBtiHMBnR6Pyi9IUbJ/bqY
EzczKgVxbFL0YXznm0mubK/dV3n9bk6X8pMdNkyO9GWQHzGaJvcVFQEdRTe392l+n2/vpnFpu8s4
v+bTs0rJX4iBB1qGYvmR5NeVr0DLSDcSJV17Y95mbq3juV21XzjVKheZFzEvot/exITg19jCDZ9n
RLuiPPM5j14xpWvxRxF93MzPntvAV43sfAciHMRaQHuoDt2w3BTOY58xT+xjfQcXf+53k7ZrIBgp
QeP/+47mT40w+L/rx9h/GDS6Rh9G+6kNH4X4nlVvOsbrt26C2UL3hKhuYU43R2ZPPoydI0nMYh/E
abTvvvpum68s/rzHewb6Z3nN1sXwHmjyKYVbQstY/6TGT412whBkHLTolHyl+AtvgMqlfpMs/WTr
ZLAJs3BaeeqvuSRyTqCWOj6RxXZOF9TSjLyPN4yY7ilNnFUegqAkWEtHGF2gma2Q0V2UHGFdXtGh
y1XTrU2X+QcfIN7BNYQIPB1Q/eVqGXo47UWo+Zu/OJc+hPG41DLVyEcMzk9q4/baWm+5KFBntCn+
bdn16s3mIRtjpTEi/Ku2TkNdsjYIZCW2hV6DKw0HcXr4MxsLFhdEQT4oym5J4ajcF3mRvQOjRU59
amcSnlHl6so4sAThpfZVH98Sja/9Vz19y/G/Jv4Xx/8MfKX3LacH5OCaQUbfVEiStJ7kVBNjLBUW
umWVf2QOrs2y/c/mzEkiFZskD+jkUzC/lk487SPzMHIrSc4pAbrx8c6NbgVAo2JN0LH03kJPYxdT
baKJVIHD4Kuk511EJSlN1tJtne4HF48d0yCveFGVY9abZgDaHRXBwi+MHgxoClD9JRsAMJWY6kwk
7dw2GHN4oncOs42WPkvmc6K8dMuzfdS5VXylzRchWuNCU0bfuhpObwpTnq5vtbRXZXywaNHc492R
6DowT2OddTaM1prQvrGbsgM2K8h2qnaY+mPBtbakzyfZNNXGmjaisemzcJZDoAvp6rFpQxW2/+oa
L64xSTgroGeMkwjWqKUij9nSxlaADezqfLcwjqZzdz0VmkMN992gHGCTGhA3F80Hc5QVoHdCkBrs
E24YI32ZIrLWfGsd63t14pMFUqVPjxUIbPsP+0CYs/jJLQ+DyNu2n96r6EPkmtX4I6aL9Tx8JOK7
pbyJ3QWGIhixRHtK7o9De2pZLC2AWjN8mHolk7OouboGgDJ9wzvChjlFKveHb1q1neft8HNbVc6a
jO2imP36QUn4opgNYFfoVKrcmVVXuVH7N6vybldaX/fGknXc3dPWTocnUVoPWP6Mk3A99QBneTQV
27YOtWJzY/WyAyuJSYK1pPd6JxYKcPNKcyYH/3R9b5vPAi76FSP4zwCj7boHalwjvqbHgni0jp3t
AA726Mnm7m4eWky/ixvKPZbXDQtdAexG4gzlrufKEvDpBDKvFaHnRsJ6WPNIGcH+Y83UzgR77vqZ
rHz8HV/Pke3CjFRTmxmLcco7ZumivvOMStR11noe2Ivzmd40wOudRk4tL86B4Ahss5uVkTKT+yVb
dUJJd0+wFeQ3R5P2DU3TEQ6ffeNwi9mOSVjxEpfQFiq2Sdr5kdKUdEN9VNmxRoGItLholXw3DDt8
3Jy9+q7K9jkncLYX+x1XDxSu3KlxbCtBGrMnCZbalbWFBQhxtPEk3ctcs1w3Xj3g8gluK6NdxBb7
bt+zoG+C3sTVBuIQQ2pMZwqKBKyMwF+l8bYGNE71FLLMyop/8voVJ8CwnPJUhmUET8ftyserRdcy
Jhpsut+/Pt6yJ+8BnAfAOD4a3s8daLR+QRnzp5e/Nj8j9fwXqUD/J000bmSWCs4KoYSWVfGO2SH4
9s3sdO+OsXpo0gP01Sexf4lJwH120xlqitl9s1j7O7Cxh4r9qimdFmVuXBokmty7mV5pekw0FY8O
nDF69pjeHiHtKF9Wu/q/cicO2vPQHrUAahGlT1egJxv1vjlxdR2XlgCsiiiw34MtE02cF8cDGcIY
EkWn7f6dFnuDsVXxDMEiLl0Wmqa2wdQMfQ8GS1Y/0oeXZ6cBf5R9Aq5TzBfzXLQHHMsWdJxx6xOZ
VI9DQuGDkzd7hZuhycR9ws2TkkCLjpfGR2tiQ0aHnccXWkLoYvovgm/8F/Ci+fG8wd73up2j10K/
2FL1parf8mXr3uZDwcx2gloti8cEysprrr4gAJNqxuxZdQg5zuz8cU0HM5iozsodmQmAXgv7YYyz
ss4VhU5PyUfTLrm6MTig6YigdFa364duXoYGLl/P5BSsb09ZszWW9IdtxauSi4tf1i8qQWDIffM6
ovOOh/m2xgkPFHcKm5hYx6aXAiynFdwf+0Hq26FUrsAQKoLNIZtOUE5luTHHhancUMhFc+dA2vO5
7/gFhg82YrczaImKdvlLcw1WfGd5PFBD/E8g54FkNi2TpUO4qD82t1Mzryr60IT7vus87WSC8KM4
8eZMxsKXNslQoas1aCtLeLlpAkhgD02eFWKWESBe2kmpAaPpbaPSIB/TxuznB98RUAmrZ/H1mtkP
XS4LkjIndLrahnmq7ufePAFxi+0Ak0LWv/W+4ErGyRvtm4a/g6/3uMHKoSnBGDlFa8eCL8h+zQdF
9b5YoHi/ohD2C52tFt7LFVqRS7JZsFwWMmSNomQPCssTWM4sm0V2FBwB8ptWL1KuIAewNzPHrrpA
c2Uonrbl6Mle5X1WHLv4XLtIK57wcRztTnnkVc3XJwjRJYY4g9qDM5vLfDgl6oEdLEzOQ6/uQJPc
ltCT2O5a20MnNiqasMksqbXLaqmIXDYJhChZJkjk+3mDZ5sMDcB9NZhRXcVLpMVUc838/zXVyMZS
zUBwUvpslQ/99qlp74DjCZ/wUughw6MAF/b3q1T1zDf4Zn43k9GKfex7DpyMOMp0oWest8+G8cT9
ub6eJnnfEjPeS6SfN7GXdbsvE7eeo6+A8hYOX9oduR9Kb+vfWw4/xsnYHDRlp0Xb0u1tIkpHCIXs
aolFzK9ZsomTjRlv6l84901d0jDw9gUnI4hLZqlY2iH4qje4nHIf765vE1sKeA4xVMrS9jh7rz9X
/US9ofQr1/HXI0NTsKXljcCOKXe06azm57o9Ss3+5/g3GcWCzQsSf/X2hBHIpv/Izjw7bg+4oFq0
+mILe4qyR2MtKOuUpb3h0QCtpYFoBItC2Ds8XVXbcGqUkZoiZZ9HoQoxJ8PpvDGKcEuP4219wzEu
x67liN3JcHD1KGimwvrO4GAQb1tK4IlhNiveRCkgOd/7uiZrloNVtibNzyQ9hCYlH+UuQtVIVpP1
0VdfuWwrlJo5rXxQ7yd7+rULQQFoOr+wjmAQj9u4XXqlKaa6IlJiwmO5yHC4Zjy7vug1Qe33uv8Q
mk/9a6ie5OoJU328MahU5SRbbDJXIgqYX9iSUXTxu0Dn+9yfbsTpxTDIwODZDWlCWh4Iz+6gUxkk
6Aj84FmD/o3PIQOZv7t2jkX0qDxFzRkr3rhetX04IAqeEooKu2VIkoo3ADZitpn6pXFchdW9A3Z+
P8QRkxxY6P07lVtIQMRSKCtj92tVPoSB9dWEHeGwF6+kJ/3+wmoCN86rdH1P+w/J+KRcCfrpvp+5
EWMGcL+vaTgsJg3zhr/EkyefxjNY4Vm2ETEmRJsVrvbc0zucyq+3X/i3Ya+rJQS8ANal5GwkZ0k7
G9o5zR9HDPVfN+vzPn6oGdA2V2C711B4/6RlZ9UV+s21Dz+hqPjSCi6clWD6WYNo1lnscnzO1eIH
MulHOunZK9d3yxYdtDhciVa9Eiih9bBqxamHVUtTcHF4mPfp3r2vQSuJujfp3m30TS6OccBESd+R
CnSxoy7oeAd+nh1Xzn80TfaUykLTBB4ITZPKkNN32YOxDUyGisKn9FnEb8NuvVpjDlyCyaw8cGhB
ZCkh4/HzTGwkqKnWpPjOXpnGwvBUijXg9lA01uOR/QK4gtKZxI1Zb8PQUs4vq56wcc39dPFC5Xa4
U3chzSrrfPlRgbW25X/V3e77j7YyG16v+8isifNyTbfAmLL/fJ78dlNcwkPoj7g7VzfzObd3sR6S
zSGJW9yXNUlOV0PDjOkXjrC8ubbVtNSZxEJ44vKvgGRFB4iXy1I7esl1yURwf6JSZ+9LgqcNS0+P
YhsCIbHAyPDJEJsCE0VDuwSl8hZoki8p3kbiAWT9kr1IvBNr8WhGFnEcanRPBQnxt2STccd0tAxE
GShVH7YZNjR1X3X7DDxht/f/Gdy+gujXdM+yhs1LzFVO9YA4viRAhOmU/bXl0zmLH4KFAbuWdP/9
vWxgXNIcfz3efxzVG0fYE98Frmqj4Q34Q1Z/NiO0zSo6qs3ZzB476zHqnzsKhezdpWUi/J9x8H+Z
hlcrYFzttla2Xa2Tbyv23pm86NoJsRvl+UazKP9cCquV1lcdq/Wb3CfJbvf4238XpA3D/uh347Ig
BU174478Mjc4UC5JccmHt6hfuBfiYuwZ9c0Pzp3uKF+PnPk6tw81kIrlzO9pV/k9bOw1/4haN/SL
WgcdA0+vzu8BYxSI9GWtahV14weSYTp+t5T6IlqeiTV8U3qDZAm5jRkvfZL3RnK8Nyz6JjkwSEW7
fIWkaqmdbKSFHgRBCxWdNbcAkOe3UMhfOBPL7VhRqAjbd9lOt8KcaokFuLZaoYgvLTcx8Cniuit1
gGIchi9mc8ya/Z8rBZzvMD9OxnlWcTsdyA0T0jT2Dt2px+e/7i9WO+R8WO3Q9VX1S6JDDFPrhOuv
vp+j+UwHizfYDhYEHH4dTwXpsHccs/fMxLvy2WvX99V88zQYTcQEkqAfAxXg0vaKXmVTXticFEdy
Ju0bEW+wPtPrx+wCC+Cnh9bvIprU9rIBuf6oSYda2TkxExTI5H1k3/LX27RoxrfhHC8l3Ve8LTY4
O2f7kExtJhaGlbnsa3sOTJ/4CJeSzqvj0/5B75MpsaQ6Jx4Y/gSLh3I6yz310UcjYdjY98NWT0Jq
o/xbaEzcx/dE0cgtrg8C/sxuzVqWPQcjb8X0tLmgrv3PtAGAh2kDrxyL57kGxWm3GgLGI7E/ot8d
UT0MBOlj0jyL00v/U86u0n1q4vvsmsLhIc/ltKt0XtjAGIFZlJgf7l9MeGzQeWeEnRziKIhehGGh
+VL8dz/BDozpyCaW+ORHRUBor4eEO/xUw08b/1x/+AiLKzS74pNp7uE+59dWu0m5O9oWpOd3/Irf
D8NVHJWqkQvubU5rbkjLSvN/8U1F3137/d2pwXi1gCsdvFsjmX4S+A5pNYL9rBiBM1wD1u2rVSnT
f/CqfF3x8igvOV4e5YX5RIXx8DMbX5r1Oa/65gTixiEoIjzd+ID1WzXZltH2vlajtdh4ZtgleJh3
vPkGzc2OI/Wna9X04fBq0D7oKoYoAUxQRsHwYAFhZ44S+/WIUaOed01xqKfDq4dDA3cTuSoE3pne
sqcq2j3UbTWI1qje3YXYv0YpGzDszQt+UU/A+vo3GipeI/GCORj8ckwFHPcUhiZWNqvkx5ouIFwm
HLf66XZdAT7HwfplZJ+V+SbIrzW/FgTjHUzZWUOMeH6z8SSW2Pnd1mXOQEveIjTzfa7nuzaT5bI+
2deqzzyqCCCooidzyToq5YmSj8p6RJm1Dp3bjo+R9dhXT5fwtCIVKDwxQlOhriibFq/Rs/DTO6nD
bQwjV9dsctPLtooWKg2Z510p7koBhQ6wNPnx4EHLhKK/3sTSbT8r60Xn+On50py5lB1NZblRsmAu
P4f7Qvo11KChVuC+EimSu9O2Z+NdGBiPLQK7Kw01C60l9kXVk+GGOaR2B8VXDBcB3nkY74XSTqZS
ukBRVM1JaXzFGnQQQN56g8RcdRsLo2zvkKb8n/MwnIzsdCPTRd0e7w4lYAqyKJkQvJy3GlJLzOmj
7kvGL/DD7R7elzYvtN8YU+Y8/BS86eOfe/I92gkmxTMO2f5VjDepirfOEZSghRv3a97FJA3KjgFA
Ox/PzBLAMY78d6aSsd4b6s4kWmIXrz/Z8w+lO7uG041kVx/ceWYri8U65tlMmX2JnL6mc4vfwvoe
x48uBBFjFhQF+yy+/XHIgEV0QSH7Q+V3VRD5FS/f/gnkPrBA6P7+iT+Y0n+Je72tcMlxmADZZn7L
b/TISteTRVuDYzkgwTdA5GDa7VhEsX/EeQ+2DXnSWLNp1C33L82ivjfqOgzHYwYhTqRwa53XNoAv
bjP1ynTU5GBtEb4J3QzNMcqP2F9mKi32f1ffguv95IKo5VNMC1D8cUPBt43qNMgnWT619QknNVr9
Ol5bhvvt3Kcthl5MLsivlk90MAmLgiZtNsihoIRTseuMXaFjTJs5gsSvCbkFX9S/ssNuQSlMqMF4
51MDtnseTu3ADfP0TZCUs40AqbaT0PuQtzCYg/Bik4Zj5oSSMiqPCdRY0AH7mUDDcwe+dC1PSABv
FHeW5wggU9LBg7pHXeNOYqg+PaXuZzZvVKCm8rpdIyirn2i5MPHqLBQb5+GuNFZSSyygOqzz5dJ5
ycaYjdQVcu0ckKxYUYcy644Kmz2xny0zlOuNUNkgefQ8duR0WzdYDikM40plP1itbGh524tupjJw
UhhFHsWOySCU7kOhj6rYShhGBadVDvYPhdj4PCQC1vhBZtnHm6EevR/a+rrRWPcw5Xkw2Vn3xruT
Grk7+UPlHbfInzCAHuBFQd4xRRa/zVUj6/T3mAJuwOI7ZozO5Uiur8/0r+EZhd5GgBHCYYe9ENOs
THOBh8sj26nyYWD7Sk4N5jtvigmS5GkEKJNzw1pub5oMdNUdZOrUjuqSFjzehrBDZA3vzRYGmrnL
MR1NrLYPOonj8qgzN+y1PugKHrU+CiOa9h8nmvsJMiDbD24snkCkAYQqygdkO/L7jTdTxJS5HTwm
gDo4ql0lOURszvPtXG9ZkHTTsWjOJFJwKWohtYmzdvGYRHE5uX8a8l+FTwEM5kpAuDI+VRBV5fd8
/7HuPxD5B+OLUuWHe2ZNrVxSNoF5kMR65HDCjLi2NeQ+yMZ2x040K9gRL3tFwMdSLWkTP5K75kzq
qOt2MMqFxsalYyz/738IF+3maqMLQRaenaLTZgrgCBhZBn2vWbcwN/VTnoaXFJ/NGFb3cBxDE2PO
PbTGMB1XOW/r8bkRHtv5ER+ctO+bXaJt2znUehJ2QYbnQEU3vlgH3hqrFLCESFIzuN8oIV8N9x/R
gY/91mfvLcv24UNIPqTbu3V771kGQEEILNOv7B39X4L9S2HtCm9sL1l8KdUXmGPWZxl/WoAb6Nka
qYt7LqPncfXeDR/ywPKep+97kb8r3aXUXjKCmOa54n7P6Y+b75H05x83QIs3cAMM4jq/bwHtjS6M
/Pok5b/urAFwzCNHEUzgid2b8n8dwD1mHtNbyFnOiYZHHHN/TA4F4AVsFx5OQ6AMQUZ3ztpHgAw7
Y0P+etB3N201kn8wls1KbGz++XXHQ2cVa3BGD/+GT0AiTtkfjIway9WsYYHcj7/1uRTvkvulPpfc
L0EV9Qo3/AytQFOB8HnfXbfphAOrS3Ve65Qp2YXNRWE1O80KKN8frkyb/w9Xdr1tSsG94lrIyF77
uJkrLjG/LVS86xTHjbVvQIn8rN1WqO9TYccGBIzEMdL7159fWqZWkMDuaI25kjJQZCgzh5K/SXfI
CNiQa1/qMaZriIjIg4Mk4rITAAvHTsAGNLKPTrHo4/8QfwFgprwAwGSqWyy86pjwbPQAg4DF76oi
VjyBKjcW0nR7toem3csqOcDtLIa3NGQflvuhcrMjzKuUIN22RhlS5f1MJZEIc2Dhq4vA3EQ/RxUF
8hl5lMKV4Q2RRA508opQzkyOxbuRKZLWzm6jrNXby7V9La9vvfEulh9V+RHbT2wLK89onCvnYerx
rGLiZQ17AwM4eRbTrav8q7tPPf0Yct7bl0545sHTnmI+oqbzoBl9er0XDQXa+lr/kKLgmh+M4kTr
0fz/CDuzHre1NMv+lUI+m2jOQ6GrHyhqoKiJUkgxvBBhh81RJMWZ/PW9qLiZyKxuVALGxR1t3wjq
8Dv723vtI8v0kh+u2n+mImaS939+fgX5FHFMrMS/c/zDgR4tOwvn22V634amN65N7IPG3JOkPBWZ
x+TKT0VGC7Z7fU9JFZd6XvMQo79v6+KChztkAWWuTP5kIjGxKYvV0DiY433NVTj+BFcm3p2vWhtK
vmh5+hWXDYGC7oVhMzZXxWMNwJCfVnOK6L1JaCqcF9nACg3RU3qes3mRDYu2U+aPkqb/9VGKdqRT
9ZymHhccNzk28p/6tYpBUa8D1Mt4NXrRMj7ykY2ijTS6OBgj+zzoftEA4PMxQSNfWp93iTDvXrjW
xtWyXuNxBXS/MYejppb0wM09aSXOsWkzvkX6W51+GOPHGBGEpAucd1/0uIAwYFYCCQnsKeOgWzbb
f6Ru7uiRVE7Vu8VJPv6ypeGMUthQ+NVd1At79ZGxNkBk2mY3cpg6xjIis9MmrkEXb8xnoW/cLMMT
n7FooHyqmXS56cp6+TtdRtsfQ1yK91znr8USberlgYB0poKqCC8JsA/1IgqsZE9EwVVlndq4TyHd
3bw6c6zCF6l/cAcKh1aP9Cxjg6oO0/1wH07XH1XYN0YR8/MCJlbVE5Z5RhMgdspBVxzN3DbZ0TRO
Ynm+M/Z6DWVs5S6Zdo+IT5HuTvoV/7CW7+RzU6zIQIEXgKEeNqfC4wLdPLwtfrjJS/KtwKI2xq+a
T34f2T/qUhSjRCI82F714WXl4pqGVW+MuxowBo2QPksTwxHT/ZfzTUDAhBazbgIsaANFvIYhZrOD
DKXaund9KE4GxLGCsZMjGTTZ9kxtJDzbXT7wpvXEHsitm5LqGDf2rN7+YuN6yup1SfDyOow3JX+r
US3zBR/MfyzgNImh0UWxNOotnw8596zee+gedY/tkjj7zG2rl5awArKT73C91RC+g8s9uGiA64KL
HlxQFYVLNF2K7hyrft64Qbbu4l36h5hYXeE42eG1Gz65PnMGdPVNCl9UDgHLVut1y1d1ndBZk/tN
dCmaSx+8GOkBR9cZiRkz/xScCrDizbmaR+Lzj27qqkkRH+USgCedZRYtXHjDwhtBFvIJNCjZUHt5
eCG4MTvj/3kB0v+8HJNtN9oDjZoEp3T1gKleLHYF2XqHvbchXSMIzsxlhXB+YA1A1iSNqu7Lx2UE
XBDsUNgcYv0pnqBhmxUUzczs4gJUb73uFugPo3nMAsqTz9WM430a6gOVeCqFmtP8QWB3cooFN8LH
t6K5VIJPc9A7F1s/3aXTMNv6jcrjgqfjONn9ui9QyE3I+q/VptBOccNZPycHVXOw9dYF04rzpO3X
LLRzlFjWEc8GYNZfIElOAYOAo5O+MY6NfI6nlzjEOfRWCu+d+pk40SwSHRS665Nj0xL9wq4LB+bA
z0WHjLagFmqw2baILa8nIXtTsjcTXI507TFIFV4uO13lh4VDrX06HLPwXJsXB5CS1r8a+XuefkBV
PpZkM8vbMLzOsRJz0TY/6/6zFD67+FNeyNLeqPaVuquynVp6obpV71sxc9VFWq4Bo31ZJdUckHx4
aw+OKG5kCkGsdU8fJTS594FZpriQZ8FKMvZX7c3SfyXWT5rX7pcyOZuKrz9OzeMYV5gbYKrthMCu
x2tYXLrGV9B3oPHv6x4MgC9HF1m7lOo1Gm/MzdLPNv31+J0k2CHmAnl9QYW81Z+ywK+ji54us56b
2hUwfDfcIMg+a5Jwa2u3qHlRF7i88nbOFOX67PKqM29UPIXjBAyEV4W7PJwPF9ITPXHLntl9Fzl6
/6IrF3pvM+YTbMAk36fDfTrq66h5q5o3pr17+CaMr1hg9WHu5m3lvfwqPa5gR4TkJpRXCoFUF8Fx
xD3LZZUlrOoq0xvhzYlleXTptEteXZX0Fjtj8D7TShBAP+76h6xCuiH4kHhVwgd/i549xyXOXPEa
rNMaasPx3hwQjM1+J5B7NZffFgHrizVqp72q97f+/iapr+iKgfYR4SxhxoneDeVVBoBu0NMVDS9t
4ATSMjXnq+MIxCynfGrBOfH8JQLlKCkHDtbxbm/UfCNyuzZXWn0c8h2GDe1jHM9Owkc2waK/hyhx
L5wekEHhDIi5gO5gXgF0VXBEzGIqABAFSz64Of50bp8AU4TJZwjO5oLqL7Ig9E7g9OkEqojcjm05
dyVukvpmLBct3jAg0U/SK522Hbu+aPWwCCYcmmFOJSaYmwwAzFvAFSlNackx0w6RBgzhGCIEbqVw
O5AbfaYnuo6IzSzIR7SNOYgvSC9hwUZuzVRr6af4PofOZdPvTT/7nZ3H5CzWfhyekEq7XQkqptvG
DzcRt+UWZTYVd82wrzhNZ5vT47FVjdnmVP2uDIDaG425MCZCsDG41idbOtRwYv3FAvyHEj73Y+Ss
Oy3DDtzfan4esSakvtCAYSXh+riwsLS6r6aFDLUPdC5pXh17azd5UgN/QzehpR3nk2CvyGO+gxWV
vRS9k+oRIhOJ14Gpx+JSbCnBQxxixY1fDRikSGtIPwMI6PRsKLJe8PPIuCcxj7CR6Hcy1Y2mo+C/
Yo9xdyvqhvjXH5uaNKbhkvilNSEEzF/vwsee5uOGOPClSTfJhIlm3jUOUJEDNlKXIrDT6ZV+QUnF
i7IuLUrfMeng//CwNJJOVGjuoWebQITXdlslo8J0Y0JFKd15CNsb2YEWgjw7bT/V+8eje5OFa2+e
C0fVdnp/iI2jMfoR94qEggfQ7sAsxZVsR2wCInfA2Dmx+fDUxzIEGDMX8+1L4nA/ZeknIcJ4+tW/
CtZt7G85O1P4i8CE7M2Q/dU5HtQEXER9L6UHqGGUtArqAWrYvT2MMCPaU977hFqdRY4mKF03I5eW
X+Eq6V2dhUc+nwC93Yrngs4E8NzCud+koFwUDmdtz+OJmU11aaDtc5dwTylsuOET7mlakRD+TO4L
i9ltqTkZ+oZqi4ypLLm1bSq4CQ5Mfa5ojXsvkHaEFPevv2piFoQlh4OWn/TQ+RE9hkyLh7ZYctOe
v5PPPCuvZ5dcPklRbDFk/Iqt2/YvNDTJ0irBj2aftdTnxcN7MCx2599gsqPk5feMU1jaj0VQnGkO
rOpLVl9CyOHqxcQpwgd5RgpWxdWwzg7NZrovykf6yeyqdaKPlCYLnG8CLREu+WTpWSVHQ5iKIyig
OCKfN3csv9BoQZlhLWSsL5+R3dT2CQoLlFa+bnvdjcStpXiLRef/iPJAsBq1KpZDQ1Y7Dd2EX0Xd
AGeF9JnHcw8g73b83uSwpdn1bbsYZKhC7I1TbZzSbTLO0RKKzHvx7S6+hVxM1ddGvuJUIXKOcQJv
2KObEarfkqpWkUCiqmkoX9X2RdD8sHG03NF3pxBv5ZYgOZYb7pS4LgzFredpwoV5IMY3TZk9B3U7
ew6sRR+vO2Pu0hWyNeROrAW4BMLKfWX5n5w6FVjPkeoO0uT76L63sj2dH1lGD9W8skcDRZPF+EK7
wTSejcRP4xMJYovhpl+vE3bRc8/q74SuxGOTHGX14E4sjJj6xUWtzocx90M2vgTmxnUxOmBlWumq
xi9jhbP1GGJVIavbEnSZGyuSIMbSqxT71Dyk5kUXfQsptrgv33w5WxJLZw38vdoA1ANfGEqP4xC4
w87ESpe9Ts0PFvdYhSqX7STu7MCvWH/L27GAOAjSxtHwDirb9FwiEWT0A2/vkhs1M63HxA+f8S6Z
t+spY5uX3r2won4HhvCh04+AOSbLj5fANocnbJOGm1zdvFCeUoDU49OVIk+5lbBQXqNp19zRbHcA
XYWMg2UPSCkZYbSCa8U0w5cUTEWizEYiMBWluk6Vw2/YxGa//a7G4IbybSfCRVSnqwdxRWi25iUs
b9Hw2tRvVfFOA0cxfdSPRQbxelpWOB2kfS/t9Wg/tpyru7Jb/KHsglOl1fecKjLTXsujcbBgI2t7
0o5YA7msYhRMnhmrO0jhFddVEz1gsgkNceOi8WR4uJ5Hq0jV+sFvS4Lm9diobPRJDgXbIvd6KjIw
kT6pVsHwtdnApSz56vQuG68gYADErkor6MyigxLE4js7qOnxsqjYXW51daMWrgZRRXO58+o8d+VW
LKEmzNw+8Cym6cerxCfF8FfFZ3UdIbEWv3XtazR+Ge1P4dnmHS4a6ZjOCu6q13Z5tUup5yNRnrEp
9JPlQzrHzeXCm97yoyXVbCjL3x7dtMEA4H1Xs/kYKdlT9vadtsrFpkiO/h+MAAMnoYeKPpENLGe4
HecIy+FFE7plOBcO3PFNFM//3+d5jA2/7k/y3c+e/eDFXJd61OeZ+9gjco1zK7cCqvm+T/plBHDd
+aY21dROv8fFdbTOVX0yBV/tLiMar3rWzMvdvL6uuZaTBxnEdUwwYuQ1SLjALtoFjMVmOcq3JH3V
YR7pb1Wd2oX7o8lg4MeRfl9OeINdlPNKgYm129/th3Uw4XUTBE5w8yyt8RBOxzfnLi1DbHzEX3lF
Ezbdmu02sAvhurRNhAvYD8NSQnghTfGjHe+p0TzyHGbLbuD9E17icO6JgIDCccjuAMywvsVDxWTw
PRaYX6rgmtzaR6cyN3p7lhW/qn1NOKrCQQsPHaBYkiUz764/M73Du7OSVQ/ZEsDYhGF0HUQbC5T5
ADt67hMCDRAv62im40pAYGLXQ2IB80VGIA5mlgXekWRXYt/Nt4Rwq3bjKLYe+zeW8B9Vv8/7vdit
gB/SPxrQJSbw2NPgNPu8mdl4Z/DC+E4ooDLilkD2qqNVy2gorviV5q40minq0CYR/JW+ime0+sJA
5zlKha91l8a4hsFrt5qH/OfmWX9CzzmhOoiP1CbQgFXSOG+TpysFGoE9J209WrLD5gLQa+6VWVGM
KPPFMjfUKGAnkYEC3leVrZLaadBbVywxemxeKG/s7uLPRvzozDeqwR8oH5wDuzvx2m4WKrLRvVdL
C7TUe1YvctF23RJ71e+muuTTOej8MvWDr7UUvgOMeMiX35z34sm87x7WlhD+AHcGZzuDndf3ECF2
o7wjPd6J+4kfC9ysDWnE8lTgyxRMM7krmZgtKQxGmGCZeSDWh4Jt2rF2zK/MP4CwPWe0x82PvL1L
pmRYfNOwCtJ4XoJa9WZUOuW8yGfGckSFQ2tsN0Sg2tI+lZvTbxDoyc/8qPYbEfJqv0kIsp6+i09p
p2J3zDNR0usAVrsZd4Gxy8YdppFEm+VZMvZqc2QDPb0JHZPHrg5erfx9HD/6P61wEoWTLpzC0E9D
PyGhQPhVJDJtlMdWONTyHjqjle3KyFPY7PBl3ZAshZuMEPi1yLv9Il0BX01X129jjxC6Ae0kmlvw
I7crzVHGbbSN87eOeSB+nxv77m+Ndct05+4M9XVsXoXmI1A/2cop0W92ciNL1HWAAkI6Xnlv27dA
veXjNQ9fDJW8QPtFYwLta6poZEtQfjDmlKVkC18MErNFujZXdHlHwavm/xjMNI+FcUiWZoL2QbXj
enpd4ZtTSRiU3g+1r4J7H9TRUsE1UnKv29Yz1gial0TzGKCD9uYliZMYy0HaFO0SkylcD2v7IwxV
o6t0/suxgcZJ6QJ9WHNA99tXeMLZecIvI65wJmJj2/cnIVzZmeiHO/N+tDrnG3tSqEuC6YT9Fcxk
hz6GgrC7P7w03yZoIORozG1s71W8yY2LjcjCXwXs68ISl/3w3FZqkKO4diIeKHXdsgmGLmlnOEbo
ESTAqMAuPbA3z0mBXO4CQedbor+a8TuX5Efw/qOyEivv4iFaturL5AQp7goqbfC9m6RwFsBRaJsC
T6/k3g9J1tpSHbRwCQd6ateG/ZaYrpxuS3Y98rbVVtI7t1OLaYjQ9F9l6gNCiAMPD8tgsx0WwH9/
1LFQBIpshktGwpDrMquadjGscKnxjWFnn8vHu/OjK5JKCzrKNczwtxp95SANsp/2WSkc+6xqp4Zl
+R1fwU8z/xzbdyN9W59lyikV+9474hO2DN2Gkwhxj/jzjGdwx0WlncfsQsPMA/LpLix/58avxvrZ
YpaKbAYvaViJ5aL7lQ/LbJkMy8TmygCZaIYQBndftXx5HowWkfbNIRxY8MMtjpa0YRXHOiCrfDSQ
90UgoYfHBCouzLqxVDhGFbiGK3gZagEDfB2zk3ZojletpcCxv45Ch1bGYA7xUiAFUSV2cRNWNZ8c
L+Jzt8ROPjdN2CPwgUjaFTNXCHMgyjD4dwAMxKZxv1CT9baJMRkEXAwcNEZN2GGCxQxCdEX89Uqb
zHqnTPvMxo9iJZtmmjOHqVumm6CasYJpvVnu2P1YFA6td3BbsXNsSjbQicuiic5V0vrjcIGfYk2b
v/3H//o///vX8J/4HU5FNoZF/h+cb6cizpv6v/4madbf/qP8/vvu13/9zVAViV4iSdY1VdFUU5U1
/vmvz3Och/O//kNRWlkpZElzwvzQjaeW75cxl8k9clK1XvhYJMBrwn1FqpxL8vp71VjAsBfdXnRH
cebZD7XbEgvgFWIyn2/yZpMFa6l70kIx47E9IV/KFoitiLZBiceROM0yVr6yWOIxABsnffAzvtF8
a58F8a6bdSehPZmqU4071wWDCOcKDKJhroQDnuyGdAazXDj3PHOZgM5W5i4WjfNZITMHvJf1Vbq3
klmWL+pjTH4n2gXmPrjPdc4oqhlJZ+svOHb8dzj2N3jAtN9LZof4XCp+WPvNg/P6OAiHMTyIQHaO
qsTFYJ4CK5pnHyuBFu/Rl8ozNWPaZ5L9umz4gxB/XeJyE5YcGxg2NvFq3rSkngDKsZ6bemWWd/oW
ILbUbTpSHs9FJ624vk90LIyPEzSafod3Ygf2yfEfj5ldC9BTavb/8zOg6vK/PgOKKYuKLMmWZRmS
qoq6+a/PQNpNuaYKd0R5IkPEGvWN9nDZdc0AVU3fCA8XlIhQb2cfIk6U3AOJH0h+C9+nOasgCeg+
1n8hlw4geqXT2LI7/tDoUI/2AoJstntegx4SIJdJ3UkZeotn3kn6uZa10SNXjrdzc8Bq9mVx1Orr
l+M3IVP9OyFTQInsXYZMdoRcfh5sO67uy3d1r3Hfm+kBzGR6HNsj6eyiPYIJEjJfQwIjFDncqup1
8MbefyQ38wQ2D4wokQawedhknyw/8KDdRotWZxYfhCsboKCCywvldP4GYRJdlsr1ec24MCOyaLDB
wU5h4eKEaWmPaSjHU7w9rR8ti5LTGrE9jef9GX8TfxacaOzBeIfntos1GWzJDx6ubACyIne/3ZGL
aJXF94ZLNdcI+2Re+ayz4WKHXN0GzPmma62Nxy0fkImvByBeHt2uWuGN1po6XP2IFkCBcXvlS9Fr
GNKhHCGJMSduguLTfdGTGzGUe7+P+73Z7dVuL7HmpuHb2GkBUJJAOaDN26jcdrzX4xNfmzGxO3Wt
w2VXnRpqKzqJzbIAair/b9Ps9HEIfoxHoGr26RehB/FLSva6jJDptCbg03NLshx/HlhVClPAqpKk
z+xdPtE+5i5/yXCSceLwx8wW8rnMuytOEZORTWkSTFU5+ASpulxGj6/U+DWEftvZzfA5Z/OkvVrt
C3WntSyCxNAzFL6O9IS5IctG9s/GzAi8bvPHKsP95GijP0QXao2ZlLBAwwjJhn1JVFo7WO1x1J52
dM6b5AQB5HHVymtFbJEywteEJiN2KKCRtO2IUYGlaL7tWvcub3Rkj793SYzbsvcch/0wLxAKCIiI
CxB4b9SBKuTKc89zGiK72ta7FU+jem+sqGYe16CC2ZtBDAcVTHANCzkx7aECJw6T2AmSi7xGhSds
tJbI0hBafP47zdNm3hJc51Uysz4gbU3aXw0T9/ulgaoC/1/DCv3R5D/N6Rf1Scmxwz/QHtvkiBUv
5dFQ2QqCBT8Q2rU7ANNPVi82PxoHapx+eMiCDWhjo918IQUidyE1Y1Lvbeof/aR7p/Agao7Su268
UMlcKEdv07OJxBPGT1bsjHdl2LIq0Is544f1h8uO4xjagiLPsTkkycHSmfp3TW+X1CfHB4+txS6t
PFjKpzJe/8+nnPLf33R/nXI67zndNGVV0f/1lOvbpLACsa5ZZh1FcjHPySP9c6934kQbLXrjkZbj
2rr0vHH7a25ddVqymrepeTNYmMi2DMP8S34sqmme1D/K6VIZZ6P2S5bDElyFnRHtYrxTnRMGRCD3
GHQVG7sw90SiBFRshjczP2mln97U9rN+/NK0X5bym9oZ86fe/KyEz3j4bMXZVzPeX7XsKgMxuCiN
z8atnnzp/iL1p+qoS2/F8N6V3KYB/b2L9bNEyLPokZ7ObT8Tatho3O0zhyW/WX1dgqnt4UpuBhXz
4gY/L028MTS4W1O9Sv2t6W91eTW7F7aDUb1gorOH7ibja90YMmWHxLD2E8iGs3ZnxNycZFdu9mTT
oAxWxirHu2qsd2xqhpN1/T7oaG4zYpfIkG5A/NkO6bbY5URMps0SJIiMzCRAMnhNX+rsowdCZbxx
5TBoR8uuoXjBz6Esw3idEc4mShaspGldxpsO836/4txhC6u50fRXInvWWpq5dAThutzl13U4nawP
UHY4yVWyKLNeRgESr4zJdmuZ7qZ5uYB7BkmAnt+HDeiPaHG67lnsYOh6vyuvHVcVHGrlOqZ3gcZv
S3GgIZaWUyuI2uWStDG+iEoE3LWBkUHYCuZZjEzC9ZvNQsqRPt2XtMmSs80oT9hLQODE/fCnkyFB
bElsx2QWXsbxMjp5dZuG6yRcrC0zxp3Zot5LpkdPanSoKn73REVPOAEM3MHnB/f28aXi/D5VEd9M
+3vXw8jDPjplyTCTdo3E5tPJxzltT/MeDKWTtas6FyJ0oLQwtzneV6wc6/rALkpSHMdR4JhxAb67
gBDk+XRrKL2SdtNRMNaRuYbVennAC7S9b5XUoQvwfvfj4OWhzMzKufd2Tx4do1XWYlR2ZPX4xxmj
dzV78zd9DVRza7Lp+gv8NcI6+0kFJ0ItpfbkeqI9WzWsMI/NV1wvpmQ2R2BvmfhezFKu9PVvhx5D
m4eafxp8v48DTZUVSRVFVbXEfz0ORi2rg2weesZhaRoHBajsw+23kr5JJ3bcs3uBzJHkJ9p5TpXy
hdDsG05apv+emBcspOCkhGelvyjxNQOLR3fRkWaAZljFfxoMoeX+/ofPe83LnnqX3hEItyeIljN/
jbUd69iAfkGDd9Erf7P/AygQYNM3KPD+BAUiYsVnTp0KyXyH8DqBySbxMtldtB7Y/zUr674SyaLi
yiyWDen0BSThwjwZzSWh1169FsKtyt+G+H1FyzE1azPhEngNhEv81N+ESygNCFLdBivyd4Q0InM1
o2R6bRHu14ng1azgNob5nmRv5xeaSF9eOjRNwSPuoCOwHwRtr2n7WY9+Ux6v7jnD1aAw0y51401t
f6oi95qF0wikGebmPiBN6nrEh2EdrYkE6slJm58librmZ9juGhnHYfbUROBrPpi6n3d0S53v6MTo
aeujG7FY8Ur5igNHDDyemEd8JAhTYr9iJcjjlDjzdqAH/Mtic45R3X96I4lA1J2/7w5SwhyvvIMp
8RBgjIvrW7IYgJ6zJ/YIl2nVdra9jfubk9Rz9Sy+2Dsgpocr+vSAqX6F56vpvSyhrm6XwRZyR+sg
WMdiOkLNqjAJKsTE9pOy66N90aJh7CKQJ6UHZOZxqh7HI5Xf2TXtz+oiEbZwuoy5Ucp6lqdS5PjA
PHgq0N7x1dVYNjfwLFrkOXnddevv77/k6JGvE49pZmJVZhzN0VeaSz2+EKIuz65kY1XBV4D4chq6
E/IV5erFXLvugvglyEqiGYkKboXhD6mvNSfXniMxC5wrunypnhb09exUT5948Q5jG37NYQ3css8X
2St7m5dYOFvjOU99C03o2MckyPZ3yi3FbRHvsmkPQPPVxufFywCqKJMN84qx6Su3MF1hcqEIkT7v
HXLq7yehYmT8Tm/IzRwVFqsNUeGBxq1pYy9pzvhuGXxQNGjbgL0tRlg3bLYJMx783txLB3hI3qR7
iu7RBAvsy/xZ8gjGn6X6XkUo17chfGEEqe0tpTQvh5LU3KKsDgnBX2tpnC3sMgkGRj6wNHqwJ92X
iH/ze658ttV12w6Jxi7Ng02jxBLcBIHnHhMD7rpm3ZtztLkFpvBJTu1S0CpuZ2ysVc7u9UR9yHle
b2msMp0Tf3lKF3D8BGUtusaTtwl1it55ecGvZVVzL0ibYf7eYQgNSNWn9N1u9WBrkdndaUwwtFle
yOxOZJDKmxK83ov3vnjPpo979rF8LZ51UFM610Fp62Q6wsR+BMeDIqIxvX/3BUasx/eTtsfxfF8g
YArNoej235FmzEMEQiZtayw1y8u07Xp6NjWGMZ4zkBvr2fT8jSYkz9JzCWS93hA9Hl1rdKEEo+Te
6SCSdxiX3cBws5v4LFP4Vj3ies59F/UmBCqwouRWaHYLu7w7cr3M+ASB7hZP1rqtfLHypUWJPe+i
Ub/L90jxy8gHF5jxfUv2cLKCGQbMyD9ErjS4ZUwSZovQfdmMWGOsndLvh36/KOddyAKjcP1a5G+S
+Jb178Ip3/fsgHrsDXSM2Uy5tTiHG0PQA6wn6Z5c0k62QRS1F48npKK3v3ChfKk04BKZUQ4el8zr
V7th9d11G39DmMEE5KqdHurRd3rtQzbfzfI1la6UQgOH6OXNbSPMmsQRRbHRd/JB6teOfEb6p7gO
ojZee15KXAymI3HTgGIfcQ34xsSdfE7JFBXIQbfu/rNXPqXi048K4hAspFksiMqcIfV9IqW8/6lP
idnounk3G0hh1wEZnU7fplCPK8p7WUCqc4PSvV6lYn3HcwAt+9ibez07RpMf6ZdhfBmEW6S/Ys/A
CY+Ly9Nkj8K0TYvOTn73gu48ITZD+im3mK8h29CIg/l6Dip8bv7o0Xt8n01DmXUz6T67etni8Vgn
6xFmdu7ym5Igg1kevHyfJ2ZH+jmEfNNv/+fxXzL+/+97Q9cNxVBl05hFkH8SuoZIypte65/ve7pR
4j/q3XtonvPWgbQ21w2WOJa8SyToCjf93P878TaG/4PaoRTvQvFeGzCr38bwLcheNYB36gv6a/2y
csz7a0/EFRvXGqeZEqwo0uvjTYPYVboKnGKHvGn32IbTVoYfxLTazJk+RfCKdUz33LjTi93sHFyc
573Wc/0OF+K3a+QY+6xg4doqDqyCL9UmKjZCDlSScXXdG0RIzmc6asfiyqEcB+cG7ikxn/vhyXYb
W0w80O/5DkaL8X7UrFNZn9PyBTUgYhu5mbrr90C+tINgGwu4EKHXew2JhILfiIfAIKEAznXbQXpt
p0uQnKXIN/nsKfvC0VRuxZDu2FYclO444Hm1KFY/M9UDCuoJM2MO2fyj/AvfxGYj9S9N/1JA42hP
xFizJxDF50OnJA7Y3JRrxrsxvvGJmfCVCpRD2HXleQ+UqJ3VQunzun7r3xhTuYFa3r95TKxZ7/yX
sRAlTLdQRCVNlHXJ/G+PSTCJRpcZtKKMZMRvKQ7nx2b0gWVSsFSNRGiZBm/AZGFdAi+2HRwFVemD
p5L6y0ge7JwNl1F+UeWXN+0XmTMRXXTGWlH+CdZKMF1VdHXCGjV5jY1i4o2eLfiSM91XlCvBC6IR
XTo20WEMdkp2DFgxP84DLtbq+tLSGtu/0/dq6B+oOX1xLopzXJzN/Jz+5hQnrqYNOwJlmErxfbL1
xy9jvkCGpVsY9BJW7PV5MF6C7NxHJ+F+kj54m/F0mOQZqiWVOfCtwSfZ6+8QDXlCQEzr73o5XnKs
g/XWhiG5Tp7FOOrTkM1xjg8VQzarp/7aAQHhWnEI6ekSD7KwV6S9We1RapYLMutbilFe9eyaFZdY
OcnAWl0ro3XPmwYKwjbBz6Gbm/XY0Jek27a9sWWRjnLKMu8fyummsF7CFQ7DsQbVv8VhyDAYhVsc
vAUfzM3Dq9N9nu9ibYule4+RB3s8FlfHCz6pcXv8u2fGUP77M6PJmqZqkiopkqlq8vzP/+lo6YIx
FaeANCPKQsKV4OFo3J2gTsHszKEoOPI6Ajw/q6iPdDZEo6ImA82OnpXsZCDZza5Md5RoDCnfPS8b
vRT76kaubvF4NaZLmdLoctAXcnUQ74fcOB7vpH8CSGbgsI4VLYR0hQw+5vZ4O8V0BNOq9VQFQnZw
HqaeABXmearMwUN8Ip27xoKzeYTzQaLgEXnk9qN7ycArQSiLjjhI0z1jTtScZOiM9lrNzg96wYdT
r5ybFnvUK8re3JQB+tuylt2ifriRtI1yb9C8Qt4F5X4oDlJxWBIrlt6r+ucI6aL4Te7FKH6Xjy8J
Ue8EALSf5jB3MF0Ic+vhyagO4D9lLtmr+thlQIK8xtpFA86hg0JYRzvEHMbnjsdePBvC+Q5dhzoU
w8dVGl2/e2JmUkG+qax0kRRXXfzUhHV+P+vyUYvm0hPpIiCv4UTQENiJZilAX5yMqk1xh300BP7n
RPibon/zlMiS8f8+JQjtpihLoipZhiz961OiZpPYF0MEfLWAnnWEr46Ku7zjI6D+kSHy2Q+mYY//
TKU1DFsaV/gxgcdhISQs2XAn7vgnEfa5sMeRU0t7MaKS5S9HTuNyNRi6dV/g9l5xNeRe2OhLroZa
PF8NKxb4CQ6cFXmjiKYO3g8r7e6/rAZtU/N04iuetuShCUPDD9Tc4bElMilIC+h9CqA72RN4XRFj
WD2IysnLIj3E6YF7H+dOlyF6IaHtXDsrt5Hq2pL50pD0Gs9151MU0d5sd1DXa7k+GpQa6ztuCBRi
yu7vHBNtdAz582MyHMPSr8wL28/wrPaXhEZl87rMCSYcjOLwmtupeOqnQ+towulR+bvqNq6+FZVR
2CKHW0grBATabW3NnobPoHaF1M2eSIGeKrViHRmrbKNOXvVER+vGPsKQU7omXJLHNsm8S2RTPZo6
UnaYk6ssILuTNPiYatk6YqoVnEw/CdpJYotDZ96pa8AkHts5BbI3vpAsOsaYr5kL7ygx1Lij40do
O3Y3rEF6APxKyuvUvQAoTzrf8ecaj/j/EnZeO3Jj2RL9IgL05pXpyEymd1X1kiiZpvc+v/4uZmkG
as1FNyBMm1GXukvMw7NjR6yYxlJqiy0sHy9q8D+/0RTl/zmdTNlUdElWdV0xpT82fFWT589KkYl9
s/sSj9qZ5w2bG2V0CrY9iX3EKo4drXLorrPO0nDuykuqXFrloj7OvnDW03NyEJ+z7Qcgv/bb/KOR
YHUjlO8JJuKtrw5KuY9TO+hXXeopgZenOwIwaJXZUmAloZ398VI8Lu4yTA6xcQDCra98G2DIe93T
I42TLaCGBnAcVVHgW4wJnVtLm9PPtnNPNn8W6Gv3VBMWCC/CcFLqA4FrMkXJC4wFg0jZJtlOGvYE
sTEvVU43C8aFZ9PMbplnMbzmJSxCe7GIXgml4lbJpC/5gqcxPL3ryVKSF2aM/XFPaYIerAmrS8a6
49UTb9J4k1BBnzucmv3kzfSPlvjt5KrR4cvlaIR7+/Q0aIGd0h084PYJFogfQcWye+VedDc77S7B
SFicI3Zqj2KApj1KPJThRsmAGjgd3urYJtZKnaseXHvi9ECvGAGxVMRO//bMD5lwkMtjGJ7i6tiG
JxFZiD/xPkdqatoJq6bHCO+bqpiwahWrtcQupZ3powh6MkmidGOVnjZsn/quDbCxHbGsxc1ZGy5G
eX2W11S5PuTr0WlkmJIju8pZkH5TKImHxWW+l/fagXvXBT9mx6J7D4N3RbmzpVQOztw8heES1xqj
D3ATHnqHbQxvvJcxvRG4YU7BX07mih/DSo3fHuJU+fMAJF/9ImfTjNLPItkLqOUaYe9PZrEvXE5d
HLp5NlIcbfu+55xHfVtpuy93fDhH8RQidrHbrtuW1H0YXs+dFLLg9Pkja0e7wPEItuFISelk5B/h
Mw6r+UYOL7djyTIiWDmEk6YacirIBtxbE4Tltila958/hNJLTfzbtVKTTU3XFF3mfimK4h9XBCHz
c13qm2LBmp3/VguP3DxNp4o5cSSPCfYFkrsqeJa1lcadkHFVnxjsPT3Vy6R5A5W6svL33HgLDnV6
Dto3PblzP5DVC/eD7bLp3h7j9Wmeivyow0RZaNEyLqez3qcZpFqFzxWLACgXYzBtATr6insn9138
xj4VhA6Tx7JSrk/r4j6xl/3Mr5Z8dZcPYTIiu3r0fanTy565y5FqE+1DA3oRvy1XMRDjGHHbNihf
vBu9B3MrpxEpWtPqItJD8dyyGXgQBiQpM2347tjsicjTfGKhle4ze9E2azDSkrjVxK3A2FXsrBW4
QEl0NW7MoivXLrQjS3QgmLa/zvL1zG9cSDFG4lh4a7vpZFcAzgB7wiLBbcbpAvc5uNlLCBAICCMD
rE1tL3cHRT/oCV57/JHNq53Mr1Y+pQEJnaaeYniPwTtaGK3rzZdsTeeLfYROGfz8vb9Dfy3HcOMx
ubezxyfLcohp+uLfHpv/mUZ4bHTF0CTDMCTNkCb3xm83S+kZNlljZADpLPRIGumFoyle2EfNOGYr
+9GRyVqPGjdhb94zX7p+vEaZZOP4hZ7SZI9S+G6ud5/zN+L4QMEi/VS3p+0SqrSuvFODIO4ifxfK
W7/7tZp/vFbzy6VpbgICpsuuWj9FYo32fh9U6+5FiYEN29KLwmLJvUy5uEZz+5+F/C2OfvTBz9b/
q+l/Bv3POvihh98FtIyj1ByCcBIIV8DKQRZc7J8YytVwRw8PH0FqwkjRV3sgyJAF4c1Q7vVaLmWR
M6Id+qd43MX1YljfV2O9pt+ve1VcexRxJgR7vIKKqXKLXVDEhNp41BVJjQde2mo8WfHk2OOIXNBr
Td11uaNDOYW/9kazVfdNUd9F7QZD6tpxKNKsgqF6a+k7Vi7hA6npzMoF+DI1RZ78Db/cg/9S/68c
MC6P/hrAEFoR0YcpmcPA90Jl/dhwBcWnvplzFxjCTcZnvt3Of0CedmKb/4MX/gQlw09czfjxz8+N
9eddE1ePznnz8vXIEgfPH89NrAllUWlgdwlmAgCZE7ukvDqSPC3dCwHO9xdyBi/SS/VA8YBahF9L
s2zzORncsY+GyZqx9Qu/xdg64bdwvYsstN3fk+NIIP4u0rzhucmz9V6wR3Yh9r55uEQFU4eVaDzS
gTTT+qXWH9TiVDXnZ0ID6LWcPUVe0EfXbSkumwvWpaD9TLkKdJnJM27I2PTb+vSU0NDeOv9TrL+Z
5fc5I4PzVpRs9BllnWFcGvbW1NjQ4GRLAMatqD8o5fUcpPxMs/uOU/Gax3djuEsp6zjRTbQfuXKJ
4uuyXyimy2BOV+E8J7we8xdOLzpEA78Ed8FakbXAo0Cnggvxky6iZUCPK8tTectKojc3Zbkp2ZiN
biiuDeeLMZYVbjlMN2j41xp5KjaUWLE12iomJzFVjk+gVP4aD5Pqw96Gb3zL5GsXXagViSWKVcjz
bYZuqjkilI4v0SJvB7ucFpYdjqmsPwQ916gxWFcx0dtrw8kt2lW3UdVNLHhfRJd+1oE4jbxO9vBv
NeVWQs6iBChbjOqeiSnoJ0y1Llfo4A5bEkyERFamaosXM48SYRSQTF62qksEzaKCk4WBYOf17LEI
aBjIaD5kHLUj85bB8SgjQOp78YPOiyT04Mr0Juf8wSqYJ09hcg64VNoDQGYyHNBVBHirE7M18gb+
FefDizMYYbkK2WLvsprMA068CVHcQE4wp6hm1JDTjMPtAwbcOAHwl9uI0p3ls77sxwTK8GQ5Y/ZZ
Ksk1Mk/g4Juj6e+F7Ji157SmoGLKCHYkbf11P+CubWfPmg3q6/6uq7TXbCMe03UjTBWH0AUTiYrg
nQS+8XEg6j3uWFqN9KIIXHiPtXzMuI61J3GmvepJPnIU2m+4J2hoX8j+WxB9wlokVFprl7E/DSzu
Z0G30emKQeog9GU3bICTW6nfc+nNeLzL9QettARfBucpftPkz9Pyy8xE1YRCnAZTG4pxtPO7rbB4
qIc2PJTKLmzhQBtorTtiVdCw5WCXZYfGBt0irrDd4KyRs/1zxAl0GMujTp/RgrMxCLacjUWw5Wyk
DaNiuWgg6/4VYIdNvC/CQ4mtW3Jly3mmTr40gOjVq8ddbqZkzy9iUrxN/mOY8kvMPMpB6MFInRLp
IuW3NnuH32k8XYEh1195LfkZdjmRq7AHrdwvAkYnutlkhsRE7PTwKCjkuFvR9qsgworxoMHJWn5V
rn0ZKGVu+AzGxJ8rly9WZCvNwEH0SxTNyhUbnMjkNeJiDoT+RIyJTAw8joh2lfMTrJK8FxvuWVtJ
nxsdZvsjLRPZPuGebXNbOpn5xZdvtBRa0rs0fuBFesrHPrS7Lpw1/afSf0biR6S+R8Fbrt0i7VL0
J/zQDNx45atFy5kbLdV+2fC81vg5Cf44deHkhTM5WX2EO6hVLplkQPyjN7kWpjtUpEw2RRl0/khl
6s6cbGN4getTXVzU8NosyuEsyRcDcTGiXu+a4gMTx3MinJUZVU3K5IWirKkLp7KmL1c+nPdXitAY
WL5Z4S9/ArZgQVpH8ppdBA0xxASayZUAd3WckUZZNC832WM4auKJI7r0z7V6zlU7NT2mtK+80VRw
8tjg87eQY3dluBa+wawbtkpHPQTGqr3STTvHXp8s89Ejm/7h0ETRpNCF4PQmxxBSb/xoIyyIo6f5
FZ7RQ5nLyqEHC0D7wQF68GS0YzvG/q0w1DndCEY5wWazFCGhJNC/WBJ2x/1Z08orONSnMmAB6KI+
1VoQ5BfpeHggnawqksl4GKM1vCDMZj+/9E8ZF3sxLGAbQL/I60m8alJC2ndgQsn44T8+aTkhe0B3
jCFuA2m7WDwpk2lQ6u1MeX+y3Ma6ktyxymvqpWMljKEZ58ojmC6jMWBRGpapMERpCR35xd9MBrd+
2fTTkvKtNdya0liPjgomOifvfvwKM38lmFkuJWNhO1HvLELhkyINKnNGnBd3/XHlF9QN3CDHuNrj
OGddQ7jB2MPcwgESsLq9xITPhVtc3wvtHnKrWgv+mjiEpJ7V+DIVQ8YXOoD2x9kvCS0+xu2BRVfx
fCO9pcdTJhRtPm6wmKyOPxIFL9x1btIb/G7OyGVtzAxXNIXCY0YGh2r69dsx39x+SA8nzhx259Sv
AdYANEZxm43yYbVHoSJASIPt/pYvNj8in1JW95HSCu8cN50K0mlvKlsr8ODf4gfz/PAu6vzD47Et
Zo8STNBxgg9C90OKFlcsw74aVZXKEQ7GRK6nAOkkZSfVOI4A5WYD83d484HRh7h8TrF+kmay9qOo
v4vWN4N2BAqIqI1pLmaD+3jTYgFBuuj31nhUcVAszPQoW8dEO1vqZD3PhotoTY2a/lzi5Rkf2WDw
TWvDPf4a1ET8NQMMaFhfDWW6W4tOcXCfP8Z8DWurMhYgXiQ4L8dRuhbdZePAt02IJPGMM3ka85F4
Qc+tfvqOKhfS4/98KZTlydHy2wyqKjj8VVm1pq0GE+qfQpCikN/QYtwZvNh5sdEuxYttzh0pcjK+
hbqTcCYbbmC6XKVCeb2cq8UtUW5ijIf9/sF7ucUO3ixUbQk7wOJvxfXyyerb0xsvowrWmD9jL205
5zfVuCmJRcsMk8eP7GHzFucVjoeBtzi9jrys23w1olUOc4n1B64O1CNxudyG5c6kKDPcmq2XmjS5
bvSUfxmXaS5bSvoiIC2gTPUGmr6i3iAfIHW4VBtouSsG6z5Yt8GvOtAnYK2T78/SnqTVaYqlo9sR
QQoPVGYLs1AB8yeficOVwYGH1txL4vG7LUIrXQwjYVbeT+tGWhNGKiPPqqcw0rsp0C3xxPDhb+Nq
zlhDK/c8lG3PE2pPlb2+3MrlVsHP8Dop2GozfuwoS2fdg2G+dg0883wrXrAkJtrFrFPWsuXOFpb4
Yajvs9SCpCcHZJmWIcOBvgAFEz4wvKwQrIsNnF8Loys/CS89p4rmaIPL1Y/e9yXhxBKAbrvI2NdD
AZoOH+C/SeiYlM1vsYOSEgL/m74Wtn65fo7TwvaLlpWt4O5R1G5EE/+KVh/EFIraUVKkd0FY4asB
1Iaphusim7fo8S85BFn834dTUZh0FUWVFDSS1/r2t0k3qp+VKRs1Cc6XLI4787+fdWTKKZC7EWAA
DtW0Gmd/i2f2q+wBU1GB7cI1i1maoN6uOA7S2Hl7I4D41WInCriMFl2AXflIkZ1fHjqvxFX9uMrC
WXqee/XY+YexYsPgLb+l8uRKt4rJlS6Z67b0pkalYbtEyBwel/raBw7G6MlJWagOAkpI/IpMOIXV
ACO2I6RfkcxMOgOLeoPLLwt29S3SPvrxzf6JoYJh18YRssshT7xwCMkLh4DfPEtdAm4rG4rhSsb+
2C77jId9wYLl661nf4fsroCkgWMTrxV4EY8J4F7om3f0ccvaLRYmyD9hUlFqYQte91W5kI+brNjw
oP23cmH3KYV0gW0+IZLA1FPXIjH8ZFOKNNNt/X7XsYSbj7QeaRMsmkDr18vqaw8HW42nRdgArz7O
CG5zIjtt7jozinHKZhMUy+IngEfHycaVMFei777yGeWfpvkeJ295dxuNi5CcNiGN9P+2iiO28j9n
nKIYuiTKFiccK7k/TL5RpGlKIGTJ1ORERLNN5gR2sE/f5uz6BckzBY+OuxyBUlpvodeSnPyafjNz
SisNzdqnMnI/Uv/VeGbj4d+KW682NsUlUWftZw7V7MAZ9jVwPLvpDAuwrzRL2V8ihsv7Nj30bGwx
69rcVC5tclPqewUp7Z648SdtN4eS51E+RtVxWz324pNaxbn6pMlqH4t787HzhV+CjKR6TzYRXsiI
qa55LkMZCoz7IDujLIU7jMQa9LrzFZX4yqw+X5lVQhIEJvD59r1LiPz58ns1Kpgx114KbI5heBCd
oXtekhbWqe+mDU5rkGqmOXZBU49KLUm9pwk4nj3Ruuv9M1gm31Y/iQicqOWdU1cQA/frwNe9hJ1W
IUe3q6Yr3KGXd226f4p0R5yFlqn2Lmhvuj2MH2kwFRQpzbf3xYNpsLrEBGtwKp+z7pQER6E8CMKO
hHDq1cGGxXBfrWdrjjhg8tSpOnk2ufj15FJUVy2+gdfGhjI8btR7lPiuzx3+IJBAFtD5k4xe+SmJ
H7NPlXZPYa/xheXtRGA+Sj6rib2aHQXoUMLFb+6Jfg8W8D3PMzF3AQuKQHXccnqix3s1XKL+Hfqc
3RMzGb0E9Ibp/eWEMgP9nBw643FAgTiAhZ0mbdqaLnmqK9e4g5gxA2kjhRtmygRizNM+8iaZpuR/
ebGL00P924t9srIahkl4Rzd1XAuq+neVcDCbOGolgwqOZFXCpH51zsNAwrzQ2s9k9vWcNy+Vh+e8
wpBgI47sYdX75ONggb+WjZHLbG5UyL1uULtJ7TKGo4mUjGaUBb1e4PpfFs3VyEHyy8XQx5Mc9OVi
IPW1/4DDjkQwNSajQmxqdf18uI/AbXRXZstPFHByxNQvbYTtovHSRlgtsqF8nabp6zQNVG79ziQ4
K46LxjnZXtSOZDLZ7FXuO0x4SUkYZ1BcpER3BdQjm/lXH9WW6gQcIwLmdLpJIm1tr6J7Y80hpYqT
njGFy227nEpPEmuO5QGG9JeLD9chBgecDapd5IeUgjL8MczQzSnY3a3hQ7Y+tdUQuc/X8KpFro9E
UbsR3556Gl55tT9Fh1e73zhxA1mGUmNe2SXZQ3JwL2+V1ExVuAoO4XJpYmTHsUZHQkGVgRMNDmRL
C6blUtf2orZv6EfoDoV+eLTsGklUoZwtuuIqdJcfYEjgARydVDw5f4VwB7ttYC7ArYi0MiUgaL0k
9+gNqjHeOGE5geDJlQfSMg+WYPjF/N9U6pea+OfzR4BaFlVd0/jDdCj/9u7ueksS8pR9dqhOPcsE
RUq3AUdNCTjS9FqeyhTA/OvxGXNMElFzPk+LH6wZCViIs2g8F+OZrcZTPz3ak6ocNelgCXtxMY7X
SjyX4TEhvvs41vrZGm+jfo8XWn2/uEO3C7t9V63QD9v4UHUHQoO5DtwFfu8Bzn+7A4fJFqM/qj0y
44NYihMSIwPfAqwGmwAEF/IsnUPjpn99CBNXSEu5aBLrXJjyztS8FVverWFtiDwNsrsi74qcsE1o
rmePQ1vTWYelRMJB4jSd+s5hfVMd6SM+Q1J5C5MP9Q0HIxmHuH1jVtSqaVb0ZyPUg3DObQ4UHwIL
t7mS4SNwX7c5Kzg/xyk3LNf3QHp79lNuOLsKwsnfM30QT4KBXCnn49zoZz7fyqmr6uhAyqqqDx3v
Rz53HN7OBkYgOssfnKVTvFAIMW27jHIaadF9tCrHaQmNu/lfzfUslv+fE8m0pmWXqCkWe6+/PxHN
0HVV2XecSJhDcFg7T2ZhdXm7KfJuyLcDiMCcojCwRwxuJw5zBfcpZtJTop3q5KwM56G8gAOseDbY
zi95YUv46fEBZHvI6OCF8Y2PwkEVDuZKGjb0o0rbUuL2td2i6nwX9O9p/d0QPlHhVPNNTe9WjUEP
9oPqL1tx0cKZsOuJ7C+ROaQLfZeah4JWa+3MOxU/m76VNUgm8Ez2fTslCgV1/zh8PTwisHMUh1mk
fBo0EFUf1A+d6HM91trha7pIGnji8wKeEMbZarMCuHO3l5jstf90Oj7jrWvzAu4UB/s9hxr473Jg
nFmZEG1IxEzOWoVPK/n3EDzldFKhhIUwcIAv+5M9QiyoXLSieyTcfTaEGGiD2aKkBNk+9OPB+x73
5zi8xvLN0t7s+1g5uKlLKBGR61HCt9aQyb2K4x887Ev/UV6pFIaV7sVZMIpDJO6pAY+EXVXuEqgE
8+xpM7FIbpa4jeQUQDP7VWZM0uCQrKoZrecYAcNkXySHL0CJKp7G+oztVrvDV749tXul3WXwbtQm
EkTLCWhuNQDoMSkRQkfbJxiFVQNFySfuM1kmYtQ8cwk7hgLOeU9p9f4XtE3d/gjUs6ac6+cpfZ6g
9smfRfs+FvfcuOgLFFyYtf/8opVej+1vBx1rFU3lnLNMnBSyKut/vGg11deUR9MYc4pMKt3pwULW
a0qLej5fXiFPOQAljmZCeKXMJCxvcnyXlFsNT4w6S1yUw/VDlQE4Tyjeql2PC7a4CmOIepGzc0LQ
C35AsAMjqM/+y/rrlQ3LttwCFEaibHcJQycdJkoJE2+oQIt+V4vPtvhUlM9cBC33agfE1T282gG5
1cGB7IBMzpZGCLnhaNUQPPGlzXF04Tp8rW4zJ8FQGpJtmYBOZLjCmSBejPBewqx4HobKVp5uPtzl
+m3M301+KCyZL8DRvkzZUXdq66MvTx3uXLLys9gcS2zN5iEJz61wkV949vMszo4VaMQEdt+lmIG6
OyfVVYpv0uMmV/fR5iUIsMfoXYqCsBOL91xeqPyxWI/Fui5w+E0svJiNG7fazi0hHa2QkeBiWC9/
M9zdWJ2YUEnPU/wvAopkTd7Pv//264qsTnl5Vvk8CH/89ittUmiZhV0sCL36PwJK4gHM16KPtMNv
9G2k4foSK9gqLkHFTfVijGdBn+CRQm6r8i+HlqovGRpwaDE0NC2xnSyy90W3KR9enO7k5FDPwsAN
CneZHyNzHbQbfqfBPF7spr7DwqERMH2jRX6Ca0RT7+Teb8lz7gWCYDmJge9j9pmTZDNvIRXPEx+D
tsoX8mTs7Sg+jtzofUAbk9ePE6a01mnoefGMn5htMuenqsx/2pK4eEx9XzB5WoAj5STDN+SfKE5G
qzqNxeURXlV6jpSbFN+t+K6Vt2EB6Bohn7vQo0bsn9Gh6ePOl1eavOoRRvUlSgXd4IjlKsSrhLKg
BUTkj3XcbZKHJyQgo/YpS7Z1X65Ng6NpY4AChOAhbChbBX6UaHdLvRMThv1TrMm6iTpMtTUJMxCV
Um8/qGSIt84RQwquD7AafXmmPSdcCa27OT6Cfa5u5R2hM8qk5j9EyibgNsiweVY8Pc9w+tvEgtg+
YgSEDPEvR8if/uJpM4u6IamocaYs8yz9/c3YPtRxEBvQyIhw/qt9QRgPb5vwNkmmJe5gVm0Y9z3N
3vjxuV7IEXm0CTORRu5XvXvTrM14/fYWpvPKcJrhrtXkcN/MFetaynODdt0n65zh83WpGnj42tMw
1wjiq16nerG5MfxNRSue7JqSE8wKiBjKUlaW43MS1ZTCiegTLibX+rBtut0SXlcw9fg+sfZ/0EvT
NJuCAgdGfRJ/iy8Sg28zRr4XwXtq3dT3tCE4eEkf3OfYn+8JTiayk5cT6s9KNwdlnMR41pJzTE/2
95yIOfEZLkChS4tJhtT2qpEzs713h86I2JaJ2/axffdilw0NDQug9cWpvJtXGibkwqTF8ZtVfh/M
WVLshOIHqyi4II+932GZWATCThZ3XUkI0ks6z5/1jdtbTpM6T6BszxXrkY46XLquZyXwZmUjFN4j
3c7AvnmC6YE2Ieq1zWaAzsAngprnSYymYtQMDZ8VE3BSsg8vQieZEXwAynun3LPwlsi0yh4jPsz7
Lt3Py5EY6b88UfLLkf4/p5KhmoZFslkSrT/uWlFRxoKQU+2AMFbAbeC7MjpYQTrDNT8Mfz7HE9JQ
GzeX/PkGsviwJIqH21Tbh8acKDk4ZiSzxnC2Wx6m/Abngz3xdq5Y++3bnD4QtE5x6+/Yo3fzDQG+
r/g5DtW3t37WzG9CSrQI4t/J6M8EJSXvcQXgBkNEs7EaNsV2fG6bcaeQr84PxvMQy9P2tJePSjsz
6WSAtVb+6KxvwtuX8ivPtlaJOANkFYlj2gRDvxF52jlaAM2/uL1E4cYFKvFALvA3lfghOXpI05ld
0m7yOIb6+alei7MU7zH4yfEhSo9WclSSIzOB3h/TVZS+aeU96G+adKU8BuZxRVHxDJ4paTecehrU
B7DKQ7KFlKAMHinJr6JBfkZKAoPsOhFVmhhflfZKN4cv2oUskBcq1PWIEO3kU2Ew6KNJHzZlb7Eg
j+UL61SAg74x7aG/RsBJpq3iI/lAW7OVFGAaaGZPZzXeeNzs7MUYefwNCsXZRnUL044Ar5iuaVfF
ZLbfLaL25L1r+kZrvPdZqJ4UUlNvg/QuwsR+JcZIxnX6ZviLvSuja8hkz4jPZF9Pe1cQ/oX9nl5q
L2fMp0EaiAvGqtp5WKu4nmcslmktqORtX0+yIU0v7QEESkfMvd8ZuENtPjd5O31u2tdH5tlTFTqB
AcO5/Fo35fGFu1oA1uhFusuiDaABjIEIzHpFJIji8nYqUso3tN3N2axM0ypRqH+dVmVp+jz87fOC
xkzi1zKxyuKues0uv02rD7lXH6nQJ4tE/9UeCO/nlkG/lzC3G9emv/fSe5795KlvHls931XPHSWP
8WNHyWNU7OUCeLe8Ltq1mqzNZN3RBlW7gJxgPWL1LfdptZM76mA2JZUn5XS0igSCnquWmRQVHtsd
ZWi+e8nKdVJORtPGWBccrgBiDEzMDXeyq17QMnORostjjgM2qjc/TxJxhwgJaUNS3W6kb5H0zaqo
W4xuTxks9jXsL1Z5NtMTRduyuMH0wTd1SeR9EDapuSD1rkGewdgWbYj08kWUFzjPnFfSdQgvlX5U
q30Svf2+EX3A7qg9kpf5Y7tYVQJunl2bgSNAVVsG+aGTqDY+JfCdyotgnSPl0vus4+fiUmi+jcLn
O3rcg5d0UN3yxzWDeCUA9j8NwbH2D7q0KwgeUoRF2m1yKy6CyfmfJFN1JGmQaDESKzPWzrkh6aDt
6ngvxYcuPgz6odIPPg3tK0m9W4cwOeb9zZevUnfhdZ91x7A54GMhX8c+EpueQoSTuUp/r8Dw8Mv9
wjgp/lwfbmF916u7oN4V9R5W9/L1lYBUiIOXSBuzmiyiVXr6MVEs8jUru6B79eaA+nvaIQwwpkhl
Ln7881WBvdz/Pqgaz6kmWYphyXgA/35VqHsxVIZKYCH/CuMb6X60Nqa6BtECRkI5WcFVkG4jn53J
hcgYxuia7eiQxjhVxmdSx+kKog8vBKPUHJGQ6FbO8NZAo3A4+fEgq1M2GtcPw1UZLFnXPl9FP8nb
l5FIzHb+uOfnPw9JMPWiVsg35eUhTzfcUrkM89Q/BtIhEfaFsF9WlBBp411OGDZvo3p5COckPvXV
QZB2Vi7OMOOI5iF8HnFS0P/G7QUm8T7toF27ljxfosDtBt4zNUlyeFikZAjirY12A6ln1bN9Qgbn
+ClnlrwrIhuGSv3QFj++GthYqEBs6KfrGz19yA6p+us3mYuV0W2eoQc/ZSimN1Fo7QZrHwqHnBzB
6030tkyoagV1OX703Wduvz3i89d/rClffOUicvYq0z7gETspEedpI9Ab5CE2ylI3Nh8PgSLbE8xY
SPyV2z4hv66beQvrgmDucG+FO8z1brwH6oyTQ+Q7BHX2khhcmk6JfJDKfVntzM7r1c1FsL8Oj6Tb
DKLnk+xO4JUcCGuEi7T8tKRvevijeH6n8sVmDBjSN9etCy+dshkSfZ6vYIbJHo8qGJL5r0CYvQT1
Qc8D5zTvS/jwRXXXBQq5bENaZP0tLa5FdBnGU44ipOwPFN9sx8yDl0wg8am/YMD5r4rpQHHgA3Q2
BRGUHVNxRptvo1+e4lpQN43gaShjGULVPi+PgnTU+TUhHk8xb2pxFtBKPd5TZey1sZcYm4iH6GEH
BeukzWI1+hONdMTtUtwwvDTrhHOWH/QD2O+NcOhw7ldHg9+zeVb8nNmkzCSOZXFnskiQtkm4FV4c
bgbW16TBTrQSwXLNnlN5zbEqDxKgxZmkvhvpvdMAqpyGndHvH9lxJqR3MT6xStWO0vMo2tqAzDM3
CxjipuBWiqukLgk6mZAz1p3HFAh/lt+Yi2y7fqeFCz9RNxD+P0rqUmPvZDfonz1H9rQ51mVP8bfo
xny9eFj/96u1KH8YYB/L3IyxTy34cvKwrAUg1mgLJ5mAd3glBZPE9y6+P4W7IdzfbU2fq+V8JdUH
mKnoQ8jaX0o2UT3hGoL2wyLTrCi+YiUte9yex8fWgnhW7LKCHr0doZqvhniYmrJ4oMxLWHOreMA/
h1rCLiU9S9jMu1NZHx/SQZmF3fpzR2s7wFbTcsvGvRa2kawDCUu2W1+0bFHZQ3YOm2PvH8pgJ17i
YVcPhyg8G5hR5vDlk+caaIsSb0RbLua5sTWtY9yc85Krs9v5rtRPSxeVxdUL8MtiRcBncVGUM7HQ
8HmqjaPcHFplr5PLn0Hb2zgwMWVlKgl+yE7AeoBI01wupppczoDXaf/PZ7Ih/ZEiZmpD9pkGuGlZ
LerWH2dy1pW9qQZWMAmbTwY1OIDJ7JlfxPymVW/imjcKYWI1ogbUYWIbo7sprY0XNC0DQaaDfdvo
+uZB9fwqL38gUlrCZ0T5afmuzrDlvrGwqRbisLi1qdv0a8sZIsCB4cUgs1kfdGWF9FRH5ykcjhcG
e6LulIvB/JTo4Y5sjvunsbplfC/EyXcMe31oXToCtdRj4PwSLeTkL/weVUXgZwPW5IHZ4eX9MIC8
GW7WTN6PYYlCH6g/K5Vg6Q/A1plsJ9a1schuXP3hSrOnsPXLHWOlH271FnPXpiOLsGSwLE9WZ3f0
XnTrlhmT/por0BkgkfWuGnZldkjrU1BcmvAqs52p3+i/fpmOB3PKytJhpuHK5dmyfmVlWTGJsau9
srKYcAuAnMygbi85y62pHg3/8Kh2lbEvyxOWSkm9GvW9MW3zxTwC4ctuqeeRApHaQ81cDk6+Mv11
UawzdCV/wgdOsUhSgbP8p/DE0znXkq05hUm8Mp/waGHEDX7d5IxRs0C0n/xuDCcSayVvZMnOSCDM
VgcxxFO9VC9S6qS6w4hb1mu02kA62sJVPDfZAZ/hwsZrRlAy7Teh7Nl3eMslegoF5PE5Da+RwdLp
wtnn+6u+fmvzdz3+iJMPk9ztqp/7T16RnwUEXlJZ2azwoUDdheKchZe6PfrjQe3ONuQpbIGHuy2f
ITEkECVtqaSgHUz7f6vhfdCc8RpwhsHDeWzGD2y9v8KbloD52BnicyBfhuJmyrfiBjgiHO+acB/5
X3PW6yejPeXRKQiO1l8tjUXE2JX5Au4ae7C1d1IttjiHvMX0tBQBCMHJqFdEwQrpNCSXJ8J7wbWE
Oe0lZTbTxMO//dEvTiNew5fdMKjhXZ4Hh+vqkyoRfY2TQpghSVje/xF2pj1uY2e3/UUESIrjV2rk
oFmlUtUXouyyKc6DOP/6uyh1cjvOizRgNNLuILHb0jnP2c/ea1PmmHW7ETNlSeD4IKVHQaSg6dw/
cHKc81/jY66zXlu8aCjNcMmUt1S4iuq7kN4eiGbL+91iF5TFF/tkVJ8PWElcpX60rEi8rqxTk/zA
lVizXNoK1CJmnsF3iSxx5hSpvT6xJb8/XLt77stzyQUZks5/deFfK3M/9Sy8i5dEO+rLh3xuo6M+
Wndl/QjXsIUpwJqVNL7ZguisxXIx4mNbYYv272+R/24dWo4vkQQ2/1dmuMG5GOu237oDm8F+xc0C
7AMwikEEO94k8aZ53CZ/7WibuN/xtidORsUbQhADXrJgY8AfbMlzn0q935V/UB8nuCRGcYErSv9u
iePRJfNJxF3b6J8NqXfdVvYJvghWnSN1L7b03BRgEhVrbPWWku+5PsKCFqWdWezu5c7nHHiwG9DS
T5M1y/A24079TE1ISuckvfrRB/EjgyS6ewbhc+zupxIgrHoCZ8ovmIcoa1Q8wKM4rVFrFs088Y2N
KlJggRMeAtmaxg0Reit0CrhxfN33XX/IZbAzF1O4NtFH1H8U61Kn0u2rTn9E6Y/fOHAjiyphBSrV
Iu52VXLIoQH3Rw1Ha3BuHvjBzxhE1L2m0C2wD6K9AY+83gUqLMntZoEcaGnyV1J9SrzoiLBlmzpa
kIqNlq92h4YjFb/VnYlreqPGTNwqSumKAlZ4EniSFu4DDPoDf/azn7U944rPBW8wduGw1xsrM/eK
DweI5PJJBKSZnI3kjGRXEJRjQvD8OX70NsOo5CaCDSJj3qlOJdjNsFiMnXNkqF3wvGGz29xXOqig
x87/5X9VyPfCCjjB3w/2jlzQV1if6NpSzKlrK8RfWF662SWrLhNtZocJAP1anLuDvxzmxtwPCHd6
sUVxNcGmFDCxtkHBGs/8Ruv8csU6D/AkWNQfUsnwt2GRuqtMJvzdPdqSryXYL6I0gqDf59nERqUs
SOiRxN/ClfjkIGePz1z7rHAF46ug45Xjlh3YiWACxlOCCQBSyBdUDdFOeIIZo6rX0Fmz6LN5+oOG
DlE75ig0xNdnphUoAOL+ARjIvf5f7y9VEjVFNWfKTFb1/wrRDGM4SyNQEORmZv100wZQmIvjgzz1
ZByi9hpFFuQ6xiEyMyNfkKteboVyG1XbrNrW1daceY9mAj8FG1E4t/pJoItHXFbhguWjVfGVaW6U
XyoQTd0Ut0Tr/CitF3Q6o29oXEflprnbA649AtrzsSSi7WgxMg+ctqkavHwO/uB3J6DIaI0WP6EK
Lt3heW895op+oFX7PhHtVWXz94KJIrdPe0U7IIel/bFP0MoOmgK+njBio7quwPo72gp3jzZY/21E
KgntnvNdcgYiYFQou6nmxlOlWzDO8dBbQf5Lzn6H+W9J+SWtCsz8+CGeWt3L9fkiV60+H+GWgEtC
XEhxVrx9xnJvyMR/PcInBE7ybdrtA+OAe+oFhy0qRxsde6+TX1Q3fCiWxaqX2flBIXtPxEU++Ug+
g+TnbPw5hN/5Nkqp+fBWOM6XSEgPmmXcIZqUkxoWDiVCoCoxLkEmj3a/ThzwFfsxC9ahMKcmbQCQ
1+GGtzWNAKKDTK1YhuQpViysGMPWAt7TGJwG8plTwUeW+Ue+/vZO3tZg3gZisgn16fSURjvDjUTc
ghLc+0nl+21ZYQ5WZx/4e2j20jwYzhHVYpa1LLRbLX+0wXYkxOZpBLHELYethtLPOxKFKXHGxJlx
rItMD7bpKCJZuK2seDJZodIVUqbyTcB3dF1SZkIdRrQSn40YZrw2Ktoc1qxMhk0z7NC2FtXyRfJo
aFllWK02FMoN+gSdJZgBlMmHa825bMC233Aot+K0z2FSEfZGsa9ZB8vMXZ7PI11x2FlTqmS9vb7v
TTJ938/LcvXl+A22CBvAFhh3Tm5z87Yjqmnc1/OdGYIP9GSayScN8a5TBHYYh2k3qCQXVoKDNZf9
6T+wG2x6khjXpno3zWvXXeldX2zOpuEN6XaT7sOFzuaroWBufZ96vAG4WVAIZxEMPIwNexJLSnzM
1GfnWLhXdt/fvzlx/OeJg0GCxCcGCcV3K8xb1CaJOXxJJ2ptEp6AT7Gyo63QpY0N3dwsjkruuJu+
+Zh/R8KGxVHSTik/2h7kMwP6zGospZhsspz6/5gGlf/0efH4UCWsjTPDZH+kG9IfbJoql7omqWFU
+Fh/oUJFdMxM6U+Wz5XsIVcWeHY/YKzqa41UAUZRjqrbjeTEFCqmkwNJ36RXXjjUEK9xTzivGjhz
eB+Va259ImbGcO9Ne/i6Dcui2uq4CmYeT3TueWkbPaaQqEBx6N0l4Ae/+T6njRiRRm1cwwTmihlp
h6bjo7QvhsCmzqbOJyMijkSaax4dX+6JQMwAluYnXNl34/hv34Qy2+GbIJC4Dp9KpbDze2DQDl9b
tEr8hpR8aDZtgWve0LrqZPmEt2ngvQhryGODvm60DWfwYqm/0WoD10ZxESynyBnEkm1s7iWaH8tj
VZ/Utdg/TRP1rdDJxRKefm+rKwVf4iJ9XOj31d3xvq0bL0i8bnB3X0E9oSQyaTMAN59Nn+JInwLH
OToafcksXqbAz5nCP9scnT5xK3Je1rxp3Kz0EkejlW2dJNc7Vk9lI+f2QCGIYs810VqwYXotmJDL
U22bxfiOtsrUrZW8EcUgSU8FF/1/9488uUnGNWkvG4w8fEDjH0A7W7oq0w292f/7qftfjuzJVWiI
Oiq5oWk6zoc/nrpaFvtVeMc0J+h7ozrxO1qAK8Z6zZiD9bojODB3eSMuDO4zV/lX1WxD0jp1WfiW
tiZ4C5f7JOrcGeg56hhORnxWsdJGb2n3do89Ckp6881YFwKx2+3nokzPmjHnVZz3f1l3oF2+8pAt
6D3fVpYCljpAQf1G6W2BlZ2BmQIspkdHUvl1l38Y4bfZfwOG59+wsNGoXKEgzyK6SE5zIr/y4aLU
ugMC8ZYDeo6m/ikzmvqnJJ3rwkpcGjWtKNwP4a6hN1N0W3Eu1Cum9hCKL27z+5yRPcFytgKTxHCt
i+vDxMluU3rCJtQSm3NEGfMLgyGF5C+mEgbDlyjDodvdoOGFhNyZ2allloGNOw9hymCJ1K1MjkLW
MjgKGYVxFDIK4ygk1Jydvwoeats+JLrukvBS51KF/oWMtgv7Q7oq/eNQ0596uSdXcaPBZdW1w6gd
sv44JEcsrCJ6zvkenCPl/DvgoDxnWzWnPM2LBVeSJmRcrjlF73S5U7qbb5YzauimaAiCDbz0gQbv
/cOnzPhDUHl9yjAP6oqmSJL6HML+to0JHjPfr1UZdmnogUUwKGC4oYMg1PbSIiWMlX2EX2goJngy
VMDe3ZK+Eg8y4L7qiKF/JQJP4ZV9SMX9Q9yvTLgaq3jwIOBxsOcPt3yH4M3vZPb8nQBpDd1Gda7l
xh+tRZ2e/MeB3TBvM1T8fBpuyUeHw1JkdmgugCoydT5Mrm43riy15V+TR8FtGp+L8E0IwPN/xO1X
wWh/SETszIekOho8zzypWmThVx9+3cuP7WdTfvdEjPdSsU+FXRbsisc2bSePLM5ufLGpl5mE7D1T
pzNo13cHPT2WxSlcFi18CygX+0rdszDStpG2hbcaPMu+2UpSf5fSb2fReYfKSmyj9+TMG0I3yRcn
3GRTFg41TOJZmyGedww4aBTsKQGRZXMz3tKjwnNXfBtTu4qO0X0vfUbYmvgSM2WE3vuEce/OXfhW
oQPYebXw2Ju57CJ9unlqtpk9tp01FAeeiFjJ4Hh2goOVzJSdtOGAdkrTbkzaA9wXMiWEyfzssSse
mCXxPy441tuZrWBqXYHZ9z3ZPPWPQ4gzsDoFypLSFpoBLRKlgvne4UcKvqwBzRVplbVqxJYU3JQ8
7UUNKKwQV3GxnHZsN6W5lLs69WyCEwZuR/l544imHdekbe7BxdBPMtNnsK9Bdk/RuaNWn4vPpPQK
0/O1LZsJ3nvqrlZ3tGuJ0T5bm91xBl9bPYzqYTOVOMFafBX/KcqamNxktjVWOJ++uuCDxFwDGH0C
Gzb4XVVH8P+BKqLof4RmXl8e0zAn+JhIfuaPI9oYkk41RFDz/87EUKbyAu2SiXmCdovIK5/1HY24
Fee3olnf6vI4lscJPTzqG7CzGkjdKXjdhicpPGnFzoc+emylQ89SJwf8fzOqq6FcDDxqH8XoNgpK
wNSUE4owMt1I9Ah+cvwm/KEdY1rJ6Kl6nMf3xvAizH/K+b66nAyFnc1+UHaUyahT1+okr6S6Vz3b
B4S1WXCsr7NmovqM4hKZhHI6S+UKRx5RN1U/7fOr9MI+H3mPxPTjjV6wF5OK8mvghz0QAYL16eBo
T3WPhAPqHvnfUthUP8LcS6fyxDHZQhg6BZYmnOyLXr2P1TvME5Clq4jv6yJTrmSDVtsqOgV34tJT
468yf9BENIMFsJqxtax2+bD9kUHlXiXqW5XfeuFjpnyZ408l/G7C77r/ZuDRzY8WmGu9z9GXkhsv
DxNOrg6+56DeyXFbQ+esbZr6jIWsHETNUz56nv3fZUii4TJ8TBLj4/DT72gFWK1xtt9z5+cvaqpq
eQOa7dHgRkZiO/xkf4B9xvpZ8u/LMvwVNPbqiSVfGl7iPu3us4dVzqz3sV0c1qyEscNTAcjKwmJV
uxvNQ6CcWunCumA8gHRDomn6s9fPKavQJKtN11U6IVzeuclewFt+Ch1qusmewNt6iQxV5h9K/GnK
1AJ8ihgZ9Jse3IYF6Vio7hRJEVY1pT1XC6fQPhqPCf1pK7LRybh+aOuy2OjdRgRNA47GoI/x8IBY
7Ib7zZn+u+K5EQDSSg8BUYsR0qrANB5FV3hapnxuJivzBDidugqu4mzvP1gHblmXpu6ie+y0pREe
kS4WCwFdckO8NEmATGzHakcDK4h1srOURAACTVwx8EzmaNOTESbaVQ0AIt7lHLzqIpd+JDJ3yQIL
UBDP7yGd6dHPMfmxiMkT0hunbH7/xhOUDJNT0ewdTK3crFxF4/Nm5e1SWIuNX0/ViPd2m+jegimP
6B3HSbMxF5V51cOrnr89StzdL4ejcDGNhR6sCA4EtFTOVgUOWaDsB1E6Gcmlqt7u1m+12+oYP9td
oe5kvmYRDWQ7CWLAQe3mfCedV3kwVV0Lao3vGJiJy0NHcokWUTW0PH4/nrwSs3tiSbh+vCvizrP8
gQ03b6Csxy3XfwBTLDfHb/7BojWunT7dkPzr/N9TAXHU/5RengebrM5UffJomKbyR6JA7WlqqNug
WnLpppFTYbLXieU5HXTB31iQoCfVN7xJ/VNxi7ykwvG08XnxVKj8zA1/AU0UcDhPmglleCqv6XUv
OGLu4o7jrzPBMXKwdhR6sCVxwtShrzPYiOl7rtJoQSfxYc9ZhNX+oJWnSn2LGkvu522yuknlcetC
2UEGiTV3JB8KZYPAWLANuYFWRv5LV34NyXtM+fJPeb4iETvoUyK2DdySDKdps8AYJLifWcEie06y
kbINRvmafWCxZrkEtaVUpjmbIhDo5JSBwPi1XHb8YbRxGyf4DXnUpSrXxjX4SPhkC8dYugQRGYNb
fwuHzxcvpdB+dks9egPnJvLreK5VRGwrT5CL/ASbBCxSgFc0QHhsrPHyVgmpbJ028KxvYtp5lelx
J1kgBtzHXBydbkqg0Q1FAzlUx9W9PErmV48wMtEKdQtovzGnqajI5nwvmu5XlM9N9cDXm5ccej7p
qNzZgG6ff/9+vcyp6u6UrXsE3mk2k1+jK9YZVs5fGcAOHd7+5qFaZnse8isONqYz1WIEchCjeiqc
NX4OAeoaAjOPNovrQ1zfKzA7CzIoueSI6kRpv5db7sGpOs2D60ueoFRX0BbEbVrsXkxFOmV+RuaP
uP8Swq9xQTYUMCvLJrCs0n1Nc2SUTc2RLY78ua5OZey0WLUNbkpPGj2/m0IDPFaULzn+GX7qhROD
RcY4GTinS7nlcqrSbT7nrro/BapXY2BDTwrjqeTaNhhguq5OWXLs6VmzLRMqu3XiZwtiZ4LLNooF
Fd/qeuc3k2glZh4reLYSqmwD5ww7R6Czb57eyBVsaO553agylxTWDlgH/VKxmLPJO72WCRztBRUG
j1NmnrXisnyP74s8m/PBSKbAAYc964O1Babu0UFYpzuTT6wVMZuL67jaICdpeDFLu7kBiS3GTRbZ
TWV7RJou2nhQ15rxVpaXj3Femm8fH2wmlu/oXzkSWHFA/xIwGlwwkcfVBRM5lOF+EaAsFG4cuHng
MqllqZPXNolo0SMRrT0LKTkIB1AbLF9nPHdWLbIM5zJPzZQszqM4VvGZ+MOhQcuRrPXMnHBkYIcq
tnwTkKwet9Z74h+kx8nzuMV4ksEU4Rbzlsree9HKq2D7KLeZ1TuquIZhHl2pZQMwlZbcF5Zmpf05
KC/luIOqqU2ptubx1uY3SfjQlS8//pkN3zmQqOBX/64Iz9w5eN7uWNDvDMT5Wc7bs04AEtj/FfON
2BE8/4Co5DXxE/ghfXs532ye+IjOkNMtEurc72FweqwO94GWGoc/ZSujr0vjrYRTcUMGvi+XxVnr
bKWzyX8+fonKuVHOqXIOlLP/YSeoY/yX2AROvcGgOO48k6y/xnGjXtCVTZ8NNFjs5fAdvqHL8GaI
0Nbvez9cZqarY3FIFh3u92KraRtDuuqkritb+LQeC7wGjezBWuz8bfQV37+E9gufgZ6wb+HzMS/S
M5vDXSdb3aKYHevZsZNQfw9xuVex5vKuhVVo1eUU/QxM53HnJcOvcldoOGAO4SScjE92CmHjcBGz
jKYOy2qSlXfAa3mPIfMrlC35jtK5RufitiyeSax05n28K+DnzJ0wTOIrJMTIzoTlzBHI8Rms0WyE
Tozr2B4LrJbxm1gBqD4r0Yl3vuHOd82DHYVXlG4CsJG7CKvLzO1LQqm69q7Xnxp/8OPPePguYJ91
v+L++/jbZ8jdNNL8OHt8Ktpno33G2qcucHp5wfBX2ZI/nw03fMJdeHn6hN303d2Q16vCw0iTgk9g
cg6lnFNo6kuGl6jqa2WbUxVoTiJ9mKC67/qBfe9epA7QetZVo85j6SXTKZwDmSpFVzDWNGGlC3x1
4Gje5oGBwWrniN2hZuYpTl1CXPhMmUuB+DQZ6wgdKhg8m0MVHRTgIcoOoAcJYaxENLpXvGdkGtD0
VWQpd49SqX7J/z5NeAx0Qrz2q2mgm91RZ5sYYXYvtjRHIiEuFbYM7eGRHOXm4AcWpI42O5H2ybKT
2kJq7L2j77utxHk9pdW0E60wJQb9xmbdpmerOrIA5GNTI96Bne9/Dx3/Fe94Dh0zRZspikaw3ND+
APTmw9jXzV3DTvFM92Q6+2s78aqFiomaeTMLd9goZMX1h614lIdNONqjbqsPCkwt4PHsg8CojezW
vYfmMg50tdc36xn0xmFuGuvbbTDPsjz552bRm+JAHuuw8YoT5apH8GHxGdtky1cLEcoodosJtxZI
E25tWLbj2YxOtczYRxP1dkQxoISo21Ocl0xX0GycMkJxsiMjFMX7h7q7dMPkKi3pgtUd2549g+Ct
gh0CqDw1771lN/kXkAJhaTQfSfkOUmq4TaxexU5yh7ZwsdnkvMy+GrIZwlTQaxh7fTvZA+7zmWq9
thwqJR655UuLh2GjAXxoIDSmsiPzycyx0Ac+o/qHvja1W6Lf5PpWBbe5BzQcdBPQcD2yOSSwIfUF
JRkHWjzxISXiX8Ez9hzpYwvSKGu9mKLhRRJtZ6Ur3z0+xDNtx2e4Go4UGsubWeHphkdKm97lglzK
cRi8cA9UZ4TVcvLL97i7GtJbHF0GDPnlX85HlriGuBTq7cP8B+Az1Pj/Y4idaaJoGCq8FZxD/+nf
FIo8UvXOLCfm58KlUUbGILaizm2xBUqAyBUZa+Id7crPr0L3LmQfuswHZu4Pn+P9qxs/tfGTMjvN
Wm3xDTKzAE0rxQlYx8cGOBoZbGo3+djU4wqACsJ0vRGTTfbs3iRipGmreAOfjhLhIHJMw5kh+aEW
djvkvZ5ukV0f7+N2f7mU5RdzCxuQuwOjTn2NLmAt2g+VRMcb1QRoNg+8MKTa2yWGtOYDnIV86KEe
dx7ev84ziOyjA6yCp0ZK06HHNdEUW2r/4H6aW9wEL8WT3GHMEF47kJuRipbQNxcI6tFn0X4Jjx+p
8SO1g+Kj1m8G3WvBTVauAI8E+rHaE0nAateongbSlvgM51i775PpIyC7Nala626dH9o+ZgAwj7l5
LOabOLn45iVckeL3zQ/x/tGPN3/XR7sIJAqkk977PsbxsZvtG7Y38bOTI6f1RaSGTvnHBKE+KTJ/
M5+/zhhtphLSN1VdF//4TIyp2ae1qpZLuZwW9f4bYX3lM8l4ER8amqK2UrWh2K+lIodm2cjWK9Yr
9h1wjLWdMT35u8anGmCXiTvcVyZ4fZqG0lVtq5Qss795HxfE8cniy88PArPr7F+zK8TwTZzCk1qH
hJ8WzbBVk/2YHXXpFAkXyqJK4aqo79Gi6Y95fxzBUeWnHksZW07X+GAoLaPDo9734T7c/tLJPwR/
RVZ9Fl7SSsNvTd/dD15Fz9DqS/0uF1ZYr803PXXZl67vj4mu1s8rSPEZNnSPXMSrHw1uDpitpcdg
NeT7donT5MMjqiCzXAfRSOMsLbNPTbynMnmeUiTasD9w5cD9mg8Kx6Eb3F0zRVK382aj3u1cs99o
FkjvXgv5ONnJMTVp+7t+yON5U6039LAR6p5iZaLgCh8mqHzaNx4uz5RBm5oLC8xhvJjRGvzgY5y9
V+FVDC+mhzYMxEQrzn1h4TX069X/vooU5f9SxRVyhpJqyqJkPGk5f1PFtSIyG9NXKq5MWohDfISO
hGa0UbXJq1eOEBmcJnZ8CVXR4cVlNdJ6q9LzdmqWMKsdwFgSg1CGnk/3mtvxA27ZPLXAP/wbc9LJ
TqQuR31ZuurMOipk4idVxQ/pLkes2+nNFu5zXUNDwdaxq6QVuMfv79injhYQWBpvcxZs9Gytm8HW
RCdVXVPyIo/KyyZzpc5tIy+svSHYKtTfweC2bkP8LgvvIanX4f1WA4vS3cWn0LtB4UYBCUd39ZmN
Z0zRggUK2lUDV04dqbYlc9OlbDQ34t3m9ZVNKrnc7jv9MKb/X3IMWKRvk6dArqtbsd1igSa2gwVa
iazR+FhDYMTivS27fZsdZ9LpR1r+9XbTWby1U3MqHWnUpnKZxzvz2Ws2ACZHpkwmvj0xjJD7TXa2
t/oBx8oKZkepwvJ6rPCDufXAKeSKs+l9X9W8ym293nz+EKzZIhOnt2PHVROtzG7VIeM81uW4Di18
XXOYmop12fcNLY5ekW0jfRvi5XjxdXHHww5N9qZi86jkGudRyZ//7rQCPhQpNMLgXwTESxPMRe6O
XXe00EDw559ROc3kNpbvWnjV8rf1r1fInNySQFpAX1EMYjy3VcrC1/dxcPp5eD8U2e7wnigrcU+O
SY8c68BzEREeAuPwJGRgP3u5BrpVO3wy5w/+l1T/iIUvs5vMiZWB7CdHp1g+3Ks5hXcbzd8E7eZw
6jLvEXI62GBi8FKYwb41WeNYmungsRCfoT+Zzoxhr9IEi0UCi+KN6YDn1owugOhNi97U7k2aXUys
SwLliaY0mc8qa1cbCzPhcppCpv74V8i0ofUEX3ayTIEfOhs24BvRX1fWPG+cu7bKdg8WE4mjw5f+
V00A8Mdg52OtGN20dd9Ax2+qeVuehOGiDNcgv6XCx0P/VNMfNSNzZ83CjfKEcN0tRyq9IYOjQ2hy
f55nx/HXQzoxbTtaTc+J9QpMYXbIMaTNsTvUzyh0cpSwRNcuh9Er43ovvE6gecdDYoTYN0CxaBDy
9PFmJDexfFfD6xH6Q2eRhNWV95TSyskWIRsXs70oJQ1ZR2BzDM3fYXwc2czuqnAXxNuZZTys65Vv
bBjN82Hxv8+s/3vcYXqWNF3HGk3J0h/jjlDoZRsB6HpV5ZEq8q50h6b7e3C6plbwAC605b0iQdoM
rYiE37NlqeAhPe5CuhBz+gB34jy3kgJj60fHHfktmT9UcVf7llp+lFbUOopkt8SsuOCWtbgiXUV2
9ZGsp+xqsXn0m6gASE2yJNR2JEsAUWraoW0PanIck+MJIyY/Ex2Q5ZWazsD9I5pAXCHc7+9OhkBy
1O5TPH59UDOH5/fhRHT+32CZ+w/q2jBoYmtFcQdM7ZcTjgvPJLJKfli/a7QbIg5sEy4yyx/gYFrB
/evhf7X1j501wy2Fn4KDmMV37L2wXCD7fQuLQU/jS+v0KXafKZtapZusWBMw1PfZeMy08yy51tp7
h3G+pIf7M1a+wpUW422dlrlidW6qcz6eKEYc8sVdPRw3fXg1wguxr+Hk0lFhznZHqT0GMXHUoXLZ
2MNxi9N/WkkZf6TrngMOdASND4AkGrryRxq1DU1lME3u/rHclKFdLfhzj63YonVs1ix7XGX6Ttl2
oBzzi6q/mdWNnEy+S/CV5vvIJ1kGO3ov8hjw96tt15yE8AT5gScQ+bp6qpcHvaXJawNfaL4GyVVB
DJ3IbYWxbc9Vc/6x968RpIh+qjxJmbLmRbdT2v2qJPLgvlwEE+ANFJFGBxPKr5s6LycyyHPplizy
5No/3hmFZJHH+Ydw/zDGG+WWpGHgKrTvNCZmeJP1YxEfRaJt7CRk8jAnKd7ee+9g06HN3NRVn/f7
R5Hc2vbaWhLgD8uqZjyblwH7dspZ55Br7QJUxVSagd61ZDw3+i2/WpsmbL7pX5X8ox2+yzmJ/wrj
KiblVuRMH6kIdO+BZ9t6uAKEimM6Y+XW7PKtCv9yPA3ZKSXcqh5MHnqo98qEw70bq8OJzdL6VyNY
1mlgnGmvUL6yj4S4uw2GQExAzC47fiHdCsJY5K9oMI7qudruynZvl9iv0+Sn3fUfqv6JqSreX8jT
DtqBPG1vHKvkqKkHWT1Y+byt3rOKfkh1y/XJmppbmDV1SSUd2hJNgva92Z1OcJ0AqYBAMVk+tMva
nSlrICh3KNjzeN5aBuhWZdLI2IDx9/JeSA8mJ/T9DeXJr25B/Fm3XxSzjpsPj/LwR3mU7yepPinq
yVdPRXNqmxO/m4mcmqafSnNLMhzkhDAvqUHV4yFftAjeT1xvi7GPWpwHIUF8ROs504xXz2k5M+4k
pgAr7UtGhuL0qM+ifwkXrKrqwAYUlgXkNOwYjxOGk8z+fXwoNmCCFFp2y99J400/4GoFt32cwQC1
H/JhzjrmkoXHWrbVt3RhAULGchcaG3N9Z1EQQzNz08FNWBfMnH4GhdKe+yhdns6YpDgP38Z/heen
+yu8jgTcYzh0COHK7EQJgj07D0Vte54ClHhFa1eu3RCVWnA1ZGbDy+abSnYHcuwyWDz3d8DcUXiD
9VvSDsg0kKdM9HfINPhGmkMRHVJlD39Fz746abmgVlXYJJh+MwAL69mB5lUW31OL9/woKIeBBQBE
r8NAk9QMcq5n0ivtLB6Uh9LI+oBTwV2E0S5wqnZK75QuFFi2d2j/GHqv7Od4v19gXc380xHT7S1t
rxsf7nijH03l8I1pqHyL+ytNH0/6mvBcCQ6ZXdPeONuUM+KNoeaYF+W+YmEVPOb3dceXoCcBsRLw
2MwstUY+WPKDut7FNbzP3QXNg8ACLTYw/+gl/q/2wSc5Zkbxk0wPj2qw0frPyzGsZlWi3XNtwbFY
l5N1j+IGldzbJSxAPyTW1p0RTP2ZjpOeBJxQ7YidTuN7WXu0hN3gtkvPHZYJvbmeEA8wZJCINMxl
v9le9YwyDzuAuS9tSh56s7XQrvd7KFql9dmVk+FE5cl0X8tfLyybYG6I5jzmA6MobVvjNI2+lGSi
yXJgg+5jzz6/GM2+BxUQc6Ky7LvU5kXsLkNOON0qqrPvvwLz7CPgWHbhtI8gukAksCztULdrq1ZW
M3GNR0qNNuvaP8T3U2wr0mKqlsvGqQ8Wq2xbXB/A/P/FVzOPknBQMSiK1KUfquAIhqgV95mwmy8r
gunmWpLXVb6Gjqqt5laTfgbtTVw8yn00o3vHutMKSrYBmRZ6Z49MtothtgC72+iBLXQTaQ3CDAhU
g7oqp1T3sbp/uUbnY3fxo0tenQX/hLsMLxQeQ7J/PlU32rFCI3vslGj7v4cn+dn/8jdd4IkFYXSS
8HcqU/XgH1iQyhRLI8qAOLSEygTPvd51u3g4IrfRY6qSw5cvxmehO8vtm2q81VNadX2TzKljDrCC
fJ8b6RoyPYtJvTwO8pHHFvNVNO7YjAEjuptvYLUFEgSYuZwRi47gkEQNOVwwxsxn1SXNznpEL+Cx
+H6tu4Bl9RpcuaXMViJaUeCQLhNEeZO+oW2s7dp4Gq+k9iBrBz4nunEM+yPe1Hb778cXFvT8K2w/
gtJCOloBRQW5BgarazditNR3JB8Wa3vMHdhrkPxUrtHKVdl/kvX4ZnNz4szHCFT+nEXnTn9bU420
xkQ9/TCpe/pZ0rE3bvu5oM/NT8qFq3EiXHUEPAHLVbZMcbYIJMFS+jPRxhQgynDuly9PUDZzipkz
mGxZgILbsbn5wui/zaRtJW0lOpsvDYQmfph2IWGtmv4bAtQJFLmCi3ydduu0p0VlHRChKzYkrPPC
Tlc+wpN0CmsYZmQs3jioCsrqVob8BqbevFbRNZbf9PaSsg7Sj214wLhQut0dMym/dgslkt27VM//
kdL3ZwHq6yMmA6/iB3/R/ig877q7FIQlaB+kp1c4moyIarUB29SbO0v3rx7LorgM8yryfGAQFsOD
7KmyN5ZbiWSDP4UbYmmbS9t+wbMdJKrQ0B/hjg2Ma6eU7Eay48ReYaPi5DEfR6rBmmo3qp4qepGx
jbu9oR+eiHkyXyDmdfHUBef6MSHmhepsrwxWDtFBq+m63bcuj1jDPxnpqa8P1imJLvVwmqnOINg/
0/lMp0Jm/FHjGfnI2mvhZrO91J96cX5vVusD/FzWnpYF1OqurGIIMzps3f/H2HntyI2mW/aFhgC9
uWUYMgzDm8y8ISSlRM+gJ4NPP4uRVX2qdAatARJCVUuVaEWSv9nf3mt/IQyqRYnOxpDYwP0wxZwy
c0VMmTbqcRaOH2r4TRo/ZBpyILwHb0V2f6ZXiXDuTq+hmWyCfh1mG4MBkOEN+u6M7V3tD+sZ/9zq
e5VE2nCkv1s7j8MFgmgU2my5aXmV+kvHl3J259zZBG2GtNQqVFe4ZIwUXBcnNfGeqlf67JJepW/J
EMXNfD5Lu0U8w9RSkglCY4uZgPyBIyP9fnL/ej7wkMk6grVk/N5iWTVpoUS5qcy5v+nVtnqzDAdf
xWZON9U5F7hTTz25CNbgRDFYMO1QyRXtkCqJb2rVymL2Ya5qhDoY17x2xFc+rPQjM9/G8V5PDU2L
R3B59CcCm9JchbQ+HCT/2Lwim6V+L6U3zacPbhhul4lc25IHLu1SfIvENzAtRnmHMTS+4aX6Gdgp
QyROmku1W5HfbPIVs9VJ3eiot3ISKqGBGhHI/Dw5TDGz1hutDQPy/lAPS8eZ5qtfbL0vJOjAJHJL
CFMxuYccil91vQB99QpH5psKe8GrUhz4f0aFEGvhqhIn8iea5LCIh6uYXOWKgfB56E5diHFun4S7
YNZlbkiJ2+CKmttEa7OcCClJu4lpLHXG0E0KN+dPkR95EKVaUZSbAT7FMYSeA086X2lUOmP+Vlyl
m54SEmYejfecmhAlm/a96y5dhqNsoYCuipwNEHooaDMQFWxZU78lBNTBkbPVE18UtXrLYk58+A8b
1++kx6+nxjI1Q1UlTjfq7xbEjqNNO0bq/EGM2KRnZjrbAFQhlrChUn39VWumjl7G+DWnon4vkEAg
GHkMyeNHJ18+jtVRq47MvBphP877dALEc8OjyXIInZBEElOHZkmZZVA4QoMnD6bgdWwIpL7X5bcy
/iyen9FCjLDOfQ52ORMZA5nbyRTYexG/UlthbDFaCB3aAUYJYPy+mwsOzpKWTEwE8HYt4DYmFA0E
P4pX5OUErXWQ4ingFIHjEvTiaSe8z0E9XiWdAbZUiK95ctWhYFRk6PzQ84RqgtbD1zKLTfM/fK0Q
GKo+8W+fJSCVbQH1ops2z3Qu917c7QQubtpOivfhElCLqu7glgKfjcm/nOERyd1RpePlb0uHBhlS
eOtBCmerrOTvg20c5Lu/MGRtlmKI0TbbHyxyveVp5u7BZy0HtiM/vNrkkz/kTxt6uCZdwArI8g12
pGbtkN6twItDmPZeFXpd6JnKlvCDusxKmF5vRX1rgoucnFraJrJDHp2zuS7MnhwKitOoTRciI7nJ
w23k6k3Mlgj8NjT/4o9K1GIRQ1mwPX8BKGmBscaVWq0IGz2Ro8VJ3zdZOV6M/Cez0GQ1ckRkUral
NlgqNnqwkf6BSq0fx4fhyJrbFyterG7Eaczav+HWE8XLglUX4w3k8ud0vGueUx85pjwf3pBSOYny
TcnFOftwVUz7MAUXvDH+rHsAbDzDZ0ai+MM7Iv6m5r/eEZUSLhq5dLxs1vT7/1Dz21rOmjK01Hle
kl9BJ0QWqXElmU6jngILvXsqqSomExlKOZrDtZBvon8v9TcqpZmRAIGy3/r6e5kSMNvyvwjgoJRt
TIgNVYScFtEU04WPpdUufCyhdhn2iTtWT9uyaWCAI0qahmaFyEuha9uc68jRdaDlX1J0TlHA6Iy6
UzuWdcyphtTOMmlN/6JZl1i5BuW1A9oQb06C/E3SPrpNzegncPsBY4GjnQCEi9GuKO4WWUYfK9nC
XmFYpYKFW7sGon4N2v7xA5ogRTBSN18E6py4vI4VXV8Qp3sa3+gPJqlM6cLXI2zPEhNLq+LJF8fp
X+Pn0sKvsu9oxJGOaXOiDAfKhIGe4pJYY03Gy8ENGi8HRg6+SKyZ9URj7lKXywLKcPdwxPkImzqa
tnC/WxfiZDIReGr6nWhfgcYj4mrjmtBON9ga+uO4DcBU6J41MVX24v0ri5b6N7JotTTr7V8ibg76
S02c+9zatw33Ih98H94FV8+n2DBXZBLDsXLPnqdUPWgX3BNYktnmrY1YzQiVdfDG0ciB0Z37439/
9L5COv+6V5AZg1QJGVwzLBjhv8lxwfB8NIpaJFOtAswIxJftMOAb7KBz5IcOkKx5HizqORxsIwwe
WfCwwmqcrOkt+VlpxBZCcTcwZ+SLVKu6VdttA1ucLgqW2A128MFf+Rz59tZSMZDvjsl4AdOcPt6i
8Kzd/eKbn323uaL0nkpqgc4J/72tqQ75IHsfziV9DTuQ4SKZG/V/9vJcwavksuqxl2uvaqv64IBn
nChVz/BQZ3sqU3s6SYsZyBnjb+SM5R+gdush7q72sa/GPVPEp7/HcJSdW/0UxadROcrSQRWgReyL
ZlmN9m4GpVtCSwydTFxqwVLUF72yqLC02DOl3w8lSAjbZKycH1vp1FAHM1yE8toktzy5kSJ/6T7s
18prv9a43ihT7enYQ2hwSQZg6Xm4JjaqAFqjE8dOGDvyCc0EV0sYz9VhInv84Qf/ApH8+wc/ZQUt
Kuz5RcVI++81J5T6LivDmJHYsIzxC+O4OBmPi47VoHqbExd8YHMLPG/wPf8xKfCPYsd0eZin1RTF
IgxYpvdCpcHiGqbXATcUhxv5YJV7mgowZzqKv5Rq59WX8dVLQFB3bCnRYeshkeRBeHheLhdBucrJ
jQerX2Xh+quNAPpGpa4oITC71QADGQVIgCZMmYb7hdXDuhih50/3wJNtPE8rUz10FHWH+5wMYLuS
kRcE5yCD4WJY7NnQoEHWDuIiFydZHpgBWO7eWOn1WnEi4g6wEbyHdmrS8wLk8VYEP5Ce5bdE8B4k
zySvAR1N2hHvbsu2taFZ8+/wqtq4qu90cCKhuNXOuj9j+n7l/UR7nY7HoOXecpWEWxa/+/67Vn8U
xTcBCX53dKlcQqByf32VZWQMdaQNBqeyJjs9xaxaosMXBKqmo0vugFBlHl09OU5NTEZ0oBFIWU1J
1JcwNqdsCS3UmPL4QfiHgfMXuvb3x8WQVQUw3vS8/B7DSmstaVNBAedprTn8P0ZPNndWOQcw5umj
95w9XxazjOoK4dC+uu90mfL0I6ESCgI+5hLI82SLW1bwVIZykdewez83NPVFKnPqlcDbii+dyMcu
Hg6sFiSd0FS5Mu19E8/dfLSOlnhS6jOuRVgtaQJu8/Lgzvwuw+gY37r0zc7Ze4J3CB3GYsm5COaG
wSOheoHD7XCw5tOwkSS3SuM71Nv3UHVEgqF8YI3jpLZg7DLS+/Me/ziLXeVyJHkYbsUxBGMNBxBz
glRxJAGhoeM6SNeBRRJ7Va44lBT2Lgg2s9kgeYTwaDciJ+bRuSbOVf5QsXl0ay0jX+QmLT93jvWb
8EmPzl5KD4F/7ECbpEgk2+ZnltsdKDvKaOM9AIqAbr+JOtdZN4HBXvJwjUOteenLnWLkW0EEXTZx
fEbwtRuAENPkZjFEzhwPnkZeSnFq4w+Pg/ySm/7X40CuyMSDIE/n+n+vHr5WhbnfFsGiPxItMkzv
STm7f+C4wqoFbMTApwZAdl01xKU3ubAuHxvv7THu8w5Tqtsyu/X/ajQh9TaIO2VZle/WeG+ECenv
LemY3X/QGSp0awXV9ViOlzIAo/z+PchurWN1OxSmWN8b3cHUD2E2OVKQl8jVQG5phE2BkE0x+JKu
nUr7aNt3pbgnjyvX/zo8qI8jJQ8rdEhaHoYnlr17q96b7/QnSo952h4EimeVHXOQ2liQvIHSXvZE
11a5G6tTyrOhGMPkiTk0+pFORdH08vxQziFzkfzENmyJk20Y/qxcueiWveEGXPIXU3AfR+nfeE1y
nJbDqbaiV9R0JXpFIW2mbta4wJCBmjxDeLvgQpbAkGl6ojkQGHK+kMG92evYXg+xlxu7wjzU/nEW
2r18koULjmdBO3fprRNuff6mRu+t/16xmVrvFkA3bPYvuR7rSn3/7O1mfGuxvkkz/XmKGAxHBznc
z5k2zf3a/mcnhAKPHyxvAfaEeygmbkaPywTt8GcxL5IlcYQvCYA8DZYpV1F2Y0tfJqNEaCSMEjPZ
/e9bmPK7f+4VdzeJtVEGJcK3NX+7WnZ+khuaGQYL7CWKNdlLDBzc80FYAq71ycA6MGix/lc/bgZW
cCzfFsWo5zC6PqiQJIovTQ4Yw94MpgPhVuMCMrrq6HKX0wyXu5wA86CdJbqdYpni1MiQ8VX+SlOZ
ssRYFWF9IqVIs7l/EvUjkQYj3LGfYtwiYo8dR8nec/U0B8W86JY54qwGxs7m8F7Ub+njfQTeNH5o
1N7McphJ0emDVvJJcCVnDzT0Y4nmqr00VwCAgk0P/cGU9l1DHnFXmgeMWWl2aTBmDbZeAEXeqiam
dZpVtwks+M6zUi+gE9FhJqjnJzB9yU8tOYbtQetuwJLMC9y977n8TSDo+ZZ2tya6xPqRffPlz2ow
A7qY+lVrLUZbsp44PHiwjdhtTWcxyfXbLVfIzNrrUFvXWKqDYVJD4PHldkIvEiA/PK5zpbyR9LQe
a5Q6u9YOzD47G+WX1F2+4hyHJtPBqV2ASRqck6pvUeQ29k+BUg2k+3pPf4tmXjLlrJXchI7Z7JQ0
+yLaj1Sy6mSxzmnuHhyF1a6amcAYKMcSlyCtFG6sMx73VeKDibK/ND6MowL8JTGfQoQk3HDUk9Nm
BlFlzpNjEEBGGlJ2tv7cEUZAJobEGz+Q3NfVY0PBI5Zw9ylvv1AcGFm1v42sFrGH6YrKy8xuQCyb
l5lY9tfLDKRoZKvSl0OzpLatYajYgjX/mizqCOevyeJ/ikAnBID6VxFo/VjpnHs5DpFxc9rsLcve
KvVOtO2IBcQilE0L26tVCFM0ZwZLWEk5U7btHL0HRFD1QgQpdjzrcfts41k6Y3CGDSSdHXGbixQm
PL75J3deE3kvrrV5MeTz5xF2BfUhEDWhOpK/5d9ug4K5S28OQ3S4HZt+htkLr7f7iecb9Obcn01v
QTy9BbLyh/mHof4vtD6WSEkVaQvhEII18rcrciSkeVjLMq0QLyuZQFpD2MpODDlx9FLfs5473vQR
S3l+mL+xFMmi07wZuhuz5hr4YNfBN8zXNKRbjKXm8TB53sobmuSDDfxv02yDf/DltX6iTbtl6oKR
RmzqXm2EXegI41IjUJ7555avcqZXPz7mMabMH9kTTtg3wfj+qH7Q+PuWMIx8oZ500dFjFhOXTm+i
WpQ5k1QqId84/fo2JCBop0CuyfjLflLSnmELQUNatxTG9Btf24yAIXneSu+t//Xs5+ioZYbd4a4n
9yC9P9J7fskvb6J85Lj1sGFhs1aZ2M3b71L0DYAQTA6N1IR2K7WLlJwymZphelcY2Dx4RfplwoCC
pqERZIXbJ3N01gBclvEh6B/xPEkOPqQUdY8fhl7fLz9MqHnZDF/Dynync7gtrqDXprfzeTr9bCIu
TTvbybpVwJ8K1F0U75TEw9nFSw05p2xXxMfJ3rTlKsM9L60hCN+HV4ltbV6l4uYr6wRcn7YNLLIz
6eNoZZcouxGjvewnp/JzJiQzcjViuc0Wcb+r9R2s2EY6SenFHC6KcsVBB+ZU243xnq5wykPnYbJB
Yy/7n0Foi1gg8lPOwSU5Tqfoeq9EkIM9a9uGpCQW4c+S2DkoX0TUflZKV8IXpQ6OfP8UwXVvcyi5
5q6f5WTEupLTuW6xL08Tk6JxeLIqN+oJH4J5/arL5CAEMjFhUWwdIzzpzSloT1l7qvlVOYbxSQ6O
/bgQxb0FZ8sr88nHL4bHLNg3n19nYq2fzsSr75rhPfVdDU+7X7T9XNJ+GJZtvb5n9PqebXtC5Cl1
m3y2Ghz/9vou4QscJGEvl7sRApe2lWH8d+uRtX1B/TW9SYJ6fer3vd1aW6D+K0ppt1bmcSUfdXqv
X/pju+vQHfdaD1Ltxk896C/2Jcq/k2ke3RotngvcxFL8qz5J5+r26q5hnIfwDkwAKgvAAbzAAAce
YHc+AwfVPYOmBMS32orcdpqZ7ZAoiEUHTHqru/WP1oIRNjdL8jz7pDyW5ZFrWpeepfT8PjNIb8pr
2mlaYf2OPMl4zsLysI/FfV/se3EXBRMGSXxR/dc4uvE+bPqODNAKM/h5t2ZdZkdbHBQOBsl5lC5h
cQsxA9bbEC9WyRFiVuI+FyfncQg+lrHWoi3eyS5DiqUwA5uOqOziZmde1H422D+l9O30mAEzMPS1
gk043nAYHLY97nhOo/wHZBtZoLOpuTiZFTXPqPeziy5OZxf6EWSkMeuRLktXLFelsaqkNUZosSfW
ud3GzYn1/sgdFZD2M11KADjLz8j4UVrfF3y2pqvWrl67Reo2rxk45MVq5yuL8o2/HPTIVl0omfMA
qGkzzkJj7WmDSKfPD5AUTMCoXetvVfHzafyw2u+h9PHo3lTYlOJZHw4dVw/EQZyJRrPU6BdM5nzM
C2lWt2uB9ZMwCsfZv22Sre9c7TTgTjQjmXGFS/oXuZYzhB08dzHdm8VxlI4tzlcv/KbxuZd/1YR0
/s7/0aT3ZrgKDruojH7ZuFLqznYa1lllPQtmSuTVByWaVbakXkSDEwF23X2heFLqvP/nk0DgM8GL
v9wACHwznyt8uyWxZQYbrmAVxTVTvvthYqqa7DsjxVrauQztUNk0IMcOTxud2GU6N8OLibADok5V
rl1yKzGX+DcdEjjFcYcmPswNIkfxLZOvrXl5mEupmcPLmhyZhXXDkWkuAEI9c9cSnBomHUWpnJ5h
0GL4RWxWNkX5LZK/hwsFuk+8V9udwNJKAVK7G/gHzXPB2lV3ybql8S0trmI8K40pl3D7FWPF0Q6K
dsA3Q0IcU1c09Xclze7zWOWnljYXNv3YEba6ho5tTtxAnwtNtYmBBCmOK+Tf0pne3YbuMsgwfY/g
KFQ4NYuHNEneSntUqv3/aYpqjOXMEubJtcDltuEYp2CF89xfafsHryimF+6P/7hfvlyCmi6biFMQ
hsTfXYJqnMe9XxdoktneO2LDGTFhlVM25qY/mbQwSl43PbleCFaP5yLiheiukklz3CbLFpwEntmG
FzK85j0siPdHccu3b0Pwrey+Wcb33Pw+kpbBUvXaLh8JlCAXHB17PtI42lZXXjiaap/ehyRORkO/
OICPGQsqgCc4Sw7nyk26vyB1ifyvQtjI9kZ1y+8G5WbAsemvCqL7r7rY8M1CzTAOAn0Iw6plEOFf
gura02/GbOT7+D2wgQB5YLDiORHRLPj1DH724Wf0sw/c1Yqze9weTj/V6NZ2l4d/GuLjARfbEioG
SCECvF9VPOIwUYccu6hPinm2bcrqWG8zcZpwPqItB2Ag/YG1zx8H0uo4qYUD5VH3R2TDoiYW2VK7
IU8ddYttHVN3cDXja5Rcy+TaUlkknBPjBM05eQUsdj2zl4LgVf+yWWOA+GK4Qb+i4Xwop5LhcXR8
mzwGakiNMkx8t1s//JWUrhiByjay4upbMKuTk0rLbrgz0/11/Khma3E41PIpX8svUl1AEdvohCOB
JyejLb1w6ZUde7dU3RSfe7ACsOCmPWRO1H57iG+lDBj7UscX8XmquDc0AFh3ACmVP2mp5m+lstPT
ammaNt1CkdLps/u3GvJIrbjQMtK1IJRhFFGCIgEMnAmEVBcjTCvzPAd2McfkHHNMRSjzD7JEWemp
TM/dY59zQzmbDsPOITop0alUjt22aLk13ksbA8+m5wMmjGqt5Je5Gf5j0TtQptopLbDfhy2sGVzt
jjm4wCCBXmnlOjfXxV4ArqbxIMMAWKvP9fO5rph1GesH0Ionk8hp9pk/+eHbBTmu8Q0TDlVzWEIP
AUHbu9TdDOOSlufDzxph2lz6Fyq8mrlRTJQQ8TCKs69cMtFj8QxTDRYL9yj0s4fpIJ4R+sZug372
HjT0Uq9DeZ1gCnlsKDZR9I04bBbj6FKXpr5cmfrLlRmeBOGeB29SehfVm8X4HG3ZOLFaazNsNTHA
opfS+pethhHfsIqhQyG2rk2D3Wyj/V0IlcLpSDD63MvqnvBrfzu6RFiSbpk6oHmwVbhTlJRb02el
3I+bwLykOArNnME7D9U0mKGyXD1U9T7AdNH/CW71e1/c68ExJUUTAfSouP5+e3CAWPSC2cvl4sHU
z1pHLwt8PwMP/lXJiocCe1bOoac5VZx7kB5lOyYPD5bJywWv4qvyhspTQy8F9jgDgv2V7cL+jGKA
Hz6lJzfFT+fWdq14lelF2QHysXU3njecupfv4jDrPYnO73It8PElm5VEpn/djmvre55TUT91PFF2
uKpw3YknzMRZcMZjHGekhPm9pZDZwLBBqAXhGuUeeKJ2YF4z1Q88HidrPHX34kUoYMT+lDYnSb76
hy/ipkiGniTpewDYFTtobPuQBMD23ePv4YPxt9O+S7F3sNP4KBk7+0ej0zd2YuTjoMTeBuPCiAAB
NwJ6Pt342V5Tp0CbqybbPeiBnAgUbkl/nawS7aRYZ4ADoQJzoPikBIpDkyBOM+0m9OrK818zbcXY
KPlC7GzfzmVPZL0i2K2unwyxLNcvIFytqThPZmfeR0wTXjFb53CYBzcMV+mwmol2Y22LdBenu0ey
19p9q+0f+CO1vYCcmFwy6m7sX1azZ2hChOPvpPeny42eo8P8SAfO3K269xksmqm/0DpgXP2PD4hb
ux7SN5zjLzho8VT+qjR7PaKMeWcC+lXgdCC75R00rNPnnMRHi6VW48N6XEOfSr+jy6yK/hd08Win
ZH96pH8PMDLL1lRVA9gmqhbJVum3kLQaPKWik1NjIsXGZ7Zvnmv1uaro7eo3oDbebqG+DXU3tOxI
5ARoDyyM8/RxZcyFmwkBTcGo/zw0wWned4I9+B/QS0Sd6cbU0136i6xa9qQoknWdw82BibPHjUba
+N/AXSrQ8MNG6bpf5M97ELzV6b1Sbx1R0eoyEpZ+bsRv8qKTdkLtKSPHhg1W6GEVZbuxX0okANND
Oi8t6KNekP4FWXu2e3wYtH2GUKNXxqsn9vlq+6QndqrvpBuv2ZjmjXazQf1YRYJLG4ZmMVKY0wwS
dr2tKVugv207QX+H57Suhx1e31WEGQgM95LGv5pm28eiHhZPa4Grkkt6lDqP0REqIBcUJLtDMde+
j+x7lATD8rtc7OfkrCSOkEbvTfamj2+lei+tG7muZ3cx56WPs/+YcNVVPIwiMHw3ksatiQQ3hbYu
IHEG77BBtCfzth0ad9ZQ+0KfMfqfm9D4DGPcoP3WMaRj15x63qX03M/L6NRHJxk4mHIcseeUVK7u
hV8c1alrlfZxxcVxW2ZbYN/PkJgdzatTsiklbrErur3ZHaa6Hqjb6dEtp0IMu+6YCHHton/yUEj0
jJ8q6xzF1zqyNQvF5fK+NVFxWAe/Fa9mq1KYZnOi4Gmh93XEUGaWuDf+Bka0IfRT5jRrQl761N+W
7jXjsLaqa5PeYv3uR+/05w71B7xpofro7wbFKLaLLTNMgNtfRfla05zMEJpqSWYbDJja96JbUY1z
/AxBEwzQRh3TQP0mS3dqAHGrf3Deya/Q7z9Ow693SsM7pSkWVT/G79tEZcWp0osG70C81jpOF1NS
ql58tUjw3BeG621QkVC+60UH3ULbdLR6cC9eNBgzfU8WJ2+mobAugJVWxh17h1jsQLl9zJXq+Ihm
YedYdi4d6Ol58vERqQp2Ty5Z3TYPN+rMlNwniaM5NjZ58on3f5d3f5mXIvpGBpJPBBDnT+w26SZu
N34BEWMN9AZAIcQBmnIJTvLuJO3ebzAzld17Ob5FFpNRp+wW9olHtSnPXw/qMJzKfEYmQTtQKs9M
kASj4OiCw9mjzVHxNjGE1xj3LR5cO4M+2TjYyL/wypw7agKX1Wph+Qt7a+Zkd+8DJq0KwXsFVZ4R
DBY9Znj+y1bU1yvxpdlK7BON+0C29fGCfJVQNdUu7LczCPP1J6dUdabTHrQCW9xJbk6XQ+8UxmTz
1UYabuvaYTeQAa5o1A8s9Hs8rB4aRqz1ObRhLX+xLzjBKuE652hiLWWdSliIPbt8RpNp8Vz3xdoI
Jj7YV2cg9qgofI/jQ9pQ3zkNVZ5oVe1qAIWEFTPEY71VbGI/RGTkybX236cs/w+HCAu6por6xHmV
Lf11VfuHOWkMx8KUhZBDGu090lYYdkW+R/pNFxR6d5zxk2Vww1wZbWn2w8cHSfjLxxeKB0CcRJj8
PfM+Eluajx637wqalXYljcHdLPYdeVxEuCEmKx9IgrZZhtR96VSequUmqibgZZHuw3Qf0WV0TCUA
6edoMRCueXGD8YCmj9WDfM1rOTbjeS5sOHiMD1Q4L0Kaev4oxO9J+h0kQdPdfgbRTSvODryeXWdT
hztZA1bMCKRXKweBBFo5KN8ISJ3P1L29xWRMK4L2hjaJC5haZObA/5FNVHO1Ddq1NEuDIyGEtDyU
U9PVzgd2/0JgBzOBCgyodpx+MdW59HhrPB6aSx7HL6c8TrYUOZ1/nVwN9Ki/Yp55sf31tCu4rPes
2Qj9EU5FME9MdPcjvOoIPgpeZvj3gp1IixEjcP+0/3+quv9XbPNr8VF5ACjE003xd6i0GopNpbem
PoePNzGzkuUtNPdpcHpIk1ukHmnlOUgjHMSjFp4s09F8Lyl2ZYE0vJNYbSrsfsSlpzv21/is/Ieu
Prx+8rK+tPgkgsnE2T/wns2/avEafyodtYDnldOo61ld0+dN1+4Wb4owq1i7IddfOmGT8ArF2MhZ
sCbkqQQoMZ9CdAeEaTM6aJQCIfK2Hg2yszAhHkufwwYlDvzpUCGwrWFkpXATW67qkVtEK4lNgwp4
OFp7zTqkiIOwc3Ct9hOTQKi3ZjoLwkVfengjfd+jzk5+L5R3yXjLWrKA90G3n89NXV9046TNDH05
NsuEJ1tcXK8mLggkd8z1g9uQV9dWarlOzDUtSOnOgOba7kVtXyWHR3eAh2PEB2EuWu9l+K5nNrwd
Rbn7z/mvqL+FxdVf6MMPX/3IgvfQvMkTitjbsA64DRkK+tsEwgc8dA6xJilfglz7YzhFMn+j8U2P
CMhxCWIOhgDF0H67xlR+Ho9JValz+UOTZxIC5tMVo1Vw6374xmz+JvOL9Tia8dnD17eyKCFN1qK0
fpuTZbJIseSvLJO9oQgppAWJJx+7ffEpFp9B+RkaP6QlCPJBpQf6mtYXMT/HDQeOw0OhCLsWydJt
iPyb6U5I9l+U0cY6Xkxsvr3XZMR7vJLno/PUbgr9I4F202XXN2+ddGVv6m52TSlijUfEzJeHh3lT
24tz+BngU7S/rESOI+2cn6OxFD9Tw5ZGW9ZXY4aiuxUSG3Tz1n4WxwG22KIAsKe9Vc+Pofu2jfx9
Q16V1c+nzWPSpdtiT9vs7lte4JGc2rJ0azVyq5dcvXEbwkmz2NrMGMOBqdlbz6MUnoPs8lCvtKNL
2l10u96dHVvda5JdkUzJb13zOLM0nVd03q8jIIoj2sjaV1aM+B9TAXaiuEVHenDZ2iEJN8ajxnKg
CUtf/PetQlX+Hz5WUVZEXdQ1cgLi71TG7JHKfU2z8bxej1OfCf3FvbkLx8PcA8yYylsyPp2/fuYT
+QEo4qNBDfKAIgah9+bplCKYK7qdDHOFBqcC+5EOsTBRm2Eit+Xu8Tp6qLOKoI0tBJwit7S3Lf1g
ufyO22ysne/7uHSpl/ghWrtu3jGhWQLziwp8PdOCNGeaH0wp0t2o7oJ2h2E+07xPiTMcGKFNa6PR
8lGh0WKMR6NVXxot6uNcIkpe/U8fM7W2WINA2hluU628KaneLvrnx9ubObLOreZvUzCPA7+wTqBJ
PjbDsPF0SnKJxpAcwk/2qv7gFvBstwRLcyBsFNcdemkfNt6QcTmYaeI8NL1lYNA/dyiKVRKtB45T
bBKwABrwZZApNwgs2j3S7joTYTi1Kz38LOMfTPVT7QOQx2VgZJ6d4uYQOHU+g26bu8xgsM+BI/8C
vX6NwbFF+Vt92KnmPpeOVoxgiSfgHMRYJa7dIhUWTbQM+smQx2AHQx7Tewx5AsOAAyj0GrMMc3ti
zlirFBoODBqKGmUl46PPyfA6P2wMwFq/jatNk68PKWWTsVsvmfr/XHGZAIzub5gLXSwYlLn1Dm9K
VO6Qbk8dWjxsM/upHiIFzrW3slGdDjaTI75Rh8orbbETWNamqDaRsEpKDndrs8P9sxWhCwFnPT+L
y93+0gTScSUbMAjHihHb1YrulfRe/RK0DUs6yqdEBR9foueXXoSwspCAOhtzTbmYz7OQnasOXicG
aGq9psnGdHOaMaCSnBCg2rKPmdFMFb58Dx0Fkk1kypdBsIp3+mPvP/YJeG/csqIbfcbQeZgoRZ5v
o58iiib+SgTTI7mIotjXyYXEtjGurzMzn+5NSrcvGPxZR188qfjg1POTRMfGPcvwM4NfXfCzCT+N
lZwc3WOBBUrawJJNyjv3/uNcT96GfAvQ/FNo2aUPZ6P3SDyStMqO0gOPL//JiSNGxinDPNZ3jXUi
s4HQRq++I4XpbbVptbUJEsDePAuHxgt6Upl5JvYtEx1q7gbd1Rjp2hsTW9tzJg77B7glc+GfvowF
WOnl8oxngG+GYU3p19FdaxdWNE9993Z89Fvt4eEiiP5gcZa131U2ticd0oAiKYpOCMXUf4PFdlZe
ibWQaFO2ttLdbMpCbjivRu23hqPs4+C52hzILXYnOmFlcbG5+fl82Os0eeImIAL3pD7pBOVNqqem
bNavJp7INeC4ZHIRynbysWzVyYXPIIeMy2SZNezniahemW2EB5Jwlc5u84DWWXl3vPG3BeH6VTML
5wth2BwWSBtN4WlzVcaAFQqUOC6eTtqdk2jF/w0+4pD1TNAhvq0D0Ej1tiXEmDmR5CTS5F/KEteq
JsKqTk+LMqM1wDZf3gjhuct59sZ9Oe5rQGr+XpxBiRojOwACJe40wQMUFUUe7e/GczNC5thpNcO+
7RhuUtgr5NiGafL8vHKzi8ptYm2NzBN7sm3cRnYp57NvDF8y+419nWZFvOSasuBiAG2cWUxs7jfz
7OnCKfLFtf+azBSe6cEhSl5NqzIzCPFQylPkh78jj1WWOaLoEGWgtHzb+zPyGIcG0BBLTbOTprjL
dhQ3DxqvyBCEe64mIRnY/8vYee04jqbL9oWGAL25pbwo75U3RFZmNa3o/dPvRWXNnJnewJ4DNPqm
u0xK5G++iFiR7CyTq4mAtTjZDf1BAkT5IkawcMURdh6FK5wiLYSRcKMTD94P/byezTVby+AVnQT1
BKG2hCJ0SV4ndgOB4pr3VskO8FNMiB+eRDZ+jh5sLO2d0lFx14IAe3mfY3sVANocZfmoiQdQoDQY
H11A0IQCpW1uP0x5TNTKeEf5R5gxuT1aJHG2mOdbEqUMIP2tzHbQO3wJKiW2MGz9Y47QclQnuTUx
8KuOcJdwoSSTvxTZKbINE+4w2yRXS90BdH7VOyXEOjq6QzMD1zufn25cgv7kq+Sq92O2duqx8AYr
ehQadmnvRF4vgmY0LAusMN62Ln+VSITtXFWvL77I6wueunYftPt52pKHNt4FneyhbxoN03UZdNq7
6v7KxVXHmFztW3UcSIZssdpWR2ycBNXOae1Q+tMWoXHd+uaYCizxhlVZ46xj7h+UifG5BqvKGHuk
eOs0niJymNiMe8h/Rzmix5A1aUPilDeMF4/jo7lvjBWKSgEdLWLuMBKu5LVZnD3lM5l0yUk2jscR
w18wqvFwVY0YfjqNY2keShzIl3wwAaYGH5HszH3WUGYP3j2WtYEQDrdBaZwyOg6fGKIjn1gK0HlY
WtYYV1PhEFn7ebipikfofcbGLww6mIter+njZfvk1S0bflyb3VNlj4cMpHa7iPUNuu+oaP4z6E8Y
jp9WMAkiHDL/9KpO/AYDM388PdUJY0cTnDB2pMqxxk69Hbsj3l7qEqDUa6IF5PWftf+oyxvlwT6w
qdEhaMT7uJiZk0RYhcBB45ncwVOfDdFc6+YiyHzKWvaetDCqCdt1dJgsDfVMFFW20Huu5xGPyEbw
3hHiRcelqtk2xiZMeRkdbGEWrx1VR2I/jdKpp+yVCgfsBLYP9S83QdxMp3254xWi1qBPWK4O/TGE
DyUu+pBk9zKjtoFWhmEL2YXVidOayJm/BjEwwl2mSg3kx5SfcH6q7OnXDwIFAyyjWxFfjeEsq0fJ
g9m7E1+7ckKsQDLXP7GC0trQD8qReAeVIJ/I0Y7laaVIv6rhKxy+5PDr9dtwJxXRnHQjh9MXYyzT
iX1ncDGggzjBGcXQFcQJYJgYwdGd+yWpVihql1d8oyUySR40F0U7pWYUs6vqncYzHu4abbx2viZJ
6cT6+tWtOfxor5Ukj4cfPOaL35y5AJWg1PYJ3/5TLygglXeutlHTbWLuvLiclm88cYL3rE9s39ol
1u5eii2udjJ8DDkKO8OnYiIZ3grtIYcfqvUp5V/DhLTsrAc+a61deAYJbLB5gZtBOlnxpadPI3JG
H/0MuhgUmX9Fuoo8m4mKM6Yxkq3AGEodC+BUoLTeKidvSg09umq6gh/mTwvzKMIO89ZW47QCt+vd
QMt7eujRkEEKoN91gPiJDTlD50idY9nbuv38V8K3WBn+VK8pr9sCUycNDo5iTIOb0/4ztJYDEzcF
WI9nzCvu/tGSmrwIP0+xLf1ty4m53ljRODH30OjZAJeRNJK3A35NunD1uVzNTQ/2/UxowT/P03gB
ryIIOOsuy4VL2m9Ya8a6j5yLPCwoims7GC8jCqoB4cDYHx7/xAqeevlh6B+dk+ZXt/hoLKpbnrpy
p4hHWXn86K+VIS/pINFbSBhsUHNEKcPY1f0hUE8d4xC7LRFittaEm2IaMmilCGYOK41WoIFTUrH0
h+UQmYTY2Y920OdyFup4G6TUnDnRopfP+etklYcEwtRpiB+edVPTayufA1wjB54XLdwaEDpN1p6D
zOLdng+WNRPPxJx6UPfVqL2SXaCgkxmoXRW/VONahfdX+Qjlp9Z/1P6n6X4Gwac4F/2Z+/WyVlTG
kaZUIgpHlz41Fu6ifMedLH2evuNO8LQpFiDulM4Zb6r64me8aXmrUhthGQw3++53oduDJNjecA4M
tpujkKPXqs3CtK30N3M23FwYmjJpnbvrjksu+/O+f3QlSYgVYZ9Exbb6J+wDBaki6zPW8AnvjzzD
d38PQsDS5HvnLzFYA32QlZPuX8PwXs3Mt8aHATnoaJHZdLrTsUhWm8ndKx9dtIbsrFt7gHG5eGhp
s84OIQDdsWKPh6LYSt5RlGjf3Q/0y8vbSNu0RPgn7YvaAHqLx5RGnKUzS7+Dcsao44nYPUeUc9v+
HrzfCDbWkxmtptyb4NbG2EKDS68j5B2icveD6s9KH/m/G3uyavOsprfcxcxjx/k2iz7k5lOG8Y9W
RQUB9cZjhzsnzENXEZvct9VOV7eGvvFcWgDg0cI3/ikVpU3+kr1OnOdpTlbzOaiaQG9n6uhyZxmy
Q+/Bom/Ba//j0NIicrTLslrW1TKxHpjhjNc6lFeCtDTeOMyoWLe1g/W4P5Ywc+NL7V4mZ/VeLCRW
A22ltGMrGX7k2F+L2Zr80p9RtbqK1BXR9Vkg2VwdBaplo6X6Lg6UiEhTI/MuDiSGCedw2JkDoBbc
e8RpggvsRQ+eszY644hvte6S0vO+XXydAneJqeWgKgfT2MM2j6XLEC4xxVWJswEtP1Vtxi1BybHz
Q+o/NjP+LKEAe7brgmcCK4A60CVwY8DH8bROfkXhd9h/v/zfNLCE3XeNsyb+1SxD2pw5KjEHDBxK
VNDE2vcYUHhh5t+n3mnx5ScH8IfMegJ3ndNWpoGj3G6IQR1SsoRpuMEyKOOcYdnyFmn3x+AQ4ZMt
UEac0HAggXoTuijdyOEC78pOOEB8QBpdN8boyoiwqEaOGzo6ZdJTeAZafvfbmyZd3e8O77zwZz/p
BTomx8wSTS7qtBAXuPsap16Y0oIMQV+f1PokT/CUDtJBF/ehBFCdUx39qPMf1+ern+7n8DLlGUsm
W0Kdj8BJlsx6+AOLb7IlsHgtXUnpqvXXoOKB/hLOG5ZR+9Sb58j9VawnvcjYHVkf++CWNxevmdW/
2+gA7ytpDi/94PGXXjIzkDl2jhVrJZccStmWewwqiES0sonG4dUxs1jPL1Ab6f/TqJe/uPm1jG6v
iGrgmxzeKCdITpQAnlbi+zd6cRa+GRJv/uVH1qz8UdaU+q2I9X8b0gtg4VUAkzSCscWZmh8Cae8V
45VGN8nP097ocKWZC/ZwkWeqNwdhw9aBIzrPR9QRjugBaL4OJoLp8tiLSlOh2q4aPo1+wf+1MJRP
L/uU009L+2CLCIZHmN/b9BrlQGZoF5HmzBELTrZsuPWMjJEWz5RudhcPwcSjeisc2wb6d9vATwa/
H3BiYcOS/dPsQHGCV8Bspux4rRMxQnXlW34batq5J9sbYPWHhvuKeSak35vXxgCit9S7e9DfvQNt
5+9BQ5rtKWB2wVnwsFidLbJxS5v7ok4vPhN826I5UZok1ED/IFe0YRNi9xCnjTBB8I6jPa1ibb2P
8S/oEzO8KfK1ka+v9tKFF8zeIWmh6sCRRt360Vb3Gas5CywbgDvjDIcpgxhjBdWXWmp4mLgPs21B
kNTaBewvDeGaYRTjWAEScYWQghjXieShMG8SoUhdmw1FEpeU2w23QVrUyi3v731/38FO/7Ky7yz/
Tq1fpvCpiR+a+WjKW+3FNvQdjzO2wXc6t1jCuTC4OynbqcCNDEePNh0tK55TAVXkDCKtJGm1LggW
r6+zWtqZo4dNVek1aibdu0ebpAsL2UYeDoJ0TG5K/5GAA7CDAD/Sl1Z8SRO/m042VTu1Eard7FJP
KRVAE9CZAbxnSCnmHI7r/lZiZngzuiv9kRJNfZW09GlN0mFcjSOpH5tKNdPdtetygHTYxJ6HXqKx
g/TL2Xq3vvsRc6yLTZjfnpX1ROd+fwjEg5kfO8z/xVGQj2IB7fzQTz0VUjhN7bbrz34gyIG7emG6
kxgrfarVSrxU4Ta0f+SoQP+nHFU7/bCR9EmFGIEovB+iQ90c8uYQNYc6hjRxwO9qPKlpKULnxygv
UDrNaZdbhswgB3crI+Y0ZAJ0KqidnqGHU04zO0bg16S5hxpkU4ZLqB/U+bt4XCP7wJVgGFFfoXy5
p/LGp94WFWnYAZ+wGOUOexPac2PXCKBUwmIU4JSFobEScfFO8DSGw3bgEG3tvfzIodAW23MfXKGG
hdGdB41BHLYBHrSgpAhiVcvYSijUGavZ7exXDGEHUN0EfCKbm7f+CR5DjvlX8Jj/hmGn2jWUKyTj
vFGqDmK5P31VCWDdhcQ8VZxXto2hmzMfnrg2Xy4QIceelJ940U8uUKzGXCBNDfVnafwKs+8i/b07
MLBsJpVtBUddOPJ6GsGdn5CGSOycvjsap7NZbuC6fby8T9H6FNLvJP3dpb85WWHAxgKRY1eqHsFw
F6kqpAQys6W/ChHw4zr11gq0l7S2SWy8sKh77q0Nb6fV68oCIIYHF5fN/zuG2sguHBgvwox7Bzoq
q5swEZslNG9cgaMJMF8AiozeNG/0ESg5JmiVYkZxDIUwP8Uxmvhk9Gpa29jaucm+nhKf1bDrvOOz
xU0cbSvr7O03N+0+xwNezTibggmGq9S1n2Xw6b0++vpRvO7DrOqvkUhA4VgWe9XYm3C09BWDUQ4q
xSTLN9ithBbdb5c2O+xWQz3arZIJhisXQ3S11/jmtgN3l/qQ14c6Z6rPc7TPq11Xb71uM12K1gWn
hxFOrde0UcAn2oZwlo1TLx+8Yl9NkoRT4tqI4e9OQIv3HxpV6P5n1X52/BzJDHokL9ww+mJDxvgy
/W2PsD3p8iHihtfu4lkRnCPtqun3pnuqKnWVv7TgO0ECXGf1dElXwl0RH2nw9IKn1Dzd+BGqd7fh
k6oXobdOmjHm7SNMvPmHdFG61Twr+IOxURnjPDBucTvXJfjGjSeOE66eZXaAErqv+TfgGlJZ0CSn
cTVjKPXKDwVhkFF5EMTdMOVKLaBSyuOV2vJjG4+3Wg+2Yu417zQwFbPOod4yxdm03jh3kclDsLxB
j3ujALpplu0LHjxx55MuKbduvRnijeAxxCrcFfZowi60ZYrzJYuE8P4Z6AxDS2bU2tV/SPe1uHjj
xgxeZtoas3E08AJcTk5TXE/7CRZulTNz+ZD1R8N4gRtZsjLhFJ9+hqpdCsDYiYhV9UtMOPm8VOe0
PEFRhDQ0/fcgWPxOJv9IM5bKZM8Jo42pO8p4a6U9CuVo2koLK55Iym8Z4+VcEcbez2I6LZOd3u2r
h0rW0k0OrXtgbBW8C9Ff7gFUxsu+DXtHsStjkQar4K+U3FfPbXbsAWn42wTryTlTGM1vymEskOtx
e+vbJtotI+yUT4MTj0wI6gre0p38LK8+F08Ofz+fXLJk+F4kkwGRN4ITQs5bEeffMDI9attI2lB1
zIR9lHprKlDG1t3otQqClXNDz+IrGJIxcxD2h5tDd7uVbhk/V2Rmqyfoy1c9j0DXMwDn+6JJhWuG
nM5iaZMnu3EYhky5HaQtzu+JbYhLrDKRu8AqIzcL7DGI3MQb2XS/i34We4RUx+wz7z4LcIO5vBJ4
nY6TO/U/nQgzfRnnNyW6m8rEzC91f6blSeUEOyWyQX6lJLySLmp/AbC74Hr/Iso9KeEN6jNMAFOg
3SWEGmsW5/NCmcczPV8XAxEWJ1TY4UEibhST6e9W5oZZfnjuU7WetfUswK0qd1G6msYlY/3COVE4
ceBk9eofjatEWpPm2jSWZgaUONexkZ7G5R4z6ye4pxcNOpisFEhngS0DlESTWfxD8aRaFot2FBEm
cGsoYEyFxaJann43JHBV+xQIJ9096a+TCKfCpjyFmsaCwCpb1fTAr2AmhKb8y6BeTl4GPe3FKzrt
KW6RMjyn81eqPq0XJvYLNz4CGmYJ1wD5d66zNTxMbSaXlz6CTH6Q6X20ZXmSS/Y/pKIwE9PQtGni
OrgcCm1NSC6BTEeT61p5OQAzz4l1rJkQeX+F87Jfh9xDei7XGCGZdsDZ3lJ2ywi9o9WY1iBpMR0I
tA/LEgZWiNjzSMVtkE/gwTCKVm44w741KN3e/KddATQw53xrVnlz+Q1PwQEBPIX+JkqxXVBM0LlN
+x9enRhap9TaVIHbaD+GfldNq6lMieQXZX3FFNXAcdzI9m6IAqq4yPgmhqUfz3uORcUyJGHf74fh
4Amcix9qdkuF+/aRdY6sO3G0ySIwPQ5VAqnhxL2Tj3AuvPbTnl3VoXnvlTkZiEIiZhNYqIbMZLQk
Gq45dKN2Mia2bS1uFfxz7vZVMvF2fsK54H1/wrkUUPrtzKqpP7ljDmvGKjL/3f49jk66uZXbqgy4
86SXx0raT55DfjOta9Jd1egK913cYTeGuN/w+vGI+HD+dnl/KIBq4KsPNvkXk+NJWjWAk1bknDtt
jcaK61nFduLNpSLjazn1/jVSvxp6PANuSFv4BP+3vA8Y6D9DOehoBuBu4jga7G4iuH9j1HqCIRt1
+jI5XM6Z8yLx0PT9k18d3g8IiXuejwJRnG+EtrcZ5RdMn7N8dZtGIYYZYlGT6dRKrlJ8gjB/BJ/K
6XGE+75W79Kon2o/upsYm0R4wD4yUMAd9W3/TPzQ1DdaG/NtwRl7oePvfvt8o3gN9zaP12G97uOR
e2tSgWOtjHKlR6uMhUpaFu5Cm3v4vMhKpIsITloyDyE2lIuqBCazVLJxIsiFtCJA8UuNZmY/Xs8D
euWv5HNy8l4cnEj3FeeV5MIj+cO6FZVzrZxfyQi6HaqDULQTrUD0v2I0Y3RBc4KNY7EVgFEqS51x
Q7qUESTuFPUJoEmMTdxt6jcYV3mbkBp9mkRbhn1JOw6Haa5TNBJc5enOKIJyFCu9MQCoZ9h0ayyE
2YkgEQFY66g4MMn95JEFz5eIEwEf0kPJ78IsxsUWjMHcvt6uFppBhvJgVXDaGC6ltgci0V0Sov+5
vAnKHBf9yMIkU7/6QQBY4vruK/uf/K6kJfbvyji6KoqXTSoExorfR8SqHYoAX6xshBkyqqnVefJi
e1pIIY0kHV77P1AM5kKvIJvE8RlHfvl25LdQN04iL2WNhfYYlMcu/zOQi5p1Ju2zAllrQ7MTcgX9
WvS+6Tut2ZftQbaOlndWqS2f9co1i26Ze6tF2wC0RV0d9WHtsdEOGOZCmnYDCoa3Zrthe+Mb8Z/e
vMmufksmgMPbcfmtKiuI02TfY76mSUMdBX4FpA7oZNzZXw7yVLvGe9vy3/aZRTQtNS41SNEUAR3a
4jME/xNc1WMg5KxWYbL3CEFm67RcyPqiJ7JEjS3LRr7W09WL+mh/7b0hw02/LsjnZOtk4cZbAe3O
2CjGhobyBBh86VgE7P8K3iXsP3QgvP61+SyMGQZkP7021qmmhnw1nXasIOHx/8sKqPxvn5cB/lOR
TeJOioLN/z9zTqrmRnLlNea01qcSOJKsP+Dpgqfhy7dqiiImpgc9PSj5MfEWZvMp+Z+h8DnWnE8T
6Y+1uBRGH08foFDRBUjCOw23abGJUzhqOzk++LQ4SycxWsj1NJiZ2j0u71XwBPNZvI3tYD5TUDgT
Kz+DfWU/ZeT+tTK44whLLnJps4QKHwAFyxbQoeogK23jhWl+wZVT4/SwpOQyX1msJ/C1NcdMlYme
7EVr7w6HiEjTxM2PQXHMaW0pjpkHrPeQ5SSd9gp3wFW/6V9zQL89ZVqYtdqFFyxygA7GhAGqEqxF
c7yXmMPmhQoD4wpMzbxMHmLwzNpn4D5Hi7n/BLpiKXcachsAnktc5DG5aO6Q7Bn1/OXPY4/ayrw+
T/WTCRP16da3ob6Y2n+zRqh/6wcfV3RDlCRLlDkG0Dr1N4JK9vKKQvEUGqZ73PMPGNiOpK86dKRi
09IppvWHSDoClh6yi6PZ85ulINzVCwchk3Mn4feMkXw5+j+w/OH/IJWBpY/S1UctXTTbKaZGuv2R
cA3vJKmn3AIURnb82s7wiQ4D9+Vdm+0qYYsZvZdGNhRa/3WgyCW8+tFVqh6W+jvUvzXjS+8+O1q8
XPOhaLdOPBuEfqeJQRpw0uvneLh5MjCbzzL5pUdffj/G0ssPy0Jr+yj8pztNJ1m9k7StFyq2wNqH
VA62sMjvbnolrO1PQRxQoBqpY4GqruxWIq3M4SjoQaBmAAuBmt1Xr3FaDBwKU9FRfScKiDds74e0
JTUq26nuz0RtkgcHiVUx2qqvTZHc9DdFJdEcV6JPaCv2uwyqprW3Eocl0LLObQ6S48Jdvj/PuhY0
TY4jnZ1s8qoR4yEl8rdwYkQNb9vMgJHI78y7JONbZWwOOHZNDBse9d1y74P+MDCYnoP+zG9XcqTW
Txb6cXnUpUMQTFvqyn3IvYfYA4fOJd2p3E3f7nR9Xy1CfxVkq1Zb5eBo87VorFtjXVbOZNlEVBZC
m3cK2UlkB2aZXjoyeuekUse+NJx0HnkwehtBGsbJpx8uEmnuJCCA7oa3pBVbsW5JeGupYEM66EZ/
e+OtPSJcymo0KgrLcFH1D8tnunsu6v/ysCvq3zLF4IIwMZMoNkkmGYZujYiRfzOyc5J4WWZGGPan
Wq19XzinN1R/tHGPzgCmqt4pzC4NkyP5Zrr3Vn9I6XM7xUbLct+dZQL9lNqvInGkhoT0jb2r9sR3
QyNVez1gUnMZsjaU0/g7dhf42sWZP+CZ4TNeCdUYBTayVYLMwtneJoA8EOc69/0lj2+Xi5I8BCYA
7tPSP1bIAnnkJDmomH3+Tk1o6l4jK/o7a+a+4DSlk5U0YD1dZafXrJ4b7iuZuuDs4CUgK9d942wO
psZUd1ebe0E8vpQJ2uCM2dncNBjBLuu5trN5K1EsFkk2S0jecaWEBvxatsTqQBjpI4igjvEVXBOM
rVhn+3mGt3UCFgeZI6EkW3ea1LEW+hORNOSvl85Toj3dOMaX82v+m7gpwoZA3YK+1vS1DgGhWzOZ
+n0xpMlgq/rh8vOj0kU53IdmvnpFC29GE61Hw6Cw1AXuSRiaxnMTRInXhGnj2RPG05bObYpTSUD9
OmMgp06PQrBsuG/3K4qp0Bql9Ka293vPpz4xu4PYnKv6mmiPNvxgjiZrX3H6u0c9HgEIvExFOad8
oB5fpxR92lr50kg1QDOjFMQABaOwqwFKWSgzUAM1PARjF5sHITsp2ll3L0JEzG7yE0seic3pGEsW
yCO/cc1/JZM0wsN+zoRTlpwoohjq5/Hcu2P86Nikp+TtwePM0re3Jv5lJZ/8D4Vyh+xN+7Et/4qi
CdfZYF6Ys+WZ006/VOudWDOr3+U1zWT0k40uYEL5YijZ7C5kWNld8LscQQQJ9TNFppCuMZEwlsJt
mGwcXuJDFtoWhSHdLsdmVp5kHAZzXbrk2e1RwcOLzkV2AUHrujPfW9AsQPUqciQld61x+f4ekk0L
S6BlqdoRdFP3OUghIMV4HqNRtlREJwscnIP6YE+xhEy/eU4mwOn+ddb/v+8p0t/j2D8vuqWasqpY
ioT57z9fdLkqpVITXuGsqm0rsV0X3/EUl2LfL6nSsJ2bUW0tf8POZHG2xvWb2jcslkt86RIpN2xR
72o8nOjAdJtpGd1FxhTRvevv8UVvPwHrROpT4WGdcq1oqqUbLy2ei3SBDyFL5m0+n/vWej/4G7Pb
5v7KutMvRHwl6o+md5a9czjXg28S/qb3Gx0SkkICWgU/8tsN0NgrVbmr5k0zLn5/WnB+Gfcd+1Q4
C9CDD0zrUXPhpggsq14xbMgF/uCJ7tshZaHY6/tx77DJBI5cqxIWGe43yfabK8osZx0F9sbABPBA
z3F1EqpToJ+K+jS8j96KNx69XVud7yYFlmtvl5dbGeMFnslJbS2z4PiiCWA4vuqzEd+i6p51z9dZ
MDdduz3TjjHm8V/CpDE3Ybv19K3WbL29hHuo2QLdvAfk6RyvPgjl2BpoqtvltCA6+QZjEKRzunJ/
/AYaB/cU3hTupf/KjaMd8e/3WDYCk8dGslRNkhXrb8/HqzVCXOwK8/ViFrhjhgmfIvE5LrFSteAS
a53z9I+7KxQPUXaQhYMpHALvqPd2A8ASIeEkSttmE0hU77rS9hVsPegyvTMHpnossGqAD9kQjSEx
EDMMWAjZMvVXNfnSt40bS362NLHatLPoiN+mfPtt/qSZfjfKp5h+2mjtuwLszi+pPjT1IVP3UkBh
Dk6/LVdG+GgLyZrifd7VBtDe0ULCvZMYXf00sJxx/+xO4Z2YnOmuiMkJxWax+YEkI1t3EmN3gtGm
uwbZRuEqISIHgn0abQTdkSZq9ai8hxHfpeL2OVNlW4vRvrkRLnoSO+nCQ+94gwkLESlqVhfjOI6W
Z7Udx3G0PAMzW0bCpexvIn7i9tnbEsJwNOpILl+/dsiliTfV1CnYkqbauxjZbt9uspzi3em/WCtZ
ThqM+vSvsajBZ/9nubSyMqzTcQqVrH+tYJoJxb7DffYV2dhBuQL9l9VEGc/A/xG+HJ8WDseSJunc
ed7//d+ODZIXZUMixCE/HVs+NZuOlB63+izw5wDilXzZ4GyZcXLIo3MVXCsZmMc4p1Y5hqVPaV75
s4dhE9kPhS2JKAyfbT5p9FGnF5VjVh7VnOdrpG+7wdYqt0jzcc0QZSH7K/13Ip/c/iLGt1K/x8Iz
qD5846N+/fJm2LKEZJRxshkKO9r4oPypymrVaWc+tehh+jclOyNNYRsKpA37ftvtUJQAhPjc8Wvv
BB+kBgwk3+7YMc56dul6O5bRE66pdW2taxRdKTCoC07nT8N7BNWSOsVW3fTxJhicuhndIzp7o7+i
foiiPTCLw3jVFbOxTMflr0g0b2oCM9X2fXPo9LE+vI2PeXxER/SmIBlYEXLzolGuF9rHIDoGwd5v
GLAscWd66iIAb/Lfuiz0/911omiybIi6LMqqJVvvi9G/falDNpi+WiB0dPvk4VojW4aI+QCyesAk
sCtxdtpiMcdwSs0J/DXR29JvogL7Q9SVtlxlFCbO88e3OdOBYMgjElNrF0gz5PNACodLHKOZgZ3f
piLjVloHozlr9jeT5ukxD/ZTeM8fyuFfxDyJJ/jtp6dKFmYKyzbDT6xcsCmLmaKMy5QM+2D+E6xi
o1JjrODMownDv7Cjt07yz8FYKY6JXzIvKU0HE1d/8PR13dlzzwNjdvcsTkIa8wwbClkVnFIIOmMb
B+Q7KsY5w3KAld5nWDgSPzV6g7+g8Ocnmo6LUJ25JsvROdGuFQxvm5a6o5ydWu3s9RdDuf5My8Lu
BnoSLUO+WuZFCmGF9eq9h1+E4OhhNl1k1kqIrsNURmtrTn6FB2uf+TvSPMhd7sqUoJ2QSmGlASK/
HDIOUpgnzl55rYlVVrMf5x9ZCWVbpdvI2AnEZNxjV5019xKqV4RuJBZz05sbAmD2pcxOcDIpS9XK
c9tRSHAhOmi2lzi6uFNyLScrv5t0DWIyUafME2r+GsmK9AnzhAJk0zvVoqWzFv9mtQrrpazQkhwb
SKLLvUo6P1sKd7HbklUt9H1pHPj4vRXWEbldie3KvqjuTSvuL/eW8e+rmtHTdPFs25Tm887uMJCS
RuLwZmx0xeZAn3Sb4R1N7GDa6rMfJidKa4xQNWqtIUanbk6WYjVbBcnYr13ZrKbdaEfkzQ54l9dY
RJrmGq3s+LUgIw2fFv4WfFqZxuVwKYTLMFp2w7KfR1y281up3ETlRqFqMQBd+JDnlryWcKXFa4pQ
Q2lFEaprLmNYIu6iZZqaLnKRD2OuWeOYG9JP8/EzANGHUZZN3hQMScMsuwcXO3yBoQ3mfvDd9l9H
QKunfjhh0Q7bo0suIjh0pIjUbRU4GIp1ZZuTinjtEnNPPMNAULInYbSaAc0lwKlgr1P2yO1Emt7X
F/NdMa2uWroV7ZDNsHCMWVOOBlvrbZhsJtmbTENCHLfBBqc43ol8bApI4rO2sNJdPez6YacOu6f/
byHxFy/GG+xJSFyauMrGfcSV7QqL1WKlnJK7e/m96PpTqx66F1W4+qYml9CuyQdCGc2Xbb7a8Mnj
/tyQCFrObMAGd4Vqj70p3cziYZA/aj6pvwiFQywfC/n4Ck7GIms/leHjqaWOK6zhStNE5WPVe60j
Hr14BS2anqFyKl+iidCy8yWTIvLtwJtJXGzWykefXuw7fy6OUIoS+JnLaSU97cSm4tCYvvyTH58H
65zmFwSjxdPuv+7QfhdRYOPR8ZBwethBhzg71OJBFA96TdjpXL3Oon4S6pNrK+KHmD977dZolyvt
Dew8/OKFXJKBF7pRnqckwfTGMZjfbWGh8BQEU9JGRJrxlv8EmhHlmc4iyrsTytSU5mioh6HcV8Eu
oZqG6YrqoMQepx1A99dSJzKLefw9ZmII+0Ucp3jrQHQNIc09po8HS603LMEuJsVquvXzY1SdthRr
Fsyfl9vpjwxL6oTzvdI6ZJYN/HsQy2XojkfVmIrD1FLvP4DVV3szghtR/tnyBYg7BIG5IxA1uH+p
nn3s2R3uZns7++7NsG4uasbXEMIKQtyYREAi+sf3kkJs51uOKOUZs1NNu1626ipsVzqFoA3254nc
fmvBl6eN4d3xijc6Z9BoyQcQlxBeJ4DMxymZhZ9RimvM43ZS1vMUMR3Ed/3f8pvy/xJ4xl0RoLei
w3hXpPcE5d92RUuJLEnwBPpZuPf3K4RtgkZbh4Y5cdj+ZB4M+5FBUTBXIuxF7s0L6nm7dL/d6vJF
YW43p/zajJaUOzEsidfbD3BW9rRWLu0sj2nJugNg0buxL0B/9wXgQnwh3Yy6J4ORuSIfQnnXmJjH
99m8jx18/QM9SPxJxLRoO2GK7v2pCzfF7ZaIJ3Ui2C/DTV9tkmhj2WjZ685cKRVByVERquO1b63E
eN1NObIrWBbUDR0VH9VrPt+mmfM2CRpADOs1bWXWqqnGAmHD5R1cyAghwwLPor3/Vw3iQA0KOEAb
IsF+XmOeNdd4RiN7/uHyZ7Cplf/D2Hk1uW2tUfYXoQqJCK9gQmBOze4XVLcsIRBEzr9+Fti6Htt3
6npcXa6SZFkSBZzzhb3XdkhZRNTe13bvT11hszPajTl6hb9pu92MADD9MOSnpD5fwCgJiwtpx9Uk
OATBWuY22llySKzV88gInO3WxDfbhOPGHDaNsSm4zgxUyRt/Am1+SyJZJ50C69nhQD5G9d6o9tGk
0mGlWIerPFxxd0jZMuB06JfrH5ViJd4sXXSHw482X9f6S0qqr0uGuBrlhyNiqdmIyXyzEU1MVfsy
OyCA48iEQinKmz6Y9vcbK8x36NDWmzWEhG5lsVnG6/gk3POkhteqe+vnTfreBZ+ppYFGdOp4Qk4i
AkIaIVtKt2h6xgjemKEQ9Hy+BDcKvAHapk2Z2Se2XC8b57vbUF4Y9CWkpQnmmRvQXEHt+9Z80/NQ
qTe/mS9TdK/RaZkkb+8I8C41jxyeTf+cW8tutlwiErchYy6Xajh9heo7ca96Yj2rrQqub/QeoSdb
OgLNuYsP83PekMNqFHsguShEAalA13vFOpACG0OZGtedBs/VDntcRfYYOG3gSJ3Tkxy5SoPzgyLD
mssNKzfgJzs4jsdfOsMsxlhk7sCPSbmq7FKYIGQqqo54/qitvpvUh7m4pJWCKVKsBh//79qeS4Dv
rBjE0erRT99ZJ1Bn7BaL6Gtc+1iQbqTnG4Oc+HEhPrfdc9vjy+soKuGK6OrODjtHTR3iwoBJNa/4
ke/lgz0Mpxw0kGXXnUWh7kqCoyOAlm3JmZLl0Bn8S0NlTFGVf2+oYNlIBoskg12y+M81cvMQSUEa
dGGhl+6s9fKFFCwaEmpXLQ6h56QyIGoGcvvjYQNZ+Y224ccw8dGbBw+b054YGn6kXfTqH4Ly85H9
0sWD3sxNS+vYAV7r8pIJ5w+INsU0p1l9fCcdFcJu271Yeg1xUZKz+m7bieN6qC7nkJo44tNW2eSA
NjqPwsUhCim7+/WHmH5lMSFiBrEuCl3RzZSvf+phYUw8KPknCXtNVBQPrW+HCAoVNEBrZSsry65f
gcYDUdMEyyT13g4kcQ+LMl//QECH0G+9fghr62ejWOxgA8FRNYAkpKXiHdsK6U5OsSqio6M/e4Ji
NK95cUst/tWioCluQnGLT9KcBIqkvPU93pVLN57FxbfcoCx3eYw+dxMOW1PbkUO4eDKC7p0G4Nvg
MrLZx+Ox/jBeGIo4YToDmmAj5bwUG6QoqoMWS/oKH4Rs/uiIU0i+wvJjCN6z9vZ8I0be+2OcpM/n
Kj7q5b6xKH/+jSr232QBZQb1G16eZiqvuc3fR3qGIs+qNlOE3/G4LHFf/sXU51r1FhFiEH2yd+Jh
vN/RpwxzXLG9seYR0v9D9VcwxiJbwXXrIfb6EOcmo2wnr6bWBzQJIGVLeUBD9EokIoStc1pwzDJg
92SejFtbHyN53+iQqY7PZRU6HbMccJ3O/sNcfXzpqN2e3Hj0LVNjkBe2lMMysNR+zsdeYE30EmKj
gk09bgxjMz63rba9XICMZcMRiXkVzPXqbKhn4XFRzEtvEm1Sqw7yeVoTnDHY5F9D8Od8fAXi1ERj
t/bPU5zcsclDzstrPMp7rd6KxIUDA1w9JgSooSzpExKIabxbwooSD7P6YKzfDzyS1IeEC3JcEzji
mZi68u3T37bmTmKklO1r/Kp7ad7X6JK+Kva44sfuHVky5/ZM8+TeI4uaczsgwWU6t43ocyBnV3wb
hGvEgk1ytPo4Mw5oH9v1iKCpcAPYeYnXdStXgoawUJTXQaZNnqLnbALoMTDAU8TeSR9cZXAbViC6
Gz88+N1m7HVT6CFZzt+nGMcnI3SSEacp9yysrZHjis0/mU/xxMLFLiwouz/AoDBgBIPCjhUMCio4
tHGo3MY/xA+P7OoVkRazzq0Fp5LtuvmXkIr/1zAaFoY6EyeQrSpKryf7LzXVzFRyo+k47YrB9gjP
yaPN3SOURU3WC8/oSbz2xHhLgkqTHvrg5MW+692pvHCFEmAVcyx5RMFJ+ZSyQ7QVN6iJKhpRJzvU
xLxWnAAKJei1hc7KpEY4Q8OVt0W0/SbQZiro8am6MkJnFQdYP3Sy8MJNh6E72VF5KOMmTLdat51p
26awfPHedECtllg9TJighZWi+p4dTo9rhno4i/4IMMe918MPklUQ9LLK6RHIOI/WcdahNq1Jc9KQ
WZMu8NGweGm6qQ3K4fPxgPW7KLIMY0/v9bYR0kMrHZcW7q3Nm4bs8+Gq+daXLA15nbQWDVZZNqSh
x1sqvAWzZeLjDgGZOwV18bgR0XD+Ft0O1fHzU36ikIJSd3J3bWV9svr5LUgksKueM7OuXzNrX72O
+qG9VsL7oH9k6udgE0pY+rc5ce2/hjc/fBfDdwIWRNbC8zi/PuJL6eOSPvbvksnY5/C/r0Megf++
DhUdqhubSbaSov6PtWTQDYI0TEW3rCBZY7OHKWfdxLY/2EY0MeQrbCDDXB723zZ5XOYZMtUmndIB
knKBA317pxNCBcfxJ47Oyid+QH7np8BWCechRlf3SWC4VXdvMuSifA4IWa6+7niAF9JwqKqTZpxT
40rS+YwCMHJgOvGLKjBIoiu+/lABw/omzpNyChnoS3jQOEFhsdMa7hsBBTFrEAPqOCMBZKDhtAbB
W2T8fKTrFn4parBen8AEeum0C4ZoobDdTvrhZ7j9AFhZur7KPnnTm1tkNURGdx5ivnpYJeECNPwr
XVgpttT7Ybl94KUnjAurfLiFnxInmxGSI7n3zCJ9Z6wdfcXcyPyeG+nrcTZh6b55plHiPRWvDDbp
OB3AxICWTxKHt5xhnC/EP8a8it7Iuh+F+1bP3JniEEktyZ9ECHXNe2Pgm1mNM1fu3PIJitXOq0Mv
YpAiTAKkV7rQBKIWzEWTzebhV6bfKsTOGqB3oHWKvmIQG4cr3SSSZYU46sA45sBIFBcbkUK9OOEW
8YcKkfMsJ9wixsXNMtBtvvU2276JzrpsVtqlED1BdTvTraJNPiJx2uX43yeUczzzFMTPkfNtKRn8
iXw6eyXUjnPa+QD9f25XyS3S3oZsPs3qeobVk7It8m9jd8vHRespmA3yq7DUwSLpdK6SF5NH1nMM
H4sWe8dvG6pwW4vTn24zyk49ODKakRaA7vqpnvCrPI3rIN82G2lAdGXV8kWSL/mNCUvbXZXuqpnX
5nEdShQPlYBnYz8Wu1rGZL4ZcWi1bkQk6lyb2VL0O28xLTblS+cfJruFa87OjXqthZs5e4sWDX7F
zs5Um2VrGLyycdHZcTXYlXl5MOZbKGwbmsMDO4Cy+2bo+d2mF9Fpc+Ynwnpx5NUmY48jui2cRGee
hp4ej3M77J5MRRaPRYfM7LEL3T44N9W5VJlDIoqfV8kqF9564a2q7y8nRklEADzKcoJRSs1GwHRE
RWHJwa5tScvx8tSN0XX2hzw659W1YH82L5OdOSO6eTLb1I+/LEkWIN/94k02Lr84iSRYrmREtscI
5373gzuk7/5F4ylL/73tmE1UYlnlH8rwF4ryL9dV/2jiRho1YYHmvcyQ8KDA19fGYH8r6PVXlAoK
etMHLgnuYJFZvKvti/0mhKd2gYv1ycgQriKuU4M+2NFIbxWd58kIJ8YIVRV4C6qqsp3KJcW0pYVm
zvcf9M2mYdf1tFDV0dCyY+JVrldfaL/f5ICGbpGkK8M4IBnzCdWkqd633UGCZV2gnyiven/TyJdd
DcU16i8U6Il5qbpLWp59HzziKcCEKNhtajPNxbSD7DpuwC8uFbwC7P/EY9SdN610Sf23jUUceK3e
KdqZGmJQYoLWMGzS7ZQSEq7kmhmsWaws4TPidSwnuW4TbdBKVLpTS27XeSYlVbWpg+0IUGgdcFMr
/7dcL/trqk6J0POlENwhAKkXFf9IfWxHC1HZfCkZHuRShNKJ6Lp+bRcd2TPEW9rDjPA0J43cGgdM
bpfDxR0s47VnmVJtC5dU235w65ee8PgQTyG6gnWyTeczwVZp/CA1vgIojdTW1DWlUzyvXgE+UeYG
BI++iqBqsAHlLB6WhsgttrPiK9x4i2+gGD4uEq+UA1gLhLzopy2Uu68QaZ7I8Y+unP/vG5JN23/d
kBqMbBSHM5GLknXN34v/oPJnphbiV//GWKBBi8rVfThSIHEfh8h2+hVbk9sDkzkBOo3FFnCmOaz+
SSzLq99p0yQFMAicWQQXjdsHEJgE/OSWasof9iZSTvG5DHbI+819hjoiwZw2EWkYDObIUqNTpByl
VVTiWLhu/fRnVP7QeTeq53KYx9JiYFVzlFUIVJsOj0h6SMaDUZ38x7kzz9x55rR/gWk2vU+sza5d
TqP2Zlb36SpXyikencsRUdGfUURl5WwZI0JM4uchkh5/p6khXe3fv/fiVAvP0rp1/SR0CIGux/ao
TWYThlFmvzPSg/4C22SQdUunL/HDusDJtndYNcw8GZ0t49eg75sotCCpi37bafCzUFxsoTsgqJfC
E3QHVBCyy0itRXomE+fmJg1PCw2z+zgx0TNc7mFp8FTFNRQ3N+0vmONcw2W31uYzCBr6GoHwU58L
byGQlRkVhhsDPFS81UVlbpI5xRqsY5zeO/EedO/+eA9JulLfhPbmnPCwsYxBE/Cj9Y9KfX4sG+Da
7d6coYzeIyDCciwlRyzHk17IVDAdT3qhJLNVKn+kBeraWDhq864O92d066MLeuyeR/ZVnXYcbyEP
OhmTU6MEzA/rp0oJmlg91dPDFiFVz04DMcu4WXR7A5fYevura9N/gQdqZlmatyGQphLgdbiD4Jrr
AV9uN6eFo2sDmcYGomVf5nwLVX84U/RZatfqmgLBaDALY3y1W0yNskMiDA6RONzLDlIOXChae8R1
iN4pV7ePORFIfzBpCJSdGZM3we6nkDYZWJoU0NPhrbbCcMXBNhT2lHDWr6zDYzj89FHuUL7wNCEp
geKVnzvlgHegbK6qVWJhz39rE8k+M8x9nB+qSRI7Ew6qeDBElE4HhFHGXc73ubEwk6WFBaEBK8nM
Ul0hMujw5Iu/xmOTs/EGbmclRDiBb2dsDVdpUQ62NDhQpq1WdANpwTwSd2P4+tRJX2MthT2StVQ/
j/ppP0HVYPDpP09tfzqsv92XUURGqlO9c2bPlspASrgbM1J5Y4PxUOZSsqCZfcibtzckoWRf4I/z
XRKhrQJ1h7jG3sZQUxRWK3Cf+WDjFGJEt2SvxhPAVo2ajCfge0WmgDGLP8L2k70JmnWiCnyGCbqt
UskyzIwnK6lhPQQMl7tI3OG2ZsbY33z8mOqGJbkxTEEzs1s2erXq5rRhBZZnV228SNxU6bZeB7kT
904BfD90H6+zm343e7W8gT4lkmsamyRX6Sf8NMdvDN1+Z6AqfQCp89iU5Qhkng5vMWeflaPGR4d8
MMOddzOh69JTmVtpr0ib0dx6rEbi0iGds0Gka1GyLkRcJekheJxvCGC88v7H9H+RK7Ksif61RGVr
6JRAh1g9xXDMlitCPk7UOeppmD8t7ZUUbEjvUrVkb7E4QhhFvqy/NhPatX3uiWfRrt4thnwWY7bX
rAyuWLRVDK8LybZ2ZWKItkm3FxiHS6einnLiDeXaP27lT3m2Rj4nBD+jRYi3dZpIPQMKKLpEq3/8
aKM//OGHOPwISa5miAruFI0dwIjF8dd3nRfGU/qdOiwIZjwuAlwK0Rp4Bt64Jx8SaDXxX9Ynkvn/
vKd0plSaYYLAfHV6f6md4tpsYjWoEABDOXvtrkC4rwnO1J9TOKoSnHzjrGDZz29aftvea1bpKNBJ
fctY7x+TlEHcQatO/Z3vu3vhwCbuABQqDU9pT7zGmdZPW5NNY6yBjPkyheDEGBuCY4WERETiuQsC
XuPtLNk8Ck9q3Y4aUVuSEwL3B7gBMPnvKHdg8kAe2DUweWJJDUqeJTVE5ZnqrC5V+FPqfmaqZag7
BNPfdKOs3VYvlVEkeSuLrTjnVlUvsCl264Mk3AnXreMjjmCYB9+7hifnkf7Zl9DiaNeuM/HiP/fG
cLDmFZQ7Y1cPe7AHVUEUAaXhSZ2dNss+v9VLaViSHD4NquRyYojw3imjjYWb9y5Dnjo53ZvymETz
WF63wTEt8KFMTcR8LrLDWX1vqUGcmImNXFPPfpuxIkDVry11wYUU2UQ2pP0kUZH5IE5+dW7KdZEv
guQy+YeJX7/MQB10tA/4LpBP4ruo+1cqs+JUiqMS4GVx2X5ojzte8gqHzW7oNn7h/e/yB37h38sf
ynFJRHpk6qpuaDIM+L+XP3mEii2NwuK3AAlP2mPVcUYJuKmmaTlDcablHZgVN38FzWVcQYhZhem2
HlivyO4Wq+5FnG+lcSfOdU68fIpsH4Xf1LlS3fg6BrhZhePhUIDtj7eVRRTzyqgBqK6AJhWRDTQp
ndnjzLl8yWzl0i39bjYP57Az8pUiYsld5dW6WQeU6Jg4agToF0hN9UeifxT5Z698PlX4bXtR3ZEb
OACXvH731fI7zxNOeucnSYExwDTISTtL1jad6P1k93x8zFUcYSBYgd9oDMsD0TtYpuo+0d4HS1O8
PLu3BE9SPD9ZDEbLrz5bNK39LWxGGUDgXCCtrJho7YjNl5s8HX/VsPGKnAF5c+V2rMbYkTNEiZ2C
M7J0HpBoHy6ImnbZxdfKvAaP65MR26trfTBdj08KHDEnSZzMtOOnPZ/nyjrM11doPZsYCfI1hS1y
UFiINee2wm3/9jQ+DPUzXHKQRePGtsl9LtcNVB3oKjCUdPc8VxlLMIfTtlqzA6EHWC/DDu0pmIAE
T5HIu0Do4y3s7zOO/N4Iz+RmJEgEFixuhVdyeNq7uuD0scVTmanb6I3n0ii8IJxTEmcc/R5Pacmu
Ydg+jJ1y7uZeM3/8ui0AHkrRmlwwO1ImCu5MWJtwO9bfFEQEb//70Vb+uQp6PdoIsAxykxR6UeUf
MdKxLMZypgQF2cZciDu1J2PryKlinKuWLK8bmyGkFMBiDXTH04SLXb88/i5lNcwKyzxcAI1TUCxk
UDO7o05n3ePy4/dMFDcJoSiY5SPeE/lxxscexlflh2zuSKIGSz+MCHcQw+4jcW/4uy5dZopbKe4I
M8l08sOos8o8Emlfh7uHPTKnSjy12Az9dl/Nq+cOxdFqpSaWsjLKm6FehPFc1seUJciwLSEWjUfw
KsJl5lXD0UzvQU8O0keTfyrKZ6189nYwuDKXOuSkgJyeRTEnvxdeddbB3pzye7V2qyRbTQdaHsQ/
5PTTWFxKAH2PCxwHS1TPCtolTij1rKGgZPtxLtKT0R79hZxdhTloeG82c7EboxO2ALjHi/iNtpc5
VC8umUMJP9v52pwngrqAVxfKoDSg0MyfjyW/ssyXgEZoaqAJ723gUWnuUO/Vfi0Z7HRJFIt/1PKn
D25iIgFnvTt0081QIVLo5po/kdIUdrJraMCIpui0gw27MHgY6A8JKJNJ8J2WEtTaCk02dMO5Ki38
YZeBLeAv9BiUR1IPf6WlhZ6p6c5ZhWeosAbNTqzZFk/DEJw0jJfvb6pV3HFG6tmN2XH3YraI6jIC
Io4WYLAwoJNITAi54HZkTr3H+S4gN4RDMN/Nex//xXlEw9ycPnfpbslhjvxuTqCIGW6fyaZINkru
CYqrS85IW7N4vlzMbbHyu0nx+G3uQ/F4lgCqfCbdKYnYhO26c1e6mj0QX2AcROnU1Oe+sDT9I5C/
5PFHH/0Bfz77lLLPBtIc7nQ7Nm/yEyjr1oguj+EECyuwbFmAYtVdaihc5q0r1mhkheLj+GxXdmfJ
48nXp8ig7+BBXT5LFMud9e1rR2z/+JK4ntd6tyZUKPaOweLbqpO+FLWN9et7pWL482y2Xvwy45sE
6Se/AiDQcLs373MMuMcUw9pwbzueDhvQAB3LAuuJA7C2d0XFkd6NEu+pu0D7kk0DODbdjBuIRGRV
w6abnfP3pptlTBygryNWyw/3abMN4W6F/3JjSi8f4l82zBwrClJdPIoSWWwzTD9/vzH7px+IglI+
l1BbZWhoFKzShZhAKlfOgEq++C3JhrfitTuZmdfVHfaDtFLHDyl/F/L3dnwT/Gswu4DF0OWDNh9n
m1VVeIK133/7hpVF3x+y6NwLl7wGJ3Cv6o9S/RwlhLnP/tgnR607GjN0koeyORT15L9VhlPZb3Kf
va4npAj0a1IKRI8gHr7FPJnsgQmMTfjAWDZzjDETYZ4dcMPu58xgOARiozvjCK4P2a2LTBcjWLs0
CBFPPprkY1Tes+ZuBnezvDVQ8hdZANt0l8Zwfb3Sh6C46Fi6JYcoPbo2sIR0JHJAeqzntsrLJgHA
PUfJJVoZjwtIFL2bsqqCxyWDpjqeZu0xmeeMjqj70LpyTTClm2ZJ0WyNgs+kO40Os2oPAWHm3kBP
MKPAN/u/bwzpn8JdxZihzJcliekkemzxlRP9lxpbSSKpMMRntiyn2KjcdEs0u2h1+70vHpNN0sxv
97w7q8fY3Mv+lEtBRiSE8R9DfVLrk1+fQu3EvuRBcMcGJMCfK99GcQcGGvOkvX8o2Om42mtIYrZE
Hgypc926FldfnTqJeDCq+u1e/JmQBoZbHPBE4SqYl2oPI9OAOw6bnOw9ZS/i5q48qQLm5NakrzPA
2z/incoop9/8PLWW8cf4tE5NdMBCHeHhAhdtujTyybgV+r2F+Hm++UHZLOVzoEA5Cr43kvXQLyax
A14DbjP5yT6UME447Fjfm1li9djMvi+R1fypH8TD91JwphiaXgrOrrZjOETZencFCdUr6+sVVbcz
KusCQ2UBZsSR6EwN92m4AEvaa5bbpC7OOtZkDhP3gtSVDLOXk2pzIfb8Cq+MJ8XeoLnV2yNa0awK
f0jxUnn3VeCim0UrMcw9BNFeq3YPGjPahGapR//WhOn/Ze7gqTAlVSGCQBFl+WUO+ssD0tWtOYSB
iQR+D4Ql1TCmOt/hY620oL9qpCNTuUdyjgvKRjbVF7G7hochsbbCuDPr+xDch/K22rbSwcyn9VYb
7PpqayabEsaZ72jcxe5D9XJxKgRIn27afdwd6ufxItWAJz1R9jqZRBLv0hNMAqaZRBpHzTaG5IER
oW7dKyrINfD0V8W4tPFF9k/EI3NzPlqbhCM6Kot7dB+Qz8YMpd9ZqPZx4CdYVRCRsCp6rtdWMljr
BGrEGUZYObtnwSeLFtHcz7IDAl4fHHH9VRhfWrJqJ6xaC27JdMB9ymDxsLRVE+6zqO1ZYgsyPeoa
ZsVYr/QAfuqynlifrXEImrNQXrvhpqZ3s3vXq488/5z/CoN5/lgO0vxPa5v0OuyLak4jHmTE+djH
6pWU5dmPZAsyOJQ8eeY+8iVJWcwJuNcyHaUeU4Ga7LdVlbkKYWSvKXJSL74JR//76FD1//J/Spok
iuRzahrSI1ma+qy/PBmhogvFzKDWAajOYt00zbnJFm3mhS/eUE0h+Upz8PxhglAzBp1NhGRIRVh0
MfUDE0Mf/XKCPZK3WL2RE7sA9O6bO+rPwt9ln7Pee+jeNkrXkezGgptSc2Re/WrDxMybMRIUIF64
MHBbk6g53nUnNO1MsgGPlMlmNngISVLfUef9JWmWGpA44SUmmdldxMYPPCgs30rxCOhGSUJAt6xA
3KFPGMjkom0mzHgSB5LrmQwbauOOv4iDH6HC2PeQSTM4jf6pjI+DvLMmxfKDz8CjZw+/8mGB4lGN
4GA4I2Rcw5UIedrpj32i7Z/6IX+CjVi04Befb31yraUd/OP6mJd7mQHjNGHQ41WnTBMG4upQM7Ya
PnzwaLai2l3g9NnvCUOaOSMBuMamHTblMOWPxoJXZZuy8sAnP+fEZJsz92dg9cYR7HBiHOV2WR8Q
Zz1YQ72CdF/uWcn6epabdMFgw1et2UrkIdZWibj6YFM+baLjdJXixhOXT6YS039W+qsLgOkpU0jR
1rB1JnH/bZDuGVxX/UNQPqvnF5V5yNeiEk5Vejrp/UbxPeenqC4QWObyp1x8jNAPoz3jyEKwkq/u
Cez7xURjP8sEBEm/sA76NZVv0vyufIEPsPGF8TY463XsT7NmFcHbc92QN1O5IRaOavOUN8K4zfyt
lO0KBrDhKROnAWyJ2itxa2LLiIvB0egxakaHEzw2M4LQhbehviegXknMHolzX/v3voEf4Y25N6OX
ebqocbp2rkh2MDfbjfpSggHmUXp5wRCmMfeQJ8GwjXN+xQeWkOiUv7SUqXL0y+MsOOIb1k+JeuzD
o1zsH+GueW5UcRKUPRdpcSqeF6W8atVbH/7KXkO6tlko4TxAOF4cW5Yo4SKtVrp8jJVjHRyhAYvC
tCNVy2lSCur6LOYXskZ0yD3KxIQKkzed+sxR/F1IUBjWqFdyd4cPcfQS1SX3u08w19gSHgxGOW4H
5llbF7DhZqS2OkLowthA3UZIeXkdGSjy5d9I4DSzTTVsBGnVfNFRk8TZthOOofr6lgtREJfJVyF/
EnwxwNuVPEKzR6z/+EGYFwtrLF+3Rd16kLMWx7j8EIN3LX/Ls2sMPg5mwr5u6DZv2INKotF6tsP4
5Napsf4O62NLVLYENS60eEWsMVa5mvdkV/CGdYfmeRSy0yCechyiwTklCPpn1E25HqjE/flgvKfK
G/Z4UzoH6hq3fKPQsSX3OrrJ0SUYThKzX6RQXmLs0+DUDfOGqW2Xr2190fikiLnPjIdh+pNoKPZf
5rVFQgI0xfBZaTgT9v/7zCVb4++zK5XoDUmcYcFUZUPRxX+ORJ/xI/fbpJ8R4zCh4Ufmb+qqfFkt
AUr1pd2uTJ1Ky0XhLfiQWVkYLOGIc2rCEVezn0hEinCrKBtd2VTs0x8bVUdG50HyQRz6H+stmhOC
gL6ttzKfqb/qeMVzu2BktYpoz4MpBxm4tXRXu3e5+lC0j1b7mMAQJr42C2ulzii0fxx1BaX37mdc
7pPw0IzH2fPiJ7ckuwP5EN4D4M/pVzv+SMYfs+FHL35VyZewLOVPDHdP5U0Qr+NYW1K3AU6plu6f
adsNsPTxYKlYdN9wfQDvHOQNxo9cfqcvpY4vYafzZ848WSAcwkUMbc15zX3iDjSvUHiyFgnENeCo
IgsiW63sUbS1/5DSsGWCdICU5o8TKW0MVoiIZ/NZsK+fB9U/Ns+LlNzqKY7wvYfHCHdwbQDdDt04
dMPQTQa3Uh0loK5xHtVzUZTnqDyn8S4HqaZvfW0LXDF67P14X3dO+JE3e0wCsjd71XwiNS46MM1N
GWYEbhULm2/TgvkKWmDqjmOBgk+Eh5mR8amlllHO+4iL0Smezr+L7l6aqb80gN+PnUabIMvijPHp
P6769Jm2w2C2/3nsgvK3pa4hDYRMU0Z9y+frUjfaK9yyrLiNaJyUm1/cVouaNScPpOA2LPFktxfQ
RJN849Igis7HNqq/au2HWP4wja/UBOT4WanvsuLG0UJcAqXHLqe87HJcP5CFuRpbZZkVv6/Gb6H/
n1djtVYJX9a2q9F65Cf6uoB2b7KsKQO6pimhmxtSJHWBYyvbwHt4xB6DlgcLIWAkfHZpZhNgmD8d
FmxPbdquxdK0D/OjzduhJ8ROXWIv6abrxci3AeE0JmTInUGFuBBLux7tBh01s3VCXlEdlVM0ZtZa
7C+5bCJQ/cnkAAOFQP9A0egzEtiEqGJzr2ihkEwh7v3TLgpy3M3eeZTkFfmMkPU1f8m9cXg057C6
RvVbL90D4R0PXfdedu8YDciT2Y4PeqGdXTB4n+3jxyFoD5q6l/E5vyKNoQhUjOld5pnwL1Eat7FV
z+ZRaitghvV/mUZKrxygvz81uq6TcWgqMkYYSsV/FIi6kjcFopjFwHKSoR3M4nTH9pZdBdt8f0o4
7OrTODvNCCpPzj1BH+eOm7I5JfEprY6SsNeFvRQgiEtHr2/xGTmRbGPvE8+lchjGYzZensuaWgTU
tiVZlDGi4hHAENFIrPOZI/NCFq4MCWpwu8FNdBd6OZP/qLhq+bXoJiPlc44y6zsVYNSghxwkZYvr
L0CIM9hdVVhyG56N5An69yVyeaB3FCVEMp1lVhazPzbDzP6oSDAFfgO6YLdyJL+Axwgv8QRqpW2U
09YFSqOm24Zu+7BKDPtp2JlhF4Ytr7TKZttZJpNZQ5LXTbtuM/jhK04g/3UCFc2yh/4rLDCGZ8py
TgRJPF14EZ6Gah2zUtDWBKHqnR3lU1NZ0VSCDqCpVOkhpilSsi6EiTAzVK/9Cz1070LDTFrcr/x+
040kEtxhZ/G46gbjVxapl1Ehk2MrtBQKyj6Mdk9O4nTXz75uWWobc7Z//1+9hTah7/756BgEZCLx
FVGqiP8YZKfBOHZ9r5qLAFKmsdfEY9tB0ZDSfQ2TGHQAWyv5SJwLrltfAjOwiNfIkoFzNJO11Kp0
BoPT+vSbz0n5QM4mmhZuy7tAQf0E4j2psP66w02JnUT2VxzhbTXyMY1Ap22SS6AAejn2C81nyLnL
it0/5MCC1SjrVVUeimDfoDwWN/lK94+ZdoYm92vsLn6M1moa+QBAjS1vblRAQrwx9trYeww/ku44
PI6z6MBnHYFP0pd+tWOUJ7L8Ut0G21iZWN+vD9xnvufptawCx2007B84iXiPkJT4bvB4m1V3TbtH
+r3Q73p974L7iJcHXl38aRj3cXYL6wsoatKXCAoTFnW5LJWlEk+J2GR0+48pETsa1zl+85BgkHlX
YEqyRZ4oxi3TGD3WtqE2xT4qs62qb+pke5o68RAU1HNOAeZUoZuF0BTdkcjEwK3ZsquknRTZZ9C+
B+NdNm4omqX8rdQvanIqZS5UL6Kgg7QR25C3HVTLo+QqfKVenIZW0Htvy2d0fRjXrLrn2j19Lr7J
x91i/JLjWy9fcxnA1YXUrFfuB8EDCkRH/b3WLQtz4EYpAc1x/GBj9DTlkLE9RjpUfviAMpTzUzg9
0pOP6cIV5tXwfwg7zyW3sazZPhEi4M1fehL0vuoPQiUD7z2e/i6Qmv561DemIyo0RqMeVZE82Cd3
5sqn7t3xcRg+abEUm+LGo/xZ2Fq865nvHePWOI9AfzJoCMDLh0/H+6YNn75zs5Qr9ukgucjBufKA
rh0QCw1MitWixxAjEPL2L+lwr9NnvIjg4Lv86NZiuu7ZFtfRPHs54YzhhXdtmD+ojDh8dsE59k4e
EHphD8wACEZibfxiG4+PwBJQK3r5sIwH9AaCNuPVcI16pvebzJuAnJdJCmsHKn0D/gYMZTRJVQew
XN7M83jIPprmrhjX1Jir7djTgEOG4EzaLRJxqeeg3V62EOwuuGnxosqHkaL9l7eDG9fb3YPPRFk2
0kkIL3k3mkxY8QXKFWMqK775nlCDlY6hhti12ShHMfw+zC6TIFq7U2TVZhPltoxLlZyUPjo65BqM
13Y6jUV2lwuNVgp9H+uHYJ5pF627hs51yG+xcnPk2xvve/oV3U6/qKJkt6eWNgPUr7+y0G59pKlK
ak6Nf9S9Q1CTH+WGPz7wMJiZ0cgrYaBhAwyyxBSXhbl0gjEThYFNKVZ1QH3WSjJWOSVSykYfLnl4
loqjUowo6qo9RFTp4pu5NtE90R8XLLSy8zGUn1629SnHhZXLSL4N+20FQtGh8tn2gXx1CBkbPTjl
FEiq6JjQoRYRdpl8PJuyagl28ew1p6A8yMruf98i3qfn307XUc83NBHrvKmLmk5w7L8fzFVch1me
edGcs0Qvtlm2i/p9J83AHmBoj90dPNAUNK9nHZD3/OqMvFfPQzTylwTDJrwFN7seMK+9RJjPQfuR
Gd8b66vvvvGwrlYyVgFksGYc3QK6caoFvol45eOcV8eVH7n+Wt9n+sGPjmZ3WtAGRWXTWJLghQd/
Y8CVq4GgHXzydvVepY9VY2TeEfR3N3mzxndqOqsiWSUqssPIbfUeNNnk3WKs3aymk+CxpMh6gymt
dMDnLOUr5SO5eVgunVeCh6T/+xH93m8l0lLDA3I3eY+X80J4CPqzfakAQFvIQ/az4V7ewk+QA/i7
hy9GSUqSrxg91mk9i8O9G+7NVwGReZReGqSSXwT9BM9TdVZLyFsrhcKOUdDfBw8hnR8jro3O6jtr
dDQNAPf0svwM8gtKkl4c8m5/rKJZ4E2hCmfFxCnmEsOTtdsuBeG3psHQqVj7NkWbOVCGaVHLhGL5
zYk+/fwj8p5Zf4u0q6WeNOh0xI92akv2/5g7p569WXHzojt3Fv/DNz51/dOie6P4pHeHvRm9O/av
SFjRc4sx1RCWP1aBSZskebtJoE70DLjbtl5BARX8Y+mPtdmzoNukym/BEd9jOzZb1rBkUHgndKgP
OaQozKSQN+LkWLhnK736ze1pd60NFJbDHtGd8x7JHSxfQxQFPIctV1vvyIV1ULZcWNksGMB0nt7k
ongrMqJo56DB3tp5RLOWu/YPrkdlxazONu6l9Bepuj4pwVF8DcCJumcARj3Xwx2zjnzGZCvizoVG
4S9nrAT/xfst6X94vxVTUSXRwmNCVImQnfwHF6mQFLVvZdWZ4bONoqkqjmVf2AX4dQYji/V6hu9L
xC2IsXh0h3fS/VXvuOw3ORXO6IXLZyqNXYpBd6lx/Ae3tL0V1k1tb0QWjCfrNaRPx5xq6t3vb757
zcIRPP/lJxvBWlnZ2hU3ujKmvotkFwLPmqb6AyaeA8hR/wwueflZ6J88C+Pm4zxW0XYvXyWNUR3g
o+RbFJ6Sry57yPUVn0c4XWJ0pMGZNiEIoCJxkH4F/TPAQoAtEWfk6OGOaViz+QTSLuUVdsd3rY7l
LBrYvOSQpMc4P6Grp/lOS/dgIgQwpy9MhDPsQ3Ffl+sSb01x9f7zJI3dI7jaWtumykSjQihGwDtz
A++iu1k+Ym1daTOh/MzlOUuUBjiIuvZTdipApH+n2yyUcZ4AY77tHW8T4eDkS67TQn3Nw3HUcsma
Whv7/g4u/O8DF6zzf4+z45ZNI7AmqSaUZ9CgfyxQfbOWoswqRyvXSWsuxISUY24d0bNic+8zwREl
lLck0uBk4aDe2RokqYSnBK5CO014IGy4RXP6/uVD4uxVBCL4QEWhcDvG04kQQu6VOg3LuydeuvBs
4JaZZY3NtLB4r9jUV07e9y5VdM2nQ3M0tGWJ1BsxrXK5pRQEQPLv6zFKd29sNcc++81HFj3f/LQQ
rkQ/89kGVUdIHdRkEG+O1z9/AhA0+rP+AggqHHLhDiN/29igf4MVDgNvWPdEcKRNl9gen3HdxgIy
7B/zqqfkbU4Mvp4l8ocYfvZUqr1mKj36DMyn5z11f9K6dhVvXDwZJEIB6ThLHPzQMW63qpkF2qTG
AHrQqVJjdIUb466x8HvdmjcHNtC/kMD0Q/gvG6jXb6xuEy3bB1ys+LkCtUqe4PbLg2Aj3wTAGs9M
fWTWXW/u6Rem/jf1jzfMu9MWXIQozmcEt/5V4fvD9Ph6q4CRFXm/SCK0vfH3/7ZVUeJU76vGlea4
iQYoc9kJP6lZ38rg8ZyF5Zm+1IaB/eLL18Y760tLvtchGdFH1j+G/tHNnpr+3S2/1/VXOT6MNRbv
AE6aqWZgC0RiJci5MyjR6I4JVcFjJSODf0V/Kz89b2Soqe3qek27SfzpS88efcH/8JyPaxWdZIgI
9bFnDU+5nt+eiuDagupoTgLtFiUN4DucZD4lsdTbYdkvz5Ojmq/mP6mCd3jDt79R+SZy741xXwcR
6I/FTGk6eQ/8iW5DTxuhCPqrPFqiGUPcCeIuLIAaU/nT6mefbLZyQueu16pwwAKrIhAwZk+R6P66
IOdwdfNREeZ2vLkgYiMnEZ+ZQ100NnrFo4V5lHoPW3wQdOLp8Q46OcpKecU6WMX/+kHte+FyfK5j
aKpLh9dbhCzebX9wbVjPTr557eTLzI5xIBT2PUUQHu1eujgnuGGv4hc9zU6+/8thov1xN369QwwT
aQVdRbM0+c/DpO4rS1L4bmmdCFzSBGQqH+X878CqlhqBbC84O2jAuz47msPBcg7vG6wk/r7BNqAZ
T9xb6wKaDD2kWJL3VntMklM4x81aZSvauq5RhuDSNoeoBcBUNXtZQ2M6iPUhQWLSDmxfnfE6EWWj
70pQ1hY/LmYHYSRH42llQZt3G6591Yum1ydbqPwlT4iQ8KENVVULJ0a/k9jOO69tPR5EtvXZXH/b
j9qHJX10/afSfPPab47zTV68m6qU+oumKuPVVKV8EwhCaaeUu4TdcxS0e6s5uMlJt06ed/G0y2X6
lymQQA+m8Ci0yUETgk6WEBWlZidSagMqqtvKMMIl2/Bt+4Q1MNbZL4KWWOvxaFHtqGMH1Uy6aGLT
oDuiaAq0h2A2W8newdriH68U2oz+ZWSXrfFF/dvI/lJgIeapPD0w+FEa8N/HQpXlMbpshALLA/0/
I3s5f4PK3hM7oDIz3fO6d+zdgXBeFYMH8Er210K+TpQp8xePOLMA+z4iImRzH1mkeEf5IK/OSpYs
c/mDNKnyUXHK07tWVsf7TCORKNpBjAmLOXyHFVuMf4dL6cueEZAJcdDQTFZuZGljtPzE7FzHrYEK
/8gEMp/Tp5sde6okRC6xx9lOxl/oHOi4icXD5w6foPVUSorWx2YBrg5qBJpoxfIRIFlfLcioDYzH
aF7GVNviiY2jZTLaYhPWqlimXmWkcmj34X+8Am06YXWL4+8314Wa3X6rCpPEmZG/dGaR9tn3z9S8
q/WV/lhPP9GGuFzSLvVXP1RkXrL5ZGng36dtwzmJHuSTa6TeQuEuag8rfsKdaI4kZDTOw+DoTlTv
RyZ+Yd+TzI8yJcpn3iFGQvjayck2N+aFVk9zhQvOLrO0k4qSCJeopSzLnCkqyLOlx5c0p4qrHgkz
YCxwfUe413AwcYY2/lrGYTkngRG3m6SfGSBTxKXUE+lcP8ZWVOIbATdHrAzqBIeTl46UC3aRSrGA
QIAFMBoOSXaseCmcg5IdHefA4NZ9S+PPOv8otbsZ3VLz7JHAjY/BRM7QnTbDsGkUO8gp8Nya8U7V
x9xbCM571Jk9bc9y9Ptc135I1LR8i9QPvX4m5d1VJtzpq/bs4gMxDunMbBcNLxw14uVIealBdVKM
i1XeWoTZygLfENpVaA+yXWHveOGwrQ+5mqDYALjUDpBfQuFDw+gZf6XSVx9eLeFspjNjrO4+l8Nv
5Jlajcgzy/pZQbGnxNAXZ5q4oCXjf5/A+j/pGWzhZEXhAW1a45P6j+KOqkoT04s7dcYMJweXyri5
DiewkhxIu8HAIg+WvxlY8smU6Zhus+NL3db886CfewVs7ahuu9Kobo/EkrEcXlQ3OfHsldnhZB69
MAJWgZnDtaZbq+yU8k3rbXBEUW6ZqxOPAilQjsISh9abvwsLWKoZ8rd2/HUaNX54dfUIn5nNsJA5
yYbdEPRXZQK6F/JXp6/IpwGYl9x570xPp6w6oE++hUiXktQWXJENK/Kt3ntbKHoEs6e1coAoRqQF
C7Smk0bdVN+F5iIZN6l96BqGuXlffoH6jtaW+iPSftCZDGMgvvCdO/VZVU4GTiDhUEh85417bIu9
om2zdDdEB988EuDY0XoP8l6mywasmMstkMagZIpNTn15p+F58aJ6/iuNA4m7p993ThRHl66ZdcCi
VhC2k687Plkca1dWoUQSOZOK9GO2CPOpYSLyrJ8ATIyJccipTkw+qvCTZWmY3+XwAQBCz+9kEwFA
pOq1Gi7DLFZPcQGx9uBVuwYiCEt/c+e3+Jal9ihYp0Q6p9oli8DO3/oc9euGkX44S8PZM080hOTa
sW2nlrdwyoPq78MpuwafkdXbewlsZwp30I/PSBfclAY+8unVxNTrbAQxmWFU7DhjmZMAcNGIOuzz
AZLwsqm2Ybj1Y3Ra+hFPqjLNbKqU6Up+ayGusEiln/LF6OZ48sdLmvgROMeuPOdCSHZsQiDLabI5
HJ20GN36PsgDOpQk6SNpvsE0xj4s9P0C4UGksalMDhM//qbN8bjMoQR2ysHwr032EOvr0QHLiAbM
UChUR005BNU+cmx6UMD7t6/KbvlqzNE26BcskwV/tWY6dIijyN4HC8E73GFrDqcT5ayc/0oTv0N3
6I+sVkDvzZ0FKzgrtgtvmkibxzK2JrT6cEw30++yt68m3/0p1EQ083Ljtrbqjwk8x9rR/E0CT/7u
evMHajptmsNeSEG38pfcz3Ouh9sHkPRgLHShBkiZWP713Rwtynt/mgC1YBHYT6h0GgS7Y2a8GMVl
KC6YWkzSMqQt1i3uzWTlu6sOvH22LILpAI1yQtKCh8x3PKjTJS7zYASJBdK8Mq4TYNRNPKFuVayA
pO667kAhLi8+Lwb2VDAFTTwn93YOrEsiX2XzFq9xlMzlaKofJo+mWKgHmg8Ka2+QuMWmNsmdb0X1
JXi0i94a9Ffl+mZ6ZA18w5NXHKu9p24sajpfW0a6Kotmpv0MoSMNGwI7RFCAC+LACw9KeOzCY60d
CrZ10tWVCRIVv4YeRe7T9b4ZzTfV+aZVX1r7jbo+mQfWipKxsFqxOtfkJURjGGOavnBZ2vL4BvP5
Ihp3Fkrz26ZRdThLaOoYE3vv4QxCDcNZBp7G5byHTjnOZ0ZgqxQrwrrvNohOwb6gGqGaZOlCS7aW
aPcF9TXj0ZYZdzIYTbuk7IWuK5gDo7ZTZss7D/Z6zDrT5IPV3cD2xHVjuxPgNmGh21TuxlHWTTOO
+WheEXMrOZBuHHtgDIoyAfVpuXkrNGb7+Y4KaZNmoZGYrCeGNOnjJXwkFQ5B8KBUr5+OvcbA4RbK
i4PdTu8yXLhgIvIMjw+0vHjtJVG/Z+o5y8YjK3LGjsH4ridPwGfvOItkbnX8XLjP4h3ymxrtAoAx
6t6s9tMVnC5uW/tc2wXNzl5l6bek+BT658zJHhFldjMA4Hwf9ixiLRbMGFTp3smzx7uzDlqPov+L
UVTW/tA4XhMq9lDQPDwQdYgH/z2hppUrVUKpqDPdGE3i3FoxiTd8YD/L8qvPv0vqj0qG0ajbum5T
IeYbtoWztrepEIvAF1ClirP+QKN9nf94IrvTDeGJDA/Sicx0jAjizSTt7PUwIid+iNPhAvV5DHl/
Ri8qWVzeSxdCwbmg2LI9eFNJW3XZGlhUi+sisrsXLIqmwWBGS5ucntv0nIbz3BwPajM5y8nZME6A
OtwPKFBteiPYnLELNb0jfchiums6gu3HHNN7dq1wvDODenbLRk6mixDN2hZzerFjb83mZxxMcTK7
w0ZksKnsqrIPnru1BFvrt5JgB4sYN1W/Kago4uqUbTx1vDqRZWaAbC157bMc7LCurM16vfaN0efO
Q6OwG42OknXIwZokE7LW73oGquBTyOMJceQRk4AaF66ycNw4++VqMlVz2ipPGNFq/yxNfWcy3/fm
WjbXFAVXVH0tK+AvxQ4aa1Nvw2jb97bo2iFVUaYdZhNACoGd5SAU9mW6Y+cRL4Ror0pnN74WS4h9
tJmzyPqrzVwFy+ltgHMixOZI5Opaw13RrOtknQFkxrjy24OgyyuKC0JWti8DgiLGsxh1JzjjjFPz
g6eweh6dcTEgqq1u7LzJrYBnjsuDtGW3ihckDksdlh/LNKsd5R6XK0G20amIEuRp0l2T/PaOHRqF
z77yCxvtibrHFz+/fPhE2rtt16yohKKFgYlJIcvtrPqXLpxn/yoJj/ChP69xikqiFR+NZcqvANff
1B1BUJMmlRP0M9Jy+moAEFBu3tQ1kz2jvK1qJOGGq8HseUJGL16OnoZVXPmt6MbdEDCj4IVlhSuk
GWvcXjukIVN7Jkww3rdmJlUjWABWp1BtPLZtfFks+DdyNJHF3yxqMVq921TeLGp5Do2NT43cUohy
8uqLU9y6/l5LTx+9/ksavqfaAwdG96P70obzAhjy9oxTfVwGv5NNfYPBnkD/Nky3ENaujnxp+rPG
NmOMsSY84sxdah6C8jyYl6BhXfvYvp/OxkCoeK/Bx+0PSbLUYQxmx8mHBpU03217ULOv2kv2ojTB
+1AJl4hCYTGGVjFiy+pPR/vRld+F+kuZ8pBz3WNQjMXTeUx8f+MVW6PDVSnp+yY6Zj3K84loqqVe
qu6qhoQzuEwo7Yi1KYtLXFxq4wQ4l1WhM3W7rYXIeH4LOf/7DgFk7x/vBFM2TNESZf4VA/Ufx6Wh
iG2tNZYyK+FHccFTziXQAOvRBJ8gLbKWxoYtgebABBj/SPVnLX88m4o3Pu+PehNPfrBb0YpNH9vE
8qCsV2jrFhIP+QwCK08B3gqoKPqWxoAfuxUxu5vZvQ0fdXZUnlxIHPqO1Z9q/kOvvzh6Q7ay8aaW
XhkN3Z2AKGdxJ7sLCt0Pu6g8tcKF2SY4Z+XVbEYpMR0f6v83u/e0txx0fsKvu3Kfk6ebDJPDu/Fd
ouud6hZ13bdjKLps1+nNCb4r/fdC/IJf3gZLgaawz8r9iJq7jipP9C2h8xmbTg+qJ7haWCr7s6we
M4ZLdRc4U1k5uv0R9hNTMx2uq8y4tjUGQ1az58nyJ/7rtl1yQnb9CpBMJG3KbIQ/SuW2XXAxTiaT
YTNMBpoHg0NYY5Pa9+peqPaZBuuNsO42nP5szA8pfBrirbfOy5/v4zflWiqvjnQ3rIN4DfF0agrr
ggTzDwLcjLv4FY2FR3LfmnMpBxuYV0vvruYzhrrlFq4efwdzHw9HNz9NMZEpy+1DikdEG2vIv5/b
FoCBvUNvt7BLhV0GpUvY9Rh32YjVWyAJOH6dSdCcy/Jk5McIMIG88wL0FTu2NtVUyLdat7utqPbj
vd8ZxzGWLZ5575PJ5micruJ4x3RhNDumCwryWOuZHbR0cmj0R5l4rUEBz0/tJGwW/Gl3MzsZGljl
+Qb9PWZO5kJvLN18JOiomK3yTXLqg4+m+qzVb0b89etSaQ81fvrkR3e4hFMMeP2YrO2kcQ0e6pvZ
dHZCYrctFv8b6nlVyL8KOJy1GY/9zDHzdIqLfuLM+VxyvVfKQ6bsY2gNVzTW2b354NLbOBT/MOsw
tZ1OLaoAL8Lixw8sk1mHa2ERSQsgz/6DDnUiMoyC9xlC1v/+PCMA/OPzbMm6QTqOWLmh8yu//7eT
3atTRdU0LJL0DsCcY4UvIL+V81qzdYHCnFy6QnjoiUduZHZ7LfmerRZsPWUELRfK9rlwlasR3Fi8
C92jwWtAHgIaobTI019i+ivSf8jlWNlmqh+adk+qq7GQ2O9O+3yMlNO6aelLWjeJlBOi8rJ1l2/W
sEuWYohMsRVi2sT2ScMejbFxX9YHV9t7Cx/SS31cw/ZBTCcaueqBPygrsVlZySp2wUcRWHi6/j2j
KDcYhTI+XOCIveDxgCxYc0HV7EC3VTpEq+370Pa8XTsLs4/5tsaSPKWZLUzH0x36CUd7K47sEy07
apv4xfhQJEpxd9ggx8LXlw1y+o3ab24r2rSt1u0VG03JYQ7Z1vk/ZZfWsfCQNAfPOBr6seoQPE69
eTLak0d1TvqtKT55S/X5Q5duSnpLnDMg3r8E3ApWFXPyjxg85Op/vxNkazTD/vcz3pINWdXZ3UjE
sOU/NjhurOWW6/NOyDl4uIr+is2LJN2fM7deiDkOBWysROhpjBuBhPlAguxCqA5SX3ZqX2kqEEZO
NdFauwu2cbW1+OHKGJZA7B/SydN7wcI1+e6mdtLZw0IN1kBYmapJXTJV69SHTZ6VQrj1/vmEJz4s
aBg3xZ1L1bS0SyXws79pf2E5eRvaBnWsGHdzu2lGerhhrbypMcm0H2H2s89/dNaXJdDEcIvKq9qc
qeQ5AAccIcAOpccSZ+qub7ZEOc274fDJtfWcIEmg3QqcqsGHgsfAvbBXalRWx6tMXYWoWixd1Bdd
iB1BwWjRf68FtLFLKJzPcrN6E1kRR7lSc23mSu1LCzaOVjGGsIOXucOYW8pI68H1MeGiqiTHRDop
4Rh/EIhADyMhe/sdmCA5EYHG0ZJItc07Vii3QbWdb3MCGnAyWvxL5j60Du1w1KTTQ5+Y7pl/TGFd
fBjs07lp7bppaR2G9NhSxok5MFkO/LzZVc0Ro8A/CoutfmHDGVsHwN5OdtInD73ciM6GUQfuBg7Q
1hjncRDfHgVYPNNZyHzPqyfpDT0YcQiSwgwCwU+mHeYV5CijEXnDjV2JMQ2v5YnorJOe9fjGUux9
FZMMZ+EEKBGzsMNAPOV/0ZFMuoTaTdMfTfcR5d8c9NLhe9jok1+ri5s843wum6cknAsNlTdnOgOY
h/3w+qudDAVwntH+4eePHzatg61K+/mJqTmaWsoDRDHRDPhkkF+Jndm26F/9bB7Vu/uPgJa2XZZs
48Juk82/fKJeO89/fKJUWPq6pamK+ufGq/JqPU7QzcdaTQlrrnOsAefM3k4tANawOhpjZGJqxYj9
aopZpIxnaibP/LuuoSpvS3eXizv2Ym62jwGtr4vqOVTP2H2K0cOauPqinyfqlAnZTy51cwbdkbgj
uiMOdqDm9WnfHiTnFAJBEq5W+ZCSp+F/DM4HySiTUehcmSfukGc8Lxbp7c+8+fCpPpjGgQ3Q9Wc3
UZUHRpD01lPMw8bBOwJxomgMGwUtY9gfh6+Ox2+6PS8UamkF20m3xF3dyVrQqHYduQUYLkVjm6Zb
ifxfaZuzrNviYCj3cb0raIpTJkQdx8ZBCwb1VgBJETMhkoDdhf1+7qOMOsf51qHlBngZYmCIkvYL
inz3cqsH4joR15m4JhfFYD2IcDzWfbkW+TJXxqudXopW0lyJH258q81zVB6r6YaE41hXEo51JZS3
gx4O/BEEE8yZOLIMF8I4bTNxMG0L7ciAAQBTPBqLBqbN1JtzYRuocGAy/CrCOdkJweWfOV4bZxnT
0UZlCduz8dgkUwfTqbYTtV0bgWtyp/FwboFo4vh1o2cWsN1Z1f411k8zhXC9eWeEZz3n2yrOlX9L
TpNw/OcxryiKLrOT01T5H6yNTO3LMJQ8fSzvHQ4alTr5ujDW8gmQjFItNYJIPP5IFxcrA+gOrI0J
Fjt12NHrm1t7NWUCPybUgQjHhOvMhObq0bfbG8/afXoNtNnT8FJERGEvTHrvdPgs8oMKkX5+wHNs
Qh22JWftElrQ1zI4bG/bJDvEqOieE0wJPgznQ/oq6EV2uTqt0xY0/UTpHq22yJNlNyteGL6BQFpx
Et0ReTQIB0/CbI9z730vfF8A3sSjspsfHH9KQay1GcStZeyS6NDpB3DbeXamhq/2sTh5P2vvZ+7+
ytqfIKHlW5uNzlxm9whlJTjV5cFTd/L6XNcfUvZABB26c9IOUzmsee0X7LG0fBR7GZkHOInFKhpW
7cJ7Mbbx0YMukoaV9vLRgwzDRw8yDB99Eq7x0ZfmChe9U64EEBk2A3L2KhquhH2LRcDfVQ0HPpo0
wYvZX/CibhjhRZhG/Fe/VgjuyL5MLcrchi2IVKvd6To9QvtG42KAGR7KwoFran20SDK0P0z22/2i
pifo0VFQpj+d9COg0IqOZuXD4Mt9ZvHDUq+Ze/V8zHgJFDARKsne7Y5KfwLURdFlVtz4Pza39AyU
Ogiv3a/pL3/WkHqubLphA3LvwejcxzFeg9P1jYk3PMWGdswxaibSngGQQoTKU48mUtv+17e7ZP5T
ubB4t4syYV9jHGv+mG8HS3PDooz1GRQ0dwA0cYCHiOsgu4KWGRhGhEfK14T9Schb2Hh2M1lcd+W6
fXVg6eIqqmB3rBJn2ZTXwaUreCubtuUQ4AZ61BssNegqu/jlTRfurfT0hA85+1aE2gQ3qIIbtN67
Y+dpOnXY0xukJbd/x+n63WbSTcToa5C/aeaH3D/NGWvVuFue0+JThjasPCKaHuWLWJ8E99BYR72Q
Jljb1CM1kNgYWB2qO/HFEqiYMRLc60ttbvSIXz5RmY0R25VG5nirvSQLgj/tQgk3dQWKbgPcfTJn
xdqnh25gB8Ua8OCJB83BhbFnXSvtIiwK/s7pbce130VvgoT6NXXAKYOmiOjg2FJ0HQESb/aGtl+F
C4Ic2BvfQY63R4WEuPFigagKWPwRF/GOh4MereicDaNJBlKChTLdN8ZCpfQiQYWfk3+gbe80sN3o
tqZl0+yn6BRZlGB3LLvKZ1zAcko1+bnfYKWQYv9CU261T6n+QFIO+W+zSxigAQTLf2UMMBL//45S
nTyjDCcXm9wfRknJ7ySl0ExtVhtI5/dAIqi1H0yWo+fnrI3HFsm8B/3/mRhfu1lQL9n5EAPJjnE2
ugoQMwxYiuIRQ4Fvzvx8r0s7GFyNimq6ZHOdjV0CrgxqwOHYbPAkYvTYwbv1Cc/tW+MYSOdhUk45
y/h3QNzDaK8AnVj2GnWwhwV9Mtoq7tZkHgkVmT0RonERm6Ls0l19TOuDHhxpE8Yz6TRrKVm78BjP
dXp2T1535xnudyfmA+xTqnaMpwUVzc0a5qK6T9W93+wcHuC8LhjmXjGFhj/ebsvGPv7EaEnnRQ9S
M18tKdhGmCCk0KxlbapnIxwI3aNhfo5QXNV1kxBgW/MfB3D96qGuaHLcK7k3Ja0eVfsOCHe7DekD
I+EWbGjEKMQPlnFSPu7jUhSjgNlg9GSFxboIN4+feQpa+nz8yfy9DHRycGtBXvnNSiWQPQI2WTUi
dHBqd2nIDH+QxFNnXnL/1k0haAvO0SOk45216mxqZ18/p/ooP0tHSuBz4ZDQ0ijuM3lnwnaMtvTP
hPkHp2Uq3Ar32ofnvDj4MZrWKZpXyiJ0FvRg1kScvBXgH6ecWu1KVMesE194P4lSAtDA++nQM9fS
whcikVywBxTJOCiESTWPpvh8pLfPh+mptJ1izPGSSA6mHj7mehI6U7oHTepZVyzXySZr0/sqMbc1
KWdjJINh4x8kIjg2mjEiVHVsFRqCRgaHP6RTJf+MlIdBhsQ6zxLtyDo99ukZ3Xf6thBtbKbg2Wcz
3VtE02hKTRfySuwvnClbqK5Zo7tU7GvcyRsYVr5W3sR+2GLROHBA7QC7iJpB8AoP4n3mMRA6dk/N
TLsB1DlN5DF43B3/1YEE8OcfH1JdUseKV0U11TFAwO//XeBwC91xchq5CDojXUewUWNcLEsxWEHL
94M1PVZgcQNz3S0A4+rs8Ksx8tnKoxitwm+oN+gY4i87/iWVmzKx4dK7ui3JW03edvkOJD0Jtgm9
YsY6YGdPZwNo3KUxaSEXMqPyvIfSMtnxa86wWq5jnUfDFLBvSY/eMmmnUcKyYA6MkmSsYBwwx7GA
a9yxSbTxb3l217hqURtJJ4QI6x+BVSZYPF4MME4VI8sP61Ts7CH6wS6JxL0k7Ay+ip08zYJvjvlU
p2DJUpELurvHtdENmLk3hwP3ZVgKaLnx3omOC6u2M290cFgNcx5/lHD1MTSOSXzC5RNdW3q8SSC2
V4jaVnAtlZGoHfO5XknJuD7moWUYC42ASjJmA45H6HwU3Hl7QgylyZBGFH9dG2u13DTJeJ9tg/E+
62OcV+fDlOAp8a6tP7og7oSmIvlD6z9b75tHa31xCtxTnB2m68nIH8O3T0rZ3aS4AedqeQBhEVRz
EIeUjWX1hlJJV1qHdI8wYfURBc+fmfhwBxzoZ8mfmcqoPdU+TvMRZ1h2vy1ZEXm4m9Xdk/JhFYib
T1N9RMXDyh8CJVbnzjj5GjnLQ6nsMz43v9sWcY7CtqzMvUuVIMced3nZYC04YvffTGCdl4zvM9ya
Khw+3gGEa3n5y/GuUpvkzdfsobmr0HYVOkvx1azLEtrQF5K7eIHGoLFwVwE01im/QWM9DWHdynCJ
a487JP+1Q+LiQZhbWEfaXiA1SxwFdZiLmDFXMJI1OygsVeTOIPvVk7wmd/mdD8Xr7sTfh7uTIo53
p9Zcve9OLLViZ2nIS7nBZLsMxYUPOnUuXm978p0U/8qol+fQ49vmPkOx6LbZ3YqJDoCJrdsPJzyr
3XFVTCIK071lKS4sd+F3i7EhtgTSsYzm+UWjtWoYj0f2cUI7BiS618HI7YqzUaZ2qF0n7Tp4meJp
zKKvlkhie+Jk1KujOQUqxDGVhjuOKXAGgvMvrCn5ZYv672s8J4iiSNZIHccI/8cJIsi9GA9tCfhD
/H+MneeO3NbWbZ+IAHP4y4pk5dAV+g/RUkvMVczp6e9gtY+vrM84OoYgGAZsyBK5udeac465YF5q
w3FeMtTIjsI3wXhrvWso7JXvzbQArT3gCBwPETXU7d6ky/eq+LNnTB3UR2N8w/dsviFmdMql6q+C
cokLuN1vJYlVSPu7R77z8m2kYVpzVXOFs+opumYyMob0ZCuwBW12OYFFY6+lh53SjPRrPd6b+v58
Fpq93B3yCUGkM/tVJw/cFJNh4PqBa/quyjltkxzUo2kgrJoShWX14E7+dJsnV0RHk2kRynlmoq1+
f4h28ioUGoxzmB5tBAKxpYHD2UOjxgsELP+J+2uM1H2VkBKpwwNiS9GIMLku2nTHBK9Fp0w6p/S3
9DtwtMcU0wA4x+ga12RdL7S5JHlkz7iC6pUrvZLmce0KIEt1O1YnhM37KeYMz1oQLC7oQXoFi2mc
7vx5Z5H/nlM67U8i+ylzGdoVk0BdyYySCQGtbZTsrXivdAcYJJ05C6c5Yra8+kme0B/7hXDZSwGL
/JxCPZM+vk3Rbp76JtbHsnIdKaX7jKPdZOl5kzqcD9G+f+ST7rn2vFEGSNljNKEdYD17JY35Spqk
0v8n8Kv0bw4F1ZQUURIZYOAR/fML1rePqpAKT51q5ianLMc/Vu2pJB07fgf6CZurbRjIdkImyTyF
aWj75bGUzubzUnvXwfqoZ0V5e8p3s39Ph/d2eE/Cj9o/qD9D8+YvH1xiDBo7VhDbxdQ1JToSHfp2
Mwx36YqKBeM1MvPMfV0z2YhiRPDOYv72UN4E+a15ksO/NO2FOCsvRfpca/lJTY8GKcFyp4ns94I9
LqdIy+z2TnLMS46dvFOs3G5s1j7kyYCc18JiPwKJrO4bJlJQ3P0LxQ0W/G8Udzn9MgpQP0hgdjj6
T4wri/I/XCNuis3rpphorn3M641irfyQzyXsmzHIg4yW99tuIr78peqwfwh7u/A3jU8xAwk6bIM7
44nz/5CLLDggDLtm9Rf+IK1d5VWAG0gj/gC0cCQtQQtTgGvSURG8CnBxYMyZz6FmDcr8Cy78tVPi
kCbXwSEda04TuEPvPvNZ9oNyhn5J3BIWjcZ27Mn+fy1JI2A4iVYRXMuiwQ3kePISTYm0JbMy1klm
5Y75D3S9ULhqynWOZswNjO2i39JXXU15KBJgGhOj3hjqKD0R5+5ozdLdrhuVKm8SaPuYzBm/X/pa
MS7EiP4IX5R/R74Q1sQmgFQsGxZqsWT+JifklVbJtV9l443GCuzqlYb3jEn0uMv1xzP/7j0/59N+
MghzbYeJgCvV8LpSbS79IbFsXOBCPrrArdzx3k36W2vGp34vZYfsaeOZ5F6UkbABGiSfpY52hZyg
p8JV1w6NcUdKkpwdaXvxm6PnH3L7Jubfy+yTqgVclKxbaSiRTLrZHMOkvNNh6g/wh/RsVav6ZqmX
QHibW7ZAseiTOeVSqBcltDtx64H3LJl9QGytgmDFUY3yUNryq+1NDJyAyoncBdBF0Rt4rnyS4uk3
9rq+L7sDUEi/G6GQSXIIKG52ucxAVdUAnykANxzPG+cUZQuAG0+ijaBwL5s7s7Hvig0tmE7nMXnb
FAaMOQV1UcBgRL54MZGBuT5BQr86BjFU1yMjTnyh9C0aheJlSfnSgBTuwNA22ThH2A3HtSmffhZR
RezIc5Plsz3J/JuUXLvikiZ8zXnSocMFEJZedDjpRYdTrNmbabPIirbEXJB5S2HTBZvHNndmsw9+
a5w1FUD7LNjp4VTLV4Gwrh6kYVesOwDl/qdJJTaW5MdpBU1NIIMO6otwTavbekID8wOSmqN2q4jT
qYc4MCaxn/5KrukZdj9UQCPlPPe3TYgMPN43eigbNS4a5+3vfhQ9H/tRQtOt/XXur2P+/95EgrDe
Je4uZXEV20sRXWIqYibIx4dDaZ6H1oZTRwGm1YJ8cQ6XT612SIU+ZTqBlrhUJvQMXmMbi9qsIoX1
Ssv8QTgQfzvxx3fHEuGVjggJQ9bV3078NOny9pk/ESle3EJ6OWgi0uzLF8CG1F3cz8qZ9yrCHIol
cW/hBE1+6K5CeXtUPOIw6byPvvpmQqkRPqatfDeIAbsCzTWlk4DviJ3EY4KbVCbEhKUqLvlNMm+Z
dlFQy8yjPOufp3luKxZ58mVIBxmGx8KFBmfQCTms4akJl+Fx08J7593L8h35QLLuyAfetNDGAnNc
siZzjYIlkeDKzG/OP+z28fHw70ANcoBp4Rlj6WDetfgmYm0Kz6MNAYutwekP6nvxIzLnhG6Uo5Gd
vvAH5vPgO/5j5/X79UKiutzNpNE8lnPFGCCZLjXNVrOzQVrKfMuVC77YbtW9imUhYFq9fc+T9za7
2xNJxEvqGiL0Qyc5YktI92WzUMHuvUhpTeL01rJJl9WEfgIrWQUeGsamehG6fHkSj06MQzaRukMr
sgjehDsqdh5wB9LbFKjkmPMHnRrlb+FUaklcHT5/HpbLRN+r9RjrrVXM1KyUx1ivUm+mn7FxGGjU
msQYOl+2APyg00t/nH6Oe7EH5Ty4eliAVdja5T9dcPV/e9woJ5SA5I6pX+n3ZFbbVHnkqc/Z09qH
5kk5PaUz2SxZuwnRuwmIGx+1K3luTPqxGw0AdYX2uM6UNYhlHQPQsa+PQXSMYN9Ie+6xrP7Z1ku7
50uHMoZVXKwrcR3aWUKr2964lsrKy/4iF55L4dI8bmJ7j9tZnyzi4WBVJ7N4E4WLVF719p4vxJf9
RuFW2zqd6lSq87WM+jX5i4s5frmYGUOLZQbnpV30dJGLc5vz8mDrn6K37OSxj7XIFsLFKxcyriw+
wdzZuXc7HEzQ333ONNBq5zWMyrfCu94rWz3ZbObHlREFre2kwv1n/ih6ANBY2JdqxXMwA+ZnFjM5
3fW5o0VuR81eP1GMyRXIO3wG/CYmE88SPn3A7tVz6ZAqpzpS+QS5F2e32K5KLnR0KvubnqXCK0GI
g6adcgSqgms8V5FCm7rb88NyChjUMylbWYqbes4XBM8n5BUuDczJMzU9W8kFEsU8BflVvKW44lD+
RJi496i9K81dwNJ04ddv/w2UBxrv8w0lk7bCjfLJyukJptIBuYT/AEsLGTL8B54ypxl2bhUujZVq
Sk3gsiKmZTgtK9BYXLQ9Jcagi5aXsMM5epx6P9IeNo97MR423PlG32c/guwj19+XX8h6ayq+NsJD
Q68n8ZpxI0zKWRjRwkl4+erlDL8ZrO32GGZU5U/uxt9DagTeRzHMIqGmy6Zq/o4Ja1tzMOuoimYq
pix0HD6buBXNRYah/dUnqy6wOAKXuPEeiI/VVMPrAjR8Az4Mzxu2xmismmf8u90yed1CPqg/ih6c
DmGW0esgRGuDHgXYbpxH3ap/rjbPxP1qRmNhMX/a4s/MabH1s7uZl8aK7Q274JhNjUrf98oK7bzY
P/3dZm4Rd3qelKkPBaGaSxDuktFB0+MqDRxIxKHtNNIxoX9tb9IhlwJAPhjmIebq8TxmJkx4CmQl
Zak3S8wKuGUMxPJukeQL7YjOYGWjzmD5u8U+7bbfe+VI3uFVSTi6+yOHYgQCHWiwENVnNtUIMG2E
2G1GGSEQnb/V2Fna2CQ8Zn13smRmhbOZn+9rqTraM4IMs1kgXG3MUd8e2aepfirPH+h9mAeKzRBs
lGDzMdZ0f3nzmf3w5jP74c1n6dBiyKOqiA3sKEal0+IgsQUZKRy7vN336YGDWRZp8TuFU7249ulN
Ua/+S7gNZZJi5z4/pd84bMk9+upGS//QUSz9Dp17PU2aapqaZakvYsk/x7W0ChVJU7geoAdQZmBV
XHl3q2k+Y6GdD5visZtCAtpS9MLOWh+fnXZwUnuTZWcawRT50nXXYk04OuqvxSscbdyy4vz+3k3Z
68Fy0sAR59unvNEIE5sIqMj8krXcEZ9xLG1Eo5qDm866elVipRvWkQF5GQl6xJQgC0TTnDGsvWvW
vQvu8aZWtxqpF43c1ia78jW2K1ILECJf2zXzM8XTglTdMbMvUgFk3w5T7N7maIXmL/hz7px2Vu6h
/aEW1G+aBYafGat6LdLhia4fNut0xipZezFF7Zk8bP2MsoUtTqp7Zjf1MVMODQErpON83wlbkXRZ
uZHtVjw9lXG5ZKbnJrYf5ZuiX6vuHuUf4nKQaThdtN5d1d9r/X3a2+QNWnuJYw9wDbMUG2/zWL6q
MKDHcZQtp0W3iPMFlRhft7s+pSOto/WX9moN/djpMlv+o8fuX88Xk80RSqSoAZD8bRTqTU3ILUMO
Z3qC2jnJvnM8iiQjD3roSDjgQUd5LrD/8e9uK2rpLItWoGmyFiFUk6BpoL5d5jd5WKpIyO6XemQK
ezkb1aNgVCR2sbDFLLmWMbSc28epAiQBY3VvSFvgXt++pUtrzrOREXwbXJ4MB0Yz5TbJNgZiHu+N
ZlwiCZSnsUJ6o923qLcNYGeo5GK0DyISU7tY3aJU8pxgMWUZZrJ0VTeObb12Rwk1gu3C3jfpCGOq
UXXzpb34rj2mWjJb8E8d+rywe6zsOD2Kr31A8tjv1XQnkyBTj5Z5GoBfblEnsdz53s6+W7H7JUz6
zCcfSJMmxxHNEcDd13q89uJ1ka2abOWxM3Krku/5WY+PVssiiEbp+rVgxG8fayNXgbwO9VonQIfg
mlaJslKydTqsFTKc5poLHJB6764192mpv2vFe/TjCz0o82JEW9SKtFsrUOZat7ZXLXmmdEklImb4
1aVEyMZhKP8ZeCS9LHe/bB6JzKs6nCNL5S/R+jJj/6JdPJtEfcie0WPkonJ+/DA9sYdJoynzdsGk
OeU7BQrO06c093bhW2W+hfFV6q7g1GThOhqFthjpH9QhJewR3VAiO+8EFZvxJdDUUFnEFDsa7NHG
ot6IRg5lzpJBn87nTbAmzenpE+RNsdnFs6zdP419ZR0k8YhKmIlH3z/peN4GnomdGe3Zblz1175c
tC5HEprfNfEbwrZEaa4BavftYZ7rdgJlVdskycbmS/Skntk9ViuMFlT19IKNP8h/I6AXiPaP1sq0
idos0vRBLAkkytFIr1GeLNWHF8yW3JNreWkqi8vq4l/BWnTFDJ1J0GeyOCMq9D/ovf+XKc8GWDPF
sYRSBkL1W0Vz7Q9ZWQw1XllQbOq8FBc5NIieRru/XmOhdNUFvnWR/S8fRcQg7npoEjJxLPd9qg9O
Zjr8swFhqZ22umkbIBUjJ3nNZChCNXE0c9mYS6FcBhWdfQtVXsSPqUiT8QUXnJze6vQmqdcCk1Z7
mf58Zu40nHrW/TFR1O2v8SqaPSj0JGkGMfgVo+3qMUZLFYYlHMC3/N1EBh741fCIDy2R2aWyVj+G
9TGtcbscu6kRHmvloPqHTthxtdfzkYLfEm+ZUCwW1Y6QcfFxn2Q2YkTKVUsvjrV+GBuuIK/872AL
bEMCZ8y9Iz8DeYtXX7l3QaBtfvW3bcyfcafPhJUOIx6hchlH+2e1K1CC1U1ApoFQLwxm2VHDKYAW
9ssY0p+PsUO8o9evOj6Sk7bIqjWs3FRZw8q9P2xuKfgc4OqyZIa3HHxAmzKA31GUUd/EgfzJTAWE
Vb0/1A9L+Yikb2Gt2nOveO8oYhluTXIzzYtlnJP81EQHLUYGfvUO9r8A9nqgvkQYbLMfHcMRTUK7
mPXpKIoB0MIAOvb6fIWkHg8nXLDm+aKAycKCGaV75V4pabTtr9A8vk90sgLjP3rfayxYXxlum2HZ
44D7p+uNdc0wua+15iNqQWHZz+S9T97l7F7Wt2EWpK5oORVKmLXcurq/ilTXnxhseSsnz6fGhxY4
VucAAZeUle6vT5PBmuntHNWa1HsxyYaFVyykAMY/AaiAJeLThdGv4nKHYrP1IuDX2HcUcZ6ntmlN
WmPCszgz1THcoZEc6Lew2FYWW6kx3MmjvlSkKfg8+qgcg30W8dNXtqqhEGaBKgW4i74p5GMSf7RN
kZj+Y+KPuxYXsF9OVRJ/X0KOImHbIA3/myWorYzEVy1BmyJpN+Q8iIKH5VoU1iYSu7O6Fe2poJNM
vpCJLPVbL991+f5I3oGF10deB67r5PhYopTisjCXvbgUxfGFtazFMNUxFuc4QEaZFeOR/SQsHs6e
fB7MfSYfH1NF33WMwNYB+5lVnsTuLBDlYVkwDTTKP8ZSiK/vrVJt/WZjxTgncPdQg1YUq7p18V92
TcE4aeAW3aXh1tfXdOxZleUEFPGocyqVqnRhiQsDgtEL7VvNlMHhVWDDhuUnYPIAZEzcSnbRW1ht
5/yw/iL7+tW42g6WPT0XJiQkt8V3Zi2NYHT70BszdLbrCuEkyyZk6hIDmiB562NbnfCDCfFF8C7k
JpJzo56wTZbxWVNOg4L79Jg8jp/ArKg4fJFKrPBFIlccLmFSPTLVp740iSgdWYTmnPxDDXAlmHOe
/y8FIYr5b4e5afIokGgbgUW/PQXdI03zRFe0qfIc68++jkMe00E9dhla+ab+qZkjFRpHOowiqNDS
3C8uZfemwPli39YcW3CZ/sih0Sek0MwfTLClcRCrfRiXc8JyRbivyp1VjVMG6dKnevPNkbqQazcp
egei1b8H3odgfMuL74P5DZB0CR0m/HinDZjpvr96Mpx2N1VgfDmd5TxpbUF5YCU3k/u3zCQWeRi6
fSUfDWGCjv3lWk/mMdXu9Blo1168DQOY+pkyBsN0fM/90YSUIW8tCEoVav2Cz1dXQKXOQthYo2Pp
y51c4l+ECY3LFvLvIgk+/Pbj2X707YcvvpvKPTdvynBVJ1m+w1JgsoM1VwLfA2usRNFA1o/Xy8LY
KPGui3cqOnuaHRvvLMeXBn29u6TeBdWoji519kbJAr1lypazXoo37WOtTzt6kDAFYxKFwzMPwIPs
M9wilOAu9HBBorSEYTl6jVgsR8DE+n5P4zwKY9G8VUjlkE0/Su+D5hPC3p75Leg+GvF9mDXJsl13
r0YEqFxjTsNaFumSvhtsoDGui2QsENCzsUAgZSTXHCNwKYfv7kb2IUrfmvSbL32TxW8mi5LHx3QS
pgfTPAhTOdr13cJT95gRPEGfKNEhRf1SNqGE9u+7wlUGGkqkCb6/sR+sAzqaxOuvAsnSJrV6SnEb
q6coPuevwokmPvAfg8OS6W4praJXGYZKhEtxBnZY6XLcYfk7PEx4oCCoMKTjgSKqJWD6GxzfdFJe
eOBrzAsCqVK3pm6EJeiind6x8zfmpAxtklqBuIwwj5tLujEOhBwDIwNy5OJeAGSLe0GO1rgXQDbg
XkCmZdkfkcUoxtitFGxCdR1S5G6sQlnjq7yoX/R5JFq8AaU+g/1c1rNqAnFU6ZZPaoBzOGznVn1T
yysLKSjg0A45zDxHoR157CFy3zppqXqLJFtYytygoJS0f+B0uNgm2KjgRQcg/QP+cEZetNIuC9+Z
5Nkyckn/6xpP237Q92yZ+uQQ6Xu53gf0dg23QL2azUV7wsE9TrXHxzM+KPflFN7IxNfeO0KHgnM5
jCARxZ6+Pkd5yNQzYqTJBww1Li2MJX9YvUra/2EtsulXNd3SDdOw2Bn8xkeyjMzk5g9ngIrdqt9T
UQYoLb4kxWhLamNS2G7BBUYeOfRQid7TS2lMY/kuw5XSZimVPt7HnKz5ve/f1eZD8j5EFopba9iq
pAXErShttGIThhu9Xg9TKowMdT1/JwjTF3t1ojWu5v0VAk/ENa+s0Wx5ZZ15W713xrtJDQpVZr/c
5GPcKUuQERqbOoX7io1XlRsO9B9KT/SzFnCs2KS/tdTZ2+RdgJla9SeeAYMzq56Z4cz3R8+ARiUu
punI1eGGYMu1KEvnCkXBdpbwTTxF3kl+LY00/qY/9dOHcEqHsW5TLQ99vhOZa7FJDKvJVingnPrN
rdX+/whYDQdWoP5wafzJl97P9PcEqX6t5VlLRxcSLESaJ57Gk1+eDktW9QPIa3NEXlveUUiPmgpx
ZIeoDx6NqwhEnuYx/+9Cj/TCX/1yFXkJPZpojuk701AV47c//iAXHn5mAlalFwPSN9X1BuqCvWJ3
WooHs3f60PEiF2t+UDiKQRHyFP4L0fDrjYJAgvLFsh+WsGG4uWPVBw1jFaPdzD8+Xp+sMrk+PCQv
dumn+nGyykPjaM1YigOiSvfnlOJQTGC1c6MdAVXlQDxo0WQjRE0lG++Pley+fRbEo1aeHCd55fCe
2laJdp4K0mLn9wu6ffZBvTX3+JU1f/QrP6Q32yERlQzHI73rqjGj8MxUthoQU30dZTOKWHlcHgF8
x5nXTGLYzfqys6CyrmuLYuht1u86tqiMUy8LlfBYcQiRXBqqtaHTaeZXt+qxaEObhyTJP6Py+5NP
y1sDOVC9xzi90jd4udFGHVZRSpHS+hmsRTAhbjKTrHUHsVffJs1Oi/fFWxOvJH1PDm9J3zqr9lUv
AApjF/6FYD0gs/KB21UonfWmtadytxa91eUnVsqIDtbDgz53hVn6pdPgX6bcIFzgX67ujFt/eGB+
rzUbEciirgNn1XWV9Ib2mzLYMpsOaRrjvgG5kuMeOGh24h+N57mG3PHaJcVsaYvpahOYb5V82eAd
1FZFtO5YTGN2AF/q0bq2CZAWZnhB9OFdVu4xn3PcwgS3DBLXoxWEnFybOIOFoWqhkEOfCdGc5+Q5
2q8W9BY8uyXPie47MuaG1lGxZ708R1o2eo74roBAjyk8oz96jmoDwGdcOLbNa6rKr0pzEYzzkbUz
Ht1UmpuYeQJeshnmj8Sa1qAWrdnsWN6pby0mJIJKac0TDvUST+AosCQPLsOrNdakxRiDowpvWGbD
suQ1AdlZOHV3KrXjkJyM5FR5p4R7Uzip9aOMmzc6hsFC9d7K5E26eJaTgZWRllm6fFJ85c2HBP1h
SfieUfaB3Xp8WARcVoDT0gORTW5K/s/E/2kIPx7+DxMUDnY6yLMNQMax1/JBfDdfEDX7zNTpBPP9
HkMtVqGYUbakGGgDoup/Cpy9PBX/PE7Qiw3AX5w0bChezRa/7IuEp/wQy0p4zEazbj1BzqNsp3ie
G+li4dDKxwWjVY7U4kcxlSzAqUCA9kJ+0IWRcdcVh9w/9LOBhRv5Bv1oKgeLiL3EjWbrRxvTZNOc
UME8LCKsGVw4M0fTiIK6genGMzNbZ8NaSjddusnbDZwFuPtms+HAf+GkQLOCk3LSieJNOlaJUBdz
31WiyXPjRRetvYDE18yzue+IuOdXzo5uffTjGX5zw7Af9Z6JKOZ4rvaKuijZ5D7nFrcsg6zypLFt
j6Lo1sbQcZ4fhRGYZ9b3wjgY26K5hM1Z2YoAnbNFjRH5Me93ReQujriRMrInwRzD0cImyTMus2HM
jTdOXOXAPo0QoJyjw4CdUJLyAGSXrRbHmPd83H9PaBF6eV1b1CkO0nwOZXqN8vc3Y15T5wvyxC3N
T680JTkgEYDXsNQ5q0F48bLG9PLJ2mdpfBfpkRHf1fxupdewOhfaAXebqNGNtgmMrZHsT28P/WQV
b5JwqaRbsYiq99gY2/ge6TcKZAt+EIakxwoj3LJQp8twXBIRgU8mB75sXTStzfkB5JYT44mnmlde
HnCC9sdM3WtTS5yPJmQYfsrsxr5n4auLKYUZGMupy5DE+epTzBZM+xWNavEcmENFtezUfExX4CAW
PHRas6oJrc2AbSPqgSmhpRZRr+lGUY/N+xL3eLPpwZF6q1rBvP7pjRitnRZuy3gz5aaVhCu68MQ/
dcH+y9CvkQIipcFtC87PK8vxy6vhaVFcBLUPy9vO83rC/2EDqEwdF6qqiE97VPqeA0LlizvxWtSZ
MWXc045pH6tAxTaGR29Ek9ABJNKFo+MKmui4wspxqWqZy1BaQoCsMMxykw3gHI5LVQ8ShTWrc/oU
50UJXWoRhiTdl4K6NHD8EyGkfaKdxe9l4BqZSwVF3rtRwZ05WpmEp/gZ1xb1uh0SsFtjd24+i2vN
t0d37b+ox8Fno21wXSjd2vbRPV7IUm5egeLoUyw4bbURjK3GaSAHNmOSJJ2vwLnS7lrTcnSs4mVf
T7hxWZTZeKciPXXpyaKgxI6EbZVv03KjquM2IFOxd7rWGOkNAGhnThdiGnEntK4VIX/IyyRwQshF
/2ldC+cY3ghKFoHb9K4MLAgcIBVTdGywxOBrCrSWNBBPiolbcMaz8oW55llphG7OvJqlx4ApKNj+
9++oIo7fyV9OSnZAPAa0+5jQ+DD2/l4lIGW6LxuexDNfuCsWQJIEK3JT/FUloJej2stdYG1YG6nf
Cg/sijtyj60w5h79IxvdQRjDAUzo2M0LflgOVY4pC3ZzGeAdeW3XU6pVX5Vk6sxElzCAO5U6pTxj
kVj/umF76bfk1KsnyTo756c8/pHr0Urk585t/mMNy66dP+YOj51Nz5OtaO+WeU8nhGSYD008fEeL
KzjZL/BL3pLUF1PnC9/B+aUSDbHgYyDAwlZ7w7Q5fK+6zzb6Tm03BSjZW4Em6h379Lhw5HJnlCPs
k9qyiiyQuwiiZRU6CDWcjxgn8nDhV1yHF+u9bLkPjcTviKrj7LT7bruocBhP+BdtS1nYErUbCzFd
oySDlkgXBHX49WATrqXpYl9wtPZLLXQy3rXY9dmI0wXTrfwzJGXM8kycUrUuFRZb66AeNZ9+2r8g
Ik8kcWOFVwfvg8SCs3LMeR5stz4103YhO0LoaskqDdbaf256ob6LpyBEAjeOdxM+3ZN4V5B/0mht
2BvRXlV3vbob6DSvtpxQT91FL/z8BKobPdfJC6rLKanDJvPZny/4vn8uRfNuxrcgvAjSaUoIR91f
Dolgr/CoTqYrebtaSZl9ENWN167RjHoOy9pWwu2gr8OrlRxreXf5tOoz4PZiLsoObI9DDnuvPpva
AYNn1C/yzF1OaQaYYkcmPVw1m85Yc/v8u5DQOq+gpWnCYiWH5yQ9fk4NeYTdTleX6QjVnP1RAwHo
/c8XB3VbphFLsUQNlLMpSeNA+8s5WmpRpHma4c+kE4d/0gNNPF6m5FVKdhDVAk/a7SboY64GO8QX
8uFLCkHz2CTP+2NkPdWJfdtQmQr0V6IPYtjqbjjMRtdaXh9jKNnK4R1Nc0zFbzbzRF2L9dozVpK/
8hT6b9mFLRG8Wa4aczFZDCUj6BIHREZZMQdO6J7nz3dg0P5az9YK/FcTAMfYA5ToG4/7iM1b5svj
2dpywnZjmoR+DvTuseyioaflyK5fphmVXsWmOybWXvjhG05ObEXDmT4Ly5lQv0kaYsmFQ3R9Nf3p
Ht8Qe5cvc8TDHp4jJn577eRz1L498ktrvWXDpGSLbNws4yYkV917M9Sz8TgJwUGe0iMT1471enYN
BU/3pjQ2sEImIn1eh8D2knOSXLzuImlXLx2FoEi8MaMg3kdbKRqZeoQ7vkQfuVgF7FRWWcg1wA1T
Z1rMKYsQ/3CK4o3558PwOkXp0tV0oGAMsMpv46tgFJ4m67FGpH8OPGYaQOQki2ez13M9EXypIz/2
vM1j2CqECmQspWSS95OnsG4sPMu491pghbBz18RlHzsaZRBSnvvnJWRVlUN9P6jw38CK7Ibi4C1K
ZYx8Ey8Xc7KPWzMH5jumcUGgyVsRO0i677yDVp3U4i3rL552zWl+oD9z08bbPN7C/TL4TGobv54K
2Fe7TXPy04uqX+vuHucfBvqPG7CaEm8eDcaAG9SrkF9Li7f8TW7OkThiPPzOJXlL/skbSWF+uDcU
ss/rByVx5s6263BrrrkVMttyq5SVGWv5Lxs7g8o+Z2ITF0wvCpZnvjfxiecvepetjyH/3v1staOW
nGbrGXWpEize8BgoB9wRnX+IYeHncyU6XRvbSJfyOWzHioqF/VDncbgOIYZ2W8/cxaHNLPRl1AlN
h6gvNh32/mLlbq+Yftn4faXPv1rcOpwU4rKfgu/gZIVnw8kKz4aTNfcc0VrW+3GF180mUrtTHwe6
oFX17cSv+f4U7lwC/XWTjSJ6Y65FWnzNtfGcJ7kNNOnnEkoHzSuP6PvPA/xHJuiA0Gi8+cxzAMiT
Z7gLq/FAJP+20uqlD/mS5ZvYTw+8m4ea3OAUiemT8jCg5bgTe8xksANAXbD4W2QYxCgZisXDim6K
hE6Ex334jsTE4cRe/i8nWQSC5VU/uUI8fqWL6Z1GHv6UXui+/36vQD341zdiXOWMlHvISf88Hh9S
HEplnVOQzGo62/SPrWXuUhuO0mOlaisGA8nN/U2Rj0wPJvE425qLytup2BuGES7e8EPcBv6WurZ3
ADg7Md9SCk1Wol/NNxpuXXNsKeKiyR4H1LhH1fFj/o6IHxp/XTYb76/m0zhchvY8Nrb8LOi7x9So
TpFwfiaXKp54UDqoQRVvaXv3mnswryg9y9zed/Gay41TPBxum2T7foyt5I59xF+Joinf8QOZ/yw2
xnjOkwnRsXyeq+dlMSte5NXIBNm4QRVNnzsPCM0kD0aVsmo/FLTK54py0yhbyXPKAzF1yy+h8lk5
YkVBMctgEmMT18pWZeMGqL6c9zmltg7U1547Z/Kag0QbwCmyJbudIdlOZN75xy0W7qXxDnO7Sr/V
ygeh8E44Sg98uocg2hshDiNbS4+duv+cImVCcuSBqrMFGiaP2B+eiFc65/ebJkKjLkHNwyz2OzrR
83rTTBtMA2xsLlPsk9NV1W1Va7/KZzT7MX9kdIop+tLQ2d85Bgokbg9UVIaThzAvLBvUYim5twtn
JZkftcTsPmY/I38hFzZcmGbYGt8t5Wf5/Pm+aSyyqBFDe76vxZ2R7WS8YTTrjrLRwKU0XQYt+LN5
I871Cb7uWJ/2sZ2ghNarPF+X1ton/6lvzro2diZ02q6vURn2iJNfjfXOsbn69rEIqQezabjKm9Ht
TVVohwy5osTOfMFcsPxwSGEE+s7xyPUw1SZHFBwC4gubkxHrWGaN/KP1XjUWXr5UQicBeoRjFk7y
upx/F3vMTQexPdXZ+QpFfwwKfOnf61mSfc7WXwgY/IdfpsOG03ZBmsE0HWnyjN8E72SkJ99ggPh/
jJ3ZbuRYlmV/qAlwHl5ps9HmSSa9EJK7B2fSOJP29b2uyTNQ4dnoKKRnITIQFTBJFO89Z++99jFS
IXfvqhN3RWqlDJoEvEoH47qFMTekBz87ZsrpIbJg356gOhNZsLAnCLulZuGFbGfnuXt0+Da3TM+V
BMdUXAdp5MGhPXITLK6e96QYOlpQIPW/AFn8YdL+PmsNyhIMw1EJMv+x+Utbuzdz6QFsgJ/Y4saq
2PY5NW+OvZ1OKdYFEKemM3mYSZ60vKXSQqc38+XnvreSGG4awVze98WhK49KeYx2SrmFEmvem0Zw
L0oawyhe9K/+cPWlszKt5LdHJgKzuXSUpEsdvJnDe2h8YptmjCvXg7WWx/WKobWlmuJKkXvxK6SI
0d7wbCSlm23l17vkO7cCU/GbHBuAxHmId8zfpgiF5Y62jLWlLy1YrFDK4gysnoQBFY9YPYeIndcb
opcCSojOpchoQGLfxxlXkhnGPb150+wzVYszVi1ytWTVQpftaIlVC0kX6mxtNxrFcPtO9Zc6hShn
iUQJr58cD5kmEiWms5qgMK1IdUkpn2bhFCLVRQ0ima50NvT7R3kyQhS7aznexpx6n/eufx+/5GgO
+5+O7nwrKaIfc6Sn1Fx3wzoNfveUHj1JWnD6gE6yLlp6uh17y4U9xfTmeP+bCIny/2giNVWQxmDc
2ANiIvvDc5gMg5E+GjA/2bDvZZItZ8O6gpu3rx3havPem/dKwc7nYLe6GbQeO9fUvyZcSKtLZZ22
pKBeEy0BajTnzjoBQCnyaXeh4cLmzJEFYLNrhXxQuzUo6eWjXJJ+0odVPhWIHTwOmI8VoOiroNvL
yaFNDo/uUGIzbH/XTxTBL8jFWnLMDMaIfdtdFPJtrqILj3/SC4//N5dC5yCCIGJbE72fSNH+b7+q
NAmkpYOrKV8CX1delXotEWVOo0mC0YpGH5k1j4SetbCwa9kLHBG8SwbQYR9dJyTi2v7SGUBs8eII
HJwyIgH9TFZKstLJQTPPnSv9+KgOD9TWZvuoNhWmOuEyVB/LMOKWyIVDxEmh+A7huqFJVP9EUECC
lFMB9vMttzQWo7hHAc86TP9iC5IXExjhdr7KPyL5RzJXwl/P4K+x/8VO2cyUs/XOc2TzjWkPAX6Q
RiiRirlhcSxT2AwG5d9TIK+Vxz8PKp4YUzM11bIUvKp/GCIiynnSeKAjCxf/NxYqYJ5h5unxPXp2
vSFqhgO/PGIRi6PTfZ40Xw/7C7JBoV167RKxFb0+k2umX7L83L/sEUq5zwBSrL7JvvJElPpwmY/k
PaWk/OGq893rkx9oewqWbX0bQWj0J9YloXTUsos0imVJOv1eliFH1ckiWa8uebCJnxu2Z3TDWfV5
BNcFC1c/d8nlkVyG6lxIp45wKz+zvamRg9+6q2qkFOx4gsen53Nu6HI7M2AusI/cDTlWjZN2/N71
Rg20+fXmVwMJ/xTmK/NV2sj+eP4DwMFh8bcCb6QLFhfThcuDFhTu2LrF61nrJlLOKHIowlOcnuk5
H3dPZ4c1LPMBuL7bsahzzxJ6BDB6b8Zk87C8bPRkVDxieFzyIB6ny+xn2AEt8q4zCKlJRvm7V8nr
PqSPGrbaTukAWmN6L3M0ylX8OOF7bwK68c65fqYS6rHG2NXDdCg3jbOZMkZWVKgZ59a/KAlXwFsx
3FJshXuOODXFDMwAsYErXSleZK49K2KKLIp1oq1wvJK8mJbmcVT3ekLAf+EdR1000fnkYpBvJmH+
vwiRKv9N2GFf6xBNIqFha+af8njZ6LUUxp0p4B010EnDnzjdeSxuWkUW4x1SffBp119R9aOufuiV
KBDTpE8n+pRnrOJKZfUh9gi9vB9nJvsDqIQd6GGaG8UKocZE0WMv9UY4BMNsntPySHa3F91ikjOn
Wyx4LnLcL7gLHku1X3IgrOtJWV/ncwwtlbHE01gOJDXdbFhGw7IcwEjBwNmFk1gmTrzp011k7gxe
TQ1e42z7PYt+LyJo34RBvbqwDh4ok3mtg7VCrINDY8UyuAhWlMGHa+Wx7oD9Q5QjAhqItirMEsmx
MA6OtidFt1ej3QgDwfGGnJ69nenDBxCxJtkE3Yi6ILwcz9zr53Z01e1rlZC+us023ei2U13d+OpG
i1dAHcttHApzRxVuaxZtGrWO24ZknC78Hep/onFjs7rOIpOE0cTXATh7deg9RrG4IH0vABDDNm3z
KQl8mm8DHs4Mi9LxWZx0XDLSaVnaEX7U/SM5ZI3Hyu46AXQBWOLZzHuTnfys1Wb4kejdQfYLV90g
+LwkOMGbSSpNvGLaTFrAW8C9la84+inLX4X85eSf6msj56WgiYxtjOPYZPH2rbalmOkl0of/RnjU
/ouZisyGoV+1sW6YYB7/WICYvuP0qUp1DJ1mCknF8Nr1bzjIGntBE++3Oq88k4mNI0deRfIKx0bf
RNM02eTJpkk2Q7KhB5EqgeThFcS53DibI6y0xW4s4ImQothT4Ctpv5Lir3ssbVP+NLM8m3Tkbad0
i/aWV41eFXhd4ElEw3jq09X8Aww2p3SYi1O6xYKozZxYiPzhxCxdhQP76R8V9yumTzZdzGnLQLHb
91SLH/eCNJHsi/QQ9wdyR9hJRC99OqXZUgwGfkJL4r5+eQDKFoPEnjVB9z4+78h6qBSRc1vM9ffT
auS+bGzBRCXWBjTEK96M7zUgeCQtCAt8+15lbmcC6aQq/MKI+qcO6b8gTXLIb4n/qScfz0lrfz3a
k1q4pA7v8vhmj2+9fttNHHll1isj4eheYlq0/pNSXl/tzv00ZLbg2+wVTeaB7rHB6OJp1nE6wEQi
AeBR9zSbyPJBexwC5RBJ+4e7y9XFOC3ae/t8k6obBLy4P8XRUQn2kEuobLR+iS2IeppMepzP0TpP
vRjbc8DvAu3mm6HfhrPW3A7Jrkp2fbv7y3mxz/6WOmCffQsd02VWvh2PVvnBIjmCYYa/eDr9qUgi
6M8Ygcj2b7OouPT944jncbUpabOht8smwfx/bieCIR+T/FmEM0aHFrPelmQSODwpOBmsKJ7jzsnp
5T0U0sFc2M450C7y5P4dYbvfR7ZIzZrilfD0NE7OcCb6WY3nxjzpBEDphlpbzpeqvxf8JJqZP14l
HrNtL/4X8vgC3ZhdrY5/q1yW4UqBn3cdzbeKPVLz8UgmWvQuy/eof3fCd793GRMQvsRTJJa0JJL6
QYQFntpKYrIkgYkYjymF5izKX/ZvrrJbuOzh0BtYj5WRp+XUbi6dwTVhIM2YMbVx6R4YOxEjKOZh
klgcBrCsH1HN1X8N1F+TNnQJ6Y2Qa0d7AbYxx+35ppOodmcJDdIFTUweHjp5/rDueXDvgruVUpxy
LeqLap2KBkxi1C9CYlLDXPbnGu5pc1EaQhZbnzN1Uk3i2dicWVEsQ/ch3Ury0/I9xwRHFuAD/bZ1
3ikynk7U/pcR/KLohSbpeF/pYnX2/VLTOGZljxXZyNOi7hBon73IZLJ5vXkewsNjQYZphLEt/+vT
89+rfx2Eos1Sy9FFKv2PmHD36LXMlGRrWq/lDyQK7xYHM++G79uA75DtMaM8ACY4ayfa9PXGf26T
WyJvabVKnzteZL6zM2h8LvgH99sw+lTSjw/Azo9qO4a/wc4jLrXRGx/efitJe1va0avSOEsZ2Ia2
yIg84jyAjG8I50GGfYVoixeUkPI2gbNRPE7OwdxW5nbet3tSKRm48HaviMC1QNbBtpEmHbbqeIcP
qc037iqkVjP2/EE8bKisEiwcbQWKoXOpeIpx/RDQ7jdx5SXgADLPqTbdBCR/PrpjMBvqTaluNm8M
FLAV3pTXCgO4lV2vifUeZ26Bq/GcBZ+y8ykVP1X9Z05Ny6sY9H+aKDlkSaDXnHVT3PpK9uanTNMn
+WJyWTHBbBOfEO6l1trqyT5BzJoTgDOSH/3zR/b8EUY/tfBnJn9Z+ac/oePzs9A+feNDOAF+EWA6
Lsu3JcgrAWnDYo9RycOBcWoImhYYbw8V8nu7tFGtxhCXFq9rsIGT//+rh0vbn68eBQSyjdcRiI2u
gJ7956vH0OzAjqIeZ6+1ICP8DZ1lffFtL/h+YOlB4maZxEsZKBkVI9ZKq9ctq3IWAOXRpwKsPGbs
xckRupbbDF5NKDqbFP5OX+fmacBGEW+LYZ9jf+vP/YR+IzlbdC+c7V3cF5XgM0vesMDbX9lnYMFJ
gD7Caw+uLTeE5CMMP83u0+DYGd0hOkXasdCOY3D8mH6LUogPgwIHft9LO1Cgkr5ReB2KBBVeur89
UgRVIJpJbxHvh/GNl2MYeEO7DrL104EQt/JLjMDuwJozW/5mPTH7sIUcGXFdLd1rQIy6Y8MXoC+A
VhvQkkXr4g9MQ8x9qbLRBjof7hSXuTeqVWCyEwTIZiTBprQ8gYeYPu65Mm2yd51vpImvQXgHqbk0
+QMuwfS0HyEj//CWjm9B+kbjTHK1tcuzukT5Oe0mebDL661GQ1shkLpwIBTjFjf4+0+2Tf+uHsFZ
Y/nuWc8N7dxFuisDjkNMIXsurcxlTbbt2Qfp7gfp5UhfK4QrqVzZzLddA8X0MN8Pofes1mIFue34
ivtD6B8rcJbppWI80a7xtHn+uBST3Hax3RQi+B8WYikA8l/LV7JEPdtSZfX28qJiCFJ00UUpsQdX
5lF2omhDkCRwumMAyg+RTvnLJbKvWvw2k60VFudhEpp0HZ0tefIrwhapLhnwYobcYobPPIEHMB46
a14Mc/xAHRloFoTW1XLe3k41ZxlYAfphxmLbDHtNPlofhC7EO4FENGQKgobindBaJEQmv8pBfDbn
9dmYO78BRxaAdN0LkG0wezjrBUXkJV31i8ObMXsYLl4iZkn+zX9ngYp4E2CVj64IjoqQ3WlRoyFO
xcfl7BvpUMsHDqhS/yXrv2zjp1X+zIIvSYbpfdelqwG96hw6h7E9d/U1SN4tvEPx/DEQ952bo5d1
a3jtKoti12yOHef89jtJAkLme2/CYi1lFAOPqYYUqZzI877ThT7b0NXJF8os0ZdbRd5S/YFNnItX
zgABsp810ZcdffbleyC/KaN4t2XawbDBcGcDnpSTMl6exG8BtF9D/aKqzNHrPD8/u1NaHcx5hzeP
t3+/yJF7/bnxOlZrupHP3zewjuSo5uUastVGsjeGvTkvtVfpZpV92fJXMHVioZIioIPAw3uYuOgI
z4gkGs70Q+Yfm/Cs+5dkWsCICZi44ddvMmcecUrTyGrTmQi2F/fCrcShNpDhPTodJqr9SKcLGscL
1s0l+/3f176vQ/UfVzYFO5+p6ppsQ4WR1T+ubHlopIaU968CXaqgHo+tme9oxe2tXufTLTqahp5L
AJY1yfxKTBmNvdq2M8ziPZrfy6eiSb99KriVSIEmyu8kSaYs7ZQg5ULCsMS8O6sRcqIZyOyK3lrW
reU8ShdBupAq0bSth6Jmm2l4AO5LEcKsMfZFcuA3fhzXPb4ejEuWKAeLxjUnqigHm2b9Jazg95/S
5FhG0Kh2IeBE2UO6ulblmXWMGR5+PNSlPgXn+qAbilkyUF3V3uvB6Zmcc+eskX+mRFC7acmbb5ya
B/DBnfbAz7d9uHzmwygf0Nahvw9gXWRBMuqANycrQ14CVXyySHlBFWVCa+FiaFgazBtYSdOiOCom
tvJbqN6H8jNNf8TxzyH8lS/+wqwUNZ5fewYOgdobuIWagp+Vyh1DDq3TXqwg6BEHBhIUaKuar+Bf
wRTGa0v7j5++pssMmMSQwAhjX/tDTlTjJvT7UY1ncIekevFQuLXs7jfCRPHjSFhgVC54CJ1tgX9+
FHbO4CEqi3XpMBZefdveTZtXxJ6Ap03BBK2T6RwQBQIAl3gJwC29dOYJz0XfnqToZEMpFEWnUXj8
LjrVCOF3myeQK/p23f3c8RcB5NRo+TSWc5a+rC4MvOLCBFq/TKA2XupqwRkyD4yzibeeLKV87/z3
3H93nPeVHvxSw59tDwHLXZ306uMRvj/aw9OeN6B3VjRwR9Ly0QDZng3dbbUAD9SOd0m+AokraZMI
dm0HNsbTZ3m/KK15ymUC59nrPqi9nKh7UMKuT1ak/V2I5k3jeg9XFnijIv7plVGu6DTxD9M6OU/R
RXxRwCF0Eet5QBfh25JGp9Ge0LRQ49Vo7uETPvgdaiNTO9cNmAyF6F6oy5++MceSEFIyVR7CEqlN
LXcd6Vjb4zMCuU/bVYINQqMCZq5rAsfwsLZluus6+KH70Z4Vy6noBxqiQzzR2O86Hv5HzvixoxVg
DgINekQNp3c4Kdatl+76vMcD066fCjqFMC3TaIRpOcknAdiZaK28cNxX3oeLmGV4cwnQFV9/29A8
nO/0ZBrtdHxMCcvofMuTW1a/gcOiuTJ8bCz9Lanens4tjm+4stNt/zJqKpFn9WvxkGcr2MJVenII
FvKa3E5vMY7Nfm1Ua95N1CeT4reuif+m5e93uNuPHl73SnHWQ7QxlE3ASsPZjSM+j3s+vG2reY+1
pjvrmGn6N59Csad4TpXw1BkneUIO+RGduuikRKBw4fFx5z6qGJTB409VVUSjuZ+o5lw351I2lwMS
2TP/xjddsteBjoy66SyRaEnNPXTMaMaemGfyYimTOoFac9FiKFEXrZrG9my5BDLKqB5Mv9PVZrQf
OBoHbi0wEvYOCuisTC+wnaZngkdKL/jmhb6Mproj2vo0Cn+cix1fkuoc5yfub9a0U89mNSnBMqv7
pKYNyCtU2wWKkykXtbjJxj3N2RRbK5jBpHxCaQ0ihhc3iJi+8ApXN73vLVFief0sqm4lC4lEZDkG
6yTVgu9AkxkR/Vd2H49p4wuDPh5ThZc0GTZzF5UcZBu93yoQQJLdN5L+2eDNX1D0i6W6PfSwLTGn
s4KcNO2sq2ajM9NyV33OwDg9p3knHFdjugpbzJqLqnVVfd7Gb0b+HqnvJAOfcz5yxXFToH+uOWss
SaQWGyi8o/e0l5q9BKFPdR8K0lgs0I/oZyjdwm3KI3er/Jej8eev0rpH7Hj+MsufhvPVYD4lWjjv
jJtVXyr7FIeHYTgU0Tk0ro/mLYFVBXV3Y5jiK3vCDm/Gn/Fele918FclWhxYl0IXBxCFlwG6OHls
RMZnvnQBQwQro6CFcN3VmEburB1q+V5M6F2vcLBQcomE6ns9mE84jJgwZ5ELUb01dla8JyyaeMUE
7qWmXkPngt0cW6YCVMRdWeMmYRKdBXT09RdTO5OBSZAhLBHl66ODNAF9RnZRxW+7yvzlD76Vb2El
/EWhepXwNKyDYJ10CGarX9QAGB+Z0LckWh2xxuoLZAb6oOJjQsQw3A3hxdE+4mTbsPqlN6+YmPEP
Pf0y1M+k+kj4QLpQ666Zf5Jlz8aVwwbWOnKpl0RRlpWLEBc2+icXZxsxf76inOib35EB43QDDPHK
TMlWZDE5pBVt60TLdAQKchiddR+J/H2Tx2Ts0XwXBDQX5ET30s2AlTbsXArdp6PMID6THOJNQofb
PB1EQeBvQo6DC9tWIrJBtB0AINI+4A9fmc5M1x9F8TsQENSSiQsNSy1/XyqNNW55fEuPZEVrRmuL
1oyAQcpfRP6C/GH36u8lfzgpk1mMv5rvHgTKzIVWwOk/+14kPPqFVv9eJLCKsoyVWUxA5ePJhlkA
Kj81VnG5lh7CkZ1b69Ra/61dsyfgYkN04anMfM1tNEhKR5DQYbQ/nPhWAh/7teKHlgAwIA4Misz7
JZHYvhnRhUlD7wHcCkSKhjmiOIb5YZOjaWQr3UesEuMHa1GnmYe6sMyaGa/+HZGoxqXLOa7cAaRu
cct6L0wYGIgH8lem9/YmjYJbRkGOb62YPDAlyvW9U98d817QqHYzylvkX5vhqleX+nlu9YnUTZ1x
SaFfWhwo2IGf8FbSYL10+UJ6xMZeNPHoxYddi6rW9oUkwPeYjSKb1YuCx4mhHNtpN34U/mdmf432
l9R89dJnJX889Hd9zlK2bJalv4DhoYdAquagI+XXjh+Otd3P87XuUgpdjTi/iQizGTrQtcZ9jp+b
JSKpib2sZBSDpV4v7VdDijZx5eLdwYT0eG8f78qEEudYf4/De1rfUuPy6E9ORWfgrgMeSphpm6X7
vj9M3nPwDPwnkj5L6bOPPrPsY0IRQXmocFjJO1PmYrEYsPS//jVpQciCasn90z4k7Tmurw2uX5xC
szibdfq8e+XrGfTeNoSQ6GnpZlbgtiy/g7W7Kmk/bLfODLAygV2/XVGuqNKv+FigzTzkxWFFjUzn
cnn7/YLhH6SHkcikoi5DfVFWbAG0LSRxZk+egq7/iClZxWntbAErDeNefR7GV5/XSEUhrqd57e+H
x0H1987jkMp7ujtSaTd7b52r1V995+pwzIVbgk9OcLSVQ6hwu945ESj8TQDYeXC77FCopz67NGxM
nxuY3Zl6CIO9RDWj47UMwrvOPtgPkP4kZPcxV7R2m+ViM+ZMDoOxPvwKn1NpAk/a5kJMba665Mvm
q2nAW2hzBlqS2pWN0L7XH8eucktH7Pmb2TDRDHeYZP1bL82HbEHur3dc8jK0j9Eq2b/ax5pZEX6O
4WfVfybAi6PPoHyX23tY35TZEG3jpYLLD4IYKR0drZp9kemBAsFHnmjCR57yxa9KIm/8qQRgzAm3
SrtB1WLyDSaDurWibf/0QLbTJcU12CsQ8KxtMoWfV6U3uX6r8zuZ0a3c7cJZzJFqbkfEkHant5CN
8cyTbtzVykTPV0+6CKUloTB4ACSJVX2BSwisqGvxCUUjRMZjAPI8BLLtjZQrv8bWZ7+FQk2NTpPs
/io0PMPXsLxyp5guaSR2WAPO42JiSQQ4fnMzMCGV2rKgh/S9sm+tdZGHExtEzwm9b9MHXdYv00fk
7DpHLPYz6XC/B/SJFTuwwxQvF3vLxYXo+NvysWsZqR67rTrsvdt3LRpI9ZESKheszoWctbB4+tMk
YSlD8QVZznUwFc2Y48YmzrNMtbM+njx+6G9md0vsS1meCXBw+cnqHexqLPB9vVsKGo268o4A/fJ6
z+flAom8W5lLKIJm/LtWGJsbzL0QS5e17OOVVq2MauW8wq33uAaUs3J+fAzjW6r/vhWFteBecSsa
lT2MkYzOzulQL5XqOEyn0eM2+iIz24+U3BwKl9uL5d5YLzYETA30bgFoY5Fmj8vGcUFx0W9YAu9J
+JlPM3mrFzu6FprnLqJmge/aczf6uwctyCuTmRPDyOue48sML0t6qHwVagox9QUx28GcfStwNXTB
yTZghzjtpRnQAmwQ2D1BCn/bPeuIrmFPmVJnOHQCKhzxOxSu1NeyTWZ8mGjL0ksK0LNTraknfGNJ
xpjdxzfM4TeLyE544vqpmnkai0LCXRmNAfIxUC5eRvmgtGr85QPYxpJCoKlqcFVDRHNBLZnZsrEW
7bjUR/FjQOmCwO0cyvqUwsPorkQGjet611UH8Hu6semy3WTHKI1s21dCtjXjOewYHm4aT6rJmEyu
yALhygZ6PXCVmADD6eKJZb+H6T2Lbn57gezqI2KYrDUW3CzacrrQnq5qcmcD9Tsbg2mYce+lBnEJ
C2MCxLt38MDuCmePj4cy3LpkGjj64clqTqm/k+d5ewIn12MsEbcDDg3MpVGzBCLI+53bwZN1UrZG
xP7mPlzXYwfiezUxnaVvLE3CSy/LhE+Ij/slv+6cEZv2uTGzrZpRbxVr6IYby97Qcy9cgtlvl2A+
MWtPN9c/4e+De/SsWPwv1VxryFbD+tlPFMn9efy5HNk/RbfAvlDtORKA7jdF5aXm5vkTIYcXE340
aSETomuWtC8YqmhfaLsJhea5vpaytZWu+KCwWLIKZLSn9wcgxwiQrL/4bD4taPUkeW5o5Hr020dw
lrt5himPHdy+avd9vJeaPbJSEO/NZpcZWzlWGNuo9jjr5jEiWtlC6dmKz2LO/k8aqfqQJk48qw4W
uNJjJWq+C2ceDxNn2A//oqfr1h8mRxFvJo5lk4gnZmLJ+h8qQZTVaq8GQSqAZ+Tzvkmc5rauTwDO
DHfa6vNgnPUTkiagSro7MROaxOEk5ICeZs20VN6L+utp/IiKX+paM0730j9jO1LkgyVzfB2ikguG
gOVZ8i5Tt/KsqVGnPJZ6hbF9WBsm3tL3CFBQYt5Tl5LPb0uDb4Y89zEC6nOvklxTxt1zJc3TXnre
uJ7/gsGBkUGBw7f73aILmY3PS45fr36Pe7Bl6qf4uLayhgy6HZ1d6O9Tf1/5e5k6mOV2Lr8cLMOU
8YlVHZoB0JftBx87hr01z59vln5Lxqv1xIN/VLnohDun3z3mobWQib8YS3YgT37dcEw810C2MpqE
7JmqslLwDMmLYN6p9KxufMUblmF67I1Dqu8lbc/KBYeU1G96GQytiG7BeHQz6LA+DNaVMq4ob0Hf
WlgfrmSdjejNPdjayS4uB7bX0nUByM+MC/dB0XtD6dO0ddwNfl6zXs8Qsj3H8Np4o6obafsMthp/
5K0jb2cxOUrU6B+PdO2/7HcUkFjUo9ewyOvRax4erJaGEix2KRoFbKR6MRvjKQAtXfneKZjhXgc9
zRdv06B7dKhL2lI16Uf0iYruqC7Zpm8oAo9w/usfpPQFjmXrmNbe4+0XrJTYi2JQ0WuEgKY52NMi
umXqWabuyXVJzYMi2AvgOuNjx5p6I3HKTn5l0cGoJrZyHvoNmGFYmESFuNITg8s2ajNp5MkBh+WB
XBweaG7SOu0hJrqAKHWFW00JTu6enpjMfgG9+bWA5249fn9K+nOw1ROCRwfIwwndgoG9KCpYf8sI
/+JzpTxXRbNOWJXGwsNjBVviRUzhkcvlOaf30l428vKdv/mKwQuMEKScrdVsZP6i3TzajZ1sGJ7q
Vb0C9C4/z053ktVD5YpqjYwCtgmtM70247b+SBd5uqiei/FBvH05uus0PajVok4mdXZMnKNSnAr5
hMHHfp64NXYr5XUJ6jWRjMcqrcOwDsTpZc9/9q5J5JBNiYLoj8S+ecZu1BDKOkJLunnURP0NfQLo
F3czGwBPx89q/5NdWKTMOglu9xzPM61J0ynZt5/TTtsN0a7iPQp6ckc114Q0yS2dqJYoitEiUXiQ
cYdjZbNAI4fmMb0N7ZLfjxc4kJg8Xnzv2SHUuW1+sOVjP7lzokrV7Gflo47WlUcfp+b+tExI9ptB
FtGq2w0qzL8v/V+l2/9j7UvITocVasuOIeuGzSvxn2JpYWdmp8qpPcWZ73/01clGDI7wSnx4Okdm
dPQ8XQX3tezH1V3lv8dEp+No83DWasX/3ab5PigOrXLk7Y+yex/rk9Gfw5DTYUNx1Qhmutxa/tbC
9CWJduVxVmZntT3Z7SllseS7srowy8Pj1ZGsTFWFV8S2KShX2Wf24eEDcz0b/iWdK9YHqalO+SJX
yv5hkL/a9KsxPqQZ8DKcP2q+YelBPP9Uw5MlYkfqG0NlvmG5f8TBRqpE1XZju5XNjcVaBaEPJNlK
o/em81wK66txaZsrXN0Ew45mNassFwmNyP6TmpAKLQ/2sbBvuiSrHsm5eFya7urEbxCG/Zoo4t3+
ofXXLLm2yXWsLsnzXHUntYa+eyADzshoYDM9NNG5qa9t8yZL76b+OZHG9ZM9TzIpaX5qvCViIknb
7dPYRcnejqE4iELNOt63yoR7sEWIy1z7xfpB085/wvXWFMww6jqY4bL/F8ywpv3XUSmeEV0xNAR1
8EHGH26MShrqtMpLm0C7XH9yNHHuRNkMW0+1vN3aeucYFJtfswiPwypS1hS6Tz2eCz8/OI9j0Jyi
9Kw6Z129YPP5T69wnbJKeOurW5pen8+z2Z26y3wruXA5Rk+9jeb8f1bEVCQ3hmUighOXMngz4ve2
/FzNy+G9yY7bsCJDeWyqI9E9ulozTt7yQKBJcjsdBMvGCbwG/hCRDIdl7FIXnqDQ3oKI162D4xwv
e8cAjbxuqcc0pmHrNYHgS5iE66C24jMBmdf7AiQm0BG9qJ8JaOkFNwfOoLsRJoiGhR4tNNR5ea68
/EBNvNb5HYk4AcHpb9VxxwKCX4CVOxuyWfi5YFQ21g+G2FasvcBsSc5kbLbtsOvHw6M+HRZYzfGv
YTWnRJA6JD+8cQD8ECM+gTKUeqBVRKDjdh6/aBJ4jUjoyfwyLfFkmuUq7qd2RDB1u8ENLv4ex6rY
5rgkBa1EWIiRgVmRkRLEsQ7Dr6+wqyvj3oKLKx/QeaF2WeY9tu4z4K4nNUKvmDwXLNZMtuzSxne2
G1dZ8K818l1cHKqZ89zW4WmYINJ+4yNpWvsuTU7qFe0fzS1uv6ReLEXq8r0wbiYGFPkcaQeQZRVn
ondeo5hmJigMEPReRuki07rAMIe5qOnGhYITc5S//lPONb7KuSye/VfJDCqBT3aAX1taXn8m4ykG
N4GMYM5IKFdEVwRNF0kBRxoFrYV/yOMP88GldwGSIUdD54NXK6Va0dyS0KHHZUC0D2CAbCa3Kav1
JFpJtPGGoqKMkWR8jSTF9EH0zdrLrhXyUIg5PjbFHD8I7BjtOxQ0B9baN9fSsHZY3mCzDdYEafNC
eKCN8Q4kI8A088pYS9aNssIBUjQmK/EO/v87ZDRKQ/9pkYH2SwmDLZgEWGREBcg/3/qWYyZ5Uj7g
r1QzQ5sl/oxY9c2jDrC6Q9KMxv3jeZAV+hha98FSNz7GE4a5Slr89BTtEI4HEmZZvNY673ZDd2kn
tPxNboTTcQjnZFwEUyp7STR3ajme27K90qmDB9BSNsoD3+6EeHPu0TE4N6Ew7bXHkV4h9LJs+ECv
sCoG6Mw1X+PhlrrDRUU+bUo/DwYTw1oRbYQsA+R2nKQrQt8213IEgUbwbwf+oppqF2Z9/Ctg0RVb
/JzrWW/c/e0U4QgRKHsJR/X4kfqfBcUl9tfH3UIJ+ov/bwVZJHIVHsJj6xKCCvc6qVuFzsJlAmBE
cx+9y5mYqEuyyATs6ldRVtef49X/JezMmlTlsm79i4ygB28BRcQG1NTMvCEyd0MrjfT++vNgvlWn
vjoR56vadbF3ZaMIa8015xjPuMLnRU2oQw9j9r0dsGE2O2ikSbRXHC/eFdqMAL0TR2gwvduWRBMW
0Vyr0wBg99qqx4eyuuM40uc5e08PgsI22zJnFzl15GbXfmvtdw5K87nKhM/PMIjRTdoFwsHsc8w+
2/irufZr+i5VuJfKQwGf7UjCCPrUAzlX22awhe20zY03lSJo83xsUre1C+kqhDfhYQrbGubr0zUC
AiWO8Emc1vYEdGVm9heVVESXgjfFi8YNPuAwpfuwx4cTyK2DDJmfhgyZoKTJKnb9L9WsV220qleY
CCb3/tceGc6Ju9gtN/VkV/YwrmR5Zk2/C4eRoeR1sUZKuQapPL78ZdyXPXYVLjEf/TuPbhnI/Rk3
3EoFkUe+RrfRoZyY4/3YbW0By52jyyfSyEp25Ob9HQ4V53rr2rAbNauRvHFz2DKkvpe+Fs7Dv8ni
/2XUzax2xBBZu3s2OI6CcxaUo42r+W+vF4DSaeC0sX23u+1AXMMD8RN5YDNSP5vhlW70BQar2uW7
+aaEZQgwiqbgLvvig3tfHrPnEZqxwxEMnnrD2PzlTOGsRRrvs+K4ZSxWxETaTzJfkYn9I/mSEnZD
BK2N7GTIEeW12EAU2rTqBsRxYzF11Ja7DkmUdrjk9vRHEt/r9vNy0VsTQRUFBYLqxnHzxUdt1daj
3uZQd05SdI6J11TOz+ySKMCqLv3j3HtcSP0zWSFseU25JPTE2YFpLsOD/VPb14iy5ds3L2I8Rwce
uFLakoHVgXU97J+0ycsPBG5rjXed7fjeLWYennFIcmCgGp5PcWsUXlTOCRWP0ZM0z9C8UPMS3VsQ
u4Rwq/LyyDO2OQyTWTKyMDZIRhCuQQ1HMgLgRlrREo+9Hjw3GI7YjSZXNma+PKNuAAztuZwusYJm
5oqrvlRv44Pc6lts9whd+482fxf7q37IHHXcZc73j0q9sO/JuV9civbWph9cvYfyFStf6cLKhj2w
OeWgKGx8h7g7wLzJsGTqc9LQEsw8rSyYRnQiibVYOcvG/AXm2Ew++/MDBeUIlbTTYKYcCcfItjot
nXGOx3gQ3QMcxB6R2qZHfjJqUcTrhTr/5JbD3kp9uVrB6bRMwGFQ+HFzcGAqKv6S7NXqVugXKT9N
ZfDkqBc5+iq9dcQSQutksGNnFkBExgBzdx8c0i62+nLfDUfN6mJ3Ar9cb2eEVuctW6+KODbvUhug
2mbBM7nvtZld4KGwJUBic/fs7FYTv6Kt5q7sczFbc8Cgs32WqysOMc4ljwFVrGsvLwgKOLVgL4Rb
Wa4ATq3Lbg7W5shTEUEhHZvJZRSHYpjhhO5UUCLuaKuLWYRZC067nhzRfawXa1z2LIteAQHTDqJs
r9VeuZL2sgn8D2zUYo1avSc5Ab+KyZtAOLgTPtFbTBQ3LFDE6zgYg7chZFizXO07AKPrn5yVB3NA
FnUc/u1yqz0Q0O9VRBmTa9tLoEJsdG3vhdO+XfNmKeWEdRSvHyScrTNzMfpP+cTXWPUq4DDGm6YU
PtTxsf0QOX/vbbSTJVHHp2phhqe5Ub3waFS3ogeFCkUYA4xxJwoeW0hS2vWGmitxyB4HYCyI1uRV
Vph8PIePsfmsms/B075xWj0cA6CItlfR96vcIwehI38dRvlhU5GtQYttM3yrqZ//gYDwE+jH7yQv
MtO2OeJAVBTwsL8b4wPTsCa8aSsylRwZZbAJfgswgVbYNjQZihpPe0OI24t0XFhMy1X0t2LFje4O
LVN+DIqjV/xOkePEwce6J71yTq8AJckflnAb/KeMPBF7ECIFXwjod02UskdlLzjF0hSPUP1Cl2we
4APUnMpacMCv43ydLz21RDe5abMVj4YFyTDVkOW6bKGqmTzgm+wTss6PscKN2K55DYvCpIO08R7Z
unw51/vWIfZm1+hrWPncT5ymvWsh7iZniVd0/smLjXx+l/bkuM+sb8plztli56o24y2y53czggxM
Q6eTpLO+Zjce70MFXrJ8C58EfTlX7ue0tUOrV62s+7OgFFCcgHkAYR72Uzb5YGWX4++zmD/mWkWT
4LYfBOHMTW/Lq1sfxbPe7ifFE8/LjWesCn3VF3hrXOmwWDfgS8mFuLu8Wt7aWpX9inynIAnZPSXE
MSve6ziuGwaCrZMzzybgZTJR5C2bOdFDH7w9Jt9hPpbzKRpvV54YwdJ3V8Jhou/sW/2dfC92yim1
yGSkT7wg3W8zSBtbwAQbbvRu078ylwi5xbGImM8tauYNDGSkQ2r9QIQwHinpuV4ZxDXNBvDnuVwJ
wjai4WbZY40S2M6BVhqrxY4l9cUyqj0eACYj/T9d3wXDfS7TuDyNss9JZdUsIbnYj9hXy2CxIUkS
WYlqVoRnM11utpSIxDIdi+KYQMQSgwU6NN7VIFjX+9wkoS/B6+TzrVdT4YvRKXZtQ9jGg7d81Zmg
4j/f61X5WOfoGK0rKBiJOfSutdnQuwcv9jE7qe5weFtHE5wflWOz2vfvqtmvjb2x5xdPoR8d6tWA
a3M4h2iJxiOHYJ4O6lKKAVXbsNFRxLHRvfdrlTTtv/ZjOjSrFjy5SdmB3oM9MTMpRqV0W784cIXh
UOi19v2vnq2nLVQ0EKRY6XgeBms8chcvOcdpG2peY++hxeNAXYdzo4Wx7Yqzi0za5vJ+XE6+xMr2
qAJeofns90O+Z5EtTv8+GNk2/DtEagq6b06UB1btQSKEcsvghtt3qvBx+voiaLo38tZUD7DS+Mvg
IFeiB5idYdQvFC4PBpGzWCg7IBd6HrXK764w6QmRgEkvwXZuNwOJGZIzQn1di/0sv9G0NWMp6WUM
w76N3AfquQAJzqoGxknHdvCzKYjFk9rQZz4/se73+pyQkBsmeE8Mic+XJxFlRaj6iuo3qY/RFsxr
1ZpVfRM9bLpYMVJ7Um+P5KMEVARm5A9M1vhjmb8zDDpHJcbYoBmCe+qfTnG/zpwJ1ZQeaP4fOfpo
vYXVoua2sj9huoIVOUR/uvi3lvxCFEPkeO+J1Yqfs15G5vJkpFT/V5dj40vwM5onYQgG0vXsGTMZ
fkAVY3JZ7tz4mL0cISljkH+5yGWGgiJ7yi68JOWaRlUSoZ+Y8Y5Yff+z03R/p1hKV7T/gP0fym5v
Zg50/gpKGNPPxNNsk/y58iX1ztCgv5rOoC5Enktt9WdUZlAyPzaCIw/BnIDaJT2yIHKcpHx7jqdf
szDkjgbSSaLV4Ff8Jh+bnO/oMbkAe4TNwuqHn0zcHEF0nFokS2PEtp2ZGb6YnnNTIavljH6c8ZWp
zg1keJbgge4sXntTfOXqPiqLSB4QzHm4KsLVKoyhimwXCpONHZZTp3x/BiYMuUh3b//032j/w75q
YFvSiW7WrAZMsysTJxW/+Z9AjKew1XrvmdskEDACuFWbXtgmFoMyekcsSxg7wSiY/rL5E0N1T7cm
CKDZotVPsF228CJpV9gOTb2SMMjDknfm583B6C2DmFvbuKBhGgYO6CafAf1kV46PYbtX7tR+c+tE
sX1GFmOg2IOPQAKzi4XZSyccHmDnH+QVXHw+UBkH0BPZLljN7lJ3geA6aPwXVxNv2R244v0fHwAX
vnuBQhWbA1R1XiQBSnBv/lrKbT40qLSmwQDTkRKn0s37wk2sxWp5OLk6RcWI1nFnJN6om4AFwpPh
ogCK9pmDeU2dbF4LnfxLI82hIuFjBjQ2a/XUQTuc/TgHTeV3LXLn3jrRa/qZm4V35+Cx0lcqLt/O
7SocV54PrJZTXMN13NJUIiD5viKGdpWytJruQ3wjdVMidTmcgfHTMI8gJOTUWME3Su3iDm5sk9Hr
RDohN4xm7AkdrkJi8AhEFJ0QgYIpRXa3RrCtKmQtWX1uN2t5r1uIteHOJ9Yv0lic8FKnq/nJ6VfE
ehwWCD/lI4T+RNv9gtzzW4Li37CfIXnSZzVRS9JJc3ji/LDyxQ5Ut9tou/jh/cJJjyRftgseJtp2
ebf2nfzhhaELocHOteB5Siz3SWOOTY4nyblDyfEKO6GBWwSGem4mFJrXbDGHHyDri1Z58pEA8/LF
76azU8wTv5Pk9/2t5CzhaosNeIkfJ4l+Nwtqvn4zMOUxU6XaG8otf9yW9S1LrwsLmEn+Hdvtd/ZW
EhgzzYZsLIoYskN7ijCizNm8FY1tH7fZ+C1Ov0qa4dJXoX6a7TeLXJT6mkwc/CFJO0t4vov1bdlf
RfFtks6iFiwbH0kfj9MXtkCA0qlXj9ufeRTKME4OKMP6yvlVl6R5G7yvGgSvE8LiBTRNFdRYTKiY
d6HKKYvdfURWalWCuYAqTiPAR9T1eDnZADsqj63Qe3Bqw3w13U956zODl9o9Sr0/4J6QSLJUAZTU
VzELvLAWirnVvpAlK9p3lF7Lk6JxgvPw+hq+2OKC2uvZPrNymmUv3ZuycNRq7pDSBGUm9utxM+4n
3nnZX6LwpBMV1wD0PXTT7Mq5J2+PVWLRof35ahYsWqZoChsUjXgbHpsbplMheBjnJh03cmMO+jxH
6xOXOZrQbMMa/P0cn7lsdovuawG4dxXxZdjf5WS2v2P1kfE9DXOaAWxJravNZeHf9YnHSU6R1i3u
s0Ooi07dcK7l39gZ6SOFG2XBEY7jCwPb5ewPbZudDiL0lVHGWinVbgcTMJzDPJWKARGR39sk3D5V
YC+7+66Mfqkr1i5pPAjGMRWDZaSZbGjjtpJdkkiVbtMtHICaej4DNXmywt6jM00HNy8PROiFcwID
8bQ8IcUhno73px+KDCMV5lwZI8k2PvKpSeV+pDAJn1aGr0YjFK9GcJasRrgslDA0apT1g6KIcfSr
lWycf7HWC/Tg3hFqJDvFnJi+/YEokHaQmo5Fcuw6pE274jEDBXQrcR76pZU2RWpVjS/S0Rlq2sr2
86UQ5KYReY55BVXA5ctNvRbgQ3TB3UFIq4j8Jg/I85+7laVeOW55+/rdle8Mgea3T8O8f1ihYOuW
KUbz5ekvvRbIDRajQzUey+g0GmdDf9PMNiUUYDVka9DKT4UlSTxwqWfYHbUj2FEuYBSmADiAUOpO
Pd+KyYF7StHmTVAnPQ3S1n2WqgILH7d87KuknJFV2fyZoFjjM+FFATltufdzp5qs+lfcdl/GOBhs
9bFKhsKecZYiePmNG5wFih/P1j7eU1CC3NXwhsp9ahyaWL3A4jMM6rHgjs1C3CrZOmRV5V5qtvx1
sZdFlv8rUUsrqJFZu12I2xRjIqfs0uuICB290tU5vh4fNfP4dldnO+U9fdLhelPSN8PcpbVVlIkZ
XTpbBitHIrpZDx6fM2Yt/gGmahnfLSCVsThTKhXo3a2JCBf54vSC4fw7HkhXTTG2dKp6jFufz20D
bOWqK4I5NbX5c7W5vLQh6cLlcM2dni7btFkmSE3dqN0KdbxmvrCcVGp6WxE0zBflKsdniNrF1VMS
are5yaW4DdWlkC5ydV0QVp3dSqz88hXehCxfarcyG8kMf8F7zckTwZA2eTnDf3k7ooYg/MYf7Ga6
SdOtVq7ENj+fVpK/tcVZ7U9yHOQbcznN4VtISGsEFYIvVrQUj9HiWOMZdL5KEBlnVbrkX6OhBNru
zvowuaB0ye4tvObxrtgwyvpi2y23SfKJykFObpX6rnZfgCwc/H4/QTS94KBIQnALKkbR3Vy32XG9
PLQS4gM25cIhxEt6rU8/xj1WCJYugwHmnOA1EuJFDDuCNlLfeBNWwgRm6RQmYxgY9V0zu5ee8BhR
N2u/k1e2yrPCG8PS4uqiK4ubFk69/dDsbfNY1RQ+6VoaZslVFK7z/0hHySp0g5tO2VSRO/sU1vfh
bxfaobqPhj/C8FtjxytnwC2HQuLOFxyFsD2/wqcndPjzEEJ8zEMIZGAkmXIw/2g2+BVFcyPtni/n
SQ1yiRtiMxzTlCfIa4SdREo2YdzOoFG2bhbDRiRGQtkMpdshRB7cduCv7qQwBnMbxUUtqVN12baC
BCm9KPUZMB9Y+DUyrKlDzrSrC6bI+64H33nUu2O8HYdNEbl3ZROTBa5s4NxoMt6rjbwq5P1PKmxz
lDrvYUW/6mPo/WArf7Dp6aqB86ae9fGi129Sa24e/Qwp0XrMBXD9w9dgF+MXaLDuWP7Lfd/TLMpy
M6zP0nSquZSS9pmXJ2SZMbEHOAwKQjVctA4NAj15Q6eHkvFt6RZO1vuhcvwJknik1yK9VtVbnc4h
tFUPRcnXhBXA4IW6K1fA2qQU13LK4zMj15e7+C1vj8TQZKhzWJBR2xLNLKGC5GRt0J8JD8yrCK7H
2H2H1mh2Xt8e0z2NxOJLwTll6r6SBYmCXBcM0mGxs9px23jYe03V2gLxrpwMJ+uLVPBEUvMPVKjK
/fLc71E9y9VazZwm/SjazztUq/t3Jn4v8u9ojS41POXlV0zmx/QOCPhtZLZPD6u1FzZIlqr8Kh6f
SvThTabUHYqMyoTCcLZhdhhL81lrNZX24rK0/w2EXwje4rdqXOcc6rg86cUpsnu0POOOqA06aART
00GTac7c0Vgj2fMydbskOA6eI27f0EZkooHyTy0J3qan+3k5s5KXHM1mo55xuOfvbXJN+4u+PDWe
Eq8ZcK5FcNvaFnffE2W/w5mo3FXi/E3pqyPDQ4EkzuCZWwXo5EgPIqDut+5m6KZ+oyO2SYGCPBNa
RvYOxKNOLokW1On7EEzCqkm3rcgJrYSlc2XeuK7Bpk+khwKuk9OKXcOUTS9rfcb1cJuVaZ8vEY2F
c9Co3K2SW0o7G0szI62fxkaXbhipYzvgbAJ4iSoJV5vU7fJ3enUDxziCEYEvbIvln99FSld/O5Xb
tOc3zphLumNwUzkLAp6e47yzFPWOSXstUVIrza12HXK82DUbPeRsuYFEIlQziQTpGz1XXgECWV4B
qbUh1dertcIMAeldztxtjrtk+oARqHCljB8/j+xA5eul6iTCp2SVf6FXoun9T/zp+DwgPBasithC
/f1+6Nez0HTHGJwedbZm7nPHBbG/Kp/PowoLm+6KTU59Zka3hmNUbz14VKjyXgqH2K222ArKcL1B
7LTC55x7CDkVPOr6fjnsZZWK4TCox4RS7ZyByfpjTzh4hotBN42LlF426d6IzNz50UZCqEed1JmN
h4b7N5/PuAN2gpkkQswNlQNceKbOQNt6nKkcfeKV3HvEz5o6wVIzHWsj+9yyRK+pWLu2NBiBAF6L
YlWYBEkuvprF15R8YWBQuveimcfuj+Ek2RFFYbv+SSOLzZTON6LpjTi6SD1LYw6w7SIuIzbnZ+TS
6tsY9FvGGUB31hghWD/adBDIkfvToB66Q90d7nSquW9duXc7yHOLzWZAy38T+isT1fJN49adIBz6
sok91P9fofs/Ocf/Q9akyrpggPISCWBQJOO/2OGDOiX3SYuFVVSA+WHtC+Lq0pAItbfv0T/DUSTp
Y3kUkViXR+GvVF+N+lqPLzBhaUbJvlV2bb5TqpkqUIUu8pG822CnG456EZQaaU5v6yx3QHgl5mXK
/WYKinWKAVA9VvdgGAP3ntlFZlWtl7f48YioCVlEke28/GLgtfqC/cl+fOMYy2j2n2IwfAnOswMP
mI8LjkTvAyJEZkPImyLRm+CkQUkDaj2Pe/DpcCR3ZpWk6YjZu/PnsTmZ2WLzIx8kSZvS0QC+CkCR
oelKqBHzbuR02zV43r0s3TXSrkt3l/V70n4XxjcEntxwZ7E67QzSOV4789zbJauGDsF4ZMi6IGyn
Qaa8x2HZTbPdN1n4iRQscVLa95oO6xtXEsTjz5Us0EDpJ7zeTVBF/j06jupu+fRycli0g5L7OYB2
f9B9VYFvamrR+ZIl23GeVQr5ddncavFdDz9Sm7xoNQ+eeWBAOXx1Ah/d3AnkCXpgP3tS1HwSpdrH
UN8/DPnGsK/u5yhV43InaeBF6wG/g8TU5GjNt3a+4yb5t1J/ytns+v3TI7fkjDTnt8B0mPAAnuhh
IKehg0F5RZgACbBoXEYxSH8SYJfnODyn8mWw/6h03j1RX9MHokrnEAD0h0OAyJKZbn40qqs/9O4y
dER0i1AmgLk78KU/pFHOoDvks0cpOmm0L7ZoWG+5WaGDVT3KWVrTJibbq5zeChNQyQEJEGemksWX
gcrd+8X3/1uyCakUySahfGK25ctVFGrVtQa8md0+jPjLPCykoCADPQo60T9s81OdnqTnbWJBIBDB
TFKTaDy135XLrSDsYlPm/l1/Scs52zXNXaHdpPfND3voiQ3UGo7If08tsWDH/uXsWUwXZaLd8H5/
wZE3lGbkNbvxKqo2YbUdaWhM+DUB22wLqwA9lMLpVP3BjM1esyrrOV6M5UVaXrrlBfnn1FjMuUSr
UMwACObvYfqVp7+I1cutvzowsPhjfL4jdR/MYNF9lMx5jauko9NUBQoyZCEuEyXtTTaYokC9hnVy
zneTZds5t1EL+XUXWg2Sxl18PyFgQQOaWkG7MHFLP9Cn/GNGDuyoNa9BkxzL9mD/7l4adqYZNYKg
f+IPlHwljXMV+yRtjsMPFiP2v9ZRHCU7y9UlTd8Wxpu9R9WhYVGjilj/RAyWGryhOWKQIvo5bGpl
k0duSskJZ3uWDE3mnbFxeSosChyw2fz5XvYrsk1mB/EhIRCtPaApR+061E5zy4uT3AcYvY2YeVpg
py98QFayz7vzOCY5ivKhp8074KNG5ML0hb3uMXJgXZNXT0lozfUNTiIiaaRz3AcG84H/NRjl/02k
g8QjSoIBZlgTRfmFs/6PfIcEAX54j9B7IKlCOJgxJ8keZmctNFdfbpFtEIqiVnt5Ouhwc4S9YBnB
O4gnCSSfdHmkb8XyjeWmJBT8t/2p5Od0Ot/v58eLEpanp6IJVNGHhQVWZk+yQ6XMyQ4SMe6vZAex
dTXyH1c/TuQWSVy67uR1znLOYvd0jHjzgMUYb0QOFRHBym4duQP0yzU50lG16xfe6CXDBkvu4+zG
NqhhiOajmTCt73aZ4emRF3nq3YqtfcNUGUditH50K9k2ouOyCIrunDSU3bP0AC6ZVH0ljNPe8QeD
JTPkc+jWyq1eXnUad/3FsFEGCInX4aphTCjN/U1WcxgW9Hcwsxi2zqC2d2EbL6TNMJinH0UB3yVy
5HrOnVmp26BFx9I7W/4KS3Bvf1DgG9EvExyNQv//D+oBWkb0AGkZmUNqjlrQmwNzz4Xzx4crYyQO
wwbABMbHaFaQT4vT6aRCqGg8zUcZ8fPbBjQIsp2gxIs9jrg0gXqL5jI9suI543CgRErMLAuvgkzq
JrRzcTX/Ey46Ck5vPeGjzXnOhx7HKFZNKaikoAfHZMGdIiX2eYiEg1odpMVeFPfGY9/w0ZoZQJmc
VvQmhhBM2PyrtCFOgP/mt/ZxtcyU+T/5SZkbLTcDCxlK+d6Jmb2Qc0m68KEcmSFaDWpdYkGBHbxB
V4MBQ0Rbp27G0c2T7SY1YUVqJA0R0kXA8VwfAYMRq92EUsbYFcPeopk9wS88LHS4b0HdnoWcBIeL
JL8lQBzeqrcMAfP0q01/PfLvWv2cog+lusFia/0oOWrNLC5PQUrNcgv8U7PKiVdAKTy5IzYyG/I8
FBJ/EoNYZR4ahjcMb5O1t7NpJUxWlm3tu1m9Y5JIiV8L0S0xQO1CfzIf4z8LKzkvOQDJSy+fk+fJ
mE66zbg7fmXM9F1wFT9+ls/fmYkIjqzsntli4nkb6nyCTBkoaug3WFrWajFr6EGCp5aHCFnCl/1K
If7/axal/+ZfzpLFpSotVRU6qyJJ+n9VdIZUT480JkVSC3eMU4XCl6OTfUWnIdTzmaFoHXuJ6nWN
OuA6R4Yp63SBAMXJ/oKxQfdVlj5oL3RfQ3sa1RPrBW3Y+kq1soBMnb2p2dvjsnzsqVd0Vo613M/j
y6Fdp8V6dtV1K2E5rxEqdmL6Hw2iMafXHNYIipdLDn7PiXQ/vQdLI5CN4LTOtX2ZHU78D8P+0BDA
/CH1H+iRjI9MuRnJtTAui+TS62iRMU0hx1iTfTQVbzCLbvfy7eTj6aVViIm/4Xz0G4+ML8S+78v3
jfmHf6UJxFNLr96n6jMdPm0LIRJZlwzCaMomVoI78WEyrnNgFsAmbM1fU7H+yZ6j9c2sjtY3bcq5
9b0rw62qekZnZjWBGKefcFS0VfKulOd0pEnGIzmnI2nZ7sk6ClHD1TP3cPjhJ41x0IvHe3yIB/qW
u+p+OG/levcc9y1RxP0xzv0O+P0ykMtTvFIU9++5Iqot0IxAMIKUfxyYPIC0DUbVv3d+sMFNYbBB
J7Oyt1b2OEQjdeZ/cBZVPr3NE6yPdL5GrS9h+7y7V+9HQBt4ysm6Prs93gkO7sh1PBQ8ofu/3JDi
f1snZkw+/xEMVPG6sOT+/J8i2udzlDKpMlRbxUV4R/3E2Gpf/kWhiuht8co+fKcPOHg94hRkACLi
AfEyVFddusojquabsrhF0fsejOBJ6E5pOhsiPvdZyX7VVX/0jPIrbD2yArLjQvOT5Zz/LBlBhP2l
IMaMPvb2MQSkScOK6i9Phn9aoHCtHJ5LbTxNjX+1OVSD99T0Q40iSlnvPWSYKCLQg8/qRfepg6gx
BAc1KHkmHYAEfTbBTulsgt3bgDMo7jtjTn39tFt80kikX8rUwnArBo7kaRFZZ/aMHQ2OSFvZcOsv
Epa6fBsTBrF0p9Vygsp0rvtTLPlpRAF9yNJ9tPSwGqFWQRQb70QzHw5rlJfbGn8hfKZXzKPsRTKy
wF383C0n7O8uoXkWiQfqjYmZoNxaxPgmlXkA12dBjsdFpm12P1Wtn9+mDydkq5RdOmcxOK9T61bq
9a5ecuMUy/6kAyAN8tcWvL48zsf1j67yx9W20AF2ebjaNMlL7Wph6QlCb1/OgzEPIs3P86Dv/Eo5
xnae74mj+MnBc7mfYSzMxzRh2DJgbwibnzZN7Sa7HwvbMLAbm0nzboJQQcE5EpJXn4r7RXq8FROn
TwtOiEEFcH+vQfaoZkcAwY4V7Xcu39TfkhaE+OUOV05ns0iWn4EuVZg7Jf0vRC7c6HW61YStjcSS
aC4dFq/MAH6uR+8mIUgAaa6o3VkKJXFeCpPDUrLusUX6R0zfOOWz3extRUfq/hRpGMXVfjEeKmTb
FfWKhdQVqdsO4cwTjAIrirQOH2dxccIo/qxNGgPU+s94G68ew2pjjTG1a8ukf/onlO+nnjXogUFq
BXh5qOCN6juK/lw9S7dld2wzf+Y1975txcOHzHLZfyj5+2CeKf7VW31/l1NOaet+eU3gmJRvqnSm
Sqwt/PmMQvIBh0IAvSc+PIDxGX5an6w3pdiP2uHZH3GSLcagXgaCcHpE50dn5+zbC08vdyoDGvJ4
yVNovLphPmH//iv3KJc2m0d77NqDpuwHxbnfqKet+61KfKE5YF9dPKE+5ZZddR9Ddfv9+w5dARST
+dPh/vFrsjtJn3hm2KKGdJMzj3/1tLiaabtFezSJc1QqC8WS2yPd1ZDamUzIO6CRGoiCFcFlTXhY
PA9CeFian030nj9vn0vzhxjZwChaHEHYjNEBzbBgeLTEnl6N5OHutfEOxKOSH5bgPHN/7TbqmYS+
IrxUD6eqVy40kCvWlrQwozFo8wA5y9j5HK5xayb7pYKCOgoPMmzo8KA9j7yCSjhE9WGx2EvoMfZG
t9NxTzZ2CqaqsjwwrE6Sbtb2stzTK7gO1rBrNVMcvyxYBhYToZox+U2d3sYBsHEl7+tyX9paESTd
OW7ekvamT042rPmUpNudYHD5i1MgxyGa8Av/cYgsdXHQ0GOpu7H27uBhYnQZiJQPtOFBrfxrLqEP
//dIBQNXoG+1ktRjn/l1P99gueZrnS90fpv6oD7f8uotEVG2bRdUr8wNw80GS6C94WxF842dFe6B
+LYJ+vKtQNnQgS4j/8pFqLhcbvPBe78an/Y7mwAOhwHyu8Mz+Nglfyv0esVxYRztdftK1WmlOfGx
D/fPcI5loi+5LynAfYJxW7xLEUkWmOF8SPJE6rSu/rw1Da2QS6YG6zVxOhPefnnd5JwhnTLZNOMm
rdx1pR+n0Sw9zmnIYakXwY/tY8Vs2+OUMDQ5BNUILsktb1noyYI3InDhONjxsWPOp4hjPMBRDJMM
gASoqdF9NQJ/3UlIy5X5JCtTKYgOQeBZtsGcAQ1/6L/uL+vEsIqRa2duAUTF2EzCLAjTeU9Pa7l0
jrYyvqXNRSjOcRuMkS88Diq5OMOBMA9ywM212nGlTGwMAkMrna71KgOWtrOspj1TSyf6Ps0PZQY6
9lhLKzn5LY2/E+LV+r2i7hG8BQUgzbX0PInFSdG5j+bgJUS9c90wzpU02s07ic+EpI0rD6kqre6I
CfULDWuk28HqmNcajnqMTWUZFNVJo2ebX4zsImVzF2IQTIx3P937iKiD1Iyktw3ZGJ9d9GEH/fRu
BzWntOTi9fS0X/ZNtJx8DvcXYBZby2Ah2mRxTUHnpOhgZ5cFMnpMRvZ7nZv0tIecvkT14JXhRHMn
/mQ0VrZ3adbaP7FBfffGd7746hdf+07cC826783RTl/n2iLfkaUNFS5TgkKCLXdsHlzftNukCx7z
jVi58WO7rNFneyK6b5vIunJxDYV3MFYu+5QdrRrJi1ukDXNeodjMKGxkFw+iX7mtUk8uZ2AUsndo
MjmWt8HJS5uOGZofsrlfljTwK8aLOkPg5mwJ41Sfm7CCYkYQ4CIN1yx113KEI3ApFL5cFKTe4ZY9
kX5XwkB2ckJIw5p1uVzicG1kTvJ0Ks3B+UkEzvCR6p9U0SHjHg2P0Pp5Mf4cQ93CiP++qNCLHGJa
asvD+7pI31IakPV1qq9azUT6LVIupXIZvvTwTVMuGjkrbaBYY+iG+ewleDy2LjRtC3vFNG5M7qWt
Hu3kiCbYzhj2eCLS/iB+P8RDlPwfxs6zuVE0/9pfaKkih7cIJQTKtmS/oRx6iBIgMp/+uZB7p3Z7
n9r9V7lmejZM2y2471845zoA2XcYC4N4hvDjtjKKtdnD5HCHFwbBeelJoxcQ/8jNshrVKcqBqcGI
FeP+BD1FpQvBsnkSLMOUYCA3nOvZZ55/CPMz/2Rg7Xxin+rPvDvgW+3tZaG9B05DGOgzwTyXpl7B
EucILeZyM/8K9DnmQIn8SPspqlEpfKZGXcZfH2+xh+vRJKnCAfiTaRSusbMzSYAPJTYcLzYar0Re
2fFMIj8lXi+XQ7l64MR/DoorPmRUCqSP8Jvk4gSnVm3URdFGf7j7fT2ssZhEC/lc4ZaR10jsNNHF
ls6UoXvTEpy/3oVQgmBtL+9PIRYM27ygxrcfxLwUfoie1toy7QyUYxy/LL1+9Nto9hjp1F0DMU3g
koMdEvENiGpmjEf9fgQthogk1yYRSfiCiogfuKodeY8Fkxn7042JXA5BEd0Oo29RmZeEbS/hmiEV
spc46VGVNOI0QY2hkcRzZI466YmPSfHR0DXSYdTL4StBRwdnNt/Cnn1kaCOOqnZMyA3Vj5V+HCN/
EjY+hR6MeUmJQkqDLqLyuP1npWXrpUMKwHEZtS9E6YARyY2J1Cs+8IAy+vihBuGVLxUPrzz9FV75
7bx5+HfbSi/320mHToSnLVsITD/A/7uKzErGDb5ykvnYqNTYEnalsn1QknQzRk2Skz+241mFhD9y
ynu3G1m1u7Hbi8WR8Jr7Nezfguq9Kj7S4uOhfCT6e/PAQN2XlykJnWQWw8MgI8GZvbQBLs9Nw28z
OAl19DegrqOdt4d1gD4yxrnmds36a4k8lf9GUN0e3Ua6KO7IU45hcc7al55kJOxBUyBNlU+ItXaE
ibMDHiXNGsHvOcYeEx+pfObswkcSFLeDNbn7cMXKv2neMG7Y96NB6Cf9QVg6dxcFQgQmNl02dNw6
SDlb3DVf7efI8hu2JwD2Ghs02ret3PhJ74l7tiBM3EnLrHYltH8MD8GqervdUVXCyjSmB1uv/SCi
kPELc+vtbxY5rjueSXLZ+6eGRa4n0PISRoVr+edzme2pOA0/g/ByCAgcyY8P8RiHJ1M4ajyiIFgy
Pxo89JnEZx/XY4d7/7UsXurkLMw0IuWlxTExqbkXtWHnrBvtM3XYj2tJVS92TiO/0aqNCT1Dh227
joRJ3lRU8FtctE1/g6/2reayDeIn6kq+P2KGMsuxl1+P0OaVLZDofOH7HeNJQKbSkh6aq/cFIYtl
h3rz1uDppdRfHjkOIPKhLElUn+OAyTT0HGvaTtjL6JMccTzvMXBKD2XGfYE6ZXkBKI1ebOLspd3J
aPjRLrfqytKhdLBCteuAeePboO4lyNVvYbUbgfoZk7V5Dn97zhTxh07dA9+M2ctNr6CJ48+1hnWa
2xVMcWmaR3A1DCxyyY8LfV4HwhFKwbV5SZy3JXqXodtUmC5+c7jutRcqU54zbxQTi+gYwkK31mPm
3qz13IQcJ3zM57UxqX0KgB+KS56p8CJW5zAh29Q1Hnvttq36/aM8Gug7nWmhe2dV5efttNCtNcrO
nZiQ7FyIV5qRXr3QiZQiF5qrs/4O3UGZqkctWEGbJ1wDkRi5CfFEgcBO9IMy3RB5ZX1bZ7G4AHc5
jPcZN6Tl6+A6/Ujk7x5Cw2KYzhJB24iyZxeGg2jLs5E+PepjA0o3OM3tR7rSxlVarYRx9RbhRVk1
j1VKtvzEMeNgJ67EjcT1fG7IZ4RcD+UMmgDRnsna0I50vIXIKv5Kil/zrSq4OYkujqwfIbcJ4UEr
98qzzOYlFIHWzKTAU7NdYTIFPlKUVXe/JbxF2z7C2Uj1lAMF3s6l5wcBJaTG2odpuvYUehnFy7Y1
jJkMZiwFhR2iGH3GqTA9gtwH/43eXFqxWbory5ft7W2oHOavULgtZTEDibhgDNsDG2UmX6xKbXWj
mold8zPmo7n5Ajw0eZPSwG/1ZJcASAOYsEyGyWo9krX8tFr37e9MgsMqqPcIXYiDJbDHnG6/Ce9B
gjXrTshhLInqbFYYUxwZQarEkU1G5CiY6guGqsbngDbMYvvuwljVH941CycDFMYcHMqYTB0uNmFh
EXYzWzg4RgLz1EP2XfrdTM2cTjpfN4wj82GH29mO4GBieOBC/p09MMxuqDEvPiQynCToHmD40COG
pL/fN4ngFv2mRLe3LsUJS8aXKGKTWTcpYCIWgzh2fgNQdahg7XJxupNiWqwHbS0j2FmkCiD0B9IP
Y5uZe106hjfyy15CJg/VJV50oODS179uuo+IpvusTCzc7MsOejqlmYqGXSRLVkdaDBLbNospKoDS
GjfV5hUfnuOAVblxIz8ZFGi6xKXKJCLIllm93ABfY3pXWy6k4Yh/6fqBnqmbHVEXp7NQuSjiS8vG
td9f9qLicB40hM+Zuyo8BtIvJHDFbZ4BRBz9DhuMtRPHPbOS8isTLhGBH79y7TtDBclgf02sHlyf
7bar1rNtSi/FwhpSG0Xx/lbujJLvH8f5Rvuo87kaz8dsXhA5DOV6etxalDfEk+2q+8Eojo5LO1nR
ZhW8yyzEpg0dcDpEYfHirl0GphFMoZhFlUtZmtMUINtR5JM5a5RdpmzvNB/i5h9hrzRiUAqag3os
WpUzU5uYzHqzE5sdOYW9bRX2nVFeu47v64Bp75MdExlsLigCar7uc7V4+0cc5lqh5/yLxrudVMuo
+r2kKoppSUW52YIe5Jtz6/4VJGldvOnG9d1B6MJCAMzdD5KlLn0M4ZG1XA3qLoh3arwr4Eiqft/Z
HgjUuS0OC0SDwWONZBBuw3aeQZsTV1QdcH70JyET2Fkvk/y9fOTLOl920bJb/+PRBaryuFXEhoaA
X9espOBsZ8oqeiZuLvW1ParLNF+Y0evXEbU5hUurzYd5wx0ONuiI3rcNt4bqPb4V8ZpaixTZHZFb
+BEEWyBeD5n7410O34Li8shfzNkdzmlk24OwkG5Lk5rNXM6rr/816v0PXIIiyYapyyLYBMvSzD8A
KEN5E41QalLMrIlyFN/xnOEyC27fEr0+Qu1hkkLgrac77sZVC0KCU5hjo6qPsptEHz3Y0u6D5k2H
fCG+T+lbkSONl8X7ndnJM1PLaDhQfmdqkWMoOVJ9yMAojIdKP+12XYk1dlFXS4NlcUyWxyrkzWYj
tWD5QJZbwhverddn7N2yesLeXaqnHhaU9da1b914DZSLHL/KzC7KU9Ac6E3w4hoLLvNEXXjKlnoA
EPqSe3tC59nkXBb4h7sl/zNwU2znMFJg2kD/XWE0U4+GdG7bF1lm03KZy9VVAX6DB3xtIJbgeLNI
E9vfbVYFCwFdd+L9VNJVwMPV8adl7TysioyV9rpd5rv7CKGBDdVOGXdqgMB7lxJh6UogcXZmsTPF
7UP2x9jvzU0ZbQBnykBquTtctdnEojel1bTbId0F2u6vUyS8RuhN3nWF5OePGYkMS6uzLeu1Tl5r
tJLtWVeX+nCMjWnDTzRzUe0SMLQ3Lrj5AQEaHkS0bogeC96a+i3An58tr4Pih6ydcIuckFhFwdH5
Zof+wAHBXvbu3qq/sut/f+6g7PyJ6VAkRZZlDQU0MUiK/MfOS2vqoUsLnSinHg/FnJVeAZZ1yzCJ
9d+Cq4YbCUfjEtNePtggJrmsQkhMKofmeWhf1GjCbASXMTaBC8KlR8M/MSFax7QmvOR1XGi2SA2U
XGa56he6Rx5NAqsGe2+BHIXKxeuLKc4XbL3V0GSuNLTFzGjGFQzTVZOsncWYkOrnCbKXKJ6/APnk
AFbI92q+968AVSBKJM2S33FcXxvDuTqKOr/G5VegXa8/LwsJh2cyvyyky7MEJK/dzNVp9WunmA55
LIq9XOytL6ZLoNm753Qptx/SxPgZ5qqx6cONqriCBRVkPUiriu0vDy70jDlRix2E8WQhPZMWp/My
hf5JNgP5sb/b85ojXV3dkFvMKyCoJaqCs2CeG+UUPdMkfkFcTmft03lvaYchZ4cFJQJHGMaeU0V7
xwL/YmnXxsFJuw9OlF/dY02TV5prbz5tt1XFsX/p+8LEhbrqea+eHSpuLsRZoHvwzmUbEelzMBnl
5KfngA6Usop4MCqrJZ0Wy4TmuUxYWtas0A8JRj1zFxaHzAYNMf+yybMYE3eIPbvV7L39wEearLzJ
cZF3s4oIBFKGzvwf1ccuNHftbC+9Y+hjNUGbr54eEFqG7WOYXltAlzK5a/UEuhSzBSEvUfGrLb8H
42uch/WqzVZb+n9nC54335iCGxWbrmGW4CY39yGtY2vFXRis62wiX7bKUqakQaxG5rFC2ngCQRgT
N2v3WcvoEiyBtrZYGdinKVkFEiajXzSLnT/YEwlT9xnePiyPGly0T6KNbqJfN+yJSjoFt083Xb3p
5U0tb+6zNF9D1jfv05cEeRx13RMKRwXyFKh2+WSKL3PnJ//g/5JtK+nTO/lvysPnO2up5FJZqiXq
E0zrX1QtY6hqiTUqCda2iTzA+BfywLU3SDZxU21DNoFk+Rv/J7xABiLZfnRYBfoNtV2eg/Kc0Bih
QWT4BjRGDgQ57j9KW6bhzLx3XE5Lhc/kTWiuD+GlEE+MhXN5J5v7hnuCk2oTim7BRo0CnUSCdFe2
u9SAQaGbMI8O67XMg9hO2chtNinpGPb/eGpbk9Z9fb+vj8l4rI3DPT3I1W75C48qLjXp5RGf6QVZ
bpHBQDIUVcoCX0OD+xo7CYUyR5DsxYBCRF9btvI5MLlrXmsmcMorWOiif+kN0PD2PLAj8T29vdcm
0/JXbPKy/2g9bGGTaAOdONE7PaC1fSUfi+pFEF5vi9SZuXAB3Rf4gCNF2rhU9WXwKRar02OWOqTT
qhPdOBoOOpJbR36G07bqFE4rOOrw9XgqLZjXyoYtKus7PoBgFbHdwT7W4Un8P0TYPfNS/v05UC1T
QXmqUTpA2Pvj7JbiLmsftWk4NBUl2kZBdJBktzhzEje+bx7qlzj6ZIJhLs/KQ0LYTH+S+pOTBidA
olZ5BktdbHvBFyVfefjoUYvMC6lbURXl8+j20uSnQgHXecjHc58scmUBFc0y3jNHT/dKu+eDNrJD
2k+SySLDJSW2vjD7O6UgF1b2sWz9Cju98M3nDisP5VCN4VVYKtiHxUXULKq3X7iHU4p+ApFYEjyH
aXhgu35BZBTssARFz22yQf3YdNLH2jTIxPltMqrnbXaSspOpHW/DqdSPnX40miPFYxnYhZ21R0Fh
oLrvyp1r32LnLq1u4inSDs1jV89KE7IsMLKDTLZ3dr6pBMa/qugB603sVGTu8WFrO1Pdyeyqkh3L
RBJZYW5UhCapBABNUpoCURKqXYBpWK2Ya4RkJ3UQ1f5nZqE+FYH/8oH/yAEMSZV1mFrifwBllaAX
2kHBLQNDA6wApWH5NPqrLGefe/PC4BdTctIVViACzjUYJfq7idHKRf7Tb5ra5kH2Vu11od+JvlT6
3bxgbgZ0HYWZNtfhyooA2HexsC1LMjMA3LVkjA6bVHXNm6tYq2koTWaOFUyVozVA0rvk/VtYfmCr
r8mx5Q2CnMfcvxGvAnrZ2zXiQHSZM8lsiFAJIgBjiAGJEmk+AZCgInBRyyu4ooyG5clPKVmTn9J4
p9Tjpjl/mbmv91tmZnfpMLnDQIq41o1xlWfg9H44kXWiWlTl1yK9jDM98ENAeIKfCz5TwBYk5MNP
Ve+jsvCsTSOBwOQKMatDGU5R6I/E10Gkd9tA30nDAdMdNFB9qUQrq1v9q/dodYJpHju3nPhtQkC/
0/67HL4EB+OO+TTuyAr4lRVr3UeIV2klRfGM46BTuFBONK+YZBgF5IYtaP+DoSgp/7+nQ5d00VJ0
QyFf6w/ccJvEvd4pd53I8wOITUwa9/tbNc+YUWUnap97eXZYu7haxfIerVe9yHmtEoTn2JA2cMMD
VNehP8ziEXsmfcGuDna14tXat6Z9t8aXZH2O2BYOgbhTha0MgKUlJG1TUZpCipoZwjkPL3L/Zok2
GnWJ0Onb4W4dIutQiMcyP6b5URmPgG0DhhJT3F0FYSBc/ewdmFXennuHGDnEirQ7JZ8AAT/ufq2f
X+TibmPmNDovxYpO3EL40tym+uTWnazncFDQrmn+pg3vXS++FjgPAcgKrii4zJ4oInC/tkvKCGFJ
iUGUFiEbRGmB0ZZbPB0LhheQYqtm3vClzHuYzbRDhJFyt8+5I7rkra7fG/VDu33e069g+BqTr3DR
Zp8/pplxuAbj6P5MKLJ4W/4vSqb0FKD9y/v/JKlakmSJsm7ooFSnJvJfLv5qEKOybFLDYSuMP2Yg
SN5y88rTBc+yJhVrRC4pYMVif9WQ3j83/DGGRFB4JrIKq3YNE+4V+TcushlTnOY5croW7Ho8yTPC
raZgGzVDkoA8e4pchqxB5LJOGeoVpk/0E/nM98MoHa3sLAVnPX3NFmK3LiMX6Qzx3j153kwZ1HWh
rtdSs5frHWPlnluRqa5yqXKikb7Ym1CYImWnMF3K++UvfP3o4feVNntoboogTXGqNzCp+9HAiKz2
tAbU5wcpPdlebk4USRYdBVg5REQcceOaEaSBI3htER+WQBCYzIeEqvyYDyVxxef9g02HQM7nPUQE
fy1k75njYTffABZhA0vWnKjukg0bwKBxKUSrDKw0Ju1wLedrDbcfJaTb6H6b/s5IYG29zjqMcfCS
DMbcRES3Pgawu+EhiMYANoR2D+f3kLcLLgjw1AmH2u6eAHa0LTCGqW8SrxnDorLbaP/fW7v/EI8p
Jp4VdM+GYSmWYaniH9zdOBPDPOzv3ZxNNHkEEPLgATI7pHUzT1L8MhSvub3JaLArhJxvlfymfami
b4pTLnfB1wMhuX8P7GqcswMOVwbTv3QdY9qsV49gaZCEQgISj8hsKDc/Qivj7iOzavVd0e3H28Fg
rd2tHumsQXanTntKuqAU6TmhKKRTzSkaQpt1W9lN67aaCkFj2OpLtM5Pbol9RGEFxRpo/CGP97Ey
LQjsSF3+ktCnTS0LTF12iaEXW35tbgOwptLBu3jWO5PuC8QHo5gNpLwQ1jtgwtm3f/X8hAHrrzT1
eCS9kp9T+n1BVOuIaiE8BNLvybSAPMVEOeDeiUSHerMjmPUkMM1EUS1dBzt1sCzxZGAINdW1rq7l
SQrmWqH7V9Y4RG+1zO6sVyt+dfAejNdeuaDtKOTTZmPC3piwzeDPGhwmkxmgTP2gsg+psrPkrfOa
NtM8/78/FLL0R8b79FBM6lbdMlX49Pz934+QUK6VPBBwLUUxN+cB/eqA/stc3nEBA+PmHTr1KsZ0
l8a5s7YFO7V/XgUjw5MAf8OORcS/x0T8nBrEYXFqEIf1c2qMhOP8M6j97uTlsWASrL50wmt4M0hs
PyfyZxB/Wz1ZAb/u/bcYfYfJl0XGSrmskXvDfBjt3nBrTGD1ZG9COiBgdEQ0kGyE7QCSm04Chte2
S7ZKMlsraPXkF3shPSsN9Crd6614OTb4mnLPPgqWcwSOXoSFTfGRP9dHBjr2mAg61AvLDvOouIDW
zC43bQDWKFO7XMcXGiO2X5OO4JZ4WuWxLHqIfiv6QzPL6s/S/JQeX0nz+dE5quLdnyRyydjQu6aX
KLsUGeiNV2lGjE1Rbm/htkBBlXnpuClUN5PXD1smDEJxXkBnLnNjKWqr4ZnFThLorZmy2OVVKX82
A8XGrzb8K2j/irtfavdt9l+rv4ZkZ6hbPBq9uh3vxzbZ/L0nYpreD9ceXJgy0f1DuBxAINCZv4vh
W3lRAacRt3X3IIwJsQMcLIzXGyZvS5UDGhtlM+lZoH2R07j5PXcHWAPXrb8jErJvlvPfH05JneSs
/3a/aaqmSBZaV0O10Gf/MQQNo7RLdJ2stoyEJv236gmD5o1dU+US+SsFrtBtIlYUtWcl3riQDSeA
v69/mY+vu8UU90MV36voOmqvzk4XtiZ/1s/MR6FFLOqiVZN7/2+tWn87ZAtT3qjypiq8vPCOZ7U/
DKjUxON4If3slh/jfNIDWMYhF45RvkrkFwvjislKicVPOGF2KGJZWeudi3GiDFYa3qXZFwid5Lbm
EqNOLbSpTlUwtAW+sowR5NVuELix4GYUKcTj9cD6N5GxYdhh8It/H3aoC+V2CW8vlXnMlX07HnrO
IJxr0nXmShHzim545TFukTxt8ZR3WAPTfZLurWQPuc/oZnLmx4N3+OuO6aj4SIqPSvmI9ffceguj
N1zETftatGeEzlYzMeqwM6Es+u8frar+B+Cbj3b6cA3FkE0T4+S/nztmHBp3ebgz3nni8xqUwtEM
fXAFq4udFh2Mjr7BWP10MEzyghFXlVsnL1U3WXCS9CXuX8z7svvMQXZhz+YFZtJyn5ZuDsg5Z/Z4
Tl6l4KjcjptvThUbD8G3o5BrwG443tbArhKwDPjrl3iQUUsCV0PXGr+auvM3Xm207Kz0NyzO10Xt
EmSINorATEH7KvSv/IPMdwLfswKFAZAyK/oQskWerlXlLSrfxvESV69jdb51RybfxFbGy57zcBpF
LcV+1fUUu+vzWbmdORFjxOtImzdmunmEiKsmEbJIznS4Nh6XUOMFvSSPy5B7TE+0eHcMbeTAZU2q
OelM/iDDV6XbLtiF6V6KYVdeL2EMUVSZmgfJROXwLaegOtbdg4QD4WL17231qWtfdfGtFN9C/st+
e4zvQNPioxof0Uq0JK7cj4DMyNKAoJLWO5krd4bgGBHBLTr9nVHYsKbmjUk393oTznMWbRWqlI1S
bUYdHhXED5f3AxqZXLMbml6RkOwoAIgcLbk2G4/LRfzM1c2RSAhHWTi249EwDvycwIsqdXuj09aQ
fk7ZGLeZlU+0/TRkDLS2b7PePGvlKYxxVkf+EF6pTkQ+gxTZyKqopwoWZ4XMdRSRkldr0G02UoT1
HtTldiT+krZEOqop2IF9oO9VfV/2B4m2pDuoON2ZZcBa25h7vo2KUXxwvBvkta96LmZyLzubPcY5
5T+luf6xv/6AWSz4bMlBlbc4L8nj+GcQIUAjpSPq5/iQd+PjKEcv6X33kzyn9O89dKhd2KDa9XR5
ir5gqS2EU+S0uNj2wUnC/Jm+hOMpNo5yckxJtJB2nbwv8hOrVtHYMcMShbNJE568qcQXdGvyfBTT
a25UYn7S+Vbr6xkR7Lj7KUFbbS8jGcHrsxO8v4oE0RZjQeIu3Yo4bmZWD6vEdjSPkw9JfetvrjXO
aJTRDZbTVmTQ1259DGs/wfYQMSzyR/HGtPikZa9xfs2TN+g08iYOvUdBW7IRB0/IPcTPSu6pBBDU
P36gxym6Hxtb/Rc9g9MbHkLtCLJJQru1/gYZMgkeAFSMT0gGjsVJnwvmSllpwDaFVSXaY/Jqafv7
TLsfA+Mgp5M08/BdfWazBGrpkzeBTSNTnQaobX9EYxpvdfJNKLs7omynRQzxr595/y1F3w++OXgJ
uVe2v/hDApxAGc8mBrhFACHnGVwPcRY/EEb9/35AYhv/z7tPx6MoWjodnmnIfwx1lcxUK0kQ4aWf
euit2H/g2hhThJcFuEY0T2n7slFspkptfvgxgv4tvGe/EoBEApHt/ByhSD8xT3CEBiTDm2uo5blt
2Fiw88fX8PgqP+TgNMxv1Vfef7S3d9W89trrEJ6N9EgG5gOYhrnKCKZ8fqG2NVCAVKvWWifGUUmO
ibUqK3ssd9GU2OWp5aYMPIm6v5u0YAQeDMXR9v/V9ZiDaWPfXZ+S2/nxFIY+7lcVjmL3Fs4BMKJL
fJBO+fQ33pYj8fLK+kF5xw+7Cu2hW0fDt9R/P55lYsqsVQZ884avWkc8WBo4LGGK8slMU4O/xXa1
egUX+EwiBT42GTWC1cRFIjSlgwO1uJFI2EHmHial6COa9aDeJ+zQWAGp2vTEMU7CvBvSeHTx+c6E
47AXBMRee6HYa8I8I64PZgd4Pm3GEbBnTeIsIY2tl/o3hyiy0cW9QYL8pJj1EB5AAh4NeVqzIJjc
R9SNsybaA9PZFdADBhzmbspvD/jT2sVrBIrdIguncXdDuEk+fRtRsL1PyWA6ZhiRPciaiCGRJp4v
c2WJK0FcKRn2zCmm0tAXN3J8TAeSfX3UMKPp+EBO9ThTbsGXZN6dGSFn40vFmimYxhxo2yfFG1G7
TzHC8ATuVOz78zUDL14+xDCUP8WLVLyoyfnO2Tgc+/ZQ1fvNKpQ+IaUITmhOYo6OaU41sybSwA4x
R5P6AF+gk8qrjPHLsx9l3JL51t0zwKL81rsP8q6DGhcstHoWF8CXPgP5I+HSbd7i7Nqar7Bjm3Ou
H+iWw/t+42R4j8PHqUSSnR5SsnS0mVxNooiIqeLDwwstMYhJfaQhUJn/xytrTQ30H+Wqrisa8QbU
NIYi/jF/N4ZWTrswHOdm4G169H2MLYl4n/JqsE820pRLcu9PSXlW5bOwExG2S7ObcZDUfVvtUtVP
dO8B+C+awahGtAIiXozXmGzIEuiByVmnXD77BZR52bs6RvLeDO8OCPRyKkXu2vet/OYVHprPKPkY
y7cuninhhoTjO4RBa0UqMVJ4+YGlw7sZW4JuUA9rwow30AjOQbf6uf0mN2F2kAIH69HPBYj1yEhm
Zo+0fJ+ou5qbYv7DwiMtBIErrEJVXDS8buW02q/dZRccqYDDeF9jWInnQj2t8yEqQpcy8V8h7kcB
sG/qpSIuKwbV4+pmrNKHw319rbq3CuNiCjaIFTvVut9nDB2c35Pi3O0Duiy7zR3AZpAvoa3hS1Tw
xt4Q4jKw9sPWBy8ox/skxoiwbXQPEXENYbjdFIJnkwHLpAjolnuvvHaWDLtyRBOQzgZK9Iu6/jre
Gj+8e0BIaycFzNjYQ7aJIq5sL+399Weqn8zHy/kcCedb9tpXF1m7gItQPvBPld06vn1m8IP26a9W
hUs4VWhtvZW12dGYaAxQVjd17h7jF2Fmqe9ANNTolWpANlKSOifCxt9UUwlJwNMpSSZWxihLXSyR
IhX5PicYMDrWc806leUZHoRensPHufGQMejDyRDmd9NRZo9ym5Jxj7QFg0760YX7NtyhqiPbsMef
CA2jm9zCRXSCGtVHq6pwROWlUV7Ak0mfq1Wt7+/6vuLjh5UAwCLZ40uylK0zm25d4FbCSkscyC1w
aFrLE+2GzuN+zcATpHsxeFud2sY54XAYXoPqkjpCyJ7lFAcTbEF8whZu/EGZ53AxGt5PLAm4ru9c
tFcHGC7ApggYJVjLcLA6/DhglAebl81YOn3oOH27aSWiDH20b+EFW9R3zcxVfPk+DI8NfOuVE7D5
ZrukLkENpGjZWYc/7cNOY3fEQ99Xm9OP56uL3trx+n2A1EXQ5wEAzvSN4BqDvUQDnYVASJ0wu+bt
K4bk/CWTWboDnDsiLQdp/Eza+u/HiSr+IcV4bnd0BrsKKz16Y/2P6a55l25h12iaI7YOOTDy6mbt
G2uvKUdQXqcofoEclKwgOpeYFJO1OVAHv1jya8WYYbj4yAdJznblnHA818w3qeKamTs2KLrtm7SO
6nXE2pwBTbZQRmJ3iMg9YC8OPtKOOIIP9akbSsq3NLpiY1RnbAE5SEAYRCTfYt6PmWCu1H59m0uG
L7e7Mw3OZhRmUT3TC0+7+YvQTgDlqrBZGeuv7wxN03OfnkP1RHr4XSOu0m3Caf+jKRNHgDOFbSBn
CplxkwNgru47cwrS/HWX5vHyF77HHkbR3ZPjzZGKBJ0PJDUbPA14Au5QIV5pcwCsf2P5sCdjebEv
de5MWEZ5tbB5tYEEoByHL0sm/V+2Rjroyg679WIN2/RIwMMh1rZC98r0qElem+KF/sMK33TzFeJs
m/qJg2WNLfZCKJzzIpKP8nBustebfkmlq9i91cFbWb0fY/wXE1s60C5dPsuycxbZJKgrPPDd+WzX
6ZkcjMCpuvP9cboxUIgobZyx3tdQKiddHJzASVtNCNgSfO+090CujFhjko7D5AFou05nyzG9auJL
Yx21255+I4+90vKhNkUvUA69zG5dwvhaySWMD2EvTUVSe1Loi4ibZ9QOej7pn/pg+7YFYDdP5CWC
u9z6DMNPjY15e+0E7HFnvT7MZhYK/3ilFoTUrDvTHZWNGnp96gzC7AVwwQ32wZNbcHPkhCXAIqaU
Tn+b46Ro2ppF8Fbybv9YMr4KxS/GV3r3Kwun8ZWG6jxE5BtFABtcg5RReUPf0BaeOXgxOdyuSDk4
uGhsy8Kl4wfI1oZu+RkJRwPWHCD3YJqww6HKYRcuzcwP8WG4IzYi2AG66zjkl/0oHiNhdbilhzbe
m3MDw/ZjA2YAKn5jxxd0lLYDig08Gig2ERTb6l47fbrNQuBLJ308Zv7P/MTkUQw2h0NovQGCY2YC
AUb7ZlVsFq5aTOlLfLugVPh2SV8Cdt+iOUBl6w29l9FGPDbyM572lRBo+1u5e9/f5eawuYVvByeI
uGW3QzdpOV+JA4Kaljsi9pL/lctkKX/ULM9DxiBjzVL4iyn+qfcSI8Hq9IQl4WunkKs7+A9z90Bv
l5506dzgIkkusXCR3Z/olZqcIsH1fZZIt8jvFU9RvBt2zNQTUq8dkM5LTjVFoc+18RR2R/ExFRwV
uQzdLoS8/UlKMMg4sZwnxVEKT4p6QjNRqKcIBeGnlWxFbfpTgqDHA1xiO32LgPE3Z+V7MzYrEiH+
Tk5lVamVToJaiWgcBlXWY4dc7s437/wsNiDg2zGr7cIHScymu5PAWDgRKslxFVv8dK56nyaHFakw
jwVnpiwt8ccvro1wedT4YP2MrBN0V/+0meeIyQmOkKY9SP0ACeM3jHZxn5M9shmQ9ge2onp56+2I
zfGT27QKjcmrcup+X5YALwB2Yaq8gI+XU1RN7428uJ9T06lixNtLvgp8McO1VS6Go6Ocuh21J6iM
2VSe/fox8zrX/L6/riwKJjuXV9CDjBhizra9gQal6D1trgak+6fr99WH3lHyYxPuAba38Fnzt8m0
5hdDn5zBKeMpzlx+iTRPlJZ4QocZWoE43wz6pmYI2U+BOVq/SY1NAHTspen/H2dnttw4lmXZX0nL
50IW5qGtMh8AzhRnUiL1ApPL5ZjnGV/fC5RndGV0WVVbm0WEuUIuigNw77nn7L32zbIXQXuuq1M0
kkAxCUgzACjWyqjJpeF0svK9VVAsjWA5+p9CNzWOnVfmFzoT9RupzVhqnmmUjbrQJFsm/wADwTiZ
FDlS05Hr6Gq5q7pZEX7Wnfx6KeIl0VcGhnZWs+4yCYtn+MLDwJ7dwQQkSxK3fGSIr6LhwHwOkLBh
O/uF5Zmc6+CVMCxeuQ6w1/hRqj/R+xm8BfWLWL+oNYwEsGuMsKJ1FIFQAC8weUl7czrd9mQYbLRm
o1k0/tapxTNaKe4y7pbKTCNIfeENK4J3TOulN2i5kUk/07Olmy0TY1GmiwU4EPK31zr4wGFF/p8Y
YLjcknSd4xgg/mYd9PAB1oO/UTEOsGIYmzif5f2rG76uW+tq5jcYjspKQsucIW1mWjZNxyugSeGy
XvXRrkonjnEgrLV5xDCb/CNtSwaft5YmvIZt99AFEc2fjgWqwZmen3rpBEnEugikrNwKEql/17Q9
Ulbft81uRTDPN3Uoz6a53CgiBSP8BKWi2l277jool7i8ROkZrVZfHw2CGPn2ZgkxqGuvhXsew1Pk
cATOWTpBhgXryCBoENvbFotd3M16pwtudU4w6pte3Yte2w8wdrND9U8lrml77q0rwRNcE+Mcq6dM
PsrFIfL3Gd6YbdZShbxo+t5oD5JxxDzr+xenmCqQfdoeTPQ5C1P60T1j+8zhsw0/YXcZ6UffPAxq
+UdBR3IhzRV9UdeLPJt/NPoc3+8xICF3gHBxgp5vNitL2enchbMjEQAgNfvzKB8UYz8JGKUJWS2Z
+7pcSINj7Ur3zdfvS1oF5WQ8xQ4zAj02JxpaU2+saOPYWGmEdDsXpJO2VKu7pt99gJBo5e+iPwuO
8xyl+Y85fT4ybCtaa3ND+Ug4RygfVfaRle/eeG+UN1WB5r1mRpWmq1j9PaDCGcXJannEVTY8oeAE
E9vxL4B7gzU5FzJS9cJ32fpwL6zK0kmPnfKhO1a3GJRFgpahog5b9vnKUlca7lFvrXeTsNsCdg9N
UV0H/oYZvsclOm/JXai2307dmuIY4rVHIbCOGwbewTUczlY15RoMWmmrJkrloybSSEUcjkt6Umnh
rvx+K8InClrRt+KCIX0YTf9QejCh94knvnb8MV4Z3unBWNb8RMhVJpc+wfQ1seN8/6RzfCaM4VR5
Rytbxv0n+PUiOQfq9Ov7s+WQUUEDCKMqYBoaQN9aV/jaHD5xW3JnCDAsntziMOLzWo2aaZemQ8QU
zoMJ40+UMXDn7yhjbFEVkIQRsI2PsXQTR2+58JbU9za2Q+VRKw/NuEve3bXD5E0oX0PvGnZnBWtX
CWxiX5tHtLW9LZvA1FaUOF6+DnsyHjaAKwZj0xibytgkBrHoyDA33+nqVC40AfopXx3SnET7fp23
awGNFOM/0jYwW8nq+x/7RMTLfrroR1pXxhoEU0X+cjj5LzTcD4b1oRjQFl9THF7Bi1i9ENg3ZHvE
2Qife+yesTMuODbkw1s/vFXxG3giOunl+BaDntuX1XWcYZJgDQRGC57/eYwC2oiBHxcT6Yv0X/Ty
nElXlN3V3CrvVvie4V/VZmDpTJFgELRFK6mc7Ao+hK8DcOWIaIYn6Aq4VRhs8nEDewZ7l9TMgnDh
I6Nee+Xp4ZTxZYwvbn8p3Us1XIbhgmtMaM4T5PXDQd0Z7LTmxTe3urctCO3Z++HuthnjdcBRRVxm
AKut+VDY1XKCOwYPtXpP8o+keo/199p6FONdcAJmDOFebVC7E3c9aU4VeR1AOrO5w0KcHsYyYlFd
5liK2xlc92IGL5yOhjasdH3lPXnZHpnVAGOjVVPdS/khyY98fE+VR6s89PyheXfFESSgHi8feybC
pECVr01888RLMVXYjQQbZSezyFmbAW9ov0sWgY/Y7hjN0CN76RTSm7T7oN3nGkjdA8Neb2JeqxBh
2p030J9wwdqcUo04BlARB9eh39XSVYLq3v0P/S5J/S9rR023dBP9IWPaP9GI9CEf3VoD+4JXgLCo
sV/k4J3YdOhbxDZhfJRaFckoG+QD+MnI4nsVslPYXfTmVoVvpkar4P3bq/J9XXzbWBr9jrRf93ae
vxOKXcaS6O805cWi3IRg82jMe5e8Rdo1ZAIanEp5XyVHvFryVGOJ8WuhvwWoD+t333hXMBzXPhFi
e/dhKSsznIL1EkclCJ1JobBKlVXRrjCgRP0SHZJS6DZ5KCJgWxG0zyJWoSBMRPgEggqZS5yyjQkr
MEYTz56BbfI0h6Yf0VWgX5xhlcNpJP8Sn2p2vb+gQs3K0+AeopzOy77JD66dCYdRnBwmjbfHYdKa
W2YpMTZje0yODQdK4VrVb2G87dRbLbw26V0OHv68Ch6R+9Ce/MnCf3TFm0JtLF9OxuSCS8N5HM6Q
mWGL+/9oROiKSBfCVFVJVv8sJEzjIfSLFOrUH9WbvCzxLjw/aca0gJzq2c9OPwlQjpQdtajSQwvk
yKLS9MdDO8X0KbBalt/Ze999TUhQYONa5t7WZSD0YhrARkiGSdZjBjsCrVkjWPWDaby3hKBbsU+Y
0xiDdFJOI6STdvJGlDeqvDGXvrhnAFuKe0PY+d4ejq7bwGzbCrbM9OoyQILS5yBjPA7z+QvZd3hq
V0q3AhU0EeT/2dD2EO5M+d2Tlr8XVmj5x/bZQUpXdJCqLVqAF1rUHDSnw1u2aZjsPeMFG0fGwEJy
bTv5EQFeo+eECFfgZ16xInu07p2qenGFF3ydqbv7ltKE7iF1D+8zd5z+X6RvVTJiq/sgP0z5IY6H
7+obTf49b3CVAqbaVsomSjbivI5venqpo7PJ+A+fc3yQ0pMlnSO8xjslOvS4/Z6abB/VVXwK+lOf
kz7jbWqOp96GLCnuAYJdvm8DTCLSk2nAbQDRIG+mdBqU1259BbcgWhsc3dJSp/IZcfERbnMQrYMQ
vrWStujNPeOJ3j36DAJN+kov8bPHIBc7vdh55S6Udlm56+dq/J41d8u7B2jwq6trnDlQOJXwGswD
7TL016K/0h/pPWt2FdpFDBfz2uIPVTiEcqHfVHA5X6Lx0ofXxMlCoi5/B1acv9L4LtKgmbYmm8Gw
GxzLYAqMQR9qq4DVs80Ub/kMMKBLJBcrY1jbtitdquaUSBeGPn/0jVRaf5sy3RoYwauXuGShDyBK
MTa9Jcpro7x2M9f9kLqPJvj4thS0/Yxc9oFgCgm40M2LaMuhDn01zOsYXgPlwlCeTrSyr6Md1F6J
UySIDEPdKOVLOKLF2AvpcXQRAp+REoHe2pNwUVRzSJTq+JtEGQQTBMJGH4KOdXQ68ViUp9A7BRK8
qWMtksVx6Iu94rCm6OizzW32dK0J5LaWk2etdIypAetot06ZdI3fKHF0jaK+7PJViC9mXpe3WHjN
qjcvvdfiPWQcl9xL9c2a6cZpeKLxQNwM6m6SpsXcBv52u+3RS6WbAvaMjMB5hm8trJekIaLlsJ7Z
ySInbWlDVIt/TkmBii9af8ncS6zNE99ugkfiPlKHwIHMPLXdyUT2px0ZFGGYNmCJOF2062nfwzdK
/6cNzPqTCGVqfuh4ZzRLp7tqaH/Wz7Z+lAh6J2szVd3W0gs+Nw9T5ZzzKMI3w94ydf0+TzJ1fQol
9eoMIK29KfIr9rFyodnwHVv/3D35jlZ/ceNLPlyq5EJ2M2fLDk7QvQ/O0jMkXvSg/B6E/OBLe8hZ
qiN425LgiyflOxhWbr8egk1rbiRbw25ENRT9Tk0d8pcGbBhiECeB8x4earwHzX5Q97K0dWcI3miO
CijkvtZFiIRoMz4DvwRHBD0RzrJw7qscgl+sjzK1zehTJybK/2JRaJUPDhmG9u5bDzQaGYg0yFPB
XtVfWlt5BjP1+aSDYzQaAYU2pngQX5e2TXYCvgFntYaFlu45aFSKo5Cn4R455aAhm7ZJTkAKuz+y
GQD68qZnvYaNAsqkbs5mcA5ah+ySYdaKhxxvgTdZLtWYOnsrt+Ba16FdkIusrRQmDHCE4i3yN4F3
YmQB79K7hZ/g+/LJSDJ879tH3j7S8R472VQx31r5wp4kBcsM3QnNNHkENHxQx0+3/zn0P9NlNbxk
wnbMXjqwFy7V8hRjitRAbV0bogK4UYgKKKBMV0bQP9k5/vudVTL/pL7kAuS6k01NozGmi5r5pxZ/
maqK2LWhOvse4M8M3yYa2ipWLjOU4IVESRXHzrCnsnJ3iencdwjyG7Qg4i7K974wKXOHfN8CNpn5
yWJxF7LHeyrsSjw8TqKcKgVC5rElClokpGnfV7uK/hSSzN1BEPf5kcaGNNO8vUcygLn1u02mbgP3
xYz3Ksdru4n3Y3So4WBph7E9wiNM8Y7Hp8zp39YZZp/muAYb3AjnfDx73amOTmLAPoDzc2K0KEgr
lsT/zAiX8xdIkMjJI7YJCdJ3jB7abf2SVQzNt4n8kjWO2V1S+do7Rb1J5U2O0EpARPdbtK9kW2dO
6c+Ai9LfUE4fe7e8tulFeo1JcfX2e0dYjnMV1gSK9XhlyZOQX/aX/VPIv9nIs9o7GN6BbOJuL8RH
XD5ifSFHYe+TvMpFgyOQo8kUxNJhV2sn0dw3sq0Pj9ZsFFaEoDTKZOOAVS2riMaWAsL1I8cxq1vS
n0Ui2Z2C0PkfLhP0Hv86Wf6+TqbZsibLpqyrf1LLVUUeBV1hKbSHpjKJpnA/Zcy3n3Fww8NhIKN/
07U74fItkKHp8rDcHdkTXB5A0kjCGJYo+lWkhITg7S3zABFyXJOsPrv35X0M3732Q9E+m7lpXXCD
JcoVN1hcXhXe7uQyNC8M9iBUnAt7QdrmOAvKI2oPFxtdQruTLtcCbMKhCYHZ7IruEEtMIlaSdJYJ
rQMzeQE71u7j6NBqh645xNrBJTOuOZj14dxjtXyw+pxhVa+Yv/iPGRyDieiAJqeYopIFdrmrG7wV
KFTGlQb8IroYbLjyFTXgblLqNeMUhIqrabYL5GsgHF3WV+Q86+opB4yU1er77Hyiz/6dZVEKPDSp
IaGjgoHbautXKqAXNjPRmn1DJuC3Abzcbmm6/yGvgbNe0hIGIpZu224L34BdghZVNwNUR5mqAFyK
VgSfpuqRsODODjvc4M/kXqCoaHWw5Ik/Wv0oxqduhVeAavM7Yodqs2aI8Rx5anjpToo6wdQTdbdd
fSe9uOWkPUqItusn4Bv6XJKvQZczfCTdEpnG8pXewGHKSBY30OUpfPUVHeDaWOPomd1rA/oy6+Kj
9z7oGREQb00Zq8UzHF4Tj4Z7IBxeWozy7P1dT2bKwchPBp4rWyK2ZTtSIxF5xezcWLv6TLN2/bAf
KASzY4IGpjhZxUmUT+pgN/n+e00aYWWXO9PffWPQB93GN2bmk2+Mbc/vgHs5abMiUs38Um8wzQ6L
Il5q+KyQnJCFjjXg2SIV/Q3Gn+rS9desvwb9Ve+ujNhFhojlhbHsePeLN/v8HUPxzeICOk4qYBfs
P3s7rrY+UkS4vsjtjSvMsq/lWnuGnof5fHhCyi1l2Z9LwKXC9cCl2/SrwF8n/fQESqIhis1Id3Yh
/bgGuCqnRPuxuhjRFRhrdVl7JLZAt9mZ7TzJHH8hdD8xMASq7eEFUt/PkNu2ZbZxmzW/bFDsHEnm
k6DW2iBugEbOZf9r8H5l3i/R+/LsyS1jtlOB3nAMwfMAfamf3HKVN8keG5Dr6Rq+Beh0wceDuDsS
F37Ghr/gkTMuuuY3cBm1k30s4buUh2LW9Xu3vTAZ5NHQpFh7aTio6IpE9oejJBw5p1YvtOEKICYk
yKXbAot99TIHJSZwPhFtAkFUAuJye42tJ+qmZ+m2a9ydfbquhFWprDD+/NTRi+n4IiYxdK+sGbzS
sCSynq3AfyN1dOAmsMBC1+IUwYmRk6jUdgbgSrtobx67DsDM9phFx/VQ3LDHR8WNTnjTXZXw6gln
Lz2j/qBNMzzbNKW2kUSn848hEB3xJJNFtOnK+xC+19UPWfsksyC8lR3r4022blIys5bE01DRP17c
9DEQALVp4oVFE2EqUJyX6qm+tvStgCm633rwwZice1t/tOG5iMIhkPaDt3c+MmuFfbh82oe1ekGz
aYIF1cGqdIj2KouX7D9Fe2mseZ4Tzt3hNcruff0u5B/+RkRUjmHYuXRw/qJ9rjv0qwfQI8plKC85
m2p6PmXPbHWPzx6PAh7JykZeARPmW4Y1/OC1GcuxuwVEd0Y3S7l6oIcPEg51cr7kbQNYUdhmt0Q/
AhHGgdWi4kUF+koSqFozP0N9d16fvfCVS7ittnx0yOvaSWv3dTa8R0glld0y+UJXPF/RDR5pn/Bc
CYAI9wxV2sXaZi3X1APTc5XLRrbNJ7K1zg+tuDdB5W9oHybyrgt2lbmNfeZkEwJRyNc/FgCaJZze
QPS9o+cdPHgX1rZRsaC/JPPf+kDhWqo3T39DH9hT7XWPcOH1PFnPzpbcKhEwqFVaXRL1Mv0/TObR
86WOzbEIkRgh9Maou1dTR4l2ZCvzJXppEzNG/gbwHDy0uhvPFcjKZFtIL59De6JRcWuRs1HGxPck
eOWNUHcaiuh9G+0gpgNa/pxyjr9v43EKA4RaRgbjN9z87Vj7MMxgHU6Rx+RSCcvkHgfrnm4yyO6O
eJU36dQsROMmd2+K9KiH93nfzb4rnpqxXLaVqJSFjSHzEJtQ2RgxuX3rwSKP8HeOwFCv5BkmRS9d
lCRxNXNCBypljn5P7RbJU71HXB7qPc2fLKughFDviVsuxBFUVXTExCyES2LgdPhuyKA3gjEn/EvC
cT1Fva0QMt908wq6aq4foCVq2dG1DhnHTh+5x8yAHSsecX7Em/kDBQGibZuPsJmectJsCqZmwLil
dSxNvHa8tbisK2ZnylL3l6QfZOkiILt5LiAf+UNN8ASfkWQFXaswwae/ttpbrL0J6luW3L3yTeoc
Rv4r3FMnlVhqynaXPDCqH9rywYRdjTtHzOd+eFTqmX87TXErRYFOd9L7b4nMXv78yaw9dIggYwMl
y939GkC+CJc+vYizpN1IydQ01iRmbvzYavTXHD2cGFlbMckZ0EMa0UQAxAeMnOFP8SlwgwJsbMrK
enCUDcxTvCQXXe9fZAgGiBOuUgjaF4kj0UrDS/0UFuMcD6qtjhhvkaszcsxUlstmOnNs4ePSXv+G
hGF/8dnFGfB1wGSTrXuDnk2jrJVQ0TpBzQoOT9HpLEZA5145bR6leIiFyVyUVDuVUCl6jOpmmCg2
UmVvYAW/ZNkOjJBJ6uo5Ea51/BrqbyEKluDRV++5anfdl+R95d6XEHyeVoCmlPb6HeyXIq/FcdtN
NN8gWM9Ov1sB8v60ZcJOBylfzrCtrYO3jrIZ6UO3/DdZSt1OlwRltmAsICfQ5VAgs+Yay39LQi1s
48gj3xtJZHMWnYUEviG6MYPQ/V2grtIbtH4rPfOuWpozeMhqPQyu/SF2j1J1ni/x9KXW3q7n/33p
TXX9X1Te+OIMhFjY5EzrTye0MFS1WPIVdRKbRQJZGwWhlmfk14JxE7o3oi/0eyGjPH5PxveY5BXh
oxQ+vP4jTUiFE4kuaF6+81/khJ7llP+CeApOrrXBfKT9E5SdxMc+OZXJKZin6b0CO647MQMhkYRO
feHmuF4wkUwbYAXFBO2DeQ3LyYrAetXWR+LCPRqt8ISs2oFkZsQT2ZAA9JgZ5VLlGt8gAvOUTdlM
IjAXOqG0rteyvKyyZYsrQl8I40JIFpk4L4jOCugFzSmHGmueFOjtFx78S9BY828bZ5SfzezceBP1
yfMuFvL9GRIqAXurehhqpKxEm/fXMJ7cGvkT/YpKa5oKy9y+q3As7t/gS5OcNO8MFxCGdfWSFbve
o9vDqWLGPxrTYhMXz960w/gtUF8TULrRrY5JldnoDeGDcDvJF0XDvZTRJ2Alsad+l75WzY34na9p
7EpA5MDPnAblhfbm0tASaUAemvhUubMwmg/NccSJ61jNY1TeqvY1bK+WVNjBj7hsl5U/Uaq5C6FU
q8j9Una7Wz46RvkZV58pS8erJHJ6uncaGkcM0GfZDijLS+AnG0PZKtbLH7PpgKHWQ3Ufrv4u6u+d
wuwQs0lz5BlUzfGbmu1jG252VhMy8xptmuf5k/bUpZvxIrKIBFOaKcqkP1jvBKX995e8ZPxfYx1F
UTTAY5gPZJwH2p+cB2kj5apcS8kE++ewiZhEMJavd7/bAn3aSZfXidMknnY4561Np21D+cXziI62
m+xIeIPiI2Y777g7L6q0bPgci6voXt7vIJU4Y/hE1oKTmKX0vrxtktA63NCGyK1VlEz6ikNSvSrV
NTVx3h7VOXapEezc0y6V8eH2uBI3ybi5Hkb2C2vSGUoMxSJbbg5Dc6iag08BKaFkZ+x9bDC80Uf0
7AQbCRBywIokUyHvqvnDAqixfVZ/cgg4MuBXlWM+zJJogYbZxmqxx2hezulUpNV5lK6ALcadgHtY
nbfWXhgOL8jlTq5/jp6t2cdDQZYf2D1de+L9oIvl5HYxS34nADH073H1OjUybpV4qYOT3B9vZIqS
Zbe73axxWW5gzWbKXLTpzG/NdJd0+06HHXsEMONSJ6Kc3QwMgOR52a08Ul38R+M/Qhxh1qso3aRH
Grz6y1o9fovhn5fEv3/2/8v7Qi0cD16WVv/4D77+zPKhDDy//tOX/zjkX4wTyq+veveR/8f0o3/8
1X/9wX/sgs8yq7Jf9Z//1r/8EI//+/fPPuqPf/lintZBPZyaL0rPr6qJ6+cv4JlOf/P/9Zt/+Xo+
ynXIv/7+18+sSevp0bwgS//6+1vrn3//q2TpU6/l3//zb/j97f1Hwk/us7L2/7L7+Pz6maXBx3/x
s18fVf33v8rK30SixRRLURVZ555CzNt9Pb8j/k3VVd2wDMkUJUMz+H3p9Kh//6sq/w33o2xZkqVy
y1kTwaPKmue3xL9NQ1XLtAxVh+BhaH/953P8l8/r/3x+f0kbsu6CtK54WYzq/nUf40a2VFqMugjy
Ddel9KebupFCpZVVF/GH1c9b3RvQvBKSYJgBamDW1/LYuPHM6rhtVIg/eXkbBBNuYkPwbljZPTMg
LdNSdCodx/WsOTSC/67Je6ENb1o93lsjIjdUoGglu6GG80dWTDn0Pa0itbAjCVjfWLzEzlCLRMol
cQdOzyeqjKIwcatF5MfQ3SxqVYsBaRQC24gWnaiT6mIMph1bHF7FrF63gv9RBtW1C9HQia4EhF+L
eC1y3s2EMXmtex0MsUiYnhCK5IxE9c3V0T4MYTDT/Ui1pamBp2gAV3Lu1rG3rsYgOf4gfYpFvhM1
+VeOtzf3EYCS0xdkCtw39+wqBofOMcN5qHF4VJU6sP1h4FGa2LODIMUNqbrAwgH9JHRARiu1y4YA
c+3S9H1lW737CDpQVEPWFYDTxhPxA13eJXbnW549fnpe2NqG3u+CwOl00Ud0ENeOWArSTCBYoSa+
J0bYJ5X4RIR4VtZMfKUe8RoVnKLlHIZG0t/qzo5qzuoBvUshw7QX5JktBMK8UjPJDlMxtxWledeN
9kPs0Fm43eg78FS7yMzQ8ccvrlpcw6bY1m1E/fguASvQOLn6Mf8JgrcyL38UePlEOsU9xtBEyPyZ
2ZFSLs8GbdxJoUgJUHqHtmoYkgovsu87SRj/UrE8d4q/byXDW5kmuAsFA4BWyJY96p+a274GRlTZ
mkrYPONOUWpDjOVq7zD3FaZPU1SrYxJTO6nEo6cpgVoxRFfZhxSuhmCLPwy9aGwZDKhkTjPeMoWj
yDJlx2lyy1vUrEa8VjWJPbVaJn13DHw+IjeH5CiOkAf7+pIT8idE6ArzRhHt2mc8lei225kXMQ1W
nRNEjYygPCIxt5Zip5NVO+n6cJuIioeQsb0QWI8KWkLvEREqWW3KDB+YEvoBObwXaZQzfLMEZgRJ
Cx82Lwn45fjXSW+FrM6MvNl1CoQxhupR0lybQJqLBRYpdIxG+6g8JbQj3fsQmGOOmRzOQtn8kabS
LTG8uRD2ui0iU9O8IMWUBi6tbZnQ411hHbILbyhtb5Qym0y2yrcKKPHqp9BjmKnbFFSS6uidolHX
5seM8jr2utvzu1otEFtPQJhcWbGjdFbOGERZNrhAhS4muyAVfzZDhBTf3foBnT+16ja5aDq5HP/o
jOohmu0vUx1+BNz+SkDknRWBl++MEoIKLaLUd9QoOXptVdmD2dOUdg0k3oZra+S4jCVcTE1G9anz
ItSmIBg04m4T2bYHjbgli35w67504UjKClZdo0IlMiWR+UwyINKpyYfWBpX9mo0G17AcvfTMLkdq
ldY312pcOD0AVcklvFqFOa/0uZOoKbEJLVpIeRhUcgoDYZZ58EwaJkAd7cMoJ4KBX26qMi/fxX0x
3d15Lc5dobBjNfHmZSyETu8R095jGbQsy1Yxq5i4/8uB2Y6rtg5fGFRLLano+A9Grbvlml/awphm
tiv0x7Etz6EBL7sUB7ImcWvGNKDaRnyNPLMl3VTc9DWNTgsrYjOl2YeIbYzI2HhDfjOt0HGD+Jfc
66Ld991gV1U/T3SSOrKMPmVU0IFEQWiM6ibUw19qIfQs0AUTRrOz60RECSaGjhRJglMaPTfM8JWN
nTwPlZLoP0mmndPqvjOO2rDIiJFP5bp05BbL0ZASalClKQFxSIDGyHR0xXtL8/x9VPPAlq0Kcnqn
LSNlDHiLXAbjjyYReZrFI3WNrz6l1VxehD5OedLth1eR9aFWSknI+EFUx31qYqNgsdq2nkZ6Rx9+
1RqxGFYOspA9wBYUbjApEF9DnLrjKKeOIbn0B8EQDgXxCH0py3PkJ2PZy/SFzZYFWfwxqO9u6BFl
KpKuXgvhVm2wA5i5jLG7FtlJsIApiVM3RFfqXVXbKQlVYs5tH6Til6tGtxTmnDG2Pwc0x/JQyXbZ
hWyTY5E5Na9FMlhbTLl6TUYd4RzqlKjqbzH/sat+yBwhIENxDM5Wjks0F8ndsEr+7TaqjlSutbje
3YxOdULiRpPAVS5weGuuNGNZeEj03dkBnNwK0JgY9zBR2EKT2i5cT7XlkJahgabJVPPCViSRlFOJ
GXQzoPo20IEqPyjB0pneqwbSffcWFwT7MQHdp0WEb5wrptI1fG3hS+maL2Ytfghe8dmgWhaDL6MA
CKbcR3CPzRjNOzORbZWAY0mr+VS05M2gcauRalbpj1obX8s8eUhWkjIICFxuP9MpCKyOhPyau/FP
2XIBlGcVThm5hDTbY/Um0CgkY7KAlSuUnWh7NRto1+brPE9vhkckhVXyjgRV/xpiTGqriB3NqH7q
fZE7eibONEXMnJY10+EO0EqdRpWoIHkHid7qXW6PEhu2YUWgAQmV1HLzw6/GW6jCG5czrC9qu3Al
KeFkq+5zj/GlqZix08bqrhk4dhR6589CLLNdIW3jMam4Ump97bnmT5nzsCkwCaM/mGH01GQswJUi
O6aVpbYYN4OjiQxLy8xg2lvWc1a7g1GFPXx2nrOl9e81NDxpqlzGayqHfFoC2IIaiZWAncI6ednE
LdW4wpq2f7US+SstXdLeyfX2/JYBjbrsPRyK4iqstFcFcaauq0RoUCt5cBg0Rno+jEMjIGBUWlpC
dXJV9Ra+ZaZb23k+Rbjq0PPrOMLhaTCEkD27NkUyEcwmnYlhfVBkdF19yiUWUFsOmkzTtLccrtSd
V2VvalTI9MxSJ5HBAvSusO2ALFeuui6Scm1J49LEDuHJ92dRljhFW/kcq8bGcVM0B3myiEPjJYtL
Qs7acy8SI6Gr/sJN+8/KjC+FmN/7IvppBq9a0GHuCn/VlVZAefX7mZQDdBwHZAxBgHhD2ylJZcHZ
I+lEj3+FIZ+4Z5JMl6im0xehgqyHuX/jkZaXysWLIRdn2GrUkJLQzmNQ1WNY5FjGo3s5yaobwZ03
KSM+oQwwnzbsZd4laDxStLRdnMeWXafImzwGsiQ62qkJQBXJplR7v9j57LBkKjvK+Q/XIqBxQL3D
RpIENEM1/dpnrD29ZrF6gI7VA9qhLNI/woyNnLOCHSWDaPP65kPc30Tf8+zSEGK7DEbSt1RpPvr6
zzpIwE2NG7VmY8788css6eHr0ChT33yH7N3FS7fPzkJJiZsnZcHmm+LParTz2Kr05/3UMWORDSkP
3ww2dindhHUbL2XmmVU0CEthLL76QQjmvt41i1p3EzZA7yXDSOTkY0qyGbXvrCjlwJE9rBmm4j6E
MEHtVbosZL5orFQyWmTlp2R05ONUzIXi0cJLIHENtKs+1ut5QzVneKM/qwTFmOcaXZM2lcgQqwp1
QX51OorOWGvbKE4ku1D12BZrCwaxS+/dSByjivJZ0Q0aYt0e2EyH/bDvTVtB0tHW7ujkHiu71edI
r0rwUo1ROpU0/BT6qLCluCeATlymoYnD0v3f1H1Zc9w40u0v4gQBEgT4WlyqJGu3Zcl+YbTbNvd9
56//DtU9LgrikNfy043o6IkYRVcygUQikcs54tpEyG1nvEK510tPBiIRx0AN2g+8H1wMFp38wtKK
AGeXfEknWFrcgz9maHGRIkKxYjM6DYVvgr4CI5AFBlrwnoztvPGVeVKyot0AjCMEgRioUkA7Ru/V
IO8wlzzddv08/NQisgCt9VPnw5dXNSKvASx6cTExeOw0tKYx/27wGigCDBk0rZ3DGH10p6yYAOWR
HCsVyWU05dBQye1Ugx9mo3LZaVFpq5iR9ufwtK3GxgI20eDNAVA6WPpUFJYyiMA5qloP/D0K1CgE
Xo91lHVwIndRN4FmKykPGOgeKkGP/US+120GcIqpBdTbmF/k6Xg1Gu19jIM9JkifCcD8cBaAraRm
X5g2wSNVOLNNkNuFXpKD3waqE030kU64CZS2v0zTh7HU8b7hBh6IAAvSW/15yr37bG5vDHztEFbU
0UdQmyTV1yYsUxtmhaCj/pj3+cfRaw+TnoeWXmJfaIPu7RQOFZdlNasFHCugkcQKsB6nKkkPRFWb
g2/gewVDxC+ICcq2uGBW6WHeMVDQ8RxqBvxm5DcnE/QdnQnciTEEEK1iXGktvynblFh5iLkdAa8Z
E3A5JhmmWRN34C2y+woqxn3lJBS8WmECRLEenrtTcjwdNOVRCwfADFfYSv1gmDDqIJlxcONnRWBe
xexUDdGUQY5jUTv6pP+YSmBkjyzEVGfjIbbswMWnxjFeKE47efw66CPfomwoULI1HTPEgEapYoRA
bSrgSZHuQss78zYBFmzWRBhQB1WDnubBMYwxyxeiaSuEoWVm2zvDpIWHvKnag5eFj5nxXIwZsvxj
ehtkOsaEQs2/rfBoypRi/FCKo250KCEbzTHN8EopGtBSxSkKF4VQ74cIj986aQ2rHO8iTrqr2h6q
GNXaHDQNdQXbDdroKDI8VXxSRzcv/5oiWh44iQLwqlAn9kxMpTRjgDu5bd0s7Z+1jvgXiQ5QtSJ7
Kv0IfFIRpg5LkH9YfYOrLTWj3G3JMB2SlKLlLDa+pvl1R3GiCn7ToDzZjXhlZ90V1VAZqbX+G7a2
Omr+ULiZnyhWPZbXoim5bfotpl09w/U7duoTD0R9ExJ6UT2O937rV5d4FmcaQIIqFpXfPQCdG1mB
wl95E4WjCRIu9iNoMcWsUMC2K4+xj45RFRd0pXma1RXE1RTlR1nWSPfPgU9cIgnQlr3dhjh0vYbn
lIppSj22krZp0XOPkK6lKNYX/lNt+OqBtaEPIID2YRiRf+7YY5SQZ83IHxo1bQE6GRy60r+vyxQj
qOF3vecPqQDwjsauh6i+bz2zu0/11qXaAPhBkn9kqATlcL1IhZ1iFW9aDTQAegm6oQJwTr6YKUeB
90Az6vhivAccdWpznjLM4ah2rZkIErsisYKuuPMD44soxtpRUgWYUzp/yMqwgolEqhWh5JUJhElV
WzHkQRI38nIMT+AaD7shPGiRCA/qQJ+HAP7b18oMMV70l4h77TK7p+OQWkLVfiosr4HwDPrEWn/p
rXNShudl6SeJE+Rx5jRa53a8utHU8ZqDqzPEQ7CkIGkaXd8P4QhZ/kXnBW75BO2evfC/xejWLCtg
plDz7wYNwJS3N82o/z0q5RfSKfFBz9qfPniAUbSJ8WY+gPMs6AGjRo9xPeGuicGbRntEH8XsDU00
m9dj/6MnSX3C4yTKwtu8g+cXHGD0ioZ6Q45mrAJwcdn3Dk8c0xwApFINiEhRq/OnDkClYMyLAoLn
KvDUMiQGEA2MSEjhodLlucXCHJG/Vmig5Qa5K5pa0QbJsu4rnoMIRvuZ4BNBsaI4UWyzACOyNRA6
0wZQwPD6SCCpFba++Tgk6sdIJ+jKbHvkEQXHUFSIqaByQtciKhZeY2YAhwaVUh6laGH0+COr0WtI
+6tqEt+DzgGGFwqAQYE0zJiDmjWtESZxPeisMggpEGIMeEykJo0co2ceM/7yogQtT6p+RfNUdwys
v1U04/cuBtiDmmaOaDtA3Pvmp3BSnwZ0RtSZodnIOHWH1Cj/8o3q50T5nS40l3iTbpsxfHath4UV
tB5SXl7UImr0WrvhIHxFE5M6ppd4SyeiBTwPw8Bced8E/G+g5JcC7z0PicxDECHlFPbFQ4Xor2eo
5acovXsZWD5a/pXUExi4cq+2PODs+p2KXhlMTKKF7yFGd01WiQlj/hjsik34n5FVDMOyFWZNje98
MgsU7arPnR6g+jYlbiwMNBLkwKAImXJgKBEmYmQu7yjwhsvaylj9KQwA48b6FFPXGhZg8Cpn4MNz
4kftP9XQ36oDfMpT/COn9l+VA/5/KgBQiurX/07/f+x/fP/xqmLw8h/8m/PX/0MMxjnwuTRumAAz
/G/On6j/AWWPClBVlWiaygxk2//N+Rvmf1TQNBhc1YmK9nOKluB/c/6M/UcD2Q/+YaohUA/Qfyfn
v4YfxgEfJgjXmcpUqXBdahPV/Qw8U4pXnappuIsq/XmxFv+WGZZlBal7WRMMdY2FCAk7djBKnxeF
AUYU5Emba/MH5rf/SAKZS5ULgOvQMLsyKjXQ8xLtOwc3a4uJLC1Rf26LmYGZZOCmhSJEWqsEF1uP
fR5xHVyFIQqfPiADig84XXYlsp123p1Vk6fm+jwrqy7vRycMGntKwaDZG2gyRO3pl52u7M3O9r/A
yy1WrtFrPmisG52axK6BxrfS2ykU70mY9VxIiEOvriIxjA6vEJ61UQlOyTm/u62HBILzr41h7oyj
fiaEjE+sJgiw1KmBFHQeTXED6InxMUyRovLNGy1BS0xT2Tqt7G2x68r9EsvV18qlHe1oE07IMMdA
cRQE+IjGh20Rq3aACRSTMyFUrkoVuVLJuIg9Y3CG8KrLDpgr9Xt3W8Tq4i1EzEXBxRapapIJUqLg
NzUR5jDxLk0xASQm1N7AmgyARQq6JrUF3s623B3VZOOLjdxrggkmniFtzHzvXjUrpN/UHe/wcvzf
nNuzfrMvXeqXFy3xUJUcneDCOxZu4GYndokQwfLtvSb8eTe2REm7RQruqUo9+zpM8Xmfgzw6RKOl
939vr9yqJ1poNP99sWPaFPShxqrRYTR6ztH4mxegJDBVVCjpqYuut6Xt7NNL89NCWoOndoZCAjAm
kbJJdKtk30r+bVvG6klaaCRdEsiGGYUi6tEhKdI7mDtswj3Wshf/vLE5mnRa4zptQFSIzTGuMVty
AaCvx+QAmreLxgocz9lWaGeLXhB1Fos2hGqdJ6QdHZN4AsO8KBblmHJnhX4qQmLrbfC4LXB1l3Ri
qsgTIqyQL0FfT4iq+3x0+ulIiqfJRwP1j20RL+X/NyuoM00HeCH+JeZvWCgVBVpekA4yRHwA3pFd
34A+EYT2B/NR+YrHjlMc0ZIEJpH3eIqFXOlYlTw3877VRycnYMdMle6UmXNhzsfg97aKqwcYyIwc
4RBeci/EdwsNE92MPY/gju/wGOdxfxi68IDcK6qwzrak9f36JYlJY/GZUsbZ1MIrjYH61+ADcVuf
IVtHQ093QonVs3XWic1/X+iER3CslSEu+aSzev2upo/bmqya+uL3Jasoq6bwG4ZzlaqO7v0sdcw0
huh2Q581XlTbsvZ0kSyhiotEdClkEXoo5xpXUb3H1jBARdCjg6hVvpUGrxmmxM/mKA91N6ARmOHP
Fl3S23qsrtlCiqyHaOpMSWDRSmpRlKc0IlzhoYEBRSp1r1lv1dQWwuaPWRiAMTTmhNoSNmgalUNS
1OqDPzJ0fqZdcLGt1+r5AX2IDuYQgPGbklVP6G0iWf4SIyOdjfbUVKCvGAmJDNPz26KkXqV/Yr6F
KGkJTYRFFaPK6Ayo6+bcCoD4xj9XfgUG2q9+vPOKWTW8hTRpDdsgVJjog8kxUULRyxEZ6njH8vbW
To7DhsiL2wrPGAOla01g/AN844bJn4M6I38oS7pviTINLUqEo1MF4T3ypUiQquC8CG8iwMlv79O2
WpoqXbtG2edahJK7Q0kN8proMwmr5yoHi/JEd4LldVGmKpjGBTcYfW3ofR6SzkgCGHqO2wioDcGA
zHxxiEP3PTqdBUlmnuhodYpNgZBIV5DBiYAml/0YRXWcuvbjtqj1w3sWJXnvKDB4Ho84vOBHCXAZ
aWiGR/Hxz4RILtxv8qLpONyqXloxoJmRJTT/cG+kAxQPSqjpEW6hjA6Ih34S9UsHCDe4hm1V1j3r
eb2kUxTV9SQGgq1plARjG5pfOGZbo5IQ+60rxqR4ikavPG0LXY8t2VmqdJ4UhXl+oEGqfmQolLr5
MbRaW/uJXjAns971zDAwDs7RRqprQpIGMPiSBXjiOni1T8oHI/iaBaegvt1Wav6VN9HeWYo81BAg
9Cn8fEAIi1oO+q0VoBTTnx4A7ILbsfjUxfa2vFVLX8iTjNAslbQECAMe8eKhAfuMSDDrxXfMY9VF
LITMf1/chWHTaKIz8JgZewVNEb0V5WheAreHCpaaP9NHssQgCwIYI8UuiYNRAYwgPyVoFNoWsr1J
uiotGmn7zDQKhORK99FHVdoH9JxyYYLsO/jbpJ/80tmWt71+upyPUIWiNHWBY6yHsa0b6C31f6Qo
siXxzbag1Qv310ahceT1RiGB703+gAdUhXaGPH/ArbGzdOuHdiFC2iCvqFBbLnAzZSOIuJs8NC0f
NcuDboRfEqNDu40nfoYmARcZulOOQwQSsxDTEFYSTdqO8e9+jHSmW/RKKGxCOIPxNGuyURgAci98
1zF3fTff8Vc7i0ukOznoq56NNdwVK1Bm+KFoe/HF9lnW5dcoMCx43xCYZVfdG7iujPqpCndulD0l
6GsLUcNRj0N9Nn2MWxcfp/bLtgW+5Fj/twPU5RxsY8QJJSMEgFgAU/t26MQYVbfUL+ihsAwXDIHT
H1qB/PrwspYF5gCRjTu5kw0EWGBa8+vZCjBbtRPFrG8SeP5QfQCmryFZQVVTo2VNjyimqC10VVq6
h9K4Rz5tr+PqjYyKxb9i+LyPC5eb1EpbagkIDyLuA3WlKtqHWMMEWjVo6n1J0WDW0KA6bgtdN46z
UMl99F069jlH2NSgj5o3GWbdi53Als5R3lv7OMuQ/AefBpF6DVzU4Gqu+bF3DIuc6OfEBi3CTWmj
tcnmlyABdsGM4ghMl6HrZCdfsaem5DV4JTrTQ/8azlmnHXRlRBNkyam1vZg7hiIkQykGz8uiFjtY
Vt8CKlzgMNdqsuOO12+WX6sppCrO2NaxqUbz0zFpnlHRBZR1+VFNMQoO/odtfXZWTQbUyZqG5V0A
UUOG6WKOCmlXv8vDnrWRXghkyuvY9yFCoN7cBrUDFMQdZKo9Lea/L84VaQmj3IMTj+LkR4Huosqg
f28v1N7Gz39fiChyI2nC2QPiAWpGteuD4FoI+8+ESCEZm8KuCziEhFF0hdzmAQXyzlIMuIhtQasL
xg2Kh6EOalM5oJ1SZJlbtAs5JoZoQ/TGDe17VMEQl0qQQOKCSV5H5ZT0wwAI/jIDotCQgzwChKUY
z99WZHVbzmJkzode8Uo+8AhBGNER7gFoS1W96L7Sw71weT3luxAl2XEUNknfqAXCksvBVoCN2j2N
X8bvg0WszBk/AErLwpTL/bZ+q65gIVSybLRa8dHASIhToGVIiWoPjSDo1GSBg663n9uyVtdSoEIP
lC1TR53ttYmz3lAET1BLmdDEa8YWKTDPtRdq7gmRbwqzVGk1Z+AYzQAY5GOyjBM+XZdqauyY4KqR
m6o6py7RXfTCBr84smGneXk/6IPTm71dTDq6Zw13e8leEO/eXHxnGS+zwQsZWpi3U5SiYqgfka0C
tIb43lk1Lj9+MzzVkRNf8gecL+6oLoYM3PCj+Z3cpR89q0SdZTwB87N0Urf/wD9tf9iO7ly6DcdB
Qe8t+nhxGzo9B796Ou2o/hKAbagupPNg+t1Y+ejbczoXQOuX5VfMZVj0orbRLWzhydB+IxfbSq2/
DM6rLWatF6utdF5KMIII4zl0NsU6l5ZnM4cfMyc7BjtXI5ntfUtByeWnaMKaK7OII5zWMfPDdAGG
+r8iwFOixxTzYwff4n/5fxfHvRtz9dAv1JTOSKaQomgTPICyAuNMGBkKwPFcXdUiD5weWG/bq7p6
IhfSJFNJdRIMyYBkg5cpoHkktof57z7NP26L2VHKlCInGsZF3+MR4RjAgs4rbsUzoUurYF7TeM+D
+ayRKcVPBUAq0zjAy3xiKiZ6TICSjEluvuMAcNWkGteFjpFjOceKMm3Mmjnq6O/pPQZs3PkAiE/6
gd8Dwsb1wUOyvYQrO/VKoHTilLCqg1rDZdDTAeQANAckYwskLFjL70vCBPYv1ynHB743dWGuYAX7
7Cap7US9N9+V41qIkJSJG63qRIWqnxlUp44JgPo2dh29qwyzECO5DLOKAjQYQ4yvOEH/PcC8xDDM
bEnpjjns2bfkLaLUL3uFwTfVCSaAhh+k+dlhLmfEY3LbCnbckjl/yMIJ+mj70UcV5xWjVE6glgeq
AeuF0i9dPN1MYOPaFrdzk8hRAXrgBxZzWDkBjHd0D4zH7d9fMepXpiY5u7HWO4oefcS8wHDin2lg
D+GOP9hbMcnDlVn2b06fMuA096cGbG6dZ2LG9CPHHMS2Puu5kv9aHNIJkqNjmLorWgMLVjvzOzh0
upP2MLdX6C498YtpZ/3+xz2s6ZjGRklRewlRFvaQ8z6NxNzUo963DnPZaTiZTvCEes9hcpqj96Ds
vPbXLcIQAkVhFRE+fW2A9QiS6jhIIXC8zfNHc9y5kPZ+X/IMamMUGclwU+QcI4lMeeJJ/fj7m8RV
dJpSBLszW6zkFvRe6QXrkS0wT+zWPyEpYmNy/jO4W148d/60I2/FBF/Jk7wDxp8r3cuwZsmFfyqB
swAPdIgdDwSCGNw+jDZIiB6nHxgKYl/ow7bwlfV8JVtyGO3YNkPSQjZYLCmQYo0dC1w5wfh9DaDQ
QObFBSXtVynIVImghG6GYthDkIIWMUsGYAthDOE9qnDNNClqPvrcJ7z0faRl/qR6yehooOxNkYlW
Pb7jXul8PqWwD+qcZcxbuThPGJDuyTSh7YF97OzmAgTArncUfyEIA6v1/eiqNmD5pgO1A6cGuTK3
t1VcX82zeMkfog8Zza7ISTvAuhpz34qBeM53XpWr1qir6JmmwC4Sch9g1yU00usOU+41ugXq09Rg
Sr8iM7yYoTy/Q5+FLNn51to4TQkSARPvagfAOqYVdXVjN2pn7izdvPtvdu4sSm5rq8qgZ36G4X0v
HU8caI5+xuy+x+OgK3a0Wj1TC1GSzQOCxiQCU3oO+KJ1sPQWpz9aNW2WvzBCpdBNPwQ0ipMol0hq
NMVN0+2IWOsGRVf9LyvQJJ+UDHqb5QQ+0BsO+qXuBC57ALnrlWpXx+j4Hn10ygmdUz9y0NKHvEsC
Bllg0omoo5rX9V4lZ/Xg4A5EsxID8JzcZzihaDWF5TCnfT/w6LlJT7z4uq3F6q5jUIEwolJMKUiu
gcQNa0yMujiTMtNhg39n+/fXckwcsOa/BIjX2z6FWZK1GHRxvGuktJz8CJDG5tBrB6AHO+B0dgG4
0PqH6GrvybmqGXCyBcSrVFcley6YHzdUF4A64j9JemzyvZz26u4sBEgGTWjHqT9i6RLymYOUesQc
7hDtxF6rQpAuYsI0MWaiSfsTIFNKuZLDr0UXPcgtAycg77mBFiKkHYpIUQuaY4cM72ePObL207YJ
rKsgwB+DFBwTcoloCkLM+6nYiB6NOyWmxDIjtULQhm6LWYsaucrPcubvWDiYltDWo/2cWHxu7PSm
PQYgggcPws1gTU7i+O5uY8hsQm+88/m5rEubU4RVqPcjcFf9z50NXr4jJkcdctPauMlR0kt/vyb6
6rEsGVyo08ybCiioa5ck+pgGX7ZXcP7v36pjUoz0YMxClYs0U8ZYOybtgCi1d7Rm5uzpdjZpXhFZ
BByNgRKxQRHfSy8J3iZxDhwHBG7xU5ne9v5F1f2VDw/deNzWZc3oCMDTUBCYGRbkhElUVomXF3Cd
IdCKRkwX1tdaU+8EVqsmt5QivRtA9154eOthdPWy/hyfkD9zukMFvNzeVu3IUezdDN6aycELqDpl
KnZIDggor/JYVykOkxXfEHsuR+oXoKiwACZ6NO3waXsZ1+IPgm5PLnQODDtT8g0NjTGiJGAORuWa
/BNegicAfxzUVDjbglb3ayFIiqnQSj15GeBRAHFzV6envsa87bBzF60a3y8Zb+bh4sjoGp+T3kn0
h6K0pwh1r/xnWdigGtjWZu0knZcNKbnXrgijQ1NVE693+uKmNkDU+R7rXmgibUvK42FUzRDdVDwF
6wfQdyZnRP/gthbbm4/Jg9da5EPctrxnuEF9jE+PaquCzwczFaDj9AbAgGxL27YAhCOvpQFoLDF0
Px+dlqlWqH3Kg87N9i6JnY2RW1eiqDRUvY2Q4TeO5fjsg09zWwuyp4bkElTkElJNQ5gL9lr9kp/C
y+YDSHsuWts7gfb3ELuele8cntW4d2FvcjPLiMm7lM5vcaCC2YEV3wduaI0uCE4f98KqPf0k0w4j
XPGtD9Mb628F/UtJQ4yYdzuruGN5L4u8uMr1eOqNOIWXK8LR6rir0p/aeOSAQtzZrTlv/uY+Oh+k
l+h1ISjWEZ82IV7GnQuuOTc9TkeQZ2J8LNnt65xPy5ao2TstRNGkG6hRw747zCfVx/jYu7r7vmcJ
YeiPxhCPJjQ5YMRN2JpFBdfDaQM0EX3IXMVrn2D0ysX24q2eJQMZMzxPOKaZJScUVyZ8Qz9H9uVj
Ubuj+PRnvy+5n2hSWZb1QP5iJZ5WbqG9x+Gcv192OJrn8zKck0heoVwKqt4Cx+HKjMjOrbN6YJAP
NubeBOQ0pQMTh0YCp4AYoeqHa3QV3VHlMSFiJxRZ34yzlPkrFtal1CNVqIfFquqLoTh2/ns2WzCi
G5idYVTMJ3bx+3oXJN6UpIMTgIhquqiinYzbbP1vTsfi96XTYRq008b5HTqzsbmqH8ZWiP/TjZUI
yY6iRVztAeZj28JWH6eYdPullWTCYvSiCWg9IE64BGaRg568SySawTso7Nr2bhHG2+Et21nKPVUl
u2akzEjZ88EBTe6UCIBJlAdwMavlp36kO4501SzOCsolypQlQ0ADyPLjE9duqX7aXsG935fqkmHC
PBb6+P3Gv1NysLe948mD6g9aSgmyOgaTfj8uGhaWHirybQsUEqDf8c/bCqyeTpOqQGYWFP8jbQbH
yCimPXBulAzgbF+j5qFl70ixkLOIl+zs4ugAvJh4ioKYA+hr1wDovSr6L9tKrN//yB4z9IgD31lI
p0cZNGPITLiy6Gpu5AHQr81v5vulOfId613d8YUo6cjEAC/piiyAqN50/Z7YoT7tHMvV298UAhUn
agJ9XvJlSdM1mpLCF0RDewkcsyfP/5AJUJKHibO9cOu7f5YkeTWv1aYKEC5IsPUOugadHHONQb3n
Ztak0Bl5G1jeGOEFqMdr30n7gGsBggyAtRK0H/XtMcJY4O+rQikFxLfA+x1Nv6+FZEXcc32ElaWj
3ftAt6R2YpY7O7OqCepxOnBBQYmhSaelLhp/nOZkHnAG7z3hXfiKADy3v7MtawaANP5/xeiSLjoi
aBQNcGVyIHVpyXOHYj3SxdrTO5ZsIUZyLpNgkRYBKMqJgFfUfGliQKDtnP3VG2apivQcACDnSGmI
FeMG8YDC6oMdJb4qFTM+RKS5BzyLRdMWWQqAjAjwG2XTaCljbUUGWNbEiRrdQ0qbHVvZW1/tta30
ZZxP4ZzxAypiZWUaqLhGcYccwHdKqx2TWfMXywWQjF8rC7WvO6B7Zf4VU5xiL+e/ZpKagXFuypGl
4HJfh+CtFgJzfAJXbnMRkB6go+zElXjnIlp1sUs50pqRVphN0wFRnd8CR9aqj+E18GiPqY2C7sPv
2yVSPChHo64AnH5pybI0S0Q1IHfFutIloeHQHpBZ7d5LbtU2l3LkW2ME/B/r0KdQuWCJctHhlx6M
4hC4zUlcpRdzBisCmmhvmTvl9jX7WwqW3AjtErNIJ7ShVRU9gvCnQMm4MDxrDN5h6AtBXDp9gVBp
K/oQ6d/QaSk7qGg3854mT92xjlUjPO8Yl4yjj0a9iEsMECs9EA7TKvMtPQN9ChDV9iqCe6Ik44ho
FYUpQQaV6OYXXXiAdG+GuyRS9xqq9wTNf1+GLSKpsl7F2nUpqHO6T1kRAMGw/MMdkm5gOiU58QVW
joAtAgDVLo1A2V4kn4xsD21nx+q4ZO5GBZgsNP6AEyFNb30v/WJSATh39S4Nsuc/OsEz4cdy7QJd
lGnEgUqfx8Kl8VMLGO5e3cterO8Q2HlUAxM4Qs5xBylYHsocwTczb0Hjl9H7etxxRTMW2pt3mcbP
MiQrMKeWZEBpRM3hWN4ALNVNrewUuRi0tcGk98CODKSGmZV/S13Frk9AGt9eyZdXuPwwXH6AZCB1
KDK/DPEBakStvggBpgscBYDlWzmjd36VXBS8BLsPAXZyUewE1usmc9Ze2kdVbdOE9XBUkVkcx6kI
QN6XtZeFUjyhFft93uosTXKLk65lfJyj0bZym87FyOwhQAo52jHOtRv5vKIIsl8bZ1wOZtgwgV7c
+AugcK00b4/bmzafpP+9Z6YqBVa1F7RoWoAEsxcXYR2goS/DcNFoPozRBGYC/fO2vO1tMuX2rcYI
itib53GSyY29wA7EHUjo8+R+W8zqeQO2OVI56L5Hu87rhZswwRkMFKGMPj1nCrXL6WESe0+S1d05
C5HRzjRvrDN9gi5pB/xPRQUIca03w05UtrpiZykyuNng1TlREkx+dK12WySRkyfh04iUtRK1F3+0
avI8QcPKODFKzGCoGMnqMMEMckjyuC1jZ9Hkez4MuiDlQDx1OvRLWDEdS6sWyjvaVLkm9H/onVTU
s1/vP/PbAsjh6OKjw20XWwjkbWB/W1muAE1ob4dWz9BCmHSGSs9TuJeiBW3q2Bctmu6iMvsaByDy
SfSvfb5XUZIMAjoxjaGPZX5wG7BtydMlaSIyYIrXdtmAqwUtGeGxGSur1HasQdqpN3KkM1QqbccM
Avh0MGmAWlb9RvPh47YxyFeGLEMefdWBexqoDIzcFPyX4UXaNhgSpYfcw9A3+gX1qzpy23gvknlJ
FS283hux0o4ZfW3QCrj2du0Aa9YWQCp/0OzIVm7ULyBMetasykruFeXQ5f8P5YV5g7akS6EuYCO4
WVCw2fjkk9mBWdIeC3DdFdcd++Tpf20v8c4uGlK8m3hNlTYp2ug7H1TK+UNCsp17XzL/N4s5f8Ei
+lRBvKT1RommOo5rMNQj8DH1xbfOwxslCnQ0K3KyV87f00qKdTiAArLeVLCBxbcsfsJc845SewLm
Q7hQqgOQ/FCZsBC/8nx2onFegsk5UtXQ3t4f6ab6Z/UIwkIm0CaAGsdrQY2YEk+poIky5fZkkrsR
/AJTs4fSNB/WNzZHZhRbQRF/yiNZZCAJmI6q2qZHzW2P6ZEclWOzOzwkD0n9q84vOXJ604ibwAOr
R2X31pykr1860LnFj9QuHve6VeVu9zfSJFcYGA3w22aAde8aQN92m1upFVsgDxjt4VgdwY30m3iw
byRKTrEW/tSi4biyPQCa1h9J8Z1kD++xiF9LKBcCyizvjTwtsVV1aE/1UwQo7E783rte1kN+kAxN
ntMaE4o2E0eQwap3bXMZst/rrXgjRHJ0mO1KqqAIaxt9l+ZwZe4NQK4e0rNRy73f3jBlZcvheRK/
RWk7vCZKvrNO68fzvBnzJyz8QN7UJgmUrLe1MnDnNhQwjDTeHnqM3J30ZqUkf8aMSdO8Tq9wPHun
8Q4pSlsECe6nzqJu7gbDgX4on7btbDWOQGcXpijmaoSMIhmSGX4EN65dNACaj8EkeEiE8kEBlYya
7TUNrV4SC2GSPwVVYGZGDbbKK8HokDsNa0FueYd3d5rk73GpC1nztyz3LE2ZlungmCSluFaq5HOS
4CFQ+juZpFXrW4iRnA8dVX0cDLOyjVa4GAk4CK11t7do3Z1SpHMZSErpmyY8ML7lOdhkgOX52bgc
r+trz+4s85661f142tujVYPQQEeKCWwNNTbpKmopSgYGwx61iQf+SfJRQVRWJ5lDRfdjW7HVtVuI
kqKSOG8A0Szg48agceJcf9AUc2fuak8b6eS2FMWXNsPdYKjjMYwuaSD+5iAornR23FZm1UcslJEO
bwP4pUwVRWP7QoBGdfrARooByT2cidUjtBAjHSHAb4yKDpoLm409GpgzAeZJhkbaGRhVrZ26GP1j
SKbTtnJ7UqXDRJkSosiDw1QEw6lLVMtowm+0zRyDRS4o8O62xa2vpY4eZwOZMsDovj676QQY7LjA
o2McjQtjqG5CNrlJvDfltX6wtLMc6QVQl2C3REMJFvO2f+l19660I25DQBD7LnuPQ1oIk+7BoM9I
rBdDbbcN2H7YTeODoDR93l659WBoIUU6U2g4DigdsHS1Q9w5/2c+hFZnaZfUVk9gBP20LW/9CJ9X
UDpfKkN/mRiC2lb0q7G89rKd56ecz/znTgRNM9MMwI4xGZm3YCwjATjm7Hne3v9QWuV17OQWeD2+
Zyfw78yPNGJ5h8pS7PQpjKzP2wrKdaQ3HyBpWGexUYo+h43gAzr0nDWn3sWrzaqO9c5dsu6sfukq
v4MjUZZlYEIUwSuwuIhFAxx7O0X6dFun9eN1liOZfRrUfZ3PNDsN6x71FqVNXoAOkHl7azeb9Jv3
xnnzZGgUuN5CL0y8N0qns/EOQJtDYKsXozuDU+919+9pJVk+sPKnICuREWnVizq6a9vjpDxsL9zq
+2mhj2QLZT/5HHkKMF4BHhikaAcCtonpWxKfTBCyhvpVsgd7tn6+zlsl3yox7i2dYQWzHiTegSLu
zWmv4U1ugZVNXB5pHJLAAGMziuq1Q8cDA3YRYCYUx7QIIsL80LuIz+zo695A1rr71QlGZQwCsBcq
3WWBycxwGHGrZFfDVeYOpwYjyslDdJjZAH4TT+AfJRfCpCssG4eMegyB7pxe6gh4PIBhiGvN3jaR
PaXkkbY6N/VYBFCq+ru4mntUczxG2wQR/Dw8tRetrb8Zzmpp0hrGbdQWygBx3g//RnXED3JCJ57V
9PZkjVeAgHDpTki1q6G0ksIIGG/zbDaX8OEfdNXeNY9zq/Q+uuocP79xIQv9pPi6RLpEUzRQfU5T
fhtXza3HUKxV2+DUaoDAAs1XN2S/OYwi28qbtpmyHllqpPOTderB/h1aSYD7huz1zazf1mft5MYZ
Lzaq/yPtO5bkNppunwgRMAW3hWm07/FDzgZBUiS893j6e2r0/WxMEeq6Gm2kBSM6pwqZWWnPEUmK
ug/xAOEWHWiTTn4Kz5Ld2oDoOf9HIyCM549EI0+alhYdNaxaDeDo1jSrUzjR4qrTWpyKiXQUIY2k
SYROis2PWfpOCZH/m5ERxtdXSh3HlCveiXf1TnSLvb9L4aeMLzJ8B4/MgaOC7EBwNalGGRsg+COR
eW92oMvTyrtMUpw2qLDbW6IXo/HaqLwrZPy+KmPQdZ6Rt8TkV2Q8E9m9fYOrj+XiEzFuY1Y7A5A7
2IEu00sRUIJlsHmW9m0h6w/LQgrjKebeF2dSw1PQ5adom25QDA5bS3qQf+BkB4rBqIL77fVTYrEv
hNUGwBqYzOVhSnhKxQQu8O8YOHJJ7AZe6yq2fxC31Va8j088FOj1D3aVyVxoMCP/Q1sTPYxA2phg
XjQJD0xs9ZupEuq2CIYlQEd8zIraym8nCbySThLd+/lGrE95/HL76uhf+Ye3XYhg/AP6qM3sq8hR
jCh/lIPKLoLSAWPxNyWSOWXB9WdkIYvxEiF2P4sxfH9GtD3Iodz5UB6yHdq0j4Hjc1RxPY9YSGM8
RlF3aZcqqEK+68Q3bZ878cV8SF+jHd5Oq7holmGJGA4THL20hi13eIv39agCLepRoOzMOmHGH2Cc
DE/H8BYaWr3Vbcb7ztE22cVw9a/6Z+qWyJkUtApNwF8yj2cyzUqoiwGSp+A8+H9N5jbqft3WmPVj
XUWwpXBplqqihyeupcFwp1hAsB+J02GoMt7KBPUWfyon2p0mCG90nR2z0zoK8w/Aa8doHvLkSUl/
BupdHjy2+r9ECPz7/cfm8/9JYhyI2ieSME54JpW+skYso2fqrzBS3dtX9w8WcBXD+AwTtqYRqWmc
AJPAntGU91La1542NYjC46w/+qb/V10n4Hwm5kOMNuxTLfZAumsG3t7B2mdE84lIMiYzRcJS7YS9
PmZSraDEmDozeSvTc1Jzsts1D7kQwa4ST00rDGDcrZ1WQB6v9XcByJFu3+jaKVQdA9sUCs3EYP1H
GyNRWIplj2Ks0lUbQNjbMyXaDSeOM+GJYUzZ7CVSduDaRQDwIIlO1D2FI8c7rovAkJgKUgFsCTFm
FVYz+J4bdGYMqTgVgWnFqXKszJ5TXlkVY8jY1gBKlAYAnY8XNpoAZRQ7fBOdAAE6RqfbHfq/bn+U
1TcFe92gcNIJwcb/RxlxOVeNHqMwOlUHDELaZbIdxpdQ59EOrgfTC0HMYUpJjqJ+ppmXM+0FQCo1
XnCSvOLYvK9xclMv+t7+4Y+u8timLbb0dJIL+t9dzuFMJ4yNS3sWDzy0K3bw929/tJDEPMvVrMV5
OuBk8U7ajH+FG8ybO8Fz8ZzYow0vBUZne5Js7vL6qsddyGWe6LTu+yGnfVxxH23bo34YDzNo10/y
nfmNWBI4xgA62zooUPHGTlZ9I0WgwE4B9iLBYPRRa/oM+yZyCAOA3tii2wDXNPJSS/cKgB4ZnJR2
LcJfCqNmsnibCbQGTOIomhbospZGuy2B3AMUj42O8EfuE1dFCnjbKtYsbymS8f2yloB024BIv78M
DbHCOrP07NttIdxbZGyvqgQhnDqN5pdy5gDN5RTZBFzHu+Epc4KN+XRbHu9QTLwxl3Wadj0dyNDb
9txlqgjaylg4B1rJeUz+4WQ6XCP0QJRl5mRhLXZGpEM1Vas80hGDYLRMt7VMT3ExgsetVa2ryFUe
41yqFjXwdixrOJfufaQhR5dHtKJnpDMhKtAwhS05d4cus6YDr7RJlZ31NBpCnv8dlo38lXaUq5ig
ATj7z6X5WPMaIbzfZ/xLX9SkQ4sP/kUOQFG/Cwse/Qq9nlsnYDxJg4TdzCRwvgp9dR57czMYve2H
xqkXxZdSImet831LmXmQmKsaiaiG4sJhtoYFfVJJMRfqWNVOGDc2ii13mUaeh8p4vq346+q4kMOo
YzOokRBSdSReoYFyaD6AbVSDiwSoXmIJDvfxoRf2x4VeAzaFCXUm8C4WRoYLbZ18R4BDjDLjSdxR
boppy1twWdWPhTD67wv/OI51IIw5xsdy6dxPF51w/O/aO7MIDQmjHWmcNOiYQr8NeT+DyF5oz6q4
hzbY/LE/Flzv/TFdCmNuLgZEgRaigvQ+nAQEZyvaB8/NOdkLbnCMvADtCd/CZ/tZHeLCnjmtzbVo
aCmducp5JuPcVahnlqOKWZjyTujTnVjEDkC3OLe6qvvXr0bovy++mppEY5ckiIYRdZ2SFsOF6bwT
M5Hzkq3GXcsjMU+ZWI7GWCn4esQLtuq2+WnspIfS7RzJrT2VODwMbt65GFsLwzTRyhSq3xl3vbIz
8L1i3nYmTyOZlyyvUf0dCcKPWviedadBPSfia6G/lR0n0F8VpGEH1MC2KfBMmY/ka0MtTSgDO0M0
eEnyQuJnIz92SmjF1cNnnNRCFvOh2lLOzYGWtVtHtKnmx5vA1V1pr23CPTdo5Z2M+UzBILQoAiBo
LVzZMy9YX3CSN+2utYCsgnYtOAHtch9xWZ/X1XFxSubTmYnuk7GGehAvfRIwRBW8YT5afKQoXzUy
ebDicu511T0uJDKxQRai1kfmd4/Sub43H0MMPIaO+qahPT08Cg4PkWDVAq4C2RmdIZIyDS0KHHGW
CpAQFk5blrklGzwKJJ4gJjAQZj+qxAQaE5SHSgHsQf0c8xZCV7MbbXEaxvu3g4xJ1YKWTk8Auf9S
bqK39kB2wB200Kj4GluJk3sDj0yD89He+YQW3rGru1woogDzOnLl1iByTIxmd1sxeLfH+HrMGvnC
IEAv/BHcoc0liDxBDDjaxxNC/31xDqDGaGlXwMtHxWRNoYK5uq9hwIOW4klhXMfcGEOrNlCETDrp
82QV5GUAUvDt+1qNsReKwHiMUEpSFYOcaF1W/sFA6a0R1VM2k42mNB6g+x1xTDkZ0upzDAoauoOP
CXR2r2aO2xIvIs6lGY/1/GhOJkhyv4PSm/OV/kHJsSAsakRTgRv88TMNftllQYdR8snTPE0/dPfj
q273rvoCDBE1BfE5cHYdYcedjl53w1fBjHMimL6tAiDdo7JnvTMEPNPigWDHv6QzwBbfecJJYE3b
iTdmstr+0bTfotmKXxBEPfAvUCBJd77kzc7UAG8aew4DBpK0H4KnlY7RW6XHPfP6V70KZtxWLQGX
uUbO4fSbzhXx8PSH6A1f9kh5QfL7wFEdtOI5n5hz0SwXg+7nvd5q+MKxGllJ6olysVGFOxCY2z6P
AHk1nVrcrPJRm5pCI4lCDxjvoq20rbeqR+e7eFkG7x4ZB6YatZ+MNNKK9V2T7tDJ24zzkwriuNuG
v54+Lc7DOLGi1LI4lUW6igMgNgeNQt3SHmmIIFvRY/c533/VD8YYkxp4/CiEI+ia7qfx0H5meH+p
+Iwji4N5irrmfT/gMdBeAbxhtdGP/3hnTJwzyQrQ4zsUW+YvZC+7lUd25pu4CbDfq99xY5x133y9
MsaNaAFRyzihU/z7/MncpBf/K9nN96oXbmtvsIqDelej9/7/Ec/R5/+PTBepuyiqwEkDl/RHXZ+T
qh8qEx+LDuCB9MpKHaDlebqnbUqPR+EnrZ4T0M0YNzRA6ctCxGaBUE+ANoIm5smA+ck5j2IrB0bb
l9mXtLsZQ8uXoiy6p7zN8UCVQPdF97/w4hiz3/jo1V3RlENmCY0qRW5PBG0+tFCFr2atiIWVJdjf
vK0Ia08zCuuYCRaBNquxE0BtqaXJgEEYJ1IORHPVYENiTpLCE8Hoc6Q0gZrPMRx5M3qJ0L1FZr0t
SMw5yepG3vIozKcexboUW6F7f6um1ErvZkc8xU5hE0ezfGsEh8Vsk8gKD4kT3vMyltVTAr0bVDoS
UInZpdTJL+JKmXDKCaAaSaLbsd5blcZDmFkLPPWFGMZ3x50EWBI6KaA+avsOi1io3ZwysMv6l8lR
foIoi+NdV8+lAY1LAUAJBeb6aEChajRo6aPULJcv+oyhz0PKo7hZE6EtrIb5cKqQN5Pcwn/Pxi4Z
TnOyD4PHf6/mFDsbRBmaAg5bRgfNRuuqQEaNklQb1DDC+kD+LZ3S36WhhQzmGCmqanKJfRgneqGw
nKlT/Wy3rTs5E6C5kIXY5l+3D7UaMywEMl41GEGLLiZ4x7PcK9pz0R1Bs5n430zeWOLaB9IVIoog
IQSqt8wIShK5JVGXozNaXrL43JaHsuc4iTXPuRDBFqnJpEskkiP0EqNnYFol8kYKLbP9JuSeMvOI
5VfPA+xwHThwcNbv4x6LrEcFWRiG9+EpikJyh1G3AqXepgYvI+GJYVNTWTayUa9kRw4jywBeuLqR
DYGT9vCEsA4h1ebYl1ucRc23bRu5mXTXlBxUy1Wvs7gwJpTLiCiU1UxkzGmQTWEWTkNMjp9ZVYCF
CHrOxTfp+yqKQxnfpCUtcDdiO23EgzT3Tl6T77Eo2Ergb2/bD+9UTCCX53k2FBPG5ObgWNaHnPAU
YC3Q1hdnYrxO0GR4CKSeFpN8T9kmXu1+emMWIO4odOhYuiKsPkeK3/Uh7ffTjVlQRDnJM9k1Tnmm
VNPq0+1bWw23l9IYtZ4SXY07cLw4irErgsfQ7iVLJztF+dZ3SEXVtyo69lFn8/qsq8sUS8GMqteK
gupcmdHrbHflJXQSuziCvNsSdtyO3VrcuJTFaHwqJWWZdZAlevOmfkoRRsTftctsYwnZQ8bLuVP6
p7NhKtDMMO0IsHeMbDDiKmkQjF5PaK8caBaYZsM0+2in3+pvSOw3JlLO2wLp792Sx1gbKsSZEneQ
lwbPxL80xv3t31+tWCwPxNhWkIhaJlKVHH+Uu8yNL81JcPOtcOoxdJDdiYj2m9f+X/JnvD/BS6mM
wY2zWQe5jmd+jt8GgC4K81tLOD2YtVd3KYN55hvZDLGHhZeqCDVLRgMo2MnCTpwlp5955TneZ2Ie
XkHMZx1jSbjF0AvayyB9v/2Z1lL061kMFhwIK6P+THpouSCrTqkqVgVU0RFl2ujltqD14Py3goMg
5qN77+ppqPsZ+kBtFwwwIzhXG1t2I1CITX+1B9MWXjpndsk2T1yuNfPOybosXQzlqTYqR7n0jrJJ
3Pm1P2hHEEOeW1vEwKZhpydeSWe1l6Cj2qdKoNjAf5jQuY0xG1W1+HqtM7jjU7Q3drR/ofzCAhN2
VD6zTbcUx1xxKKmlMYSIBMTpXq8effKpQstSAnONfh9oZpmYQDt5o8xi0law68BKdpIbu6ktPN3W
mXXlv14f4+4zs82ANou0IBbEI6bQrCrQvdsiVhdglieif8Mi6siaUBUVukTUoPUiP1OCDezM02c6
xjxv7DbfufPl67p4PRbjekEenfhTj0AHC5xnvbCMn7FDFWPGHEi1Eb+MLymmQXh8yqthIljnMC+q
orbDMqYBwRUTog1iHQOpsSy9Yi22A0oO5zrXn7HfUti5gmpQ4XVLnE29JA8Z6J96S0Yhjg4yAIqR
u5CyGl9dD8WSjPVNWoIhRZHhVOi8Ht2tpF1jnvvgiWG+mC+ViWY0OFWtypZgPA3xUaouZYToB7Xa
0gSleWLfvknO52LLMupUwJS1GTXo9ktWPRP1RzTyujLrgdzi+pjXUoszdeoznCvvbN8DheTGPw53
mWwhzvd8LhX8PxjbVTuYl1PM0kDzDZRImn3yYnggbAPf9mDrdrGLD4JX29GjzCs9rjuRq0zmBVUQ
D2C8psZrnb7OxItNzigZ5/fZHayI5JhBivD7ZhICT81QoYyVyqO45l0du3o1t0YamrQKYwIkNp+1
1JriX72EJQCz2mpjcgFYGUA44rMcdeeoSjxBqRoryAdLq6Ivt3VzPQ6/6g07cJOU+TgVAsaicJ93
FAio2VS7whGtwOE9ORw7YFe11K6qUKHEm5YJ5yL2xOjZ9H9yjrP2CQENq8sKOBuwIMO8m9OAkXBU
KOkiafcCUgA0mfSHrLAku7aKR9Pp7O4TiedSIvOOynMuAn4KEtvI8Jqx20ZV63JOtRamoroBllGU
vekU7seXresaOUkyFIfSo+8RO3EzT3QTN3ATu3HCh+KJJhaRo/7Fkbt+m7/lsp7Lj6dgjNSwdfRL
fcSgEtI09TzczXvJDmwQ1LzKD7clcg7KUqAIzZD7rT7Kjg7KlUc59bF37EcYfEfDVAgcvTH6rdSN
CuHEDmuqubhghfFmSdxkcSRgPSb2fVcz0KMXk93ABTXm3SfjwNKM6JEkQVeK4L5Pc5v0A+et4Vwg
68LiGPs5Bj3IaHb3kLZXqwjNcuySYktx7OpPVPoW98a6MjUVge8KHngnBP27pLmhYRXJd0U9DBhb
EnReDUamxsSmukt5jLGNEwY3q1LCK3cUNj2ocBGX2KhcnFqEDIFLZ/bicwU8W98m2/Kn6fBIonj3
y8Sxk9bUeS1gVqT3041MQwawnnUqMrrJ3DURb0t3tXG+PDDVqEVMq3T9ALIwtLz6zeSG9qbyEmKV
2+adp3DYboGexJPJUVJ2WBDXK4UE3EpOJbwa/l+9xHly1mJmQAqhMqLKFMyD+YZNm0dAP6bdyvFV
Ce/qCQlkkVhJxdOWVUEAsFcwdAUSD5Oxtj7VOoFAY5wh/OKrd0UvOaZ4yaSW8wKsOo/fcqQ/Eu8h
NhT/ferRPPcEbuPc/Uv82vdaiIH1H11Fe08kBpN9TvUYJJ2PwcqykqzMrDaGqlnwzRxzXj/JVQzz
eipAym+yEuYsCfsgOYgyFo2ebnv49Y9yFcF8/dqcpjII4aAC+S3W7/P+GcA+6OhYt8WsKvHiwhg7
BbDOMGFiDVXU4DI2xyL6evv3eTfF2CXAtfuKUMenNSmQMVxR+64Zn9Kr61XRv2Fh+6agxqWkoMzS
VYVbmh3wpIFJ5Jcv/+0o9IstxACZZcBbhBXHPn5uja9meUd4jenVKHOpv9StLmRgI7pNjBrzP3Te
NDrM235LsMFDQSB5CR7vyzNPedt3Y1rQW1P0XVruA3Fz+7pWK0HLs7BuRRLaPDepgAsWMMAHF+x7
q9loVv0iOtnmX7L2sKbPImDp4hyLmHLGyJtGrHrut42hcjpCvCOxUfMYISVR6OybsC13xA32dMFq
BvcuUF+cgDuYu2o8iiiDHlvC0g6bc2haPtRKghsc9b/y5qhKO2Pk7DuvasFCBGP/Q6iOQEXDkMqg
ZPuUBC44KTmhFu8UjAvI27oMlBHzIXLz0CZPpLrveK261azeWByDcQGJYkQG0HKxG3aSNkAkBuTU
9BWMsfd0yWjkBTe8EzGeICzAWT3pOJEoXmJlO2BzkgcIsnYiU0bj3hTRg8asLyOjNEMZMPZZ/t7e
otsqPkhK0EYAH8vGBBq3c9taV470QRzjeEYhlqQgmTOnzXor17xA/SFp/367AjIMifIVY1+aDWha
P1OEoApzR4qJlUWJpam/hpTzNK/Z6AcpjNtpxAm44kGVO+EO5RZbeKUVHu1R8HIXyfpG+kT7ZSmP
nYclJpLRVgBJbZbuzWIPDpuJB+m2Ekx/EMGGG20jpcBlzzHlq1qpcFKSUzaNllreKTnHH6zrwe9v
xE70BD5qi4I6ZE4BLEbJj1wg8Nl5JHifUberGMbtkCH1tamEunXBqegvY/1D5lkQNRAmBfpwaYzb
SbUgFqcMO5xmfmnNH0n0oyKhrUafWEsFP7qkAlLeABkpW48FnGnRp36AVQ0UFROhcIaucuJE5T2n
VG//OM9VDvsYBHGiJT6JsZPqkXO7IXvixhjqa7zC8zc9pTMCV1O677ZDa/GmWle1YiGb+Vy16teV
orYAAGmw0aB8G+rKKpOEE4uuRT/Lq2Rhg4qu7ZPZSHIcke6+xJsR6emjuEGhdJe2n/F4izPRMy9C
rS5EIT3VxMyR8xeThFaaAyxY5ZgT76OxXlyIhUQEWjDg706tfyjCL3Mp2UIeWuJwJymA5eJG9Kt6
vzgX48mNfDLmrDEyp0Y5T0i+dNpW671weLptwdR8bqkjEz6GoBTWBwVqX03fauByaqD4/G8SGEfe
peYs6gMcK9b+qrSwOh7MAucI7LC9OQj9hBQ7d1rzuRSBSHF/+wD0Cm5cEcvsGfiD2sVimjumsR38
ByMIrTw0rQrw5/JZEz4BdgTrwXuDoBukamy3uQWGvUJZC7A0sCm1+3Z08oYzbrp+Y79FvBvwwmaM
2EimVMlzp5wws9HXD6SrODH2+qVdRTB5L2YZe6kf4eaUzrRQLzLn+z5pNkVylJPBIimP73HdQq/y
GNeWj1Uc4jrxkRQAuShx8UhyMbJARa6AJ/OnMKbHqJd3qRJ+va0da9Miy+/13v5YXGaY92B0avC9
KJQuxS8XLMWJ7g1HvpALsia7uQg7zb0tlfcFGa8nV305tn6P1yp71IS3mQePsh5+XbWQjVsjIFPE
UgajqtBcxgzMpgHuRmUBih9gYoCc/TrxatJrQFUfLpLxeCComSI9gsisxoiFssk3/su8lR7Mc/gL
6SA62qaDpQjsT4r4/3AweNBz68/jVYcYX9io4lAJ/YxYfbYqJbbG0SoN7rgUT1MZfzjVcaXJRQV9
sQC97AlbzRv22j7bh3iW7Sq2smPyNAFml/KURTxmIM4Z2QVKVZCKwRhHSBfvkgIsV29ixQORWlsl
WH5Jdqav95WmbqMGWYiTnCWn8STsaWImTLLB4QU0UAp/BzaiY7T5VP5zVdv3gvrCGKMpyKa6gg5J
7W4KIsSJ26rWPvWi/dYTdoEyM0UTaP54mkdwyphisMl9njtbt28DVobOHgCKGPvWMGbXpyE8NHgR
rEYYvSiSObNg/2Div2WwOUIspWDZMJFhpbt2F7nCg2ZXXvk6/cDQAyYRxpGTLHDOxFJPFoSUUTIg
kg8jpzN/dgaPiYcngP774uPHQl3FhoAorabw2B1iQV1wb/vddeO93hn7XYBUMul+kQNnifLIGDsF
PDLyllfUW+uDwIKucpiAs4hmPw17fJt+QwshBb5LG1gAgLMAv237ZzCQ3leccYD1iPMqk/G/Jaia
jQaUMs4sH8MEQsFCFVbPefd0+w7XBgI+HI7xs2Ph+0Tqodz+ydgD3xajWGVsg0ACvDUg+a0s345e
b8tcdXsgnNZFNEZwROY++0CPayFFohrIT6kINJnXMnH+mwjmVIrU9F0wlLkTBacYA/Mks3vz120Z
qxq+OAbzdqRj5vdNCMyMcbwzpW+hyQN4Ww3brgLYfmo91USQpzhHsJ5YZXWR4tTC9Ik2CC7oR1WD
54NoI+eP2HohjymJdEJYF2FFfdDR2FMy+PowYONE3vLGFtaji4UkJiCNxzxvwb+Z/V2Iw9JghXkJ
zY725Ku/lfbAdvFKF+GaG+6V3Mbr/wkoI0phooDkChtJf0yRklxLC4yEZNiJvwdNxcDjs1lX8evv
MwdErUyPzMzMHFHZ6+Wr0m7UnpMJcUS8FzsXDpakgKLOE1T+IrW4T6LJatr+q9RVnIdiPaS+XhW7
8dSB/FgmMzKu/8F12Eq0SYE01ViqF2AxVgPolZO8FqJV88qA6xb2+xbfQ5vFEcd4nLFTiHKCkbzG
40MjPty24PXiyOJsjAkXrSYUZSdkmNqM7+iLazaWcJLeZ/O5FW7OadhoL5EkM8pEZPdqcCDTnW88
cU7D0Qg20tOUQs6w/k1jiGibYTrelnf6abbpbiwlHPftZj9+vS2UdyhG0Uk41mHR4xNlLWUcjSxV
47Q66Ev3p1f6rQRsgJfg5U1IhKJ9bWpWgtUas26tPP5hTI8Sd05+PQ67aoRMz7tQOX/ymxk8QHib
zspG3caXDsP/z70rY69dflDvCE8FaS5863j0oy4EzmpZ1tqcUBVMnzAmszWcAf28CVkV4KId7iw5
74Mxj29CaqkOE2ghwc5n7gR7cbDvMDl5pCfUd77d8xbL1kOMxZ0ysUw0pLKRiPBU9RfDK+8qewQ5
wASo49kW9hlQVXjANOuNnoVE5vmvzXxMOoLkkR5y3vk7LTyDw25jHCJMFo4tpz/CMzzGjShI/olS
4U4VPbKG7KEFUnX+7bahcWSwe42JjNHhecKRpqp9mad0G1Q+2PJ46dQaLpkpYzhGNyRFUlR2ULJV
DD1WogF5d23VX6pfwRYOC4sOPWCxsYN6LC0J87U7eZNuaxtU8p/pZy3EM/anY3ZCixqaa4WBV4zo
NiXdqet5LdrV8HohhrE6KW57WR0gRq51a1IO+vijkl+KiRMi8sQwxtZkxjAUAjyyHhmnsIy3olHZ
Zp2esWfn3tYPnijGyLDwqKZZi2CxE1RL81+JJqBG9FQPHIe/qoeLm2NMK5DEftACRDbRCLzVHrPD
+7DjJY/rRQsVlL5gO1TBvMVeXFiFWQE9cJrQBkg6AMLS1vI3qMkYRwqMF1vku2+LXtYCMobnI9eP
+Fs4G/HEuTK1id/l2H+Z0VPNvxITu4llz1H1dS91PSQb3sBDlWOoIw8yTuWOgtKM2+lSAHoevF9c
qMb1mHshjXFSQNWOsPg50ea3bkVb5RAi4h4qq/op2MaTdvG/aNvSVmMreO0OLeWV2t7WUM61svEP
iOHKTtEmxNzqlzr/UoyBTQTDuS1kNWe6npKNgQIJUHaYDMVbo0VAGvwutrbfH8JgHyt7P+fU1ddj
44U0JvqZemwh+CqiH4BreZTmLPpZH/wSQ5IZgJRqO9wHj8Y55b2ovJtk6utKnJBCSGsEeumTXrRW
m5x1SbJu3+RqoLA4G+OJ56bLu0pC9S4MOjdVJDefIk4nj/ex6DkXsY8R90ZexDQWKV9KdTsYR0Xx
Mh0xuHHKks/0WYDfAqoe3cSUPuNSMrUOU8PXMkcQTmZzjnmjpesf5fr7jAMmow/YJeCTOgHAJo06
2So+9hIF3jTmO07GHwGjJgOpUQRgGPBhPl6aLI1dGc0IBMS9bBMAUhNAhVIQGp69rirAQhDjMLTR
7xAr4o3s5PtcwqLIwC2/rz5aVxFst3Capz5qE1S5coLOhgJEHSBcPmsOsbojuYwYAUOs4fC3pHly
mUoHwCdBQV0hp6AtIgO75lZoKwcAvIBz4wtl1dO2KbjhuEtEPLmMv5AnxZeFAd8uDaPOq3TzZ5xF
IQJSLbH8cpw5JryqkovrZfwEApzMnCM8MLPQv/i1Vlgk6L0pBePSbV/x/iT+qZQgTwMItoa6HmNc
9azKUxsike5s4o3AR1K29aHfYVPV0UILFWA8antgtPOBmdYDVu0qmrE7LQmb0o8VzBzct0fZlbbV
vrLraCMAhlvdg3r7GZSMj/qOzkfyicHWjeQqnbFGTfWrkKQSHrXh1JleKXHqwOuf8Pr7jBFWWhMR
w8f4RjTXm1z4KlW65U8D5/ut6+VvKWxyIZMKrDAJKuk1sjQwCG19gHmiQ2AX3bzhqArnxhTG9iSz
wvxqDRtoN+XO3EgH4YwXU3/rXQkmF/80zsnrbZG80zFWN9LuejLSKFx7CMQYOHhwZhKoJoEtcVsS
52uxa6tzHHYkTvFmCsGDCMB58iDwCIt4IphnOZCzXhp1eOVYEOym0s6tMrggBt/+t5PQP2PxNMeV
WOqNgpOMfyWmk/YP4aeCmKvdsl0ATHZlchJBD6TiKQGuzax9EeJPhdgLIYxziOtA0sb3LjIATYgt
WWloJV5kV1gUHV65dBE83Wa8QZPJYx6bKmoa4Kt0yTfJwvCvYPVuuNU9FZB4YWV9YjEVnJVX22U8
RJLqUt3JMbL05ElstlrMqTNzzsR2IfxJDEU5hH8duvY45vM2mDPOZ+KJYFwCBhersFWQmgTAfckU
LKNmP26r83quBSpxFdgUovoHfF/WybOBijnt4WXnDJlWM1jp9I6NX2yGraI4twWuH+m3PJb8TQPM
UThNyEPaugq3xTx0O9IqvGrNumf7PylAMf1opX1cgiJ9hN+WddE2xuQua0XPMKcdUbhUFzRY+POJ
v8qif8vCI2iN2aBmAj3rsBaJJe9UsIPn9DCCUrTY5IUtb7koiDyRjPWC6CBSBwKRw17a5LEFMJvX
yAaiu10CLWLjP/Bsad25Xs/I2G+QV2om0bJQBxRjBRQAQ2vYBo8dm/7KrZtkLDafp27OS1iU0oj7
bOjPQSlutK7Y12l76opkFykTJ/nh6D+qKh+/nlQWxVgWiFMofGVzlrbh5sdoG1a6jffchvlqI/G3
sQEl76MwQVRCeaBp8dhWTomaaG86QfC9zAUUvxSQSP0YTcAAf6p2uBDLvPOSb2ZA/pKRGWEAWlFs
NEmxq8154tenARZSqNIu7KDqsVcYVIgmKABN6kRvmeEqD5R6VsVaMtAp8u1/VMv3AvtCJHA7DalW
IVKJH+osscXwjH0mTgzIVRHGmZTImTHsCJdFwb8EC9N7MDKbYkKPJ3PHI7eltnvDCNiZtiqUx6SZ
MbfTSj/V3rQS5VHGHnkCBlCp4zjjf0hPfts1W9EzxniaExWx7WBTyoHQFsujv/M3xJI301PoTi0Q
mWNX+MpPcakx3zon41JMKUL7ucTDQ1sR7SXeiLFTihY6+rTJAyXdKAOd4XOag34suSyk/5AeXY/O
OBtZVI2u72D4kmRN9uRGL9q+BMk1CDHgA8b7Efv02gX9XLt+y22eC7/9DBK25hcQedJDUBeCOLw+
5n65G8SJU0TiKBJb8aspm4WR49umleyWw53ayBYg7n3lB0B/eMbPeZHYkTZRUIpE0BEWy95kEwDg
PPu70pULKwDnDVh/vaTlmCXnSWLbn13i90r1Pksbv4Hcx4rFnVI+3w5WeDLoV1z4FwrMDgpbvLNG
eRCUC/JYrf95W8R6Y/XqNlkYCVWfdDUv4F36H4DJxMa87xCndrOdZKOXsOG5TE5kxBYkQEJqZkOD
BoJRHLrZB7zUSY++hMrnMuff5sUSgJUA/Sxz4IY7kqjZSfCXmPS20F2mibvIwVM9xpEAxv5/fXBh
HJ50fbTSWbXGTv2aRFhiz5qTktZuX852X0e7VhrO4VxWljHzdjx4N8s4lD4ENl7b4kPKaWOVmgdI
oWY8D9xpBs552ZqEEWhdgrl1tIBc5cu4a07kTrz4x9al/CmgROIRynOMgK1LJPkkzlgIix1tzi1d
SKyi0Z1G5QHR8OIHhYlS2gIuUKNTXXREXXSjfWanh/ow7jHMjcXKzpo8hTfZRX/zj0cIzBIg39WJ
AtjnjwYO+D8T9PSwBjk8VepgqfVDgSGUPLOa8G4y3cQ8KcqhNkevanlYXqv++SqbBa+LgyzTDNr2
mYS7XLtoGM+VDQ89UK3gzVOv92MWsphzzkqpRlmCu203op2N4Gwc3PZu3mpO+Suv7PhBceN78+5T
DcOFWOaTyr0YmtiNR/46X/zopfbPgcoZMViPzhYyqLksfLSmZ3ncz8iR46NoA1xo3x+QnmzCbbrn
VzXXlXQhjXkR6mIAKI1PaLpQ1JvR8X+FdmWHF83RfTfHu7dJ3fSZNzC+HqctxFIbXRyyzXsl1k2U
kXNgDaEr8GgoVn7JGzt9/X+kXcly3Dq2/CJGAJyx5VCsKpVmy7K8YdiyzXme+fUvqdvPRUG8hW57
4V70jdApgAeJgzNkLhT/MSZBbdyw6pXkgLnjT26olXHugRvFs6mUEapR6WE8NbaBJnnf7r7M9lJu
ju+HSijZtAk5K4vc+zaQGAikl/62wZheaY1AoiG9ZZqiOoDoCHJXh66FSUhjHIuRnBr/mE5X4xRb
ZfzLR1lHsIvLEbsANbxksFzNRJpH2ILaiqf/rDxyp1OrOpk78r3WbIG1zZfmeQf5QWE5GPGKqFHh
yE9LWF9dyyiGKW50K3LNzUB2ZYhDlioYhzCo8WbP57tCc6T0UbASkQEOQ9qoVM1WWWbTIRpMbA3S
7EiwnAyPHWvL/i/UabY/FCZsGYTMZShuvz9rTVFhTI9g66ajidLbvM/3zSl4GwcRUf9vr+1sivM/
FJ0yLYGAuOOnskXMyap1wQ237eFnC1xQkpptNjCGS6bxtcliAdvleglaBGa149JhLlJ53j65v+3x
wYmcaJVfabhQ+2ynZ5lVF94cikK+zaejcTbC+Zxa40rRtTl3ClI/yqiS1tJoN+Hg0Er6JiuFkyb1
AR/x9bIrCr4WH6CMdTqapMVNMyWH2cgtVGkFICGywN1lheqnWkHxZNM69OZL1KtnkZbsZpS62rvl
J6xukmBow5yEOE5p8ZJPuqXTX35ykoZSgEAiO9yNBaapIagKwB1LYpv2oVVrnVX3D5TlAktvWZ6P
yHp2B+5+qvzGr0yM3yOTMIJ92ISUVYiWE8WwwtTqP4/etBdyzC6oc8kmBxKRSbRRatAO27gDFJEw
mOTSG1DwYSSJOdPDZcfbfiOuPhqHE2VvQhxSh+c17jJoM6MXVrnpdrO9tDfEnmgOReSGHGhMtdRl
BBUbhxlHpnitJAwptreP6f+UZ1ST274ZyAuWY+ST58fJLg+dF+7MT+MRGXM8eUVX1L8EbWdr3PZR
QEMTREsm5BDs0114G7mmA9Kxg76LUVr1bflapM2+jbtnk9wWmhJtctLA/cmkHCKVPjVp9rNhIN8O
emeMlEeBh2zj7m97PCGRUrFcTUwc6y60wTwB+Nu135ktP6qvPpBqR0A4G+wg+iCwu31Znu1yUExS
ppbq9Hb2qpvOSzz9cWH1RHfKrviTij80tv/jM2zxqRVytZkmz8qEe9kIvmfxa4J2KKKLIsLto2Yq
mF+HvpRpasp7K93Cqp8suDWPeW/3HRSA6hBP3uLTWICJ0sT5npvAYkNvkaS5apBGQAnyhRaGYGs3
PWj1QzigNqKs8/NloD8qPs/6KFvKwGrLwDOUsNJVu9G9/CmXQ/AB0Ux9KQHqzJDf+OVX2xszyZTy
ZfIHE/1zXdrGeMXSe4TIu8KILRrJgvVtv0nPBvkUaD5qGjpmcXv3u8Et9p0L2noILbVW9Elzx4Xn
CtGd6EW6eS2ZDDIemK+D5DgHPAOhQ5uimOUQUMSVamWXTWoP0v2o/xGjxMoShwBNXqdaC/VK8IEP
J8iNueP4RynQswmeIUymURnJA0oFkXSXjZ/6oLZMDJRe9otNZFkZ4Y6dUaFRaurgh0b2EqYPYDKx
pvb5so1thF4Z4U4dHitoD6ijGBec7w2NtfQHsJs2dWhmqZCZBZ+/19Ir4TW+edOt7HKHjOlxRLUe
sNm46nFh7w0d9FNHtm6Nbngl71Mv/XJ5qSKLXFzUTSkmjJfZ7yq9UgiGTESk42+J7w8HmYHIi5nU
UJjOQfIMEbowXBgK6C05zqfivrDKkwLNmtjxf2SeZC+BQ/KCeeDrY/95uXBFdc7NNa5+AecyVcio
L+uYl1TqQ6gaVl6IYHoTHFcWOH9pkY6sa4IIZW6OZnPbN9eY5bV6Ejh1E3iXv9jmAVjZ4nwk0pRh
kLTlPQh+ff9HDWqv7tdlE6IN45yC0LBM6xJ1zAaas+3PSXitbcLeag1ciEwC3ey6HIk4Q48tKb3t
89SGjoHV5PvLKxFtFoevoR7Hs5bi01fN9wIqINlPvfmTOGC1Fi6am2Z1VFsV3z7rnqh2axb3nagl
ers4yHQT+iyMygpfXNJpVmAsANUL5Nh39Utl98+030XXtbvMthMrdNMbcJffSr0b2+1OJMzxVvT5
eIZ/2+efmnOJXHhoopF9sEcHnGgO3dWOqVnKrelRvDYi8Ix7SOjYvVc3VuWQXe+NmMWLdqJAdju/
et4KvnWPdSQvaYXHdlnF1zlGDWs/uJpS01Vl1ckn+TaSoBZvQlE97Z3aiDNLTunjZa/aPh/n7eCO
oDn2tGganI+2u9LzJx+YctnAttueDXAHEDMswUQ05FfN/okYp0H5aUSCXq7teGe1kdwZhDq3UdcM
i+gmO3iQoJNa2PV3tFtV1MkOS8w8XPm2+cREYnzbYHleHHcmi0SLx5oiy7SwHOWV42Ncvq4h7tw8
K0bo/N1Ocqez0MHxS5a516qYfyS+abNRetLZ7F42sw1o5zVx0ZXP9DpVoBOMIW+wm6c3MWkhjBZY
A/K3ly2Jvhvf55d3NDRaaFY7bU7Uu0aO0Qs/VLNlxFqHwG7+NBXKS9qG1DaVEZTZSv7c1gxS1uiv
BDtBUu8zeSBW18QBaMVGUZwpcF2Vu+6LEeKESYbcgORfd8lsqcZRSMUl2G2eDrAO+7ZVC1Q9xhoJ
xCI6llLn+KCQ6EqB+2xZUggBcSeuH4Ky+Pvnl270WqDFPVrAFOjIQpEloqfAf0qDH5e/6oIYPMCu
7XBnwg8g9ldrKKJCosVKM38/D8XDZRObeam1De4oZBLV5M7HBLPx2Nmt03xbJEszEKsGoFl3MUl9
+0fP8bVJ7lhMCm2biDHEKlpOHvzMD62qzr5Uc6E7LIVUsq/Fhp0zLT7pZf8dmTOIrSeDqNhx+Ssa
PPl6biLqkwJkBQi5b81r6N+1zV0o2uAtXDsv9gMH3VxNilpBzNlR5P4lqlKXNKON/8eqJKgIzoag
0igyx0W1PuiljVBaIvfouSZOPyZOqufWoBvW3PYC1BEZ485B4KeTGbcN6AO6pzg96YDsnnhlelCT
+8tuuoUf611cTsrq3Q9x6nGUZSTHNObVyGp36P7qPv+JDcWgBt7djPCkSsxA+qBguBRKkBPOX/rg
vu4/XTaxSVmhkLMNbh1dmJBujN7oOChG29GA+LP5stAedc8iboLl4H4Ej7MpLlpgkKcmiQzHoyPb
hdl0mlJIZWrNk9Gm4K/1T52U/0mf6np5y5FbfSYSxujZ9wGMXZXTGwMEJzahwUPVy4+secDslI29
CfZ+lO+nJnsOJl+3CPJHAr8ULZ3DTWVuyhKsO8hr+miyUVrXV62+vSM5+PfIDfokLn/Vbec87zQH
oVTK1U5b+I61/KVMgSXPej0KlrQNVmcbHGaqjU5nliIPJRuZDWUdCxq/1xop7VRLBE+Xf7kSftvi
JSOKsdCzvMX2tU4JxaybcheB3NawCoxFgDww26FWJpVC9RDBNppcjJDp4UAyAw6bR/O9GaR2Grf7
nopqPtuX6nl1HEIOsWoG3dIlHmWPgfltzB/+yhtMDhRVhs6qCro50M5RcQ5O4TzauvZ02cjmg2d1
0kwOSNAB0E8dOqad6Fd6WGoThQ0VRgwjui2aUoXFCcGJMjkwiYk/UG1IFxrCZRInRQdle4Lm11Nk
L+wq7TW6H3booLRFGgYip+AQpTb6MumKJa8x76PkRsmvhk5QfRY5BIcWs16avd7hyRMMT6avWAbi
EcHXWr45j8WQelyEa9BsCB7C97iYh9qctFNZYdt68HGk6Kd/lFyIJoC63uxuUltEQLfpH2uL3KKS
pE0aSfdLzLYvb/NyFxwNjFQWh9wNbkUfSWiNQ0AtN6OqNjU0QNcWQANKv4UH6elX9Ie6iTBzt20O
uTKFaRhPwMX8fjulJJJJXhslEh+Tuwzusxt68zo4+i48+qIs3pYHojjy2xiHF5UPXdBQw052Jaoo
uMJM80cRiJ6/21Y0yPRoFFqjGuchbRQwPa+rytFK6KNF82c60dtMkkQh27/s3dkQ5xhVM/eMpkqJ
pM2EtE1o0327f6XHRexR5IVbJwvKc78XxbnFXBmxPEchMj9S5xr1YBfTn/Cwr01w96LRDz3aBuns
DEl2GHRwE82FQyNRnWuz4rayw/dBNlElp1ocg8f+MDuNle4MtO0alnxLdoqbezpzMtE1vAka593j
U+QSmyo4BXYP2jcnGLXH5+CpAm/lW7O/J+qgFXwsXouizuI+loukcgAdVpaAEE7UqL58iw8ouFoQ
dzM2mB5K5wQoiHefahu9GUHHsp/3RSUZ+yrKQCllYpReN4L8pCpt/3QZhQVHTOeuTFND9F1CBc5R
c6/Ln6TKShVB+ky0h8tPWMW/ja/3JJHwycpq9AJT3vVFJgg2N6tQa0/kkKKiozS2JMKhqq38gMtk
V38fv2eg5Gp/KbZs5YkV/+xfLu/d8kcvfToONZhUoZ+bstJJjac29NIUHR0EBPR/VMhbr46DjKQs
o5jNRe/Q+Q7KEaZ+0ETNRVuxzNoEBxmmFoTDWAHQpfKlr5+pLtvRcNUYXlHMDikfL++cwOv4Hkcj
zxKUM4C3fXtU0IvVJSfQcggCDMHn4S9E8MnMc2nC72TtSpEf9Amv4/to+hNW79XO8TTHjVn1IcVw
qkNA5CflP4jmMU00ySbaMA4lSKmXchKUUBavPgUtCheNlVPR4IfICIcFM+3iWsdMBsQu012l3WAG
xCbDl//90+tg01ANVccIr8k52myy0DBVWjqj8hlPY2ucMqs3P182sgU5KyOMW4mslnHaKhFxkgka
GlOV3TT1n3RdrG1wsKb5OaVtidNP49OQXskxcQz1NjBvafCrlnwBwolWxAHcXHRSKtWgFk4Qmii3
Ff3+dzvGYVkVYJRczfDtleFXPmHKVRWcRtECOAybwbLWyODVdIImsQY0jFUCNF5+IY/G6+/BOVbu
m3LWVFhB0z8ZysFPj30e7Ps2t/pIdi7v1hZanm19kKiUjWKYgjioUMPoLS2r7MLcS6qXSq5KHtJI
4M1b53JtjYvskwG9pUoAhIE+uDcHyHOwTjlII+jcLi9LZIiL6o2wN8w4QizSga6430nFayo9XDax
fIV//0qUcEA2NqCeJ/40I2RsofWnHxZZ+lZI9LQZ0a/3bHHHVdBRTtXy8NRLtIL7XvgKGlwbL9ih
sJaBpOkhExwfoT0ODXpmmmafyyXGdDpX2zWe4qMfyrxdJruMu1lU2hJ9KQ4ORqQwS4kCDgw1x5AT
9eaU3OijqPIp+locKtQaetl8ggA/lNJ9P6MCpurZIe1iKJr2rQ2ajiuMl4BZ3SA//s5POLhQqN7R
Sga6Fri39W669iPIjtazbqFDPLBaNp0SGt0EWbC/bHjZufcOqmuQOteZjmwY8sGc46QmqSpT9ntn
UnclOfkYKNMY0qON/Xd2OIdB3lnG8NMAZfXatDMpPcp4XZQNcxnksi+b2phBer8mzlu6vM3iio3Q
VHf6wpLtZN8/Vl7o0AcTE9SOBmZENApqduJogjTSRz9dLGsUfRhoyNAUDpT1nPRZV2JszVA+Mwk6
4P7tXIkCveWTfPxkv43wZV5JaibVH6PBKftjFN8E46/L+7e9CEgAo6cT4u08JUmRJXObyd3oMB/U
sWHgZHQCPb4pKBRsL+O3GZ7PQs3jBvPeyuQU5V0eH0ktCCEEy+ApLDJ8JKnrWI8QXzuBKvaqlzJb
kjWBme0DdF4Gd4nUbRpECYtBOReMjoK26aW+35u2komSUPLHa3jxrrMp7jLppIGBFxMranf6cYAY
HMq0O4amfgxHv6Vk8zfKtA6cBND3c7svk9PazPOt1A3ve1H4/NZn+9EPzz+Hg47ciFQ9ygfjrVld
e0ZLpK09h9LVosc5IwU9yzuGPjEL6T+H3Ykmkj5i9fvN4ABFhvKtHMk4BapnHpd+7uDQHOS9qIdL
5KUclsglq2VWQEKV1QcNj+v49a8O2xuWrS5uFstZSUCw4LDmixacKu01rJ8um9io5bzfKu5yQaqR
5GEbj043GMyrygQ5zJqBI8QwQpuFJPXiLomvqIxpcy3HKErZ5JpVqbPplmTG6KZp4FKSA1Fj9ccQ
Fr/LXC4dvK91yPm+D1rMkMqzT4AAkBuzM+ampdsuaqGjFWJA9fImbDSbwhhotmTovekq5uXeG2vx
eDF1kNosyfDCmh2K0eLwhAYnEBkk1/opO0Anw5q96aV1Z7dw4vtgRx4u/4hNSFr9Bu4Ao/NmJP44
9+hwyC25e5mib0MnmtbeSFO+Xyl3Ccml3ktKnRqACVzrUIwsoCOQX6lI/IPmySsEEcTmCTkvih/o
kPOopkpvQmc82Uv6sRIJfWwC7Orvc88BKInmlULw9yN/sAL5UOmQlVZ/xr2ga2Ijpn23b/zYBvSO
jC4xcEySz4Mb7WdQ3M+e4VFXtiRA7GVXEH0lvn+o0MpEbhLcGa3Tho7qNteozNvNK5hIlsgEqoii
At7m9bHaSO64kWIy0jZWlgvx3lRvqugw1o9G+62p7+VSVKsWeQUHz1IVk0Evk9EB5b3btLELNaTD
5S3ccgyIWzMZI2wGAhUO1uKmr8usG3DrTq0tY8O6oLTndE8lgaGttZwN6fwjLgLTviz3uGrC9Am9
LWMqyBhvpHMxzfJ7JTrhvow6SFFjFMnwH2qv/KA4GNV3+gD6CsiwxmD1Dhz/f8/kvbP6dh5WV082
NpI/NeqAuY9bP/am8pMyCui1txB+tbC3Q7AyoVchCZS4H5xYk63GuDPifZHchXqPyFhUnhHZ4jYR
Cm96pRnZAB2TbwpkTMpuP7VOOmSuXrmXPW+D3P791nHerWm5r5MaUYHyGN1MbvEwPAVf5Zfo1KFf
ztyNb6KOcmulNhOg7SZurLeUC0gKTUV37igtcU9/aAI7cElsMbuQwegA4NhRkFWKlN1FDspHKRJj
o0GickSxtT0piDUbq7Fjx6ghMzb+WmZJ0Vsmui23Irz1SrnzXU7hBGXFAkbl8lPclfsmj8BANf/s
6uI0zsz1JfUYZobg427Q7L//uNz9qbVK0ihmPqKtQvnSHpDtsst9f6g84waUe/JtfONb2a47xEfT
jX92gkBlcR0+ql6tmh82Q1dyKM89npA0p9fpMB+ZT2yodgv8SGSGu1WbapCnGX1oztRGuxEicXJu
7tVMNPIsMsNFXZokN1NSRaOjQ1oqwFQnGDwtM29Ft+nydy7tGhdZsSbTBpMijbG0OoCSx4W4auVA
behuGY2aHy+ff9GqOKiZwFNoKAnOYGY6UvdrUJxOSJ4kWtHyG9bQOQZSN6mAzn+aN8CaooLLD//u
1H31XTQ8IbjieLKttu+jqZgQ+wSlp82HTBVcoZs5mbVbL+i9Wk7fEk1jdTU6aQRRGqWzqbPMsIEs
njqaR200PHiYnMM0rqg7QAAjb6/qleW5nXs5NZB5ilEoRazvNU5zAP+U93c+waGGHMYYz5HggapS
oJX5a6C/Sv97W9k7ZOI5K8aQVJGcQsJaVidPVnYm3k0mFTFjCHyBp9HKp5FGOEp4Lqr6AzSnD50f
CBj/NiQQ3q+Ew4Wo0f22bdMl4hlceqL7hfWFutmtSAJh8923cjx+KqiSkCfoUYqH2EK0148L69+S
OMFYkmuWb6Mt6iE5mK8Bgu76mOy651LYA3M5UtUVDi/Q1WM0xTgZTjEFDXjg6VeDtpNLSNHbQyka
bBE4vMIhR1vrKDoq8MSl5kD3kbdIQBKhqOo2CLKFjZlousLrrMWjkc5VUiHxFfauMd5KiOrCVDTv
9MbH+BHZf5tROOAwJCnOynYa0DZXfcuuwoPyJT8hJrCM78uDaWCW4VU7arMnHdWHDCknIffa9oH4
/RNU7mhHUqFHSg/WlsYda0f9hcQuxjEctmisvsazjSy9DOG1P8GT30Z5YY2WFFleBLLhmAZzs4bY
PWQazfH1shXB0jQuDDAH2oaKisd105xYsU+JIMm7mXtSMOD7Hy/RuIMeLK6YUiQJMUs27tJsl4HX
gt1In9sl1yNjMjFwRA/df4mRz0a5aKCWNeY3ER5s8SG/05KlORBEawwPOLykJGfILBH6i/aRO+FZ
G8nS2AAzM/zx0HzEAOvlD7UEuxeOgcYd6qIfSq30a7ynk8c4vNFJYEdJZhc9eBtvwkGUC1m++yVz
3CvDn0c8SOni8umwK+T4ZcrUXTxINtH1k1Z393SadlMr75Roto0UhcbLy93GsPMX5E59FxgJ82d1
cjo0F8d7x8DTxqowwvp3ZrgnhjJNYFss8Y5Tvbc8IKASbA6eSC13G//Pq+EARDdSlmcLgBRV4oT0
QWtuSDA5rMsE6/mXh9pvS/rCtrYOdoyAJnWFEkFXWwgMZFu3g2NylOz5ocF0/TcgpNN9F22jYH18
l6JCmq5PZSSxI4Rw/U85/JbEt3CSyx/rX2LI8+I4LJmp0ZE2R6nl/zmgMe3cWr01/UjfmBemfQMY
xgG8bFdw0ekcmuRzkhRT24zoE5osql/PsKCmn/7OCAcgZSuH6NXCo3NovptgIShAGqOJmi+XP3Lh
VOsciPiKWSthDnfX49AjAciF4l4QBm9MNy2R3fkjccihBTKVsgYeGE2dFfb35XQVTV4/uZnyxUi9
wffoMKNH5efl/RMtjQOM2IggbpUjGRi35EqrdA+yAwI/+Jeg9bw0Di30vAzRBI4SwoQ5XkknmRU1
EG2OtF1W695c6i4N1RdI45wKZfpyeX3L77/06TgIKWVK0JyAK82PMk/TDjEiDgyV5OWvMP1+2ZTo
E/LtisrUT1NEENl149dm8hg7zslTD8mpEXQc8ec8ffSbT1Xzvzf9vfMcvoGRSCqJixZLlPwjCH3C
6kdRCPKRgluUb1406zGcKgIT/TBYA3K58ngVJ9dj8Y1mJ0OYShIgBz9NmJc9pYYM5JhUciBV4cJH
vk6NqIdDFO8YHHiomaRReVjAAzxQtnls7MjVDCRAICQavbQIeYRcq5uQv/Q5aMxgqs4XS2ofIWms
ISOo0FMhIa8DjjIF10wqKtxt7uHKEIe+ddzRSElxsCfKDn2OOy2s7zIpcQVOL1oQt4ckVBq/9iWM
5ljRTYhXInJW1/UyxXJNXuLJXcZ0JuGA5iZsoSQJQUNoM6j8i75FyjroQzhk0H+vitt83F9elujv
c/F9TeIpB4dmD/na0ibyjzkTnKjNLgBltQLuUjaVWmGyihWg2caRkXmjkVV89r1yFz9mdmIrKLF+
mpzU9X0nt0XP++2YYGWecw/ViEZzTmrMJHrkKF0tEg2Kk3xVX4Z/6ri7RY0VOS1Bo49oXzlvYUVl
RFKHUKRSrnU/teLo9fKH285Ca+gYRG8W1Q3+3RuzZpAIqMadwk0Pyi5z2eMydYdOO7AqMleDKnz8
kLvSIfm0qK6J3lCbx25lnrvrQjWqor5CihN8Cu7sa3swHUeW2av25XVuVl0V1O+IoivgyuGxC/I8
FTgrCLgGXwfXgJgcsyMIBCt2tZOEL8PtVZ2NcauqNR/k1AYCIBABW+bg5uQ+HZ8ur2jTNVYL4m7q
dgD7dWwC9NNuX4ATYvj5V3+fn8zFkJqfJDr+fmHclTJuMFFubvPtd14AP4NbGJXsV0vLC1Ufmula
VyKEbE9suE/lZxVqkNFzElxhmvvysjbxd2WVwxEj9stIY8hAR0mwa0LVq4Losa3yRwyJi+qtm69L
nWKcD/+D9hPOFjOrKEjVoXf8BFpKs6PsiydcnW/8RYErv/QYoZV+9Te1Ta5EmYJtxMI8AKb80Ccq
831pGuuKKk1H2H2VvwY39WG4ljKk9ovXvkYNDxx5TrfHAK8jtLw8/j7EkCvLnGcysIhM05JKy0/t
Qdmbh9TSLen4X7Qjb56BsyW+iFWDiL0oZ6DywgqlnJSr6kmyI3twxs+5Gznmgy76pMsnu7A2XkPG
jIJMk/RySRP2KAA1tn8wT/XbrR0ICT5Fy+P8R63BQEkTNDf47UOZfpFVAYRs++dvF+FJvRApxGW+
dKL8k5bo94tKQLYTXp6b4fDqM3G3WB1Uet6icI7PFN1Ir2wHxqDGDneGXURWepOjd7yF0KL235CX
bz5oVrYXqF5lKpomnowgRLwVnqTb8sc/nUqBi9nu10Vocbz2wTMVuqJ7TWSWe56iBXpoyw6fLq0D
W+qhnFRDQsr0LVIXji+sf4o8hXuWZknO2lzBl+zpw8C8Sf2j/OpqG7kbrezoPEQKrk/9a/pJhcKD
/1INKObaylfDk51pL/0oRVwX24sC4zzVdGJq/AVhankTo6wLkWB2q9XPWfpw+SrY/kbnv88dLwny
La084+8X7UPb37Xyc1F+T0jpTv/7GBCenPrZEhc9gpl3kOawQx8H5mqjJ3l2Lq9kO/29MsCdMAT9
RlH6qOIG34Z7zUq+IYJDy4bptJnHvNSNdkIF083r29CIqeCfhhbu9wdLKsxI7imu70UnMNlHx8DT
LdPSd9Ne1Jq3+aHOpnjQTbI8TOZpRhTcPIzFnsSPcvhzbCM7bL9e3sgFDT7A+8oS5xLgnYgx84pw
FATD32YyQXyKxV9DPZn2lw1tx6MrS5xLjC3E2ZtRX66ut3gbX4u5FB+rBS21tLtsTbQszj1MP6qL
xEeQP/aV5bNfs3THhBzmoq/EIe3M5E5j+lKoM6ZjN1t+VzhJAE323ApKwfaJbHHwWsW1Oil4kzlq
Jrd2kJnfq8SHOt4Efp9Mm1AZz1vT+rtNXH7T+iYZ2iTzTbr0sQVHXMuelIGSTamIaPBC9LU4rDUr
UrDJaJEXQ0tOMqMCY/5QhAmPbczAyWVLPoCobxXR1XrYkMtUbYAZ5Suyio52qrzIa13jqXe7A5hx
hOXp7fzRyiLn86YvRx3uQAwWQBbFrj8hBnB0x3+EqtVn6sZuIeKD3k6lrixyjm9onUnlEQFiv+s+
l7twRw7FoT6K+2w3v9nKEOf8dYnetb7HQ52qtduWrQUQsZJJ9IzdjNiYLOuKYhgG1bj1pOWgTWlv
4gnh+ccKvCdLN0OIBrHLrr542AcYZJrOwCBDNY0v7Q+0mqC0jIdLABHn4TqaO4vGt2MWWFVzz4pv
l61te+LKHHeax8LXpYQBOdrXeSfbSKxA6gxjfo+QVzu2/0V0Jlofd5SNIk/NhiKKp+E3w7zXkPtI
94T9pOw0U02AG9tQv1oed54zI+kJLd/CXzShOKljHuTDok6X7QyhWuriAZc+HXctM2kkcWbCEfux
dRsfZzmKBbfJdvXvvCB+MiyPFL2Mlqptyyyps6/Bokws9kBna7Qnh36TrckqRyE/0ybor8xyScYS
g/NzWedI3I/9EyZmPCPMDkqdWWM/nCoiOmvbcLWyxwUDlZ9RNjQaopvcrfv7YoJuBOrEZnRs0IE7
VFYm/TKKG91w5yKw8lCQ8tyElJV5Di2jNEpBJAl8zsOHsb1Jxiut3wtOnuAgqDyexIOstymWKO3z
0z8jKtDY2df7wgM/5teFwmnYzy8leDIFECPwU5UDzMIP667HnLdT+9d1d5WYr4KliQxwoFJJbaWy
HG29w6L+oewzT3WCJ9Xyb4cT5lPsWDihIvpgHKrMMZEg1Ab/TOLZHUHJrESypU1EgCcbXNx4Tawc
g8cTLUr9OUeQmp4g7nPE4I23tJmpgwXWVmjQ4U4AN4t+Nex113ygh8sbu7VKlciaQaEHhpuIK/3r
itabNTN0J0l9Kwl/+gooimLRJPbmzb02wx++YAjUukF83JrBXq0SGNFYbiX9vZr4sZVK8yvtH8pk
/sI0/9PlJS6uwWPo2ja3wRpKZ7IhGQstyH3aPhqza7C7UX2+bEW0kRxSS2mssLnFkzoHh3AxK1bK
yL2hFiK0Xnbqwmr4Mms2FNIoYajJIfcJCiaZG+7KK+QAF/o+cUJ/s6q72jy+vBoPRqAX6CjG3BuY
dUDc1+6nV3TCojooVKtYIPDS0ngniYKkKNGz9NbeuQiRY77PM9zqhDwLJJZFNKcCv+DrrHTW87Hs
EH355mOvuIHymipeaAgS4wK/4CsVet+a5aD2vVPmuUda49hryS73Vfev3M9YfsYq/K+MopejEDGe
mkFxMaFXU4ymtVikf7AFw2t34GC4CRs2DRntnV6RLdZDTJII7skNPnJdW5vgcDdISCCbGsKRarJG
pNnr29ghg9U48i74VByWjtsISU0iygVvBeNruxxMpHI6d51u/pMBKe/ge0/RvY7cWOb1NrlrHPR7
nerEgv4ZOnkCwTWwdXWrKspZ4HleXnDcxhaFPyrBvODwWLmMefAQS+4/xcssNIjNhLLSm26pGjL4
ijVGCd+dWqEhhRgS4Iopr1J3DOKvaiLw/G3sONvguzhpMNbxgCYvpwanAdoLYqd+Vq3OoZ9bT9T4
uumYK1tceEXAS9iwFoe5gXgheYp0QSppM0pWVwaWH7A6YC3NDSmaUAaZKZrPm28yUnJQzgpcSOPq
zrQLMD3fF38UJa/NcudawvTlSBMNrXldiy45yQZb8A1kpB/1tsQolS+8X7bKPWuDnCPGfj0PdYAT
Lg21FcZPTXjrB9d1fuiVzPalH+38tSwfLoPX5tFb7S135ONuKoqM4pKJD/5R2/f78Sh5hZhsVOQk
3BFH4qwaSL3MFX1lr6i/L0lVZuuPimaFD+wo7307+H55adtwtlobFxdopMrmocTjtMYsQYxuyoOK
6K7dzzeqxUA/sMiaiJ/8m/XC1Wfk47pCS/OhMzEcatTHpVgZf1lEATEgL31Gph9s6y4BoGk22QtT
yZv36nnFfF/nUOKdlUIYG43vyU2yz/APIGrPIGRD1725M4ml7sXSZ9snFKIKhsoUmalv/311QhMj
TEEvhMgIEwxQUz5K32Ont9Kr3l0aSVCxvBfHR5trPdvka25SROWolpFFnKrCno3OyrtvTfcISTSB
G2267soQBz9xIlempKBzihyLK/kYv0Bb2Q6eQNcEPHWbx2kvqnltPpjVlUkOejSW+ipYAZC4hGrT
Lj/I7jLMSDp3cVzIgP8UWRStkYOeNKpUo5xwPJviSikfO/P+8iZuPrXWK+JwhrImZWXMdLT9tOA4
0G3TK9zODfZfGw+kylDYOmaH2bWDL5JTCYBAtDgee4YQwnxLgNYg6ZCX7KobElHotFXEWa+Pwxp/
lmk4TfBG9X4Cwcu810/Ij6IiOu1Fzdub8cPZOfgWNEnNgyg30I8AHcWi2Knj46AJlrN8jQ/PgZUJ
LkE0q61PA3kZwYPeRRHtpf8j7bp25Da27RcRYGbxlbm7pydrZqQXQpE5Z379XTU+VlMlustXhmH4
wcDsLtZOtcNa1euAXGhV/Kjxr2sG7zTyr8E9JnFkzgNOQymEpvCtQnBAn9u6LmXfKW9OxCQpVRx3
hiQgSSmsye5vhKfwCMWzVSe8M+3ebW97u/R5S5q8z8h4jiScp0ZuIXRW4SxAXa2Iz2L1ccH2rqjw
dr73tRzQ2qIJR4yRqV8/5DRVyTiLaI22zcekBtI/j19w/6YuAhilIEpTDOmAFkAiH4XhPtVPCg99
b7fCq1J88P8dgtGGIdWqdl7g+ISghtdbgzroQYwmOnQN6E82t7fCGJ3Iizg1pRXNPKC0WZJwjpvE
GbkoJbvPi82RGCUQp7Yaix621LnlM0p0h1a2kqDxiTPa6tcafJDH1VbsFJOBPK++/wzYyGbiiBSt
dTy36AeUwKIGc7UTHiIgpGCk5443rMTTDiaC6IW2VmaJbDlSGxdf1U5Sw6tAAvRHhnzRECaQVPPY
KyBRwMzQMQqqh+gou++GbEXPNeoVoK0+x+fplHFiyD+E5ItcJogIrbjqYyfThpHmtXd0ldGly0fg
7MOmJk81uTfHxJMhU8ykFmU0mj0K4JC44bOAfqLkigEXLH8XHeNiCFj9+9V1ACjUKFQJrY7GxVzK
0QREpGxTGjnhcbSRNw5Wc+jt9Ai8dM5n3feQf39VIjI+RSmNaBloP12qZn/NNEssbkrxjkxH4Ddy
YsB+wmgAV5MQUQdg/6+nzJUuj7GQB2QwwzTBT5mf4oQc4xyj9mGV2df1dN8bX4Qx9xfXRb0WMd4e
gpZao35W0eW4LmH/0/2UoDOGYNR6RjI6h1tnqVMstVeJ2aEsJwv8PMd0Fv3r4jgHYjcxxioeOmNG
bQhbho9Salq53HGWGPc95c8TsVVBcVnADp9BRDxJVmsezeW1WI4m8C6U+tSJHNXbHdimoI//0we2
PCjVizgpC5ro40BzAmBvxffSvQJ8dtVtzpnfW8VBsMlNU9rVofvGRyD4h2fT5Rcw7jlLu7KrOtp/
SFClEfAorkAHqjuTN9xEthrEbsQNerx7ZPx0PIVCndPVxhAsN+KB8AbcOFZmMGopDdOYpx3RnSp9
bfsg6iSrX11Fvb+ujhztNxh3HCdgZ2kHuONSNXxzGTyNxAeyGt6aEa9uRY643a32rbKw9iwJWQGs
WTiPJwpFl7jjabhNncgdfOE2sRW//Gwe45P4pXBoomIG5vP1A3PujZ0ijxvFDMMK9yZHM1bYEgwQ
jByftV8wuVgEOye4xGuTRhRwTPpq3uh++zw95p5ga252UB7qHGkYhp1LbgfzH2LrTztgof7QeRiW
UEMRSn2oD7UHeniwtBMLFGsgJ0oc3gPqHx6jF3lM4teXYHt6BwzC9knspM/mW1K6sisFBWae9Qgl
RRHEKrIFsAdH11wVa6rXL5P7C+htbwomWLFP1kYW3y0fBNqH5nbwGzR4Yi+xAQTqAcXuJXVzX/dS
N/J4VJj7udrl/IzfMQVRqjAlikLjLN0ucXRU+yEY+j/BEtrYDGFcTbiAe0of0X9ZtW/rclOYX9rp
cP1D8k7CeJs5rYBkuBoYJQNvFwFc0TypTgZyw+tiuBrKuBtwG7QtWWAZrQOX861wC4QH8/wXcmvG
L5fKuP/fH+CXG2LcjaQ12M8GsQrGrcYbtGE86Xb4CkboYAm0g/Tt+uk4Lpt9OZajLshNS7GEigXQ
94c4HBxggwwdp8/DcWEmk+yBOzOOVAHjeB2wpSRQuSTt6/WT8CIqu+VoED2JjRpecrKlt/Rmfsuf
KTWq4GquFLo1JuT5eEX7yqFjhRrNMVXV2KlarYlXIyEQSpUjelSxUyfcLvfpZ8nuUf9ZuUC+u4nS
RiDjv7ATVYNbHP6yxsMOW9pASUrOul35oCgmd3gC+RUGyXtfOPBcJ++sClXcjeOaZLlo0hRxcPbq
A42D0Xdy07t0TiJ7ipz5I+dCOUdl0YAmIMknfY3CJAq8+QGltZvEVTFE8w0rP7YEQJfwTrFL7NOR
wjKerwt/LyH/ZoWX78zCAFVKVupKCT+pnrUnumAKqD6P+GpuxWhOxk5iy19lTz9JfujFLxS8OfF4
b3iZmvq1H8E46zqchXakl02jhBaQeyDcPRivK8bfaJG9x9SWvdoqQkZkA3byLv5AMMgo3qRQdSz0
HzWOy+XdCOPViSknqhZD26Olxkxyaq1AYZKANZJZZLnXpIiTlbzXM699AMbHt3E3KtpMq2he8rrY
GagtK4xWwchcHB5oJ+A91h4SlwKFSbbo0KyZ4FOYB7xb3fLQiRbvUnY92UYxmHAwlmqyhj1GopLo
TQ0jy2h4GBa7PnkjgQkA02BmSdtB7+eqxgD4jSSiolLd8fGaONfJjiBKUWT29YjItppf5XKw9Pqt
CB0xusurz2roXbcozndjGcXVuCqmJUFGkLbPUfU8ZRyL5bmn3xYFxbKeRwm6Qikv6YToGKj3X8Hd
jBHR4cQbY9nNPi6XpDJ+eAHlldqVOtaxMKccNvYUvwzKy/VPtv/y2Aih33TjcWdJLcwkxjf7yZv4
lXqfyK1PUH/Aqbw73/wBAyF25AFNILIIxwT3w+rmNzA+SJq1tB0rHDR56V765waVRNTOrSKxpAdK
JVrcmc7MeXJx75JxNHORqFU94YmHWO7pQEjoQ+evcd8W1g0l5ZXredfJOBqxXBVVmnHKDGPaw+Jn
2teeBx3MswDGc8SCktUmnUUVFnIDBAg/Mf4EgEHdXBbjOgx1xqpRZ+iOLJ5l8oIttjj9j3fD1tLq
rCq0oRmoUp4rvF0K+7uKcUnBT63E4UWc/XtRVYkgwwL+PGNmcpoSZQg1JPn6SZM+lGhRDh+vW9n+
tVxEMEYGDkCjFeUc1JqFF83HruCUtvYffICx//sMrAWRzMAWnviO+IG15c42nohPUQ3JDxDLukNq
CZnVoeoznpM3+YvKSb33Gysb+YwxiUIjheoCJEq6ZCbbNCmOncgHTQDoV3nP238w3ctpGUuCv2ib
PtPpYG2BcB0dR0u8oxO19EFfnrn+iWrA7ynCRR5jVbmoJHOSIR6Dz/6HCXnSI+2qGMcK2QBNiK5r
y+6ehbr5moyJ1WkFcp9JpSAWq6fayzlyjcLSnfydqxeEIsOJ1xGgn+yfj2iyNfpakOdFIqgVhmph
F0XQqucBWwODGSzNE+d49CF2TRb7UCNaCxAcKCulBaYQIWMKb69bcSCioMcLLlT1rkljnhSgJ0Rp
fsXHTHKL+H+t9cd29Emw+6PmN88Ua/ZfFF95YhmvotSomcsLvIpwImcTQYbWfeOn7Jy/Ns4KQAHd
U088y+AJZfzMpPQmRrEByhBrP8Lk3tROxnrMU46173szA69RArwC+TfvnE9NvKh0+dI8yInfjH/y
9w3MGdGBHzRLGPMmxVxWAEDBKzsbvDpHbM5l/7oO7vr8jQjGovVEX9VylgEPJnwWpwOZvW59uS5i
P6vZyGCsGC2NPhconn5+Ux9A9YgmmwP2d7DxNJ4GqEsK4s99QO/a8d9CKcomrGGTzpWgxutlStZE
Kzs0q9E/CrcYsh1fTXtwzGNzgGBfLwMeG+z+IsBGMmPVSiQXaangk6p+dVu4YzB4yT160Q5PyXfV
byOIMehsWrJVqYGtSaSzFt7LSsC5uF13vxHAmG6J9AZ1vhWwyg/yuQb5QvQJqWFvdw6lswsfq9fr
Anl3xlht2dV1IVN5BH+/aaxU/KLVL4maWXn447qoXQexORqTJyyt3ABZEKKa+jtofGxdeTFSIGnq
D9fl7A/EbATRH7LRQzWp+qhZ4f4oAlPpRMcGOiGdZkv+uPqi19s6aLGeEk/iZFr7mdBGMP3YG8Gx
1hvVML6rITmCGkZLLLp0MxdW7QKWlBb+wbiIsn/k0IIGes6c27xu9zBBxrcMS2c0lQYT7B3RNrzQ
7+iouS3dFoCeWhywxxwkTsK8bxIEtEmY+9bxz6+H1s2oV/pOQvqlKKesaW+yiTeGve8xLyIYJe3F
cJLTIZqddniTlLtYOkfK5+tKs6+cFxGMcnbLTBotpMW4FAulxXmcB/znqe55aLK8szDKmYtL/hfJ
1jr4aR9hocdNdc5cJ08Go4c1tkkJ6XEYAZm3mZ2T4WhqvCY9DSG/5TbG5YsxqjauYy7kCRLh9JAE
2bENqIoBJOXw3y6GiWQTSnEqME+BuZe9hsntUBBbzm40VXCuy+GoMbsBlc1ZOocV1HjKQAbQT544
mvZ/E8FEqU5QSm3uUGBO5NJSq8E1tdG7LmL/eXK5FXaWwRAmpUtXjEkLweCKboknn9WekhuBAnyU
1sAd2dwNIEQC5ZEOfGKDrZojherGKAZACpnvBuUYqaDUVL8b2m3Mgx3dn+XZiGI8DYlSs9INfD9a
ATPeaq/5Pr7WgeRr/uANTosnWPu9O2kfV46L25+n2EhmHNA6dWY7JcA569z4Hk1yaw3K186VPFqH
Q83esJUj7agqth6UgxM+ahzt3H/kbn4B45+AeKqV/YCY9tcjorPXL2DocigwUunLj9e1aNd/bIQx
PqoDFlHeDVCiJXxCQAEHn25hQMC/LmW/B7ERw7gpoS0VIwyRy2eGoxwatz4Y2Ck23OqIZ1mA9ShP
QQEwDKobuiaFRUR7eeWVu/cHAzY/gnFjUdJPSmy+d30UbzknbnvKTxjSNV16oaKTH/Pvi2Elr9cP
v2+oG7mMX+tAjJcPHb7x+IbQ6UkB3oTW4OHMNtYK+Bxvu/7tIo8thrfAvi8Vygsq+rpveMlRvY+/
0CMOh/gYghuKW5fZDRAbiYy7E1OzwAMOKpvfrImVvFBYLR2gkaFTu+phtEtMQWTP7SOt7vKiBu+0
TJ5eEFkwNQF9XzNDK6VVfUET3Os3uG8kIKwEmbVEUaZ/zXu0NhxmvUYlgSzBrH3WgMQ98tZ/949x
kcEoSdgaEpFyBQRM621bBUnBSRSu//3fyNRBaqUtC2ie4LzPUnir8rZ2rn8jiZ2BTEC7100rildD
OB9AIuUsqXBosv50/Sr+ITL8/Z0kkbluvaiycqCUB8NRp6irQdlb2OSHLffvtZ3RFwMTPezYVzih
gSuaCUpqjjX3rIIamEHvEH9wkUH4yUN813mjS55mNwdynRgAS4CTTexmrORyZnq3m8cGNj5NPHkh
WFYiR8cO1jTfFrNpzcBS53xeeobfUr2NKHrNG1FKFS1lJxA65619BcMtSFEdHRZMLFW2mrvojsdI
ydMbJgClddo0gLHBKpl4H6YvwvKpjb9dP9R+3kJUQ9RVTVI1xrSEvlwXU6AhXX2TMRrVfJDNR03+
KMu8pgV1BL9/vZ+SdOaiwlgqRlOFEaRz6omg/QDu1TL7RmIbINic0WO9frJ9o77IY25rAF7dRJoV
6KiK8lQr0XHJmw/XRezr3kUEcz9AkZPmosBTPhdXT+9BYJ7LnzJM7cVaztnX4Z2GSRKiEvtNALuH
qPxDr71J3L2M/TB1OQvjx801LqPFhHL3byKYwLrz5I8n2dUCytQCNh0FtX3di77GR8Pp/utdMVpY
mb1eNgbe61HxpAsHLflvX4991fQdcMJqDQ7ezD603UmKOGnM7u2YmqKCxkYGvRfz8QAYlnREhaHG
zceVPK06z73uup6NAOYDAc5nWs2mpc2l0B+96QUDzL7uSA/aYkXYLKm+XNfsXbfwU57M1jDDoe9X
M55QB0ge2ylzlvpOnG/y5kHhxfb9Ws1GFJMfabFQLCmI1B0JuCw/klsVDOogWrVETCqgVBt9iz7y
N9r3nzIbqUyobLI6Ig0lp8h+DG51SzdnYqcOUhCEnjonxEedPLBgA9JnOMoP05+9F01ioISv67qm
M/JDiRRrt0Aj9enDUH1YWwwbVl5V3oemc/0q/+EDX0RR5d2Erbaes9GIadg65mDXVjwU4wIFiXYZ
tIAAvP83qGH7BnGRyTjfqmuHqk7groy+fDVWwReN0r1+Lvonfosnmy/ION9+1jFVTPfNMxVGME7f
x3EG6rta/0Ec0UCnhn+BHQHs918/X9dVOVlL2ioLD0PiJ+Xb9XPsxcXt32c8+yQsyrCW8H1yeZvM
hz6brGp6kjNX10D7nmSc4+x9tq04xlUpbSyO0oQ+uGJiRz85Ch3mkSOOv919p2+lMP5KXVNdBZkx
TZUUTHakTnbGfKaPNTgM8km8K9otdW/EvVekNyreT6SKMhmJb3iunQEiOz+SvQVgEsD8k7GFX57F
24f8yFuJ23UjW8GM8yJlWZJaRqm7c6PV7Vzgk7qpN/gVaBb6o3Cmu9zpCwVWqY+tn/s87mHObbLA
lDMYdqpcnpFUlXexDhC7oIo4rUDuGZnUflyLrh9DlARVrM/SusuC6FOdAT/oZuingU/CjzuMhmjo
xVeYEOVl+Lu9+O1HZhyYMXZAl5URXUcvQ3hA5/io3PYg4kZGgg0aDLZzbIR7ZPrZN/qE1fx1zGZU
CcJzDrQDOg1KR4zpRIVpj6flrn6hM7j643JSjtCwE+/hzrtXxumsVaLmhQYrldtHUwWj6GukBdf9
Dk8E43daoVZj4H3OwNQ6D/Ox7B9N8nJdBNcuGWdj5iB6jQWqnjdDbi3uBEd96D4kZxBRZYd3itkc
vSB04V91lyN7L6Hdag3jgsK4WNPeoI+nJ+kNjJ7toQSoqfwN49M31Y0KJmIqf/0OBpQTr05Jr4eN
TRvZ7AJ/hnhfyTnCn0hh7bSgEY5r+JY3n6+fkXOFLC0sqgnxIgg4YpqB7mc5Cfl3bDhzjGE3f9ge
Rv7VGIxqJt1igv5a9s03kO/45UmUrHx5N8DKG4JisSfb/IOazFYq43XSSBY0Q6cksQUACiTNktaH
61+PE3jZ2W/JmPtyGOC7R+3rWFUW0SVLKW4jqIZyY6bfr0vbvytTJLpK0C1iVx91NZvlpoBLkdeD
iewrDcrpcF3EvtZdRDB+cuwUKZGxPOaY0eAMSm3Nc/5QYbmxE3lFa95p6P/fOMhsHhR9bSEqA+NZ
V6V+VpJzWy2cPGIvjdQAFPD3R2PcIPjwimQMkXtV5quC1QelfPpvn4xxgpmxVKHSIjduxsTuxtJK
u5sF+GMDMThmxDsK4wrliUTYaUcDL1QeqsiVFF7xj3f7jL+bpriaGjqR9z7/5xa3STCXVozXO3Rb
BISWdM6cXOVOyu+2DjaXxO4tmr00anOObyj6C6R7GOM9ZEfizMflDlzAg1M+9n7zhbdYvjtmABI1
TZZVHS9UFnk5Fce2LmscePya3BYnzVKPGER0sTBxXDz1uQ8M18DehOC3PiamBY5/2vncBACeBLCe
hqlrLLz0PEdSpXRY2oixx5d50QL24fwYNjpHb3a81C9yGEuLaqGrdMwTO5ocW/lwjKugToMe69L5
o7x+uW4Oe+2YX6QxBqekBMR1Bnx98kJ8/SU7Jv6cY1sytBTgEuR2w0vudhzJLwIZA4xztRKSFZ+x
Vb5i2LhPHybeZAbvphjLm41QLQ2CFpOhIU/HXlEquaQ4g1iOc1V7r55fDsOYYAaEhUhVJpSBbgaX
IoDETuhhsxZLYonH+3I7DmUrjAUhS8RaTaWYzvt2gouhs8MYL951deDoHgs2FhYDMGcMnAc0r36c
PfSp12adpcOqjeLLLHDiF0cX2JqI3hthJkXgTDSwCFE+olWVVxyr5X00JquIZoXoaYYTZQmeEc1b
yQvze96QUNJMwP4i0CuEUWgkfXUpmjEllrfaA2YoPPKMgpaXn+g2W3urv+Z+y2Wt2D3XRiqj4wWe
v0KUDnTC9tTLR5Jxptt3bUjTVYXA3eoG2yZo8gog+zJ8rdnEbtlr1joJfh+3Vqq8Xte5XSW4SGLV
WqwoUlmHwpip9yfEljtdj+144UIxyr+n6Lgn1I9UFe5beu/KbzIYMRQScXi31QMa7t4cjJhOq0Cs
JFoC/wm7eyo0GgAGaqBVatL720ibgUtCogrFKm0ASCGAT88FoI8SG4zdgM/rX0af3xnjyaT/fyOz
GccszEw0XGQxaELgTeZB1s1/5PM2J2MixjAsuZ6PgLEBMOAhRxsJ7M+qs3ytDgrWE3PVua4eu4q4
Ecea1yTgG69AXRkE8aE3FWtQoqcKo71AJ3Kvi9qrOxAUZw26B4C1DlbpzbQdhIgivNDJ8QU9zSgo
vcI2boVP2X1rZR6vnLT3Xt5KZJWfhHQJq4RE0a9+aG+xLVkA8KYTLnTR2PxkArIASZzN24vaj1yG
oksEHCc4KRO5xFjtMMZWo3Nsk4f3eSlw7gkfYOMYtuWlTnvQRwQvoP9J09k+tdSG07SUwBkznjCW
jdFMEwAbupXd83EYdh3jRhTj8EU0TbK4xlxW257VJljU4LqS7BrZ5u8zhl33SxrpeQX1b4OyQ2nz
peEyVtHfyFQTfvlcjCGv+RTVhGJ84ZV9J7o0mozWdI+H10E9hW7Be0nQouU1eYxJr2I0kal7lze4
q9NZ0qt8MHzY8xOP2oCjeLrI2HOZp9lf9J/lTfUZ2C5BeRocYi03shW7/1kaEyY7AdFgjRa6cDhh
0Xz4XthYHW0OaYB5b042Q3/5ta/ImJSOVDpsRSi5hIWasb5LxNieUTLVvlY5p5LBM6j3xYCNqze0
NQmFskfieWgPg5+dFRFAorM7AyDA4FXWdrPCi8q//5iNsAl0JqVkoDKzaoFaBLNwV5gvxjDYUv25
5M3w7isIAYY28BLRr2OrNBjvKAYNPSyMrYRYp1OCOchPq726/2bib9dbbIQxlia0ulT2NYSF4l2V
vQD3+o/C5UYCY1vRbET10ih03k3yoO8njE1m8H3oxElu60s8hJa96h3R4dXBgwR2VQyn/poFmNkc
Gn2H7W9Mi/6IgplYg26VH5Oj8tg54DUA+IhfnnnzhLtucSOVUf7EjPXWmJCPytWtTG667m3mbaju
3xX0UJaJIYs68yX7ahGUZcRTFeP/nV0uzWBXYca9sF0zJhcxzEkqo8glI8f3yw8I/yhvaK+UGmsM
ahfgwHZr9WfQV6XcDcRdK7vIZUcW0nZK1arEUngm3sXRt2kFV/ib0scWyH+trpXs63FsN6/aiKMx
YWPUIwlroD7D51fJYVmtaHKbwY942rirFiaY1YmsIxVWmDuLwG491QmqRENzLwlvY37sAS9x/ST7
SdRFCDviqUeLVEwDbkyIrTGx5hvVLT7RhlzjiF6FmYnkmXitPb3yXuT7CeNGMn1zbD6iWS7D2k0x
DdSTOz43GQbEevQgu5vVpWjg6XeeyF0j2Ehk0psoj4QYCHf4oN0jKHWsuuU8mHf1YiOAyW9MXelV
7HqBPCd/iqfvXfVxjYNO5Twv91/NGzGM4zVSPaoALEJ3lSqrQkfatOgwcGbD1x/RxMW2g6N+ERze
nu+udW/kMgpZa3mXRQoQCIx0umvm5NDIuq/Va5AL4psqCt+u6yZH/1XWGdeo2kwRnoGVMDhjqVn1
BPySlDupuJvBbY7F5DlCIQNQxQC9UudWnzGc74XOAP5ZH+u9p4U3pfhOX/pbprORxrhIvdHUSRnx
EeNDdlsAtoXitCRA70k9goVpulXcogDWvfbcFxNH/9k9WD3MJ6WNVrwkFMFblcZuTJk3e7V/aaqM
6S4FJR32tVLpad8nIkAjGvcvYHPlS+GmYKbrj0DKs4b7trH0x+uK8g/f1ABjiSwSQ2JBFqu8aLRy
wLN6OKK7hoHxxC0AAPXXAiuw49zYnSzNBgMqd0Z+N/JgXPdv0YzyaEPUkIUmQZKKqxsCSSFWXgRq
4seKFxe8k+6b4EUcoz1mnIJqIQHc73qXvIToJKpHrHseExvTL68YAqNgxiWgfngpCkcu27YIBYwU
NAQpCihEW29sJ+JNi1Y65jL3b2UppP7Sqrwwu6+vPw/L4i+OC0hz6wb1R1FqPZJ2firwNrj2PfZF
BBOEYtEQp1WBSSjd0eiDpu9sSb/tQ44ro9fyu9FfxDCRJ++kdVabGdiqgAkrUT+TfEAI+7xN4z1l
pKw9gPMl2JJgg3liGlOPhUvwSKGCpYZZMGQYzBPaI6ktmMgt8kzOvMueuW8lMplQJCZ9nqTgEqjI
LdX8+M6ovevWzRPBXFGmSUNVDqhxxkpkjfnzsNzOvJHU3cR/ew7mgmIMJw/JoAF2H/Wi+yho7zPg
PJh2dMhXm7zRqVHh8Cfx1BCBNC2DiJzS5f6aAclxmEUjxbAAlqKVhigdlIk1xbdleSv9wfQ12cqi
X3mTbYGApWrlks41xnjQ914rfsBmri1K7vXb2rPZrRwmRwDXi5ESip+lCIUzSdifxmDedRH7CnH5
bExeoBVzoZIRIUYQ7+v1sc2CTPry30QwXl3CxmWrNLQCnd3k6qe4dArt03URvA/FePKIAONjRmBx
xPa+E0DyED5eF8D5TOyYnyFq2LIWqGvLblK9tOTqUHHX5vf8pwGaMPwjqnQr4le1Krs0a2oZ4c94
ql7owEvqabeUUIiSFLS25BYOxYO/fjKeUEbH9DnuUkFEAacsUltGIp+noKVcb1Tl7rqg3U+4OR2j
aeK4TlknQA3qjBxINR5R5f60yiPn2cATw2hbSXKj0ieUXUuzSK02Ne25Kz41de5dP85uw3p7W4zO
ZUKNK2zx4ZaH9qb2MAWJgUTxTsEsYvoQcbG195KGjTg23+yzVC3WBhNXmryio9IJoT2mgz/XzY+x
ETqr1CqOZuzFWay3yUTH/DEgV5gLG6cmMZQaZcT8MN+g/eDPx+lGDjpO0Xf/wn6KIYzWh1IeNYuK
OvZYYSiut/v0OGu8pf9dB3E5CwsXnGfjuAh0pktqD0LzlPOg1zjfiu29NqKWZ/mMjpfqE5C/ZD59
8fwLYCEaOtncZ3MnhNHutNLrodeQxSU/RD++n/zYUw9f9QEVV+3f8ITSfOCaPEbJzaJY8kno3usK
P+hcQRvEL6NLKUX4eTHnkkzxV/+nq1OtRgNKCuY0B9U4HzOBONetdjepu+gBCxMc5QNmamLcU5t7
5RhgCAv5QrBEx65P3XH+cF3aHiwOKoToaikmFvNVVi3QFp96ZSroa7gAkt34nqpSWBze1O5uGWMr
iVEMrSODgN0ZKglrOk4U5B4RLPUgPkkPaGuAuURKreFVeeaccFfxNydkFESJ1TpTYygInf3qn5fj
BLDzNZBu9SfhLN/R2YPQogVz45mLAb5bb9scmlUYMa3SQSvfmyqivTqlI71FgXYCZYWt3M6tRcGW
htIij7wx7d3ewFYyk6rnWbuEzQh/0mLof3WAj3yuTyoQ2kY/8Xhdy90QffnGLPB0rnZNVUfQIqmF
aRxr+ZZ0E6jMA85d7ho7mENFiZiqobOrV4MIYLZEA8BpehDtBTPn86lGsdn0Ky/yuHu7u65sI43x
+/Mih+2ozniQHqsM8Gi0ZINH9+K1BEgSFJufN461H7I3IplcB1TZYasKKDXLMBEROwSJakU+RQWK
7O4u97PX6190N7Rt5DERVBc6Y4lMAVSiiosWrTK7RccJ0rs+cyOCsft2kpZCaGACaHe02idiPlw/
Av2JvwWAzd9n7HtZ5bCIDAoHTsFEe30K2lV2mkY9LpPpZHr5J5n8RR7bT8y0cMglGQSX0lo+t6oe
YKvcvn6kfa+8kcEYL4YaY6NZDPgr6UYGugYJf6TCmyR/Spe3or9Ji0AY3esyOZrw7k82L8ZxjIWW
pEjto/De6F7X5a6dOZXsXS+xORXz6gYCqJF3Jl7di9Z6haEHiQwSsLIIFCX7j56CfWxng9i30gCv
3wJSor+nCFfRjXIUHdFauDgWvIMxjqLNxAZYSghtxRJ6eXci8mST9CbT/uSBsvmAjHcYZCk0VJCc
OrOGXlf4qRiC5A+IttHq+uli3yPaRg+EZuj0UoArN4EFFKdPXC3gKRrjDyYZxHOtMuI5Z97lQ2xV
mit0nA8l84QwTmFMiNyrM7RZCHRfBEdaZ6n+8kB8CtpvPKZ3iV3dYLv+rKPYU9tDoNnVU2nz6qi7
wwebr8m+ytMSBFtERja3HCnsbIKRR90pMP5Vc6uBHCV839vaXFxtCkrTJzhyp6IVq78kUmSVCVKM
uOK4J45HZxfrlsSsOvB9ou44TF6+6IepErzr3mjXqaOnoICzAsmpxiqJoAojgXsAeX2K1vXjQAN9
HN6svOLCrqJsBDGKMrfjmpUaaLCK5qUIf5ThExm/XT8LRwQ7uFbUiTmUBAGqE14jQDkopd/FH6/L
2I8Yl3Ow48iS3NVyr624k/Pi0i1AcvPOdAjC+uuSeKehKdpGzeYu6YCEh9MY8WcteRaF89hzrHdf
hCkDMAeQgTqLGDCMOrhmYjpjlX0T+zPGMKK6ta4fYz8/Vi9CmIvPE1kSSx1lxfSQ3ivODF7sFUPI
FPd0OXEhmndN5qc0g01cRXS+zZyg6Rh+GFwN40AABQuxL5nmloGBYReP1Xtu75EnlMkiBjmfJpLB
00p3gxt/o6vGydn8PNsIVPc5Xjy8bJJ+s99Ssc0pGd1YZiOu2hztKvCEHOl+RO9SSFKeze571Y0c
JpEIOzkXpRGuLj/k96VHadtFrGHQsbg/etlsRNFvvFH3yNTVddWQs8T9YtfJaDWxag3YGqr11+sa
uav1mi4SyUB3QJUZlxebqZ7kBSU9KshhTchtZk72THhgKTwxjN6nZqc1eQu9T9B90KvCasvOqnJO
qseRwi551sMsC3qEQkkhAFI+WaxhFI/SyNsq2RGDCzBVTI2D0lJisUwxw54ovYI2R6F7o/mxFIDV
zQMF2GsW/SKE+WJGmyxKJ6HKCDS/N9lWMZNLweNpMVUDRVn9iV9K3dPwrUz2kdEXeVGnAxZY+sHW
sLFf2PUJwpCsFFyPvn9A+CRNxPCd9huKg5QXE+D5se3cuMB9exsPuZec10A9aOilZ572nY81t5Os
mGii/xRJ4//GrIq2Ss1VQ6ldDPVgNvIAGJH3GR2lESNOKrGrIxtRjF2ZmTbJ7Uqr+sJ5kW/nLMj/
oPdiIkfRseUh6th6oz9hcxoKUtguCR4bYJK1he4kpp8a+fH/7R5+kUG/6EZGN7WExPTx1C7Vp2Sq
LCkznrFox4m9OzHDNHXEPqKBJlZjlzGqtNP1Loayi/Vqp5MAokVe6N27kPetQBU9axgu4701IcNy
sVEiVZntUnxWMzsenv/gY9HFw/+JYLw2miuCEvf4WF1fO5PY2XXcO9k0O9fF7GmxqROTiJpMlN/m
b5OkkaSJzo8uAkD69U8awLqm+CQl/nU5+5fyU47GBHLwXgKAcu5QEVoUd4nCk2SQw3UR+5dyEcFc
CrKtWIiyCvR+wrFpgD1r+qH0+b/JYG6FCJ3epGRAVUOJrUR9kjGtWU3frwvZK6FBgy8nYYwxnjoi
FSZSLfkBzRQ899ov4LPFxAwxsai5BOMfDG7+IpCxzHadepJqsP66utPNl7h9yWfOrvdetvqLDMZf
igioUoKR3vciNn1JNnboaNjJAmR3wBti33tM/CKNcZlDtSx5mFPvfAyPSpD5OTaVhwM6a///x8Qv
gpjQKlWEADwhwYiCflpGdwV6QslRbJ4+sM+vvMXmv1FQrfPWt8mlkMCUawCwLLDZf8FxwLEk9iUG
SIauHOhGiqF9lVanWO/j/yPtu5bkxplmn4gRJOhvaduN93PDkLQreu/59Ccxe1bNwVCN/fRf7UYo
YqoBFgqFqqzMiLMmTjxgh0FJoOuZnocU/9x4ujlcx1HKMcFbBRMPKrnv1byHiUQkO1Oo9vk02Mms
cRxgixtz7QEs82FXD+komQMVlqdE/NOO9oXooLr4QCHkKh5jjZ16444nsEVPDPNW+WSYCRNNApD8
JOIzmfKzkNsBuS7F22tjiDgPTd5GMtEhFro6QYJFKxlxbUOy5L5JNH0/xEPF2UueVzAxom+nDLLx
4J1Qx+tueoK6Fieycq47jQkLtZhERjnjjhgPLSrt+xpUTtK9/A75Z0vx6Ag8yKR8Hox7SwLu05di
gsRUGFKSDTCbUKESTLl0D+GdCj754Sj/fw1a0OteL24DuVEtt/4DyxJ9uF5wFnbgQGtLcQhyeGm0
p22ZHG3m1J9v21PtpQ8qB1TL8Ridue0X5P5gN8LRM8GvVIAJtBDtVOF9THqALy2JeauXxDSyTAeL
UnbKHulwmXo9HDSrP9EufeLXHOfkLYqJJxL0BiKFdKizjct3JZL/FjrIczYG57Txoj0ra28ISqMo
fUOlimfQDKSuCmJuXP7F9YecxhtPJXVrrmHtnToTR0ZYHDIDlcoWvMLEjnMrPhSSrTmg26VqGpVd
GS4PSsi1ykSVJhXmqRxqWmmBBJZNJ5jBwhU40n0KQZFb1Y7ueLXsr18QjyhJFw0FRTlRMZgv2BVZ
KZJiBvZLaa1YeO6qzF4E3sz01yD2yQrbSc57IPO7GtsJajUnVdMjgMZvl+MYZyGsoF615KBsa9Xe
yclbXXlV8NJz2abpGf18uj4vg0l1yyxM0z7HzIYkpjfBoh/CpPU0wfDDVqwsXQOGuyGnUf85acY3
sDQ7/7clMk45N6VWhBQUI9VX2XLSg1uFKzb6NSZ+XiLjgtnQT7pZo5DUeYB/erQMp50UELZnIAYt
OeHj62392Rhzt2ECa+pDudQchZTLSUuG3IZQBrg9jC7ZCVMm+rnatd7lXdw4ZZ+tMheeocZNkwXA
cStX5BC9oawO2dHpoLuzJzr1jcDVevyQwrjkN8xdN/RpP8iGCGpXIPxPEGT8ONXvULreG7bid3vK
jT/Y+R5crCAuMiFMp/uYAnJ0pLSzUzriMXR4QgSXD4zKFq8LjSjdLABILJbPk/k4RKWzdKN7ebPp
yn6/cpXlge9zTaykSOmhc0wZWE139GhOwasdf3TcvtgheLCLEhiKDJUJY2mZqs1izhgx+qGhG0ib
JQnSThMa6ZOtu63T41HqkF0MFWXi1xwo4eYqV9aZuCAtdVjICawvaBHH+SGYJisd7lOwtObJSY12
ROFpKW+k2PDilU0mGKA4NfVzFM24K7TD8pewq/Z4BPnTSyJagUeJR7N76RuUKW39r8vf9GvC+Nky
EyISMWpI16FXlCOLScG+J88nJVjstn+5bGjTQwlmoDE5aeqE7X3K4RAafb5A4EVHyzeqrDIJ7Cn9
nxMzupxfVlhKQTNTukTq4aJD5OfB32Hnkpinbr+9ZWcbzMcCRDxYxEaHQEyEaZ9xV/ePRgHalf+9
ZPl5LUxAbZq+Dibo8jhjCTUrpSxdYagOnZE9Xv4yvPUwIXRcREwoB2MPdrX7AFyXHQFd+s8q7jiJ
H/07X4/1ed+YwKlK84xJKdSw+4iA6JhOe3qR+i6SxSs1d1SJfXldG8i+TxvIDt+kYj4pgYZI3Tmt
7mS3rYUwgnH1/gfk6F8ltBKV42hx6Vc3KkGf7TKvAzVP604PUTJp3fpb7oaHzmpfNQAJKVX18nZ5
lZyvxwqKL/2cREObwUsmASwyTgal71S6LXkUSjTsXfh6rJR4PYpRG9OsvW7fwVUzd/+3k6swYVcM
82zURKyjqu4KyRKSh5H38tjMUM7BgR2NIIUqN6nZIwS9hdGemKHVqJ4p3C/m35e/ycYT57MHMFG1
DRu9mop4hgdQMWPNlhEfMMA9uIHVPkRuzQmuvI/DhIpqmjDDGiEkVaNv6HuicnqFG82uzwtiYkS6
FGUYmDCg+MMpd3M/2H3ogEL9MOMdW55HM3EiDMMcLUlcSVT9EMPUirsc9XvACwyMqxoempWOfkt1
HC5/NM4Fxc5GBAawOWM59Q5JfzbKCbw7VhxxcguOB7JdgmwmI0Rd8a7BjGbVvAD8a8vp7ZgfZS6P
AGcXVaZ40OR11AkjUDMxCcANNi+93QfDPWn6kzwVz5f3jhfy2JQtz6VJjDTcIaqV7Y2DhEgbX9Hx
heLAb71yvJ3lrsyXYE5bEamEIpwm1S96zvQPdzXMDV/38VRFNWbcUVz3IegADLPplqdxnzrj7g9Y
fXC2ZBHDK6Kq43pkIl8ctvPcNah+Q2ELpOTA3DsltFjQ2KX1Oq7K7ubuYRhcU0QZvHGEMadrghkm
JWBI4Ka7Mw7qLveVW+l+vtGsdl/eZE+8G2rzYK0MMrtZpJ0sQWIS7QkwSkzmviR/L9xPRsc6vlxP
KyNMxC0btKqbFt2XbE9szG0emx0dM6+ueHWd7dXo+GS0Nf4F+VRXw6gPmoF33/hQDjdJGVs67wV0
2QYY97DYVSPZ7ITJJCUSCF2+j3R/BARJiniiNdtejomsf1aCEdHPVtolkdNOxXeh0x6RXT0E+wZ6
fcQrvVnk8uzy1sR4QVNVwaIJi+aA3cFTA/U4C4svhRInwvLMMH5gBGG8xDKwsUNb72vwIFUE3t3+
gQI9PbTnzWNu3GUx2sasEclFf3QFq8ULVdvTgPcfwB/0c3/17bMt5vIFGqmpk6bVQDEgHlIMVzqU
Dma6Cx6CG+IA/cFjDdrM1FeLY25gdUkEdTCwiXib+31GnGmqj/k848VjXCV59G5qwePlG2Q7Kv1a
I4umUeehkcsKYyN19jAKEGXQJc7zYzspO6/qI8dZnaq0zE2jKCtMKWPSzaE6PQIyi+pIv1rwMh95
CcXmDbyyx9zAqLtBa0lBxjx1B2kiVlfJVgxxblNUOUvjOP3HylcrI2EZJouMyr2avvfpD7m67Zqn
y99nA679yeFZtL4YqBIQfYgW0s1sNzlyWqrg1GJKSptdygQW+8qN6irNhyg2MLRPlPVRdtMH3r7y
AtcHWGq1XDCRDnOkY7yjdQuwdbrTMbWTn5qV3BMn9kZeoNz8joqEWpQJnmWRBTrLkxYWvQQK69m8
BdeNmtwN1Q8yPHM2ePMGAxpGl0yV6AphDl0wVp2cZSjWwj2k2HLqZxVKLAkI18HsGtzkt82z6ERW
9NET5+NfNw/g2TwLBxwNjaQLoKhO2P5oum9i/np5fZsxZfX3mUfxnItNL4rIcgQ9vJlJ6EtCupub
3Fp60DpkpaPPxvfLJumOfYmbK5PMATTnRJGrDsdCH2Qnqd50+RsJDln62g33OdkFdch5umx7CgTb
dfDVqRBN/nyjTsscTFVGUDocjkoDRVTwdxlZYjfBz8sr2zzwaET/Y8hgaScBeR0DzZBQ5lJGO0XH
c3xvtb8u29h8q5xtsOGyUOMI3oiIrE7X0uBrydGYbxOcrkBKncumtn3j13I+DvzqQDcSaaKSktRN
i/iYqsVOFZYrwQAiOtV9ETQzkzR/u2xy293PJpkUa8niCvPicPeKaG4gdq4x8mAFhLeD9DeslpWD
QfafkKn4zaNwA9nN/YfEkr1AAY/4be6gWfD8D79V40aFq+1rp5RPLSDMt3wkz/YFuPqi1KtWv0fP
Y0GdQqx58CD0ZIPc22mOVEmmBfON6RAOE812HX9ljx6XlT3MCORDGgJFSO7ib4E/+uUTxpePoSuA
xaW8As2yp9qTYqWvGLc4Vhyn4pwRdkqqzqCuEHTZ6Czl2wAUVnHT6Zya1fZNtFohdezVCvu5DvSK
YIWtKwJ1XDiJg5PvlHuIP7/xhgUuRxfINH42JgOTmeVEQjiLSW/rgmyHVXFtGOFuKeQ/ySjOC2OH
okLotoJFC4e/j64ksbTV8Gc4cZ7ZnFPPdgRKYZp7KKriIVq8hbUXaa2Vd7kljYulE7CvtbyBa86Z
Z4eiojnsjVkG7HDuvkftvVLuL8cUznlnOdm1QBEb0uJ8AYTlmuJkicOdqYi2CY26atxdNsbxBvYZ
D06FGdwaVFhDmy0zvyNo2qSjX4mcBxUvarDI6QIwFAFSVHQKB+HKjrz6ihQ4wL0z7sWjXtjq4+WV
cQ4uYcJGWCYDKLN0GNSW3dylntbLx1Lggc63a5orH2eecLGhay2ZqJTgjeQpbnSjOOljCAL9/zBk
uPmEW9liAoUkNEPep3hRBZUNY8CGhmDX/C4d0IM4KcfC5wJEN5MfaDiArBTJJLQVPkeLUhNSI0bL
Db3/at/cUu23abCmfewO35Pvkz07uQwOePWtfIs9Xoq+6Zwr48ztqmlTW80psC81UFHB0nplpltd
JNmzMXPQ8JvecjbF9j+qxAQJtwY0iqEds/k+CT015h2BzcCxssFE3qmdKqMWIyQLAI9DIrF9GnYL
wGUD1Hlyr3rS33iIum1cw9kkW43GIA30RFo0MuvGCq6aPdpIbvj3EIKOdXJrr/ubX1bdjMcrk2yG
ro1xphqQg46N9iTKhmvGkldWuo1A86OJw/2IbeZkzNx1Mjn6nAxNqeTIZDGOfZfcFnsVfW/TDfeD
YYsOJYjh5QUbLCd4ya7WyThnPA9VDKEb4Iv31Yle20sFkfkUOA1wpnrgSNsFoGrlfdGP6+zLa2Rl
ljrZKlcwAzGfdQNFPUpyAqLz0/xBi6kllglYg+FgZs2R7dwRHM2jE/A8RbrtZGX1A5j0D3qzaYgq
KUDwSRT9lTdRfYh74TlRFvUp0gvB0mpRso00z105SvaS2rRXvZT3V7GpJu7lGM85USoT41Uoe3RV
F6HCVN7myrXJg19zF8sE92wsqzwL4VcgqT1NJ2k3oEiQnyjjdfbOw8hvXyWrrWXCe6wt4RigDwsv
phwykb0ci93gat684/Hyb1CrfnZfJhiNYyDFdYFGqYpYJHuVQw7TqaYatf5gT26yo3k15VYCQZBz
+avxdpUF6o8ZZsFaDbtKiXmp6oyBChAlY6yA0uela7yDysL0DRWphxhTMIdHgVbIrxEbWoByCFqB
OCS78ijeiTtehZ8Xk1jsfq23iZIBz4xVSh4QOb58ko5LaEHi47G5b+zCl/8kczz7Dztv1XclIJ0B
kApZNz7quWo3BZCbhW6ZpD0IIi8WcVfIxKK+7xJDiNADGlAK9SiGTf2u7ad7M0UQWiA5bFYWb1s/
MtILAVBj4g8Yg1S17eE8+gPBIQGr862JDyrYgde5yUu8B0c8qtnRLjoYrvBg2Ope2HOPKicvYnn3
i6JZKo3WaMoG52dxRl+srcDRXTpEQ2nJ0Haz4pvomN0JDg9izd14JiyRHETTwYK2QePop9GmMK/I
K15CME5Tzr/qz9BsK89iIlMiBcE8Fih6owYBZOKwk33B59cWtlGRqiFLqoE012B1GkY1iMhI+2+T
J3sqWvfRbbYf9vh/LFPzl5vJC8BpRyeidOpkFAipWdU36Iheg9L1WvMSN+SCNbeTw39/lclyX6st
JjBjEZJsQ2ClKdTiB2ix8thPf/NRz1aYiDyJoy6NKqI/jReanR6CASWO1iFehuF63Ohg3+BEYs7C
2HZJois57gFkvZMmgbSiuCrDbC9qIqeEs53H/1rZB25xlbNkUzJ0IIBBTVp6i6bboSbWKD6oEW+A
m7McVlhBnAzBSDMDkA9939dQu0SXK0p4UsDbScev1cjM4avCtgToGmXGiGST1TSV5JhpHPqXL0n6
V76GubMV5sTprZEXqiqjUVKrqJW6SfOmjIdMr6yQcOpPG3M3NBc422I8L6zVcOhmuEEDeLeMQUoB
cxRUGTq9E8CVTDkWcyd/yEBL3rsYr/Z5QZ3jICzETkAinWYDMH3JSCx9/BGlBxOlItBnXN5U3hlT
mMdJFIVEyms8TtpD/TPwoecIScLqmP38CNi7gFuF4DgL+67UMGqrhwY+41xet9KxFb3LK+LtHPsK
0eQwFgr8/YQA/O/M2b2GhpnAcUbOwWJRdbE0JHUXoKkkm/sQMIK4uIoUjhfydor+hlWQqIKg7UD5
h0qDet9HsdVH/zOd2ycvV+hWrgxk0jJ0co2tkomT6Y9mwekFbJe4zseI1bVY0hjFyBS9zQHAdlDo
e+FBvO0OdILfLr3CL1SOO/O2jIkR6qQ2k5AiFRLCe81wK/31snN9NAsvBCGFCQy90hpNQjsqagZB
AmE3us1t8FM+5dcAibqowV+pbohg7ohO7lAm0fkouaZul/v5pO1m4I50TrWXs2S2oCFIkqAvHQjY
pEoZ/ZBkht8LOq/n8puX2K+IyCLsymycqnhEQKKvbOMAPq9DdQwfE6yJRz7JOVsswk7EwPIiDnBL
ES8RyQtDv+PRLPE88wuuTmvBwJHhza740mu6WyDziX7JXj38MxjNazFw7dGvuDpqY5wUahIDBd4n
L+V0l9cPhvC3FosWJkudrPQT/EdI9mV32+N6yTgNW56PMJEkR484TZAiO3r2Hs3vGU9h/jcvyrN3
MJFEmaFgno54UZbu2HjSq2LTgna1myJbuNIwtTO5UBn1eLfkb54+Z7tM5lGToEtTqJeCW6o5UeQJ
hBMaaDs5FKmmJ7bmUHVdYg1Xut9gDDI6aBiVjZ2Ig+PdfvycfwcTd8D7LA5ajQ0ewP5EGaYbl74G
ePg13ndkok8CsAjIFvDGkiO3De7r5uVyeKM/80J0Y8sQYrjMmiBR8FVb2k1/beo/Ruk0z4Xb6u/x
H6iKf7p/2DpEI6V1XSfwmrFBUKHCTphq2yk9njH/YDR501y8KMZWIIRe1klXYIHQk7qmrOnBzsD8
QIP5AR7p82/qkr98gq09DGndGoP4AQOUf1CsOl5LEGEsfWPfYlCCcnalXgHBHhmtkdjjhRxOFGXZ
BaopH0zMCWpOFinvpjl0dg4mFQsqBqpz2Wu4u8qElylGzXMOMNnVOXir3UMQfKdZiz0/in/AR//Z
ZZhAI85dgQlPPDzNML2p5QYUmonbVxonc+GcZ42JK2kxi7FYUiZQfQZ/qvYQZMYuKwqrMAfdjszp
KDaVE4/h7vJW8g4gE0f0iPRSNcM/wyJ6z5Qa9YsRF0KbDy1W3Lrx5JrR8POy0c3FapKugnpdMlFp
+Hw3ZakoKIQAY/4h1ewZ+xG1ov9AXbcZvVZ2mG9XD+YYElAIO7MNAiQfz6oJBaIM125/oqcBcpM8
wOXmIViZZL6j3Adao+j95Ez1HRp6Tiz9ENPXy9u3fbevjDAfDfDzSJsCGKHrojffgvLtD3Q9APiN
udTcvCUxd0BsjAIE10GqMaRP/eRr3SHPObcZ50OxIIVFSORAnjHBXeSFL9W13Zcxh9VnaxUg39cw
UK+At5edJ2wWpa26Br1oMXiJltpqQRjT8uoSPCNMD6yojDLMDZwmYVDcUjni7ckX0NnarPVKmPem
QIgedAsKdFp5nYYPdfMHfdj136f2V5mjifKuXKsJCG+qZ1k7NO29qfxBNWptgu7jyoQ8SnGp0HH2
kryR7mmBfLoUgPJG5tXH6XFj84u1ISYC9HGuz7LYaFAdNM39EirCUxxW4UFK5AyYtCL1yGRyHrmb
uSkgB6Kug9sNMg/MgYnmYiyyFoCO0Y4eiS1YmdftoCHpSwfa6+jQY4m5Xclt1/tllCVaUIIciqaL
gpKYOl3NjeiFinxQxGF/OfbwzDDO0YsLpOMITdgm6T1PtRe0diwQBjiXzdDv8vW7nVfDOEhCxCKr
FQrAaVSrHkpLmApLlnaKdnfZ0PZhOhtiHCSpwoRMHaBYinFNyqdK9i7//W0HPP999j5oJL0NO1oP
1SQ3FGdfbpZdrkL/uDfuorrjmNvs6618j6XzNUIlBIgC4301ZP0O5pHqNHZWnnn6oQO1E6+PyPtO
jKsvNWClvdECa9yFnhju4+7NNPCybTtOneWy332hRShVsYH+EBBfaipg/8A03k+eVi67y59rE+l4
3r8vzAhLExB0QNBPe9WuisiRPGL3V7mtACGi3hEPbW7a3sdwPUjFE/5IFy1+/t7vVbbNsRBdA8H9
x3TmdIJ+ut9Z6ED4IphteEJLH52Fr7ZMlcLhwUbKFljytIJOkTDhRpySQ6JNd60ooo0IEXC4q4wB
5DZuDlE9Q305/3l5mzdPnaHJBlgjiQ4yz8/xXy2FgegEiVk/V87UazeKRji32HYUXtlgkqRx0IU2
N5Bkojl36k7hdXst7ebEEm/Eff8q3MludOhGu+RAjDYddWWWORGlWQYQTcEjLJkjB1w0Sgh+IB4C
ZPOpZ5ytsFI3Y6+1UKrHXGPr6ic6mNz7QWLF7ixY6VN4Wn6GGFEHocdVAza39IUPgtn+gpDPBhMw
mEu/PPaUWWlxJEFjG17Fxinlzddub+P57zMXQJC0CJwjJkMm6W+y+Gn5WCicjHA7VoK78t81MF4Y
4pbuYwlrALDuRGWKml3vYdIFr3P+hm1yGIBh8Zc19iYIS1EKYzoKGDrVYBlXOHguxA99gnY58aTr
QXcml3aOeUWrzSC9ssychIGIFTGp2lmpTXZpXg3JVahAC0Lk8UJsvsvXa2SdfzDrnCTI4+Ubiv+S
dtWxeKZsCbHHy+w4DsKyxAVjLXR4qWIAm5xi9VoB8rh5uBylNu9uUyaqrpjQiGfhq8bcU3Ug+GAS
5nYqvylhZ5WRn+ZvAU9sZPM4nU2xDU09qNu+0OgDKH0KhB/tzHuZbH+alQXGCdRBz3PooI4omSze
dJJ32q3sK157w9dt3j5YK1uMG6QCUbsqR5I4Hyged4J8+uiZfmKlTmHzHIH+8C/X2NkY27iUk7E0
wTLUOynQRK1pi8gLsgej9ABwsOLhT8L7yhq9wFcvF0hv1U2XqIC6l4YFFhyrlq7nPncuex5vTcw7
Uu1BbpGDvddRVNAGKbt0fMoM9CXuYuFnqjXuZWubpEXGalHMi3I2lCqOqPg8HWrRMCVPpVsyR7gP
fQ1SguDV80UPzxY/euJY3jzFK8v0XKy2MwC991KYyYzyqPlaOO1Tbg+WflftOkDuGl8MUafk5aw8
m/TfVzblkUwJwtTkpNLjKO4i0CWNPeeBu1miWW8pc7cUU5aFsoSW0oTBfxBfQXdpB8AbVOgkO7Fa
zP7d8HQveOtiL5gmLkqzQmOdDLoVJtKhV/8eFB53NSdSKUwcmQRlSpUKZzshpicp4j6re/eyV/AW
woSPMJgDqVBQqplMVXWDvvgrqebYTvRWsy5b4iyGbWUWjRmoJKJzTbX4IBvSoW5MXpaxbUPTTFnR
wNXA4qmEOsvzRsGGFafIH8AKVnhmbgH/rf0l++ZBhDC6BT+/vLDtq+tfo1Df/uzjCaUDQO0TVc/6
WQAJj9i/SUVoTfOb2eWcp9lvfP1sjAkfrUmScqDV+OnH/IxypJ9fETQ2lV25V/Hm5KUz28HxbI6J
GZU8lTqqOj1Es8BgXP7Uu787w8lq3Uo63TJ4WcBHNfrrBXO2x8QLvSetUHfI6DtHuAl3rdVelXfD
d9OevfHUP5SFBZw5Z0+3j8DZJhM++rDogl79qFbGD5Dn8WS1/D4MPDPbjyTzbIeJGULR9kueopY4
eIGv78r79NDsjFP9Wp6iXXKn32pQruFV/3iLY0KITkpNXjBV5UiRYyTHJn2oMGV++QBs5ryrhTEx
JNOVtITiFepUnXHsUlTgktzSA8NvMx57N8cUi+BrYz1Z8hnv6GxJbSKn76EafQ+l5RgNHa+98Js0
7tcH+/j31eUlBUWUpHNEr2qKo25t4T49mZhdERyeGs9v0rizLSYLGZqkCZcK30l/GEEMUPu6q9ws
oAkHk/uf5fPnD/YRZFYLM4daHJq5AQBO24WqlRS3GfEu+8R2xWNlg4kcIuZi4j6idEOQZS48FGQB
oaUDszzA+1b4NUHgS6CWY2DAhxnZMhYllocaI/J6njht+wTtNktQruTcN9I/qXOsbTFHuK3qCFcP
etog2bou9rpXPUReDKJJyJj6+Z7ymIRcDVrOAlnabAHCNiSS0IGS2gnjYJBNDh/K+XsPve6Mx6m5
WexYrVBn/DCUajFLJsrBFgH8SBV6eld0Jau2U79yC7DgKru5QmFn9uicBl63L5cdZ+sKX/8A5oIz
gzAXZtokHZbrrHqQEg7ujgYj9oZZ/33GL3O1HNSoRzVH8XG/+N3uv9GxbsXdtRnmIhvUqdS0FO4P
RjFrKV2pv194S+FtFXNxLYpUxmOGZ+YwPkedJ3ecTuFmUFovgnH3QqsBT89QzKBcR4VDpw7mW7pf
jd/vxPvLH36zaLO2xl5VoRiXdYctmw+IGHsZ9lIXlbbc7qzoOX8sveyKHGMHHJiXLfMOGHN/CSLp
E4gMgmQjGjyhwT0WdTdlCeKyQfKMqOa8VziuYTABa1aNSMskpHBSD7jdfMIjySbh2+U1cXzDYJJS
ks61lCGvQddPwcv8JeCNhGzdxKuvZTCBoghzMA8pH833HdGs0QRXKOgh05rzcTYfzKYoq5oKNhnI
xzFOGOhypKkaUkLICXrTDYS8vPhA72MAimzt1L5CTvGEoFhbPEDW9of6ZfkLeloZJz0AwMBJontx
flSTl67iOP32Lp5NMLsYKTnKN5CRQz4zgYf0Rc3/qipUpTgPo21vOJthgqosFaaCeujsNOVbnb+F
vBn+zdt+9ZFYxDQJzH/JBf0a0KsBxd0J0CeMzHBqQpsPoLUlJrDOmjIX5Uxr/ih6mjUGfAcr+mmC
nL1/CSQM1PGe+r+JS+fNY8LsmLRCMzUAx4p3lACE8uGCWPMUQyujO8aNMzzPpwTU8OA1vnyGuWtl
XD8CedQwqXBAFW4PgT43vMO0/X7GrCuxBP6gInWDr3fjeaVMBNYgHDNkdByJ3A0OFH52y0vxEtsa
9B76mzjistttB96zPSbwipESYSoTqVutgG1zyUPwzomvwLJahqBabVVwLjTOaWNLEGqshbreYmBQ
UmIrx4BR/l0tHlSVk2LwzDCxV0SuVqoDvfvn2Reqm6jYByFulbTgxEbOsWax1EmSdFM5Ildq5uuB
uKnGiU6c7/MFR11oAHWZIHeNivLUa8q3aIi8UJBNxzRflSB0Lvs7J96ylJ5GVKRJTDUCJvObPvyV
i7dNwVkRzwQTPVSwu+pBRUdGhSuRvIB3zeBRkm2bAJBRQstV11lwyNLVYBkpSigXmMFNo0o3dd24
uRnvLm/Wb4LD2Q5zWHWC2l0bY94W+t+US/Gd6nbmoM4C1VnqRHeEs3W/iYNng8xpBQVSbuZ9r+Ei
rjOrvW8e1RMlyOh2aPI6JLZMkC5YpRe5Ey8SXt5T8E99LrHJcZS3uk6RI/NkYzjHUsPJmnLOCnlW
mHOrG5i1kCp8uaw3rTx4liB+KPCoNn+TVP+7jQYLO6jFdK6aBDAOcDf4/TUl/VX2FMiunPhT2ZtL
ktBQ0wE80NA9/rxxk1HpRTpqACeb+3nYRZBJ5mk48kww16Os1ANIA1D+nCahsLqycwN1uNFLXja2
GexWS2Euw0VcMPvTYN9M/XuHKZyBN9C0vRDZ0CF4KUMulnzeq7ypVSWRYUAJRFtQ3yVw0YEmxbp8
bnlWmGNbSxUwUAVALxU4LLIIrIXVcV7+xJMRf/5dCnNU28zMo0KRNceov7WyZKnpc6eZ/7eVsM3A
GKQGQ7fguEA7zZqyx6H4O8qfL+/WJm+DeV4Jm4MbGOnXQhF0V7M9z5ZUWrTTTV+E5Ec3UzJSO7Yp
AwixiGglVxOvCLjtdb92kh1ohExALws5ZX8b0xtZb6+6nneLbxa912tksnNVSsooSmQ43lXr0qJE
JtnLy7BrjqNHlbaKyY6e8u+cnd1M9lY7S1e+LgKKfZTHOhJp+YaiI1o/fBfsH/MPxeuQtFi8Mt3m
1K0p6bJoyqJODJbmMYyGOikqjLck+3gHGPX3EUI/MGvsK3eMLQIwxuDmryLY7Rrf3JNrxdcfOWve
TGh+/QY8Xz+vWc8HuZk6JLjpM4Qf3fQ9tyPJ/QEE3yOxYidwM3QQ/f8ASKEH7ktmTURdgZ6uJKEz
9dnwJCVjERk0DnvhfX0E36ol7CjpSY4dmHZIq5QHXJ8ScFLly/JwedmbIedsnIVvhIuUTZ0oTA4I
74rqZVKdgjfNSqPWhfWxNcp5KadcEXEJGArGXYAhyn5CKMxqpWKPUtticuLbZoa9WhH5vJ2F3I1I
RTrNGcBG2shPUfctI3eNItuXd27TX4giGRJRIejMyndEcZdkgQA7NfKOprdkUUa1PLaSzI9jjnNu
r+lsizmPBPXtqmkQBbTiVoyvuhiZQXDdjOKfhO3Vmqi3rM49iQUjmqsUs55qYpWZa4SFpemcgsPm
5Lm5ssJkBZk2laZI5SiyU4XYXV7LGP8KvNabQFcCcUmP90zf9sDz9jHpAZWhUEuqhBKQ+rUruutC
6O2kj73YiL5P03yllTnni22fq7NJ5ipfRlXJmhQX4NTVlj7Y2ZBYNc8Izy2YyNGqYSMKBtxCxqwS
Rt77fg8YB7S1OI9WzmLYt3EBfHRG1BF06eOxUK8W6VDy9FC2TegYpiHEoCSynz1PAzNb0DWYu2qM
/iRp4rd2GHGla5z6Kj0oX2PR2QzzWYRCn1vQIuPK7oVTuohuLE0/L8eFbWc7m2A+iqAFYE3JEFGT
EDIXQ7DPNXz/JWkcQelOgxyBaakg75eNbgejX0bZ3qc0m70WdZgyRqn6QVpiS2grp1H1wBqH/jDW
Ki9V/c0hPltkHkRinkKFMMWVnT7LJYQ4y7vw8GOys8Wu91SVKbriTRtuerssici+RaLJ7D2pGm1U
mnRyO8oMS4x+TGZoa8Ntqi6cKLjpJGdDbPkamOjQDDKgUVLhuQ+PS8EZ3N9+nq8MMEndpPdB14PS
w5HAI4KOrvyS+iP6aD9mj46/Kok9vV32j83jtbLIXCBGDc6ZcqRzHHJrpe1tWBl2nt9dNrKdkK+s
0F+xuj4yswUJIK2/CrveNa4M37ijWZzkyEfDCU/SQT+Q18CarjF061y2zVsgc6eI8oIBUchqO3np
69GjHtsFrwSw2fPHlOS/DmgwMSo26wDsunhvNA7tMVToNeB95skueeE9aHnLYeKUMTR6k0tYztBJ
ViG7U5tZi7S7vGc8P2ciVdKbS5CnGKkttNyR5dCLoobzWeif+BJvz1vG4uMVcLc3SYB4i1lkSyju
xPRpLLygV6xuPHVRbWXSyDm920WUlU0mMvVj08xZiDoeYH5O8kY7Doi/tvxMdYl55IGcD8VK9+po
5kpdhXkYYyA2Sq5OHQe2EkecfSQ8O0zIENRalcaUtr698BvlxIowbtDtqR64tlesyBks8L1BoAUc
YAQMWcU1VaTlKjds/wwFs3SSTuc3mUdSYwgk0ylPQJjsdeIG44NieH/ilWcTTP4+ojYB0XEwuUSF
Nw534sSDYPPWQP99FaUkVdGnAEqTjhIrD4MyIS+LX1Tz9fIyti9IAD7+3SomIi2VIgdji2IOWLcw
2rBvIuv/kXYdy3Ejy/aLEAGgYLdwbcimFylqg5CF9x5f/05Rd9RgqabrPl4tZhaMYLIKWenznOJT
Ali6/jl0mkDdR0IeD/6DPotkDFSdm2kqdWguTOuXPj+1usDAc0ObzZEYqyQlGLTOdQxd5+kDpu+7
5VjMn2sdoFzroRJ1qf/lHZ9Pw5inJoK91SN4k+WIhHyfBoWr3DcHOr0uHvTjdykJaCZ0RQeNFxtB
DdOom3qDz9WQMH3o8A+1SmxnmJk2OnIYQ+xS5v5qYmaJ5JE35stHIOLt85+gMter6LkWxiPCeSVc
nLw49RGA/jRTYB/56v/noCwrCsnDpbYpBmhYf1emgOB4diRK8QRC/sLK7vtywCj7bwA/AmTK+m46
0SZE7jTX/YMCw78TVZFEMhm7b5YyEosQdYaSXKtN6aza0RRht/Nj0D+X91cdOCzq0LbhMtfsula+
mtKVPb+GqeCd/YvtOIthrL2KymaKlWbav6FWvg6i2ZX8xoMXc7tH9ApLLD1etld823EWSX++sYrN
oo1RtMJrpuh+KVfhIGrOU7v9dyhwFsCY3VbRizofMZGUXic3v8erOlTXKFwWEMYPl08j+k6M8dXy
pFG0BiUGomLEv9hnMnHL/lpBufSyIJHdYDeGtHzu5GTGxpC8RO2dHFql0yp27ir99DU2k/GoIgby
u7omTpEk5fWQSeNe8DeITssYjhrcdqZRoAWWXw8+pUtHOQW7Ptbk9BRRx21A8WmnziAajuJu6W4s
FmFMNDB2+0QDXCEdArs3g+yo7fA0sLJC6dSMa/CZY1939qcDnqN9BwhcwcHpO7igU2w4krRgUYg0
uAiAeQXRVeZLN5i4xDgpLVQjjRLNaQsumu04pD1MvybRR1JhriOSvI60L2o/O/j2vuBsggfJdhdg
ykrLoNzwdMKYeHgxQKQu3PVGc+hESw3oDJEeCSwoW9Kss2loOhn+fbmXblcIVYBn0h/JQwfLQ7Hj
pVdRQUYkkjE7uVRZBqhRkGurkWdQPMVcdlqpFDxTkRj6841162Z7VosSYoy2dyLresT/tOEjZbKz
/2ZRFbViLLRGwmbpmoAk/a6DG+p/CbRCYEVZYMUaeRTozjBPrzuySwIk818ydLzMneqpL/+zQjCG
ZUXxu2kMjCMaCxrSdE12fVkmp/WbA7nHQJU7nuqdkNacX0cANoyBdoimaGwBpjbztmvocN0YrJWj
+s1O/9w8NC7WFH6EB93Xd0ZQfpluQTBFt/8vXzH3jW+EU5uzURVsdNdKNkyIjxAZWetuKK81qQd8
1vNlOfz4diOIUf3M1M1InSFI2ne/6Bw8Gj0eXgBG4VE/E5Licm3lRhzzBOSuUFqrhD1ZXAlw4RTH
sX3pHes23adH+yDaDuK+uI04es2bawwzjGzKLdpp+hJUneYs5LlTPhQxb4QwCc/chv+hOeuUp7b1
5fElsUShrOjemDcQ13VdVRHW+RqfMuEaLsj1bsIgegIjgBMf5QeBWvDlaaZtyjaQqTRGLUCgM9WL
hSQOU/b24Gi/Yldxit3ymg07NRh3H1vEtLWzREYzFAN7fmmUgkonO6TpU5TsDO0j03UbEYw2KKRN
eqLD/mKNxVlngH4NV2sK5kDBo+JrnYWNItl8AzV7r3UwjGtWx3TsXVF/YpDjR6GvnmKL3Ak/QIdh
+o8cdvBYKjVlbnP6kTD9TuEnqx3irevZHa7VfenGp0rkm7nhwEYio4YmiAtlTJwgHfDaa3m3uDSE
BrJF5ND18fkGOIK+QBNFIpnojjTSUqLDNHvo/KjHZJ968aPk6n79C0h4N7LX74QOh+vezqdk88Ze
yoq6LyHyn431MACcIOYcale8sc6P3TfSmIxRTsIhN2Q40/SQPUyA8g/3zQE8iUJQKKEkeu6NNezV
cUixbYdg3JKCJTqChKJMA0t5TrDKmATFclMI2RIFn48wjqyZs7I0JlQ0SPwQLUddEvTShIdiLJVs
ka7OMefvWbX+eek+pX2I/o/pdTrOKE1+WGOSoVIxfN9IjkA3qcH4K/LffDrGZi3tKkc1zZDTQ3uo
jvmjWftm65Id8skA4ePyrd/RLkP/elkwfWaX5DKGjMykJXqKVCvV0eqfn+0Cqd7wICnXhgxOcRG+
rsCesdnllKEdXyuIyMdkcGSiBmmxH4dmd/lQ/IbU5jYZ47LUTSovKlYne2/yka2CTS072X7uVIcq
kFLhcDe1HJdukbEsQGwbm1YF7hxdtNL3FHhSC8qjyJwIXgCbHtaRNS3Tgh2lJLwZktzRJRE6tkAN
2YRQks0Zc6Em9u+sW0m9A32Am5ads8TEu/yJBIrAZoPSmIIUo8VbM6z6SSLyNRnzpz62BX5aJIax
GXNmNkCPHYBeN9g36MO6XWXfAMDjcPk0/FXCs8KxQY6yyHVrpOgjUCqT8i76an6vHui4a+GGe2UB
P3O/13fSMT/KMP7SQUQPxH3GQEwyACiD7SGLMV3LWEahMqB73civBWL8/jYqbzPg29Xrq2S0ImvF
jek24hhrZaljH5Z0sLNF9F0/IZs/1n5zTbDDK2NZQ1QJ5YcnG3mMlZIUNZR7E3mbdhp8AxEk5bGQ
D9kB7eUAU1EfgjYCCAR6ozL2sABj9t6/LYDaWqIZL42Y6HbEiCEfmuxp0EXBOPe9beQwHrvNrChp
CzyD6NlAqUn1lxOikqB3whhxEMVdjb/Yd6KUkD+FuRHL5hn2IOd6iVSNPNL6VnYMbD/GfOkUyN5N
ff9fMHVxA6GNRNYiW3qfpxpYhn7zn9Haz7jX8fVKf9k3otos99lvpDH22LRbII2WsP/afQ2Ood/S
VPQVZ394m+aYrkR3KhDJrmbPqyk1Td2OXhJhO/UuLAK5FR2L/+z+aCULMx62ima06VsneMid8g4c
oeBw0W5ljAojxY48Kbhs1/iO9HyRLMx4b/dmtrYoSHZ+epddDZ9QrjjN2HhrQGCcR24hgvrietKN
QMZgJ1pnNwNNRN64ZHctVpYVXwzhzJ/Q3chhDOYoKX0KamZad6LrXyVwlxzNBe2E337LJicH8QUl
UJAAu/97yUTyptq/fLtcd775GxgrOil2WizZiJGj6ClbXhQRBrdIJRmrCVYvVZYAaO4ZyknLJEeL
dmTo3MuH4O+sbk7B2BKlr5RIpcwF2m71DFdrnfpAQe+QWZ1WuIXR17EbmWIO+CNcBbZu6Zps21hj
eLNymySE9GFWyuit48t8N/vP8XQch58G+bFgu0R60kvBY+Bf51kcc50xKeJO6lPM/cq3ffti6Q/L
1Ak8K/0dfwWSmyMxZrJUwkiOwWbj2XL5UlXmcTLIXaKs90uaiLod/+IFzgdirGQ55Fk+yfACracd
LfQ76Jbx9+IwHkcfPHvedPWhqabz8Vg8bkkK07CibOhFlWAHsnGXrnYyTTA8yK9EbsQwXrWQUkkf
aVvDvMUwkEfNZHuVOwucTXovCsr5FuvPLb5Zmo0WlrNZdqZl/wZZKAE6nx0oaIBIDP9QdDEcw9EK
OL2YkCSaSxAQZZjW+l2i6XAo6+63B03vRduQXF3fCGPMcJzAV1ct5pxK7Gp37bOWAip5+HbZdIiE
MDaYYEQ2VtBs9HI5WOQre/WVToBiIhJBf775OJYMvBRNzyfg5R+q+TgC5KN9vHwKvo/c3BVjF6Rk
nXO9Q+ree90zLUTTRUH5VQPCLvHzzBHxcVCD+peNQDFdlS2DTncwNmIqx3jtyxDBTZd4iVrvyxID
U01xbc6Rrxay4Cvxz7eRx5iJuW7NmEQY/a5+aQXKgzUG0GpfjXz5M+UvRLhzuHyj3I92FsiGUnY2
5UtEqalSozwYerwvG/OXUlQvl8Vw3e9GDGMlDFlfUP4wDU+L+306DgGwikXOkf6OC9+KjZ+mUKsX
TUfXYHKxaQ7dWF/qPTlSlGfykW6daSu6YRGD6G8MQxtVz5twqdRxnTwpr5yxfSxA1aqLOLr4HfKN
FOZBmVk66JkJZU+eZw+gwH6xa47Tz2lHU935GB40rzqEjvzU3ZoAQRaFh1z/aBmyapnYrlFZ3dem
iLJ3zYDr7qx9L/f7Sn+SdQzkJktwWTu4SmjZwNaDiuChMa9aVauszkOYWyU8ZeUD0NX79PkDImww
FMsmUQybxVQvlMaQOztHPTrfL8WDJXtdKEgZuPf1jwjs4TJOI7fKVq9l9ClG/UdYFY5lg+JUzZzx
Q4Z2I4h5TGDBACfFZEIQJrHN+raf20C17i9fmOg0NMncqHicYJu9V+EwrGWfxYc1RoVlPmjjj8ti
uJ/eNggxTBk8nAZjYO14srrVRpNAn69Iue/XW02UynFtz1kEu6bWN1UU5ms/eZn2Ssof6vQh1fpz
BHZHDSPfY6OULda7SXE/ZuiqpBjYMXXJu3xVfOewOQjzSUKrkY3aiGnlM8SrDEBC4Jqdg1ViCxt+
mbd8M4RxK73/v4zqRiYTnPQZkCDMAjwY1gmol14aIHvb25FT7tebBG3MCuEXKuUBRg1FUZjou9Gf
bzSwUZQZlDLIAWq49uWhRoXt8oVyVBzBnWFoQKY3ZUwkvxdArE6zJAkBiznaXh0WPimv6uW0FKKW
H+ck7wQxhhz7g61llbjEdkDSpmHOmtSC4isPBfKdDHrYzW3JUt6Ahy2dUd0afMDUfQZ0A8JWbXLK
qyGIfpRIM8Tccrxq4TuxTEY6NRlg5KaYQnkpwfqU+bFn+78HEXa5m+7Kk6j4I/pqjMXIZ70BNh/W
GxZ7vg3zJNAl43oqBqcwVv+ygnCM07vDMdFYRlqAba+wgRgRiMpjvty2quC7cVUDQiwADGLGlG3S
yMrc1Caw47y+PJHu26oKAi/uETa/n7mt1EDvYiwRQ2gEDeZW8nr5mAvh/Th5mQJcElSNgbOOYJl5
SVoZV+aYoQaYH/pDczJ9iuJHieMvfw/+Zf0R89ZU3Oj4WFVxnZUYNui1r0Vzq9oCD86J9rfHYIE5
9WxQNJVOARvSnZV+luvnfgx9DWOgSqoKwlX+hzmfhTHmCcbFI8lAGwv7owerUF29s2+zXlSX4r6W
85d58ymbK+uzegzzkTZl2n01H0jYOGrilYogMRN9GUYBkLFlrVahPFQW1y26PpMgGhH9fnqbm2PM
etbrUYc0RapuFf04EsGX59sxBIY6FrLBaPKXLwgNM58oZ8xyTG6qmyl7Q+PKEuxAOkUAVMJ9vhOt
FvOKQtC3s1DWvixF2yFhQcbSYiKPoi7HwGzJH5NPidtjrQq4vaR27B8feUV/pLIQftZaI4ntYNWU
+Hoxv3UfACranoqdwEticxjNFlepxOt9QsJjbYynvB4EmSsPN+idHCY0qabaKuwIppPme5o7PBOP
NjpAbQfsjuZgob+Sov2Xfciinq+PUfV0yTKzVGEkRoB99XXrkOlr1wsSTP6zPQth9D1JiG3UiY7a
5IqhMfMOIaw7AGpHNFvFt0JnOUzUkFRkDeWxw7da4sBcK7dCCbuPP2bszmKYKKGOphqoClCJ2kiq
AOv0UTAbUYdJq0nE3cO3FGdRjMPLYmkkyYTPg20mh6B102aixJhXHnynecy7tZXOLMwVmXE9uKhy
7aSb0Rly7AnaR4pEPL5efrD82O5sJ9hNyK4pBmPEwRD465Uz3Qyn8YUOVoMf+Wp2NTqhr3ndiyjS
4l6lKhPL0lWV2OwIhDwMcksWhK26cjehxW0IYh++0d0IYBLZEbxzgJ3Ht5Iib8EEjJcgfNRqJ7rO
sbLqp37/qTwN+8u3yX1aG6GM4x0Ma5ZqW0M6GKvOYl2pUu5azb2SPF+Ww31aKrFUDQgfKuBp3rus
ZOqTftDh4HXpNCSj0xtBLpwOEAhhIyJznEet6CEkl1BowPvNUB0aakGswleEP0dh46KkLrW0kKDv
cfi10r26/nn5qv5FEcDsiSwMGZnJmPKETGsq9SMCO2Ck7UYVmACgLvGR3Bq5q/8C0fMXyRMtZFBL
wKS2igyKsn+EMravBatzaeqIJo2+1hxTSY5KJnlxlr5GQ+F2Q/pFavVAcFJ6kgtCWZDeTG3aeKRo
LNjsHJ6zfXRf32a7RXHk7+WDurdMrIMI0ly+uToflHX4ajjLa4cNd5gPugmivEiu+qTvaK/XuhHS
VvBV8s+1su5/0Bc5tlNUp+Qp2S+25o+LsUNLVHCT9OtcukhGZYwEuBRNjGovEkInKb9K2BCSqoc4
fLj8xfi6fz4O/fkm8rT0ZclKibbRwrs5DOYu+18/D73QjYRCN+ahzgAT/TaucT3MTvLT/mJTQHSs
YAmtOjfJ2WgDo/a6ZS2yUeExz9qPfLox08csulITvxK1Fvh6p+GfTAjdjWW8voWWQm5Q4Lv+MyAd
jmQfeo1Hm5F+4SViPF1qUP/SiLO4tzX4zT1GaTqFUa8ZtDy203zysl5lIGYbAYHYOv2OjhhEgeHX
wPIVKSP3TjeimTstSzsqegXwItNSOlqzs/XDrK1Amz1N5eGyPnL1fiOKuVTgY6ftXCAyrKMHm0SO
ln+LLdkdJEFGxLWOGzlMHJVPK/ipBzj/KTnI5L5Ise6h/lCza0s7TKLVJK7N2AhjfGU2Tko5rbAZ
JXkOh9u1/FUagoia72POMtjx8FaV5E6r8JDpTlyIWmZyb6eu7dMlQ9DfypjwdEQRlOgJsIzVdtkT
LHnCsU3uGmDW3wsP0U4DygJGYz1R6Cu4RXbBGFwfZtj2SOxIs1+Xq9n2JPJ0Wft461XAysS/32+a
HQxPBr0YzPltlUAJlpt1b4NsrDlRuMTmmj6xcmdflz6g/oT+mmuJN6IZSyyNk9ypUwTOL7IE0lJc
dVYhUHp+TrmRwdhic07UZsmpIl4bp8lXvOFkTVCS3ziqCuAg+13i2Z4In0h0NsaAZCawpIg1oULc
H2T7NGmC3vy/KKIJWlwwlqHQyLwwY1giVdcB4kP5rOuDhr24+Jv6mbxB+orqdBwbRTTg5sq2pejY
LmFCbC1XumpeUHSyDayjAYt0WVB26h5D4/9fFiKaJesa2oY2aGgZI6WFltFVKS2sl8CRCl/qWWBt
OYZ9K+CvFKgw2jYtbZSFrMHvpv0K5oNZuovi66b/eflpcVTgnSgmGTKMvswQpAENpr/u5iMRlrjo
L2D84zsBzFeZ1m6tlRXvZ+3BqdCsO9kogbEa7YYo/2wVyo29YAZKHp0xlZwi04LL5+O1r97JZyK2
TEpmnBFzLv+MpcZANXFhDD//thsfSZvfCWQMRld1Zl5MeFS6UwNF+rsZ0OVy40fkZ659AkWsI2dg
cRcNXvE8zTu5jBHRw1gqCtrOTn7Jv0wQWmIAN/qUA8zWjR8Uv3usP4lenEh5GPtRz/IgT3R3Le7A
PTPEN6tZ7i5/P5EIJvCQdGRIc4E2qiVHfhzXB0xT7y+L4DiwdxfHPGcs32mjUSA5UoxPZbJTs9Gp
M/+yDK5tOpsMjTGEVlvUSyO1YDuPTrXkFW3oqsaXvhbMxQmOwk6QrY2+WpIBe5sDB6Y0j114lHJB
SCM4is5YjCmDvag1yEjKeHbANnOSakwPd3bsaNiD+J/ujeUEyOtlUCUFnlEuO2BDlJK/6NFplazd
EoXPl2XxooytIrAEAYDv0eKwAc60djIfw920S47WXelFfvij3JegjUidFPPsFSALnfVVIJyTor8T
zpiNMo1kDbi6IP66XXzizXvbNU9UKCiQvdz9yHYm5BH4SjhnQACwD2uuutCKEzix7+kTKNrc+Uot
EU/R9rrsyC/hgygs5Xu1s0TmnZV2rcxxDolVuzrgrnA09bkwT2P43QIY9uXr5D+Esyzmva1LvuY5
HVrQu+ZE5O/1qNx2VS0wTv/iXP4R8xeSv5FKigyweBrd29+V684ND8vrujN3wMu6LX+KoCd4+4v4
aKammCbqRAo7VBLOfWhYKUKcFGi3bfLVMh5HYKS01Y9kvNHVGxC7uET0Lvgm+CyUefBy3ldGWeKQ
ppY7ansfDj8vfyy+RTkLYEKERK/XYiBApJObzKk0ALwXV3MOeP+PFD3e3R8TDCjQ+TkuG4SIikO3
kQsX9J+/VpfWBiSvETgWqtB/hz7nczFPGkxIfZVUKJOW6EYNfhHf1oCGKzC8pzc3RSmQxlf5szT6
800hokBB1lrCZvLUwnbj9SHpEF49Xf5SvID+3QXST7kRIhVdkzYW3pX6xqRXBvM+fBpdunSZ/xSF
NCLFY0xUWczGOAOuyFuXG7Pxl+Xl8mlEescYpNTucz2mzqUYEi+WXsbVk9pvzSRQb67ds2VLJyZA
2nQ2eW0XBbXxEvEF9gu8tT2q0vd2nl3S3JiSCCmQq3IbWYzKlYWpFimla4kL4JjOT7QVNaXf2vpT
YX0aNcEFcj/QRhqjcrpSz0anI7Yu0+sJOOzR/eUPxGtBYVbBIhoQ7hTMeDBfqC+ath7pThlQxa4B
adJnLvm2OuGrhAjeRi2Z+GR28syLhEsvvLNtRTMeRM60DCVSdInoiJF+nfjhYa48/Al+vG93+mts
CPnoeYqyEclW6TtEnnFOe7x2+qqn1/X6kKWFW+ov2vDj8sXy1GQriTHpbalFczgCtGC1do36GK6n
2LqvIsvJ8idQZrqXpb11alhDiBEHVQESIzjv2DWeqgrxkk2sYi0uXcXKsDtU781diRnpTlBL4VnB
rSjGQBmrVYYYHQTGfY8BxeHVrO5CIUU7dUiXzkM/5MYKxn3bgdmvBI8YwJAVnKf/lmCzUgKZ7nD1
gfoaOMWILNsKKG/+GoiWx0otTFDceoVm+h2WAYzGclFX9AUfiReAYqpcMTRDURXbYh5zo+hNbeWI
LehbIx7BzGWEHVzMmA8orSWA1RehMYgkMtdYVPOqpBr689quPazB6mF08Jic1Ed7h63Y2RHBg/B0
Y3tCxposiZ2nIN3Bk86OVrpb6hMR8SHxXIpBML4u6/gP0ZkjpW2zgi4asVIPtMXc3On1TaR9kuzY
u/y1+Ec5y2GPMrcShkDgU0LdcqwUUJ9Z59rzKAijRcdhjGC7gnJJllG8kcwuWMZoV9ehJ+u/1vUj
pUIsNfw5EbsSEinQTGmCsx8DhdasA8yQjq6+g7U9YchBkG7xDmYqmmKrMi0ss4myDT/dagnK8nK1
AgI+Kk91VX9f9Dx0SCOiIeZ9LJM25LHEqNg6u9RrzaBfr2UETWHdXRVkAUTrQg6TBdqny1rB9Zdb
SUwknYdzbdgz2jTmY/2EuWkPyNWH/gjOEjd0cr885X4ihIoRHY8JqqWhjbOxBhuMNfU70seulK+n
2RJVgng+a3s26rA3RjcinWomfUcBMsHKpUvkuS2BY0isVt6XS3iK0xXYcsjgBU+N55VNBL2yiQhO
M3TmDRRSgnhqweSvJR8LqQ8K26+axR2ap3QUlG/43+8si30Eul2lDYYOqUWM9pmf3DfH4lO0m9Es
qgLzWPr5J/vHIHDP3IulrWZKXYmFCMZlLorahHlvo4FTnaL6Tot+KeHNSIpDYp6U3gwu6yhXW2wC
D6Nhuw3v7/1nNJU4HjQZQbeW/Rqzh3FcnLL4flkGNy8HV+EfIUx8Y4VtqasUMdj4Et7TRC/bRYf6
qve1wLgS94h4O1MooRgGdkksxDkW8wQsIxqwswRSVXAGH2VXpbCDV3TnnHpQzTHgQtfnzEvQgIuE
HSpuUraVzryMvFPydVGKGa8eLz9okNYCkuRIXMBfCqXRX8bGPiCmJzYQWmljhxFWJcVazAuCVKtf
TxNoxNLJ9i9/PpEIqkKbl77ms11XZmV4S/yoyVc1sPcvC+Dp4PYMjMZnRt8kRkETc3Ldja+tfCql
X5dF8KZsyVYGEwkMdt2RiH6Uzl/As4vBohsKXoi8zzUC7Sr0+0AUKYrujQkKmjSW1CoC0lNpH0h1
LEUBm0rV+NK3Z0whyFOaqc0QsI2aDy1388OCPizel5P42Un3rVs56F3gYgQJ5i2Av0r7zaKqAPex
bW6WLYKRcY7RMIWTm9wcnVFQF3cn69A74xFjWwVQ7bqA5hbLfr2bg/KTJghbef5gK56xLXJlyWMp
QXlWQFcsu6kCDzVG4Ga5dtZahHNFNfHCjbM9TQlYGU1qg1ogUe4LAJBHiavku1gSTWsJVIcdhRv7
uA4lA7XZwVpemineq4m8E7wInp/ZXhxjOfo16WJVhZGk4X7mVyf9gYb7NWCTWiffY5MMnOfyQ/VN
VHjmH45YWJnFOJDC7u+joq8nKyWvsUvTK+FdiSR/oNON526q9NfrYFdjIi/dSFeSlQWUMrRPptEd
Bm3021UJTLJ4UkqceUpgZQavVsnXVlH3q6mLLpivmee/gbGbaB4A9tNAr1i/Bb025iOMV/2B4mmH
Tuf9RjsJb7KXWXB2/vWexTLWVBvWSQYxBcoW1asu38/x/kOKcxZAz73xB2Qu8jQn+G4UF2E9GEd9
X+3Kb+O3ESgu9m68qR7B+ha6ixDNQnQ0xqLGfRUacpuiNVjrmNGcdm1OBF+N89E0GTm3geKIAvRU
5vawOpyHQ7yAwG6eHa1GC3V1humlkB/S4vHyRXKMiQZ8Yvhs2wSci8ZYrtCclL5DJcYz7NGJiO7k
VQyI9WuMMriXJfEmWt6JYp4DTlRmK7VbEyok9SvcA7CYsaYXJG77i8Iwx37+s4gdUUea49nfyWUC
MV3FK1wpSpo1fbXT20a+U01RkM7xgpBhqKjIaDbRZVYpilUBZgZAVeQd+BqwD2u7o9v69FQoRAr9
Hf9IZ3Gs01ULUsc5+q02kYIoAx7IrJ2mVNTL4isHdm4RkxMFO4HvH9lgj5Y+yKgoDCBuivX9QFKn
Cz8ZqsBaiOQwXqBUl9AsWnhvDJyAl8Ix+2sZL1jUDeE1c/GVzudhjKE1loOh4EioJ9BSlv6tBFHr
um9fEtdAV5X8HK57BMiRR+5ECRXHarwTzTzpZWrTJLYGlDsV/TabrGtdyLvM6wRqINHE3CwaC+Dy
ZLQCgdjU6uvbGpLpJHtlbxwoxviHth+3gthKSaq08pApBZB2xl203k3ZvcBU8PSbaICNNtHPVHV2
QhLLaFGSLVC8yHJpdXj4knqgDMYqhqvGHm1GgwMLnXeBieKFkeCMBpG4IiPtlWVG4fMkWkqbNtx7
YCMhSMdOTRmktzRfQ+j6o/Par9RMIVB//S/gdakBZAK7d9KZZyCvlmpkBK2T1stusIOHpenMbQC3
UqGEbPiCO+ZKszXYfItgY/ZtdmjjQdNilqIqRYof24521PzI76/kH+FbDT72RXkCr4yBUU2AZaom
rSezA3J2B2QPU0YVlEKvqTsUvo50BkpyQXRxjzYveBnE4wW8LsM7qcyTqKc0UcYYiMVzoH+u0Zkk
J6wbuBSavnm5fKE8nd0ckNXZuir0xs5hXIZ1P00HCcvuogENnhHZimCctbbkBghngctXTLe1fFuJ
JrpFv5/x0JVsDrHSotxfFI8jGKsHXUS4+Qagwur49gjMCxtBaZN2iG3eggA9MI7zAbzn95NPW0CV
a9ueBhA+BWO7SJ1cChRZ36BI4qU70aS86LDMazOjKpSHJje82TL8UV2AklcI7Akv4d+qH2EcDnAU
zXlMoBMdcmNAuGPAgOIo0Rq2hHRU3YutiOhYjKOBSZUncwCUIoho3bY3HbUQLMuJFJ0Jvbu872Ot
mGZv1v3Kah1sT1ajCBKPLwSFM8vEHjSKSu9DD1XtlDDRldmzrYNaPhkoXxHBOXgVQXydswwmaAO8
cVhrMfIzcjv5epAH0U/lQfezgxG0J+tBOAXK/TToWRC6V6b81fTHXkG1hPl/vEu2z711b9xRfFKa
h42fpr1ov5p7iRuBjPq11RproYKWrpbrR1Mi/tBbD5YVCi5SdC5G5fD1CgI+4sFTh+ulAx2CoH8r
+v2MLhhqlcgmsP28qXmW7aMkSiZF18TogdLOcqTmwLI0ez/VdnEXWKLxcJEIxg+hh1C2DUWxN9W7
pLLcqvElrPpd9kDcDAtjEf8o2F8z4t0w6eobrY7qAgO9AbKpdcz80DNRhlMf9XulRZib++0nURuV
V2/WtqIZ16SmxkIsCmks72owvVU73e/90Inc/4rygHqJv7zI5qCMowrHRtd7E3Rl2XN7GHbRUXKH
QD+CkANUOh/DMX53OsZrNdbSZtOMMKL3/tOT9pNPmqcfjSsA4QmGaakuXDocfQ6bwAwpZkpmCVQt
Kr4eZqivpoCOl4jIefkR2eYSGevQRPqqFzOGCLRTkcMzaT7ddE1DNznAe+zlQPXio3loRFG24C1o
jLnoSQ+gmWVBlGEtV/FcXOlxd1jR97n8GgRWg+WYUhrLGK0FmEpyrbkq6f1eTb2PiLB0A8hNho29
j/dfKq2aPFoUNHFT/Tpdb5VUYPi4GZ2GjPS3AJvNR6ZeU0eZBnxpJh2wenKDyaqgktSbZAp3Lajh
MARywLTpYfjQHCt0/iybUcN6MQEvnyFgV76Hu4GikNAVCcOxKid11KtSSEtHzfjfen8WyNxm25ik
LkIInNfx0zIX7pJi66kyDiM4VJ1MzwRfj+//NydkFDGzl0pOWtRG0wMd2ckDyU9gt3Qw0QBK7GCL
CNOpDbx0QMaPtWs3tU0Id5xgWOdAmbISgOa9DZqC90YQe/LV/3ybjFOTbLmeQYaJqb9KP5AW9IlG
KzgQP5jfXCDj1SirB7DsEWvKuzEYnjW/ctrA2BUP3S66wu6pPwWzb6D1A/Pij46ym3OnRzj/X3Bx
CJSHhR9QwLYTxSa2AZfwxqpnV61vpPbKrntvHnKB4tCru/Ad35LOjYGOsUxMK6rwBmrr2ORrJe/n
6jioPyfMXaNkJnDrPNTy7Ut8870beWtdSQQIr4ivkDbHiRPdqK4Z6Lhh6zAWIKFCOZ8SkE77LDBR
HaEA5iJ1Et0v6wHLUUs7rQawcvUqT69anDl2+SxHdzGKnpetKrcKs7E8bGXCUs1KispxRh0kfSJP
83cQJ/tpoD9g3uiz6ZvgLWsS4AzKe/POvBb1Ev8llPnzctjJxDmVWtOM3swCCYZdsdNPlkOwcClh
56IWHJbrDFXUjVVUc5GKME9oKJqIzBSvzCYgEVFMt+nmQCWi3QfeJpiGmt0/ctgpkgGTYSgFQWdz
kESB2zRAuxB9Q/B4XFWHyNX25U6V/csfkl99QfpGUI5EN4Pdg18W08pXCx1E+Sh9zoPxWx0Hva8i
qS93nWjJn6uhG2GMNa97bdbMHhYA8Agd6mfpQbUx3lTctR9BIcFl/jkXYYLdgchAnq0BXKBNlWNk
12v48/LN0b/1LwuzEcDEt7rVjcXSoStTtPlduSrXeTGXzhA2r7Fwyk4ki3nZPZA8k07FeLhkHHLl
ZhwwMVV+SUJRLMPX9POlUYe1sWILFsEwDqfTVi8YP13ygqnBO7KjtGho/IDNJd91x8vXSH/lpWuk
f9JGJCY7i7aJa/DoqWbvhlId7yvAx3zE024+FqN4szwD12RGKzKrflrSvf2h9FS1sOIDkGcdL/j9
KdJW6pKKInHry41EDiBdi1XRx6G/4++bOstglECTlIWYFm5qOWYIStDAMjzzXoHffvMmH0oBNkdi
dEHWagAgq4COzfJ9PiaORPMOwRviB88bIczXBzfTkvd0HpZWnDEChakCisG97EVlWb5mny+PUQAz
au3exqC+Jxd1MGhN5Kha765pJkgMRXL+j7TrWK5bV7ZfxCqSYJwy7aicbE9Yto/FnDO//i7ovKNN
wTRRTx55oDJ7A+iERvdaTP4Iprix0WvMREnG9w7+O5y/9SPHZNa9wWUtTNqYD+CaKWRcCtXyqz5M
lincluVVHPAox9a4s+BDL4KYwFeGs4FKIsau1BsD3JOVXV2r+2rX7uWDNe+EO99CGnOQ9wHer+54
5Yp1x/AunM0WCyEPkf2bqCiRR6F4NngtOuuFX4JHUyACgF6TRYAXGrzjdHVGYaT8u/CAVVJwNjst
nOIL3gCd2kYve83lE1yNgQuxjF1JxlgVsQ4NoYPtFHh+ciuk5XRwtK7fmj5oQaYFl+Fu29OupsQL
wYytGckYJQntACxa35Gyva4chPq+Nr2+DK2INz21enwLaYzBtTWqXKOKUFL13/PoUas4RrBqaGjU
R2cv5it09ilHDZI4nAp4XKWYLBkYwmV6rJqH7S1btTRigt9VQUMHgHEZt25OyawqqE8UemN30kFS
fEeZH7T2E31cirIQxPh2jBDlEalR5p7mb1r3OAvP2wtZP43LQhil66eyn8ggoFfYnz1fTc6JWHBC
LG+vGPVKqyHIRN8fQSztzebjNN0KAG7qeE5p/dwvK2H0KhGbUjAUrKQRzlJ2RaabsvS2N2s9EV+c
BuPEh6wFkPiIKYPCbZ3ysb8JjokNRtWj9qVFr0hq8yZOV8uJC4GMR1fkohDHdkJon5MQ8OwpVMHW
mkm8monQnyrfDFtLLOJRwuSXqE+HztDzzxiUIqO5QsE8B/rmP+p66xeRTAJcBOL8JjBOhW5aQzFw
7snr142FFCYtDwTik3RoaKd8cY1BXsAbqSCbruHyeFxzqzq/EMXkZGAKEMseTZ+O3yduYERHPed2
q6zmZJiNA7mjJKnAify4aSMmkwQ5QUmdwkTR6Rfj1sf1iRan0FH0yNFLnjTGiiNTKEDNBC/RuO1Z
Arw+aOof02fNS7xmL99vS1s1tMXSGHsGb06RTRSWZ2i/t8Al0USwgoe5+wkpCAUydE7FIAOTYvSV
QeaeNgXPanjoJuXGmAGc4Euc2LfqnC5i2N7jSWzrMO/RxqkA0npUbCDouSXyTd5I/OqmqZRNHbRn
IqCTPupDm42joBcTuic06SSqg6UYhdMEubO9a6uqvRDD7FoOKCVNLsFsNcnHOH1UOk7c4yyDzb0U
pa80k074CVFyipLxgLmM02yGnMNf9wYasgQF762GpjPrELpK6soK66iU+XoGiFHjlwAZqneTOj40
fptbZI5OkVm7QuZ/HWNe2F1d50U+6/O0aB4iRcNrb6xqx2qO7WjSjpNfcq5uPDGM04v7JqqmErec
SARsxinXrbHk1HnXK2KLpTDerpTFRgcsyIhs9m0Oz1EEi44tZLcUZHjizcatF+YX8hjPl1U5BiXI
2GF0Jn6UARAmoH9/Phrgu8zQTclrEF1/N9WRg6FEpVCutY+Wlcb+iHFMlFuSV+EmvC3/oVxe6vV0
o1nRo+RWN/RhMUJtddvSVo9uIZZZZt76eqN0eDcvxj7HHdjI7SEBzP9cSxxjWLXpS7hiMeW70SwU
c9TRWVZ8beJTH95tr4T3fbrSRaEll3RfNGeEw37OnjMhPJr5YG+LWN2sxRKY3AzsV3NNCEJGH1XX
UiTfNXl9B0o0HhULbylMfqZrbR+Uqg+zjYabyqhuI+Dfby9lNWAslsI4cqGVx0yneYomG1asX41R
ZSnaPeHd5VcvZQs5jAese+Cc6QbqErr8U5pvS/08k3McByfMc5TZbG2vimtFdGcXSlD245SDfJRa
bXnGS0iCtkLTK+z+ZLpZZGkOuaNASRHyiW3Jq0emE9y0ZYzZYQLto+AWlOLw6UiU6uaFxAeSf9/+
/upLOSKiDHwdQ1PRkPpRQJh02jjgORldhMIbt+RoWIU9G15voXkHDzIokjWt1SQ2Jq4/IRt3UCQw
oIBUZcLqvYa7m6+ihQyTpvdgtQQEFQUU6kFQWx36Xf0r3g173o6uac5SKGMESS+UcRPgpdKsKytv
9pquAwnNyqOzaVxPMaf9e+38ltKY85OaIQyqAd0VxWz+qOvSCVufE8LWTA59vSKRQbgGHEhGNyM/
1gBwgSe0sjlG8s0sFK5ePyeC4mwf1+pSMEIuIrlF1slCrYsqKGsTAu8hj918yMoocuVhrjhKwZHy
Fj8XlpalKWRoaPQO0oOK8VXu1BBHADsdpYBUcO4JiNDpoCIQ0L1StKKrCG2Lby02T8Y9+Wd746hG
sQVo7bJxb2OGiyVVk6IPMcFTsqz0lt4c+vRqSAormx6E6tu2qLVIshRFF78QVaLfMwx9ZBdGVzp5
nttGMh/kKeNcC6h33VoR4zT8cEz8xIdXSg//ThtTMBCZa6q8jWP8g6CFZkRk+Ieg+SHoz1p9HdSi
rSmvpHza3rfVNHC5cYxXmLSgNHUDRb7/YDNnK3TkA4Ce0CjEa8/lnRLjFAiAWps2gM81dZCNXE/+
sePhS6w+NC8XxATIREIHjzEiRVct84beeiO3OgZoAqG9Lub33g6h8qgelL/IwbgeOeX81RvKQjxb
ZowzNY/ESaZW9tZ/4pj3yo3s0ZyaNwa8WpBeymKuCcQIeqOZ8P7bhDbo8zzggP6ar5UDpuWqg/QU
eHfZy9+pCwsCHc2yMASCgJaFw/RK69/RTnhCdrAH4ITHy+E56sICarW1mU5Dj1waMeAIKFmHKP0X
yZwPnEXRnHzDqgnjPGolM+pZoP3rqvVGivuigmXx1bB8SzmFd/qBS81ELx9bEhk/EkbiWIGolPYe
ipirzjE0kdnambbGR94nGKDBffoev9hsQxmHMI5jeJNW6Z+CQvTUCL44ijgBbPW0TCA/KUBHQEhk
6oG5lnWBVKLFop2viXZUQnAqcpqS1yI+GDxAsQqYME1kuTC7tmqiVK7hfmvw4AhXfiq7enxQNE5p
c9UrLgSx9/xgFKvUj/oOXeSUOSsExG70RNDfD7RHLhzY2sYthTFm3PZAQ5GMHi3rg/bQ1IADj4Yd
wUzltppTLWZ1bimGuRBrUpx3eki7RdT7efxJyvu/+z61skUI7kkSR7WE2FiVz0N47Mwf299fC4rL
389aaaD0dUs6JM0lrqP3AzrTyu+SdJgwSLstabWevxTFmKc6kkkVaJlJ2WlHDLHcBd/E2IpQ4PYA
u3gWXzRE47+WykT9fgwkOlmOKw9YmN6gJOaTfGhdDTzM8Qkjpx7vkZunEkzwJzFw1PMG7TXoRbDG
+mWsX7d38u0WtaV0TMSXUMnrxA7tZOPP9qzYd9VLC9in4nlycy+7SmxDsjBQK6JHOT9lwG6pDt1N
5JmP2z9jtfi0PFAmKZBijYCrsqPFLrwkAKQjdvTrBAOiNDLnV7x95fgpllGrKAOjkjvg4HWJYgfV
qQO4Wl3EllHyHBXnBE3GdzTGWJuliaRer33tQWta83UgUQZC5ST5Uuu+f2X0RTrv5CyRbktVC2dr
SgQwYPuNjSbK71U9odoCboeauNt7vurVgOWIyVzczVCv/+gOlCrPayPA20MnX1WogqXpTz3muIT1
c10IYRQ49quxlUFA6cjf8rMBPnua5AnfFSu4RfPkp4oSmF59XxOjzeqY51WeoRqS4MErM+J9akS7
T2zbJcSx+BLpJKYzCvXYNrRDKv1jFH3nYtasHo1IdDDL6yqekZmjASYORg5HeFIC1nXyoPVHJeFE
aroTv9v9RQRzMEM9+OOcIqbF5J+B3EmZS0M1+ZI0j6TjyFrXAmQDhoFmMxno6x9VLe8xTZTVBQUh
ACbObY5pPBDJWCLtyMDgd8cJD6vbR+vK6HUhErBAPorrjLkeVRNagPbkOfRIPqaJlUvtMLgEO8tD
1Vw18YXSMb5LLIo4DdIRz4XxUSvORbvf1rhVZ3X5Ppu3SVlZN/mMoxKibw3xUqmwxtQNe46YVY1Y
iGE8VTvqSq5rmDCM0tASqkcBr2qq5g3+3jB3w/xze1HrZ/Ruqew9Re38oBcbLKocHxLTzfPTHHKu
Dbx9Y/KdzECTbyoCDiUnya5qEysQfjapuhsq9+/WQhVkkVgFrZZmyQBzzRLTTqIS/2b7VA94ZkT1
9jebXZwQY0bAHhBMVQcICsXywOiEI9ybLl7Sdqkr3Eqc3eMdEOODkmSIgX/3lvS+ROa5kl7Bk7C9
b6t3cdBFAx8OtxKQsDMyQB4z1GGUo6UoCW+rWNpnanJXZbFFtCixprrbadlUWFHZOOZk3EwjcbZ/
wWoxYvkLGDcY17o0FjneaKSbSLNUyVIwSdftsLEYu5Hs/jh8qZ/1O/oIVqLB/zMtmUvx1CYXmiPp
eSUHAm4SWWZ47XSWmwq8bLwchDqg3/RGRhgxgCeCmybjD9s0L9XZh2Unr/UZDPGn3KtFK7jqSsAR
lZYrWw8lBqN7jN8Od9sbvOobF6IZ39hIBamAEAmQEWAazmZ0zjrew85qyyluYP8tjwXGwGse4ABD
YCqoPl5ZMtXLYn0ftfD5pWBa/iA7VZWfg3Dc10PAKSetrg94UwCbkvDPW8Pl4gBnsZGIXAM0KKzE
ozyodi4RDszZiiFqoF/Fy6xuoMKtMUYyhFJo1gjVTmOKdqtVZ1Enx0bl9kjx5DCmUAOmMcklZKr/
FRpjD0MfznTbg9m2Aq78tB9ETklirUL2YXGMAaADqiiVNqdIWbRds9ppB8oppjxQrCyCYZPU9nlT
7itn9kEmo5NomSxGP4TXGZBmkxtN+f97zuX32daUWR8qqW0LfL85k+GZmNdzzNEJzhLYOotSxF0l
aHrr5NqTYaD+LHEOZiV2flgD4zLCbFYk0dcGpxPvZGlvpmAkmR9EkUcEwVE6Fu5umBpzJrqAFgch
fDKFH7HQXwshb1hgre/5w3Lofi7MdDL8zGj1qUXNOT+IoW3swFpnt41NQdkitKy9YSQeZCt5m+kK
PPl+2w9S42Fc8IcfQPdh8QMqEtZzYOjovUfXmvZVKg695sxAIyry2toWxdtSxl/IiSk3kRirTo3G
C/DJxkF+D/rXLLBbUfE5r4ir63rr9cFFBSVFZmPbtgNlSIyaEiCQIktVz30leLoOIPZEPQ5R42yv
bVXvF+KYbSxMJZqCQWudgOxa9YsRc8LV6t4tvs/snaaiRX3u8CiqSrVb05RbEp1A4M2f8ZbBuFoT
T64ToA9HZ5qCA6ClPEnh8VzxVsI41jRXkzkyctUJ+nPS3hTafZ/82D6MlbQCVyza5/Xv2TN+tC+E
NAHQNlCbgJFM73Sd12B2gPcsvuqKLmLY1jXTGIZOTBGXJuML/rFqvbdkPFQWL9vLWcsjsB5UrhV0
HEjAEP5oo3KVmFWTjC2eTvxdhv79eWfugG1g8yjI14//XRB7P0XXmx6OmJ119OAszYeWPHBWQm82
v3mby0pYrwrqhQxsBSmdsS4fCdoXgH9xGO+zg3IOj77d8i7c60f0viCWXbIHYcEo9TCbQBfRkHEd
gFMKyJsp4c3+r9xRl0fE1u2aqAfWVYGOgryqKICorSTJVRTID8M47IdQ2XfRJwD+P4hkrsV13bSS
mkIrEkyNp0VqSwaG9jidEuvW+r6BbFFJzMks1/QipPqA3E+CX1HH6VjkHJFJVWYRgMIUc/fBgETV
DL7LCbF6ItrCfDOZxNtWPo5ym/TvC0F+GMbRmFP6AM2cvapPx31hKOn3v5PC2KoAHiwMvyDHiqQD
OjMsIeAN7/KOhG7oYh0ZsDhrUOxhw8bnIMssvDZYpcK5PqxVxj5oFxMJwlJrSUYSjCLczB6ea+3C
/vfBlkKzCVyi6rX77gd5TFiYxSLSpbZCPfauc3WnTu38ILvNleDKN9GuBSjS7JZAxy4OBubaeRNg
vD1lIsY8j02sSpRHavYS4R76FxKeF9/2fXhT+Hhuea8Xape/ddGg3IeW+vJFPqRI82RHPqmHiZPY
bS8JfaUfxQnNbOgmetUcubpHh5BdzKei5F5xZXzlzw4d6IyMlDSummJGqK3c5rU9SHvDkR+1GwKI
b/OWV5TYtmCdHYHAOGwkGTnKTAUirVn+FNXPXJDew5POJo0K+sK1N4aRIbgLNEzDizdNMNnbHmLb
4elszblMKMqZQENFqD7r5jdBQ0if1Zs2b9xtSbz9YjyFUvmjIeXwFApQ0JW2O5lVzSn98UQwbkIs
elLM4tACMBg3B1+3QpPnitYV2QQZBNRLBGbkRxVruzSuS7Q9OEZ27LPDBHPhgTX+wdu9y2ArNVLS
lUPf47bXOtNrcV8Ba9M4Vyhnu8Kx3vk2t9ln3W4uAhnrLFrMAuCFYARWirZTvehY72t3BvI/7Wjn
oXWsFzNALvN/W8hypIJ8Pc61Aq1FimqpHtkHbvzil1bnGWhWDW4pKnH81BPrM+p3kcpE9srsq3Ac
kDvk5j5Sf2YtJ0ZR3frd91y+zwT0NvKVYOro94u7STCuJl21lREFATGUzmMvyxzD5WoJ1dRF5E3b
OdYDCf5nOvq7/jZ2BLtyeiBYqIADKe2QY1scxVcZ8xUrodWyGDXYUnPbESQos9tgdduHxBPCGPBg
oJN5mKD5CXgAx+k1To6JWHE0YT07vpwUY8KyP2saDgTvXl1NrIzku64n56EAIUKtYnqp9Q9yPHG2
b60VBynFRSoT1MNK72M9Q/fS+AVNEWCUS+zS9W8CamOfAVhaCmMRVWYzTQsA0LeOoCQHIdGvwjHd
bR/VeuB4Xw9LEiXllVppfQmqLfMmjr6S9Jh3Xh7wCCI5GsEOq3eoY0RRA7PqMt/Ku6izCjXbCUp/
t70cjvlqjHsIok4T2t4cHDMStEdNA6ng2Mg1zNfXuge96YeT0GfRP9tS/5BoXnaR8RqdnHfyqDbU
1ae9BVph2o4rZZZu63eTFxu2jiHR1B32pZOew8Ow/1wWc/kBjBeppbnAqDnupKX/VKHvuIp5k45r
EwoflJHxHElb+rU6YY21g1QT2ObRt/YkAbMtAQ79v2AKgJuUYo6Zr2oOgEx1TdNVADjToLf0j/WU
jWqhAmRLnb2iIFZah/dpJjrbR7juh4F+Isl4WdR0dpIzCuOw8QmKbQAqlF/f2CJfypfGET3QRrc7
vnGvWt5FIFu2AG5YCHAKpXXkFJCP5qMsvhLzYSx4jVzrG/i+MJ1RjSZWwAcSYLIuDaND06XnwUSI
6XNvewOpiv8WOC/LYXsUtXLqo5bEEJN/FeLHoeFYNmcZBpPcpP1Q9iSAhhfoCKhbO2iAKZ7y3Dv9
ytYqGG3LZNmnxST6LEQ7sxorfigBU0khXXiUobwNY1xVgj5fGWjl8Bnlo2G8DryRl1VXuDgQxicJ
UikKoem3DipGsoN6SG4VkXEVqYmVVcQrG4OjAbwTYhQt1uZWzXsDTwxpeZgS9V7NFadPPzE8jFL+
uz6zzCUaRjcHDNtgtiJ+EbLaKuTvf6fJTPYSV2HbxxMMM5MCRx6ig86ffqF6tKVnbPISJlIzz7i3
A0PX7UFLlO3yU3SgVK6B8wmM5g87xuQscllIqalA08Tq1Cs3tXxHIl5evh4eNFFWMLoNOleFDQ9x
mQ9J8LYiycM8j2Neo6shetIB0kvxBPxr4da/V+63z2o9H1uIZQ5L1UtVrXKwO6UH4g2/0EgZWLo7
2sZPgELus9Ldlreq4wtxzLnFgi4XGHIdHQ3D+CQ3rZH0+7rQOWJWfcNCDHNivekXbZjgoTiTFKut
6azXz79aCHs5rQmYeLu4xdvS+N3IvhYa2rx32yLWb4iXVaiMy64VA0Ri1FIp85ZiD1f0cvNr3lUO
BTss78yvvE5XzvGwd1Kj61N1GrFviR7bY5t601ifq+QTg0MYh0ALhoKRTSg7s7BmqLQMJB64aONi
4z+HZWgPIAfd3r71tVyEMKFINiofNOoIRcocuCGRj8MgWVWWcS68fzDcixwmDo2CZIhBgJpe742R
hV6SEwpuuG1Y/lkzAYEZHqs9TsotfmyvT1q9wC12kQlQMvB8pBQN2U7rUePNHf8QnDO3wCg+0GO+
xFbmmIf4zIel5u0s/fsipTT8RGlwxUeuLko2wWQ0KZ/9kfPIsW7C4GUTVV2SwFj5UUid49FNAEws
KnJu3f1KY44Br4Z37f37bL5Vx4OeY/Aa6qGg4JIe0volHL+JaW6VvCHv9bfChSxGRepWLMZQA1y4
eOzRseKDjz47yI6459VK6ab8FhYvgtgXLyDcGE1u1EA0E6pdkUUgztC/in2Gzg/eSxfnfNhW9UQT
xDLPyeDUoFG1/DjQ9jixklP8Xe/FWKyIsWIwYwKyhW4dDfR47EKgJ5jmehBcSkU/73pXtRNv3E24
EtY/wRDyz7aVrev6u5qwL2FpGoFkWIMX0RXR9zo0XNlyVoCfOUhN6+9EMfacBImplwHu+MBaJ/Fj
S44BbxKKtxrGcqOCNEYrofgs569JI1q14WRciK51v3TZMtZyq4KYeobpDCHI7Eqv7+Y53ksp4Irk
4FtEQFiTCTxwu/Xr50JPmDxGm9RETmdsHiUbHHYUpXDABD6SDLfcdSdS/uVhMYlMlCv+WPjoEYqF
2W6JIxtYVvfl7zSCSWOq1BjTTENOOLb5ycwaD1ipTmnw0Es5mweou4++dhyyfqzBNvVGujZdRa6a
WeGPfyfJswdJtbkTk9Tj/dlRmexDmDyPkaZSPIH0PJ5Du/sV7Yafut0DirzcZaL1uYzjP5002SoI
iNzH2fDxloiuJnsk7V0+F1aoR89/c2C/kQEkpa/3voSXt1gOLBC/ltlktSJHK/6QcVwWwzgKiQiy
UNVQi397LzHO6CW74qreJwNadCmhYeyat03o/d3iGOdB5qQFIixK36J2IsZdLryU3Pn11frBuxmb
LKl5kyZqHWjSgFkWtN3pGADynVFE+S/dlzseuM962RGPfSBQV4AZojBxeZg7MwOQwr96Px+qnSh5
6Q1ak2KrBY+74PbQSPUZwAqomthlvOt4r0CrDnnxC5ijVCYjJWUQjU5Z76PiXlbuC+PxE8d2EaEy
nrGuTK1q6IvPVH3XybdJdStDt7dlrOYdCxmMN/RNP6hmEw2LJOwsVQm9QqvvKgWet0o4/el0R37z
HAtRjE808fiSBS3S7UZ0dd3TEs520f+/8X32zSBty1Ciiv7Wp0YZ6AePXr95AYvuyJYY5gpEiKCN
YYxqcBrssrB0VG0Xj4DskgBUM4BXWeYYL2fb2AeEpM06M5JxQiGRBCtpYxHod4bm/JUesM8HxDdG
OZIRFVND86ROsgZl3vl+asUDp9LIMRyWz77Lo2TodTzYd0p5b451ZkVBbEtD97C9ovUCyUXf2D4/
vTBSUY0lONvj7L3RxsIrSEf6YCU43LjIOyZqaIurlTIkulILb/TzA1BdwNJktycNhHv0xt9eCaA9
5ayPt5GMe9ANHzg1HTwQHROiCXaxM24jm456UMwkTNx5Ek/mqpdf7CnjLsKIZIIqIoDlhQVkabe7
Cj2wZAS+RVkfEf631/iGTLNlbIzPQDcboVzi6Bt/mIC5nO0x9XGk7Ku+U7r5tb/PDrU7eb5VedOL
juf/T83uYGTpPdSwbf5iFAeymOEeU6BlSv4eyoc44jTtcXSHbfPPQpCwaSaimTJ8FavHOfu+vY3r
BQedmCb42A1DY8s2aQ5EZ6mm2c3ZiWqcHOLzTeSGToQ8u3R1G03dske5Angasx5fLpIZhdGDRFHS
CmAUIWms3Djq5UOmJ1Yz8V7LuGtkVAVIpWMphbi8RJMlPOA6gUps4KZeZkd2FKHzX0JbweTEVr3j
4aP8wdW8r/ItXVkYvy/ULYhgoSNjRPtHUbi8kloA+GSSPWV2V+6m4SSjXaxOjlHN8XPrbuAim4lH
lQyaza5FTWeab+bmlPk3g8px2X8ww4sM5i5fCbFhRGM4Ov4T6qb7bhfepE62a4DlU576H2CRsul0
IoDshXP9RGv5gsODWuZuMpPz6bWcxzXIIMDb4dXGN7PAsG//Wuh79Aj3sgfueCsmbmE6Ao9ccn2L
dUU2MNasAYbpo2/347H16xKqlc4vYVlbwvAkNjLH160KAbm0hhFJDYi6zDkqYY935tAYnIqcWgPN
x8m1DI6ubU+wWju7CGFzpEyXxGJu2s4xxV+adKj7f8r+qdLcgOz/ThBd7cIijGwSALyALGk2DLcV
0PslfsXRxfJDwLtrr1+CF4tiLF/Ie6DpRaj0yN9m2lbt4vlFuS1f02uCVqzI4ZYQOLvIhoRqVqqx
D/H00uEumsnnuXudxOcwusIjyeGv9pENDcQf8FwadBi+aDo7FmsrbE6lNDmKfDZA5r4tbA1vBbCY
7zrITiz4eVTnVYwsEG/zR5SzbEwxXfdoqlWPklvbgcMLD+tGvZDIGnWOF59BwgsdHcagfFARBnKr
Q4xQFDi8KbTVOLsQRv++UMoI3EJpDmt2xNnthqOpctIjjgmzDQdSVav9qOGePaffUg08Yq03EJ13
SKs52GIVTKZpaEkrGwm0TzWu8hi8ge0VqXe59FiEsVVVj9L8pRgfwq7nCOatjsk3J82XTAzPYNpk
2DX5OelcmXDGzHgiGEcrKHXfGiNK+wUSEiUgFh5/MmCActRcxjn/llUudpBxGEAFloY+pTuIbnwT
fDyJLe0KWtcHDRmvQWk1A7oIY58rUC6bRGGkNZ803Wtqd9Ln+RrIUnsyYXR5e2Ucx8S2ipBRNJQ4
xf6lGWbNbnv4C4i356a2B+5MJ8eaDLrLC2sygOMT94OM2dGwKtxujuJdTbrI3V7SGnjA0icZjIcQ
hKkdBwqXqez8XXugnK10jrO854+g8fyfwTiIKTYlRR9xpeq94ZlGEjQuO81P8HLiSiWfTEf6ur06
jsIb9O+LPewVOdelGiWevj02/WECH7ey2xbB0z/GXcgqKYKxAyjLlIWWP/aeCNhZs/TQAMmRxFsM
4yBkVa7RbBhipHu6a7USEPrW3PK8EE/rGBdRKk0U5j7KIXK+y+PHbnze3i7eIhjf4BtDo6sCuu5a
9JCXB60B7YD/ui2Dp9Psa5+p52gp9HEfgwNClI2BiJ6edGAzRB7vYXF9vzBXKYKOnehvJemFhhmq
EoxzDPORy+rRJ9VXtdM4U+p/COLvMtjrT58qCaAX0HxJEW0pvUWy087qjpJIpvanJnGMizBGy8Ih
rfuiRpmvG/cR2FWAmFDKPFrQ9Ur9QgqjZnnvD61YAfKSWNG1cpRxkYQ/RaXjidL0is64wzXyeuT1
j3PlMuqXhFGVmQ0ez3vAs2l25CYnVNK/BrvWHc7Sd4Df0YkGHlTCutK/7ykLPRRIwSzkTYu4Wz4X
Zm1JpLAUseVEJ54U5oYDLIs5bzqsLTGvpwTZw72pcFSRo+0s3JDht4BWQy+00zb7IHz2+095h8tG
McGoieumKwYsQeyfWv1OLm4MHtXmevPQRfVYFNSkk8auzBCEasffJXjNmE/JE8WpMXflMQCJkfiD
955CY8DvCdFlWfTkFk5CEs3KKGuU2chYHRo/c7WiOKHKfDYH0dv2fTxR9O8LUYHZ9l3fU19R/QSK
m1X5oSW1gAIaP/XQu9hHxlEoQemnRQnPN8OK0tkyh4M48MpOPJ1m/ERVZMNEMBbttFJo1/oxV76E
hFN+WZeh6wTgsQqIbBm7UWoSzqmMa4tu+tYYCuc4ka2miz5lOxcxjBIkjYKGHmo72hCdB0GwdVC8
bh/+HxKsiwzm9LNabSpCeyUb/boG6lgzxwfcmYDqCcigCsSYoeC2RXyatPIatRAKL2ENAeAzJGA2
bf+WdUW8/BRGPVATNXyA7gzOGCiAYH/sfC+WCfrDeSryB59+kcToCNA01FkMxX87YeZzs/Md3Vbw
UgmWF98SzyIuu6Yz8xpT6QJ+M2qT4uIRA4hC7PtHmYayXKooi2REtbvufpi/KPXNHIa2XBy293JV
QxeimGPFKUqkSTG3mKWNRYbXUvuiV5y2svWkaSGEOTAlEkqgm6AKRylHKf8ixvyQNMlOecUbYF7V
jYUo5sR0DEh2TTfjmSM6h4ETgaUw1ryuetjeNmX1Kr+Qw0T7VOirCMAqMLmAiNALLcx/Ycyvu1Y7
qvCCrAjXeSaYP0ErNyt7YEj6z/kg6W7vtxU5Z3EeTpYuzSG6f4WuTa1cTEXTjUptaqFhja7ZJKjr
yOr0Vohc4OTFkS3HDTAgR2JUUMEZsKQeqE/TwErTQTjKyEtBvCH4watAkWysNp0V3U7zBvfH2Y8l
zWmBIHVl+FU2WKhi+r4liVIyW2JMuq99ADpB9G3qzRW2LymtYYgCNLEpifSZpiuYjinhdkiIKTN3
tTj3I3TxyOD5U03A15eOYKRfxmD6xNvMUgzjFX0tGDKsG/PF5lMN30CEX9tKsNoot5TAGI8gaUEW
mJBAqeimawSrqwZXAt2dMaCLZNOwUJg4BTaaGbzYbj35U+hcoDwjqgykIFlmOwL9KVPaaYaDil5l
XLIVN/SCK/ItAGCSsFPxsKcfeLCDq3eGpUymelCamaRHOaCt/m2FyehAIYp/9BJEX/K293jNnpfC
mLRt9HNfm3sFOFroe22mwPb7BzPw8unLtpw1l7uUw+hk2Eitbg4Y/wy19mSIiC0+8fyoO+JudszT
5mlb3OqbFwF9oYy0QEFvFKOciZz5cT3B73YTAPMTt3/pQYUGkJ7oqnIGB0/dD+TVt/or8zDU9rbw
db1dCGf01uii1GxEXMT+88fSyYitQbAwSlZcpS+Gg2EEQPeDIvKp2+u3oXKd/Nj+DdQ/siFuuX4m
JMh+nvdyj5KkZGo/whJG2g4nNIeNVkP8u1SVXcNXdh13wn1NLszkv9D62wPAoGeRFAFXOj7Uhwyd
rQEGWNodD0CIHh+7vKUYJvFrMWyCKISmYMrbEkh7EmiWr+229/DtcrclhbHEOa/jyEDhFXPY0xva
eehAmjXZwX12r8ETgUv+pgU3QuzR/nTQfKO7QNxTSDX67F9PO96xrpnrct2MuWamNI6qMQ+OOI12
WiuPtSl6gohOkbTghGDeFjMWW4iVD9A25NZ54AzDUTM9nXfj4SUu7LMAaZU0kCdkE8aVtoveeLiN
3EoOtD7iz5y0dtUnLDePMUsJI8b6IOFG0rj1of/SuaoHwFVbd6ODYQ1f1V0EhAK49FvyuK1I63nu
wioYazRTXUuDCepauTW4vHSv+FbYhiPeqteAO3UDe6xQX1d4XJDr2oIMF8B0mDhga6iTWTb+VIJP
QTePanOnBLLtR/ezkHAc3vrlxbwIYrLCUS+bXKQPLw2mgH8A49xLgSwYoHNztjXAZpr/lDzKq9W3
TSJKYPUloqmqKqOfaR1MZkJwKWtc0ZbQ1BBSoYmdFcDuKZx8F0oe5xjXktJlPsL4gwGzk83YvqF3
DK72DGp1N37Wj4mTPOice8Pa0S1FMYYepkUXdGhsd7IgtMP0RhWPA5qIQv95e01rVr6ME8zJmWLa
Kv8j7ct649aZKH+RAEnU+qq1u91uL7ETJy9C7CTa912/fg6d+WKZUcQZX+Ai98GAy6SKVcXiqXPm
BAAbMgF36ErCmfBggZtLWWVDppQfoemGZ4oFQBfBw6iBErxIkyVGnAeyzYGU1UrYTt0ShWGZFBgd
EgGDKm4E6gpH4qY3vPVwtowwuQctVTxm4r7uEDOy64YcFEpdkIsf6G2ArRh8BJDhowil9+2gLA8q
raNUUUb9TPRvXXOf9Bz66e2V/M+EwmLkccUp2kKmLHlN8q2nqnGKkiLeizx1y80A8bYYhcXGQ59O
TVAQdY7xLfimYfSvAAowtcUfyyl+EJ3hmseZuF1F/9m+vzgCtHgSqrpE7tYwtH2iNFhK4nSJPb9Q
QQ0o8PGgTjTesMXCeonMiY31LEyNnjIUiQepu8Qz56RuB7zVipiAJwVzIc4BkmXzVBxVMKVFn4Lz
BPBWeUv7JLybvrRVyq0XRL1n1Y9cDLBWa6XyG5IPriLghgFv8sClUp4HOz1ObuEWfnsQrvoridei
3NxNGczoGiKHqrPY3jhaoP67oNWrkdEK25uKy+6wbQFCUDKld4DKJbO8OANlngbAj2g4Wn/MyvsP
RFb5z+9n41HZ1uE01UCM0M7PpLlpVNm5ctg3sn2wVlaYYGQaStfNAN0AJWL4xAlPYDUcK7TPRuD5
Uie7lu+FgZfuqSv/5eqyYWLgXsSIARuayjLs5DIIAZAEHIYqNdZ26Yu3tONENYB4d9TNMpH8saey
cWro50QkFc5yeKHUb5EHmj5PcpUrvnLGdtxY2WI2dJKXos5KrG3w6MrGa+E+OIN93y89XbB4QWPz
jK2sMRWFidYU8i9K0uRIpyibw4x1iYeIc5PZDPREVkQQcykissl7Xzfn0UwnOu0fGYE1d15kJPbC
a2HzjDDxIpLxnfoYRgAH7ovvTXbSxpd9d988s6t10FJjFZIEEitRIaJ7gHHduzJXLQgHfehErWww
tToxhULVYoA3jNQ4ofj8nMd4h8ZFWavrY9FLxynRTnpefa365Fc8mZY8dSdVm50eEtf7y912xtXf
wlRnQ9FHQP0AN0ARHkDv3VHURfZZ8QAjrSweHof3AZmImKSLOlYSknRvfpqbb01wUXh42e2j/LYi
FvMjtk0T9RBdxfGiFMPhSV0gZoxJAIw01v9xQezz0BLGsVo1JhYUXzfxTUjOtZzxbpWb5e1qRcwR
nlKIZwQLKmgFd9jF+XbM0BYAiW3hkWtcRLwRFPvQYeCY5VllTnTWGUqkj/hW2nSTKvnNnCRQgS58
c77b90HOkWOBP7KmzW1ENflU+dcs3KvK1/3fv123r/aPCRt4Xh3gFTBAhSbjw3KlYmyBugMvCPK2
jAke8zKaOuickLHm0EnqGxFJuW+u64n3rMU5RwYTQRYjnJJohHTAElw3wB/KdAyE5wA8I0xomIM8
q3MdwGFdT6wgvozyZ3HgNRB4AYjltVaNbOxJg+NKR5ALlBdyged2EUkqOhn34fO+L3B8jQX/ZGUy
C8GA+wjJPCP/HvLkdjh7xnbzCyLoUhSiJJuqBwmfvejvS51zXng2mHCQCdks94DIOLraHMBz7pQF
EPg5T3Fp+zbwdmzYIX5NCKc6b/HmV/7COz6kkIhoDYfRfJ2qkg9I8LwyjLcy+vVWybfvmyIPjNdn
Yb+aX0COMPIQedxV0b9hZSMz80APKQFWBq08yhg0oZs62f1ZtqDX8xGdNI2sNpEJCTlesOZsgEMY
wjnXL5FwqxkfmO1cm2CCQdbrujSUaFMJ4aUpLyZPX4h3RE0mEOh9Tlq8BFIOvuoITSxv0q36te+W
3ekOr5W57QSUdA8iAXhaZMbq56JvFyicgmlrvkmGz2N9XXLffvGN/7pdkDcTTAWO3z53UYcxyLLu
LQPSttGPj4SZNwPMEdXMWpDGEWD0MvNL4OSGnvtuSH8FuwZF1UTThPqRLLFML2Vu/l+EzeARL3fB
wV25QO+fKWmc8MCtBrYC59oc42TGAmoo0gClNpdXnf6Qksf9Hdu8Zq4NME6mBB3Q01ANQh4Y3fKe
HDTBAq2MfplOk1tCXsoF8wYvYW+69toqU5BOat3JetBCHc01fAkqDiS3RCo366WeyR9e2SoQVubY
2nQRjDpuwVjoNEXlt8CkF7N0Gy2GP33Ix9emGB/HIw5Ol4JaZDHlb2kruGKVc0BLvN1jUeigb6rC
HvN3jobCVHHra91tPR2v1nTyh3eR5XnIX2D0PhV1lZKuJbGlnVorc/QcOJ7GjSFf91A6wrE+1LnF
8cutTsR6H5mcVKbCIMwquF0xBoS2L+Ya72I/P2b3v/MFbyhnK/qtzTHpycwkTDfpOGeGCvBzUti9
0dsZMDD7y+KZYdKS2SRap405btJAtGWPC1BKOlcmgEbqnRDFVqmzkHZBLuFIqze00RGfxFvafGj4
rVhOdDKY4KGnYmqIEZocgugUR8VN74RLdaVezy+ilxxSzJxr7v4G0t+4tzYmcJhaUiwCnYwoi9Qq
hdtGdsPiPDSzZaa3i/F53xonbrBla9ErCWCi8ArZhPhLcguVzcKUrCH8QN5aeR9bvkpmZ6SKJIH6
uW8stYqsKuGshON4rApL0Gsl0SoE3C74DnIvq08es5z3DsvbLubqmgMSly8VfQxdQEwW5ZgTvBrL
1hfV2N7/MJvvrusdY8JDN4YpycYUpOOfG4haAgSSW/JodbqluvmRRsL+S60Dl2fHz/umeYtkIoWk
kVypwAvptJLfTyeN3I+pHSecywbnZJn0r1iXy8M09rWR4OYsHoANzbIPjO2t94+pK9p6Dtswgz8U
xDiTAjLo7eRnUenvbxYvebA17FxIhVmYSB5Uel1GuWQ4we1gaZ/o83FyB8EmTteBt3FMgDCKeBQj
Csss2mM/igDj8YaWN9EGb3sHQYn330YpY2WMKaPRhEYynVfQL0iHra3baG8AspadRqixCIfkmpeL
9xcns49t8RhASj1FPArlY4TRprD/tf+9eAZo9btyOyjezcvSoPkUJNr8Nccg1TmEnjzn9PKsMHHC
7GezaAWg/0zczuSpvJ8bHnXr/ikFUuz9QpJML8O8xPnpmiPcz0qJZM3118Lg3Z05xRgIIN9bEuUp
nHQwuALUV3Sn/EIHeufKSsErYZPPqcd7pOatjIkMRaR0QT3C++LYlh4E3ZubwzA87PvBfrqQRSY8
CImcm0DnohwyPyXCVVVdivHw30wwtcMED1BrOn9jkNFS46M2WOUQ/Kd6C4+O7z+OFJfD1Opos6uN
cGO0UHFb5HObaZxoynHo107o6tiArLwEmhTfJBO9Ob4qA05Q43yO19776veDcmuOpQafQ1wgsflQ
B9eixMM28mwwR1+sTaJhs6B1UR9Nwyr7By4NEsd1X3tEq2V0saJmsYAekD4VmHNGS2uIAS82GtDu
izwhSp4xJgKAQ69KpAY1VdKbs91MlWqJmZem6SUTW+6FljrSv+tS+XXAabW0uJnCpYvhzaJua6f6
FLr6ffmCvqqrHOnobnQw717hzI5+23MvSzz/Y2JCP0F/JWxQh2fHJXJkt/YNJ/rVewDjfs/cwk6u
eRNbPG9hAkQcgSk5oMqVdXyd598N40j0j6i9rvLsax5e7akcTWbXpXgTNNpvc/1NHn9p+n+Lc69I
iZUJ0okxuLHhJIV0qxTo5qtnkScNxXFEdlIUcMukkGS4xtze49HKwrufLSS3QqBx0qpEN33HCV/R
y6vVmFoYFwmhxdbL4hmucZ1rFro5aLUGhyi2jR+1U58lNznxBm43u7urTyUzwaMelDpfagQo1ZJP
lBG+/KaoUCCWXyRXPkyDy3sA5Hi8zJQQoySmo5GDa6UTZYihy8nPIufxBHJ8nJ220EE/Wy5UHmIo
j8V8iKHXrXLK/P3rLEYR3ucnnVQLsG3B6GjSYoWkuczFTST8FKSTQh6XoeE8O2/tmiqh/6RpmiQD
evbenGIuxtIsIpArwqXNnonGk2na2jIVqgAAM4mGif8zBqpJWbqq7hxMRnnh3B7GLnOzxXT3a4et
I7U2w7gbGDk6c5LQepcyIQbNjqJZmlGaVmlK6s0kK8UH4HRre4y3kQBMV13aoHzozrjTSuVtPHNG
vTaXBJ55SQFsSVJZ7GGAx1KjMCAO0wmLN44ERE+1bEtyfyslPSdQbH6llS3qJqs4EWl5OMnmgMDa
3WfkEInHbDzuf6FNT1uZYDwtbbo+kWYE1k45F9COjIaPkJGqbxbY9wrBSPVBKqF4UgTX8XyK5Ids
4AA1N2+vaxuMOweQma7Nzmwd/dPo6h60RC+pnZaYAiAgVqseMzv+sr9vmzCKtUnGtRszJyIBeMhR
7vD5ncQpbe1B94kb33zkNrk2xXh1X+Fxvp0BotCixlKC5iXJi+f95XDcQGE8LTexnK7FNYx0p6S/
mCbn1GwmnvUamADaDyD5E6huAr2LEwdDXD/TxBkAksNM1WFR7ZFXbHEODyt9IixFmuYaXRJxiXEI
ymtBdfZ3bTsWaCJYfk3FNNi24yIkGE4L8PDXmYhm3/XmXjE9oX/Yt7L1bQCPxH+6ZKLKYS5g6WwK
rU6AeZ8hd35WSBy4RdXkn/etbN6P12aYSEAkUo+9iUy93ExefEhPBrHqJ/BFoQ7JfJEHbJC3Nk9T
DFUi0BATMdr3PrhleaqRNML3iT9HD9pp8oITHZ3FKI8DgncAHUJ/ssujcrNgEHk+FmD4ytCqRpHM
ibKb+2vIwORhiBzDbkyJLEdloCg5IroofCmyyKqbT5yt3Wr0a28W2Gtnmy5DJMhB6wiS7IuiaUex
YpGyvw1D2StF3QmK3lVS7VaJeKR69KuxpebaNBMZSxWIxJYACZMcQ1CT/r8SD28dtrUZ5mNivqBV
E4L3kk7WLESnMsOsH7d65Xwp9l4aRYGISL90zmBaFMBOh76kOxm0mejhNBglhErTR2DQmgkUNp6R
NVN9PTarHNx18jSEDdwUsnDgdLyVtY8QnKwtMOFdqjCwRzK8RLaFI6VP6mJn8cu+B25+ntUi6Mau
FkHKAqtrQqBPu0OYPmeiTXjjpVvfBkrXItDc0DTE0Od7E3I9Rc0cwtHSuDq2k36llzzEzVYRvjbB
rKKWJUiDhKhVzOC7pDwr4Scx/94bj5JxCz1cd3/Ltg7O2hjd0tWWZXKVhJNSIb/7IYZWgbwHY7d8
4HUJt77M2gyNkiszvdiPskan7DPzcehv9fRTysNcbeZeXRY1jc6/abj+vbcRCaYxDhOW0roSOCjJ
YXrGGD2aHWCUuAGrE6fJtkkSs7bHBNRWiRrVkNBzoEPjlKlsuhLuQRRjx0fJHo+Y/bjljhZuut9q
jUySHFJAuOXSaJ00JV9jaflmdiVnXTwTTILUlmyWFMqHFidHY3xIRA5OadMV3pbA8p8SoRGSOAcU
aph/zGFva8Xi8TjdtpLu6tP8JSyrkCwlE5rgdXnpJt/IDmb+QzCc/bOzeVBXK2FiQRGTOQoKXF9J
WiVeM4nkIV7w1DM0k3oYx/rb1FWQDA3KgXNot7dQVxVJBE0tLrfvPT1Bpsv6ZcR0ufxQLJ2VhJ5J
OG6wWfnr8h8jbNWXyF2WFWlBHxJ+c5trX+MjHWkKHR5l1GZRtrbFpG9dIaU+EpT+g0eHS+LTPFqx
rVkUf24eAWv9yId7Wxrz4dCnyUKlR4KFycaW00KyujC+4IFzOi16V7ugSKptCM6W3r7hrY7Yep1M
DkymIhUAeEPDY7r5XPTQwrT6ILZU8/O+nX/EprcVMjlk7pU8FjFyCTCgky7269wqOG86y7iBILB5
J3s5OFt4j0+boUOVVFM2DIpFYz5jXgxjupTANYV61tlJMZs4gCnvsX3rcAMWCCN4ccQ8HxN360kR
ohhoLcxmmPNx6dvCNnu5OUaxYTg94fJLbV679dWymOM2hKRSdBHYH6AhwOR5xp0B/OK4dSvecooO
KaS3efgf3k4yQRhckZUANV7gCYrmm1jM57DgQQe3tnG1KnZUp2rbOMgqNK0wfW+VhXndKTpY6KPm
e5JzoRjbJ/xtD3XGIfvcDJeWgoBocqY4Rd2ENw6YSAef3g3eYPYPwGaEXJmjP1/VG7oZmZGiIjdL
6VnVY1sYkWiglLhvhfOVWPDl2OelRii9U1Z2V3ps2kKbPO6b2IwYq4Uwzq7oeTYFSCiO0D4p7U0g
XUuVjxrXntBp3De1HfFXtpjiAs+d2tCWCBr/G/ELvBZ46MoG/Ixji/d9GP8W2kVHpsT3ibXyOTMx
kGM0oTunqb+/Js4XYpGWokyCIVVwI9Cj+xKAvZDjZ9tF59uesR1mg2RdsQQw8L8ikCpIth7IAo4p
1HR5cYFzaFmoZSv1Q2AYwBkp0klWP4mxT6rbUXze3zXO12EhllGR5xO0h5H6VU/MnkvVJcvTvgne
h6E/Xx1QIZlzRFUcnVDzwv5B6r/u//7NJRiqqcoaMBDgpXj/++U4bFJRBKYDOrPnoEm+yGDJUgeR
41+bcQ2zebhXKoapIyW9twOeSHMaK3StersH82pL6UL9AOhXcKL5Nee9ZGtRuKCjeQP0HaWUe29M
qwd1jpaphZq6b2KebQz8DJIL+zu35WJrI8zRBBm8lNANdVo5Pw3117aKvHQ0HTnkfCKOIbbA1MSm
Ie2ArTO12BqQ65Yms5bmESAMd39JW0HUIDqUI2RQ65vsjHdrqEqQVhOtlzGF5Wfa/ZA+9ZioTLrq
AylhVZywzKGLGsljEswwBfkI7a42H/aXsrlpb8UPoT9fnRsxFsIiCeACag92oPGoTzeG+SyFh30z
m562MsOknWBAPWyoGnF0vDLNpnwsoSk3yv3n/2RGoX/GajXNQCXkMnwYQezPHblNSGxX+sC5cW7F
mtU3YVvkcd0Pc6Hg4T5tpNtciL4vQslr/G+62NuGKcyGjdGcxGBEpvNrkhdewGVwqW3K4oSnwJfx
aYLSauUHtvCRiLAyy0QEI5rKEoR7o1MRh4CFpPAVHvSTnne2tbrePSYeZEmPMrsfEXTQWm190yVg
leZrunE2kNUEB3ojNaMJVX0/H8o2tZrlBfPxgKN7WcdhcOH4AyvzMvehZDQ9Ns00TnN9N35kMm+1
Y6wQuKZExFBF8JcnsSvqtUPazwSEIPtHZzvzvH16lclwGMwVw0wa2tdxVrzNWfGJcoOJnuzMhw+x
nKzXxORrTa7KMZS7Fn1CCHUrKOBTzGcOGUj5EyB6PvKaujbHBAYzzaZWC9AQCLXhfDSqJ8hF+Psb
yPMCJpK2YhBj6l1H5hbng9YaZ8CNOXmHZ4I5nTGkt0wtQJ8mGj9Jyk0rciZvOEdTZY4mqjRDDjKc
mUyMbG14DFUnrx4gT1OkgZU+TYRjb3OEevVZ2N5d0ehVncrwOQUyEOQA3Vmq74j7Aa9fvO3doCOS
CfQeJMLW1VpFsnmODPDu+WgPYthwgFxZfP079pAss3i9i81K3lhZZCq5NEjiLCCIc9XLaOeXygvd
QrSS2aKasPlN6JRf9h2Qu0bmBEOmoY3FBhZ/34lr3BzIhfgKhs5Ap8L7dpuVw2p9zAkWKzwpqPPr
Ce6O2p1oZ7cZXvMNx4gs9XpwRVCqpIb1sciBdpCKJ13dxKPJ+xxvKFKrAVz9e5UUnt5dzbe/lQlM
h4tXoEfqfbYyVB3XOgyNyjpYSJhVBgqGZGJBBhAwsgdH9eJTd6BUrt0h8UyQqNXn/AeoY5wcrTBO
RP77tL83zcSsWhtBzhGjuRfrVwsgjyqnJtto6r03wOxkqJtqHMRAw6uf1KN8135XII6CCkPDxCd4
Bc+DX3Al3DeOBYyCkBa3KDzgAA/0/vMB5qvUmfoqqknVEKQrCPtavZceFU88hI76sH8o/i4D3ptj
NlEslkHsYtCJ4mqYk5tI+06Awp7UBwh+cS462/u5Whqzn12UCEK/AKZau9WRDoO0wiHwsovmxU7m
QrQMElhHAIL3V7hB2vp+iXQLVkVv1HXTrFOsoHw3YKBevSJfSp9ATjO2O3e6k9BSlK8Ct3Firz+I
B+1+3z7dwb9OyGrVTFIS01YlYoqp57F9SYofWecVw92+ic2TIJsY2wa6D8hbNi/pg0L0gKKttBsZ
qh09523iH1v4x4DGbKEo1WPZjegaiifKQq7NVvEVWppe7czeYAPPius3FnjubAygXkKP177aCN30
G779AcwmxlCoochCtC8+U2Hb9jr0jU9QcAYtK5+W6u/I/d4Ys53SrGtxPeSqU4rVYAktOHr6womU
9C6PDX//0/FWxvLqlhUJ2kwAywz0l16paKeDfPxNS4Uhds71hbMyVlpPFpPSUEs8mTV9exOjJZyK
OG9RNA1Wlsecsn+jj/9uH1lpPXlcNLlUwA/ZuuX34EQO6WNqT6dXTIVf3PF1x7aD2R8vYVvsc5pp
Q26AOiNRfoZtYWX9Y1Zd9BLA7pSDDdw+1W+mmDAdBkFTKx0ev5cJftLOTqioZ22UOchTrnsw8blp
urEXcB9EXYbboN3/NC/aw+hFh8YfOyt93vdGnn8wEVoTsrbB+ylaRGAd0pvOJkltiWZrhZih2jf1
j0T3toNMTFkyIQjyEJjxMCw8BDYf8A8gUiWvHZ+VSXRlszo3aeQIMw5hF89XSjafl473IbleyoQW
tKW6Oq/wJUf7N98KFHQhTmXaowcUldc/8yrfDYja+3PBxJe4CHOySJiTVfzRFSzKMr0c6+v0p+IM
EF2iBKedGzxlrgj5tYYmpXuqbs0/L5zPzXbru7FcVL1IMAUK5XOhS5xFQXfbWLy2+P9vcL1bM3u/
mEHbTgB3xwVT7vyxCf00wFTAkB05XsUJAWx/OIuyrFtoKmwACa2OiyNZYPM+ak7roQYG5K9Biooe
uQmKesnfWf6PN7MtfGWSh1IEtAfdgRRchrW9HOLHIbTKF4LHX5qnYidw0y+DZEWcUMTJ/iyRVwYK
zDaVAZEy1cM0AgVY6C5nV+nNaG91bBSKG7kuZDAEUdYT+KoviTYdL4JCoDUfGsESvH2LvO1kApEM
kq26N5GourSyo1a1luE0TIUlVhitNJ+FnMfMwAsDLGsC2HIzkKFgidXTbFNd1gjwSTu70qASXnrR
qX/m3V84KYR9Xcinpe9VE99Nki6L/Cg1nw3ePO/WaTCAnTOIqcgSVJbxXVelbyKOharGiLGzdBrC
xzA6CMNLm5+XUuCF863VrE2xQa2XjC7pwdIcXHdn41SehmcYaVxQOlrTdf8cXQtHXk9uy/NXNtmW
XFPIbSPVNWBH+adMOM8dp1zirIllIleSGM9mMbRFA+k0DwdtvOoGTsDimaA/X32hTFO6KK0RrwKp
cKbmJp2JI0acbjnPCOMGDZFVdN7w+qu0iSXLkB9pfEXKOPfxzVpl/TmYjG4GIjHGENvVEM01CuIH
mXQI89Sq9cXXtdyKYmj7lODog0h8Pv9KJ5lXctKVsIFq/ScwyVxFBdYmAobtFL/+Tpz+MfQ1NJSE
9hWYSKN/8xh3Fq+u3mjUGeraLuP9RZQlkT7QsQ1QYPegj3+hl6LO1/+bu7ANQRK3gMqaAIlVyXkK
Hgw1AdHGj/3YyzlVLKpoIaU26SPeBwtMMy+37cTxxs3Kb7VZ7POgGotaL0F7ETnavKmOxEnvpkOP
N9zA0j/HfJZhcd8pNKbvl9dVrs/BSK9Y1bHyhkPr1eDvhB/yTsBWnlyvjG7t6jQnSzULywgStQ5i
EDL0fYIfMsYdoEtDyX/heGhx7H+sDRAJPE/C6KBqGBhVZbGJRWVKCxwCD2AnejNGHwzynTGYHAk4
vDXelDjZXOHKHHPGRWD32lFBnxgT9drDUOrtjbqAHQcNZNEddC08avM0/MzLeTh25jzbSWMaTt6Q
ypdUNXIBdy9rq0WD6ykt89bOTbm6kCbP/CoqQWkx1mbgJFIElKVu5kNyVaaJ5ixhV2oWYPSacjFE
ANpjqIF/TQMhrC0y9TX43wMRs6dV2V60KZjc2EyHHz1RypG33/KWM602gIkwWpGDfEGnAKEOk95U
EWOwCFixIFU5HyufN6S1fVhW9pjIoulNDsnpgbKo0u5VhjmW1KfSmOoJLuzxoKH01/0VQN/MsSCB
SoiETohQMTTBqZ0OovAzAz69r60xfdJyX+a9r/PWx3IfaVM8l7EMg3R0mF5xQxecvi6hQD/0jXkT
Y5upcLU++nlXJ7RRdGNSgfFylOiowskw1dthNvq/HUqWw5NMBgSYqIrRaOtWcKqxqOagYopPvOI6
yGbKW62IiTndlMoVmRDdVCsaLPDFg1yztANiaaCtsl4HFeGV4SduzqPo0r9cBeztuqTjXzyxvt/K
VDb6VMoReWSfHoTpMJwgKA/4Gv+iuumVb6ZYr0wwrJYsokLTq3FqfeNIOyC5x8uum5lvZYZxDkjR
5GVXosu4VDd9dZ3z6snNPqqxMsBs2VLoVS9rMNB5E9p9uPtj23K80USQx2zc/Em/BhU5JhdTy0it
4L4+cBxzM3z/+QP+kusw8eo29vS0VS8qZp3A0+02V8YDfcYuneTuA8+KyE4re6xzYlSSlhIYczqC
oJuAisC0zWv11NndNd9N9r8fxu7ee+QSNT3RaS7supOZPAwa501vM3isVsPU0UtGYjpyNzp5X2EC
QL7qRXKKyfhp/yvxlsHmWDNP6ypByI97ze/SwpVCnhbhZtBYrYTJYkpemHOmYOgk01Nr1jxNFGwD
tbL4fX8pvB1jsldb5smiDvj+QvwtX+7EoLMClVP0c7brtTZfhXRoey7FNGPQTSGJrXbjocyX+/1l
8EwwQPsoKwRlNHBuhSG5xmvnIzFif9+ETLf83+EUTZv3ziuqkOGVIEMF3uf4XvlG9TeWc+GhE+nG
roCEX1ghVGEMIEAqNJOGU3yko1bKAUWVXXICBcc/XrP2ak91U0sbQYFktQqCCrDA9lYlgmTRaM0L
yQaOMd7u0p+vjI36ADLYGW17YvqC/pUIv/a3lrcYJiyg7SgNagysWN2+qEN00LLhJEzRZe40b9/S
ZhdpFe9eeQtXSxEC1WgkEQ304tydJaf3pWcqh5Qe64fQLj+NV7xm8nb9/3aSX0lhVhbNRp2WOaJ3
ez+7zd0AdEOTXV3o2BDvesM5zCwhT7pEUhIUOMxz4c/lWcP8XczpuGy+Ea83kAkYi6aCUptgA6Ub
MHb9olACwX6RXwY4vuJ1dnTiySFxvI/l55kxJVGqMrzPSA/EvIrzD7RnVytiWXlAspAJGKzHq7dU
2WNZOwLRObvG+TDszHsxkzYsKC9gEfZWlNW2HlxSnUfvucEvRJO5RkRdx9SnrjJJQ4jrNjFp0hi8
Ac614O6O+48Dta/jgAgl+RQLB8FeTmT8x6F6s8v4RKroi2GWwJNOXnQLeWc83RdfggPoX9B+bh5D
h8sisO0TfyyybZYSSatP6ex+Pn9Nh0OV6dZ+oNj+Ym8GmIRSaAWY0ERsJUioSXAlLcee12bZrpnf
TDD5JJAGo8lajC4kx+4Yn2J/BnZMPHDvH/T3/J23ADQiGlofgMm/j95pXpdtGMC/q9Iqjs2tdAAS
+6cwg4OjBDISGikf2bo/9ggTzUspVhSjR8fUEK/j4VpMzplw/99MMI4eipphBiUeq/o497u+9/tI
vAkXhXNN3HaCPyt5lUpfhe4mGiF8bmDnlk6/6bL0lOSGFxuas7+a7fT3ZobZMCmMs3wmjeJA8i2z
cq25m4f8c6ajjpBkXgKktemON2iMsWomdTM36IBNeCkCJvt6OCyH8LE7oYPu5I4gWP3BsDOoy+0v
8h+J488qdaZoLqAvEo0aICoGFDOeZtWqcLtJHCgyi77UWMWF3kyDC6/pzfmGOuMqGphgl9oAeGoS
HFG+qJNda3ecpXE+oM7EP7DHyV2M13inC131SXqiXaDpIHwfTvqdAsXpySWfZT4EebNtSv7sKPs6
jAeCSgxMINHIcNVU1hzJjtRfQgnsbq2flZUlBZ9FkzcOsx223qwykTFs9DhRFMxCJVQKEdKEFPIK
2RN3f1O3I/ybGSY66oo+qSq9CI/VRaifjY4DmeL4BfseHDZtUkVQvHAqXbBjo3AHNGXHaeYEQ94y
6M9XISQCw0ws0SA/kLMSPZYaZ5SDtwz689Xvn1NBFWs6cZkrp7x+Skx7nlPOGrZbgCtHo/6/MqIm
aqHUIuIgWoCNhSrGSW4yERO/0mn53NnohnQckzwnY4JFIDcSpnHh2r/7Sakv+e1RPvCYZXhfhwkO
RiqkalXByUKIekN81WtSXiHBM8HEhmWOVTw7wYQunFLzJxj5OVvFMcC23ua4DYZgpgaGU6s/B/HD
/kHkBW62AVxOMnT2BhjII7t1KSmK6qVujlvTMANaGB1AJgLoxL7V16p+J0+xhPhRFvZDFFBmIac5
a3eSJ56yW8gB4rYxfiW+6k8u1drB3L4nf/lYH+lP8GHbw/nUBQMmSzEsKYenqCReIQJC0fPua/8o
nN/s0G+7OlhzbBaY2cfprd04d7pjegoc6T490+koPBDZH+GdoVeEN4tMvIjDYFQrGlbTCjQZwkNh
hnib4fbXOWGJpccHTC0oGqquqfiQRoqsyFOOsZv7lav7hlcea6/wm8TZ95nt9+3V4pioMXYLUFsL
FjfabWbJrnTQXaj/PGFcwTE/eNt+20omeBR9Mwq5Dmtt5rbJsyFcBS0nSfEiL6v3mjcJNE9mXBxV
a3Rlm962zQsl8ZG9ws0eecR2+5/tL+Z8oQUIwQiRraTpS90qVpye54T3QsczwhQQ9ThrbRChdVWJ
3afWFCCAnt1nQeT+J2+QRfn94Vo0XQkL2mz+rQQVeUnyAJiDXzrRKUuuUu5p3u7d/88hZJG5aA35
AimeAg6hqdZv4YEAc/bw+PCrakOvGcMz/+mC8heLfjbOolHSvgLREkuRZ7uHfGMQcTIM74PRn6+i
VBWZS60sxgiAvJeqt4N47Of7/Y/FM8FUGIpe5+FCwLNb1NCAOqjidZA87ZvYv/j8RZkfj+oAdpuE
AoI/mcVTqVxGI7PU7IIOHeezcI6tLDKhISFmYJD0NRBR5q3YDTXbRK6Mb2XoheNFc+RZ3L8L/EWk
j7G9dEjq1y5jeMhP9AFuchvrQ1TS6wwis938NtDCoFLgc/TpVLSfv6F1cT17mod5Xm5nieMXr83V
lesVhdYOQHHjBt64mq/jMd+Ejgx4sssjQQUgW5RTgosVpRHo37WHzHb6E5X0ESgMKDcLtDe90o9E
TITpfuEKR66z7NdvMtvJzzNDU9IKS+zLn8D/adqPfb//RwP6T1h6LUJWe7iMBS47I0B4xrV2Krz8
Oj6bfoc3iv+HMRDeYphQEbS9MKYzDlnj0OGoh8USXAkjfI31vfG1S8PpZvDMMWEjVwwjz0Xq9fVj
C17IiucKPP9jKooa6MUxUHDzKcTWIuSbIt+SoeUcXvpX7rkbEy1aKZ+XgCb5IjiFmZPOT5nwRTJ/
7fsBbynMRUQ0BJJF8whi1xCDCaNCDqAg0i1l4Ol4cz4K26+fwm5MUhDkous7uVUdXpVGx7n1cnbs
r5Z9PYshSi/U5/mvaGmtBj2ljFyp+f8h7cua6taZrn+Rq2xZtuxbD3sEAiSEkBsXSU48z7N//bfE
+d5ghJ+tCucmuaDKvVtqtVo9rPV8ec02aKzeODsxca/H/dSbOa8rHqqXjFnqGztMH+zoL9I7s8dR
DW1vlOGxSfZKTNkak1XUEW/yMcfvVn1Vp6pTpR+qSfxxCyJ6/ggMiCw3cXbU/Ca1f/EmruyDFYlX
IYI/UJe216qGpz9AOl54YEK8Lz6De8MtrzS3uyGHzLVcEKrLyqMyGxQcg9Xkpqa0yEEPJPKSKfAH
K5N1ScpkCL6hnXtUz3ss4PITLTZ+fErBMDXuKn/A6y3dtWdZdL5p9VQHP4BpUJ2KL30rKYc5XCBw
iG7S7Efansh0O1mywZ9NvVZihPh86rWy6DPsmT59puFBqSWPGtn3BUc0t4tSRXPEOT2Wu36oxnNf
Ab3p8sndPEF/lAAe1duYdUiSNm5irJWV3lrRQxQdlv7usogX8pF3fnslQzAAFVN5RmEDBnzYZV/y
5/IGYEd3fDQ/8NQn6vS9yyfpUs8KvPEsG07YLvatpAu3xpx1ibnUcE3oFgd7O1oQcgdNZV3lx+7g
60AkiYFLCVT6+0wGt3nZEA2RlWXJtQDI1RxMMS+LXVPNX4ZxvE9zrdgFXaNJnh/b0fSrpuKFUrcV
yNx4AUuvGh9g6HtLTfdNBoxKvb/KjfSbHg73WXO/WPluLMdn1pneSBL6178DR4+38pq2bVELAIdv
bUqZ7DGzMG+OCRRzHx/6fej3oxMlLqDH8KacE3d6umxi794sbyWKsfbSlKpuTimAFqufrepr0ewS
gAJNPyopIOG2KMA2AiIMuonQfalK6NABdhRh6C+S3zByyrMZ70qkvlrvslbvzuaLVq+ixHOzNEWp
ZdGIMYSrlBpObzwkoeT8vz8eghDheDSBTpm5jIPHtBfM8AiVpuDWBhMgxVwyD39jVC0UT8ZY9O5s
cLmwD/ACAGMdZMJvjcSM4rQdlxy4R0GD6bKEIG1q7G2tPeaq9NX37qEiCBOUBJJKahc6G5Bm644a
mISsY3rU3efkJOu85Lb9xtdBEggPwH1iqRpg3QS11EXX6sRIB69dSj/QRicJHudkH6KwBWTTrPxl
No+XreR97CWIFJQz+hC9LFOE646h+WMuczSxa2Pr5IbJTqNiJG7eT4rf6Vp4QzM+8DbPmmOyKnfh
n75ki8WuAisqvG7UKg+oeMSX/EIiWRTBIaggR2v7JB8QHeK23BVASCFP7JrPo8nRUfgKX9gB8fbX
63iotBzL0VghwNwrDzfngcXPiRJfDW3767Ju7y7pt4svJv3bqLGSYmrQRqJ80otbW4YPtnVMVvYk
pversWmKblR6Lx2YUy0/VLQ5grZXrQ6X9djyNaA6YgZjzDBMEXkhxLwlaQt78NI8dmx6HPWfuayK
9OKG32/NHyFiN0qo5n1QTDb6QavEsbMn0vUOU5/b0nI1BRN9lZM3p0EtZBfStv29yhUiNdOySuy8
PgL1gTNwW09JcaCf+eM+3k2jiyGvy4v5PsH+YhWvAvkPWqUS2rxVhsKaSj68C4T31h0eY7B1KHuQ
SD1IpfEDfmlZ9bfSyDBW2aLNJSKcwcPth0FhO3H3ReD2DAgvKlLgxXVd743Ise51ydUr1ZWfkJWu
RsHMpB5gOUu6o7PL6bPDk3ZvasieEK94kDYKvkvhCYvLTXklUG+YaaphiBurd3RAApughvtt78sd
nutSYTLT4edzJYw1IHBXigj+HPB8fCLBetIwiUd3iT+eZZMIm4dQI8CmBuQketoFP2lncaWMSzmg
rHAuy6vauI+TLxLTlMgQg8SBxWOphVBodEsHaQ2goCzneE8dnrabnWx/kEGybbpIDeRGgDnVN8BH
A5KMYx/0XsTu5/mmZbIQRiLAFgwiSXJiGRns33A4Q85L8RNIGdO+xbwaz0WqiRtRT7KQMqmCZaRo
IEyVoAE4JPOiXxQVp2g3hDBFXmxF3JQ68oyrTKYQXcz50BaVBgDCfsi/LSFbDnUayEKYbQv5s18i
1fWU6Gld5y2Wzn6ODbA5fM+bvWTxuEt657JebUKs19VDaAXtXAzefGeAjnCfA4MndfufReZMPppj
fdlBvrxygMp/e46bZtIYHSf4x6YBOkS4s0pdYhEyEcItE825mjOgJ3hL3S/7JIv0z9rACv/y0m0G
BH9WjorVuimJ6nlWcbW0WX7stdwbwls6J4c6kd0rm6HsSpJwrfQogNsACx+9+aTv+n2HyVY+CSxr
eJMpxJd15WHbJQT+TK3BIbW9C85AoBDO7ejMnSTCkW2P4CWorYx07CCnYj+a7rmSdgxuC7DBrGHa
eBgagoB0HmNmMr4zPjoG9+U+flCAuATCXI4L9rvTzjLMs/d9Efwq1F5FCj5o6ItcQ5sZYHB7PDSc
6ZjegWbPm39S4vARttSzjzJ3vn3hY05X1cBLZgPA+u2G5TWZgiWiI0ahjB16FkLf8kBqdYwOPSY7
PFk2TypPsMMBQxt9Y+BWbP0RNPXZjqG0dctpFEy0ASN3efmAbW7jSj3+95U9olshiFukRzwWP/Tm
Q1AcL39fqo9gJ1ba1wxA6YNX895OHdTKuUt+xcd/m85lDUL8a+887UodwUT0qbFyphUYu9X+ocbs
2t1VIWMNkS2ZcC2ldYyh5UQrPc0+DNpdVdz/xyUTnrj2aBWYZsTZbbzolt/wtRt40z2fDZ8fZVeF
bMWEKAyT4VEedDjHXXI/zKlnJoWzxERiZhIpIu1nUOdJEKNq67F5tyy2mwOZPajdywsn2RixMbtT
S0CptLBlsFkoyeeJSXL7MiUEVxDEmWLROYT/MR+M9Iq2tiNHyN583hADQbFJKQ+MhQOZYRSy5Tee
9hnoIgC0yV1AAxRnTinaYUbI/s07oo1bdqVI1Nu8mlaSuforV2Dbo8mGief6itth3BkEmAvAAg1K
iS1sb9OrhsIZzeYpRh9nj8YR8zxOlWNEUnQFmSrCEUXU0E9ltAyeeTdg8fBIS3bmbfaDfAH4AQiT
zF1yimpn+dsaBr+gVisoHNx27AYTyDDAW7L3ZnGVD387yPryfZiGbmqoQIoQH0aWFDZG7uCsqy8l
xt9buFMZqcX27rzKEIy8pONsGApi1UYB6kUdqE7ULqpz+aRun6RXIcIl19jVEgUtEJ9Tclo6kFqD
P+Nv57eEtRLOUY2RzxSsY6UXmPPjMqe/SUM+ooUOdkOkkPi2C4ZclaZazksCK5s/kfBAk6vir/vd
uRYrEYIhmxkbBlMdgMaUo62+K79URvbX3QyCDMFqAfyRhomGnPii/yLD01Lc6unPy/u9aVSo1SAJ
rumYsBYumaFmAMycOzz1jXu4UYcMvy8LeBlifHfxv0rQhReP3SapEfE7MzmOvubFfnmDDqsT2EA7
pwNoc+Yrt+0RD9W9/qEIZyVasLSxGZEdLwbAKKMbkw95lK59U/k20l/FtVTa5tFZSRO8dFQZQ2vY
8YAOaGY7Wuyg/XoPPBVyDI/k2+zVvwA0/yCLvSUbKPJpWGRUQHuKluQqbwHcHP0gmX5/eQtlIgRT
H9B0MOhVAMdj/UoGFBCjVpI62bwVVksnGHo2qsBwNFGtiAsNndWPeqM7y1R5i7a7rIpsjwRz1yLN
VLsCD5UO9LAAbrjKK6RrkkkS7/DPXLB5MagCjYvR9xpwDZKQHMn8NFfgPDc7fWcumFrJtHpPWXYz
DZH1Ecdn6JSg4YBz3AjumwJX0FAGWLw93wTJDU0BBCpBB3hf3uVeaSVDOFVGZdQza5ForZOD8nnx
WkAzgrMOI52ooPOsCYCnny5v2/YD0wR9NwP0HndWbyOgqJ8a8B+pMJDZ4dD2w4G5JN7Xnrqrdw1G
s6NrImuG2bSVlUzhEtGBttRFzECqptgP488A5BTth9ZyJUM4WkCaseMmgM8A2jucRhchS58iBxW7
U3kT3gIOUjqoJVNLOGtJyGgUAhvB6+ovlBWuMaJGL6Ni4x95dwBWegnnzIxbpeYoAV7RnQBvEIS/
lWFxTeCudpEzyUZq3o+8cJM0EX3pOpIeoBV9ax45JV3Vo2nSMx9mt4sdDUZZXi+JWyfO4M6eAdEO
WBZ/XTbL7aV8FSuehH4piiJBDtvKPqfJbVX8Q/u/buYWVBOtMFQj1tik9Myo2RXh8mRVaIqvksfL
qmxnA1ZLKFiinSZEmVsU+Ytv/HXDgQ+A9UWBwpX581l2WW5eKStpghGCkssOy5hPoOeFo4NN3aCy
SqLUKAQbVOnYW2xAfQZz1NGe3NXP9Sm9rhhHc0Mvg9NdF37kfygufNVMpAGKK60LhxE2MRitk2Ko
M6eHy1slWTtDMHY1qFJLbxB5zpF6a2DQiSDKvSyCb/b74/vHsA3y9jzVrR6HAzPwEFziX5NRu50F
JN6qTK4wgOeTsPh2WZ7M+kTgUTCJZDNn6PHa2c2+AAThcwRyzQbc14tf7uJd/R/NXUQi1a05L5oF
2wSicuZSVjpxk/gYtH4karubc9NpiHk1t/GDHaverAe3ih5K4irZKguXmsUqXOMl0lVFNF8RrXWD
gN3F/R0r0A02ZpI93TYbpoHCHoATyNW+3VOiF8kwAP0coKjpqWobj02RpEV1UyFAWaDvRAW4uAjA
a9IyNpMGGRLWfEuyLxM71IbmDCmYTGT0i9sRwUqWcLoV1hOAFSJXwVtpMi8A5mXwa7ylyDeH7rAH
zHpTSKK6zRV8FSl2dCR9oQZKi1smV49q9b2jMqPk0dm7Y7cSIJxsW8WES1pj/fh7RXGAzNE5CnJL
Cyr2/ef5IKPU2by/VvKEY05CVScDY8igN+1e7QyP0NCR8q9tNwatxAhBaZmEiT4H6B3JvxbfyIkj
6vX/cIC27qT+BD70PbC8d7ImD5lufDNXObOBhkZkaXjY2u2xIZ9SgJQPd5e9lkyEcH7TuKyjwUC3
n0bSPRnSa1o1JyD47f+bGOHgmkGrJrGuDGier3YZbZw8Bn521kieDtJt4qd7tWLamKfJqCHGTmIH
E3HkN3jMffg/l13b1xi05zRS5acQjdKX9dt+UKzsQwgG4hJgUpGBcwVqNgJMO+1H5IEsC+5f2ee7
uOZwXP5/lCm4j6Ym6tzq2Lthp+0Up74LjsX5/7OEPMQ7Wfcv/9z/Ptm6WPa10nopxhS9B9xb9dfd
YTn1HNxUkoa87KF0VXAgrCp1NDlAjKGSfVRbD1OUSpwUt4L3mlAQuBJmUWTC31qJ1bO5wjjH4JXG
4ORgOdC/kxCNRcvetCrv8i5tq/NHlhjpMGUK0McBWZWdOeX0DS3FlwVwy7qgjBjnmOOYDOEIy+vj
xVeM/L6P2odCja/Yku67snWsMttdFvk/Lq5XpQRvWIWFEWoKAm3UEfuv+hXGrOHiC+eK/eZAdLIu
iu0wmL3KEzaM0YZiGaEj6GIzG50p1K3v+EjH5GIkZorQJYIIZC+r2v+PU/0qV/COehcZeUJ6Xobm
o2XJrjvbNxgVBfkmqqWF++vyuspsRfCSqkrU8OVyJt1VSG+TVFJBkNi9IXjHsS17deF2r3W6VxlI
dozJwewsz86sx7Axfl5WZ/tueV09wScCXajt6h7+KQQ/rgk7/D7IGgX4ilwyfsEFmrGWdKONvoqK
/lxif1SJYwFzR8YHs6kJSItRoCempouAPlMTJ6ph9IMXlJFTAezEbI40lQ0dbG7/SoqgjA4qvaht
LHRv0J1FzuYsuaQ2F+v1+yLdimI1ahsSPCZVNFTVduU0+XWood1A/efyxm/a2UqQEJNZFTWnKsnw
QKX5PYU2VPtZZtpJZSD8W0YZOtD2MbUYs8B0BpbKF/exuvWVDGnESpnwXsVFaLqcw5HcgvIVIxIc
22ySHKPtfXoVJxzTBfW/lsR485TFP0nzI0/dy8u3/ZK0geCkaRgYoCJ5C5mbNM0xdOIZn4DAAPaf
At2YD52vu+DluuukNB18P96dopU8wc2FaTxjjBVDJqPLyxuc6Sj4wjuUmn12LUOZ3TSOlTBh9ea0
q8bRQPU0sIprTbX3zCicNPk0KqU/VO2DZC03j65NTYOhGZRaYidRlBkKm0O4cPOB54QqYKdiKKP3
q0PXIDE07NnteGKy/rXt9uyVWMHVLqyeI3PhZWj0EXfHdm8eGx+cgof+cFlBmX6C02jTGm1SvLOM
KtP9iMmWoOoPUxb7/0mM2G5utvMYZSWKDoCHc/oFD9PGaYP9ZSHbccXrqokl6DbrtLpZUIIOZyc5
voC17YybKD9OGGsLXYy13fS2d1no5mleyRSc1WS1C2f2g4Gwb21aIr74elnApttdCRCCJYQPYMGy
kCfsAGvk2IX53CFZ3qbp9Zwm/80aTK7syhN2aIdS+m7Bk0D/Wis/g9a3lh+X1ZEYnAjml6Z9tgwN
gYg+8obuGGlIsE7P/02I4CSSOmIFWriRr6PgWmJXZls7pSbLuct2Rjiko5blYwtkXq/UrdslWBzw
1KhOHfXneAp//zeNhGAoSfSs7HscoAwzRX1Avw/z81KlXy5LkRmz4A0sLWiLSIGtWWz+ESfJQ09k
PYSS/Re5KbNxHBntcPvRXHfK3PrZBuRugbP7yC3IVM0gyPPZmmEJuuh5E496MiGK+ImCyFW/Bznr
HlTQE7KpxV6Ggr+1citpYmJMtVWjaBSWol6LlrgK1ZZFEg5vWRtCOAxSq5TYtiHYNN7OSlsbsIAw
PQ6F5urLNZD/ncK+/3sbWMsRrHpCR0nS0WL0SKs7kXmnq5Is7LYioCDX0LYKFGNBQKwjtguRZ/EI
8mGx4Wjq7CX256n7SCWYqa+ChDNjT6AEUpuu9MLhOUoi0BGfzVLW17dlz2shgpkNeqTn6YILtOlO
cfkQhbsm+IBXXokQ20e62SIG0yGCV+yN+szszy2VbIpEDV1Im+hmn4IOF2tVWYGTBblPw9ypwv5j
p/LPnogdy2GdNsi4Qg4Au3a84XYenXbHh7+jk3kjC7U3Q3umaUCYtuEGQH799kLDTHSWzAlKh/SF
6jS8qx6rA0Uej7/AjSdZZug9cA1KlWt5wjLWLag/ixERSMw8DjuY76NHlM85Tct8KP4ePU4QJwQf
lY7sVE1hGbwfWwfnZ1w76m16NHfVPvpnebrsGbgpi3H+WjkhEhnHMrQpiIPQbR4etEO873yO/ixD
UNp0pas9439fBSGNmSCvEME/lKQ/A6vgrtUT2Vt584201oWfh5WQBUgYmaHz3rXrAMTdA4zikdMK
dvv+4F1eNu7PLi2b4LjNLF9oG6pAIA3Phbk4UXjXx59Y66uyQ7zZaLbWSnCtNLWULuL5jPArynql
A7BLzwSWF+/QJppjfdprX7t94NpH/ctlJaUnTXC2Ua6yrDVxrwNEx+Wwf6WFYYTod37UYPoD9TRZ
I63MTgTPG04sn2LuFlPbDwxQ1/2+rJJk30QkA4a0YaUV6AOFb/E1glmyuHiaC3rWauYCEnBwLsvb
fL6sdu/FuaxssogANz0gavGm0A/vFad1Iy93h8bFKJZyx5MRAMj/fFnopt9/PWwv52QlcwnCcCxf
oiTrSIJDMO9Szb8sYlsvHXEDGJ3giEUnzOwlNAMMO3rLp94frloMxUYeuSWfJpcCCzX0TEkNYDPh
CwKpPxIFN9zpNQCdUJeC27dOhQf4jS+W7oFV3uevwP5xKNxhJ6MB2z4CK6mCN84CIy2pQVOP3AV3
HGiaZ7Xpp/rqX6pe2XDEtg+jGDoyQWOv6u+Y12t9rEmDp2dy1fvxoebd+FccTCHBoKUMt3H7altJ
E7TLe72zlBbSRnd2FxQwl3N1YJgrrqRzaJsnG5EuYkMVuA264Eto1YVhn6IVYiifkv7ZKHeXLXLz
+6aOKQbAXiBNJlxkCq0jHTMsIG8xdkn4VEoJ6GQC+N9XpwqzJFZUt0DUQK9eh7nzAfyd+T68sj5l
Xyc/88Od7FklkyjcZ0Zgan2p1COaOe7j8jk0PxKDrpZMuMS6ZrZor0Mjq9m1/SdG7ixD0gG7oYJF
qGoz0zY1A33lbxfNnqKaKg1EII3jqE3txIp3ed+3TihEUBTubN3gvT1vRTSDFnXagsITr0GC1vJW
eVauZwwmj2BHC7/qkkzve242XXsjT9iVoSr7MLEbXvPkNITpd8BBxi/1JwJKnfPg9LsZwC7lcf5G
d6x2ZqDl7iU6850Rwo83v0HYuQGJvQ5TxHzK3NwjwY2H8NG20YrrFoiDgUewDxrXOFYyzNwXxLdL
goVgpM1zgjZLjOx0O97MwSA5fTBu8uPg0iftrPjIlpXgTK0eplv71jhaLmCpZEHCxv32RnvBlehd
MxasxI6DERI0NoXbWgf17/GBhX0WQpEGE8xThKY3OBSAaNHsZHQ/5mWRHJBtXVBytmzVBoqp8Jip
wtQCjybqIgydx5mWn8fBBs+HJbGYjTAfD0rKgAFrAI+DCucwo5ZZzMRG3IOyXgyuSSUEFs0coAWt
Bb74FFPlpDRxdMhA5iBL22zquBIunNCa2EufRzN6Voh5SjRyGhfdM5RacgPIxAgOOqVNzEIbG8bQ
SJJhUlZNd3krWcjNk7fShf+I1S1A0AsWTgFFangwj1l/VOzU14L0oNade/mQy9QRzrhRZgg8GDKR
NUGg82hXN0EhuQC2oo03ZiEcZ7Ow8duLYPTsF+Qg3h07Pg0vQCoKUNsuK7R5FwC4DAaITr13uNRz
0MQBrbB0mbrrg1MQSGqZsu8L+z9NeUBziukEe/5tkxPLf3zg9+MWs4mlYgKLCd/vM0QeALAFzJJy
HZnnTla43tzw1fcFt5baatDMNu+b7EHuWdHjnORuISed3VynlRzBsc0mEMOKDM9k3sGQH1Q/9wfg
Gzitx/uS2h/R6SOtUBaq5P+3dJbg5TS9qZNCxdIFD3Pkcj7R4YfyFVSFJohnu33mfmDE7I1A4bFg
EXu2mhJD7UHa/iwwTM+mZ7QEyprLJFtmCW41T5FgC2iGTp4FTb3l0e4yp5VFOPwQvrtzV4snuM9F
MzsWkrb07BoYctQtrC9G+rvOdots3ngr1/Bm2QQTt+YyrGMTNytnbjOzl1EvFEePwSF5DhxUmn3b
I06Cf6OP+FWkwfE0YCCG0AWjrDowgE6ESzb6/UItN1/sg0WaO9vujx85x39EiVNMI7ryIqPCwGk8
Imtoqgl6XmyZAW67VpO3kjGDEF3sS86MmgGgEu+djAeH/OWouMbizN8sh7/6paHZpikygFXAtZpI
iwpbV9okAWINLJ6Mx2K5poXTaZ8vL9zWc9EiKxnCdQGQRNUifMQ1VEAsMFnAExvO1tyGDsC2r/WY
7ZWm3HfRAHhysNpbtmTnthd19QMEF6kTsFhOFebA9E/Ljvj1vm8/tR6qP9540J/MSmKUUnmCVSbI
aquMInIBXD8A9NHKfqwOnEiLvy5kwyPbO2ggnYLkk61S4ZxjlltPrRAxWtKdrPx+Rj+R/vcVAWwg
jhgxGUCwxPTXpDMgpy1omguCG3X4QqxjEv5z2Ug2A6SVCMEl2no3kTYFWlRnP48Rcecc5GrlYbBN
SXy01U/xRhlhveKC5XRSkFNOMuKzND4yyzrxgY7G7m7R5vk7tMvzrBleGKUSw+D7/s4lr5QUDptB
giItbHS0/5s1T/cpMqKNNGey/bZFNkMF+D6wA8V7M1eaJg47hEyNF3xvjvphclLXuNZOmpv5sSfN
PvFr8Z1eK3nitVl2YxjViAd7Uj5UbeWYHeAC87Y+K1S7Ha36a2KNX6MlfFoa7RxKKQi3H9d4ogA3
A605aM55G16DpMwiion+wNYHoPVViwJvcY6AZZy7PzkkDUcyRpGH41qjRiEbOub+6736r9KF4553
SzTVCkUnBvkSlXfLUrpjXzvZdDSywrt8TrYyqBaA0/5PVXGiKl3AC5PY8C39CTC+Zw7XPIVO+JA5
poN3GGa4pMxE3Czf62er4N+0DfIOjVq1ra4HPR9SWGiM1T5Xsgj/f9jrqwDhzaKFOO029y+8a4wC
zq/DMDwwRDgZdXcd7mSTHts+wIYqHBVKxcP2rb00LMv7mINCkQach8vsGPo+CY/l9Ei1XTsWbk8/
xb1sDHRzHVdSuSdfPwJZbmBYAVJLYzeQBzW/+4ht2C+bhL4AIjZwz00WqqOOc0+ukQW+55B7pdsc
9OvO57kl9SzNKG2r9CpRcKaL3lFeZ0I92ntheHLqffyPDpTbq38x/vIftHUkWvJvvjPHlZbi5mU5
GkIZmltx2EtH9VPwcCJIajHb2h6na8UjMkKDzcvJtnULbaEmkFOEyylWuwA3L1IEY506VnQEB5Tf
q16/yIgDZYKE5ew1A8ThAZYzYJUzNZFbGZajGTeG9nh5EWWChDXUoji305Rbig74deWxBCayEhGH
dbv/JkiweXtZdBaauG2b7mgUV7G2RyuGo8wS0990wasd4vqujlZnANG9oQgxbTY7w3IeTOJWZuUE
JnPK4dd/04n/mLWwKgmzkqH8MQG7VWsmR7FuzOyKUBn74nYguVJLuNeU3giVXMFImrocgz36kd3S
BXXlqHn2b8ONC0d6oPmTWjxcOp5TSI2jT8kWkZN7vU0zjaGxP7uyTuBHxbCTsgd/hxtJcG82nf5a
knCoJqLEaDID4JqKiVNczz7qxPvmMIceGvD9xp0dWS1wy1mtJQqnC8ArYRqFwMGh5rde+9rM+7+3
C7zY8I7ik0DAPnprF+FoDaZNOeJpnDtWUaDuXbl1CJpR4FNdFsU3/v02vYoSFq/AfGzOMguJ2fZX
PN+M4D6pgsdWvxpAWa1Ky7b8c5fECSunI76jFcNeTbvmOF+XYM/kBFac4jHby8qL3CVcEib4JtDH
KHOWogc/Dm70fPGS5mdhy4pk/8P8XldQcExdNiI5ryE9Mux4zJH63WNz7hBEvdShP2uS+s9myLE2
DsFDld1CzYQueAQXmZtWX7VxV5Tnot4D/z3WayfPSjBCVM5lO5GtpeCq1KyeaJ8Bdj3PI2cG6jRN
nKSS+PhNIZqOkRZU09BnL9h9PjF9UUiIyc/guul/LYtvtpLl2xRBdEpVgFrwMvfbo0WCpJsRhALz
DUnzOKi9hPVHS5GN2MnECMtVzI3e9gwJxz4YcPf6mLKLFlmOZ1uIaQEwC1mAdwlh5GuBNGlibIGW
ZQOqz7LdWQ1BEb0kMn22uh/QVvkqi/+W1VXVp3YQgJf93xnqfxk4lcTV7+ufFFMEPAMyHwxTAtAn
U1DYLMPuMP7Ekc8DUoBDIgRn4XM9yxBBt0/wSjdhs0ZFjdqoQA1MiRwl9KpjBQaDnIOcLA0mTvId
ko6SWoRMM+E+TsxipCTXgcev3oHDJLFvmw/g7LzZMeExqY/9NI+cXqSwdzT8SQADKCVB37w9dFXH
XBAIYYBz9tYq6JwVavaCJQ1qLtZ9a9CUGD92+n5IP4OW4bIL2t6nlTTh8ij1sEh6Y0Rs9rk6Guf6
QQMM+FXxlfdddiOG3WUXyOY9vxIoXCBD2GSpyS+QTmPflSRyUmWSxJubhoCuEYo6GKDixPqrXgGV
AgAg6GMygfU8dicjoy7Y7I+X124rYQSH90eM4FmXJEzrIMDS8SYFUHSBOJq3WcrAnje1MVBIhjUA
d4wKYlgWD8uk4G6CqTik0PfpND3GZSHrA9hUZyVHsDtgAtrBNE9IvSGa1Q+gQfL5Of3AIJOlr8QI
BtePMSm0CZUqa3yw+uug/pIlEkewGZmvZQg2ljd2nk95x8OH5BbwxxjR9zk0BQX+lhm4ykeuWKCY
mWiKQSlUpGQtBlpmOUdqs6rOAQy8syRgdMT/l+1t2xBexQjOp8tmO610jLhl/SlbfnTsHCjfLovg
zv9ddPeqyUuctLqR2jofSFrB1szmiup3ljntazyhWjWT6LLpBXjyE6UNzbaYoEuRxcnctLACZu/y
7insZLCa247tVYKYZg0bzB3WITalNRzAlenglQ/94It2Fw6OfnppKz9eXrxNx72SKBxUonZNs3Ro
nzQj0yntR7v7FlaJr/cPGbDtZYNGkhUUy5TtMrfBPM+ojCdXeXiaZU0RL6wW723hzxZZwkENxr7F
wCiiE/0TUD3BQshnRjkPkXqLR7VboZJ4QNXwqHqJH3qywsmmJZoa0fFeM/iD9+0t2OKVoQ0xDKRh
P7LoKVVRjwr2SfShVzyC1j+C+Klbmbw9qjZ4OKFmf1p2AGc/GPeTize917iKJwOC39y0lTAh+Irb
ggYTn3TpFMs3pmYf5R9655oUraYgQzEh660+CibBJgWceV7Bjm3hkRTzYVc9MEouG/u2Jq9iBOuY
Y4w4tfx40eC20L+PMuTdTWe3UkPY/6ShkdFzlOKous6G24jZPmkm/7IS2+++lRRh8xWqM8xDI0ol
Vn5SSYwupnk/9fmXOIE5GLUzBNm3qDfcLkHq47LwbQ0tDQBXNhg3RbCBQVHyLGzx0pjIP41ZeYXh
ZXb4kW1iGlw6mo+BOCg0aQALjcQYPE+9dHrGIJpaf6DVDQ3Nf74v+LzG1gdORDF6RmG5UbEcUr3f
G0P/gTagtRjBqMmY0Nbi7S1qepj071b4dHkvNgs3awGCObckYiBBgxcArs+VhgGd3A122Y8MQcPL
VXG7yA7Q9gW1WjrBwofc6kyTp5P/rXtrh8GZb1sPKWWfM49/YPDRAqIFRcMOQhTU9AW/oORDPDV1
6SnWc5nPXm5/BF/A0i1MDzALqRvrpRNl5UqrsdaNOYSI6IjuHESr6JL1bL9qHIwrqF66AxaFZN+4
fb27pCwLLEkYHTM0S3CoI2kyuzer0gNwW3xD/eWguLkNYibVy3fS/Ctfo3fS0NGJbnRN1QHY/XYN
AcSUAfsXChZXKhgVANIMihcT0jQ/OcmQ9Df9AyoXGB0zLMDJCvax5IWpaAtqlFWT3Pd56rTddF1L
e0y27XAlR/CBdZmpRj7khdd84ygUyY4lLvOVO0z6+cyrrmUFaZlewiKycOr7Xi0KrxjPsXW26x9s
/FD6eqWTkH0IKxBDJ6AC/bdRB00e+/g6uA0x8vST7ICovTdkz5rNZUQGjJjIg1EEtYInTPN6tKOu
KzwdPdTExRSZN9dOd6BefRwA0CRtGOf7Lxoj5fyDeBlyUhnBPuwgNWg/o+4VLp/y/shS//LZ2ton
3O8AW0dqDxMYwtVBBqvLcaSBnpXvZ3Keu30RfeD2oBZOLrh/0CIm5uS7Rg9NoHYArbs3Dg36sMfG
chNb1my3tVLoqkWHKqdOBajk22NrNlZjBnxgITa9Jn4s+38ur5Ts+8JOxIheSWNhpmNixzg9V7lk
mfhjSNxpdJ0R7ggAE6PznVr51amdGM0XmFadlO6UAm/0XFmfjeF72d0G+h2g3N3LCm1tPYohaCcw
XqIT/tJZCYyXJZ3DKoVLGKZdZ2QHMgb7bMy8vxVDKW4jGLEOl2qISKr9AkB4IIAmftSNjhl3jjGC
3LJX/1qbt2KE7YnSoi2IOuR+E6afACJ5pvPsmmhrkFxG782AGhpQo/j0HLQSgQxMdGJ1kRbmfpmX
1+E8PhVlL8P1fL8zb2SI2fx+qWz0soyp3xvfhh74ihVFxqHy/3pj1pqIDKqsZQAx6NrKryrjiLHY
r7QK3MnOJHYtU0Y4l2Xx/0j7siW3cSXKL2IEwZ2vJEVKKtXm8v7CsH27Ce7gvnz9HFTP7WJBHGHs
G+E3OZiVQCKRyOUcXakbwuqDa/xi9XNcJj5lspStZFfEa5QWjA2G1tQHx8mBo7+iiZFqqaySvuP+
sTGajWkMXghxRUQWsijz0qZOfWgOfJiX+gt61ECXbmLwDm1yf/KUfC+QL+7mjNYxpgqTuINetD4m
SR7qZfLxD8xgo5NwU6+T2ppF3EOnrM89dbXOsTE96o0tMTf+nff+DarYGO9zHRcvLkNQxQLH1hKX
ZXkgwBBTltiDI//i1MA4oMufmNxGlKCShqZgszLy8jDUy1GdlL+tyvCUOJemn3iEcaWT61qajdZ7
1RKdgV0oZae2I/KO6L3hXVNgxDJjP+cD7COmW8uAw/7OEV63/ix7W+za/JtwEeTEQMOF0ldDeXAR
nsa5X2uy+s7elmnYKg2uztauJj/TOIkLtGmWh3n5nGklek+Hcz+2QWLLqmRXuiAGQQc0rlAECA56
wt7beVJkTaIUOsPoT3skS3FE6Chx3FfKvIrQ8WwBDznoIoTQbaxBc740yxokReLNaUAoO6TkSVFk
iG/7urwJ4u+LzZntE7WOSweCFu28gL15llRz9hWxUSSw4YQckYY0d4uqK1WTBZ2KjAXxmvnBMB9X
MCfcdgzXLZ2viR8QNqo8rMJb770ihlJNdQeCLPQEchABxUsPFPaNlx/1rKcKtJeOx/OCQ+cr32z8
LxN1P1nBgu/8uyMm/BFCDnnp0epjlyjLavk5M3+Yhuphql1iG9eO/VUK7ytDOyLS1aLHyKy1TQhY
3smj8sKhQoCG5dVf+Tgq6IACGRb0K2HxlVaEqAj1NBcvduFSdBKmli5TGQAv2Im3w/c/i7v0rPjp
pY5cvwtWv3xqIwzGz5EMhmXPPgFG+K9s/vvGPmnOTBfN1Sxgw6G1nkcpp5pMgHCYUTottMGJWTAb
FyV9NpW/bxvmdR6H7xbBBcyDSgxMCCdMMauizTW0HrjH4dCfyLHMHoqfBkgU0F8c2NwK/VkWLkul
Cnu2jHFJIZahdJYcUWd4dgLDY6qXIpFMDtX3+ufvz8sKigpbBfhko7UXeNtRDZXuqQXYq/YiWcw9
d7JdTGG3hiU2SNEaMIdfDAkPMJV4Zu/RIPdbIAv4zSm+Y/dJkPy8LVcmVjhxeTy2c8HIGtjafyb7
AiAl3fQcGQbL1aNKWEAhRZBPCzXAw9i8jnzrAMmZQnLAqNwfuOTtGgqeMlFzZ9bR7BjMDiAG9NY3
1M8u+u/VlAS3l+0q4nhVyHZ11eSPdjEB0S35nAwqdosq90nxYKhBT8PGjZZUMnCye4gRrVkWr64b
trByTRY7TazA2tXknrZfhur5tiK7fn3zfWHJsr5POLQaC3TzqEwXloSTNN/LT+SVl9XRLwx6TDTs
izrMzFzZbDrgw/2ExtpXBEpAuGSt16QAnjOOlS/re9jVaiNR0Kofcy0bnIEFGMu+Kyp2oFQ7Z2vp
31683c1BEhZNjhq4LUSM3GKGV1RIpQZO5jCvWul6XtZkDm9L2b8VN2KEM+qgPzknxQj3Ey6vgFbJ
X2Pmj3554gBagBDqZOu3qxim7nhC1ORJr/d3kz5SUAynE9av/Ut1yEfdyb/fVkomQfDiaVXreF3b
AIFI9ZPaO767yoh+9pyObhDwPFpgfwLt2XslVnfSxkF15kA9p8f83B77A2cRlSWq9zTZiBFjZrVy
WDlm8RwoGhoL1b/VUbL/Ej0sYfv7eVwXvVJ4pj+O6vOIgG+4GNLWF/4Z8ZRu9RA8jVWRZOyQiUKX
wH01JZ6VA2zJPLhudri99bs3+FaScDqXbo4zh6Sg3/KsSA9B0Y0Jt6A9YMwE0RbaoOi9jNdBtklC
+AqyxwXUYx2UW7+k47FMJOa8e0Y3OokInjHrMRcIzszXTUIXzCMNXESRAFoNe9DQabJao2wRRZwj
ZiWKNdoMz4/DWqPjQqde/ZdymBErUOQSfe1nEsj6NSUmYgtuwXIUN9EL1LPs+UGpjx1zA1L7diPz
qzI5gnMwp4JltMBuNQ1aSdiHDHd4ippn6cpeo3sXxXbbBB+Beu3s1GSZ0YscsP5Jxzi9jMtPJoL/
vonzByMtnbiulmAhX3N79qbywrruD26irR6ij4jLjqp1BV83tOQwd9NwdOZcVgHcPUWmg+k3xATO
Ve9x7+S1q4wVC/LE8jKQAzL9D8IRfSNBcELNSKcM05IsGMixNp6K8pjKRniv+WwQu21lCO6nibPZ
tTjMyfriEm/5m78iaBh/BJ1NZJooQqsBA1elrBS3FzICvwmd4QaSK6aI5ETK0nXqtoRq+TFXvvbD
XYcc7OAcSSppydu1OEgAGJ+pGa6YYrGBOkiVIllAav3YNwclO8duKPHh/Khf3Ra2izoJglIglwoG
l6WTaRGU/pBumIPlB0fAQDvexY3mT0ogC0d2b0AHuS/g2wCjShS2FmozdbRH28aF86uPd+2heugj
GSXKrhgsl4VVA3aRGKfCskdrbJd/Xpb6sT+mJyXKztKsw+7abeQIlxEOUAVXSpdg/sVOlk973z30
GPUEcOh6Tw+FDNlt/654Eyi252EilyYdQEoDgByUnj5Xz7nBLpZteoAcDsZ0ekTzTx4stgYIx+qO
sfhD2TgHpVv9CQzCt01nz4nYLnLQBkaRVbygBH84jyaqnS5uSnop+r9oKoXT3ZOAIj5mj9DSDf5P
wYmAOjzHqB3yEjFIRZ5Rs73rci8Ll28xSOf+nk55GCO8kRy66z5YuJWtVMGtdHXWW4qLdAsH8aW+
foy/WchMuFEdupMn8ybXUBJcHDFB2KdqvH4kiJuq0e2RrMXDMJoO7Ck/ON+Kv5XIAKeqJ2OpuoY1
4cKQlMO8CRLQyNy+3zMSr66mqCvjY/TR+rV5YI/jlzwaQvfMjuWFD5WXQJDAiKFM9O5eYo7Mha8B
ZbuYY2pms02VBpLT9tL2F22QjNPwv1z0Y0iqwuGjHAJrEWxlyJy87VgKYpP+a7o8s1rxh/i5KWqJ
1e/55I0c8QgacV02vQLraNTvjHzocxBJZp9vn6x9E3xTxhFy6+maJkvxmr5HW0T3UD+X8CzWI+e5
LV+Uj7el7WuENmwkTx3cAoJNGCUaHwcbBqis/8mNL21Xelr2B+EAwGzQSIV/rk2E3ZmcNKdTARl0
nrw8jUEmMEbGvP7R5ryJEc6SDQivAQzcDboDyYMB9lQkZx9cXYpMzePWa2N7kyM4fqVwVnehyOR3
efu17efISM1DmY4BcCqeMBV3oET7XnX9B8sGetBAP61Od3b07nR753YfKyiUETRCooPGEZfV1MaJ
rR3ymTkoQT6Cjt4HTabvfrKf50MZpOFvd+Jy9/Em77XCsQmBEWFnZd3kTVAPgDM39UOdmDJIgd2D
vJEhhNlphlz74uRqoKn3ShpZyodZ+9bEEkvhlnC1gxspgtGnealM1YyVa51oaT7U7cc4/qwaTxpG
F0sZiv7+ed5IE8y/Um3gW7hIzvWBg5nn9Wh8W9Ewvfr6gd0Drve2Wch0E05Bine5Wdpgxszr4iHv
CObuK4ClzDBTIGj5LLaOyWj87oScYBrCkXDdSreqGSe8AwuYq9xl64m1P24rJltHMeQYybSYdlU3
WEdOc8c7JdHVc3AjaBT+djP9e43E6Nsx1lldVdSwNCMc448KMKuIchisVGKKu1GdY+IlA54DlCEd
wTqsDOmtuES2m2uleGFIkEfp74yAhxzLsZG0Be/LQ/MYL829Ao29DwJYX6x2yotlRqShITMFBJ02
+esHcjYBrtwRH227UkC1vVgZHXf/FXoFThuvE1kIDpz2DJhsDk8b6IDv+WcOQoahZuyd7o0w/vvG
T7lUG8pG52FO+bwMB0eTTeLsR22AVwZIFa4z96rgOFPi1AbWsLi4YKNvAGYeX5ZQQ7+uDDNwV5mN
KEGZvO8JZsdnvDeLp3SIbBkF0+6pcjlbiYtmblUXYeDmoktKq4QuY+Fb5yqc7+yHRgcKonsGJdcX
7cPtU7zn4LfiuKVsNie1Jzwb1gKNA/WdMqceeBc9mrZeZdPwtiTuc0Qnv5UkpJ8Ut6dDzLByHKCY
vwM5N2UbyRLHewHUVoywQbSpOzVpsX46SFKm01jfuePxtiYyEcKluCDzZC0qTo+6fBpz6w6Y85Ex
/PasHDweIDIIrBqNEPZruLHZGTOx3Ckf9TWw1u5QY4ykjmsf/bLBbWX2DHorRliv2Zo7ezBsGIB2
347/saSQg/v7/qaHsFpNXzRWpU5YrTOfTeqPnKaBA2Xd1mN/UwBchdFvuDbxKbAkfEykBHxi1+re
yI4moM/JbwNrvu7JmxBBl1zN0zXOIKQtLoR90ea7rJL1YO5m0gAa9a8mQjQ0ZkXszkuJfNnX6jSH
PDdDA+OJHaqj9vjPPOtyJ3v57vuBN6HCtdcWnVnbDNaW07+o/UEhn0DO5WM8WBIOybZJCIfKyl1L
9MqywCnuLPOypB7RG++2Keyb9JsuQvQDMHCzxEgesmjui14fyfzp9vd3I30XYT7SLKphG2ILa6Hq
SbPoODNvLJTuPxS/KEsMx1pi2rsxwlae4KQ1Wq+9tWDR+l/VyQ0rMLs6YZ15S6ijC6/6C6jqyE/8
yfsC43fITYAXAZPZwjIqq6FZ6KBWAzXuw6JEYmKQFfx3fcObCF1wPlMGom59gmLZKQXNj3uYQnpk
0jtBJkY4tmpdKLTipXInXU4kKQ5jTs+mnQWYsQ9AahRpenUmfUwlhrh/mW/0E45ylU8Ay+E+fDG9
lhMz3CuATgYXND0ClvGLbIp71/BBqMYR5zCNoApX7LjW0+JM8ByG+a0Z703Q3t22fI27gatLfCNB
2DC096t0rWETvCeUj6WPTZS9mD+Tc3Jf3aUIunSgLvwDAqlF1kPyoly0C/MLnzw1Uk/J9bn11wj7
mudsoqVpowh0jqP5lB5mwPpZnvVV81QvkSbMd30XQEodTBSAp1e01mJwbJrNmRqYNZ6NxeK17AfD
zMTtNd6VgllKHD39Faf3fUTmOstsrRO6RRPlQRvvDeMDG2U8xLuGspEheOGUxpXZ8dQMdYtjXyAK
m2xJuHcNDcPvyo0MwX0485BndQk92hCMe4AaTj/wJmLnm+vnl/YHBedb9Ee32JtMceCnWousd1qk
ggaHePnIfHP8VNeNlwH78fYu7R/tjSghK7jMqZYgV84zxWs4nta73CeRHSV+6ye/jzjyfi1F4MXB
AKm3YbdqMIGnLFPn01LPf99WaMfsHDTCwrKRSYPhCduVFGvRqDNvAIyjxrqsOMWGJCu8d49tZYjb
o5OiGNDwjwME7Onlh3XWg/ikvtAfKOf79DCAc1sSbux4/ncShV0yQOfQqAvenhzgBCN0ry1y6jE+
3F68nfP0ToxwQRPEnmAYgBh0eQzFz1qV5HP2vg/oK0wagbAG/KJCdWc2spTWFX+lLX04qoqnAmf9
tgp7+080OBxggOBi1wSXkM1WYS/FOCObGAetoodNMR9rVUYssq/JmxjBzEbassFM0XVV5l/c+bPd
/kHG0iEGsIltEwPjRBW2AuAVjt11zRzkY30wjDrU0+LzQobQLlpZ7mZ3zTayxPsWvBHOWqEhrjvc
odMZ75v0zO4+6FFzUdEsssjxUHfuX5SnMGlGcP2AmFVYvsZoJ81qULO17tfQDhsAKC6Vbx6WMPE1
j4/ooNMncA7F19vWcQ0zYKAc8SZYbFKp6DDGrEuRITqNp+6e041xpsn/D8jXnUv9nSRhUROrZnx0
iwVLOj1Mbf/RalNfqTTPSNT7rGyeUdA+1p1xTrI0MorBW4gbWiORnAfrOrZ492dwQ948v+cip+CG
wJ/hFHPQ60k4aPq5n0q/dKzo9uLumhHKPWh5dV0MkwpvLxDFWsxsYUbEPLIhHJ1gsCUlnz0/iNHy
f0UIp1srO9dkC0OkVP9SWeaR5aK7d+t6LI2HFG29nVZLPO/e/Y/5+TeRgqmW9kqXXkFszwcsFgCv
LJafG6hmefoDTMfvfY34wxpIR4f2nmdbyaK3NFfXILlmYrrhvxwHcdB7LagwgITAWSJqiSOQbKD4
Huz7ws0wo7mgb6s4xAQTJOVKAS+ZGZL4e9d7vq2p2EFaE7POOzxuAwJ44pGAzNg53LbFXQlIPRo2
GmoIKtPvzd4aTLueuX+ecfiG+8SVDTPurZVmY7rQQg8NZ0x+L6DURsupQHcZqOSkVT9IczfJepGu
RCA4tzEnowMAETO54lDuhPy9U9gFBtaU74iVumX2ku7l9jrJZPDfN+7BnR2Queh5EZA2BsadUq6H
euj1EMGVKtn0K08kqMN/34hCqd7Mmwmi5uqxxnCpnkxetZxoqsmO7NXmQxJypw7WDZR1mohDbc+T
SUBWmL7CsBZhfa9OXvaFRGrYenmgfJsrv5QcnT3ltiIFb09iU1O0Vc+DuFm8ZjjmbuuZ6qNBF4ly
exsGyHI+1WxjvEAcoh0bMJlRB9j1ND4z5DTYfZ8Hv20TmCbDUAG6cICsIYKH5EY+6Hlr5UGhnJ1M
C4ricznKcgo7epgAQoUWmKLHKL0Q0aKWrel0ZIDDYb/irvKSJVSaD7cVubotTOOdDCGGqprZnuic
gV20QjBhL/eLOd0laRoOVv6IUaFDOYMuKXElmBe7qqHxzTVBKoEOecH3dNQZequdymCYfoArs2s/
Lo3k2O5YOIpE/4oQr4a+Nbq1xhh4oKLG4WD6Y3SIRIvri4+v3kaGsENTl+cWybMi0CL7okX96BkA
1uYzd2XhG172offLR1n6e+ccvRMqbJnqlCNRsrkMdDV/tBP7QFD2yEvHT2dZlml3m0zTICAhUsnV
SdJQMVJtpcuDGhxWyWXKvzvk520D3BVhv57WVzfOt3Hj8lQNbB8d6uSBye4V61Htvrq5xPHsWQKY
ZjDJShDnWSKYkMbGpremoQzm/kDsB3P8eFuF/e+/6oAGS7TavFehrUol7gcgXqzNvZt+pOPvjjDB
ytBPqapAHAe8nOjPQCLBHH01isBYjwVFx60qIwu4emsIEvgmbTZhmDNgSlk4K3r2jdXM0w1/pfTU
z6pXwLv9wXJt1BEuuRTl0JEyqLPAhJfcG+RV4r0jsl0xIcwe3LIZUwDTokG0PlrRGnR+13i1n97X
4OoEh0viV98VVN0lN891quh1IdHgh5IB2v1EONwOtbHMziA4O+khHiz0hQEJvLtUB6P3khdZEmzX
8oCT9V9xwpXqGoA+QVM0oJ30u2b8slJZFnh/Id8E8D9gYxgAG5xqsF0VYEx8qsaHIieBnTz3lQxU
QaaIYIBolc/juHDgSBsFJtcjQFha2TtFpoxgeHStMIHN2iJghs+0l0b9WrkPugzS8LX5612qWrAB
wfi0Fh2g1GwKvIbYiVzIsY1hePkhDmw83nkZJ/tEzws5yIDod/XDZIEJjDxMFV893OsV+A7jWAVj
H5Woic4MsNIBHb7dPr/XuT2u4EaOYHUK6HfRVMLKwLm30MmiB/n3OEj9agHPDj2qR/rXb4NlCxIF
MxyyRGsn9P7D+MZQAcWDbZPzQmXQS9epD0GOYIYuW/tEW9FpBBRWDwPZd2lUnqyQRbJGmb2wC0hS
2CQ8wHRAILw/V+ZQ0xQ4EulrsvKfahhHY5Z1SOwdK17xx+QowYiBLeiTA7FKqRVEd06Chu34P0T5
Ew+0lSCcqa4zmDauSRE088m2v2EyzbttbXtXk4trlbjgj+GMR+9XSp0Vgw2ui0gbWMIM1wVJQsU6
KDko+DRZDlkmTAytyrVOphrBiLU8OhWgd3QMpd6bdWQxKrkq+NKLXgJc9EDgRes03o/C47hPrDU2
LTMNXDJHmV1EbFg8gLUdby/fjhjLIDbAfkC2hZKdsD+VWelpTtQksFCbqc+g9It/PzfK53d1AxQE
vJhw1ciMSdSRuDFFJ9Zf9/ln1V+D4V4pvfIv4Li6381zdWidg8y0d5wdhGJCBzihmDR5ba3Y3EyW
3a/toKQ0SKZPunFyWjzN6clJZR0Ge1f6O0GCO2eLGTvjPCev7B6azxmKf/VofdTARSpTane3NkoJ
kaQ9AlOMuQkNrHrxNHZprJ+u9eW2Rey4HvgdgmheBxYKmk/eH6iK9WY+FgCI5fAPXTQe9YiXqGWq
XKfmuFVs5AiW19UYeqhUrNv8yyxCzIidnaALTODO/c3vQLw2JSfqujdQkCjsFBrd+/wV+tZ4To7o
rzyXUXrSQuculUIj71vFRjthp6bSWBvNerWKavRAF/Gc+0NAO9DMMV8+OLrjyJFGczCKA3xDTjz0
ftOUtQPrN2Y6g3ytvIK9UPVw2yp2j9NGgPAgt/HyyAfaUhBszJ47em5seH1xrmSzyxJFRLenj3Vl
upmLFVKeCvfjYEveSvtGAFQVPJbQIAqSl/cr1Q7NaI9OSZHYKh+WT+mhj/ESd5+tsHypRsmq7cV6
SMzgzUd4Lg14je+lOXbvWD3BgZ18hQB3/HuHBq6s9wpAqv2agsRfTsxXTpkPCqfbG7ZvgQ7gNDF7
g4eGLlj7EM+aVTXYMar7xhk4fhFSeFMSLGHsgaDviAyeRCK/koQrC8q+SRSUZQN8k9EzSFzLzzaz
jvHiHt3C+lFqYAZc4kM39F+rrD1jPi/4H2UL9rlklWkouIXhtUg4RPORRM0JIJ/SJ9yugb4pKSat
MSuFoMmAIPQRPdSsuZ962dW/F0CjWGIjTlfBweCI4xyagra4paNJYBIvjqow/1TFvnPqz3YUe3WQ
vuiApJAOvPPgRdy+rVQhuGkZ69H9lSSB/eKcgfj6kkd6VH/UATWkSBHxd8/hVppwDpuOpqprQUde
E8ID3KvvzYMNfMHl+AfB9Lvl5Fu6CQWGPqF1p0GxOvnal4+VerHJx8w4zWXE6HM/fpPY4p6JYIYb
eFcc8oqI+ZglN9A+YUFelnr9hQcEmFUMgJHyY7iMkXIqfBkc9l5csJUo3NmDMlhNSyCRsm/aXPra
6nqOtPAr00u4sYnV2nVK0wQdX3Mw/ej89Nl66nnr4cH5oh4T+S2651G2egk+rIGziHsDEkGFdLBn
6hW147naETkwHzVMr8UMTak2QZ5LrgmZqoIryxTmmK6NBS2W6ZRaSthlspfRXnLY2ionuCwDXfC0
yvIkaH/xZzIJ2hOnUc0j5ZMNii6UJ5PwfzMUTSQTGlOSK2zEgtL5rtTCfHlQZVBUu4Hdm14gbnh/
3OqBLKlt42S3MJP+P8jeDehN6AEUOcRe/lWRDv7vXnVbiYLnGpO07BsdEuNPi9+iuWc+Au5k8VZA
YLmBJbvUdx2li/wJ8l6ualnC06xdrRk09hXcM3qXqqcqHI+j7/B+bEStstTG/nJupAnLuea50qas
xpZdrIhc0jPvXIqP44G3zhe+rIC9v5gbeeJiGt3YZA3k6Y8EfSUgQfBjNOonuAbSUHYI9s4Zan5g
/3RA+H4VjZkmrdW+n+GaQTCU2J+mVLJZMgH8943vb+aZrNq4JIFSfiyGSzVIHMVeXLxVQPC8I/C9
mmkesTvWTwUt7K2W+mQBpmIvGX/nHxJv560gwflay8JmoM1jW7IaTYzBqjmekYa3ry6ZEMHfpsTK
3amAEKe/zPqjmZ/oeLotQrYhgmet60ExqoInHAbdWwFRWluSLZFJEPxq2xaVScmESLdMPH1MPHv5
8T/p8Jom3BpV48LHKVimjKGkN+XqZ6WQ9RFKDOs1ftrIACZBb48utACthj/rQZ/h1Lth3P99WxfJ
lr+6g42cdSSrmk04ICMI+gyQoDe2t6pfbwvZdWJIA4JmAiGtaYvY+HSJV6pUDPfphZ3yY+OXvhGQ
M/FNPIdTaXv2bnS5lScc+763GodVOJZlAoxdbb0AI72LL8h5HOwmCwpi+lXhgjJX+TED6k2iLXfJ
12f1TVvBKajaZKEmB+lzaJwNkFCQxMOljuCWnhuZtP0NfBMmOIa8yEaiKwOiMueoa8epA97N7xdI
OXc9uoCQTzPAQfjeifZ55lC3t4ugM7T1r3rqlTTo+0FrJQvHz/71ur3JEXwDNXq3yPi6DTUmghY/
t5DlUs4W8Rl7ZuvvwwUgIbTVS/AUuaFodVfjjHUHElp+FroPzkd24FcrPXd3wGi7bRj7W/WvfuLb
cWiqNS+mHj68PU7Vj7gMLRbdFrHv/N5ECNFCVytjl6gQ0VQAiH2plw+3v7/vlt6+L0QHajGNOUut
IlDY9Ksu15dsMh+dlbw49Zfbkv4fPuNNlPBCRJhad8yANfSB/Ws+8b6J5Un5roUmshdAsDtK5O2f
2jd5gs+YK6Ng7ggrVyMnMpAv0U76mYc98iTCbpC1sTwRJF5jFQbYrZZb3nSwwyLEW/ve8rpTGxW+
JtkzqTTBRbBmmIuSws75IDsJiEfDNCKRFpahfDyfxwg3DrEhxBD5OGvA+4CwmY5PowVMXcsI47YJ
2xiclY0eSLaNW9yVPIJiGHwT5r5Vwdm2OlrVXLtEIuHMUi/B7Njs5f7IX1AlEheyvPVr59stecJi
KpOd1eaA6H96fnXuL0OUHJyP7Zfk+4gC53AxfWAD/Gx9DtrD33CrDCXueiyU+62NysIST2uVk5QV
PHdCQiMiYXXihYcmKv3qqCxobdWO7pNsCHCv+vlOrOCehyRJ3CGH5pWdeqsF5iHHCpZY9R063tfA
AbVzchePBRqO/qBl751owVOX9dx2vD4f9MYHzBEp2YsqRVzbdZ1vqypGdVlGF1PL0WOA/FfkhvRl
BZQXII5fAeuyg1L55NtvY5S/30kxyiNJ3lesgUzFOFS67bmdrE94907daCU4bE3FVCdNcTxcd/FI
+5IC/GY89RMYuotHokii+31Xw6HdULU00ewkmGajV7YTOzDN7AKi7DgCp8LRAaoUoOuWCwYdJZHJ
7o26ESeY5FJmboNSOZ53uvVY2ON9YlvHXpEiyu0lotyNHMH+MmPWi0KFWsWpf72J7APnQsE9FEnc
mUQjcTCq0d1cIw6yQpiZjOipKbzxwmH606j71RbeEtA7+bDcfrz8pp9YRY+XbnHMBfzp5iO/j9Zj
9qU8mZggmaTj5TITESfYQEjfLKrL1/K/Pflg6WYAVqXH+jENZW3su9n0zd6JPeCNzuY106DbAocN
yF2//qSdmsB6nILeB1SdL0vZyLZQCCSMQY/ZmENBgyJ1Xn9lK8bcil8SQ9kNVzZbJtx7ZUe6prHQ
Jme+UrQRLz1rJxuDOMpJapQS8xepAju3KRewHfCasHUGNN1xPitR/fj/ERjtO+F//Ycp+I+qStbE
aGH+fAy8CMqo8WtffdIeLbAe8OJAKQOO241oN+souBC908215xJjA2XNkFmVt35XtP/NUZmiA2lz
kE1yNzzS0h/RqTTgDrX7P0l9vOkiZiar2rVK28Q+6S3zUqX3aiahHNo/vY4KKiAgrYJ/TrxPqmVd
O+CfojNJD0Hidm8/JKd/yMj1b1LD4zH+VbDF0U918GoDIFHYHJTr0fbTZCmSn+nnOGJhGZkqhtxm
sJ+Dzf2LJQuVZQKFfcpzWpisrFME5uCND7p77VtxV55iD7j6984H2f2/a3xv+okv61brq3TVYlSj
NRCt04hqnxTD8exaMjW665JcgIFiWhBlaEtwFvU4L9U46nwS6WnIo449gxr4tkOSiRDi4txWE0Iz
iwaAivBYcmfQz60lm1bfN7+NIoJ/GEq7LgYgEiH0nfGUyQ/KQxzOPgcBn44yR77rjDbCBOtrzG4o
xlVFVwV9HtILMV5+e8lswIZwcB8OwCiiCKS5UqEKhN031nu3u0vrx9KU7MqOChDhELDk8tZ2sd0B
/NmuEpsrOlyMMIu/1TJ6ix0Dfvd94a7TlbRW6YRGxVT5wuKPtO29fj1n6dPtldprpECPCXHQ3o5e
CnSrwVFs0pS90aQMoM8YnQg5wlwFOjr7YQUzXf3JOo2+G7XnzvGmo+yA7lj1O7mCVVPWxU7GyhSd
6A8jvXTtcaCSzD63IsHHQQRK6+i1wkCS+AYALV1pGApUI83HfIlUZno9ZoUsQNpPY+fFGMK6vZj7
Or0JFFy4WS9W5eZwquvYeBbIcHrTW4rn20J2DUMHvwWmk7BxmmAYeJTPLG7gDrom92j1USksfxi/
FkxK1Ly7fhtJgmkwRV9rVsMlxGNQ0EO6ouiOJvEw/ZT7i+sNAO9fvOkSv8wHDi3gfryt6J5LAr7K
m6aCiWixMuULSfmVMQbqAUHLfQUe5RpEuUUkG5Lb3buNMMH/GXFMS0dzKApmIMtsm8z9qKgWCo9j
6/q3FeNX3ZVdbkQJ3q+1+ykzew0lzcg5/9MIqESatAdZppFw41KQ0rOeajSo3JM1fwVeu6Z8va2J
xELEW1YHx2jlDNBEWS2/Uv8e8hzA3D91m6GNBtnE6ddtedy2r1aOk8GqvEaMU/3eWaXNZOvAosUl
VT3VIJs0Jio5wnvJUWDvvIkQVk2xGsvqZziNeDnZv1bk9LKwvZsKP2kDFXCH8lLt7oF+kyjGlmmr
1mWy4kDH9UOXAvHGPGtZ6TfjKNON+58byycWi8rSbtqyh27t/2WbTA7WiURu1ONAydBEd81vo5bg
DJuC6lnVFDi9ufU9n+kLUfvIGmUDoRKTsHjcubm/4MQ1ag5wEqYyXCg1QBA9eretTqYJ/xM2Ilaz
ye3Ghghbx61hu56pJD4BEfGfiOFt3Lir0EgpGHdigoB4GijcgnEXq0dHDZdWcnfsLhYIHF5bJnVX
fLE7WT03Tdcg378+EvXZqk4SFXZteSNAWCpHAWyjudiKD+qFzs8nzcCzNh9bwKk1a/pMy2owfzkD
MMVPpkGLZvLSfGoAb2vPuQN+2hWJmA7DIL6WYsrLm/Bcqn204NrnLi7uGjB8enmVTt/rIs2eDDXX
zgyTpigVt9380BJtuHetRflsjLoNWqOuHE8z1R0gduAye7ELW39KqEJqPOFW4vpDYlN8vnDV0dcU
M0eXdJeZzLOUqtc9PS6s9avj9oAQdpY+w2Fh7Rp77kCTOGrXhthPKkDYNdzzmkn9KTFz9L4Ss20u
9ewk2lfbZXkLDAHHysPcUtlwTLu8wvvOWcxnkE2zS1UW6fzA0kUHljVrZVH9ruVutoP/vrFcfbZx
4l3sd83HdkxQTc8XNR0l95ls04V7enbHxsUGlAGzTwiI03z2SXIi7t8S49rzXpjZcR0T4artCjd0
byS4mc0e4VxHvG4wPEP7nGgfbgvZ1WUjRDiELeqIOXGQRoiBPQb6VD9P0bxsjOPHXq1lFeb9y2Yj
TbhsQHQ5AnF0wH1G/fFiHks/99ezfq+jhMTJlxTJa3X3/P8rDx0D7+0B7OZqZqUuEmiFE2rOX5Yq
w57cVwkdAhidR7LJEruji2EFb9CINl6O28jnP7NHcIQAMY74FaBsZBrtWvhGnLBfxaD1+ZCh6zzR
gXuyROsE4CZLxpElkyLsE/s/pF1Xc9w4s/1FrAIz+co4QaNkBcsvLEfmnPnr74G8n4aC6MFd7z6u
q9TTRHej0eEcVa5lRULdPSot4RMtlww77QrYZ71j0cW7zFZ/XLbDreKqTs6KsS1tHf2SpApL3NWY
Mp8t4oI7F1D3/eeqwcesrrVd7PE+5nbGbSrA15c1unnOePKMznCgkBBVkxvFfwVT9KPEBn8vKoRk
x++30RzgQ0JylvdqTKv4RMSomaPin+FyymJbfZvuKWYx2fVHLhnqH2zzTb3Xb74SJwdlkzUlljkE
0L7ObuGFrunK1xNeuQOqHH8z8YczPMtjwm+ayV0YxjhDs7OLfeVRsrgqt6InwceWqCfybl/O12RO
LzRbYD8rsFKSPDf9rVKd0oFXLqDp1KUTY4IwmpO9qrbY/ho80ZOdxMttTPrYk0sNJLG1R44bbMbj
1Sdk/LuoO3WQTcibD9X+W2vRuqF8PdjRdWM11q6yd8bscGRu6wh8EYIVN+D0MSll3gARZG7gBa07
OdVD4QV75Ufr9Fe5F9yHN9xbYKPhADM5y2OSpiopZtJMiMrjYUIJRtwBVcIePc1rTrzht63Z6Hey
GJOU8Z+qNTSSXSmznX+lnAL5KfRp0wb8ub9f8jyp2+HzrCBjmLosNUgPkCAM5HaYO0fAUqwYPV0+
Np4QxjKLUWmLIAhwtxm9m2AeTZYB2xLwxiJoqP/oAGddGIMcpv8dVoKGJYXaVv3/zwLxljYAnjAo
TpCJqhxzTpqCD2YaYuiI8WOnnQzwhgWcZGCz9LeWwRxLEqqBZKawhdEG9FvgC1Z9hxC1123JtLLc
1Sy60IQK3YvAmx7eDMVr2cxpkRHIZaEOmwcWegjQUozOAHH5SB0b6ERYOPb/LvyvZTJHJ81jCaB0
+DUGfUs0PYAV7AdXuYnhEtr0AO03d7JjK5SsRTKJQwPGvqQ2IFJqE80JW/UkZxghqVJ3yKRDo8nH
Tu7uSEZcrZ/3GUY+WsBCNlry+O+dY/U72BrDUAfiGNCbqDWvhfQuqa67hNOIoyfGOsZaBI1yq8u1
wICXbEpQdUmK69EQ9mKQ2IamO8Bpc4Vc4fXLePJobrGSF8/1IBUFrLf53rvBoT91xBoTK5mxN9M+
ALIbgMgCkqR+V3y//DG3sui1psz90CvLQPoJa9flpN6EueynZOJpx/F/jbkTgmzSMMVGV7tPI3D9
mhtalg/2qZ3uJxcztiEQcHn5w2bOuVaMCTrzNBHsPOIIgxN2/e7jQ4PWiZU9AUNwnzqIrNcqD2pr
M+WksKsoZVPaZoUJQmEpaFjnxRNI8ctrQD4fu53yCeTKnrRTXxrv8sltftWVMMYdySLP2KMc0CQ2
KysV2/s6TnZ5xnsE0d/8wRXOYthRk1Af4mUKAU+oY59wQlCl+zlZCTb3h/+kDztdQrA01hJlRkRL
B6sBCHPRAv6KB2WwfVGs9GFcbayMibTDQM8ouiU2cWlRNEeL40ER8TYowOWNt4Hwg4er8gfjALSB
IUqUdILxAknOYy2mS8vCscMWFzIxR75XbugAYuHz1o823VrCYqFCTNMEOcz7gBKGeVaabYv6gnhV
i/sG1L2XT+sP6rxJYJHR+lltpy6kiR5WM4Nf9BVJX8bDV+1Y2Ly7h6MOC5gZqG2eG2A4Bktmcttm
EegB23zmqMQTwlgGqKNNoezgvZmxH+VrUu7/4ydjYm1VmHMuqKhg0XlegOF76r3qYt8fwAmBTe4v
S9v22/P5MOamCm3djGqKx01j2LMwX886CkAhsara5CVfvC/HxFpZi2BuGa4vipqtd0AyKH1wln1J
e5t48KjjDDhlnlB6HB8CE7hbEOQBGULYBoAuGELeZ7CJDENA6nNSoINimY/0e6berB14yBCbSq7k
MeYhKWMWmjlFT0ABeImfldS+fGKvWKmXNGLso9ewDjIEqP+8Tuzaqds8V67shAfTpqy0DahCBsy1
R3hu8xocHxMQFagrIDAFliKW7NhnYpdlahaUgByr4taeBskaKyGx8jBx1UU4JQOPW3wjfLwXyJin
UEVmPdZziu2XwG/t4iYAUzulq+l8AYhTnE/LU48x0A77kWEVA/+nFB/KwpF1oAtMVi/cdMJkcU7x
4738XjMmCYi7WhtrFWChwaN0IK6CYlcM7Ai7wcoIhiVREEI2wCllSLTY+d50qFAF4DyqCtgKlntF
NmswW6vAWBSOxmnGqrxggd1il//8Xa1sLHCIUFbJ1OPDitC75ILsD43T3iAiECxSp06kziFtKNvN
PB/SBfxTQaVLNmn70l6EcrTkKnzgfG6edCZVryBq6ENongi9P6voEKutF1SKO4z1MTPUPUiynaRQ
rqKFWIko3kZCYFegfECdH8MU4y4TdG9q1FNcVPZYh7vLv+9j1Hh3MCyWXz3UQxvksAYDM//jD9Lx
7G3b3PCJkXKqKC4xQUPTir7owQnvjOku7rFTGnilxmm1/cFb34S8VmJW75OlarsFfAUQ8loIx4vv
udrRgaoS9mT+uPzJtk/0LIxxoGFogUdKwvyVAEzeGXtalZB2PJ5xzod7TRRXOrUT5uCMADBdertP
at0Swt3EU2XjFUKP/6wL80xX4zBLIoAxg+W+wFIjdtzxHOgczcFguGfswLYpYGnTufwBucdFv/BK
NdIUhYTZAjr1OziY4QdnqWAPtu7TWsS/Rwt4p+JraFoJS5JZaI1Bxt6fqljF9L3rv6ohb+mPp9IH
tJOlCuU5V3NHI4PxMxNb4lfmBDjjsW+sumszS9bnLre01DAtPW5jK+nqzgmDOvSw/MhbNfmYXb1X
mkkGMqULM00AZq+pA0GgmawMA5lZdU8izrAuV3HGv5dxbNWkLygQJNZ4kDQK1yporyhqARZXny9b
zna0ejNXdh5L6pBnJ/GUOqh3oK9ce5rKI/TguYTE3MWmOYx52+IuJod4V/utlTmYOLWx13aleYgw
O24niH6ijxfUWSsmoMRV3S1lBK1Qe/S7B+CqOqrb/KK1B1oJ+PfQyu9tgyYjK4dQSnFOmgWpzTx9
FbvHPHnqljup/Nfcgup7MUxoKZrE1AVNB7B35i/Jnah5YsXrFX7Msd/LYAJJoiuVRtI+xYuF7r7G
B/Neu6IZNjmikOr9J+Nj84jSUHCPm/hunQycSeW70nKyQJ4vsaTAQyLrhV5AgvKFQoBQzCTha+tI
XuaaL7w360al4d3HY69+ITDbXBsRIzAlfpcDJS/yqmN+CBxAaPoz2OAlYoF07YU3kLxRj34vmAkZ
A8TirVzCiz9Ve5yaqydgoI+uZZtY0jG452m6FTUoPzalNjTRJ2eC4VS1qZIbyA6qSPqU5MWNmvPm
ibZFgOsEOOlo58qMC9cUJl+uWmBLB6mVxeS0APT/svltbC6CxJmcZTB+q3dSALwpivV+AGWNn/rT
gT7N+excmwe0lsS4boB5A3nRVXywz7QUACpDcEZnol3GWO7tHsMb3tt142n5XjfGkfVAUoxMRrKD
BN0OjzQr0OzS110ztBRncLvrfN9gfSG6w1I4l3dvK9Va6cv2/1NNCqRBR44enELDkdxlF1yRm+zJ
BP0Z/uc90hKbt4LLk8m8C0zU4Hq9hsy8w0z+qUl3EW9fYutVqYIDDeBdMP0PuH1FE8ThOEFEpACZ
LImsIMVIRfl1ST4PXHCMrReeCsBNAOljUBoo9O9vlWqJYnkeVKB0q+g4glMxtjBW6tbj7LZjfS2N
k9vUk69nlRPEI6cfsul+K+GM+0VtsWCDGq+YrvuUZldjyWsR8LRjfE+d274H42bmhNVtLn8J8+th
DKxh+JrHt2V6lRafJ4HH/LUZoNeflHHDMg2bkQx4uNIWwfRAsQPix+hZErGHSg3TfJH3TYIMneuO
m5az+p6MO8b1VPYDSIeczusxWEQXFYpvxgu4jmLF6Q7/+IVuJcMOP4AT5ziHyTIfp3obtHTUCPcS
tiSexsfS/t64ixvcUBKywudhNGx64llZloEE041DGpeIq4P6dQQRgKjJ9silv6YmyCZ5q8Nk+RlG
BVx0vYhUJcqvJrW3CIA5In0nlpwsZTt4r9RhbtdOIn0f9FjabIHRuqDUQgNpamOwMsmsek/hW3gA
WNQQP+oGti9anwPBN5MyJ4tMagkL004s+WQ4EfNUJKUjt1dBE9lKrHHypO0DO4tjnNHIs4L0ZYr8
Qf41AaoKNEVF/P2yFfJkML4XTE0uh0WTOvICHAajsEh5ozaPl4VsJnyArH77cIyfYXY/UqQCmtD8
NbLp9Eu1QzHOp3WL+ttlaRyVPvSlJVXQjBLhRByigww4cwtQ+sdFnXl9Rp4g5iqY1VQFuAJMvTNv
Wn22iRZbecrDrOZJYbK6EIDwgNNAmCiSwcawgRPk6OynhEN/wxPDuFPfDQIpFojph8d0OdRRgVHV
T5dP5g8++2YHbAc6boppbAisrT8s3vxEX4DBQ+NiTMg2jpHL89eNySSkW2e7YzcppWHqCiAwo7o9
otsz1PdSNPpRM+7mNGktaTAtsQUE4RAcFAGQrdJw0Mr8BNxFb6l1G+sG+8sfgPeRmfvbJMGYVDUS
zjobb4tJaax4BtG5KZucy2U7Cp8/NBM6SFJEORljIPmnwP8E6O2YpCdM6duV0vqXdaK+eyEoakwE
iRRcKs2cI8EznEx/0MPcAuuk37SPc3yTYCxG47rE9hNhda5MPJmn0tDMAXaEwXM3mB6k+dlQb9Ly
put+dWQfL1dZpDiX9eScnU5Tp3U5oW9EpclQvQjLZ0l5xoqB1Qi8Lv92TvB2bmx2mYrTVBdyhv4B
kCuSx3b69926dx7B0op00awskohc+TeSb4Gaj3FbufW+Oow7c/ffPhkTU5bR6JJKAzGYVHlx+TAb
1sxLarZfVGdT0OkXXR1LZgbIxmdwVhgYapHc8m44DoAUQtDH3HsPdqDGUo6VbTrx82XleJcau+VK
xsKcFlrxp5zqlCIbsxnXDcgE6OYTr3jG8TKdiRxNgLmgsJFSpzEE4AoSpyXhjSmh6FlnbpXgIa4o
h0kqni4ruS0WwAF47YPbgmXlXZa416UsB1sVOsriMQWaKXoAR16p7g+B+iyHcWjEENOME3Cb4FGD
dzhNxim8brcLJHTMoh2mZEOLV2XlKMd2U7SlzhtTjeFsIBAyh3jfk9hNS+WIQflDHPbHoAODbTV7
l7/pBiIU9cE3ZVm2i2ZItXghIbKhMrsfms7G3uahWsKnapaPph48iHWDlZrYFcrmxhTEewLwQz0L
9uaUPSRm4o968FfB7fyTmPui00EmA76U3GmyxMYvCXBfCjOnfbUdQc9CmJvCwIDMZCaI2mXzXclD
Jy6/iLx89g9eeRbCWJIqtwLWfHDzUUwIAKN74FmebMPSvHlHcos3/UU/zMfb700c23XRWoxzCBot
ZSqzE5uf5jZ9wLaZ6xKFR9/F+Xxs60VpjXhSc/hiUp9q4GkT9B+Mh8u2yZPBJJtpn0tjKSOmBYsr
KF9qdafHnA36Dfiid+YvMbdCZwKfqZHoJwMoSWuPj+o/xezUUzuOXfN8je2ktFpHWhCIoufwpQEg
gCV/ptPppS1gyKGWbf2OTqenXKjk7UwXbOYaGCVBm8teS3rbBVIaQC7xR1elhN8/MYl8oDX7ym+/
8aaMtjOilTx6sKtrsEfFdmlIBOOI/eiFCPfzMlp19oUMKE8BR6m9T3loFZumvxLJXEm1mSTiWAiI
2eaeAAA0Sw5mbI/mjxo7e5fNcturV7KY+JRjryKbpYEWagxfdGpfzi3jiu4zpF79LN1fFkd/+Qen
XkljAhWQRjEgIaCQXk69rYQ/a7y4zPFOLB4vy9n0NklFtV4WQfvBzqnKJBLlLiNopppXQzPaaqJb
ffX834QwyuS1MCl9iagbCLdYnbZHJbSqVOc8OHiqMGFXzybVyAUpd2bpbuxeJNVVebAi9Id+PJW3
r8VOwNZVL5pFgtQ1VRK/EwI/wbrtaJpgtVVtvZXB39CUt5c/3h/8+CyUeeNnaTYPCYK606tWtQds
4ylDyHr5h3YytYycOyRFM9ZLejIxODcXUa0kpHqjfJrI11DlNfE5Z8VubM8B3mxAxUbNp0EzDORU
Y9m66txx8hyeGKrnKiTpSbt0ZoFex0h8MfBCPbXSheOpmync2YPYitwgZVIYzzBu2iuqfW2f7umi
Hw+5kGsGTKxTmxA7z6ZCC1gyGrDhYULHfMQsx2+cs2w46ZybeDsGnQ2PiXjBFIRFboAvuo2fF+Fr
gDt5rvZVsOMYOLWmS9bGhId5lOZhpJS9yV74THujeMVb5DNayyi4c+FXeFoxYSIUtRleXGMO52a2
Z9cMMHUg4KFmAO8F3B1XqAgCNk7mgbByXIotCcplCkYKRQYvsYKBlGFxxXZ0Ln9InggmUBRlV43Y
wYEIs/4+Az3dipvsrzwKlLqqBBAqEGK99yjcIEZU0xm7mnwp8s8BnErL7L/R4yyDevXKa5MwbmZB
nTJHkw9Be6NHPy///e2s4fz3GU/C1ZqHg0AtoEjQZcK77gmMfXamFNb0d+OtqnSWxniRWioR6UFh
8Oq3slP6We0HOx39TmJFXzT9Px4Q60x1IdYVra5U9UMspLYyHdFi5ly12z501onxoQw6jXWBF04O
2hntIBdPPQEHxI/L5/QKDfIxMLyJYV82QgWEMo2+1hQ/3BVOeQLEoxf8MFvr+4IXOdmJL9ld7Gj3
vFLH9r1xFsx40kwCYQD+BK7czhNkJCyjpzY8pN1NIZRoDUsgILtkm2H5EILVN0JlOCD9r9oUM0tX
ip96ibL35e+4GRdWgmj8XfnT1IhynwwQVETErvvan6vKvSxic5RLXclgXlRz3UpCXSFfbbGBLjsZ
dkCyb1gudqprYgHFZt/zwPG3L8SVSCYUNVOF5/yE901yBSBv1cvvDIfsNYt4IzC1/4ZME4/GlTx6
nqvPmAM2xUR3InN6o70eCg0IK9khyHglCt5pMdGJtIK2xCqGuTJNvzKy3M77jtdj37xxV6owMalc
jKUKlB6qSKUVqA9led0QLwjuoyazRfNn3LuhKFl1dNUHnPkBntUz8SmPZMDQLlnhtJNLutIyJFDT
qByL3y7mUfIQXcKSFQYy3p8Vrq9mITEe+NQcv4jWw3RU75NvNeZbaFcWDeGF10zfPrc3kezboCf9
PBsaqM2LAkgaonJVp8HTZS/b/nZnEUxYKoCUj0PFMG/ZiLukG+24k3xlVPzLYnhfT2UCRqQ3WlyL
r2MBM7aTxF3wsoiuaWPxHNcWJpWTn+W37uWy1G3lAAEuS4Afxy4Pc2Q9kMfbGdv0qC2FomzPnTvG
IscwNg9JAXUUAJ5VQzQY60uCKVGUWM9BNuCm6m3NK4Lw/j5jd3PVZX0nwnnbBBPHEkGDJpx/XP5Q
G4wCCERnJdh9u2Y2Qbq0jL+r/nSoTynwbrdLxUofB2s4FEcNfe3QTtzxW6RY5bfga/QzaDmfcrsg
svoZjDX2XVDqk4mfkYBoDLstB8GeDiD3g9z/B7XfZsqxksbYpCBqUzfRGsJvhI4SNa3FkXfaXj/R
aRUgGn4KrnnjjNsZyEoqc62peRG2eoqJ9gm4IL1f37fwN/R2xp7SGIJ2uEBbpzoJV9mj8HD5mDmm
xLJCdkHRTHMzY1am3YfA5ek4gZh7fsx9RtSELFJWZ4DNI7ZkRzamnrwKmansVj4PEX/Tu1cfkrnV
4hCArOgrIgtG1zurd9oo2srw6/In20zsV0KYa43IrRE1DaZdy/ygty8SRnKWzF6qa7X4elkS9eMP
mamiYdMGXHSaytIWzGMIILRq+l1A7v1uN3p0QJSLRb+t0VkOE6+CrEyWHuBdTrRPbukJGYcIbb7A
wUI0GBIcShquAff1yFuT2z4vU8UcFcrHJpt6V3lF2qBBtaHUiqekyLEoh4HGBBizlz8kTw7j1k0e
THhQTrRoh0VyYGToyWdQr3JelDwpjBsP0gCcYAmGYar3elhZQfw1iTmX87ZJnL8Y9edVepjMkQwC
eZS0lqLFQuFc2aU+uGWvHEgxu+nSHQotdeNS4yRzPN3ov6/kin2uqstMw7DmN8ldE+6zljMPvR17
z6oxzgsAwn9GhvPytl3QRK/tQlctkdeX2Q55ZzmM/2ZjbyzRImbYqwVAl2mVKe/+52nC+JO5IC/M
BhTx22k4VqJuTbnp5HFxreolJ35vv0+UszZMLhB0S040BTkoOagebpBvdC0eW/625lW+8GPh1Ik5
dsDuTBSt0UhRDH6HrD2Eg2OQn2PCU4nmYB/CHio/mDnGprVkMir1qlQD2RiVuhTbZANwgpR9jjFH
tJN2l8PCpiW8CZJZRD9sIHddVsBhSXUMi8UqFu4GyKYprEQw6UvW55nQljgegFnb8ifRA1DbTyWx
xPvFBlQtAqsMAIj822XFeFKZeJdFmly3MWqqcR5YYxC5HYrfRU+sWXm8LGnTHlb6MTFvzPHXkwUv
8ix5jPLTkv9Uhp//TQQ9xVXoMRNCEglbQY4iXBn1I6aFuEQEPEOgWq5EpGmeJW0ToPIMmEXyE/jx
nAuIJ4CJbeky612vmqkjReAWNXZi8v3yR6Ih5c8+IxMmqIm6KQhSgGqmIOdOGM5WFM8HMfsSVULu
lEt9ioVA4yi1XY5ZHT4T53Q1UUMQ2RTIllPAUKEnexP72tVkC77hYX7Mm3mbHTxzY0JDlEoNHnZ4
WcXpvpiv5uUas3eXvyRPK/aJuCjFrJk0/GRXBKX7FMiKuZ09K5YBSK/lxCd04Hjr6xzByvrMrCqD
PgVcelTf9fKxAiT4oB8BR+hc1oxjhK+p+kpOr5NUSEvk+mJe+dM4OrHCma3dHnk4W8TrbbUSkQ5d
3jfp66OR2AMW3mjOOjohYAgSniwaWi6Y/Os5rmQFRMSaz4y4QEMrHaNq/dKO/e+6X7jVI3fElieO
iRHY08pnpcFDRvrSgUKs8iInt7uDfvoN+8eTxzssJmJMUi5NC6F3U3dvDEdE2MvGsD0womqKRIvC
osbCHw1TVeXoIyNiiK9L2+ExdbFSJNgR8FR+5Q8hOHDTT6Vo85L+7RGOs2SNUU2KsLzdjAiG0R47
kRiNHnay3+87n7eStZ0crSQxUdEE1FicxChl0cfnKxy9E9wqzmIHlgJ0s5r32N3MzlfymIA4DL0K
mnmYpPg9bi3Fln4C//7bjA9MV3+BprbYoS2hUo11gBtez3E7jLwdqMbExmpQFWUE6wM4k69m3GB1
sG/GY8R9LW47wpscdj7YxDIRKthQcviuWx0WF+EGVuuVV4vb2LHHM5ftkH8Wx2RQWAtQBz2BWiM5
mYFgaeJtzHvSb1dgzgfHTgsn2oQhdQVCxE/SQbHnU31N8bJCf7LLPcr9t43b7ou7MLK4m6Y8/ejn
XoWxMZX6WZ7gDUooHeWitnsTYKlh5nL8fTtDOH9HGnBWcmRlKuMQyy+AL6JlGHjdcwpSvdIHZuVJ
uNPtwdW86NCVHuEMwnEMk50fLrq5q+JmyR3FnO6jEetDulL6M+oz8pRxbu/tsHnWkoktWlaD5jOn
42GNO8vX6cjbhdkuaK1MhYkpxrDMiwaAH5ASil6O1dIOxdAStISRCyRrXpSmf+3jJXfWh4koyH2L
em7xlFR84mJt79j/TBULIDuf6K1a2ZVPgRminxiC49gLz82ZcCIkpTTOE+67aL/QVwv2k9ESpePm
9GWpXfPmQDgnx24J5nUzt6OK7fUivO3mm6K85yi0HZwBgA9gcJWA9P29A8yVMCiZjCF9yjdMyZqm
nXwNFC/BrunkrGhTIj/glemVJVtguOfI3/bzs3jGMokZxLFRIPvqBtHKosSrgXFYCDziwO0lU/Us
h7HPYiRtrSeoqdE7bwbaYO0XxJKvMo8kx/l29vQD1p8NNx88WbUvf2PeJ2asFVwiZp3RWJ3sjQNF
iBV9/aBwkXR4YhjT7NUoCYoaoxW6FtmNEOxHvTwEqnRl1oYTa7kPQKzTovEaY9sR9O3LslvlSQae
hllDw2rWr0vtKmonpyS3qvAUg52xUXhVJI7BKMzFp44oIQ0TqrKCJFmtVHqD+tDVvLa9tB1hzlpJ
792iGuo0UoCo8M+9EN5LLliqFEv7UQOoInYDRwcanOaRXWDXWOCdHBQ4b/UniiHI4zX7Q8J2/jHM
ZUiqcIwQCKjxjm7xggb/t8EqErhnci2DAaEadpctlqc9cyuq4G+TtBAdA3lqLFLdzmlsl5Jm1cY3
yp5yWRjHbll+9ZTkpd6YMKDfSybdrnPpfAlviHg7kp4/IhNpZMAftEOGGrGZ3hjkaW65D3+eaTIx
JptGvCnM11spBM4Iipy7EQkFciU6byTcRo/LDbeIv51GnNVigksoRUrR0sA2NLu0/SJJsZXNzjDy
Zuh4yjHRBXPKEzEykG2q8aMgPSbpc2ncXTYEjgi2i1+QScPkAyabhPpExGOcuJL47bKI7f6thvIp
0IExFG8yfj1GQpaWOZpHSQwqXkBxIlXJ77BZ7UU31S4GOypxEoC0iE8VYMrz5+LEQx3Y1HL1Cxhn
VjJAIAYzQAeE+kGJbxPhVuBtwWzaxEoE477KWC9y0QKlyyjrX7Oae3EfvAzivAvKv1pSX4mi2q7y
52AagONbIk42aXwY4trOqtnqg4fLx7adXq7EMM4b6RjIH3uaJiACGk/gTXqhqTkgDr+E3l/lJCth
jB9PKUooEt2FrmbyMvcgmJfbuyyXOKWazYC0EsN4btRMUjK1qGXMXehWqXks25ITx7fXIzVNlwHP
iskLlbGEHDezEQUynolADBSACJvcoMw+WAoYmgOrcSe3cAtfdeIn85b3RN2upZyFs2O3prYUVTWi
flw0pjOD6cpJ+hqDcJFV9p3fiaYDNkF7iH4C1/ooYIFqXgSvrSdPSXvdCl7Hr0bOF9l2jbcPwnK7
xQAvqsYY68qjolgBukPaIatkd5Blzq3GE8R8+SaPxkqmTdzU/LRUDvjdHDH0lDriyNkuzK6+MuOB
jaILpVmiMKt/WoBMV2HZSFExSAYwNzpwRXZKAB4wl+OQNM368AJbSWUcUgpGqQ10bP+E4XgCktIe
ZbO9kSOgdsVTHZl7UIJ8inXVMQThXityTkDYTFBW4hkXJWobhiBBAxwfCZ/VxiytNE5qK1Va0Qe7
ceyaEfgtLuvMO1HGX0ezl4JMwhQMiNsAoXqtDx4RnWHicQNup3sr5ZirVhmUqs7qhL4XsAZu97UF
RBzfPI1OZyvP5i0PqWw7EL35BFu6ygPQeuJqL5yG1Pu4TE+Az+DUADdzvLNK7GJ7aMQY5ShwTVCV
KD/pcqBIyrwcj9r6BatkC1aZ0Bt9quOI4vp73N/kzV7mAiduygCdoqaZOurDLBtZn2E2tFvwzPoN
H154hWGZ17VjWLI9+HRXedyNvA7P5hGthDK2Vw+dMad0V3kqX/Lysdf+pkC0+vuMyWlLORppjA8X
LoWVmz+W1P8L5zkLYF+JwhQnVSLhIjIxYi2qp1H8NKvfgc9vXZazneCtBDHvQxIpZpPMr8fzG3S1
toO9irHo5YjJnRfVp/B71Um7bz43Fnx5x2tRbIam1Q9gMsxATAGCRAsqpLiWlIccNAa5eSPUtwRE
0ZeV5ZiiwqSSILyWFaFBkbQz97WwV1S35UKC8WQw91jRC5qMoUc6+5dfdz/SA8LDQ3ZcDgLQewC9
hOWdax4EJU8m/fdVUmkQUy6VlE54mS6Ko5l87FXO5M5mMF+dEnN/GYkY5r3WU1LGT3L+eQgnsGsf
+oTzpOH4LTurJnT1EIdg6HSGwB8BoCC8XLYA3t9n4kIRplkGyg6kWEbzrMIM5kDgJRibV/3qUzGx
oUCDfjJSrDYJVWgvpVuLu6i7luTBMuTbSN1H4t0wNrZs8KBVty/Cs2T2QSh0UzFXiYb5AH/xKFt3
6Su3qkvxvTq/f/4bCGUVSBfAbQdPm8LO9vbJXAwVbXFr1VOU3oX1XZt9vnxe25Z9FsGcVwXSmnxu
KmikHnNAW043dcIJ5ds5/0oN5rx6AzCgbYTzSvbTVXE1vSI9SnsFJHfYwYyvCNamX8fwscHzyGMw
2O51v0lHRfm97zYZUWLcVbAWyaYbsziyH9UvAsKE1OM13S5/TWCfvpc1iq2uAqoUTYfwfqgOYXSf
8N4L2y/PlT5MOM+HSugDFTJGG18S4AGJA4ov75VQY8drldLj/5C/rIQxAR3cNMTIc1zz5jB5o9zt
aknAQ6g5LabwlOo3SddzErPtAPI/gwQ66PtPmM7m1HcCGN377FgpvsTvDNHffEknJpgHraQ0WN1H
heC7cocVVoC/SbfkJvhkgrEy9rgMmTyNmMhOjFY0KpoqgXwAOy5UYumr7hTZQWQVX1/BFW3ewW1b
ok5kjLIqwHZh/LprotqIG+RPLbbIss8SoJPTjFMv+IMpvgn5kKf3TTUIArCOzqY4HFUgDpXefOQF
QxolPh7bWRjjW0oT4LkzzyiAT8c2RSsb4T1rgR0gH3B5WmZTW337fDk6bl/KZ5mMr1US6rNFQTsY
5kGQO6tPvmTxbsnvL4vhHJbOeBnR4wh02+jHyGOxl9PQH6bZF2Ju6Nic2NTP6jC+Vcf5qKS/VyiN
g7wTXNEXfGVnOj0nD9xOOc+CGBerNW0wRwnt3VS8U2PM6rlxdFhyoG4JEycb4H071ruqXNC0AG9T
3XiswpeuvjYqzlNh24HP2lBtV9lfDKpCKczQSpa0W4JuOLBuLp//H/KKswTGW0dhaMNOQaFZvUEN
GBXgqtjpj8bNjAkUDLLdz7zF4O1S2MoUmDs5kacwCLoQt8idccqvqys6FzjtRKyJnyqXIp8vXzEM
xvmS2xEDq+26YoD9QpIYRXUhjIaUjkHT8h8tdg+dpbuTXe8bvwUPC8c4Nk/uLE5mDH7KxDkyFjqG
b44HOegRdIsd5+w2Y8RKBqMS/npZ68NrEAzuopcCDMiCe09HUq7KB+WqsVFn40x3b+c0K5nM6XU5
aaWBVn6S/fxUfTL2WYaxR9ooGI88YdsP2LMw9qU89qQbNAPChMCTDhgxOIWP/fceXAnxEWMHHmWh
ojOXNSYIZcw6YGzqG+cbb8aT1U9gYr8hLWCtK3CFtq7+vf0lY/sqcGrsXpXWEGL5irY9MRIQHTKb
d31vxpeVaOm987dYd0ilECbUBIfYdENwVUruZfV4Ipjwr2q6mCoUgCown/vGVudTkXOslCeCcYSm
UdMc68PgJRGcXn8iCPoRxyg5fsB2TaMkS3RAkGMfqQA96fSwdI2HF62lczt/HK9mYYpI1wBHlYLz
lWa8n6PAXjKRk4VuR+TVsTMxv1TAoJkOiMjzoZ3xbjC9xNPvi8YyPmGPx8lveKGR9/mYMNKOQ58q
dI9TzqevIzYcAjW9qfXoaDS8+2x7jG6lHBM+sOo3RK8QvuZucNL7egYxcu+b1/1ozTeTvbgZaOUS
q7wpfF5E5hgi+4JWJrEB/QXGh3TgIGupYGWkB577zHEpnors2Gw5hVMqCchAKL+5YC2f0+v+F630
pv5yp9/1e/Mu+J6g3qZy3ICnIBMvYkMpk4xO98/9tyR6mYzE1sOYc69tC5FNkWD5BpNSzAEOSdD1
ZYt6VJX0R0D+HUJDvFZI/3g5MG072v/EaOxzVqvyolZnE+U8+QoELNaQZ5zM57IiGmGyN/QV9LT8
P9KuqzlunNn+IlYxguQr48xoNAqWZNkvLIc1c8789fdAez8PDdHErvdlvVWqmiaA7oNGh9MRYpPx
9ByF55kkVi9ybg/eKhhT7gJtCDA4HauYUjvMwIbaRhy/hieCMV61AUMNil5Raq7pLkLxrjz+2D8K
3kYxJ07Mfl4kEzdgPT1n83lEC8L0fV8EZxFsQ0WqgAU0NZDSXsAmVqVWIXz7bwKYW1xBwj9PZayh
Im6ffwll3jSY7UgTiij+tgvy5n6uPHVMti2MnsbaafG/4nX3+p2ISJ3kpK7xqboZ76uX2ck/xZ/+
gWu7DeBX2cwtjvo2bel0JBRAwwXEQemulyIBaNeY6aacZAf+k6Pzh6hwFINtr2h7ZYxj+v7JwgK9
1I4UQyivXHfb/7qujX7Eal8z0rRRnqODKB96O+7h5+Xt57FOXKGbHXFJedVu1F7evfVX58jAQq8I
itQLiErGMxoK5fKMKsL7ICYfIpM4sjJZJQY37isnNaA9kQxKBP1QZBJyjU4alBg1AipOafhkjhUI
bjO7SPOj0VWHIg68fbE8rWGQoxPGMUsqNXfq8r7P/BjEQmH6GMUpB2h/8/LSQepoqBox2WFMWraQ
otDx4KsxWYgaROorlx6lg51vOrzJv9tKeRXG2IKciGZiKDi/zLxLGn+JjyX5I8i9iqBotlJJsJr1
WUNH0vWjYTWYfzHz5j5vLgKjDAwZRXKaojCL6NqFVDMe/k4U+sLwYxke5fy4f/rbbuZKBnP8vYke
55JW+0+R/KVezLspXg6YanxMY0QIIRucRg8y2screXTGLPIWw7CkiLzsf8emfV8/g/Wo+xwEOagk
pwSj4GY1z0IWYx60F8Tnnsv4vnnNXGWxHmCWD5kSqcDo6W7yUCfRgsggQG0IpqQsdn+kIVheBpRz
kqwzCAKbYI5mk04Jq0/VFPlyph1URLP3d5G3MlYlpUmWlhqkP1LwHHavRHL/2+/TZa5Uvh7ypV0o
RGXxI1G/5tGn/d/fDiusjoaB3SKeSmEWEBnPjtl9j6II8MWcBR/tQg7hNJvwjoSB23FcgibDFFQH
CUm7KzG+EonbWtdtzpLenQmgDlVmOmrN0KZuGsyZKEmjB50MBqHWlU+Tk2OypHoc78dXCbpGa6UH
bjCPevi/3CSMSGYX58aIwF8xKPbyzfA1TzrMCcrbDKs/qv9gpsi7jWSkMY7h2CqFmZuNYvdy+oPU
/Wtat35BZO+/baTJKB9pk6Gam5ZuZHdeMCyzBE1mhfewFdrTs+AQl9f2/x4cf12ayehIqiXhuKQ6
FTmBYKBAxUTqdwj3iKA6af7ivcA5qmIyWIxZY0OhVrj5JZKhfKtPPDOcHjjb+A5pmTUxx2UWQqbG
Cpi+ycOECVHRk+4thwHP7uJm9FCx4+Z3yJlDL/fl7moJSi9pZmAFHWE4xbIZiIodNbONoKiV66od
5TzWZfr1v1V9iGE8/KWIFSEBs7RNqdQx1NhvXMGXD7yTet88s95FWkn663Lyrs4WHT3tkNNick/1
nZK30hZVwyHn9CyCPcZp7wSHx7v7xnSzt0DGJzBrIVGlDvuYoOkczUnecEPZv+V74sQx7q+3Wp7n
wO4czcH7n3OK3HUzaLbMOcm6DBYhP9DeKJr7pcnEwaqd0aHhX9lDLZHNs0SKWHurZmy/08UsTAxs
dz7llqqfFfKp0S95929DJ8ypMsCpTZ0YzlKPqjVFtubxEArHSPvXdxwjhAGVLiaDrDQaDgoPQ+Ty
0FyWox2isQWHZ3S8bWMApWwHUqs9rCFWX4PyMk+KVc6VmzWP+8b93rdn1sSASimLhqFrATbOG10w
67vdjfi9debz9Gw60neONKrjO9rAxglMtSVzsUAJM1w6QOYJ/AGlXX1c0ODvKF/QKONwJHLQ681v
WaFXL5hpUScUVh66c+sSOvsFk8txFXzDaFTaWanf81KY9HDer9JAZT0d4amwbqpOYkVVeuiJoSC5
0TwXWmW1ga+Nfh89cnmbfmPZV3EMcibgiVKzFsAi9RadQIx2Lrf6Kt9nP+Z72vQ4+OEHPbKWe4Vj
dNu33lUwA6VynwYiSUbFFpTzVL40CcfR2zaC6+8ziNktGSqMKvgnQXAfI7vdVlbRxR7514VM1Abw
ttVFQoiqsmwFYxWRMRwghyy6a4y5LfbuOETuvipuauJKCoMeJDCrblY6xQ6HL0aH6YRmZ0kzl45o
04VciWGRQ1PIvHRwRTDEfnA0rwBhS/+6gLClQysxrwFoUwV0DYNBiKRKAItfb9MqqbSsH2FenfwD
AGWFMgegNt2ClQAGn0CchxozOt6TUjcrB0QefIka7XH/cDZV7SqGBaY66+Rp0iFmqW57Ogx3fK6K
exRVWvtytvF2JYgxVkkMBdAox/Cmzj2GqSgHA8NZaSFvjhgf73TepzKoZq+kMRZaaHo2iyZuX9EH
wiJ2EzwX5/BA3avaEV4E3c7vOx/k+NwOxW13ZyWaMd5+aMDtTW8w4aD6kZ+ciyO4PV3hUn3UF6t/
zS7pMbBKp/Clo/SBV8PE3WequCvcX8o4VUUCDA5fwOVykg7pLQZEf6OOjv6J61xt2vZqsfTvK2mR
oDV1B0ZaW/Yp/1fiqZ8S0AkttuQmpwfdUXgvRZ5Axt9JiNC0WjLDmdQWkPyEl7QQDqmkcMq0eGbB
YNai5WrQYbILWnAKq0b7TVNapqpZ7fiNYxc8SQyQJEJZp/MMB072e7fxNNxkvR+6ugst8Yg1IXFa
+VzvYBMsV+fGoEsz9GPUyBS+TAvM8Lg6s6/LY+uonnETejz+g/dBkl/N8c1mVmrSip2pDGMCr24m
t00YfquWxEkJOZBYd2W9mu2i1i+YAWgHQoGpBV/3N5mDpezUraGZgsZ4e4EcKfKYbv9GNspz+Tm6
+VYUslplUM/93I8DrtMssuT5QchjKx05vgFPCAMvWhgXTVvj5Aw1fWjD5JS18nNIuAXIFI/f+XJX
DWGHbmVG2ZFZgmX3JwLKVOVmOAwn/TTdhg4XRTiXqcyiyFSTVopxdYcv2h315HK/12zh2XxoLDwy
7oWz8rSvEbxdZGCkGMogEhLYtxIP3pREbiNFt/3Au115C2OM2xT6uEoaLGyUxSOm0T+0A69AkYMf
MmPJZl2Axr/EStpa8ptA9KoQ1N9L5Uty9bq/adurMXQdzN86aDkZUIRpprM2Qb874TYpTxUvA/Ke
PesNJq4CmO3KOjUqwwC6LZ5okTYNO+r+H7FjMoKYTavjsC1mQdLsKgtuitg46WXo7G/Wby7in4th
G2cNRJ7nVsTBCB9G10TECotJLWKF97RbNxE4Dtbm4Rga0URNwWQNtryhUXE8tSQrdpE8D/FHjRc/
2tSzn7+viAzumGabEI2+YAcFFdioMB/k49J1VlJwXcVN41yJoktd4WiSL0mRUTWQ/cAndnEXusgm
ubTEEuRinmE3t7zV8UQyCBTLlWBImD9m50Z+F+rRsZAUN+wGjlLsH5LClm4MdRVnowHvJeifdeE1
5M1x3g7/rraOMdHW6EZDDKEFmhVfKKtSaec2ccIjbXUQnOh5X8npz727JFbiGIM1W5SGlI0Mgii5
tRITqdjPQSNZS3aoeWk/nv4xJptWTY2p29A/pLEPWUEe0qz1u0HxhEXgTaLY9Beuy2IfRYTExTLE
hmKDadZeiEvKW92oLI3cVtVHw3youx/7+8jRCzZYM5M0DJsKxyaZcB1a5DXbIP5vuveGVyurMrMO
1EEKrGoywXJlJOcmDt39ZXCs6E07VyL0JV4MWYE6ZFL4oay/hIH2Me3+NdcnBe/V6dDNXEmp46GV
og4LierKqrTeFgivAZW3EPr3lYhpihs57hcUNAzAu7sQRMYNp1qSd+RU31ciJFGtRkUfQX6h2pNy
uwSP/+0sGCQIm0Ar0B8HEI0aq5RGS8hOofJlX8i2Y786CwYAekkwKimfcGN3z0Y42un8YC7PSfnX
lD511TdjsHQztIqMs3nbnsJKLoMGS9Jn6ZTjgCT5LJSfBamzE9mWlsYWY6efGyssvEznqPf2kZmi
gUvWVBE5+/XIVAPpcEnCkRXat7QTwTzBeadsCjA1U0O5CSbDsSZawb1KJR0ugxQ/F8VkVTHvtUlv
6XeAvZLA3OJtO4LkD6wy9niqzjTPajgqyI0WG438ILjkvTN5C6J/Xyl5qhXpOCxQD0n5IWB6rsjx
SLeDLav1MIaq6oWcl/Q1NNr1S38xXyUrdsPamh7DY4TxWRh0ftDuzXvxEPnzV17rIm95jEKMfQli
UhPSl95fyGn69zQFFOpWy2OMWC5DMkWgL8Bx4T80PdjcpKY12TNYJOaDjLxVwSWx3bzUV0IZmwYb
sGQuU6PZ8vyZLA+FKViaEjpTf6e0nzj4IXP0kbFjM5zHqTewg/KD4Y9++TyD3n9xQ1RP8EdycI6L
jULkGPYkJCO0UelOy4AWjJpHErjt9F/3jo00YMaxISUa1pOcyxfKHxaBYi6AR+Si7s/51yW0v6rH
u4BDkwUhieATGeIhaS9h83H/eN4+dwcu2DHfeaFXkrBgOenL7A9e/RLYjUObMaeP5B48epb5pXlr
XdQQnBYPPA6nbXcWk5VNFfP9TMyc+hU/5mLC/NQRCwxSEGE3x/wUOMFZfmqd+ilzM59H57p17xsy
cvAiBoGZJtuc2SciEXJ6aY7Gpay9uatRZ3/c31RqPuyegnjPMGRZltCmwmBiRuRGFGjEvcXrySg/
a5j9FByQINOqc1qk9r60TY1ci2MQMjI0nUwESbLgVvL0w3SIbeEWFYxoOkIPI0/alomtpTGIWKcp
KutDbGDj6Ii7t0BjTNWaR0BWiag3LUGpEmd/ifQ39zaUAUmtCBYBvFmKbSatLS+DPVdPi3ybBX/t
y9lWjuvBMbg4x1NSdjHWVieHoj4NxodO5QT3Ng1uvX8MHqpdN9BaBQr4qp891afwFFuGLyOBgOYt
pzyadmaFA8LC6iF5+Afdf++bHIEpqy9gQTJErq5W6Du/dYtjf8qO+YWOTSpt4zs5L6fyabmduS3z
m6nctVTG0Kt0zMKYIpnqV0/6gXLyVh9rE83DVn4UUQc+fsVsxVvMb+ekcjcPFa2V6KwkKjFZaxwr
uQpqEEnYfTBa1QQ+wVayQl6bAEcKu6mDqg9pXauqrcuRpQx/9cqPgZc05slgtjBZjGBB9QQKbFTB
LkvNM4YIMzlUb98KNi38umHv7pw0r+YhG3HDpRqSn+phKM0/SL4gKf2/M2FvHQGjHIxxxuU8C7Wl
LndxezfkkRVXHCSmxvQOOFZyGCTWS9UAgRx2LDlS10pAWkDwc1DZ7+/Y5iNpvR56cisvWIwqMVSF
gUIwTeV2N4rfWLhTHcyB9Pdl8ZSAwd9BS+RKGhFg6vvnTLhTo8QWeV7BJt7iBaSoYErAYGbmDdHF
HQqDG9TCBSCGA9mmeldV92b1vL+St8D1u9NZiWFOR4vSwiABYiKjLdrxIXaHFj2FlEAmfgAaOfGp
JrZgqw65i+8pXzhmAOHNJHwX7hPM3zOPlf/vmRgpOGqqosNFkBVkUX89SWhsLoUFknVT6DTH4IF+
DRJZNjrPbwNPcAe7xeTc1BuQWuZmSagBv9+Qq3BmQ+IOtdIFxkfZxVnxtENwVK3eoZXG/Em97weY
/rpQwsgKlzLSYxRfgRZ58egAEqzSp0VznaWcGivB4O1/PeCQEcmoLoj52hwDP+GdF59EBA1i8QIW
u32l2nrarM6PZfjQQ2nBbNZSw1jDe6+SnuvevyQDR8i2y3XVEnZaRRxPRt4p2Dx0BIg2fWWTo5la
lGk69UYr53jp9Cx29IJ1WluSCKhxx8bJAcakLcqxXoo/Af3riljmvzLRm1GdaJJ66vw0Kh+GQOdw
eW0i10oEfSmuQBKqjSly86zafUEeB63x48hIrTBrX/dVYNP9XslhTDgJiZQFKiJHRlg3lmBKJ9JI
j1K+pNaiRwdJ7W5ljYNlm++Yld7pjDml5VKZioxLM/i8ePRZqCpW4KUIZh9Lr/AHxeIlOHlKQbd7
tZ1z0CSZLkLTiwYFeHLuz0rNUQruqhiLrZtcLdIlVIHQGW7QCNQUeF6cC/Aa9Hf8Cba8JTF+fj9P
kpIVuNs6PbGW5TYXOQviqSDj4GNMSpYTGXZrtIpnaMJ9OJmepE284OVW0GOtDYyT30RKX4AhAg+W
D5OjuuGp9XI8jugdxo/m8NCIHT6hYMC71KJgEyEJgocECoL8b+YDXmiIsfCqdzlHZDA+qJbHI7oc
a9VupPghM8ZLk/zYN99tZ+pqvwaDE6BHKaSpAhTNp/yCfpubASSGskVHJvMSkbzVMFAxlE0/pib8
tkn/S1RDq+UWWVAL2YFuttNGj4QyJhk8UC2ytDv9VcVLiyY7cbffhffSiSoFCDw4DilvXQw2KGYf
I1cMz6oJLzIYaXnL4tiRweACAQU8OtQVFdMGSmsEtS5IMx0BNF77qrC5eehXViWTYOYJy/TXZcqQ
AFORs1WqUxdV7lDCgNA6GaYyx63efhWvZDGqIBlhWoex9vY+dYzP1bf4Qov69NwS74XJ0jCh7Zh7
2a32tL/GbetdCWawwpxGtBCJWKRmLZ5x0g7DAYNHfNzEh9Djme+me/RTmMryyPWdGQVJWWi2WJd2
pDVWZd5EaF8Ymt6SRA7F4aaWrIQxWhikYZNibA0ekseAYIpLFlgJj9iec24ofPz1GlzA3JWFtAhD
9WdXvJXRf0JjGfMn/TJmtujRuTg62sA5FsbbSOaqUhe9aiOz0pBA7qylOqgkcgPDHyTQyAo8O+Bt
JHNt9Z2qCmWeIetajEc9l6wqUA4oKrT3VXHztbw6L0YTBUmvO5HWV9MJH5QTRAERGhioeLfj5jPn
Kudd8j3IzE4vDWi4b/gqPIriYPoUBvkAv48gKpt2TwtpbKo+gpM0EXsMDCvThi8SgulNoDj7u8c5
pDc7X/ljTd5reWUCc+tpsZR8OSQxEv1yxjkknhgGp0JtSolSQPHi8kc+lNYif0pN3r3IASWVDZqV
XbVoqQxViI7kpDjhqcMUAu2UoFiPXx3IOyQGJ8bObJdKRHhXRYY3NjTMemqOUh570Sy4/+2QGLTo
wnnWVAGqJ2qi1XQ3VSxbWfhhX8jm7bvSbwYbqmGKQEuOzZPU72Pz2lccTeP9PgMHxlJE9UivxU68
SN0XkzemnadiDA6odS9JTYqrcEIOJi2dhnyoeKF2zpmz8dK8JIqptYgA1lloNYPf9d+b6jLz4jmc
pbDZOk2SzNqckQ3XE4z2aXywZoBJwts/b54QxmGt89yM8gXp1MVsUCCRjPph1Eho1cWSc97Qb/vy
zp9EHFvXTUUxkET69bojkTbWZMLZtChVzy0NjTCLI3yM7sAcXNjtG9mcefv3MEv1wLfV7Sfh6gOo
cq5gblHUQWxSvK4r1Hq/NMfRp/ithkgSFm7k8hLwb0izt2C6+St5oYDRJJjXqdrKXXpZHOUcn8wL
+d7NGJtBM5LSaCsKx+/kLpKBiaka9SjokawAg4ZP05ItmPXk+/Tcn6k/wSNS3754r4fKAEZY4RWS
52+OEi3VT30apuY3CG/7LFcxDG4MuR5gNlQNXErOS/tBbj5P5j0hj2PNK+Civ7R3aAyCTAuoM+Qc
+5dVeI9mn9MwPi2XpfXNRXTiMD3+iQH+XBgbH1OnOogCKq4iX1shtNTiLhcf92X85kq8CmFevkIe
xplU4ZZCubyve/GpQZSf9jYnbgwKo31p2xB/FcZAypTn2iw3sDIlLy2J1P4STBzUek8LRcOxBOOT
8bACDQTLOqoERT/LNaCEggjlv9ERxxTcFPPqTKh7btOqofYIPURWbn957+f2MbIZBckMJUJrD06M
yqaV4LGbPoNTBq3q+i1x0CCPmlaC6UfJARPhneTZsGl5gnLsPN5b+TcI83MfFIYFINNV0QhQLWCr
n+XPA6L+ObqcTDydrfab6JVOhC6n/eVvXxhXiYwqpcGgNqTDm0WKHsfuLivvF/NlX8S2Al1FMAo0
96ogCVSBluqhE505+LL/+7wlMPdQgyEy8EFoGqpVrHqyqzq16pqzT7+xuesq6CpX4D/OQyv0BD61
+vD3COzQVVGVYlgjmHF5mTUK6u9AS5dQz2UYEoasMsIaUFvOHY0ATElih/VN0IKxIMwdzeQNBNkE
4qukt+tntaxqrupwKiEJJH+vRk1KqzHhiGpGYDiNNCRWrQaZv39gmwqxksmsLsgW1O1mkGlWTpc8
SAJvUZuYvxLAXNSyOCVm3kFAID2EY2WLrZuGsj3UHmbB2y2XsZ63IOaOVoeuClAhrtlmQTo7GjAJ
vtMEXunJdt3CalnM3TzOvazLNZzt1pXAjDCcW8QXDCdL7B7NewTTkcYb9XG84Q1P5mjjW//rSkfG
sZ+6gjYWiWUGjfyi1bFdFX/Vf1S4sFofg8RVLY5LXeBaI5rXpl+L2ptizoOfc1Ksr2+A+KyfMohY
pskvxfqSBoq3r93bSHFdBuvolyoZar3HdqHs9ThfMP3BDs8gBbP7D3+Yp1gJY8BV1Ms+TagTLvaK
p4/LqVV4NWTbdUIrGQzA9uKiNhKK5uBkty+zSyd06KCToP+mtnxHpzIIDg3OKPC6QxCr7G/oW5XH
Dhqy3YFVq5MZqUYahS+Oy7fkKT5IN4gE4GZWLcGlmWnZqc/Qm0NNB6fy+S3oLu59AQMoxNCXogyw
A9k5fRwx6T04hPeVRevaMODa3V/vZj85aGP/h/4yAydZ1ILWcAKcBM9t4JITDa04hRMcMTccc6l8
UwPJ8fRDclPPdHgPgG1jx8WjGZqmGGw+uarLlgSUXrFJn5f+x1QrIIi+jcU/Ch7Rspu/5bCOcmia
PSgksaVm+9AUhzJ5lkJea81vEPMqhPFuokVtDYlWes0n6ktNN/IxfMp9+di5s5OhM04/T2jyEjgo
w9lDdqhcLlei0plYWztjLDpYuOavyfjcarzc//blbaiyZMimLLOsgJjRilFLCjV+X3xrnF0O9A08
WKOHjggXk9ityO0/8opDtpd3FcvcQ5IpRlE7w6ErjLs4O5T6y2gcw9jjmAGFlfdGdxXDvBGlRYlL
QaOZo9fZ7o5v+V5fRUnIhCGV/PaB38DMVR5z/XRNqzYzbW4dTzQWTBvaDF9xpJvIk4/iBwLynBaE
24IXuZgm9Q8aGDYdWf3nB7CMNpI0FQlZcJwy+LHM3O7S13T+uL+rnLNjmRYr3TDMUEHAJDIzS1xc
Yvzoy7tR8/fFvJXN7RyextxLfY98GVL2uDMgxpbtAnCtumDDOiqYydVipD1lxAq/S+7ykoOeornN
fF7omGMebAFVLmcEhMywftG8LzDhvkZNKUr7FOUJXez76+WJYlzaKDeNVKEukj6IJ0UsTkUjuynu
TCvN+9yK5yi29iVuezJXZWGupLaXSiFWkU5AgOxcV9lRy3lszTx9pLq08vva0VTEMqbBRHLs9QLk
Yq1VyRyF3H7zrrSebu1KSppSXl8JGokmwaOaWuqp8kBJAXaYyp5+YHCEJWCq9v7mUVPe004GWkSp
F/uMAjTlu6FRLsWnw0V5z7jf3OTXQ2Igpe2SOcwoPwr53GaWfkdZ/HMfo0duBNBO6w/mbXyP9yPF
ku/7K+ScHdsQXs+E1BltLujKOwXl2/qrwWM75YlgLtcWZVl9SNtplrG2cql1lkW05Pjpvy2EAZIs
IXIQNTQ6L9wHwmMTXETedb1d5mGAp183RPRJi8wxBU3YlkEKhys6UnxCiulUwpGsQDnHuzs3N+0q
ik04mp1YByKND5rC4vXydBPIhR1kI8cD2USHlRjmbJRIE0ZCQ+MxETHlU3lQ0oDTPrBtuCsZzMko
YyX2MfU+gr+SMw2dye78l+DO37vMwoSxfxCsevP039ntSiTzEmnHppimBmFj9RbEW/JFAVoQu7bo
lEdaNmpe2m/Vl9gmRzDk2/QEk1PomBzb2jbr1WfQ3V9BVpQQqVZ6eAqqX15Uv3iilCV4jrixnR/L
ASVpigve6wOfsZCnPvTvK8nxENdZEcGsq/jZSF0zv+l7d9/geKrDoD4mnI2TiNHPNrqSb5NwcTtB
4MDvZkctIlv/M7g3v321DN1M9FhraTAN6f3xOUJVc37sn6ITb7gkvTz2FIYBenmUqoIUWEw7xp4s
j1adihgmjEqh/qJ1HH+ct3MMjHQmJkvOGu7LLBHdpCBu0Iicw+HtHBvAiIYaRG0zFoTJizZcGrCW
zJ6CEnReux9H09goBh58yFgW1LrhMi31ZEXCh4EXfOcJYSBEKpPcCDOoc9iHHij17rKY2LoYcFKV
PDEMbPRGVxaJiTtE1XO7FH50KDMivAEg2++Hq1KzYQq1yJQSU3voY9O0VMyYUO6WGGMmYjd+rsGM
UdyIpjW4ozcic4eegaf4jqfu27En9EmYig6uRfTz/ooPUhW3pY4hFwgREl9ycrQMCHZ2o/u1Fz3w
3JtNL2oljDEuRV2ypaXMlKpvnGiRjuTTHA2vVn/brK5rYszKFLM2mxLcZZKG7ey/DOFxH/G2c6zX
hbCxCDUPxTGrBRAux1ZxDvzCizzdjc/Zi+y9MQZyrJizIrbCva2QOcdQRIT354uhXqaYA0Sbj7zV
ehizSqe2bnrc+rYyS04EdvOSVrcr31AKZHG2bnsphi6bugbdZsdVk8XU9I4+0hNMensNHxcnw0sv
tgfNCj7ImOHL55PbtuarSEbtYvA7Vzmt5auqT/30GlU3S/nMWRb1j97fG1cZjM7pw9gnGniIbQ00
SmVykVQddSE3JGvRHezq9Y084FWCHsnwE0fyZtQDbMD/v6FsEKCqzSQVBayOhqwizHwcDj1mBwco
d6LBRt4bmbOZbDxgUqU0qXp6E8+CVQRgjxYyT/6j2pfVohiFnEUZbF4SitBL8dNcXbostYP5hbNz
23f9decYlFdSTCcwMMIT2GecglvR1r3aj1o7+ko+KCfK/Rl/6G+akdsHxxNMbWTlzRhGq7cETFmY
SIMyu+xj1XwsxR8dualRH7m/SJ4oepwrUWAaxdCdBL2dQ1VZ0XifzN8W/UOD+2w2Y3dfFk81GEcQ
4TddTFSohhJ2hTvNUu7INZoVoiLgjQ7+jVtzPTvm3kIrodiQBRhftlFpm2FZOuJUlhYoN0Y7kI1P
cdr0F13pZQs1+YMdCe3Mec9wkExjYEXVTTwvqI5m6vds+lzw5uBuFzmsjIDBlKQNm0YheDXMPsHY
icxTE0s89o6pWwPa5JUfmTseyLP40Lstl5meozhsPCDqu1LLg0UFf1FqpRKIkcvnFP+rZR+78Wlf
cX5zn/48TcK8PuuinFBF/maJI8IebwMUBhuOjxMd/jhwaoLgQNNlkNmwhdf6UlUkqVGIKk+Yk5ss
sd13SuKhd6Ph2MR2RuEqin2/V/m0pFGMYgPMZKTkwkhFHUT0ueS29KjdokwktlQPZA4HLj3Fpjmu
JDPwlotNhFlH8LZEDBsCK0YUYaS2Pd63nno3OmgEddCTStyFR4K77VOuBDPw1ptLBOo1AdyChYWO
eZpHOSQf9c/RBUxVB4njjG2a4UoagwRZtCTIokN3dPVRT1+5bE6832fMHNNIpVhCN4JtNulRGUN3
atLDvv7zToox9HGeBfSLYAljckKhGTG+jCpnl+hXvvNPrrvEPgNDA5z4ndpjl6qnMjacpf4QjKal
9Kgpjf1I4EWbt016JZAxaa2NumDKBzwHQT5OTHTqqtWNKU933WJ8Ds3BtOYcDTH6chyE8DYjotdk
jaX29eP+3m5HnVYfwrgSSSgJsTzDDMofoyu+0AIpgRZINTOIoDEU9YQ8Am9qyqY/vZLJmF5WKJVK
xBjjsDswCo/yZ6EHcSPoCDCPiaM721W1K1mMtUlq3RhiCYApXjGh6qF/oVkTwZ4QkxyfE0e9r534
Cbmb1CmeMVOdo1cc1WXJcVMxn5OcEns2xM2CEuMwbioQf3DOcNO7Xq2R8Sz6eeiDIYcUyoVA55rT
x/GM/pj0jle0yzMUFk4QLpyrCebeV9+S4CEQNKcm3/oaLRGHRua5ZxxwYesYyy7QMyVFBKg2WltG
sVbcPXD2bvMiX+0dAy5dP4mlTN0U/UN+ESzhq/ARcU+3OxGQl4T30aGxJ4wodNKPHMHUsN5DjoYh
swRTulCm+avrGS5iPYQRDi06Lx6d7wEObbvHjU6TzLyyxN/gzVUas0wl78Rooh3aS+pRTntqA0No
la/CZ/0kWrGjcoBl++h+CmS7SVUhJkafY1/jPH9davOuFnlladswchXBQJeUz6VQKtDFES1uhvkY
qzddl1qgJPf+21mxrBlTX/eNMMKdFh9ogXB9K9iVGz/9PUXnj56Q5nVZDGKRblH7DA4fasIqC+Ty
ltKpjhBxkOk3wHgVQ6Fr9fTp80yOk4pqxN1oS154o1s9ggx+5QXHpHT0z5KN3ooHwxLPdFbQHPJQ
a9vyrh/AoFajqpoQ007qKbMJkpTBp+aQPkReeE5ekscSVC7pXQtCex6E8WzBYCwvEIS4MkScpnEb
X4TW1UsrP6Au2G3cEZnEzOLHWLY5OVaHSnF1tdtDXMRdF+OxgpAYqiHQba/Cy53vyZ3w0MORp70H
eEpz9JZnIYzVxwEaooiKNDouPyd4i3BLHykPCJjG3RH8I/T1wGtE3b7zfp4r29rbt0OkdzKALewe
df1zMnyZqi+chXF0h+WWQ1tZm5ZaR/llBqe4L0F0Qqk6BFdzCRaXgnbKuOEvjbOfJoM4xZCTcCxB
MjAomO4w3mt1Z/XLh/jP+ihNU1R0oqMQSWGMUxgasPGmOLjoKHmUZSB4K8X7JxwD20D9UxQbsTLS
MS5FynpYl65SvOT9D85Z8QQwm6ZpA4rgVMTQaSNC9UQz9lNoCbfFRT1gWteR38m0rYHXJTH+ZZks
pRbQxmEx/VjEd+ZyV4ScFMi2JlxFMCDdpEGohQPACz2NKsZcFl5XN3aXcPLOv8GNqxxGESopG8Rg
gjHRGuX/9xRuiq+KH6BasnP/SZUF77zo0n+BKnNpZ8qq1g7PsuLlqEbY1wje8TD4q5QorxE6rAld
yRe0GvjRgMarKHvcF/Obh/Z17xjM1SdzqrsCwyiku8EJEVgADf0hP4tO7tHJ5PvSthHpKoyB2kqR
ErGSadcEvbGz20YZrDS86fqnaeRc3duRrys6sMEngQRindMNHO3RBXOyVfsxCJ6CJ+Uyo70MJbtW
dmvgeit8mbeptGXmvdv6c53vYlG1VgoSjScM4MJRwGhApxhTNeQ173C0hJ3f3VRTGIcakoylWVnT
hDozebITgbMejh2zTZfTIPdqWwGckIzx84Z4bRVYedbcomTY29cQnigGMnQxLOoiNREpCR/7+DUW
/jKDwM6CiWNemzE1U5QBqahVE9Hw8qsBK1Ehi3GCy6M/0Wld2iFE5xedOa060H4Mk23w2v0/0r5r
OW6d6faJWEWC+ZZhOElhlOUbli3bzDnz6c+CfH7NGKKJ/dl3qlLVNBtoNBod1jKdkdcevOQ4LuUy
jmMMy9yfNBwBg7wGw33Lqyvyfp/xG34PCgERHUdoCrxNmp3S/gWc5OX3M/6iBZ5AVlHownIEb5P4
lkQN3kjP61ZA/QB7fi6FMH4i8rFGo4TiBm2VAwnCdtjQSRNukEvW5bAZrVIK+1alk+TJT0r7md8b
gAqXf0EX8rGDlmz7Qiu2u0FVciEA7B4CTfMqkXbh9K3r9rWwXV87nmW/twxcXE36oBXjICFWyVMw
zoJsyCG0Iu8KjQXSO8rMTJ+yKExxHw0c22NhLWMjVsGqjuUcSiAlRM+N4HB040mg/7/QLSxwetBd
hlSRI200OjXpZY8EjVcTyJ/FZ/m1cDkSaRi0YopscgqjLmA2TaHTtFff3u9HWzsq97hC9snGd2fO
8VqMZS6NhPEPjd/2EdFRMylT28A7k9KbYB4v8rKXFPOg4DjZqTs+PfnSRXIplnUbRZSPPlWTPoEG
vL0ka9yKtz1GYVMXXKrOsO1f15eWdxwYTyK2QpP4E0TK0tH0nTmvrUh2fPnLupj3HVrbQcaZhEES
CoCwp88E/WYEXAD5Ir9Fd+MG/VIPs5O42quB0tQbWuAtWk2RAbeVz1br8fKcy15NNUVTk0xTYrGw
OhKEiQmKyPcGNNq6Eu2QOfP+pnXFFM9imK0MFWEOggqJ41n9oWhbP+c0eiybysfvm8zDwRiTThwD
NAsUhWeglVjY1x3HNOjWf96yswjmmGeVUSgR7SWppGavR703zxHG2sHHJczkEYFdDKoahfeM4OwP
S2YvZsZUl7RBMNxRQk0RITH5SaGh+8Yu3jSrf6r3w4Fmevg4D7xFZY690NSjkvtAFKulo9h96yLR
CrjNCqwvU0xJJiJBk44k42925woSG81UAjJRld5zWP0h0THJNtv1dW1PVreteEUMamuXG8lKZDYy
nIpCn2cUSZsyscJ2m+e7MvtRIg1RHNePOetNWEl0gS9uhgBkd5qvAgQQA9996BkV8tHNQyhzIhN2
n1gxzD7Jo6KIiQYxiez15u1ogDWCk23niWDOLwFkS6eMBtottG3XHdPuMeYBW/IWi3G9mlAJs6Qj
KYyOIkvPXmSzt7PQC42nf9sUxvUOQdaOXY9ofiBXJmDBRu1QqtdS+LYuZn3FwG7w+95rsRElU4gV
azPlqTG+zwGqkiGPY/NTB/bve09EWmG6MDEtGWVp7IhiT6fWaUHiqAgWaCJ24xZkuzva+p3cUMKS
prXU7+sa0nPy53OEM/y7aFRbNRk4DQAcbDtLBFeEGXAkrJ9UoBD/LmGUkywpamS6Jb3zBhEMomNy
M6D6nsXo30g1Z10h1teya0kVvlhLQSAob/rYsl8RvoAJ03CbbHjdouuGTkTGK8z5VAZmCeS4fDjI
tUebT2rT9rWHdW14Bsh4BXESG4wnAuWylh0i7OR0r4e8wJC9E9kVY91ClzVJT1es2/fO6JSb6jF4
NCKMH1TO6FJMblmw5tcWBNq88dxPIIOsbMZf9MGgj30Y0N0Sk2370GDsQXO6l/Ba2aTX+ok45MDP
FlEbWDN6xnuAPcTva2MEp4Dy01QP+uyt7xrn99m2GsnvAnRbUnA8obUCNUbh1F6XwLELFn6PoJlt
SusekIw6XslG7UzheEiK3l0Xs2zlGsF0g4gmDLaYkARGm5kxaNZi4YvRbkxAcoPWr0o4F9OyiziL
YZyQFo8VALjhhGTy1M2iHTdHwXAb82tc5c6/acSc21yK2hBJJ6SBFPOpM2MniFD8mfKHJO84B2td
K5W9PHQzEWUiSWCVMHepGtlqdt81t2qzwUDlulLL1vB/66ey90egJEGj9SmsAczX4VM038bonvo3
GcwezaGglVqIMyMHX6PZ66cbc9yui1g+Nmc12Jsi6Gs/DBCqCqneOTEJw005dAbHApYviLMU+hUX
F0RXy42UFMA9G9D0JqlXZv+c+Ilt9NeJMWKc9rUMuG/99XMEntnfZepoVUz6uaB0Ge+0rPd44CAf
KHvxHR3rSj3V6Q4Gx0fw7I+5O+Ju0n0g7lAsYW8qjop00udvHTptgybjrClPP/opF2vaFnIhNx0M
MCwegu6ujHzLFFxD36wbyKccxq/rwkRfpGgQFWSCv8vpJxIUaorTm7S+E8Sa0xq6I+fI0gjooWjj
3srC/KvWdw5SHQetM512ML1SLtzYH/e1mnLeBssH7/w9jN61HOsieuOoxRq7ITM2Eb5nNso7jt7U
8j9fWGc5zIWlq7pZkw7hLvHaIwV2NdF/OtsU4zpycptnOZ/a0ph1ZkH3O6OeZzVDQNrtg+tom+wz
ShayA2OJLTqxm17xyg2fcousRGZn43muxYrAWMEQRU75Dm0edujkB/VazZ1kp+/fq23ohNAf1td2
2R18LC3LTFlmoTEZDUx30l5Id0Xyg9/vpDy2SFdZ6fxS9W/rAj8VxlhVGaOJ5UaeZGrEXb2Z3OgA
WpttAjC6GpAM8SHhJk85RqozMZY6DBTED4/zuiitwbRJ9EVNOTfQsgM4ryJjoKGUl2FswmDSVj6V
INFoDcFKS/1RH8gzZ/04h4FF5W+buB/CEjdRijldmmYbgctfon2kAiOEyW2l4iwf20rl5zH6P+n7
34y/5IIzYKvMlgPozXNsLDS/kKsBUmslnuab/kgRAxLPHMH8JtmyG90UB/2GP7z9qROHMUS2r6qd
egrRoWIh6x6DbmLQWJmeiyi+xKPbj+5opi6wEktbK4klKwZGGYpI+JoWde8GiSJz4iXeQjMXc1UK
sThWiGkTszw2prETpGAHyBt33X54Yuj/L+4qDH0FJG3xHiVpegsMskOfqfsiL711MX942nwcCRbK
X407XyxRJ0Tie3BbMI+iRAIglgI8pARQR14NTna8DDBYzRFM1+nTZSHJKAOjcUQBq8PvCg5hM49A
CwE38kZ9KZ7o3BCBIDs7Jr5FkV31/72d8t2UzjIVJoMxohFwBj07tV/fC8E7b+xUN7UqIPubscWD
HVhe27M4tmumEyUDRNa4LaSbpD0G6V50E5cO6tWhPYa2mbkC4gLwdPBPzaL5XIhm4uC864LS0EDg
Fo6jRXLJ9aujXv7do/xCDHWCF1aazVpdmFGmoI2g2hYoYEyuste38zY/DJ2lX8lXfocWWTQdA62M
1wO57BkupDNHURZUQPBrYDOYTo1b7jrAMGW2biv3o9va4oF3JDkWqzJHsiHGrJWGj54XHVH5rlT/
xrNcqMNEwi36f4HsECJMmzZqsR+mTcqln1y8lS5kMLd6O06+4hfw4BRRU3mfbZRvtD0dvg08Crgq
uSE6w7X7CdMt05Ybsonrp54d+DIqPSaxhlCU5r0yBGy9pWKAmV8F4h0A5qqPikkbg2kG8Ur54I+A
06lja+Si9SzfiOf1ZLtsMqLqtd7DTTdu7xTXybYBvYt/pEUFjGWD1jLcc4PQxSjmQibjxfqiQdii
wuzV++A5fMh+yoWVADALuLk/J3BewIm76E3weP5sMQa9kMv4FMUvfUGsoGs178r+EAXbMXeJtB0E
b1IDC/kda/2O4Owh23czlRPR+hkC/ejZ7PeacIoyTkjDE8G4kLkuIvT1I2zqc9xzarUHSMbNpFWc
FxjHdbAvwrEqo9oIEUyX4nEOr/qec5vyTIJxHZGupHWdIigZhS/jqDqxGFuDMLpGyptM42nCOJBS
SZOhG7AnMV4CZLhPeLjUvB1h4gIpKttcmBA3m/J3Y/LCjtgxL9nPU4JxDqSZhU7FwIUdk1sjehRT
Ton4E3onE2iw4AZE7FOz9LFKraPg1k83UWX5r9Jz5pm27NFSSX5dYFAfSIHfgufuQDgfQHdhJbhi
wQ4KAt6dYEJCXgb0SlmcSvJVmABjWdz1Jq9Hn7NhLPCioKR+InWoceZycgxU0VVzeSOYxWbdGSy/
vTFuCi4oWSTAWPw91ihnLYhMej0m1njTv9Q72tYTO71FbsRda5W1pXsU44NbxP1DHPd/kjW2+tSK
nenHNHEp36cdYMWyJ0qYGezDb0FnyyfyNrsEITK3wXt5Zc9yGecUZLM5kB7OqXxpXDQybeJ78zrY
5wdyE98pW/02PJkcR8UTSf9/GdBliYwsDkQmdbo1hfjY9aLrxxqv12A5DjmrxjgsqayiaJixmVjS
yHofrd0opQUSzfor3pKO7+r/qBnjuFJxGsU4DVBNSXoAPVb2gDurljiKLTvis16M94rboiQD3TLT
nKw4GsBF8FBi8qjuOcUIniDGhflqaIC/F5U9X/fBif5SdI0dGs/9/MI5dsu+8kMjtko0ZrpQJOWg
2BooNzY0ldHY1Q/THd7C6D3NJjhcZAKeTCbCUeLWKIcQrxeaZ9DseavGgO6bNs1O21JW+2avcYAI
eGf8PR12Yfh5mA5xkCBeVLz+SJteZAf4Qd54J1wNx9auvdTLDrxWJWoNn9w06vXoShEV0WTH+/KY
BFMx4drOzRtiHufkSu4fJ+VKntyO500Wr4QLWYxlRqE5KoHfIkQo8RzrG6vL8fRUn1PDC7jgfjQU
XFOMsc5QrXOT6B2tJNDRlHHrAyz9FzQukPfsdRNd9FlnzdhMW0g0sEf5OHNxbOyqpL0xeuJqpcAR
s2iUF2IYo0SaZ1Z8EToBbSRpXnRerZ73+0x43YLQze8LxAxleqNUV4rO8Ri832fuz0yTq6zJYWxi
ssvHm6q+/7dtoPIvTpBv1tU0JFifoLjNyk2aoVXeXRex6PQutoC5naLBN4WEboFQXPXmrjWeU+KV
/7oRzN3k1zlaFQ1sRKKPDxhAdMqy3v2bIsxllERj03cmDmMRJk6ibfwQiL1KY5k6Z8V4Z4M59VWe
JWEOXCp7TgsLdO56Wdu58ryuzacx0fdw92JfmOPuC1lN5hKmNQAsXsEEFw4J3sHTYGnHDhku/YSz
j9Css5p97vGmpD/hHjPi2fp/NxZl089Q0pSATSnfoG/4BTgFLu0eNnbTK8aXgXxc7GZvtA0L2KmP
4Jbz1teAc7rYYcNCSdN5aPANunTEOss8JTmmz04VTp2Zqb2MJ4sgFk5OvkZhZk/tKfR5A9PLVTUi
g3wIFxJYxmgK5+IcT1rh+9OMzYxVQbfkJrqW9Z++7wO446WPZyc2yqPclrYv9/tIRcFLbnZNKLhE
+V9pZn/t68eXsFDrE9A1uoA+05rRafwfiebGEy+8Wb6pzjKYk4iHhhT0CQ672QNpbBuTxMqjk1Qm
tjBulRhQsbU1NNeKuGvMh3WT+QReyOrHHM5hqsZcMJAMG+zRESwZvLOTPTuaXXgp+MYeVLwU+zuM
HVnRRrsG+ITNG8Bfdg9n7ZmDm7WlZuQlrk6hNhAYBFtfkezUiDle6BPYL6MpC7AWT6Fg1AqKexog
wijfU2Vrt7KHyIo7EkYX7XPo8aESm3TPo9EsJjx/7WDeTgDD0x4ntC0ImdWob5WS/U2K6nxYVObS
jsp4UOQ2wF2hnHrhZUDvIGA71+3k0ygfu3rMzY1nUhi1CmyUgITC8zFV7FAAj/AGoNYA5gebL8Yk
7fz92ZTui2/r4pc9z3lBmXsdicZwLhME42ow/zQG3YtMWGnmb8s65GWXuIZCDfbC+TSVJJSBhNdG
6W8wKBvFu8x/StBRWmnPRtzY6nCSYoy1Ajd6XUt6ztfMhrn0JaMF/pkOsxm72FWKzpUKYD0lB9Kg
vb/n7ChvSRmnoxdlIYE1EnG/vg1tLT/muZflnBiDc7bZVLvaikaUidCo1O5UEXTP/nWUS5xl4502
xoFoga/DHDQFCB6N1Wj3ouyIhqXXxBrDEHnbwlnfpk9o1MxZYBPuepMN8TTAQOhYKx3TyUYLXD9e
4vrOBJweaR8/gfXZEi1z984obLdv42Dx8iRUrxVzYSdcu16YgXCLzwhngG4Pt4bwNmqbZLouspdC
vRMGTufCH0Ksj1PITrqOJEX2y8Ruxkdan62uKHyP7wBs0REBRzY42iY+GfCv2QZ0hLxzuWxLGiZ6
TVUCWSDjgaZMbDKlapCJb0CMo9TNNu0LV/U1js0uL+uHHHYgUQbpVamWiItB6LDJNxmYMEH7wZ1E
Wg7WzmKYp5xZAlNxFCEm9+tniSBIrXmNiMv9M+Qsg7kZxllNzRlum5Jx+KdfjAfBsf45u8WGDzqx
nL+4EMfsUDHOcW+WiD+Fw7ipd9EdxUD2neE22aUTEJA1wOPpu/+VBvDXaTwrydwNRocuBR/85LYe
lnY4bKIZ2Lfl4/qZ5+0Wcydkg6gPZQgh6njdCPflLHDc8XIV72LxGOefAUYtjGJICMGHEYH4Ca+X
03jXOd1RLW3yhj4TL7d59bQ/nOnz6jHXgNFHOgJciG0dba946otEc2uPmadej3vaNzc96B4aomg/
2ZH3yuUdNSb4TIloDtoE4fEu2HZevwXH1f4/0HHwdo9+x8WNnkpT0eYG5Ay2aONNtvs1tgr+lCMq
pFa4n1/XzWW5LeC8m+wDRsSKhpEAZ9W/xSHGOTuP9lygr3Sy3/k8Xd/9R4mMP8nLqMvMAhK1xwFs
weVmPKAAJ11r4GTINmll8YAkeN5FZryL1pKiIRVWVTwF13RGXHD9rY+qfQtj4SXYeIYqs84FEO5F
m0BaVltI1wdPZmon1+Mx38yWgNnA8CtoaoGXfD8VeF7/l36WP8TAH2dFZjyN6SumEhT4hCm0J7ff
GXZTW7QmEqIC1LzpnohOZRV9Ne5/ATvlHBYWaic1Q0mc6L2kgDuBjq6iiOfyGZq528o4orzWx1ym
lwYWuvlJYT8LT7yddRhu7uY/eGbEudZlxgH1adhOQwZxefi1aypLMax+8DiHg7d2jKNpja42FCqE
whRpX8h+eDJOyTWt3oVOa+WTO/5UT2TTnijPF0c41eBznHY2G8b7xHncg/8YJ9MkdvI0b4w9ruP4
dtyhWrKZM9rOqgUu6EO0DQh7OKpzXJ/CZFLyIupCkUZNwvxslt9liaMd7/cZt5NkfqZMNMs+lw9z
fRfzSCAXf18GarBpEkB1sVVkJAeioVHw+10hHvuw3CWCwVFh2VlfyGAcWdLqXSGZkKF48gulAeqt
WrWQGnBkOuofWjxnRo/QJ4u4EMj4si4QzI5gtsb2RQWdcT+aER2cyabg5aqXz/KFIMZjVWo5dZgQ
oRF7fqRew3Awtw3OcJcGtBWn8MhdSDZKkoNQDmQ8EOR7Or5RInjOt7PXYTiu/QtCgPfI70I7uswX
1zrelVHYp3gATZJH9KOh3uU83thF7ySDVEM1TFMBb9vvIqJc8Uk2j8jk6PUhSJpH2S+uMBfPy68s
W8RZDuMjwrkluaqqeEzWlZU322kQbTn/rpi8ZNFyC8NZI5YcD6wuZhJghtoOO1t60/YU1TnfVrKl
gj3b6RzfQh/BjXbHRd3hLKXK2GI6aaIwSTAOLawtod9oyD00c8KJo3lSGBPMo7ihfMkI1PtDKW46
6Yj27HWHvujPL1aQMbtGaOJOSxREk8Ae7saH0HwJ8dptEycV3tZFLZcVLmTRb7kw8XYkUdi0ARJf
1uCa29ZJ7jQ73hgOnt13yd68BgJytpsAJSMeauxcWVn1Fe8O4a0pe3vGYaYqNBsfdKkVJok9jo4U
p5yd+4Oz+jgDKnMG9BnzHoOA8ne86x1avaFQl9Gx2qVusOH5Kt7KskkcUZ78qqddoNrJ8NKd6NKQ
arpBC+OuP7TWtKFxLK3RkHcQqgLNw7xrgLOubAJHbuuc6DqOYl+fDKG1Bw1jy7wDv3yBfqwqm7Qh
fZmopIEQuXaysQSCx1+1SJ5tlG2RFIk0SimdMtGrUxF8bxGLt6K9fhB4S8U4D6VXJDF4T7mFp1k/
ycWPdOIlmHgGyHZIqgkwDLMITli2eodSOUlW4NYAqFY24oF3qP5wWZ43hnEjgp9VxUTTlog6Ns1p
3vrHqLBa17BUtKqnj7XMOWCLeVJZxyCtocvEEJljPGoYVsEqgi1BUazSfCi0baZjKv+xnR9GHpPO
8oZ9CGOzaPokpGUtol5gBIktK2BmUFpb8XkYBjwxTPipjaZSSjNOsSidtPgwNneKwmnP/cNGnVVh
w8Oo0xNfRbZfvi+PtDTWeKYrPBo3FJMp4FZxeSoxIUcmAdVylHCcal/7puiKFaLR2W94YC3LUBpn
c2Bpy9LOUMoYGM5IiignmhIBxdGrckuBaSXb34I5x402gPrlD4YsV1guRNMluLjV8qmT6kFDu2Z8
/FWnL2wFScIOJGK8mvhyUvJCFnPM/FIzkf15L3BqXumAnW3TedEJLBqzjoDHf6N5+rJzeCWrZb97
thrm5ia4L8O2gty5yp7VUPF0kXAaxpYDkbMI5kAX0UCEnBo/WlHKeTOVR717muTjNH5f9748XZib
WZDCfNBpoB3lzzNYPoPwdV0AzxjZfFmfJilg1+CbFC/aBl8HNzikm9ipt/FPOhFCIdcotWjOpTvk
2YfMeJDASGYfkICIN0K7+RlthefIFWzlQdvNe7IZNuHWp1h9vLTHHy6bj81js2dJkOoSIQEC1Zvu
ibiV12eYYqTOv7oXHN7cEMepsNmzRtPGSKCTtAXQjPsvforaVMJ7/nHMhM2P+S14QTQFHmXaz5v5
KG3bQ3Al3ldHbUORyodD9LxuNpwDwKbEZGEaWq2H1aTkpzlvpNS0AIOAepgX9w/rongLyLiRVkWv
Sq7gtq5Qyqylb6JZPWWZ5PybFMZpoF2+UU2U+u2ZxNe6JLmaWWxTwhsMXlRGETUF9Nv4FXbOeU4T
f2h8nOdEM6xO2BFylHkQFTwZjM+Y5rSZEh0ySuGqTl/ybE9ajv9brpmc9WC7LvXGl8c0xlWptpj+
M8B4EOw7pKHfzCvza/SgbNpH7swo3ehPuZsLmYy/kI240uIMeokqiL3xdJgwxwlWpo14W09uFYH+
ELSBmB3l3mQ0zliTzMQhaRLj4U6gbVs55FQfZSfeJFei7GLm4MhHZuVsIDvzTKRQAeUwxA3C0SiO
WpBb8V+Bk10sJvUoF4FAUrXyhA4kPPlMtFfoGyOZnFq8AeIQJ/Zd9BQXgqiyF4KKQurHgK5dFyVO
NW4r42fbz1aaPuca7z206AYvZDGuoujltJbpbRkUgUXiL1Li/oWXAMidIRuokKkKs2qlXAsloaBM
3TQc/bx4DFTtMBY651KmJ/SzvX2IYRM2Y92HbUMHiAa93Rghii6qotvgA7XnMd+UowDmpXHydFXY
reu3HHGfFVSZFexCMNHk7yQw962TXdPiGVgqteNoI0XvAbCHdxsvH+qzqozfzQZDbqMWK6pKT1p/
Z2q51bQvesrLcSybxlkOE7E1ZFISg07Ug17byO/q8m595Xh6ME63bAAM0sv4fTyHmuFVG14E+RDy
oEGX4/fz/rC5k7Tr0jqiBqjioUxb6eZtvcWINWjheF5v2Qt9rNinHEnRD2iDhqgRIUuQXJeoD40C
b35sOQq80IjxreHoV5laQIx0g+K7THGNv2BejtyO+2xXbaLcKjBIG/xdXHYhl3ns6ZJuSiJwR+2u
AYFBbKfCdadyyXrpr6ycZI1xGL1uRsH7EGvtAD0O/KjztjwoeObNLgVS5Z0m3p4xzlYsRyChddQK
A81KxHCrqvdpnXNcOs9LaIyXmJXq/8Ml1m+TbeDijzonE5BBoUMe7aPZOrxuCa5Ixk8Uk9r0Op0G
puANuTNvNcy4vqpefkeH76pnhZfO5jgMjXEYtV6JaHeEwFa8zgJ/g7vSW3cZvM1iXMaghMav6fHQ
x5TYXZ+6/cDLrHG0YEdRzXaowpJa+YAOvWp47hpnXYk/RIIfboItE2qa4Tc1dRMDKNhsf5874xbk
uC19U6GMZ3c3ZNs9j5zUEF39lXPFjp1qWQpga8w02Wo0o4xLrMm/moddIXpmdxQHn2fxi8gFiq5K
pm6Cl5bN4NVzUY0BHbEmHo05+22D1rT/goyybBQfgt4frxfhEh5V8thKeMll6X3d/9SLQ67dcrZs
2SjOMhjXp2DmrChjvKjAIdm54W1j0WK8Dpj1cbLUPTjLuGQDyxHNWST9pAu1pK6LTIlW2czS3MRB
bCuk/S6O0bE3AChvdrYh+7dJ1G7+UVXGIaK/vVZSHUB63b7cIdPwJXDLbxgZBqMCuuu94dDyKC7+
4KnOqjLOEdGTUPc6UFH8R+Em2sqHyJv3ikNRySqwyvxVKeNsme9Vx4uVrSN9LMMaZbepnYCRPwq9
KwqSU+dJzOlC5Zkm4xFH+njtZexhNoOG8yFptqXxN2O6KiJrVdcMjbBAZ309aT3+QXsaSks1Hirg
ksrhd45RLDqPCynMXSJOpl51PhRBU9qeMtvlR/GJTiXUz9lL+KSfmgggGmi58dKW4y4Xj96FaGYN
9VmQyi6nuEfKY+pfh+bTum700z/5RVWRTUlXCJIizNEeokyujAjuQ4kwwY3cP+Dbsm/h1HpSzgup
ebIYQ5f1dpakGZaXGtvaP6QNcEqPU7NLdC7Wz6L7PavFgu/IcqoWFXX3dCQ4B/0gJcRDvRxNrevr
t7w/H+vHvn/CTI+mDOk62xeOaXKaBo5D4v0+Y3qRZACBik6+x8rXots3PWf/F8/oxUIx9iX7SquW
FMhaxU0MyOf5WuD1HS2fnvMSMWHLXAryNNKR8Cq8aqfbGZzxJVpbhgZYDPkp5IGbLPvTs0rsk0eD
OplGn6ST16NrQt1mnt5Y0hdA0L+f0T63121gOaS5kMgkmuY6mpp4gH+Id8CVdKvHBt3UgddiFuwX
1cq3FKjJvBCDs3VsubgMBSWc3ud8wCCaHmlbbua1Vl+Dsp4WQpNN4Ih3HFUX7+ULVRl/oadtJfcy
0IRoEi875Mf4gQ4X+bflFvSPm2mT/wxuf11bGS9pTZdxxVexb6NcIkEuawFuZdf3YpAy7MzH0Q3s
8Qfyon+VsLxQlAkEmgAQPxmFvprf1PsKjchIHALq6nnorNTKKE+rx6sz8zaU8Y85RpVQ+YUvifWv
PrlOlKcMCMvrG7jsT3QD3QogNRLZcFEddMD3xaguJECXk44hb7iX8/uE0YEmPlMdvXIUo8DsGksV
X9YVWPYmHwoQxiESeUhibYYCxC+PZZ54gzQ5ijptNRktL3npA+ExdNdl8pRinKQm9qj+dzjfpfGm
6bts+DtjOyvFuMhQnuKiMTHwKO4ndwAwnfKQXfWWZX557+T1xteZ12LwBzf5IZOt4+UKsKgzMNOA
rLdCbzQQeLMr40Fr7dEWvBQc7RLnGcFZRbZ8Z0xVmacEk4GduE3lbdTx/MNyfHHWiPz+ZhilhJga
TWYAOR7TA5JTPEV3ipvfhE7zGmHGzBUfwFL3ysPl4CnG+MReGntBG3FHD8pgNcWVH3PwmZYdw1kx
+gEXIftc+bOZx1CsHCg3uoRCEIJqzB6vmzlv/RiXp5BQqkJapNY1dOxEjfwt1esdkHYtUY6eFUnn
XCY8tRhfoUkF+pFpPVfoK9uoOssXvuTBw7pSPCGMvwCka5YMtKlKH6+H/qaIv2i8wXPe/jPuQdYj
WcC0gWpHCtI+crIrQZ+1rgX3tDIewiyqJpZSAdPdHoBY8DQFMmhioxFUu5H3oF/kXkYcP8t2ozdD
AJAf0CfYY/9ciK40/JQw145XVqi8SoLGMT3OLrFQq2JYEFPWsEsjOU7yvU/QK5m8rK/honlrmM+T
0eAvySzmsQkodxKWeNpnimiFKSbtUgAAx/YA0FGx4bj0RYXOwliAB8FXunqkebSkoMWYr0bwtSg4
Ci1jL1wIYRweSG6EwQwRMMxv2TVyWii82NLWcMh9+LXOQACebIa/4qi6kMk4u0wf2gJmgaCPtHYQ
3cbk5Bc3Q7jhhXv09H+K9i4EMU5vEtHnrXS4n8hceARzpB1GhmQomfAyMDxJdC8v3KscTBnpGhMx
S3UVBPchfF1w9AknA8mTwni7Is3zKUfjui02suVr14U+Ien5XMm7dTPnyWEc3iQMZReoYOgAVPNJ
6gQ7qpK7RASqQdZxsi88UYzj63PUQTQCShiSpLeSMVuaNuxCpXJjUXDXteKdJ8b/pT2oAOMZoqbh
UTAdozopvOGSdREKS20S6X3SAdQLjTcG8Or1yol1eWdovvMvmigsr0kmNd04kAEdWslOkndFs4t4
s/zLHUuaIckgWdcNtI38btGtksulbEBG/fKLpjp0wm/qSXIzvAl5KMHL63YWxlgBUnOqBCwqvLfj
2pKGwKqE1DKQov2bdfsQw7apAntVV5MWt6wvJSdDjCYrKAYnLbiAuYvPzPPisU+Y1shnVe5hB+rN
DDSyyhN3/g0i5P8yKkm95Wcnd1aK2ajRlHrDpGj1tVMfR8BEJsAn+KHhlt2U224TXtcWCmQ/RCyq
q3l4z4NoPLV50DLLkyYXKjNbGAvyOAJrGQijR7KHx32Ut6OV2I0j2d1r61LEZd+N7snfBIAXYplD
HZKoG8PeRHMpKsblEFlDB3qK+G3dcP5wTX4sMvvSyYY5beOA1mKukLCoMSYZuLqLOffRTdE4G9t/
9RA568W+dDp/NESVIKnaiF6MUpOLAfF9J1j+Vj31bulGHiZQh1164tku5yiynYriSMIBXKYwp/wG
QVurzZhQ4iVXl+Oo83IyEUCoTo2Efj6MY4CrxlenmwgdHzJoF6yhFLZxNnNumeX02sVyMpFAggBt
FH41Kxpeu4kfMszTGDsF7NNi7cwuRYvnNTMsxvQXMulKX8QE3YwKVJ7nCBbL8jZt+kPW8xACFzdL
l1QkYiRJU9h4NJlD0oHYD+vYPMXBaxJ/zf4OcOgsw2ROmKjKRlHSJ1aivIyNo2ihEyQDJ3hfNIgP
IZ84wVJVC8ppMvCOK6XnuTMPQzTYTRJhUK0Z79K8fVg/0It7cyGPSbemaZlDXoeFC8rTmIe3gK5x
1kUsdzlfyGBC6zYVVDNoUKsowHWOBgIk/5RX5DmduLVqN72mzJXmbe2BGrzlLCdPPeZ89XMrFH2D
5ZSSx8l4CiYeZtu64YGC7nfbVgvAsge0372Xf/TV3sSQH4k26wvIU4I5P5oUTZ2YQIm4HQC2fOe3
23UBi7HnxQbR/18cUB2dnaNKlUjar6Ps5jqxi/om5AU3PDHMBY2IXSZJgqjDRMpFn47SXLmZbGX9
93V1eOvF3sBgWejSIUK7GXmIwr2SPK7//nIj2MV6MZ5AG4IxKUv6nEI4M9wUxSHRKkc3nifBSbrA
GuJvim8l3I4m+uGfIpyzXBYQWJW1bk4pGSYIcNBhNFhJcD+hftCatiIQxwRLHUdTejTXJDLuoa9E
Ia3e50qbYjMBkDDqEGGQdJMphZfkym5UNTtQI8/Mq9nOkvEQE59T+uYtN5tnH0o9DSvjvSQU39IK
SWEHVwj4n8Qtbz5yOXr7f6Rd15LkNrL9oWUEaECCr3Tl2sz0eL0wxkj03vPr70FLu81Ccwu3ZxUK
vbSikgASmYk052y2WDAYahb1NVuxxeEnDuZTottk+Wa+S3/Yn+ghdPhk/PI0XcbfSyFbMPiYuaYG
E3H6iJWPI1oxeV1cDVYPTSGB+Q3U3/ahPOf3squ4f0VepAk3vrOzctJqZDvGMA+Guj9NduTf1p19
y/giQrjtEZBgQAaFwC1fHzp9ctr8gxrKGpxlQoSrDkK/Kas5nbQ1XtLIQxUm1YPb69jHP9mcjHDb
GTqbh7DCA3AAxOpw7j2QfuAK+hjzOLAP3R3arMDWxOdl5UBF+6/PF+FiAZblq9ViBBTDmY+Dz5ma
wrsRrV1GwJ9QMo4YyW6KXadtnLLFnpDuaGq0TBID3EmANzTo4faO7isfA6wABZeApvHP2LibQaup
QijyeX30Qy8OqSF7M8gECNpthGljdwuiwYo6Hs/vVgcn/BXd6Qfg03n1vSzA/S9W42VFgq4PWrXS
hjuENGNOVeVIRl3yNNDyziEkcnPzqz0EOiblwbRVPpaY714bN2pU18TLycwaSdTzXyzmy/cI16Ic
SFWWPTaAOmuguTE6lcM7ztGQnqWI8fsu4kWWcD1KI4MvHOHV68Gt8SLkJhOtlJHmGEERWHJyL203
qYAZnn/0R3yDUi2KiMIHlpPP7DC57PAMGH8P6K6jgWo98dTD6gJp3cmC7lgeZChX/DBf+8QX8YJP
ZGPZ5h1/GGbK6PbJd0X5mqlAXGw/5qkk8/1frv+LLL75m6uyhoOSpwlu5HJWA47R0qbvszvMBAbT
kdgekRHR7luAF3mC+6v1WUGKE0a77+Kgwqh0rI1nSys/37YAghgdHs7SuRTNVC1iim9rBRUKzbbZ
4qsZ0Isb48xAX5aU6/G2mOeAaHNU/8ixmMko2kYBZXK9fToe0UDgNmc/Q8d+f8Jo3pEejCA9ywYN
BYtzLcjGI/Ba0DzW0WqFJiahwjs9O4frk2QlMgGCzZwbpmdNQxe/vCuAiWH46xGENv2ZTy2DgV06
x8tv7X/dOSxIMKFTrnZEr7Agcg7PKjwdEJF9ORzAviL8c0AQIxhOgw6pOYbW4mc9sg/jdE7n3FFS
XeJxdsXYKoh2QXho6WJ7T0w1QsesAysTG/y8ys65TQNcLom+7R7SRoywaakdJnlnQq0NtcC4WuZ3
5I2VnL8VbSNC2DA9rexpsZfFb2u6euPgR7b1zkJTpW8qeBTc1jr+va+UAC3XBs9tUEs0tIC602Ik
+xY/soZTT8kDwfs57ou7qJIxlItF2X8W9iJLsDx91FSjYkETlMsCID/TnS9z5BhO6YTOeEgCRZIJ
2z8rplomVTXAaAhnZRtxSMwZdB+A+NC+NEuq+m08y0KdPcUDmrvNC6WYdBdpRqqIdc+xjl8AHRot
c9lx0iVKJxEhToMOxDLVciigdOkHvb8o1c80k7ghmQj+940XMsaFEVKui1+Vh6i8mwpXTSQ3dO84
NhvFBL3OuhTtkzPsGxvwdJ6y5d6yJhkYukyIEBYhFDV1VJIXfzXBzqY39fc0r974ZH5W5O1KhHgo
Z2a6KNxS/w2TjCmxy+z0Z+6zlTdjj4nSRAKGjORqQgmQ/PTHErRc6hGQjKWb3U1eBPD66FH6UOUH
IdoEk+mwoTrmTkAfe60LWZNVRZ7PcKkk/TElzCOmEihqc4iq8ABszOC2Cdo9so04/veN6rUm6cYO
FRVfC6sHpi/vlPCNHWl/b+GLCCpYnolkKPxjRtFXpi9W/+dKf+f2bH5fWEJOodldCq3LhtqLtMi1
wuGXSTJZKnLPWm9ORuzTVtt+SYAVjQoJq90y+7pUH5XpUxtLUxX8iG+ogNin3bOCqUx91nCLI/Y6
Dd4X0aG6S4/LUZapkK1KMAwz1YtVQXOTX0zfCwRu2WVeStBQSzoKdk3c5pAE01DWfauaFqxolLEg
qvug7HS/mjLvN9TZJrg7GmNwqsLbwUA1dG6aFGFVfMyz+0qTzQXs3he098DZ4IaiWnx9XwAL1Edj
FE5+Rm0MIHbu2C+/ERWYGxHCfTFX5AFJia3KCjVzzSHTHGCJrC58bOGZaU0l8naP5kWe2KpsjI1S
kJAsvhnavkrD+xpGzZ4siaURS2N/24GNHK6JG1Nj6nFPM264C4C5Y5SOE2U096GnH5KP010LwiAn
8nKJu9iLszebaQrqXVVghbRH2G9l/KLFGTK69+Z4b87BMp6JdVgs2fyobDcFRQeOr5GbCU5PH5uL
an5u5/FDaFuSZYl14lebKXjBGWdUxmxa/PzUn5qD/cBRmVeMJc5+ivL/cKG/iAwtbddUvBygOG9Z
DoDwxdMMqLbLu5we7WgN5j8KS/dv32HJDopDl1Qzl3VesYNpEV5QMju1E5qqaHf6HTEWbo0GZ6s+
7/BGHRUzDBnJltlHi29YLl5inzNLOvjAj/uVLbdfpAj6Z9BCjdc5w54Fw2fkUQ7tEY2QoxOdTc/A
yEV8jM+oyk2X4Sxrrto3VS+iBU1M+2WkiQYVmeujrnxddZnh2BOAnlcKinsV585EHQQNntJbEGBo
h7m7C39nAZvfF2OvsKOjVaFc62cI6qOx8qzojeXZ52u0FSGY88TW0tnUEHnHxp9j+6NfDreVTEww
vRIghHNT1fRDmMH+dCDtPlvdWvukGPVTaJrJqaQqcxQr/Ql0BRpk+QD4hkabnNA2TZ8sMmy2vYu1
XazgWJZpHPq8w8UK2z/aKXUWdgaCtMSbSFfMtWZzrwoGbohGmeHpP4d/8HRlccgvU45G/SKwvUqS
i95fk26jcwy4JXD519Jo39OwMgHGSpofeu+HauzMsjmUPbtngR/k3zKEOzySsKqqJIeDrPrcbdHd
BeB7+qtXzNEZmuL9b6nMizjh3s7GUKoVhU5y7iwOgxH5/dFyq1MV2CdZal22NuEOl0wJWdgiYMpV
jCZ1vUtpdUkS+nkq1uT3VOM/KxOLLd3cFbQIYTDM+8GnAaD9Xe2UndAo5smh0CQrE4stWR0lCboT
Fl9LT/X0y55W19Bblw2/bp/XrhyVoKIIAnlKxZd1zZLBUFcsSmePcfOFpKO7wpa8cRT6b0OyESNo
RZIXKV1DOJI2xCR09IWUqZdMf95ei1jY+EeKZWkasYAI9szrtrm8mdaP01Cz2S9IGwxre+rm5LRW
7ZMG3suS1Z/VacmcYWrP5TS6Y21Lpkd2XQqcMUXTmU5M0aVQtQKuYVzPvm74uv0tXz5KFsjtreiP
OTrePwJEqm22snEqCuT3VLzn7SB+LC+gwfXAdOTnrunflrZrnDbCBFOYZYUBSHZcrjqaXRXoRp2h
e3YlBQLgRu7Wovh3bE7N7rKobluYXPK+Rxo+Q6oK/W3o/VnBTUmO9i/ZxKHkmGx+JzYCwyjLTBA6
IERD16lyCt/Ksvu3HgJMVif4B9PegsltjDjO+tSe/fYrmBUwvR75auREH5Uznt6ubNprNznKCSHR
hEx05FwEL61ULCZGhjoGUe1jOs1OpNennOT+mipO3CTn1VYva77+ES8jILkXgnYko3ThMCT6L/0S
wZ9Zo53mIGxe/N6bfBVtCrNT/+gd87nYNx1l3bS7xmuzcEFDB21gZdwNIGUeByeJHLXo3bG6UBng
/a7CbOQIGpoONgFNOawXWq2X8k6jkn2TrUNQyL7pEr3IkUlflMjVaR2kxG9bwyFrcPtK7x4QsrEq
Smz02eBfq/5gL6UWWgwlovezR/wY7TLRucfDS0ucHlRKMrsvVmOfr8JWoLA0svZUr6t49uuf8WkO
oqN+l/ixl2D2UXf1g5Y6P2FcXOWM/mA8n2Xk8rvP9q18wfHMWqMucYf6YQ/CIY4SP/4ISxfoC8Ao
SJ35PvGGHxinuL3Ne/qyFSqEJepi0QjtWACqiP3R+kb1L7d/f88yb35fjETAFp3mBoVlnrO7UU+8
LPkmbZPjNkq0ylsZwtuiyKspBGTF7Jv6V1wtMg2eGn4tEq8DZvrt5YhAY/8oCX/HGqB1pZpwSKZq
Joh3YC/N+wmRVQPQ+fCuOQBt9tDdcdjIpXDSe1l39f4uvkgVTqk2linuM9w6o1GcrOswEXdodON4
e3ESKWKVLMzxkDV5PmyoPzcgBU7wjkgk87579gPe5t/7J3bBT50yLiFGp/1Bnd26CxsnIbFjqH9Y
dH7j6Kp4VmJxHiOYU0dLC2e1pO7a1p5lOkxPXKr/lPJX79+jl3UJ7gRgZl1n82wUnS5d/ccgQzHn
J/xax19+n8vfBALLyJqQzPAfY/DCHlWgLeQ3VEAlBjyIpTGNCuHAmoPFp2iQdU1G/S4CoF2y6Jc5
tCXXaFfTXsSIVsFWRgCh6tbko0Gj1o6MOYssC7p7IBsR/BM2GxYuqlmrIUW9Jf9gl6c1/p3XI9sI
ENxFXPUhOjJw4v3P/NSedLRk1ByuTAvGA+pjkoPZzUNuxQknoykTCyeecF/OvE8I4EmpF30yQMsY
uYW3cLsDsPfb2iAVKli7NYrKvrSxiVYYZMwDT6uDsk+bHrUVzWD0wopgIR9DsIY2vm09Vo3Ee+xa
i80eC3ZvXXoap2GMREr5S19jpxpLX02OiVJJVrrrQl4EiRnXfh7sxqiwu2EXVMAQq5/aAXTP5C5W
niR7qu3d5I0owVuFwCntxxSJKvo4ejRQj4i3Z0wAgaTiqBVO/b9dNRHjLp6tIaxnOPhEudNslzQg
fUXm6/aiuB68sk4aYYAOsQ2UVIW7gGHZKKxmbv0YC0qiBZmJ2aa6vUdH3VFTioclK7/eFrmvmxuZ
woWIk6xXaIlIN9YcDulT+HEwTQ551IIGuE7/n/H3XbO1ESlch2xp7b5ssMxFPdfqp5LCP0pqrLtm
ayNC0HhlaZaxH0MwcmvaMUNUnRWyw5KsQtR1RevBvcIrhOZ0n6dHZXbDWabkXIlfKYSuqsTWkAEA
tvq19WVTFqaYyEE1KHEA2RxY+T2xvifZpVLBLBwofeFOKQiAZVZ/d20bucIJxTRVNSXH2kblbKof
9NKfTUm/zWsRwDjQqUYRFqu2IXJiA1AED8d5mH0jNo4sWs52CybLRJfc2530LuQYFMO6GtPR7sXt
yMaBNWOLpjIGOQpoo4Auh9cP+2U4FeiUyk8yyNd9aVRDJ6qG7dNsYeNYwxZQuSpwl5bbfzXOvEUz
/zKiWHjqn+RIjvznrvUDizPRM2kDesGwTEHNzUjtooKsk99M6dkGA4w76ZPXmp+Ndczcpg1tR2mL
4LbJeO1NuFDbVCmqKEhBCEppRbDyM9gqfbae0vRxmA5T4rNUEhjIpAhLW8ywKfMOUecC1CHjVCcf
S/tulHXo7Wrhy1pEJI511Viq8tiWht911N/D72sou8QCXh7iZ+wXWgk4dx7FYQmeKkF5YalHHj/r
9o8mSlA4mU52/KdVxT6ogC5JZB+TpYZzLv+4fVKvrSAk82KexoCfTMTuAoDe2GAJnycUQINh+JgN
kleI7PeFuxVOZrHqBZxikSzf+kW59LGM1X4nw2uayKmhNwLNRQw5jOv7m2alZbQWLDmJXd6xC/7B
U3HqTjwFL2UP3lnQlTBxQcu6mKaJ66s+5mC/BFNk7NVHDFgEqw8mIOCSyRRwXyJKDAbKQZiJFQxG
q2A0AQQRME+1cT8t9FjVjeSUdrqe+RZaaGpkKl7bTAgr1jzRU7CGzX41FKD5iSfbYWjkTJw2K/rA
VgCENmrxx6nVk5OqGNQ3KqIebqvi7keYSEPxThcT//JbsrHDUQlCQn2NUA8wm3cKRTmvrp50q/26
lJMzji0AhGq/6sZTlr+5lQdntpEsaNA8lsaS1/AA1gSjOKQo/TI6a07UNkRiGp+BEgSDDFGEu2pm
YpyFH/dmlXORrOhyQKTN+/OzY3IGm7ifBu0RBIUEJDp8Sge0lo5y0I6hL63ectP7SjxP4BsWwQeI
TlU1iQ5EevQ164+Trzjg8rsvMVdruzFQIx552WA5Zl9aT5PZuNcZfWwx8t+aaYKfUxcT7CpoxUuW
og7T/+x8TrvNhZLHGdxBuKiBrL1+x2xfiRNcEJvnkmoKbo0ef1prTzUujHi3FZb7l9db+bIi4WKy
yGiizsRWduU7TmBRVaesCOLqzlKCxAYJyFvpHrifwPnAURjUsggG5a51p4ut1CTLCIk+Omuf1GPl
9k6SOKgDBu2hu/xGFQECAS0GYZTAvAp2wVgbw+pSmO/Ofy5aHDAV5IUBoMLvQC9xkeXud02dgdZ6
EwGShWa06/VlJc1ICRAFX41RFDHH76o5fbp9aDtBA1b0IkIIGmYAGa8LT8NWw3foRTx+rqsLk7m9
Xe17kSIGDcyyshVzrij22I+p9pRlf/SWxGZLFiJidk2gD2Yq2Kr8Kjlpxsdm7lxm/+gn2YNdthTB
4a1ha1RoVofDSz7ljT8Wf3ayUsfOCxNqhuAHw/Aa3JAI115PaVmpBnK9+ofFDQ/DgUZOXHlDQIII
kyrpn82l/HlbD3bi4iuRgh6kah2nVQ+RyfSo5T9K7ailn5RuhN8DvNGH28J29xBNWTD4tm7D7l7r
dVNZcWlHsH1TGz9l8/yzawBw3ltfbosRhwr/tg8bOcKiKo7/WSXIIsUnVDFRx2F4XsSB9VReGi9/
AES2a3vgTZZBp+6UkHCAL4LFiQKdlEMTxYgfrDwMC2/uEzCPzOVkBJgESx9tK8Jke7r2g+WgIy25
s5ZcO+pDlT8OGcvvm6zRNAdtB8Xi3t6SvZ23UHdXLRRCkQsSLIo59TMZ8hFvyPRooshJpsaJqWx6
ck+ZtlKE811pWSLEhpQyDUjYgckLsF+Gk6SfJhWDVjImir2rvxUnHHOjrXWbaC3wc9LUHaIy0I3J
SwiwiwrJE3ynVIa+YLzgdJUgvcAMQRQ6d9ek1a3RDz/xGZvn1qfQBYYJByfq3dpN74GN2n+7fWp7
+rQVSwWjU2bV1NamOfoTBqjn04qUb3mMTvZ73a8PuRt+vy1vR0uuxPHYZROT9euoo+Ggx5u8+pWs
hxWN9okl4xeWCRECv7A07bRpGxg5PT3WC5jlAdxj1F3wv62Ff8ZmLaBn0oqRRyW5clbpmRbo05PB
K/A4Q4h8rvaLK+hGRkOsmOg94mWYs6hanSY7ZcmXmQU0vKMDILjHd0kk683c2b8rGyME6WCEyk0Y
EFSNw+iYkgHgm5Xudf10fPMGXskRdC+tgUbY5zCiNC6ckOVOZx1S2ZN/fzGUaejUtYDXKCxmtAsF
JqtChkS9KO1DBTBR+9ftdex7VUT4/5YhLIQWLekm1LLQUN2ZTuf84MPOsxu9S96NByDxepVk5/bC
NyQRVIbmWSQxnuv+G7XIgXo3akuHXFNZn0rWHIZx9G8vittrQfPMrQhhTVNXa5FpprM/Vop+vypm
XrpVDTSRWRvJXWMns+Is5TzFb/cj0HiwyAHDGI828YGMDEYyL0o6+QPLvdxYHieG5yF6hW4vb0ct
rsQI7sroy0TvFdiIaT2M+hQMmPYoO1kDxs45XUkR3FWmdGxK83L254kd7XA5U0UGA7PnopCUNjCg
C1oQTazeA2aRGukIK5TQD6ALc0bjpOSXnsnSqTsbBk17kSP4J3AyQcHbhWfxww9znVau1mZ3RlIf
3nwwWzlixb7L44lGy4wkzKLcd0UbgJXnaSlsiWXd3zYd8TSukYEc6rVhNWt0TBtEx8mkpaP1FbBr
R6ev7/RIVrLf37gXSYKm6SPGqMmMjRuXB2P+mq/+HErMgWwxgpppJm3TlEf1Uzg5ueKV088qeZIS
XOxoM3Bq0dwJqieMOYvNB605kZaVsNdlmvqIKe/Xfv55+/RlIoT4gPSl1oxkhb9T1YDq3fvYsCWJ
2N3z2KyCf8LGdpYpq2LFwhMhy49GlABD5UOvfbi9jF0ZOjbque0b/uVaBgba7ahsYcSs8nE2Bydb
0fUtWcfuVm1kCAYazqEfutIe/R4Wxsnn4g5lgtH53xYinAdLC60KMVLjDzNq5R1AHaf4ITfKT7fF
7CrwZi3CmYRaFhZ5g7CwJatnTTm4eZqDGqIUb0Sfb4vaPRqDaXxm3gY9BP/75vjzhHZ1EcLw511/
GoFOtMz6pU1lKK571SeOSWvYqDegF1m0Y33IWDPz6LDnXGL8qR0H6sMzOn/vluCevr2svR0EcbJm
oscF4zRidRKNfgiiCDyNPmlOUf+Vk84JSexbS+felrS3gVtJgrHJuiEsu1yZfB1vonBO3XFCnyug
x94uhpdZwSWL+/OKwKNb57wnVYRz0v60MxdsXk6c/Lotg/ssMcbZyhC0O82tNJsME/2Yh+iIBO1h
Ap0Menf822L2Hlko/qC1DkgDBoJQwQWkOQYASgV1k64F5k9yRIupxzwALxfPQLfy5POebUCl1Uai
AKkQ5KCvlTw2uqSbMtROjP5uqt+PsjQE/+BXG7f5fa6Nm0ukoERm57U2+2v81GTvUkxml79Y/p7W
xm8YoE3BQCw5FWSI7ShDgTONvmc1yCBip3t7k+BVUUKcA9Ix+50QMkx+O34p4vuuD91iif7HhQhb
ZihlO8QZysMx8IjS4m6oAX1cPt3WtL27ud0tQdEi0I+mXW5gJWXqgmwviEB3ZauKJHiSiRFMgDEY
ea5rI7LH0UWfE2fJvuuDpCt7T8W2SxHiTaVKB62r4RKqOnbUJXG6qLoAhcbrmsep+K0ruhEntiaM
tE1Ga3yuNmJc+rnaGPRO/KBSZ/F4LkSG57Z3RbcCBdszUEux5wZxrk3etX3ozFKAyD2XsJXAv2Bz
SUNLmyvALvFAx8ujb2WyHkckC1s2nW5rnUyQYG2yTk2SwYarW+wvTeSk7QTydC+XcTxLNEIskeCp
qAM8FOHnUPxaZi8BfW+iFI4a3ye6Jbmtu0/67eYJN8lSxjTpciReos/JAx83A2iQs55rjMUsGDlT
PJkD371TeMljgIRYFijUr0+rD2tLTyqEpXN4jjU/6s+ljKR9dwM1zcC0GVhGCBWuVBmRVhlSXKlR
HYJcGR87K/k8zu2HfgrdUJ/f31aLXQ1/ESdWmdFnkZlliDRS2x8MFdPY3u3f31U7DblS5Cl03rt+
vWMFm9AdEDeTvzTxu6nXj7jD93FT+do0/Y7B24gSdi4viyIbYliHdUKDI5KWa5w6sTRdsH9A/1mR
GDOG0VzmIInkj9JPmPv1hvCPgT7a/aGRgl2IyJnPFQzzZUli13pGlNhuQ1xa44BJBsAAADjogXnV
IfQMr/d13oHbo36hBPmBSk5uXzNe1qldnxwYl+KyWyA71duDsTJ36d7IufTP8jiCJTCW+IP1WkTf
NJUxpVC+Rj2YI3qjTmyWpOx3b6yOFwTmDdHNIQ6JNv1aqqSZJr9czBnTQk4cq5Mzg8zlN0JhtMz9
R5Cg6KkZjmORwpDrM2ZotP44ZKmrRo1/+z7tlSDMrRwhRKH5omJEDSZo/WA91if+YjFOKcgAgSTi
YEroL3nT3O4d3ixNMLNUGVtQxSBzOraKhyfLkA++OuYALfl1e3EyQULIUhudtU42iqvL/FhFQdQ9
ZspZj45vl2Ihn2RZFMdFxbxsMtSkjqoCTV6adQBdthPGNXPK+EsxKG8fczJRMXqRJZyWkYElJAJM
mq+r76z5MZaZ7z1jtP194WjMTg/rEZrtjwCazecR0erHdWSDq8d1UGhEckB7t2krTjigKi11qvOp
TaadO+WXtR4z+huFoastE8y4vZZ5AyRI5MmYF1V3y3ypq0+3NWBnmurqWEQbnuQ1bMWIdF8OjtTE
V55sV78n7+KAeZ1HgtyP3w+piz6r23L3t4+n5fgsOROHn1mjmImp4A2DrLYXoj3ZQGcZOuO922K4
2RQffoBs/rcYW7Dc9Wh301TjlDrLi4cHZkkc7b7Svfy+EBXTZVrSRedRUN+8H5rqae7Sb3HfnBrk
6RVwIv3OctAHByBFdJ+bfFc3ITIgBnV0IuC+lkmPtzhZOYiVGks2TcwFGRockA4zBrgT4Eu9ckZD
B7yYVclNt408S3XKkxUkvv0QVvfPyJ1HUAe8aV2vBArrmjKzy0YbArXmXcsiN1lXiU8S7OkrCYL1
qed0GHoVErIO45zZJQVQsql9HlRZ+lzQuFeCBDPUKmhxVtPadBf2zkjv8vDz7a2SHo5geHptBXYV
K03wg2YP1Vl5snwViSAO3Rr7slKhoN+vViNYoBbl3DmpsJp4udChByb1kaaRU9nHpjjdXphgEQRR
GCa91u1abykxh8p0K07UeLTzc235t0XcXg1GZa5FEMVYWG8WCErawav7BM61csy6vcOIItqKtC//
mzjB+BhqCooZfo2GIfSsLL2UbP1oR90lTjpHW0wp3zW3Nhtr92oLBWvUtIyYyYr1VX70necEIt/w
0FNzWLwezaOyJ6CYJ/xbHmJJpAiRDMfYwvV+ztmktcUYgbXh+/TXepecgeD4of4Ls78+RgreSQfw
hO6CV/L43duYP82us9WMsKFqUzsz+zaQ06QcKEyhCdNUHoga+iEIqG8fo/j0eBZrqoyhvdIGWogI
0NBNYxiRlIJbe/SY5Q6+Dvjsj6vT9o5uwkc+qL7+njek1dhk2dyxGOVCOu6CbduqbenYZjEZ23Ys
Y4tiq2DXVoPhEF0yX/H7whkC00l+aU4MMI80fbsLuJYqWJlVs5WiwUsWvKY1zH90NjzOWdE+MxNI
1/haca+lCWYmzRSQOxBg2FO0+WHq/4jU9rvkjisSOIld+lFyonvyUOkgFOUHip4OwRsoQ6ySogCz
pHYwz/YFYY+bA3ei/645HFcgdW/LE1u7n88Q0pBNRz4dtH+C4aG4xAAVB/PCCEyDOsd/OrxbR7e2
vMHrCeANVJcdpyOattBc4kSBdIe5rbk2DfzV9/IFgi0Km9hCSyi+wDiwxeGjRbWff8aL9pghOSRD
WuLn9UqayttLkNW30Nd4fVGXtBjUpQKqvnH4e1T670KFLK2/4wuxqo0cQUvJ2I6jGkFO/zXtn1GW
GHY1s2HwWhet45JzfCWPJ6EQTlLMLwF+i4pze/OKLhPUm1U3PfEj7C/60/JoPKLC7E9HU5YwEmNz
A6hARNd0zOozC2U58XmmpvaioKCsQm36E5KiH5bPHCEL0yWFU9iOddBBk0csB7Xn2wor+mIIBgs9
2HhBHoN5ADG5V7E2JkmYgGWw/zRHB2XF7ehkJoYr/VZJnoWg5x+N/wbEifNuhdmwUFV61Z0Hhx3q
oDrQB+VPYBtDIamkJ3rn5Dg7AL+ImKWCFRUsjNEm4ObGH0GJw4HGOMtDBL4/ejCD4sOb9ZIvbSNN
JOBJFaqVGGdWof96MNzHQXspL91X68D1pOwlO2nsbORWmmBd1qipdZakqhsPkUur8NSOtWQORoyc
xAUJ5mNOuo51E0SMISrQ/Td7+LQYH5Ved7qmlfjb3eXoKmZQ0NlNTJGiGWAoyaRbJnFZ23qF8scQ
/bit3fvKsJEgrCZvwwiJeYO4mkJNYJkNbq7an8bEdpe8PxLFdu0OCMTqciRtfCiL7rQscyuJd7lt
EtXfskwD02mgkwCTwLWNVI3e6ozZUN266lrXAPinxzA364EG7nuJC+NWJCa+3uWyyt7uWQLaFEPi
aPdAJvpacD+oLSCtcBXM9l0Zgr95iACbqZ4mcz2H1e+cJhwAwUA1cj8YT7mWFtr2rCL1qLm9Vn4c
y/jrbMpauffOE5MhjHKoMwrSK2ErrcFEc2uNLevQuFB6ybk9klPrTyiELUfWSfSTBwfCwV1JE/aP
DnGkpAtaxqMspuYDxmVHw5umpkkcNoIzwlvCOP3ydpUFyjOcD2BB4GKet2AT+hZxD6aYeEBW82ic
bcRjvROdqhMfgrA9WbyyY/63wjRhhXZdG9nEb3uvqh5VMLEUkugyLbJC9s5Nv5LDv2OzKCBL2J1S
Q86UTwfVxLiNnUiefDIRQqSXs4SlS5qp7mI+aOF9qX+4fTA7ygDoehWsDBrlKRNhCXNaVFOEkXe3
aVpXi+bHvFpPzdDcT5YUnUomS1hLNU8F8t02fBhGA7v3pjt9z/ziUBg+x1ug5/5gn9TUkcrl5lBQ
eEM1MF0GVFANoHFClDWRJbLVmRK390YPNiPIDoazYKy1fC8Hsd45MAizkI62MHcPYrBrneisYsxI
hpgnbH7lFKCjicSV7Sj3lQDhxLoR5KeEvzXW2XYM2j8ZEf2s02+39WLPJl2JEQ4LT2Oq0LRGqHjH
W2g4GDLQJV1gYuCRKLuwr56o8M8GzDmcJpSRj0td75pqjLNtljgidr9YnuavAfkMOuVzf+SRdxGU
PrEd9S8d5kIu/Zl5W1QQ9KSiwQYo8QaGQa6lGzbusJLNxEW+9RMSHEdCy3tSVI3TAOsk7pm/pF3k
hlpzV031YWzSSzSkF61hSPl27mRXtkNt+gHg7I9GN2gOXVPM9SKyRfMW+qhG/SNJcoppAuM+io3S
0bvoIDkv8cnCd3C7BkEtqhhFZvQnAQXBnXybHQt/Pibu6lpn4q0uzT0T5DE9HhUJcZR30lTKTjDM
U7qYcQM0AqJhIYaL274YCHdhSREjGuY0c4hC8r9GX/OA3eFJVrt3pcFWA0x/YgDCQPSY0VIb+QAs
SvCb8/HN3LP1o/rUAwEH06L0UEjc196l3ooTFASvnB490hBnte9ThBzWSCRO+VUuCueHpwqa1nTc
AIQAgpFiYE0NW2XGnP3X+i7+1bkoBB7iH+vZyh2QAh+oJHzbWRKmlW0EYgCywAuG69PGd5VVmKlq
BXbbaD3ESeMY4Sx5be6Ye0z12gaaLJ5nbQUJ82wndrhSzSXWQ/dXtZ5j9kBleKqvUhPYLgAjULRh
QggiDGHfBiNJo6VQNTxV1A/amQZIvTrkrAf0CNDdQ986YCE7MCc+2gCKC8wniSaKOT1dQ2c2nrgM
pktDBfIqPtT+FZsZGAusovEqEGIf67my7qKWtZ4N2IGzkdaF+y8tyeYwNvn/M3qkl8JOchFX5gtS
8WonHFGGYfpduPqLThaW5KzwjJU3Cw+f7YVdGDvkWofiYRZIVvzq7gnirlas/sts0CdKJojjnoGj
T2VuCSo57hmiQDbR8crbQRgz+OAN2mg0Q0x599AvotCs9kih/LkMIzkMTXk/R+UgMymvLNizJGwh
zIbBmxiuL0TWmNqyJAUmp+PCXeldlnenvjrayB1gIjFozbFxxnx1bFTLYk05SnZ1R4+wUAb+C4Qp
qPcJeqyRBkTNSVp7c5A8TYf5qB7mz6BtBGTCbUn8h0RtYVBUtCTB36Imcb3OqtfTbGHY0aKyHliT
uEo/uTr7NSbGMbTX/yPtu5rk1pFmfxEj6M0ryWab6ZkeI43MC0Pu0BM0oP31N9H7HQ0bwyWutBEb
Zx8U0TUAC4VCVVYmlA4FyMJ3kQYbiwU52FIZsY1HvkxdWZS16YB/YSK7wep9qRVA898HT84Ec9lF
MLO63M47FSbkfe9rATK8j9ozHlBn4kNodD/+aQp2NQdSEdW2UBHlY07bdWB61Uzi5wkkTiOoefSP
cS6iYF/ZNygHKSjZyQ5CNd+dqMiQh4NiV343fyvkR6P6tu0Iot9n/77YtHzW4ymR2O+rpdupr+ko
+PArZxfELiwgaQrqBDrnafIEAqwwzGtfasq9GiunvqB+2akCXND7VFVVECJQakGBGJMGfH+DGKY9
tsNY+f+qjDESfmg3BCQQa+W9T1U5a9xBNRMjAVoR1thrgrE+K4kLjyv2bSD/0JFrue0RZfhgHjxR
FXztizFVQB0yoUwGhQv0dKw6PWv0ym9GzS/6lzgRVTvWPtnSAvfJoHI4th2FBRtlGy29zNVrmu+2
/W7Vhq1rrDYL9vrrBi/8LlFp4lSFhlVU5BxCIHc2PaMcBNnHu74TLmbE099mronDwkyXF2COcFS4
dwORUOU8vcYomUqespc/p8/NA0oPgRDWzPaHC66Axao4sNBzRU2TO1ORGltJTczKzx13MlzlB8RE
wIguefqHqDk499Divc55D0/be7rmGUu7nGeETiMnSQm7anoaikOh/7P9+zwVFVYD7qTFwjjHSHIt
6usGBtIjSlRBeIyO4PFxK0/cbVo9zyZmUVHaw5kGddNtYKKppHY5QWCCZHWledKF0QjZfq6c5AD6
rsGfl7uvi7MdE0K8soYhsluDoPSBKoQUVr7x0vvsrZvs1UvHZkVQnBI2YVa/FcsxQIumI6/hrLWD
FLaYs6r9MnGNz/RnzmLHF/XH5EtPBh5opuWK3ktrRw5U+b9NcrkN3tsUxFQwWUifevPeIg+5KNgL
VsW/4J2oIok2woTsnHOoNInQn+seCMyDg0CP7+FwayjiGKJWQ1b7Bo5z91B7BGnnBA3z4kV0jFe3
67cpPGpv/SFLxjl2SFr7sT66BvmV6kHrfNk+UezPfRcpFja4B3PfNGWngzfBz4/hCeoqO20/nfF4
PWybWXkbYBzu313DlPftUkxdmtqpgJlqMPwwfgrj0q30p648K/Fx29T6uV3Y4srY1DG0itawpe6z
ByuYD7pfnBWvcRl+X3iMVvL1m5VxodYe7bAgHayxaiI5hcdqh7COhBmaTIK7ZGUTHaQWFrZP0U00
UW83UcKjvbOniPhhgYErs07PTk0udpVlKMtKyX42TREGeeU4wc8VA+SnGCpD4+/WpFZgMjdV7NJv
56/N/N1Wv29/rLUlgVrVdAzLwdyFwy2pbog2lEyna0QKa0h3Qxb06V1Kfpj0z1Sf2M0BAsY3S9zN
EcbAf9hKh/S/w/BveBxztLu1YHs5a9ul4GmBphgase+YTluSRrMq1cSnOnCFDXHH+nHbwpp3O4pi
AnIBtBB7pt1+kQbNC8VOKIG/zYEF2v70U+4q0HVId5HwkSa0xnm3FeqkilJYy8/m5OpescP497PV
oI6R7qr7P64GsY+0WBznDiCaiJqwhLlxQvVkAH76RbB9K+/bGwucG1TWMFij1RIkEMbnKhjvojN4
YZ/E1Vz2Q1xgdRQ0yKGJ5ID6k9d40jq9QcU2I74Zq3dmZrnyaPitVPhzKXh4rDrdwhJ3kUtZTVod
GsD+iBHDCQJjpSrtt7dt3QReN8C3M4Q75wZ24pCoGwviq9HnmfychIQ3K1EUyCwUAg0Fd6rGz23M
nRJBxwkG8jO9kiAVng7WveHY7P8mzXIgLo9CFd4vKOdwJ6jN7GrQ5pS5QLiHS5/s4/TDdtkJKveO
4OOs3K83xridm2Rwmow1jE0nRp2a7efTvFMPovt17ZlxY4c7OSP4dGY2SeZ3p96HXuouhfShC44s
5Pxg1q8e4OMoEIjk6NccY7mX3HEya7Oa0x7L06Fp22podf7h+N81bi8tsBtk8X6aASdA1xQWuhIq
pZ07VqM/ZHdyWriGLerpi5bDHSWj0JrcKdjXkoGX6LxSFtb31gIQql4YFZEVUPhonEOURiyBHwaX
uKbNfqGl5z4ix7jrgsqEmnY4fioz+6Gb52NcCCeKVsP50jj3uZR2Lpq2A/Nf/5kx9gPZeg91lH6n
7Jp96M2iu2p1Oxdr5b6d3EW0UieYo51b/ANxQLygfMkzVc+wvOTI8F7lHnJZ28Fq7cgxUJmN2XuA
+/mZiApJS0ZV5CxpE0+eg4lOVxqcU1eGsmtL9b2dJP8MSh3otmjScu1xAEL136Z5zE1EMsOsbKNE
Caj3Z19x50OFmnSJx7YIG8hckb9fNDAs4s3IJiF5QAgOXQWZdJhqJy1xVXv4Nkfd4yhNHg01V89H
kAHZf15JA+Dlt01+tLOJMob90kof8GFo2p+ncIIMzR+O61xP/NIK9yQZrYYMLdFLvwO7Yf9QON/M
9MO2i6xVahl0B2knvMQBnu02qqSUVnlEYeM/jbtkB03pB6gwgudVPrR3juD5s3rwFvb48SAVaJ2u
L/G1ihi9ZdaYZAdBQx8m0HZZIGLRXkurl+a4LdTUCJNBI8yZmNLojmH8OVE/9eWPxhRV6kSWuAdC
F0XjHJqwpI6zW4YfJuXnZINi/VzFPwTfbC2aQJ4dbPeWysj2uWiSJiZSKVDFo+Jp7xUcLkyB5xcJ
qN/BB6icuuGD6JCtJXFLk9x9UDaWWfZELf3SbHa5rh/AQ+mqpe2lUygYgVpdnYOuPx5aOmBsnCmj
VpvZbPIS5GfNwTLBd1E5AkUOlgO8Cxk4oGi3sP/ycGLSD0pkaQTIrvZZQj+cfEAvcPsjiUxwq2hH
yUk0FSb64pJqO6t9jP54fIG95FBRxYsUM6J4lHKXWKKm+VD0JeL7cfRjLzlFmNsxg0pYtFhbDBhz
bZRQbQDceYQf+CqLOe9xkWjzg2k8YI7e1aMv2xv2/rPjigK8Gy0cxndjsX9fpDdWBPHjVOtav7VH
EFzIYLhWPvy5CcZtj/wQDxE8529NVFErJ1lLWp+iW9k0IxQbE8Fn53kTELPR70AvQINnAYrJly7D
ZAirRMcyqA8O2J3iFrXLUnhnj9TCg97fQaT0vRJSmUn08jBkBzXxK+p7sXPKaPZzQVvsHLi62UMY
7dKHFno5zBUa0Wjdyo1xa46LPlCJHqwK+F1/7txGdaUXeZdBpwciy9YBbE8omIqC+JprLBfInaVG
UVNMlsOiY8zBPIWBM+63PeO9g2NNV0oIPB8BEWa56mIL5XysYxDUtL4KtAytv5j1MR8sQTq2ZsS2
Vdy1wJa+F2JDnaRSK0tp/LjCvPyQDIk72PbOJk0qsPQ+WqtQ2UC/Q0VxFrBc7mGXTVmXpA7FlW5/
nM1/aCi5iQk0KSECd1/7MktD7N8X+9YpVMJoYtv4lQ0kaf1D0iNv+8usL8VE/50V/S2+Wd30hUOr
umt8qKJ7lf3FqV5DG9edIqiKrZ4i2PhtiLu/zUwrh5AZYk1L5cxAiT+MvbSn++Egql+ubRt7daMM
hxqVzo8LhWOm9E6lNr6ZP3TynTaIaOtWDaCSCJkSxAS0NW6/Sz5oeZjZWeNHldGCPnROrc61DEJE
s2xrn4eVLP81xAWDNpMx9aTAkJ0qATqJhlsWw1Naq3cRXjvbriBaFBcGckttKqvNG7/Udvb42axH
wbFZO6DLxXC5cBdGKqERDBjRs63ed+QpKT9sr2HVzRY2+JeDUylO6rBFpMfptfSVT/2h+0IBuKV7
lLJFOLnVz4PBBxk8aCA74VGApWmD9qHA+YxBY/hYDlkc0NaaHvtyKHbQWLU+bS9vxR68Gsy1gJTr
SN+4Q5SFzmhnA8Ys+vqejN+lpvNa4CyTRnBaV1xBw5pUE3OMOLI8kmEeIgn4aJPZCZ+oknq6nRy2
l/J+WArjZuyMogwHrDKAMrdniMCxW2JDbnaIyyIKUtWIiIfYI02nmqgQbJ062ag8ndL5K8aa9TnQ
CqsFT5ej0ZfMtJrZJ5kWXmalscMz2Ba7H33YpYavhfIg0pVZu5XRB8GsArqlJrSUuL9WApA7NBuE
lOtU55NU7y3gxy+solHt53TXzb4o8Vg5LjcmuY/dOfk8AHjaoLcODJFZuISiGUiet7/DmhWUh/DY
1jCNATzm7WdAy4X2Yw0AH2mGIA113yzlnYn63raZlbrhVSXttx3m2ourLJbCSbUy2JEOmJkM8iAP
ffTmnB3dAYwfFJfkgiqb8XPb7PsSDaxCXNGAaoCK3IP7bBjDiOW5keHIARQUQD7//znYyOLw7Yvn
1g73rebWkWunhB3D7TGuVvok/icEHFO7/0/scSDDYydfSk/4SGEreGcZcFA8VZlz8r1bPF7GUc3g
mH3QvepXEPTopc9s0ERY+2V5zZYtbjeHPpfVitlqd+2r7rVe+4t+D889BFxJQLOdyOCqby7Wxu2q
WltmByUpnABDD2hO/Dmlh0QXDUyo7HferQsPYgAiABlA2oB/X/imaTRxbmdWg0fFsKt+xt7wK/zi
fG/VwOixyuyenizgPTWwXz+jtjerQEd6w/c/Ry1gABdJGORmQLCK0ajbP6MhsVxnRUf9CeO4nTfO
lSK5aFsa0ofZxkTycftsrFwmmCFGowVIekDKryFvserBUqGIZ0m1r1RWEBJr19aWH6YdBp5Fs3Nr
1/KNLW5pnZmRQsel4kMDDAPjDD5WdQHE1q4jX6mIXH51aYBagbQNU/h4Ud/uZGrXwwSSktp31F+6
8RJZmZuRe3Su/2IHF2Y4/9SnNnK0SgeypYemRvhBsT44GerdhahSuboemzHrQdINE7Hcg0OJBima
e6wnb5pTWLentoiex1y95GEjqBOsRDK8BZlMJ8ZhgEPmvpRkSm2XJknjzxlay06rm2490QY8LKns
mnmWuTn0G4I/30hGP3bNBVCV4jLDXrPmGuKFtY/Z/6PRRA+mE9XuKEef4i4T4UzXNhODUZjMw1Aq
9BK5FaZQi42KDsbqoUKTFOwlZn5PMMEEUO3L9rrYT3GBBfnCmyn2pyyOWBiHZjzLE45Y1/WBVIyS
1wMVvDfJQAQ9kPeDAXhiL21x6Xtogm1RUrAsNsNfey2SKd9J3AITZ+AGAyh1n++cR1qDraDw6a/o
RYRQWfMcCxMJuGzBMGnxyfCIqj1wHX2Nktx0Bg2lZ8pD5A6a8hDr/R6DNIIVr2/umz3uUBgD+ipl
C3uR+iRlT5X0qFAB8JlXMmTlJjbngDFOzLygicbWvPiAzgx64NyYsakxmDuGx4I+9/E5VT9iyNid
9U8AgbmTJDiCawtbGuW+pB5btDc0fMmkysHDdwei2qAWjdWthuSlFe7MVXFf11TD0vKzAnwH2Vu7
eU+OjJUo8s3d9kFYy5+XG8nrqEU2NNGHEGu6Pv99oNn2kmftRk/aF4Hki3xj7YzbGDC+ZkVMhe72
u9mpFQ120qNw0k+qqzTh3sqLe8cB2oOq7ev24lZeS3i/sGk0puan8yBY6DVVmWS3gALOx0h6LTSB
o69t3o0BbjV9EmutIcEAg35BiNePferqbvON6TaVnuggi9bDRa0sroymyvHYoOY/dXSo9T/l3MKp
ulkPd6raWRlmMCbi3gR0oHFenFgU469jSFzktVH9gdwVZnzZYOetA0CcM9KnBGsYAy0wQVUBCQMD
qIji84QSPnguc8ebW9f+nv/qf4ny1rXHzo117gTPdk1jO4L1/Cx7YK35WHvjC8P0GvvuWD4BUpCI
ZwRXXgIwCmVoC+ROyHn4Ay3VeVVgrt3XlRHCZcXraIHNMwnqEdmWbF8y46vZ7kfJCLbdf+0lDy0d
XbZBH4N5F74mnxu5kmAMC4afmnP9ML6AWmoXQxRU+hW+VN/sQ/rUyW4tqFGsREkUJ/AmBz8PiO/5
PpZTkjSBnC6g+1XiWtoxjKCDIUThvj8L0BK30S+BxIL2fkxpYM2IVk47HywICpT4hgyt9gytQKfY
Tb7qkkvkE8HKVjaUGcWYH4rlwG/w75HOmtVJyqLeJ5M7TW5/Ng79QQEOZYfxPusJjMeYbAXw/U4T
PJfXV/tmmMubCWmkMDYKzHkML5YCfvLo07avvP9otyvjMuZ8GCWtQLHUH8w7WzqMIYaEJ8fbNvI+
+N8a4RIDSQH8UtVzrAK9WkqPOsSKJPnrYAjGsES7xf59kRwUeTb1dUI732iemvkoiWDZKygPthAw
tWHQE8UZ/mBBIq2yGqUefeuierHHxPMYZ3x6kI4in1vfszdTXPCI5zEpEjy3fVA6KKdGAwWnalXf
KZUVzGPZog7Kf3Hx3/Z4nUk90hpl0IF6GgxXP+VHA4U9Njiyo25NXN2XP1cPmH24iPZUsE6+6liB
t620LfQneyN0p+557BJXTsGhqwqi4rqnvy2Q83SnjiCZIrejH9oP9XA/OfdNJsgL2B12e8fduIfN
+Xlapq1itTDh2CdDS7w4O/Xzzp6/J8Pkbh+pdVd/Ww3n6v0cZdD0him1eEmyu0R52f79td0CfRUa
7Xg4gMuUu671qFCzLGxGnw7BMOzn8ll/3rawtllLC9yV3GOSeEBPefCjcQqqqQvqCSBCZ/BLyKgW
log9eX1BKKqgZIwYfi05LWJDidl2KOTana9Jl9i4p+pT3cd/8VGA0//XBo/1UYYqAfp3HP2qIadS
V/agIjpu79pKv11Tlza4G0Eza9KURdL5ESjFDHf0waF9PxO/icHZnfxM3eISBbIIHinYPV4JDIN0
0mwbcIcGQibdh7E4Wc6v7ZWx780fnuXCuMOTaNKgNBE8WrMmNw4/jPRXA/HGnrxUGRA+3eu2OdGK
uAM0TVKRjLJJfRI+OHgWU7tyLXBlbFtZO6bLRbG/YuF13ZDIpWIVnS8ZPyzICCiiuTt2DWztGguv
CwNSVhVmn/YIn2VXJF4+5LIXOlrvalFHd0SGEHdkgoBudKR7OggfDqJd5MKEHcVyHNoRyGA7xx0k
6CSUj33zcXsTRUa4SEHiKey7Me78Of8ITU6vaR7B3OxtGxF9Ke6+rQ19rmwrx5eitrYzhrkBR3Qu
SFBWHo43p5d/dZPCysLKKXCO/HAPqHagTWAJB4sLxsTDyO3c8Nf2skTxQufjhUacqoFM87UKlftJ
5l7ZD8G4j7ko1QXNjOX+Te6y8Hq+K6pgvLYrhhyXU9P2ByNOtPOkatGxBqbOTXJThEVXBLFD52JH
jMJTO1EL3QJgGSCX+8M8MRx8heTspYHg+YPiqW59QSnlpAugdStPy9tPygUS6EqaOQU7tq+8VOer
jvPHbM8eJIqnoJMWeX81yHBrk52YxamPRqUIwSnZ+d3kFg+tB/7VwmUg1t50G5QgYgH8V33/lL01
yIcZOVdM1O+pTwMTjK+KP71WQXsf+m3AxgwwFnulSM4uk5/vwmcRfmQ9AmCsCnSzOlhWuO/bYhiz
Siiun9S5D9O7eb53yF+khw6Q4/+a4D5jrBthMxS4fvB+8IbpaQRDsG1+2z6NonVw301VgSaFzN3o
R9nRqDCXCC3S2hBN6bOP8f5OeFsK97FAUdBpRYKPZYyBDukGdDyTu6wTOP56wHyzwoX+qI+iDO+6
DnQl6q6VNV/PREVK0XZxgV+dujArBxytSsZLpH+dyUNoC0Ly6jIgcgoSVQAY0dC5PUoUpDZ6RNQR
IBvQrFxa+8v2J18P+QsDnGNpTpp04aBTDKVOO81Pg95NP404q/8ZxJ8EabVoPZyLDcRMySST0a+1
2VX1ea9ZkSAaiExw/kU7K0qzyAEYmzheln4dotftPVt14MWWca4FUtv/O+5T53itPv1qHOOoSl1A
CTCEf2MLbAno8KIKeo18i1A6DlkmURNuPIGfvCYoBNLUk5p/7FFUZF0pgSKIKm+m1FtXyzBIN0VF
OmLiOjlkT+FjDr7uZ3qSv7DLQts195Eff8Sgqt4IkpvVg7SwzMVPO56yVNERP235vmpeLHKnpIJw
cO3SvYs6CxucnwNLONBSmkDH7WcP+n24jz/IOzYLY+J6yvbNLvo4781L6NaBhluRCWFk/nSQBGN3
677ztsmc/2taUYRVEfd+R1LXLr9N2qM2g17G+vNho9uvyZ2C2JBSiCKicmbJ3b4wjF06mF4YTl6m
S/ehgYn6QQtIau23/XXtKgYmwsBFBUpJVga99aKpHwwl1jTqOy+M6J3hn83T8JCckn0XQP6qcm0X
SQdIEhmffumJpihXfGlpn4cOj4NDdW3qDd+p5TsQjXlqr/xoZtFUxFrcvLHDJa6z1FjK2CJuMroF
xmKS+8Szz0yYyjyUQjq6azWe898be9zp1CqwpIFQEw/Cf6AKHgwP8535ob2P/QyMLbMXujigkAKk
XvxVFz2vV/JXkOqoCEIyCsyQjb39pkpFGzWWs9HvTBJIhnZpe/2SJMae9CCz6JDSJSiUbDvS6ndc
2OSCLJX7eQIpFt7b1VOoP2rpURPJhaxcFDfL4u5vo7NNyGAh7Cj0QCCnUQkmZ1Yev4yJCEg59ALQ
6OM+WdMkhZOMJd424VmK0MT/CMUftx7xkrc+J/rHCIwq25t25bx65yULk1wklcM0suNWBfVSoJ8w
wunnj6U/Hgy0V6ibnOJA+8p8Jb0rghhU5em+xHjl9t+wdo/cLJuLtNRRS0tpsOzBAwM36tBpYA6u
eZwqSDDMiK0pCDbtZ+eD8nPb8gqkAV2lxeq54GqU5SRJpMWoxwlaV6eQrfmQ+3GgP3YBCzv5qftu
+Iw1Lt//RVp7Y5w7JGahZTLSdDzySjuYRo8S5RDPe9v6sL1Ktn1bn5g7GEU3aI0lIfBEIFCUo/hu
1g1B0rEe3BYbyZ0MsP+hP0coUqivcxDdYQvZUCDUoWS/OomFZlbjy8Icd2cAc1mOUhcithWz5kp2
cZdFmNZRcEOQYpdV8imjk6AYLlojn1krddrV1FBGH1fiN3ZNSR753OxYu5dNbIlAg4LPxkPM7Kae
ndyaqV+oe0e7L/KnbbdYASXeOL/BRRs8q5qxq/TBj8/URwsInGtQ101fnGejdc0XVJa9fBe9WH71
eXzUdmC5Pf45IPH2T+CiT5zMIAqWoYXrGAcpvW+rSyUqw4qiCz9KEeUhpteJRFEwGmoEl2Q3Y9aO
qUJSN3dJDxZfaIx51b0osVjB9rDVmbqNIR4gwRzu4FWhPjdtM4/X6JLDIMYh96ovHu9bPw5vhrjT
B7UQKUqmBqcvo2dl7n19mAJriPdQUPenLPJHEgbb3vP+tgUZG/ilGcUX/v8dKphYZdkBUefb5R1I
PUvyoIkOwMr+3drgMiYIN+XUmlCM1ff9uQB1NWPwjzz1YB23F/N+/24NcSdBH0MMQhV4l9M5Daic
+WOZHRLgxxubHDs7PRSStts2uYKOurXJuT6t7V6NmxD9yWvbP/f7Q3lgaCX14Piiqe33seTWGPv3
xaMwbmYnLnvUaarwA1WOsyTYQNHvc/eoTMpCz9OMgRguan+MQsHvr1R9bxfA3ZWxoWahLeELMbWW
GRyRSYY8VnejRwNPg+57uRfVQUVL4g7vZIMvDyQInU+0u7k4JlouujNFFrhTmyd125od4LwY+/wn
3LPutPml95LeVQGgjE+hRw4Cp2PbdJsK3G4jd29GpjaDFAftG3CrQroMAwvOs1y5xdnY2RdW25Vd
5wv0pkSTJitAgxvDPOBkypW2k+QJhC4n6CS59b4/sIp9d6TCWeeVAjZsAXPO+CKh/sGrhI9lOES2
Al9R9+TVIq4TkHvTD32Q9SVud4688X74LhyTWI0hQPebbHoHumxcDImdXinBuIL+5Q4l+2sGZDxo
kKNWj62P4YL94IcuCaxjLRpLXfWjhWXOj6S2SfLIaFCaMDIULSc/GamgGLLqNwsTnN+UCuhkMgZS
SulnEMbulCZ2h/Rip4JK3EqOxb7d713k+0mzktYGEmNWdGFcsIqrHAovQbHFAYrT+SLKP/6Lr7zZ
466YyZGyUgPG128bd8pBCwY5rZM9QDA6OqbP+Wv9oQjQx+pF8JTV63OxTs5bhnGsazkqcQYBpWsj
aV9HRdDUheCWXj93CzvcLSNb7dDmBO1UhtkmT0wJ29jPOxz0g6insn6jLWwxP11cMl1rx2PDmjjt
ztA8xmPe4hXnpg/xQXXTr6L0SrSF3J0TJVVlxbaEAY/x52BfxuGYDT+246XIBHfr2COlmAJmJnp9
p83zXW8bgV5U+20zwp3j7po8lCdoeACrZD6xkjpTehgCcmTPzkQoDbJ+lgEa0UG9ByJxbt+SukkB
Xavx0k+/zajMJuGJ1s+0q7ztVa1v3psdblGjVcUpcF29P6hlBopM2vqdUYyePgHZuG3qv2zgmy0u
BBZFUUdQDqKAw6Is4ykMzfjEiNBkyDcKlVzYoXl3izLaq//bQS4ags0AHZAiYi1oXGZeeim8ARd3
6TLyKTNyVUH03d5JCGPeHqyoLWuq67T3LZNUfpLXJEAAIQ+RNgtrMSzgvVsbQ/mysgjwUpx3jIUy
6rp9vTxDSPCNh+joXGmJUXgVOAhzgC1T3OlCRdgGiBkZcD18LaVTpwZyU3gaeTQKEVhq9YpcrIrz
RVoXdFQ71PId6WucoKxU/nHXDfcWuLExgwblCkNjLrOIffCGCOSjUKNoDHontfZLLzmCWL7qBWAL
YizfYC/k5RTiqQrJBOEEzNyAjVP7SDAuZfxV1vtmhNezdKJmyPUJro36d658M1JBEWX1Q0AjxcYI
ItMe5dyriaYBhQ1EOqn9kOXfBzMXONX6Lv02wBdpJBXjZVIHOJlWXtruIjv3pH3ZjjYiE1zOoEk6
KdIM5comu8TaBaNrhSJ6HIhs8PkB0fQ8S/Bga6ufo/XFUp5mEZJm9R54+xT8yB+m8GJZm1F+pHG8
kylSg4Z6k3RfYQrwf9swLjEo4kaPphzfRIY8ZCPnnlWc0vnztpGVSjaO4GI9nGsB6S1NIUSM0F9x
LtNOYfQ9e3vP6rlh6iYeKx7IvpS5bB6coArTHeKTaJJm9RWw+CO4mJalZqqM9ogcyACXdvtKjEcz
1d3KehgGx40zwc2wnt8t7HGBTY5AmJrVIJKUOyM9h5GT+01N6bnRQUkNaPWla5wE0EpSnfQ2S3fQ
j32wRlv0PhAca4O7f4npxOhSAGziGBfb2Q+i96Po97kbN89IVzrOgPgNvWsMDNWCxovguPGkHnUl
lw01MA/RW2MN2tmqKD/OkHk6RqX8fdtPRaa46AFx5AqVhdbwizmOvV6bIzcJexAe97UIvrueFr15
h8lFkZSOkKNxcCTw3AdB7G4+hD7TQ6av9CkRE4izn3t3oS/McZdg4nQtRL2uDwAggg5VED01d71H
jiSoaldEKsW++XtrNmAVOsQWkavcXrl6RdIhtHAfxhEIeHCnz56N0NUic54e0UQZye5vvtybQS7A
FKEcD2qKhLaZtBMEy/YSiUxXUyLBHbnuIW92uBhiFM3YNiMmJSL1FOtHp7yb++P/thQubIy6idc8
xcNGz/6ZTLejX4pJNGPEstKt78PFhMjq1JEOiAly+UrHOzU6FOZ3xUpdqpyGqnRVcpmmTHDVrMff
t73jAoUhFaTSE+ydJYfjSZe6LveySWttl2rUgNxsnwBFMZPpgVS0Nd3tbV3LaDEuhswVtIfQveDO
m1IQo05lQP77wvaSut7NcfI1LVWMhBrHKBVVL9YcZWmOO28EqsVtFkudP9pHpb1rQJZsCOaTRSvi
ru6uSRVnCLGfoXoqMElbdQDpf2+n1CWqqI61vhx2mHXkbygk3B7owehC1ZZQnBxI+YKR6cDu5NfY
iQWOKTLDxY2hg3ZHJ+PZMakfpuo8Op/M4de2H6xdVxip0lX8D2PnvLxBDAZBSgoAFsPsOOr3Q/Jl
+/dXy1ZLA1yI6E06ZzKblhk8+yk9KoFzl5eu7esujVxwp6eH7KI8WqUguRbZ5cu4jSlTq05Q5w/v
BzAV5pCtCX+aH+h1UhElpaf4Xn7eXqtgL68Vw8XLKp/6WZKmeMSLYbiTCgkccopgO9c94vfnuo6S
LUyYeZ2G44j8NG+nsxUpewDr/EnIUCRaCRd0FTri+eig8NJ0p9g8Nb3grIqWwQXcUaIdMQYNyM9+
H2f3huMl5WH7Y6y9GRZ+x08A2/IsV5BFAsYmbC6mWh56I/fyevqAOmqwbUqwW1foxuKjhCh1aKVa
I7ilH01gQVLB76+Wmhdr4YGSRQT2tFlnBoJh15w1n43dyi/KKXSZaJAqwkQJPg8/sNX39TC3FGdW
o447Jmjrq25Id9u7JjLCXQlWaQ9RVKAXYClnO3sdu49V8nPbhCgI8GLgGTFKtC4VVlNG4IHyeJ96
8Uvsq0f7Eh8KP4esI5AZAtcT+QNb+cIfaNRJeqE5gGd3kD2RpSoMoqGIBfsnssIFVjOPJNmwASJr
jbskzdwmFyR3qwaYJq2Mrjy0/DgDdakmUsUmbk0tAiSBDulOI82fK8JBI3BhhQ81mVLWQ1wYLBTM
xqluj6UmeHqyP5RP75YmuGjTV8DGDgTHJ0u6ixYqz0b4SW8fgDwQJFXsh7YMcSkdUA+GMlNUJGPy
heZPTQH0tFcrd0Ozq1URD9IKIuxm5/j6UQyJz7LMgGnuDHcOwo+M4Dy+gIfe/JnfAePuMR5ghoRj
Um2RsDi/en4hsQLKVxDYgAv41ss7hxTtbGGqE9rPzxBH/ScFoMm37FZwq4rscJnqZHf5pIQq/NzM
fV1yICcA0iy0grdjxaqTYBkWyOvApMATjiWWGocKbRBjMc8zG5esf1HTsxApsrqahRnuUKUWsRMQ
fw7+GO618hFqi62wR8Mi5zs3fLPBt02yKVH7VgMeQLto0Ku+679XGDRD45y+Ilk4TJE7iRLi1Vjx
2ySYqW6dYZ5DpyhVFEvxrHmSNecUjYW//YFEJrhA0dOxzjSWk9jZqYstdyz/pvRuLBbBxQmnmfqc
QKoDCiHEbSqkcVTgZKs4oaUJLkJEk6yB2A46uGOQPpboWegu6DNOulCbZtudoVVx+0HSOe10PWMP
LlK5WXzMkty1q4utCTI5wVfho0Bv6vMMVWiEvMi4j4fsY9Xa+//pw19LR4vrtOrmrOtqFWMF6nQH
ocsDKSKBiVXQzuK78Kk7iefSSXI0nxlzZAH18NGtduSo+84eqPNdvm+C/21RbF8Xi5JiCmC1gm6+
YkrFQaIysKclqHi2razfEW8ufU2QFmbiFog4TISy15d6qh5zBFGveIoDsKAlEPHMAXi1n/XPwC3v
cm8ehJyjqzfiwj4XF0bFNiSTDoD2OTSYhmFnapMHnr4IqLXZAL6FihSBRQ7JhYlsSLIkrjoAC9sz
zZ50U+Aq2wHcvM7DLnbUkKhDDCOawKd9GEELkzmnsvy2/dlENrgoUalaZdB5AHtiI5+itDxkc/+x
HgpBeUEQI/h3C/qDujEpuCd6NfNirTvnUhS0RvHU6r2/vaIVaCuSlTdH4J8wjDg8qkIsSbvMoA5S
P6YBOaUo8Ro7iSnjeuRSQ0te2LldIVe5NcylD82MCcBCxztQgXbJBepP4ADMnhqKmV1GuBn9NAOm
lSDqTqoCz7/2gBZ+EptVDj4ctFey1zmYduGTel+dp10VdLvr3ABQXsrz/yPtu5bjxrlun4hVzCRu
GZvdrWRJlu0bliNzznz6f0FzPjcF040zmmtV9RbAnbDDWgSkr5lHfOND7WIrC5vSorcEInYXrl8/
R6HYd9BqAEU1k4ECVAKYbbhpFa/g9T14LpSFkizFPJb1QaVZR3qmLInVQ+roTnbuP1JS7IwL8sU7
FONb+hqc4GKBQ2mV/DUrq86L26q14xpLsdevj/qMvydUOksyPnbSWuQhgpy5PgmK7OZgiomb4r6U
yR1IuTnSOB7sVbM2mqNJiSS1zQjEq+KxEL7nEa/ZsjNO/9YmGP+Sm2aqqDMk5Gf5tnfqQDtE7vK5
suuT/llzQVgSIS0xsS5Y3jQH5Sn8wAPX4vkDFq8FCxhTUuky5ohuKEh0ez/dpI5aW9oDtYLMIUFv
i6f/D3/AuV2FebaARYAUIyYsXidihofINZ2XJJic1krd5eUHr8m/29jCAAE250GTYQLT522gz8Z5
KXoZukOHLVVs0oFXAtPAyf3oAyzmw3VF3a8UbaQxXxYkkppRjygK0C2h3AGYU95b2mphoOmsuMlj
ZnrJC0fmvh3+PiHbndeyDOuXFN4nPneu6ct2dpAOiW8+Ng5dzKi85fDvkauoAl9EMqa/DoCNwVA/
3p5CZMeNsypfau1ThXEZztlodPjT8i+CmK8Hmt+kSybMM01geNSwdhJ75jk7U6BO417jBEneRTLv
jzwGrr4GAkInXu970SnTR1HnTK3S73/tPIx+lANA7eQaIvIgOmTYU6C7wK3P21Lg6SHbpe7AbKFp
CVILGgr6IDmOQGvTLQ0VywKDgrz2ElceY9VpktV1qyB/1x9odG18rbCmz/WCeFqiAiKcc42TWu/H
hN+awTasdUNYNXWExLzH4wooSXUwJ142+iEXVOIvOcxFFlMqLYc0IvDX1Gd1X1en9qRT9kzgp/VP
aNjdYKkLmZPIqZrtO8qLUPr3TRiaolWZqgprM7p5yuLvEjbWOMbFk0DtYSNBrWWjr6N5dEI0GgL0
aBxEoRT7XIYv+QQQzdMLz3FwFYXxHFrX9GncYpq5c0PKZ3cQ3PawYslY9VofTyDe9PRfvh0RwZqm
K8BfZ/LPLjRKgCrg23WvG/mxnT1UPwtbupW/66A9HE4aSjI8Lpa/vPt+S2UBQZUkLMSkWugSCjJP
WER9J3woMAEKHGy6tvFPkJ1OzaH9Iji8ddF927hIZ7yMGBZrtkYouzclseW2tLQMa3ryY5qlljqF
HCe9n2n/lsY2YztUnrqBIKIrWR1Zgt59kZL4vjPKzprARiXXzUHLeWtKu0JBFUBR08FPoDCBQdbk
YdILjPk0ITnMWMOPJ+SfUnk28/KrPMQdWLCU5+sGsx8fLgdlnNwyzfJYayEdI28sMzGsBXmoOPPu
c2cdn0bXixxGZeU4SodsISgsI1tBUTl1shu6jS/dDjXywiYAtaodeTqwsTOP91T5yzviIp1xdkWv
iwMepAi3AB+Yg8ydX8zAsOvcEs8pNo2il3+Pnvv2vIynwxdcl3mkTkitwYxr2BKqMaYWef/t8zHu
jhTmkskrBiUL7ROAwax5/Noun67LoO7rz/h+uTzGvak1sqayAcVpBXK5sp8tVfq5GieCAHVdEM+v
sXltkSWEwMEgwoMQUrUzTDGWXuQSe/kOQBVsui2niAurz7MAJkMyhtBQ2ioZnT68KUEzVoOvtnm5
frL9qHS5QsZ5RUMtLWqFOnOUz2A7xdi80vxroJQ3Csd2brS0qqpeh4q30yMRz/CXh0zPrUHjUURy
1IFdzK6GVJRV1DWdKe2sMhKtLgF8xwC0neHnf7o1dkNbD5t1hTscse2oPZhd/9j3KkflOB+ffWfU
eF5JQwL+p7QLuvRHs3iRxhtm3nXrF9fHbmDHdRmnQE4dnCSe3TXBvrWp+dpsPg7yB3EojvrCm2/j
qJvGeAVhRW+rkmoUxgg55sV0IsN4uP5t/tJ1+K3SGuMVsioOy7ZC1k8ZmSh6RIu8n1Ig82h09hvu
m/tjwqIESGsljbFcMHuY4vwJcDy3Pw5eZveuAmyM9ib+WXy7fjreBTI+oY0mlB1VtFQQ5+f4SeIC
if7lCX+5PsYjiEo3lSAsxqaft3oiSngUMYI8E7/ywA7x4fpxdrVcweoEOOcM7JUwQX5IDDzQunVw
Ss1FvVxsg0kNrovY/0obGUzAq5dMVdIcWAb5YPfnyTc/y6kl3tGh8+m+ChTwZRmfR+U99ruRymjh
kg8DxCLMZqZot1JuC8Wvee7e9arYiGFUEAmSHg4hunhYxUdgmvwEbtzuLcNvb2lUeg9EItz5RiKj
gVlbGFWaosmRdF43H0NgKvNMeFfJNyIYFUzkWpRDHRW7tqysOnuUZp5OyHuZw0UCiy1VyyZ8BL02
E0zpNfaQCXA0hzMq0lZp83a3dt2sohHQbkuUlILpTi550enmgOy5X5Q7dQZeR624eTkfinA66cLo
djNv3HY3FG5EMh8pVaNSniJkRquGR0gW6CEgw9SzOPCGp/YT2I0k5luJaRPNsk63CVEz6oPOjz0U
4VSAzYaA6QFGtGNw61T7XuP3hbL1lthodZLW6DZMdvFVcjI0OTqP2MX5jNr7iTg8wAvObbL8RnHY
ixGR4aWU+iYxPEEFDPq9UHrXHdW+1l9ORXV2UyCI0pWsvUhb/uJ4qxpZADSdh+sidtdStMvXYvmL
hVCd4mrC15IG4LkCTu5GfQLNFiVJjRzydF0a79oYx9uLrVEqAzyFYvaW7Eb9XSF/nDmFG+6RmJSi
6BNBXZZ4AqpA6ONE/uo36MDUds5vr9HX2B8Pjs310RNvPlEnp7I09nAbya/eiX/o9mrFKDGgyzu7
eCb6PD6ev1gXUTQZvWNZZfuvYjQUuaLi3dF79Vm2x4ACOGEzRfObJ+qsIi5/0q4WquC+Au8E0HFY
3kwCJpmh1ZA9kfQ8jU/m+J45u83vM1qe9H00o5eFUoLxomDkJBl5QJu73gEcubiuf4AT334kZY6S
SAmRlY1V509T/1XpIm9dea33/eLapSjCgsKlhbRmY02fZ9/R5YfqZTcjKjLPi6e4FCQk+nbdnLgC
Ge2LpEiSS5quTzaEPi0/6T46RfRsb1EiibiFrX3T2pyQSS4EYghK3mFo1UyPdUC8FE5WbQID2bTI
7XLsF2I20piY1Utm3Or1a913OA4oWAogBkm9wpaDwTN8ELocFF/30uNw4nZ1dvOBjWwmirVjLpVC
DkIFinQXHVBTR+1QxElLV7jn1e/3Tex3NY3NB+S5Gk0SoW1F4s9t5+UK502/bwCX32eSat1MlsgQ
Ea7yYrRN2cuzyGp6XijhSWEMuewzOVwonwo84T0FJ6TIXcYNcVWrO1de/DCcuO5wN5O6fCb2UdyZ
KMNgwh1pm4H9CoopgAGH5zmySlS189vRXV350MIvCg4vidt/F21kM9Gsk6e0jpTXTDs6iOjfZjZg
a0wL4NoO3PDn68bOu136902kKcy+NuSG4pCoNUZuVlpp8MOVl3NQC/4joG0OxbiU1JS6UqC168wQ
MWpagZ3JX6WnpQe7eMZ5q/COxHgTUxqNZYkwNRkJ2HTEXEG22rnGSQdeR2uunYjxIkRqxqVLkOGg
AyFZWW51x+IjBZar/PolOgvwJuPRvFMe8lv68it9HnrCbtazuVLGlYyVvJqKCkSltCfeON1GU2YD
SxddgY/XVWS/KHmRxKbBhar3Q9sBxq479mgpIRs5ZChfS5H1fUZRcoSbrn2Fo5gc58Xmwuta6+Ao
htmTuMMR04DopX/9YBylZJuNtTxmaqTTOIehs/Yxn7tAin/VZQ0koNW5LoujlGxCXCzGos8daoZN
rB4ItmHXYTlIKw9zhec9dMZ7hCvquJiroXwcdDCidPTUosGb9tbLm3+PTY03+kYzGO8RSuu0hit6
jRQxAnACbl+2h7Rf3VSdD9cvkKcPjAdRzWqMlBgTZ6UWTLMXxRx929dyTUfJAUeibcW3nrCcazLX
MZaXRy86yA8m0gIRVMQINlVpo/hwa3yVD0Ay/fGOc23EMn5EBoqRpIYgxKvmzxHx2/T79d/fnwm6
CGAp3kSlTaemQaId3U6F1XvhwwpYregY3UTn+Ugn9miexW857fqnjVzGP0ETorImEapFJPJ785hg
X6PLv1RlcP2Au4pxkcPyvKUA0kqGCfjoa342+p9r+q4K20YAk+YMI7YYMEUyOmJ6VGcnkz6mGccT
8c7A5DgIjFNqxMg3MkO6m5L2GJc8oGeefrOUIwOmUs0YU8uOdNesh+irfqyOiFWnDharW59pFSVD
gsHrWu+XyTfXR8++yTCmEBRoY4IscTm2QXMMA8mvnoBs5fE4UXdd7EYQ44wEAvR6KUbitCbnuHUr
806bOLrG0WmTcUJ9KwCqi64Ol4vk6PECatnuRhlSa9Ekjkrsv8I2x6HRa3NvprlGkUDXE5cH3R97
F2H3NBYg5U16F/OtjpByERX2o8dGJuOM6kFHRl/gCmVs9mle59PWY/eJEntHHo8vj6f0jINYpdWM
khGKsdY363Df8YYJOPrA1l6XSBbqZcUFihjMnY7pYucJp8iww9OEAHi5MLaKIbRK30gdSk/t62cS
3dwbA+lAbg1bfqJYv5i5dNoHgbsnxvtUhHEZbT+uJn1KvoarzI2O8uzHL0WAUcS7aHV6HjsE7zaZ
8KiP4KgtBvTZZeU0iRoQDU6KxIUR330fb+6TcRZklrollOAI02D4CgplB7N0mQUVcXtfEkAndj12
8A7FuIw6LBQUV5BDqyFWWI1jQjBJt3IiMEfPCeM0gL3ei2GFxVUlul3L45xxfp93CMZRtPEy6SBl
Rqac4TX1AVsHc/7h+j3xnBFhHEOLOVy1NiGjdyRPsDA+AljO8KBbgt++t6K7UQPGNaDyaZaajJAb
Fqcuvx9LzK+JThpyjrX/ZcDxjLagKesyI6Yo5kyPNIAnacYxlR+0gVO72P0ylLdaBRuTCDlvXbio
Lm2rLBK0Oc6dZox8sx7tLjSd61+HJ4ZRgIGsegSyZ+whKD/H6jBJH8f5XSfBwjIhhkawnPr2JH3W
6cUM1j1nKY6l8KlJ3G78cf0U+1VA/SKDua0q7srWjCsafNpAxGRUYWPaOUDSHfAKPK+7BX+83jey
mCsjZgUGpkVH7/5xvpMfMC0/n2m1k+K/0lJgFISH9qQ8FIEc5BadYwchqT9ZE7ccSU917T9hLCuZ
szaTFKzwdMJomVFoK1Lpqcrg5SLv1Pt6crlgRt3FLmzrkL7j5fGroBxkIbcK5XD9K3JksPiBQ53E
OR4bdIA3dfsa1DZN46SZylH5/Wa7ARAYjajEAB/9W4U0pVgAARRac50reYqT0yGpW+V28ujEaeTF
fvjhXcFiI5L5UrmmNRroGBBxu0OOSeix+5AoPGKr/U7MRgrzkUKAAvcG9bR0qkT4JFmJS15Cp1Kd
wesC8yWVPR5mHe8y2VlPMhflspSyBmtY7EIHCrJkzQfUd0DAArzWT9B+j6QWd9meK5h5WgmyKC9j
hDd388v8pTjDz9jrY2/wBB/T0U7oKj9U0eLNQu6q6OWG2X6KmIN/vKrBTZSMjStL0bFus9JKKpNT
IqQq+IdlQzMlicgKdoVprrNJ4EHERspOSRH3dcEjjStpx7FpwV574NWMd+PYRhLjnce2XHVMniDT
lUqrlZ70lTNaxxNA/745SrzqUmRSStBEDqr5seRxre1/kstV0b9vfl+r1iaeRLxNa+05TDoQ4uC1
E3LypF1PawKEQDENCchMjP0qUa51i4yRJiLeysNnM/kmdzNo2V+ue8B9C97IYSx4WVqM+cpwgXMO
8lbZVpzmWbCjs/SQ3opOTznxOPsn+2uRF5Fsp4ekBQHAJuYElyMt8Zh+jNQ5yqzo59OUW5qXuPFj
f8DT3y5d6iC7M7jqHks3fUBIswTv+g1wLpqdj9QLs5GqBb45axRXMb8M+jlSBVsM35OUbE7NGBgJ
k9XoQpTg1fxxFU4i+WryxlZ3bXgjgrGslUyFlIgmpqsS85iOCarD2qlqqycznzDnxSth8HSHnZTU
lLVfihbZQIqWT2v1AXZSsLaR3aggS5g/hif5wJ0upNf0h5/anJExvmJdtXIy0SnXjNDS4yPp7pPq
ZAxAQALxbu6U8jnUjkN21gfO85mnKPTvG7MvhFExlQGlSaCqV+RXLfk1sdOQ16jf9V6bAzK5QjHn
ci/FBjbA8ucVcxu8KS/e7zOOZZwUY5wFJJMlMKMm0V1107puUfuBcnMExqeEcyoVZidBL4D1RjlX
e8NqTykmJvtjFbyuO5d28a4W00Uq2/jp+mhRQwkeUxqJhQ32uE3sXjw28tfrx9t1/xs5TBpQd6OU
qCs68uF8WNFKyoKc99TbF2GommYCSV9jkRlTucaSUk43lDDCP4wAOy6+kPLDe85xEcJ4CwT8MS4I
EL7q+nNav2Rgs+L13OmH/tNYLyKYSLyuRJ3MEk9KyueQHTN/PcYHkesUqMr+IQbs0QT8ALIBMPi3
lgmym340MnyRpULuWcEvJKqlFuNx1KWDCKjBwlg4mCe7J7uIZF1fmYZETOnLQfXNY+mNAJ7HlN2h
48Az7BfONnIYdzctY4KKLaKTcifbyHQPGYYypSPlcIs8XmbGlca4uFkcxElIoXf0dbk6lOMHkIme
iNmdxNM4/pTz1TTG0WmtltdVh3KWUtdWp7+saYAGv1WD1U1cvTo8XFf3/ern5ioZx6crYABechqt
gj4oAzoWTOluihs5qD+CpwszriTI7vhPsV2PuxHMuMNMixsxnvENjeZJm+/WiXMyzu+zjq+SjEjo
RtTBRfEQjQF5D2y3riiaicIQAJ/Bk/rWvrJK0RODYA4IEDmmHYlPSWxaUtN5ibb6pMZssBoVQAck
HqYZPBSvOMa2l2i8+QcYPxL35UKqkpIJlFYd0IiS+KFn3OoOnU/GCL63fr6uLTt3+kYiY3dVU6+S
oi/ARFVDT4ZryWXiXhexV0J6I4OxtlGUKxKlrwuaoo3LBZcPxjBcHcvysX9d1k7u8kYUY2uiPgIA
iADHL02/iMUhkV/SWLfi8B3TLG/kMDZWhokgtAK2CsL2LIOaqDviGXb9KHvVXciAo9dFQLVh+ZLR
xrheiqyBMnQuvbTcI4Ul4t5MC6ARj91h5fipfVW4yGMS9zkHr0rSoXfRTpHVLod54mUuO+H+zYkY
+5qIJocdHX1LEhCdYfQTVSiJxJyL40mh59zkr2szV5NSJugJF0fJHCxR+6X2XFwRGmuZWPzmLIzh
zEDqm2ZKDgS0Kb8MZLd8zJ6jL2AgP8xHyRaO5ZfwlrZuc5s7kf4Xi7p8KsaixCYJo6IHQe6Et2wC
CAqsHlnrMT3Uvs6pl/C0grEopVdXo+4lgGLGxi+1kb6N+ffrir6TYry5ScaW5n7JFblXwecevixS
UKvfNfE2Me/W4ayT3upynpelanbt0zFxKgUB0xQbr5xw/6xzhkH70qOmRvtZ+fM7Oqrb87HwdFmr
V1FUgjFWENWbXiU3acgD7eGo/Ku+bFTezNamHoUY0yR6batieNTDxRJU2bv+pXbFqCCEN4hOVHBh
v7WsLJfzcG5MFJzSxyg5kujO5EGO7fUA0JshqAdBAqUKfCuDTEonCxpicAumkOggWSCHxbDlbFM8
EqBmobu1AEirwmK2EFQu2LHt6CPwczABzXNXe5nUm/+FVRQgqYpaif8FVJDo9IsfJSsFIWiRYsoV
ZRuAiQwHzIvdY5Cdl6LSY/6howCsx8uIgPZJZZyYYFbT2OegApCN1A7T7ggEvYd1iA4RmgNaBVzX
piKc9+xu8NzIZD6vWEqyoSo04Cg4sC7b+axjdJ4E2PHhiNr1KhdR7LNirXRhmCJq82JpTfpzHgfX
VXU/em4kMP5Zn0WAA8kAEICTfMUiIoZF1YjSaarfwOX674uxurKRx7jkojSrUNRL8EJHN7LsRR2n
rMa7MebjNOEakZLyNoyqetOG4U9BiR+v3xn9iSs6x9LFiFkTZdqIK1uNYI7OKQbtSnIqtaes4OVP
e/Nvb66LMa1WxhC8NoIbWXrUNSsfLcw4Y7HlAPiDZxnaB7g67ajY6olv1rte7PKl2GeEtlQV+FBk
PDXj0bRMs/XacPkh5tPH69e5Vx7anpEdlk3rIknT/6mg5CTuK9X0t9gz7PjWABAqQZ2XB5W897Z9
I5VJ4yYt7Yalx4u9dUJfBzxQ7OhOcaZLXnyt531HtgWdiKkplEkBuipv/hSCZV5C10/9WL2CjamP
XexoH6Xn2udtUew/lTSgjEkmaD1MNqoK9RA2qYK+X/+9sLQ7uto7HjRXAwmqNWMUK3kPBh9FtcHl
0mRcZkf1hGQuxqTFVNGqHarlk9ScypinMjSn/8MENzIYtw+inkWrFVh5GpT3A04k+SNlcUC3nRfd
ds3AMECEYeCVobP9gHSdC6KIEKWgiFTHp3q9UbKZ4+f3P9NGCqONQojtNlOXwWT/qQ3AgAE8TIy5
uqM1eMl99on/lfYd/0Yic4WKUmDxJcP4CN1gx54BNtjFQP9Ml6JVTzyF3N4wPcKf3+xykUykWUFt
16QExT/5YSYgdKo98gHbIRj1dnogXnI1nyePiTTlXE5GRJAa5MEItDEsPT4nqVOd89sK8EpNxSHh
4n5CJvLIUzXK04p3YZxYbYLuB9bM4cqAtZejLCE6hSO+8LrBXKFMGliPTSMIQ9474sP0i66CSd/a
b8LXcLDWj5Q91Pww8yaKdyMs6t0iVR7MHjHVVUyQVkulKojg+mMi3da8M+0a3Ob3WVPIijoUFihm
G/miEFtNdxi4G9n04/+hjBshzBO7GvCKl2sM5Buthtn/G3n91IwSuo68NWzeaRgt7CLdWJMCT1Bz
GAAl9nVWREtXW+t6DOUdh9W9JSVxolQ92DVNS49+tcVJWr8U0rfrYniHYbQNoKeaWbRZ70TLYBlm
CaRj1R66yb4uZt83bb4Ok/UoYhuC9ArlqeGIq0Lh2UoeDNeUMMskUifvcPnPOUrNYo+WYQb0Cx2f
CaOwQJiaz6q9mlhbDsEONJ2Bl55nDk/ReTKZwlW6xGknr7jNJAut0Iwtncensp/kXC5SYWypnNQI
pEN4qoj6dI8RAgu8Th9WAdhMZnGbpfVtbItR7YTmtwVUVdi+mh3Op6QSrhgaSy0rE6mYIx35B2BF
cLV0/cp0Ih9wfli74o0S7OsnfREDJEVXTEY/jTIRh15H4WwyctFOxPBxaNpv9ShyzG3/y13kMPpJ
xAI8sFmDYk9R+Fq03hVL/Hz94nYftq+P+9ejsPPfvVYKaGKhnkQoLjvWQpZ+tBZySJbUkrpjlpbu
dYH7d4c5HOQ4mmqwrxpBmkvZpOWXYlWdOgYhjqxb2HzwrovZr8mBIuR/cpi7k5HlqG1R9ygW0Lw7
9dbCUgC2SLelV5733feLv4Wxb5g+W6QY802UyuzYTUEEnthEeJqEiqMQnMtjnzDajNp0NuMxAfai
L+hjyXY0d6slL+KP69e3K4iosgZCEkVSTeb2jGhWMrWnnlF4KTKXGI+qziGDpj/xh8VeRLCz+QTp
7oD+VO+MWbU8RHMTObUUv6TtGh+luY2cqJfRrtcX2TK6peLoB+eAhAnMixz1eqdNPSigMluNMyvT
wP75LkBDHQb8v4sk1MQ3pcCwS422zQc8yBwKPl960AnM0TrNcQYs7fS9eDJPoA53Yjf+wnP8e2fE
WLWmoZCPZgF7xrbq5jXt+97RULct1KMoCXbCY9mT6U2x31EFNgXBjqNJ1xzfnpAAMHyW/jlh8bX/
0QaDHwaa2/gm+gpgFO7d2e3torSIIwWPIpY9wtv3PJ62/wOTlwytMaWTJMLzz3c59vTaTx2PWHzP
F29FMD4/rNtK7zWoK3TWyocXI+bFMJ4ExuZ6YTEyo0Rypecfleq0tI/XbZrz++zUcbdMYPTMDGRV
eeKULTkV4syx6X2N+60LBpNqTKkp5mMSaU7V9GchyZ614nuVRbzphD13u/kW7JxKO8s1GUgPtpzF
Cm/AZuTEpaV+VoMRE4Qr3kBSY8UPps2bDd+9QXhD3QD3pqSzCx7rNKNYpaKoOGHAvzo25afrX2i3
RKX+FgCm7re2lIRTHOoz3G4ImzlrHgVTKk99bIde5ndOdl8eI48HZXL9VFjVeit0XLNqzkIEr6j/
pomf5YTjavcc/fZQjIPowzABWAP0WsbMSuf3Jzp/3vu8scBdpdjcHeMDkmhM6fbK5Gjy9757rOM7
2fwRShXn0bCr4hsxjB+oq1JVjRC5ixz2noSUNzRMF5uN7nVVoP/tH151I4ZxBoogVmA5Q0GWlJof
yY8ku1vb+1orbCV6B1SnvvlAbO2uG8McuAiA29bCr2LyvcBMrAw06jj7dv1Me9u1EGSC9BeMr6Ko
M5q21h1p2wSvn8VPbvHc+pACQCk/hU5iD5VFURozJ/f5EGW7Ieoil/UXaQ4u6rZFztk6A1pHHSYe
otdh0cUp3dKXAs4598qGm3Ma9P/ZBP1Kkkqx6LDtP3elbwK7Ay9au6x7l4zrMdT7Qzog0W71gyro
3jQr70lHt/IZN2I2JhkbKVSdIsuQ9dKJmV709Vl6ybqRo6j79vD7mxrMNy2JFsWyCTvop0fsY6ex
p+kcB8ITwTiQRptCU01ENN/EsXYkoZa9NQtbS5kWg1dd23tHbq+O9SKTbsSagh6j8vjPswHlys8q
ipUlKDp4kPD7nvdyd4wvMepyXc0GDMh96Fc5WNJ0Hjne7tVhXAWMXgQ8mioTkNeyLYo+h2kXQvXc
kuVIDJD/9IvD0fjdk2zkMBrfKoVSGxEsu0Pcwn6YHz+GHrkdPBTLrTJD7jd/vi6SdzJG72SpkZUW
OEDOKrbWRKnLqwSw0zysEPoJ/vDDm4Mx+rDOhkpWCUkTMhprGc+KjKGvOVix9NO0h0w9XD/VHhCA
rm7kMSohofJlJjqqyZ2KNkA/u7EOli/BmCxswLlN/KWNyE3ets46C5wb5clmFyQqI+zahsaBXv61
1oFYCNbcfCyBamuUt6ZyqyS2qZecJy0NZFcumO17aLmZTRrGFAHbS58OmU83uDDRyrlYjoL+ARIt
CGbUGhpdnkmJLyrAWYxNbfGvf749wKPt52MxsUiIRcUuxNye6gO92y4ykPxa/Ulo7Ry7CWBdOOU2
OVOcIwqKJR7yZ96jb49/4c2/QG9iE3yaBKQxpEW61TplQPE4UWK571+wYOPrTu9KtnmQPfUQeY2b
iRaPSGY3C7voL4spbUjgpl9zhD5BOFXzcWqd6j5TeV1VjvGzqNLl2kqRXGCEsWnPIdTUSA6t0HAy
PZ5mMqYvJVVRiiYqSCpWbekU+eTFh9bnfjDeYRiTT6bCHCoTZND5mQ4W1mfRpR8t8dEtc8zJTuwk
IO6Efb/CI4ES5G4J7ujn0ubtbvJshF7IRnNSHQSDqoh/JM6fyt7ThOC6dew/by7KwZbJ1DBPwE8B
n52ek6+Kp9ttbK0nwaZ8ePVtfxueEo9XGuAcii2ZqRPpljzBm01rHpLxYeBt/VEtuOK/WHws4BZk
rRADT7iYv/RtgFKSbiGls5e6eyQ6rwHDOw0TZ2UjHCsQ0aJp1T0ug2tG70odN5+I8R6A/0buOuAx
WJDaEkLLMCxluQHiCcft73YUN4GOfQuUadGhoYDi1HBcAQcCjb/TUTYqgBpMt/8Gm7dpyjGzP+pU
3big+S0hshqf5Dix4+GstjHHZ+wL0STQsugGKupM0zJp16oBOzrUeZWcWm8dadLgZlf3uiXtq8FF
DM1iN5Y6dGWUzRLGxMVeXWwTHWhrrHlgSDwhjDvolDUnJZ1ImDFGUr8owq/rh+DcFQssMaqiHk8N
csZZly1Ju6nC0OqVx+tCOIdgB/eUOjfCjAopezeanqLu5frvcw6h0r9vvoSihUpeUVjlfDjmyiEV
XFnjLK7yjsA8fxIQd/9DMjSqkaVr35qOc0d/yVp+qxNLqAKDL2usrVEUpc4FwzkK1YVlPgPvnY5P
xJ4CubktSxj1LN3kXrPjIw8kj3ePTBAslzAPNbrdNkq9Da04qxgcWpqIkwbuzpDSavz/M1CVUeq+
M6SwV1BXEU7o1qAxhJUS4xZ4W69hqPwFLAtHPIiFhRd7xRHOOSObX2sZCXU9RW6Uy2Fik2VFh7LO
QX2ZzZl3XS338HuRBf4+J5tWq124YOAY/VBAPwC235M/Jm7ofKfUmpEtAaHd8Fe38ia8aXlNbt4x
GeeUZaO4tjEGVKIktirhp17c1UPDybR5QphAGGMkGVj38Oaz8Zw2s2UOfp9yNjD+EqMul0gtc2Pc
8Vj0mLpUMLsH7ffH83QzH6Ln+Nv6oN/FB/AwThaPEGo/f76IpOfeiBRQXp4G9dXpztYge2l8l/bn
hkfGuF+K2+gH41RIb0hN9k9JrAxaB4NEeK/4ght6ykN5yoLVzd0Qy1Wc+MiVyyTV9aAa5VQi7MsP
SeHUTwMoClBLvVs8ckNngUeQtfBzbN6tMt4lW8wS+Mioq4/A8QNb4vhRqH4qwjt2qN8YHeNchCTG
hzVQC6uyl0H7pvGoD/6SQP/WDjaBnqYpk/UZcZ9EaCdK5+WZbjfnp2K0dHCoUMQ7QJDwUmiOrbEp
tBjmnVRg4sFpxempRs7UiljOzGWOSfN0449UOtYH7NMiVacMPsuRTnGkXnagUNbNJ9JauUuZxbiM
IJz4ys7MojtRaBWd7Z/S+EZcMnvtog/X3THvBhlHggWLQVpVZAnAZw3k1rzrZqxaGbH738QwzmPC
Iroo6AhumRHflM3oJtNwEEUeTvXu3NQmuLCptEAyTekkBJf0HMa2TOGg7vT7Fesf1uJRaslc4IRO
XtzWGb+h5rO8ZBqqGnRFmLJKrgcDz+PKNh3ti+GHVmsLQZtiFJFX0eCelnEegr7OWkwGlMUc9Qi4
PWxdqz9UUMqG2PwTT8i9r39FjrPSGS8Csj4hUzs4q2T+si6xVbQE4FAfl+XbdTkcpWT7wamcVNhi
QagRi6PQyFZeuWjxcw7Dc1lsS3gGMP3Qg1vndYRat7vn/iTdSsAMa3F78UP8XJy4YB17y4Ab/WT7
PYkhlFoeEtWZpXM/2mJTWpGJDP1n0btt+jFWHuqUc5m7I3BbmUxCYmqiNrQjcmi8+QA+kbjGbXRG
uQ3jRqE7czITjooYjD8pxDHvSgWDYVNXe2u62kaTAbgTu499GPw3LWF8ilIpxmDOqIKtMPbomCye
2PP6+TKSmj9rKL/DmsEkI8BA7oGejv7c6E3uipLleMhPsy17lWcEPOAdaj7XhDGexMyEqK/TZXKM
IbNDbfLIRFDjSE/6XLranB9q0tlznXMrHrtdwUvKxWJM18BqXwD0ix1H1IZLDxgroLo/0om02m94
MZurj4wXGVpZJ5GJWND+MwRf+EIHPhTglnmFNx2Mp/+kJizAtKHmndbQ7egkfBGXh7T71uicRVGO
v2Lp6VrwhBlSjPQgiycfg7RWN2oHkmYcj8UTQ5V1k4Gr49zjKFih+T/SrmtHcl3XfpEBy5bTq+2y
K3TOMy/GROec/fV3qQ/ulEftXcLuDczbAMWmTFIUubg4F0DX5/cF8D6FiCNZ9Hn46RVNlmL0iHFe
6q18DI7q3rjJ37odIxGW7kqBg4lU4sKFZMX5hDF8DRuDX+voxZy9YhIkb4KIZHJhgljFPCU4OjfL
ZJtaLyrw51Z6N/SCYojoNv7ALq2p0jS2sGvGaag78a47zXeM+AncJNcghvyUXZs6ISolGjE5a8CS
EawKl/GdBiB9NRK7JRYRL+kkeBexoPMxKJ3FcLcHNbHMKu6QgwKT5XRDgz0m6WxnZnBVZY2HPdCi
vua2SZwFciaRY6qpzymSmjA7Uu0mKU/yILikRCI4k4gwpmi1DUToHRbMGujXlzfBInLXf3g1nDXh
Lg9SKvnUD/hCoHV7aG4Tb8rt6WTt2i+LL3sKZnCi5/6UiQCk/9AtPcvl7pEh7dsynlFZZJTtKiYl
p6PkMzYXERkP+xSXbIPLPydwncZ9g1JHOe3y4qoLf10O3f+Qop014a4KrY/UIJ5w/bK5alQCFIA3
sejpZ3wwbXWHGgQwMiJ2C4HB87hza9BTTSuQfNL4ter2WdE5avYrsU5VJ7oKRaI4DERsJFIT1hDV
Jb1tId5WT+pwpRlPUyB6KwhMnsc0p7EsD2mLvCycv2po35H7JvMvfy2RCC5SdGE1ZJmESazOmu0+
+D0vdzkV7SLeFKJq1FQVTHRa70F4dQfWpkHj1sBsVNYdVQ2qHFMquM03L4yVCC4AqeEyBWMHEWC0
xJ7ZdreYWP6p5btCzQSgHpE27P9X2gREKjBIihmHYiofS3XaFxH4W3I6fyZzWKnER6LKnOWswVOn
kK/6vnWU4jqzRF1pkTJc2AG2S2FcI0Dmm48xmnMNAoJ32cQ2A85KDy7g6ENRWGaOB2gdAp6mYWJo
So36Px4WF3SCEMV98518Jn215GeqPSjRfzMxfoIwXOQuzjJ8D6kesLn2vlRfgumXWT9ePq7NL0IV
VdPAYGvqPLQkJYNZ9Q2cPuv25eRjP82c3l8WsV3+WMngvB7w/k5aAjZxhPKHZGNy1x1OwGnOEjDP
I6bzpUPa2cW1dhgA2vnMRb4SzrnqWGgtCQw8XIL0sQ8fgRGwa+E9vml0KyGckwJUK02xHqMp05Gd
FgLuvEwCTojtev5KBuegWrRgZ1yEVKHd4Z15xbbkmXfNfnAWJ7D7x/DxU12tlUDOWbVYT2SrxskZ
2l6JTwW5tqzfl01DZH2cs0ZJToOSmmhrS7tJ/l6DGFS2TPeykM0380oPzlmxUtjSYwa4V2nlL6mq
2/KgtHY06a6qRbdqaPyclucy1gV2v92ZPAvmC95ZFlsJBas+KgPWbeCzLzY+JHcYLMR6d7DOv8xu
99C8oPz30IBPYfl5We/tZ9pKPpc70DKuZDLglhod4pUPQK/vp/vR6w859q/LohLB9rfUsOdVIbIh
89fuUKZNlykocoLdlthK0hpYp5R4MskE57rtbGdBnF0icY2UTAd+KkrBkmomTlKbgjxlOy+nf2Qo
nEOrcw7mcnbBz0fjSq4cUB/u0IM8qDcVuqtvhq859LUQrgUWnOE7odHqsgfliwn2Klxe0oShcUVz
LTo9JCR2LlsGc6sPSflZO5VzOyWOl6HN8WCLLHBHm8dq+AUSFXtKDlQ6GZGoJizQiocZRGBB1K0S
byka3JgV+MuV65IKhne23wFnnSgXHivsQKuohS/Wean5vkR32TOqw+Sm9egtVpfuJFfEEChSjLPE
KTBoKbNWQtP5le4H4cMk7B2w37jwrXhO8yJK4oFKeKktt0Nps+YB4xqPHf0LuWl2I1AOWFJKX9tT
K8Ip/sON88cJeLiBKWH8f6hgjeN98LXCgtTSL0DW/2pcs3UZ+mvola+XDVP0FXmUwSTrs6mxS65z
65d5xzolmC7/3pyonS2gNp/3McjpRLix7efw2Xh4wEFuDHk55QZINrQfBSgpsOxzCe5U/Z4C1Du8
BOkVCryfySFXMrniTJs2w6RYqAV1FOSFOsbOI3AyWoJgKfqIPKi3idJYQcWJnSjxjFPmxr/Ua/Aw
2xoWe2ZHw61FdiOILjwfVzNhtXnWwhOBXLQ17CRMF/CcviXjvdR8D6bvApNht9gFB+FBu1kE/GKQ
IpipluQNPTmUBP2tGBi8XLYjPXDrDsuy+i60Q0M5DWEtapxvw1VWX5ILPYmqxo0RoOjaHrXH6oCm
hgxyTbNwjN3/OMIwIwsnDT19l/yyni7rL4hBGheD8E4wYmLBY7AX1O9rkLnXL5IITCIIQvzcu7GE
DBkNIVmt2VJ5qxTPMrZDJaVtiBDFgttd47K1gC4yloXj3ZO1B6t+TDTBg0dgnXxS1qQJbaMW/hBX
pTPqHglONLlKmlO7PC6iwvI/pGB/QiiPPqizql4WCQMCg0fe6axSX7/637Izy1UE9Jrb5eWzIfIY
BMuU6yVRWNHynoGxwaxTOvXo6I+jGzroMX+pRAoy077gfDz8QF6UpV9ySJwyT52uMObhBPFoG6LN
HgIr55fejgHIsgpG/VTUimcVli2XpZclmSAx2mSMpKsTZH/HKgGThkaZYsrqovds2A4FnSfqYFgW
O9wHXL1ojD7EIPcGDfBD6OAuvO9ABJXsQrfdi0gARSpzUaWI+h6EhqiVmMNz3s5IpqkdUdFUsOh+
4LEJQ9IO48iwdqMTvgK9ggVZ6f2wn39ODiq2rnISObhILy75BN9UL6cyrodBfbGM+yU/megYXA6K
giDCoxAq2mlWGwGQqTaHpruJFkFRTuTXPPxA64yykdms8/8aObUfuBhYvGLtSUtM0SvwMh6GsNTW
Emcpqzdnbo8q92G+Dnd4vVaOjsHT5RiWoKnD+rLrRNCwEsR9HosQhWU2ovmBYhoIsywg7dCeMPQn
PX2uE+Je/mYiJbkqkQyuGjlhAxyS9a3O7kw8UAfjpk8FKgk/HbOdlYubUmwmhoRQYtyiZutNe/Ur
Q8NoTuVnQtTsdu3hT/znB0zrfEzKlKUGo95gVX0qX6tj6XV9AJ6afrpSl2+hYh7CIj1cPkzRVcCj
EqjStJIpwcvIrfYj3mde4AZXKmOt83AVCOeABE5tcFlI1WmaMegqQEbkyRzvZfIrCkV5lsgYucCB
Sng3T8ypk6F5pXVcHiYz9cZY15xZU39bZfvj8iFuK2UpCga/qIbFiH9byhjo1jwy9ktdnn0jBbaz
JHtiSbvLYv7hW/2/HCwM+FtOAvpdcFvAveMXRrPSogMoOdUufWKXNujpBJfcdnA8i+PKQnpRl1Vb
wzRaovtYprWbYlGM3/blswjubQNevLnKe9AYLvpwq1bRvtYxSpjJvR2Ghn/5+LbN4iyLixumPtRF
miFGDSCKIenTkJ/i/DrQn6dB4FQirbjIgSWOU9Bi05Ab9Uvt1JQuOyUFoQGgaA9D2ZWCgPgPkeqs
GbPPVaSapTLRF/ahyG119T8fbr3mN2NJtIRW8Q+vmLM0pv1KmrzQxBokfXSDX5PXHfprGAi4Eks/
IlgQPe1gjNf9K8Pdh0LhIpPkwkcZGXjCFBQvqMxPjN7uLeU/Gj0XPGrSBy26ENhYlpXZqZbk4aZY
hKzXlyMGlbmIQdpBSaIFelClzFy5DApfqZbnUSex6BoTHNmHYa3g/80e1Un9iNrMNQZdqG3a8UF6
yQ8Ml0VlwSEK1OOp4aMIBcoCpExI3X5a+RNpVTRxny67s0gGFzryLgI8UMeNifdfUaYOyQ7KlHwq
P/xj63ytWpUnK+pqXFehOj8NRu2TaBF4r+j7sP9fuVNEFzrIETLEOT7q9XVFBLAoUXR4L6WtBIBs
CXspStQ92EoPMCW7wYHVGywfDyNfNNkh0oYLDso0KFGpsftdedLUw2CKtGF33MeH5PmLcBHAxJsr
qVT4ZxBp93U3z3argFTCIOVNJM/7WVO8OrB+g1XmGUseBd9KZHNccLAKanRYB4SJROPNGF8q6VUT
IvPYb1xSkAsNcRoaWFuDRqsZ3ifSYZKudbCA6Cb4d8jDMr1d9qJNBkGqKbqOFe2mavBTcc2saW2W
wfwMY1+qh5p8Gbp7Ml4BIroEb5PyZFbuRAW91u3H5FkqX7zRQQkzdYxKs92B9p8N5URuUe0y7MMI
MLolS060E3EYb368s0y+xJIqkyElHTC+aaRoz/VgxK5epJNn0lkR6Lf5DVeiuNiUYo8atm3BTqRl
svP4bk4Ue84OWnMqMHCsURG9hEg1LrWpW7MwlwwJQFD+rq3SxXa2SNIFQX0zf1opxQUquc577IwG
y28bhE4ReIPc2aD6sdMJ0Anh9IVIJfb/q6jVTsqidhbKDdK+32le61Pq6uCPJU7nYAkGhqfT76K6
mOizccHLlPsyLEdW8msyO4b7YWl1VWFrUHHMqUOHVnC7bOaJqxPlYtnY9nEoxwiWS3+sg9COesVu
pn0ViEZmWMz4EFNWgpjiq8OsiGbQUK2pq8XZI+6CR6sLgeIovaJNvmfNcjXVspeV6U4QXJjdXZLL
xbIsVmkvMVzpqNmY40cPcR/vUke/akxnvMp2sVu/CkQy17ogki+49KNRDRpFdUDNHBM85aVDvySI
nzbD2QOuJIoqmxfe+Wj5kouVlnlIY6gY1L8pxqqqlgqsZLvXtRLBRZNS7SqqB3j2zZgOu8OoMqZl
nFqyyx/dbtmZ2PkYOPkp/FRishLLBRUShqmpSbiI6lEp7eyUlJgwufy1BA7HT3hkZVwOEwFpM+0N
R42VHXaeX3dRdQpK4lhJ5SRtKAjNgrjCF1qs0ShySQOB3qReSTrZddJrsIii13ao1GULoEJFIe/X
38rfzLhMaMN6B2qfuzq6H2rpaObvVsH0HRGc4bZv/5HF70dCw9zqAMdEy+Wgevmx26s+I3AR4XO3
Y9UfMXxv3gDNb99I+FRBs1zLaewDyG3XZeE38SRAtG1/oj+i+CZrE9CKAnCD2zNDsa2QHFrIO5UK
iVq2o9MfOXzxdywDTQ5rpD4M9hJhvm/aGw8YHmfF2exZPVy2dcEB8oGpLFV0xnR8J6JlTlHMV3k0
HeK0uJOs8eGyKMEB8jGp7MZMCgywtWjll2iMbZIcAuzVuSxEpI/y950SV0ZWw0WhD6ablefBTnvA
Dz/VqdL+fCOeZDAjgP3KETwpBHGcn+7J90C1B/aAVX6MT/JeR/FXtJNhu8KxEsplOnOr5V0zoH4z
grWF4NIEFLF2pAfJad3ZlX6BYRuD48UvLPbYSZ964KyEs4+7ih2FXBLTGGCVKVkMuxg0O1iq/WKV
NzJ5rYDxn2ZvDndFI8ANfvieKuN6xfyHrKmGovOBMcxztc/CfHYT9ZeuYduviWqpn8gC/bbF6Cao
mgkhMk9VonWtlMoJssh+Pkj0qivvluFH+e8Zft61OYvhTlFuAec09Gh2c/olkH4s5Z067nIhRdfH
h4xKDJB8apYMIheq8ZFeUWor7aemwkOmORRuiDETh4I1zx2wDih1e2yAqWxM7F72vY8pwbtYA7ga
IJiJwiNuWitYEqKBiTL4OriaV9wOMgg+qr38Y0YHN7mnD9ah/n5Z6Ieo8rdMPiwbst7HUZBDZuNZ
/V2jHot/XQ7mRHAxRbeWSslqkGq0QW03rW/2hmdlj2qkCB7yH7I2JohgmyBVZey15pnf9WKJKlWW
BtdUH9XCbxMBmmbzrM6/zw9+jOaU5oD+Y1Fn5mf5QVZcmr5d/hwbjgQVDOyNUQwN+6E4C08C1CHk
Fp9Did6KKXzMQAwO4vy7KBZRG29KUogiY5mARQ0e4ziHGVb/4Hnp9m3sqPpPNXrKrW9V93xZoc1v
shLD/oxV4MPuK3OpE9i0FKGBjaU7ivGviavYZ1+J4B5cwIBO+TRgg+5gXdeFiz0Tcr27rMWH1O9d
BAVDhqJg/I+noy/iujH0CYelK2+0qf10vtMjP0u/T8a0vyxq08gAiv9/Udw1VcVhONIEzZNMT+xu
+q5Ix2kUNbC3P/5ZCGdmlOS1XpmwZPWx33UHkCCAqKKz1fsrwKPRYAjd0X75jF4m9iERyyCULw7J
8zImy1xW7lh9K7svefuajj8ui9i0NbbxE0GAQgz3IB6Bns3TDEeX9lfgOI8NQdV989Osfp97+OZj
t2B+SSvBF/y6YIpAqm506l/W4SMYkZnaHyHgmv7bYXo1CkajRylU7fTXIZ0GjOTImddXpHjSm+Rt
GALLkXLdQFyQAHGNllz0J7CA/Ndrm/sTuBahQjoZi5+wnFXDvofFJXZ8NF1qg98GjAAiyqXLH02R
uduhbuUl7xR9cLP0ayJTuwt/Xj7Rza+GYqhmyqiHKrxVSEE8KPMCwLgSH5LpRequlk/dcJqmYVGF
aWDnO6dD0kSdFoDh2e2avRz+pub1FO/z8MsnFEG0xl4YXAyEx23TSknyPFIHt0m+jpZjJI+p7H1G
BJb1WaapIiPlPKhXi8AMBrl0x7i6i8zpJTgZeeFeFrIZTPWzEM6NjCadu0nHNQ3iBCfQ74bc15Mb
tfsuVd8uS/pYB2eWfBbFj/b3A1WJWqF2OqCn2frtLxblisxmC3dD4gikfXh6ctJ4vxmtIRjGHh+I
uCS28ZJ2wl23tyYUwNO78k5MDcyO6oOnrvTjDK8YehPnHA2ufNQ8so99DUuj5L2I7Hs7KBnY2auZ
Gu5ayjRf3eILRmZmSTGAhbjWUX4L7noveUD12+4/c/utBLFosRLUVunY5kYLnhz5S7E8UvDHpNmb
4DttxreVEO72KzpDrZOIxXEwUameug9RvmRz+CPYm0Wx4SO+g1nFShqXAcloWEkBW3VNsED+yFgJ
cz96JRX4wjD3D9RR+HpZv82IaujEZGsD2Gj032cIQKYFGyKIqOD+hjPvJhQN/psIzu4mJUzzcqjA
OwWevEA6SqXAczcTFOy/IlifSHWLD0RJJQERNgWlm6nz7yBUMjstQDyt1m5ajvZlZTad6CyLJ+dA
SydXFzkBzY9R32F/vBvK+nHKwlPSlT41DeARAJtqAoGp/4Nh/NGR52cYzSjH8uoQ4aJkO4tPpa8m
DnXLQ+nGno449e8HjN5N8SyRc+O6ifQ5JRnY1noHhD9213olkPGXj3MzvK+Ok3NhQxrMEpODAAV3
9bGO79TsEKq3o/JNq4WUfJueDCtHccMwNZXvcw4Llbu8QfxT69vc3GXW65j4Rn2tWU8yoJIlhpmr
xjaXH1hqv7us5qaXrURzV2WuteYYTTjLoXmLdD/Xfl7+/U0POP8+PwszsIHSRlOwiLW6m5Tneiyc
kR4KrLi7LGfbDFeCuHARpm3Sml06uvFvDDEdu9sE/N3FbANF4iS76lnUW9m+lFcC2UddxfjeqkcT
uzgRn64CP9+Fx+5YHkKncsa9iBZ8M/dbieIMfhq6KgAt3ujW7UNkLnYT3EjVs+AAWUb+4RI2LUvR
UGFTZN6PU4tUgxSBanOiza5bul3ftns1j/ZFmOyzVvqq0dFuLXqUklEQQzZ9zdINy9AN7HJ8n71e
HeVSjg2ti2Vwq/I2jo8YgLNj9aGN/GiaBfa+dZRElvH8xZJsALK4d4lEpEHNp2Ryq/C72rd2Kv+k
jaCMyHyGP8m1DM4U5wTapB2KBYYa20g8na7RbYKxcGz/GHAZWFi1c/njbR3gWiLvxcZMkiwqsZ9l
uGraU2ik2EV8o0UPlmiDkOj8uKzXmlXw94ao7GS5N6Fu35G9LMpsLsv48HaMSwxC9amE3QIKtens
D+pgByL+VZEQ7iOZUl8oBjYquzR67errUK/d2BTNc24F9vN3+fAqbLO5zuQKSRO914+qu+yBE7gl
Dqu+hq6IZUWkERclOtXMsV8O1RBC+ptE06+iYrID2juXbW2zrLxWirsZtbbJjZLVJ5q3fjdcSTbL
PBfLDRVs7WUDJeFjLoKRXnYphd+QFujK1KAZW2FBJWbQJcnaNbnyUma9TyyU69X8qbRiQVQSnSeX
8bZDPUsVY4ubs8ehxP0bP4QiBsit63F9lsyxV5FvbKTSHFlFzipv0870tfhQK6nNXl+Cr7YV3teS
uBBhholpzdiU7g7GbazFu3EycrsvQPiutQd1xDR/In+1Qiy7WGpB90ZoMVzQ0JEcq2UgoR13q98H
fu833+WfOrFljy1oj3xMO3+/rO5WWoMBfvSLsHpTBSLv73MtRq00Q4obJcz2Yag4uHZEbrBpHhAA
UjIdAvibZOjHfpKUuHLN1A6+NgdjXzvml/A5tdAAbA/0NCP3xZqZy4ptS1Utw9DQHtD5SUlrio1x
GmIMVOlOjb0rRfpiVYKwJZLBmcoANq++bEY0IPSTHt9kmpc3j5fV+Aj8RA5PiEEJFj7olsyvHpDC
jOD5leDVgIkE1DQCd/6Soxt8pB6jkZAFvdptlf6I47d+UyMrSyuMkR1WN1X1WMburHwmXJw1UrkL
ZenmlvQ5rndjuRsiYhfBnbn8692Hfx8bv+YbaFzAS2VUMAoN8z56YA+Wo43+Zz6OQhVTQ21dwxv8
b+/B2E1RJBZ7FHiGLWOAndXV1WsDqNzYE2EPNhNptAn/SOPibGzIc2dOqG7VQeq1ZfqgFflez8jR
iNrrWvvWGrJnKRNAWYMyiZACm4axEs4FYKMb1LHO0dXLFhBzqvmXhcw7mscPl490M0FbieFcyiBV
jYUhDSoNyrCX2sae0MIuZ3OwNTI5pTR8uyxPeKhcyDUyM1wMBQKHH7pveAQrHpWfcLAIiKxYtgXS
NsOtYhgK2oomfJozmCySF72zUKtpfoTglM8dRg8TYft7+1bDv781N+KK1PaRnmVyIb4GF7Ulm6hW
Z4ls6yipTOMvkB0M/bdG6kWdJvZ9PqT0lFpghJENzeIBMmoi9V1bdRVqbe/Dpbul2plP1nV4kL0O
eGAgZ0Ov8fCA/q7vLh/u5tmuRLP/X6UIrZSboJ+ZK1ddrrLyZMR3/+33mYesfp92xQyUP1RTgrsB
ZQYq2k+9CQhAK+vP4XEOPvexNGlJzqxjBll59o5YmfbzF6W3jWO2B6GxC1DYZ+LxSirn2U0zYbfj
BL3G5DUcbrOowXZxQWazGT1WMji3LuccPlbh29TVaSRebB2WSWB6myJAbCazHAMpDXd46pA2Ggjn
ZrdODzNIKDTT7WUR2+BmGroSwp3VaNBEAz9L5Rbprdr5YYtnuN8N95ctbfvSX4nhjqsptWbsZOii
Z3Ajedf64S75PjR2f9U586uwRLPpOpqJOwxPL4vy9f60bMJ4ivB52t/FAbucj9bNXNmttzjtYbqu
nH7fi8qGm5+LlU+Q3OhoEnNRiYbWqCoLMDddEB30RfZR2PCDRHUFR7mZzuvonxlEk1mR/G+vXfI5
rqxcwgrfPnuQJQPAs54CEW402BSkNIttWdmNUej3kTW8qZMhyt/Y738IiCv5nJ7BOEq1xij5SRT6
RdsdhwU7ADrjMde+KeXkjdhX1hiTT9qXxNQ+43Yr4Sqn/GTJmoGnkyt1J7390vZ2QkTl9I+EfyzV
Wgnh4q4ZmSOJyhoLdQ/DId4NpwVsFFiX7FWvSOx/h09sWUrqqaNdJbvLX3erlI/9SKaioeNCFL4U
VzW6pi8dahM9EPHd60APdfXVHE/NfG1JD1Py/bK4TZtFhwVdZUvVVZ7QOQJaslfjGKulrNgu6fxI
q9TvslQQkDe90dIpJgrB40wtLpKldTVj29gCk1XH3AayP3CCKhSxc24WgslKDBfLQEYcqlGaDWA9
C/zxhrFe1K7hp1f1oXNCT7QFV6QVF9Nmtc4jPUURQk+PivIalQ+f+DgrdbhErusqM9UlBJSgucnq
xxETi0JG7017+yND48Ea82iFObY0Vm7TO9abDr6q6I7uwl2FWeR70OM7uds86D+Sh2QXe5OQuIrF
ig+xZCWei2WI3WFCQ4gfHXYrEHvZmy7Aib7iprciurOPhIbMry0gHDCWZlomz51T5YtULKB2AipS
P0re5MV7djEE++FkAUMr+YOj3LEtXYyoS8EWtsW+/EW3r8HVX8DpGwRV0UYxMhPtVj8qu2WfOuHB
8HHMXuyKLsHNq30ljB3+Kr0rC1WKehQGUZ7TLdtqdK9Uhx1GALyC6i+XNdvyBUVWVYQsHVFL4Tx8
qlNpmZliUv4mt74mGl0Q/T7na0nUpGo1ASIX9w9N+ZLTw+W/fysQrv9+ztcWsw16TB7NrhX5Dco3
FhZAhyIEt0AIX4qw5CaRZ1oAqx35AZmdMPWycRCUiba+OjCRBgUARgeeh9Mk7JNaIw2EpMk+nlSb
ZoMj1VeRcB/WZUE6HzoUrSpiIsObptt+l9y1D0th97oD8lh32sVvxHyfWJDcWVQI23xVnFXUZc6L
FiUcxpTFefoVK5DCvXqKHo0H+mTeziD2U743x2gnRJBsf7z/P1dAVv/2JjSP2mROAxBTHdg7sPDI
q/6zTVDxY2Fy8KtrLC7sRWR0IqlcvtMb0jhmeH+6ed7aVMaIVeRrkv8Z4z+rxpxvFSiKuiCtSbHD
1OoOWXkkql+XgreMwhyUj/SKIlNLMVT0dfhndDckMZ3DkOVU4am4Cnbjka3qSTxGBjnsTHe8zn3z
p7YrD+OhAVeDesfIgRQslbJc0arwbQta/TWcBck5oW1TIcMbHdNnpJThEVQRzgA6YkamMzzMe/pw
+ZA3I9hKJGc/c0gosJAQmWrerN8VVNB63LSU1e/zlkKGJQBdW+UOZmKnwctgeEP8mSLk+ityliLB
5SVVhqVM6XMq/Z7nU0i+Xz4nlqR9NBQDTVp0hbHFl+m5MkZtiGFEOVqo6Zg5IL0uQcTTA9CnlLVd
GveXhW1/lLMw7tqKMxADasBXAurhjNJhVJ4v//5mSgoCnj/acCkpy68KWjI4/L3sMJxy7cTPql+B
Ozl3Y1cRGNlmTF6J467J3NAHw2D6YFbIsay9oX3VR2Agun87C4dMaq0Wd8ng3Q3axhDPFKhn0+A3
KSI7SgQWLVCGp5BXrE7NwgGWMLX7LrlV1a+p/EMTTVdv+82fL/SeNK7sLSpaouYZnkBm+aJEqV0o
fiqaUhSZAd+U0qolTyUD5Y/R0X7QHYt6aNQvR7bjo/J7O/gmsDsWwC54kcJFAzVLumkscXbRwXyH
qGQnFtgYSEUTVBE3C84rY1C4oNCHYRIuEij+lCGzLcPaGdL8UNWDhy1Lv2UieVFQOWDz/qrJ2LGT
54Z9WVmBE/ODIBXuFQOo85k58dBcTerr5d9nxvzhLFUQkes6XAtdv78jUiXTki4tnKqTMH/f/wqC
R9Ci2SjKFvQtrEAs1ImYarYNZiWTuy3CUCKtlpqoc+yzwca1DAK08Uv127QXIH+TX6KcavMMV/I4
e8l6UzbTmuHQwI4a7E1dkGJsRvXV73M2Indhm1BV6d0u1F7I6HXJ2zg/gqT8UIqeeZuPLEVFDU5B
aogFKtwNEkxRh8YAvhd5BBQS2966V/mu2VFP30uucN8hO5mP1nGWxl0heZWnS1EtE2YNlGN9Q/bT
KXXSQwaCzdQtnH+9ToxF3pVy3IWCgk0zED2ZXTW41lvZNulBEoXE7Y91Vom7RRIQ2NZDhlYjXW41
UNnI+S8z/4ZK/m5ph08ZxlkWd5OMrd4oSYGPFTwX+VPW/wTLRI9pdNSJLnvxtoX/EcTfJtYgmy0d
cWWZ4W2gvEzWy+Xf344S59/nogQpw0hrdERc6ncHhmTvdtG+EjIVCr4Nf5Pk+mDFuomEggTXcX8b
zDdpepNJtZ1h59FljTbroCtb4y+RciRzREL0tdVbtvgkP6bPY+JqNxRon8XXjqxMoh4yX29t6+dl
2SI1uXhBpAY7shmQrsWKquhkadf19JamhS11IgQd2cwzKKZ+MRqgYWyR/S2rDEABHyMtYkC1lK+M
J77ywt2AUVnQof4MnqodBplwR7ci6O9m3rGSyjmZ2ifVnNdIpc30pVFuFdmViGjPz6bNgw+Y/TOR
lHG3iNUSFGTZlFxRP1XpYyXi3tnW4fz7/FcKpcSMc718H4Qp0tINhxrgl1yQCL5nEB9i7EoP7qzK
xEgKY0D6ZDwab6ZPrtR97ugu8aMbY5f7oT85s/e/x2LI+omv2qHxLhuk6Ci5OJWpaW/WOY6yir8N
yesgAsJu3/hnHXm49DwD+9orESY0v87Y/wANff0w3acHyW/8/iTCXmw62EocF65UqRkW2CAu/HwE
m9dTW3QHrBW3x7I8kFB6unx6mzgwZSWOs0Sz1moUv+Qe+cz0o/1G39spgZd80+6xRcaJPWG9ZvNe
XknkMpokq8kQqRjXJI/sPBlMmzFBemxfdXVf+OhSCXTcloixbVlDOizzWOZhmQElTQGjzsDN5C5X
BDSo5Gvye/bILjpKT5rgULfj1lkeZ5Kjkms5WmFoQXfmCdszf499Zhe9+iqNkSlSTiCMvz7R2mk6
TDD0jPEiemIlk/ZacuS7/Kr+UbwQ7LYofHM3CDsEW91Ohf5Rkn+e1TrNzWWA37HJowLrv3v0cEPU
y43D5c+3HcvOgjgL7WOiNmOPDDWiuyXC+O2d/hng8VoXziSzsVO0rmPFANkf6HMQZHZbv/43NbiQ
PHazOeUFjCJMfppE3jXpIW1TUTWPHcaHgIzr0gDTA9Ad/EIFOanrlmgUAf8mbG0PW0aeC4A54mus
/fnNuFYZytlEjzR0sfYxslXBm3MzGq/kc6afDWncYGHEiEd746RGgwUkD5fPcTM+niXwvaK6NsK6
GSGh1AKnHG4pFr61wdFUX8RUmFvaoCgKQKSF4iigin8nIIY5a1Vr4PGl2eNOAeNP4oalM3+x7lVg
qqP7abRlgXqb181aJmfuJKqSKo1wpfbHd6oOVCSUu+GoA5ajYGm6Ipg8F8rjbD8cM1KoWB+M/UZg
bd6lWMZTnTQQfioeUCeucBMPOzPeQtf6cX6gh10m1wx43Ljli+HVSBKSbwCkOZIQfb8VGlUwnqC3
SIFsfVd9lT824VRNQZwCEBHcairZje2eTIkz9feXTXIzUV0L4nTKFMBoQMM5uAYm2r+B2MWLXOPB
+qZe67bk4xihnnhb7Hto/3iUZ/1Y5FzpJ6ejGoQkYW1Txu+dAQhBwZzrkSuyN3bWV7YCMfaWLwOW
VIF7SNg03f6UZ/ns/FfyJVKQDMTEFQiJfyrTl1A95OmB5KkTJ5OztFgNPe41wNn7z0D01+fNPQys
hpZWTXAlzM3/kXZlzXHjvPYXqUr78qqlN+927Dh5UXk8iXZqX3/9PfR3J61mOGLFU3lMldGAQAAE
gXMe7XY3ZyB/XIJMfdv+rrzMgwaxLWMCA3Cn7DVLbrQRNCTAfoulG3l61VDW9t+2RXB7ImsZjOvI
oWU0jt5gzzr3l8TV0YeOn3rDwxxe+aXctYoQgZC7cg1OTlVzTGyw2w4j0phSdCoKDYDceebKuvKi
5LarhslzZkwuMCZvHB0wq5IBWrX4i0BdXvRey2Zctq8IPlsFYkYaUXVPcbPvyQ25b/fDle47+zr5
6L7nnrAXyf+WZ6UZXwUpTyM1MY5o3f6VtS9WlXuJ/rytnUgG45Y2JjYbPR/B9mUn3hx2no5aMzV2
21JEJmTuXFqmhz3eePE00o4uxmrtvHCJ/DgrGKYEiOW2MG4IxcyVZQDkwgbs7+UR15QkxTR2icg2
XGGyrdbetcwFzPC2FH4AXYlhLJcB0LrPy7b8wAWxdvRWkN/lfwGIc96FLt5yr5Jdk/plIJBLXf23
CLqSy9jS7rA/rxU4fUURgPk4e1t8Arxr+Shr3qj4wAD1iRDzmn/mV1KZIskOm07CnRV9UEq9Fx0w
l73TffKzv6ZDtyKYAK5XnqWxD7yFMlfqhGEiP1V/VmbjdeFXcwldgSV5dyxtJYXmilUuKBMJXLjF
gHbUIXqkiBGDa183gXaSfVpsim7J9MNsfDiWQMawSRfriYP5ZQvIaXHnjvl9O3wpa8Od6vdFxJnE
r5JW6jFVUmNmeah1UA/QiCBcze+U1DNaF3R+2BxMA8nwiCQwKd83KeqdgZ0P4G1fWjQqBnBAot/r
y5j9CsHHKNyn/xdHPItgjp1h4+nfnnBbUPfOHa3FJC+6NjD1lKKBKJp64vvhWRhz1rKeDO3SYTik
UhRv7L/omeyGw8u2H4qMxhwtI9HVpW2w2x5r16Xy1IsI2gV/X6e34pWbYxEvKmVCgeBUCyEjmZL9
IiWJIC6JpDCfvhmdsYkUBe077STJD/UiuGRwU4j161Ow7UclsZe2XEDJ4dR5YI7yvqicIGv3WjW6
uiFihRVpw5wdrV/MIjSRFoEU2adG0GIpZfur/8vxPCtEf8Lqs3T5JJmShH6nWslHzFt8MYxiHxp9
oITDban0V1YdPjaa5BphcSgm0++q4mSkotd3frY8/wx6BFY/A1TaduRICOxtr123Eyo6JbmTMRyU
O7nARYQqM5k5VCLbyulAclYE/ezOgfmxEua8LWEwUTDJ3ecSCRbQLAOLYRgVutRudEyiKqUFDBGE
C2B8ZElQGt+3vyQ/SJxlMEFC6jSzBGY84noxX8eq7RlJujMr6WFbDPdpXENb7B9dmDgx0/GFtsPV
sAUbX3ZYDmkVtOCwUrH8Gtm7/ybtoyJf+QWJwNWlzhateoE/hD5C8hCi30mfL0Tk6vzD9kuxD8VX
omyra8IYQ93+qBC/jtDXHQ4CbfjR4yyC6VDEWDZXxxZZQ98PR+PV2S2H/Gv/jk6gP+7o4MR8mL71
ninYFxWJZcIICMfLeNDCwS/TQwaU1CLEKj2Wpqtv8Sxoo3G74iv3+Pj/lRXruQ5bLCsNWNWz3Oao
HZqvsewWr9NJ3tF8H9duRbxtuwpcn30dlwGRZSwhwIKmNPUwsinLL6qoefYvhfb527FRIwIvY9kg
s6TH+pYyUQIz6oZc0e+mBNE9bfjXV4YgPIs0YwIHrkVtTiiWWG4Es/SoKz9UW1QtCT8ZEzkqIwf9
2IJyifIRowm+j4lLsbcopfR0I/n2o2g0g18+UTRIDa+TGlCQLwOiGU+W40gAGFQrLwefJ67uvuNh
R5cSXIpfTrgHYCWOOQCVLi3GUOMAmORvDHW7FaijSf9m9HflmAk+GTeTrWQxCTU31blZYpAAKfZd
lwROrARW7dqp6KGSG65WcqjrrA4a8MD1iWg0XHWPs/xiiYahua63+vuMv6tgq+kTC3V7Xj/YQ9Cl
ByPbb59bmip+u4qsRDDebZE2z/qsA65B9lVuDa+1sE2TeDLI1DAu0YEsC0BqoozCe33RVkIZb3eG
1GrUHHplVQbICPBQ30bqS2i9zNN3RcHzhfkOFnmBU9A/uqUpkzRTiZS9UWPkk1jPAxjb5/wKuKie
Nrw1SepKxrdtw35EvA15LMaiPsdlUS/04zmu0bv1C0UMnQ7Sgkhs34Fkgk7NfbJtfLbtb3t8xlwu
xEGraAnfyJy6IDDIi8MSpYILnih+sDtli9RIZp5BP8q0BR4+f7rSj5MHCI5d/uMzYw0aAj/thQP8
joUpAC18UpqhMsJj8DTkBAArkO1Q4CH843wWwoQoMFHhb6YwnRR2bux8rUVLlnwXPAugP2AVL0Yt
GZMirQEaYYMLPZJv9O6vTMGrag6hzoJOdytCaOZX2lhMwjUcVa8iM0pVUu/ktYYeWANExcWTA4JG
e3gt516HJzUDKTMMBJ5P/+Tvnn8WyahZm5JZkxyZRCJu90rA1IG3zyspSPTA2YdX1V40m8eP92eB
TByWZDyQdxluLnUGmlCwUMZILk39Pg2Cq6dIEBOQ5bYvBiteSsCYymib3GUyEMyyyptEPHbcyP+x
oI0BUUofcOkpiTKGlU4ArpOVV9rwt54+65rgssLVZSWCCcLgSJIWGYL8Kt7rKvQIFc+sTrHVClIM
91itBDGBt6vpBlcD7vpRCprhve1/bPubwFZsizBtqizSgDHrV8O+N6/1aK+LEO65WRL8NnhJwXq0
+nHIVgdXGuoyRa4vMVUVWPFtWz+bLSBz1Qcre+2y/WISgc34Op0FMkeoc9APmHLaqQEOpllhCNoo
fKMb/W3T8T/NWQzjZrKkNlZroWrP5VtF/w4WJEGWEAlgDkw8ltNY4cLlGyNouPpd40gCFbgxdfVp
mAIGaYGoMobSfTU/ycVRVfZRrrnYcXd741oLBQFA9F3YQ6OBfG4BTaovO8t1Vxiu3qn7JRbuHIvs
xpyZuEevew6BmERv+N097bE3h/BAmUwjr31Kn4U9Yn44+OUK7CTOrEuaagPEDlvOym7+joU0+iTr
j/cUOhllGn0FlnxRXudffM6fjx3EMeI0qgd5KKGosiuwwjCP3nt0HALVx3Tk18gX7TAILMtOuk6Y
PiFVhMmfMVbdaNon2o/tM8W/pa5UYjKuPJfSJFkfSDn23vSSN7o33u+lYPxGfhYDSOnrHXkWZl3q
6L9l3ZVYqvgqRqVZketyi4MwvS675u/cLz1Zcx0ChHqsEqJZk6Y+xfcOPVVwKHgmBbg7lkI1EIID
7fNSspli4B5jpxjbGQeslUtmtnMUJfW37cpz0LUUxqxxSFqgBCL3DuHNVH2NlGOGLaEmEXEic1+Y
14IYQ+YFBuC7Bksl9SIfFSsDjs2Vuhy+AwI+duWprd1JJ5iSF4R8kRWZWDxg7z+KWuhXlqMH5Nmb
XAhzwT1ta9WYcCxNnQKYCxzy8UF5H0Lg5qS+FGg30eCqr7Jf7kJhn4EXMXUkTqxhYHsL6HaXzkGk
CRswACj1lUj2APXk5lXqpsCa3/YOkRjGerlRdnE9ImGOkbOXCBjBrflEiHnYFsO99azVYSwYNepg
6TJuPaOHReGPoarkpkJdW+5AQvRfpTHJbXQWdE0ISiflzt5HV/WN8kiBBHBzPH1usX+tGpPbDF0O
h9BAHTXIXx3skZXZX6H6c0E2FdiQPgCxkWotiElukbJMSaYjucUz8VQMI4c/sObgLt2PMX+OQLKW
j9/08akQbh7QQLQhmJ2+M8BS2BY2WnlhcvzfRL7jOZbXfFyEsp2o48A90WfXZ1Hv5ESeYhDnjL4l
Za6mV7dKqTxu21Lg9ibVeBX0SdOmuU0AOF8sxyJC9fPiiOC8+EFjpQYTeDGCkzVlh7tIi4EGbw5a
t72xbjtXR1PjmkL1h94sUIt7a125iMlEDR1wm30/0i79wxgkVy2G1tW/lQcQLUDegPVqb9uO/6Ik
UDAdQM7hhs46/yyPjTx90CMO6GbUe/PeeBz1ewNHmwTjIU73hWgMgO8fZ5nMORgiBXhSJQ4cqbUr
ufoJ8M+nbbW4ORO8Qv+vFVvUjZ01hFIcjb7evEsGVvArzzb2uiRibeW74VkO8+SbqBIuRzoaG2N1
X5fP1XKX2d+2VRGJYDwd0IbyAggWbA3FQJyV3CHD+6Ros4X7soYm0y+DMb7uxGZcoCOD6bKb7pgF
2TNISvS7KQB58B4U2tsqib4O4+RtQUwyNxDWVJWbgImnb16z7qZXRausItvR/19FiXDoimSo0Hsn
TnycdXCb4WmNdLogXYn0YXLjbKJEbEc8YihDfbQj6Sqfia+NlluSSLC7wxWlaipwnwBIgs91qZFt
jpE2O+jwD1UcRHbjpuoDsb4lluAtjWu5sxy2yVkOs5ElClRK6pfefkmr29b+su0F/JJiJYPRRTJk
qUgadAApMyvuC4Gausuehjr5qr0SjkzTg/JbEjyLY2GGc83K9GxO8NS0W3ZqkGNEW3ksrimNruWL
XjAE38lhAkPXKoljdxiZ6DNlr2fDSTGcN9Xp/25SUauBRugtvZgAEeWkNsaWtojz2K11A8gBGNCc
Jjca79uEeAl5FXw4Ggy2JDLBYqlVjATFFgomsOXgw50mvNlpD7ZLIYdDTwQ5rPBueGgH/uP07Oir
Y5UqgK0w0as8mQ/kKCkuLWKKvfJIGrcoXfC4Y/jJjYMwsP6jkzpMCCltdVCqEgehR4t1KCovbOt9
2da+hlmK0HlGE+6Qpy14rd9Vtd2NfexuW5sGwy1jM8FFx1Hs5BYsX2Xe+W2RPmuT/Qn4ibV9mWo7
bNRKbUOESQB8VvKbGgfyZzCd1yKYMiMaFhWNajoq6ljHKnrWjek27UXpmG8rwDQpiglGbpa8VA/J
kORNPPmletWRe10TbT3z8yQGav+RwBy2bjEyB3vJ2PNrAhNMxfQaWUe+dKPuxGxefL8/C2POmYUN
66IgUEeuG69FleFgW4zYt/38FEeiOSF+JbhSjRp3lSzj3NEpij5tvY25C5ir1k0CcE7mP7vcnf3h
AdsQtfuZBXx9JZU5X1WSWstUYM61b/7W6auCeYwM0WfjR+OzIZkzFGuGrWUFto/y6svQBA7Arzvp
Hp0HwVnll++aLNuWopmywU6DGCq4luoRXyppXPOGHIFN4oeYinLjlyFAOxGZZjs6/ItEDWsOWD6m
OHyXX621ZrvSOkiMS7e7xhUF0wzmsX3vAhX7I9FOdDXnmlL7JY/NokMzW+Vo2ZiWUH6qoFwGsmGp
Bv3017Ze3PpjJYbJnyD7sBpjgevP+cmwvxBgDivtp1bVQQ/8j/Ec5jTncxMNWorhVhVkCkDaPi2H
93aHCeHJu81vcf25Ajf9tmLcLulaJnOoUz21nFbSQKno0V2KFu0UYAEEYKX3MJX8U3bzk5jRhBsY
V4oyZ7upLC0G0sHkF9i4ASfhNyIRwQ4h1zF0WQPbKvb+AaR76YjgZjOyActbuAr9yI27Jl+8fvo7
ExEicx3jLIbtm1vEUaScQmDP88Gx3xXpWpWetz+RSARjrMmySTzQG1dRLEFr174zJkFWLaKjy/0o
K1WYtNuoylSb88cggbYbvtTfowDoI894FX+sTuRGB/5wsK2Z4Bt9oMqtQnwdoY0+zXSOjFSukV7L
Re/m6hdZNFAgsiATlJLKtpbRRKMr7a4wvOA11nUiN4KTJBDCwj/qERb4tBxVy2I/x33iFoAWNgX4
yAKDsdP8Vttpo2Qj3Q/tydFytxt6FxCTyagLlOEXFmdnYAc9lko3h6nFPFL4XfaSg3IIMRjhGg86
6gr0fbb9gH/1WkljgtDgxHaa96hq/wfJHANuDMssyPKYi/CNb+A33BYo+lbMkTJaRyXYOke7zrl1
5uu2vDON/bYI7twR9ub/CUAa/Q0r504WIy5DBd9qRpG+BxaiH4Gj+ANQUvaXE4CeMHck2pzmlmgr
odSBVkLVKpsNO0T7fWm+paj9JXA3mc4hHzPPWkT3LpqOfrsKgBcCqR40tTirl8JKu23iQkZXvD9R
lm4s4T5PAHvE+hGmWURzkvxPdhbG5MZ6zAanGSGsUMC3Jts7gpur3okcXySG8URNmQ2jCrEXF0U3
SRaQ7EkXtRtFIhjnMyW9VCIVQwz1pPoaTlUUS0FviOIRP5yfDcb4H+gAQ72S8cDqhBjwfGnEk2c0
hW59f8bZBr1PzC76WGzHG8xL+EC3h8NjeF2nbut/PI88yH5KoSNEW8P8QHhWjslVijJ1IRZQEQh7
fae0V7V910aVt3zqBrdycaaKmKVMdSQb/S293DvZj9b8nCLAMrNk4IpoBmvDYRy1fECDPdRe+9bV
LOJa0U0XCfpnfHudxTD2MopCTUA1irhg7QeFeKRQggL3RBG2GN8lznIYe5kJUC/6Fsennhe3xkSd
OR0IsG2T6tiU32yQ0m9HWW68M/CeqQJ5EJj6TFTQlyxSQweP7eVY39WtcdMshTvapp8mdA9YVLDw
L6WoJy0g3QJRl0XGcMrWyEEfgCk+PaDDBPEOc6RTATwpuuVZPRdPYlZcfiZZCWXKl6gZSazQcXs8
/Bixa9yF+/l28TNgIy17vT1NQed1zyKaFZGu7CtdV084YOj3+Fmzmxzc5qodpYuaIiwsJh0SGNB7
d8IHIG5SMRVMSDo4ETZbE1pxMpVJg1Jginz9ZO3SXbYvsFD2JO9wAfr6uQsruAt007Z0PDkwxk1i
sLy0NcLk9C7d2S+KW3q2j8GX3AW3kSuekeRG/1/ygJV8mTRru83GyqDRP7nJMMhQ24cJjxvbx+ID
VOC30LySwqRmy8mHTlZALNufcsx9En+5su/T3XKNraHMrf6qfXmXH4DFd9U80ot59tRi3Wb7R/Cr
OnCl4CPqoLwwmVzaq5HUZSpMOxcBpYIr9lXhzu+hK/vkRPbKcVse37JncUxejTJrwT+UrAX2hZPb
vv6iTK/bIvgqWdj3AmaRAep6RqXYGLKWKBjU62MUdWCa97Xb9hVPebti5/jlYVscV6OVNEajNCuj
XG8gDQzgu2WKATZQ3IAcMdgWw23aGKC0MUEnAMJwmYnazkxIU1cRGq65DkbF5M0JtV0zpHsZOWKa
SNAZsgcIpasGnGZJWtwoMzmMtib4Hb+rC0IfnEFTBlWJamhMLlTADmoS0wLbfRFh6sEf8IBQdIIX
q9/LokshTCaMpgIAFY4ZBdDYnc2/atHcEjXW5dG7FMAYM2lsa85jG5dn03aleHBn661sgibZK+nk
FiLsNa7RDFTg2B0CH6bJxK+o7tvcMpcoaDXZV8mjudy3oWjJgKvTWQg72msrwIogugZSpyK9d6Z2
csshe1jG+JUU4w0x24dZH75se6VIJhPCtEVLgQg5RYFqXmXO1xgNjyZ6DcdrQ33oRN3m3+sjfLSV
gkwd0ZVhl4PyKwrMJQGKtzR7RE5KtyzC0ziYu23N+J+MZhxwzlng5blMAYqiD5hbh4eMBgqi1MoP
RHaOJLTft+VwXR0H6h85jGu0hlMAkEyHJ0bTfU66G/IJsmVqt18i2E12kORYeWzB+4oZs6OJXAEX
LBoAdpnKrf8ZbVDlgVASIYJlaMgrZyoUY4A2w1unfIlkwd/nfhVwJdG5PFCwstOT6piCyzIeo2BS
612mVAdnHq6aIf/jxy1YbCWGySC5jT+p6BCjooAi1xnZGaLuxu9FMRWhU/g2FYQMLOAYKdLQKBZY
Skmvk8kKorJ0p/7OHGavF74HioQxJ6eKgJ6dSz3MVt0s7VUndW4iPTqW4TV/voxxqRdjOkz/O8lc
ICL0kbmLMKmmVI4364v3CUdbmY8eq1UPJYudfgH4fRRgfPiuWbJdU0TBtgi+r9mgAAMrDbA5mCKQ
AAI5VIo49CXU803TeUCIc1XAbm2L4UY1YDT9I4YxWOJoduiYdRTMVelZ9uNoXTt26xFViOMoUoix
md0SED7E+DRtQADnD0BzKTCvNUp95CeFB84NoMCJWkJ81zurR3/U6kNhQz0cVW1GHHXutf5UZj/0
+BbliWuLYMDpz/8tp68MyVYmXUHGtqexQdGugPIVhHotSAoiZej/r5SZEzLJ3YhDWy3NYUnmp1kq
d7bd7nv0fN3K/FQ4XanEJKF80cCKJEMla06+jl17Tcbp4RPuB8xlTBPjio7tqUuVwmySwjSXgbc8
LrVLDH1P1PhmnJK3vlQEh5brgCtZjPkqEGzaqgzzqekpWk5pdtKb/bY6nOIf8WclgzGZ2iRJ09Rw
cv2hOlK4B0or1ryoLt3I6AVnV6QQk7x1ZSBKTJBZ6/SpCF/bgXhdNAuEcNr8VCUbNJpIbmC3ZKQM
emJEbRjhTbi1/irV7kcDPmatAOCr9m3Shn2uLb6uveUOkFm7+HnboNxThTdiFTTxyIgfczYrl+/r
yVCjBPVJaF0l8v1QCo6U6O8z38uqlNQkshkFuVyk7jQg903Gn2P5wIIrJRgLzkAWj8wBSrST6efg
Py0wlbBtJ64rnEWw06M9GaUW6OZwhb73QvWmCyNPKp+2hXAugVAE64Egd0EXxLSZEI7hRBLjISkK
ulfzlIJ5E72eAW/A5DG7pzxNsQAzlKvVSh79/9XXJ+1YpfKIO0UBbnh136roK/05MMClTkwE0vNS
S5cFEYhgGXWRtMDClvu23fhqGLg6Y+2GYkMzaswxKYZpDP3UXoK0KQ9DI+2nzAr+mxg2lQOKvU4d
XFDC6XtnFa4k9+4UHbaFcMOB4+iqpTrwaUtjoqjZhgOZCCB5oASeJ3CFPY5loBRHKXxKm12U7Unt
AXFe4OC8g7oWyxzURZfGZtLbNGjVfWyeTOPPa24DXCFgC6axBvHu8hth2MvJ+25JgmacTqa1HCc9
vhnUP99ONSEGUPw2iLsxjs+EglqXIgW4tHEQj83LYi+H3oheh1D5qXX2rm/1HUBT7jrtz1+3L8Sy
0PKJZveGGmto5oWVG2c7Ozx00iD4RNRETAW01o118zByensIZzDvldVVl/WvjSZ70ZxlGJierpJC
ux6ir9veyDlZFyIZl58WI+21ucGsA9pBc/XWgHN5edmWodBvsqUXE/WkBc9ksTwlgT25lAKe9ril
IH6PTonXBaFbfBt3CtD5Kk9cv3Lc/kJBJgLqOtAbYxuynfm2T25N58/z38XfZ6JfnI1WZswEBhza
G82ZT2okbNfTj7BlPyZizCDnjnoNOmBKD+Bh+Q7MDV8G7EaZO9Bfesl/9AnmJNelM4LZr0qCygGZ
AcB5pvZ5zASZiVfoXRiOOch9YscpeEOSoPNlIDXQ/dsIy2XSvtiFt6I3JWqhDQuyzyz2lGcSMKnS
wMSEvprMbj+9yvK9leMRS3SDpl/8d1k2VgAtvGEBjRj/v865iR3isSFJA2dRMDViu8kYpZ6SSZ5m
S/JnQgYIYzU0JS0VTyuXwhZzQcwfEHWzgjzVORaLM/WYFXWgTctIHwc9MRIQN2acZbKlkrWEJunG
PglyNQ8K2wCWtuoN2Sd6RQY6rrJpmxa9WTBeTzq8AcgmHKQ0dNeJFFcrI9fC9NJ2dOJ+rpUYxtvz
OAwdI8LhCvP85zRguTHV3XpajuX45wy8SCIakhblnAc0H9NtRQUjYx8VBytVfaWc3LwUKcPNICsJ
6qU7xHZjl+PUx0Fmyu6QfB+x2aXtrfrLZH81R2Fg4gbXlTgmsOOhY2pVAnZE8wYjOEERlOALB7ML
QpPmmVf5XvRYw3kvvTQhc7hawPNl6COnQX9aXidf81EqfZOxIYWZGOcnZdDQRA0erruvlGQivFFF
eTWADC2Iusc0vg/Hp6z4TO2EUXkLZMOqYbMDtlGb6GM+zEmgYytF/04w4eEInmR4Vw9Dxi1KwSMh
aIzYBc1kNnKZNH2KePv/y7xP2b7240dqtPbwqYi7Esd4YqENpJ0bqOSYgNeKnkn7qk3EV6evWfdl
+wRzg/tKFFPDFHmTYzpBRXkht4E9P1ftfZQ82vVr3z9tS+K6AqYSdKAzySqoDC+P16yPmlxKUKos
7V06/FgWDBfJokYfVx9Dxe3QUHTZcRgpeutIuRXC4Wwz/+6k8y2gp+61CaOIlpp97ROs+WyrxT3G
K4FMCOySZhyyEkmkX7wmfe11AfoO12yrv88mqdomYNOsk8AqvkV14iIYqVYiUGJTiCKzb/6L4ix1
MrVYXxja24koflyb+6YWYkzRIP1bejccA81/gHNZ7AiqE+dqmyXwgcZxKfp5eFQeW7++pntQohcz
7ofBW7GuqwZaRxYTXwnWghe5nDDdlT6SMKji4/aH591FDcyAgDgBPQkN4eHSoTv0a4ooV+BqCOAJ
um3VVX1NKT4SIfoJ9/usRDFh1Ckj2dKwDB+QUD3ZWGqZOzC59oJ2KD/MrcQwh0cmeqtKCSo9+zuW
qQ/Jg360EOZGH4RHINQRDvDwanMsfwDzE/ajRD6XFowAZyX3Kjo66XUfTNf1B7RvFciv/8OQEbXj
eVZci2NKiHpWE2meNRylCDw3kubPpPfLpfO3HYMvRsNjrQlaCZsdwcqW0gEhLLphmWQeEqe8bhcS
SFYimJjjwI+YBsz2Sw4TGaY8BgS0iSluVS1LZVcqpfMYG7NyLJJQyj0jzEbwWDa6I7myFtpXZTgN
L1GJWndbX95txEHjAoQXeC7GwBDzQ9pcqqIpxSuOedMHxi4LhkP8ddx9UML4ogE+jnXXwtiXqaRV
wcdVoO0s16WHrbZTWdnXZoKVK4FWIkGMtyTA/00weUVfjGZcHJMgHnadi1khOj18R9mzc084bSkS
ymT+GAW9kSx49NDtkASWDcZJg/izYogajyJBTN63M72dbPo0pQyRu8R3hu3rWJbftiEnBF98KyYE
g5PIAYgGhIRgP/XQ0qtdaRkdb1sK5xICKSDuoO/uMjBiLqPI1LStjSkTB3VfIGXXuZK6NgB/pljE
Ps+Lj2tJ7Av8ophhI7dw9OHVKoGJg4mxm+i6TbAHYO/Atnvz55PY5oVA5isZwwhSaA0Cjdo+auV4
NdfxIZ/nYNuCQsWYDxUqxoIjXFFfH66Jn97ZPgaCDsqJ4kDBniI2S5X/zVAMYpYBA13shEk+OaVl
hgXg6vaGj9jvWzvwVwH3NL1bwF7r3Bq3rb94lMW48qr98xLkQXirXommK/ke+ut3sOMhJHbQkpVh
4KQKAwMVqZqIIOxFIpg4MppGmilDiSRXNvOuGnrZU7PycfsLCuzJUh2UobagTMRJ06LpKurGfa7K
odtWxkusRbHgwHE0Ao8YcHnxLId3BRZLpinzdAacHuJ9HSKH2ohPqQAFXSSCcXzc8/rZsiIUihG5
UfUWCKGyYFWJW7+t1aC/YdVrAocGcmECGdgEDYG/VtbuWLnSg7lrvPGQfd3+QhyN0IvBMJUJSDMH
tIWX0sZ6UkZ7RjrBgmY5BMuy3/77nIBu2/QZ27BRFjgGYzG5XkhXSuqEvWDMzzo7oh4WS/BVaCRl
yvcLGYwOeaX3c59qkp+Zr2Nxb4Y/xvIuS24NEoBByTXH9z/WCQODCro9uqkr4Ma8tBnYbwYySI7j
L1IX5HPspk3q1kQUBDimuxDDJJC6lnOModFcWD+MNvF6c6/Ugmsc94D+UsVmb1gW1iFnTcLzf1v3
XtUeAC/l6e2dLXrt5YfylSAm3EiWBW4EB4I6n96wyj2GdozINW6nh/L40eNJBF7B8eyV+XAbuvxK
hozFQseA+dJCvXWAejqB2G3bEXitqwsZjHdHy4QecEEz7645Kq4e4FXWm07R/dtbhkpMhEbCV4lC
xmC1RlbYfo9ijgQAexYGpg3MrObNsVJEgDEiEYxGSRhRAG7UsWNKdrraP1lV9GXbaiIR9P9XAU6K
gflFSbGCWb0ZUsAEHLf/Pr/wR8VP56EN02bPp9XNBtCw8OUb+Frs1ftW+uCKMnfxCbDRoiFf7jm1
bOdjkhhkhcz1VAOuiRXlCKG2Ku2zAo3LPtkVs2jDjmu2lRgm6gBQt5biBFqVzW2fPi+feOPA0ONZ
DSbc9GMWpUoOX67H7ybtWTaeDlD7UYRzwzXX6lrGmCuRMTTVtqrjV052VO3xLiLSUTaqh20v4IrB
4aTDnIBxYG9/wLadU6AARkFUqKdULr0sjQ92M/n/SQx775ucto/0HIOOiVMHtb74dnzdCvvVnFUm
VNxnbT6KhtWZiZc4DnNUBcHoTaWrero33hTfAbCReXbuWafm1D0TrxW1JoRymSAaFmhhWxbUm4Fv
0H2Znigsq+MZ3ykBOzkZoyumKuM6OgA26PQlLcOZ9ousDtmwKCmGBnMnGDrTJ0N22P5q1MeYigHm
PItgslEMEjQnTaCW9LGGFqTRtwaDIQmI3uRR1MXk5tiVMNaGvRHadobLc+xkbviC4bflXg0FdRY/
Fa2kMIG7BSygNUs5GhBg0QYURXMHyBLNle+1vdn4mqe6REgKxEF0MrHMo+JRCCUePhcTMxbSjFXS
k9nXsUMKMK7mldLvTgcn6L8NXiMFipcHtCMh4o7kfcCVYPY8gDA8LIcRH9BZTI8sT7rtlzVxCzK4
oyQK8DyH1GQ8sNBhP+zWMaYdAWKqhQZMW2Bj0PFnWxCqeA6C10rlY4IMAhhvLPJ4VlXk2QDAzh7a
qe48veb5UyRZ3rbb82LiWhDjibM6SK09Irm3Tu220uQm2TVyvcAVueZCe1uBpUy8qDBOAaI3p1Rk
gpFSvfDmsXFbEfAgV4+zBLZfn3dYSbTwBB9YGajc9bfYtIJkENSPfCF4vlPQvsGTDf3/Vcg1YgMr
T4D3DtL0Lde/j9KNNYuehbimwjAxshSurtjTupRRdrWj91OMvprxatt+G4kej7lKrARQ11spoYUU
+CyHAEt/zOe/crCSEUEsFYmgR3UlQm1iTentCOFat/bdPF13Zh+0zZ9TqyHUgDWR8ibLlqMxXoWe
ASYdE2iCKQ0fYMnAYxa5FbdwpMRj4Nv96P0z1mrKGNS+CmTUzQfvmHk/jntlTxc9x0PUuYPifuJA
OlSejopeYSffwkklNZb3JL+t7pv2Se32+vz3tgi+UmcZ7JhbimFywIFLkt+990F522OdNP2rdNzi
CCyIm0rUXOVG5pU4JpiZS9sa5gIbdgnaIyWWTexdrNxMw8PgOALzcY/PShYTz0o1HWW5g+ul4V0W
PdYiLBK+Lo7iKLjmm79RkEuxAo7R3JL8qPyRqbt2uEot4O3si0XQ9BEJooquzlDXx62ah6HkSxpe
1rPHrLy2hyejeW/Vx213EEliIg7eoeAPNVSyUrw/2qBOsQCAHNk4Tt1BnUWo/vwvdLYgc6JsK5zk
eoLz9epRtQ5xJTAcN/gAQeWfL0TVXRlOGmt7yCccoAW0fROQiope84foUzFuJYa5e1nYl8FiAb5P
NTs7qch3YxfvMD9y/G8fh4lxS9kmeeagypfszs2TyuvLMYjmg20Cs7IlgtPD6zQijv4yHptGdZTM
XaHAeNYTRcVGab83bpeTuQNW2/22ZgI/YAGYQKJSmamOqBBHb21iuf/H2nUsx40E2S9CBLy5wrdj
01PUBSGSIrz3+Pp9pdkQwSKma0fag6SJOXQiq7LS50tZfLlMYDPB9E8DhwRh0HVa0oayKNpO5si6
smon2C2qtmqHcMw0vMEzEkAS/Ilwr0lSwjfypR6HWDxiF1jsjSRTvDCY2jq1NQFK7FSlwexeCgJ8
cL0o39voD17P+vcpeQsSQ0Y+CYlTLIWydCPFhNsNhmzdy1dDTp4OtlZU6HL6jF0QUp9DzEJdsSQ5
M/vluhZcvmchsW0fl8pjyxHcKZG2dINazovWEGWgdA5kxC1SVs/4Ni9oUTcwNI4EHHUjCpcM6I2D
U7gseWwZneINhX6Ax+tE3MKCjP3Vdfnl5ATRkIhzCIwBiloVFr2S8OTV7HQveUZJwNYstTc1Dytz
XwZrckIrtZVr/krcz77ydvnetp/UijwlHgX2KYbjCHUUo7MDGIdDYZal1fiqKVhDbDVm95P/k+yQ
/EGTFpZAQd9/H8Ckx+JJ6V1OuFH658t8bYoJoEoBKs/r2PhCnWonpDHOFJUvKfuulketeLr8+1s2
Cf09EBFeNwAOQamFbODlcZF5GAtEJ4E03cdK9z2dE0aD4RYbazIUG5wmhWVfgowRKFddI5lTtzBC
oG0SuiwaPMK4LwP3UQy8t3bqOVvRH+IkMYELybBBLAqUiCF3F3FiukDD5QFQyXSvKgKG+mGQoGup
MYcsdpwOnC3L0Wsj1l5TSf7lG9/SChj9QU+XwSuGTqO5hwClzRLkCIDtbAs5WmX71lGwIZNHAusy
JXIetEZYUaJzY6o6dFoQ4kZyAg6lGKYRcOYknfrulAMNt5jve1ZX/6Y4fzBHL+QUwiqVtDhHjILi
gJmFs2WogbUY/Ptl1jbvaUVH/OzKKU1vFL3WcXZcXmnafat6l3+fvIcvR4cOfh2ovgaGn6nApBgV
dWqaFGZIizkTCNyP6ZK9AOLBSvvSm+XoRu9wd39HlGIqapK0z7BgytbC6k6oVCdu2yPXSK4eGb4C
OGit41lwuES/0IyCSfQ8ofsPfyjFIEp9WwJ7DV3bUmwW6W2VBCZXm0Hn1jOjA3lLNtak6OcrtZMY
iJANDDGfKlkAhjbvh33ASJBteqpondVVUvWSv6C9jUotdQsW0dskDS1hwTTpapxdwUluWP2Zm/Hy
mhalvsdowTo+vUa8bM+aHfqtF3vRY6ai/Z10V7GqvJtWdk2Pui4pbpWy1QlvN5MrxKYKx1W3Az8X
0b+TOThbhkx+vTTAvvFoGEf7LrLgNAz/oC7YXd0WnN1oxl7q4fX16iloWDsAv75nWCd0uiFho0kS
4Ik+v2ck79VxLnugnveNPaqZowwZ40lvk8DvE9QOkqb7TGKM8YoxOgC9q8THFluElj7+zy44uBBV
4FYpBmkRJ4e5CjAnEeHYlKaGrdRp6vStiDG3pPrvXRKggkMSDIW0BdNrOhSxEZO8FwMs1jX8oe2f
q9awItG4vayNNt4R6KDPHQ4lWahLe1ecgTfEjbFhj/uFgJp5qacXJib10E81a+Zlapu3syJGCQDq
VeMIRHOAdai5WQAzvWV4QFuCvOaGUq4jgMsqXgMBPbmT06tYScxiZKieTSY0YjNQjMKQDzH9q/sX
w9kosnYKbBRXnvqyc9sZq8X+4KDQJAPsd1QrZRq/q0yUvi+kmdAQTL0/xQHrKr46KLh3LJoxFAHv
UaBxqIJG7YtJXQI7CyKLD2NTiSezTe5nhdWMuHlehkCwbbGFCGL2+bxqoY41rQIvAGE4iIniqkXL
cBQ2rx1eFk+a2zFzTSnodipaTizgbRniMcrvM+QuUkaIsHleKxIUF+gpXpq5AYkEvY1CbmL+2daF
R21qdpevfqOChptZUaIsqC6F2PxbQr5kz/gWYVbWTk/xDYnz+m/YOmstPweMCtuGYrFKA1s8omiH
hDpwC4BeQFW1alFpx0nqArvnBvSX6aFb6JIrZOM3ACf8uMzm1pUBT57AfxqQDNr3qrHGa1SQXbSl
4FSmXqw/zD0jw7Sp28jgAwRPJaUC6iTrwGiw6aidCBb2UfMnXzkRmz2cCo9VFifX/9nDwiLID1I0
5IPcBEaXNi0urShli1MTzdKFVjLVmocJb1UALXfNDKwBRGeXD3Lrea0pU+ZoMID9MBgwFGkGnzUN
rEFnbRncvqvf50gn0uqmS7PYgEQqXWgJsEXdrDmRHDKGhbfF74MM9YrFUGw4NQYnZdOZQbQLReQy
MM6oDf7fHRn1lmcpb5KcoAeMRVbZQj311twlrMb1jfr7Z5mgxI9rY04KdZAJTqHfjW6JBR7LlYbl
e6T+DReZY+I4bQoDStKyivFTDRWrz7pWloa0mUTcVGD0NleXd62osfQTsaFfRF3AoyXoDDJsyGca
HJ9IUcLh5WLMMTfR+W9GTe9UsmTzWrxbQuUU6/G+18q71ND9Uu69hMtzhtRv+Mg43NVXUIcrK6Ew
Y4YPX3Fa3Oy5xTLilDPT3S/40AqpXaZXzuCb9pSmcB6mJMPZJrtmB1AP4NN4ATJf6jfJEQeXFXVs
X+XvY6Yh4ft6rosQy5vsqBnHEzQZutyXlrWCePNpI5GDOURS0P7ytEMpmY1KhvaYlfNoIFTj8wct
/+9FGdwW0BPhLWnIxdMNABinVAHvA5nh1Je4K7AL6LUM7i+/6k1WYL6Ib04wrMmBrvwynuPR7T00
UB9lYgp5bXbqt6i6vUxkU88DT1UDrKoK8ETqgfVRoiVxCbFr0eDL87eJhI7V+lkWkC3Xzuny8zK5
X8shvjy2FT1KJ3ZqtYh8jYMjsz3BI4GqTuxGwl/5CbE8esEBtnHoTO778kgmO5CY25V3CtDiQti5
eqdYc2Hif2sOy+JtyqeiAQsG1XfSq/D5uNu50PSmhKsdCIhNtciZCo6RS9jWoNi2RBbPkEwaRYOr
9AGVvHIC99ludgwXYxducDTAGBn0i12Zcb2bTK0IEh2wkqG6KYZuGbAzdY5DHwmZkzCIrOavjXE4
PIYVEcrNWibM6KsGTk4BsqSppI2vYalEGgpO32RuzUk/qio583J3yAN05FyWKBaH1CuRJQCx1iN8
PLl+lI3O7Fhgs9uaecUeeaerMyyjoG3EEpFFjRZByW2tdnQ459dCabtTMJ3JksTNh78iSL3Jphs7
LQyIJGIxnHyVdvtpZqQVNl2TFQnqGQpSg3p8AN2SzG6QvGcxFlumXsUxbOsmJwCNVnSZ9LTQzT+N
LHUpZo0mYMgpZl8/KNXjGDEeFfnULxplRYNipZoKuQ4UXE+aC34LHOUEEm/KsfCY580+D3uGs8Wi
R7kL7dQaDXgK7EEEDHavzpiva7S3MW+flzG7GmQts/9AxFccUq4BhzCUk1MBoQWX+X0g2CNrwenm
I/qgQGeZDDUNJ2GAxA0D5xZDY1dTz2BiI+moYUTGwCpYKD9i1T4/ozFUukyFi2PX74PNO5Lf+Glp
LhZZA5J5nHv5zLbJYb4N2XAg2gi0d4OZXLEPge5lK+bo9FckD4SNhI/tjiAy8n+gZgH18psYpdcl
ray6ijR8S8qPKHti1vO2nuv696mzK9W2CgKVN2yxue1iu4nP0eKHOmOueeu1rqlQerwqsWotn2ZQ
CbLvlaBcY4mPW3e6c/lqtoQN3oyApCaGpQDz91kQsLNMQ/p+muyw72xjim5KMXy/TIK8CFonrElQ
nJQlakZclcxwbTEVvTecf/J/LJd2SxWsyZADXVkGvsGqKHkZDDtHZNzme74aTcB2d4XbL0+XOdq0
QmtaRERWtIKmwj7lDHObgxv6kq09lQ/q9T8IAWibaX6ymhG3HMM1PUqttrKaKWUO3sIys8L8aYnu
Be116B7yHqsvl7e/ZI/SqvzCd2lbgb3OMOMrEcsGezi8fhQ4vR35lTc+AXz9Ms0tcdcFAfA1pFCg
qRTJUmiKLgKuob103+Lih5TtK5lxaywSlOYe26poSwPOyaS9p8m1rPlpw4K33bqoFRt04rNO5ijL
pAEp4hKzgf3o5NXgYZEBZgv63YR+bqljwkeQJ0q/rzVNSt81/SBj8xFsbv4IX9ZMAhc7kCzFi5+L
DLg8CsN2bGmMNTlKY8xD38OX6QO7SmpPE2bsvewZSmnzfa1pUCpD1noj6AwcI7aVz9Kuyh7E+d4Y
X+d2Jw73XLZforc8R33RH0uGl/QvtGWyZkPCnAG9D46L06LAQEhgh1fTkTMV3iRrqjNTsPr7AiVv
i+VhbtkT9OL+Jkgpk4nnqyEMYe9TocdmrMyq27NcFM7yR+75mhKlRkajwc3FeAG6gS13rW4BiIYh
HRt7SuG6rLihHnKr9rkxRCQE8EJfe4mQ7jUrd/A1LM3ydFNweF/o0D5ps3Tktlx+HCP1vKtF0znI
Jtym5tQnXvAnBhmz3nBhVEwKIYf+WefPdcI1eoIOrwClYL22RN1X2oChBjdlQRQIbpOuoghEVRg7
owhkrkyQZggFy8haN5vqe7lZXFnjf1zWuOSyv6iNFSlKbQxBWajZBFJ1ui+1I1ffpNyb1GNMtmOB
krK4olRGASQqqe5AKhHfg/m+VQKzXg5j//MyR5sSsOKI0hqZnEbTLIKMLNzEgjsv7uXf3zQgq98n
9FdWfxjqsI0WcjnB9aCd+HpEBr4xLxPZPivUzZCYMAgiw2ciYTbrYV9HuBZZr5ChFp47Wav9MsGc
mBR0I0vdfREDlGXRwAgoaaCRARuZML1iquDFBpU6+LGyl19FluSHB0DH2dhGsaveBSR6+IMwmrzP
zHiyCJODWBEuczVUMxmzOvONfJPs0tvRK63OLw7JO78TPEK684Lb/OXy+X7V7xTDlBKE/5GP4dRj
X+ld/KPb5TdkjdjoAgnYAboTcx8mi01KbWhTImfA+Exseeg8hT9m3LdxQTE0xHLvlFGT+vIAKNYo
FTjmeT1UMu5SkYVjKYfnPBfsy8d3iR2sQqQH+PNFBl6jAhLfOPFNCw/cNGEM9MwqFrLIUMpJ0psI
MTAuqZYHk3Nl9a7td8DlcvSOoTS+jpyuDo1wRCknoZy5ihvixE6OVW9NtuL2SPfLb/q1bMt3cmxW
N/OB1evK4o9SVUIgxsFUgD8NLWBDdBiCq4CvzSU+VayVkl8zghSDlNrSgyqteKmJbX4f+uk+9uJd
5PMo8rJ2vDMpUboka9DRVgvgqgv2S/ltmK/a9FHkd1Xxxg2SGbUPrcwo631NLVDcUWrEEMkmdtkA
2Nz3ITZjP3MbP+isZU/A9NoXFnropSdGpIVc7EprFakg1S3Px3YReorww2AFKazfp9RFFA9DqpIn
XBl+lzwtMUNFMM+L0hEZr2PYY8F5JTt9n7nBtbzj7/KjSLY2+iPP8Ge+mMzPt0PnsuYwqqtMADWA
NSliZiqckwzPl1XSF4tJ0aB0BT8aC7DwiSERSrPVr6PynQ8w1CoyHKavBQOKEKUpmjock5bcDXoP
j/UVQi2bf84O5TdhL9q8L6JeyRiYYCmnX8ZsLW6aOBcltpTbEaABJVc51NhN7atv/Lk+Rj4c3Scp
MbX7ywfKkMFf57AiKraJGCstDrSe/Dg4VwWDK9aFUWrCWNBUzEUBfn/xO+lhlq7zwg2n18tcsESP
UgxlrlViVy8R9hq9T+l9Vr4x7e1FXwLagN6Mwo+9EkcDJKJ2FlewMzeyxZ2GZRz/7JnMGdl1Jj1K
O5RhwmtRCO3TfGszUxJN7MA7dYfwKGDjbGbqPn+oWTTJ8/kUJ1BSTymMrszTdhB1iCCGQiR7AZ6S
qZzqY+FE2N3D0Bdfw8fP1Ghg8KiXAyCiQfaUGp0N+j5FXa620HtlQamr5z42ZZf39auSwSbDINO4
2vKkLU1V6HjRONgsv+Gj1x7oeQrwobOJxSSLGKVISoAIBGOB0UvFRGQHMH5dc5YXzokhObMdW7Nb
Y1QWe3b01rz8KBhP+9c+2tXT1tDr3MldBb9DSa1WFk2+Y8Gi/ZpJuiAwIvmGFY0h4nphQn8K6qrx
rfRa3QMSx8q97IyapBPvlD3W2D7Pu8pjDf2xnodIKRZBH2SsDC1je7RQFSSPQ0bqRjbVV4KkWngY
qf6746R0zKLyLdeMcK2E4hTPh7rYXf59hqakwaK7eRxyjsQqWn3S9PfK2M1zYhfit8tkWPJIqZU+
LzMNwz0xKvnvwPAoldeyQfPpuROfLhNimVC6VUOq4yTOeChMA23AVrEDgtWNfM1f16/BmaSGej98
YZCULusveuo0CgtJqme4INyd4Ep2e1I0U39rHOOGNNjjjeuzfZnkpuUBSj9WHAMgBa0vnx+AIi1a
yetEY3bwdt7G2JaYGMVERXx5ZB80aMcqbIGsOyW4MvXEpa66zwEFZji57MT3i9MBjP2vWKIbKhOx
kxSOZAlinbeyypd4VNpZfTzbvumKKcL0SnNEiiAUHEkJZMfR0dzFT63e1TzyeEMmmDSTGhGcFbVU
11p5mReYGnOwi2vJj2zOGl3ZXU7s3rmv7aLEsK14o7QiNjI3fCKAGr+P/eYcwaKp5mgnB95nXdbX
reIULUoP1qGqNbVKbuuxf+czc3qbHzQ3wkJvJ98HO9VuXaSZyTRney6uokN/nhaz+e/zytRnUNox
D/opJe18NmB277Iq3Ws8q+i3qSBXp0o02+oOg9iI60qHAh6mp7j8wdVuwzsls9eX9dooBSkNcyPE
OXRI5+qe6Cy+bg9WiTYh3mSLCvmxS0+bUh9cLnNpiOk6e1ncOoObl0q3CxhrQ69Uv2MxDMsdYXBH
+1xqOsbDUhPRBHxGxh1i7rrvzoAJMmVACbeVLYW7onyPort8eLysV76OHH+WEdrvKgx1wBJz0J73
3S7diw5pwhp8xQX6rVO884ZJVhRV3vTcPxU/ecbA6abh+xAfuvodRHIzpyVyP6pambx8H9UvLTI+
qb43WMt+GZJKe16CigWKagtJbbm7uDoGsLOpuivTgnGbmx7eiiVKzxiBrBY1oVMJ1918jiKGJdgO
ScksOpCpRBEwX5+fXBg3U96MWoQba1Wz3k8H5SqIzJq0j5AwWNsB8bBgdshu8rUiS+k0rEtAxT0V
IjvD2pb0JLByp9vmYEWA0lYRZ0RNx0WRPWApTGQV6KhOXoiKjg7RnlWs2o5zVtQoxaXpLaeL8xzZ
kWCrHqDM7heTu9V4q1LM5n20CURp4iUjQzq2XBNMo2KBC9pwMCxHXV5f53WZaHAbQj47NDEmTYru
Cg0z9uVnzSJDXVZjyKPSDNCXGlZ/pZ0B4O5rrqsYzGx6k2tuqCszOCNdehIsit87O7uG8+MAtzb/
VuEAiTepXfesyaYtjbEmSd3bEPJovBdg0/LQHVPDysdz3e0lI7TripVr34xn1sQos5PkgdFK7S+z
Q9DuMrcLEM0sWNMsmum59ZX7y9fGPFDK9BRSYihtjgPFBKWz2IUdA182PNW2bmI19MnYsVLGW696
xSHtnGdFmPa9EUIBz4llKK6esjCbtkQRU7xY5U6afA26B11K8iJfFFxYmqDA1MtmkCy7rpA8xtFt
pUmAvY9VO5gM1SWFEoywjFPsuUZqht8vx8rNvSGzO2e0S3f0MxYQ8DZTH8QowVgKbgwqjL7Zav2W
Bj9lFJOqPDcvs7R1N2uOKGFAH2cQdjyINOobZsqtgrlqjEFBpWqdeToU5TTj9qvc1ZPFlIeAwcPm
E8I0JYZdMXusYr3dZ2ulFlJX1wsSHsNrekX2nade44zXiie7nYfdqYw00paVX5OjzkzsikyY4xjx
bR17g77v0hsB+4aH+vby3WzajxUheoYzLURBl1MVwct5sslaDs7pHzing3aAJ3NfWdoO2te+THVb
7H4fJo08LIhkO6ueoPgR3Urz7YQAbWbkhrf065ovSrKTthmEKUcKp1USC+vcsWnxRRAPUzGbWc2g
tS1+H+xQl9XHQ6CPJdRrXh7a6FVbvv3VcdGl/EStpHyES2GPqR9ox6qIzLF/vExj021ZHRg99s4n
Uypi99s/UewCGKr6BBRbi0c9J3ZZGTbGidFtw4k4VbKa4jUFAATKajPUWEqHnDkd/KzZkT6/1zBL
G74htYFsF/okBiABOQp5PuPYyO9cokPphQJu/1TGCnI0CW/qmb8st0uyKyuMtFSV2RpuVZ/46GzE
OyF1QokBg8/ikvKPVGlM026RSNMFqVim3v8Tl5SDVBZ5pLcCuGydYrfYZNNY5eQ77BsxyaJcFtID
Q/vJlA00jLiodSXFoVbncQgsXnoQAQgcvTIuj6EkZEpJyEBWCTKJBybnnYGkHoHB5xzRCfeGxb/y
38geYAjQT1ajHkP90eiZY4RoDTs5YxsDy9bSXSnZaKFdkGWyGI+MhhWTs0SLOClC9ua9OhrYr5N/
50cz5EwOTZ2o3PstkEFZMJrkyL68B0HAaBAaYMjE7+d3p2dZXoQRwsYxTDHqghpIehcWllA9ycF+
GJ8ZN7h5lAL2dgFJAyvPaG+pXRbA4GIwCVVoPAAAAbY3WGbuKw5QSLLb0oXtepZZxY9tZ2BFlZKb
dFEADNfBFxQEE8UlrwJ0tPoWuI0TXmd+ypyy3CyFoGdQAy4JID11idJmQ5Niz5+S5Xh/gVfvkdlQ
vteJIyOqlICkFikYV5rOcWEOz3XtsZ7jppb5oE4fshRFUr9kMA2TUFvFxDuqPj5rU+5gDzSWMmd7
SY9/yPLL5bvdvtrfPNNwZwF2mit8kcW2LuynPjTL5pTXd5dp/MtNfhAhrK/yfuWgiWo9A5F3MjBR
Ij4KL8H9q3STXfG28LNgD7BsmouPo6Q91Smq4XCN8HzIpmnSEF/+zBGK8a7qJiZ3zeoyYZzhl8Ub
Qw9Yugk3p+cAtOWwmCe+lVlAW5u5t5V00guM8lhDqIcRRDt8bN8JkHrkLrkpXKHz70U/zi7qI66O
amtmCW+RNzNcWBaP1NvIpVHtOxlHKjfoC1muUiCp5uMfuUeri6PsfNW1XSMOGixgNrpS+WzwLzV3
PeZnzchQwbDi8lpT3CJCJVRnKfLNkHBFm5zASkiHuS/0QgDtwa12kVWdhwP3ILqDp4fmf24cRh51
fZeUpU9iTLIKtQ4MgPi7mvojIBQTxB1/eWeUgeeibppmnUN4kxRmh8ddNMiWdoys7KYBXJ0bpaan
bOmFblAjO8iwlE83DYkFWbZt7X6rD3pXXosF1+i4h+cfCZ0loI2m0K2iuorw0tDRYemssHCzM251
PXRfty7EclK2BlgKT2nHm93YmkbRmDOMq3ytYE/MFFqcWDNEkPHGNCKhKwkEcFTb6KMS2bzg68i/
Rd2rurAgeDYzwmvmxM9UJgF4F0CjIMpRcMdbxKG3mpP9IFPi/KGzuF3ps3buMEREo5RHk3RlPXBw
xTrsuMjaI8/cb0E++qtD9FtE6L25cRIoaRTDC9Nqu9oRzzkdrfKbcgPT7cy++CedcutDpJSFDGWs
dFGOOC47DtL3JbwB0N1figOlJIw5j0spDCL0tAAlQbkWlt7EAAyDCutuKCWxDEWO3DZssya/ytoP
/j/D7n5WdRqlHmTgaqYJlj/beXCUsWqrWBgMbIYxH/qHRvaZ+qjgg5QIF0JBLTqO7XkWJrRrvzK8
GIaBoNE15a6ZMyVBtgjmh0S7uq09hPcEHA0md3eZGEPl0bCavTzrc2/gkVbxUa8ijObn5pSfUFuM
m+cxYm0a2M5LfBwiDTHX6RGfagYSVG1kqfsKvoXmcA+dMzmlnbp/lJlaUaP0QSyFctJziCcAP+4k
CtYuSSI2SS36ODOEgyHdNBbTKBkA/4vBV5Q8NPm3IL29fE+bjQIrRaBTiqDVwmREzh/P5yxanEm2
QVeHdNfvov1falE6N54P85ApgCe15elcS96cs+zstouJIiGg2XRk4Q3qXgy+VqJ0AgXSkRXFZinu
x33gcWesrwPGDWl5C3ogpo/6g7Yv7cJjWt7N+/r9BVjU+dk4obGvKYCrgvYfv9oNu8yO7NQK/MnS
TQUh2HhgeWIsgpT6i+VsjLkSObIWnYQAvjR11s68zbhuxRKlANNlCmK+QI4sjU6dcAtUHDvrsB7g
MGiHSUAArdwxZFLcMoYrilS4pWccn2YdEjt5Y2pmeqX4qOtVPnY4cl6OAofM8AC3tccHQTreUtVW
UvOcT7GoBNrDOJRWbmWamUFUdATqLPWxHaiv6FGO0oztTrMmE5WPwhewih7rmxrjSIal73CJlvQe
WqovHnCpPuNoN43NijI5+pWLxs9xpfcLgjDFLHaiZbjyXsa6SuNX22K6G+3OihxMYDHIkof3xb1Z
kaUe5twM2YxNkogwK6vZST4SudFL35vRlUS6rXRzemYC7rBYJS9nxWpfAWlUn1AimwRTMSd7waLj
6E56inhzmC39LKGdpvmpXKusxA/jSaqUSpXUehiCGSmJUXouhcdsuvnL06SUTCtKidhmJJ5Am/6v
KtNJ3gU+qTI1nrYzGIWLbY97dXuUjkm5bC4wnILC9wmY3LODub0D52DEFt5wbxdXJL1bWB2re2DT
h1iRpRRPJCzzmI9IS1S16AzSzogcY8B6AHHPDzcxz9pAuRm9rMhRWqecWiyfJ/WZIN3ryfViXOnJ
PePmSF7zwjugA7NRXWKg2MEtCk7NrvUSN7VgCI/sDspfnUyXKFEqZpTnvm8jFDujXfnY7FJnECxJ
w6ZvzprQS0Y25lVYuNx5hdfgT/nEgvrYrhl+nCe9tz1V1ZFfdDyD8l15XezKNa6ac7DrTPU8lwB/
nnfJPrRZA5eMV0+HakM0Slj6AodpkSOz5w/qZMnyT1FjvEHGG6fjNWSyWlWfUTjk86dafFomnqUy
WRQoLZIIWqQsPCK0eS+4OgyhW3skCajMVn2EL+FmHtMOMtS0RimWeJgDddFh6pNdgGmt/BQ+AH9u
2cOLdkM3OqFedflBMN7cF7DbLCrmWsWbU+M9/jWN+SZj1v2Jerr0FCg9ks3jVA4hYmthqkJTmgJk
pMcjgQTPAnmPySOWO8G6OkqTRJFRjQDdI5m4zu0dxZX8zpc8zZldTP26oR15l4+R5VDQoV08aV0q
pLi43Azfu2/yXrKxouzAv6EtAG5Mb2ObiSfakcPqiN3s4UFj3v+63CId6GE3eSHnEmxDPpuq90tI
Aein2ulRlCzVjV3DNlhODON86WCv7jo+SGo42cIdvx+xuqU467vYQtF+sRaEs6EtsOYYGS+DXpKZ
T8WSzz1eo3A37xskaHIv9IICJ0tmrwKHFT8zHgYd92W5pIclmkPtdkh+dkAYCHjVCbk/6Zxb3x6l
ZPhJrdt+Qoa1DE9hkgLA7ykNny8LJ4sVSqnUgJZCagsRpjFfpaNTK7flH+VoVkJIOShJtrRod0U6
uh6rs27MZrH89xXvJA+0okFpkbkMolZdUECQ7hZXi7FPLEFT/SiYkyVA0PNzzhr3YZgynVIjWpoO
BBwG2hglO6nZx9MOA2t2OrI2MbEcPLocW0EK9EUHpeCEaHkwtW/ddeECr98CFqhUW+Mb9r2fF8aj
YjxjGhW2aqawQSSPN6W9AUSVuUKI5YEYVLCTFkM/iyM6YlLgjWKYMNhxP5bG5FpTfG6c2S5tZFZv
8xdWrelXm9cFi0PnIfSRk4SJcDY3LiT+SgbQRYkPKL3U6pzqIJuiqx5mW0KBfYJ1Fe0KqQiWDvk1
3nTpM8gFrCIgrosFtchgh8Qb3ZMfBxT3XNWqEPeR9XHcLencqXe9O9qinSLyQ6jkBabiQYfiv6Pa
ZLU0MG+E0jfqtCxd2SH8jHaGPwP+YEZ6pnKDXW7lgJE+1jssVD6rDIPMyAsBIvjzQYRdGY6RBm1a
O5OLlR0O15nJHWc1TuNn7wRomfe5Y3KqTpyLTJh9WQGy0gsGpZ7QplIDxlEgXEfXZJ5Dc0iorZAp
QYuVEGJSoxTVGHLJqJBorXYEt79Cv89D/9zbIuzU2Jl/axkNSkspgEluFaUgTbzYvpD7yyG1xLvF
6o+Jn6CtnInueNkUY6Xn58vkBC6QxAlSbdzB9iN5wWFsa8IsK0mwxS6rrYHh4Ug0cK8yCrIcylCO
2hm7GKzlBUjhQ2gaD/UR79Yqfi64xB+XReayasQq8M88Glndh9IABTKNvaf3uQ8j6v4dCXLMK+WQ
lWmPsS10pxgZcAzgSSkMN+2y3cc2i88EilYY6jaH3YeTb8ahZg66rfQsQI7Lzj06fD5TmcKxjLMR
J8X5dWYOskOqZ+izOWJCRGlN/gy/e1/sY/ho+dPlE2QxSGmVXlAUYRkQAypTY4aqO1ez1af3f0eE
0h0K1wqRkCN4KaT3pdh1/PM4vV0mwZRwSmPoLa9kfYqbGqGRm2veIQj0xfuCimrihGekRRmicdmz
keiRVUObJrkVoTNqYR9pXjlVZjLcCpjrucwZ4xnRY6sKVyyqNiDdogg/DfVG5RioqQw+6DlVDejs
/TzDfVaQUayUfRNO5pjfGKpzmY/tBqTfzifWZX6Wcn0qs3GaIeVZbwVegUay4F69E3fLr4x4djIY
UscSiV8ftNYOPbAsVAMESYZa/tF6A2oY8f3och4B0f0/JBkJC//urEi/vmhFcYCm4OoKZzneZLsK
7UFYccJbitMCA7TxYhZ05nbha3WklOKoDbXt6hI+QZlDZ5DePL4yo8f6OB//D7AWLEmkdIUYY5FT
ZiB+HNzhmNwLx8QG/BjUUz2gMBThlTF9re0DxdpGIO0quCtKZji90jNVh/cr3mDy3cps/bp1o1uy
U3VkNgT9i9fxQY0yJ7w69FVfodjfoREDW+UmU7oV78RXkpI2dqxJyn9JeHyQI+e9kpZ0NrqYN3B7
sie5ROEngpV1gF/QMd4v7XVXNPsX9Uo+YWtWxUpM/8vr+KBOyU4Oj2eJhgpJj/f5F7eYHkAvm+Is
iAU7C110oR2zMoLb5uaDKCVCkVxicw2sgR3NjamrVlE0VlKymjaYvFEGZ9LUVA5jiA1X79QGM9yt
FQCzKRZNoLtBAwBJA63WjA71f4lAP5ijTNA8SRIfyHCREzTip8AXKE+ZYMVW8jgiw9J548uYWCzo
7n/RAR9UKd91ySdZ4Yl9IA2z2EzoFk8q6UR0Kq9ljfIxro+uMcpJko8JabKUOr8O/Lb11YrhkJDP
/apCf7ND93FWERd39QASGaCvBeQcZ5fgJ7Os97Yu+yBDKZZu5kqt0BcylnHmhXejZSy++xdr90GA
0iVSwGV8HyGCIdNGkSWY4b46tDZ6AK+I7mKB8Wxb8Q9ylC5BU4LOiRFkj+f92nhUuOvG2Depx7Dh
LAGglEYYBTPmc1AP6V4zKHxfhUomKRYUQ6Qb7cbwSFKfmZ/djJYk7NhGPRlL/uiu7GTQO/F/SLuu
5rh1ZvmLWMUAksArwyZlybZkv7COE3PO/PW3Id9zloboxWf7WVU7AjhoDCZ0LyNiu/BD+GjuENm5
xSGOkbhE54rPpJnSTec427OEbwdZHwzylUiTzZDw7Q3UCBVJ8KhLlmQJ30sztMJseF2wuJ48xfnR
I12gvsuzGmriECwuvdbcxqmv2YnryJSfZbmr7RbL1TqFr1mFvAREkMkge5RK7jqER7w9OzrJvHP7
Zl1ZEnDfSpZlyWJ+s77wy6bYKf5oOD0GlbJTeCfjgNv00pU1Af6h4ACSmRnDLjW7Htn3uDrG5M/u
mJURAe3DGtOxST5Fr7gbX/GUQeuNo2N84opixV77mEvTIjLHFLA+sKE/0xchsB7ioLpruTWOQu3x
7BdnfJETa0gMirVeSC/PEcFkDYi2X1o0VfzRvN95E8Vu2xJ6y4yi4ckLldFRzH3aPxix7HktOWti
ETcDhT4LIxxn69Psxo8Rzxv6/Ud2Y5/+l4FWifeJ1dugUsOk0fCRSu0dte6Dsva6dvQkSCxblAAg
AZSozIEgg/Rj7jz1IWmYoizO9t1+PrTPslB884JZfSkBK9SQFAOreUau/swohObTm5YAulriXF6Z
zOUEqBjSAcqMA8BenfO7Lm6eekuXjBxvR2qrxQgAoQ/RsNg54kPOYwTMdWpUifV31t3kc07PxA2+
ycb2t2PSlU0BL0Be2w4Bfz2NLkJSTtU0OAng/YUTZvAsPmYD9MfLe7n9xFgZFQCjpVaWVjbCnPHU
f9CQTe0zHg0jNbLs6+vudnno/Pb42kUoueEkn1Gs5iq5NoeZikghWq6C+qGnu8tL24wTzysTa7bm
XEyDOSHgIXteyhwO2l7ZEykx1HZ4vbIjBIpGGM92ksEOb8fkL9DhOb7mLXyhRyRfS3LExPqsFbZN
l4QN+FqU8kDazA3y6zGq3Cmc/MubJzsAYml2zMCksoRgpKlKDIMtXnlaDhGoWziFeLrjw66xtGNQ
5hECgiRa0Y9RjpBHLb8W/YewOv7logTk6KZBVwqKy+TK7B0+nDXhTg5UzwIhEm+Uq96Hn2V1fNmi
BCQxRrVtS8IbhEpfaa5o/iJZFP+BN++hlf8JsKHNQxFHHXC38QYvGdzo3oZYSYNQjVe8mIm18ZpB
8V5W8ZFcY2Lltq6ieVZHXGNjeiLDw2Du8vYvcVis2QYKKU2jA9bPDxMY+eKD+cxDe/1OhWQiL2gF
j7M0cJPcnGLJVpkTUMJiYBglaaA/z/NE6PXQHnpv9nLOxuRJPuEmVEEFmxkEysrktbK3yvNA+6xP
jAaZ4mGHcBG+yVmkEfLcjJXTQVfOQ/HUAS3avYGaZbGXhfmbH/JsXiSMCeosqJaG00DRAw0NJ2C7
LP18eY2bx2BlQ+jUU8Mix1wGMvzM+jpEaNSRhfSSPXzV5VztYZ+EgVLNyHJk1zy3YkF+gKdUpU/N
TQxeLYQ7z8pO2aGaX4WwM3xpduqJnhBju91zcZU5+gu5a4/dnnkykmLZ7vG/r4wmllaEc4CjpkzE
RW9JoDcyH+TX1BsYWa1LAF8QSo3gYeLVCohA8u7XGuLH2dWPPJGslYtj0iVjAhAbUcq6HnzVXmup
Tmp8KSe/NTRnMb6i48mpqExCUebhAgibU2snbYSPpgftPasLN86mUx5N+79zcgGKVcw3hXgzo5c3
ubaGu6H+dvn3ZcvgZ2DlBhlk6CGdjpA+XD7py4sxvrcWSYix/eQ/+4FIsFIaQ5US3rzLI9/huFyZ
aOjjuUKZD0gOEhEQIaooCZcW95ZhfRmTr4QdWitxLBkb4naebbUg7virTWvGwQa3E3IYLToFMKwC
YEWDAMA8OvCeNmnSXgJERACIIF9KBQU5zIeeuHQYKAi8AJTb5T4G1UQLfV++lbrD6VdlCh/StQo4
gdlvFUpLvMZ5Mr+YO0gReNkzZ8Amu/op8mUX1yuX44VzTATQ6Fk0jMSCs7wW0NzUr/f6R+LZe/LO
vOVDQeERz00XDrurn1H/DN5PHy8fCQkyEgFJ6ilr4nQGkqRgAjKrxrFKSYAl81MBO1g8UaYm/LWu
xgfWW0fLVA5DYbv1FEoaInSZLQFAOj2cpzTAfs77zuMjJK0/jQ71TSd5x7m3E6+7WkJnvjMf2qO6
00KH3A14kRb7/LmT7Kwmc2T+99XB0cpOIQqf1jXuBii4pCflEcWn8mG5ivf5NX8CVCliEk6NnOxj
mWbTZlh7PrYiY8sYLUrQ6Dz1GGKQs3hSjfsy9rXuW6lJIE/iQqYARItdxXpW4QNnqer0FK378e6y
k0pwWyxSBomW6xYf0gnK0q2VD1P6XVW/XraxnUFdbZiAO6oy2aM+4vLhInGpvzzDO4z9gq5N9Yo+
ys6dbEkC0sRdq9mBXaNO100OZd+H8DmlinN5TTIfEOAl6vt6nnIsaSrZzhiZZ4eal0efjSrbLYG0
B4p/6AtoJo41Zl0+tBOPEkYgN0FFBoJ+N/yZkZykYeTmG2P1tQRUKbWwi8A4+wM5UXL0o511HJCe
453W9lHGjSrzcQFYGk0xKv3VA6dPuf401BIP/4X3WbrOiEqoLeaB2dj1BfSXwMuG7hreejmBZ4xg
tJAnrmRdXdvWoGCvYpJeN02RgTC1zaJttZa38uJL4W61b5VvfOKHQ2Ejo//dvlbP5t48kCYD9VMV
XWT63vjSHbWD4loemg1f+Fxf5EsdcdM5VvYEROrHoDGSqUNq7Hr68jroDRb14JB8sDHeIJ/U3DzL
K3NChNSWepSYuY4OKP0mDXvQGr3v4ZmXz7LMiABPpVkUUcolwWh5O4QVSHJ9I5JgoMyGAEpjt2ho
ZEQyU62uNPNGSY6RbPJK5nqilGndxGCrpSAZXqAajDoVoslDk6NRcvA5p7ZUvXLz5K4+Dg8ZVrdw
miRGbY64Oyr7czXdKZN7+btsYuzq9wUgqoe5tS2Co9R0ENa9DYd3WWc77tzoEjCX7pyAQQXp7DLl
FBD6vniXo0HYuub5RMxWn+R1Kak1IXqxEJlmNGK4O3barvDSU7Qzb3t0duU7U94ZJPE88dWUDYXe
BhRdkp39tZsfleRgQQ3g8peSeIL4YEqypoNMbI0XukkcSlrHlAlXbkZ8Z18QqShVM8oQ9DW85hyD
OsM65kdO+Sy9/GR2BCwIxmUMxgE+jabcqceMtuElOyDc4FJMZnvW8UfuElWqw+j2h0A2uyxzDiIA
xVLWsxlFFK54kxyT+/wEltfQ4Ypt+a5wLUmAKbs/xGdSaA8z5Jexry2SebNTHdlVtAtvytKxMbPt
8yeh7GnGD9ObWGb1KQXYKMuw66YAV0hDAUst+Gu7/QTy0rxDAPW+lT3mZb4poMg8tE1Cc6D7Aqp/
tvwzSHVMNoOz1YIE9CjnnASLBX2nxut93Y3c5eqVTw28QbLWH743l/ZOgI4+TgobklkY2SkGN50h
m3XVWS+0lyW3+b16wY74xIFmD/SiTXghveHSLFD+hpTTj0K9XJpFgvPiK6cqO2gscjJKlsX7ToGU
b1nfKGN8SGm9N20ZS4lkD8Unj0oX0nYJ4Dei+8zKnE7L3AhcPInpX0ZFCfKaApYMzAwspYOhQH+X
1JNDggcW7y/bkOGFKeBFaObjbCwFkv+n7J5POOXEy1/sPfJiN9PoNonkrtw+TpZp2AZXTBfZkkbI
wZOZk2qaTXM9lZWbp8aLZE3bX+g/G2L91TA1cD6B5tgL3vc+70CLvkBSzLXRjTh859KVKPAdZYns
7Yl982xVCG3TPFKUOIPPG45+Mp8C0+E9iTWeC19aL/w231kARKjSoRvyVW3Ak6yau8PbM3e2z8/k
Kpwamq4t1QyrVvf0gZd2FFe9N31zr3qJrxxlVDnb3nk2J3hnSjWrWbjIjYWZ6OB73T6Y4Ze/XJLg
nJNSVXMf4GQn1+Sku7xSiz72k/VF9fiEm2wgZNtvwMmPZlVVB4/DzztY0yKOqwacC2P3oVYtx4r8
PKkd0jxdXtf21p3tCFdKZTd2HFBsXVkXu2KxD2SGdNVo/fN3ZoR7JczGpcs1Hrl1p4S965Tnuv7L
lQj3CfSj7SgNkWAyUn1fqXQ317XT1oGso3T7Pvlvx8QTrbGybrMZM1yjO7y+wbmmUudwmMLNf7y8
b9tTjpBT/38/EPsrbLos0ELh1fpP5FN1rYBUudxXn9EM2b4wNFqEnukVrqzLaBsZz1aF84sWozxK
I5RAdO0u0t/N4wfJsrj7vgWIswHBvY1JnXStw7J4Go1PhBTP2i0fZCx3qLx+lGVZfwGIZ3vC6c1G
o20ZJ1MlD9UR6V5vOmZHAy+W8JRidDPH2GZ+tJ6UB/7yD3xZ7fcXsenZPj+GK0BkSqoEOqcS4e0r
nD8MjN+3BC0RCvrEQu/P+BJXbsPhZWVP1wJ0DVTY3ykgbmowp29u4v5Phq5XRgTsUGdNb8DLCDav
5DnDEvpYcta2XzDnXRNQw9DhIVHAu6nRk8C7pfiQs5zgRoK1YosFMdGmGvHZ5ikrrkJqOgp5Fwf9
qdMGScQhWZDYaLHEo07NGZb4aEK7T/f9rj3+DxoBMjvC/V9mLVXzEEkAsufaZOFNceTIkeyCd03k
8hyK/hz4ta8+qgfZhLTMtoAdpdIB7Q2skezL2wKKaOERHWFX9vEyhEguLnEunhiQ81C4h1dFCLmN
GzVFH5+sQUtmRIAN2qAJvuU0g6N6VPqvKu56QzJQ/ouo9z8nZwI0dEtf2q2OG1g5LDsT7xPz0XIG
nyc9Y/kEsuT2EsfXU6ONqlhDUkDBIO2H6L5CF5N+1BCP3oIc9kracS4BenFenZllDWkZeGLtcw1m
VC4TJ7qrrkY0uDf7vnMmWVQvOc1MAI1EUTGowGkT9fybQq5ZftvVX/5slvaMfeKoOoZOwcoWwMuX
hDiGcRPOz1MiwdfL3vdmOl0Ps5osDfCVaIU32OGO9YgwjHJ3+SRJYow3U+lFlSxKu8TYsQcw0oNf
Qgmd7NkJSyf5UB85uVf0Xl8caQ3/cpTxZjJdz2LDyPj6Wp9hOie+4s0wyyMnKuYkKBgo+SvMMFQh
6iAq62bGSTz08Ei0r1rvLUEsgXjJeX4zq74MZllSE6sCRXF74kLB02HC5fjFfn1rybjRtkdY/vPE
N1PrRa0n7TShgGw9RPeL1+/bGvOSOZhKUU32k7sMHIWn+jjslXtqO5PllGA2KFVHOlh8GfgNVYg5
5iXQaUF1DmTTbrd49SnG0jkLLEYydthrH411++r9Q3+47MD8RP86mDRUIQ6xWY4L3IJhK4ruA/XT
ZKEw2xT7ypw+pNHo90sjS1VwYohLJgWQQa+p0gQcRsledxFhPTQYkMOteiV7AMgwgG/6KpCzpiYz
tQHvwLD+WpMnVmqHWtX8yxu43RR/9qHXdqWVFbWYGUXIn+Bxu+y069THZAE5xtf/FkqLbzK33VyX
ZeDI6TZR38g51gtjoa7Ca3v6VEQfi+pek/WJbXfdr2wIe9eGyTBnE+6eOUKvXe5Hd+M3aJBfLQ8q
eq3iXXtQrzQfRB9SOaHtxu6zabGWaSigde5jfLbgk+oaOw1kyPE3zGh/GTl9GjLR1Jcpb2yi6cqk
EPPFMakDhVNI0PRKWQ79JKPu3LzKVwaEwC5Ykj6hBONcNjtxqtdkZz6amVd8RrvKcbiVDxxKfETU
oMn7Xi1MG3fs2H0u9WcS7jPl8bLny0wIAR6bWN+P/EagLHTJ8M7SrgMqgaftx99q4/g/sTpdEETR
bJt33JeNgxE/kBShDcED4ekPTnFEef7lVXHAe4NOK4MCErNIZxHlIl2VnVUgmFGZX6YzuvKqGHJ7
agUBbxIQSRjBf/SSUQGFw8KO67rCaRuW+0R7yuLnMn2ME8mTcPt6Xa1NQF69waGOdLwJeTMcn3tN
S+QW51etNQb6AwnSb15qK3MChhDwWCYqMktQ2vOz8YNN9+guujLr9FSUtZ8Mo5f3i6xkITlpYp0z
ZDS3CxvTDPonzqLGY3QD2jbltbrrMBcicxcJcoglT3ueB2o0iP9S9tSHJ9r80eTfeRPFiudYz1Zr
90BDcsP93ziEJ3IskYp+7R2/kfFIydYjhHllH6ZpMuO80fkQWt4YS0BDk5wvsbA5UyPDKAg2DCnA
3uWT0AGulf7FBvd15Wh7hslTduxMVFXHxr18tiWIJVY502QKGeMCMEM0+/FQx047ladcNf7so1mU
oPHHpkxk86dVXajWiGqMobvg9/Y5/7zSuCYyjx6v70dEyum2/eHOJgUIsaeZKDRBIFejOYJq3/RO
Aoy/gOKzBQE94kidoV/e8bkC/cRTMPk+uLau0yM4/DFKxr7+ycc6mxPQAxVpyqCkBiAOH3UE4+Mn
48+Idq3/bIg5pRiPw8RsUesJP3QeT5PlaJuaTjzeztER/Gfdzyt7QpxhRFUXFJwfNjritQhp5/g9
iCSveQsk6Dx8qbLzNhie1yeEHYlhZ1b7o/DC+W+1Qw4ujwr0KBD5QugmK+lvn6+zOQE81CTIDTai
TatJDTcKsLSictHtdPwrz2D8KKxiAjNp6ibgc7xqcmDxLglvjEHi7JLTJCaW9CEPDZUTJI6lPwzo
O6tlFraPk62CqpezHxkm38zVKqrADiODoh9xwJTkvofuANI7ARj09F33ykEh+zrbvfAri0JoY+pV
lUGPis/h4aWC167uBg/JMb3V0RVvHc2bAQyYyW33nTo8tB+fZenNTf9Y/QMCRhWLElZZrefwi1My
Q91BcwaEB5e9Q7qxAk4Zha53nYkuJF5kqt6hc8fLXXpNUGYq/DRyZPu6PV+7WpaAVHoeZz0oBn6E
VQSdpcpjDApNPpgv0wDY9MuzKUsgXQxzawZhFlx/CW879aaQ9VdJvpBIXVOWXaQnNh5CCGcUW3eX
4XEIvl7+QDI/FBUIlaTNaVCjCZL7YfsITlR/ccpXOjVyHE76y+yNXoD5k8ivHuJd5poyQrrNIGS1
jQJQtYqha4ThJNSj6U8tWrjKYW+nnaMEn+xQst7tDMHKGv+oq5PeQJB3LFWE3cVLSV3liwLS4min
ParMaTJUsXhSSeaU245i2JqtMROMM8JRi6B3Hy9c6bhAm735klDZi3bzyWL/Z0CcZkx7hcYDV0Qi
ez59ne3aEJyjzDUfikN5VK9TL/Ts4DB8vOw8/Cy9eSmtzApfjij/vpTapnFZdp3GV2rkz8l9mEBq
+6kaZG1C24+mlUXh61mMVJXFOf9isuPM6lrngGYMrONP5eAMD/LmasmnE/t3IfFuxzSp0HsY/2O3
t3b09HdbKFwDylxrCdhleGXwRyHNAO0AFyy5bGYbSs4OInggUvIYY1wAw0EaQAG9AWWEBs1tmYKe
bLcEtNdIY0Qqxfuo1o86uxnI898tQwD3sdRVJeGJ9soMHbq8mOZLN+buZSPbePTfXomP1mbqtTTO
4GN9cdUo79KM4FWSOGwovVKX8Zn/4oI8WxOiUBMim0k2wcGiI7ow/NTP31v3sVuCpam7Yd4cOpdX
9wsAPBsUwtBx0RmruVq9cRff8s6B5Xl5TPcEpbrQrT4pXvT+skWJU4gTjkpkRmGJYW6kpkYvK4K7
tLVlbzzZNxNwYWI6HRhPY2OSdq95SJuDBCv2SxeKShjDB9+hmx2iBxmwS3BXfMNG079k4mYKAWkD
xZH+dqZHK3u5vIWS4yuOLap2lrULf6qw5J++L52hNxyl/iPhkTO4itrxJIkysyGYn8JctxP36iEe
vgfVnzX2r8wIIMGmHFkvDqmcaUjlz3E0N08n/hSXU69t75wNxXENl4Mqvh3MviBICwFfw8VPspuQ
7XVDksnb9r2zCQHCu8kq5zKBCcO4jrVjNIDmU7W88mvQSeqovzi7Z1P8X1kFL+30L/7F36H6Gx7G
feINn0HT9IDm8PHaugKtmxShNktE9tmo8L1UrWp70wQeziD7GavrdH6k1S1TUyetPhbFMQ1GKAh+
+xOPPxsVkD5TMFk5VVrq1UXr5GHnDNAJiD5eNvKLcOJfK5pIm55VTI2mEfcVvYGf8/xXcxigiXhj
+KioJE6zkxjkaP42YjobFNB+iMM+m7kyzKI5BJKc5T77jPw522f/QzfpL95CZ2sC1Cu0C+10GSOo
zfQgV0Q1bHTMT/qu3NFcmvPaxsKzMSEYBGcoyy2CfF489o4avnRd7NSQs4xl9SHub5f2UMD6XA1n
BvEAPCnzAOQjoRP1L3W6OCn5hy63wyjjmN2+v84L4xCzOnTpoLBY4cKEpnqdIb3xZ0HN+fcF/Mgx
hq4mXNYGg8U7PW282LK9RjpVvLkMqpqUacTQkQz9eRna0o31yLMoaX4assiJpy+XnXsTalcGBAdo
ZmUART+SyaAYd0h0NZaWJDLjh/7Nl19ZEL78ECkQc09Q5Ar796wbnQkzy2Y5OdU8YRroYcme51gm
07i5bYwYaF82qMl04etrej2VHQHPjqrv4+i9XUtYfjd3bfX7wtefraJitAAiKFbq5O2HqVucLvl2
+dNsnU2majp4r6mlW7Zwb1RQKyVtgoqnilmwYfxG6feo/9zEpX/ZzkY0C20LRuBijEDo1RJWkwxW
php5j7T07jW0PKTvuwPvmbB26Q5Xk6xhftMgph5s8JiYhF9SP3t1OJIU2j8wqO7TDCRdIEl2FXew
3fG1kGbey9LUb/3BVNcGhRVSvamWuIRBYo/gzwLNgozZb8OCRjS4m0FsAoJa4b41MbmEHltTcTH5
4LEYXFzSqdS3TodxDfQpabBhWOSVWGIFaV3PbJQPBgwzLAcjvkNSBHc57tjKq+PMSW+mvHO7GKPf
VyVa9heoBifRQ4qTdtldBCTHeYIwrkoNOItt6mgb/vnjTSRachrTye8H5JfqJ6V9nvXnbBn9uD9p
0YfL1gT0eGNNOAQFM1KQo6uTP8/2O7uit2OZ75c294La9GyjPU2K7TeskNESiD76xrDwQVOM0xcB
WzC5B2686ZjsSAKv8WKQnWRghwyYq1WSnRUjmzc2hfgJPLzBZKTW5KN5i58K9kjfsfeTG0G6F7mg
r5e3VvAn0Zo4zl/OrErK0px80lwvuWt07zPTu2xC7ER5Y0MIndBmU9ppBhvVFygxopacf+Mc97GL
yVnOGpN9gsTd8bJR4Si+sSncmalSECvsp8kPCxA8xMAUXVaX5z6+utPemBBuzaUcg0qZ4ZWRPXhF
Uu/MbvAsC7nYuJOU4ze/Elo0qEkIQ6uS4IdqVyazFWE1c/pkVDD2XI3+5Q3bPNErE4LbWamqVEOE
1fSoBuFd0iLMTW8LqA3o3YOePly2trl3GpBDI7pOmfi4MwqW9WZvTH693Myhi/yrsywuqwrJadre
uLMdAad0JZ0jSOlNvkqfSOna/XvaSkKbTRO6rjIDbNKmbQjenepLUJSQZvbrZHJCjbpkrJ1IWo+R
mREcOmD6oCypPfnKuHhRP54iNXcjs5DkYzbNIMhEyMF0ADz/++p+UYoy0ykkiPzMMLyiXPZDqu1a
O5ccT5kZwaExFA48sODQ8Gx/7pvbSe3dJrMkF8cmCqxWIzi1Zi9q0ZoznLr5Elc3RXy47MaSZYgJ
RzMwkhHjtpOPwTLfmMl9jAC6smVthDIzgotlOcjmFKuZfNbUx0btd5HWnuZapjsppEN+AJphUsPW
LcTLojTYkinFlAf24EM/cZcgEoup7tsaprCL0VH1SoIBm4izMifgp60qig4m5MkPpruauWEALuT6
yh4WR0s6Z5GNT25CjoFeT0M3mA0JmZ89ewjjhZVVMfpGabgjeYoV3SnAdaUNEkCQGBKvVHWpraLo
4NtpbiduY6FLbIIyYd2DI66u/MseuOnhoBdCEysocpghhEa07lkT2zivYfNtoPGhjv7o7jlbeNOa
NWWlpab65Fug5bLbCNdb63fM2P/VQsQGrVzp0zGkGrSZjVMXXMUy8q/Nr7JahuBtQRrRkGRYRpVC
T2EM3Gqs3aq2j63GJLf19jdhJtU0S8Objf99haGoGc5VGcOx1eF9rUUABEnVcNOAiSkJG98cPLLC
WjKGnspUS0a/RDaZkmKfxMHu8ufYhJyVCWENCNdym+bh6Ld4mue9w9S7oJVVNGTr4N9stVE6bQZQ
g9PRz+sBHPLDY0eN9PcjALBl4uWHp62mG69V9JUNNtYFeOQB0U3oT2w3FVfp8Pt7BRMUX4JS/ogW
4Nka+0XVbZjI9A8L5rPyq7j+/fvyJxPC7W9qnBlWxw2gjv8sxQFjzM4wSPB442sggNEYscBFwVRT
AMhOS+c56XLcMtnOsu9aWcy3gffr3xebLvDQ6DHmg9+v8o/TVDt5/tEYofBtfh7jnQYfu+zBG7cZ
zJkG1SmyDG9eysYUdaVZW4Nv2p8h/aGPh6Io3Up1Rz2UOICY3ec359qW2GufqGqqxjM8oPRBo86f
OMNhvis6p91paBIrn7Kb36SIf2NScLqlaEjYGDBJyw9NfVcT5oTkc6HJlsY9S3jl/LQ0wfNUllqs
WGAHEQfGCLislP04Qd8HeW+vfr78zfiBv2RMALZlGoIgCuHm9vjc9l7Xp55G/SSSqVdtu/p/vmEI
6KbRdmqYUfDHTuNo6p41snoP3/63K6FUoxT5LRB+/wxtKmgtTVKjoY6GszOnxRPIS0/xkJy0ULm2
u+d0sL/Gc3dS+sbrYuv341J8tLN1vs8r0KN5p3bNgvXZmGvLmFOZD0EigQsOB5dWKEQeC63TyAa9
sj8v+anUhv1QBlf9gBpn2zAvIubDMCqfaqX6fNlHNm6mn9bGYWa1tsHUjaQzQCSd2alDMrQ8dSdV
f3/ZyOtgx5vVgeUQqUmqEk0UfuoYGUxlxA6O7rKDUK6TW8+hj3wPTgAxvRriCLe8Jc7iXXG8Am+6
xrdc8cLqwLkQqBO6w40xOewbKtulK1O03NwEC0GsaptI14qPzsAeqTXW2ISueJcFvp0/lb8pdP8D
YFYmhIMfJTnmdEEW7ut5v+sC/USpcdKN5fdER//fDONxkk5VNHn//DnTsNQW5FQHv23eVxMahkPU
48NvPdUkZ2LTX3E5/zCEnPrPhvpkDOpUr0ffbNE+ljId4Tjqzn7WZ52bsKo+FF2vO6gHR44xDpIZ
6+0PdrYu7Gbcavmc6PhgA8hb4tsBo4F/8Eq0efTx7wIFyNFbJLwibkJV33X2DQgF0CckOfSbAL2y
IQBnkvdqYuUYctf7xRlVfyyvk153R1l9dxOgbdQh8LLR2Jv8cgH+ryQvKthBeysKhU3/m7XBH35n
Y+CQWjYmuMQrADwI82LY2K00G3elQl8WVcb7tfnNbVSICKqnlip6HInJbBexPvhB+WXKd8vI3KVc
nMtIxc/HG6BaGeH/xAoOLQaqXIMoSNiUpuUkoRUgldYj4Y+ufPND0bexoyha4aZtKktVbzrDyrRw
yyRNZQwKv0X1+Y5MNxjedPv+qsQ79/ISt1LitroyJFw1Q1xnuZmYo98o+W1tNu7UfEzz7F0wYRpE
T8fWoVHvan15FXbxfa0kH9KJeZf/ia2PieKOTtFlTi2U4n7e5ybHHCzF6IsfssAFLDsZqM+JJGzY
2lGNUM2EIcswxL7hhEFrhTXZ4Gvgv0tYdzAQASVhtRvjWrapW0dsbUuAi3Eo0EFcB6OvXHEKcjRQ
fAY1YpWB73b2MgwPldA41yRWZUb531feGgzaMjURXnzT8iEpguPARklPz+Z3MjUTAI8Th2TPzxYA
8ylaoWChyYv7kYHdlBaDU8aTrKN1cykrQ8L+KSabMMwfTZDCu1XZqZUNeMt+X9iq2kyIEQ1werVc
gIJwyf5hIgP7s3WYqm7hjYxuUuHZN419SmjaD4i5+32vdDd5IyOs2v4m/5p406zTgKuXRROAwpif
aI3YSPW6SNrtJLMiXvBtG5aqQka/8zirdwa9iVOYonAOZWquDwo+5XKXDzst8S9Dw1ZkoZnn5Qku
1yhB3KUTKjKmFt7NydeERkfd/tQkvR9lyedCKfYZ+lv+wKilIWBCMdiihoBHBanQHmQVg5/UN6X9
UY/dscr2Q6g5afFizIZb9d5liyKD1euViYzWfyaFUG3Rg4lYSY5QDQkbFzJCIOrw0PeA5lc++JJi
hq29BuMzGrptiORAyEiufLF5Ks7/g5iNBDVSGdAJUelMAPtdmTWHfKhTCQ5vXaqrlYrJyKS3zaVJ
U2gA0vdVbnqMPqu6Vy6PRvUdHJESUNy839bmBCgZWZCqZQgojo7ho+GBze163HE1r8wPpfw7sh0U
cKXPSBCoCS6yuQx3YR+4eiXrw948iauPxP++Qvm2SYkFrnFkegzMhvZ3S3BPYsmh26rN2+tNEw4A
Ynl1rimMtL7xwpXQUnfZ5+CYyjgZ/W48xP3u8gGQLUsIQ/R80cdWgcWuSG4aFh0ns7wzGzWTHDSZ
HeGc0TIZ8jrDF9J0bzSoO6v3Fq3+yAi1LcYs6CmL5ZAgyrKmnuPBb4z7CTMZinKr9uHh8o5tIqP1
nxFR1LVI1ERJzBIg9aqDnu65yML/oNXFEVYMggGC/y5G1HWt6LywIcYBMh3VhSiB094oeJXPXM/o
Rjarvv15zsaE00qXrqUKN1ao98N0lxKUlWXOzV3pzYJsVJVNPB+0N2Wd3GZTyrQIaYVXWVIoZl3Z
j0rrgIAek1YuEo1w8PIqACWSbLp7E/tWpgXvQ0MjxYsrHTDjdxMMRwsvr2j+3IMYLIZiHJG9XzZ3
82xOBPTCQAlV4bqWtjm6aj57g/EQ1bI+AMl+ioCO7kZKGtDr+4NxXQ8fk9xDrsGtuwMZZBlTmSnB
PWa0Ks0gswHRM0s9C+Tf1aclj3FV3afkePl4yfZOgHLG9DqjFiIepYZUeD/7VQQ6RyojANp8lVDd
1Az8GMoQQmAVkihkWoVTXHT2XUS7h47l+44qgxOhuVzi+ptrWhkT1pRSEseRifg9DrRTDw17pQqu
a5tK4I//zJsDtjLD/43VFVVOfYOeUXyltDT2tK53tiYbENu+oVY2hBuKzQVZ2g6u3fpcWxjSYKBd
5qPJjIvG7gyJN2w6HmUI0zALbdhi92FidSlyvvCG0LyKon3XXeXh10r/iG8qCVg2Nw+DOa9PYbTw
CAvra6NeDAWbNzLVbVXlaNdEkhbcjIlQs0O/E+8OtcXp1joILFQD4AetH+yRqnsIfXBIHngLfIX+
mt9ve8GG2by5mqeERPYpRWmNpM6AD1PxELJvkeXlrfUHu2aje4t/HYMii/Czy+UKMhxBYWPXlkPd
3v3u0PFreI6fQA+XrtroqRW+SkfrpgnHAI8O86C0t4zdlpGsp3r7s6yMcCdcnRsbpdQ6SvDpa5PL
G+zKG3LP/hl39bE4waUlcfgWGKyXJGxZmqE+3KfYsh7z9el9QK61j78PoTbaQZBCp2h9fq3srdYT
65QOdg83m/OnMWGHgaAvuJB11mwhKE8a8cYaCiptAdT6ZVziGqLHuBNOgDTNKpxgvOqC75cXs3Uu
KTJ+0P4zdNUS+wISVmi4emBGmW8r4zgN3uXf30KY9e8Ly4jjNOtbcxwxjbI4hv1/pF3Xct06sv0i
VpEA4yvDTtJWsJLtF5btsUmQBHP++ruoM3NEQZyNezTPqtqtBrsbjQ5rfbOKY1xfxcNPxfl9WdKm
JjBirAzg61DRVyoU4TO7hyaEhDtzSA5xIkuAN0U42OvGFDWxDFuwZFMbOgd1fhSKrINVvPStpBAl
+33BdrH0R5gyQgUtNK/algfNJPPGLbNaOkCYANHR4HaWtHhlvApTwoiGEJEbCXbu/SIZvcxws0lW
6d3yw7UgIaexOr2KdNIiGOcPOWiLO75jifOJ+LgWIliXaceVzRUImVXjGbMc3FXwEJII2dDEXhoK
KA9im5+IZX/dyXpCOo4pMCOoyiej/4Fc9xMyiIplXFvFLgWly6to9VmyvOF6ZzdDUDZsrxTmLrG4
V5ky3vstVVZixOFDjXOrnc0a3lhcZem9Wdzy/vmyG26K0DDBpAF8EWmF+l6TIqFaUoROH8TpU0de
unCPHu9lERs2vERE7LdgPkf9EIBpNM1qAmQHtBnjKGhm7DcZcf0So9N4yLRENquz4ZU2kiOK5Qww
bsAI3mtEaRrXRpN3QWJjNaLQj071T7HGlovYplhY1ShGTzRL3C1uZq40CbFbvHr5D2uX7NieHWcA
0tQu9+UMWFsqrcQZwkdibc2yNja7gBuAXQ2NoOG5ZOBs6yOtRQgvgNLOJiXPUhSoIqzSDS37PbFR
uSmrcD4aY5T8umwTW2a3FifENWIkhVYssKkh1jyK05Bch5+Y0Vt/I5FNBojQEYBijdfpoFy5xnLd
ZRVkJyYEs3LMpixscGKTxXeTXXpgRbtLsh5gHq13WZTstJa/r8JNPqf6qFIMOiXzw+jwgIy/G41K
YtrWiBOMGRw1mK9Qbd0WFOIl6nkVRt1QXQc8/QLyBZIfFcyP1p564149hF42fEazlUxBs8bB8Mzc
QLMu3xfkwbD8Zvpy+fA2v9NKxPL31eGp3Jh1U8H4AebEjUBDRewKLywQMmhR79VE++f983enKISf
ljrjoBUwO9XkO1KFP7jWfDGUGHlOJnEicYf4rzCEwE2W7UHM9AlxoQhrG8uRi4mjhsQO+cPoYqz6
hOvoZEjy9I3E0F7WH9Bzs1AkEAHgoljrqsQI26DUQAE1Vr0XZblfdQDdsFnu1lW2v/zZNmPeSqAQ
kPQiKmwl0/tgmAYQxib7oZMtK29axjI3it49hqvFB+ik55k+Vnh7mPXOcR7zJPfaFkSn5OWyKpvu
a2qqgT0YFTmJoApG0u2xVPGiapJTxN3JjtxWlotu6rKSIQTU3HJi7HNABsl5v2etpnvFSCqXNRbY
uhjnu8s6yeTR915VdKrVsh5nl8T5vVbVh5IZKSY9LUCXAq7psrCtNyn6X28nKISmsWrBQbaUjPj0
Onu58JGTh2GHtQxfzoW+tc72TpwQlVhpoh+7VD8qxfD1RPEsjPKYGIZRcnWfKF9zYzwWWYqZIoAF
DoUfOvddnz9GHcC5Sy6JX9vWo+u2jdqcYYr7OiEJUQ6KUCgOm+Ju1Oi5V0uPGIOM0mCrmAWt3wQt
n3wVKDXwZpu4GFBdCgNyIgEL0v1cewMeA8DirMEgk0ocY9PHVxKXoLOS2M9NHqHFPgSOnXxNwAxe
65bETmWnJ7zRFKMvpmiCUga/TTR3cmJXySVfaPk3hUojDs5yiG5TYFOLiP9qqjGj7zGgM5jFlW5z
L6qdL1E3uFMWH3NTBuS0rdKbOMEZIm2O6qlc5oHYk1WeTOeHFNVxUyOsHpjqArqIKPz+w2gDRR+s
hHdHWYqWgAYYDL3sDmbd+LQFi2LyiXFWLCUhb8c7Hc8EEdaf1FWZOwSVrXK8smLHRSMiaWVzEMu3
/vCdVkIEc8PDI+yUCUKacf466+UuSUIvHbsrDCQHfePcznWc7y+Hrk0Tf5Mp7sBjyq3sBwMnmed6
AEzYXeKMkvfVpj2sRAh+q0QDN9JljDOdbrP01lAfk/LHZS1kIoSTKzhT1XYwIcLcsfBfhPizrB60
eaGstBActa+qhoYqDqrvXxrgQQFL1G6+9pGssi0SkfyVNK0ECW/3YmSN03EcV3iuH53Mw0YV0Gwt
z/o+g7G9uVb98SzHqpOoRwSPKno6tMlIESMK9WFssp1tICWMne/DPD9e/ljbzvu3L70OeayiKqP2
SAtNxVOuxN1Y3Rcgsmb0V+Y86IOMiERiGOLuTReVfasUkJVYXwABco2RcY/xTBLEZYcnJBsZWohV
Z+GTxal91MnwvJB2p+GEw6wkDxKJv4p09Dyknab0uC/6svF1mu/TsJRos53NLMtEaLWhLCm2KqO5
LVp1StCYxxhTdNWAMbO8Qt4JfMsodkOJRq8lnA9hbyVOOL2iNxJlSuG8E0LRLuJj4ilDVnhJgbF1
jOpNrlE13yYGmJ7lmeFaZZoHl01y00ywOgUSDtTgiVhlourYqNpgdIFSRJ6d3dhF44f5P++O4f59
EyLciyzMeGHXCO+W+hwWV4Q8zHbkqeWRjD8vq7PpYStJQjh05q4aUpC3BWZy0NP9xG5y5yXMztb4
9bIg2bkJsYooRdzoFRp+qKD7qTl/GbqXTB+e/ycpYmzSUicvUYZEWdag5zQfT5U6B3NDJPNsklMT
41Jahb0ahQAQQT8IU/h1Y7tKVNHDFIUM4E1DEtCGybJamVDyPpMJmzpTOw0FdN30Zqb5lfYnZLcO
v61yReJom6HjzSpeOZRWcVcv1URLDLQbigbblORkxp8o0q8tXAxOagaot143IEG5adTIi+dvTv70
vxnDYpIrLYAXkEzEgcklHao+87BXE47dUBkfmMSyxWHryTS7MMxw3WfWUVcPlfZcqP7/pongpZQ2
GotaxD0yokgx9l+cugMclSKpjGx+dkdzLNM00FsWyVOnfM7qsFly5S5P3crg6tGYrTq4rIxMimDH
XC3MIQJVAlq/cM2bsf/n7XGbrrQQLol2jkxHUaBFQp+TnrmGetS1z5jWSsai48q04npsyiTDNT6H
5yrZ8+hH0Uo+xmam4NioXppoz2CuShDRFnaoG0izTH3H4gMGudy2u1XZ4+WvsX2nvskRQ6Y+53j3
h5Cj1CXYBrXvI3euLKXfFzw/pDV5cdrUdLVMP7TT9PuycImOYhy1RgbgcRNxRi+Z91UfbZflwDuw
PtNIoysdBZMLI8DuR0vvkbTXevgli+7NWNJB3YwCKxGC1YG9Kh8IRbbV6mgAmx1Mr7nChfeJ5oZu
YnPK1GASmG14bxVMI1NZdktkVvuzlqr7UA/vFuiT0f6HlAuvr4u1KOHQpmQkTt9AVKoe2/Ax73aG
FEBq69SwcITmEypiKDYLMpJsiHMaQkacebp5bYdu1Eru6s0cdS1D+DKO2jKlTQe8W6+13YLllB86
v3QXnkaAEUhuTplCQmBQ0jKzZgqFTHJl50/G6NYoXV72GpmM5e+r4KPXKTN5MaFZ32CuhbcB5v13
oTbIkvuthGN9cIv3ruSQKExGi+PgpvviT/krPy7tQe6pD6BXvza+LN2U/qYGNdtl9bbuBx17bqaN
NSogtwli9aonWTtDrFMf7PBgEsnvbx/f2+8Ll+mk6qXDMhwfQKrcsY/diBKXWN1nLAGAgaquGhRT
D4KYsqY8rCKIiaZp1zeKVzTjPp2nzxgD6v4o1gEtBgNV7z9SNjgkj1q1C5j9MCq+qf1WZW3ozQNb
iRBsOmZZ3xSMdsHkaFcN0BytkgZ6XEnsTSZm+fvK3GyMEQ+RgepwUg1HFSxKLS8TVwtzWUBYHF58
RS6Yh/85MqE+U4MBtB+X7Lb1lw3pat+75qPuDv4rmbnHXi7b82Kvl8QJF3lEi35W7BExLrbPNDc9
tSJfYlPR3VT7h7CRf8XsN9XEy3xsOorXAIxuNNqAlPYeQwzBZXU2Wwqr4xMv7Vyt85qP0Ee97/7M
YIbXDu2BX/Pc0/YLm0y5TxuPSyqDm7FopZhwURgt6eImg9CcFdfoIXtJFt5GcX5TVW0QJTLiK8k3
Ex9ANpgh5zLHA68qnodolzLVt+JTKYV82+xUrA9T8K3GxAKoQZCZ0Nv0R4ujtH3t+8Jnre8W0EYZ
DOBmZ3wtT3AypY2tLlkGvQZv8uxTe72AQ3ff6mDypyP4O24/Fc2XcdVlpxi8jUIYTFSlGC2LABi6
/O0Amk2fJkmxZDtuvEkQ3DmdONOJAtMIYX/p156cei4pGm9an42MC28jQ8Ui6vvQ1Lc9tSMOOK6s
33cglNYo8/riRptOYDuUPF82r7+VLCFc2J1hZnHPYOk2oHqxgerHti0pxmya95sMsduOHEXJtGIx
b+Oqy31dv0vJtTV/RopjANfGtjDT8co3uwroaA7P2HbDjNyAybgYSAUW6pyVeq1aj5dD0qYFODYm
Ym19mf4SjTofE+yOo4hl8yujuTK1Z5J+5qusRAhm7ODjdzHHiExRsN8YXd+FKpFMkcu0EIyMVyPJ
xxHHxcCL1NwUQB037//5QcF+gSsHrBcVi1Tv7djk4FbNUDoNQgMbexX366h241Dx/7kYDI8bGEYg
uKhFwF0+hlFe8KIL0jI0gJWJR7huTCW6sUxiYltntpYkOEveqPNg6RW+PBgQLSUNdGW6HuzqE/6/
EiOOPYDGJNbMAsB1c6lgooyAu34+F7MVu6T4XaSaRNzyX4sZw1qccNnx0qmGro8wLFlHfmQZf0a9
xaVXfyMT/4IRvut6qPaGXvy5/Nm2Is9arPBQUpyes1xH5DFzLNdjBbrzTIu2EuP4yAYKCBiMsxEN
CAUm6huCK+G9r1Q8KwaAdyPpBlmmX2HVpD2Z35iH+awAGxOqDypGX/Y2Ey9b4NG/lyx4WE5aq2nG
avCrzH9lZAZFZ5Z42TMA8fEaxFTAP0vO/y0QkwgWXcZlVEFgNydqP5UEzRElA/bdzZz/HvWHy19N
cIEPMgQXCFstVLrGBjKT0roT+DpA5eonoyT+/Zez+1sVse+RxoC0wC4zAew+gJAVxauN7CVUHsIe
K+sIumqfe3pbu1XBvpSoHvXdL6wKyl47gomKyoqvnagoQlL2tPYzMwCsrC6DUpIcpliPUGIMrfQW
Phh34GHO9zQBQVwX2TIyOjEP+6CI4GugftabVM8af9xpO/sHC/i5PlhPLfI+cnByj93Kmmeyo1v+
vrqNtbkaor5jDWh3pueuqs60IhLX3jw9PHfxYeHhGD18L6I2+Ozw1qz9ukqvWobiRN1ey7kSxBfI
X4e3+BQQTlALE8c7e4N1mPDFVxoAcUV97G0buyWP1RIP4x2D3zx2mI1pfUVSfBNLSR8ELwewOkO1
M6vYiQykZIAGZ5Gb7UJfx5gi2RlPmIfwLnu2VJxwXfdx08d1AT2dB5Qug/kwfDPdZdW+9rKzzD62
TXJ1qkJczvshpTOBck3AbohXnbSDEvQgVnFNtzmqB6pIyVykMgWLAVnIaIOZgoCMFwHZM66S29hn
++mX5kWe+ZI8yYAWhcz3wxcUoiXl9sCjsR582Bbaw4cQBOUqcefySfLtFgde3eGiIHHKtFUHrqhZ
O/j1V2wj74YnJdBuwFMzB61Xeo4/y9qD2873t1OIwJ51XjJlHlTij//CjMtdX7KgH1PZlIQ4qPtB
LyE3SWbHCImWD3771Tx1+/lFwbNf2ff3cmrhzYhlqDZWXzBJ9aGCltZKglq3Tfw64QDnIHTaFU0r
u1K2NVqJEWzQjLSxqvUOYSOguxRc6wANKb4Wx8KfDqYMS3z5sQ9msRIm2J9ZjSmASWIMn7GnkPZe
l50c5640zlZ77aQyYNzXes8FceJDr8CIc9x3sELDnbzoEHvTnymwduNhoG63U3dABsTatxvfRIgp
qB4Gl71g0yaB+YcNP0xco8z/Pl72Tl4DdgLajrD8bLirwxdOf16WIbzN/zLINxliOSqbkUo2YzP4
PHux7G9q8bzga020BpKl85l8biVLMP4JM4aY2YmgD6tP8xyC8I+a17NeSTLx/2KTfx+cWH9KBmIS
mkKpJvbG626f7ksOHvkF66o+J/vLJ7jtZ2/ChMwAQ59DHFtV7SuKsjMG5xgDSv2yCIkhiPRGKqmo
qaRW7SfItxtyzHnrt9HxspDt+3L1eYT7EvtajGNCFjfYSfvKDgv1Obkzb+dg3H+CbXd5TKyECdfl
UMTZUM4Q5oS3sX7MJknGvR0p3r6KEJaGpFJ7quCmiuLRx8B0UMTxmacNxj2ss6Nk+zjKJAnHEnw+
Ros3kUJwioHMN6Y5rC5uTzX7lqGkG5nXPXK4MXIbMNnUsjXzbbtYoFCwBo7tWUEib+N8sm28yAxj
AUj6qrSta9qSwsr2ixO4iX9JsUX+vZaBTQk9jOXFCdb1YPQxgXTP9onlLvn2Mg4+39UemKElRev/
YpBvgrX38U/Jram0CjxXmgCM617jspN5B3qqa3PHb2V7Ldtp8UpNITrZij6VulniMG+1HTDFdup5
AXztvs1e6Go/arQ7pVmHVEUhxM/oOwN1Zah9+/u8W7iFx4MVWPfWyQCVtyxSbeeLKxWFUDXOjGv1
gAOt/pTHxs131T72hztjH7qt1z/J9xW3370riYsFr1L+AqBTACtBVhw9z8Bkcx30QBUPUNmDr/qp
79zJ8vDtaPxmM0IQo2OBfqSu1v7UtG5eJO5USYKx9JsJoUstkROM5mumb30tkQ20Lt0vCU+NGois
ASA1SyGQZZOxLITDx2P4wY/YS3z2m44ABtJ3fGffxKcQwGGyPF8qVYgsg14omBUta996aJ6NHd4y
noEtELzWPFAee/w28qVrh4s7f4yff386sUbS5bmiDMqru7eox6CbEz05Z9MFd7QcR2o773kTJsSW
DsMzLcGj3jfKx9H+FQ2HPp89bOpNMnDlzTfTmwu8mtPKBbQix8qXjiTSdiJvUOPDGO2ouktxKVy+
wGWChFjSFUqXzcmS9Uz0OrWafZJVwUwNT4+o5KoTx57+nTa+HZ8QSUg4AV9lecdkxynQXHZfH+iJ
BtOVDJBI9p2EANImnZ6CNhr2kN8O/XlM/yAbcg3zrqeTTKnL16n9ujCw+lK5UY7oHL069ryrZrdh
XgV/mxR3+gWi4JfybP4EObtErEyqEE6qvM7AKQqpLUB9KUZFaZu5ehtLxMisQ4gj9kzLSW9wvUXT
2amvsvh+UPdGJEsWZE4sBI4s512r9yhPa8T4ZqMIb+kgmu8sz4TZ21ETVBpAv1VjR5PmyCxZh1Zi
LmIHv5ocGnEKLSvlbgj/cIz9aUR/3c+rOln6tSnM1BZiFrxcNLEUj676gO4PcsxwID6gpUvrUcFw
z/BVNSXjcdvxeCVK+HpmyaopLpZwdctvQArm4Z0d9AfdpegQodhTe/V5lGGObHs5dg0tDTNQAAUT
TDMueEwsjgcbt4C115+N9sds/ur4Dz3+oQwntb2ng8SANr1hJVJQVCG8NOqJN749PlXWtT4+tIos
UG7KsHSMxAA8yfrQWZ250yW9jsPMp5sw9RX1VJr+5VgsEyG4QRPnw1zhCepzsN6ynHmqphyMoZGU
VDeznTdNRHOnI+/qssYrikY3aXgeOtmwz5L0friTVwKEpFipC+CphxCQX4d76/CaEO/YnYHCh7zD
tOlPK2H0fbJIHXMcaL5og0lGNp/sEazB6lHLjtX08/L3kR2ccH+FkTLb4bR8H3ZWk+uS7C7//naS
uNJlMZDVXVKNfTe1qra8XcJ9fcsw+7DrvmlYyVcxM3AsPvVWWslbwv9KnpEMdZIqS4ngeiksIjx4
9P6vxly+tyV3iez0hLgAcPSpxAue+mNbYkJzQDc1lMQBcTvvrwxjpZAQCMI6AzFHjoYLxjgWlGdj
Zxz43gqW6Z7KbwMQtXryssS232KUFnMXAOS0hWNsuBapDV16BsYx6cMD05/svNtfNo7lX//oVG9C
hOCQd7UymVPe+up0NsFnb9geVTrfBm5g8kCjf12Wtv2x/pYmltK7OWoyhje8n+XnqttXnWTS/r98
qTcBQipdAsE21FXk7QsiK7/RfHU4xrfcazLPdMsbcrAtVy18/iDLDbdfl0D3+ffXEkGxMOGY29bS
Cy9AvIP9zaUX7gTqQ9S7WlDvHd85XD7LTfMAnh9W9oiuU0MIG8VYTxS4i7VvKrj1bbanXe1VtnQx
cIl0HywEm3rA1wCoByBT33uzXbFxMCtkFiNKLtUpA54HII/vZzAD49EXuTLwvc3kcCVPiLx53/z7
IIEw5FdkV4Ew0VJeKov5lw9QJkiIHLo6TgVVlcavaXWnDAYGCOzYawxAe9Pm4bKsTcNfKSVEEDsf
4hSUzqg9FL8zrXWj6VOJBNAYCHEsjOCL1LaDMifT0OEzsTp1G+Qps/W1K2WRcFuPNylCTKrm3LFY
A6MbPHvPDgbgXRbYi9Gzf4Gw3c/3ukyvzYt4pZfwlTQw6TlVh/Z6mryo0yPTzwzKOf2PmD9f/kbb
DvWmm/CNunxsFUTi2mfGN0IGl6Tf50mGZr9tdG9ChHhL2NBrMQZgfZWCW6OwrB0c/KDP9hdTaSUR
4vLH+sB/gAkLZoLqFNEhNj1Ug/0xmXaXz2w74AIr1cHInoMFduHQkiHjOh/x+Nb3EeBW3NnP/WYf
+qCh+9nDKrDr6pot6iauRPASdsSw5KiEmiaYdABBIoSlujFTk1RInPV9fpf7xX4a9gtCtX01Lfj/
MsiOzfiOQTjQHthgSXFErj1ARJdYolgUtbwxg/Wj93YVXZc/eeZNu+4xv7eOl1Xcsse1REFDGs2x
VZKI+ppWBmSYgmiI/aKRgaXLxAjxtjeQ2wwpmqbKeGckTxwM3Bhov6zKZgoKAwE6rIUvpquCLjN6
2o5uobAweEC+vNN+Mnys0E2u6rO8YripEcEuko2BEqqJQIgJm/IoLuDIrXqj05eqeixsGbL35isY
gI7/EWIImQaPnAhYvXAuRsoTOOlqrzX1IM7JkYf8xpossPW0fjZPe0PTX5xo9CuenpWqcUOqumAH
lSRyEqUN4YRJnob5NKJ6P7PmEZSavk2aXcsHSS9rK6as1RasJWq40U9Ghjk452cJ5AZUIyS2IpOw
/H31emjNHPjYXMcGBzr4xp01Se4w2e8vB7n6/bTG4HzNEDja+lyHV3kmyUFlvy9ckZM6J9RyUCVs
ag2UDY6XlP/jpxauRCyeZLVudbUf8tDNk0ezxg4c/cTlsf7QQmCvOxKzOoc9JcZvWj5jwvxySFgu
ug/xe+U/wkWYNKlhT3xC+tphoJK+JKWGPeUvHNCY6plOhVsxSeFK4iGm+v7DEw2j5cyca1+rjxmg
PrXjZP5vtiUSacXFXAPAbax9XRkxyhbH34c89i8f3PJ1LxycePE1AOmoQw1fP1PO3NwV2T6jxzT+
Ocsc5XXe4pIkwdfLmNe2ZUCbqXbDyaU+OwGsKgAXK3qR7Ql0YYF6mLBy5U7+/28HczGyS/+BEAvs
em6NLkcs0LTfQxGM3R0ltxaY/6bmygZS7+WT3exJrmzeFEJDqQ+FmSwFfjCNR/viS+MVnu0jb/qj
xj5FYVM+GbgdLbDooAN1Gm9Hwc3Adckae8bX5FHllpjhDwFeeFktmQjB0xAuokpZtKIde2JK/TKE
ikTEtk3+rYXYLmNxVqRgnIfdp+oPfXwkau2adbFz+J/E/HZZnc1KsEPehAk3r26RVg+X8KfvQ5SX
0j0Fu4v+yn96WdJ2wHgTRN4HDCXHvidXlpuiQmFunwDpLpEUNTdFAKYNmxXILYkuXBakZ3raNcgi
YtN06+lQGf8aC0lh9nU754MXrYQI94U+jEmvRRDidC6qE+FeDzK/AFWNERTXEzbGrFN2WlyY3crK
IpuGsRItmHdU6YoK0xj8NKc7mv5QCAozRnWIBhq7BfYDLn+xTVPXVaBmYgLFNF8dfHW3lx0puGHC
NIiNuWEAnYJH/nPGvhIiRAlSYE2kM5FeKk4RK4c+pV+qLKPRaZrC7Gru9e42amtVcrVsvrQW0HhN
R/F5Kce8t8axmEid9NANVN+9P40+KNfuk9vyJwoYz32GTQuSY/VheCleLh/q8sMfzAdPLGDuYdWI
OILgGGvJTp7hGkhzcA41V0Rnbsa+xv3hspzt8LsSJNgp6ljxZC7v1QaDPQuT3viTpa7j0T24rzy9
8bK9bBl10/9WIgX71BQLVJcqXFxrB7fLMjdLTNeJZBO9siMUQvA8MHA6J3ADkpxK/jjRwME7QeZs
m1JWhil8KCDlj51awTDT/mkkHkhy/LH6DdkSL9t+C68ECR8qzXOsBRRQB2tTrV8eeRAF+jcc3jPm
bYF9GgaXLWPbrSlq4CDM0B1LOD5G07m1uwrjw8VtY/2I5i+Xf38zSqGE+u/ft4XMEDDwiWosl/Cc
mL1nGdEOg6DcHflzOasnvRieL8vbtDrgrFE4lUXB0/velesFkSkm6Axr3NNMkGmlt0yGMC2RISKN
p3qZIDphFJSxc9zd1eRsyeDZZSKEz6IMppG0DUT09bntbuj4lMpeIYv/fYg9bycl5uyJQbEt3i9X
sAL4qrRyx+l2Ll9sCpLY+IFUsjb68i9fkifkFmrMtDRZqkqtWXy3ndGNxgqjAeGutyOCfazkX/Os
PmZW+f2yRWy77t8WISb1zLJGniQN6iOVvTPjg6ldz5Ptcy55vks+mcgvP2EBKg/RqPUbUA0BR7Dc
dc7TZVX+S3R402Xx5tUlnA6GVmV5jfLL14V/yriuTGwFTrcdUugpd6fWlcUHmVbL31cSuQaKdbOF
Vmn9rACrh/4unG+XtdoOQW9KCS7bRmEOZjxkuLWSXocxda0olN1/MjWEsFpWDrfGGfeffVZ2XZDd
0UMUoFdQuOGuDeJDve+uLFlyuB373hQTbsAY4JgUlLH4Wr5y2x7TIPFtf3zJr0Yv/pIHyxxhiFk0
VzbWJ5MrBI/C5lRrsFLux+U9s9xEKf1sOozdvTl9ph+N6uJ/wq0IHKzEdoIJHzgX2t4zuGPnA3kM
bwlWJvBqOFv+ZUvZfp+sxAkxpKxRyjAWH0uO7MBPod9jr6w7qtJ5NJmnifyTVViBeCHDPYJL+Npx
x2N0SsE/2TEX2yC7wZVNNEmilCUUBEKa1zlfnCBEXSgNQdtdP2tW5Ra6pFSzKcjApi32bQ1VtQVB
ecoxrxKi2F7wq2q+1avrohlcZZR43KbDrcQIDtfloGtRW46unPLQT4lbq4ceZCYSe5ApI3pYnYOA
bV46B125Y6blqaz+rs7ddWfVRyUKT3OieU4YuqmS39RRecaA+43CyTk2uuumTc4asbzL/9Om860U
F5wv6QkPJw7DGVBBtIzvofOk5F/j5peeysq5m9qD49sCpCwB0KogapyLhuaKrflUSV2z+m5SLD46
j6UjaxRKBInzRwCbNnCzwe0otkh1E5Wi+8R5scuXTxzd3y8GKm4gxP3s4N2aDf6MvaQFFbxOT2z6
lbe7VJcWpMhWOrISJoSS3s50mmoYKmiC+E4H4Fnr1oGzJ27qM+lS/cYVp4NuiZqUqiZxXjseq1vU
AIVb0ZdW6XfZgQ33WSvJcbZWod4JWL7gSgD43o14VkFGY6cg8St3fD99S69BKgtlGknQ33BtyMJY
HfgiVSwXCxFEnfKqYiSq/Km44vazNQdEl+RSW+H3nQwh0UkAIJLF2L9GIUr5pfmZb99lP4F+4C7j
8AxkEJJi0VbPSUfPk1AMQC5FACHPiVQ2W2HcVJhu6f30UKUubbyQus3gMW/2VEz91xFwlN2yP162
+q3jXEsWPt2gmBGzNXy6fL6xu2/MPtrkx2URW/fmO+2EaNzGGeBOqDH7UVp8i/iJ1qAtyn8b1oOR
Huc2dLn5G/V7SXjeCIXvpArROa/mECQ4ZeXPyveU6z7RYjdzAmu6dcLPpAbvhAnBkDl2b5QEH9Bs
f6raVyU8Jcp9Nv2ajSuqRUHkNS2R6LdppatPJz6hNF1nYTrEFWLIFFA/CqbB60/Daz0bBMtuIwvE
W0ta0NIwLdA04AIVI7GVlEU4mGYJv1iavfkOi+De68QcbgA3ugMwAgJYctYnSeq1baVvgsVw6fSl
aVRQtcLLfby1sqtCFv5lIpaIvYphfCRlznOIsIjPwANQtVdW9OuyJywmJzxCdbQhCLCWwKlJxJmK
Yra7KNIY3hpms6y+el3/5PTEdar5oPL5Li1lRKHbkWUlUjDMnHZZVC6ZUHKcr6fIgy2iHYGrRjsz
P9aRTy4PARkswuZhvkkVZyrSnpPOiXG9WXHnsjhxsyx0FS7DXN662NAwAO2iqqPN4gh3QaHyPEyp
UuF5CCjvOKkOcVtL7huZDDFATmE1o8an+WkzxYchjtA3ChVJWiwTIkTIdGxVHlv4ShWLwbZzV1Sq
JFpsf5G3oxKi4VhYoRYOYeWT+ai0V429T3PJtSkTIZhaZKkYdW0jjHEr5I7W8cvcVAcyMkm2cVkM
IOveO2qF6QvDAjmx31VXSli4ebYPu+Yzx0Ux8wleT4CWifBYGeaCFROzH349dgeFgKOOlYc+ToPL
AWE7hr/JEV+whtnYasFgwYMHWCCM6e4j5bBc+ZqHUPowAmlT8kLYNLWVRCGUzlWslSyBZiXj7myq
cnKwzQ+0kiBE0rhREtYrMGZm6eCO/RWmuTug0HD56GRSBN/Ph6kDCRgMWgWv53Sd53tllHRmFoP9
EK5XiixHuboSpjQzw9GaNVx37bFCP3LYLRO/so1Z2RdZNF2J6dJCpfliA0ZtABoKDx2LlX8un9bW
nJYOyJ//GLSI2KtWRT6A3xfJwsnEXB29ioLwMc5cZa8fIt/5h9wBy2D9O3FiQJuqlJSFhsJ+wwYv
ncvEwzwXMHiGptlfVk1mCEJkM8aidsYOBt32+5jMnqLdTom0M7JElUu2IAQ33lWs6FpIofbTmD+q
quJy46HNT2r12BoPdcz9ZLj/hGZAwAV1KVqeYEN8bxgAZgOAU2FVfmKaAKvuzkajuObEJQe43GAf
VFuJESICH+k4pRMmv6K4jj0UNRKP6d3op1MU+3U4yBA6toOeDlZHvEVBYUYFg4/GZEDx36lQthue
SZAGSlAMWG/Wd9UuDlCWlEXzbQ3fBAp3eMNMlaFtAhOBSq7RKtdaxo9jSR8zdXy8/NE2vdlQga5l
A1DVFrnFegsco00IQ8nCHRlObPh9+fc3zX31+4Jn2dmgdHymlZ/H1330jcVXRvwJTDwdoKB/6/B/
pF3Zbt24sv0iAdQsvWreg8fYcZwXodNJNM+zvv4uOqezFVq9eY8PEOTFgGoXWSwWa1iLOVLaqMez
YMC3qvpB1I5heBRnjtHxlok5T1otCdNEbaCXwOEUzv5QZIfrK7Xrvi9asL0rxOzRZ9tDC9rB3Pna
4VeqnZc73evCwGrJOuaINBHzi4wqsST1qzBCTvl3fsDMaTCe5SB2wnNuiUfdNr63ruDnx8iwqm/X
Ndw/SRfRbH1z0ZN5zTKs4n9uqJvM7v7+BYs0WNNxvb8ub9/2fmvKko9ESTmAPxGXCBn/SkA0YBjf
zI4T3u3fVBudmPChU4xmTWR4vd5ZPcoLad6WwWz/4oQsXv43jZgoAtRASZMuOK3wgh4ZtSfZWJyu
M56vi9m39svC0b9vrnjNnHqVUKdgdg8ETIOR1n4krNusGt26jYR8FZRQQEOO003RQaxNCxiJnCwV
b/cZL1q2YQzfho0xltdRqCxJBQEbb4J8P8ewUYTxb1E6mjImXRB5/z2A28jS7EWxlMk2bfDzYRwP
GFgHBS7DAQGW87/tEuP2hKqZF/TmAydlcdvl70b56/r39xNhKp3iAbERBrtY0za1NsTMQ+Mk2ksl
y3a0PCThX1J1DAUvjn8Os2ljYI8jlH703fW+EcrYXmMuipEBO8oZjrMDgBt/PWV2dOgOvf9fc2v8
ivs2whgbmVozzqQRCHc9qgHdFKxqaovpx+6nyzoyNlK2maAVqop0EDlk1WPT3oi8/r3dnLa50YQx
hrI35bkW8ZqltHkYmgS0Y32Sj42XeDHn4Ux34NoOMRdIoip6JLTw4mINSs3jGAccE6AR3BUBLMRc
LNSrUlK7G8AWJd/LiLvCF0JG0De40vw5Jf4svw68tuzdqOuyguwgRWZESmckUEtvDlLpDOaPcPW0
nnMn0b2+phtzpmLgIyRrjZwasE5UC6qelA6zV3V+L/TSEXCZT9cXc98L/rY9tv0mr2pj0EbIi82g
lO/G4azUn66L4NkeOwE6A5TXrCKaJ3QWV7EzV0odHcNIikeChJsi5JgfW3wQgT2IAg5OEzkmAczv
JUMaWb7VLOJVYIpoTtzLireGjJcAGV/SSgvO1lQunZVryWBXKA9IBeGNgu61HiJ9g3IzQnHMKb01
X27uxSwEV7IoQNTygBQLbWibbUlA7+EAOu/SNb4BUVrk3MX7YdlFKEs3R2tU3ZJrqFGVrb/K+XPU
oCBczmdtVWwtHB1BT3wU3R1QRjrrKDrJoLlqqLjX7Wh3mTc/g3Vh6LEf85pu7HzIhNjqOqdHR8Z1
Ifvx2kYK47168JD1dYr7BfMXb1QtybNx/pUpMR55Eej+0bhIYzPLs6yE6HN6M1bJjgGdEzqRTyHJ
E4/XdcnTTGYexqba9tpKsI2KTzGMxWASLAXIAGjYQfwhljyz2b2pN7oxrqyryhWoyZDXuQOOfYmS
jumGAZhaPYELlLx76jfCZPjVzcGYlZlUywIfUxqP8npXxpzkGe/79O+b7zeFqOYKwcHLYz8szxJv
8HrX729+PzX+zfcNSVyimvp9JZWssCu8Nn+RpU9jfruUHFX2OrS3TkRm/JWQojDTJZD1pQXS8hF8
RHaUORWFxLdmWz+WEcpe9Q8eNiFvCZkwZ0HPInLQNMxpBiuvfFw7nMP7VrF7d3tuVpFxEWa9lJOo
vZl4FEQJoP6B2Hcn3Kq3wP1xBqCZ9nZ8VIHGpnwLH3moVNwTxvgOOSJlu2bQkE6P0sbw8F5Hn5Pk
VV7k8aDBOe5QYdJpSlXL41LAUeWz12cPIs7zB3pzt4aiMB4DfeYLCHTwgpDn+0K+nYpzZDxd97c8
LRgnEQszCrOY4HMi+ShOkaWFx8Tk1c55QhjnEJpxm4UTFaJ+UYsHpf2iRLz+RI63UxgHkavyMJoR
TK+mQ9fAhr+RIwsD5V+IV7rCPe9xx1OJ/n3jLxRDqdeWOnMzNJ+moX9Jw/qxb+fH/217GFextLGZ
CR2MbJTPqj5YTXs0eCHvfsYJw9ZA7aAsHezECLjk0LNalxhUCVRLuANqzYv2mnqmu3j6MbJrP3RB
z+FhWp7jL/7l+r1IZlxSW6x6iWFLRNufR6DliIH2VJ1luwAO98c27CKKcU1jQcQko2WkGMPeK2Bn
z+L4en2zqHt57/0uIhj3U8czCVFzocXx9lCibYnCpPf+wHt/7Zv6bzksOo5ZJfWEEggdki8Pq4PW
nlftoFjVYfSXl4Yjbd/QL8IYHySPkdgTWksmandrihM4w9d7oFDyLsX92+kihyq9PVBzqEljBKXW
vwHA53VoLZBvs/N6ROnSIUFufzD2u0hkvJKRtFMbJ9BM8X8Bbidnw5KBQ5E4KudVyVOOcU5LB3Jt
pYVyoG6dGpCefiiFcTnCLKrLMmapuGQIjzThXhV0u0LDtNb+l0Rlv9IxGymMN8JAW5R1co0gD+Oo
VqEXN/3E5SCly/7+FAHNBDPDwOxQGM86guhUnxR4I9q8No/Wr3ZG7c58EO3eBikF59T+y5vuIpDR
qgaXbiEV2BwcqLfnMeBqKxt9xFGCN6vkAK62tStusLLvLS5iGd9HMCqXNRq8ReeKnmANKAqLp/aO
dvL3Ljgjfi5OijhwOGWfRI7KVKNrS8z4QlFYCmmUUaIzzE95/NpKd9l6agVeOLgrBm0aSDjJ6FBi
H8u5mq76VCK/n5eGPci1ZWrmp6QgfmkkPPex6xM3spjVBNjQvNQCqiZ0NfECdtE3LD9OHl3E+lnl
Af/uHuiNOGYF+3XpM6PGClalmyiw1Mng3I27fncjgblM5BBDnOGMvpROcJvxJhl9brPmfrx8kcE2
4K0zQT+CgfgSluAjlWCLp+RGPIru+My/7DkKsawNgk7GYqLCuvJe1b5mejBxg0DOtrAYZHotFrOg
wwp6HGXxSa2C0BlSPKrkY2hJFijuzdTvPzC1iWFDjNvCyMHPztaxClEcu55AM6n4NNY3SYFI/VWT
eGL2F/AihrkhS2mShX6FRYxKbGXkS7rejeW36yHM/pG9yGDuxKlbDGUhWECCWuP8o13B4Bfk5EP9
HJsVY+5DvSIZoXPuTtgkoAzMPHnAZT9/YGoXGwO0KXBKY9RPYc4QcM5Uo6WtCMV8l3cHfUwtefWv
r9i+yf2WwSZXJT0y66xGFFEk6Z1sgDEp5SUMdm+Kixoqo0YFJkW1EjMJcWV/GG76YPLiID/ycKT2
84wXORqzK5M5SYB8nSVnepi9xc0COUh8kEHRgbzC+X9MQHHWjsXRyLIajJLT21VPG4CNIxDBDiPa
1ai86dzf8FTkCWSu+kKWEChV0HBdimcdBDxEkZ3r9kAvmnd362YRmYtIyLoE06G41sXlJRxv8u5l
MoPEDNKCc1T33cFvw9OYK0jIl0aQcwzM1NkzWjisrr6TmplzC/EWjDE9LVbSeKCju4t4J2SfJN5E
9X5D8WW53nUsdmsWKzT4mmzhDl2xrmAfZhDNj64Gmo7QnjmROM/IWWJPdUKPe5HC5nonudXQbk6p
KMVH2iIZnhKvebluDpxdYkfvjEJIUo0OdaEsYVXp3630NCq8djKeEMZrx+u0at0Ancb1dkpPTXqu
jIfrelBrumLWOjWU7fMsrwYTgA6IykPRTOwCHEzgwFnJqxaX2v1aGsZZyKT0S7vGOaeeyTlROtV+
I5pUeRyDwVByBvlkRN+J9DOWvTz5mmQcHTnGzjY1LkTIkrWCjhh+DuKisTGO515fxv2Mx8beGffQ
NuE8DWlF7Z3Y46GxY09HnkV24yOvEZRnFYyDEAdMHcUm1JmUwhXr1h1Dxepn88t1lXjbw7gIcDwp
ja5BoyYavFQNpvJcZJVVLC8TUezrsnjLx3YoAdZb7sGMhHfuzexFJzHIXzDz40oW5RS5LouzfGxU
Fzdd0YomgofYND/3ueICg73BSGLNuTD2o3BDxHyDBuwUkX0mmYge1SV+80gj4EyQ+XjIbDq+N/qR
xysC7AZ4G2GM/aF7ozO7Ggs4FqBGyv5OAeZsDKdm+n599XZjlo0cxviacBnVrodS5Ch7FHxp8LoD
BtOD62L+ZfHQ/QmoVI0o7C5VfZIUqYmAdTmuePflXvuNAEHgF8dTxrlydx2EARZ1BeyEBmB6//RE
A8A++qzAicrqz+i/8vSGN4Kya3QbCdKfEspyLGo5wpM5NY9Cbbjhklh413KOEU8Kc1/UoxAqJW12
x5CnpVfmKZoB5lkbPmdzaAnk3aWx0Yau58Zzz8mQaxV9GI2TZvcZOc7ZYLhJE3vpEPta3jwUVfOc
GaB0kj4CxKpgk35vFl2EjfAMwISdKtD3JtDsS5Rbsx/hd3I/ebJdofGhaDja7p+sizwmtqwFHaAZ
tN1LNAqLmHdq7YrGSal4Idmeyasq0dDErWH8S2Hbb8x6bAADAhwE6WH1KOedYJeB+UBjZoxecbTa
a6D7Qxpj8505rEVWlJj08WmKPndirw1q0RZvhdvMnrz0EWzQwIyx09TlmA81Q8Z8/hDNHIZwbVd5
HSqcbXCHBCVIuPJva2ur/hvEnhN5dcrzxVSbdyJFAuBZsC0S/R2lKuYfC6lvRoeg0xbQvamn3K+A
aPVzdARonA7IHYtRgcr+WxijH2mNxAiNAh2Q5aMgBQt4A1AaTXg7SD9zTSfmtHfqlJh9CXsBrNvi
FpgOzz3BVZEL8YFwH1u8hCpPLebUT5mZ6U2VYnhVVe0cYdQiWzNIM+NJ5wzT7R+FzQoyZzwqlqIV
CqimPSB164IPGn1GIaYQabWKl7Hd8f5/bBdzwLuh0DIzxUkoiehoRXeOspZznem7WwUmbUNFLhTw
dPj7xmdN65AMFQqZTgdydQvQWX6Rd3f6vBxKfc4t1GJ4K7hv8BeJjHEkCUm1tC8wa38zOiK8JGAf
0Rg23uBA25zzzJPFGsYgNzOpya+x9AQPr8hNfNVHXuPYcRaShhfvbf6iFmMY4hgZoSZXaI3Sertq
kDYRnvL6gVQ/1eJcrN+va0a/dk0aYxnFZOKRl6fEmcmPQvKzrrJ0iXOMeTKo6WxMA8Q8aY7+IaQ2
M9UyqxZN33dVyAtG9238sm50XbdSKqkywqIeHSkGS2CF/Lmy8lL1u24dkzr/GDnzYFiKIh9TgOmB
hy1WbMnNPcMhdyvBZULBJdOviKyu78/eox9H97dINsugm70gjHk54tGPuUjiTjcA1VcfgZLxk8Il
5Yplckxir6oEkboEVA6MZyOw/3MltTiJsizCweoBMu/QiZHC7y3V187yUT8awRJwaRf3N+8ikjHD
pJHykIQQWQpgiEpvy/l2XD5N9cOSHyLj0AGuMFH/Vo0nFf0QwqHJOWPH+97rIp8x0WURQaCG0Tb0
IaLRfnhqECPUrSXPBzUaOM6EpytjqEtbVIB7Q95IWarvRVfdJRXhiNhVByS1IpKQimqY9CdszoIs
a8agTzM4P5ebArXAqCNW1Z1CcjYXXuBBt+adB9nIYs5EF2Z6lJb9CNYy5MI/R5q7LEG1cJpkdn3I
bykmOwGIQv4YN2aPDWoeErnyxua2nnnMFbuudyOECRjVPo0BX0yIo5X3ovnQA+AalMKtSoA2kjtT
xwmi9lICIHr7Z5swBfjnNpVguROKdaKjX+mXSVVPYt48p+jv6MrOn5LE6ov4cZJiD4k/v815N+iu
IW7EU2+3sZIol8dWrQHukrTzQcI7Jx6yp+vuiyeCMcRVATObGY608TbQQ1fjJdj23eNGB+a2XPMC
o19t2zjhzQyevtqL3MJWHLC1WMqZBLyWkv03xUYe46gKPewaLcOW0SSYgBfaA3HBEuuNQRmMbo8Q
Dk4aGLXLCy8u2I8YN6IZHyWjDAk/CB+pLOjfllEfzGwzs4QbisUzBfLh+tbxThzjpkow4fZVgYBO
Ww8LLXGd5oR3APbNA1yOFO0XVN6MSmbVqx0mOOn8a3VLw/vo1PwQgPSj+6U74ybg4nHse6uLREar
SSqSqDOBhZOqrqA/5MXPEv2r8tfra8eTwvjEVczUNqbXmW4uVtQ+i8nBzF8G+fm6mH03/1sZNjYY
ekM1xhiut5IBoFiDIfJbQwybzKeEl0T/l4N2kcX4RlT0V0UeEZbG6DOyjWPphZO93CvW5BT38y0J
eAWv/TBEukhkvKOeZJrZTwjoemd06tfBlXC8Z5yzxVMb9NMIDg8GmmOOLPifnERLKjT0KhuMkyxU
/ihz+wZ3Ekvw+RetGI84CHoNXhWYPG30pXCGNfRBDt01eIeLGtn7i/kiiXGN8rLGgxxDUufKHiCf
UK5GsIgcROQD7R9AWuZ9/KDjr7E/Bapz3TT3vcdFOOMn1S4zJFXKYJp6Dfi9GxIbljH//REhOkWV
N4G8JzMW0qu9MkgTjtmQk0NtzvZa/xgL+dN1Kf/ieC9imHtSm4w0i5cRL4uHtzySF76Olvx1cOIg
8wjvrbm/chdpjIGYraSPSYiDJgMBQP4EcmmFcPzG3vgljPAigzGNOs20XCvwjhEXLxK+IDEwR4oX
y8dqnFyBDE6aJPakcW6U/eN1kcrYhGnmmVqV9BEt97dGSmxF4WG97npEWaRQNaAbMFkcpFhNwlDP
sVVmONiGqYGXPrWkeviiSq2XreKX66axq9FGHLOOU5omAPgEZlzePi3KI1H9/+37zIrlmJ0tCwXh
0xK+pGDNCA3ORbXvZEFpj3eCjOVib+AkImEqKm9OQjvSATuM6z9piJ9Eu7Wqu8jTn66rtHs1bgQy
F/BQtcQo6wUptvasxAc4CTfMwUQ3fr8uZ688T6HU/9GMdeapMuWTseLhTEkdzXNUOHToLfbqQNft
YbBpncV0eH07+wZ4kUotZhNTL3pmqPkMqTHqE6Ks2UT+3giBERcAXecVz9/G5965+I2OjP3pq5nO
xIB9TDYoWyUL+jmZryhW6pi6Vfim+592hGPsTmjO9OkEVWkPQfwsHHg0tVTYtR/DGKtYK1GrFgit
isofwh8hciK8qZL9KGSjMF3+zfK2ZbPUia7BejIrfkqC5KikrmmDgVQGTFTqJsh+WxxDou79ml6M
xYJ814jUCk8M8a7HFGrhmqGtoGnd9KdDa5f+RyCD/rBcJnqMVjFRFhXX2hTHvrF29ioYmByrnOuK
cfaLLUivk0ESw6BBaucT5J+V0NYB93ddyG4Qctkwtsi5puQ/VzSFHpEDymRD01a8xxFPFyYSiEsh
qboYfn8Zn3uUO+THROWkiDiOi4VbHbuBKHosIffXx+7c3S/jq4Q5HSHjBDX/YuO6YRJFBFAGG9Xk
gj6LpYbQCTPVjgwgtNhRDvPDDI9VePBYL9d3aD8LIV/kMeFNpnaGVBewg/Qw5VYRVH4bzEDPrF4/
RPgM077IYtyjniqrkNEIO6xOuXqjp4d6erquz+4+IXJAFQzsOAAp/9NFCFnepZgwaRyhJk8FaAst
UAbmp5h094M5pd51abuGt5HGPIuEhKiRkMHpmRg9k8LGnpu/ooo3mU6X5Z0L2khhzDvt9LFBgqZG
NfpHZwSh/npdi/3LciOAsYGmRLfcKKMaVVgn0XuLA7y1t8qgcySvt9sfkUMijmvgLR1jC6aRFg0x
YXem4hrJfRt5se5e12vfFoDIbcgAFDZkRoQ45g06bmKUKauqsczFmUQR8woDySzd4KE+7sdSqqjJ
CnDKRIkwfltLyFR2HRZxOtJpDKDbYC4C+EfS91C06s+Klx6jzr6u4d4EnIps/T9C30735kYEqlgo
dLREmh4apFCKG9oxkNIo4IAawWdKTkuC6VvhaY/XJe/a5EYw3d6N4Lntc3mOKJZ2ay/IkvJG0nbN
Y/N9ZjVNoBEtQ4+T1QMXVs2+JGqQzNyuLHp5vztZFynsHIEwRylY9gC5oHzF+84WLMzRH5Kj+jgW
yKyt/gjEYmKVz5NufSyY2chmfMcQkjnVQzQJ0Fxi8dhZ8rcMhZbF07yutATuzCJnRdm6zqp3SZ+O
8CJddt90d/IUmD3HkfCWk/Ejw1rN2tRESMdWutuVR+FWjzDLQr5XYQyQxci5boM8jZjzvZhgTpdW
nG+zuiuM0l5LRxV5Ufb++3+zT4ylj8NCIpPgkfwrhgkPVepg0xzZrW/A0IjR4+ta7U3Zb880i5rR
jUkhYHAR4+6qNXuwTXs9dX4fLGgCkv23cZCvkfOBruw/pDKxdahO85wvgCY2lM4tJNEqstUq1fEj
N+ZmNZlwWsmVpM6HBFDF4msv5VaEOJoXq/FcscQ6D6Uw5zGBc8oH5MoHfwQfSvttAGjkgP5sDMa5
hWjHHyqFXVRjITmaYVn6sMdjWkpfepJaupK404qmjoSHHEl//xW3xQJyTBiUFADA8w+iHwVkpe9Z
XgvV7v25UYiJO1ByABqnQWMpwevH+xQ8a3HeW8nMqe7tx7wbQYzfSNEhWRor/AbAuZ0OTrhRLHFx
kgMGKtwl6BouLR5PNcZ1TGKt1cAbrp16AYP2UREjS5Lsmes86C+/tlOM8+jXsJ7NCU4+vEEmG+RD
QmrXpxA4fhiU9LvQ4T3DuWtJNd9czLqaaWIb40oDiQ1igQSdKnMAdqr74gCP5XM7z/agM+A4VIyQ
SYYEpDDGcXRaGMlzhs2rv2C2NvSrY+qMQX9XPIfnxsQ7GR1oTvetfKYchx98U2zEMw6lBzdWHAuI
I6s10OWDIB4Fwb/ukfdjnYuGjDvJxTzMlBKbqAoICWSQXkcmJ5Cji/TeTn6LYF/jYdmBDU02QCbW
3IjRYvfDCxFnJ1wXMDnzyOr33cdFGBN5gBBLH0UTxv8LEDTzswPFc+a2dewb/0UO4z+EKW+SAflY
RDjL8gbqHaMVsnuV/tPnvHyo0U010GMqgSPBlBlTjLI1q0GDBeqQ9GaYX+oPTMPD0i/fZ2ytFNvI
TGhqRilwtXRWxx1b2reDiwTG1BSjkJqWNkvli+RPa+uDZ/VFENZvudz4Zq49XbfsXTeoiYD3RNMo
KiiMJZRSqjTAw68d3ZjdBXxXvTlZU/IsCt+vC9oN1TaCGFNYM5H0g45rH0TKVhrLTlncytXzdSE8
bZhrJGuSTFx0mqpDojOVARWUe/NMrDRXveuS9l/MG32Y+6MW5zSK2haNc15xS0cf4rv1FJ5He3Ki
19Itb+a7DyW5NiKZq2Q0K3VUkQJ11vqgVm6Y4pkQXFeLt0vM3SGJFVpSaUBdtRgTSCw8ypPh53UZ
u850owZzRpVJidVpgfOJi7OZvggJZ06OpwNzRodpLnpjQfSc98E4pVa/HluFI2M/wNwowRzTQtPJ
2hPcCPGB5jWl5zUwzvnPyVHt9FZ2p0DgTWfu3+sXkWx0CdqgFcQeiPlm5KEpSkvs6LfTa+cIPl73
EZe+kHOY2BgzIaQJDQJbaMfbORWtKOqtVL1dgdh33SC4mjG+YapUDIpQzX7NO6wY5Y97ix4lip/S
fBN5Q9w81Rg/gXNbpZGAiKVVJIw2ngTZsDTFFkqOP9p/Om72jPESQyg0VWHCTEZP9mIbgGKPyOUC
wjl3dcHi3X77qdyNOMZDNDOwqMsVod/o0WJX4a+o+EhoR/oQsY2qajSXK1HKGYPZM2Ew62KlL6y5
O4aSN2vwuS7HLug33sVEGxnMNuVNL0WtCHdOkTE0O3GN74k9ODRUAVjlC0favlFcNGL2KhuEVFYb
+A3ab9LTWuEnjIw45H7GEAWwkL5lzhTwRvX2neFFKLNjWq+Y1bLCQFbxWy755vKFoxX9wLU1pFpv
XgPapKVSLeIU/zpbqVd/K0+KZQEvCI8Bu/rGK8HzNGLc+6CWRDUHCFRaQHoqkr2kA+e5yNOJ8fBT
VA3TlGQ4VcNRiTGiod124vP1heOpwTh4c4xiaUiwMVp0U1WD1U+VdV3CvziH33vPgmFFoAApxBoi
OpfYxEXtIGiD0aaYf/kNryFn38m+4RKhlZlCSzCGQNQSzEcovQhBic7StwbC8PzrIZoHJODlDvYz
0xuB7AqKQmk0BD3VnZvdkpvhRvNVzzwlbghGgM4xWytfLe0ELvXI4iFk7VoIZqAkZOFNQ2ThM/Kp
jvW1Q/Oi0B5n+RymlVXzuoX3Q8CLEHaarShJrhspHXlxJzd+0j0w4yiIb631Z2hVaMnscoy18TrI
OKqxk5xtnmu5NKITeqrcZvkCvM8U3fHXTXPX+DeaMc59Esw+0nSqmVrYc/spzngs5NQLvHNLGBUy
FVRNFcw6/mmN8aiUqZoJyCwB59Wqs/GcivC7YnIamgWzyqCUua4STyCj0iCoqVbneFeR6vOIArSQ
2fpa2UZ0Aj69f13W7haBlRNEbCaSWmxRIR3jmKy0dXaNQjtdWr9M8QAeMue6mP0g1NRkIpqaATtn
Xa2Ym60uoFVsvps9EB2gVpzdkIP8VisGBIVbcWaudq9I09RlHQ9GIPczR1ptK71TQh2Znkh4rRrB
0cTmZgQXz5Bq9nXl6KfeGchFlMaUcatpqIfZkOh0dAQs7j5QwYrDz3Dub9VvjTTGDgexDqNl7SVH
F2/b2KviW24RkieCsTxJzZtWiADtuio98fvCCC1gUedulw88FjWeKCZgAmFEp+V0FmNSv4SZ2yPl
XR2u78tu76BGZFGXMeWn6Sx1ozkoQEQVEJSVZ9mjUJFh0Bwo3BuPDGDvxG4FMcZm5GFaL/WMvoRi
tHqkMeVPUvMl7I8gnuH4u71124h697RakqSXGxwkU3lsjdcFHbM8Cqu9o7MVwRgaRtNkNYzoeFpx
rM2XGEO6xUnilYP3HPdWCmNrWaaQGGQN2JzIz6fEquMfnO3nLRVjYmGfrKNZgN+VQk9iprq6KY6A
kP08nQtvOX2SJ4vXELuvE23nREuMStiezr402klK0FIny58F80WPAo5KPAH075sQuZDNzKg6qNQD
tz0rUH3ITfT1On0BOMP+L8lpDXesPJULc073nPVxgJz+rRld643gMYtJa9Keeu3BtCjoc2WHZ9UX
XenEyx3xdGSeAXo/SHWIiW6n7PSbGGhyGa6l6+u4K0IkwJED9CVwJpjbqBhTI+lIh0MknQvlNms5
05ec77OuOtLlMRMLBD462jc04sjF43UFdk37ogA7wtwrIeCEBQUJlsIbjaducEsumQo9Hu+2fCOD
OT6z0mKoQTaorelWFGj2GrR4junYdOCU+bwLe99bA0jCEFE8EAGT/KeJiWIt5nKOG4EcAVKMvlB6
kWq4SHkGtr94F0HM86JIATHSUPKDhlQ3JEIzQ6XdLGPhfGCPJNpBptM5c7awq5ap1tUUCb5rvGlc
3BqdEjPg2q9LEfeiDzSQ/SOGvRCkUG3RhDf9M+/dPcdAeBbsXkdWiiLtUtqD7kT/H049r2b41ojx
zkhkhZigzUMfkcz4BdNoVUXNED9qaEpZMF8Wj75gUbBk3aXJo+6+dnOrOzTn/HY6UOwMmZffpBfF
tZ/A+It6VGelCmE39G2TYAQ4edbOvWseaQviwqMw3X0Ka7KuYjIVlTzASvxppmkyzFI0INrLgROY
uNHXwl4fAY+E6i94V3idr7tTfJqiKGDwJpIusgD4fSkmMZHftFvc+XsDSjzNWu3S1W9mO7RadBLn
vvSVm5/bXdWNXCYIiNG5LEUd5ArB9FP3EqAlzY/hnWynH8N5V7dKMmu6imLSF5FMnDgUbFOevErO
7HUhnOtz9+AruqGIqk43jwnTitZsw46+FZfskzbbNXDVeMO/u6fxIuLNyW3uyVSt+rHO4JiXJr8V
wPiom3/nJDdswPQ8TG2ZW8ZkHMyi57T87uZTtY1gZr9EvVKHqcZ+5YfsVnRk+OoediJ+lgIex8ru
7aaKkq5jDWWDRanTx3YwwwyiojotrWiNXtua59Z2twqQxiKaIVHwY1nXiFqlhthDRi/+DOtzg/8L
DuLd/pLhIEt0mOQ9xE9lRI1ZDoChoTnb6Wv2gO4DO7/VPOWFh9ayq44OblGMeYBIjr3balDNTk2I
dptoPE9hoK9BaLxyLgKeDOZaWwDD1M3JhIKvD+L2+g2zPvWM2ioXy3ygU3TZXYo0Au8C2vUUG92Y
UyX0o1rDW9Awu36Sncqv5zNGshzipK4+uhnXJe7GoheB7I2noRJStbmK7x8otl+UWcbT8oUi2C/B
qPLU230NbaQxBwsg6XGrqglBY0B9MBOrw7WGCw40P7b6YAAFJxRt9UfCb47hqck4xdgwp3Wa4a0o
RPuKifHogRwompDARc7fTc8Avfcf+5SZWE/rw6WdEkL7Ow1ApOeOSKwWvSNApV3dwisNF1y/vNLW
fvCwkUodzcZZEi3KGiBq4tlcWdNijWf0tD5UtgnIkApTwlYeCL6vFghkCBpN4+P6OtkdJ0/EOTVs
AJPknTSXK9okJP2eJuiLxJXjjwC+bJeXCVHmYp7DSUWvRzrF57wbD5gYdq8f/109DCSRRRk5ZHRJ
/LmWExp08562e/SGYo9DZmdids4HLtrcrlVu5NDfsdkzEPaBnEzEUFxUngxfdhpffyyBonEoXUz9
8Sard6+ajTRm4doyThSjxrAM6R+j8caMD9dXbT+82ghgHh1ovtQzgSIVYMb5p+zNB3RHOMYBgCor
oisbqObP6TMvTbDbNYs65O/NYlx1SpZKHkcsYgG4qTdKFjL7OuBc7kSgMmdO3ljSbeaBY2e1OArz
9o/x1nGCjJgewqskSuf2aM+oMskimN414vWTKMh2rak3Y0RQC9O+p6LBWfDrZiqx4Cgl6MVlfcKj
suxFNPB4kfFXvHwkzPu9uljkP010jqp8rGLsqTzqDqBgLXVarbrmLuV145TYl0CcGXMbjVhK2hQP
Ei4blBaKldnqVxWYEEtQEGv9xNm+3dvIUPEAkUBVjrL2n7pVSytFY4rMwuiJXgL2hWA+YQbqRL4n
BwrJVt0JjlJjTv663P1tu4hljonYtwOemBBbdkCEbXIrlsmDasScKHZXDGZ7DRFT0SJs4U/turQr
OkHEihoNGjiWyCrE2dIMTnaGfuXdg/EihY0fKqGoIrXGjU65M5NjBHQ0+nb70JptxDBmuKJXrRXo
01gIj510iqtTnHEurz0L1GkDoQyvr+sslnyJjoexGXGvLNIr0f2w8P77bQdzBSo2gGfSIOPP/Zi7
WtIxrYh6QJZlVgn4E2x8dx8BeYjnl2iEwW6KLpooo9BnrsTew4VSES0s0XTXmlZ1S9Ez0m/mbdoi
dI0wLzu9NLwn7t5RQnlIROaCFqZYIGojGXqkThC3ruRzIR8FOF0K/dCOPJKR3Xq2jic8iocYXYdx
/7mMyyxIzUDoY+ZLCAaQ4hgdZ/DsTGfa7yIcuNfLrlls5DGRY4NoI/yVM1At0ZM+A4AndQxHvqGY
/+SpzSx+a/Puam5kMhGkPA15lHdYzVkLytpZ0IEFAHF9eLhukbvpF53WYZEn1Om/P9cSBBRrGSJ/
58TnAWAhmDXpLfOZYhHnR3TafLsublcrtImbEmpIMnrG/5S2osvZSKV2dUxSxLYejzLgIUHhU/Rj
4y91LzrX5e0V6g0dlVg8SUWcOTaMq7SsyeqwK52ltdTKAl6TM5+0QxhQWscC/XPGy4capAyD4DEv
4jGsAuX5Ty0Bf9JpylRVTrp6uvIVuGjr/5F2XbuS28r2iwQoUIGvSp12zjMvwp6knLO+/i7Oucdb
zS03j8cwPGOjga4mWVUsVlhLlLDe8LkQYeFyR8MzAY7YuYiqXIBX2mMwfPA79AOy4eo/rJGeieHO
K5KMAu4sKwASkj12Nb0NSW1PaHW4fEyi1XDKHht1pZCWbRhygODTO7BKiDhRvWHHZ6thn69i7boP
lLCyisIFqdnzkppfq6Y5XF7Jlj1ZFpySgXwOCla8PUmokLRdXKeuGboSBWpjDGCG2JmUI5vhDl0R
qMZW1oW5QZUi5UKQQuKq5QHmnCe51QFl1SBJUfnSzRTa5jVrJQJh7pNgeRvXypk0Tu/KtkomAKqA
lvelumL4kBMCtACD1phpAfvJSUSAuOXrzwRyGlhEWh+PFfLAbF4BGCUAN5ac/gurZFQ784to9HTr
5X4mj1PFFtXasEerNbD6F1/29FPiShigYcj2pR/cxL7o2mShHndRnwnklHKxJrXvDAiU5F9yeugr
r8XEaaO2XiYLIF82wkGIMkwNzf5MQbm1jVNd9NVQwcyi3G7i1h+1Z1WI075pZSsp3IJUJUgahvbj
muY3LX5tRu+yDoq+n61yZcVl2pfyoMFZFMuN1P0o6Mvl7/8blfvYJnaJrQTUvWmYUYFtYgUQ9YV1
W1ev8RUrv1T3Rm6LAtu/MeEPgdxrwMqDTlnCAWOlj/Cw+34ng8ZPtVmmyPwiimY2ruAzJeAup2mR
aGSCK8QNip+Dhgai0XQy40tIC/vyPoq0jTn99TZSvYok8BS6zYQ3nGLaSf8ezN8uCxEoA//2ULSi
orECZRh0r2vh+HJRgUqwDD5mj6U+WYiUwyF0DxL5aoW7VISwJxLB+bioA+TuHGOCOVAHuzdvIgkN
8KngLbjt2cA2YZqKolHcQ+fnYRW1Gc9RCOu/Yokm5aQUB/kuPgCU5bpsAfSQ7BTBbbi5MAPdQpps
IejjX9etObWkAnGHO4RXYZzamXkXipDgNv3nSgZnPFKB1rSYBVsEpIZSZA/LsI+Cl7xsHEuN3cvq
thmorIRxxjM3Sk1nA8JqQI5quY2SmkFfpmzfyy9p/CUsJ4HATWdEcVzorWAtrfz13qdAuEgVxCyM
NndyGVKmfLBsBak0Fk6IvMOWPa3FcaqoT3jr9CRGvAzo2z4sbEXUuiiSwF1CS75UuZlkJdreuxLw
TTEYDqNa4Hu24LEQHH9sG/sVK+ez5KExp4WZo9miUO3JVVx6mz3JXoH2ftYL0eyV3eSV7uwXN70f
XuWHZI9q+m1zLWyGZgEYf8GjZ5K1u1owP74lVF+0ohnhCN3ccpC5YAl4wLt3XrTvrkdRMWfL4tbC
uN0lwEoe5rQr3Ei5koYdDd5iEdjJ5gGu1sNtLVUataNgyQHfrHXsU9W1xnx/2cxEq2Cfr06vNcve
Muq8dOPuKi1ipymIY4mG0URCOH8YUZKZ+Yinodq9U8kds4eOCDJjIhGcb8pqsExVGkQU4Sk07srg
3RhEfLVbLml94pxLIvJIhiQcC8ylxv5EQq9Zgr0koZsib+/SXH5ts8lWwtC7fESb1wklSJyC7Bj9
x5RbW6OqamEuGIZVgFWlOpFTO+kzSuRHNnYUo6FJ5Jo2n1ZridxKS60AlE+KSJnlh5Mv8TG+1kEg
06ABtXgWDTBvH93H8rjoBewSsjQ3EFapqq0maDtTI7SePVzexctSgC/OKfrSL1aZQkHi4KYMH5sR
mCKTqKVfJIR7sxVhjPaaju1bd2UiwZ3sh1Kwjq2g8uNoLD51rzbE6KbagAdta0/vNUwPEJdK5G5a
Ov/fbRnn4UqJVFqqSbk7gJswMG8L61RNu8sytl3cfw/fkjkXF+fRkpIel25VDk4/gWyRCDycaMPY
ma08nBTPeTkPNe5Z4ENLqNVm91qMDhBD8OQTrYRzcj2qLEYfhYXbd+rDaMT3EmRe3izRUjhH0Oax
NKY1DiSbDUebXuWmcnQrcWRRaVngcpD+Ot+0RZuilkh67sazXV0BLcRBFl1ytGuWLprAvZn6ott7
C+GCpbNRGUKKBak2zniUnIRZOGg5ugYWn+yCnXli45xoBAHnq3St7BY4oALlDuaEhNmPzeNbSefC
sbAraNBZcO6MGpqwMcjE1VtnOPU+Q2kdI1tPdqLmGpFQzsL02NISwBDmrtrfytYtnUSNCiIB7POV
8ndJZlhyDa9XJz+S/Bj8CbzW2aFx1tWBaENPSxUruJeP0Y8Wd1O8+x10KV7ijd/+ADD/TB5nZWM+
hlQJNLwRZ68sHqjkBboglBDtGWdl8gTA7ZxpQqO5HblWyvfLVrx5Saw0jbOtwgjmNM/gKKh01KFd
6dGI/+QFurYl7k6tJLWL5QyRMOuANtDGukufQRpZOSleNJie92rZJo1zeWGCjeMfUJMkdV1bQpu7
uLIHeb8IR+YEW8eP5ZV9EyQzqzEgvexabXmXG5Jj4u9/txDOFyRK0GHoEN5vzvZx+EsBGtNlAaJ1
cHYvNWpJqtCECnQnrfTywk9kQYFVJIKzfG1Om5maSKZM7VMwvdHuCu9BwTJEB85+w8q7IHk39oUB
LYuyq5jeyobAEpmlfXrPGQalgE1RMXvHGbsEDhC9lvH9qZE7VpHbdDoMmB9Lr/JSECVsL+X/RYH5
hjvyssb0XxDB6M3WA8eaHWuZYLO2pgTguj5EcIc+g6FNz3U8lC39KbZaB6xLQ+LM36vEKQbTIcvP
ohTMcP9GlvnbHcSyOC2YuzpMM4PmSLCyFqH8nkFXo+/iNfcSn7HIMpAECVR4uZ+NHnUl/08U/WPN
nIbIuToCZh8GO6hXBswoaRJbIq+XhWxnblY7y+kJsISWslMH5u3QQ4p2lqlDrYTY4V1jN6CwADvC
ZYnbxvWxLO6KiLpQ7lOi5G7dxU6UObE125ko/BapJHdPAHALk4GSgr3TgtZX5Ljxwk7pni4vZfut
t9o87qqw0tKiiQYx6ElFsyaSJzvr6T8D8vNJNCoj2LhPTeZSiY7bOMIDqY+9mkGMF0BqQ77yTxZl
IgWEhmVk+z/RqltWMscKYsnle3VgM+OSV5yWXywmkVwRX9HmolbCOMPOi6nvpM4oXGu+jeA3UvWl
Nf/I166E8JYcW2U+lQmOKbgl87Gbny9vmWgR7POVL1cDeZitDE/XfljsGNF+VoS2XAs8+qZOr1bB
WepS9qkJhB1sVTL+6ubk5xiIiiGbWZqVCM42QZ+DXhg0fbkhIW5ClJ1GDA+tn76mJYd+jnakMVEy
bgUr2ywtoQXoL5XjzHVpLDqkpozs0DXaEw+Zr5ped2T8Jc01pu7/3WlxRpt1YY/CHPS7ozspvu1T
pBtE1DbsB3+6Oz4WxIPl1ZZchHILGY07uele9lIvudVPw16/bk6tO7zXt+Zh3iOjLCpmbKFaYPZM
w4ijqss67PdcGYuKZFZbwL8qt8bOcthjsPIjnzqTM3nNa+N1nupn3ngS5aK2L+kPyYQzM1p3cwRK
4QIddix9HXoM9TPaJ8c/YSZfr5Fw+iLNUh6208Qk6T5gCyYAWyBXHXxXkWWTpD0ReZBtT79aG6c0
KqB3wtHENSkfx3cFXOiLBoYFsJCgASSvjqInNTukz/rz1yHyz4GlNxspyBOUH7riCXxgr0EPtG7D
kh6rIt7nOn29bBOis+NfB7qc0bAx8BaVO2MXy801lZPHoNY8VOr8urOcPA6+jnLxFRmIUPD22Xaf
H4vl4se+7rI4aYPcJX2DHtMws4uBFWFFpNfMQV7aVP6uGSOqTQVKArNZOSb1SfDDKkpbHn8KNlO0
IM4QiiSbwm5BPxJjjWPKAk5v6YVxa4MU7EvgIB1UCafQtyO5DxXVuVvIXKYkToLf6QTkgLzlZLi1
q+3+82YNPNEEkGiR3HWkYqA2HXsLYYIBDPJB8bIweJ9mVRCGiw6Nc2fGlDRqVCBpMUUA91XqztEW
01NKw12WUHAPiZbEuZUwraSWtrhhi/YtiL8X1d0kQlnYzg6uTolzJG2kLXrHChIzMPjZxB6qfK8A
wv/9mmie+72IzXVr7GDtLHmgEuD7anVIVTzPQrcC1HTpkC/DqTn1hdP6PQa2EOaPTCOFPL3MoC4Y
HD8QXxqkn8MYcVHwdXINpwbkf3w0HUYnZ7xSYVV4s41ydfXx8/FJn+WxGSMcZ3lI2J0bHufkNNjE
jgcbXLO+Ve96OxWVfAQqanB+habZYgQjuxuqXykJnUX2jBI5ollEBiDQT77xGw8nLZrVGeGZ/sQY
h+fsGZMdgvh/QwhFS6hMdXSjgqCEfb4KZnUy4KWUorZutm44HTXLNQ2BTYtEcHZmVkHVogkbL2u8
3S2S7Dplfgqq7p/fK+uV8JdoWBR5G9QI+wl9TIInXHA2/QPU2DMZ3G71VhfoWjjDnMfUyxCQT3rr
6dKvyzfKRuh/JoXztRj80uS8R+sNprvi+Dn/g2TR2fdzTrZoZjaD0eaukRyaunI0elAV4KFNd0lb
CU5lyx+dCeNOfyABGv8yKJik2MF9uC/8bg9UstbJ3/Sb1l0cAzwkFFAnmkCzRbvIud6QLnFT1gmK
JOpLjIxYK335V8fEe9p+qsaiDBDIhPF0N5Ta1VyJWsUFpsO7VGUairKd8EIz6rtBa5xselaErBXs
BDi/vT4h3o/G9ZipabzgCRHm77LhVKO5V2njZWa9a6ysx8TE4l/eOtG6OB+aBkU+JRNc21zemaNP
87tBerksYivGPVsWF5bhmT5PSwp/EBOzt4MWNNoyvTdj9IfUM+qC1sno4rskx/8TITjuRkQP/myd
YHReB2YG77v1Jp56GsPEdBuDVBNSbeAQuNbRKoy2w117mED6wPA7qcDXbp7lSi7voJauzuQOFZPO
iBxlDuyxPUrA8exvF+ulUwTFE+aIPmnOShrnqACzb5ZqgAhKSq6k/NrsItuc9j1YNC6f5aa6rORw
DitBl7k2UJjyEN1Y5ssYHOb+52URoqVwbqoYplCpJ6R/DYBClsdYd8L8fvlxWcimS1qtg3dJWaTK
nSTn7tRJhzrMgSFGBAogEMHTjdG4kLVxzHK3TPGaM5s96Ka8y6sQnAY/5hHm7bhEaGRzE/WlT78V
3YOmPl4WITgNPilJplFGCxFChl65r6rSlmDBYM9yWlGX69ZLf22oPC2nLmkzQVEWYwLo31lcRjja
nVqf5UyKa1HpRCiN80kYjAPIVonTaX+xnEl7bT7Q68kDWeQ+OopaE0SbyM5xFdrhGaCA4hZ1LWSI
7J7ckPA5UQtbA1/75dPaSuidbSLnByo5AEvgjJA4OSj+cqh3tWRHL4PHuFLU2b0sTbQszhnQXM81
Y4bTieX0vkm/GFJ3KFXjmKai21fgTPmxGd0iVC9VmGul/dBVdLfmxJaCq6nTPKmZbUUEVbx9ZWHm
F6M6Gqpov2tUqxMLZb2vMCOJFoE8BVvAJAGVm+yR+fJS8FXMymIHOXCTAeWJlGm3v7yv22b9IZzL
y9DSMFJlYYc4d05BGoBgmLulFR2fSAx39QdKm0ejghA6a+9z+pKHN8R6urySvzGzj6VwZtaRJomL
FJFZ6c1golXc5aTfALhgp7qxLyQ2Z902n25B9JOzQSeNmCpnZ6GpFFFr4q5nZEFsmC/fmR5D3Z/3
onQv++GXRHGGNutKAOYKZHtVUh0TNb7NMxEK4OfzMYBCpVgYiMTkJWYwz70GioOZHKYUzAHLjar4
vXqVJoKw4fMqzkVw16A+jKSso2506/Fdlfaq/vKPz/9MAP8UpKAhNgM9mdzwRvErYILGSBf/r8jz
Gzmec2lcN1Y/TKNe0h5gODt6O7mVr3yTPPIUPM5u6OS31F1EzZOCDdQ5UzUNyZJp1ExAPntsu9sk
F23gZx97viTOSJsqC6EDGBwYHcWf8W9/D7V2MO77oiAJzkaa40dRivFzzHwulLPaZJKqbiYYYsjD
5RgEqQNGeLuZW0yFLV5TyO5lLRFtIme2SYJaeINIw82WR9Ie239ewDtfDmerGS2GFtR1ozsbb42+
o9Pz5d+/4eXOBXAXoZ52UYUJcHZIRLebQ7vLd+EB6GOzy3it/vlM4Lk4zjFM1rIobQWlW9R0V1OK
tP1iE+nZGE7VKIDtEjghHth5TuMJM4jt5DaNtQ8DChUYd1KpClRAIIZ/wY9hXptWxRxRDTg6OXSa
oXfkQQQuLhLDOQhNHyUEtFDsOd2bU2BH6SHBiV1Wh22T1Rm0CiihKB+VL8UUqFpkje5olDfBUDqV
2u3BbeNI5eRdFrVtOR+iOM02DBhqY2Lb1Ck5BHJ+X0i64BmzEQoxbfuQwSl3J1Edj8uCKffoNXfx
sQJQqOpm96Lq4vbhfAji1Fo2aAJ4UBxOkD5W5lEl34Pk6fJ+bdRqzhfDXXgAQVF7JcBitFurseN3
VvMGyRm10T5FfOtb6BuCI/qbS+mvZfEl6URX4lIHWiDamWY06eon9Is74Y7RxDfH2G9PorT49iIV
FjsYmOaTecTArgmlagzg7xiUGWstYqx7BAk+DUCWxR+M8WFPFSpj1gPZa8L3QAP/QpvV2sR8Kr2W
lUNIYrunvuDgNpVjJYRTjjiIwH2mFSOUw07RIXWlucjAB67pdI1dxzbSOLgKC0e0mRvdaOer4zTG
GDv4v6QcGfiAbz7hP+RfrOMILd7u5Mhvys7cVd9ML3oJ7/DOP9X/uCfyTD4fQVl9A9bwFs6eUuSP
PCV5I82rYHNZEHEezJ7L4NxiAjz3BIlhWN7X6EcHKiL6bu5kEHyrduRZoZiOaNNvfZwmHzZ1Pfph
QU6NbNy9Be4PlKigo/SdQaySq8YJfVG7EzulSyvkwih5qSMlwBAKOktDZypezKiCkh5z81cxnuA3
0/H75T0VrZB9vnpAopE1kgp2R0v64mel5VWqSDU3Evrnx8ZsZiVDTfMJPFy4aOYdWovZmBXwCPxm
P/ee8ZQeNMcAe0v52gtpiDfjQ8CEmpqBP5BVPRfcVJYpWSkCNsZnLnsZeOHnn8EddYzb5YUxnUVH
6Yq5tst7uukDVmK5QyymHK2Z3Ty6lnxNaW9T+baR3y7L2Ly8VzK4cxumYqJZKJvoVUBrcBsl6q1i
lIHdIs+pa5Equh0+P1lxhqDdYWU/gC5QbivDVIsTKlcT3AuIvnfdiV4zlMtmN+5F+rKpkn+JAnr0
+anN6PUAwA5sQCE/K+VeSneXt277eP67lE8s92EYDLOqsEAh/y7H3yv6lkei2Gr7Nv1YBD8umzdx
SpVSYsj42oFRYINq87nZZ7+Q43JQDRRDjFw+IZVPBcUBwgUrhLKjRPdU+LhJHxnQN8aMfEPQvibY
wd8IniuDTrVCn9UohKj+MJbPqXyl/HMOxLW+gdvzXAlCY8m63jBwWZPWTlkxTvtliSiyROvgjEjr
aVaPLV79FXCV5lKyCxm09dLPy/q2bap/6Ruf7bGCsmuSGu5PSR+WZd8nO1Py6iH6k3B+pXFcjD0b
XR1HBs6/slJ7GX81M6795arK3y8vR7RpXJwddg0oXgle+sN4qlW/bvZBLIiiRCK4ICo1R6nVCJyN
Vf4sk5u0uu0s0XNB4GV4UEE5KMwwMmN4mcfiCn9eKXZUoLNdem6v4Ne+xr7IrwlWxYN89OCNTwur
gtVQ4vRNYdPslznf/6vT4XE+qNanmWzhHaxlX6PmMRzeImn/70RwV0E558XYE1xvpDyZreRUXQJu
MhG5nOB8eOzhNDGtQi4j9AVVoy/F/Q74Xd7lhYhEcOavz4MUUgIfXac/lPJmRKx1WcBvL/UpnPuw
SR6+MBjw3phGKHLnLhgRsY5A4bktMShSvHan8QvrtFX3ID840EPiVc/lI951/85Xa5xbCPopr6oU
p9Uq94P01NBHav7jka4zX813FJvjMskA4xldyfxKUZ4XjqZtJ65W+8g5hEBZVIn08G0GUL13xGNo
VsaTtpN93QF+lnv52LYfpitx3Ftq6gO1b8Hxi9c3ml33GbC6TGc6Ls4M8HKMvIjkCTwDz+agL0Oa
TDHUBCh7N79b8HbhM6aJHMPO3ukRDdInUW5uow387NA+vYbrVFbLClvaeuW7ecuo1zqA6uDJ6gGX
BV3LyU7a1/viHrjigvUKLkQexd8qJnMJOyRQmupWL/d96gcSJg4FUfhGt9/5CrkQQm9LDABrWOEA
7NCXeD8+M97G8NC76Z10zXDsMoc8CFRn+8nx12XP97iDUbGhJoVQwN5jfMCG3wJDTupktvq9VO38
qjzg2YEOMPFj9TNCy/l6mZatorLC6Ii6LBDNCtMD4BS7PYDYDmIAQpG6ci7FxGMuV1l2kqS5ahtV
O9uWmSV7bSIiXjPRdnLBRteDhtDQerz4iR/guW04JCidrHyo0O5++ehEojgfQ/FgqwzQtWFYQHMy
+YeU35TAGc6A2Dz9+HeiOP+ygMbRJAtijyJ5SLoQNKJfZYwJUierRRM722nRD1/G52VoUWogGAlG
N8U92swvZXSX6+7QfI+T2yg/BP2OiijWCBTtwq3HzwokRDWsrIX7rOihyQ9LKrjSBP6Dz8roJop1
0ijjvgEkW9c+lsUzKW818nj5lARqrnP+A0QLoG1JltGlSXJTl70X0NZPi1EQT4t2i32+Mlur7ZRm
YXfbGF6b2fUgQu/ZTr+sNIDzC0mZjOUyQ9ui0sYlbX7Hgwp4noON9sDObhs3u0HAC4Zt4R3DIsFL
isA5irCeadezglnl9kgqV34NGH35jnGFJfci/i6Rv+fp2yatnvResVCeu1KPstdiLjF8nh5Gf0Sq
LvazneXJAk0UBXg65zQAEiIV8fjb585gQMY09Xv1o/Dpjfw4HMmP1lWc0Bl+Urfzg9+Z3/n130YP
fOmr0Hs4ZBl57e7N/I7hH2/ZY8z0CjMsst85qV++RkeRUIEJ8nWwmnTNZJlIcw/zXdkmtjwrziB7
Zi8o64lCMb6fNQmKcQwmLK6eb+fygVQ7qUFj8HtK3ibyHIKGqqvtGQgiyfQ+iYafBR6A73PN+zZr
Y7xG3XR8NqwXWt7k48tlJyNcIOdljJxIcckuUysMq1vSBtlRSwpyKgCH9RIM0r2kpF/DhjhGqJuO
pOa3Xat/q8P5q5ovXy7/mM0r0CQgC1Hxj8a/UFsq1TFVcQUiceXIse6N1bWK3Eug78sk8S8L2w7q
kfe1dAX6+bn8o7PwM8HuMqIlA6gwmGE3ncFjAW/gKII7d/siXInj3GDW5K0isciMVZsY5q91GH3i
k73IEW069JUgzuslcY3eHhAjuPIAhButvwfumWDvNssEKxFcWBTGoVrq1girGGKvC79Y5EGK/WLZ
q8GX9C2tBC/+7aPSVKTQdWKoGCc4v6P6KG8Na2Qlz68WsP/CezAJ2pa9vJCTmB98Uws/hPGpU7kr
Taky8PK3lt4m061UuWr9ZpqyrQ/eZR3cwEVCzLySxW6w1eUbLroEjA3kmqMYD8vI6Z/RqXBtOMoe
XZ0Y37RskKfieoy87Lq8FcEybWrKSjpn+0tVGWBunpGJLk85+I0kwWtE9P3s89XqtBTAeVmACCZu
61tJqr0sFSF7ig6Ls6pKTWsVPWaIXuLUVYYbpb3rdcztUHvRRXCYIjX8DZe5Wk9nBfJkTdiv6FAd
4JPOurT+OU39uWpwNmZWNJhnDWqolV/i4kHPXmm8u6x+m/fL6vy56CEBbEmUzDBjIl8v88OY+f0i
UIHtQsRKBme6DSG1qZco8EUHFQVhNt7XvRJb9kOn29UHdS9SatEp8bdIlhd63tcLnMV1AITeCa9f
9MqAYZvBhYiSqqL1fUp46vl/u1gc7Tsbm8i9EsPexO5jdEqw6odQ5OZD+2NLNc5ppEoykt7E+0M+
srHFZU+A9K95qbCQKLBfPgcaTjnyakwF5eVrXD4vyttl/WP69Sk+Xy2E8w8A4jJU8IhOrqoZnQc8
RF+NFie1jG9Tlfoqie+7pRe43O2ABwVZxdRBwvSJPMPMinyIWIlbf8wAH1Leh3iKlImdodGkBPOT
/UexKgF2M6AdTSyCFc5WXkMZa0wTFnj/UO27ZdhVUwFaxsmhH5d3c3tlK0GcXjTLrBg6AmMkYMAh
bTN8vdsQbRdgILQjW5jfYr/70+mtxHG3R1bnUaRU8B7hy+hVd+nR9GJMq/tskJWIaumbrmoljFOV
Uk+AZGtN6EibQV2qfpuy5AuNS+fyFoqksM9XRxWUNJrnMrTcuX2I5/tKvh6rw2UR2+5ptRIuPKvk
oo5riSVEfnWAUU6P1iG8arzZtfzICwTavr0gQ8cID1EMsKKeLwgwj0Zsyci+y8GrWe5LLbbD/E+s
mHzI4G6RlmZLr7Lm6Fbeobk70ncBvS7H/ZDvrfZPUv0rWdxtojV6XeUq1oMRTackpT83oka0zS3T
DQvvD4ORFnJqDXJ2i5hJOLkZAVoH/UniB+E8q0gGp83FohdLpClIFTT9vlJeDaV/qxQR++6mFMCv
yiDiArsrX/3Jp6ZOdPbiyBogE0RXekqd3BRgEmzeESshnDobgzLVqWahqjjGT4Gu7tA4KDIZ0UI4
LW6VOFEiBQv53dx933uqw5AJJE/5Sq/bg3ESE0eJlsUpdVXUViajTx5KjXHS+WYcBPvG9uWT91zt
G6fJamvh7WTh9VmEPdibEofKpT0VqmMFgpKsYCl8dSeugE5htsR0y8435FMXvFz2aILT4Ss5BFRA
uRrDYHCrhgAYH19VFRgOVBLkYkRyuOutahsM4vTolsjkO8zhxPQg6wIRCtOkT6eyethyx463So8n
GZoLWs+ktvRd3weH1Au9GPgytnZs3cnrkE+T7kTgRJuLWwnm1EGegBtqtFCH0Hhjfd1A2LFHIUzQ
BrctHhUfYvgmW63Nx3Q08hG4TwyBAki4OwVTIBiXuGG50djpfVjZIb1i8XnwKmaB21T71Q/ggqFa
HZa0iRFSLuqLZdxk7ak3ErsgoyAY2lT6lRxOWboQ9fscY+5u1nld1dhTJXqfbasKJqjACwiyPp7P
EySKWWwpKA1peGfArMYTCaEjcBe9CGN/ezEfopjyrMISMlGQASt0dHPTX+rXMhPt1rb2fQjgnHjY
GXVDNJhWL08gmfnWdKZtJqIhIJEU3o0bfSLJrEM+AqRi1e+J+dyH3y47I9FWcQYs9Yrexjqe6EZ1
ZxTP1fjl8vdvp/GoAkQLBSgkisEZqhKZVtJILBA9sgGW4UTAySvtkqPoHbu5kg9B/EQx4OZjsigK
dmtR30mYPKkK2QkWw2KZT+5uJYOLddJYxUkXeIBhRnM3/Gh3qgR2GXv0+6vGHq4rpy8F196mDqwk
slWvVLlTrcUwOjjYxtiHkzeaz6UuWhU740ur4swFGXnFahJYZuuxB3nm0jfiVOhIDK9Yb39wQsHf
zt3IE7302NlfEsyZUZllXbBU2M7kECPBy+rf/wsB38b0Mrw4XpOAUscAp65xSl5kIAcrC2xip9xp
jYJuOx36Pttl9CMHG26CPv9YuVK70U5EvTbb5/eXaD6YSI3SkqYMKfqw+F5pX4Bb2gV7gVZuPiw/
lscHFIHZKblaIaSsc8845l5w0Bc7eTHeMMV8yAVtGtuDCytp3E2hL0ZTAQ8D7ZG3vWcdkydMTACH
kHFwhB5g8XcGKMRYakByUcn6Q5352FDOBLOgUq10VFH2r+6D6iqaTprxYqhXsnpSaWqHjWhcdtuv
WDKGUBgj+2/lWllgbXWJWpZIxNZ1vhsxgdLFuSc4QbZnnw3hQwa3pzSKk4SaeOOyWkd9w0L1Ae1L
jY1BiaOIjX3zIqYfwrgdRM9EWgY9djCg5dOgAkVLAo2n1d5m7eQY1hI5l1cn2kDOhUk1qbI5g2OO
y19J/2ucf17+/s0QabUezn01qTTSwMQ12YD3V5eOcS37Tf2rFgGIbJvyx75x3qo24hyNGZBDyS8w
QS/oPV6S75fXslkUN2Xw34JZUzaRbzv393qj9BZgQFmRTbo131Svv47ccbT/M9uuvo6Pf9bAv5bJ
KcSoa+k4znDDJjHsGexbYS9wGptRwFoEpwOLQqKYoNsZKdj2BgD8O+mrtEOV31UfLm/g1iGtBXHK
kJiobPeUDSNIi99UR1zWTjuPApXezGKvxXC6kJI56+tmQNh0XaEbufI11Nd+RK/hoXrBtNbe1J1J
EEn9Tj/wTmItkw8Hi9aatBwyW684KKgM9LUzHVoHdGZoWmOPfMaGJN0YlQ1+sYf6anZLdFH04KdG
ogzDH7JdOPU+c0pc5aJxss00HSj+8ITAqB6uWE6JLGNZRjXEQyW4VoBWOWEwUAfX2X+m50SD5Nv7
v5LG6VNthM2MPhzsvLULh87+Nk+538bvZaLYGRoHzYMJbha7sLvsRIbWvqxkm82Y68VyWpapidmU
Fvy1ijkz6jM68NYJPXDQX0vXeJM6lUMPHf4U1ao31Xu1bk7vuiIbWwlIua4FiMc5+xY0b/okyH9s
3Q/rxfF6lkx9RGIsLrPkJynCkGdcodeUfF+sGq1vqqAnZzM6W8vjorM0I0bRdbiPcoI6V/oypVfh
8CUhX6piH84nUnlx/rMEiuzlQ9y6ltZiuYdJFNZGRgYJLTEBeQHd4VGdhdOlTOk/mezHcVFWmVrF
DlMKuEwQXLAKg7Ur7oCeFbmmlx9GjCx0P/+H6tpWqWu1KMqlC/DuTs0ygF2gnfWgOtp+OGm7/E7d
i4aqty5dU9FB/kwV3FZ8z2BY0Hia+xFVoW50TG1xpQjo4mFrj7LiXT6ozTrNWhZn7EqU1GMkwafL
O/0WFQAv3wVPIIv5zW3do+lZIG/byD7WxhmZVg5xXbB5QBWp0/qm3+WO8cN46gDp2uyyaxOE06Lk
iEgkZwNgwGk62YBd0+a+sZ4MyTcHUcOscB85ja+MPNWLHBrP6l2Mxyrxh99oqnSXnEYhlM3fXAl/
7SPfdJYUozHjwmDPu/mFZQaBk+dUNzqaF/8H1d+25w9pnOrHBBzrfYnVNW+LrzrEU1DINh0THln+
PQYgCUaSBGfGd5s1yHFFSZrhaQcy0TH/FkUNKDYFkZNICHetFgYdBtVkWbOy9A0lu8oL8EqlIjEi
3eDhDKOu7g01yaGAQH3pveaQH7sTcVkWFyDX4vHH7Uvm47TYuleeEV1qKZgV0aEUyf2xaqX3QKtP
NASZLbHsLPkpMGkWNn92xB/iOJPO6rhJlBkZgNFRj8tVuyt3khMfpF3/+D+o4rYX/pDG3aBlEy7U
stBR0dazTYanBSULOVGdWS0cc3yy4ivgXzd/NIJlgmKdxWCYJ+XbbShppKhnIZix7Kb2Km8eL+/i
ti5+fD+3rEAnPU1R5HHBTe0p6EqfO+uB9J0gIBCJ4XyhTCZiAHwEdjU9y3FmJ+r1rH29vJTtB8lq
rzhfaCSArUVREbgP5VU0nqY3Uz8Q+tBK6O05ZfF+AozHZZGCZfFtNmSaQeoUwpIz8HQlrWHLkwLa
6LfLUra94F9nxLfXgM99yKIYeXxZKwY/nZZsp1AhPBXbnc/m9CGFmdvKerO06f+PtOtqjhtntr+I
VSQBplemCRoFK9p+YcmJOWf++nugveuhYO5gP+2LX1w1rQYbpxsdTmcKFjC65vg1kL9OEtvcVWcn
ZKinnZY8X9ZJdHIcBtYLkaWggT82g97t48wxZTBlTLLz38RwYQY2Xcx63sBdgc6J5J/q6DXUP8CL
trqhfIXZUkF62S8Iz0ASuTeHF4K1Zx9QApdf0U0da59NzgtqMW2HpcP3jxO6Bz/kS2PeZaOowXTz
i/yWovEbwhDWVt2iw1soXWXH5lMQ3pQfyXwbKxncVye5ZMiNBPcaY9CmkQzHWjRvitWPfPWVGP6r
D1IxFiqyOkk42KH5GqWJHRtfLn+V7bTOSgo70NWF0ZOuraseyjRudEcd6YWRrVlPvdvY3Y6xeUmH
RdD6IfpGvMuromiJKL5Rmx7q4tTmviIdBGqxb/AHDqzU4jyCUWqkLmTkRpVbeuzvWUkU7MdfywOG
KK5DVxPIE6nEeYY5yPRxLPDoaKfbMjqgQdyWZgGAimQw6Ft9KXlMIyzPRmmPFLcWCiDljzwXVM0F
It5800pEMS9hji30AJqSOqqm2WFZ2ZIpuqSbIdb54/CJ674iA3alw49OFX5eeZqUm7a13Dz5klk/
LxuCSCPOHwwVieSaVSqt+Guv7OXoaz8KogJmrhdM7S2AXR1abI5DLOsIPpbqCwl6O7FuFr20O2v6
iJ9eHRsHCLWGXZFxC0Fy6ycotw+7VlhHFCnDznOljAKivTyngIPOZZzEis0W+7a74AtbzdZlNvGi
Y4dV1o+XPxP70y+dIQcJZt6mbUBQFw+To448nZDeln3nSwI4POhCM08KgnyH8TB6GlbNma4Z2TlG
aJtd4IjEiayOg4ORaAbKh4gLgvZExjsFS9oK9SPvr5U1cHCwZAlp5YDJWPbD+BxIR1m0oFbwVfj5
iY5WGPDR8FVkxFGhgkUj2vRw+cNvP+/OavA9tWVSmRYZENuMTvms+KBavA/86EbB207FSIiw5ZqF
GX8aAmgKVUZ1bGrcJUrzyOhbAzWfZumupFm+kvtoj34KR54HewTfd0fiH4Va7VXMjHRZI3AU/+Bv
f8vn3+aaZHaV1OMF1n1ePrOVFEZomyftq26D5Hnf7Sy3d8qXy4e8fanPMrmAJYo0Ky0j9HVZw9Xc
3FGTOiF4Lbsvl8Uwi7twtPxLvaoT1WDcQciqMMXSXe+3GBoXtVNse4+zNhxEDWMoB33L0ilLY0vN
w2zusIjNsO5M0bKS7WQ+/Nz/G4vOwZLapJ2es5Hn8LU5WC/saZ6e6gMrDxHkimIhgcM2cJwFcjAV
ha2Cah4g/n94YYrOjwOnudILZTZRyNOwCaXVH8Iks4fkoBWtrSuvl01CpA8HUlFiIX04QR99Mr+o
Rbs3Y/l2qogIRQS3ml89MIxTh3czRe/qwfxkAN6Ve7bqAkMbrsj8tqsCZ6Pg2U5Bpom1zRVcCd3l
N2/NKCCCAI0+2BgjQTy2DcC/zYHvHOrIGCtTiHisnatjJefXg5SJqg3sc/95a01goamguMuDPLah
9INkIVKWyA91rOxa98cJ5NHJVzNwp2bYXbaIfwD8szwOjKypl6geENa4yNhBMzcCKUrrd160T30E
gQI3uTlYbWAv9d/6cYBPihbNNzUcjHxUEdHUJv5hZJZKaNdoAsVq+gPjJjXt6dm8KnYl2HOKnah7
X6g1B1oVSdtIZWXBFhlMtjSMeuExddrv2SubrNZEhEFvg5SXPisHXQXpqiqLkNQpPVBOHsm+22OS
fE9e8qdl17tgtT5moBNFMRhlV8GZb/ub85FzKIbmASrHORCGEMnB3ILbjZWbZV4/zYKQePuCnCVx
WBZVYTyikIV+ykJDQFzf4GHhXTbYTQgjKmW8j6A35vkKy6KuCtlARNz2p6Q4pNahFg3gbJ7XSgR3
Jao5tiAaD+JUSpwg+9aoxV5Krso0dS7rsnlcK0HcXUijeRnHBniSTVdq+UQ1QRZpGxtXAjgzj2oy
KcUAvGfUyQoKOeExPLGWq2InKoaJvgtn4Eofp9Jg4V5X0VM7P5G2d6ry/vJ5bReKVvpwllzjNZwR
Cqwf/PrZ8kvsFex9A+s1U7e4FrFciL4OZ8yNpkVGm+LKFk2PzprJDwtdYADbh6aZumzoCrE07tCq
ZqSK3MHSkIRzTAzk921tG6OooLetyVkMd2zGGIZ1GEGM1Wn7qg/3ptTsBZ+GXYo/AI6cZXCntbQW
1SKQkrnV59lh8SaokT3lZnIWD27/VvRw2FbJUi0sKtcYqQH+nNXDOAzjOCYjchYlZg2Vo14IHgbb
X+b8+9zVXEZGYs1Kku34NZp/jerPtPj0kSOjqoFBTRkNpzJX9JeLvE4UC5R+85H44w3jPgv2C3hF
iNc4H+zeWoljQdvqyNIuG8usAto0eeRVcu1ZaiSygs1jW8lg7/6VjEnO9LyukVUGS/bsqNiMg2Wc
5mj3iV1/lq5nUPNmkx36InquTXNYyeXNoZroVJR4xunKp6nZkezl8rcS/T5nDlmYJGM6w+uk9VU1
JEjEiXzB5oSMsVKBHe3q6EI6B2Yk47kmHwfsqel32J1mXAWHAWtTrWPp5ugdV91KGAuJVOMwyDJH
UynZC5iUgSMrw72shM+XT09kFRz+NHMlWTPrbS5k7BKKf5Thq9qKymbsR/4AoNX5cQAU0qw2cccQ
OKfYOqXle6U1j7EZerIi7TC17l3WiR3LJXHcU6rSQoRVIzFdWZsyu0xVsPkPg2nrKvi8I8m/LG37
BHVWrDERH/PDEeqcyUqBT+XmdWRPTeQEfWWHy7fLUv7BBn+L4d9tC2QbuQEx2QllTUZ71LVO8S29
rt3RxYMAQ/cjntuSGysCT7gdkdOzaA6dMCyhB70J/8EGqNhUQemYXzRQFs7ucB370uNlVQUHyj/l
9KrrJpLCWsrI2hmmdtQHw+3puLssZjtiWanFAVMlq5XVdIQ9NEZPd9pdft1ctW59GK7HK9HKx22b
PJ8hh1LpEJXprCLcG7KnJV92uXlrpSrilw9VQFdasdNdYdUitRRLafGimDD3LOnH2jpGs8ADb9Kb
oZH4b5s3mLYrIcSYZhqwo8tO1nfZY+u0Ip8tzDY8He9DFeRf0p1o0mQbRc5COagqCqkrGglmmCxo
kW0lX5nm/aTFrqLLHqlEbZqiL8aB1ohUoBFZKFSpQ+wYQPyxxY4lXbFzTTAfJLxgHGCZVA6sPECm
1XiYcZjxkd519vCrwehA5WTOJKgqirCEn4iMrCAKShWx+gx/Fu/pUXFrcJToxI4dRrjafCIONlnv
SwGIbd9sCzVtzPIYlCfxKGtdNisKDBsmy46jH2mn2GojCfCKndaf8H+Wwt3rNMTanUwCfvTtiU6v
RfdTLr7IqRMnn8LpISSCl9y2kz6L4252XksTJMKDxsFwjMP0LkmXj9TN6FkEd6dBtxKkhcbiANJ4
YZTY3bjYaveYiKbnt23+LIi711qhopLBDNEsn4Po2gSrsFo9dp2IIVNkCNxVDvN4MXMLcgb0z+jJ
t066icAGdRngN5XRiExlnciaYXHKWIYWJpKGlLQUgpavOrXhjzoubBPEdZcFbQLTb0FY6vYeDYNB
y9J2gTZdlrhhoLnTTI5KHrlylsT2qAg912YO9yyQLz7nE/oCKolljW6DXfeAZb6oA82uaiPNLsCK
y4do8gXouZHzYmHdLmEX28uEpjfgET6VJSfu5VPcvEcrpdT3p0gXSV2GloFgVO3jtnC1yRQArUgE
hwyWWho1YRsHjeE4919AXSOwBNFpcVig6EUuTwTQI8+3Mr2DEhn6j0X8hZsAtzopDg7w0i+Ngb3k
rOazSsBpP/7KyCFcfun6wWq+98JZCdG5cTeplK16KRO4+2HYKfP9Ev+4/Om3HdJKIw4PSjVbpi7C
c7txg120m3ys+96xPhSyW5zuyIoGGUjAP5QYW4nlXDzRKcUCcnyudrnWzL2ODE9LDwLdmN3+4Y5W
Qjh0COO2bJoZj0ds9CV+4Us38U69ZTUXdAwJg6RNZD1L42sUSZYZGd4pcH7Z4lSGetQzpBYbEXXD
dvpyJYd7E7RW2TcTG89vvcUfsEx4uMIqyIN8kvei0s52oK7p1GDdcKD04W5VV4RmKmuwjuW2NJ3u
xExDR53Mz25YulQ4zLKN52d53P2qFapbdQCYWL6H9+yThR4QCWE7Aly2SmZ4YlwY1Y4K3Pz2vT7L
5a5ZOtFhQq4Wb/Escej8ZBTPhDyS4kc2OY1xkHVBzWzbVixLUTXDVPEx3yPujJptlWo1bl0z7fRW
dfEc98NKWBveRsWzHE4v1IanTJaA7Ix0tMSL/B7NMq7lmQ+yr3gatomxArFovkwglacmJu2iFnTA
c2GqD+yK5/e5fKdSwRmKpHAQkidDMZglhj46aydHP6YytfvlFMciUvZtCP59hjzhcEQ6baJwLm7d
3AXm01B+ZBBC+/37/JwHqqZmZBbADV2602SM+X6ZRaxJ2w0dKxkcZshNq5aLgjB2PlaH5q79ulzR
xLZAP0scGtmlD0qjO9EzTiiViyuqIDTUZkJuVbPJ9/o53Ne7wF3u4Vk8clRd9Qq9yIIXyCbFqbHS
lAs05LzOKoX1iY+NHWAL7834DJIJV7phHo36hZ28tG5/Kt30gB32wp3y20By/pgcYJZGm+WEkUEg
X3lY9s2esX9XO+HRCoxf54AyLNuwjGUYDcugsHTyG7/OUb9LnR4s3MvXClMnQtez7VDP2nFwQo1K
Rb8qHuaMGUvD5mhMN9rTfXuq/dC3BKHJti84C+Mikz5AL1yjINSOl9JTyVUwFc48PFKMdquDwGz+
wdGdhXFgUltaHJAQmmUHLEhDub2z6W2OZX2I7H0R8bTISLi4pFDToQJNKZpbbsM92TcYMmSLK4RN
IOyP/jP++a0Un7gMk6Ls+g6PfvkY37CGgvimO7CMEdq5et9CqqHwIi//8i92yghAk+8/McKpxSqe
N0v5q0VzOBX+hIVwjBJF3UdfRbYpsBY+dRnLdRLGaBlyS3QzateDnrpT8aPTCtuY2v9oLQYHMkaD
r1e0cAmj05zY4Hh47PaGUx5qkCqagthEECv8sTe2iIlGOwjTrNhWjN6JJMW2hI27IrQ2OEjJxiwf
rQk+YvCxIsdnm1T7HiOHk6f7zEKik5j8WiiUQ5S6aUkgs9z65Guf4z0YwrDKmKUyVT+4hVyn2KWy
4Kkosk0OWPDkacdkQh+Wpp7aaK/VH3q4n68dhyWNZi2NhmcVCCFMrx+Mo9Iq/tIHWAc9Plx+4ois
nkMStU1NqrKl1rX6mNZYY2yNdm5+U9TKluv/JotPXSJbWIL3E3n0oKl8oyIgPulRLY2dSUm9ssz8
y6ptp2bPnpyfxSn7LlajAro1WKLavupO8dDtdZeR4qXfZSGPvVAeF60YlZSnuoXPxjqfFBc6PVnO
9+IVO6KYFX67rJ7gVvOED1IyVyplHV+V9LUhr0mT2vKHRgFXJ8gFI3O1ZGmpQ6PYuDK0a6o1dip3
7mVFBCZocrAxYxK1qhh/jGlhKj/7OsiNQ/FYXCZkREQ9G6JT4+CijKjapWw0VEoQ4ESaF5imV5Ju
f1knkRgOIRYjJYrEdp5HM/2ljtlhpMNTO4QfEaMTQk0076LZgXMjiRJUmBlmLwuj8+MKLAdB5oSV
IbhJm19oJYYzg2RJDGluZyQSTcDC9FlLn7IJXE8D5vQkAbayD/BHyLGSxVlDOhUDISnyVUoUOBZi
7/anPMxOHopWzm6C+EoQZwlBFmqtxLyipbd2k/+MROlXkQDeBlDNKyLmDg16UsmDmYi6HzeNTAdH
NwVfsqXy/hajFxIlKd7mc0/sXIpsqf6ujkKylQ0xOn4chOC6RgyDci7CqCvDavWawSig+ziCbKUC
kDYe0nuvrG5dOGousIKtcHotlF/DFWYdlsLTCXvud+Feu4rwTNBvGbMLWtIcUYF3qwMe0kyDgtcM
LWN8y5BljGh6mhNs3AYzQ3s/PuXOX9XQ+QQWmV1wI2qC27DydwK55zT2malZspQYqV1kF6lmbJFx
ku7UaILQb8MGdVDGg+VBR98E5QP40ujVhnSstT+6Ho2TRQQ9sKLf5/TAmskyl6wQv6/2j7Km7gci
eqmKRHBeNdKGuq5TbXCb7nNdH9p2dxmqt39fQ21aA8O+yZMT9kFVhi0l2Dw9p89jXJ6yzDr8NxHc
DRppqpthb+p4WjzXRmpnkohufisMxof+rQXl8oE0mco6M1Istfo+gomKMdglt7nTeNan1n2j+vK1
H5e1UjfcwjuZ3MefpEJZwgVqKbeMz0Tbh15woraKDnQdHe/NS3aFoYvF0f38IfDobsYDtXP7A3sR
ixoMNl6q+FssmJgGRhxV5kLmIW2xnZgMYEUkp7AtbCUF1UN4rdI7Xb/NJlngeP/hvM/yuE/aW8mQ
S6o6IDNl3Hb+4BK/36XXqZOWNugskY8F0df46fKJbyLxWUm+dlhKRmSoDDU0VfeqtPKCzDxEneVd
FrMNvis53IcFsZYZjyYOU3tgq5+Ufe4oSLoxJpJIyBu7Db4radwFr1AOq8CzzMoRxeOEo0z38VE/
fG8yu35k8CsijtkK1MFFqlIMxqmqpfFPfTShJl2fsc3SKPF66itLaafOfDvU6BJNPMv9QJ/ZO4Fc
nGYMldJEAaoDOlsqCbZxLZxsKxeVMJnRcbHTOzEM6latPSGaaTo9hF5012GcNd2NfrRPPBGB5Rb9
GuQg5AD7lG5YlFNHCY0SvSCwQ3pNjxSkd9YNzd0cvFAEBFSfy0fW+4KHZH0buqI0zba5rIRzSnYL
0ocLG7voXAsldPMV/UsgAp+cEMPcdooqushZbxXM3unL7uXqXOsSrdJJjghonMEjViENVUt2/b3z
qJ8cZ1EP9iasrhTkAtNRSaOE1B3SlqGPEVub9gS56AfTuFlaUcfZ9lVfCeOC1HjOTUKDlplMcsdG
GViklfyydt0u+SnSbBs1LYugFmiwzg5OtbhPaNNhjzhSQcVBBUMUW02dO/KP3g2wRJlVEagolNwC
TQLnTmWCUViFcp5B04NGkUbAS9xmtkZOWQGCiVZQStrqqsP2jd9SeD42bY6XZFHp4KogfiuPS+6g
Wgwafg19Zw7Gr59nN3elA22cy1i9FUiu5XLgqQS6qkuzPrgVxkS11h276zJ5GnpBo5TgEPndrgb2
F1cLQTiehD0mKr2qyT0M6l3WZdM81spwVzssRsMcQoR6yWF8rm+6E7tqI7Zl3sUHUFm65jewLmqC
ZNvWDNm7T8fd7j4IqIW6MY7wM8gssQ+092QvPyaoU9eu9mnB50u88tQfoqNohGyreQKyLcvAv0TX
+EWBoUqsDEQrg5s/L27kaN+Mxc13rY+Mu4u24Nv+QXZBG7oTlUbeQgXeVawE870GTZAbhSIHEDwv
dm09L9PLGEbok4QvzI+ZMtphcUtC0cKiTbxZy+VCC2UxhhBd12h7Puk4bHAuuENopyfqqwiY8heB
RTHzv6Qmdz0wa5TPGNVilHuyU91lABv1YLy1SEZHEePLlvtd68a5xTTI1EZvGoalTDPmfqkvrsps
38XfNqNytySXClNFvyK2BMenAgMhZdw6XSp42G05IYz/UEVV8SxGoPTe5fXLPExVkoF3Yb41xy9D
dGtmg1PFP+RKty9/pE19VqI4pzAWxmBIDR5g1nTVT7K9RFjqLNoYsYmTKyGcn1NTWtaFJqFltmqJ
I6dD76Rpj/UvgfSMEoIwacI+wh+Gt5LHeR0rlOjS9HgfdH7vpa/zs2LXTuBSO6od49hhv7Jo+Hb7
GHWTmiqG3lR+y3eTI2hHRzWyQe3Jyj7L0jEU9kMxC/5Tq7MMzsKrKu0kPQVUssHHeG8eKz840AfT
DuzgRVwE3D7EszjO0tsmmVQNlLsuaQ56dNdKAiPf9NqIYsH0DWJnSzU5AYkZpjm2lbCnR7DLDkjX
OvUurG2MLLuI7W7wcgWNvmjnxyYIrsVylwsVK7KUDcTWHghoMA4SevpB2cl+4cU+Ofzv12stjLte
aqRlssUmewdC/amSnHIaD0bQCQKRDcBAh6kMsl20qOkYJH4PGEZBNAnlWhwhY4Gf7rXlJMtXyfI1
k35dVmjr+bYWxVt62DRmjxoZcPZrFtvljYbls9hg6dafi1e8UXcirt2Nm/VOHmclUziPacO6xDML
IBXOjt6DiFnELy6SwhlFkRqLXkUoeNO6s4NpT6rY7aMv//HsOGvQewkVMQXFlhF7c+zqwC7wdI9d
kl/Z/HK2E718t2z93eFxwJtNCokKNq/AGshYn4mW21g2ynJSyKuKjP2NY5NDqHfiONyd4mJq2wHi
QLTzSnejZz7/xbUbeg0GTuyd4TAOmhC8JgXYwZObAr2p1uGH6Kkj+posVlg9GVuFZD0meVBdsJ46
1Erw4ojyV8HH3HBqa2X5xi/SBFoWs1Z8kjmAEWyMQb3duEp8y1HQo4pdtfd0H3iopwkEsyjtwinz
W+bbaZYbbcAbvDh1hwwDKPGOtQLq/4LKaGsF2DslOWDRZa1IQw2yRvRipehC6Xdy6bc3kUM6u0AD
UfBD+4RUlUOvys5JUpuyfilRflHwPXXO85Ehx5u2BuaM9NgZD3GwK7uPJHHfqcoBzdIaizrr6P1i
+3gUu61tWcLmicXJsFIb494P6F/KbdEVFanGAU9tlUkWZai4mXnqgmMLc8z2IosuxD8AAdGwER39
wCiyvL8ReqQFgYXA7m1vDfHJ3rihLms1q/HqF6Vs2En9YaBENggrjemUZwBowmGeMA2D+ZG+Bile
6na64Nm4EeyDSeYsgcO1sayiNGAjZgt1yqy1leBpwARzYYLWWz2Y84Eany7fuk0Pu5LIQVueKZ1U
LagpNy1rvZwXB4kWr0Xdyi6qyInC8H+PHN6pyGFYGoZLmqrMz4KpWXIa7Woavcs6bdreWScewSyj
VYu+QHCi9os9dFdmOtiyKXhgbJveSgr36By7xAw0tqCJQQh1GC8OeGIO1q7w5hdRglJgejz1WYcJ
m5TGBp5nxddp/mqJltRvHxlVDKxDshDsc3hYU72q4ggUDXmyOOoYO6MZ2ir2UV/+MluxMb7+WQ6H
eKmhDf0ygKE5OQynBa6bbTopvrXu7GJkaS+zgaUvIpTYPryzUA4B20Hp1SxEFDkGga+P/T5aZoFi
ovNj/7/yzJ2ckmbAjLmr4fZ0UbLPs2qvSbV/+fw2ffPq+LhAa6wjJLMIUv5GLDvteJ2PD0Ud2tIg
uKRb+XB8J0OXMXxAWPrhvT6ZXNOqTWDcYPXTdxqA1XTVB/NkecwtYs36bS76Slsps5XMP6ptBTbo
pkh3Mnq/6jDgCYPFgnvw4mP7Ddp5HdTRD+0hOdJ94Yhkb3++v9VF08t7dQ0TC5UVHYgBNi+7ldDQ
KF8bwyCCDAamfzqQ32J4b0VzzCRqJgOmnXRrPWhs+Mch99M9RfRIsKQ8QFPXfKUd5vvLdrPVf74+
W35qL0iHISStzu4d6Et2hs/I8sNrRBvTUbuhNlgE9vNV+WK2dv8vFgkLzvcNS1fXA9XESKMlQH/K
v5DuoUleal1gsuwTXTpbDlmK1tADmRF9r/NkWB+0v3yS2/7y/Ak5LGkKKeunEUA808kJggjLBTUn
Th/79i5PBLddcAvVt9T26tiw+q4oKg06NbPyzYosDy1MOy0uj2GCFt/YctQpeKWp9lwpLSrEc5jY
Sd05clPe1n37cllz0TfksKeKe6VdGLm+VQ62Jmd2iMZfoxfEI//gVs8HzIVABvLHOamQy5Uwhp7u
swc5sSuwMBg73U/9cHEvayWUxwVAaTKHfYNF1O6IGZTpAWjjBP7iBPbwSbznUAQAHM4Mcx6qNYO4
RcZzUfVzDHEZV3N4DNTJntP/vb6yvvR8Oj6t5KAtZhVp/+a+IBgOzews9S6fn8AqeA5aRS61tLVw
s1OFHGbMhZtZb4eECsRsu/DfVsHHJ5FW08HMEXr3Q7lcY2r7y9h2rWDk6e2PvYAhPFFVMzexUtQz
o1RpTvQp9gI38NGmsE+v2YOp2vdI4FXHyNPvJb/4KVq3JsAWPgc/pdEgEaUw3UmNbX0p7CjwlRnz
Y20NxmVRo59IGvuyK3AZ4wxdxVhcjzYx3Sb1MVROVXxdgjpNNFYowjF+h0lIQiMpNPi9pNkXB5Rn
I5s+9oj5QJ5RnkA6BvJKXWAxIsPkcGRWonnQsVzeNapPqv7Qaq09D4LnmugIOexAUwS65Cr0nleY
qbW02yXdJ/PJgO2ERJAdEanDIQcxdSukMgL0Kv079SNlrx+4yyCxA18jxWouPgFjVQXtTbYKxki/
UusXTU+B8vSfRPBTI9GIEUzst0DirryxBlYa/DQLidiZq//jGp/14FtYp6zNLKJiPLj8hVLJIT2a
brEfQGQiHf9Nl9hmUL4SxzlGhDaxlM1oZFZoayepr/ePVvkzFxJEsjfYJbU4i64LTORq7Ozmo+JP
h9pBO8C+PKhvw7Ki1NQW9yv6Gn4bg8HZNtoaozCgCHSkff1r3mExwyvbLjahB7DDbmztPr8OD9im
5poPYKp2ok8h6FIvG8t2Tn71N3BGr2KJaZcveO4kJ+tWQ8w67PEy/T5jSJhRzysHgTzBCfOzJHjx
oIFfh3tOTowGp941V6OP1oR/tdts80afleMHScKmxuagAZ5T6ix3Mb/rU+mCW0Pw5tiO/FdimM4r
mK+suEonHVZDd/3i5F59re+CY3wM0IcweehCwEpiC0Xl2QUNiuSKcmZbbU5rO+InSrBD3spSC9jP
9tNJNiMzCnfKkXjzPtpd/n7b/nulKxec97FqSUXN0IXNlXuB17hsdXboWR64ktGDRO32tBzHt+Wp
4infbT+3ks8++eqsS7TMZFiLzCp/ih85+THyf6ZOiJFeRksgPe4v6ysAHpMDHqPPjMKaE5SQcr+Z
76rhplcjO+weLovZjL1WWnG4E8lTPRQdAv8h2IVUsdN4Fjg3kSIc1oR6lOdJinsu5apnLqZtWMmP
Kg5cogWC6qwqunYcpkhJVlllDUc6Yw+k6mSYPXlKfza3jK6i84ZnxpkTIhpJblQ8xuM7bDfY6554
xlDwd/BbRGujp6XM9jPXWf45KMAbmWnHJBM5wy0xqoIMjmFaBri8uaOdzSyKSgXqgljpRNvQz1Os
QssV/7KNCMTwK0r7yJg6yezxwI+fkDIOpptZ2Mi1hc4rVXg2aSz6i8DjiPBE3f3lDUzXeo0PrBsm
9I3HywptmeRaGIsxVld5ULuGGj3OLUPjVvcrVQpbbiw7jwQh5CZmrAVxmFXEoWaFBQZ66K68YaXT
ac+yXcWr8kaLP+9FXASbXnUtkX3LlWpzp5GYsod8f1wQR7DuTAreAdn/aw5GlFvbzOut5XEwJU06
GLYkhoq/WC9E9rCgjykB53CHii3j8Yl9trIk+ySm0RV9RQ66EqTolTGrccnyX5P2JJW/VAwvCJl0
RWK4SxZKiaRjoBHGcjKRW2OcmBnaLwaMs0vXisN6UGeUTC9bqPA7ckjWymEZWCq+4+hkqi072EyC
HlhX/cI6xHSJ0c8KcHrLE5y/JOEnmpJ4MqKpRqSbxuQLKPt2XWAJfJpIBFdVKaYY7MAJrkOuPXbj
U18JGL/YofBB9FoFLhyyLHSakB5vA5YmxHDFju0LVfeipWYiNTj4iIOoBaEdxESJvDcbdadWrX/5
+2+L0DFsaLLH2h/VyHFCpkxCgE7Jl1j9RUTUf6Lf5+5OpXa9Mqi4tvIMR6xSO+1FNMAiEdy9wXqD
sgx6IHotV4UtleW3XBNRk7Lf+PODn4+JuyXZHI9BpkGNpSjtMTPsprkprVel8dRgN4vKqZvpRFX5
LY6vPQ5511VZMLFLyVpEGAdDvOtsY2cCAkSNKdte9yyMuywkt/RMeSM+Ub40+q7IfzaivfEiEdx9
SUEQYGE5H+5j9oBZv5ycolkQtm9fybMW3F1RB03D2gOIGNr60A/0e1rN10WHTt4ofh2a2YkrLHG0
JgGYMfu9YBg8idikkcRQGkbDFhd+P3qt8VrT2O77F13ECLr5CFpbBedyk37oko6F0POxO6Bpc9ft
GUjTq4+VstaiOG8bkEGJ5woG2IEPV8Uk+u0kCTBaZBMcMki1klAsQsDLNVS/V+P8iC6BfQoO48sA
tzURhPzZ2TA4eGhwYkNfAEQxUZW+Wt8RO7jdHnMkmMsBQ1T2xhSWHA1X8Eb4B896FsxhRjEtZV3n
bzEZ/bU8guzfA9uvb35OrlS8kUXv1s3zxJZY3cLQNZX5vC/+p7cmgwVIyy1RvKG8kSaB29tE2pUI
zgBDrUmDkTWWlHp1X1b5ftRFpPgiLTjDK4J4UtukAcdU19mz9TOmp4W+XDYJkQzO8sqm65N2YJ33
ZWSrxh0I0OxFtLlEJIQzO3Qt5XM3Y1QKK6S18NTkoR3OglKDSAZnYZo1kToZ8MmJlNiLdtSaEC33
gvrPJrCePzpP54ckKNFBFfDX6ADZ/zU6gP490T1lAP0Hkq7kcG4InTCdQhmSsnmI5I64uDC5He5Q
FLpbrqOj9njZCrbv50og55TUKpyNCsvRkGchPqtlBwftvnZ1W9rlvp44wmToZoC/Esi5qLyMKtmE
j0JvtXEbnUavvMk9PNQwS1Qihqxu8x11B0/G4ofEznOQSSEjeuyuJbe3L+suuMiE/f/q8RaCX21R
FdyAUL9S1atAEtjMZq8rNpn9DUb8NuvQArX0ILNsj8+6143vC5SM97oTeoth56flnnFlldgugMa0
0Kdgvknukz3DxfzbZV03u4XWfwsHKVo/G7EeQdnOXUDstvjUad/I0OXv8V3oFEfJzYQLSIXWxYEM
WLQGxVjgdtJnzbKDHRt7b/30MEUOReu+5X6k7rdWkwOcbJbBtKBDTYyh24P8LaMypu78Gt0ZBn24
fKbbwEM0GZUCC4NgnHK5isGEVIIll+WNnj/H5NeiCURsm+hZBKdOR6QKtOSAgy4/jeRHOPy8rMJ2
QkE9C+DAcyj6QDeC8a806wQ+Q/mu8+JPKPVdgznSY2aR7IhtfB9fREjwD8bxt2zKP4HzUO6xih2Y
2nrVQXFjr3sxH1sXfdGYTjaILcqeXP5eVOawVSNqQeoRxjgvh3q8HtpTKN8LzvPyB0MA8h5TzM40
l46lRDsXkHrT2tAKtAuGFz8SdAhHn0SDgiKlODhNyFyM5QLvZ0qtM497PZjtbhIMfoqEcEjZ6bU0
DFXEOpBdMKXay+JZ6Oy6fHYiIez/V3A8xZmBGg6ubgW+0qp+sEBGLIoVtuY50ZF5tjkOBlPwILcg
gWRk2Cy1VLjM7wxvFU0WBZv24nW7zPmYqzmL5aBiGQup7zTwpM5jbucJJkZFHLPbr+WVZhxUUKz/
sRoNmjHmTur0u+nK8AanPlRHjKcKYq5tJ37Wh4ONotaqwOhgdbL82Jc/iTzbMZYslsMHZg9NFUsG
wJxiguiO32oRzlZWFgrG3yMFSyaC0MYmUltVOoHtsfP/I+xaieG+z/+R9mXLceNMs0/ECG7gcsut
N7V2ybJvGLbs4b7vfPqT0JxxUxBNfL88F3PjCFUDLBQKVVmZwoTKvi6h/UOgqmd6bRuCR82DxkVU
7z7h5QtLzGeq2nKeJgU5gV8lllTsFaW3Wl5uvx7WF1aY79Ml8xyUI/Ju8ZhdY2T6GU8Jt7H9W90N
vwNZexbusluoPB9MbrluPeu52GaZbuoOaM/WRP8iBipZRZvU2M1XlHMGyayX2KUL+hVhlx4lO/3S
ePpddaAdvTqFvBIv4q8XCxa/hQn5haxIdTXit9B5yPEA9NFOOBtWgEYU4XQfVsPXwhQT+fuCVK0h
0iY/Wl+VDvQCsB88roTVc7cwwkT7QZz9RugxwdzJ+mMWtj0UuAK7MauXJmicv/JUlQn6c+/HqR9h
73pMfwevmrlT45dtE+spwGI9TMwnklaAbhgP3fwqu/bvZHfeG05/FO4k1wBEkZdy8L4RE/1nQeyI
KOJYkIZYbfGlDO6a0uWsafWpuFgTE0syOUvqiK6p98oDhD1E6F8FLuWbiG9IYJFvgH0e6zt0o6Dz
O8acSMbzECa+1MAHS5qMm6ZKv6SR7ozkZJj7MVY53sFbJRNhdCWfJV2imb0OPv3+ccw8JT+MIJqT
6uekOvoA23E2lv70j0EaE++oY8kg1GMcsomnJNIifL3e0+6Sa0hj/VRtfR8cBXveDS/aq36k4lhB
Dj1hjul1x4HuLnggNNFkFdjDJhXFfsB0evlKrMZFRN2nTkInkeXH0RZ20hO4GT7nrRejjCNpsgAh
Xph15DywTP3OxNwpAWhge2101z7u6sUK4zDClMqTXyC3U+dqL6E3EXQVZ/t4u8f4Cpqy2mT4GQgK
q0cledEh75gdPrEKjNWLElHAo8e+5bVIIsHQBMDbzVdjeowDTtFvdQl0gEPHc0822LxeB51DU2UY
3o/1eq9U5inVmqM6aJySwZoZokJRSQIKEZSAzE7ptRr5SYX3XpI1Vt//k01fVB6ElLoN+8EXNtj5
hcAv1DISVNTLmthV8NrDHC7BxkmHgKdOwTPFXFfoqaWyoOG6CsSvqSTZRXkiYoLImx24ANI1P14u
i4ntfZ5PbUx5+fEa2qWp6tYyb+c4X+ct61q8UHQoJ7atPOvQer4fyTkobkyJUy9fi3GLVbCwaX/U
gq6ooSSuk199d1sY3+f0GFS7JvN0k6ettfpmWFpjIuocV0kg1QTUS/+ou/pA4V3qAbnEFWXU4dY2
OV/oDU602L5c1dq5SXBlDMf0AN3QN0a+XXtMDk0EuUu8jl1eCOWZZJxCiOWon1WwAqj1j1h8KkRn
O+ysQqCWO8jEaL+VIcw9I0YTC5OLqZXss2P2KwIqQzw3dr/Xrtq3UqZ/nTh+YaGEewJHnxt45uP2
L+F+SyaOT5KZxWbzVslJrnuwy5XItJ0ZiInECzWbp6fDOQsyE6lacM4agYJIlQUvBCys/dOMK3B7
TZzwwRbdFSMEPVCo4a1Ue/n4og+eqAPxjkl6lScBw1mOwjwUwhQ34FQC3VKmhaWW/4yRjPGLp+31
8IzIiMyLAyBEujSWBEMkg1BZnXk1J42V/OUVojAxVyuysK4TRXeCfALGai+DMSofPnHdLtyevW7J
LApQ/sWXic2fY59aSsnZqlXM9NIC3cvFXrXxRCDKg4wrPUT3lJYiA0a7AYdp5IIJsrQU8H7RihpY
RA+APQFsm74UX7a/F+9MKUz4SKIxQMIJAfnWMXaCpe9HUKYWh+EAuzseTI4TqxQmlEzCIBl6hsw9
aFrBngqw4UWRoe+317R+pjTVgH68SXGM7/e1qGLRALcxGOPRWtRKT9LvWlnEkOZNZRqc6Lju779t
sRjwGfNMnUCHB/LqHMy7DswvPNVBznJYgqAkNYvIGLCcNlGtiUh3Uo7RZz++Hc3iDp0mzopWH6wg
SPhv+1jaLXXWNJC8IgUIO5siDIvzIEAVHShDGZi/9sl00MrZ/mKrvfulTcYLpbQv5EhBw5ncgAzV
zW+SZwqNm/fkekYVJdxnmOjrHmM+8yuNFR9TxctqGWch8tg3horqG3lA+6bGpdL/kFCDs8G2d5W8
hkce8yvPY5hLLAnmljQllorpmS+DrHtj2JwCwkPyyutp1mVhzO3Vx1lCJPq0mu60nWhLjrKvvsc/
Fac4d9fpYXIzNwRJCx5bVLIXY6CnLrfKDCSYLS5UcV/92P7G9BNubDSLYO6TXldnEbdpbp5z80ee
ScBWtVYc85hh1jfYRLsK/1H2jffHv5wJqYQA75hQuSqMq1jajZ+BOYHj+T8TLNOm3GiB3PSj7siq
7laj6XZacgAjtPuZLbuYYS7TUPKzWBvx4pPz8BteTaemz+9HKKRoRXS/beoPp/5ii7lTjUiFLMWg
To5gHOTcm7UbxTyPZecOyp0/hftO+aWkZym4IcqtgQfOZ8wTBQEbHBlEf8M9L+7CMJRJDYzVBPZ7
84ZODtF5pfALxnj36NpyoamrzggNaRMPXUkV2WmaFiWypDaQpkTxPlUcf3j0SWx1vN7jqisuzDDB
ZQjTuYg01MliSboCf/xVFFeYGKgq3nQmzxATVAIxMhU9wpsqTL4q4Hbu/B2aJRx35Bhhi1NlV8Tx
EIPfPQrPfvXUiLcl+cLxA86HMelvWPjBQDCnrvjgBKXz3Jpd3oDY+d5/rF46sJGi8PUQPaR2xLHK
M0r/fWG0qc08JS3e1ZMhPA+FaiNP8TCV/DSZNe92FdfC4MUl2I66GWMobwZSwYFYtquF8y41x8zy
9cFqxNyW9HRHzNidNP+gd/mv7d3lrZPxkmQoG6mfFFwJSmF18iEvjhJCcEsqznHmeQpz9+TtUPtl
Bk+ppG9NsNdLwLs4ZaTVVPL3Pn6QywimpjUNGhsb/PF2V4qfqIaRxd9nXktFnSqlRmKk/0GwU5To
PhfT20bKve1PwlsGE+JTfWoFJUOECFXgFYEdK0SOBRpjPty7i4UwgV2GxAxQv7Ag47EU+ZldxN/I
+D0Ivicmx9S2f2EY9P05Ami9mIUMe5Z2Oz05y+MhaPel+PKJLdNE9LVkKA6phAkRojlOgL+EcK5w
dIMIsCI1d7dNrOejCxvMSRmDcMiEEWGIYtTAY283T9oAGjThPKWY+xqcwhtObWcBavo/qBHQj/7h
ky2sM8cnLiV5DkPEiOmYP4pPFMaah5DEDPf9U/WFh49bPawXaywGHTW3EqMhWGs0fM+725h44fTI
2c9VJ1zYYE5TWUXy3JhwwilElxIYvKfQMW3xBW2NvXEgkMobn8u75kfL49zlLY45X4UpmVJDF1dL
t5V06qXzGHP0bXgmmAMW9XqkTjIa65p415JfofklEjkX1LoJBTpL0IpAtsK4YxSmVeQ3eAI2xU/w
74vK7ehz4A6rk2UErZ//b4Ol/1Dmfgplqg/xEhk2uj9uCEJTMNaolgbESPWmnrjtFZxVsQWpoevx
0BSQtGTpDiOBlijblVTYf2eEcYCxjEwQ7MKIUJ2H8lsR7oL2E23xxc6x5ag5LgUJBBJ40cXh7Rx2
btuRX2at7bdXsl6quXwhtiI1p0EnT6SiYLLJpbBZdbDmXXKgypbxeeJRQfI+D/33RVakVL4v5Umn
46EKOJTynKWTI0afylwXi6J3ysKKNAgiWv7onxh5C7Ca7hHfdBvD3G1vHm8xNEAtzDQ9qLpMFXun
FbdS5MnlueHqU6+H7d8niFVxapVSLv0aT6j8imJRyL7fUx6Y8VmkYD9OeXIV5rX0OuaS6CU5a9Qw
omV5jA5h5IVyMdrEk/YzgKD25A2hC2IYTGm+QM6Vc6rW4/nvpbIAmCKMlC4LEPNSHYRWRtXte0O3
u2o4hL5xWygNb7X0gvh4JV4MMhdIrk1xNLc4Y0X9xhgcOhjnTazRpa0G3qwkDacfjYE7SpFFmd4Q
752lHMxOSQh96MzfFOC9KvFKUU+mdGgTp+w4S1v3zIsx9vqoxYYMFcoVeSHsx8a4bqNsVwXjw/YB
WE00tYsZ5jTrUyBFKYUpZ/H0pAqgdzAkZ9vEH66Qiw3mLJe6HKogAqEAbKqXjFHhh+6XYPc2EGf2
kFvDPuFcjOt+eLHIHOsAecXU+QbUOtTGKpOXWvk5+o8m6ghyE3J8nrs85haezSYuJjqlSamOsb7p
m7SvZ8d056Nhtfdz4iQ33I4izz2YY26YPvQbFTg+sYrUkpHC73OvAO1YCVUeRBfRCWsrdBtOk3YV
VkZ0kSimpGuATjD+EgTtqJg+Tvi0o4yOEiqxxRWtDfJJP1aXeDHFEglJajaTJMvBBmB+r4TRasqv
w/C87Zs8G0waoI5ZmyQxvl1aGnvSay5R+qOYVpzDvMqfstg2lqO5ETS/kASAoynvN4Wois/yr8AV
7CCy/AcZM3zAnKOnI0Dfa/ihc5K41QfYYieZB1hjCFDFIuA9wxOpBj0vaG/i8VdQjHtgmb9v7+h6
OrIwxnhIAoxxmInI6bWzsTO9DKRntavvKC1AxIU5roavhTEmtCjNiD5RgBKNn+yFsbGq/FMvhYUF
JpRohVIASAkP6ZXnqWitStHsRHzlbNrqPbawwsSQrI96xU+wjn/l0dr9lWb9qzvzc9vSusNjYoNI
gPOAlO39HVbr46RUOr5O3k22oM9WmPtWIX2ucKtf7DDbFoaiEclqRpVZySuW5YY3xI2/+0g8qG4F
L/H4g9dd7DEbWI1NDtJKbGDvoaRhlyBfF2xyhnIAzhQP8LrudboqSUCFqZCbe7+JpPUJIKJ4E9Xa
z1Z+NIf99kd6m9X8kGlAz/Y/A8xX6sNxnATlbTQtA5s8qDpBPoSmpRV/BYc3nsj+XsBQOObDppNh
q8QqrylVucJ5wfDWyXzELoyFTqLl8Ka6V/xTpSnW9kJ5BpivFlRC0ylmrjvV0O/FPvTKtvW2TdCL
cGsrmYsyUvJkNg0ItVCYz5sOgSdAQY6Xd9Nf+mczH0gtKsMIQSxvYoTDuEnB696fUuWHaBzKBHex
wnu9rrdlfjsIsH/vPdDXhjEgBiDX/hNkDt38Afo9TiIDS1QASxRzSc1Ww4YhGtCjMaGhwhaDSr/I
VXys0elaSF9Cbcy4iav77S+1foYx6mCg1yPTLPv9okRjSkmg4AxTyLpgQXvmWO51nODEMZ1P4aMW
xpj8uvHNFkzoMJZJmZtI+s5EU2t7QfSUfvCJhQnq/YvHpeLraZiXyJWMcbakRrDj+ZyYmNRtCCcH
Xf88l51jAtJYTxFA+HgsgNzUUuvMIkNnGcG3v1sPE5XqYmpEscFjGbKl+14/RkFmx4ZkFeGPbUNr
ansG3FeXTFFF64/thqiVEUEKBk1qLd53hi27CfB5kT2HtnaVPmc9/JxOyhmfKdn9NgtVxvcfbOoA
IcoMhN2aKiG3Z2WYLcILSOsp9MIK4xaREQalQq+qarKoGJvg+nv97k2EkUuctxpgF7YYx0jCIDdK
Ok4/DdKuDTTLL3j80uu+99+3Avr//aYp4PZQ4xYSRPF4koV7cXzwecTjHH9QReYiamqp7YsOF652
l2kWyC9As6Y/GTc6+NyhRuiZX8H473CccHXvTEkiRATxma4xe2dM6qwCYYOQrtj+roMcYP4l163G
6a5iiLkOe/+aJ9O3GjEWJpm97ExaPekNlD718cbMDh0kLcEiYBe8nu36o3VhidlRvR9EPO4Q0DNi
UWV5ArnhXejp962VYtLRHQ71jic/sabsaJCFUea6T4nQGUkD/HV4oERTyZEyY0oYO+Txq6/65MIQ
c+nnsalks4Sno9ITJ01uhqm2Al6U4hjRaUt3Ed4FNNBIFQK5oqJtmtcPmfajA/vltheuOyGCoEi1
aYHyf2+kIe2QKDQkjaloJ1pjFf7dtoV1nwOuX4NgMlSTGU+QlRoSbD0KhlWrOWp6XbeqE4fnMuSh
udb2C0pEBrB3EpEwNf5+KWNWQ7gxanXHFDO0mlWoqeiHKfq6vRyOFbYEmUO0JUlrRLwhqC2dnH3p
Hz/9xJYtVqIy2ZdkdOFcxcD5mFlxJZSQIhfRq5oIQKfhYXs5a99/aYrJiYxCnMMiHnSU2HtH18O7
Yow4WT5vx5hbTyDAHlQ5diwJEdXiyRoTw2t83iDw6r23XApd6uK81GbUmGgFowZep+0p0gh5DOVC
vTWiQsAITmwcatGwh7qZLEVQ0NhM8AWVkKtlRf2MTcuWv4Pux+J3pEMkyRHk7Bw1PAvKTUZeUpDM
KHsfvE1S8Sr4prP9DVcZKDR0pSWUOYErYv2lIH1otAWVEd2jCwQsYdpCxzE5E7eHTre49+1inz7x
LrC1g720ypw3XUkCrUrp3a82r0IqHXKfHMVh9PKp5r33V930skLChCk/MQpSyyUgJCg7JtptAsWX
7U1c9dKFBebMoQVQoIeG5LNLH1T/XlTdlkfZs/qqWuwYq95ItDYOSx/BdrBBMG8PoGSpT9KxvBfB
UZKADmJ7SbxNYw5eTV3FF9G+HSPXNG/H/vHv/j61v3D0IEnzWhGRaJrm3vePasrhRuDuF3OSWs0n
HSmxAERAMF1TXWETeITioIB1NPK4M810Qz6c3IUPMOmRkGmxOGRYkPHUY6IEVaUKzMiq1WZvKDB+
CXo1VMiGSSCmJpkGO5QWDnngSxpEZadjDQZ47TB4oCnnpivrjvDbDKvoQ4xpIGOCGkUUznYiJJaC
Fu62L6wfn4sJ5vh0DdVjLDDSXBW1kwjPafGqz7wZ7bUiiHbZrrcH/sLhaqAqFaFF2hU1VzXZTQGE
IO563UuFWz/52xUxp0fo0PgTexS1iw60av1NCwF2EbqL2/u2yiegQW7a0FCeNaQPUwN+GbWigUc8
eCtp6Z5KjdUn2S3uAoxjqOBkrA6BPVZWvwu4z7fVjFlTCIg7AErFjcgssmk0kJuMOGGZP32p8+EG
DAM3VZW6sYJSql7Zc5Z7GdH3Ail/cVb+0WWwYsBK0OkxZVhnXCaZ8r5XsgBJ9MMJQJlDt8vs3vpV
vXYOFdsQHB4R5cdj8N4gk+tIRSUpXVfAlnkTp/eV4PM+Jr2G3geQ9xaY7dSbIEM9xoQAC4qBb0IA
4G2lcnG8B8hKG/69JSb26kQRa9WMe9Sjgx/6DWXLp4itEHTF6o35NAJbH0Nc3uPdKR8v/fd2mZAs
J4Gfiw06n8box24AIVQIv+RoggKj60ZC93PbSdZ9RFVkvI/BdPg2bbA48YMpGagPt73TlSDfCb9K
OIvC8LhtZN0vLkbYRAavqkAIsSbMdd1XSnIFQkd328SKlCvdt9822HdWPfdxrTZVT0E0YJ97owi7
w0BjYmVnuXUar3UlW7yqwIyfW1JsEbvchU+fOwGXX8EcuXnyayKUQ+ck49koz3P+fXuZ9C330f8v
f589YVKSDzmhqxw7C4ikyLySu9jOlNGKRt5p43w2Fv8kqnWRDFPfOX76IITQNnvYXsxKWv3+m9Ef
sHS+oJEa3dARLwTIDYFtArH5SbClb1RGWTmr9VuRkE+OuhKV3xtmDlnXVnXVJfhMVT7blahaxngX
Baic6CdRUKxuqCzF+B6GHOwxb0OZ9GeWZ1MDA3rnBL1iRXJgtSmnALoePS7+wdQChCIYlGZCyFf1
OKNUzbavNb804HdIlzrbn4+3GqYYlMuKXimt2jnteOrHq3bm7NZKdvr+KzFhYxpbVMP7f480xcWh
uWQFZ4wGX9XQZMifVNHeXhEnGLKlBzUmiipShdDSkG67yrfnJLTbqf66bWalT/JuYexzck6qCErp
DfzekTxNg9J0tgsO4HSzh5+RE3KyfI5PqEzMMOMJIAEiISaJtae3wykwUjupQ49U09+5hMpcz2NX
VhngnwhPwYtqnklw2N45jsuxvD4kioXRpFOZoHABQruajoms7rdtcL8OExxynYB+qi4pRry+glY2
4H6JnR1mN7/7H0IR3ZKNiK4yMSE0MyHx46Zz5MqLe7yJKO8eKtXZof2HasmLe4VXx/uY5b93PyZI
JFI59gUt+MsoltS7uIfGLwaUwdUb3ubCK2c711O23yFJZcPEmE5ZXnc0ZWsP3ZnSz9J1ySdeyrZ+
epHHKLoqqprOOB+wEGE6tWKHvROtPr/LQtzxPA+kMefj57oYYfYOzZguy0R8rvTQvnWjI6jR8tfy
hxvqtx12kC2S/abTdNghD6DS3RtfKeI0+Mqn7eXsGouJVEpJkPW57pwyuB/112aqbKLZ2z6wfmx/
L4aVbEGvIgp6NcUrvPEtfyhdsETvtk2sdJioU19sMF8/lNR8lFLQZUg35EWw6q/I1R+0n6MtQe/N
2PcJKkA8cUHeV2In54RAb0a5m5BHJA9QqhDl0wwcKyiX7FL4VYZPZrwnMQfBtyJv9X6lTHxqtbmJ
xLSAa+A9Gx9mB5rjTrQLLKrnpV/7e8ouoO5lR7TEL/otF6nD8xgmYo0a2FAEaFw5ulzVdtvWgqu3
qmlrdZfbmV81jlglmZeoJqBqsQQIZWR05zqtHiEfFVuqWbSu0Prf5GjmTe2vRTZNpGJimDRVRLYV
QqK5M3KJMohJhyl+bufUrgu3Dm/l+GYQXjgux4kFrDVj6nJwi6IqTDmScSe9UrEHVNHOwa/K0e34
O8SjPOGYusGDyMnzaJjZCEMmE1TTMhtHkD11jiBpVoncCEX2Oo8sOboOBR4H1h8SscvZohuxyNOz
bCTa2MNa8ky1LKDbaRx6G71oCwrnzrTnEbSsfcbLWdZZdl2xNWYoBeEGntOrImytXjvUIJUa1ZM2
fJsS3lTjSi91eaJ0FoxjtpiHEAZcUeKRShMpe+kk2IkNah8K6SztwJm/cnyHJl1//oA6S8qFSWGT
5BMOMXwGn82dT5qj3ZDjv+JLPGmBlbm39ytkomMs10mYCZBYoZJ02rO0j3YFKl4n3CpHGbTJw1UG
cGfzBazpCg8jth0vdHZ60JAEMuugund8wxaTH0XkxrxC+XqK+5+DYqnvHVRLCy1TfbxUa+AUpdci
+THKj4bYctJbnhkm8vn+2OligvdBjiZoDSneXjEsdTpp+t22e6xt2SKOsXluIgYGpjBRlWn1vUyu
09S3wpDX8lkhgNLB0/Y7WrJsB80US6k04FjTYUjZDjEMGYxW4oJiekeHxEp0tyj2d3bTvShapiNf
9+cIWurV/q+WS2j+sIgvQzSWpRTi84ndk9keMHWSN8/bJtZSkMVadaYwMwydPHQ6Sg1aONgd8S0p
4VjgfDOdeWapI6l9E1wAToBK2lR9i8fvsuFtr2I1y1kugznH8lh3Rhdjp2IAMESgqsBgGexGuzn4
pwh8CgpmhrgjA/SPsrFqaZT5PHgW11kSwU+mI53xlPapaHWQF6PBcYKokdPyoiNvL5nzLJZ+RvoJ
xdfa0V/7R5AXnRrBqpwJ+qSF05+TG+GQfeHsLc9FmNOdCyWGn0wkc8SqUosqd1Z386l0CcE4kgzA
UPmLB6jhmWReE7M/m5kYAIECiY5X38xKS1Z4ZRTeXjKpQlNMqS4VSIyz5t7QK3TIZ9swHrc3j7cQ
JkMwi1gthxp7J+n3xvhFzA/bf5/u/YYLsnRMiVE1ihZTqE4OaUTJ2KezcPL9+lGJm9dtU6vZwMLd
2adX2umSIqjoGRLLvFH/MU/BcbrRMcos2fG+tiE5w3u5ck0ysQPo1b4BZQAtXoOg4pR7qe+U+9Zt
Di0oUqp9ALScs73MlYmWd9H/gyKvGGZ+CGQDlhk+amc0FwJLRQU2cPOTv59uNXTGgPV3iofxLehv
m+d4JUt+1bWDGqTJiNqyfxtWrlQ89zxaeY5PsnxXmjSFQ0HTc3kYrmIZYtFT5G6vgrr1llsyIUNV
2rZoMjxsaW0DmEYM7YLCi89LvpYtLl2SiRNGGg1t0MwdJqmsKbWmyZ5s40hO4aMMGB6tF7VH8VXr
bO21KqzplQqUBA6Pp3Ht0bH8FUwkmUxdCcySfrPEtGXpGwnP41S5c+5UMicjWC3CLW0xAaWLO32M
MQPoVNWrrzrCfGia14oYNqQvavNljHfjdN2DYM/gpF4cr2HprCIBBPCKBK9R8q996RTk57bLrKCo
3p07tuAiZnoxNwG+ZeNqALh51U681V7pi50PgeUthokrom6InZhHyEkM0TYS40etlxxMOc8Ek5GY
Wh0kOkBJTpM+YMjAMkPOhnEiBVtjkaIe4n8F+veq+rVPZi+hzTs9dLY/C88K/fdFChqNIGxE4QBl
2Gm2Zv1u6CSrS3kvTd5mMfFCAMPfXAxI3zozBiCwsEwx/dRNqQJzANUJCYzj7xcyj90oNCl6TFGq
2mT81aqZPQTQoA29z+zYxRDz4Sc5zCWjxJ0lTQ8F1C209EquHrZtrO/XxQb998VXCaZZC8FS2ztV
idn3+E5D1X/bwnpiYYg6iNkpSJyJrJI6T1EDFlxnVhuMeDiFOXrmfER9xd42tFor1CDh9J8lJqLF
eionrV53jhncD8BnNj/NRrO8YNoJzZVafQ0mXv/2D6+F3ybZrCnX5WQi9L3aIq9IHokYWGOzG9pd
K7tyel8nriiFdt7/astTrj/n6gN4zDgbvHqwgMEXUZen2EnmYKV93WaFBpcf8wbAYeEn6oKOgMjN
2V6OHRbACELfslLwOH+7ilPPv+3xMnoyHnu7d+nIYvelAPjf3bbKM8q8KpUq7TRzqLA44WaEaPzs
9f3XvzPBnGcdcgxh3+O6MMweygT91UQ0N415bAXrvnL5TixQqRbjpCpDSEfXfuqFhXo1pOpRDOZr
XcseiA+MgV86XUP2EEazU3201PR1GKJzKoJueOorTvN39Vwufg5z8mvZmGS5xguwmg8KRq76KrLD
/kqM/u8oNFzHkgrkCBVHICwFz2xKcguKQpSOqoNgenJ0NQ4cL1m/8i82ZCbIQO+zmAITYSyJQ9vI
oJqHupFfi548x7s8Uh+NzMf56J6nTPeKTgmcbR9aDaML+0ziRoxYBxFpCmBn8iyjltqonEPOM8DE
tr4DT1nfILZFU+Y2+Y2fGn9ngYX3JEObhCpEnJ3UfKrjY2lyvtH6Sf7tBixnEUmHpssKrKBWodTu
n4aqt8eWw23HM8Kc5clPxL4IcZbLRHT15gF3szUbOedr86wwF7M5QXMjVUtEjCaGGNkXvJIrjYcU
5fk0S1qU9xKUZKO3J2twr0IFMz2l13SmL/B4EibrseDybeiCF1mA1JJS0GY0doc5cKTu1jB/dvOt
2MscH6Ne+uE1dzkmLGV2VxVxqDVIZcWj4v07aUwf4LzXPuewKEw0SIlWAy2K7yNX13VxPQicBuFq
sX8R0li+IhEict2svF2FEGR2gzvtMN6ZtnCf/ohs0Suc9A6kqJDvGY5DwNnD9YfbYhOZUBBkiiII
Gq7E4S7EyN2u9EIPxEWy4I0usYuHv9xNFrNjDnIZzaTBK1+Dis/RkJ+2YyfP0VmwThhFtZ/kPlj6
DuUBLMs7+ZBeBzbtCvEmbNYd0FBAX2soqmEwniGJGL6QzRbphEfRuslO2Qk7ec/bsvUA8duMyQSI
EKU0U4koY7N8Jannoj0Sn/d+59mgh2BxZtMxUEeauTikRa1C8UwvcIMn+SdCUnTVOYqN0HQeeQ2a
P3jfZWlMqND0IZaIYFCNRMnzj3Q21/xOdponnlJ7/MpxDRqvPwaMizUauBaLFDFD1pgCctvhKEEc
d0Y7TX7IDph3RwycdtvWeDvKOkcik0yjANds+K7hBh/Ir1z4v08r0mzosiImU5CbvOrDDqV+dbqp
snthOGwvgv7IrR1jooOP+kMXTxpxROWkFWc/0DDLcDCr3BH8gnMPbp8mk+0itwr4mFWKOokP0V7Z
t/v5+L8U57a/i8k2jw08g/1Jw6ENzX1YukF9bjsOgm/9xvjvq5hss3go8t6vpAz99yG1guZFJxw4
wfoNezHARARZBD2TpJlofeiHvnwppe+NuTOKnPMGXt0qWTIwkU10RSaMC2P8S4/bOkd8647gKB7G
B2F82XYwjgl2pjcARFCJQjhwL3jacJiLW6XnxLbVzbqsgm0l9tDZSuKMhs9a760yJIqjlepzPcSx
o+gBj3x3/QJa2GOyRlMSQlLT1wNtDgCdcPIPwRXVRg08iTNJuv4KXNhiHUGCNhhGHdFfvEoMWzvm
XnDUnNQSvemG3Jm71o5ueJ2IVe9e2GSuCs3Eq6gPRryOIKLe3Ojm87ZLrHdXFgaozyzCdCkFw6QI
yOsKd/REqo+QW/Wpt+lyKPn4sOfRAKzfQwuTzM1AS3Cl4SNl9Z8wnH+l7M1rcqZqe9hAj0dryLXG
nKtCSeRM7fFYpo38GYIz4w/iCncUJT3seTrRq/gzbbE25o7oxazqZVqREI/pbfWMklx1nQKCloAQ
cLZnVwcyqAB5aftMgPIMHMKJ67wjztwhulnrkxghtegL8dSLPwMUJQSx5MSq1QGgxTLZ4lmc9EYw
y4BNU9V5wQKLN4Z/KInEq/j6LzBXuCp3vMOwekFeNpdtPuZ5nUZVhwMolIat+wlEgz2BoNffYQ6I
V17l7KTBRJaBtFEYzmiyzFFtekKVgXiwK7K9YBAe2IQTNNluY1O2xDciHAgyJbZQP+jtkxE/GdWX
7bPOWxETS9JZkU2Vbt9kXg8lnVvUem/bBCdcsW3FnCRakepvr9FDFT/XFYfrj7cEJnTIA2bsgwKH
eZavounYimdJ4NxgvCUw8UJpelJ2BmD6vVhbmeZbEw8PwPvcTIyI2wxTwMqA9B8kC0ZSOnp2miAL
mBXu9tf4w+1IZNDhKRLkYel2LoL7oBRgERWRG7WObvWH9CGzI8pL6kYPvDhLf/SH5FW+mGK+DNEz
Ma8MYLIhbVpbUo+GwURcY5J2Jji2nSrLzmobcNyBZ5T5Vj0Bv1+foM5izoldmy3seWmtW3qPQcT5
tufN6q1mzYtFMl/OkGbBBOk1zZqJRwfCB0/1MCSw2/5u9Gdv7SUTxLWhSqVMR99lAgl1NiRulQFz
E4IvvgPJZMk5s6sIVvjGf17Clg/LQY3aPqSHFjdkcU8HbiIbFRgPVxSmR8lhe3XrZ/hijukLZGCH
ImOHamI8X4f1zpTuZGX/GROGZkDVFYpFbJ86nGapn0fE7mIEwhndjc505uBx28gfMouLFWYhA8V5
S7lMHPLQXg07/6tpV6/0epfc8DjzkKLrcelijbmPxHGKkwmk00CVebG8l4fn7eXw/j6b3cq1LM60
BddonlmdpvrhE39fkUGNo+qGobA4xlmq40QyIkygaG6dnfKY8/tXh1wxpPvbABPs5DFQEmVCk2Y6
+jvg08DnD8pUG+NC+96V8f/soLuAd2GWfdhrrraTeLTuq+Fh8QuY8AAQlirOLZ5w6o5Sn7X7wQv3
CTCh2zu5/hC52NGYsJdqUhWpBuQLgdbEQC+YH53ZAsxlb56F/0fade3YjSvbLxIgUaLCq+IOndvt
dvtFcFTOWV9/F/ucmVazNZv3eDDGAIYB1S6yWCxWWCtonfQkzr7tWsdGJKdaRJp8yis8gtc5xqRy
ehOtIrhzkQjO6wF3tF3qCW3Yk/moSJVdZIIKA7uCPrjVNx3452/TLf3YYkrcjafnNvHKOvKW0Ves
n5e3R6AH/wTOY1JKr5ly0Ex6ZRGdi1AEebzrQjeacL4gTgAMXPZsMJ2o5IRbtzkUmJk8t6QVGZto
0Ti3UNdlHGsyUGNIByTJVQYAY/yz6EqHyKK5DZFWbGE30YrVVWRVK8BB9HL2kk+N16flIQ5L0Tue
/eRLdsA5CuAwlZYaowsEI9SYaVDd9TCho0/BbSfby1kI7CIyCLbEG73gsGQlH2qkXXKnRD3Y6+zi
q3kE6DeaGEcbEH9ufT0InIRo3zgfMZfSEKOlBqyjYNpqK8UxwJZBD6ExOJfNfQdDBGnRjTFyriE0
LG2tTISz6qMZaI7mJTeLpzup3x8ad3Kznx3YillzqLiFaz97oSJjZmkUICKvd8JmacGI22ZWiUtF
C1Skf1J3uGmC9gzYTt0erkqvvu5FaKRk33xMy6Ia0SkQRN5vZyHroH9gtHOtiiQQg0rUvdEHpJK3
Hurz4DfH3McYjuSANTqxgajj9L/E2OD7sb3698/gYZoLvVFbieU9tSC/+0/MNmJUhdFuiCK2fVt6
E8UZcJiBEDpNcK91cWc9kyr8Hi55j55pMtqmUaaCLkOhapztalmR93oEeZOjB2z2IjmpNzQwASb2
b1XjjBdwek0p93BvhRIs6Y3WvVjpZysUhLz7gcHbAvImk5RtK8voMUiPLDAYERiw2pXo3bDvaP4S
84EertRqYukqHKhaXJv6MSG5ffms73pojQItCGPEqISwcebNcZuoNisxszk0gyGGkzUn1gVPun13
spHBRdVK3WQ1kI7YNBaDtEY+F7RMIYq0OSYNKpchlTA/DYCeO+XnZfX2DW8jm7tX8bTDEL0EjJ7G
M+zZlezsVL+CeIr3av/VpYH5U0U1UyY86quypBqNVpROBxbE4U5onNjVjyCHvVG95VAJ7oNd29iI
4wy9sEYT0Ap4EhW0skFkWa3KHxnHm0K8kXeWmk8z4jezvGnrg04au1AWgZD9R9ebHq+dhBsTVCU0
P9P6FcVOQb46R/LErjF/QPweEFWADRGYBFuXD8HCRh5njkRPuwT3G3OzjBKvCkqkkNPOKc8dCrUm
esktN3nOUW8ggrqTYMdeV2KjadmmoVmNCFPMsi4CC4hVfqzjeXNZwV0plIDMAFe4SXVu19LEbKOC
tQjQFuTXReZEyKteFrFv6m8y+MA7VSzNnFkaavzCIoP6MXWj6zWQfdOPbrWzyA3ueqmNOG7LMiDL
yxPbsqK6S5agxxyuHlxWadehb0SQ945Qmco4HGa8wP7z0mPNCCwRJAq+RZpwwXdmrg0YOY0eUDxe
Sb+GILdSni5rsi9CVwwKpge0NnAiQo22YzpjbzLyopqlbTR3rWgq/x8M4E0IM8KNKffxWIx1naG3
64sO/LyD+kxvyKM5ALZB98t76UVUKdjfH6C6KQD+hWactwMomCKVud67i3y0rMiWtAeFrk47R56p
3Wk4uKL5j128JoCEyZpBNEykGWyhNzrKWYkeypmh1NPQUcfhRPPGJ6NyU9ZAo1Lzs1ZbV1Ua+UVS
eSoYNVUCFHvDcOf+Zz5JL7X8h/1Gm9/EBW7KMCIdMeGOYdxUxCndGbPNvW0FpSe5usBfCVeAC9vC
bh2BNYkop3fRHXtavNKtnKRyNHBdgoqQCZ3s8EHUAbfrwTZKcnvdh6vZZhWMS1dPk/Vg/QG0Mx44
GwGciwSlb5TQCM0lxpS/lFGf2Kk8O6GkHC4fxf3eNB3s9XDFBpH5HrsmoqlW1aDZaF0TQe+hQYcO
sAsYkxJqTs80qO4A7QRigPS6EL1S91fRYsRvFsan+SnxvGXJVIanW1qfRstRZFHjHXOJHy5SA2Tn
FJiisGveFg0Ut5D3RXvTY3m0/PV75syO+YPN9FtuLnqU7rq1jTTOFlVzpBSzNwyezWuvLMzlpq7B
0IPAR+AbtcO8tR46olXcfSltxHK2GOVJ2ehr2KMZRbXb4Wauz51KbLUVNRXvu9SNJM4oR5PizW2l
iA6uixv5mjHHgy/gS/zAiui5Uwm2T7CefME3S1TAKusQt5pPy3RtVD8tEbDFrgW+acRXd/ulXCxA
0uKRtDzXdTA3vuB47W8OoEYVRTWBgcLdQqOyWJWkoWg9OYoP0Ei/05EdHsGy0N4Ux1fYtAAAD7V7
We7+0r2J5S4GU697ac0QK0jGU1yfMGFiZIJwRKQZ+/fN3VNn0kL7DmmQgRSnKi693vjdx+2tts7/
UhnuXCk5UDKnEU9zkp5odZCWQyuaCNi1A7yIiIHbG96Ci60qrUAvOIhK3D7y0uq+0n9d3o/9YaON
AG5DrEmvu8mEqzOMxdai4zg+xeap1s/DcK/oNl1OsghJdP9Vu5HJ7VA7aKnWKJDJGia6s3mt+JrH
GA0zgOw6ICk3AbqJXJKN98Txjw7vRji3aSMg/ZdizKlbl92nrpbdMVJf6kRYENuNukyAlauyqeOI
cQesT+W4mmZMVPYupn6dwoNX0uwhOq2YnP7FiBtrMKSZz4lrvfTWZ/1BsLH7lgMSJwvQHQTkZe+P
QWlk6xIniAQ6Lw5tljhibSkjnvJOg6JcU9rSURRp7jtixuKDfIsB+gcugCYSwWh/bbJsMuN1YknI
4sn4b4dR4isvl5Vke/XhGt2I43QsaGHWamXhSZAqTqmvdrE8T8MzGYhNdEEibtdzbWRxByVrctAz
tHgbdNbj3D624aMyHi+rs7tlGxHcuZiHRU90Gf1SFTC7B5LeF5lw+m0v8gBOEriqLNZb+bqDG+9I
tDXRQgasPiTHVjpX9JzLz9S4H1TdRp9H2YL3MLsfyc8yc/937TaSX7vFNpLb1OhSTUO7ykjDZ1Uf
bodZiDjGXrO8QWxlcCtI1YqAjB3vjvQK6XcPNEWvLfgsQyaKbvY2ayuK8yNKiCYPfUIQ0Oa+sj4I
AVp3XxBbAVz4VOtxOpYrwBdDa0jtgmb3idR5hS5dyZF+NRvhQzNHd8tcuYNa22mp+mNW3ZWgmurS
6Nwq1iHRRCTauzWG7Y/iIi15ydTZkKG1cjt5rMqQnSrHBNS1/KM5pqChlX5etpq9Y7cRyGdZo7ZZ
pDoGwldmRU6CnszSdFoRVuNuC99WCpclmeW5lyijg2jdBcjvbKYip0ESdG58IIfVIwcGlDAckn9p
RTwRHhDn0aGYofW8zK+M+Hatv11ePtGG8SmNJM4WUE9gw6idfGMtrf0zKEl+aDbrTNSep2dJkLMW
nAt+3Csdm6HTYhT4dOlOGZ4yUe52N+m53SvOEcd9OC5tj1Tg6GP4ys1vC8dyzMf/IFlk3y+vHztk
FxwK/wq1omFqka9AownYTqrhs6nZ+QQyt6yyE/mmNFr7srxXGPVLAjm3osVW1VYym1LCSFQZqMfO
m7wMSSJ9salffM2eGO9GnQBvpW8QQMxe7Fvop11csLH8P2h3/2G5NYLrHB2RMl9aC0sEh8UCNzQ5
0q2CfG/sDy9qEB/669ATTaQx//xR+zdhnP/uK0WTl1aCe1lmW7WCybL8NLqPZk30Jt6/Kd4kcets
5VYWSWOLBpmssw3pGGo30wKMFGDohtU3TfJDoEfE/VXePl3e4X2LehPMuXVAstcKmL5wyetfpmkM
svHUmJ9KOSjno9GLuHT2olAA6f29e5y/1ocwD4mMSgcAbuIglSJUhTUpddMkQ0RKlOrcJy1QwfL6
ExxtKciC7Tvvv6R/qMFJMu2GxUA4mCwvdQhRj6aoPioSwXnualTaZMREtKuGtyS5y3OgIAu0uGyU
Cj9UI7el1OcUkZ9JUU6ef2ZkdRsZtRaBrxapwgXP6jw3ZVcieKnb1jZDX55+GYXAOwuOM5JbOIGb
KCzUEIVZJRoUzOvVN3xU6VF/BYb+H3J2G/Kb9Sl8Hi3qTSVM1Wx0Q9k66mpzr3Z/kvDciuA8RjuD
magjeO3nyl1b3pWDoE/qHy7QNxvmHEWSF/FcNTIc8n15Bea0c/SVHNVrGsye6mU+5mNFw537dgCa
Tc0CM67GDz+ZIRKiwL3Akzw80f6u1M9yL2r72X8GvMngvFBioWpYzQgL4uOKx/d6UG4YADJ1Yk88
h7HbowdL+Fsjzgt1al+nQ4QrG4AFgyd9MX81geVNP2RUX23TNwLZJQcRZN4/mPrfUnkm49IYlBlz
cExHxVdBMayhYM5oyWtHckV1vX0n8SaM80NKW6eNRvCuiupHOqDIUpytyDdp4l6+PnblgCwcvTaG
IZs8CoU+UbPtWZNPsTyF6Joa12MePcuTCO5md3gHSae/BPHdRPMYG7FcomeKUTTTq7S06Q2jVkie
yDEiSNHofnwKwSrvgf3gkc3zC1MYrIPiQzSw+QmcQ7TIagxWgorf5LCO/eTUom0VaNUHIeotO8Qf
JbFmB5PKYLLhDrkkK0uSD4z0+rSyqNKPAcscYlSpcNSbyWdGk95HriFqkt096oC6+Usudwxp3PWZ
3ECubI7Xadb5aY+C4BQFl41mXwxLepkExIS8RwGBSJPoKdCu20Z3RqnwTPmqs+gfILEYypsU7pSr
a1qTomWFTb0H5GIZRHH3bWwKu+n/JFOyEcUf7QglRxk4XL1Lw/u1Oue6wD/unjLCNsawwGNLuFuy
qyLktjINk2v5Icq/o10wn0dbKwUrtrsvb2L4159V6sMwMT5OEt4tuac1k51Hvy7v/e57bCODO0Rt
Os+ZHMPEQv2Lpjxa8/3l7+/m/EDi/tda8Q++HGmmItWhRPh18Mo7BSW6wikP5IvqNKAOE134Qnls
UTcRTB9RvMcWBJXSYf7vWYW5XQ0+8Su/vP6TSsxWPS7AwCVi6MD7QCnbBA7HVyr9vrx+u++BzfJx
rsegoAsFKS/w4Nvv1oJyam2iKkeTRyP9PP/Ze2AjjXM4axHnyRwhY5r+l5Vi8o2TuKFLZNicK6il
PEskA8XbVGpVP1Wjzg+lTrEtRRMBEfyDPYBsWDPQbUB4zggpqWcS97gl5IBN0OKJ6mdP9WEB3XT9
tXRE9sd++oerAuyGqmxoOkGB+r35dXqTTdUQsx6o9qgesiABsRwR9mLuH9s3MZyV44k4AqwcnIcp
NiuvlaNRRF8uW94/rNybDM60ce8kRjpBlc77T4kizRzd1dASUfkAEQftueDVLVo7ztarMaFgEMFw
FW1kb41xvZrJkfaDLSXHATTEiiUF1TJ7l/UULSVn82EzRZHGCoJVfIyV00IFwJb72cONSXDWXozz
qk4mGmzM6/o4/sxR81Aekms2Nw5ydUdCo0LsGUf1Ty4pFe4Hvd6ygqfCe0ssqFbGuYGnb6S89NFq
AzzPG+Jzk3y6vH67AMBgRf1bEHeFgDGcTjNrpQUQ6am8Qn8mGydy1OfYtbwR6SiGtZ1+RlPLCXqK
Zr12fclGOnfgDLIYKrAzcBfr1TmheqAR5Xu/CMe4d6PNjRz+xIEqKApDlNwJBpbooQKvA2tky0+i
lrzdztrtenLnriKFJJEI2eYqduojwz1qz/lvI1DwnhQKEy0fd+Y6tZvSZkYDoPFIf1A/O4EExjce
8rMSRHdzYDK4/j/L0aqUMKp5NFNa3IlIJn1pSomibO2W4J3pnBUjAOsNHIub+KJeq12v8rcwjYdv
kRalk3NWNgurm1E7hlLvdJEaJOltrpiOmv6g6SpI0+6/LTcyuedeldbdMI3wZHicoGCQu+Fde+jQ
1wW21KMoBGH28OHKAS0t/mCcAsfw/UFv+nbVmwK36dJ8KxWvJ/cJ3nu6iJNt31LexHCWkjZhSELG
jWHM5179pqqfplxw5ey6Yg393ZquKbqicnZhpWU2oOcK2afqLqyux8y77KoE3+dp5dAtX6lNQVBO
Gc+LfGeGgs6f/SvzTQG+qj6MEkXEBgGzPxWuCX6U2F1uZwcJ+ekT+tEC4VFizvXD5m8kcm6J6mVT
D5nEGA6yG0aEnaKMT+4YHbHqpZktchi7VrCRxxkbxgKrwmQUrFl4FxbP+bTaifEHMEXGRgZnaZWK
eZ2w7ifXGE5W8hyXD//ODLgbvwNOsKx06DLKaHJOI0zbk1CQF9w9kxsVOEsuNVmx4qVFu1T+RKrB
bru7lQRL1gosej+4eBPEw9WGAAE0ukJBgBbUR+t28dAMCRh3WqBVpgAfNfFZ7gXhmsgQ2CJdMDzK
uTjAMvW9SWAIclEEHa3vLUW9jSlqhk16rehSsK6Gf3nf9mveG2W5kIbETSiNbNjfeGy+STZ6Zq/h
Vn3PCMwvBFcH6NKEWHr7ma6NUC68MRK0seoG8u7R5+o8Of2VcUBntJuc5tDRMMGu3Zb24oLeCePE
tdOco+fLWgtMiR8Gt4i51lUEU2rAimmPufKtz42nTFkc9IoLMg7sZF3aVM6bVDlJJyMNAQDUoPEI
9Cz6ciqWu1EzvLL8flkvgTOmnCchE62NRMFgrizdNcadbvy8/P391LyGrjgg0VGNvjrrTSZAGs2l
miMcc+W2+w2SxdvY/UEat3NZcrIOlBcRst7+tb+RyFTeSDRSUs9as0y49gcT053p42iHByPQwMz1
/6D43o1sNuK43eqVJutGBZaZY/ArO/UHirqrLIR53M/Pb+RwO9W1XUuMEmoRClog1gGhnguwOoWf
QCEBVI/wOfFFvWIf7hlNw65RTUFJGazzOuej5Wia9dZqLGC1HpL5ei5iO1wFFrgrQ2dZT0umuixz
JxtVOwrAsM5CufOBlA9VfUtEnEcfjJypsRHBWYSZRIlKYgVvowmQqeRzRUUVO+Zn3x1ZSIAGWCkL
HXVAi3hvc3OfS3GnJAv6HfQTOG0O5LY5EuTdc0c0vrynzFYUp0zaL+hAzVLgg2RRMKryTV5Y3y4f
2r0tIcjVIPYD/B2mYN5rAxCXQilyy3QLjGLLoOxDCVobhZNqH6Km10V7E8NZVxx1bTW8Atp/0U7z
pw7jhATjhBRNFICEKIUkObsrB08NgBU0VFsmd4KUqaZo2kASFCxKtpn86ETObl+AhUwk8tGy8TqI
vfE8am2OqKIBmk6dbgi43kRsJh8uBrZgYMP86/vc1lcKjmO0SKZbd9cq/aoZP1qMFK6363z83w1A
RSsAscApAvRa9gzfKELblVKdLLO7RNeteb/M52ERHZkPfhPKbGVwoUtKc1PrahyZ6DODuQNgUHRg
NZ3ye2fZ6438owL06nJYCgAbizsDPwROnHQuiJkSmY5o88Dsp/KyRlezddYS0wY2V6Pc57VA1w/B
AxOG8RgV1UAiW3z2XWuXuOsqeQaxwCk1Tk1kOLL8nMuqc3nbRHK4qygmkdk1Leyjp7/QP+qsxjlj
PToGDS4L2t27jULcSVosXQdzEKgo/pom/P/BSu35oe26cX4oa6MlakcG4b2iE7r4Ii2DXYrKSCIh
nBdahiw2OgWb01emXeRAplkHEGuIJiM/vhFejQAmwEbt0KbFKYNsaq+TFIFQ7y8O+S179HuU2ZKn
BKjCYH56clk/PcZLBZ0x+/q9yeX0mwddkwqWyKKG6Q25aoMm0lsbISPKnnNCwl3X4BnAvsB34cmR
sk5qDp+RAgnnpmfk55knRXba2znALRa3z+HXMbngxfeiZ9Ce48VtpQDbAjOhJj8T3C3EbHOZgu41
6xxNk9A/1QrO1t4ybkTwI8FFk9FwbXWUmMbEyfrcrdPfdLy/fK4+xq4wEgxjokZiYhwB/DLvHa9U
rWFjKgaGDw/JA9gjgvxZR6o/cpChFk4C7K7aRhjnges2JK2ZAl57tYIl/B2qIvSFPZPYasM52bJP
EKjEyEn30+JgoOQqnnDFq9UDu8fsSjUOguVjv5gPw7YCuTCMYHTJSjok4ToPWn1Ckh+tASwH0/8y
BFfkxywTt1XcZSz3aiPHKWSVV83NhKc9hK0P6Ip09EPY26En5Cff3S8MOlq6wRKAPJJApoZdRhpz
gte1vmgYjk1dyZte2JhK5KxPKKs+CNZzL0LTNA1lCwPzKWgbeG+OgD9utY42s6tfW7ct0ARWG5hd
T7MzILhNhHnwXQXR24GRZDaZ8jqTtAk7ykkhURmjnSWXrmn9rNLny/rs3Y/a2/dfayib78/lmC8V
yMFca3keytPSfg2Tr3kuajMSqMEPUeh6Eq5rBE/YzXIMnuvIi+v67rIqu+5oowp3tBpSKyE6mdB/
tliL3fa6s8ykcpSS+v9OEHekZK2dpnCEIFPKg26qnbqafEJFBSTRmrF/32yNImUUvWAZWImV3G1o
DAT5/xl3nR1YqqmarMOFohT4XgSJonCsdVwSuvIpjA7L8nh5pT6O6TEB7D8T1x+B/34vIF3CUGlW
gqj5xEa5FIArLT7rwBJ1ze3a8UYQd6UPodkZmJI3XVnrPDDEuFDNN5vUW9ZJoNTuvpiAqoIbAOQm
H7VUTRFloYUQrJ9/DqHfSwI3umvHm+9zqky6VlQyUFjcWL4x41+D/lNeRV6MnYUPt8JGBotmt7ZF
1E6fCV4ayi2jWU48JCzP68k6Zf4kBE/bVwh3Nxq6ZXBQcYaMNti+GUqcl5kQW7ccPQIGy/z5sqnt
78qbEPYjNhqZczf0Wo5ZWas/K9RPRfgXbNU/rtjb95kBbr5fJpWeSWFtuVoDTvni24qZmni5MuPU
sYYiGArduazQx3IrOzsYg5RBlaLoOKHvJRZpmteZjptGu2eDpus5umL3tgw4V1FSa2/xKF61aILD
uAT+/15UNEQAFlIwLLFaxzq7nkPB5uxZADswAPOAFwAj+/vvk5TWo9XhQYH+EHvsOjuakKcRRPW7
SmyEcErk2bCsbQ8hhfVYS2elEdwvu9+nSJKoFkHKgXIWVul6m1SmAXSFLgmMYTlQqRHsuUgEZ2SZ
Wo8pbbDlqpL/rCdyG1ZycNmsdkWAptBQMESpm7z3KqgyGF2vwrtYJ8D21qrAO+5u9d/f/8AW0hIJ
N44EbiYV3ZR5LT1p1g9cXIfLWnzMoeNwMLbF/6jxgTEkjyqgxsQAomE8OOgldiOPHGO39oarFnUl
yS1k+7JIkWLqexvOB2IWkqKbrtRed+HdOv6cY0EwtvvW2WrFNm/jZBZL+28APfsMZKkKrBVzz6at
enUQX0+ipxW7fXmfRpH7A3UlgEHQFPZeHOy5kNcV0fN6uziWrbiJB4BxAL5o7uzkNx3KdIUrTjTt
myC8GqbMYYMqFxSMWSGFswITzMNjbd30Il7sj4P6r8bxJoDznOiyVHHpUFSm5OtSa5GvfZ7iR5k8
V1lvm7OvREdJ1mwyX0/Gj5K2YA8OsukGBImVienTxMlj0YTYvvW8/STuwtUnTZoUU0N5LqrPSaoF
UjY8a2UqOBcCMTxZGAVOEuakEG8142qrU2g3aIBveoGnZT+WsxvkaxgEDF5AGNXn3HkXobDQt2Ry
dW3w1v6aRCAiuJKNq7yqnFCN7F5UGd87Ge9Ecs69CZWkqisZvSSn9kieGOpC61XHxW0exQa6s4oG
VMCYOV6VROOvQ9PMVp3UDHe1XK9bHfmhKr6zRB207HTxq6jD/BWkZxR0bHOHPe2kNJdNdDh3EXBL
0pcS2FFyhMpCqwp8/kdQIk0zAHOKdzI10NmkcQe9mfMQhoCQskHHJKuTNYF+RwGnEz3JKC+MHoO4
Hp7Lxl5fLnvNnbMOyZCpUKKBHZgzFVo0Zq6oLG0Oc+nV9ISBPu+yCHaaP6zjRgRnGouSkmiN4cVS
WrjdeE3jq6J4mZLSzrrrWhXx/e5lOdDLpJoyQNBRo+Of5BVaJocxnpCcVGzM1A6fk3Pm9ShvZbEb
gudcTKi4a4+mhkoallGVeXrVtgErbKs2E4ocsV8Ysdcqrb/i75cXcs9vspvApBRhIMpBnEWupWwm
c1uyXFF2o9zqJ3oA7hrjmGvc+Ga5XTFvpx3QS4AY1BeNlH+s5jIjBRst/qCkA6t5fxsZkWmurTZP
aIiWbms05Meu+SmqbMPLkc5hV+Ao2ZagDrG7tBuh3MmYK7Msqloz3DV+yElv18N3vRZc67tnYCOD
u+9M0BGmFhtFzpsXfXqWB4E73j/e6CMnqK/Bl/C1qXUOR8PKETbmx+RBcxipxevEMxiLZqf8xg53
Hvx/mIr2wjDW2GeaKISjnZVy19oyZwV4EBFzgwzzUwQSuiLInOzYn2Y0+BR+6Yjq1rsXAWpGqoKm
QoUAYOi9lUSGkoVKi7tdOuhBdE5OhldcIQwEFZR4aGPPOrbCuECi0izSWytyz2N1m8z3VAb1naAh
a08EnhQqG5pkoG2c1fcy1Sawy+NpVOSnMa8el07y6kJE5L1ng1sxnJ3jZRFZuQ4xS/lL6vAMn0W1
673rbCuB25gq7RulqiFBnf1h/SRpwMQFdZY8CCcn9hz+VhK3K02htGEXoxkovpJuda93w2AIGD3X
WnnBSNH6VHrTgaz2Ofku8JDsuuLvGlTJ4SJlOCqNf8i2kdQt7ZKxfHOPMCTyLCCET+70qQ1Mwane
NQw8bFAdhUDD4I5WODfdalYID9Kmuw21yu8q/VnLJf+ySruG8SaGz2d3axhjDCBGFGLVoOw+FcLR
bfYw4tbMRA8L8j5wE0AD4zLmTV9JqWnGk6vSIRir/lohLSLE6hw1IHaZRwzvWtJTJcmPVa14CMzP
c0KdJSSiJlgWCLz/IWh5kcFaAphcpDt5SIi1bqxwAT0FeN0wlXlfOD/Y7DAuFjDdCmubTKtLwrgD
V5l6aOpx17r1WulXdZtFzrg2ic1A2F2rLZClRFUUD33UcVWt107r2EsC3/Jxb1F31Cy0KyH4Y2EY
fuPmOTl0E+ZkR112Z/OpBKe4cPZgZ0UR1SEFahpwxugnei9Amay8bdYCrXKB4meH6ATIaJuNYzOi
ABFK0p42W2HcAzyTh7RqTPTl6etB0r52ogziRweGWH+jDJO/WS2MZtRRngI4vJVrr1QqW9aOA/3R
JYIT9/FgQ46JSA4VK4B08q+LdaqWpa2xaLRL3UoCDlKCl5QwLN6JU9/L4RyyWlVWnZZrg6Y/xe/v
WIwqP87OdPXK7fyofrrsSNjnOIN/pxbnlY1ZkdO4LdEDq/yMosaZSGIb4XOZ3Ee1oBt0p6zwXjXO
N7YT0r1W0zYYB8SUhq2ck4CyMRQhdadgr/j6YqoPatO0xurO8zkxrxTrsfzfE2bvdOGvlLws+zka
x8aN1FM33E7ZUyuimtk9OW8W9xpTbSybJpgW7ooGQTzYutbvcyTI+f2DqeHs4ImnIQbl9qMfZTVJ
JKlGNm71FTQ5zAfjgYKoCVRGDNG9sC/b2v62/C3P4FyBJheaFIdZ4w5GclbU+hwplr+gfnlZzE4K
nu3NmxzOJXRdY02dgqOasxGyIYj9JbVVajfHEpUSURZ+5wX0XhxTe7NPU1vrVcOWUYNHRT8eZp6q
azaqNnpmD2BYK8iB+dw8X9by45wcylhbLblrQqNZJ7U9jJzx73ZgPHkIvzKoaaCk3Ydu6E8/VuA0
zYutOvPXOmj+4F4mCH9lVUa/DWZsuN2MpiyPW7iMV2Ss2CkfVcMuMQi7eugZlu3i+2V9mTF+cFQb
cfymLlXR95oGGlkwdSb9z37pbK0qbSL/zltsb/m9yUXjEB+Jzdgab4RyWztaJNfHqmxwU4JkB0gN
kafd4ZoBT1+oe/DKLtDhgyJ0lEdq9+h6Kh31eFnvncfa+9/A7fOAoeC5pfCaDFhEGW3llVmtPsiD
XRwZmPIAWHHBrbDvGjaKc7dQV1txs8p189oXl7vrM33on5Vg9FSnhMNONfeylruuYSOPu4ZorIC1
2igaPOifpAVJyUDJg8simIHwBmSYRH5lwMMIK6fSaEpSFk4GiJHyU6ecx1wQ+e+u2VYAp0PYtnq4
VHmL6NAdvjE00ghcRJ97b87tFo5neP4j14Mm7dfwWFW0V3y3jeuRy7zo+thsXPV2cBZnviq8IsAb
cTwYXudWn8bAfBD1Bu/6O0u2CPJaJkJzvj+ukIYJ7zyZHfz4p3qV/xgaWwfBX1fB1WhXXWkXph25
oq4htnz8/m3FcvuXyUXZtWDDc5X5Mc2oTWUgsUqJLeWPTXS1yJNgbGzHJFHzBCE8MJEw9KFxUXIf
mRY1KQLXcL6t6ivNQtdf9XTZJndlIJkMrkzQz8PVvL86rLCbdNqEgAWeYw8lHZ8oqV+W+uFfieHf
ckgvo/cd9NggafH1obLX5nPWxM5lIXt2gchYRXZH1TFkwXelq3ISDVkG8MzoN0AEPhGHpaoxJDMD
x+xeChg3ouhS2An+IVJHTVHFS1XloWayGbjHsYmbPrRmWEWnhkFE8tKWs2K0x3AZBTru7tdGHnfE
x3khLZVZcD54ERZyqQ99+Fuwjuzi5Az9nVKcUehLCDKHCCG5hJ4rPwzYyDYCGMQSNKhRVCwDIgv0
Ymfngkge4aYqjTWVUcLGeMytulyRDnMLQJZCk5TUFwJZu2tIVZYRR/IRPXLvbX4FeEZmjDjHs3yn
dI9lfSergmP1cbKPdeS/zl1SExIId2eu/dqjbFexRxTDmkDjitMCRuBavR89xocXuf1LeS0/XN65
Pc0Y3bOBUW0TJRu2sRtvjExd10T5KLuJeo2CSZBkvqYngrO8c42xcsLfQti/b4QMROkqqiAkGRav
bZ6bUdAvsa+EDsYUKhMN6bL331cLU2/B/ti60poEatucUll3iTEI1mrHm0ONv8Xwye/RDHMaUQ0M
jPUkHVZaLi/xkiuJz9qTR98aGpQwJBTSp8wQsr7vpKMxxqDh4aOZBAkQnqSm6tqpnesO9g4+Ag0j
rqnbHpSADdRHvggDfu9wgeUJnhHZFlPnL5K0VUu00fcQVp6L4s4I74z+VjeCjHiX7W/PG6K/lcF7
IfeIVOf7retBWRVmFt6kq3k0u6+N8V3NzpolCPyZAfC+YiuFs/JUGkvatANj4k4OClht2BteFgLq
7a/amzKcna9SvlixiVUzrGtrDDqgz5XF777xG/V/b9mENaC5AB3J2CWgBbxftxGNL1GiAwW3qLsj
3MmnWBNtza5HYrcjReMEGL/4sduCWGGd5EYNZOTJI/BIud+jC9mwuy+yTzAehDJyjnDxE3UvG8Xe
ecbQKsNAQGoSTcPvldOMapXHSGrdloxAMJukwYnUXL7Ka4PYl0XtbRlm7DBsZVk61fiiCAb51UrJ
KQgKld9ycRjVIyGxbej+UAme+HtOcCuJ27FmNKQoSjFCmvZf0uGbGv2Bk91+n2m6dbJJpBlSX3Vu
VgW98iTPPy+v1E7tD3EzUdFoBR+EbgwukIjqsB/qFQp0nnnKTuFxmJy1t42Hxs2/ERdsY4WdHpaD
emfOtoh5c88kYIYwBjTFIcnM+QmV1MWcqSMer6sfUrBYk3ulKAV2t+cmtg6eayGYdXXIEowWAOCm
PaJvEPSs05UY3mbP5nCVy5glRJkdaYj3OxWnIBtKzFh29Tk2wFPZA9q4G5tf6JtsKBoWkXGypV42
BAa4t4QKXiM60PrQ4c+72lmu1WHA9rqm9SXtgeGeXv8fade1IzeuRL9IgHJ4Veo8yRP9IthjW1mi
cvj6ezjG9ag5ctP2LvZlsUDXFFVVLFY4R0l5R7j2olSWUphQ22KpXdcGXFPNG/p9c0opThDdOA+d
AGjq4wvHLOkPsrF9KZA5zSHHAJZuotaQ7fpd5YyiHUo+LXPQRi0IZ3qPDJygsVatg5KGibacaWKs
nfHlGS//WCK4tTS7gzNI2/ZQe6pfYG+WN6xA/3xWPRk7GViwUuhdzKhXhZVcIi+Fesa8GYYZqx9z
xW10rl7DCynUdhbBY1CjSgMNHi7Io5U52TdaCTDd8bb1RFe6BY+Tl3jCS+Bxvt2aSS6VY86xkXWx
mwY43HxNXw25h9nKwZYwHHEYnfCGtg8S2eeJXVcWI53ogtOoz1wvRWRG3Tyi/TIYz6HwzSQHw3hW
U66VrGoHh8K6g6FiIpmJWbGgh0FW0ifs59Hvj+Xdz1PFHDcFlI4OtMRafr18pKu6LWQy7meliV5G
VKYYITcQPTU+mNj7stRPl+WsvpyXAZkRNOdiJEXV0ALnR/FzEIkE92Q7OrMju+2GtuR6P3+6LHPt
PIGKRDF9JSySsMi+46QIYyhPjRt3MvgQwZKdbYnKEbKaZ+NxjsRXB6YA3kTnrhAIaC11I+5RdaM9
0+EWI7S7l8YFjMw2AZUHzwfW4hcGTHQ6h4RE+8O7z0jLXpaUxg0ewi8teDUqp92GR4y2PAK7hsv6
vHqIOqBAUMIRsVNC///C0+sGIyBxhdmnDJAchuAA+tZOLI5SPCGMX4eWgInpDKlClW8IJqTr3MG6
o3PZHNYiIwX2EwHXa4CKlImMDcaQBNJjOk5RH6XkKeN18VeVWPw+c1JDpbUVxk5pyvEUJK9D9hk4
pLybZPXrGyagqjUZABzs6kUkDFlo1HCjbk/Zvgu/34Yb89h61Nyyf+qAoNn/Lo95KreUK1sv8wZL
hdnO8JtTvEkmQJhQOBgQkd5f/kRr0QgcfSbe/qKORQbmE4VxmdRRnCtuH+wnMKVbld1Nr2rzD+//
pRhGKfQiiC7EkeJa+vh91MzAiYRotsMx7Tnfa80mFpLYotNUySD3LAO8TGKyReEesE/1NiY8hr6V
+UjE1veD05lMNBO6lIwWBkgo3Dbd5R4PjZMCXhyUlJiZT2M7uhvoGqjbgI6K81pezeGW0pmLS21m
Q2xUaFl5s98iE84rG29mdFkDu7nG7C5vhmUtI14KZC6TuOqLQNCgriSmO6GefTMZdibQSIcerDUd
j9uE9xUZs0TnRhRTDfZS9J965dFCh6prNpdNf/UewfPcwBgSEkSdrRlmStzkYmbV8DSya2zgZcKv
zWvJoT03hZMF07+YzRINAJdbWH3DII7MxCo5VodxHMsB9MCb2PB745mjzVqcWgpgIrolJaocyxAw
7PtjmOFaHG3xBrwlgR1tgXBfurws7SPqGIqh6MmAnA/1DajEXMQYKcnm1kSoyo4UIhPAPk+N0+9o
EtUeCEDPqmNgBwcYCIDHwsieeHOGa4eKIj0yNwU1N0AZn1+VeU7ywAQjsmvOz7Ppqg2n+7b2+1jw
wrgE5lrxqmY+WtCQKpIIYM2UDDwWUnaIZJkzdLzmWBb63IYkU1R7tmQpZrqSx0NZu3EZ21V0n5vb
jjwUxSHVy3+4ji3aEEI3hRYqmay6Sg01KmYJW1JzU+duqJcjakSmaT1cNsW1IQKsxpkYKHvbCGE3
fTWh6/MI5ogRkPIxvTNv25207bcysY1TsP35VsHi4k480PjIQ7tYu9KW0pkqSCUbrVXrfe22uuDI
6lNvBU4b3PWKf1nNtR46YGFNDLmgbwnUbjYmqnJuAJoLkGOAzAT4eexIwBwwd9ZoUxjV+JmPOLZq
kAuR9P8vckNFQKU+r0XZHUhi92llpyknTq1dLSqQNdD/RXEPWFmMCK0oLaUMkwZVbLyLMPhRfU8d
CtWp+7I9bXPOVbai0Zk4xsXithoqI4QLEyWytTGxGx7G9FqcPxPBRInZisU0CnF3jZIL8GeAKM2J
Yxa2ar9h3YKZw71sGdTCmFgPgUgYUX6gYFRMXJx6gDdlgVhjUsxPrdxRm29DeDfFnR0Hp1TgfTF6
2V8SxyRXqEzEWOiBfhkYI4dNuQG1IvIADW/zbvv3TNwwi4Vy7Jt57jtD0ioFAwm26JR3jUMKO9Qd
MQGODXhqwKlGdEdPnGp7+VDXSjpnghl3k2clF5UAwXh8BW+jO2+BvKbbok+3QXhzUNTqLhwpu6Y+
tpKaRwpkBVrnZdNrJ4b2oPKQMNaSyDOVGONPy2lI1B5frvGCzbNmj67spfsIRFAAZhkxaIWly8hO
voObeXf5NNcURC8Tj1rApaBIxnh5JE7ZTOj8s1x4+bgZMbD795uBFCCZ3s6gEMYzlhHRhVkLDL63
8EiBLdttiwKceuBlpmsBBNczxvAB+YKrjTELYphC3iSD7I5BC6QXpQPOqZH/w3sZyrxLYZRJZKXr
RQPKNOSbCAawZvwhDpxUYDX00k4HLd2rgB1n3hRyjWpHNXU1zEHydTQQ4++95Ki7Fjt52a1p2CKv
drmSfahLiUxoFCJBjdURd2VMXsPyhyz8MLE4NymuxkOyWP1MC92YmKiQTOzCRkayXRya5FAVnNuY
9/vMrS8kVaMUKXIOUT5YBrgC/742f3ZSTJAl06xPcTrUbqa/Zu2TMc62nj//g1P+OiM8FM5v9ww0
NyqovdElL0q7wiSIFJ/G8Md/E8IYWV/FGdEaHNQ4Xs39ZhbvAQh2WcTlbwGFzvUQKkK0OddkV9I3
lvGpSP+lKIPZJjzeJB3dVRQvziWg6VglZg9PqV3DLq+GTbCjieXkyrZ4AEEbp6iwltFi4xIMeoBu
A4s9WwSqeh2zfwkeV5ZkEyCNIV7fYnPWGfHIab0ZYNaAtPqENXKf0s/xHlrrgWEhnjG+qkuMlqhp
7WqfZl8r7bfYsKFAkD9kFwt9jnx3+Quu5baoQNL3CEIqGmGMOxFzJLD2pHY78Dscgx90PjREIigr
TnzzJhPFKI5M+pvMpauhT2TgPSkpH0e9ujDv2rjIa4wAIvw9Wn6V2cGmQRzEGjkdfNa+KBHGyCm2
FjcSrmWJGqbV0cGESSkf816rbPOiwohK7YpOsEHeC8BVEzArtGPKu35Xz3cpjbn5Ef8rkOTifJNd
ddVdxXvrCs8j7VQ/0nRGNmz5jndRrjUEzjRkgr2UttIgJThfar2SL9jVaJfY0dQ/pfeiS3OM9vQP
jzHUVsDWZGAfwMKXPXfUqoqLLivxYBmNL5mROUmFfvRop5jBuWw9KwnNmSAmIsSjKcejqFeugMxe
Kz2gyw7k02UZq19tqQ0T2IDTXc9KDyGDM7ox+GPKE2hI7A0dxk+vHV7NaM0hMPGgA45XAm4ymw8k
WVNoiTBh4Ew6pqFvTQgy2H4uPVE4xVjc5Gi3coSAsUOLg/Y5JLRxzr9VLRQTUUbYJFCaJ1uSbUqq
mTpEs/MIuH20W1s8SILNGyZZG2M5E8x8O7HULLMrILh166PsILrdEYA7km33jATV7Y4oyPnIwDn6
0syQiTfo12oA1gb0DfJw5mvqaaMMIhzRzTB/jlK7JNpGbgtf6IYDRkyIMzzxIvlKvvWWc6NrpaHp
yKKsIEkx2jxEr9j8jC5uN+5MY9eRbcSZMl4xnDMxzH3Rl0msxQQcBOmEjRvrYGEOKFZeoyG3Q/U4
8ChF1gwHo4MACcBNLKG6eW44YacUuZRh+DIuvaq/VSNXqT5f/lgrKQWFjEJ0FikSBzuTTqS+N3I0
9BFHMt9KJmeqeKi9a1oAYwsFMmxe67jtz7UoKhPze0KNCdnh04SN9fBLqf79qws3DJCvUG3Wcbcy
HgaiUm2knAKuoFZXVdlscrWy5ZA3ULz2+ZdiGH8KcrVNgFFNMDJa+yCHdKOss5Uu9wCNd5oH4uqN
xgmNa4e3FMn4UpAImMKQMYkm599qUADWimoXPces1+Lv2flRj16Wv9oiKWRJJC52WHeCTWtT6ku7
D/x5L3n1JvpufbtsdiuwxPhUqHjQchhF+mSMQinB0KmpM0HEB6sqoJGSm3JfnvRvVWLXnoC4j2cZ
5dTgXZxr5Q76FEApDj1HtNOZE52iTo5Q7gMwMFLcfpd+zh1cnZtsKx54QAorH+9MFHOsXQlA/anA
sVqIf0R4TgvQ1U+ccEuzCybaQgiGBulaIHyZGu3i2+ldBOIOSZrdArG1ir7rWe8I08Ysny5/spUQ
CzlYo0BGju+mMw/N3IqavOtxbiFKJ2JwVYSJh9ktewyfAvP+sqy1lOpMGKPU2KtCCPS/CWtU4ZXo
UNTZalM6mifVNt19Tl3L5RXCVrybQh9jNgZtUxHbMucHKYhxIYbhCC8OI4BGpx0pXoIxD4iNVaT5
tYzaaE/0Od6C2MF6vazw6kekoHe0kQWcMMYdsKORyuIE8viuiZ3E3Ctt6UXqQcq+XJaz+hHxFKAd
aRBssJkPilPgcVDI5IrmVZgdeqG0SyQAZDjJueRclrXuaQthjKdZYjNUKM4SN7yijYoA6BHabbOj
e3fSDUcWPaAPXoCXnAJHwKaTxhhMU6aBUgsIwRi+QbM4u05PumIDRdJJbyo/drOHxuA43pp3S3i1
UsYyg8I+nduLriEZCUIT3JHlTaXdxN1GCDnFkTWzWIpgTBLVvygzqx4BRNgX3c6SkKUavS0P3y4f
39rpIdGgmECgckQb61wVq+3GIhqxHRooiVv1+z4X/uWw0OpDPxHPQMC1n0uIrDAXyxD3WNu0uzIO
7bzRrsKGt9a0VlCg5M+/5DAfJdTJkANbTMQO6LQfPMk1bzW/Q+hAJWHfHmYsRcYvsi3sKDMWD5x7
1SIWwpnPVQ9A9S+AkexOyalRndD8ohW8ksmqSSxkMGE40KM5TzSJuFiws6Uud4NgH4vfBd402KpJ
LOQwDiVFQiB2Gg6yGq7n5gZrxRyLWI3xy0/FJNN5XBU5iWESvU9HSZWjBG4t8QU7BKCCjLwmwloi
b+Zs/fRQfwHgKwiF2XQ3SQsgtxn4Qn2/GcCQpwGQhWR+hf7YZY9aN4V3QYxyVW2CZsYMZjcasHcm
OiN6l+bIi7A0gWCjnmT+ksI2uTV5CHJdjH5udWvgkdAddMXQuyk88asEAD+XV9he1wslVGBgAUCM
TeaNvgajJtaNXRJ5KnkAQ4+R310+unXDABo7yoLYjkGr4zxWxLVghaY6Y1e+tmcf8Y4ij9IV2fxe
8uhsLEU+4Sm2ahkLoUyAmpOC5JkIy6gbkLu9KEpuR9ahBXkeRzuZ/WaaalI0cEDNYe8S/55r15lm
mCatEmOeBMr54b63G1/Zh5SFg6vVxwrnuTQWeihOJeRsbZe40612TTGc0lMf2tKtbuMi9kM3/XpZ
vQ9hg5HHPJEiadaEWq4Tt8g+x2PvmOHEM3p6QGdGz4igB7xIeIsRvJNyIsYYG012kxdgfBD4zY5k
x6ED4Gswid8OR9ktdzKmY4CFfFnBDxkUI50xTnWaIlOJ9RhzcGB50E+9+KDPN1p/VHjA8TxJjEUO
BghRY2mMUe3fjlpkt51sKxGwf4RPXa1z1Prg129qGUAbRU0MJAiMWlFYEmyJ9YmbNM+F5dfAqufB
s358853J+ABbPIZE7BoLMhpv8shNuheu6m3iCw5lwy6PdC+t+pqdjPvLX+yyatgvPbeXRkIrTg3a
xNXiY6tdj/Mp1/4WBIrRjDk9zJ5b1jBViauY4NoOdpPKKdN8jImMBMYYTDmb6gob1G77bEW2iTXj
8QnwrOiePwu3Aa0gOpYr/u2YFiOUnuzC08ZpbrS+jkE6g5kpKwOEaZX+RxFMyoRxDk0OsiZ1m8zc
V1g3dgwh0/6TceNFcq5HIScjmejhAX04Lvad0thBwrGy30Ta/3sQap/nQnJD7iYxM2OkM1OGEu+I
Ei9d5Zi92qahnZcI0i/+MQy+y2PuEUlrOsyZB6krFjc9KF9lHhPvhxvx/OuzZet4iIoIZDm4akfQ
lgAkWy1tK3yQeV3Nj7gtjCDmzgArs9pjGxux5/iTMDs/pV7kizfyiw7mx2O8oyRVxDFzeyboUWk7
5ROPKHz1NNGPA/M06CDxEDr/egOqK6LSW6kbC7VdGC9hVHiXwxBPAhMjOoWUqRFDS8t8sIpHS9he
/v2PRTx6jAsV6B+w8NYisABriVlVhNfRDfbiCY02X97ptraXXfWrsOOlTDyNmPCgRuMkxDMscExQ
egqzeCOmpsXx3Y9VBEYtNkIIBQnFBBmFEPh0cL/amG47bWmOO2x5sCUfu5Vv0rD5CyJyWp9kpMVS
jI0wAZFc2Hae5jcbGUvnV3T+Cu1g1JTvOB+N2tUHL1bf5TGhyUw0UalbXE7qRvEpLlN7oOCu+U73
xW3Iw9f/jY28i2OClGjFdSbMyJ1UcAECtB2BivZjfXVHaruPnOCVEsfwnGv1Bl4oyYSquRunqLGQ
hOb1V0V7jBJcWBGv7bQart6FsFO4wajXqVhAtVmV7S69itTcKcadxMtw6RFd+GIs9zW25+qsoFmM
3H6Z52PfEy8tPSJoHgiYnHL4ftlCeGoxgUmbyCTW4Hh15S52sDS7Lc3Po6HaucopDa5fYIsDZAKU
PkR1Q3LEj/o5uqH8xYKTPxc/OpeaRPk08kp2PM2YeNUWuPKnBKYv3pobmOE+3KdIBTGi51CAS7oC
yX+//iac/PIAlmEEzHCirrUIw8Ne3Rv+fFBd+Zk+Kfk39HrStjhRJpjIXVOnMdVwcADHOh4LP7gp
vgpfRqfEjoctI23rtgNvO4zjbeyUbFIiWZSpxXTaoRq9Ki3tJOF8PJ4MJo6AgI5IWF9FbjD7sVHb
SuiUHcfyeTKYqJGk/48a6bw1uquqea5iTt7OMUF2imIY1UqxctwtsdSfuv5WyaptLn6SW85xrd+U
v4yOXWpSAnPUOlmN3SlvbCtAHsrrAvG8l01gWjnqwkEskQ4C/G7ygH+LWWyXvqwUj8J2S7wKF1ci
Ey/kyIg6oUS8iHZYuoXEcpM74abz8ZhDZSF6uBwIed7ElpAT4PtipJ2miW+ApJibGsFQIX5TbZC3
OIktf1UKR+a8TzhGyALmRymAsoQRt4pmbUQwAheeImwuK7ZuhAZWE4FoQrd+zvM2UhFLGmcYhxFu
SPEwlLndgFhB1f66y/uW27wLYnKNQm0IFnLMFJ3P4Y2EJtyjL0lfKbKfbVOXnMB6fFm3dcN/F8nE
CYUk5SzR8pOW+Zl531Yco+CdHRMjZD0L+lYP8HnS3Mnqp6gL7GmS7TbgAQVwJLGvIbnqRhXg0ojl
Vu8Y9U4NY6dqBlvmAu/S587HBOPXmb3dYIs8vosrARNJCEpldDuDrVezkzJ3FXFDNBe8BLbSY4hV
Uu0o2l7+WL9Jft8lM7kGsKxFsS2ho3rSN/F2BuRvuKMokn+C+/+bm/hdGhM/sCGrRsmM27HFYKCM
+t38pLrBteIJOx4DxcdJqHPTf8uLF2c6hGaaEPCzYKUovpu+NJvA1TwR/7lrMIEVOsCVMAZHe+E9
0t/M4tLHpPFlIVhrQX1sZNRsnMHDkYKc0digf+3/9awBoyETRQZ0PyOrm2K3rbUtMH+2qay/donq
X7aR1XiI7SV0yGVKbsa81TGAE811iiBcpp8ErbUL8loPKidqrKbYCyFMoCLZXBlxHKboo3WPRqWW
20Zuvw+BhbK8+cPqhh/zHHd3/00zJlSlsdkKqYwFT6V+iRvJbqZvUs3JN9bvzIVmTLyakqaQ0h7X
SfhYZnZ/BNyx227LZ+OWEirE17y5uPVL810gyx+NgaU+QMRCgPw0eMOX7lF3Et90B9+6JTquzT/h
HlsNlQuZjI2kZh/p+YyTbAPfADtsld3VwKCNuI0iGo8+ONdCEBOvgsAqAYuBSBl87t35mO4tT/ks
7Ydd7mYbaXfZPtajI11oFvGPZbB5daijn6HR/KP80cGVMWSGwaERLSrvTw5x9eZcSGPMkZSl1mqZ
mqJqjYHJqbnDyCXHGtd9+V0hxhgxAlt3ukGPT7wNsq+19BJbL5xDW7eFXzLYDHsciClMZIbBT3bS
YRwUD0tXcILCbr8OxBafAzyD4k/d0z8Vp97Pjw1UU5HNaluKqWsq4S4fwk0/86ACOZ+ITbkTHXje
WQLdijTeFQQtbC5Z5XokfD8+5o4cDKOo2rbEA6X41tPBiW9zP9nR7Kl65+jWfzTxDyl2UlRSasHE
NTReFV8GaW3gUjphyVOfeNMSPIdic+vAGLoprzLa0wBRA2pt8aZ57VzVT33L/WsOFno/LuyBuR9j
qQC8HbAy3bLySeSHPBRT6iwfY9H7l2LuLECyClj7hjMluzdYrG26o6OT3PFF+sUvyWHiQp8adUp0
C2Xkwp72ZKegNy540wte+fQKEVzumi9PIhMmglLv1bHEZxK2JjivupPgwZv2kw/8AXyo9OlyyOB4
FXtjJXWuBVIOrwqAMpo25l1CKu+yCJ7lGcwNZZTliBY9PtZ8Le8p9kx8Er4D9wgKhS6Xzn79mvpl
GgZzTUWj1peKCicega+3p8P/2tV4Fz0CNh07Kbx1FN75MSFj1tqwt0p01FJMLhpCcGw0wnkUc8+P
/g2LrLYBJnBaiji/aR/fadsetMkUIYXOVEX7v976Pvdcg0mhswg8keMo4CZsR7tqWr8knVfohd3H
qWeE1hZzeO5/NBAmWuSzqnYxbdb8JHMs3GCn7yoXlQ039nnl8d9khe8GwsQO1WozMmtD7I7Pwaa/
1w79VngEkOqm36hP4XW5vawdz0KYEFLM46jEADh1FUzki+G4QSWHd4A8GUzQmI3AyjMFzxGK7WR9
jfzsaxvawolyQcXX+dN0K3z7T1qxky5GFbRWY6CMopF5N5bzpp0nnlacUMgybVZ1EQ2CQcAV8CM7
EuQyICfzQJ9Ye3SfJvX/elzt3PTZTZoZMLSTMQUI9qkjAP4oTO24vxp4lVbOxzKZkAHSbaVJc7Su
RzBoaVX3kBnFv5ULKcA3JpxVDI8xUVBqS8WUJg0P1OfwC6ixneYk0Ml7rJy4ObyKFzbWx00WAhkz
T3XJJJ3WxqijONlOdIpvDSbJzB32pIGSKTnDLriePT7O3G+i47umjO0DAkBNQq2GJdrWteTTaeRS
sHNM73jxp8ypeEW29Rz7lzx2CrAUmtAsqhRzNYJmG+1+kj/NoF5WyrvLHvabOPUuiLk2A1ntpcLq
YtSYDWBugAYz85EfbjNMy98rfwDZx5XIGE2Up0FTGKgxy5sB7VhAf/d+CxQYetfUJwFLwRuOjtQq
PuZX7zoyvjBo4jgWEx7MpZcd1doO9liZc4CEqN+HR2nfHWEymOdA1fv735PHvLn7u2zqp4trNZAa
LSIxZNPRZRNcSOUJm8E77VZHh4o42abjmc5HpAxGJHO56nGbGNhcx+TStXUNNN5j+6zv6dq3dFe+
DgCaGo699/Nm55Evrjej3x2UpSbp67It6wTqpj8mZ3iMsJBs3sj3CmohlCmHT0Dxm2rI+wGzF61J
FCPH5YcD1jd0IbLc1IfIN5wOFhWCVbg4/fVWCXPATBQKTKNvzFxFiYBgrbUd0fvLMacYlVgac4FK
XNphrvuXjXg9nr+ryQSgeZKUqlVwsIRcC+ZVIXN+nx7TBR9hGdBTESU/oUVkjYvJnnOoYAhuIXpK
5+lGbF9W5iP69vkJqkzUUY1UzUmBEjida1GdbhN6+mDPV+Um3FAsl5+zs8Gdinvkb0GUGNFM+JGj
/zukaB5i5Qhovsu6rVdgfn0olpWrkFMgeuX4UOoQ7up5cCK19QVL3P43MUxcaUlfdoUBszeavWne
RM2xnl4ui+CYHIsm385BObUJnqXRVNmGSexC5/RQeWfFpORakFvgFEP+kKcNVt0fRfHHoD5c1mK9
T/AeklQmQBgRdvn7oMjRk+hd84fiJoIreNqJxgclBQxFC2Dt6IH7AqCGdMmjmCgx6HknqTMMQdzI
e9xze8EJd5P/h52X9TT23eyY+DAMplVOJvy38kBD5QJdzY8+1W+0ouOGnHiFHk64YCdzTCnuC4vW
oC3lrteBxifc6VPkyMIpURSH8wU5hsiO5yD5rAqL3qHCtmi85pHyyYxb5WRlrnAaPflPMk0agS58
PRaifzSbsmlGGWiM+GA7imTbKEhSsivKN8fbw+TlRBqTobTTnBl5RDXEhn2PAa7U67fzJsD21rX1
R5wovDNl4kduoIklYTTOFTFTBVAKW254vWmOA7BjOamkTkMLRhkU10FJheJ6uomBGUqfBoLLexpw
QgnL2SuC/1Goc9h/piV2R45G5XfGHccQVzXSKfmPhZ03kN6eJ3NFkiSGkeS05ZjcDFcVNtA6v4lt
YCBghpVXZFp9A7xLYytaqVaChzZEu6AIN5JQ2E14EPJDZfIamqtHt5BDtV6kqHmeWsLQoHaQYKIJ
3MduX/lhWvG8eDVkLMQwNj4INYjUY1REgAsENPcrgKpINnZlyNNr9Bjd1VeZNx14tz1PN8bMQ9Xs
jTDDa9ucPzdy6ffRc2UG7mW7WPWlhWaMWZA0VMcEHMjuWFwP5ZHknJXR9Rx3IYC5J9sSbFoxYPaA
t0PBzjJ3wBP0brppXissPUYeNt5mxQ649BfrigFLwgCyK7iXmUsFoFG1YuE54RbHYAMyuev6Sf3W
7n+ODyqJLdyET5ePcv22pvAVP0WyeWijg7khkFGlGxx9Q26GTRHZEbaMR6c5jvvJBbLKSfsXXBWa
Fi7kMhlp3tZTV4Yobh2iY+flVz8xjVDLOAGABA7+JzGLc7wsLxWQlcyyztA5NsPuGosG92D2i3lu
J65dZAvFGLdTEBVlMNUmroHAGHePoFz00/AgBaXd1U/inNmFJjo58FEvf8l1zwMxjGICiwSj1+dR
ZYrkQsX6MZZZyddQV+0kK57j4J86/Pq7FCbJSprejGIdVeshfYpHpKjkKpZ4EGrr3+ldCOMGUxRU
XReraHjqok1nL43Uu3xY9M/8kG28q8FOIjUG0cGiqKMeXrx0856Y95HulnHijMKdheWgy9LW042F
OMbYgdQhtkUIm2j92Re99K0jqIFON9rS9s8/DdwtxDEXzCSXQh1IsHO1+hJ13yPLEbrMvazT6mWJ
NXGAKYN4TWNpiAbBauuaAMInHqQtaCG8PPXrKjgFXCTSVcNeSGKCcdZgIyPtkQR08r7QT5P1JZe/
XFZmfX1mIYNxnmaKydgF2BOUMQUhOsRvQsdMbCxsB751Un7QcpWFTpd1NHYJMPWwPevzuu3rVrL4
IxjfIkOUKIKEpDQBZLmBB0x9CLbxjra4xG3gDLeXleadK+Nl6pjlVpsiXZz0zJVaj4RYGW8eLguh
P/LB0d51YjsKHUH5OMLxuumQ2ypeE118JZtYKb1u+1tBPww9r0i+rhbwfIBwDAhshTnFVhOEPJ9o
gVVVbS2+z8bPWTnzPHotuYLRW8AENDWwvdBbYJHDSQkxRivOMV51S+HllcN0RVLHCu12qwIJp7op
b8wD+a4MNs9M1vTTAPkDnAkTmHUWE0sCKUpDE3UC15h9kp0IpvHqT5c/2urE3VIGE0AGXSFVEyBe
TWbipBgkQO6RZxgfl2ypes3z04jehgCiMY5cnm7M3RlFaqBnDXSTOps+AsdtJNp1awNNOQMMyXRM
9kPgGC/CX6PbIhtZKkxvpMXnTIdBbokJwY03eN1svzGp7OrH5l6kGBcvvNfTan9jKZCexEKglGCM
TTBxwlnnUNoe2gIoX0cnv8mwksWbslktEy/FMTE0aOoGqC90ICDFVIrmG0/5RiR2eKRbIthaSu1s
M/OsaO2KWAplgqo+K6Gg0eHU/IfySuGjK6cqHeKJfn6Un2ePwpFaN7xi8WoYXYplAoDWTZqZzejE
NR6e9vG22ghYP6P2EzrdzR80yajHsTFuKZAJpGHVieXUDPiWll0fLaADqjfCY+8Vd38wu0JdjxUG
rwesgwlEI+ADnhuOmcdKM1DDocOwMlCdAIO4aW0NKwrpNa93uuaPAIQD9puBQVVMq54La9usBxpM
hLsv8wf1BvDLWsMZoFvL9ZYimK8FXsZAJzFylV69C9UblXDylLULCLyTQCvDLWQZ7OCIIVXhZKlY
So3qba5dJQWgPVqgwseGbcXfAlNyChCtXo5jq8e2kMmEsWqexA7gtbjIGxBqStG2Ggw3rYp/iVpL
3ZioVQFiJGpDXHXDfvQn4M7HXuTqO83Ld4qXf+LVIFc/1UItJmZZZhgYswJxVTk7HXYgSG9yTm61
l7ZUiQlUJIiMziwgo3huXSC/OMV1BN6Fh8Ct3HTXHUs3vR5+7jJv/snaF/ox1h4WAixRguwubQ4m
oSsk5i6Kubfc2gtxqSNj8r1cpupAGpxjI+xVEwg9aXqa9XQDdJtD0Zpup8wvQD/3sjLgnC/vEzKh
KidamWgqRPdGFiHst146mHeXrZ8j40PKZ+WqlomQEWQ/rPGOlJvLv7+anWC9HGSuICMF+iDjXmZp
6EFfoBUDkiSnjx6z+iUfn8ET1hQvepzZZnEKDJ8jlP7oh7i7EMr4WlcnsyyFGEhIYpscaXU1cmOH
YLVz9lrshnERp3kCGW+bSykczRRaTnuKh9xtYpSoe0fZNxjNjl1u+2Q9UL6fKuN5YW+m5qDh9UFR
v1CYpEA3pRM+UM4wsp336NtsFEBZpu5w+Kc7e/lJGdcziTWbJoFw8tr9qHeUyjPeYP9Iu6XjYsXJ
dC5/zvUI/a4s44KmMgZdK5gYQtKI01uCbURg2044M37rUgCOjLE0IHeLTKqej21rBAVq5LlV2nEs
eiPmZgMeKMJamkUfA/+XIjOXNDoLiUoQtnQ1vRXS8V4ZMBikZbHT9S3n3NZ9+10WNdpF2ipGxFCD
Ed8psD4JGEYbDB5IC/3SH/3sXQLjZ2XZDloHhEhsRNJOdfW5/Iw77cV4aFErP2pOvckeUoIcmfeu
Wp11Wp4j43B6grtUazGYRlf7SvBausFL5udODHR30U3d5DbZinZ8zR1Z4anMeN4QaMMoVbSmhpQu
D231B/Hzje6ODqU9Fm7bfbXD0/xW5MHHrX5NEyxpOmg9gJjJaDwMQYh7AI9zoegd0siONT//g58t
JDCqGTneHEOLlsrc3KZh59T1TYalv8tCPgIW4vWmWxowl8AZA0ROxmbmqOqklqBC1HjG9bRJdsax
f648bMS/LUoYhTsSZ7qhO5ryNixs6/7yH7DqgQv5TPSaSYq5dQvtAkk5qmZt61rkaR0W8sCVc1nS
akRZSGLiloy6RlulOM+4vJKm19G6UsjDZRGrRrEQwaQIBhmCXhTg4tp0A6qauv16+fdXn77vX0tj
gabBVgP0sXwMYe5055mOLIWeijKX7NYP3OWt1WTrlzofY3BBxraU0CuqRKfL7kbMRwXfNZk4cbiL
DDyBI+JhoGnLUfLyh9JYwKzArAl4vXCKYEtBNLnDZuY2fJhzG5daugvs0pW3Cg7g5T/KZQK0oQOr
vlFpbnSt78UHvL2BZahe0wXUBI2r4E/qlrwjZtxPNfpykDukRl2rxDZ4Yo7oENizZkujtKsIKLib
m0QL7NT8a2IdOD5WvkGza2jALGe3hzq9m8tMm+iSI1K+2k5GXpl7tT+2FMH4NnjTFatO0swVseTQ
bMyduBtBdnRTPKY37SbwtPv+1bo3OE+7NfNZSGUBDqNES6oowRNLDRpsLAu48ZI2Uj0tjesNx2TW
Pt9CFltRkJVabos6ACsnxszTWwttCdM2/X/bqvgfadfRHDfObX8RqxjAtGXsoFaWJXvDsjU2c878
9e9A842agujGG8/KC1fpNoibcMM5a0FMOjQO9VybPZyXVn0JwKFC/iDdWv99JhECMzumMAMdT/0Y
E66R1lpgCLUzot9yvhg1IjZHWQtijCxtAjMIkwKQmkJgD0J2UqcutGeQPQ86iodlaeyqJbsSNAy2
1wPw5lsvQd8vGrkb9Rw9YSOfsUydmfWobizVozBfzamXBBxV3IoH68PSn7BK+YqglrJaSdAD78O9
FEi+EhGOCvJEMFlCRJY67YwhdYJob1Snbny8fGG8r8TYcF+aRYxB2dxJo7sgb11VOXZm7VwWspUE
rL8TE5rHPo6WtllSp8Z0W2bHSe3KwzXgZa3LcjZruWtBTIA2sNadRQEtv7zmv+jyGl0GFf8yHilQ
iWp3T7x9ucufj7ABm8yZIAZgQHJC2TdllOL7e1BecI51+fOBPOujmhGS10m0UOwVwOGqpzopraBy
9JTXueEdhnESQ1QGOegFMyeX/RztmUi/lhSOI7qsz+jIfzyL0Vekayvoc7kcJvEU8iB3tp7qZw0g
IpW/MkkBAORZN9UZFoPinbSL/dHTsPDJ24LbLMat5TCmn88g0NZzXPxo9y7IEZxhcWpsnMR2aQOH
HhOdotPYKfZqrkC9w9s23Szkr8UzbiE3JlMOgfiH0EuPKVyPibXcm6fsvvSwm34TlxwT5pgW6Lc/
fti6HrIhKREKKcnh8JDeoWa8j65p7kTBrXSH93LYTIbXZ2S8hhBEYRSk8BoRqKrzVLuKp2Snpa+6
0dtGpO4XU9gbpohmNNAwxc6G4e85/oQe6vfRDOCHHw8dSwBFFXX8hPDLctsf0mv6akLauBee8ift
kViUQQp8FbylWI4lsi1U0LKow9Ljeof6ZDbPWTkhOeZuIV6O1WAT/Xg6o6u1GUshqSOBIIWC2Uu7
qrM6rNEBQM/qftaccfc3Ts8Ln/PtxlfGKTVpkEUSctLSba4WJ9+ZO0AsY0SYTjgFo00c2oiaDnQh
BJMzxo5qFm8Fh+NN30xr9SPkOmoGXc7h5dSXCYQwy2gV3f2iShyvzUmPyZtFrQTVWmYIUQiIAL2z
ae8rcYad2VqwVGPADBm6K+68i58TdIzty3rLOyLjnLosMAaA6+aOKPpK7YZa4U/xX3LAA4jnOPO3
L7A+YdGnC9Fxn5F6b0yPUfvX5XPwzIDxOWJJ4mApYX5tdRsqz4V+DLS7/yaCcTLtBAjiMoWltVlr
TUtnmdlB4EFw/caVgXxF1ikwOwveq0/11CXG9Dc0Fh2aNEbYmeJTIutatP6khGugaPU/caz7iDo1
nLQKA+PmeJzK1A5lUIZyPtxvQtBZCOM9hJlodRfhy5UziPsoqZM9wHtgkw0jisIvsos93mz6tj6c
RTIJStmOJGvrAp9R3yUTSuD5r/iPRpDXH4/JUHStkMxmxKs21Y+VdsjLm5bHP7RZlVvLYLKUHGjO
kxBDH9Sb/L7wuh1lj4598yTeqieKszAfMzf2BA9DYy5vrpX3FRnvYLZSno0trFbRZ6uR4GOxjsdD
l+cJYRIUMx+TuZjhgtTge4JtTqE8BguP7IAa5+d4ctYHxj+Ymd6bsqjkztLtjVa15/x7MSqWENw3
gmKVPe9xu10OOMtjnMU0o4U26SPNumQbCn8K/dlDac7noW1tO9azICbvCMalUGZJyhwZ7KJCVlwZ
U/Z02fFt1vRXOvimoyvn3URVMo56hwIRtkHp3pvwosGGzfvBHp3yq2EFVvuAeWBObOLpvsz4DdCJ
CQnQCFLgwMrXCRanVS+8p028aSfY7QsAJQCZZtxEu+kpdDKO9E21NMHNiYUJcLSxvHBFA5zsSASt
jVko9hj+GqW/RpETtbYuD+wDCmVPpzhOVItWHzacdLVtzCp1eu2oKPtw8jg3xxPAqL3Y4c0Zdkgs
ihityMjO70pgcdYg3cQ2rY9a44733uBJZBR/lipVygjKU1MEVgqjukM/klNL2bqZ9VdjVF43s1Re
0hS4IvKdWT2oyf6P3p4rEWz3vZL6zOjaGuFDuCnlq7rkPBe2j0AwSAMCZhVa9vHi1YRogggX4Sjq
ay1VFnaP7UrgAVHzpDC3H6llOoxKgrqWgFo5MTxdHJ6bmew4WkaDKetcQVjzfhrmztVGG1ohg38I
nroezMqjjzWwe+ziN98VAAz2HHn0z10Sx9w/IYIxt4YKq9Fra0GokFu/M66T+koND0QtONk5/UoX
xLFLg3qlVEFi9jjdgpqu4ZTBr2BQHa31e+7Y7bb1vH9Jdmcw06Qsi+oFVWQ1TCyxkbIdMGcUzgfc
TMhWF8auCbZS2ZJFbWCkr/m17OZ3wW34ZNqUFlf9Kf/glb648phEicwLmN4DmBPtzUpO5kRoH97H
eNoIfuOrgKriOO/NGsT6hIyBiUmWgBIXKin6X/Iv8hdlR1vQnQvMMgo1WPi8WVTezVFbXLlyNWnV
cdHwVlS7SL5O8wXzVmAm5twcx6LZfcG60UOJJNi4WErjlAjTnTEaV1OSfLls0VuvQoxkI+ypRCcK
+yqoTG0Y5gbP/SbwZSHCSGZu5UthNy3Pl29/trMkxpbNvG/VOEK3YYz2sfI8EZVjvZvgrquzyEx6
OY6VOC1RhgQa+3sUaWHZ/d0mjQ48Pd++nffDsIOeVS9FxZJA6TTztgdHSYO1gFTnImVsO6SzGOof
V6rWAO1clWVYL/HRTAOKpnKk2J3DgeLHKgcK5h7cLw9/aFNnucxdLbKSSEGtwBGCDPeKTpZjsqm2
gs7OsI+eucF9d/qTacLV7bGIMkRtgJ2jBagbgDTR+KoKbtBwak2/8U7v51KYNFPP5XYoJhkPe9Qr
52sJm3uCK+8nu95rR1C9cIfStgPYWSDzOA2WJhAlggtsSmtG6x6tB7cO7eGoAeIkRJk0vWkOzand
hR5va5ajO+zUXxwbWaoNsDd16LABjA03Vc/duRkjkDnPwEsY/2AyeX2BjCMOpkAEoR2q+El/mJZ7
vXm67Ko4NqfQ/18Zg67Fcj0KYu6UMpjWluKUpqrTDiYvoPDkMG6kMc2qLQKaBfxELh0RzIyn7nRU
r6tf4dXoYcZUdMBXcn/5dBz3qDAZnJgHyRyZNFAvz5VwO/CAtnmnYlyJqVdGZASoLqQozVTi/YhZ
fyPj1H946s74jTYSRFUkqMWQofNBYuuM4+joVX5fdcLBDFpH7oSX//Td2H3cpDdrI6vgqjKV+AJa
EVKX7v6bCMZrGBPyMmHBp6uD6SbTAVzbTs5lETLn+tlV23ZC7DIl5E2hATiH1idAm0lsiv4HWqrI
Mt0OiEihnd0lmO2kW9aNT5EPCwCfcH7KZg1gZccsQMwIpmiBGOiRFy8qnpK5u/xAfLObXbETvlEk
Abv5Gf3kkhzywjf7UhqqupjyDM5Z9gNwzQ074vRXCQ75/2BJ4X1uxpdMUScpnY7PPXmTM9w2ew1T
VRqE7fLBkpA2VqEdd5wEhWMdhHEsWhxFpV5Dj0hyMLJbbLjaNTAX29Q18m9F9uOySm0eUQJtOlFl
SdbYhVOljYMiiGAQveZlxb7OOba+GV/Of5/FCQyA014HDRyWoi1eYjS2rOWnqmxdQLXbmcILZ5sf
7yyOndyIqqjQugJl/3lcLKO/GVPMjTyZ4ilvj4POaUhvdnLNlTTGGyvCMBaljGpKstcOy41oo5vr
LT+MW90lFmWGk3f6HdZMLaBFPF6+t01HvRJNP8QqzAlqUcXgfYD5gXZRe8TKwzBwRHCuzmTcdFdS
7E8TitjGvwLjS9/7su5m7ZPSczNJ6hs/PanfT4MFm4+nKeQ4G4owwjhYQUILhBaPGA+z9bk6RqNs
9+N4yBLMvgnqVRQtfqXE+8tf87LaYPP6o/yk1pWh6aClQht5U1ngdwyONJDroZIPjW44SjnwlIcm
dZfOTP9/dYN5jz1Y1GbxQLSMO0pSAyDXt2GT0puPvK7wZTPX2dmJcRDkss5QIhEMv66eepNj5psP
xNUFUvmrwwhBG5pdgRLcXDd2Nr3W1anKDhOP3OmySuoi45CLIS4KMYVDrsXCUvCkHorbaHpSRS9u
ny+rBO+LMW5YrAQ5bzSI6gKE2YPRcP4+7yj0/1dfrFlAyroUMWJL0T4mc7PrU4A5ltiuNsf0ezET
3oLU5jb+2VuBZ/yjxAiJXSBVMzoDlY1cn66BSVaoYihBxyw+1lWvRQ9kz4Mr2TRpMLn1+8s+S2dH
IrJcId2SS4hs3WshKVZUXVcBLzHhaCJbqlBKVQOGtpE5Tf/ca7KbZDsBq4hVo/JeABynxc5AiGEi
o4kEnc/2A3KxFD04OvxACW+5m9Rb7aPV3bHjD6VYdcliovFGfONA16jJDSplkMQbtOCo5dvbeKWW
c9hp5pyhOrLoPwRs+0bKvpwepmqxSM8rR3NMjJ1yqCIhSgQQ0WFbuzuOYXYzp7zJ/rfrvuBl3zCJ
VueJtUUzgHRJK42iHR/faz13PL3bRDdaXxHjMNReFes2Q3Gd3EV/9f7wQwGb+TdM++xpGSb35p12
3/NwnzmB6y1LXx3PDOIM1RDEaHEpnCrNrdAk7jBqnjqLTjyAun0yvlx2jJsTCeuDMn5EapRBE7Bc
iY2eHoUeNz5Ux/ZF9MAd5LTPvOLIttNQRUMk2DcQ2XRY0hU5HUO0xHTliyre501lcSdZt5X+XYbK
nEgp9EHpEVgQ8qWTVqr3rT5huUXbL9qyM9XWufwFt/X+LI5JrIZBbQUwnOAJE/5qQs+Y7y///d/c
0LsAjTlPhtNkXYyqcJnFPwtBbGyxrxZbw4r2bT2gdV/P0xMe2lWBVgkBeUKlKXdpVcX7oQar7OVf
wzmtxp62keQgCJF6aAbmtRbxOk7T18sifmPl7wdm+6YmGXJN65A/NguKj2blTAbaJYJkeHE97Iwg
+ypjS0KUe08IeN2n7dYClvn/p6EswJ0eL/1Y0wkdDXH1KgdZKOgNzMXS/0cWOjxlPwFtdvnIHJVl
F/DHWSwqHSOGDnjzXDIQOyDBU9xLtrqEhw7Q5ZfFbU6kmatDKh+TB61U0rKo4N2a19muUOqNvKpy
i+N0GB2FckXAgVshd1+XY/3s8zRP1RAE2IBZyoFJTKLsaGbEng1ex3I7aThfIZNXtlIRJsDTQSSa
xUc8iT1jkoBfOQzuoBecxJ8ni4kTUoeVk0YAB1UMBWkO6vyaxSew6XBujPflmPxSXSQp0AX4zSrY
B/F1ItyaPW+6fLtSvtIKxtHoaTQlXQhPRgFeKFACxQQZ0Df8G1uJR8zLOxPjSmKiKUWaI2dWMaOD
V6GrJJo1BQ3Htjg3xDb7x16vhjHDbkadP1TR1zo4FKpTapydXI5fZBkb+mwMNSUd0fvMNTdDzx8z
ypyDbBfLzvfDVl/yJGzHakaoXuZb4JFYk3zVKrvFOJjtzwohTmttXdiJYeNedhf0Ij5nXe/2xNI2
CFEuBOaIiyqK+DkaAG6ri84s9bdmi0Yvqa6mZQC8KW/j5dPF6aKuYWNNB+6ipus646QEEkt5XmE7
KY40K5Ms1CftqPQxL8f7sJ/cLyOJXu4q75K1csEEz6jYxim8Ntz0F6UPW46GE+71u9jvX0UPbJHO
vx7uYsQyfmosu7kPMoidwu9FeiK8AefPsYwRwDgnYExofarUCCdPvTt+aSkFuxNcqafg4W/ge15D
g3dljJuKSQWwfa1W7F7cx8lDY5zUAYiqMffGZFYlmZMxrmoylyIsMlWxRd/wZTAdyfsGL11kyA6g
QjjOl6cejKMyjUWt4ihX7Ba1T0cvim9SJGETAcRvdjyKuh1PwC64bHOcL8l6rVwsKx26r9gCCGfT
6qk0OisxX5S+5Rzuk+OiXxLlA0kF+IImsc+2YiDmnIvQkaa468XbsHm4fJDP6SsE6JizE/EvdnzZ
OkFcjF1sNgPmMjBk+obiFVwNhw4AgZ09HnkPjM9ThR/FsRWDqKhz3EmHdRSs2TrBgQIV0JkUzDgQ
B9kNwFAwVDg7Bp5wvTXf8Shgt5RldVz2bZ8EqSyPmF2xO2N8lozxwcwDVx41zESnntzXHBjeLT2h
e70SMU0NGNCMkwSlk4kRIhkMKW0PDIi+Lp06CTS/IYICH90sDuc66R/8EAzo910JZJwWeLgNqcnh
tChMp+plXuQo9+Fes/72KDyWts8PcUYe48MisLMhGZ4Vu3od8ze4gtIHRNUzEATvAhPtMboawtOi
T6kJFaoDJBaYCaouqUxAaOREAYaYjsnQeG+gTWR8N//1XDQjgjlXLldN1PUmRIitq7TPS5B7TXp7
+bY2tWN1DsYf1+EAq0xbxQ6CZzEBqRO8yKI+RBJv4fJTikBPgyVzTaNYQwDX/RhBlTgW2hkT2Lap
AQhfvR6SAuVISdnn6VUtdxZP3pbX0k10k4muIO6znSElqyQz7RLIKn+q4ldD9S9/uE03YqAEboqq
DtRn1o10GIluhwbXcwxOlDSyRkVwOiB+ehlUb3RoSizmlgKI9b84EytbymdIhqphgEz9PD2qJ9Vg
TvOECYQysToJY9+RlSuc+LKZGxiyZJoGPAdRREY1FDWUUPgREGB2aN/tJaT76c8G4EmUYG9+nHc8
wN23eW7Wc6wlMmEUJGOiMAH+wJ7vjDvsO1yPfuTJe4w2iTYYGEFjmWDCAnRINsIqwjiXWHfLda1+
AFviXchUmVU9weRQPVyc1gKMN+XWpVzglR9c87zI50IGrGItkGYxq7xS0DJZGQacOEJHsfVLf8Cq
j3ngIx5umd9aEBMFzIVUrS7DzpN9t88Pxl7x231z4hVHPjcdmAMxfrEW07ycyx6ZkGppvu5Rnk6a
U1Ze4mmP4o3oDT6GP06DCxigXYahhX/dKaW/gABMFryZMlHZdGVSpKosykaxNemuSB4V7dhJHPv7
TAT0JoP6fkBHSrDCj9dGiB5IU0LAsfGKu6NLifm37qimWGiSbDwHXmYwEYEnazyWRx4g6KbxA53n
H9nMTaaTQJJiAr9Hrit+gA3yCqMCecxbxKf58SdbXIlhLrIMMBCntqVih2J+I+klQAuwH931gIMA
6WVWT35uVpxgtKmkqgzUfllTTO2t/76yhqSCX0OtFPxtPtDLDrnfe/pB3vGUdCs0AG74HzFvnn0l
pqzrsk+KGChY0VJYaS+9ErHlec/ts2iKCoBRxAeDeX8I+Syl7QwVaRssCmJ6R9lFTrMLr0TFojud
skfx5wIbkFQukPbsy9FpW0PVd/EsvvGyZIAaqPH8SRtLeaR8VdjYOdWIT+b1cDDBB4hhaPob6Jjh
ZdlbKQVi0z8nNxnjwDJ220sx8j+jfO1yL1Hxbj02BkdX3iY/PynoSgxjB4Yx1FU3Ie2LrvQbBfwS
yY3p5q70jP6mq++Wo2APtoidKySiiBaZPR5yjyKQ0a8u46vz1GrzHbM+OGMy2NsctabRFFt5CK8p
l2/q60/qHVjZweXLBfvb9AMgETKJjCxEYfnMBzmQ+ilE8QOLUV90uFflvgTcGZKQBtlHvxeP6qPE
a4LyhDKDE608gFxLRPk5L24z7Vs6PY8TZ7tn2zrP52LUZx6CUh0LlH3j8i9Nvp5z77J6bh0B7SwF
SahkUry2j75biKI2F5YWJQ/McYqGK5rf1dG9LGPLBNYymGS3BwJeiiYBsYE/5JWdbKfFaBeK4BuN
wbG2LT+N7FMjkk5EzWRLfoKpabGSoQyQG/Nz3KKOo9V3WRTfRjMi7VKegpHHTrN5upVIxvKapl3m
Acwr9hBWu2r6qxtKf+72QcIZMtlyoeujMfY0D0VhNAnsaSKJVSiam2e3hn4DIlVbHe9IPtgz4Uwr
b73N1yIZ5SDBUJl1CZGdCCZdhVhp9S0v8p0q3+mZwIsR9EOxLmwtjVETQQqXAQtayHcP5CC69KUM
QJBv9KVMCS0kjsvcvjeKQo1igKqwrVUtnCsllwXc27LAWYSKRNsdiwX2gsCODO7I06alabKBBxgm
DRHQP1qaGc1JpkWo9ZHuioQHtb0q08fLhrYZ51C/eJfBPFKCGbW3pHzL2CcgHYPY8lSJINct7eBR
dSVfBdaqDEQza86thHuBW75qLZ0J8oXeVnqcQ13SL4unXFGxlPNHvwMJs0V2IX+vafMONU0RTSAI
qbrG2ATqiCjeUJsYPHmxgju6XAwyKsmNS8uwBL+E3kT+vPvXexjIeOFK3uUyhqEONQCy0DZG3RYA
Ea5qXKsaJ2fZ9GQrEYy6CEG9iHiFIvuTRVtLf0mRarXRaybibd3HICd94ejOpn9BQYLOFGDViY0E
o66XXS838NL70dVOoHIPLDrxmwEIHuDftNWJcvFe85LD/MzDK928yJVw5rRGVAUV4KtpiNAeqk7e
KzOKIMjZLM3UOV920xBXshgjwUxzo2ZCQezQvAZJT937s8apMn5uPVEFWclgTCGvUQ4BGxXN3f+G
aYkPyn2+//8g4H1uQzKy6MWuEvhebDKS0spY9ZJ/oZQILRZODVDNOcELwH0OPJp6zvdjS+1dEMgJ
EAwVu0ivkv6pAKZ55XOUcTMWnL8f2x5USRotaA/CwA7Ep4tqtBeD7SqU4+z6ceBm6Ztl09WFsYlD
UQSaEPe0IBdZM94n6i4kVuiHJ8qoRLcKyHN/LH9cPuZnXJ+PV8d2ComWp7OgLAAUvBrgsWztW+cE
vmClB7pPI7jiPu2BdzN7yT1lOqWDiRkXt/rthfcp8K4+NuNF9ao2JSLINPDOqPNodgguqeyIsQPb
hOzyhb7jS6/wseArPfAeSNviDfhvRQYHvUwYe6yTtBSDDKl74/Rgn0DQstASfkMhMxxQFdnmt8Wm
a6rjruIuqtI//unsK+GMoYIZoJlNAW420Ica5LjFV6KKt5ooZpY0NDZmSTgDENvmupLImGtSSYNR
gAkargGK7WbOIFrqdQz8VtTmn7ScC2qz6VvPAtmN7Uwn6YweD/rC6oCJJ6sJvoJmywZ8Dy+Do4+R
Cx+T3dfOizkVlBk3CY5X2hHeVbsWPSTM/6E8yR2b3/QRq3PRX7Pye2W6RMk84kMGP4NvxRtmYeBo
opdeLXjRgt2q4QSOba++kkh/0UriIpUFSocKsbU7DRaK4QX0clRfvAKMN8cD8i6NsckhVscyGOAZ
2torBC8mz+NyPQ+/LjugzZi/OhCTx6TFEpDEQB7ztjuLkr3i07YUz8Q3I8ZKDBPdkzbHAkOA75Z2
pS0DlWAs3M7kzfxslo/BX/WPI1EZRyIWy5wbJr7Z5OXXuZv7wa7ek+P/YzXq0/Az9dsrSYzXMKI0
EOIaIZBuUac7YLDtiaODLqc48YYSNpPqlSjGXdSDCRi9AqIS8ykcH3LTu6wCHAfIFk4apVEWMcHj
fBGA4aX6FV5b9ZUALJGCR8FIv8pn90D7TzKyNk1k1GDCqG5W0RqNUQGCqv01IcQuQOgbJclpyT5C
9L18tu1vdxbIKoSgJUpCJ2KEKrJTyZpy3sbVb1zCWQSjCYokm9NioD7TeRR4HHCWO/EB/BJe6P1R
3gXknX8+H6sJANwDZCo0QcYQx7Av5hvCW/7eNtR3EWwXT6jVZdZbiIjbH2Z2JwOYQlzu/+RSwLKi
ygRgL+zsZq4E0UQa1GLrSP1eCuaxrnrnv4lg/LSmY/CrlHNiT+b3sX4pZfe//X3GOav1OKnSgIQp
U341aDoKCUfAdpJgYpRLR1UO42GMqYxzDYxkAzl9si9u3/Y8rXBf7xt0UbJTb3G+15YWw8WImmZK
tInPbtb2cpTGeRUgpQe6ZGst4KmodpQjkg/YTX854wQMnAjiJOzAiOy8cNmISEaQBdraqAOwo8w7
r9CE6CruSiCShs3I6U5tqPRaHvuSULIhrfMadzXKj2WgOmF7N8wDx9F8HhCmE0HnU7HPh6Yiha7m
uYr5qt6lbqB+0vbpzxRA+fqhuYY7cKKn+PmyGm6V2D9IZfR8EPDlM1A+261bZ2ClA54tEHSz77Su
Lzi8osemlqwPyaj9BDQeLeqRcI2HxQPzng8iRRW9S8WNDgYPU5n+sQt6YtB7XeVaQZkLgtmiIpCN
xKsS3TEqYcf5fjwZjJU1ZqyijgPdaF7+JrcPnNBv3L6yJkC5UZTRlJe1yjx9ZGJSlREscKsNfe3Q
QavW13zFoy/28BD7GqpWrVdjsw/yFTDCFjYoTrHCbhPMTuwvH593eiZ0dVk2D1qbqTbBxL4yPLU9
x/Q+b8kzVsFELF0fSBjk1PZsyev2mQe4qFN4Wq6FU3JfgG9H2Rsn43r2Lx9sy3uu7YJlH8gUvdGl
Hmlt542/FE/aUaY3+ooUncTlA+Nu5DUfxDFtoKYQc7DHI9yM4WQZ2p0COpha80go23Nt2G3O6Qnx
7J7tKZKCyEMUItGtXfpiBhXNsToCu+SQYeqWt31HL+mCIZqMk4nLSBtlHR+TQg70fu5DQfdkx3sj
cOICO6EUC2oapgPeCG1TYvTxINcowwhflpyTfnDsz2T8StGJGJcwUJlrs8AKQIhX9Y1XGgLnmc+z
c7bcP2LkqmkiRPAxKeTBKapUy1HdHFXwyhHA5U5FBfhBM2pPeSYqz2VckgGLO0W0WK0pt/B3k6o3
FkpEtSNEKRaT2kxMrpdCN1K7EokwWljALCo3Ddrxeoy7l5hETW7NkaH/Ap+nUVnBZGAdPynCHxz7
EjkqwfiwpF5yDC3DrourGOweQGHdz3jlizsegRzHRZmMi1JKMeplcL6C4+klHO4Ww+GchKd1jIcy
M3PWNIKTdE58jdTHH44Ngmi161wFwwj5TWDnR96y5GWhErvv35NcMdIaFrUk33SBWFr9gmcdKXib
HJe/nsTu9aukJIoQI4Qi9dHrh4Dr36np/941SCwhUYu5lz6nfqjzJA+x7EThNFsPEDYezXh45dKt
9tbK0UrsHv8EdO64m1Gsaw/Gt38Y/cBVa5ev82sTWotP17c7PzkVXCTqzbPiOQfIDgw0wUV8zEdC
PQjHRoPfME6ijedeZEUelqQwDCf48jHk4ot9RruhwXMlkFFNcU7rpZ4r9Cc9DMNZdGwstZUXYuu7
zENAS6zZo6Tx+Q0lTKDbFjRd4NWhtmPN+WewkGOqHs5JPKFbEr0RyNMtj/gq3wOXC5GUl2JuauxK
GBNJO1DV6w19WBE9uknUr8Tg7ZBsun80e3WMiRgqijgfr1HW5ALj2iFge6Pu66KQ5xp7k3Kmc1KQ
7YOcxTCX18Ex18MAMcgMPFEfLbHtOT0m6mQ/Gd/7SfCe+niSKdBRemiR/A/JVQyueOPLKIWWnu2G
lAdXv1VZgy7+cxyD9SSBqSdqT0utjf7UGIdZdA3BlcS7XDWtOC2tLH+I08W77Jwvf0OD9S7VMiMw
pihGBJVx0NP00BqSe1nE9rsNoy9YX8WbU2KbnrJUxHopwBUPHkWUmuD9Ay/ck33nzngAZKflAQBd
nEmO7bx4JZWJn0MaoXrY4HOqD5MnXGnfosfFkSy6QNjMtuC2nnASrzpuHZYrmNH+oZN1eaQvuKG3
5Luht2dXs0t0uczv5qn5ot1QckjqTHh1sm1lPX9nxh5KPc0z0qEHUbW+1N8tqotpNezCibbQ9LxL
3XbV78LYBiUZ5FTRCYRpqVXtKy90ux1Y8hqQxANz3Bb2Jeehs+1UzgIZtwW8RL3uAwgsOwyd6Qa4
MdSdLjSciZXtd81Zb9gqQ6DlfQaWI3RFNQphPbst+vPpUyk5MqgOMVbIpa/emmCG5Z+PxmT/UaJM
4ijCCFt3/lXetxSd0R4Auv86emiP7gd3vqJxR91nvuiHDg9A+zeu5/wDqJdY1QHaJTEzbcTjSjvN
QFuPD8Vzvpcd+cgrtPMukf7/StBkmHWWhTT2JINqYSU5toRZ69xsXGTrstvhiaIJ4kpUX45E62eU
uxPTb4edWhz/PY3AW/Zw/myMi4mFyQDgLp4fvXLQ4usovAvEp8un+AwAxshgvEkS9eZQNohA8a/u
Sgb2PYXloyQdwzH046vyyvw2ZFbxRbKFzAKLnH9Z/nZ8OB+R8SkYXGzDPEJmUmZuVtyW0+vlv795
SwTLTJgkxG4J206SFAGc8QJUvxf1trT0Mch6q0yAHGG1YzryVnS2rZsA9koUMc2E+vhHrejatANA
EGKR6MfX8a72KQdX4FGiYORaHq9KstV3N5DLvstjtFBJRb3vBWS0nTM4M4XgAo7hdIx9pNE7ERFQ
P9CR4cJF41+wWi5w7+YrciWfUVEsDYRNPuh4RapmYqkCWO0WAG5GwktRjbtQir6DYdhO1XxfJhgy
+ZPLPR+e0V1DEOa6oqWpcroRFzeQJSuRXi7L2FTQ1QEZBdWiYQyqDhNVk4BJGQ0o8CPhHIMjgs3O
R10Awx1NmJMqPsy1ujO6hWNmPL1kAYEH0ih6Rtuq5m55Ga4UVNOiH5qlHGandMIbXoV0u8xMDCJp
CGVg4mHsoIkkE2BCJewarMeHCm8d9bp/mbD+Cq5Z9/IVbT9vVsIYPShJK0QTnfsBHq8X42WlX/ce
RX7PUUHn7SHQC/+Usq+EMQoRmomUZgkcplSrtWWE+UOnA59xhKG3s4sUF1lRsp+WiZOf0EN8lnv2
ZMwhQ6WepCnFIcX5NNevnS7jgfW0xH4sXotc/B2a7VySxpwyijJRQvJOq76iHaIpETigN3Ipm6C+
51zfZinl7KM/da8DxRD0GD4keCKHyO5uwgMQWE/D26CYfiid2FNueTnJttG9f06NSfdCI0NJKkQa
NjdfInJTSpzA8xuLOwuQP0aCRezLTEnpFzzQSLDgC7ZeZk3YAW9gBLx61NZuIyLBWR6T5DWdUFWy
gJ6cKlkj3TovsRJHYqd1JjdDRUW1qyfexgYnurKju3NcGHXdwcqnsbZLIB4M+uhGic5xkDwxjDMp
FCnISY3xhsz8Lk874NmQ9sRRwm2zPn8+JpDmWmXmhlBhzOCoWgvW6D06ep04jWjhQYe9os7t9yUG
vOiO0/L1svRt4e+BjC0DpKq2lJGOu+uq8oYQ4zjIw80k1Xbf1agyZ1VtKQKgRQeVp6XbZvAumQWX
S6c5nVShQRnztXRp9RTzUJGlu8aNfEOJ14EFx4vaPJHMl07qtMjrAClS33+vxEc0WP7Tx3x7P68S
c5A6mL2EJVS70A96O1hCszOlH3lnWHNvWtr0cyl4L+PfGPv5MzLOOU114LTTJYsW2/og3vXk22KX
Yc6VLtliIef+8hF5n5Dq0+qIMwlbIZ1wxHTR9gP6HprSe5dFbFdVVokPW5qailJaDGQMxO/26jMG
sVDaoOuggUWDePmjepVugYfAex9vR573T8kyZFV5npM0wWhJ64q2ckUZRxdf9wswwvHqiNvv0tUZ
GR+dlYUBTm68S2nliLbF6HYmReLmNcZ+k6KcT8V4Z63BzEQJ4iScqv9SedNO8ml1CnscqMDysq9t
f3kWRtVnpR760jVZOVNtlOKbNi/3RO9vl6Dbc1SE/ujPScJ7ksfWaBZw2qXTuBCMivYuzbuawYt+
dLR8j1VlO3rikfdt6/1ZIBO0pTEJZBIj9xLJtAdp+v+Rdl1LkupA9ouIwAp4BQrKtZ/uMS9Ej8N7
z9fvUc/uFK1i0b19H/qpI8iSlJlKpTln1wkJJ1LmiWBUIk5mYAfUeDDKWusm+SuaJZztbVt39pdF
MKrQEYx5mgq6zZrWVeLGHjXZNog15KUVVs9Kf/ZRWdwWua4QF5GMQnQxGRKxgC1rg2SJ3U0in42G
V6niCWFu6VoRBjnWoA2yGTzkQuD0wfDbjP41vQ5NWFzib4O5PsRuEFq/B1tFGJmq07QyOYELOuIc
Ek8NmHdthIJrOago3ES974hlcdDQVrl9KOsRm6Zh0guD4ehGZ1Qtm7uoS80BY5s30h3x+nPn+U6+
79z2N32VRS4vRlxd1EIgc0JkkrUoNTGMbkgYElcI5YrkrGlVuRcimNORRn2M9Qh4KPEh2NMhhMYz
DvXeuO9tOvzw5/lXe+FN7vEi+vU350I2c2bdlKEzlQ6SiUfjSLMghWANeAfSOxgQQdsr5S2UufEB
nD8JaL1GlFFoVl1rzhSghUornucsB+/BDFzvaifq5YfEGrqsmIqmKmzjpaqZQ9YWuPkD6VOs/5iN
m8K0xxalsA6cqcWhTj8UrmkXiYzS5JIv9sA9Ve3KOPnR2eQBolONuLpEFt9nNAaJghhM0XC4qUQA
IHhQ69AZmkM2fd8+sFX3tJDDaEcsKXqo57iBp+Ammo5F/VAX7raI9XhiIYNRiqFUuwa4Y7SngiJo
zKf8RIPo0tN4Vy9v16h6Lq74LuznOKCmLHvykY77FB5FY9B30RlNb7eVCyLM08diMyJLAAZEbhPz
r++lDipeKQJBQroFCgp451Fng8pZAEm0eTHM6gIvoli6G3EUiVLnCAOL6U70f4kphBrn3G85r4W1
oTFDIsAc0gxDkaSrLl2lqUpfRJU3POhvhKI1hk5tEbUY84i33p35D3JIq7oImCWFIh6ZKpsdG8RB
bcwRnmpKa9fwu2MXoV1Xm5629ZEnhjEtSemUNs9wVXblS0y+ASjNyoKv2zLWI1vdVBQTYFiqpjM6
n/UxKbPw7enT/AZ5G+6wysHYAR32ihzeFba6JENGeV8HIRzgtN9r4Aj2enQ6Ih0b4ArxAf6cfIsA
tcVZ0+pFuZDC3MzNnMlTSt8gs2QZu8GmjaXqjlbNzPStABkeeQvjiWS2MRHmfJAVpFLCrt7lmH7W
5J7nnlbj9cWyGPONilgvkhjFltEN7+lzB3SVRySBEa4LQBPhXchv7TRXrv0ij03s6WMz1WaPIKrZ
9UALqd0UGSIMWGh39SG8B9OME7qUCD59Dby2RmqscFC79hRQOPwTgDu6vK2fw+gOYm0ly3s4Ehqb
5K5xGFy0/ex5JS2OihJGebopSoKBpvM7AxR/4INHn3VDOCrKWwvziGjImKSFgpfQW/feMUCViQ51
83p51q0b0HaqTkyALbLRdlymgdHoSJP6N/Td2p/GB82j71ZAzjxy0yjrRnCRxtzRmt4XoUxHstCf
Fdr6jzegLVcH4o9TnWnxgB8Tc1d4ZXhtHPUxZPbofwPkjqveq5/AimvRjnjyoY74xX4yJjgZvjxH
NaKQshj6nT6T5KkVNB6cCd2nK003FVB8EwAhAlThvZc0crlI2pm2iOSmlQqYPlRDO+/bY5OPe1Fp
9xx/uepYLvJYQ5fkrptJAW0Ej9oDyJJvzNvKKV9Q80Quxb/lxQac5RFqgYvgp1LCMosrLC8pE0to
d02YWFLxQpqDYj5uL23VmBcrY65QMxQasSQCXFg0OrpmOH5e2mrTc8J6nhjmwHA8Sm0CGcpOkoNK
zrK2M33OIa3a1mIljJ6XchNqcolNa0O0gHVI74JZYXuzeCIY5ZbqPvEJbfYi04hU9pPSft8WsBoU
XtbAkiQAJA6oBTFSDCQr7Kg85Wps5+0557o9jkKzA05mVJRCh0Skrd4Uv0cHQ6+AbpM/oYMAAGMY
CyS77YWtabQsEtyViAclQGC+1+iur5JYlWBAZpKFFtF7t8xmYhsCwF4641GcePDOawq3FMjotRGh
Xt+3WKDs36aks2bpU5kEHK1e9a2AEQX0nabKpsHOcARNQfycxoYUE4HeuT5mrcWfmocamDfx3MJq
AuAiDiim73exCoKekOAtlG/RMtbv9ZvqEFvhbrA03tLWdH0pi9lAXy0FsJFhaZgeLvBu6IDrmbqC
nX3pf9OCW7iLeKjVq51/S5mMl/AlcBUkYoyn+K74PXmqR44Z5pbRk3CLZt5zEVnVofVMhwfvvBZs
LOUyrmPwpz7RRhXWgFKAtDd3gxsCxoEXOK0mxJZyGP8hTmnvU55H1PGVOwSKLykqKaAVMy2qMfFu
OPHe0ZxTfHvQL26SMTIS0Z9hBtH4OIBpV+o+coEs1vSmswsJKQD9p1BAtlfXHgN0xyTB/aB/2vYe
HDvDsOl7xZcCJVSDBEIm5KLQAhs6amkZ5w49/GBt+s4bOltzw8s1McFn3UiNmQO/yo7iz5phZd2n
RjkT3hwz72zo/xc7lzRdnUkNMmxVCcrqr8JHhoiWq2C8haGH4GtUoW0DGaxB+dHXz2nH4xfhLYJx
E9ok19pgYii31r2i/tJ0vzlHz7FNttqpNxryZoD1tqW7WLZkW0IfGM09xYBNFO/iVxOPvD+tMOKJ
Z7Crl8hf9w7kwfcnlMuDEI8UMVzxj2T0ROR5K297fbz9Y1xCD2j7WQJpii2VN73oFNPnj3xfweNG
k+j1y1iOrkm+MigJLnjFm+b7nIuruxZJyNJFALMAAdgFSZG9lTOByPUGNwIsT5tYwCr2/B0PX2B9
v/6KYyelizlLarmhmYv8a2U+VrG7vV/rR375PrNfWS7OGCTEkTfJk5nYkvm55SFNrmv0RQTjXWbg
6/W+CphZH1P5efW5V3/oBFOYMZqdXkz/tuWh0q+7s4tAxtFIUxF2TQsdm2L5FAXCYFdpdT/P1Y9Z
NKzt/VtNES/0gR2JFuUJD/cJRZ+uE0MrJvO3ycjOZSzvEyneV3XqNYJ6Nkr9ezbknMO7znUChUBX
NZDQgSoHQNJMANENfiOR0egdMtnhve5ieNEWMN7enI3OMjA4QEsl4PHZXvM1CDojlvETfSuSJBvx
gKJIK8GJQvdi8twO7+oW/BQ0Qx4CAB1cbwCzLZGK+tdd4Yx8xgaLSjGmnESDE1alJSanPpttM/i5
vcory3gv5K1Td3FdTZOmisCRRdhS3o/yc5G6ycQRcWXcjAgmgZWlldQCwxq0zMPnCKzd3fSyvYbr
PhZGAmPeUMPOxDBg/8Y1SfvAcY3c+C5tvwh3woH7zqLfe5eoYOQxtq74FfR1hmYIodXsKBt66Gh0
BhBkAy98yHjeBtL/L84oEuMojFWIm2XZKrJXPeS0ka0rAdA3iAaEF4NQV7MQMBtBpU9R1zttDmOa
0n2Y1F7UV7zhcXrS1/v2V47OGLJf9lUxoxvZyc9G/UZgmdjR2b+bPvEzZJw1sQn+WEk1bYjF3jHA
lVkJj6H8NRl+byve+sFc1sNYqNmMox5qGnCY0uMQHOfw8J++z3aqYPRabMoWaRs99k8o0TnzzGs7
+39s5+8a2KtXLWNxyis411ly6jd6QW2HAYNyJ3itNx2mPc+tUWXaUAJ2kighvSw1yjg4M6AvpPu+
AVur8KSMnBDs+nXxZqSXhTFGioYVfZI7oXdqTBeovwq7twAsaAX3PWaFMpFzW1y/AhlxjJFWw2QY
YoRB+vSMZlJb2v/JAqtOdhCO+Td+qfH6Xc1IpBawsNpyrIJamsCXPtgzIC6EO4xBAw2sDSzlO4Vc
H3fja+GAvlHiNbvxjpDxF/5UFkVZhhi7AQhEEFiI291k5wMvsYosEBTYKOo75r36+N/MgXEfStQI
GujfcFd158Y/xsF/NDfmwo9EpLgDCRsaRQ9BXFjjwM2FXA2e0DPTZMWQkWSRZBbtSEv0LEBQ34NO
uj9T6JXU6hzV5c9brrq/hSDmiEwlz6uWYC1x43v51KDLotml079+7TLrYY4kMoAMJmu428X02Ein
vufAgK962MUymCOR0lLIpWwanHg4gauo5mFl0N935YwW32c8uAgAenVG3csBGKrVhQetp/R+kXCn
RZxBCM6BsFCYOTLZc9fEgKTMGssnkZekgzWVn7dNZN0NXRbEVpp1hOBk0nDtVb/JUTnrJ/qiRszl
xI/zC4BUuQQXdIc2dpBlYBmQJx2aAutKUZ5sPHNX7yiO47/ndHivaRrjzoumCkafRpH5GZZjpSjq
AcIP+LjkH0jjHRbjzAfDnODQsajaPwpgPgmfzfhl+6RWfejioBjvnaHK3PqSABHCN10CEmE72lnw
qE6Nty1o/YZfSGJcgRaOiio0OqKuUNj3DdpsjHTnZ6WTJ8TSZfGcSeWuRvI+asRjBc7QRsAVWXSc
38HbU2qKi+sq6DOJBFIKQHZyUoLSmpODGf3YXuu6DI1ScuFhjCGu9zJmrcoIHDjAbUVvmo56fmp4
7Qg8Ecy5FUmHIrmPV1nePIRlbUnVC+jneNEETwrjlwQVrA6GUgxOlIK9Cck+Lzmio/NeT4APprqG
mzj+LZe2dl0n/24fm1f2xaZI0jkbnEHtLTJ5Qvk0xd+qkccJSo/62mdc5DDHJIUD8IEE3IKT+qXS
3bS91arvsuzMeE9tK8S6d7pIkt8rRB4aaStJuD/6pv+qhYlm5blm+2H9jMf9nVZrdwFI7Vs5/8iL
CojSNF1B4dgZLTGLeMpKVekdpc+eZcWT+3IvNKW7vbrr0tGbU7yIYUxbUaWGlPQh+kaTdo6O9Yn2
OcRWfKw49xdXFmO/KAMOWlJ2cCNj4Uxy8ZBWiZ3Fxj4u9ZtBDH5NXXw3ITuUzejnMzmkzevZGFMX
wUsqK+g6ZlwyCIb1Ek5pcJpjfhAsNOHYqZuLVuShdyu25CfpKNLJyUPzPbkrb1Jb+bm92atKu/gB
zJEOuRhmakrfLX4KZoRjKb/O8U2SfzVa3lbTu+zKPhaimGPV+ixIhxj2QYH6FDd3x8/5ieC20+z0
IXB5hZHr7B7UiI5+G2D6IobCUmRFpZ+qQyvBHo8i2mUyr9yRL+VR4I54rJvjRV+ZcC4zlFZSAzw2
xeMfQLfOzW8/0MvEmAXjPcOxj8OcJgyzyAeY+qTvBzH+lgk8OofVjUMWFz2RaO0nYFd5715S9EoC
a7bGnbYAqGs9/mNvNQ6+CGJZThtRM8A0WeNpEtwEpWql6B3ZVu/15+RCBKPfgIxLgkn14fyBAgBa
sh8zwqzYMWM7sy3l2+TUtwA7CGzuIC099CttXwhmtD3PlFlXTfhKchN/6l4oA3D4ZO6Um+YrhXCX
reopRrNu4LZcmnaeaManBZoxKE2KR7vsCT+CW/0HDWHRLeOSO/lAYSQo/gFaG1Ju2HwNKEZ1dLFq
xhQGM+3mjiA9Uf5QQUwn00e0YzjZF4oUU+6qc4W1qxhcRrLi+/ZR85SJMY8x6OZ4lrHqyrhvqk9p
+bz9faopGwfK9lWB5sUf0gIBZ1b/JPNt0j2U3Iv9GkLi/f6xk9B6i6buzEfOt3W0H/OP/CCB4jjb
RbvgRr8JvM4RHfIFwICW6LQeT2d5K2Tsfgbfdy4KU+8IZLCL7g74LXabvGxv4/pb7qIihHnyAOZ5
UiY5Q/HhBWd1mzvFr06w0Kb8qtkJWuWzxub2Mq6maBcymWu2SIVZEBWcXXigee1xHxxMjzJo8qHs
OWp41Q8X95ESSfRdUsZ2ivd37fOGu9ZLR4vlML5l7IZAGwkOilZvQJlJ5yWFnb9H79DgVJ8ylHDQ
pxTwfCk9/y0LYPyKkNaTaBpIdGe/KaNL7pL78HPjgIDQSe549ez1fSSSTFTNUK8Au+cCcCqy1gzO
OD0hLUZ4kOOrgQ9BHx9A0xF6sbFsO6uBLlbJ6IAZ3hHDyDK6Qz7MlijdlyMHWW7VsIAeB6pjFPvQ
xvD+Qh3SIDUKfUDaKsqsXiisznxWUPbjWNZqgLUQQ3/G4i1K5FSbZxHOo9lJlC4MBJG9ne8xWuaB
J/PXvwYcoL4KFGEKRp+wtLcX+kKc0miAHgdCr6OGqFuaoyckkpsUvF7J9c27iGE2b0ojHaC/4eSk
4S0G5iw/PStcqovVEG6xFmbrBilO9AmPJgc9z491n98Ns+JS3nJUKW9ISnaYWNkViu9tHxlvbYwh
NwaJYrmK4QdnAfWCUxBnNul4ie1VUwIyI4adNCCPXZW5wQuQ91VLU+qGRxnd6Bx3AC7o4qCgkOjz
/e2qp1hIZNZVAs1DlDRkmvRg99ZqqFjEQRtqBcBoCm4mfd3eR/q9K8+0kMd4piowazTjGaMzhslJ
Fg99hfGhenTjZLctaP32WkhiAhzSCxIQPPFeDA9Id4NTCoMbR/0x32eHcB8f4+fk+7ZE3uExYc2U
p0WbIE529Pm2lzHK0+Y8v77uN/7qB9sZmuiG0SkCQtVmJ09on8wdpbV6MLGHtyR8w+3h5mTWFf8i
ksmViGE5pgaykU6OJOGUfQ/RLxUOXP6k1c0zFAXzaUDURq/Fe4/YC2IbCT5urOQ3MESAP4cXdgoe
X/npTRUThz87tLqyhUhGQTAQOqdjB/C2IfvVTMe5fTU6DhQ2TwSjEnPf5YZM87hlUQLl5TjIP8OI
c2Vxdo6Ndn0lU8OkhNolPegKgY1NeFRJnFWwoe5ICrzeVVzw3XSQ6psq+oah3W3b4YmgbmpxQxno
lFXVMB0dQ7iPtM8z+eL3v7ZFrOehL+fNhrNBmo9Ni16Tt34akKw6FHRUB8dddciPgWvut+XxzoX+
f7EkZQ4DZaoQPQump+bnJP20/f31F5xBAMisiJIKEvP3AmRjNEI9imnybQA8JDjrVKtEY3Po9GBM
eKDwddNeR0cr0Kg6Hp7Xej5sIZ15HDTNKMyxAXh38QEs8JmtudEudCK7BXqfaSvecACC3lfhhpJe
18+4uXg56nWVuSyf2V/UshLZALCqI6SFVSQO8I0G/7C9xzwZ9P+LMwTlWdOFNe6QNJRLV/SFySJJ
UwJqDu0226LW76vFhjI3cZvLc9kJsLLBLs8yyNpdZd/uy11fAgOgRJYqcALuyObqc2shlLmOJzDk
BeVIC01O86LuCm98VI4agGoCl9e1dM34SKPQhSzG345KmpYKHQgKXr/UBwzigyRXQGVB3klW5lXo
H/zyhreFp55xan+lHnJMCi/lsv5uX/wKxiWLUxkFQwUvEB6i2A5uBZr4uAMNCOBrD7Tp139Dy/Wf
ZgzODfuOd84clWJhC2MpCsJ4RIgniIkHFEirknOvyEJnW51W4ywTREN0OEYBWMZ7zVWFqpBr30ec
lfXWbLi6GdgB7gZ0Z2wLWl3PRRDLkVEIauObAtxcUj0b4W0u/FIGTux9jcRLNWchgzF1P9fJGGpv
uRblS3rQnrJb4SnYJ7sQIKGjDife7krANxegH5MxPj2ceHPGVCuuwtbFL2AcwQwMrMYww97p3fEs
7Sk86T9hC6QL2RLD+ABJbX2zMILByaQHaX7RB57TXO9KWiyE0YvBLPNeFf83ta/RrhnHtPUbE81W
gStx3CdvOYzFy+gQ19CTDN0YniPpRHhXLE/3GFsu8yBqkhhXAPBLrGTY+7gJlIRTDdleBEo/7y2p
zoxWATZa70hpbKsI4ojecPZp21hxm78X0U5xGTQ6RGj6oTWOvtBYubmbK977gSeHiRiCDpHE0KAp
B9SucvRiYLLM/CTwGpfXb7K/OqawXBWIFgW9NQNaZYn2PeaDdTc49lZwrs7trWxNJx6UKe+I6P8X
17QKLk89qVF2F8qvM2rifSVwvBzV1GvDpAQYsmpKwER+L6Hu/UTKU6FziuRJFO4n9dZHC3b6O6zP
JP9I4GheZDFaTXQpMvMEpyTE39JCsOM44uSfqJFvrIYdCBWVtJ0AhY9ncV7YYrpraR9Bip699Idm
jJytWzfSv8thh0LLaqqVrstRTMDQU4FIda6tkDjbt9B6OHrZNHYipStbHHqGJCGlc62dGTo3g82m
Q2d0YlNWFv22PaqWZNOgOBItLjEQ1YCtPWXi4X7MQRYSj3+6IWnqBuQsCIQzJG7CB14stV4sWyyX
0XhA2DQFfBJS86/JLXlNHQD9ozODchiARg2VG9kab/j1U44ZsKnYoDUTJQhxe6hlZNfSfULu5+gz
kT8X8WOacB7P61Z9URzmMhwGEVxQAarCig5ij4c45Xx/3Rtevs9chVXaC20pwk1l453WHef4MAdf
jYDXdM5TDOYSRMG7k8QadU3acqkiZFFqWwRKKK0NmV8nHlMzz9wY7zHIrV/ME3atnoTp3A5FctT7
QQdsXsEtP3OWxvaHKwIZ88RA+bkuLO0LxW2XFcAPE0vtbOKK+3L4b76EbRaPNQn9sXRQQMx+wqdY
vpjYMW+SiqN3bIO41MZaPehQcmAoBQgqFJ5GrGbxLsZrMK6iC8RqGghCZvLNfEIPHK04g1suBiw2
2iQLNzzyKq4ch28w7qKIpl4cIrgLpa+cbHoY+5duqq1a/xx3PFz29ZrXYnlMrFwPqTIVM6K+Ei3M
kZU9oqMjsXwn8lRLRcHDHu6QzlMt3iD7+gNzIZhxGGSKVQPoA9QFDzv/iDZXT3KCY/r9YBwpaI5u
S5M1HUZAnHf3EXjZFcw1cZzKepZp8SMYr5I1w1Q0DWotQ20NOx2P+GDnk12FvdhR3kfwCcw/ty+/
dYW9tCZRM12EPx3wZrPJQJFRHIGHWBrOlHIH99dN/SKD0VlT8+MGDgUyPMwWy7YMiEINxDK/o5/p
/mMjR8uOIMaLiUU+imOLF18t1MVx1AvVy+WW96pb85ULKWw6vReAN1/UUBhJfUyiF9J5leFun81q
vsEQAeYvg/SX6GznzJhmczslyDfQwCR5MY59biFP5sVgBM2AOmce5f1wmFyU1KGR7ddt8esr/Cud
TQ7XSTHORYyu5URGLTM5hdmviYcGsOZcFitk6+ia2A7zmKFrMywjT6qOpf51wNSpfKfIvKfFmqYv
RTEWbmp5GKhgznDqTHbTqTrrfcKJvnk7xthvikE3pVVKiAA4e1jk9lwEu4gEHL1Y9ZLLpTBhQW2a
gjZp6KgabAzWOZJbunRqULlN0RngW8GPYS9zfBNv9xijqprBUOoClYKgTtEh3zem0/p6xbmj6Rmw
gfBiYezjIvazURLEBo0xZmtJ0mNUCc4cHoWS05HJOSj2XTECGlbVAZTmRFNmRVFszeVkyTEv5OBs
GvuwaMZuDEQNhSlxfEh6T8s50QBvu64ca1iawoBoowMfhta3NtAw7blVzkUiONvOYDX5szwautbF
RYG2RHCqxuhuyM/lIUO2F6yKnunFVm2bQLLblsbbOHp+C2F5OfsRWrF6xwxeKdUnUMo4mraqAbS9
WQWhoaKy7htMg0k6VgNKk8OpRt1B+DbyRrJ4IpirNQdaji8k9J2Vlu4civs2NB+i4McHtmqxEEYH
tJyApgHU7E4XhF6oZF5ItN22CN5C2KMf0kiTZ3oaxV2afQpBCtdwoZnp77wyfaRIkCQzZQlJ9vdH
Lgy6H0F90T0D/UJFCmkf+hrIPv2zBq71NV3EMS5UkOIUTJMwnVQ2j1GduGnanmMu0RBPDOM2g07K
1c70kTVrHmqptYL2k+DzBgXWbfOyd6zblEOADIwNNA1Pgkd5N+9Ne3DL13+G6bh6ZS+EMQlHgQA9
VarRzB7GlN/hJQJlcpy4YVXt1eR5W/NW/cBCFmNCPvSuDUMMa87IzprVdyTRtgVwzkdnrGfMG6D4
lJixSP3wUOuznaXBDynmYZLw9oyxoKGbJiUKcd8AumW0zVgASh+docvTJrG6IsytqOMRkK9eDkQD
iiSgVnSVxTqfinYGnjqChApNwBFx0vo09s95x5lyvKazQ4HFWMhhtjAYBVSZMRntlF+a3bB7Y4Nu
rcauUM6lSbPuUFHiQcBX6vfcls9Vr7EQzm6skGWzVqeIuBAFKecEAMnKY2/L6J6tbf+D3ZHL1VKF
WtxMuM+ndqwRoajTXj0qDsZW9sKzKFnSkdZZeQPnXNNm5Ol5b0aagAwouUkP7QF4Z7v2OGNchALI
fuhNI+mEEFD3iTJLWRZUZoVOnR7dpboIkkU3gcZOvF4K6lmvHf1FCGPTomYaXS1VCF4VsTyOMt6C
yRzbVVY8q8GIF74oFk7Z+rymrnVTv8hl9DQSlU4APh/6n6oC8MzPUqvbPhcllieFUUi9y9ImJHgW
RtKDmOzk4akl9rbPWjXsxSkxKjEjvw9ydAwj5iAuruSbso8tYGBYZsir+NEfu3VU9JcslH1uC6Vu
gwKxBQqlkZFadcwbp1tXcBko4DIeugZgzt/LaOq2DnMfOcfit35HuwiF3fyYTxZK6JhF4bUQrq7o
rzSE+e+lCaIGlhZdAGIEGqj156b8QEOVsfg+czkWOhpKigpRTC5pe2BnApWEV4BZ7d1ZymAMaBSN
OFEGrEH2wnvyUoHygY5+ZPb0lVjxrQIoRNNDH8ZR5GXJVhNUS9GMDSURKeJAwxu6+o2CoyuhShKc
FQ/AK4AeH05ceXQpVwq42E7GmqakSUMAYfSO/4w/TMsZX0VgSFOawfqG14vOUUXCglmG0ZRoMn0T
yB7gvHQsj/wcj7Nd3NfHiMvDuuopFmtjjCsEvIdfC8jt58Js1+q5yORdG/3c9hXr+q6iIRikkIgE
mAOrpKGqcoI+L8O/DYvbSOVkPFanyAz5IoBxRm0FdTRanJB4bA/NDUafvHBPqbB5p8NbCbNdgtCm
rdLjph+as67uBeXT9k6tH8dlIcz7Iw1CoLF2LSxXeBVHL4ULEsyP1DOXu8W8OkgxGlEWQsMqeTrJ
BYIyNKInqspJ1qxW0ZdyGKc6ij1mjBIKbXEM9kjZu9SxorcvtgVgKbvA9WwtXqiyeq8rkioCtBzM
HmwjQjaXRIp6lJ6z+rsoAFhF+zL6p6n8BFTdsi45l+DqcS2kMTs5pkU8hwY63qKpJvdJmwSPZViE
tjz2irWtGes6vpDF7GbQidqQhxFNw6IyAHfb7jVP2mXcaZjVm/0i6O2HLO5bXFdRG8/QwVomltae
gFdni+ahJ5y80bp+LAQx15SY5Grvg+7AMW4mG0O6iImswk7QRZfgvY0Kd2jxCBfX746FTObaytWp
LaMQbVCYW9+XB3kXHGlVh6D8B4n8evPqm2shj3F9XQpAI7VGgTHTi9Kra39yTMXMdlraaZj/ASdD
XQglz/Lozl3dWAup1I0tj7AHH7WcSMTxySBZWpNqVpoavaWaZXUOM6QbJ1/Jd6XWAXm89zvbjyMR
ADf9R8b8wK7yf+b4lkNe/BBD7YPcrNF7P2D8Wj8r856bs1l1yQsRjEtOa0ERoxF5oRjjp8IZQxkc
w6NHtLWZjE82KHhiE6Exg446AckTo07EIQfV6kGLK+4lrqXzTo/xKlohZELwZ+ROB7IrbcQo3/iE
EpdX+Vh1YKqko8vSkAGvxYgq9cbPIppUC+WXxDiXWYDomqONq/7kIoNFQg5JlAqBgR63CSNvunoH
4D+rJ09x/rh9UKuufyGHMW0twdRsAiRfx5/3enQqwkOYNG7THX0ZAL8fgisDs97/bd2bp1modiub
aqHSkbTyS4eMg2orp34ffp/uKBxV5pr32eft9a22zCwlMlZdxCSVtBqFHZrhCDEPRLvV571xoI0z
4T49prZ6yye+5ugIa8OVGQFMoUeqbVZKb271mzHoD90kuZzlrSF7LZfHGDLa0nNtqiBnArSBtvcP
b9AGyNjwgjjeghiDDgJ9zIoUgoT+1EwPk3nXVZwX2DWLKs1HLbSDMaymI60I+l46DZS91IcM2DPk
U3Sja1b5ebRFV0ETF3mEJWxv4vrSNAmhtoY2OzYHGwx6W4sB7Lkxb8P5XFc/xpaXaqN2dOUPVQNA
l4YiapD0/nIJokKfjQlvZW18YwNrnjNPVfDaKx9lSziYnJB4/UF0kacyYYKZDEMt9QFV+4ZiG7j1
5/QU3gpe7Zn3M2eAcX0D/y6OxaOQyq4QTR9Tknr1JdaP4XSn8qj81nOViwUxMYGA6DsiNFEuSWjw
EDE8IGFOInSn52iXf09PYC60y4dJtNp/AHrIWyDjROZWmJoYvYZoQHoqmqMs2xiC31ZCGoluKIhK
f8LCMxpyOxdVgEtf9eqDgibC4R/xLXEVg3EYcV3OBJkhQBO5HTK+dNZ0tMR75Vi5IH7cby9qXZqm
qaj4YSQBJHjvV1UNAbhnehRRwjNthKA8UuIdWJ6QA+Wzuq8GNQthzBZ2ij4nE80o98GpCx6J/rC9
mlUtWHyf3TpwtwOESAD+bvG1yV6D4JTEH7LbhQzGzVbhoKtlj7xdtdMtyqWSYlzGP9NHCx+Snn7s
SucWwhinNMcYMAvA8uXU8TdTcALRsDX/ZciBptlzfPvq2fzN9oOP870i+JUsV6GCs9G0XWM+dvLr
B85m8X3GQsu0rBs9QWZN1B568Tmvf7b8sanV/VoIYRQMxMBlX9dkhO0gDQlGNjrJFOdgQFSt6izZ
aEEHVWvtChytWO8mWghmNK/LwTovqTCj3gjBIz7N3W0wKLKjNd0IvjRR9xpVU125jsEx2ZWmV6l5
M1jjrA/7AZNHqaWFnWFpfRI9ir0kCSBcnZr2IMfZvGtECTjmICNG0TYrTB4l6vqt/vfHA2Dh/dGH
Ej7qxzj6/KzgKYA4E2HKfBveBrZs5UA+oHjmPBaW9TcrMWU0aeiKBhz391LzBs2PpEOz+3DsIwtj
iscMp1Qc/Kc/XIs8jqD1zp6LQI1ZZovyi6r6KB8MNqDzbgdgxqPt9078Kh8ovZeBV0/xfVvpeYvU
GG/R9tKA1ROgzmDkInqASrqhG9nxq4StLYCJxhG4bsV/N5UwViYZhT8BOIA4HfAK7oS2zn/LmZj+
3l7W6lWog2NCAc+oaLDYnpUxhHPXqXgSAN5K2/d7xQPFrct7Zq8uxsCLAxgjwB9/M7rFjZvXndAK
Qo0nqjTaUZbsW1H0tleynq1ZyGDCsEFNDKnWIIOSAaEdVtlTXkyleWvWj/fljaBY/Lfw6kW1kEqD
0cXKkMlLEM5CLVSvqWx6yWff/APCWrTAzq8yaOaC3OJVIKl+X10mF/1n+wErtZLDGFSLKJQfAtHr
hxYba/kmNxKke7YliDE0sZ9TUkbIgJEH0Sa2hL7KPxekfGo48Qu9ALdEMfYlN2OhiYoBMu7iJwYd
MKVeaaqV5T8apd6PoA3aVhfeFjL3cSdPjRRXgN/smtIJUQeaMKcTnwXeW269DrU4KyYtak6TUPb0
rJpde652LS4zSoqc4038OLnzrt9R3JHYbj7zTo+zRPatpffpiAwz3HLXfMckrIw0KRFOVXb4TzvJ
dgnWplRWSlfi+V0W33pS7xKjQ6JmPCdRwAncV93IZS/ZTsFU7AnoJXA35+UnfwSVTMDRilVrXghg
QiezAGNcg5kLJ5lhtcWXBnuGBCFHCu8u0RnfHkVDnYGlnb4Y1aNg/TEs7ZZYhiWfE9fgJLjeWPo2
bOtqqKgH2KZMkevNffBaHsaDuTduosc6ssRd7hgH4NEc05fqkB3Go4BBNU90g7dmad7Nzdtfxp8Q
UotzaSIKbszP/ksD6Hzl5b9pI+NGAnPGaxxNi47YpJYfPIX92czuy4Gj9DxNZNyHKEmdTnIEWoZ5
bsbPvcFZBm+jGK9RyY0J68X3i+o2mGMnD9xiSJztveIIYYeLjDoS+/8h7bt688adrz+RAImkCm9V
nuISO45L4hshbdV716d/j/x/f7FMa0XEi73IAgY0z5DD4XDKOciuo2ITPmUFSCtnmw2HfRkSty7O
ExldjP6qAo8FPQGYTgpCx86v7DjMLtLWt800AlVT6u3LXPb4nbmbAEsDJ5+JzlXhFEcR842Z6dCL
N07UMtuvTpQffKOxhyaTLOL2YX6V9nL4VhGA1RkjtQa0lrJjEqEeDpQDF+XdT8ukoHGKDrJRXIl2
RDhDiTn6M8Z/YRp96UZK7mmF5WSW/kC16NAniSThJNVPOFFjVNUB6HAW/YzJZuibTJzRMY9Lz2mG
gQoZ7snm0Vqtp3C0cpbEDYuhnw9iC6AsH3hVSAxk0yhXIoTTVSuhPkQVZl9m6wHFNnuqftLkc0bv
iuSBou68b44vBckdexQBKcAXT8eyRGU00CfNRXtP63amQh76gOV2nFmADORJ53RBC4rnpultApx2
yY9YrOLdb/jzMqRc2EVlIIMehjiHRX8T1GdFS+3W+pKbUix6mSBh+6pSq5O8xd22vJOyz92z+WP2
8Ryktb3gOYy9VwHaPH6QxY+bZrNSUNhTPUJkUNYAb7aqnwmJQO1xv7+Nywf+fQWZ2BQ1dIrWVig0
vLwvElRlJwBUqH/P0i40igrPmGTKC6bUyH8q9MrP76hxqaQ/9jV5t1R0AXoE3IeFWXsCEH1ouvJY
Q6Eh1p6j2Gt5WIBxqC8PHLOLx/8mRVBkCq057zQf9FxmYLdIwM9AdvhvIshbRbQgiX1a5LHHjZ8R
gPOD9PN/EyDcJJSWiQY+zsiLBlSyoic/lwh4Z1TCVixbtdqKqO2jPhn8yGOZR4sLq0rtubdRkHYI
BelPgjq4zPnJdn+JClYiB4OYQxgmkQcbeepNPPaJ7NHzLrAQtBKuqJB3ZtI3ceQVza1vPCrFMUtk
Q1DvfPgiw9RNlaFli3Exy9nVIPXm5gh0V4N8GzRiB/QrjQZQv+auNjV2CyDdfWN459kEicLCNYoV
06weY6+MH3ILsELZnel/wfC55JUj00xYPcVM2Jinc+SBYFJVT12a4pI4jrpbhQ91LKvmb+2Vblom
YNvANApUzLfmMEe0aHSeQVqRnWr192gOXq9kEp1kUgSdaEsyK6pLHCR+meiTrXFPT2QbtCUERcUl
yw5SBqDrv1XF6DRe6TmNvCQzbArw1Vid7ZRZ53072DpAAEXjHPi1gH8X64uMTlStwGvsNTkwIPTL
ZpaNqmwr8keCWFHEzIMyFqMSeCOpPcMnV6Ca+lRWyWFfkS2DXinChKt6HkGf1tIoQrMPWm9S4ij6
Z2XE2FIkG26WSRIu56qyDGr5FhwCGjis+mKoQOtZXQOkUnJG32cBcUhXOokkTDwbiikMYc4RIhEb
c22XhBrnpijdUdUOZATrXTG7WY/JSX0sT4nOT6ahuo1puENQSErR70J14ccIVyAYW9sxUuFqAWhD
FG5P8eTNOAKHWfuyv5USixHzuJmJedCBQO2UBnbAvcbAbfjXNJ+COsJtGKAxphlmqKNNtzF9sDTZ
U2O5r9+EWIIA4TZUQzRMqrERIUu2TOwmaH7jQF0pzrmn3MoCRm1Z/T1py5quLsJEz/ImrAN4vgMF
rnx4aCj6VAB77E6nWuZm35dnBd0ED9haYRs0A8KhGfRZ6inqHsr22kqPs34VMi/WbwYAlgzDuZBF
5DLTECL/Lhrx+kAxy9OaJzD38uIYVs/71ifxiLrgSKa8jo3K1yOP8u9mcdHEd/vf31QBYM0GOPUM
ANUJdlGUONBdM8PjojE3mg8WpmGkk+8yIYISvd60MfAX4HTj4a4kwzUu3i81pxIjl4gRsU985NST
pExxUqvYnXl3qDnSznorib7fP9sXe3tdMxECxa+5HpqYp/Piq/HQn6tjBL7cZdKMOmhslsL3SeUJ
e1Ri9j3rFRZ59Vdg1QAOBOUx66oDFs8ypOLkx78fexA0XFZ6dX7DMuxAsAGJ8O2HJauunfpL46q5
qg75UVYX3rzBVsspHl86z82YKaifavGhL79SIBo3sRtYH3jSrLdNOK1NMoW81rBtvuIlw0Ub/0fz
E6x8xvVYG4oON6T7tuYfepXaSSF51Wz6g9ViCdd9EGlanrew8crMLmhTnaqBSC767WNkmRSRHgOQ
u3C1TvNUKEGE08rmZ5LcFtOXNJTcqdsu23qVIdx3qRkpBqlZ6CG5pwKRRb8KvN7O0SEN2tzyKKvq
yVQSTtCk8zTsKQ+9qsX2+5PTx/61ZX4oSl5pJRybdBooYugp8sxeP40zuSym3KlJedr32dsH5nXx
hAMTomI9pBxvQL/42SZXbfOt7Q2Xxd/2xWwuGkbh8Q5Eh7Am5pfboamtQh0CrzQpaOuL8coY589a
lrv/TY5gC4ERJU0B6oXlFo27A560lilRZTNaXKki7H84dSrobszQa8wvI3CQSxrZbASgbAwEwcnb
12c55++Cn5UwwQrCNEr6oIJtN/mljtxnH7gRctcqObTV71RK5rNpDStxgjWos5piFga+WlXoee4i
NykAEVWr9gRWhH3NZBYheFA/7/VQzWnokRQxsFI/xuGE9hztfl+MTCPRker+pJUGdssc/G+K9bMP
QAntG8epCiUnadsPoXNCNZiBJhsmLJ5uKVRP8ZLwlFPnRSdcc7Z2l5w1D4kvV9ZHuL18oDtD+gct
tC/NoatbNYq4SZW+CzyAj+P9mTq+8RtYQM7+6m3b+h8pYkNIPXRg0laQ4wC/oTfmxbkrE5c13UmN
urNvahJx7zuGllgBL/b/r9ULuOVKK3jxjHV6j6TXcT4Amf7AvlmD3QJmuHO1x+omcosfTSa5o5YD
+/6MvQpdnjsroUailK1pYt/6kh2oGpxHhR/213HbCl9FCG7JiFjIrFELvXLOz3FR2elYXNPkN0sS
yRLKdkzwTsHUmR2e7YjvUNTyr/Ihts3oKdB+mObjvk4SCxQLajSus3mO4Gp16g1oY6OetCopEyGc
KOQIs0ZpEQVBRA0uOOr1VLIzW5tvoq5ugueIm0SMv60BicGO4zaf/eIUJP+AQExS1t98wAIvji8B
ENUN8dGfLLlRIFuEHiUOu5jPOLPOVLnqgnQmBZeXShNMrcCYu9ZQSEOd8y4DhASKnZ+Bao0pVtlk
5tb2rBUTbC0BrhFQoWABcf+lmm3ePiqy9PHWwTFVTtFThI5F9aVtZ3U2zU5vKSsJ7r+wdZUcvlu/
KuOvHfAL/96aTZBu6oCJhzsVrXnstYqVMXRJU+qABDDL0JE9evtCNo1tJUSw53ECLJBVIpVBc7tQ
IpuUspnczUtorYdwrZqk6dmQQESB7Aw9LM3s/Y/6ZB6pFz/LCghbzmYtTLhccwOilJYjM1n3h1xr
7uYgPGR5Aljo8docZYh0m+JQEQMgBNdN5JjeOmqTmq0/5HAH6tjAk3JMgcWn3KjPJAVrgdF8xDWs
xAlvF1aZzKQZIpQ8S1047hP27yMi9MWuQVBAwB3zVqM4r31zGpaQQdccrbEux1kW4G9FkABb/CNi
OcSrExQDY9UckWTwDHO8y4LhazSUgEMpzknRXZcsdWtd1uO5aeamhtS+ZSEWErnjtEivJy3Awvk1
0rft4+BLlm3T8awECDoRjr6veEJUrOX3neqp5BezPuIPViKEo0orDGqkRhN5XWe4SXlJ0KcyTjLg
tvc9Bwh4TBOMtdRCUQewBm93J1KiSi+sNPDqqCueG7Bx/6y0MXpqQIAWAlc9ir6wpq2Gi6wr2m9I
TEdPgCtvZfQnmydr9TMEO1RITPsEFI2eUdSNQ3nD7aBILM+y8H/gLYhtPZWhOWwa5kqmsIlo4osy
S4kCj05aClqOKbWnNH0w2KzbQ6xgjMDye9sa205CCb6ZA1svuuAjU2QrEoKSLq7IF+6MGxbDHdug
zwBpxnSac6cfJGHZYi5ijLkWKXjKiAGfEdNnEYLomwjnrzLRYeWa49f9C0YmRsjoTHE26AZD9BeO
01VesnORcDsFMlFoxpLk0fKpHY3Ep4HZhgEZouVpgD7u5vh/RCDyPovteObVTMQnQQUUvT5pJzh9
AGle8UuUDYF09JLbSf4exuTtcRSZpOJBRaNdDmHU+NF0N5giCSyJ9W37rj8n/gW7eeWPccxJN2gz
slWa7ljs06jHTiGrr217YEs1MFuJwrspmFvTTuqYxdADjX1HUoKMvgrcfVPb1MPSdBBeA3jSFKuS
vkUHs8lqvJqC73Pr9HPudtJwZlOPlRDBnquw7EPNhJCKfevmW22QbMZmHdLkyEdRkJBillK448Mi
w0z+EAcemuf7r5NnOJFnufMxNu0Fmj73okMjAwJY3pPvTs5KpvDe1CI2FHUCpSZ0LQPryHfLy94x
7PQO6JBHWR/i5j6tpAk3TIJJb39qIY3VqZ2rhwZw57ks7ba5Tyshy99XRj1ZCQHzDOytBKcFIb+M
j1zHGN8wVM7QLoqR4bcCkoEZ+oCkuwdwLTvODzPF8H/1gbDCQo4aAKpgkWPiYyOq0YzFyqXHYv6U
09Mw36a6JK+/5TUtACSQBViGayIIdpHAMROlD7yQujE6udVTmAC641OgPxXtRT/2Hwhj1vKESxaz
kxGmTXnojVFhGxh6o5mtynD8t26dtZDl76vdZ9yMy6ZGXZGBdFEpTql6Svon5SPPTVgAwOIY+oWx
UW/FoOaYlK2BICXXvZyeQxDqFZKyztZhWYsQDgvTeJyrNZYryX4VhZeWrT18JBe0liGcFQMEznyM
UTriykUNYmUzu9ar296vJCHHciRENwOMLEND86BGwdbzdrlUNAGA2bNC6aX4pwC9mu8zJ29vUObx
m6tIxlu5ZQMraWJDR7cAIdQDQeRRXvP2yWyJ3VYNOsh/7V87W5EqUpsYuKMM2RrxAEUlXhxZhOdM
pGMwfH6Ywycy/ENpJr9EN41hJUo4O2rF/NIfEOHMTLkCV91FXPmgSKGSfdpcuZUY4fSgYELVmuG1
lHXfY+2BZRdB9bkbf++vm0wZIeZd8MaiCd2kXmEU193AvWKsrmslP+6L2boI1tsj+unSR+qpRwBa
0WsTzwZ090iWa9MAlpCDEGBOq1zwAmXArLI24UGb9qrzHwHmaAfkaorvzEyGGPmebg/hIF/JEtxB
beRaynOUQ+gNv0lv/UfVwHgdmpaO+pHepWhDoU6n2dYlyjEOqCLd6lK/31/QzRfi+jcI7iJJtLa1
YhUJXY3GCLPKo6L5ga1G9KuZfqqy+MpqMDVWxvetwt194ZtGg+5jYmFKAyVcwYUURVhldATsf1PN
DrC8LiZLcytfxlm1aTSvYsRGZz9KwmrOF9ss1SslJBckks2abD4jwGX/P1VE6t5qtoZaz7CMBBO0
4GE5Bmd+BP8WNi2R3LkydYT4jic1BpCXnCWo2Fh6atpUJU5c9JkMbnTjKCBlAJQWogJ0CdjIbz18
b4F6Lk0UQPU0V4B5tnX1iqiHIcltblQSU9jwUmtZ4vhgVs5RS9oRAVie3mfDgvvRgpOkHTD7KeMd
kskSFlDvkKElAWQV7WMeHuLspOmXBJWMfeveXD4sHNcR7BHEe2+XTyN5ZRjWko3F+z9n//haZif5
DTczp24k7nfDJuiySf+TJajUADqNtk2I0LK4T0ccX1NmDBvX/RsJgq8a6qKgeozOlzbq7bJ3zPE2
nq86TbO78n6cJX5+wzO8kbbouwr5WmVWmkBHoFSnndtV2bGnJ1YNd/s7JFu15VespCDfymLKUcsY
NOXIIuYOiizJu5UMoiozVPSoc8pUsQCUgqKjAygrEn1AwzKc+KBBk2+G23uaVx+D6aqQvP82zW4l
UFi6xk9TknV4ykzd9yb5VI7InNtt/mjMj/urt7lHGOXXEDGbQDUV7JslVdlXFIIsXtnZhLzedFL1
h30h79HEqIH1e5UiWDYN9anQ/AE1gJvwPnjUb+J7Brh0ULg4Uwc6EuBsOC8YS+5fs7gsknU825FY
01T0Mb21jkxhU8wzuIlUSY4xK53Qit197TYNEF3bFooOoLu0BANMea0w3UR6toy/B/21Ov31JPOL
Dq8CBBcepl3GIn9JcPSdg5YEv7i2jP8oRKQHmXRdT4oMuWzc8rY5XUWKbw/W5/2l2jTr16US47Iw
UoHziXQNqui6HVXgCHmaxlOZHdUP2fVKkmBxmOkdgOUFuybjUnhG7720Krx1dKjFgRQClCZg/goi
SA5GxIrA8eR5qNwg/qI2zu3kTcZ42F+2DQsDyzA6ZomGxhoi9szqo49CRoa6Y1P/zlJAhwaya24x
IeEdCAlgV0Qgq2OHBV3SKAUHNkUHTKQDebJ9Au+33Q4g2+OlTULF5vO1lsv6qDcWkKmmAeYTJGwY
E9/qtErTCSG872qwtWK6mKLURU+6vb94G3feGymCahlKhCjbLpYAw57ZDWEHy3/szYPCgQLbS/zp
5laBNQjQ7hpQLsUHdeLPhpKo1HcbGt6jU+oUhL2sELMR+uAO+iNDfEYbja4kAO30Xdy+X4Eo85TF
vjMp5Mbvqg+Mr7yRJaxeFJpNibe04pL5a6gdq8obZV3UG07hjQghKOkr1a+HEH0vyfSg+6csvQiG
xilG3TappM1i0+JWK7fs3ipWCJSQxY2pLmYOWCOjcQHp5pE4dPdNbtsIwGzCEYNq6GR8KyY3EMhx
gvR9OGr+0vpZ2pnS5JJH7tarDwsH5EUd/Bxct5aFXWmj+3XSjzXEaENzY/inOj8M8akrv8/5L25O
hz5uHSv5uq/b1m5pqEciWsDAlCGGQiWr1aFrZ98NB4z+/Jznf/I2tLv6M2Y3JW5va7fWopa/r/Qr
x2yi7RIEFdSyWfibVodQyr+9tVdrIcthWwlRgC8xThOEqCNGRVLjQiuopICwrQfa/ejiWVUxxhrn
wJwVvffdWK3OI8I6e0IfQmuMH+hPQeL7VZBgEH6t+/3M4Xw0yq7bit1HlXWdK/nDvglsL9mrGMG8
aVfPWrzsC1qmviRlfqtVo8S2ZUsmhjxqQ6bMR9hmMOtbbfqOqYR3fSC7gSSaiEmFugz9jhUQE6go
MVcYT4pkMCkyEUKAPSeaYlXwb16XV/dxOF+Ac9Xb34+tG2617SLd+hylRI3m5ZyA4KUMzkrt6fnn
ARhZ5XDbd4Vkb2QaCf46QUVe9xMEcZbZ/vDD6BBkmiwalclY/r46lYnPk8m0oJKhpm4S+Q4PZLPT
244M6WhOwBWBrP1bEUaGwU81H3y3Jz9n8xiqh2yInUD9YhSF+5EN+iNKLINbZZy3dQBRc5877S8W
RA6v0NAcXpjaWeGyO3srjwU/8CpPsLlYSZNS55Pv1jPykvlsngqizTZYMR4xxfEDeBUYEZ3QYJqC
WtgaT7rly/BotmKU9U9YDvh6AwcjDVmNk4X2P3Ru39asRSD5XGLMdn9ttz3Fq66C/0bmM0jncRGE
vGAezM+jUp9Zyn/vi5GuqeBbp3xitHtxelbvFMZ9096Y+X3Z32pI2RX5QW0/mf1zHEquW5l6gq8t
CQd8rwL11DS9BW3sqSzD2xT/7qsnOQxEOAwqTYqgmBFK9Lz2WiP+ihT9cQIUaETIdzYGkhtx83ib
BrIOeC4vU95vrUPR5j7KiOYD1jlEi3jrGU0h0WjTAFciBLuomypNkHVEcASoIKao9mCctOCzwnWJ
Acp0EQyDD4E2DFa7lLXj65gGJ4u1/3xgd1a6CEYApu65zqMGEXL1OKWPDPStLQY8qt42dBnZ0qYl
mBwJEw0xpS62niQNt2KC6SWvir+EGncVzJNnxq3KU5u1imSTNq3bwowcB58nIWLtYO5qKFDBUdG+
tql/Gbe/hunn/uJJZIhJ/bIYza5ieGX69Y+gfa7VY1J+3RexaQKvaogXcN/gsYeoCNW5tovdyuCt
kzBN1h4mkyLcu6B9acDZCFcwk9ypmotKk6WHZUu1/IKV0wZ5CB4UMSQk/QM1LgCGFkSH/aWSiVj+
vhJRKXSyMoCWYCjuqSbzuaX9ZZxJtnxzpbhKdMCgaqpBhUfrAAbxjOvY8hngIVV/0QyP+1rIBAgL
VfWYBUkjBNqkufKj2hkbGbi+TIKwTuFQJblvIchSivyomrHLm1jCiSMTIXjIYfZJU8TYirKzzn06
O1ooG5x4D2IMPBcAa/zZCcE54quJ2RN4Li11FqZM9Tq6sM7+oTuAqcklp+YMcEJph96mD1tJFfxl
NRqVFk5wyaF1jNUDUz8TXttqFjtSMtBlkcTE2VpB4eJEp4GZpBT7NCvAKMSzmDTPPK6u+l7iKjdf
+ytJTGhsp1HClJHlqHM4qtOe50vu6UfVRcfBcd+4JSqJJa80DjtemlAJyzg5icYve5r+Hi3+veg7
2VzVpj943Sox8Ug5KlJtD2Gh8tzkrjl/G3t3X59lC3a2iIl+M8mDyLQqZE+bHyMfHH/walDHz9dp
cG6qxiXW/b7A7YMF8jkNA34W58LZTROizIWWIeNYo4MrZWiPhpKTRK3tiJS/ihHOb1KDi4j1uKn9
68ljHoZ4rviR2ImbO7L5/O1dMjXgmRGMAYt3KEsDfyymFhh+zQwkK80eitLx/5on9cVZvEoRNsoE
a1VLIpwhNin3ie5/zah6Urh6aHv90jL93Ga5rEa5beyvMoW9UvKq0QqGq3syYv6pKnrVrtQRxSmr
NV2MIcuar7dd06s8YdNixoCiuYRXlg+g+aC3x+pctrlD2vw4Ikrdt0TZvgnuN2qCRGU0gXYT+shY
/ZOzFKxxqcTgZYso+FteD2NtxlCq0L5V2mkmD6H/xZTN8G8pQ1TUQUCYTnSkH4XQwU9QgZsSBTwV
47EtvjRAB+vNUILzs6XLSorICExbWhYY6oG3MJnN0XddjVdzd1VpD/tbs3l814KEIMVMDEDtazz0
eHJYuk18lzvWeODH4pAeZa+hrZEvpB4pR0YarZEYjnq7eDFHJp/MBkI7/bJvhjsSBs+oCN0YQ3wZ
mtGnVNNulpjDaXFTms3wQyGp5NG3vbKvP0HMSjQWyqQ+FM79i6q/4+nnHpQZIIj5gNGvVRUWtk/C
WZ0tdP916T9zxe12BEm2jAR8y8cToNdQVLWR5jSEk1Wl2TTWy8x9msz/JHF6WWrxr30LkYkQTpXf
mkkGrC20CIXISxHVybl63hex5Y0IRk5VdEuj0iYypmcU2W+tMTEHql3EzTc9PMz+rVXdWDKClk1d
QJyHcAiobvA5b83PbAFXRxbgIlNx5vpODz8Q8YO9+8/3F/mrZ4XOUjPVGWpIlu6q+U0qKxxt2i72
Glw8GAFmL8dr/X0rZIPF8TIqaHBRTtq5rRlYvKsLUDtIAr3tpULXKio76FowBTeXhzqgCWOoQmfL
0xXjlI4fmChkSHr+T4QIFs01n/faUjhS0YS5zJawQVJo2/Q3gHRkWC3MYSIT+HZDQloD46lFxNCC
pn7hj+tPwXF0yCEFYBGVmPHWzbASJoIFjjwugrAY8cRXp8PUzFeM0svY0o/7p2VrZ9ZiBAeWKKE2
qSbiuiGsYtsaOiROA0nv/9aJZBZMmSyJMa4KfoUqDVKdQL3zjOpA2D0p8FLy72aSwbK58wF9IAZt
8hRs5CLLVNHGyZQZSEuH6NicNCAgMRk33eaSrUQI51I1DA4QZKgDaoZDXvDLhsySVqltEai2M2Tx
0dgt7ErF66AwjQZd1zr9kRjqg1KY3v5CbVszJr7/J0NQI+ZsBlMt4qh+qBylLVyjUFBaBQkQktzu
0lbk1+Nlnc6HnAAGOvDvunoyJPeaTNHlFKx8kJ80tZl2iLLitjlWdHQjq/6ARehImGAgF34OdvhW
RGRULZoOcWr7KL7Lg/CIA/57fy23POlahHATZGQuSW8AD9MI/NOE+WzYIFopkV00BsmgxtaCrUUJ
uwaU5wIDlUYAxN8rNl6Wk+T7m6oQjBeAJIoS/Pd2tWYQVTI64/vVfN2Pods2AOFO3QxR/f6avTQM
iE9YiFkwXRfgPDEoZeOICb4AL6PWjQy7Z44y3PpHwwkuyK+2tgc3cGonMI5G7fLRaQ3nIwCL0PL1
FwhryYrEaHIfQKlhFF6G2q+s1eyMUieM0aQ66tNBBQcfD75Gqn9ZtMMHzvhaumD6cWdiRmWmgcfz
6DgH1BkqGTvtO2NZnuqYVIQTwX0FOO23m5nP/qinRpC6RvmJ5HeK8STZw+XGe7OHggBBB8wlpU3C
qgREIWBQOJRnDHeh/8Sml4VjubUX3aOX1FEvVfBtu8phX7pMu8WUV76DBXVrdmWQuFX9s7c+qbJW
jXdHQVBOuLZKOndWabHEBYy3ragP1Yhu0uJTUtayoyDTRIiKOyvjVrhIarz63DjNQ/LQvrAY+DZm
Fj8PP2RUuMu+7O2bEMmgZ74CfokCvsf4geHAtcfEkLw5N3XCu3ZpFcJkoZhe8c16AlEsuAMG48ns
Hwwwr+1v/6YOKwGCX0/oRIqkA0JFaoITz+7Uoa/cARMVt8NcWdLh1XdBzGINK3GCYwzUmcV9MKWA
149OqRvelAfgY/qO+qX14tN0qedgmwDUTGDL8LZlK7n8fWXnpAt832R56oI8DMSmPovsWC86d385
FxsTTAK9TzqlQBgBg7oI1qPT2AxZWyQun56iAdypw5VV3NC+cUbtyLjE+b3vPtcxbLoSJywnkD+N
qI7qBBR5g5cBr6cFni5oGCwbjjC0eWx/ZAffiBTWUata2jVjs4isHklml651pIfGmX8oHn8OjtrR
PLafMJh63F/ZDUN9I1dwkjM3WIqEaeZWQQi4hdYpm8eokkHsbHgrrqomJrkX8BGMv7+1knroWRBE
Lbg6AmJbgDOt0BAxfbL++l2ybNxKjrCKaaSSSFFo5sYGudUVxZ6JcbLQkby/aBs3yxsxwqKROtCM
FP0BbkIvkhn0Y4ldBb869bae7ytaO1Mp2aVti1wpJlwnXAnQkrwcM+3m/3h3UcGtnca9WmhBPpuy
Ni2pPPF6MYe+LDIrcfUbMA8dwi+D7vSTk4MRF+/JU6nYsQxaU2Yjwj1jGr2ihC1UnMrHuXpSAUe7
TGP8s791m1I0PPZMc4nrRLrNpgmtRPXnzJ149DM2i8GJ26l1DHXOLs25UiUlv/cPmcUiV/KEy8zP
2rzMmJ66Lei0JxCGjZfkXj0AwsDtLru/v3XWwsQ+ZVPNuzlvccxM8wEvKBsUwFLnuOkwXhUSeytV
5BgiJEkSEMa7WULcIiKHgsgm8jcd/kqKcH8WQVsOAYVbCoZnph1pfGOq3xXr0xgc9Oxu3yQWp/Du
ciHAMtPAgIMBdsHwyigsmni5q6vCtyteHeJRRueyuWhoTkcyDrMLwOJ+6/+qfg6BTWrgDjZm0Hmk
TtfQi6CRBZ3vkRpfLi5kMagB8nag2r2V4xuKqWCUGPdkB1Jmw6mO7FuDqR/Tq//JP+kAssid6a9r
VYJQQTllzMEOMJrYK/Z5SH5M46Xujx+xbPqqmOCPCr3L2izgiRtN/mG4s/r0qm477wOGsBIiGALr
G31mVYtIN3lqqmdN/7L//U3fs/q+4AsY6hxNHIyJS+jXMchvSf19qPwHHFjJdbGsxjuLfhUkpucw
AFqA7bbA/ZScLfVyTG5iQBp07AebU2dfp83DsxIlJIMMnyoGC2FxKjLy5GRNskGZzaOzEiB4gjSy
1Drp5sS18stoOHHtwsrP+zpsO+mVDCE80escUJBKnSP4WqgTGsc/c4/Zi5sObmR0Hu/rUG/Pizhc
1OTGMHeo3uFBlX1ahp7no35B7Bjs0rKjKdsdwR+oRl3lLF7eBdqRV18y/nl/5WSbIxz9oAmMMljC
hKmfr8NofNZBfpPmyf2+GJlfM4Xj3zRN1yLiQjhih/eAyvGP9KR42jPaoIeD5oArEI2TBxmar2z1
BH9Am7yrlBLMkYpyMMJf1fS4r9b26v151YhgTXqiB0Uf63Cc1u2cj3Y2NnatSZyOTIjgdHKlqGoE
s6lrRYDOSlpbQz+rQVOJg95eqz+6iKFHmeupHnGsFcrRQ37Tx5L6xrbvfP2+4Gd6q2srq4DvtMKv
kX+t9t9S7ZvfySJ7yWqJ5OgsyJBe07IEKKOf6t4hzbc6kThnmQjBlvWgS/R8xpkpi/tpfOBV79a9
jDLqpcP9/RXwul6C7Yam1oA2CncZvn0CkINb14o7Dl/R/XmrAKQlJoUzpsmXSldd2neHMgWTstIc
FXRJANv1chrZuR+tA9cCZ5xKj7aj9JEhWwnBNJEeGxR/2dP8yj82YKBYcFHbE5qsYpsel5eNCphu
yYUlESpOoISa7vsWQdrR0s46t1w9PAdq6+6f7O3302sGQUwwDV01qaGFa1FpLurzcAzdzClTdwRe
hxOewMPi6rIq/Pal/2fHxZ7YuQqicp6w461x13eDwwrgNLa3IcgdKsmrRnLYDeG+DDW/HTMNokj/
oCfs4AfE219AmYTl76u0Uh+OUUIK7NI8Tk4TVd5kcck5lK3XYigrEZHfawSNxAgpLRCXkulcDeYh
96tnazLdGQVWieHJVBLuSk1tQi1WsGhzcl+13tRKCpkywxb8ihbNDVF0pLuVabQp8eI6chrZPPm/
3MSvVib4FS3vrFQHwx7iPdd/XnLqIHNw59pJbfUnEvl25PKz7F37LwHaq1TBU8SAiaijGeYAvHtX
c8Fa0x+i6+EwuZlbg5dHen4l140YQUfZEFlahuus/an9tC7KWwqhihc+0WN3pV2Ep/khOsg4TGRe
Q4Rz6YoZ7VZGnrgZjP6ROJpdHFWwMgLt1cYr+xAljvXfDprICp+UQW9MPqxySk+YYYyap/2D/C/R
7p+tE2vetRL4bZj0iUtv0nvzEF3kTynqZ8W3RLp+i+29v/OQ2cHTlwKISrCSOeqyvolwopcMYDMN
4IJBGjVaIOrDM7CY3KKNniXqLc+Pf5eJKfS3XmTQ+56AtHexzPaKOcvTYb4bHX5sjwFoEfal7SsI
gI+3wgylb3hJgA7d8adK/zRk4NHMb4bilJOLErND+9K2z8D/lhOgHm+lhQoQMEBzgvCUAgEBh408
mUZpU/64L2fbMb7KERxjUxN/IhZMMObnZv5aqD/3v/8vJvgqQPCMfmzkU1zCBK1r0DTaqVs4wbV+
RGzx963cL2+7V1GCewTA9tSQDrp02gUBOXZa1HakfiG9L9mcbW//Kkiw9UBnWTsFNex8zG3c+HGe
OujB2V85iZCXDvnVFfn/SLvOHreRZfuLCDCHr0wKM9JEjz3+Qqy9NnMmm+HXv9Pjdy25R1bteoG7
wAUGcKmblbvqnDmzzHiJYFBgVXUTdj8yw83MP4pbP0/y9vXOhGCQpO3HCicxgZm1LKbXVF8kqyL8
3G9CyEkMN+QzMYnOtBZoWVwJlDC+WW9Sb95zaGm4C5/aQea3f8UrvDn6M2GpPphdPMArsJDDMOcb
0BaG6r+nu/5V295wdM/ElHHf9ZqK79Ox/Zq3Xsw2K0nedNENAIlLAaKZJYOK4deLy4pOzjUJ7VE+
ipOro6+q1bFvPhmDQcyrXo5/J1Fi1GVTGqeFhV6PvGcI83mQ+KZvHEyQnw+A4C0J9SblCUVlW/YA
l22QzGBCALwPwQpKm8Fl3xWPk4AUHjUUfNGezs4n6KA51rpT8gbgLCderd0MQGZd/uhF70yIEJHw
tDYo44JLbPXWBYp9wLLRSyIK8ZFQC7GLZUSxLlcpAm1nfo0jxVXSFuA1x8noNtedECWIX+qZklvx
wmpMPJa+A1ovNqJrOocSFsdZXRE+ldQHMRLJTpQA3AxVR+w3uxIMqtWN3bjMWxHQVb+8s4muBqUQ
QmQaplYpzAh+oq02g/1gJ8daJ8tsrsXvnNGZQggGnBajvEYreucsXEMdk6FO6VoHY1/hIW99/W8f
SwhLjhkbLK7wOtSWLZYa2yBBDm3qkhdZTXhdFHF372Zq20bTlz4u/aqr92qFzwPoaSzw7a6LoZRC
BE2ytSjK22hBnfgyfo+30yYLS29w+9otnzXvD5366XOJI4FqmzDshKJ10ADGcY4sT1Y619EmQtkv
X59hYr4WxC3Y7/jVrPJM08tYxbFmjGxYq8805i7U2uZl2/0pRJzbKArFGuoRBjWUd5LzASzmHkbs
3Sp9uv6RiMOI+MPrio46k3GY0lZf1Kzbm1YfApGBuLPLmaR+Oo9waQPmkEeG9Qa//7766FaF+aG4
4YD0yWcKIZ66OsEXJS04Bhfu9oyBvbZyvDEVoLhbi+0uNrUjTMkS3FDOdEAC2Li+JNHdQQVE5V0H
d95VVJeYEiS4InmSG90ZeIUGUDXLCTGCFYz1gXWGd10hKEGCH6qlMu6avENk729ne2/IzxlA/Kmx
/t/4hp/6IDYTBwXETlWDdwn9YfZVMONFmlt8HEPw4gGm0rbc9OP1c70HduQp30kDxcZinDVjFGW4
QeNuCOsXdmth0ive55shkJ/AQP+gBOpN8uGPBmvOxAqZS1IaBd6tJNxnEyt+LKF9vYzp5Fb9zELi
iJfj1elShQQGWPP5PBmYrrGepoDPbJbe9Co9VMGyJTNAwnGYQkVd2n1sswZVgfa0hukWXOJ+dF96
WeYNyNi7jXFffWuptPNiwXt2mYIXcaRKy6IMGRqTwtnHdOAhCZdXfEBfeYjvZb/bUBvGl6ufM5Hc
Xs6SqDFXosqa0FnqfLydoWcXf8i+dMHko+u/qyPC+khxgkOpS7B0NzyR6vwFT6qJl3INdY1NtpW3
1DMd9Q0Fp9Jma7ks2Vz4qbwdzP28bhuK+Jly/OJ2zTxP4DkwcKD5E/PT7brVjs2L5iEpILtYlFMR
q6Cy6QesPhl84LZuve5ZceMgk13VQdssuRk+OL5ClODcG77PEH9anNh3XJs8U5QW/j/P92l+w/T7
Sr0Faa+79Mw1JiA4Um0zSqLgT/pYsWcDsBF+CZgArzwmAKdl2+op8s1b1LKe4ulba7cGBZDAqZYn
pZ1iS3JhBrY6NB7udhiy9FdQwjaBse/+0Sb3+1WCXz22WCjNtTnM5oL6OX7B23XQu/0BBBbK43Q/
BP1Ox2OQ4zu3zj/QJMIwLMHPpLLOBolHpzUf92W8bIdY/7Jq5ut1h/1G9nRNfQTnAtTpbC0ihATz
wCEn1IcpiLfOU7zVts6jfZvfyp/ivwHaBDK9AMzfu+nh+g+grFMcD3AaTR5Uu67edt84FYAUu9ph
9PVQ3qY95dyoaxX8TWlrsTGteM1TH4AkZmOTOA4iw6v5o6UC7gHzY7NxfIt4cyO1VkhpMDEGSFcT
X3PyTIwGjxu2le/4RDJ/czGJwpRyQmJ1Baj8rl9MBEYdsvIgu4teh22zHf1ki+3p0i2pbjO/tStK
JJZZ89xPTl0htc6yz0qfeDb7K52egU7rVcXoOeP2us5c/ogOkMXBWgPcUEFnZwZ2PWfkL0otKLLG
p6m8mRpiXem6DGDi/hp0WddXBR4Z0dnEYpcW6y+NlW2wtuxfP8rldOJ/RwE15q9i5nIq8IqO9ja2
4ZwGpF+TTKk8v433H+ckQtC9ygSMq2PCY6qL1+0wD+z3mZ8qPproGL5Bf/hVc9ug/aI9Xz8a/+lX
5IqcldWkNslS4MEjk0131GpXkUDfXXwalsrFkjZV3l2OSj+PKQ4HMywjZ2akchNTQsnFgOteOio3
cevm3uy1u+SI5MxbbqRXTOjPxE4KJVzQSLU0pkyx8RnH7GNfvqTDnaEcWiZ71vBYyl/L0iS+KqGe
uqA3VTFhbDNScl8Z9qYSVvGhqgmnRaimOOFUZ4nRVupUAvLR2nZgHlJaipaCOoWgmkoqs6TPkJmZ
2KhvZzd2dvL47boaEscQh5uklTHT4mNuxvxR10Atg0Gt/yZB6ERL5WA3Vm8jh823UfqSUHTXxC29
a8SM0TIBMR/5a3RnLzFWF4PWop7pKSHar46oGYYmTfMILwXZbYU+phUdewqy5j034Fs69dNGxVaP
kzgKVppRyVS3qtfzxzzdlTwrB+0PD74YfX5lVDeB+v784GfV01QqCvZEAZYu9bsU5KTUOhrh5sSp
M601GRBd0CntuswHx/IWdWlYtnagRqtnYsf0urJR30kwfFnOFTBAoYdgVetOSTVfWpcbsy7C62II
hyY+HI2tmYLVGGI4oWu/GbZTyEtqalOWiE0ipOEgt2jIdbi8XsG7e/a85Lco6d2YBBl/j632q+qJ
3Z4ag4HTpLy9IzN/+gtrYV86xAFvDngMjEPVld1iQxFqENcodnw4cZHUlbjGpptcA6/8i/46Z61b
572nV6PbDk8y1dgiFF6cJbPQ7HFWBzKzftsnX9vk9bpqXE72fhqxOECmDkOe13zQZVzvyuLe7trQ
GP0qrpBXegZ1g79JnU/i+HHP7DdrBpA1FSOmefwp4NgY9n2znT3+qhj71Poq5aHEJYyyU+3OytHe
We+anZy7mY90KSx3oFzAwNLg0S0DwqBNIXVQJntWFe542/khsSqU7DtdId+RKCmC2+hUyZRbWSn9
eXQHxa92elAjrXXnhxaoQp9YELmln/rUVNRvysvT1xPrLadPsCv+NmKTH/vj9AHVXfclBS+0HWqf
f7BDW+CxweSZj8Cz+cN+wekHCCnGakt5NqrwMI0/BnyHC+/gBxlMZbUv3VPH/U0x+1Oa2P4Ztby1
Jw0bY/13Fbx2aH9+0w5yWPslgC421+2Q+KRi46cvnTJtJeT1hhOBUqC7qaPVj9IhuC6GcCfikFlR
YolD63W8ZTSOn1eW2+kVUc9RWiI2dWTgbdWxDuc8YXZAxkdS9/HbQHG3e6MP3ulPxl7fyrfxa+xh
j5aaXSDCkNjmkUrFbiIV45cOKN8+JR62sP10Mz/mt6abgENYdoESeFB212+W+oD872eeba5GCQO4
6BVOqReVo8vy45AQ3UHKoVmCe0kj9I7sDuvQg7+OnhEqW8lrAvV1DON7dHQeigPVl6cURnA11swc
MN9jb8Wqn8ckdrGoSSTcVDAXybit3sky1YK+qBvnE8iyfQxph0nvGbkb3fHPtWyN1+Lzny164w3n
R+NBF9GmjCZiWp/hMvsAm7V+u3GOxQ0mxRrMvaNTFoJt2ouOtuzN1IA4oStiSyc39TyddAT1ztk6
7GWyvyRqS1wrYQViFyfDnrKj2ujixIvk9lMga/eZ9mprhLVTR1F/Vfsy652urDG4M7WPU8Zcufto
1h+vmxbXsSu9B3Fn3ZBjJRn4fHhV1G6WGa6hZ57dP1TrfVJRy8/UgYQMRY5ryVkjVLEKYL8b7a9J
690Zce76kSgp/O9n3mIa5rSU+Yj4VNh7zRrcrOyfpLmjfCG//mtXJziMSZ1nY7Df8q3m1tzzNvAY
1jsNmDl5aP03FyiS8nRda6ftagKBwjlIWHOMhn3Fnq9f3G+eXX9arS3kIBipj7AQr/2wWg1Wm2/s
5xqQK17rF0czlG+yD86zs6McIWVPQuqR9hh8N1a0YVNWAGZoH9kFMA0OTUrheFzUdkM1FDCDAT7M
FA6YqMkyJy0MF28Grpx/LZXbMr9Nl++YJCO08KJzP4kSI6WtZ1kXYQPNj83WdYpdrBOdtMtLCicJ
oqfTqrkFsBC+lv3ZfkDo4AkAdormxx8bA+2uDrMHMgPg7Y13Wn8mVXBKylwbiZ3Ahvu9+VbxJn5z
04OyUvMGD5gXRPvuclg+yXOEdouytHEbv03n3imhczNvq22+U468J1sF1abd9pT/uPwqcCZS0BLm
KKxy+FrOD5DBIpzbTeqNvuZlbvfN0lyHMDxCLcWR/taYu1GS4bGS1LfL25Lddcu2WXZVq/8nrbRF
vNbJUHodmFeFrzWHZvp7oDpwxOeyZaHFl2pJq4IY70c7xDTceKtsrUd5Z44uqIH3eOms3D96Gv/5
vWwRbtRyUIlqE57GbfupTrcO0K8WKhZfrq7PhAh6mA/5OlkyBtbSAq9husdUPOXams8wNFmH87Sj
Oj4Xw9iZQCFYgi2lBLWFCYHqQ9+BV07ftuPLdY/PNfn3xmyLyw/MtrusWZCm5Qz52FxsTXkJTAvI
ncBUbTTpGQnqH4BGgTz9fz7YloWwWQ8Me+4TMg4pBXP0HdpabhtRmQZ1MG5xZzkAJgFH0wS5iI/R
PG9khzTaleXqAkdJlb/GKcXMR6q94DLUMXdiAGFztR92FcOUNfBct9ahvp385jhspB3V7qHUQ4iZ
maZOatwhs19M5rJkctvkJqUW4Qgh4mpEmSW6agI3FgMMhVt1hxWgriXVcqGECC5jWeW+1lRE/7J/
NOrtukKMf13PiVhpv1n3mT4oqtQx6ccCU/GMjrqnAB5PfgVzpyf79ROAcrYUTAl1LMFhGCW+T1rw
IqH4GJm3mvrc/2v4Y96qPZnSm1aenaqUzViaJmQAjuYtSe7qZBZDHYL//UxC0jY6AFwavJ5pL3X6
tcu39IPk9ehnv9Ww5zJmpwA9ENqk2pAUXixhSsWqD9HKAsfSNqs9Eon79czMfsuCz+SxhVmNybce
47YOUrkJHBZvrusbdW2CO5iWJWVjjDfxNamOVZ6ErSZVbpfohF5TckQnsPRlb42oCjL7c1ksfr5+
7daeEELkQ7bIM9e1chM1zltZoIVlUG7yybM+9P7i1+G0Za9xQiR9F+uBk16/dcHOvlA0Df+/8VPU
0q5tbuVx3Krjk5IS4Y/QBFXIZVFTTflYY8eXxfJj2ta7aqVyE/LyBDeQD9P/r07OIfJXbIaWXrwB
TWcw7so7y5cfr2ve5cbq2d3xM5/dXZPrvc4qDGIVqfs20xIWH4c9z1GqAzU/Q92f4B2kTG1MIH6j
eaB2brvOrsrIZJyI5KqQLkx1qS1ViXojf3G2zOdjlsBKPmaYzmBY8HAeJp+Tk6RPVP71FtyuJEeq
kENEOVgO2xh+KdulGNorPQxlYCc6eaAkEVasCt5CByXpKIOW1rfV+mDWNj7d8rgMLWFVl5uBZ6oh
eAtlqSYF0F2oazQP87G3rZdiEN7lhQ02LB3X2ONlI0w+zFRrldvRlZvU5F91MhoTx25KhELDNRMv
2ud7J2B76yFy5yOw9YPrJkBcp4hq3Dgr02W+vpDG6r7Px52prX4x/dFIxuk2RTawUZsHgOyh0lmw
PFXItTe0LyvW9K8f5jcfjXPmYVtGV0R+JrZ0i6raKsTslyB5VfDQpu+cw/rY+iumkjAW9yQ9U1/s
smGfhApG1xUlY8oA1c+LbWG9TuR8w2WNOAkQbEtOFUVyHI5Ag7fKt5eL1/iWjzJ2m/oLlYn9xgef
pAkGlrGyZ7WJAhGjsPsIu52YejpKB+M79xzZYey9hSKg4rb0XuVPIkVbk2wlbg24xh9jAXw3NtnS
I++XI+VPMeLMDltxkUxHLmOhrrbUnZXd6cu9CvjW62pIKISIh+jIySw5VgKFkFAfJn6XWIR3upwF
nk7CNeYsbtV1JQ2zwmd36odG+7YYk9vYePs3H22N6pxdjiknWUJMLspEk3te9poH5Wt51ANDdvke
pPQye2tQ+91fYFr0o+NwoHwTdY/872enTHpmgB0FLX2nusunh/YP043T0YSQXI1ZxfQMTenRAH5Y
GbCPzY2DaWwka52bPcS+SkXoy+72JFHwFYXDGmvWgTUqIWlXQwej+9SAHWXAhuAu0OYEe4WFMiT6
DLyQ295rntiN7uY7abN+lm+or/Sbcv50JsFh5NMIYA0No1Dsa1e76WMCkJII4MhJ4WY2oI0wHEzu
aRMeQ5zwidEErzpuyizsdiNa72MobejFy9+kNT/PJs73NKORZjMaFti8tLdVlO+7DE8WeusnLLtR
NCOMJXCE9P1dLv1rxvq3ehXQ1gpGkYFFKtg4FgTGpuUoKUO3NdIwVW8dis/wsjaeRAimnRdWopgL
XH3raH+3dlyiza8H7RhRBNGXLfkkSLDkdgbhaK1g/qUZ9np/V1LEAdRBBENWBgdXOK7I46ONtRRe
q3q2SbXJqEMItgsU6yKqFPR3pPqT1BwTCvXi4r9vIj2xNIvv3wpfo674mj5DmDctv00G16mpacyL
AfBMgvAZQDM1pz16H8Bm1P0BWZiE/6/nuC6LCIGXndCZKOGLNNqsREaUoRdyt+wBeHFIP3zlubO1
AU0Gucx28fufSRM+TWHXwB/m05K17RyKwgA/Il46GLCIr0f2i27nTI7gWqPRsVoNu1Gocvj8or2b
wn+SqJC3J7jUQrOyVE5wewmmWO30uW7wVJUdzaoH6s5Rde7iKWTlDk/rbrFWfmQTn+9izD87p5CQ
zQO2OSUlR60KZM2p3vRWoGM9d3I+yXbm5n+0FXESJ3ZO0ypXQTmYoqml3KfKDbNumEGUVYSGvHUC
znKJtDYyObVQ55QgB+r1xZvqTzmjMj9KiuCzk3GRc0vHvclK5Urpc6Y9K9nX6zpIGPGb7pydBGjf
TlGN0MFmDFi/j1oDxHT3GmbQr8u5/Ihz9lUEb1E4acoSEzUbXxBNvH4TVV7qceSVBqlRSm37XMxp
z8QJHiNdwd6rm7x7CtbPDM+lUeJOIAW1Vk+NZu/64ahLFBwGOMScmjU2oA76xSvL+j7Fy33Vq+io
/muKZx7Hz84l+IzJYVJpM8Q+x7lb6ode310/CvmdBGexdBIgCFoo3RBaLkYrAEtXbuzbJdQCEHRu
r0sjgpQieIahsyOWVQ480wK0Mdm6z/uZWDQjvo3YQe1lp8t7GaaqS/W9PSbMTZQRLD3R4+SY1OQB
YbFi91RPzKXvhwL9bdBfyZi0yj8ZEnGgt0t5V9+eVEBsnRqY1MjWCuvrvL7FesKmuQesqtdnbgPk
O9NV0JnAE+K+ObQfOyptoYKJSJEFvLZOT3sUcPbnbqd78rfMBwHko/2kYAhh/Uau7V1Oms+OKzgO
dZ1mVq2Yzs2Mv8zIdJv+ObXvFmtTABjSfnUA7VA5f1/XSyIyi9glQ5QkvcE97/9aCFi8BN7CH03H
nh1N8BtjanTyrCBSWYBrSqpDhq0zphNLgoSNib1UczScVmp1bO8BcSD6u/7DPvHZMQSXERWqpJSc
aEvfmHvzwHwt1LbghH9lbrxJFte+43uyBiLL3Z8BAZzJFj3IAEqKaWI/6C9+PP1yC3hjT/PJiRj+
HnrF9MRuqhm3S1OijnrbDeLd8DjQd28Yb3hPuK6CxGcTW6kjqilkFAhgJaA/YF821SajPL3YRTXl
Pm9lTl/GYZsUH+2frXqvbKRNGdLIkpQZa0I9IoOdh9XGm5LY+ypkWNaZ/MhVt/8xpmj8Ys8yGix9
jBimh0b02ce2eFzz4L99GCGzmJM1rzqeTesO4m9jPmkahVBCfXvBLzRjvKSpGmW+GoEPjckbTAZu
rp+CyMnFnd5llJ1ed/A56nxfa6GU1H4hf5Ha+3JQ3UGeqPSPkif4iCyWxyHKUSDGL9WOz0LHj3z5
IA6s47rpU9cO5wAMQB9opvvLz3KmqZqapmuOKrbxdcD6VomGDMBwmc8xb5WbKGSBGaYh1Tm4nHWe
RAnzFImhL7bWQjfU8iZp7nrnWyWHgNtwR5uqvi/PVZwdS6gO4mldgO2PZhKoWAqwzofxtgqd2JVf
2b74C1B2y67xio3xfF1xfmPIpzMKhmwZU6vV6QiA5rnpXLBy527S2V+m2HpOCllyo6zBCCkeeG8k
JZHcVtfMh+s/4bJ5nH6BYOGKjSlcLUYOrFvMG7HxMScSAaFzOZE7iRCMXE/yQjaWGFmOVnpghPUw
peqlBoFSQh1EsPN8KvJJyjHYFmWSV6TOfhp06nNRMoSCAZzGsoMqFZd1GAPnU4+gBUKxFAl9DyPQ
gvSO5JwlVVMw9krJ0pktNqbnPdlLt8sHrNACuGp67f3sqHls0+huLbs1FZ8v5/qO6TggQbLAP/6r
61+sYckt8G/5gAZyrdwbHGU7jLpbkvAyl93ZT0ni+I/d2xomnZAFS9v2pXnGyh9Q+LGTEybh19mT
U5cd22csbYZUyvibu/0pWRWUP2fz1Os9RrYWL8VSSX6DuH2zvGqbye+OSPoxCCw//om9/RQpohZM
xVwNJSd5saJDW6yurFLV+mUlPUkQDGGSU9sZCwmGkHoSeMVGpSZKdEqCYAaF2WKkk88yGPLiFtEx
YTIR4igJgtIr/ZjnRYeHizJzNvHY3WiSvL3+IS4/jpinexKyXV2q0F3IeV3yIHt8BWzdSo/63w7A
Nt8WwA46icxBHEt85tTapc/sDp9m3OdHAHLcYATkMfuiPrFgDdStJrkUCDklUQiiRtxbasEsZL5T
9SKblttLjHDvlzGTThcpwhVYst5lHbeiyVuAtFhhQEjHdWZ39r0R9D5ef75K37O9WboLYUyXI8vP
T2gI4bNapQHPF3iGXI1HU2vdJnkoqPbkb1L7kxB+xWc5cJ0sSs5GOH2ORc23aG0gAnvaocZiwoRJ
44DQS+5Y39dFJ3lCuCwrzQRSNDZ3B0wJ8RnP+psTFC4XB9ZPqjQinK+IZjBrjjU6DlSySzY2pmNn
vXQj/XE194MMjhmqDUvpo+A6xshaB40PGBvtQ9c/tcPz9du7nDSeLk9wHFO+YmmmwbR5nGK2nQEc
c2dYDxwJf86ogV8qfIhPnU0czynr8baBR+ruFhPnyAfmwZWO8cY6YM26OL59MpmsNrleX1ER8e0z
H3Nt6CS0xqrR45lq5BdfujHUgTlnhsu2ld1mInw+YWoisIFatrmd1nhiG9mj3oA6LLBtCtKZUA4R
yCAbWRTHIxacdXZrNs+s+m/uQgQySOYFbyQTd4bWjZzdgJ3BNSVqlpU6BP/7mbtwmrGb1BEj+3lz
rLOvxvx6XcPffQhLtlVFQ15mKKatiuyUXb4s8agWujdGx65Y3Ey90f/1A7cgQ7BSu1Zliy0GAFoU
YO6l0l+xOu1ns//4344iGOusL3Mz1ZLmKekHTd8m1c1iEw27twbuL6YiHEWI8rIc1UnfW2C7/rR4
vEpWXOexf4nQNklCC28miteHzqYI5I/jreo3G4pd4L2X+PUXOMLUYFosxpxEMkbb9+NL52P281bZ
2n7/qj+NfvpaBM6Oqivf6aAgUoj6CusK1bQxTW8AhXiujna/u/7l+K1duVWHx7AzJTcLQKI21ap5
NdAR9Xkbg4taA+9TjikTts+ah2SkdsCpMwmxfsiTTO5HiMy022p+NAZimupd5BDuTLBb4Cgs44xZ
Ec9eStUd+/pjr89PdS7dyqWKN9aCiPPUeYQwD05q0y4Al+a18uugvYBkkvDY1IGEOmAtiqFJWghw
po9JFlpKh/2KsM8+zYzYRLgsycJQDX9PMzXhKCjv+3aZTLgL+RAngBdRn5wicbshzBLqnf99tvn2
nU7CBKcRaclkShN8k2Kkbts3hykDr6SJFGl1XHWoAqs1w3J2NmsneWpiulPOtgo6KE7a3NpSd6fY
WZBowLFOjfC6VVx2zT9/mi6o6KzKWa9gw8DDOK2bVYcBzauh/bd9jl/PL6LssWjUawf9OU+e63bD
0D9ygQsSE9r5rvoXpAifdIkrqzQHDRPVeHzr7C2bB9+SjktMRLPLVnC6MkFJFVntAQdqA4cz2bLm
6zJ8u/5JqH+fq+6Zo5owpZil3P1LcbrTR+xJZ932uoj3BYJwV4JGGpx6fcpG3VPu1jDf1gcrqG85
1idGt8lnE+pAQjxTsaqaqjHUf9Vit3E+WhNxHEKJxRpV7eV6SmDkXrx+LqegV74ZMbU7+f7h89cr
E+dwa1CrdLEBIfpGCYEaHmZfeqSvwIQL0tAOGKFlhIMSK1SliZY4WSGuypAhy3WoDh0GdIuwjtob
ZaSocYhvJJalMVBDkqyddPBH3o/pfR37hMZxjXoffn9ajQirB3DwJrUyxKpp3wAwB5ThQH3l1MQp
/pv82KvvOE1S+kRVi5RyCG4hi6umTYxZ8xIplB1vTD7oGqF/lIMXK9K+WhkYcGGyHQCc5ACNhNAJ
mjALO6CA8V2BzkuCOoweqaFj6rMJvkKz7ExLdGhJUdauwUo3+dezLYLaC57CnqUp6nSme1NS3Jel
7ada9OQseaDCe1zXkYtfCrNZlqKbOkhD+GHPHF/cJsmqcVFtfazkx9b5EP/78RZ+nJMM8RkyjSpb
WxzoeR8oYX7TbkrvazS6/HUf7wjEmNjFr3MmTDhQZmlztCqIFLoUe4rGULoRV3Yx5p1JEJQbfXBj
AJOk5qWxDqC02PowjqM/tpk3ORSyECVLiHtx6YDCC2fysije1rCkVHYTjBLWOgHqetFVnB1KUGpw
PpnlbONQEtsMveLW8dPKvrasClKwvw/Kv8YUEnRCUHEZCq5V9ax7qqPvrQW8JOl0M8vZZmpm97qK
Xw68Z2cTYuEwLlquTwkaPSFf6Iyxk9hs+T4R10ByCo6wKPHpc20yo5kHSMumJysNB+d+qnfXT0SJ
EOq2SFNH9JRU+PX6qyHdlOq3lOLqpUQIlRu+SjxnJb5PZHyKe3AjAVCb/X39GBfD7em7iHnwlEUa
2AIilFIx3r8bNwLWhKk/pqCQoWCyLmcSZ7IEt5AWEnKJGTk3C61PoenN2/lB22cuZmFBFWgG109G
OCHx9QbU3EYadfB4TbRj0j2jxv7fz6P9aj666BfAkpVOM/wCxunmUN44d05Yb7ptuSk+SkHxUX/6
wa9nH+WPOtEeI+9S8BVrK0V5JOEuOWg9LBgUewOYF6UDRkvc5iA9X79Myn5FwOl+ANpJpEKe9cTH
WDWg4uAN2u+f0Tb1yTd+rtnvkqYzTRG8BYtjaZxlSLMPa2iFQIXy1o214ThXNA4moShiFh2VliLr
I4SN2SC7qV2i8QOYViJiUV9MzKPLpssiuUPKwvHpeI6Ue3z5a/Lh3kP92BPdtPdbnL+q57tEmlmV
FuWoPmLg6X4y9/IhwzqRsqkn1/nAYS85ui4920cEMTGhNrO4VEv+6fqsdzsjyKWQ1bus/dJLhzwl
GkGEhxST69UxZsniEXMCaihwUOTdTJo5pR78N5xlZ1VmReCXRHn9Y+y0/YCRBVcOWx+LGGDd6LcU
Xj11KMGvRK1WGFbO8w0NLtm2vNL821k+EQbNGxxXTEzcb5vyLk7kBI6//L68PUwkPvDJ7jiQ1z9B
0qUciAhaLSd2H2O4j6v/7BuogSK/2+qYkCxDmneHNDbBgSyj3mq5BmMb8MKp+dUdhwyz4LDUcNi0
wOcjrJvIEcVXniyRC3nkpX6WVO6SPlf2V8kZ/bolFJ66RvFtp53HQs94k0T9rBSevueplO3bOWZa
VGzSU2R5hDWLzzwDA1CAMuMeNWA9u73TBngYf5aMPujGyGumbL9m1KsMdZdcc88MDpjA9jCU3Vs/
y+uA4pW1L7W9L3OiFUoYtsn/fibHQOyepkmHg1w+mMmHSiZMjOvYFQsT4ar7pAPbFKpU739rTtom
AUsXNRlDHUNwF3mUjOnQQiO66A5NplkhZgaof1/INIy5wq4t5n48VYqOs+4cFolqf1MiuBaefQlZ
AuetFPNwb+VhL83bQaemwd+PkPwaDt8RjS2GhFkb9GGynYFmxY+n2OTLuuFw5SiCdzVxb4QbF+Gm
o7Wch7GEeqGb5THZH+APVJPoMF/uwGC2U7Z0zdY0EZ1ZkXplNXhODVZYoMQFfaC2Hh/pkIIKpMtW
gS1sczvBpzcbaurzsqGeZAsGpLI00o0amlHoL9b0zcYDljUdqpLKdS/XKCc5QgQeps6w3t4Fx72J
ycu98/VtO8cbXE6PvOdQIu1O9uUttZR9+ROeBAumNc664owJvHo6g5gp3qXD5K46sdfytlTx3k+c
pAgGJrWJU/Q8Vk1IMcx9D0zN3h1u0xuwXvrxJr5vgjkApJzvrsd1PwMsQNpFYHyh6jPqtIIVrlVr
6LzH7w3T0a4PPaa5cqrlcNnST2cV4vJsGXjvVHh2KNu+ZEy+bSnB9cyGECFilCZOrEwM3S6vzGa3
AaS+rP11XQJldCIYszYVTcGAtOppdylmwwD55/cb9sUJlsZtgUvK+YuxvXhjVB41UvAbP2bpuqYr
qmKJhVhnmGPX85mCzu9C7Y6XErWHZkrp6kDTqfEqTvVaSZHCR2NRtjSSDTNoAwBPB0jd7p0jZrux
tVv7mMP28y/XL/iyY/l5RrEiU6qRjSC51D2zlnLX6VEDdtJnzO6j07cSmdtlrT/JEvo4XT91s8MQ
PsvqW53hLZB9iNBtu36g3+SjJym84D2LcEY1YuOUcb0Pmp0apEHtoRZ7MF1p023Gm2XzH+UJOZRS
rB2oICFP3kSb8YjhTMjTNuk94Gf+QcFOXaIQCeK8l4yuhYYkSntkceLbUXvfSBVh2pQY/vezW+yV
Mc/KlTex65dm2pRYq+4tqm7mH/y9Oz59KsHps8HRjWXkZ9n9eO+SHH+543ugCxDhwj/5UJpsW45m
g4D3zfbOjqTJEaK3BFdiH+TvHPNDeuTCQLPjAUKUpOi8mM+fiRN8vJ5Xsm0U0ItYjXct/ocSsyiO
BZjQ8se03hKnu2jIJ3Hi0HZTxHKZGigy4axul4fowDnuyk05edG2+851X3rtt41PiOXW9O4TnokV
ImoJVtBs5ikrEoaNEfI4agTrfvGBOuGTq3jUIYU7tTQmTU6JOx0bzwymvbpXg9aL/HFydX/da4f2
Vgn+gJ33/0i7ruW6cWX7RawiQYLhlWFHZcmSPS8sj2eGOWd8/V2QzxlREM/GtfykB1XtJoDG6kaH
1dyhXS1SQOUyagzQgSA6nJQgLGqWE7ifKqSZK1kJ46ZBfRMkNv8xxawyOJnwnJMHM76ZeomjLPt9
AYFNx5jClAdxuvyk9V8GGWXpJmqsvl/A3mkcJ4wexBVb6NfWuk61eypjJdw2kSsZAt6qzZRZE6/0
CL9gfA+ucfRHD1dg+cG7u0Dd4/1yo8770xe7/ZKRUidRYba0xXmuE0xqSGzDLZ1WBocS7RYLhnQS
6tVE8IpF3KZydwVGNCNu8zjHnrrzKn86VGftNpbYr82n82o7+UetUJGGxdirBq5UGL90zON9eWER
2PMJM3atnnisl0EGh4QLkCH2BdZZ12pqjkJkHiot0V+AgcKc9RFcDcsOtQ57o3JzkL/33yRYJdNO
AT30KHbUlGcR5lvzXvtPP6pZwlyjO9A6ce1Jr9lnErSr/RWwQ3XqItYs7iPH5Y4UxaFNEolfte3y
vMn4kIMLZwRneRKYwkkt/fyRFi69Nt3uiKDzdXkte0dJNtIQYCQ07Syv8Eb2ChRb60QLzEHxDU32
vHjl6r2gKYYAJ42uOUueA3fV+9Hn/DWKZz+FmGDoKkE2eNWRh0+11HVKVHa7Em2RWDYxXWcz2O45
hrYsez4KgQ8MKjHfBov2I6llkwCzWL7WJ23p6Ig7eHZ+Mqe9Y0vy3bIT4/9f3fJesfoi0mBYEkxL
DHdLiNSjfpTsmEyIACWY8Deomg2fkSeeUX+z06+Sk3pE6upYog2w9hSfPFyWKds3wf2IiIZUZ4t1
dflzDNywR+l7QqYHAmq0CokbrYFj1fuqN9zwwcF8Ygrdm7v2SyoJlMqsmyHARTLWBjhsoHUdHoCw
BKhiyq4zz3CdPcHc3nLvSDRDsoMfHoB4L6kEs5E9OJB71YyPA1pRf+uQxHQcivW73om4CKJ5I+YP
OLKG+Y8N2O9ttJiBy2jTOIkx8cAOB/bGs79Z1z9pBmTjPCRWWsy6FXQsMaoX+sBAc0e/qyThUXNS
aJJd25ZjoLxGp45tiFHUsc4rdbQhZ2osd0JKEWMlK/A7hrJ2sW0N+FeQGNeMx0U30ReEMsDeCOYU
09BkxyORIE5AUbp2SqwJeb0QJLdL5k7zJ2/pfxeByq73AFeScCIZf9xNJ3vPU/TtoQ84/f+nq03R
6f/zaKg4BoW0Zjwx7hFWykun/dNGEk9wG0jffp9D0gqtS9rXel/y/UKVGgKDy3BKZCXG/8NpeBMi
+NGloeaR02PHhtgrEze+61z0aR3I09y65XfeePnLtBmvl/RNIleT1bJoo0VaX/coE9FmtwOhgCq7
M7KNE8ycTtQqJAzOLOddGvITCrq8UEb+xiH4o1fytgzBzDVm3hUzZkN7ulYGRq1gACy5YlF3tie2
NzQrKPrBHWrz+2UU3c5HrrROsHVqRZuoj7G43l/+sXbsUJ6TowYVT0/ySo3L6ENVwepZRVJqoYqa
K1hX16gepg5q2B+LXGLwLkMDVQV7N1UjTRmvLnV6tCD150YtJTi6HUJ+2zeRrK9D0cky8dQCejDM
2muP+hWCdPvlzkEx0QMCM0c+9Bg16UF4o0u8f4lCiix+NmFFruma4VnOl7z4a0r8ljz+nl686s3q
WikhI11ZwVBkLgNDB6ZUgzx3DJQ9GvhdmZMnUf5XVFkJi+PaqjIG6DP27bEDjy2nrSqkHASyfROg
YuZTnzoHatEXyT7VirNVF8chrfzLe7f9FP33Kr82qa1WY9dKEjkMV5l21HeASKw8pJ3uUkVzC3q4
LExypcRJKHYzUqVNcX+NWXGnCHTDCzDqymglQR7ZogScyOzGDMsYe9cC/SLlxtRiV2m8Mb4F8+bv
LUlACUOPa6ZFeAjm7fy3XTxbunml5qmrdqUkdSczVyKPX8MU3SAGnEjjnu0Q9cNbcLkdQPBE/GyX
e788tPC9rRI5/UidtCYODCa+q/Ys/TKy3Atbxa9ljSUSABT5/CpSxagdQ7LcaLSDXmnHKpH11Eku
k8jmN1HHIlMLLWfO93jGaO3ZZYNEuWXLELwJKx1MFqPC1ZuXl766m2UznmRr4PJXN7VlGMhQaQgF
TM6jOQaJnrjSQi3JBRUp+dLSijo0iGKflD96RLPzf1APXmq7y3dGthL+FauVsHIkrYXXPjocj7Vx
HfWBKSu3kYkQEGDRYjCAJ6+v4shdOjefFJdUv+ekinNNlqi1OzPDOlj0vUoeF2SIyCJtiZLpleAf
ZJk6d9OMpWi3urIL90YQ75K9ZoEJ2gtfy5n/H3Re20/+f82CGIZvZnPqR4sZXgYmMRJoB3TaBMaP
yEsDxZdpNsfID+4kWkR1jah4Cn/IcNc0LSKKRugkvg+72HUocWkNKiP1Tp/+cBRZf8Cmlq/kceVZ
6V9YsG60VA1+v666ebxvsz6IyAORmaFNT2ElR9DzvEirDCQa3FPAOJoD9xSMHZEWjmwX367kCMpu
d72Gtx9u7fyjPKrfq1O1H5GgV+7NW9CUYvQbxt5I+w1lixMM32wrBAwrODQ+EVBD9c+0QzhoLwvO
y85K0P6UDUVI2g7NygP1jeTVZVAImK6Gvz8BSm+bKHbjRxgcqlk8NM7Ca8V6GpxjLK3u3bxVKxlC
1JjqcZWMmFDkkb1xQqThQIPB17zWbb1PBlRXwoQndNuGedNRaHnmsBtHGW8Wq/Uv79kmNK1ECCZv
6vIeTdMRKCf6P7XyL7s8/t7viyYvLcupVGBSLXuvGo9GLilw3bQSq+8XgKDMliJv4Rd4cfZHjm5C
BAEmur+8hu3Hl6nZKoIlKh9y9B5tKqLTqYL1RjyTx4S7v439FPCasvCv0XX+yMA1gsHTWQfiVlmW
YhsZVrKFA+pGBg74HggUfhl3qsd8CoqJ+qX7pt2n33Xkia1j9iIbobypFSuhwqmptFb0gQdwFfWx
Wh4jKjk12e8LpxayOBwiG7doSe0gYs21klnB5UPjiPnBIq2WICD3mBdMJU6D3GqiHJMKAQ08HGya
7hWWn81IOmqdx+YuyRMQPJzGWdVaKHptBho5VM3dMNxjeqNqXsXtPyGChWX8fHmJm7q/WqKA330b
O0vJn7FahfFe5q3aN65SS0LrUuUX4NvJK1a3vDii98N7htl2EUrxtQMSq+hFQYHyLjyDP9Nzntrd
by1PdGDmDkWOCy/MyxvHTxcFo6fz67CWhVY2reDbLooEwkZU9KUzvAYD+mN26jG7m9Mwy7pCJSqv
CxjCaIVBjg4wxNa+9eq3qJHou0QZxIbdKW1TjcQw5k3a+5TqLnO0EwZySMRsJylW2yVAQ2ZO1lhF
sObJM+EjRvCERSoTI5i5X6TLDme7ac6yHVvHhAWLiB071pxWNo2AFNbt8uAgoPG93y3eEhQB706y
Sn/asQAzC4YrPUjvZbXy28nblXi+6ys/0wLz8zLx2Ip5bezZbXmFudpBujOP5Bgd4+/RHbgrfYRn
vcuq/8oO/wFNVnIF9CqtJo1SXkUx7qqb7BydjGN4KI5Y487xOrRioZLinHoD7FGM9LF1VI6falFZ
fYIIaCwKS7XAzkfh/ICkhKtVelA6+bmYF/fycjfvxkqUAGSZmbA5VPA+UiIloJ2v0kFiwjcl2BhO
aIPzlJqiBW9iODkOg5szRbupOTDl4fIKtlFyJUAw0/MwsCiqIaAJRiTWaz+vwBsHxpB9+eL8QU+j
SwN1x0moPsXbsJIsXMhKxaVxMIbYI9nJdh5o4VeyV/ImRK5ECLdgjrK2T7oJtwCh51C/GfW/tebR
rmLwYT9OylWe/ynZzk00W0kU9T8bMQYFvfrYTrZTX3PInAK7Q7H05P/Mh8laZPlPfrhyNrWxW/Bs
HFtQwkQrS61ecNXHpfeIdlCrEs2dX0wmM6gyQYJBVY2pQmCTwDN5RE3GGY9zDzXZ+/5QfdX39AQd
+UPxZVrykY6axwLflic+jjCI2yycllvTY/2kH8wjHywenwtgx+Wz2zw6h1jEdOAtY6rWe8hs53LG
mAY4Qkt6MLMUPE6Tq5dMAhnbiaSVGOG4lKnPBnOChlQBR8HSj9HC4nzhU4SjnfabaxKOrFwwS8bk
nGia/hChT5v81dlPl7dtE6He1iOWPxmOXWmJibcew5BiWqGMffAvS5BtmVjxlCd6b9V8y1qfFx3G
KMsovOmuu0KAUFqSwY/5w3VarYe8V4MQwxA7s4Wwuq5dBVGosHdH5jf9sSoPv7kwAXwxAX5M5gZ5
vvKrcW+ixzHeGUdGXd4Ggx5HiXHefpKtliYg7mR0szbk4F+Jj+VxPCYnMNRe2d/A+7fTT7zHV1Nc
40EWzJcen4DCTdbqScMvVng9PXPEqL72ASpqMMTGupNZ/21qw9UiBQSuME+dLgn8yckbfd4RgFFN
46EOisTllAHqQfGbP7OX3zxJATwGzWmYzZBd7wL6td6BffCqRzcTH4I7wN/5TWkChkRDNDkThenU
b9nX7oZTN4JiZHFZ8P/hDdjO/qy2VECRcGyckRKE/5VDfVxemywcj50qpG7zkyIN78n0VKyKMox0
yumCCgz6yPtw6h26/DzTr8ANE/AexggcGnhRSXZVgv9iodSkhSadCmyqUpTf8yr2qjZ9qhcpmsnk
CAATFU1dOAYM2rj7WWQWTi6ZXMpc5XryK8RMrSf7ppR1G2+LNTXM0rFtRxXpMcNFBem6hVs4lfuQ
PGZspxiSfDvXg4/Q+SZC0BOjRq2tydUSrae77JTsKdLTn+xWdP4rRhOrjWIdPmtrAqGHInKV7iYN
X0oZ8+b/0ME3IUK8tEObjx12gGbzC7lXbn+WupNv4Q6BbY6ViJrKyf+3bc+bUEE10IFO9KiHK1cq
lTemX1L9qMyZW5uFV1j3l0Fk05tb7aJge3rTRgOQCX1o2Q3J72zlugbxnaw3XCZFMDkzCWM7zGBy
5vAUjgdWYF3Uby1ZXmX7HbNajmBk0pnPpZ+ge9pt90x3/Hlfn7udwkACMvA5RGgm1e+Ma/tGGumU
nZpgcYamYhhyB31MnqeA+douOcBFAe1JhOrb0dNP1V2P2lFZMcj/sHRv2iLYHJSqKl3I663CL9Yj
27HR7TzmZvvkKv0e3g5XeG58rjQENM94ZpjEMkSehHrqxrkKsc0oZU7ik16eu2R3WTG3IzUrGYJm
duNg9piIDiA+cFIcdqjP6c3PgV9SAp5t/Xxbj6CfRpGQMp7BdJfi0h3ZD20XnoY9D1YsGpg05tPP
GPlhko283YJjXXXATWvZBqGmoDQFyxdnJHBTaHhK9Bcz3xW9rGqDw4WIx2sZgoIUttZaeoKNjL7X
T7ws0ziW/6i7VxLQR1mT/Kabt5ImplIXu6rqIoNdm38MAd3xkn3aucbtT/53aYuAZANtASu1WZ9S
okyGV5IrrfbrYm+osoeHTIagiWRmM7ND/rZx8KT20BfE6RQqz/GMyI+zA+ciaREY+Qyv4HorBa1U
1Lgd44WDWf/VAuljOX+ifGAtQEDLkNpOQivA8hJWd40zn1mpXxlJJgkZ8O+8oIAiLzxmLGbZa3ZY
QZ22kl+Z8a+PL0F4YL0SQcd1Fd0vkQ7f1Ki9BeXnnVvcw87cxM+mGx/qe8wAk2nFFmasRQreNwWF
Qd73sJyc4MpJ3PYWo7G9+QTe9sD8qqJRIPGV3WdSW2upgnPVRJ2KORL8MmcvjnVDZHH4LSu2+n0x
zkKLTiELv75Vec7okz0f7NhwFxtMU5+hTV+LEnyrhamGFdb82Wv8lRL0ckaSh7Xk3oq+7tKbSw1O
AVRZtMmua9IfaZ6WLtEyyTWS6Lcj4EMeEafOuPLp5GqIT20s8dFkmOoIQBAqTappEV5C033vm7BM
8Y7cDTv62i4n40Da9HnX5yKgQo42AVJMUGwKH0oNinvQRt+MXvQ0BygvOtg3KS/U3V8297KzEgxh
E7ZxZ1F4MX2Rz27bWGAHSQbF7c1I9m5+rRsU8cjWNAp4Mw0DLH7vYzst0wpWzzC6r5XIBeiJjTv1
L3ZvdS4nqOuRE4l8+wHVHifnyTnKmBo3H9Jr+eIGW3lDrAS53QrT+3gq6DZ9CUF7Un8PUQSNwV6/
vWJhd0dCFZXx/imy768waOJgoGU7BiPZiHZPFvSu7S4+cZcD+1Z6MlqZLaBcL1fA5ol1vZVW2O6U
9d4CskhwXC1K4eqmrF9QerICJi9zbo3oAuJ5p+v4DtMnTxipehvvwivyNGCWxrifDk3tzTv6TTZM
Y0uBbQ2pClSR2cQU6a+StLaMlDMOx+2hGX11uSsMCZ5t4cxahHiK1C7NGKXsXkb0l3mpr+nUS0z1
pteta6Zl2RY6O4kjHFab1yOmj/HXRO3x91PohzsC5jXOGeU7n1jQmzBd7AqgFWlA2g2ATqoI09ru
iu4zqPLvavTX1a7yn6nlDF02QO+ZvZ9SzD9SbrRSsmVb4Y71IgQPtBn0dhxVyPhZjT8iAc8bd2QA
uXX4azECaCX5oM4Jb9JI2K1O97nUyPAfEFFxLUAwMmTsjaEc8AbijIWc5Ud5UI990CG8V3uWLxsE
s23UVmcjoGBX03ZRGZISvJick56GVwVmE6CVJgD6BpfNy2b+aL064e6kSzjVC2/PLs3mW5Sle3Us
n5Q29uo5+2eh7cs8RXstLV/muVTcy8L5nbm0s8KdyuIx7bKZc7HRh9G8j/J9Ev5TYdKzUb9clrQF
QutVCviXG1bRVpz1ra2+JdMhmx6r+fmyCJkeCg7oqKfUHlQYLxZmpzRVr01bNolNcqPEun81Mk1l
MKCJ5VV4gq2CFsaH9CS7UZt2eLVbYtn/MJF6Vkxo4HAaguTAeVPCXQeSbu68RzuZhXj9vQ96gAJj
zbDAfm+Kj30MYZkI48RS6ZVxWvb58edctuQ6uVdgg2dvOM5BcQxdPYAHspP6HZuBADg8ME6EmERs
cE+NaWAW5x2MEXVOXM1HRdmx+Jo2cHo4m6YsabupKit5wg2HT29UeoviRmJ+HdAAU08Sx3jLs9BX
AoRLzZqmaxUFAnLjrx5jJeLnxcBDbBwlF3hLjuUYuoWAOSWYWfDeYQyLpUyYXSAZyPRbJc1bF7mX
Q6mGO8VWjpfv16ZWYlQKoaBhJg4R49oTSfMKtRgch6dAe0r92dVuMjQZgvUAE/TYt9+UJzzDmJ5F
eTNxb/ga1UHgcimuR5fcVkd0RwGJZVq47aOt1ifYy8nBjPCGLDyux0uQ08ci3SPHzicE8jLkdj+d
LZ/dUjwx4qA7S+OlfD3iLVzvr2BIUzpa09xCPm9TV1y0IV73J+4a5nsZIdQWHK9FCSZVayLwWBKk
A0ckxc3Bx2xasM1LFEYmRLhlyqDqS8yZhh2N3aKf2Df08CXqZdRdMjHCXTOsODTTsQQoh7fdeN+T
+17KfLkFUOv9EgwlNeJqnnPc5/iK7XjssPDKM92DyGon767ddEDW0gRjaaPKw05ivKr1W7TEg4Yy
++IAfgG+GBkvMzZbPsBaGLd5K0/Uspt+CRu4b439GBpPeo4+2Oa+Nnda/nD5QksOSnSqu9gZ2Tii
ZCGfX0b6JTRMd84kMeUtZF+tRvSrpzAEzRmiyl5uHzP9MSolHcnbazBMG00wpkVFtu6a2ExDfQ6i
XOlJ7SoM+X7WicRX4jv+EQf+lSFyWI9tVySKxl9TYeFh0pdb67sq/lKN6Nm8VeadXn6/fDCbvCK2
+iZRQFq1jjIj5upt7G2QLuWPyb4NyjPnSOBlF+n1IOMy+x/G5F+RlgC2DqFdNNkQGX1fUIaWo8xI
/Yap7EdOoZOeZEQmknMTaSyKxbSyMezw44MeIAUcOFG7r51C8m6UiRFwtYirtrMcmEijZ9E+jHbU
tK4Y6+q95MS23kSrE7P4h6xubcZyZhbxCD2/0r/yN0rhmVf0egy0IA3yvXTshEyeCLJ9HaKbBcdl
X1eHFqE+3qITXZeIu2GCQXL7GQ9tvT4BcE2wjv70NSLjqW9+2IZkA2UHJUBsU2JujEVL6o3kr9H8
3mia1w+SZgypjgvQ2poZqhH5QxKD014frgYClN7svbY1XTs+kYCfTKBIuWtXKPROBmA5wRCUEa1n
nDaNDOj353UOuRdJkEoqUACOqSiVzsFQSM96zB54KhQjplBYxFvr+mt535ZUnoAaemvVmoJJeN5i
+k1QHq1ddEr/HAY0Czn7fh/tpE6ZRFFswSnTw7TJc54HbYL8yK6yGwv5tdhvUInmLjv1SrteDmrk
Xr7eMqECjFh1k4AMl3tOBmiEQSQ55p2bMBkJtAz3bQFFaqcEcTgfQmp/6f3hOfZy8FclHoIPmBoH
4oZo9xky9tW9/pBxmw2WKS22sy+LQzX+MGP7z6Yxni7v39azaC1FQA+WxWro8HgkcmGek8+Na3e1
W6fTEfH1T3kEtkYIkuXUee04WCHxMNfdaNYTXg3Et6wnxQLXncQ+bzs1byIEHHHKeVq0Ga880ymV
/ZLkxQn1HH3wmU37V8qHtiDMgyVLB7SykcArNW+uE7dqHxxDBhrb2v0mSAANmuSamWUR9WYg0mu+
OldRAln9wCAXDE5FZWnk02P54/eWJ0BHFg00m7hTTZyXOivdSY+PVvV9yWStNbLliYhRYHxc3OO0
ouZ5nK9M51olXy6vhevvRw/xbQcFfOjb1C6VhOD5Riofk8n2xZBeETrfdpYxemOW/Obe8SWvdNyu
FzqoGeq+2qFGeiYbFndW2LSnIZhR6twcJYZscwvf8mC2qPDJYlFMxAO1Y3m2wN+Yh495/NflPRTB
T7cpvHhcWbQlAL9RLPR+UZhs0lvx2KLGcT98x/yCw3jOz8NX3hjO67Y7y5WxgQuw9EGisI3Izwyk
QVdtQKr02OaK6TaOsusH7VxUv9gt8B9ZaLcA/6yhmWLb2jhPrEXapw8SirHfpLBbNcCDpcy8JDX1
VmKwBIX8IE1wp3pDTTTHLKcgT6/S4RzrlhuXf+cgXe477/K5bW/i28IE3cgcJUS3do1KNr3wM3U4
N6ATQTl6oewuC5KsSWwcKMbCsG0M9g1Yq73QGPMElPCqZNm9MTWuY5BOsocCyr/uoa2C9tuiaKfS
RUo/dCmQqHLCPljGXD92Ttd96yddlVUibu3fSow4DkWPO1IaSzwFdn1DlRlTycBHZu6Zlewv79/2
engWm2p45uiCTtjlUMdLC0FVDm0wityNDFWXbNrmajRNMykyTLohvuumsh31pTSGQGkbP1XivU26
l6EurhddluQUwzI/D2gli3/LCgWVromHKm6moPd5YTSfnBWBt4JPssLkrOPl3RMg8IMwrp0rYXSY
oiLslTEIu9xLrDyIwH2mxbK20y0lRwr83/0TDmmMxr6iIJYOcszLyqxdQmJXtZ4N59BZ3y6vaPuo
DJDrI16t2WKXjDNqw6AXDhIaKOkK/1GIiiDNVabKCEW3d+5NjoDrZT9imlSqD0HKwPTZ2W6INXWh
LHcmJu7+c0JvcgR1MNQitiK+dU3YuFWfY/vOxnyyy9LtTLBcmUGCIdOyyjh+ICvT/0GqoBe9HWMW
d5xNQbSMKHZBUfFuqJntxjYz/C4br+Fh5+hap0r/x+Xzk+2roCoD5i+rdYn16kUNoqXyLq2zXTGW
u8ti/sc1e9tXAeDVmNZ2tkDzO4zo4JGh8FieZ+/1fedLAxvc2fywnzzxpeu2AewV9nNQhjghFRuC
5dQeBzQLsn1zbD1ePy8rdtm8ACtRwsIcK1+S3iQoPm3Kmyxa8ntV6dCjOFjzXWW0sy/ZSO5oXlia
GA2geaTMeYOlga9uAa0GdjLllTUWeFV44w+S2YtM5qZ6vq1RrHpNEnT898QZA+ryWnN0N3nJNY9P
KWBF5j2E5T71OJe6+XB5tZvauRIseN1dkdf9SCG4Xp5zVKCVQccyibGRyRCQBYO/0O88pVMwF6M3
Z2DN6/9MZP2KYqHLzxu+Wgn/ihXyx4qphKUDX0q/5UOoUKh/zdmK+335qy3OH0QJEGYlg5M0XT4F
U2mfZqpehUw/h+Uvljv+R4ytG1TXCQXXy/sVKaodOyXoioJ5acGnsdcQTu5kbwa++R+1/U2IsBaK
KE3KWihAw65nZOfUw2UFE2NPH1YhIIVCoyatc5y+fa3tiKcf+pcudaOr6AldUdDrOA0uS9xUNx30
/xqqhHVTvEtaUmc0rbFtFfqIGFgN4y92JKkR2ty1lQzh2jQ27UPKZaTx2aAPhizOKvt9AfPGzJqz
kthDYGLgreG4tLcll1IiQawLxmQ48BIkeA/Y87Lv9XjPWCI5CJkIIWBR87HElOCa5E3tJoVxUo36
ePmsN1+j9ttBiCXBGoiQap2/oHhbaHtE1o8zpnjLV47VtVd6svQ63/kP92UlUDh53en1sM1wXyo6
Rh4dmqCP012uK1/wkruvEhQB5WxXhYWsFnLbcVpJ5tu9AjhjrEZ4TgW2U8n83HyIO9NXnHvDeo4d
RBhUj5LTLKMtkp2hgEELeH6rfsBrBOL3iVof4op4kjMkki0VIChUEmYCJCZ4Ls2zgYGwNOgw9pEX
7cjHHcnOT4Cj1ulZM9khLO3S6z+MTm8zr0314t6gkV3vS1aRK6MMtb+LKY8XlyQVbT91L2yTAtUN
FY/W9wfZLjRJugK+qFOSIJzLL+rAJHS1WxjoqLqjI9mKAUQiA3RmKN1QKfMQEDuwTIIxtDfII0sg
RCJETBq3TmIrkwoQLPLQrbpmP9qFp9Yyh2xLBVdreTUwK72vWNuWJZLgQRih7h9TnJaYeug+tB4u
6+GWD7aWI9yvfNKZNWRwoOeF+Wl3PTV/zNppsp6t6kaX0VhtObUOZ6Mglq5aqM59rwMKGDiHBuHB
wHRuHJK7jbIfyVMbyy7X9hm9yREMyWzl6AcqrTEw2xtbX7zeuiv7WnaDOeiJoOhoqo05cEiHawb/
itURzZNdkllZ4DIffhbeoUvzgFwISpz4qABZ8efmot7EieVbVpLkNWN0DAz7JpmCAkWFsnZumQjB
dkUjmaeRYN9iI8dUWFCvNKdpZpKNk0nhyLjaN71MDNvoOPIp+nFJqzNYua8MKRvQFuatjkecruHM
Ha2bCAy/ugqC1ybbabS+d4p018e9r2fdeYwatx/0xL98o7aXBwZpg3dD0lfjvVoeYxgOpYQ4J7s6
N+GDrgRR+3hZxKZ76RAeijGJiSI7oZRP77VqIJndB+TauU0eOgy9Cv3yUP/jnIj7yyWQr97sWhxf
8mpJdpG0zdhhKxvtmpiHsd5dXs/mlq2WI9hCcJMqrB7w+2RpYB9Kb6SqZ42GBLql2yaYQabCcjBQ
pwVh5ia5Wx91fz43pdefxn9ex1ScZZG5TcRbrUxAPGJSs+pjSDSUeW8n0XGcej+ZhkM3ZZ+yTCtZ
AurRqNPipuOohy5LAv+5ivfxLxariqog1huVeVGWTQztdlCo4hoaBkIqbIAnNjVBnU+55Mg2zSAB
Rz+iLShcFVPAoIjMKrWGuNFABsRBT9deaaZFwvWwqX+YnYCiWAO0sSK/XZ43SdZqCAwPw0PVdAeN
Nq6uyEaKbK5lJUXQvrnJtJi29RCobermnbFvsuz4iYv0JkI8nWUuciduyBjkveOzqg9S2zwgFCG5
r9sXaSVHMBShA4KRpTAQQPkx7+oj5/opMZXdvkWBDwoBZNkVyfmIjfpprHfZFGqwS+TvesKEvfbP
gUoilpLTMbm1X2Gc0tA5rjIdhPC2b7a3TihxtDYfbaDm/q+SmfwDVgJSZtWWxiCAd9qWfuobk2se
zasFfM8YUou0x162b1yjPngoK5ECbit6Niomx+3S6oNyNG7NtLu3InJqVfVucOrny9q3vYUGRuJS
HpISOxHsdoi0kXZDYI36WQ+rvar8eVnCtiK8SSDv97DsqVUjLzoiAvGg2pFrZ14vS0VtQjaa39BV
6VB0kAq6TU08resMup2otwqGStvRs5K9tKGs9XpzLfAPTBu1/w5o4d6vZWrTqigp1kKtA5lrV8+O
bfH9E/vFt8tAWtfWxJbbLrUrUJJiLcR60fq/s+5+QBbvsoyNGDz8eYTrKKWqCa4f4ebUOsmdxiqa
wP5jee22y/b5Wd+rvgF6KllcXCQKgQF6L028RoozTiZJesQ+0FiAoHHsl3/a3xodnSeLz5PxY+/b
snzrx8PCiwVjEzWdoC3yw8Rn1hCjbOoFHtDIR5pGN6hwdFGDLwHWj68xiDFU20BJK5p6xQIyzY4z
I58Q9Q/LIU1dY4jKYzpliwsIHD1Cuts8Q0i+U6nkYn1U+veCBaTol6xXJguCR2XHpt1CHV8xvVrt
fImy8NvzHpLeC+IfskJBxZmaIo77AYUU4Avcoc9QwcH9rKL4RHbvvTDB4mZzWSolysgDdRprdwyT
QGGoHZpiSeDhI/C9lyNcZYcYejJRyElMf1Ebl9m/WCfEtf6dYgi+HWswvYIl3RgM2nTXTKBha0A7
TmWV1h8NxjsxYnw06aqqsTGxIiiH/WzcznRw5ymwoh+NrKnk4+uMS7JgJAiCQUQcwoOkq9rohYKe
uAiU9DeMaG5jnDS1cidwFCalp4SyCSDbp/SvSLH4ruclvETt4RTVnIyEnfNa319W702YeFuVOPeF
prnOSsyjC+z4SMmx1E+WbPbwNkS8rUK4QLYaZeBJSsagZ39l9d/LcMsTyET9m1XMjUDfcHlFsk0T
rlAYqgO1wgGeXns0nYdONgJvw5V8pwiiGcxVpSJZWOKFlLld8JPZObnWOdmOsSt2KHyWOGKyFQlX
qctCLQOaww8jgze35i0eGD8+sWkY76MjMGTB4xM2rSu0Mapb/p4oyMnBPL/EkRWYbGramwiRydzQ
qmlqqhRPWfUwO+dlPqvql99ahWjXs9rstcWEps0RXuNxBtJ+WcBp8yxWq+D/X1mDsKw1qyQ4i0lz
AmS1fJKzzxz3SoRg2UCJVYD5DpDGlujRHkGBpWbNb+6UcCdZ4RR5Y0Vj0Gp2tCuL1MZgyljWeSvb
LEGrnCRqQC2ClZBYD8ZwCCYiG0SyqVWWZuFKEtVBs+j781gcp0mUjoML9Ck6adq3Nnm+rFWbIhwK
Wmlbx7BysaTMVqw5N414DDL1WGmT2xHfgfd7WYjI/vJqLzVMGwaLNIoaNVU4kV5lk5p08RDwborp
Jgui+9EtD+Ehf558PVgOkeoeZExXW54w6B/+lSrmBnQHUXtaA/45+QAJcr9/4dUoaPsOolsZjm1t
5FoYeX9WhrNEFVOhBlFzTkC+b1iHOswk8C8TIvj2cV0aqGLAaWnspoGr1vWgEi4lpyUTImgdHTNM
4TX5SuBczxgCP+OvY/16ihxkIKvT4Z+xApu+KRY6q1hLkR6r4dqZ/OEX20tFtXtVy/8j7Tua4+aZ
bn8Rq5jDluSQExQsWXLasByZCTCHX38P5Pfz0BBNXPtZ2BtVsQdAo7vR4ZyViDIiljHYaFsD0tFN
RJ2bFDMZZiOCatrcMMWxMX2PVkbgq/6+kkTJzXqh2DB1+ihFH2TlUbJ/7N+grTBDWYngvCQSYnSx
ZquHl6xTL05j+4geNsOLLZQOSwe82wrNMO1cps7zvuTtW3QVzSe3TT3S4lZj9u3XC4++Z5RfZZA8
//0rHEqhavgHLFm0m3C6t2SZ2eBBANM9vB3qs2rkruUITN5mjAMBFnuJq6+bM0p1qUk0QC2aXCfE
HaQs+epYk+qXeWYCODovB3QdSsskgQlYwbiwbUudm08y0g+dWUSXqmzq0S8KJxNNDzFDyL/HWEMb
Xpt4wts8ilTRmCOgsho8/BjmAHB7u+qSDb4pfdg/1S3ntZbDXT5Y/EqR0EJ/iLJTMj+O9sN/+z5v
8MFjVI094qF46kKVaEdjFmEqi5bA+V9AKgwmUrhIrk5A16yik5T9yxNlvUvcxZ5srRyphlXMsefU
l34QaCL7iXunzd1quZFIjzo8ovnOUYN20btgRFdm2Jlp+ZTE5RerBlTo/sls32c4egOAHZoNhpHf
rVVEmxJMc1gUe/LDE5+RXBhewDrm40j8f3lZKldx/Bs2R6IqqyeIA3aIOynEa6Xo0OWugcm7Xj04
0oMjKops2uOVSC5lKHWDLYOPB8cG1l807ryzlu55Lp1/SDOsV8Z5fKnru7wecHo9UifkTT8/7p/U
5jLQm4F8hWNZQJb7/aBqMtlEWiS0t06xr7V4lQOHsiIili7BPeL1oe2AQ9LIQ3eQMaioKZ8nEQiU
QACvAUNj233ZQ0BHY28EG3is/EvEsrKa3IHnJhC5rBHhpdL4xG7csgXApLD3aStXpgBix4LPMMGZ
w9a5iiZkpCErhz3A5HAJdEDejuD/CZGcYUlO0XDE5qYhswkEUh0tGia3JNJV/Zy0aX+o6bsyAlpL
9u0ftGslgNPeqZtHEEPaaP7odJ/k9aGe1TfZTJ72xWyvA4U8kK7qLGv2+6YNCrUcTYJDI1Lm6W2E
wUFy2BexeU/MqwguKJZ1tBbUOu5JZN/ZwymOzlL2L1d9JYKtcnX0Y7dkyqwiBsqbxgdcX5AksWAV
PMr4z2B1JYO77nY/j5EjQb0ajKioHshbQNuIlHrtkXDGiC+QBlWX3NdvkrMpmNnb6FtG2GWioAui
Wkx38PBAZmXg8TIStLffRyFrX0hvvy6ec+7C9rh/WNvuZyWKU+yoyiJUd3FX9bB4UwUlIMVtF+hV
aJQcj6LyxLZqXNfFqcaAM1NHg0Xmi2dJ5GARz0xFHlUkhFMOKTIBoEuhfyT5MCappy8ACtYFo8ob
9crfj4hTj5iWuGILljJ8AB67L9+i1BIsALyEBQLVIRsJmD7un5VoYVwQl7coiKGtDh1VtFlcQFZc
FhNTTIsDyvR9SZvPm5VScLHcDFbXrDUQJFTINi+54kql5LX2Z6pezGJ2Y0k0AbS5NOQCQVkB4jOd
R03DtJ6ZxhVChK5tXCVxPtbTeARslqBFe0sMqFFVHWyoeNXw1i8m8OroGcLbyR6OSm8G8WDclWP3
d1jBL6aDAb0jgYNqmMWnV4p5Ti0QTfcHaiheYpdBow7B/gltr+QqgjuhQUHHY4UU7QE9XO05bgkN
0LyqhI7cO/9RFBd1F2VZ95mO1UidEyx270kSOemtKDDdCr7Xm8bFwVom2cpcmZhsGN7KeTi3stsA
MBptTp35L/WilayXtuqV/+hQ+MqVmtmhhnh0CMyYemUjmuTd8rVrKZxpXcwlJ1gUuh9T595RR9lT
464WnM6mEDQNGzK6Rm1dY4qyWkoBxCmnwKmAYNL0JC25rR1F5CO2Ii08f9FOh5Y629S52EStIXuU
ZeCEAkx5tK1nq/g01fJtXVjvYxBJGcQ+gJjOt5QocJbsx76q895QZ5cIXUeI8JBy0S2+5cCOC2QO
Gpn4xSk90reR73hWKMH7UiE4D6eEr0RxK+2beTYjTCr7dKaHltz03Xkx7pX2i/m303KvRHG+ULLy
rrZJPvqoX0dhH8aH4j095G/k/w/+RdGyOJc49xNADqRh8FN9St20bd8pAC6m8XSa2vKmqFR//8g4
pXy1Nk4ptZK0WhtjG6Us9qycnjJLlJnis0avZJi/K75mDkPnjNXgD0EUsharPLRkLwrIqWHe9776
ywTp/wTiismywzJi3HWmkUQxaWgTvyXvnHpyS/kunv/OQb2SwSlFbJdRKpcO8SfrnNDJrcdwaURj
PmxnVmmOV0K4ncN3rVhe4sFXzcFTMA/dd2AKybpjmmQi08FFEq9kcX6qbQiRpUzqfTaLA8Ict/9c
BdKd+U36XhPXAL2SdKovw9exc0VkdNtKeD0vzm8Z1ESMliq4y8lFQ7e2NIjwEzgn/GpxnMuK00TN
pw5X2BlRYjz39W0u4qYX7B8fsaTalI0mtUFvp0aBTruTVTgX2SAAQa1dMsboghnUTPB+3zQX4E82
TVDWAO6c27lWHtBqw6xgNUnUteLoJl1UP4YDS2b7bTumggZTPpj+uZErgdxGTpUljwYglP04nR9p
n1UQ9N0EO4U0kDM1pKdBkY8LKR4H0gZZ1gfTkvmzBVylWeRP+doY91tQWvndrphdaoyO1A7QWDhs
MFCmh+g0XOTOZ2ykZkDDhHj9X76MXknljEuazfOYylBW3XnT5qFiBRYJ943ytsX8tcsIGH5f2Wwi
NlRBNwPg1SlIvuFdGdq+XeHJshwAipC4IuQ5oUTOnCHnmeZaj3OtiFu+YwBFzHmbCnqa6hMuZlgf
99e4r7mGzDk6JaejOjjR4CsZmKeT7/b4oai+j1GAjhrBJdk0L6vd5HycMctpmksEE4bF81w/zaII
n5/t+59KoMcSLUAyers5RbQqu4sS1D58PURHLHgm0xPDx6g8ke794ZiukjjlszupqcoOdQ0JiU3i
mgAKyMPOVR7q1K2fCLjFRNM6r0nLWUwH0CANCKO6rfKtQJ0qTVU2QDPUEAnVd+WBglbHdofONe4Y
dOUM4IBZdkkW9O9FlYptJfklm28OqW1HTcd4Af0ijdy6I25fPsRS6oKxaEqov6+Rmz7iulC+TaSz
pUJKWpBFVNKnHm/a4S0xRRebi8//pynXBXFaH+uDHi15BMwvBVMbNJAe6aX+UNyxTKgkiFD4hNEr
YZzeq7RrgKeOBc2NC4N9BDLiwbhd8GwHyl3kiUZE/nANrovjopXCicsZkA6jXyXUc5yjRg6qdpNk
T3J7mPX7aL5LRQ38mwESeu9eKLbx6OHM1lQVOgas59GP0hOGUtqqd2kXzL2obXb74l0F8T13suVY
eVOlg29TL39kZMfOATig81eAkBzlY+SJahjb3m0lkVMVk3YduoPp4GcgvwYIrpsf84NVuj11Wz9/
QlfyeyAx++IZ281LtxLMqQ2NgMKrNxDczQ1GPGI3UlpXVmNXXR5z89v+pdtW0pU0TmkcWR9oIfc4
QQAMOMDMUGI3TYEyqR1AtnxoRMWIzVu+ksdWv3qFJyXyWs4yE1/pnJeqWpozYyZIAAr0km8GJIww
NCUdWPaa3B3n8wSknI6ESy/wott3brUcLh4bm9FKzArRSHGKj9qlO2ohCNaAJihCzBbsGx/e5pW+
9AuKn77ZM2i6i5Ie41x0OIJt0zj31mtjPTbqhEcVMDmz0a1My8sG282FeIXs9rx6WV33jfcsegMe
GrspoXaYMTO0D5F62Fds0X5xlgk9W0AGMbAUYrWeMS1ouL801eO+EHa6e6vgbISulONMLIT/amie
tePwv8BDBKsnuqR86qrrcnk2G/hh+cyIOXLAch+QhCOIDCVQo3uyiEFQYIM0zipoKh1NScZ7LULW
oyZfUHc/NqPpG3Fy0k36ZX8bhevjjIJK1cHC2NTgO8fqhNr+WTrMGlBOrJC12Omi1YmOjXu1kRw3
h8gFVudMjzJeU64x/RhHB6bCBjEHoCFCPPlql8gCayvaVt5aLGNFqb4gGJhKd87DpHuDDvWxPkaj
0GMKZPFIgvZYdkuiFJPfBXZIASFy6GT3e+5VruLNpxSB6vw2cX+IXjKCi80Drs2tiSoS815pf2Pa
94sksLii73NPs9wE75M84+zy5q7qH3PhY4IZhp07rXOGIzIdmdg2XitTADZwt3mb+XLmQjfmQPXl
I9jorKd99ReoI09EU7UpuppK2r88X/owD/tACstAZEUEFpGHGWgojZUsmfGQmD+h08RvnTAXtvmL
hHCGI8+yqogXFRqeq7cxivLzWM6uHn3Y3zKRGM5gTFPTqbUB9zGDCMkJ9OluFuWTRCEn3xw59FNj
OyMZ/fTHFAwnwB/73Rf1m8U0IUPMaf5l0+fP98LVJ+qcdWgqZVISCVawVND9g6xVUyohOkQEz/E/
WFvDBNEyWpcwnvh7CIaGZlmW4wkBJnqaGVxa4ndHeqhPxWE8irDMt83QVRinEIo+OOYgt6M/OY6n
JkBKyIf7Us7vNQ1gQ0SUT99WjKs4TjGGucg1p6/Qm03SpyXP3xURug6WWuD4mYd4bSSuYjgPolm0
7yIZTWcVvSdJ51bas7J8rIezM1O3tERFX+GRcapRTkstOzXkoQJ3VnzMnx3UpzH4yUOYv9+/XNtl
JKAU6xgDYACnnAkE6ElTDkQa/eQUhRT5lDENe7+/IUERCqEXtw36L2H8vHSpFla7NHiSD86pJw/E
+ShYzbZBvwrg1V2zYtKz7PZPJr/04PQBJsOAM36qEF1Uo2eKnO+2Fl5Fsr+vHjlDhbqptUDpM3pv
dW9m+6hYouyCaN+4i1WiNSCpbLz2i5vJZ0RVlgLCZfmN8tD7wKBwm+/LP9V1rnphcpfLqubJphTL
muk7w/g00id7+L5/Wq/5sFi6ayWDu1l0VuOxiRG3s6Ztq3I7X/Z0r3yQYldpwBAgB8WBzXmaAePd
jf3inzzL9ei4mzaZEvx/Bgc2zEGR3veqnw2n/TW+vNVeW49fMvjRlVY140ppnN5nLRzBfe1W3tE+
TEFq+XLjZk/oygT+aHe2Gja8dmr9ckCWI/NtZP1dJzw3qOeK4jaBylrc06+tMqCu6dPo15iGp59s
/ZHKhsDzbFvN67q52K0aWxt4mcyK0SejedtFdwsmT9Nx8GRy7BsRDOB2seSqSzxOM/rxF6lUJdDP
IhwFhwbIzQB9dUwRAwMg7Sk52I/CDPFmhnElk7M2RaPEjlohPh0NFKtpwHBkmx+zD74aIYWicIG8
naHoZ7ASXEgD2Y0XcSASlt5NQI7qvOSS+1UoqhVu+/PrGXJmh2pJAeRaPHkTfYh9y46+02kOaPrD
aMZjp0iH/bvyhyjsKo+zOWUaoRI/2AhXZ9cO02P6UGd+1rhG2LiqqyL3DjsgcIBsDXv3k7NBZIiG
ygDVgD+UH1HwVWNQ/xr3sSJqHhOYcIuzNTNJZaOVUfIFL97ZSBGP15OgQVJwXDwcrzyC4FXGGCkS
tO/7/qSZt9XEMmLf7ORp/6QEBsTmDEhZFT0GlujoWyBy0/G87U5aKliNSAZnQDAXN7dDjeiuz86d
5Fl1kPxlK9L/gvBf+sYjJ6iAsatrgvxkrGV+Su+TTlRUEZy6zVkIxRydztZhkqLy3JNnOon4OUW7
xP6+ij4MzCLZjQIX2hhfijYksAlNLipEs63euSM8oFKVx0439QjbDAWlDQ3chMpdLLm9L4VNqI3i
0pvgUtqcIVAss+1IglVFt1pQHtJPpYco7oBi2GN3YIGwHmOq0BWd1h8yvFeF4IxBki3IuCboASlp
HDS5eYii9pa2BipuBgBms2COllNqoz7maILWWdFBcvYhcvR06GfY2i6KXKt+32udZ0WiyS1RuM+P
OWRakeeahUgyQ9dYV7mZn3tLuMwg3qUhHb3/ZCf4HjVH6eNxspBaVNvC1e1DOr7HzPa+DIGu8Li2
DuBOAG4AGYluHrSi8lSzOeVNfWkGEcSrKGDlB980K59HtFcR+GCg8t+9AA/4aDg+2t+GnxiOT4aX
nccv5UVMoixyj/xox1yiTxJ0qsgMh/PsLr7m12F627m1itb06oCZQH9/azetFxu6VoCJiI5d7m2Y
Z5KSLj0reNQnmoS19WX/+5s6v/o+Zx2zPoGDqjCkWJbve5Sa7eVtl3zdl7H9nF4J4YIYNDsVU4Q3
Lp6ELxBa9yh6LWhHZz0r2e0ovGGsAeGVsVzJ42xXlssaqqQo3sxnBQM4IDE8GecMzXeiKhGPavTT
fa0kcdaqLuq4sEqkXyO2DMOtCygFm4uQvFJij17jbB7/8fWwEstZqmZEzpzMOjowpDvSy66JQqls
CJrFRcf2YqpXjs0aa2qhIIoi8O0SMOK/5jgGDCaVEeKKIvnNx8p1SS9WcyUsbRxbT2wDj938BLAc
t1Rsz1Jt9Nx/S5rEbzBZua+Vgpv1svqVwDJziF2y1WXI/ZZvDBFwnGhB3M2daAwMltlA/newvHY6
zN3HGXUrVXWT5H2XvdtfzfY9NhwgySOYkXmq1STGQHIRIY6aalp4bWz0x0GWZ1QWrTz8b6I4k6Fa
bVM2pjb6wM/o3BF0eX6jIoWqDHolyrqwTXp9k6/LYsteHZI1ycoURQh74nf9Ifn4sxGh/dCmruyr
aEMQIe/9QeevAjlTlZgJadUGb4QOOIwueCDDOJw/yEHsAQvCT/7jVnKGCj1hkUZJz7Ifl2H4pi53
E7Kb+8f10v67t4ecjSrqSrLJiFer5sre4ide/o79T8KIuvObBckdD4uz3nnSSX3cl70ZGNjX3eTs
lEYIyasUNRBdfaiLN44ZNO1NMj3sSxHoPv/oAjKQNBroxfFzdQ76osM00OKmDhXF4Ow0Xm8kqAbY
HA3Q/7i+t5nO2RJVcP7xZyQ4jnWoYw7SNSmaoV3tQQ1wsw/mo/yAJ3Lk/JO1usrmnnt9RZveLCFb
UpBrTIG/Yv3TWV0lqL9ftcWo4l6LFEQC2XE2A1se3WgOhlREsLJtd69yOLs4VJNuxBXUUZrv+uRN
KkJYEn2fM08OkrRxNiJiyh3cJsWVe1F8IZLAGaWG5CktVRMXyglbHEeeiUhbNyU4KmbuMXVu2jwi
fjbqrRTnOO1aBT/cp6gVjKlud1tdBfCuXVEjuY4n1KQMl94sfuXHByN2WTSbhwNomOaT7JaVa4kA
fjav6koup8ZVrBu9IkHJsuaDTj91YArS/X1rsG3CVzI4Re6jeYgWFY599DB+jfnYCIRIGEALGXew
sAtw00OtpHHqbEn6NBUx1Hm5r8BkhaF1IBYtofRggF9K8kVgUpsWdSWO026a2mqFqiXSPlPjavON
RCa37YtDapmCfdw6KowjWphwQt0STXC/24NWUiNqdxTZY6cBxRpcMDBWjLIL9o9rK0xai+EWVCld
Vo5pjZ4enT7p9vQlp+2xHxa/q0bQZjqPDogt9kVu7SGGZQwgTAFD2eaBapSS1mpqFpWvxmnryWkD
GL6486S5ciPjH3IKAItVZUWz0cpgcM7XSrqYSgWs0dKeLXKq1XeWqL7Bdoh3SxhqNzVM/yNzyXMw
lnoG2jMUEH2zven7p2QWvANE3+ecOLrJqZ2xPte2SlxzGV1L+r5/IJuJ9dUSeM+qLJRqUYn+gu7r
7ElfAQ8b6B+dxcUMgBEqhyY0Edh+FAjdurlroZwtWtSoGRs5RXbzjHn2oA0jH734uo/GEKS3MCUt
aszffC2uJfKWaUG5OlH00befzQd6Sl3FHd7PH7VP5AaRUeicRGsUHN2rynI2zHFWyPDp6O9qUPGt
NVWgHZtm4qp9fDeNLGGSKdLhqsBFcyjJ224iB7K83z8rkRD299UzgBEz2C0wdnzZCIbxRo5cmQpC
8U23sT4cZjVWMqQoB/mnkUEdqEcQIbdefCi9HoMHZxmNSNFhf0mbR2MqBkb2gBus8Eyw3VBlhcSO
Ro9jkMWQs9E6j/siXt7MryzDVQZf+MwGauTLjCUtjhsfW+bbz9U7vN9RHBO937f3byWMu055Njik
MWHp4ndsPIklQfSP0xlUMbeIJL39pW2mAUHe8n/b9+q9uzhFRzQjxzuN8bQWvh1aQRbQ99G5xfBQ
6mlI+JQ+62i0ZRdGa1/+9unZGui50ZUCjJfflWXSSy1Ky2H0G7k5NFF3s1BD4Bg3dR4AmD9FOPy4
F1G1EkTtME9GejMkoaZ9yJ2H/VVsn5llgK8P7NhgUOC8U1eUWW0tNgqXEfGsIqjn6h0h8y0pnqiE
Xl7noUCqDtx+XpecTNGV2/TDK+ncJta56mQJhXrq5Z1pOhin791Co+5YiGjvN4OMqyTev5iWHI+K
xC6C9MlEyxAG+r3B8eruTWI/D9lXwbZu5R91ywb2DyA5TflV0jbS83aQENMYeHGjhno2T+TEsvui
/MEfDvAqienpymhFA4w6YEVgfe871IWqwLmLjj34yFCPFuait+2JDehnkD0zgl/ODMuxsWDeHtLs
WztMEOtGp/menBjPqCF4bG9esKsovmo3NzrqFZZc+Yp0buVLWwriMtH3uaU0qg6ghYwQNP/dRlLm
KrUIHXNT51Yr4PzJrC+L0ubYrHrMn3P0sSLI+VrExpmBPY9tBqCj4i/BoF7S0Rha+78D4ot2yA/E
Wb4slW8kM4gMiyCrhc+rTeVeyeBsRqMuldGDewzlK5ScjznYsdsTi5dEjZOiI+LMAzHkZu7YLTJH
y6UKPanNXyKz8fvFl+KsbmxTAIjkmC/8TJzbuRO4KdGN4atvPeBesggFbtSLTDio5VhLbnEp0QlH
Q3BjC+wOix9f+fvr0fB1uFoBiVvLrMEQaIEJVlnzJL3TXcWzg/Hy12C9r3ZP+934yFMUa+oIbWO9
Y7pHgxiA/Z5OXUyKLSB1UF31OB+TG1Id9xcq0Ay+CqegNpAkDp6mDUlDY6EPSewIRGx6XzwQASyi
GgzA5Pe1VU6eaGMJEX1+WaYvVXIEH5QgiNiWgeDBQmswSMG4fGKrNTYwCFrsH6amTOUyaqDIKb7s
75VICNOZlYcoVQBq6nEPQ6pPfjkCmX2+LYglUr1NX27/Wgs/wZJ1NOtHGfsFEo8Q1J435WG4dJYL
rnQXufNHxm9aoHwp2MKtlKy+Esv+vl5d3KeOHWEL5WhE8e2SaafE8RvzoawEDuMPV/m6Qk4j0gIT
VHWHyb2f4/etm57p0QpVDIuL3LpoMznLZzWJafRxWvmD+aVEKk5/EzdP/SDo7tm+Rb8WxAdF+dRI
huHABZoj9RUzebJNEbK2QPn46RTDSsuGTGXl60mNoVxTc8dUfzR00XS9aCmckiuE2s4sY/4wk99M
zptiFjwORd/nLN0Qkb6nJQ5EH5ZvelomrlLJ/v5FfaHOeG29r+fBfsRKlwe5j4aJUGYO3NljTT4N
wIQ9NnQO8Dtv+KFhjpm52eKD2NkKVI6fVjFBqFgYKZTBNpLhHsOc1EXnYXank7QIWzTDi1bLjmRv
tVx4lEyOXMw1VrvcL0GEaT76BUiC9ROCSeFQP7uae7I4K1HETYb3NowTTf05tlxULAtAedDhPh0/
xbOoViPSes5S9IPa2Q7B41DtP9fqJUPaTBaOy4j2j7MRw6gn5mC+GFz0OHhF0HxhkT+mYUP7UZTl
FphZPmOaq6YmYUIb9wtTxDOgvDB4nmefrPhW6j/uXwOBIhpcGqFv6xKgXlhXbF7m7paOb4j2Q05F
SLCbnTwrz2FwJoPW+RK3KuQkJ1bMKwAAEt1ULzuYnSPh0NlmX9taHmdC2oyapWFnIJCTUt+Ybw35
pGStWzdhoc6eYjzk+vfF1v7jNeMpEhNZz/MBdAC+/mCHGH88D3hm+6YLOns4rkbUniVSFHY1Vjas
7dGwvORV5VvaYwTcq+LBdr5bSuUCGd3dVxSRQzY4CxJ16HmwWpygHCpoT5mO9FjfoDjqxcLmlO0E
9TXOMDgLMk19UkxtRXyrd6NnxpwYnVqkVA33pvfZnOLln4B31grDWZEFDdGzlSzI/zRPaVm6SxUu
rYhalfmUHctocFakdpwon2fsIbAnT8vUnrr4fv+YBMaQB4sx80QFjAzCJmm66/TT2IVWftgXITAZ
PASyNpSR3jmkQm28O0hxODlgaNRUt1/+423iCS0bE7MGJnMk88PPdIuNBEjrq0GJ1n9RqW9z5xyk
hwGIJDPw0d/v0gS0j1TSIcxpPpjF49ydhRm4reMH+R+aeR0TzIm8dQCWOKG5Flc+HlNnArCwsjQF
h7O1irUI9veVRdCdHoCWFBE6qleYH1i8LEm8Wq8FDxCRGM4YNHWj0NycIWa0fNOqwrTTPFSuBKvZ
UrX1ajg7kJOiMjILYtoImGPy4hmseji2R21Snve1WnQ23P3X+l5T4himNJp7d6i+xY1gLZsucL0Y
7vLLlT5mKs0rvNmUYPpWe8OluqDO+011QQF5ir/sL0gkjzcFZE6XIVHgAqNn1ohEg/xBumtfOgrn
t+ImyU0HsVofbxemsm+aucfTF3g8B+MmwzjS8jABhn282IK3lED9eMNA56VojB7+YVaoG4O6fm7C
2RTxbf9hBx1Qhzu6qmgvf19dpiSylqYHZ6df/mAdmdXb3ENvoQ8IojsGOipqPt7W9qs4tuqVODzq
pSRJoSCNZn1IJXpjtUiXT+rFKOi3feXY1varKO7+SvWSgeAAujGkjzECWeO0//2twMRQQF2InLyB
hAuXa9F0qqpaDl2Q6EMjB1V0GBwLJY9jb4mI5DeXchX1oparXZvtqO+kuGO47MmFjAAtG0WTTJv9
O6vlvMQrKxm2UURLssCq6p/0swkkQHKOz/ppOC+eFEILL4DNE0dBLEblo4W1VE4fWidvTbWGSep8
DBMYQC+SDqTwxiDCbFh6X3ipyGRsauBqLzm1iFCfSscOCs9Go81QPrRhEuiYzCQfJi9CZql4cPxc
IFV0gJyRH0hCC4BjQxcL+RBXNupE7/e1cTOeXO8kZ9yThDo1UtpI1LtLkB5BUkzC7jh5sYrajep2
nyQfzbv7Qjdt1GovOXOfanLdmgn0srNPJP2GTgBLF6xLIOKlartSyzhbJDvTcIt78m0c7tX4s6IJ
WtfYr9zRwZdu15UIp0HVN2N5g7Lt3slZ6klsHnKqg1FWb4Dq+xzb6bGMEkF8IVBEVf3dFPZmn2Qy
Rrt8wCF6lZF6RPlRqbeN/k8P05Vq8NBrpVTVZqVqlW9+Mlz7XAWJHz9rsje+YcnG5JzW4b5eMHXe
21F2HVY72lpzRNFCVvl2XIZta7uAWELzpHSb2rFnTqIFCm4XD7BoJERuzLRGpCY9aUqoRO/2lyP6
Pmcy5l7NiMVeA/GcHo2m99p5OOyL2EzVrc+Ibelqy5QWPYxL12ANvdvd1AuKvPkZ4+In050OxoEh
AmSH8tSePqtH0cyJ6I5xpqO0a3NRKpjEun2s5YMW3STqcX99IhGcpXAy4C3HNqsZmAcDs6XU8WZN
VKsUCHmZ2l/toVwMPTV1qB2oCl2aP+Tp524QLESgCzzAmiylmZ0asORym7mAKHFTU1AWENgFHlhN
ySKrM1VogqJ/a7BVWvvYd54GXsf9IxGthEsfGVNdZhFgLnxKP6rpc10LVFr0ffb31WlYoz1PS2kg
VsbUJfow7EpESSmSwPRhJWEc6xlZZhMRWHcw7LtEhNDxYhh37BhfgiLz4nRdAf8mn+tDdWJgsfEz
Gp/ufmIl57cdCjbauToAWcWnXn9Uv4gwSAWmVOPsQq21U1xLCexCl85ng83qZu0NSNrcaTKJZ0iD
qFNcdIs4a6AOC4JaY0QvK+gO6rHzSzvGWIeaf9zXP9HKOJNQZno1NhrTc0N/7DotSAbDK3vZywp0
MyS5aPBHoC18cYrV9drChD5qb+PP9lm75M/2DT1In2yEmuplvNSCuEKwkXypSjU6S0pmuI0yfU+V
O02/5OWn/T0UieBiCL1ETFnZuMOTVLjmeJvKjRuLqnoCg8S3fOpd28kyeyLaxgdzeh7Hp4jcLrIs
sEeb+eyVC+T7PnPMfinUhkJQA/ClEu6ZdTG0wqPqh6m9GeiNYVwU4Jvsb+Fmw9NaLGdF7KlK06Lq
fkIz4m1l+8n72l/A1UvD6FHrBPK2d9PUbZaJtWWTE2f2TW1NJYKVrlNch7iKHZTG18UM9pe1rRlX
MexnrGxj0rdDMSXQjBRpRPlD0d+M/b9kKJSrCM405bYBmPoKJcxKN0EWCog9chHy6P7heK5SOHPU
2ZNVDQXM0UvHqXIE3ox22110t/isHIAMJnrTbJuJqzzOLMkmaBUjCw6+BLiDFDTxaf9gRAviW2iL
eZmduMaCWI9L+4jxjnMeTp7tph+zBxF422ZXq3E9JB4VSI/iNE1f6uXh4n/KJEDF0fdfJw99pm52
kHznjP6NU3Ezu+NFlOzZtvC/tpLvqO2tZiiKFO5TnaXQanDDQEtB49ntSX+MDdHUgkDlebAgh+Ra
ZKsp8bPEeBrsr13avI2o6LEhPD+mQKubZSmLKRsRzBSA/hX0RC3HxXIZIpHidY9VSN7v64vAXvAd
klkHEGkKWnlfai1/mCK3r3W3qX9gPlFggEWSOJMBuAU5A2Y2NL9H6+4kHVK7fbQb+pZm5J9c41Uz
ONOhpzHJk6qARpQ/RidxNSPQhbR1zPm9jt6uQjjLkTklmWIdz179gbHmVJU72MCNa33NQzeZ7vYi
LHWRvnOmQ3XmNAVYceWT5djmmNfvb6PpblEW1ySi2PcP+Z5fq+NHVHsMFxgNCwzTH+NBPtTozeu+
mCDusO/1AIPMQmCs7evlOKoMBmUQY3H5Ttq38qJEDhxX/dDTQLPfdrYoRts+sqsMrlRfqMYE8msk
vV94IPzsXo2OgzcdkH88Tp3fiZrut1X+Ko/9ntVdHmRzMmYFXQgRYIjS8UEyMrxLDxMmVfdv8aZX
AQ2fgfZ7C43cnMI7mNiaAAVT+XX51dZuLNGw/qbqrb7P6TooqLK6mnF3m/nNlIPhzblZyHuQuPp2
IwkSV9trAWWiamOGD7nv3zcNrOxd16ostKDfaXVnLv+kBeovAXxVJy4A6FyyN3Z2qu+G+xgQQbqb
3AGXyGueRayg7Ne+shIrYZzKSVQf7YhCmB6ygZYOgBTs/oga8ASbxpdzFiIlvcN8IWyDY4QDFVjU
zUkwAwQqKni10UyvchrWSwaQmyWsoyk8kP158ucxZPWp6GaufZABeMWhMT3R7m17w5VYTvEWU2+w
2/CGrIcRI04AdIp868CmZNJANGS8eV1XwjjN05KMxBorL/ZS7eogVhi7W6KaoFEUzR5tHtdVEp9K
QvDuFE7BBjrRSDuTm9L+um8QtustKwmc3nVFSiMAtyIp+0wOGjrWrACD8ZJXwEFRAAF5st94qS+K
yTat+EosZ/HsdkEpq8ajFL157vz/SLuy5bhxJftFjAC4gq9cilWl3ZIt2y8Mb80F3Hfy6+fQvtOi
IE5hrNsP7gdFMAtAZiKRyzn11zItHBBRXV7ceuhvbEoDVbVuGXjk2OuP2LhVyseiLWaWexlt/NEK
0u5KBXiwWX/VLWTm5tS7LG8/e/qvQAzFCgLrOKvyCE9UNeg85XN+Ho7NneKz67wEUCTA0r3xiGlI
oNNHB9lQwf9hAv+7WlukQM27eaJFhXfQcKgwr732fZlPWrB6EdtTJVu7bwIvwgQz7yiQxDIDipl1
55zfRlbqc/s0Mu1weUv3DeBFjmDXpdZYatnjlTJMsTNlpzR9z+txc2SCLVsYcSNjBEWMyy9VWDhx
8yMc/rm8iF3qJeNFiNgPT4p60MwGRqY56teVLii9C38CeVlbATZWQOSVk8+6BtAH+e/OSSzZ1pam
KsDRxx3WnXvjObc/aNnRUt+VrNssUDDnueBqWaCByJt0flLa6IrW8T3g7iQjufttAhs5QrKYAlWC
0AGnpT/0PnBYD3BUV+ujdR39BIro6fLB7Xupf7VPLEZrcz51OYeWc3U4zqS9bevmttZk5C+7d/9m
VYLbSBKWdBNZ7/78imgPlD2M1CuzEwnvlPLaVh4vr0ombrXtjVtUhj7N2IzAqZ28Kf9SmGNgpWeD
3KnFkQwBGUPnskDZNgrOorLy3ogiGHHKgjo+KvMxi4+XRUj8xG9q+c2aqmaIqqJZ0IFD7prsUdUk
399/52zOSPATTcZD0vVw7cNhBiV9dVf/yt0EuHyhw67mK/VKFtJIViS+c/JIMcuxgVLE5l3CgJz+
jvZFAyAYgNTSVKZaq/zNjjXZQtWlX6uV6j+tgfnz7zx7unwo+5fEiwhRr4vO6uwJ5jObuRt3qoPW
DhdFpKLPvMuS9jXsRZKg0t0UWhmSBn/CCb3BEzsHEF8qq+z9H/7nRY6gycD0sC2Mx8J0Krc6xS5G
0Tw8sAsAywCb8f/R4L+vBS8ChfuvqRd70lJogZ33V0NCD0vDD5f3bv3Nb6OkFxGCZk+M075r4VMt
Njs2QXdz6SzdnUbPptSKJLLEbEGUlGY7FlA65RgG1LO+h8qReasDR5gCkCnF0+7H2Ml+vS/e/HeR
IqhwpxnLMIx4+LLoc0Vtt+o+xaYsJ/e76nphK5lwDdqERnGWwEmM7h9CjNLN3Yg7STBdFyckl/yV
/ENxI8xN687gk+vitnHzuxC93ek5CwqfH6b3gO1vDF0EIp7NljIwUePJpz9lRe3S8RtQZ9/zGH/x
JuJUs8J5aCiRmXtLeKqt61yVgWvJNEfwJbGWlGNYw8JnemPm4FwokICPK6dRbtM5l6xG4k5ETOLF
mE11KGESoWa5hv0F8OhuMdvvSjBsNk3wJsk4ZXqkw7grb3ZNpL5vMVDvsUckxdv/R9OjzHsxwZnM
oRYzFfckcgzdKUN+2ok982eHR96KRDMSx/h52bXI9lFwLVFBkMmiiHuL8KYg37kNIl9JgCtxkOKg
c53Oitpqa78Z8dh4ZjLWj93v68TQAKVgmoAien1NKl1Xc9oisWDSL/r01NtS7Jz1hf3GaWwkCKei
Dno2Kwld323gfvOmo+EP/tp3WLnvimc3ooTzWLSiN1moIzmjfBumT3H2mMzvoSwxXmSI9e0+7XiZ
W0iOGGF2MJPuuWl0r14sSUC2q1obMULeotCHntcD3vZMuyrLj1Q7dNF7tHcjQvDmfViVSjpBe5Ol
9slsuBQgmqh7VF8uW8m+XW4ECa8aMAChW2hS/5P7c/nXgjirVYJ95dgf52fzPTazkbfq/Cb0W8Io
ats1LiuQm6sfMbXqXF6R7HDWv28EKO28AIAWOpA0P5PqOgrvmljWN7Rfp9+sQoj5KsqzhnWIJQoe
X6EzIKgS7aGYy2PV56eeUA8e261D/ajOoSTLKVuf4BS0EiQFrCfrcPb9FOIHPCqyBi+ZCMErVLoN
RLoJD5quekr4D86vzXd1eOmabakAYgTruqAGPBzjjGnamh67zxErh6CGJSran7X35FheBP3OXG3U
weRjq7YVtkvJv/TGY4NZjFx2l6428taL/ruY33nOjYyFV0uikyX36B2Q090CiBSmh2aUzw1iKzmo
8+opL4kTNMCY05jyBOXQiB/HpncIvekGMAu131l3q6fXSf2uES3A+v3vcYlP3IUODTFtRAt19TOv
vhv8plL8VrutdOIl4OLok3MdPqf251CXPBX/Dwf1Ilq4N3gW5myu0SPc/jP7gMc5Jr9sUChltyvO
efhBFqzvP7Zfliq+fSObKp2u4FKfH+hnExmzMSg/mppDb/NrnoOyiRwn2dTl/kX/7xrF9uuqn03W
m1DSMbvt64dGe77sE/crI5tFCddJk7VhUWYKkoCd213rfuuWAFNPLSdz/MnPjlxK9bsq4QUlFRuu
FcZCZo44NhDEOGHqaewWUBkx8Dzb9zSAbdYmuBI7BpLNMmB6LCc3Gq+cNHtMLdmtsl+r2EgRrpVQ
V1DXDtV1ZuIPjMBwWJmRogcTcGjLit8OKOtDL3kM/B8XzYtmCBcNGh94G64dgs3YuTq5mqsIeIrX
Uftsxzd2f2wW4uggTbisLzJ9FDwMAyxgn42QmpRXcX1uqMyoV327pB3CDUOrKuVFiAjKvDGs41p0
VPzwyFgAbPVAjrElU0bBh2hdFltJjBd4h14Ew7fQitDHn4zFn6xZcmL7d+e/ByZWzdSyW8wKcLKe
kn7V0MhOq/uQSYK23/7gwvaJHdj9sjTWUsBHqaFJHDWLz7qeBnE7HapG8TW79MFIfT2kmU9s9Vcz
jG6d2H6qoI0+Wc5aonuL1gcdyR09QuG/j4LQsD6PVfx4WY92N8MAEqNuolBuiZ1XVq1UKsr+eF6E
upsMX5SKO1397b8TIvi2kHYL63KEykbs53bhNtph7N/1stisZA0BNle8HhoVN9ZEVdPcAA4naY9x
en95HYLRrfDnYPMGMjXQkUxmij2mtGv1yLQNoKZ2Z0W/qWRP/tVVbJTmzfcFP5nmedEoo9b7jXq9
PvztLnfGn8YsIx/elbPi86GzE+uxBNueOY1nDFr2PgcFdnZTolcrod+L/MM7tsvUdEuHJKDmCcde
TQllDWDG/KFFcb9CqVj9S7DmPzu2ESEe+tgVs1WZWAmoC7IJQMbRhzn0Lq9DrJ2+kSKcC62T0ChK
SEnBGm4c+mA4hkeK/qzmQZFOGwqx4xthwjXGumVmg7IqWePbzEHZzAWttgYmZV5/Jv3ZQmpLsj7B
CbwRKVxh3JiZZidY33xWg+QDZhxBY4S5HuUXjz3lwTzE5yvQvFyWumtMm6MTbjA1SieQTkE7yOQm
/Q0tJE5n//sm6IMIVYHjLSi51fVKGNvJ4PcsvjHD/jDQv6wr/GffXkQIl9bMe73Madj7muFT69AU
fi5rjRXuRVGEGOuag2JlWoijKexvyzQ7REsdo3Qns3Hi0X/Pify7nDcx7kIBWJFD1hB/08ofxiCZ
GRIfCm8WIziEvFEmSjgETD/+EEnwoPIz4DytPJKKJwPL3bdbcEeBYBjjibqY29b7uLVzlPB941E/
R0d6VNwfC+DjVyBgKUL9rhFthAl2m5baMi4h6/0E/AuLtyQng0kOSCZCsFMW1nnUTBbuB83PjDNB
G4eMvWf3atisQrDKaUzTtEmwir7kzqLcaAXKWOw0/WUb9B9V2MgRrJPoWR4qNlSBF78I85f+G08P
71BnayU6tzUN/xNEREvRYpqT9H45RtPKq4TWL2uWgbDsGqhNMMEPIBG8sIUbqMy7si0GuDHa247F
VJdR5b7lbdDE2on27YfLi9o9n4044Soy0qXvJ4OCFMjSbHdRjEej4Pxp0YcC44pa/XRZ3K4TtddH
FSPr8oQ8aslTo+pjHa168eT10XQ1hIVEqfetdCND8Arc6FkbJtDqNHNBJeGnB5qD9dAxwUGcoeb3
l/nNP6q3kSecWF3Q2oiMGipOc79mujuYrXd528TX/BsZwjFNcbb0iHjgDFqenuNKs4JkyB8r086c
2IjTINTtytOoWvk2LTAxbmixpyaYfOCjxg89mun93hqeehbKXnZ7RwplxbOCmZRoYiMYKBhrOud9
73d4WCQgnZjbJbi8/D0/BeoMQ2VM05kpTgMMJEumaLFhE3Q8Kbz6tnDlSpsHSVZvX8xv2i+mGrrY
N6WTqaeROiOC6L+1yk+tvA2th79fiQ7lhwOxTEsX+1V5kxRqFEI3dcVwsuFsJ3gCyxpgxBTCf7Tl
RYrgqTp1Gmy7WKXUydFi2XFKMm9uFa9JqwCJQ7+KDT+O4oCny8e/X6CBAMm0LYMYlggpW81GrpeA
NfYtpHeV9Gkp/okUST58L6LFw4yuaP84KPHBvbBs1GgJjCozvyqMa2P6mRu2k44fa/W7WT0mzfPl
Ne35yK08wWlhXpOtDH5w/L36sY0tNx6K4zTD3goZ7ptMlOC79C6iswoMMT9MyoDjzo/a6tgvWmDJ
IEH2zHZ9fgKVl1CYliCp7fCnaig7H+Q0qAYrX5KolT0E9gxqK2P9++YJHYNvkwyg2/VbTPPEXjYX
A0gt1CpGo8JUZ+o7LmhkHVbavt/2KzhilXC+hHwY/MK8i+mN1UpyWHvL2X5fcMI80RLMduP7ZXvQ
+k9Iz02jpOVw7/y3IoQdSxXMtlqsH/xxyJyaXcdgjuqWgBuSDKpMzvr3zcl0s6qllQ45oX2Pvrwo
7ZySXysyDAkxtf7bE5ka+vIB/UzgwYUjqaOlKUtl7BBenEzQoBd3PEBcU//ov+hOfVqvY02SVNm9
/7cyhWPqhjjiSNui32XwipPqr735mEbSbuYDGBYDWRC9F7BtxQlHNtRmbZKpGHxexQ3YljXu90Sr
v9GigKeYEw1gynnCnHf4pI35Cgdo66mZxWGFu6qs73BvYfZFD4YU+c0okujkntpvrXjdgI2uVDkZ
4W/h0nl5T3jQNd9z2VDtnjpuRQgX1jSaeWyVCKFI/9GkNwl6pQxSOLOeSbZtfy3ItVFq6ejRF8a5
+hpoI4bSrdsGzrZxvEGqyevt8fPl09mN14w1xLUoJp5VcVqo1hjwQvnc+eGvzsO88zohovjTQ9eg
dodIlGIwZT6ywrssd3d5L2LFeRtql5raaFnv2wlxZwRI2gQS9bKVBEq7x7URI1iYTqx8MAoonxI1
34sp+bxw659hBKQ3o8f/bkWCdYV1a+i63SL0S6YnNSqp2y7FfTTEMtjo9TeLudLNiZmCQdGM0YiF
dueny/oyqa7Lbvh+eS273nArQ7AkJF5IFNXI76z8zbmfB8D4N0/Lh/BYnspDdEfvQ5lG/G65v7Qu
wbRMQhu9IwheGi98WHG/Qi99Zo/rnEYio0jdU78V6F8lNsXUnzjkPYWpxiwNqca2vFXhENNrqzxc
3sN9EbqJkUJmUVtskMKsVwQcIhyTTs7z1zS+M2XZ2T1FMOmLBGHDpsVC0yjDhilZ7dEIvZU9kSxi
1z1s7wxB2bokY2WD8MtfydcJUBVNt6+d/KPlmpjcUa+7IOOO7GJcPypqwlaooH3xMiU5UKEHPy7v
zPShsB+S9mxHkheOdG3C/kVx2PFwhhgMPY3n5NuM0nN64G57SCJfvyMHcK+e9L+s1vwJNIDliLoT
WqLhcl9fUlPCjN4uugE4c1fACu80FMnK5h23h2kY+DwuKxVjra+FGCbVxqFKB19bftEuuQWyqNvx
9uNlFd8NKDZShHMCYdAST2xNNM9W4vYpeeJtTpzJSMDNZVSxO5GUSS6O9VDe6MZGpnBo8wSqTNuC
ZwrT5za9VdobPj2n06npvxVSwpNdG7aJigQq6l6o5bzexiqsWdL0DXz6wH7F7JeeLCdzYpLs8O42
vkgROwNLrqgKmh2hh9bHkt6l6RGMqU7Sx/40D+9QDGQGrbWMpyG6EI6sj4eETaDd8qfw3ERfEO8q
4fGyVuy5pa0IYdOMXMX1RHBCZXnP+ycrknx/L5muU5B4qgw3KiWqoNxljYHgou47v/bpgf5msDX8
xkesgm5d25M94neU4JU4Ycv0lKqFgaYDn81jAt5unXsRgjaPJHEsUe6drXslStw6jZASdLmoQ3Dm
KHizpYmsrLK7GpvhgJDbREAiVG7SLu3nmiAJtlQ3pnFPSZAZkrY2cdxzdXHAHzBMHdSkFlW1dZmb
ODwF0IJljnGH6EG5Iz46qj0eANbwsM6krRMhxrkBg1jktUf687Ly7b2pXskWlEMzc0aTFpdid0Ds
7HPELmAIgVTgox7+Ev3rzUIF1RjLDHDNpIRqcNWp9cfQ+tSV97S+NQxZ78Z69ILfe7UuQTXqWkv1
0EIk24fPk+YN1kOaPo6aimzSkw76Jck2rpmiN+JWVjFTQxnbFskqq6WKJ8ITFPg6A9ApTVMGOUoX
ftahYbUGDkRgL+Hk6ZnWX0WGvRzKlOFKizD4ffmX7Onrb3qzPz9EjNTScQQ5IJgo/E6rv0RhlQVl
qTEPmOy9f1nSXtCLe/nfNYsdIWXM+oaniNimH6gynEjsrl1U05GcZuVgnIF+dicbZtuJdF6JVF9b
ygAKzSqPYfCNGh8svhyyxby2tOaWZ4ks2yDbSSHDkcdLkY8DKhrJpwHMgfQ4XKmKo97rHkcZEtgN
AHH4KOOj3cmAvlqg4AoGTWvLnKOq1iACIfkvo70qymfaXxtZ68TJkXSSZe6t0sDVRlamUIpH7esd
7aaOd6mFyF4JMyerzkuTOXxKJFq5l7gGGSkFESgm45kpPpuBaR5PnWp1fm8MGNDvr9oydowuOZg5
KBmz9oq2NiiDdEzJJJ8kerpnmxvZppAamHojA68InuzruEp/E3vAi0KsfCRXsstC7Cz87eAQiSOB
jYDBAjf4692seNlqdjR0Po18sIVSjyM5oHxr/Nnrn4iG+bTIBZeelAlw7xS3cgVvN7OWaEOJ7HKc
Ffdhj+HiKT2M2SS5qVZlEL3cCpUDjGT0NL3xclHczxqpcuTn58Ccbu34x+WjWrfnzfdNpMGRv7F0
lGNfb98SkqlCwwKireW+ME49m64SclizmRGVJYx21/IiSxwh7NGIHCscR4W0s8Oa0lFiSXptz1mB
lRUd8aDJWx/Or1eTjxEmR1Or9ds+/NqM/dkumR9NI3dipZQhfOxb2EaaYMg9nY04jlA7af3Jm2+j
c3QNFHd/fpZ1Ve/qmgWsPwRFJvyGcEjctmIyxQOqsORe6xLHmJxU5nx3D+dFhtjMsuhxNbcdkkM1
452bpJbqzEkum7PcXQmGKdGmZwP7RwyMFzR4AoARKzHYx3CJXJt+WbrKvazTu0vZCBFcAorwTVjG
Oepm3AhaNfWmbPIvi5CtQ7D+CEMxDTokOt9ip6ZS3HVKmgz/5TqEY0+jntpmuXR+MtnJ3YA45wMb
Sv3L5aXs7Ra4B3QVt4UNSpd1qZtQWNenJaqbBG+V7kMbfpgWiU3umslWgBDv6hNRujZGrF1OpeZr
8zQ5ROH9lalH2l3Blcappvxrq3TATec8/lI2tmzGRLZGYSf1ulfNiGudny2Vv7T5VUxIcHkb9zRi
s0oRdLnhRpF2rdH5Czsaw09l9FoM5FyWoa6/U/TWWyGCf9Nzk3RkhtrNgXU3nGo39sIb29Fd65l9
Cc/cnzqHefQMDgIAflN3vCMOUPsjJz1Xn/RDE8iAv/cc7vYHrRu/UZ7KjKyYxgVifvR3tsqzqfxA
/Oo0sikFmRxBSXlFuz/9QmoSu2n4NPenEiM8LJbBrO09YrYLEpRVbWtwjUfY4az5zLIT+hayLnKG
1knVx1mXGLhMZwRHxSx1nkgbw6+nh6z/FJbHcvpwWWV2X7rbBQmeqiwm3mZ1hwVdswBEv4ir19eu
8kF/0tHEgyqeWwTaqThHnowRZP/QLNVGhnn9V3g6lJFqFgQn5yvjVZF/LgbgdjbPXSVjtd63ihc5
glUQdIGQ1MKZ1SXrnbrttWAyyHlIDfNXtvLKDhTBYRUu31rNWo6XN3jftbwIFzRz0sF6oqZt5zeN
n9c3ZiNp0BARiH4HuBZ5ESAoSaXq5UySCc/L9tzODrozZh9EAr7tZyhrg6G+cfCUX0do/j9oX7vZ
iq14QX+SNNSUZQ1ykIIGfuJp/NgdIXWlEwDuqyfLV8i2U/DUdVh2eRui6taED3p4N8uwUyTfFx/r
jA+preWIDTCQ9KHQ7e+dQiXJ0n2r/vfAxEc6YD4AazYXnT9q1uSWmc4CuwNZJKecyQoEq2q/vRBe
ZAkmxhQUrxeKHKn+oH02Dm3APP2pMxyC8nwV0C/8+bK275q0ztA9hl6htfHqtb+PFGLoChBl/XyZ
D0PiTWEWKORGjSXtIXuVD0C/ISDRVaSCLZH7daBGQafFxLvnphy9FXhrBeSAz3qks/NnxL5wpRH9
7nZupArKzkhoKguwhX2FZ49z2WYeeL1pEJvqAwAsBs+ssp9WPz40aPf1mypFyZGmpsPz+icrqlZy
uruKtPk1gi0oJpnDpWbI9pT50c7IjW0kx16vJWe6axIvYkQi1UVJw6oy0ZMAqoLHjkz3GpFt7KoW
b9QUzeu6jmZczRBROfJ2wqMMOV0/NlTqDkZf3gPLgLohb5/bXuFnk3WVZPd2VdVSUSMmFp5MYruM
3htJtOD97IeY1Jn6c6F8NopbUr3H/2/ECP6/W9KcWxhV87M0/aogPecWOWn9y2a3bw4bKUJY0sNK
KBkRZ2l3/JYfewBzDlfcZRhn9JoVcOIjMDtlUyC7+oe2w7WrDdBITNA/Us02Bd0BnEs+POZUAyRi
FUeOWZeVpAnid7/3GwV5ESV2ahPd5KVhwo9142w6iaHNjpk0zGmYNftlGJZOo07AiiOGceCRAgKd
hQIBZUL81xu2b/RJ6yY2B/auFesOvjR5VmR/mNW4PVw+ij21QgEPeHVIrAEndbWmTcTLlDAF2gjy
oTy0nTyKS+gWJqoN5dqodcnTac8ywbWJQRwGABM07L6WtdRJnANZFn0URX4TZoXDY366vBzJGYs9
prpi0tCgyNSZy5ElV20fFJNkFTIR6983O5ZHZTuFC86Waa3fMO4THBGT0mDuimFolQU9KXoZRMjQ
yOwSxjEI7uOR5IVq+2FJxoBUyXusAj6FmDAJstLvvl6O1jGtNNYnT1WXd70W3Sa5etClExK7gRej
GrIklmGqmljfCBV1WsoONyDNXDI70XFl3eKABHftdUymC2SZ/vVyE21wI1CMW4AKrJScw0kP9FeS
nVV+b8WhYwCOrexvF+XH3yveVpoQuYDeC1pnqtDtIfOrBVc6tblTVYqskWbPiNZsoK7paywh3j1K
ktEEGYjejxbLzXXjZKuZxH3tqR7a4MDiqEEf3vT/1jUbOtIjaJ3b3o1qxQmpdt/p5dM7tmwNvFCw
RDecOLdM6zkDcCuqSnk8f9CLyW2L7nNDesmLY08PkDrVDZRe0XiuCyeT5pOKZUIPqPWNLS7ejweb
lA6oclsQMPVEltXY1XSAwmtodNcNzDkLQWU5hFrdNXjhkGD50Zz+6DmjoC1De8vf4hf/fk9tpQn2
qzZjpGgTsmo5P6tATxwflSn4+4PaiBAbaMLRJtNowUWE2pcMtCZte9J7WYFn/yL6d9fEy6EehoVF
a2V3LK7i8VBRINQuh6KXsursBcXb1Qg3Xmv3cdMhNvQ7tADrLvdjdCCpdyaA/9Zmhlyifnv2uhUn
XBcmUa0oY3ihpezjNN1pvy6fzXq8opezUSYyVZsiR6wLykbnGsnUEu4gBXtncRiOIHAKukAGDLu/
ihcxwkui1dOxSoGe6pvNh8F6amWY0XsuZxuGiKGBiblThoyjz4l5k5WjelXFBTnQmC3Plzds3ZDN
hukwS4rwA0Tc66SuIbb5RgAatQgH5qyWpW7OrlNyw4YTaY4Wl4J0Cjr9RxYmD3EwNryPWDcstKIK
CUtzkLk21+ZZd9HudrcGuvE36qprQ8ZdfpBBq4nB5xupazVzE6DEc0FLTHblK2cEcqjlR+a1YI4o
vicguVnfmt0vRNcIth1D4tHFuP6NaMHXTvGMhneDAp4HXazmp8wr3WrxBkd3lIcICZ2UOyyVY+4L
2vlGrKA9QxmFNh2yFXJp8BQHo3Y3odce5s+Tj9rPIXP/0qjfCFx/0GaLlz4ylzwqUs/Ovqb0wZLx
fsgWJDiNdsx6VcVAsbcst8X8AyMDl41AMLc3v39V3O3vH1tugFoduCRDMGr3YPgYVEmlV6xk/0eG
xmBva6wvYv6oPKy0sQXMiuEM3nDKuadbfudMyOwZrnqcLaf0Yl+3HJkvEdvV3kgWTkev60KxZuye
+nXFOo3d5TkJin96D5yrXnUjKxrsHxawy9BiqsKzCEpvlElhZKROvW6On5uh+oFOTO5dPjCZDEHD
wVYbVlYDcpt+Bj/BSMZnwES4l2Xseka0qf3vOoRtKyNzWPp2goyRf1ua2U+QwQ/bBnj6+qc4NCRR
pmxJgo5XZlxP+QLQN4bGsfEcJz8vL0eMw/6jBi/rEZTcSNSsHgEY5vVn8DAf6BEAE8TtD0qgHo1R
mm0TbuI/4piOSJPYwAEQC4+ZwsdOCdscJC3heYUwSk7xUc5NKybQRTmasG/wdCSyRqhC9WMlBarQ
5aeeODDAta/aQ48O8fgcuvH1LJvYE8cF3ggW9tMu54n3GsxK13+jXQ1Ho/R1h3xeAyfeSrRx10W9
bKfYCJPFSxOh/w2o48tjyD4p6Yni9pCoyK4OboQIYQ3i5qwfVVzQ4Y1+XnsXFR9ISMcMnFHFh9Qv
bmJJMn03ItgIFKL1TAeqQhgi+rDN74im+TK4KhtdvVUlS5MIElucBw25LjIjCFDqE+GftLWe2V0x
8vHyDsrECLGGVlAyGC1sDHzTTq/8SrTrdLxLitN/J0ZwsUPbZghroPM6Hjnmc6zdaagaxbIK364H
fDkdEXSpruOYlSZWk6H1qo+PdfRjWJCm6k5TJ6kI7G+chUEYNEKhT0mwYqo0Sh0ViJTCNlEaX8+6
MfKQI6H39WKEzsiG2ru8h2LpdLVfDaljCzUIdBRRsaQftzQLldBEDFi5K3NAcbIPydchd9THCZRi
ID73+dMKUjke7eNfIiG8ES5cYFTL4i4ftcnT2s9t/XmU9YzveadXq1tNfRPSMFtrAFpjjN6S39lD
UCR3XfWUGkeiB+USgJHhSrf+qc1Kopm/G4mE98QrucJBJsA0q5UMCxsf+Cd6iI5m0KzEyIccDbuO
8btvoXPLU/0TlWlXVl/cu+ReiV/1bLNso7bjuAq7yas+j25z6gNQ2d/YX9UDyA0CWeOWVNpqQBtp
wJKbVD5DhdbhJODmX68tG+TeQN19+iV7yOzcAK+WJjhn3ppLHzbp5JXx59i4Yc2T/peYC7+vNCRp
0LuFdBcQfIXDG0qtSAaajF46XRXmuaIBkVF07e0Zvv0iQzihxSo0bul6CVTtdXiCHiOfu+YjTiiI
PP2DxMhXTyio4ytpwglNE1oUktAsvdofPBU3Gg/YdespwVrdlsb4q9VekiYcUZ+HRqolyuCRB3Q5
H+sAPLRP/Bq9Oj45xjdSI9+7r5GQZAYGrFDFF0NtUxvCbKownztlv1vFFb86AsElfVa+YrQfY7PG
fW1JbtI9z4J624tQwXVVGSOzple9VzeOeV6nKsKn6Uxd5SwHSpUtUPBiI9IF5dSaGEAOg46eFxms
4I5NvVqLoPB4WM6LYbSDhzkKENCjhvGjktVgdt9fyOfqyH9SsmKivfYSU1WPLRpJS894ZEHslmcQ
+rrjwQ7600qtIfNKu2vaiBOCg6WGpwBpJZKrsd81VwYDEnsgMavdc9nIEHRAMfvE7KJ4QCZn8HQX
GQZ3OHbOj/nADuPzUQontm7RG8PayBP0IJqtrq5iACG1KIietGN3bAwHZBPMWYGOG1mbmPTIBL3o
9bDJQzuasL4IBcsj+FpHh/SOjbQNcYobILZMkgjod2nx0hoFx5ikUW2ZmI/DZdKVztrtEXta7iwP
mTN6yBZxJwukQvdCPHQea3inGUjNiwAxXTaNimVhVxMgD/6wEt+4U0GeUwf6ffwPG9w5Q2f/yjQo
R1vc0VPMaBm2hqoNIMJUwVmaCiZ7QY03emw5KQAJjtoHLo37964blaD/nehoo2Eotb02vozE89S2
Bvc0pF1+80+ek+CHhRu6CgxJ8LOzmZBlqpjqJ6joiZuZFIMVL2k6en35A6A0bYuWlulWi0/D9Pmy
Ae7Yn0os00DleEWlER+9naKptAX+mRcnQUZLB8S4Eje/E5C/kiBoox3OVp4YM6JjHjqKdqRj70TR
VZNI6gF7ao8heAsU5LrJVFUXnoBGhwaO3IC7WtvsqQcNpD5q4VEwHhYfna7cicqjrGNlz8C3UsWu
mL5Eq+Comkg5NwfjbsU+q9GAZLdOE/pAGPCSgyGZC1rXIZj3WlhT8R/GEtFe9VoReYkEPGlB+NdM
z0p+Squ7vL+LddUtrNIhYe30VFYb3bMwDJUQ3DsoubxhEiOggqyUCaRYkfq5qR8L4NBLm5Z3dB7B
ByJHY20EBazt62Ut6qQl6jRNHlrP3aa4CfV7takPS3w0AX1/Wev3jPmVMPEmTbnOMlQwoSv0MJ0S
v0A23V0JrcnRAsuXbAP3FofACgMraIoDK7NgBODEikojMyeP2c8ddZh1UBSXYLBKbx8vL23nqEBk
A5QzoALbGjWECw5BSrNws5i8Ip2OIU/cSCkOJZfFBjt+A44J5LQqMIZAmifca2bRmlm9YAONdr7W
B/YhZzK4/r1E9ysZwqYNdK0uh3gBXilH61F1Y5efecCv7wenvCYeUjCejDx59y2/Xdd6kJuHmJ7M
sRYlwNBv/fgJU6HfajfyZ9BDOT0wfP0v8Ce4txOvCIrUr79fPjvZpooXGRIWhT0yvALDL0UVZLJ6
szhi8SZZILhIrbSnJY6xOuuuQavkdOzOdrDcyK/kHR+1fWKKWTKqjoNVNViJbXyf2gDAJGHxpdUC
07ozhjtLOki4OgfBJ76SJ9gzR7WeWe2aBUl0Pxt09CiOrlZ0npo2h6k6hws5WzUa4krZY3rXlWyy
P2IbRAH+PktN8HRv/fQ++R/Svqs5bqWH8hexipnNV8YJkkaj4PTCshyYc+av39O6ey2qzY+9q1vl
N1cNBBBAo9HAOefUDb7KP/9Z0xZUh4d8tRXea2lM8ldUE3t+XYpEMgZe0BWWIGTHkITevidu5au1
GCaLxGVYyD2156A1T5qOmdooOsyD5BZqdUNk3poUdey9z8dkk97IojKp0WMSCmJJKmzZnKb+q4xe
f+VGI6dXvHXxfOctTGIhilDiucmg3RZMxDsR2PrkowFuvvmgu/uG5H0vJp/kAFXP+gIRJ0boAKa1
ZYZfCl5FwPtaTN4YpTTXlQZC0uBGDlvX1JywuyNpZKnV5319th7B39mOSSFqIJfY3IHtOkfy5tPk
BKf4JNjTCTPXR82vHdoviL3oduI9o2090KxFs6VW1eAyKuaINDpgQhd4S3uwwiMIgr0QD6DGLfmi
uOixKg5HZ1ra77inxmSXRoqiRRteBS8eKPxc8053ejz594+xV3Pq2K1DYBV6LOL+EMgk63Kao438
KkzZuSKKva8QxynZkWcjAMSnUaEBmEm1F7RYfZYbt055/QqeGCaJYLU9x0gnDoG4bK05SqxFL62x
4RQ8NFj3Pg79K1Yntpz1eWIGMTJifIhxs85M8MUshY3ZXnffbLy8wWIRmQAZFucSftDA93U7dnGr
VnzKrSgeRt6z4Jb1sEBhqoaIGWKZbcktiZhXqMhRg5Q/suYpkUsrnzm+xpPBnCatmGZEjbrJSeLv
dH9tbg9CyKM/5Alh3EABcVcdkQZnc1H4Wg6Ihl7xxETjROlWElzbi/4ZKz+YNLOZ+7QwnXgW7Sgx
v0217mEIGLCuWPHX+ud9Z9gK07U45gwRdOzZCnjVd8TGC8PHpf7/f8VXCJoNmOkmaJL+dTEnkhgV
oTY5prCcArI4Kqk4h/zmh1mJYFQoS71oMFM+YT7esETVtEiHxmjp7htq62zHmArB7QfAJxjLe/9d
gqCTwEwRzY6BMeiktZb0azp9GQCakUTXrPy+L21bJ7SfAAqF4XuD8egwDtU4D3HRmsmXMP0UkxcJ
rKf7MjY/PUD1/pXBOLTQAcI/mHvTMaf5xiSB0zU5ZxaeJ4KquXJmjHPr7VAMphNhGXlu2kPYSZxD
4BX3mk2cAPT7owbz+ZuSot1gsgyFa+C36NTFeHtCYwuE17m9zE4DFFcB5+rg0ltxe2jd+NG4BzWX
C/6Kj9RJr9ASYDACojmLTzYQHRR0Qmc6nXIjd7dVdyOZD/ufbbNSJ2hhGBhRV+GPjFEDoK2lY24S
R/Qx5Y1KvbT1o0Gf9PBgJDxxpNGi4C/zrqQxRZmZmenUtPDEanls23OonGL9rg5O+nSo0QIop8gi
wkmMOXI3A2AllqnPQKGMziFWTZzGzGzZnMFbFlsKDzN5M9m+SXm9aK78M4jSuhXD0XQkLbJCzI9g
7CKNfkztj9zksbNtxQIGPcFfCQBADVtG72NhUMYm7A0RBVHXA+UL/VaBx8jAE8FmDSETi6CE0dpA
P2JVHXANMiefb1lsrQX9E1YWEysk2XhuTEcsq8QKM8PVwsYPZSDvGr/CRf7Ayb4Wx/g68EbKWRhb
0yFaJFgjCiSryfr+VsNDprvv6TzjMXlEnTtVkiXcFSvjUGcvscSJ2y2PXqtCLbuy3CROpmYKpekk
wTFrQytuXLn79d90YIJ11JNEERrIGEb5mInqoYnjx30RW51iOrD8x4+ZyBRMReirDh4QyfNNloyZ
NTeRr8fSSe81Oyi0OymdvVgVDqgJrLZZPAoTEXc8Si+OPdnh6dBQqzpQ8L3qGi9BwVdV/TErz/vK
8mQwNyaM8VZEyOF+QtFiD+nFFGgO/G8ymLygSnOoDrSZJQZArwA0QfV7qnhVOO+r6UxqwIMDXrBz
lJX9bHcOjPbQ+6Eb23GGV4XSiz3uE+VWwbTyE53JFEEkYUYvBSRdH7iTB5o9H7uMwFMvztqtfimP
+qVCE7K+xB6vqbutrIQXPOCAYWpDZUJ5VvQFgGMwqTrbiqc4pS+OVtVZ2OxpMN9eP46HnveCsukq
GuC68XYoYu2X+Yyd3AdGLFamM1XGpU3RileJBzoGztj05jyRqaH+1BUJi38K45JD3xgDFqNoudMc
1Ss5Zc5yyB4jhzjyY+8ogEJ5rXPOaP8DzvEDvroSzihZy8HYlh3Oy0wF+lfdHqaaeFiRP+6L2f6A
FKTrdTpc3NjNE410wIVn8DDLcVOgMVKdBzs9GqfGz3yVY9TNFj0+2R95jF5qVKSN2gvoJMSWBFo9
yVo+d1Z4A1pmi5LrpU7y7cqNEOqGbGm1lsrEZDgZSdckiJDRHvA5MTxwbH2QBv80n3snOgzPAQBV
eQhym366UpUJy6XJ1SqYcUQQzPbHc4W0NjgkJfb+J+SJof+/Ou3kWitzEqHyl8ndONwW+rmOvX0R
G+bDO5SmYH8AFzJTZF7aplRSlyVCtSO2L6N66sBCVgxWy+OU3tDknRgm4OIWCJCAbsX1srxro8fU
+NGMnLDaKD3eiWDcb5iyQalTaJJqmmWIB7niwoduvCzgFR4MJyDTBAgs297XCnAfYaMe1Uf1FEzP
8AArzn8USoYxAzxqVHbdFHa6fIAbWJVUStlOQJoAcIL3bpDFqtKIDTRT5OkE7h+AYjWcOZGt77MW
wXyfYEhaXLoqPLjWn4AbVjSfKh6NxUbR+04L5vtI3dACpneenHh8Dg3JKoPbJPrZVrcFl/WExjyT
E96JYnJCrILhcyyhDd2KkW7yU+lPFt2KmZ3xsfJrjufRYm1PHJMNkjISOxWQiNgFo7zKqa/5dFqf
99yzldDfqcWkA2wkFEDFgJzWnW0we9tpajWH4fc/0Cahs3zdzw08p2AqgKw1yiUhkAfQkkM4q6OV
L+nJqFLeybEVupImEYPOaiAPMa6RC/96n3gSDuKpeIrs2gaKq3hsnfKJfjLeisC2LVciGRcZohSM
E9QbWzeM7cpLT5ET2+Zto2NjKgaIc8NJtFsdB3WtJOMldRnk0iLDmqNNWyu0itOPvSd7Aw7jkuOS
m59upR7jKuFUkczAkJJTDKOFB1grF2ZclngZcVPMKjMx1zEdUBeALMYBNfW10wTizUA0G31xXinD
yx3kfQYkIKsqY5BtY+1ncXR78uCTXumHvvatPJrXAN9sPtQH/Xk/ALa/2Uo/GvmrA1gjkzYkRU2/
mYhZWMnJLtVZ8yW3fAy56LBb8waIb1B3YzaEANiEScJjG4zljNkaJ/0k2pDlpRjszAC7Bnao7Ldy
CqzEii+lF7n4qMvPfV23TfwmnFFV7oCKm+nwmFT4HJJ7EhwE8zEbL2PxEdd801JjfMZMIjErMxPZ
Mnks2quagJ1H48jYqmpWltQZS7YNgE9ybG07S/hdWzDb7jbprTzc75vsf7jHH5ux15V5FjNCKohp
3dFNzy3m9AdLeK6PaCI+CpwEspkk3+zGXj7BSaEmTZuj5jT7wlra0Ufn+fO+RjSO/j7J3hRiclTS
1lImxh1NG4+ZCtRE3R+qzFaVp9h4EVKOy21N6a0dnh0cmiQBtZqA16DaRRP2QfOUg/kQ+npvYZTe
Sb2QwlDua8izInOmiUuVNEYdworZcOxM9V5VePMSMvWuPSsyHk7qVsfOJdRqvoStlT9UHvEp/l7p
N4cGjG/AImtwDauBT05RpjFl5vw3JZl0GYodniVy+GWj3kTqMdEf939/+/Rc+SKTLKS8wJRtjrOs
c0a3vBv98FS50gkECHZlC0eePjyLsgh8GsEcm0ifDc3Cop6S3RM/vwNdMrAYis+geburHeWkevpB
87NDw4W54eQT9ioNzqikCTUU/lIiHpZZ/FmEEu3IOV2qf+LYlhY7O95jMMXQohRz2qYgwWpgW1on
gEj2Hm1O+jLhlZy+GU8xpgwS0gbDj7TXGYzqSx21JxH7CgWYwtupjjiht/Vkvg53g8ku+lwlZZzg
FKfz/RIaEsNBtRa7vG987iQWJ5OxlLVz2AwpYIJxAvzoT50T/SwckCDdZp87yNStxc3oAPo19XhV
+nZJ9CeFGkyCUQXSFMtEg787xsVDnD7L3e99F+Ec1Sz2zUCEpEhEiOiDOAAqFoUd1O7lJcksITcX
m5hJ5u6L5KRNg8ko4jKmBJkTh7bikfkuSXhXgK2r9erEZjHlmyEwkkKF19MrW3CSDjFGtTGzfeIB
CWzNPa69kL1NG0vVz1GD5EhvaxS5I/mcfFdc8MYsPIfnhDJhypBsKIc6FUWIuoJv7hBdOqtxy6cQ
SRIRZ+9/Io7jsQBCpoKN50BFKGtKaJmtZM/yp6moOEcLr+ZhIYSasKwWgCRS842fKoRw7eTH2Ums
xv9/ANfcPErf7jEsSy7WHjJ5AYwzCnDJQ7534tqqXOMkH7Jn3rPzpo+vZDG5MO8XI+0bHGq5eVd0
v2se8Crv9+n/ry4TUwAKqTovcXGX7pX0amack2Mzl6/+fuogq98HXvowxiYq+L7PLKNyTPkyV187
4WHfzzazz0oMk+AkYZmHlDoASU1fjQ5Fd58KmOntzwKvhU3LiL+OwpUoppDSGwXQRLQrFVclll6e
Gz10SXPVAfiQHjTyyZg43s37REyaiyNllsaAXoLq0Ven0jFzbgBtZrqVUkzt1EGjQVag1ODRpnzu
S359VM9AC+KlH45DsJtDk9wrovJP8NBKAsC0L9OLYLfOYgMK3UO4+skvXhramsx81+dgkt7SV2ZK
ROhH78zxARiEzvJZsAGoCkAmHLuFHdiYSb0YP/f9kqct45dzaiCAFYSXaJz14EETD3rm98J/8xAW
MSM0cXbkdYbHTElxuljBAAKPYpOnCOOEIUEzFgjseH/uz5oaO0DytarSr7locJsnhkahAUGFBd5G
xmJC38vd8pqQlJtJOUyNp3KXibcT+JsMJoRlfSmVZMB9S7rQRSzJQjX7lXZQulveu9r2rWSlD2M4
QAQkejjCcP8sfdV2guaQC3YFvM22gh39ko77Lrft6yaokvCEguk4tpdR1KlZdQp6Gf+s6hcO8Sn+
WHiS7ijaA3CxnPHYfAQMCctXb2IZRXNdXQzs0sGgwjc9fTF4E2dbjoH9PxXrc4qIJUomRdWR3CeT
gTc1ufS19q7Izqrocky3lQZXMtjkJESY5KkUlGHJkW7ztLcV7m66F514+5NbOX0tiMlHQNg1JZne
VRvt90KeBDzacFTZCti1BFoGrg9eTQBye/Wa8QaneWpt6cW46wB3H1idrZyyQwyaBB4l4NbZuBbK
VCuBoS2q3qMiz47d8Z9yWcejAy+oWPoQuiYEKqk/vsCyHpaRqndDiEsb+H5d9OVdTCxNQOBQDmhp
3OAe90qepTrYm+49eg8H5OcxP1IgOhBXYsOXe8BQc7JVATZiMXCL9z6K0s2YO667AXw9tOsW+OND
fK3O9EoHxLPn+SA/7H/c7VB4E8bkSEJy0gWzDPV73BHq/kaKK1CiacP1A3IwsIbpWMP4e6M4HEx9
MGsUNCQHnzwhnhkEd8Yyc8JuMxhWYhivEcyqTLMWXlMssbVk6PF++k96sMuN3SwEpDXwcZoZPOtx
auXiZxQhnJDbjLg3NQhzqiiBLGmLqCABLpMlDXY46bY82NnwtK8Nx1yESbRZDML6sB1RgHY/SzTd
E4nTf5F5EphUu7SDUZIauWPyZkyiyrYMivDyOfUzJ/Kqg+mqTnfGTdgGvM0lOmW+/BBdCef2zfkj
WLjOaW6NJZ1hzm70hQTF9X/8fSYFBxh3IeoIp1iaWyPzpZRjxc0gfXMHdj2CkLnI2gELqGVwl+RX
sJFZ7cjDzt28+QIx/98QZfHmTWGURwWQ8o5yMb7Ibu0bbv+D4hhQiFFey5Pj4SzGel+GZdbS98ks
6S0juInbJ0NDscmpYHiWo/+/OroMUcf8cQ6dpOGUBwe192P5+34Mvd7R/8rXK7sxKTRTskYSU6gS
/55tLMV/0u382/T5tSNuC7bwiw5c5ViOl26VU+FGoR1wsh5PSyZd1IkhgsWHzu3VIPvp5+CkBt2t
KcacuV5eHDHpolbLXolkpAtZnZ+qVPKnuXH2rUn/1D1jMvliKFoMjgIk0JHExzDs7VK5J91dVl/V
jLMZue+BOjsZJBtDofZShkye5h6O4yOAO2qt9oAqcNjXaQvRFnSq/0YWyArfe2EuqxWqTYG8Po2/
FtDX6XNqq0DzDoDFUnqZP/IegvZ94q9VlDEes2HRkZOEqrIMBTRPv7XpaV8xngmZ03ZppDbQMLTj
dORFjUNHx2Ra9z0KOUHMyUy6SP1yFcV6UStY1QoInjsjz+hbuzerm9moD0uo2KFYfeuL0RoCEE3W
LQinJk9ddM4A0eYTzfobMplkSGRRDUvoOnnDjfDYHUHQckwPMZ4vdKf+8ponvclNzo0tfsY2Asdb
aWj977jQRSbJ6G0pg/IKcSEIlwl8AG31vc0viBBryjpLKziRvvmWsVaXSSnNFJFU7OjDiXnfAVnE
HCJr6n71siNXnW2oVjgceuUm401Z8lyKSTFGr2IVm5pZMT1xvlTFUQ4uEe/A3hqQfReRTJoRIyOL
4xFi6HqMDkDpa3mHS5qNyWO8ogSAmcoO7Res+B47O+XPHm8mUpT3CsgXFNw+GGeK27CS4lmiL0Uj
KM+rY+5K58gx7eWk/O7QPudtTfMEMu4D0qROrEpkg3wBG5w83BgDl5RtU4YC3FqKyYJZJ8amQr2Q
AlsYSKiO8YPioOpfhe+KT1HjQIiFmy+vhuAIJIwVk0FvUkpK4wAgBsCkx6p83s9vPAGM1XRDUFNF
xrlqFGgmzrey8GVfwGZLB6gi/9qMLfSnvBxHg/rhaOu+4jWX4QD4KC+/pw/NFGB9X952FlvJY8JL
j4jQkAiOR26JP96l1+xexW7vhPnlAy1TitCqgDDZuKMzXiI3fFSe9v8C+k3+ymOrP4BxkiaJ9Vwl
6K5PSmN1WuV18mL1hu7si+F8ObbiN4g0TV0w4C1Cwxb7kn4rzYxzo+WJYA71TpWrRVMwy5/rd8Q8
RoO7rwLHUmzRv4hNWub0bqYXZyl+UtKDpPOyPD2gd74GW/LPS5QUYQp30K903hIslJHTWemxutPs
ysdlg+N/PJvR/18d5HLd6XUQImL7Uj6pHZqXTcXZJt08QN4cjO2eJFql6NUoYik2C8C+OlnCAsqA
/NCZvFb59hm5EsWkh1nJVLGuoY3qZ/f0pUO7Te9pTzSzeYvFPGdgjuOyyA2zm/ChsETvlbnsmhhf
MDMeROFm9b3SiEkPmAUkgUzDplqIPVdI4XJ2lILQkUh5F+bjr30X3xyQWqU/ljcqIZkOOAYkWNrR
Ds8YyBIAKDbYwUX3ZKuwUerx3sdpgvnb5bFqTuk0DImFZ5aFXAadIQqpoqisuL4T5hlYDWfsq4bK
pyq/F7uPNAeUN4GMz9fgupwLHc3mXrjPyQXYMvtG3HaNt9+n/7+KqXxO+5mYKI5D2TxmvfEgNq0j
t7yKkGc3xtmTrAhmvcDwpjnfo6ljEe3eMI+FchSGxcLagLXMFacL9j8C7E01xuuLPBEnIajh9Zd/
XsdLWwZOsOSqZ+5ADU3Xe37BuH6Q5IYqBKhe6Piy6ALx4lvs58fskD/yZNGf+lsUgCMpqQVYuBhR
GRAiRLOAR+ixbLWGXcc3bXmXjF4AIoNW5QGSbyfdN3HMkZsMaphmEr6c1h2LKbEyLuQ5RwK7IZ1U
JKzmAD10JbyZ9HPEwznfdHG6WEvJMYCuwLh4g9axogvQoCLPXXgvkczRh0/7YbSZ+lYyGP/OEy0G
PxIqMVPpgQ55v7R3rU7cWLrXI29f1Ka5ANyoYv0fP8mu2XSiJs+ajF64WP4usshqle/7Ajbf7QCY
+K8EFj1Ik3Bl1kd0XYPbwDfO9GzHnLWrfRM9tKK8/hBiMpM/4c1RjEXCjsRSE7oQ6VzTBU/Jw3M2
GO6+atuu8KYZ+5nipSTZhM9U9WdlPkbTsRL8fRHbnvAmgsk6ComTqF1QeOVK6ratepaWwG4NwYkl
TLvWAaezwNOIyQYV4Bnx+BoDt0U5zcD6a48mL35434XJAOlsLkFOj/W+ye6UTDu30+99m223uN48
jl20ng25nJIZRgtuJa+7R1vE6xNLu87O67oJZvozP+e0xbdvTyuhTAkuL0KwKBXO8uio+6JbeAsm
Wmy6BqXTaVJH4ZJxbRbMK4n07W512I7oAeVxDw8HItiXAOtJYOarMIp2mWzZy3KLD+bNcQ92LF7t
oy4GiROW43L5Z1yQzOp0ELTk0uP+F9w8lFaaUR9aayZkhtBGuJjF3YOUXkgj2okZ2qHp1d131BfO
vjiOS7Kj8Ym+dEatQFwr3+byZynhPaHx7MYkiqQcpyRI4PPK+LnIbspWs6bU3VeCJ4PJFJNSi5XW
EoL91eEwDs1tWyf3y8JbLt1cnFmlc51JETgTA3Np4eeqD5DT8qEFM9n4VT8G6MnZlAROPL8mdA98
Pfxp++0yTCUU0RULtDp7vBeZMJu1guZRZVqUdZwkluFKfnI3HnOP9yC/nUk0CQDNIPnFsjXz4cR6
0ibMNNBnKHLSfQrSA0jG59gfQIAhnJpvIffJffM7rkQy37FJxihNZ5TQs5r4RqhZSZHdds3M6eFu
56uVHOY71th+rYcRTh/O7uLRsRBQYwsuSFtGT/dmYvGnCai1/qo1VyKZ1I9lEJMoM0qzRZTsOnys
6y+1EVvqBzbGwQjz56uxDZdUE6u+aaGaujyr5snEUIj48oFoW4lgsr2o1ZHW6RCxKItThfr90JJT
2fPuaxyLsX2XVBY6JS0QbGXRf0rT8VrUwMTt469jknOuhtv335VK9LhZJV2pFVTDjGhh6/SYYNQx
JlTawdNgLyC4K07xhUf1sunp4K7ERBywmUV2urkb1XzMZR21TYvP9DPJHCwAcpo8PBnMSaIoVVF3
CYrPVrhJldPQvPQS72a4eQ4byEaYJQH28+vYwcpwplpEMcYh6W2tuFkcgHW78XN1AKCqXbjjC6/T
vHn5XYmjKq/EKVrWllkIcXSmnm5Ajx7dgOb1JjZdbyWGSX2yUOcGiYGDZ8g3adNbRXkyUtlSi+4j
n4hQSHUwCGAEigklIG6qUpzDDUaAu8CAi5Xnxw9E60oEUyl1ppSZcUDxnevbKblGnVer/r6IzRpi
JYKJnrYzCVoEPXrJUWEFAEwyOAXmdrt8JYFx5aks0PHQzfH1u8ffCdBpaj/y/lm113JrwPnbfJLc
HMg45Tk58ToFPA0ZvwvaakgECpKtZ48FuSMax4LbL6srBRmPi6PaEPtIoDCzWAAG0WtwFI+6JeJN
Ovn1ocSwEsYcs2VeVlEXwZqicd8kj6oIlCveEtZmGbuSwRyxLV6FCe4FOCTA0Vl+EfuDll8n8YR9
KQuE5Jw8tJnqVtKY01U3chxIFcxXB5gCGy1JekoJb81G5khhR0nVQEXHsoYXTF5zTN3pIF9FQDkX
To7qqHBq0ES2zuRODbIfXSnKbiU3ccMLbxx4Mwu+acuiCoGALiyC5v9GA82CCnAgkhNvw2y7AlzJ
YVJHPuoRkI8xmUGdUrmJXXIMU6t6CbzxR3iDFoYrHLuYs+zMMzKTTBoU832Q4lO208VQ7ab8we3U
bqb3lV5MNunmVE+A40UcvQmPU/01FgW70NvjMPL6+Dxl6P+vzqtRBymqUeJL6ZKvLl8W5SROnLcj
nggmc5hFq4IYFdwLWl9bc3q3DM+SzqmPeDKYhBHGedQYOY5dqSitsC8BInc75jUniHlJkMXjHIu6
ALAf/C0JjcxaTPMxUBO8iVZ+14JmO/lSEcNuh+5LPVU/hG7GpFrIuxrwfIPJJFM5ZaAaSunDrGyr
tir5dOrZdKfr4DZ3pYxZ6xAvSx+ajHxzSZa7YBrHIh9npMs4OwflZeFhZ/Jsy2I+gNhN7KQYnkgh
1OkCvPHQnSY7OgAg92BwfJIrjckcYdtptaTAisKBXlSHc3am2FyUMAwb8ZwiipMO2ZekojCjGGB5
SP6AuxeX0l4iTBc+1osrJU9jTKxm4fV1aV32121u9bmYDNKnHfYZKMp4dDO6gqUCvpbcS3563/E3
jDnBpzI5RJbLMCkXqNcgC6u4qwoXA9WP8VCcXwcae4vPBcWpd1QmqSxVp2YGhVgzapcM51F63q8Y
eToxCWXoc3HUNGD+Fc2hCDy9uma8YTWeCKYAEeXYVBsDOUtU0IDUbvMlclLe7AGvJGD5n8Y5ltVC
xcdRHkewsKafcDWxWzAnln58E3np6wRHaCdud+qd8l48BK54xXwoJ3Vyshb7ziCoxRSaagKAi+6m
v4qTD1D1Qfb2P9oG8J6pGRqoNUVJNRSNVTY3466QDbxqjkDGoWTV4XUcAbxnuPlxfAIeppPYAE7g
0WD+7YzvxLLKjVKsBpUYtU4ca5k3d0KF3RApcTja0Zz0Pqbfi2HuYpGshHXYxy3ewI0fqlv6pgt2
ph/044UODzh+o7Z6L43JkHKE/f28FRonBs/s8kSpVzU3fsI8vkWn8EsQvIW8KplnSKa0KtpiUIcR
hiyHB334qhi8E/zvmHuvFP0DVuXO3AuxMs516xQjGHGa4ksR1nYZ65zr4KYeYKozQIKmgRmM0UMK
0zgrpx6v6+r8o5uBVSrziN1oAvrLGVYiqKYrTcq0AMes0YAchkw3Mimuldxb3ZA6wSDYUlkOnADe
aEnCdCuBTN3Rm9kij13RUsJ5X56s2A1/vSLUAHTNAd3raCk8bhOOGQkjctDkMB4AmOsk5EXPL/PI
yxccAexUUymTqAiyvENESV7zs7yGbov5YNyfXFwd7gXPPJY8gleeTPr/qw9XD92s5TqUUshsKeIp
lTj3k43a5t2XYgeb1CYkUlDhS0VHIFjSo1gASZcyoy7EcgFS4H5e4inEHsVBMyV1XLW4rEuXikjX
WS04L58cZzeZ01jKVVMspxr9gP5hVj7X+rOI0Z8RrFlf93XZPkHevNxkDmWBZGKYBhWGGm1yTe+q
e6QHrGYA2gE8ABh7TGFA/tMdTz/G0Ql4cpvIhFQgIDuBcMwVv5sfROW30PIO4v2vpbDLDHoGgDqg
yNEL3wUbrQF3I40ngDmlZmVJgjSF96lNanXL7aDzonbzHPzzjcC09z6CFCWJwk4ZgTvt9UBHdJdz
9NK5ki3eNHZ+4XXWOOEEoID34jDcNrVK3HaOXgH+mRIya67+OHuzI1t8tOl9V1DYDYY5BrugGoMx
dk4/j6nqyI3TLV+G5Vs5/eT4Ou9LsUcIydI+7+AK8zXB6qyOO0LkNGflW+9Ud7kXeh8g8F5nJnBs
vDclkepRbWfUFA24qrpj5iSPHZadBR81zPUjfHvvxTFpY6xMdRExGYsjazhml+ZgYCIsuvJ6/lwP
YZOGLsR5TM+p4Uc/W4GvHYLj9IB+vHEChazLbXtRj/vfZz+mMN+bURQjRUYvgl64zMvcQCKdKZWP
Re7MDsZKPd4Flqch+7ALotMY0zQ0AZ+6Y3mqb9Vjdm6Bd0P31BtupcvxzNd35tUZKWi6mXc0h4yn
EfOeka3Aoj+iT4stUv0ciZP2N8tCcNuJBOtbBGve7w2apJqU6U2CQgPLAWIbZFaw6KeMmLzVyW3F
3gQxHrkIEYCqBpyVajWNfpT2iiUliXzcj2waRn/7x5sUxh9l3BFKfR5bR09Ca+inX/ogvWhzSMk1
eMl4O1+9yWJ8MW2mWDMzmE7/Vt2EB+MC1PHb3JZCS6woDZg7+CDNsVNiccOA89XYaxc4H6dSyVFl
9yftEgNdpcYTeeU2Z4qzHh2ya+zwQp1jWZbzLmuj2pR13B8aTYJO8THtZQ+4l7aucabTNz0FFNQE
d1lK/MvYFY1GtVNnRJxgPjfLMZncfR/ZNN7b77PP8OCICFqjH3CZ7Ay76U9jrzhyyGmzbZprJYSp
BUZQzsdR0sHdxa+q7uUYjZuxIoZY491O/u53IdWvJDER3JtaFZIeFVSptHflmNukmbwxBvJIDOJF
dXBkZXCr9pfZi4de75x9Y25fjlbimRpBy6N0wtQ7HlcmT2wsBTx4cEbbWKwpcE0fgAk+b5WXZ1vq
QKscOQpiYYRt0znG4GOo1smbQ42J4Mjk7YduzB68ty11pZUkee6LchngisrFNIHiGaEkJkfVKmNL
O2UPMmbZeLHN8X6TKr8S2S5Lqs162DpanPlZRbxs4qFn8AKAScVzQ1FD6CE6y1j4/iRqmFXqeQ0N
rmMwqXhGdyCP6H2C3jDzQ+2Tn6pjXCVbcQt/+crta/MMx6SNiBQgflRRG2uP6YN6kl3pQJzhZNzS
y0tzrXxeabBpRoJT0zDBTq6ycyIGmQ0Qx0JBvfCH+SWP/KD8vB9dPBGMp88CKdK2QxmXNz+U8mBg
9czgDVRs2m2lBuPjTTZI2L4EitViHJP+Li+8fR14v884tDmlAE3qgsbJhtYXssIGDZX7AREm1hg1
opka/r2PmUUc+lEJSYMlx/Je0IpDmvPIEbbrwD8y/lqFT+taNyOpHF+Hd2kLUj6mNxTeKcVcAw/n
mfrqX2XMShhzeoSBkgLHDN89rHH5XiorFW6T4aucP6Txc20+yR9ytJVA5hAZAzHLhxC+vKCizn4Z
42HKHv7LR9LZy+QkaUObB6hZhPChb79N4dP+79N8smczJlbMXAiM3ERWKyThOhbSCRywtp4/A9/W
FRYMAphB+5H+z8pqjN+1rdjVk4SmuzD10YPcGuolCGLesye1/Z5iTABhYrAPCgV1ZuvSkYbKo3yM
xaE8Ymr88UNl3kol5mwQAFe6tBWaq2mqW0HVY6kdu6fBkSBw97/X9gGxEsUcEEIy5ZUwJAAC/jHb
dGQscFLb+EbH+jJX4Lf1NxPRSh5zQHQjicJQqDsn+DZidynxYt1O7Q57Mhax6LxEKtkDbxqeI5S9
PuLNvOhBeIrstzyG5fe549V/9OvveAd7YazzGFiLMyI3CW5L/UZKvJq8JLwt7+03kTfjvabHdVlS
RpGo5BDTeeHd4AgWJo5vBSATxUdkKQB9YZTI5zjIluPjEgB+LqIoCpI7VF/JFGthNtBbwHjcBZPA
2P4PayuMrRmYwOAffdE4CWTLkitx7Lj9RJYoUgeIy7qTHp2G4Wffn0zC+2BbHrEWw4YzEXOhaXHe
duJdHnwLZx6/8sYoPCUI+mM3nYnhSMjTptRx4v4DmNv6cep3gaN4OH9t7U6/mKfcqxdn8CNX1U+8
uoinIPPZiiQcSqJCfFueZ/OT1jzv+wXv95k4Ng1j7rW5RM8p/l4230QltfYF0LTNhtTKfizSfNmQ
KZFytD2r4ipImZ0bD005O/9NCHPEmxi2yw0FVsoHPCv2t0N428Zf92VszGa+8wQWRz4yWkVsR7j0
4OGei+npHj0lTIthiDH6P6RdaXOcSNL+RUQABQV8BZqmW7dkWbK/ELbH4r5vfv37lPZdN6rGXWvP
ROzMRiiC7KzKq/J40pvC98mIxJf959lT3fJJpMGCm+KLgUk3DmacW0h5ZtdjcZeLkEVFF8XorwxE
rsqQtAKqpGnKVYMu97iXjwH6uQTHuG0ZNJkaJlZ/Eb6TOg3mIm868JEdYr8Beq6fOIuHqYuHyDVd
zW4+h6w27MpufA1X4qh+/z1xprvmRgRkKfolXMRhhSgKplmIhMW8U9oJW0ErB6BCWSt7l3neiqbA
rC4T4EDI1OLEc8kJul4bpHtk5VOeHcJGs6XWTtOvGVo4aSU44W1BOVHjLlLrFy3oJTx6c2s+Sknl
qYuo6XUrpF4zxJldUiXz3M+I31O0PtGKOlZQP5CyOMxl7c6yYpeF7NUkerl8jpc5M/iKjaX0kRFj
6M9NsL6hfMh7YY6CWfNza/XfswNa20clKFrLktsMvRHanr4VbvsTCx7fpiuKsCYFzHzjZM/ZaBd7
UfFzW/lOdDkzrypTNWNpNcxwcCfN3wn1hGMmIhKcpS+wobPJLNzZpD3Kqmd1z00peJUISPDxmUV0
9KzMWoPaY+gMGrGp+pZqokG7zVj3JH0GH6UpAV5XSLuAzPPssIHIyIv31jO1MRGJWPfPR1iY3f91
N3y0hjLhNNMIGbKGUDtpXgbjiymJ6qmio+Myf0ArTYzJoI2rDkVvYweYSxnq/KDKopfCZd0FIMVH
EZeirq1blTSuEu7kN0Tt2EMvH1iH3XJL7R5NTt37rtYAYECip7hAgd8D45WPGUujMdXOQL1JnzC9
2h70KBbwJzpIToOrqQz7yURsXSi2Ft3TwUsC/7IZEhiJ92H4FRc66bN4otCkNkeZLrP8qA6u0zF1
ewMVi+r7ZWoihjjTUJh9VoQZXlpS+rWzDEelkS0ZokD6sotC9uejVDT9EppBUKDRcwbeS2fZaYfw
ptd3SpztKgpw4s78dJkxgTC8Q6atjjEyUoyhs5sqx+/ycm9U3y5/fzPLtFLc94BuRSA0qpnOEuwE
2yamOWxmq7vSkUcv3UwI0y+4Jn6xRq/FhpFp4Cadndx6muabrhWEERsoCxaGYVULa7GJAghpTnUn
A0OjUgDVZZAhDNaxdELNZiN8Y+GMr4ujO5hCL+wOKG8i17jB3wfaTClWh1mOkWFobda586Jfqc2U
e91AY0cO+1pQ7RFR4gQ+JNW4zBa4lGLpqYinrwuZnLy2vlwWjw3x+8AQJ/FUDWHWWWNirx4a9dj+
RTy9/j5fVixQDEmruuhcy/g+Ft/SwcLeSNEm2y0Z/0CFCy3LTseMTIJgr7hO7tn2mB+Z3XxL3kHV
REHKxlz2B/nTWY5hJQPAchs7LHRh02kmmwRCv3uHfVPVrbgbXCAEOucPg1aqlblS0RJodNSuM8me
ovBFJ/HushRsVaU+HCCnU0HTA21jgeNFr68r77AQ5zj4+o69QPT31JlorYaIM/b31SH2StGNfY0b
g8u36fJqWt9kUU/OmWwTQLqgimKpQHsxFP7RLfdqr5c6i/XGF0vvbWX8dPnYzph4J2AS1QTcITZE
cDraNXpRKmmFfW30zbQws2Lc1oEkSB2c+VkQ0UzK4PJRFUIf9seTmmtzVoMEnUuRcSCLF6b6rrOe
BsxlxaL5XpXJ04fAn6PF3YpS1/FssRcNvakOCiAAhhfmNeRdDrzVwc6uwhv1KfyneVes6Gd+N17V
gm7frTNds8tFLm2paymt8RPS+kc03Kf6P6ay+/NrW5PgjDixQos2sY48SXZc4NOlYyCakT0LL7mD
5CRDTWOSRiy3WWf7JXpJu2upOBTWbZzssQZz0lUBS+cWkCPI2fGJ6M0yViDIFp0xiIPEHXzDMfYq
VtiKUgbnLvgjNR52JiMQ1uS9TtnXd1ky7poi8+JqdGJi2VI5+l2v7eNgxoIZIBsSPCHrEWsOlEfV
UrH8qHcqc/EGaxCEBlsKv7pYfj8rEDbDTLdG9JuW/+hIvcepSEOUswiR45wz/jUpQ6pLC04VgJ3X
JqYiEhfLRW/S6+IKuzcBSIymuGPgTPdE0Im8qRh4PCoaeuBlmV/EFvSqVVpBisdxEeFgI+0HEPz2
VNIE9mabDkWrPf4xNd69FVWuaQZFDJxE39Tgc11+iduXywq4adKsEwnOrXU0KZZKZrmZNt7ls1vR
h4UGjqH4ZSoqdZ0thGEXtqLFmc+yTipd6lEtqRs5c2cpd8hU+NoAnB1j9s0aS6YBhUoDxdGiP0Yc
A20cI0EJ2dAonMRH050WQy51LWI4lVjX0FBPrUP/8lFuyaOODKJuwMsRnS9oSGQairBBOjafcqys
aO0u9Uf1WwlomsKJW4FxPo993jn6RY5X/GmwporE73UAzHoDOWPxg+vZMz1x2fA8wcHR4oI62ug0
kwiqrywmQcwY+8qVsdMrp0dWNPX6F1FktyX5q7Pk9y4vY9JoZoB3eUbSqySjN7OO50XTf7l8ZZu2
ek2HE/8UuD6dwRjT3rfNAv76MH/BeAvyNn1ni1pztpRtTY1TAIMa2aDXyDSPtAI0q5wcqBneaZgy
sNUuvCqoqItRdIzs76vQjmbQtrFB9rAMmuotKGl/rPLMxHtQSfeXj1Ig/ZQLFsq2SyQphcFflAVb
QL7kUWJH+VtNdkPhxboIv2PzKBVDRyMhIDzQNP+Rsz5Qa4UmULY4uNfRSdhFzlD+CAFDkUbuZc42
D3FFipORWV8iqbNqRH1U99mioH7JdoGmCcyHiAwnHLGhVVjChLg/DK5pc0wspxWmk0U0OHlQ42iC
YWoaV9ceE+Mm0B6lSvBY3lap1XFxgpBGWVToWKmDqlT7De2CeznZAeRi2JleeSe54d+EkMCKNA2C
PkX8j7ueLpFrgr3pcJLWvtO+jc1NFj5dlgB29HwsvibBXU0hYYveRKMOcg1Q4MR8QHlWMAl0/uxj
JnbFBndsVMq1IYxxNQwQX3EBH4haU26zll80uNnyC+xR/nKZL/bNS3wxJVuZByvK465u4ZDT8qc6
lnYnXQfSnfkXi3U45pjxWBHqehhZ08AdLXcl0gHIkJcOYApnQAZ2zizcjr4ZFK8Pk/P2U9Ro8zB1
SIhWzuhgM++OvCpoo2YFPbV2lccBlEugHQjBlTePlCiYXTCIpeK/HznNlWrJs1BS3WG+CoDXEOcY
ZdUOgMB1Lt/dpiqvCHHyYmaBojUW1ExbdiFWcBb70ni4TOK81YBd24oGd21lP45mmUEmzWe6x4hz
a7MjLL5bj9TNPkt74wEqh9ExoH37wiHJTQt/Is7PLihqnWrFzGxVUmLP2NMcVk4zfDa6r4kq0O/t
WGpFi1PwuM+BAR/gpTsCkO6AKXJffurd9sBagEU9WIKL0zilC9uAhnREaJNmfpLUdkzscRY1OYgO
j7s5OoCZAMUN4AUPE6L5vsByn7Cxx6pGIacmsC2lLBIXZmnPzMnqFDmtA+ZuUsQjtLzPAJigOt0d
GzFMMyez64Ppx56oVZx98AJBPqOpxUteNxnsFxvz+g8oWXsQg5Jtu7QTY/x0RIg9JoWpgbEJJZz9
cJBrO3HRFAAMQ4d6qTeJEk2bDmdFkItuojaVjBzq5/bI95DHAVv2Lqu2QAj5bCZ2ZclNiOyAS5bb
ELtDpvSYTcImcYEx5PNlRpiO6jLj/VrPTnSPgUaf7SYO0521U47UQyGWVbDF83Ei7tjfV+4mxPZl
c0lxX6b10mtPSfcoG4IxFhEJzvx2HeByMHWEx16Y74M8uyoHRDfJICAjEgTOWMh53o/pCAmXlsEN
w9ye0Q/z70SBMxWGlqq9WSHurEuyqwO9cYyCWsDYDf8lL5x5UEiELXEKnHKh/5hyQCOLQJ63n6kn
teGfxGQKSZHixYMwYwLUTuEmbrwnDwvgkP+XPaWCy+FzXCM2iVtFiXKepD526Yu+vF6+GdH3OStg
hDVd8AaGV2qu82nXpl8vf/83dk0zsNYYkYrGL58g2dLrEQvVNXj3CFtwhu+mS250zPXkd7XoTb/N
zn+p6TKnlXqfLbKM7CM6B2+X0q9qAVaWgB2d75VBpyz2sbE6XfuGFOc9i1XCfZdhZK5xop3Ij4vY
4VQzVBOpqCxTdSvEs/URS10v3862hTkdF6eXUTWn4ajh+yXWusXpbI+JBYyxzL1MZttGn8hwWhkM
ja43CoRslkbkiw+UFk5e3Y2JKF8rIMT34rQRrRfcj+rK8SEc3Nz8nBVXQVoLPNt5L/N70GoqJlZL
sPEdLgI3ImUmWgfXhtbz907medfvB1+zhzdpz8xAeyWKxX8jeb9o8gnhkUqRpJZq45LMoUf5p5YA
nCezAU0BIHYfKGqjiEum++ehz4kii8VWLm5YSJJ1Jih2LvnBoDBMV3omRx2YOZkjLDKw/N4lakwX
VtTiQR0SiwzwEVgRdwRk89B+0QG/URxHMjpWet8oABeX3i6LJpPwS1Q5g9GMQ61gqBhRUPVmzD9m
ab8oPtEOfX/IexH6wrZ4ng6U/X3FIpXrvu9rxCpAg3lRC80NAswBloHmhoaAr23NPpHiLIcSDmZi
hvAbseyX5aNR3ee6INe+Hf+fSHDGY160NMZGTLimfrLLCRPZh6a5Rl+kUjxfviQRM7z9mEmtj/WI
Z9o09G4cBq09kybw4x54o5dJbVvcX0zxo71FH4w1Baw9ulYBvTbmdk/+HTN8X2xdDppijSiMDdOL
jNVLSv9IOhEbv3ltnvhgur0SNSnMYQYbOMIudOmxPoa73GlD19pP+2ovclMCSeChgKwiR6oUnavY
aoC15tGMm5HDu2BOsCUJtR6rEdTGRPQ4U2FlcpYVA9xWppuPRlz/DNG9HLfJV+SarsJREu322U6c
kdNpMgFdnaaphYYc61Dc0QGAr7QzSpsN8OnYEO126l61kx0wnETHKhB7fpC3W0xLCmgJBbOU60YD
OmY+eFMUeJdFXsgdZysmWjRYGg9Zge39TFBQDv302Pna0+L8Z0JZxNimkmkKVYCJxdrhufvLMoqW
4ywhbjaZtWONqe7oaLP5G1XWTDSEUECwA2Xh46WVgPgeg/rdPu0T46FKP18+N2atz1wH+tpRcESV
VjG57xOkNSOUGzG8RMd7GTt4CjnEAyf1UVA9XCa1KQkrUpw2a6Xc4c2BVEvSvFLtyxyjCy4XpFZE
NDhvH8+x3ioSShBp/pQoz6Z8r8WfLrNxjhDF4qYVH9zFF0ptFRkLBJke/adtIUBE6EjfNDZBB4it
WUZFrBINNIl4Y39f6W+OHVFz+Y7+16rpla4j11HJWXkgaS4cSmR3cUksmNisaE1mR3pDxl1hz9Yt
aaddSAI3L9I99h05qhx76lT8NPLkGgm0OyzM9Cpgpl0+Z3aMZz8BVVsNi7x0/If7CQFRUkkNsTV8
zkpHrpUfiWx+u0xi80QBF2kgBW3J1vtNr7jMSx1xdo9nnZW1+0rqrlUjd5Pur6qZJzJ8NyvtNdKY
FM8to5CdqJztaHGNzFenNzP6K+Fc0eIUIJJVNSxMmEH5KNdO6mesdRaLYqNb1u8X2OMnNNofLAFZ
wUGeJfObWs3bAvXaJO1dy/repokT5qIuj+20xYk5HlW8C8qksthBxm+T197qV4FLr9V7sh+vSzfI
hWXo7QBkRZAzWeUSV0aaoetKt5VXtqc41uwCr6PiKLlGJTD1okPkrk7JjKKZl6pxsavNjsrOGbOv
vSoQ+W2t+iXyvNdCc2YYFgqSWLIZPOZWfpNNnXdZq7YflqtT4wyVFZZEK3pck4xaMxbIoN053yt+
uDOcKrP7wVZ2bKWcCKB605WtyHIGo5YGbUSNE42Ak75r0Hu6GBkeJ9+sWiiIolPkgo0Gt0SwSL4B
AF13TZ3Ms3bxofKH9/ELA8PBohFCkWxwz5SYVm3bDTjSBJCAwRcFq7lnEVLw5itydX7cA6Ws+rqb
1PdQQAcOvPJatcn11Msemo0cVesdKxNFbQK2eEzxWpt0JTehX0tV2aruZskLDfaXxVFEgz3ZV0a+
MarctEY8hmbz3tSwCehzrgiUip3Muav6pVR8Ba7VSq01U/iR6MBKtulNszOOqi8Sgs0Xw+mCeBTx
qKdRpbEspEQPinSzVEeJfkkt/P8/HhlgIc6KEpP/1ZkletbLcQVxs6YXtf86qf4QiNJc7+Oil06N
MxNdT1Q9bhFHof3zB1tp3gIyqfme3uqY0DYPg2OPlo1t1sBkj71pRIbof0G2E4kHZzWCUNHNokOA
HWvpmzpVTispT50qimZ+YxQtTSHEQMeoyYkhtQbVCkYcqX4XvgF8Ya85xkv403I0u4/t4VvItmjv
Lov+bxzmiSjnUqym1ZSBJYbk47xrnfgh8BbnC9nF7pMlhIHdTu4ZJ2qc1AykbPq8HFS3kacs9xUs
KPo6ShQIpshGNMc2VrLalqcxeh0RSlo2Xr/aYFs6tqPbQ9YVsTcvmSw01oxJXs4AVIPpG1UBNDif
DVGWVp5yJmfNq3asvOIu8gxnOU6ZrQMpkZXk/+LUMZmAi1YISgY8hGyPZ1Qsx0hbMaSS2GdD5rEz
XbUe5pe8OLJLQYfjlgiv6XGGW01R66pVOD4Nheu49vIiwVqop8tcXSZyBvwTAuUPA444RSofFPqg
KPupFpRZtkkQROOKoqgW3xlXdI1qthHsW0+v6PQQZU9y/nqZi800AcW1/JcG50jzafz/Jvfqh3pE
OvhruFP/kX+or7oD5HtH3ZuPlymKmOIuZ64miMOIgKs3E8eoXCAXNZGAq63IZ8UUnyTorbwt+wB3
o6RfIsDezUvv1onkS6O1u8zNe/HhTJlO52dwZsykKp6bNSwKe/wOh8Wv/Nlj6HaRwG2LeOJC79iI
ypZmzNnNmG2d8XKR82NuoVlyaqTPAq7Yrz7jCsv1UAZBQ7LMl1z6MR9TACThAJ8wLAwX3r20r/Wh
QzVMBGy3KQ8rUlzomBUx9tERZOEqKbPneW+ZTzr5G4NwosEDNVRpnWGtD8KqRKNOOO91q7KNSGAQ
Ns09XVFhnK6ChKYqyNgzVA3tgeHS1PvGX44MtuhvS8hrYrybRna2onqCYzP8SbvrosNlEdgK4dbf
566F0Fo1R1ZzTYBt0WKxAgFSMLa0uZfJbD0c1mQ48xNJ9ZSNBdoUmrRIHJI8BKVmCN6RwovhTI6V
k3HMTES8DHIQ+UnXPMTXk8PWEIaecLPypqKexIB/+ycWNdGvDd2pesy2Lu58Gx+nxBkwx9PYWPNx
ndhofLsRxTZbwfDqJPlcQDpjmMdiNk+dvyrqLip2TXkk8Y3Ui0yeQDQIb4kqxaIGea+Tjrsic6qD
tmP9EjQBUFfGFuC56XuUmjwUzt/0AqzZ5CI4RZataQqRiFtyDPvPhdNoD5dFcjMyXZPgwraiiZe6
VFm16Aj4Mae+Ye0gqVP5gPDVbOvB9GS/GXwBVYHJJZz1MNSKFG0HR9Lukk9sj1V4pP/kB7LLvore
TSKFIJzxgNkvwCNT7ut+FwODU3Lkg76X0ewSCtsWRfrAWZIuXYZIHg3Vxby3XS92DeisAUj4Vuld
PkKBLeEnOZdRl9AVwBSveBiV+0AVXNG2p8IsEBbLGgRtxx/tu2k1nZybKIj16jEGsFB5pTV/5ahO
JDhLhb6wRo97lMuVTrfL8cbSX5Pl0+Vj+s3t/yJicfKNCWQ08odop2I7AsvHeIdsveaSyEGD1a66
iUbnMsFty/RfehoP4I/p9JiaC5jCZjZKPvXkqRq/UWxaDAWENisRlE1rvd8QgJk+3lAD7Os0jyEB
0QFbbFjcEqE7xe7QDB/gcSPdoKFnHzyKbNJlwcBq4I9k66qJZmPO4PjbH/qU2nVS2HMfCNyYiAon
G5O2RNpUIFBS6ptceyqnKzn9d6Kh8XHfskRTHC4wQqwFJjgWbnRHbopvja3a49X8eFkufmNof13X
e7Z5FTAVJUVXH5vhLWK7XQCz47SPsLVP3Uvtxp/i8CpNbGaRFlHlaPvVcxKUdxVZUW6ULK1N5izT
t9lJ7iMkWgIXw3eaXV8vO+pLrmgkettpnnjl/VY/YBc8GivcLg8jYO+M17q1BEDVl/xsLF/aoPat
GcngSDReJRCb96NYsdoXfZYaSqe6Wg3YEBnoZAD+U0QzSJuZlZXqvd/1isxkFno7jZCc5RU1HSd/
GK5YMIA+4R2Fv4wEbSoirjhNj3ttydthQQ8dzbrO1q1a/ha0tMRO4TZbRK88ETXO8kvKnJfjhMje
CL4l3a0ZfCOxoAdx23md5IOzIRlQNMOaRY1D99AETyQReJZtL3z6Pmc9tL7NpJzlRAr4fPOqyUK7
ol6gCe5lc/JjJQc8FI5UNZmiL+/BIVtAS28W9NMCmOk2BZ6QYwGRSXFMT/W13B590RtZ4Gn4wqKR
kD7v2RuZyr6cfqfAqS3VEN0+3/pZhHAvuDAeJSems4xBZBivIby1gpdmEjQ9b9ba1ifJWYyunCDa
EiQCECVHOXRQt7RNxW4PxVELhHG16Oi4oKCMBi1SIqRl6uK272Mn632lX+yGynY4fRYYfvZCOE8v
/BLG9xWNK2OxyElcZQbKRdqeoIzilTeY6XLM3mFd/aErqjcz3blEjjMWWV8pvWkg/xgS82Xplntt
IFeZRt1RIbZVlV9IEO//JYucyVCSbA7RggN9ex0RieTokA68yamvNVjDVhCZimSRMx6GjoaVWQax
vv4853dTKjAeou9zxoNIizmTgCVU8+Mk38jk3/1+/skcqGFIBjDgRrJnlPfJJLqNMwkAfADQKqll
EQVLMXgM36yp8l7PaIolANH98todijvrtvMDnz7Fn7Q7pMIRaBQ3CDRE+wfOXAdHmZM9rS8IBdxE
6pryl5aibI7ZdyrsTzmz7hwVTtoaMA90Gylylbax1TpwgvYp1V6rzhQEoaKD5CRNoqVeWKWSu0Nf
6m6QpBXyaYBIVFr51VACDIibYeYY+ZwKYvszEeQ45ESwHIZCzccG2+bolTUcG7UQcHb+ePhIgU8a
l1U3lYrWpa6MWyJAHtd98x7gpvWrclQwrZV/woZPp3CGP49GOcpcDpkOTRkCRSNDDrk49J/7fXzE
uNMP5JGdYY/9lbd0J7BOAqk8AwDOo2mIQ5ymekPZtuyr5kW6nQniXxPNCNURC7MezVZ0wmcpDo5P
zqMBG6mNLL1OAbX0z6C+lUPldPU/Rf4QE9WeIblmqNpd/jSIMgPn8T5HmfNuqUWyuVraFPM9xUHd
tTfDCxI6uwnJWfMq9TIhCup5PMxRZDewcnFxIU1yPU0pVsQM7rxjiH3p3vw0OPWBXoWeCFjmfHCZ
o8fZmSmfqGJakN7oMADSm9GzbtPJlrARd8Duzjqyc7fYS14vsN0iUeJMjx5pM6myKcf+BsNLsGEe
3dauVoimMwT6b3CGh+hhpAThkGMvdLFLDCmyjVESaaKIF87I9AEgPdNBS9HzduymH6wJWIhlcxb7
fLwovsG0Inq/qLOUQtkZ8qFih8d4PzisFDpeCRWdqdSH0IejxpmWprWUsFgIVA4PegWp73JP739M
GGLPvexZNO4huCR+miVqQjmueyh4rofoH1T8PK+/C0yXiCPOiNSjGsxDF8ARfF682I+PhcwWq40e
Zen8u+inqJp8/qThzpAzHlYYpUkW9wgegN5nL175mPrEj1wWsw5H2St2vTfsMG51ZwnTBgKJNDkz
ohhBNulhkiJFkttJ/zkIv0ld5Vw+U9G1cbajKICW2iRyCgzszNcbTLBkxe4yic0ABTVmoqtoK8UG
t4/m0JqyzugCuLg+/2wYTwlaj8rbOBe9PjeVa0WG46SlBppLY1jdeQ94T2zziHfmQb1nFdnkQZRG
F/D07gJWJt5Ii7iLpxA6JbVO1ngh4q+ZALgkVdzLp8fszpkWn9jiczjdvJhTrsJ9afvgGB8bv3tP
qvzxM4IJ+ooMJ2x1mwaqQVOg/5KHXP08ieZ4N4V59X3udkY5DrJ4LlLXCB9laNH0pM0iEBnRpXDu
yNQ1rcCe8fS91jfcG1j37C9XtEIKOPsW2EhwT3Y14ZEpSgJvKtGKOc5BldNcdfkC6OTK8osSO85F
7bDnrQbc9XDeqdAoSrJRhgD1SLzIQQPpjXIcD2g1EKjRe5LmgrzxSZwiTTpi6AgP+2NxTdEjlO/1
HbLOyN+kDtlbeyzY88gB/xYe43aodjpHPodT5BqGqQaoMGuoyB8Z9QmgGt3btEOz0FPmWAKREUgl
n8jpEBkywGM4rfJnEEx2MwMyT/CAPq+5fLy7d9DOla1Isau7SXrYCm3fXGvAM1CBU644ic1g3kX5
DoG54NsdkhorhQ09jkEs9PNjuk+xlRZga4LIj6nSJSnhzEUn1zkGMKDOpjTv0dfj6X3nZfLyiQ7D
DkucBGPNIq4462FkpMT1ILhIDrpH/MEne1bOEU3lCAyIyhmQUl60XDGG1EW+126Tzm7zL415rxIB
OyKx4+wFidpajSULkZn+KM0AvE4PLV1ETy6BQ1Q5mxEksmSVEuK/dtddI/7zsJvpE1tCq/rZXoQK
JRAIPo2jj8rQL+OYI8/2qVp+9tI/ZYOlXUAJKTVBa5zglvhuhzxEQIF1RqkrFXd1dj8omR3T2Fas
P5/8+ai5fLdDUWRFr0SQcgaii9Z2F1VsDO25GpLY/cvyp0OQHDUuuk3MOeojM4ZOYaPM4JTh7FHr
rqke5UU4/yiQjbPRB1Un1VLjycjMRLvPn7GS9o51HMy+8qX7cjmEEckGZywwGDiHloULQxXsvk2h
wUDxVJruZrHiK2vpRQZ385lwciN8i0OeNFJpsBc/tibcL+zh80xCu8asbOnlqExhJcRlBkXumXCG
oyiDLB1MvFCjATGnomLZ7njT6OO+lSzgT6U+EDOeJWxxMI3q82XaAtPIdz5UaELszHTKMFCl9o6M
wqqtxMpyjEIV4PZZW+2iJV/caY4iZ9JrScC6SBk5I1MQK8NCUrwfyqVAe8eV3hq+OcV2gjTaZUZF
0QE/IEG1SqWTBlLKnQk8peIufQ6uDUyOe7OLd+ALwcDup8s0BYZa454udI5lK+kQkBjB/KCrP8yi
uJKjQhDiiyIEfmaij8txHCW8kOTmWop2HdYOFVpmF2iHK62DJj0s6o3U3krlfSfKUQtCV36OQsZw
vKK2eGTK9L6r9iW60i8fofDa2C9YhT/jPNHUmvCEZqZmnBwgRmF5GvZXKDfYvhl6rS8eEdpOwZ1M
gMaZnHSeIn1MYAKCryyKTO4AY233rvGm/k87BQRaoLG/r3kMlCRq2Otmip+n4CGd5p1eEDsbRDAA
IoHkDE0WjmVcdSgpFO1DVrwW6FuYE9GctVAeufgk72U9jCOEW4OnYmtyil0CbDGRtM+90FX+nXfQ
OAuSZJrWtiGSYmkXOykW2xbxYzi/0iZ05Ej0kBKcHw/+Vut9k8wZ/B5dZG8hi62rk6PIw797V/DY
b3JHACqtIsAzlifTqJ04cxIiBJARMcOc/ErqdIXEE0w6S04NbozxVjRzDcb7Br/5dXZVG4nSe03e
CRRaEDvwMHBxnkuzXIIsAx3VEBWZ9+Ee5c1Dt8/2qqA3QsQjZz2qZcmjfCI50oqFXaQPVvAkodND
wBK5/JzR2a9YnWTRVnrUBsh+sEAPEYM3vYTPHU5S2tdPwe3fuRUKAC2V6hrROP1KR2nCdm2cYNNJ
B53UO72OvXQeDpfZ2rbtv8jwILdmDLhjbSiRLlU/1dI/yiB4xmzHdafvc6c2jUAkWVjao288k1T2
oqPDU/paJD8DYcvFthycaHEWtmrSsGxjKG6YPZH0Ieoeu+Lx8nGJ2OFsq5Q3o16kIcJU9a0ld63l
SOgRiMlbKcxUbcvbiRtOAKJM7qYIq0cwHWvu21u2hJVeh9dokNmhSfFWFnAmEgTOxC4ogfVWABM7
lz/r4SbPny+fnOD7fPlUx0AZIBggz5L53CR36R/PDb2/jH4d19mgjbJ0xtTiZuTycxN8mY3vdS+w
M7+JGE40OGNaY4Itn8ssgwmY3OCN+Pmz8pjHdnULPFfXDO1ZNFj6m8joRJJJycrq1MZUDp0lJZAC
xQuwgDX8iYB21+N92ezpY/YsylNuhykngpwxbSaqy121QA6ACDLPdl9auyQhdqtV3mWJEKirwZmG
Np2AfJqaeBb01wke6H2zG8jLv6PBmQQJ+xTqqcB7mVQPU+eo8LMEvVKXifwmFjqdGWcVorAJpiad
US7fD9ishKXxN8otekVRys32isBiiy6IswtqnCd5w0ols7Iv+7uoxKYe474cRcVOER3eIPRhKQHM
IXOxhUSWDySZncKonGBQbcHxCSwdX/I0KkuSDA1JqOq1Ke30sd+jGO4E/vwj/qQgEyUqzGy3cgDU
/f99Kz9bbKRkkpMeoXjc2C18uWTr3yMXWzyVPdQKQ2yBjSEc4aSDwHnw5U8LIHC6GSPHkUjTrqcq
FuPmyU7La2dBO/8Qme7lgxUomMnZDloULVJFiFhCrT8MSrGTzHI39otAIEVkOIuRzE0s9zIs+0Cu
DViMpX6MhN2OTNrOk8mnK+OMRVRGgRwWULEMw9/AqkI+ykEX4tviJB6bfUdPp8eWICWH2a/9y+e4
XeFdyQtnRZqm7qosgU1kQTSD50hD9INr9nIVXOv77mjsgfe+6xw0O3n5H6+Z+ujY+LES3RiCpWNF
c2xbAtudr2PSThYqhegWObMixx3FRg8Egkp0ZeWHHLs+JUGIIbKTJmdSAMnRjG2Lc8TILXKliSdZ
boyrC+zO6Z5zUZ1DEHLwg+yT2g21GcNSmumLNt8PkUgumL8/E0qsfGdwZpZ6tmA2m3W9pjCSiAfo
kSURseTlnr1ySi95/uONskwOTsT4dIVBrWQZDRK5vfJgka9lJ0iJbp7W6vuckI9jnfcTBq/QqGN5
Rt4iM2HuBYokODAeor6lbdCkA7SY5XmiztG+NAia0JpRPvUv6Ust8P4iljiZrpQZg3oSElemFT/h
Bl1D0j0BSyIanEzTagyttkwyLHlXPMnOH3LUQRMD2zVMm5kkFaOdXwQ0BcfIZyjCsZPVIlLhSK7j
Wzaf1/g6wKjZJHHs/vEI7ke54/MUSkyDpdHQ0qmNhS9hLZRhDIKC8qbtOYkev46slCIlK4cIGRf5
AbOpsnI9y+7lMxOR4HxhYYbp0Mowb0vnTPlBgdkRtW4JJIEHpW8bdRhKDfFsVd7R4lGLBAkj0fc5
F9hJI8ZaWAICZRJnQuhi6ZZ9+ZS2nxurm+CMgAqYkbk19dStd7MjA/HDi4/YF/Q6erInu8lu9EWD
T6KL4WLnXo6WGoYNtYnqUxseF83DYi4BV5sB5oorzg7k2FSoyxN6wtiA9/+Rdl3NbSPN9hehChmD
VwAkSCpQwbJsvaAsB+Sc8evvGe23JjWm0XftqvXTVqnZmJ7ung7n8KEf4PK9dg5W5RBIy2cqQ6dU
ElxCaiRxoy6wNRUL8czJ+taRwpg6KsIJiJj0HRbJQS4Cfz0d/9kgYABV/DhhUrDzGYbB3PWPSFif
iEkPSISsCPQIb98Co2x1sgH4GuEGLr+vT+ckcm8ZdTKFI695yff9xtjmh8BLnuNr/thNDpm7UH6U
OCix+DWbZmcVGRKE6quBwT3svqFSKW1AMW3cLG60k68glHpXUXfM5F/67EnfgjPU7HNEJYCSVfvR
T2/s1rFul1vlwMEws+/StfZh/fAoRfn/PxM5BQszpLjC0EwG8rRWdXLrWLUGYSLcOaykQyIeDZrT
KrZrWeYt8jUejk6V7MLiJm4iQs7Fd9SZmQguY+66uqg1POqTwHbr5qlSvlTFt0K5GUhgL0olwXN0
GcqwcgBRFocjD31D/qKyL6nlr5/Pr5Sj74OsKboMRW6tLkfPJrvmEBTLbggdddgsVznG0MO7EHYR
P/LoXj8HVLGe0FGszEUgPF+sfEH2On3GCNke8M1OUn0xbaqETlihWKIrm0hKFQP12UT9IZuutXyO
qGEt6nKJmwvAmQ0ri6EB3G7enhje8Grkjo0Zd8Ut4O1jxTW89cOj1OLR5+xyGXjQGImEuA/+6eu2
LF71qNvK1USIobyjJfiNaloSMF3A4bebwG+d6hjiFfqh2UyYLa6ZE27nnIgxlGaC25A13Wg0ZiO3
tb4O9ucOsDgySR34NkC34jYsIecojbRr1Rl6/YMP3Dp83WQOXWubbQO0ZNMP3QFrJ6583eCFrUmO
LTnp69+doeBSbFMFf32CDCGdPbttnT67L3rCCV+eADn5LXFHQbIKq2UjErjZGnbR+G2x/Xj4oDN/
Nl+yuXeK4jGuiDVR7qDWPq7gWOQ4B2v6hGCTl1cB+9gOD6EKlNH0Stev7JLIUKnbJ1bywrZUNQCV
IPO5T79MKJXUrpQ7X3XH5KiE8G4k7NXlmsLpo4q1vLhiUSNJeFL+sy/RAjiuueJrNBmSVWqNhrgQ
YgUvGZWQgb458szmtmOF08n4l1FvFeqmi4W7zIpbttRvOk0eItt22HVO84MBpSLfSnc60de4rJWm
6xp4BRVMeL93YCPI4vqyhM+MC2zmfOnzLcmHy83sVzM8iRDueGRrdqOXqPxwuChlh/cqhjOjA7nP
Qsj5hZRAHeO5VpB6c+wSZd95PJr23yPJ5fxDlo/57id2NV+hykGOJhOfUYQxNMeJsUbXMy+2Mq9J
Muawovervn1Y91W/uWU/P6bIrpRHw6z2BT7m6CoY9AbKcu20W9PRsbTDJ67tPRXieGj5/fEBROm9
hRSBqs2KghRhMQJpazcmahtYo/ijcPOvXqDsEqQoDMQz2GgBEtBBDR/T6nNADVqv24ciq+9FdEi+
x2wCavkSlZoTmmBkVi0/KIxtEqKRpzKYx2TsgqUkclbqCwp3zMzjQgn4meWchHcnUbXVdeNTRBCd
omALAO9rPGWUO0N5mrpreYiI87ncN2GnA+I/4izTMVOj0Kux4f3PwAfly1X4pDx3V9Uu3S8bFAcw
sO5r+z+auD6TKviOudOrWB1Z7pnpY1fepMXiYFvbaaOZOCPKOIQkYAiNoNd7dLwW1vt5cgvYuRaM
kx1C8zS2rtY/zOn9+l2mzEJ4X8iS2dWSAX+Rlmh+7hmF2MN/8trF5SqfnRh40YqsZqhOWubsVErm
duaDEVyZie5YOoVQ/JtY/NM+3hKgM2lGEAStNhVoGe7HjbpRdvHNBEZc3puJDg01gkZ8OxEeaJ4G
LZYK+Ppa+2CnNyEjyhHElXrT9kybcUmDbulxZcOhd0HS7HTVd5WaKaCUEPxClabtgqV8PPst7DYX
1r7SqUEzwqzfwsmZHmGFrndqQA/WfJfmr+l8lZs7rdum0Wfb2AyAG1q36d+kLyczENxEqIdJC+gm
tJJ6J/ArgGzJoxO9xqVT7rEj7+sPBcVrenm/+eQk3lzXmZLBYGiYpDTzt0eEETv5LZ86Q7NEchRQ
i+3ByOEi/3Q1sM54hL48aKxcsrffdiY7TSYjC2T43n8ZtocrPuwm+WBzv6XaQOTXFVwGFmhilRkG
ulo3g2fwN1J3xIinBni+8dj4Wbqpks26hpcrBKcDFbzIkKXaoMfwwEC8dxZ7bw0v1fg0D9t1McRd
ENfK1K7BMqsJQ52yDyPbjR2R5xJqiKtj1QjmFLS5Mm9KZUfJCrdrLKcZjunSUVeAMAlxaUyptWXu
TNTRK45/qQEgEhnodfQD6wVejHHm9Q93+ZH383zE7THdku2CDVBsafZ2nbqq/aMYVFfFC0UPbjvQ
/a7LoxIBcYMsSKNoaRucFK+ygNo68Hu/eZaLrfbCUSngMh+ND3pCohBddmUASLUVZtq6IaQCyVzE
ShXD5fNnRH+j7/N9BhZECifqNxn2TzliFalIo4VnOvwZwakeTRelYU71CCSY0C1eaNavy6b/UyAT
LjUSK02xEau9uH1h6bWSPayfmHrZ9k8ChCvcVDZ2QCLkNqM7eJgmRBOEN0L6DgUW4Ja5mhfe2+64
VTa5Z9+VGGaIvUX3yqvCpdryxE8R2/KmFmdxCMR7r4uv7fYmVRKvDvxopNbWf8UPfCuq/tRZJN1L
U7ktahT4vSh2Zlfb9j6g4OZkg1D+L/NUFLoS/ABV47+cdp0kc/dwHhEsAGgCPxAvtDhAm26joJxb
JLUbancxxVBDyRIyiEm1FtsoW4zRsVtD+2g1AwA7k40aeP0wE37tckp00oub8ZleQ5r2Ug437dlY
lhqQgAdd7VSBRPkX/pt/jagnOUIGURamYUcd7nk4OwwoMFiJjbbhTWk7aQwAYSAGXv1nnHHBWATX
ok9sro0KFyTMAjAi9/te0l3Dkol5aOoLCm+MTm+GkPFxAWV8zLFN3JbHmSypUkJEb1LWfWcMNgJp
t0mW1yrbjxPhUCgRgj8BeAfoLA2IyOfPRYW0yzoulk3Ywbq7Bx7ce3OrLS1Xg0FHciyNV7YdbqU4
rZwwGK/CMPDHSL5BucBVpYCQu64c8O3fy52VXA77cEICa6AVYvaO2j+blb/uktfvrSGWIsp4aM2+
Q7VjYUe9usuWh6z9YZdXDbkQ9JuU8d/rZMiCi2C4SqpUBby7FPj5puWrjvNR8Tnwz7wzQweUp+vK
rft4QyxHqLqRs56vV1baNxPAokW6T8FfmIXGZl0QqRs/yzOXVMxmOEQVHhvGkR0KLGXoaFLchXve
3I8O2ugsGqEbEVd+oQPHnIdspXxUrj3UmYORVY7fF3jqZ+0lyZx0z3eg5meqSvsr4OM7D2XIgutg
Ngut0ciBkeJy0gUOShvf9NvxuvOphJK6AIIDsRUAceQMGgLzzAtS4PwOX4Y0Iz4kjxa/9/KGLPoQ
1qdqpCLL0oPBkdm4H6KW2JemzuqXkkRkq1ktpbxkNf9QvN4v3bB0Uzfc8w5B8mLfpeScL6GXWJjA
Flcz5xF/ock3bfHFGj8TNn853/95n8XKRGblmg4uRuwGAQHO45Sa8b3kRq+YIg7umAcQordZMMRm
NXfI5Ia6cm///+zKdVqdjVqLPi7P/iOwuXWta7t8948j4PXP5eu6voQ1igWMso6Uum7wvGmluxE7
08p9QPHcvEGKrtiiiE9shlkYJAHiMs+Puw858o1qGwPt45kzTtl4ytfXAWCuZYfzvEfX6n2/5zxb
VHJM6SqkIaMqy5HFC3aFdBwiw7GVYzB+Xf+ehHMW6xXzrPfYCUQRfFC/laB1soz7BJCu+fh9XQ6l
i+hFzCydsIGB0YUcsSZeHLuOb+ysIrqOv2kgn66D4EfSorDsnAGSAzS2tyhL74oKWLgLgGPrp/jm
n9uQOPNzcpO8oRfYmkNtT/3mRfzzN4i1C1YHWCrg6JD1Rvu0eDk2LZMjeEQAhwPGWdfcdTexR7Uj
f1NwPUkVEhUrya0kimQshRsOQEu3zbP+TXvBAwCWmj621AwYdfPFskaqS1GjcFCS5dhhCJ9T92Wy
UwFv6o0s5Qh3s25ChCsVKxuFmaqmLbWADIl3hfVBxXrBugBSJf4LzpxZ1gy9WSzIH/7pFYYb5EZg
pkTRWvXQoLyNn9cFEmmfiG1sR+YgBzWGpBT7IGkf6+ZHqHwEz7SbNg2lm7oeYN+KAme6RZgY7fQF
fWSuW4o5YdZ5y4Pha5t0Wy8epRoVbEVsHDUyzKgx4bykqx5rNfqX2gXxC8o04YfkIXQ7P/YAt73+
PUmhgpcZ1cGUA6tDVW+rvQ13Vi1KbdPOcudtAPykym87p6JIK4gQLALnSCowoWo4TwyMSI5uj6GT
2v0hMJNtVdjX9QBt28wnVCVugwig08aLBt4yXD8FMKV8DyUEEKyyALsMazC7FOBX8p/g6LCfDkbE
0TGZnLRKhTw+s/AaDn2zmMGD0AI2/WldNyImiTA6Sxv1cpVpmWck8lUXVk6UFG4Y5m4f/9F+/5lO
wmtosvM5rOIZDrrFwPnoaKkvy1/W1blslbasKQbgDC2mCUJkvU4zJdcwUISVIVQPnXZycj92e4/T
cmq4C0DRIZLdi/H2JFNEImkNrdAHC/F2jJ/zPPdnJt0Y/Z90xU5CxN0DmU3MjkKEHKWf3ShRnKz6
0ZPp2EXPdSZFCGxZ1hTxpMHugpvorioxnKu69YNsgQdU8dJD9xzspg1qAckXLcdkn/FxuAm9nnAt
F6/b2Y/gP/LMfXaBpA85CHe9YD6q8W0S79aNhDgvESQBYxx6EChYQ5T60YGjdjoFxaDv60IoJYT4
ZuV93lo1rJ2Z5t7Oi+tyjgm7u3h3z74T1/PsO+UdQlefGMDeLQMfnBtjZO6G7iG3Ynddl4ux80yQ
kBzbY6bIE5/uSYpjn23C4gtTVMcMnDStCVGXU6szWfy3nClV6Epk9Ry9c3Sn/z2xUr9z+AgRMqu/
tAQhhmVGGi51hOyxnI9pfjXiIddRINeUIQhZcjGXcaSauFJzdG8Zn9rl4a8OR9xHsEPweFUR0N1S
rfPBtbVvxnC/9PGtLGMS0E5K4nZSJyRuJEx23wNiBFU68wXRcBO/zPDlLxz6tPGj2qHQ6yiXLm4n
dMAUwRogivrSbtkO+/RtOlu55ZNXgdM45TH0rG/r35S4WeKCghJNLK87JFRDmPkpYFoAy76xtd5J
Z2W7LupiQnOyd3EroWnmpJkKFGOSqsKfR5mEfcK6pjuNkhNMj4XxuC6PMEeRciE0MlT5axRJErY3
7YdeIpZ+CF8hLiOEndzOEy9hjaqftcDOKIE9pt421Q0gyb11XS6P7599PMFZjK2VZXkO01AeZ/R7
8014MEKnvFGB5Glt0M/7wZlLpL01OgrVa+L39pfKxZlswXcshsyiCcRmWEDs9jHAwuetvq1I3Esi
WIkbCmWplKE8AMd9MZqdLTHP7ALfambqU/KguqKOuI0wmqxv8hy32ngMb/meN2gcj/Y9XxGOt9SD
ljBCcSOhivMiCHhwnNhN1b1qwz1hGMRXExvJo4b5pAoB0qsbZ25c07e2eBMdmRds0+tOdrPbeivt
qS0ISqqQfM45KFMxIohwUoWOZmkbtBUWXSU8BuWAxYUEpUjQy0pRdzExiQKWiF3sx9foKcDUC59E
sqIMQ8gyQE+WjVMKpYxpm2tXo5VsJDX3paR2wtGXrA/5cMu6p4gVN2FLPfcoQxEyjzLK8qpmPB+N
D2n4pYq/rhsKdWKCA+lLKw56LUcpXPHnrnT0Fk3rj+syqAD2y/5B0isAP4HLLa5jMB5iMmvaSShQ
yd9aD/sjbnHPUZvXhRJu2BKyjiAv5ySf8CZhUuirQeFX4XA9LnjgBbP5qA5AcFsXSFmluIMgZRil
0FocVW04+oGP3uSuBJoWT96O+3RLgYkQliHuH4T6zJrFxsnF2mct2wwZ8QEvVxZP/l3cOVimIaza
CaNE6LBe1y/LLvBCIDY3V80m2qk70FX6xRN1bERQETcQbLsMQvnN3tEaDJL70UJfsnWMCB3r1HJz
60s1yERCx+/Qr54fwOGKoulgIxHefJoWFOBFBoxbhBEDRysNJ6mBDFABo52F1Kzvb8zkX2mq2OPN
gKlkpwEeX9qxQi8Nu6b7AUv7+Qf2/xh5uXwLTsK4bzt7TERj0WiSjJtXxV/mIXeq4lPcy445z+60
fFq/AJddyUmW4PwHS6qH2UTRrw7Um8GOvcZOd7ai7dbFXJ6Rsk9y+MU406m32zGbZYS26PofRpmy
dppXjv+ubrNN4edHqg90ecjzTKQQApQ+bIpJhmrNlu8HF8Cd127Tm3QTeRbIevj+w3gVRw61KEx9
UsH7ayOAK4AVimKOuTX7e5a7nUbMJl6uQ5/pJkQAJZC7vE2woiu/dB47VEAjHZyigUnOXoltFQrE
nxQo5I15DCgBZuL85ANm6UI3OpofGgNoHDKaeLPsDKNLFYip7ygEg86eo6AKkZMzfXQm+b4FpMBA
5XTrbkQVO75Zrk/LHCiZV0+Vl2bmDl2Z4wKqWDtWntbvAKGP2Og1ACiR6QXmU8BtdD9LgT/o01Hp
B//vxAjeozQnTbJzTIr0w+JMCiheZqsDgnNCAUZRTvHNZs7utN6oqR1MsIn5wHx9U/q2+zW8411P
egyQFCY4kMKM9NjUYQ3tJv+yeBgy2KqfpSfuPeAbqcbq5Tj90129JUdnqlU6IEwaDf5+ADhCVd8l
JVXyvZygniQIXiKdqzTMQxUJqsJ7Y1AnYdtqg/ohf/zZeyn2/s4uBJcRIKjo4wJLZ9K1bR6s/Eqi
hk6IwPX28D3/apE1ZqaOAoShtyhRvizybT/sh1x37Ymqy1MR5Q2G60xYi9ZYbHP8ThWcc+mmfLJv
lYf4ur2ut/FWueuvKNB54v6KTdtM7Sqrq2GBGvsiDd/t6WVUCRfxm9LAT6sQh87tbAQqQgqlOHaY
6irY7VdB6/G5fQq84mqJXAy0uc1Nrrh54Wjf1i2EOD6xXxssmcmiBAFTq3aL+Tpjp4ndLP11OfxY
F8SDxe9zN6Aqvk8GurpOe7PEbFLajtvSdMt5O4TXYE7x7fTKxKj9ujjq4ATXYZZ6GNoceCuQ7nrr
Wu8OBmX5l0VYCrMUmemGIYTHKLDiohhwbk19MyEWFuCkJ5EsLqfZJyFCQJyaaFxYhmIHx8PqfbbX
/Hbf+C1RC/vNzfop55fabL/IS8nQrRzQI4XJPWJjtNrMWwnAdRUmvY3P1Oe7HIVPEoVknqFPqc8Z
Zq87+6iH2yY0PH1QnCXINuumQAkSgqOBxUqgPzN8QhVUxMpRScZtZHpMIzqhl6/SSSHBwjU5BnLi
qHNc1KvIcAMds8jpNaBAqK7Tb+LiSZJg3IVuTDaelXy9V/8HVQ5glEirObDP/EyBG1J68Xtw5nTL
AMByUgk7H7Wr3tr38pEh+jb5x2kZiFtLaiZESFWNQLltwt9KO9OfUKw0bkHr7HAaU5rl6PK8pH36
jlzzM82KQlIz08aU3HxoMBvD9nzmj0NIAGid0oyfya/+7yRL8BaLnvRREkAWe8FrEojQYNc0XjiG
0AjmiRLjoNKHdbv/Tf5+Ein4DlmN27DiM/JJ77JD78+jWyJlvx7RYa4Ohe5kbk2N41xyitj+Bl+I
zFQw9QmmqcTVYIZ4OHj5AsxUtXEBs5xqf7IrjfKkbNiyAWYJsRAQJMus6JwMSwsOU/2okHhgfG5c
PK1zAcKnU3ImW7mC57hx5GXL3B8wtdvvkwNVHLr8vX5qIq66BLHJ2hqLpF7FnrL+Vm0/LX8C4H6m
i7jkEixSpwMnHLP+Su3OUvQadOk3wtS4s175XrbgYxdDaQybLy0YjunrbuFNO+2GM+VIHlV4unSR
ztUR3GxqtTpGpNBJKeatpT0pOfHOpv6+YMFtaypGz6ETMZJoy5mbd38EZ3yuguBRjSpK7FhHWXw+
cDTo1g88bBxleMnzIbng1v6wfjyXPPi5PMGrLqpWWGOL6sScyI+LpcAhTJtpAeMp2vFjTy3KXCwj
AyVEt7GzYNumCAipNhWbFQvyui2vnLU+n0QfdtJHE3Oy9bZyJW+idr0vOvNzocK5WXo5R6yEXch+
4GswwGJX7vlKb+iR8/3cxn4195OCwgGWeZoUjYwKsuFgjR3mXj+ZgBgO7zgLfHwkZ0cvZYHnugkH
GGJOL1J4YznZ4xmMfynIFFHeQukaKMNHhuayumvvTGw6/pmDOqkqxMjYitPJ4E+uWfO78StWbAz7
+7p5XgxU5+oJsTFKpKYKOEMaX4/mcCXDc/xGnMHrdYBVo4LxRaeryDagbMCggv9wvGdxH+XOuggb
ZGos/qH1qAZiI2PuvXWt+B/5xUZOQsRLUM1GbychxkYzAASixVxWTxrQc5pDvIC6TN+sS7t8587E
CW5xVoxFtluN37l+kz9oQCpEh/774M4oLuCNcisD+3pdJr9RaxoKN47VrIZUPOmirnIMvbsrou7D
ugjipERKlShmZhZwvMdw2eggNmj2HYngd9n8zj6dcLtsRHpblfHp+CAPB2mWLODBYQH0U4LrbHyW
iQhDWYZwpVgLrrOCJ9SAEkunxJnih3mWfbt9MfJvgUEVgfjPXzsmwdqTeaoGKYezsgY/kYONFlzL
IB+QqGG1i4UM5ew7CkkT8EwbTLzisHRf27Zu+zS8YllyE/utV2Llide44ItHZ7yi8FQv+seTZPH1
GuiJvsR88YlXqls/9jWf85X+Cc7MmYLiPJFdqsbEakw2RvbsaN2+Udu9VlSezKgn3lthaeXQxFGi
2QoGexrwLdtNs2f30c2wtT9xtLTIS922dJhXfgILGnaxZ1CYUk7/4jvsXFPBm1Qs7euWL17VGz6s
ouykB3Mv7zmwvLpTOsJVXsS9OxcneJJiKPTe5hMqcdg/JMt0a9rZVrZqrzSwn2rk+8Ust5mEBYaq
vf8rDyNOGWVA5l4mG12VqfyAvmXPfvRU+CacmDholCN+spoToYXFodAaV1Zfu5Aa8qGECE4laJIa
67aIoaGyz5rHyvqkUMVQfgprNik4kpQ/7WrO7p3bt+Z4nxvEmg719wX/kVV2XCwy+titAobekT2C
CfZh/bQvZsInRyHODgVSlJRzhg5yigHoyZuWyO/ahwBLI2VHodxQsoQCV1g3mFhncEotiLMyf4rb
rd0BhsVQtwVGzdYVI2KKOEbULJ06hgrqhDaGGtriOVFuuvBzk303l6uCmkWh3IOIB6iNcmEEPB9V
fWWrbpJt+F27AWb6G+tE/LquGmHZ4hBR1RZtqls2EvvyB4bWnXm+iqTv6zKoHECkGlLDflQKI+bD
vP97wLau5E5v1BNN6kh7KmQRUVnENO1CdTQtCc/MegKtRWfo7AjCl9KVrCb3Mdyuf1vXkLhcluAf
wEjdVZOOcmsPTHhLR5eQ5OikbFDwD+XICrvWcVBRiSoAWI627KDsMLyJfVNA6IEIxdx2TxjKIhkI
KBMRPIcsZ1oS8cyDtZmjF5ajm5M3zNS7gfiG4uDQWPRM0QBOguJW5wPLcRtp2nb9mAhNxMpWNptS
bWDX1KuWZwsc5ekhlL+ui6C0EGo16RCiVB1ipFEJ9uX0SY4NwhdRAoTkQY1yoEHxmhYbE6Dkmbso
arx1HajPxH/C2Qsu7cf/FYFSvdxkhnw9j7GPZSBileXCPInBUGS0GGqMtqGJPR5j0K00GBKOizC7
8ya8qj5NWz5zOlyp+/kr0/C8yjENYT6s63ehH/NesGDRadBPSauiacERPIHhBeIY/TNIHVzFbZzu
Jnv67xOh7wSKKbSlsUxFcRANs/wqBqBKO3h9FBHHRn1PMYMO0zJhTEMtsvxhHxevf4g30i0GPDhn
oXnkyFClNzsAFiJTzF8t5r1+gtUbup5GdoOT5AwP9Q8NxRMQnYZP83E5TBvDRUSWPJ3cPfz1LrwX
K9yFSZbtaiogVr8JbniTYXi1N63HUaL4v2RDvVEogcLNsOehWcYaeWAjsdg31O7JHvr5P3up91rx
j312/WRFW4xKi8Awlx7S/nPdb7R+Q9wAfiDvs833MngAPZMBYp5lCksY5D+UHDWKpOxaAyhwurU9
ikuV+mpCdMRUoRSFMQCOQwT7CSiYukV1Ri6Mab5XSAiPKVhMAmXmfbTD8snYoiqKGe83+PK9DTIJ
joAZuOEz8Rm5ga19RsGRMAnTC1UNZ5xdl2BsafaQu8VL7n72DMzLWx4h79dOwDstxQy7GGXLHEYY
fONxeP1sazyYxwhvVAtgKOuyiEMTZ/PZ1OjWMCPnTdQU5MjtdV9bRADgX2fl64lpdapFtq6NMbK0
ubZBR9/tyll2h0WOnNSynWhs3OAqS21C7IV09P1XFNwGw+SkPWmwx2HLOwTpJigASWI6ihu6+nO4
pQiSL5QP3wsU3EY+dYHdc0XV+/gBi8Mv4aa70l6qj5xwBEjYfvVErbRR31ZwIoFsMDXJQFza9NNN
JZvHzNA2eZRtJH30sVh0GNpkD0w6CvXt13fZe1UFxzLoRdeXfK5XraIXjIi4qI7toyx5reVhY5oy
8aq9FHiAZSoji9DRhBH3fGvbMuIhG1Cr1yR3UfMrNkheBzzp9ctAiNGF+JbItan2UgwEzhQF88S8
aoplU0hUZ5QSIx6a0VmBAZJbLFhiABSbFUvxOFKsbBfN/+yb6cIRFU1gTsqMXe9uO254g6x0i875
OrkqGgKJTlIX8b8nXvNzeYL7N2ypyawJ4Pa9LrtS5CtF43acEpBI6y55rHM5QggYLMvosQVWAI1j
2GWq4scg6lq3A0oVwd9HyxBUQYKJU6YPTqVZTrDcRdlVme/X5RCGIG55By2T9SkHLPGMMjkCZhxm
Th5SXT1KilBDwROuMcoBhjAWgBOsJ0eavmj/fTvZYGenIpLLFVrbSEkc4YYGs1OXX7Tya7ccW6b+
3dEYglO3ctNgQ1/jk00ghegPKlvcPL0uKyrmE2Ym8syphRLpC0vhuCOnxjAX4GXDg3mtHqf7cC9v
VdSMKWd+MbM//4iCYzD1ESzUbQ4SQL/BmoTbY3pRe9C/VZsFY/fdfbQJH5XPzO3/8qMKrqKvmrwv
2IgH0nITR/syC71qeGVF90dydEM1weLJ2Ft2d5aOqpm1VElfYrtRLj2QlDoy0l+1PpQdsSv/G+d3
kiQ4ozIbLBZnwFJuUJMGv56GfZ65cO2XZYM5686xPePD+l0mRQp+aUQ2PxtFCBS+Txm6yyDYebax
VDlsQFQKNGIKPfeyfZ40FHzUPLMw6HvcajndKVbhhBoFHHfZC/6UIM7tjp0FMsQBV60e8tBRFuD0
YBvVydrcGdPFX/98l53USZjgpGzZnMPcWnJP1rdGtWurDyY5n3kpWTLlkwwhvMcAC5Ezu8d8ZuaW
HwMfu+VO8AELNeaew/MmO0yFIp2Xvf8PwSf1NQXHZYcaauZYIfbC0k/M2CuKuwhgvFn0df1DUnYo
okarTZm1c/g2hdpdcxoY8Oh48rH31C3fY/vvo0Tc8Z8+quCzgnop9UjDR8VcvjtXhsMChbCNC03R
9zIE/7S0/WzpYZZjW3n6jBjJF3zTe+lBedCd8GC5+jEH+pdykx+pMRzilolYS028dJM0wWOVuAI9
2uZ5/rR+XpQEwW0oZSNlJeeyyTp2U8rLMZY74o3Hnd2vmdnpiARXkUY1K4JZxuczUAkbb6PibjFm
QMt4lvK4rg1xjUXsJFmJ4741kdr2RexgXsoxQJc2hLt1KReowmEQCCHYYNRMzRYxLZsKZcZihEGw
G/PAEbb5wnfutiMYeqSbYBccAwfrXPvwNfMLKp+60Gl9J13cfTINOUryhpsjlg3+JVoCWvLuj3z8
SU1x86mtBrVVarxHyiXbT5Xpz6H8vP4pLx7YmQjBJxqWocVjC10G9mRqz5p924z36yIuFm1MVbFk
5Ga6bOqC68sWBbywESibboCceY/QyNnk7yZn2THQu9f78Vvhy1Sp6KKzPxPK791ZrrHYyRzFOtZ2
OlP9FAGtTE9jfzKW7Two17VqOQA2flBiKj+9eJ1VAxwHhmHZqEy+FxuxxuwS/nRIrasadDYLo3Zq
CQlvVYgzxYzGSouI455W3d5qQycyKIaZizZx0kFcR9Ksdsr1TMq8UjM23YibPHbDVo8iwvVd9usn
QSLu2ZJJSonVgpwj5z2+AXjhKg/PnMZBdww/u+WhuHKDW6oJddk4fp6SiIMWLIEGDD0YB9+BKrbd
FbYZ/h8jIMSHFMsWqZwMXairGOBJDnq/N7Jdyj6sXy5KhGDmgOeJdc4I63WS7QYWUtzsUUuIzZaL
AeTsnPiPODO5cV7CJWSY2ems+iDl8us4dn6ZKE+hAeMIZItq+1NaCQHfGpEtLSOSW715KLA4E9/3
mvd3H47rfKaTIaXSWGsm+pBB6MbTPmSTPwz2Zl0KcVnFKcmhyJIQHGgwNMWP+rt6IMbgqL8vuJt0
CWx5GGBhsVU5MebCGBUgLueTp8PX+Zj/2YcapGHW9BCP0nZjHtDN4tVvwHDv43nb7vNt/0oy/Vwq
f5tnEoW3wJjLUTtluJ08vqKOihyv2s1bsAr61F7Oxaz8TJQQ/sqh02MQUIG5q60daXnEXF8XA2O5
+8+EBEgZzuQIIbDQsVA/RciS8QZwFPm1TF+S8E9yrzMZgitoizCTtKjLPau/avt7AGTmGqEG4Qh0
wRHMMhLVXEPsAcPwtm63g3FTlF9ThDtlIMr3hAsQy5dNNdWypXYFCDciHXwiwBozw/LaYMrH9St6
sWx/fjaCJ2gYqn2Mv6Sx1wMsJL5S3KOvNDgSMH75wGV6rF8JmdyufknJz85KyPrj3GBNkkt4DYIw
bg8M7I3kJs86WHghkBxFpL6l4CWMaenGcIT1odLjFs1Gj2RHzQjbIK6SWMyU0iFSs2QGjUR5bNIP
mgzE/vQuppAWL+vCDIsZmmJp4gxOFqu2FOh94bFU36VYdAyj7JBoFJ0bIYYJEajKY01pNXCwxEXj
WUnl5OaymyfdXTcESoxgB11qmpoKeCdPL7+WzEviozJ+WRfxG/v++cVs/hvOHHhSW0E0p5hVaTfS
kfMFKqDJQdN0eaiveWcqe0Jdsf0rxZD1vxcaWVU/zRq28ln22LFt3+zrjshKLmyrcKf6r2JoDL2X
0dVWZ7Y9ypacpwqPike1QN64uMqm8bths/4Z109KF99irApUpSoxmBWgvTGout/1oASYu+26mMsB
/aSTEJDqchxZasPu6uBjYYIRgng6U39fCERWyYay6+HB2zHeTkH8mSkZ8d6jRAhxqAolo6lLqNCq
B1PaSxGhAnnugkHHepeB/B0GzfMDDmmxgBzV8oEkfk/Vfy5Mab63McGO26ye1KbhqS92huIdMOze
aJWVTflYkDs1l8Pr6fCFSBRUVbjIKhIfTcKkJigjJxMIXtNz3WxKKpRTpyR4nnyOlbpiyHz+j7Tv
WpIbZ5p9IkaQoL+l7e7xTjPSDUNml957PP1JzJ5PTWG4jX+la4W6BkShUFXIyizp5NTrU5aJ5PlE
J4a7dZKkj8yFwg/y6au2hnb3LVoF78L7LybnEMD3qNt8Uia7wxs/zuORbU79wKpH+VijLnGIN/zV
vq7hGl4+pPvl48994tkmkmzUKYn6CuVjfFAPeTiDDBKPqgIz/9I4OdvhgoFtLdicFWpZg9d+Gk8U
ILYxzDyQXqaudFODlDfI74Czeby8vF3g3Caw8jwTpbkqgxKhYQOiIhdOHySJU7oEgBcmeUC+FW4n
gt6zc/QxITovlQsacrMSOTMmsOYN1a0+a0fMBx7MZPB7qRVciALPJ1z4KGI8iifoeXk6bW+0bnlO
VRHtquDO1XhNAMxQLl2xjqyzIbvIXN0CJKWmA4a89B2zFl3FFoiog0X08CVaHBdCDLnO6zJ73zrp
ienGZJBnJfeTa6ElShzQoX8WOAu7MS7tHBdIRlvKh5jiRgEx/wMggYHkj5kTBaPHzkQ9OKK5nv3+
6+bQc4GlUqRytGSEyRGIuTSJgrVvT2tOPJQMfibLuWMO5u3QWA+6uoguH8Fy+Q53UxWLQidAUZLj
P6iiVHO0Y+dPnxiBU4H5TkfwgQVxlO+SGWlTJnaMGQjywCY7qyDNcRoHTDqTQDkpkAS3j0QQAgTH
kW+QYRLCSooVblR30XWr1MGy0K9N1gVR3/xWoffz5H9okhXZALVz4DlyczqlGQgC2jmIqYh5WeQ1
KhdhZhlSc1ONbDEfLA+6B9DUGxbHyOb7QWvv6tkOjZI8FEvly1UmyOpEW8iFHCOjRFOGCeVecyVr
91V0bzSLwE9EW8b+fZPmz5JikL5GwWxaX1u4yKpLYMt05Fn0JUWL4UKM2kMjrbWRfknra2NawVSH
RkMFX4z9yIWowjfO9LmT6xkjxuAMjq+s5bOl16c5oVDaTVxLs/7QGhdR8GSVUt2K8NQNys/8ecne
MEoNnIDmaumfmeLbaRD2xDBuDGQCkT/T6Nu0dOEiH5O1cbTi9xr5P48WL1UBeo80GS0QOC1TaBdv
qvY8Z4Jkf3efVBB7arqMFw+N+3JZRYZsrhD90WJwgENY3WqJgmLMD7pafq1UkRgT8+IPfnG2Z3Cn
OJqteWjHFmxsaXonGdprkue+TS03NexXQeAlAlvcqR3tJgWkE4+Zvb94ipf6VgYNX0Y1g1D/TRY9
Suwns5u1sbVvTnCkEZpYGsXLTu1MwXLNGB/K8N6mTnWlhtDfcMu76Nbyrd9pIm/scgd60ZQemGpA
Ezo9pqEGzjm/bDXRdN1+VrkxwyUK9jiV5mxjeeqdclTR9mLUh3GY3hAIPidXefB7xdvGIuecDVFm
UGLZbAOVd9EiwHFvRkhWshabKahFBCeBB22ncsJURhB/gXJenHUsjsXa+iZLaavJXyNRQ0JkT/nV
W4opqbpqxDBal09uBM450MK2mmNmxGkaQdASnDoewm2g3RuTCVtnxAroA6AD5coAPB3nNppdK7fs
l8tHbzeLPW8cPxvZGSTNa4Kqu7BOQ3SrjMfLv7//qLExwIcROetMQwFIht6Nfv+1x0nLw/VOupG9
KfwdvUF0ETbmuEjSWpNpLzOiJLHdNPlEY9c0P11e0s60+682uOgBkuCkr01WbgNEetsFjN82Pxmf
1/vyGu/tnnmzIEUlB8Y+Lh+EZ203L94skQsiUts2psEaJUzaUYNYJqNVsf3CqY8g5jqIHm5EHsIF
E6qpSbPOOG229ZWCfkRJBaCZ/S7TZkFc8FCieBqBnGfF9+yPt32Yh0zPvHnEGIbAHXczqrMpfiYy
huhr2egwZZBntT4N5NTMgrpl/wTruKUx5ovuJeeBJomirh9QkGrF3z2aMZLsDTSsZRGtz3v1/PGC
Phvi/AAAyEjOjRiAkqA7Kl4b0tKJ0XSOPKb3lwXDgbVo2aBOEmK85cq6lSApNV/Vr5fPg2DBPAzO
xBwwaHYZoDAv35pOca26tB2SJP7Ua4Knj/0uofpz0XxLgZKhHmppxhRjSZHdzyGkz66Naj4uRPGb
cfwcK+VhbtPYGdbkbraVa4vogtJ/34nOfwN3IrRMz2gX4z6QzGMtHZTqqhGxoIlMcEeiVFV1GM0R
eAaVeG1p38TRANYfQ1Ths9+54EN8jW0TNbOG91dZixww/OpapPFr9N0Tsl5LuQ61Nwp+fiLCW/1L
BvbzG/Kl9hRh0kuz7MKzVb8C4pse9NsYpRR7V8BjCR6gjVsSMI0U0cyX4NPyBTcylVFdCD4tOOxK
0jqz4VuicYN/ufXOy+Oa/6VlyXFOgWmf2PytW9xNV92V+cJGRqGbc19l3uUzuB+kz/a4W3bt1yrt
arxIL5D7jDEsn0LB8c9McHENE6nRYLN+V9I/JO23rBbhyERr4K7VCbTMGKQBLXhqkM9R1r/MsUiN
RxCqVC5kDqNK80piIbP8PFpXFOdpzL9MVET9LLLDRQiU0BVEC/B0Gku3Uvqs2/fVdFckny7vyI5Q
MEtEzrvORQmQJFRytuA93X6yAM5UnMSznmHUL93qMEGpaXKbQ3mUPRBtSI71mMuOKBff75yf/wa+
yh70qqYyWufIRmZf8dDHgoq75A9O5eRgWm9c2yO3ortPcIb5cltaJzqNmDr0zBgSCUlzbRXSIc1F
GNt9j7Qsy9B0lWgf6C5HdYLMM1y+KKxjNEufrUykMicywQUKuaUL5BiQS0otPUp0fjLLXnBdiUyw
f98Uu+si53nWgEVmLJ8m+SHXBXfyvrOfvxIXGJZYyVQy4712rMIewO3ayt0xkpx6Fj1d7G/72RL7
SzYrSQzwTFUKUlFaxq49OdGkgNxKcKpERrgYkUFk2BxWANFBhXycdNUZpiioytq/fHhFX40LEZXV
VJjxwA2RkfFahbS91q2+RWiQ/V5Jef5qXJRQdV1OrQhX7VwN971GD02qBaRKfJuYAqDAZVfTZQ4n
UEyqpdoqQSaPqa36pex+K9X831J0mavEZUWK83iAA0zm13EwnUVD9lAcyt/CeqpnO6xftXE0kkwx
WXKktKtUpE4PFLqTI9MrjERwdkQfjDv+hLRAkuk09WRgI5P5eyIJOk77CbNGVEI0YsoWzwkC/Vw9
iwYEmH+e8NHpQnk1QBYFOdaN6B11dzlnYzwtB574UnmJUH1naXtMUwAYx1aEWN3PrTZGuHim6XVC
G9Zrbd6qo+QA+f1qeGUN0h7gEnzbKwVOLfqEPOlaPCUdBNPQCWVX3HjbhiV0REyQy5VBImTEEC6P
C3JWveCFBI9feGhnKnQYpj8uD5rDmFSKUxyImFSEq+PinZVhfLlYFugqQVRdc+EopsOevKSwDOzP
teBjsl/7UHBsNo8Le5aepbGeoFHYUMVNlS9pfq8PxI3yL5IwodwNsRtbXOAjZgtcGVNwrZagKwLM
yvbyvbSElwO5aMM+tCOtVm06CgCW7jSpEx9yf5AdK3l/NRzAj5ycJEEDVLRnPJeErefAO08AY+h3
UTiG0XE4UfcfSUmxbPT+E/v5O/I9yUKz5jHSMaUwRVD6sPDqKyf5citVpVfKr7lte40BTbMpfaRW
/zzU6bfaUFtnHIyvINA5gelK0DEShBm+aYn6ZspmBVjYen2O4lAVYYh3q+LNgrkIo2cAB5kynNRG
2YYpOAoivKZCyyF1LOu5Sb+MsnfZiUQWuRyqheZDZ7aI0p1y2xjUkZsDWW7LMoiVl4Z8MnSR07Kb
+OM5xNAR5oRkm/DjdtaqzRlh14LU2y9t8mUc4qNN54PUl/7QRA+NDqaqmDit0j9dXur+qTxb5iLA
MKx2ZEtAr06L4edl7ktW/JqUEOLTFEHmu99l0M62uAiQ9XQqxgmrZJpukmO/AkiIwRc29LK49X15
ZHxYaSASC9nvEJ/t8m2VxerkpBvRolWfBk8FlEgqnfFlurJBHfW9dgen9xRwR1HcIPNrJKpy94/H
z1XzvRVFmiBlwFrusRms8fdKqGy4PxW4WR+XH5UGiLZ1HSk/AXt5f8g/dUf9KvJSN35evT7zlEcl
nD3Vx1xgLyQJ2r9CzsvjcqZFsak+xHjtASWm1emupPtS/leB6fMOUKPLzvovwf1sjAsFyzzJ9rgC
Npx+ssDTrh8Y6G15xHj7P+BXkTDrbvWx+bJcIOj7atEbA+W0UV0N0lWffgFT8O90cjY2uAyjAOnW
qEbsxb/NvKGPj0r/W9M4GxNsDzcJdKuD06GRcABSuT3MpAmlNRaFsF031w2ZAbeJphIukEzWmIBJ
Ech+Rmsfxw5IFbw+HNDwiN5iVz7MryLN3t3N2VjkwoncDhONCwvhRCNOD36vGBIB0t+XXW43Pp6N
fIgdpVXETYfCUG1B3lcQV8qWv+cZ1GWFiApAZIorp3QrVceoQ9cwNq6S7m1IPs/96tLp+fKKBJ+N
77j2BKNzZQ6gbTk8VuNf6+DLiyAjEpngYkJRWciGDPC7KP2JjvdldJOJxmT2Q8FmY7hQIJW6UqYd
dn921Td6XQVgRLtuVgfERT4abJ6ISXbfv5kqBbENYlict1mNqVcgJ4O3lUGbIRkQAEr2cVr6/wyY
MvfRxrwEM6iBm1hq31ZDdhLjGqTWfaO7Tf66kGACJ0+tfbnsDJdXZcrcVzSiflWrMis9Q43dOrla
ROS4+059XhUXQctYGagxmaifHkapcWQ0PZvGNYVS6OyO+5BBbb4e+zs2IW6MlWhqUyDNGrxbMvI4
eqWB3eK9Cj2JCGtEX42Lp1OmajItcaUPI/RQcsBZE9E89X6av1kQF0/VKZ+aAe9aXulIB0b/qILQ
4nt8rTkMiAOiM/CqXfaF/VN73irOw1sQnBSUwgGbvg3UevV7e7ihleb9kRl+eqXNDKrkuYluTh+M
6q1qeuS3qLLO346fWVmlTFtUimtbLwPLfpwn0evLfiq7scClXApqZq2U0OvHkJRDPZbGAg9r+4Ov
+6OHt3LI3mUu/SEq2Pdf5zeGuSiBBBr3HqMdMR4wBv+NMfpDiicYn1Lvv2ua4j1jY4qLDZ0R2e3c
wsvrJHYWPUhnUfNI4HH847xRycqQxihc++Yvkl+t+g87F3TcBPGHp16KsrqNhxRhuzAyB7y0Wfps
tTe0fbns1LtmDGKrFtp6CrTFfg0/UWR2Pal61KjESfMbxXyEZaefBSXU7gc7m+E7ek3Ugw0DJN+e
3b2N0DC17yzJvbyS/cBj2JaCiRvTNG0u8JggZ5+iFhF78JrjBA69HIMQ02H9YQJCxjSm+leh9PZu
QN3Y5D6fXi0NmqX4fOodDar7/KQ/ygCGOtEdo4UHVCIQkiSzZXy4MH6atPjmuK72WVJquPm6NxkK
fn1oxo58H/1QHgafhiakpuaDHDvGY3IUNYzY9XDJNJfo9VQd5BLXvVe0+i3pIreRFbdqBzcv5Zd1
ifzLO3r541oyF6vysQK7Px6IvSj5IRM3TwVd8/1HRxNPcoZiK4ZicQZ0mdrGTEGYxTqy6VV8YOEw
CeIbSGJ4lkM/DW6SOyLisfeK4sNn3JjlQiGJSaxpAzJA+p0NfACz8Kg9YXoZ3NDdU+YVryqUxgPw
JDvJFwvMjBhSsBxogoMiOnJVR/9x+TPvZ6Sbv4eLl6nUygOUSBDNTkZIr1sXNKiA/lh3MmtreCLk
2e62bsyxWLHJeKaulCMQ1+KB2XQIpA0oQO+XV7QbbTYWuJzK6CXNNHS8m5tU9/pCfRqb6KqM6ac/
M8NlU4QM49xRnEQ5OWlG56T6HTB9grXsN2k3i+HCGsgVpmYq4aRaWD2X/nIYnPRoh8TJ/FioKbB/
TW+scQHNzkcoFpfkf7MripN51g89nKECKVLSEvkd/y6ujXnfaAM6MMsby0RaN/pseROOHvVVP78T
TckJvIKXhKwMk/YpYL6euXSObF2P6ZfYOF52id3gfP58vCRkbCtTTjMgs5McouC2S5srafw0Gv44
f9JEiDnBQbK5OGJHhd1EloGHiept1f1cBCoQfTAuLtRAJY5GgYRXn5+s/Hse3VjV2+XvJTLB/n0T
CwyjayFCgtAjYQZmPtTpSzoHf2aCCwZtJqXassCE1vxQl2tzfJGALrhsY78G3uw7Fwp68LrIw5ri
Gd4Y/E6zw3mFdOqaupGV+X1ehWaanebWerao6JYU2uYCRGySeAW+5x8dsOopDcvjfEwD1FmCDEvk
b3xsqAxLRxsN/ha3QICS6CoqZcFw2X4W9/NLEj69AefKTJcqRQCKfPP74lVeoGBglzwpuqM/FI/t
XRWKipPLXojZmF+9cLVK2cIwEbI45e88PRDpS7wIvFAQxgmfzBgpkHWqhEu/x/sekIp1OLWhfGTi
oENoa8Ki+PJmQcnv1zXFVaMoFQXGwaqL+7wab8288QRez/Kjj4mMYVhEMQAf4/FTvRFp5aoi2tX5
WrtWaT63Y3Ivt5UDjsnvUor5xwVo4hnvffOSHs26C+dIFzwF72/e+Y/gFpqD7FRPYgPPFBEYlSTD
adbnRiShJTLChcI2kpcqtnB39PTGKnMH/CXObItofff37LwULlTlaZ/iIwO6SNIbw4Jm+6fLGyZa
BRelxnzIVYOiMG5NqKfKxcFWYk+3rcNlM6JlcAEp6+KutQpWuo5huTzMInJ50e9zcYj2dt+nQBt4
bdyeFiTLeRyFl5fAvvQFz/7AjaOmaW+XYGnLJSTfyU2m41kqa9yeiEgXRJa42GNIRM+rCtEbrXl7
CjLla69d642gXSqywk7y5p7Nlv9xEK7Nd9qeLCV1sumRiqCk/xK9f3owz/Y9ZnRYNRtbgymjsPcn
T0f0bq4qzBAwQfvOzR5E3b/9MTXzbJM7m0qfTC3I39HgPkYP4BUFqmY6gQOemlAOipzKnw/KLIAO
CBfKjtrmgxp6UVoDVPU8ALsmz0bLBFXTdIgOTOBmKRydAbQ9IdMaC2aX/JLt88asqdRjPllg/6Q2
bpHKUw6o/qFpb7n6ibVW+8P0+fJJ+JeK4Px5uaDRkTzpFmv4/1t6m34pgfsqj8Nt+WQIel5CW1zk
iDOoLdoVtpI8sAHONjTuc1cPVX8QYsxEJ4ILIgldqA0YKMjX1qAgFK2Mymk04PhF2DyBIb71lfVt
bYDdGZV0TF/x+AZx9WkB3VF+sM3iSbBZghuZl5qiSmEPOnQdUCwCheVjtiykt70nheQwHkS4iN3r
BLwNCgTgbGLL3BnI14SYwB2i4QY+SbOO0KM8VbbI59mef3D5jRVuo9KoGVpVQUW6kB8ShoHyB619
S+h1lD1OQkHR3c06G+N7/CXG8WnewRjUBFxVPzZT73TTS9aLJmYE3+4d+rE5yEqFpsvSJkg549s+
esyq0+8pPJzXws84GakqZ/OCWIxxO4QpHwOojtR2HtVeL3ud4KPx3CnKmEnqLAEZnirPdA6yunO0
5aqL/v4zM1wgAsA9hw6LhNq6BgMMWAwWrzZ8FXXBZTuireGC0Bp1kFeokCXNueHNBXUa+y1VisNl
K6KPxrm1TkbZBrsFcmdz9calP0GQwxmr7LVURXTi+zfk2RN4LMA6lOCxH5CQvZPb3GqMtPcQh4sL
Co2gCe17UaUo+IQ8dGg2V+gNMcLtaHpR9XDJXiXRO7rIBJfRpCjXYsUAtrrIhwS1ff2ySiNIo7VS
8HTB3OpC/OHpTjDrA9GXAqlgndluFV8Nw+1kx241v9jpp8s+sZvYbvaJy2QAEKetDZp0T06l2zhR
n2wqxOmKvhv7903gKasowivwxB4AaaDeNd7qRmETTK+2Wybe4qPl7Ytm5faL383C2GHYGF2brpXM
HgiRIQC+Kj20UCuPj6MH5ii3gUjan31GLlA0SVRQc0bgW/TFk6h8q5SG4PTuPx1sVsQFiTieiCRB
mJdBZ7+yAe6vgHKAiDR3o9GB+tvoJLdAdt+NAsOi7ePCxhAvSqZ3cBGpAdOcLIGvYHAUdNIvf0KB
GX4ci84gHRw0gJGTTjo0Y3RIFuMxTw0BdkRkhit+FrugszKhSaGN2tVoVddLYgM7KhJ6E8RaXibM
nKBx2jdgLMLcnmdXC9BWYNTsA6LH/uXvtl8XnP2Cp843miSd8emQoMcefALU+XWoPk6HqXTkOzus
vQUKGMK6QPQducABaOpgg+4BuKV5eOq0wkltBSNgy/Hy6gTxiWcT1jAiZ+kMPgIWeAwaaVdW0QpC
oGiruEiR2QTiJRA38qjxAlUjOn8fqh8VyHYur0S4T1yMiI1YWxKKhs4UDMfBI67mJ3fV1ZKA7c0A
/UHkzifp+bJR0S5xMaOJJCKPM5jIGFNe9KwO97rxh8kLT+/TKNpC1Qp1aZ48yPNzbGOCvRPJlO4v
BBNfeAFA6s2/pCAfx3xOgTtkiEs37frvpolZKmsU9YL3/e1sh/tgXRrXnTJgPgEzU+DyPMLgYTqN
3tevrLgWwUb2Xe9sjQuttTz102zhOW/CGF1UHCOMlqxTqJWCEP4vt+H/DKl8i5uobTprKsDAxfUI
kELuW5VLbxlGgRyKF6GwxseqGgNblqLZtsZgHobB+XqnKl1Rr4bq9nZyo0kg36UacHPlEaSYd4o1
uLXe/QUCL2+S+wdF6l8vu/3H9JOzz21jPK9NSnrIRqero95ppyaIffMRHOFBnDqLTzxxCvDxGzOb
RLHQt4CWtca39ONIMZKp0lWXhIy3aDl873w77DBIXLkix3mnpvglRfzVGF/M6XE7J5mEDyw/6N8j
kLjkof3SQ8MJUncnUCZdv4/JhcnN6I4+UxatQeoiQhV/cF/uj+Du0nHIoqrrbIhJW09dRgLQLjjV
ggxkEHRpPpx+zhCXedepZEFtnm0nePnksnPj0n4Zuk50+j/0ujg7XGN/nZpmTNdEcxmfCxsJT7z0
JsXzMKOpjD37v0ZnzhwLRpsctba0JB1TbKI6wUWWA7hI3FL6/Dtn4eyXfFFe4GpDeopdqt6As2IP
QW2oedKt9qN9UzqHMVb0ompMdBj4Al3L0SCljQTXMCF/VAT2o+5jCKm9ZhFH8oQ1BvOAS+eBCzjK
KCFqrxoCjr/6KnjY7Ef1ZvBBfhtYj0LqgA+3BLdxXHgpzJFAfuLdT9Jb5boPyxvtaLrGU+QAGvyU
3VDBJooMcheFuVoFymksD4BGR68+KYrohmAf6MIH5At2zAW0mE6Blyh32kN5W0wO8//0RXueTtnt
+hbfdw6QmneLYGWCo83X7cmcWmYNAS83169of6wNUKlox8tHQGSDCx9tlI5trWK7UrnyJIIngVnz
dGsRZXiC8MHX7fGYK2urxpoL0iJXdhUPRLe3jMpoRYd+wLjR5WV9rAh/dUOerlTVEqC6Ehwya/KM
UPFyH0Q02uDZeIVQ3BmUeTHoAIsb4ekWBH6VffBN4KJxtFL0aFWoCbla5He47pLAduPjijcCX7tT
Tuk7g8Z/JsHiFsyl6mq/jhjfgrPUUNC2xkcjkfzGdC9/1n1v0VUZ9MG2afK5izxXk7I0keqadoH+
/PWQnVRbVA2IjHARRM2g7myNSBaorX3SzdTVR+VuNah/eS37G3VeCxc3On0dlzTGRgGp6pLq26iY
YUncrPx62c7H4uZ9Z34a4keJ12LtzSxhAcqf/ebeZK9TrWvfRtDaK77O18Yh8RdJdOD2o/7ZKpeA
lENM9FUyVXcI8q8xdCwHQNXa9P3ZD6DyULDI/fN9NsfFkWUyoJNY42t2b0wb9B0ZVzrRj9ZjiIo0
d0VypPteYpkgdFBVQ+GDstrKRdIMWF9i3xnFQTO+9aL53f1UnZxtcGeqsUdiRQQ2dGf0qadAci+6
NvEAVoUi+N3+LXY2xV3S3dpZyVQrqjtaylWijXcpOiKX90j0xbhzNamkt+cEq1HV3omgj6E8T6Ug
G92vLjafjDtV8xxHJGGnyrjRAKYFkDB7Gg5Q73qEpo1LHEkIkhQsi2+ODXW7GlqP21ktW0cff1hL
6qRrLjpP+0nAzw3i0TVknLJo7ArNZehkyUGTLKzeSxnl0bypa0d6kSGxVYXtKNi2j8BMFj9UoOg1
SzYZT/CvN4qhzGSNoOXjZkcl6O6RUYVR0PzNqByymyoUKdLufs+NOc7pMRkLutIe4VcdQzN7iGlA
NUETn/3Eh4RqY4JzdsuM0kWpS821QShi+x04hUj6WADdfdnj97OAjSHO5QEBTCRQbWuuHMZfZX+F
9u37pDgUrLMDG/aVD4VrXota3sIt+3AK1J5EoBlC28qC2G58mhz1ZnEtABHyoHBFW7Z/xZzXyT+U
ZqCs1JuU3WWAP+hB/5XV2MC7ut2n4nGABmTsGb7g27I1XNjE9+C5SXTaVIGcKoVbGjdKoHi1DzGB
A1BAruSasEyC/Bq8vd4QJr6ouBa46HuFtTE96uOUQmVDc0f5ptTvJeWkmQ+C5e37qG4osmkpCGjc
MUAHpzahoggbp/nUXCueeUgfpgNTDmFNr/q+AJKFPF62ur+ws1HuYKS1mpo56JZc0g3Q03sxuoOm
ClJjkQ3uTBStNA4d1MHcGZDOKZj6a2U6/tkyOPc351oaWh3J/pgd4skz5dPYhX9kgud87SOd2sXK
VpESp54e+upOzQVYxn85xj+3w+JyqHUqUqpmuFqWOyNMD9DMdqurzqcu0/1ar0RhYzcHUM/muBxK
tusFuqopPhv5XJvHUqTZ+S9h4myA6+HgfRaytBjid5Xv0eJoJ81ntBkU7QC1cxTczrITByJsxUdC
w/f762yVLXtzWmfdLprGwlec9enGXntnPunydKzhH5WaO80SfVOT+l4hTUDVKUiz/LlpJAdYIOkh
+suqW3doO/znDP3fxK8n67VPRIBgwWm32KHZ/o0TkNSpOSOAWqG9/FizQEYvSNTU2m/9bHaYCyqr
XOTqSuC1rInGuB3zGwi8BOwqjwNFcAr3c7GNNS6a5HJdtuqM7Yb0KKLzcFRB58HmVYDhggOnv5eK
aUTD9CKxbITOX7/ilDM5UKnRXFrLjprd6ZPl9cD+/cbR31jhjslsgI0ZIQxNO+IZ0V8yvW0H4QgB
+5EPt9vGCHdUonSAmq2FpazW/DAZsTPLfkoRx1ova5MgNR0gdUH2b5zMVQVtYelfXiSLwpfsc4cm
z9u0scCm65Z9MNcnGp3ksXGHAVjG/EquBABK5gmXrHHuT8zG6kajgzXlOa2eZjvzi75wIUXn5KI7
TmSLOwN0NZpOLfFla+OtUF9mzTemQyk/xbngCt+96DZbyLl/N2WkyXNmaPwW5yCWlNxRBCfczzA3
RrjbtBzsPK3wLueaSyC7xK0fkkC5zTDpqn8hKAjUMDmUT6Lhqf3KdGOWu2ErAi4R8LOyB5X8VvXi
k3VdH4FyDf8PTGG7sfFsi39PWUlqVN1SaS55oG8gPoZ8sQ7+OsNLU9ChJYfqBCYGL/52+QDsXoYb
q9zdWw2mTKUFH9ZST7RPHC35z4+z7F7SdFuxTJmYNt+XUexWHzUTFiaw2dwq8w9FFSUQ+1HEBpOu
AUi0qnLbZM7VONd6oqP+6K41nx5yF/HjNkZGzgb7f+eL/TTGF8JdQ4aFVgSu2DxQ7W4tBHQsuzti
owK1VEVWMVv0a3RftHUd1B639irdju1NlvxOYrr5fe68NjpwzbWJgsIcbadonFgFM5stuBR3g8LG
CHdeJT1v7GhEBzMpApKFpfZoZL8TdzYmuE2Xa61PLB1+VZv1y1LGB3TY7/p8DC9vt2Al/GU76KaU
dxIuHz3xtXr16uFmrJPf8anzWvgiLwOYtM5nFCSD9U3LQt16u7yI/RR7Y4C7zPtlgiaRgeSw86Cu
CyI3YECu5HszXD0Ilt+IZubfv8qHm25jj7vX5zJLKHDFcGKzuW6iFs2wPMzsL0uX+wxD07ajgVgO
jhzM+juCxQpO0HvCtsky23mpulrGYns/uV8CUKM4rTu9tt6yOqiUERM0USIj8hL27xuTOa2HZjUQ
FCjkBtLDVKVOFwuyh/3baPNRuchQNb0hRyUSzeqaBnNYoz9VvAc5pk1x+RuK1sMFiW7UJtJ2C56h
q895eurqH9IsCBHsJy65CBciDHtWmoVOyBuWxZVJHuSdWy6LUy6oCnRBUBWthwsWuqQNK3hvUWJK
X2SQCI6loy+i/WE/cmFF/A3eJFYrUdacLwG5GF2tc1YfRHGH4nU6mT7Gcu7UsL5O73WgTcVwuP0c
6ewevN6r1Svl0IBlwbWf5HD0rVPCgBhu/AJqqqC/1v+uQZIhlDZQ2D5dWjUXWrS1HpSV3e8m4AmK
N6SO5uZ+gifApvSTrwraf/QEwAtQKP+HrIkFEt66LcuWrRFLYykG/n1z8MbEXuS+xMED6ZL3z+SV
eWvesKZjiWlgEeplN5Bu7XFnEPB1JTJ0PHhGX0a/fVQOpRsFyafJh1LNjeT9ZwEhJE9bc9w5JH08
knFEKAPD/bReT8JH972DsTXAncKiSXuMs8BperyaSU7iGqfqvbko/cVeYOar7kX0iLXnMFuT3FmM
47GU0hzHRB6+JfkbpcdWuk1HyLS8TLFoXFewPr6BJUvyOqF3hfYpwKhDEtKCgqRPhNphPn7BC/kO
Vk9pHVc9InP0MnjGCROgiM3jGwOWN6FoNmj3oG8+IM/gMsrrWEsVPmByVDV/SoGTAJzunj7WRxWy
Fd3f2S3xyifRvu0VKFuz3J0ex0XXFSZyuqJJPMNcXXUYnLio/EioEroXSbemuLK86QdUXWyFXTsf
DeqiS/A86fI9dAd9OSuP2Xwdm18vX3m7XaOtUeZKm1AykFRLaYychT09MTJvUEM7rdceWQu6Cy5b
28tRtsa4ODJbKxln0Aq6ZvJYKM+S6V/+fVGgsrjIkdqQhJ/Zu4H+pH8fjv0Na6onX9NncOpgZvIP
A5XFxREJqMM5Y1WLnvrrHGrk5fJ6BEGDJ3Ts2z4q0nrW3GxQnAFTAN4sX5mt6oySV4gezgRBg+do
qYsxrcHbjeM8VMaxURbjqoiL3tHVJBdk/qLDzMOKmxSpj8EykzUsrsF0jNedFurwpWvcTycACaYC
+LgqBK/15Q8qOM08aQu0ZAfoVVH4h/KD0DutSwBrdONIVJsLHJ3naxmXRYpsVtosMbJx9MQdjCEM
B5YN6TfRd8VPTiIonmj7uOiBZ321HWYEqoEOmbv06cHulKBMchGEZn9tmgqgjg6mLn5gXiFSDO5U
fMO2CO3pi9YTwSbtx8GzAa47kwzmVNIEKwF8GdiS7rAGTBZUqCgmWgiXw8lUX03NwCbpd0qgenhJ
Na4NR3Eh5goc+n+f3HjPas7L4m6SZF36Uprg88b0Ilt+S647Gl5273+J5mcbnBPkEDKsVQWfrvP+
H2nXsSS3jgS/iBEEPa80zbbjrS6M0Uii955fv4nRrpoPQzVWekdpIlgNoFBVKJMpv2TbwksAXO6/
0xbCgJsTWnvLmOJZGNXIhevo0bgoBiFyoLhSBfrBpC9GhmF1uSboeap7E5ZD5qFdr5aZlkIZFzL5
WpSYNXZRuc137Uu9y5EONXBuwm0H0FHZ5fO/8fSEcSpVX41DN0HhW3ITkhSt1tzHO1Xpz6HUeSsZ
RzIEAPOXJYiQPAoaXnn+wwf3G+0R5pU4Pl5kl4QxoWgb5qFU0u4t40R28TF6GjEUk2+SbWXTwr52
7W/NL/ptdyw26ADhtGesFo4WB8gOyTeN1BndiHLAYKe72dFARmo4xUl3ix2QG0F1F3Li1HXD+Gtv
2UF5NA21oSwiTC3VyJpVr23vCnXLuXjrjuUshLElhYpxzsREhyTloxYsLbTz3tI0qzklpwQgFfHs
JpHTf+ffQt7yGLNi1FGT6Cp1acp7LdeOKh/y4pGzPPrzL6gMS+2dh9E8lyZeZOnR8Kp9sKd8L9pL
/H89b3kron9f2JU5LBJRnBAl9urXwM+xk28hb8KcJ4MxI3muNWaZwvZXwuC2pL4WcvQwlg0nO8IT
w5iOQZYFRayh7Iq0J82hjneCfH/5bD5S75fOhrEdvVIk6lzjcS70ZQ1rL/fNqwzsrmJbNGqS2Vla
E9kKeyCXQSMjUlrVaAbY1rpRnRwh35sfzcXbqCSl74HWTjCshMya5JJWyjeBoL13JKgpXYshl040
GRGAYzO5B80ZmYhlZDXwfUUlCDa1kABlow71BGXEIa5tdfD1r30goNNljFM5tKohTu8a5IsOIZ5z
d0MnVfc1frdhYfYsvPHRanSTTHXbO3IiA8Sg1o3y7148aDBGZhJTQ+xMVlpFSZO2iHONx4k+/Deo
k++7zc9nKy91su47zsKYWGbMRbVN1AoPK+E6k558bnfWuuE5C2AMT4dh0DFVUfVPfmie8QUl40O4
8Y/K/bzv3exIG2TB0bK5rHOfcU0/YpmzVMboJHqpyun0ETqZFhoWN+OWdoXJd5UTeak1ODHa0mkH
frwFL6tL35ZgOAIAgW+nLzHHwK/uMSEAWpNEVTNZtq3EjGRCYvgzUbhvhecs4qz2M5I2Xe1ZgM7c
sC4NKiHO8Mwb9q0D5uRjtI88ckgAqzBi1AXIHjalj+AVYlfjq4VYxk9rYhsXuoZ0tBkDxMmPo+t0
0ELLKOKDIJZIT2ccU/IxHfTJlJwlsnkjLRPQ06FgoTleLi8UsTZyfcc/4fTcdJN8146tS9y2hvH/
4MFBpvEt2VFgCZUXJtA9vfRT2IuThn4k0hQn7WYZrkQ0xOqbaI9eb0fcwNmddE+1gYt6z2uUWm0p
Wpw2m2jKgWwl6To2QbwV7g2PtuPWIZ7erWXcmC7l4RF35omiTJuvsYfmoUPFeT6uThkufwJzvTrQ
AVWiBg8IRODyKNlgWNpRfFbTjX+otzq6gYM9uWrdEUQSqTff57vICa7rwbp8zTkXy6B/XzjiPhfq
ojaRfhA1wKu3vYhOokn4Y9TOf94utj0qHkVj0iLEFmH1EGcnyXiMeQjrvBtsMO6+qvysnXKcaSUU
N/rUOoUoWKk2e510U7cisIxGW55Dpx+qYxoraExp7xU1teq4dcO43miheqzK0bm8vzwdZ6IDTSuH
Ck4K9bOhdofyh5K1mJO9k5RTmx98ZXtZ2mossrjcjBVTJ7X3wwRKNYneLDt9ea8qHAOynn9byGBM
Vlj3daSWuLUSQKlm2EnBbvcSBqJoN7RvR8//aklsyqrK5LwN6TSP2h/61tbUr6Tn7Npq/XFxF9lU
lZyUgWj4cHUinma0zULcFbv6A5KZV39cLSAvZTHOPIhjP/JnyCrGL9NoZ9JRSyUriCs3mA5TWFqG
8jQYr5c3kZc00JhDm2QREGUj/Gf0RI1sfA023o30QrMg/OfKqs6fkwZs6SrV/DAzJuSbSfWSp1/k
CRZOFW1h6C3FPOUSx3evKv1CHONG2mwmKFFQY97Op2bGVEPWvmpRx6m0UvvxyVstxDAHpwXSDIgi
xPlGdtCqK32YrAQPQKXgzTry1sN4hjo31DKMqSFDXiDsR7cnJz3+Y1T1j/Du12tWZw1/VulF6zco
hKuzl5ugX/KNK9ngNUmt67v4vzASTY3/dDCNbGhBQuEKxP3ooBrn6VfCKdyKXI+66skWghgV9zMS
RGEHFffVwuqlh8b/Gz07Gz424VvlzZhnOlxlVn9VRRQEms7WfZPjMFaXQRRNNohuInvGnEveaHr4
kTuJsh9SdKUkf6PGhE4CEXxd/3CjC4c/mXpHsoDGHcZOTV8SiViTdpJUHvrtuslZCGIOXpv9RDDo
BL4a6PFNb2rRFiCss20M82CBYEzZhKMc7+q2MWy/lwt04XfNVVBHoq1rtcaJc9bLEeef86mJgJBq
jOhITV7eGqUd38jOvJWvpOv8qSGOcZ8DRX4DguotLwe9ep0XgpkDjRIQW5o04Dbr+jhmg9W20YsW
Jjz6C54c+vfFwYLDe4T/xwLjo5hhblgFUVN0Mo7RTnynvZ3lF76l5x0yi0VQR3oohhUe2t0eASqQ
wAREzmRP28Nz72/GdtBt+T/VlZhYqg2zDihxWKFEbiNpowFlj+dL1t9jZxGM0o4RyRRRgwhjqFyR
nOqM2P6U23V4mv3tZafMk8UYrC4dajlHMsZO5W91/VAPnTXqRyRiAMbEeW2sp9TPW8dOu/aACxQG
YIABqCI9FlfQjU3kJUcQEncb2shSeqlNvl1en8TRSBZ/AGZ/0KMQoU6LBhYBU5V30SHaA8DFpvC6
8Vc65hW8RjfdDpjpe8pV1eH28RnFeHef5RocRVMLQdhJARjg4OZ0g85QzFB74CcALKhVgSyJokv0
d39ZWFhsPOPMR10aSJDDCoZpbkUKCKAFztmuO4xfKss6jEw050osISEHtZSRXqUCrzGYd46MZZnq
VFaIgopTYjj+sNdVsJlxFsFVUOb1JnR+UEkN3NIQ2pPdYf7vY7boXUpt7YjHBiWmT+2WExfz9o6x
KLKitnlKYzpt8L/pSnuH3kDOLf/N4+J8PoxJ8QsxMUd0iuO9RAFixm2+VfexlTi5zTsorizGpJSh
Kc6xhPU0rvpCs3XjHbI5KHaGrsC53RylYLvFSVmpgyzgSV9n0mauIlcUTjoPM2w15paISkSCkSCR
pTSPY1ltC/CG20EdH7s4c/shOzZR4+R+a1+2VuuB6kIWE9+HYi8gVEWOPbgiIGf2d92mO/YYiOCe
Ev3Sp5fEQhJjE0SxByhLC3MUHlsHHSxwmtIObtqBHdrwcl3reZGFNHoHFnFB1IeSD+tPGwmnp/5b
BTLc8a57URy0EmJkL00waWUV6Nvk5cVXNURSTPBxgYtOYfEFi0AQ0ByNuY++uu3SqwzsYkPX8OI6
2gf5eTN/SWEp76SpTgTUM2htLDJ24oheD10QAaIuTIrVGjEgIhFse4XeZa6cons1R4aZ8yNWzch5
pWz5cRQqM/RzbHGnaKbXlSQ45lIf7i5rKGc/NUZBk0FXhznDfibt3TTskuBN53Hc8xbCaKZEyi5M
BIQkwfA4EGIRLlTj+o3+dVxslbFVzSw2BkTDcgHeK0F46jMZqTh1Y5o151TWreHiWBi/lYFSKalm
WI92k2HIad4GGHKKkdbhz87wlsW4r1hLgD7QogCdkx/gzZ4DUEFjPvKP8WLpo32xIsZfFXoo11OD
R3sRnsDhFFW3pOD1T60nxxdCGIc1GYEqkbDHQwINmJvQDm8GG/GbNe7IFslxEyUfpDNveze9k7a5
TW5Sj5sl4+0n48gGDcNVQ4Qblfww71EZybag8nMqwTJRFGgBPAjLFd4aV8nzv7pjbOoqE/Ion2Pc
sSA8EXkXxI8Gb7xnPdQ57y/r1Io4DoqxAp5P9pTuKFRptA9Reeg2qkdQZOpPfMADzr3WGdMRq2IA
jFS08WS6+jIb07tY/kvrpDOmY8oHbZ5op3Ajw9p/rfy3uu85N5pjAdmcld8pUTWqkJGa1yN2Dk8l
nTfswNsqxmhooAyvQ/Ag2RWAqToJ3f3C3b/TMcZWqKEeBEo5IGCPj8boFdIxKnhBJ93tC15RZwxF
HZExqSma1wwmU38PzBf73d/+fJjzhwfW240WKs2YDCIpdTK2uK7knfKY5Pd0TqLdgg19I3zXgAqq
2u3VTLGSQ0/m9m/zjowxFkKtCFVu4H2ixgAoJKiHd1yEcM6GsmVTWasm3RdxaOlL86PFLGbhGQ/Z
S2oFN8NO3P4NnNPC0LN992aX1fpH1lT2MbFdHzUewB1nz9gKaFnrYMFqcGJR+lzhNvF6+XlexGDs
wQy+gAHzM7QDbQZkzWDL9ZZC01Ow2OKd9mAGKD50wK0cQCUueHT0mAftyDO1bHWzjcuGSAk0wySW
aLdQTdqADIj1fVBYtM5dI+/Bg12k6nbh7rHFzjGuZ72JRrQveoBMANvdsGl2tfc3gH1LFWHMiCD1
QtnTlA4YJszpThZ3fsLpuvhNBGUAZxhJNwPMCFjq4u0wamM1tzriQaUEr0CGqe18W/4QN+AI3vCI
ZLnCGMuLJOl/G8aBUb/TD+Oh2+ieb1H4IZ72/0YxzgtjNk/SpCkjIuxjt9dKu95R3Gbf0d3ohLJY
YaV39IHOmzNZl4qGJOSDFEMHiOM/tzOQ/HZQxg5m8r77oRMLJaQZlIj+biitBv8botcEW+vwmJhW
o6mFXOYYhaqro3RG0D2TY0hfewkqJO17Qh7/wrMt5DAn2I3dWAkNcLnm4kunmJbUnBSldi4LWbVc
CyHM0WmTGYepBiGteleYT4HOS6SvmvqFAMZ3xuZIdDJhfnO+71z9hVLZhk75XERoiJl2CM7cywta
r6gvBDLeE0BYca3PCAjHd2mf3jSUpdfpNqb6EeZGXGzp9ZTAQiDjMMsoNNWxxJs53oU3lNUg2Tb2
eNAcxcqt4qZH2w3FteYlBFYnKs2zXLaWj9w6SasZ5jg/ChugYlG85EdNtXsrAHUmTcEmmEoqHGEn
f7u8xxylYSv8UWXqc4rmRpuMz70EAN7k62UBVLU/Gf3F0pgIu5NDWShTnKGBCelRzSy9ba2x4ekm
rWVfEsNYkEEpcl8pICZ5MjwVzVJoA3zHv1Bt4Z0Wb0V0Sxe2vwQk55x2MFbi9KVSrsoCuWuJE6fS
q3RpOYzBCKsxBnQhjiVU0JYQt8BfRjasBImR3J8iiYfStF4IWJwSYzv8eaxISxVf09HmPLjxTXvv
75TdcCN7g2PA38R3LddT/+aCG5phmugPN1nki7yXO4A6INiSr7vU0jfpve6Ccw/dm4FtHIINr+S4
ru2/5H2kOhdHF46p4hMaGgRQxkQ7ZjxO0HXdOAtgWi4wuTuVUweHkgyPuXZSC2RVgu+Xb9RvrMVZ
CHuljLLLdQkZ5uhH8DZSSnEPRRvbcAKvsBM7Kyj68zF2p+e/GidAY8J/z+vjPBf7Z0boiQPfABpY
/H1nuKn/nBNOwWP1iBSJSMBBRlMrO8Wo5RF4GGl3LfFPSfmWBY+c3Vs9orMAk7m+oZYrQ0LTvorn
7+Xn8LpS7RQ7RlxkRF9LjFrVTvQ3RnAhk/6mxb5pvlQYDc1QdsWVEe7F+iUv7i6va72ouJDBXGHJ
SDQxCRG5mZ2VXImusJ1s44txm2kW1NEN9qbdbBpE99vabd/mH9kubCzp/xqO+mROFJPIEqK5j0YN
orKzmwXJzHToCGY3jxSSXN0GbmJP39EQZ+mg1AEcv3I3PfNaR9mTZaSyXnQK5iQ0QA1jj+XDYDyR
8olLkPzJYrEymAs+hZhq8CvIMB57x/dQDnGUXWRnOxqgRhuer+HKY+56XpQziGnQVKPcUqyDdEOJ
UHcKaLfCbXsyHR4PKut4fq5PBZ0gcIhMU2VuB1hQR2PIZQzClu1tpRq2WMSnIROvE7F8AFaVc1lr
OeLYAkGmp4WhGhJCShO5ywaTQzDMVeQMMRjUeMnTT9kYZnFsoUCShcjAtBDM17V6Xe+GU+wkp8oL
4cBvAk9BOkbYh67pCDfD9XTg0XN9euWw4pkYpSgGVRJiLLbfyJvxgaCxegCpmTXDxUpO/9h9nSsr
uOYVuthHDiuWOVK1zvpCDLDqMh+3w1yfZmVywq7ywEHlXj5O+qll2MKKYuyc3kdGH/ZYoSwkltAc
9en2soDfWJZf+qkxVs4kgzxWLSSEx+wJhAfg3YAN37SHCIxW8lt3pKgjvFfxumE5C2UePpI4l6oa
QmjSbCpyiMzdKHiXF7a+c4auEoBRA3idsStVrTdqikkiuzFeAuW51SvrsgD6Vvp8NGcBjBa07aBX
zayCj6L4RsCgrHhC+LWYidMEN1rLQSv/zU07S2OOSUvQfKrHGlo13XkjudltuKODls1ohUgmDO8U
xSi22kd9TyFqRI4vXD+vs3TmvOYmAcUNQRSWSXtd3qb9o+xzRBA2mfVT1c8ymLdpIkxdNRKEEcYg
WEE2u1l+UMbaJuqXQAHz+Oh0wng16oI1V6lthNdS+VCSL1MC0i1ylaRI+AVH5Iady8e8ftnPP4t5
wepBNhmKhmNuxRHmJbMTfbLU4XHO838nie1zmPu2FDvTgGfSSqvVT61wFOsTKEMvL4hzliw8fDlk
plBJOrpE5usAI35lfz3zXo+cy8cSJxIwVUfg34BRyQSgqySwjl/+3SoY0y/IPiALVdyHfL4R0kdi
3pThw78TQRe5iDGNRu+qRsDJz/q+NG+a0orBindZBseIsJ0LYoJZsDLGmUtz5Y7NPQITqPejFopW
g/wcv4mBJ5CxIzHBcErepaoNmlM6rhjcZrZppz8iF4x8R8GLHijkIyz+weA1UPCUgjEi8WRMgtoX
GLRSwTgzE8F0dUGt3Ms7+huH9uvCKowdQd6z8OUBmiFstX3mxvem3bqmG9wiXHeCG9p4GzQ2D8J4
dV9NEHQBdRIQmiJjJmJjjv1shFQ9UG0JgO+pIj5UlbzLKmznMLcWmK14S6U+7JMLOgtlX9/qnLXF
VMIsB5NLx0nCa3IHMNziaGyiTfV8eWNXDeFCGONQC7mW5TnH6vRUHiwl0pB96hrVKmtJANkhMBcv
y1u1Uwt50j+vn14VJXgyYKfGFDw0umk1QmoVNW8G4lNj8YffWchhLImqFCEGIZAqlIraiQn65sQQ
w5+g/ygzJxBbV8BVGfzRadTHwEA2R+fFk+tvksVPYC1NPg9DBvgQTAXlO7QjAupOcX6SMMSInnkV
M97O0r8vDJuaJz0aOTFGTYQvdekEAqhPcKSXj2/VnS/WxBiaUh46uc9wIRqYTuSi5Hiwkli01P4a
eZxx3kkFt7GOp6KMhSmLqOrUiF79HBR5GTZSCYBBMe4lYL7QZMR0oL2/fwzVyaoQa3LaOg+6Fpee
tPOtrma7wcwfh9qwm1k/SQSFv8S3fUOzjYbXzso7S8bu6EYjjCLBkoN0N+RvenoV8zgSPoFsMMv7
iE0X+jKmNVixY4TSrda6cje7phxsjak7NJNkd2WzjUNMkOr5fesrN4EfbcLkTTDCV0UueDwpnOWy
sxVmngGVS8RyU1XYyILs6o3sQg4nRuJY84+S82LFXRlNhdojFm2E3uvkV1LiihRPmVhbTfaqyry3
BG9ZjA0aCm1EhI1lycY26sHwe5z9b5fvI9X9C77iY0p4sSRBKOSh6XHpE1Qd8+zU5wdT8dTwIYVp
vSxq1dGfr/5HYm0hqkgFQH4LCmIzo7uVkAwIy+7hsgie1WbHQUwgv6lIAqpIOuYPtP9Y3EUPtIQb
uqnNQyjgqQNjV9DRGRZTghzVIFTW3NJW1mA7SG7uE3uO7DzLODvI0wfGoMzyIClqDIeQAYNQ0JwG
U/JEfr68hzwhjOlAXlgGPgeUrikOgXpFmruq/3FZxG+OScXcMcBFkQBjgoYZvGTJmCBV0joY4aVc
rPetRRl1K9BI8NCA1hd0FsZEDAMGXufepKk2tNcnrSX7eIj/Kc70T2N4FsJc1an1taEXISQ2PD/Y
pMHL5S3jLYKJBQK1bKRBw/dJ+TrLX/ps31T3l0Ws309TpPzGOBh2RIeYpGsAEYVHRzFsxlAHKhTv
1bxubc4i2HMvOzXWNJiArHusAGoRI3ul7EX/rap4Adz6hp1FMaceSCh6JdQDVnqMUcN9X0aOGcWc
G7keWpylMMeetEj51SGkTPl3Pb7Omn2SPFZcLifeYtjTnzKzDhSIma8xOujfFleanex9FKLEa4Iq
/WQRN96T18sKsRqAAoFPwRiormEalBFbhTFeKGKNm3OqnoDVsxVfI5BPl1cteqV87mNpTQFlAqNg
SjpRJTbn2Kt60qFnE9pBdrNwTHiDSp8mLOglRfudpquwkxhxoNu88EB9GMZVD/AReId6l+3bbbAj
Nsbs97z6nUTPnXWrS0lMmBtmiRh2EiQBs+6I5OnWrDwdMLnXIC8OLDG2UrSBpc/Dhg4qorCdDq7+
KiCVkLi8juI1FQXBpKGqhOARylZrup7E2iChXSWL/NNsRnakZm8xalKTnu0uK8yami5FMauuxkmb
5hSiRmO+C5rEETUUUzJye1nMqvtYymFcVJN3yqi3kKOdyt3gCVetpVwXO8lKUBgq3MvSVrXy1/6p
LJST0WYUKwrCFJRMWvG2N+3LAi7vmspyyxO0+gSjllC7+22s3EgA9q/qXZbxCe3lQ/UXq2DModD2
nZzEWEXl4i3pZVdE2ADfGFR7Nqb2/O2wKTAFVLqCBzaUJ7B5B5iKVLZ8iqVPvT/sL2FMZl2ZgoY5
dgS1180TbeyPXxu7AOme9KBdGya6cGhnvelknII3R2swIP/P2x+mgjbX44fgAT2t6F3JAB9Fakvw
aHzIe76v+bqzkn5ivQx8sJWRAeJEcTtlk6WVkZVjYr/XRUsnG875slNI7K4yV88AhlkmU0ZKinho
7BtMAllwfMkec7Z2/ETJGZJr4SZ2/avqIB7+FB6LFU83Y2FZc1MHHCNVryk2XvtoPhXD7FxeIm8/
meA3bsuiEdDBBdyoo1a+ieQ4qc+t/BoGPOoq3oVkzEuliXnSqB8n500YlySP2vj98mI+oWAxG8bm
6AKxJJ3YQQadW9euKMI+7cQU7Rx4lXQ6OQfPvWC/h1fyrbhRNtOL4BWA3ed5Ko51++iJXRxcQdr/
mtIAJKMN6EQEkTc0cdkBqR/3ciHCKECIJ4ZoykjHQw34gaBBdUGSAIqccm4B5+A+4pmFpHAuBlGV
sJAo0qzBdP08QF6OhxrGUcSPvMhCipFEWV7rOLohdUrk5YhFR2ozr8c4ow9TSh0ReAi53Yu8faSr
X8ity34uNKoysz7YSvEmjYWjgHUijngr5O0jY0xMYtaaRE10pDtN5ojuz95k+XZ0xc4K35pjBVXM
vl6+E/RafYqZzi7qw3Es1pd1Qth1JaSmOyCRHdptBtS3+o+Jqtmbx9gRwx8NE9Sb0HZMUZjfYl5n
B2/zGOsRqaI8ygbcuTobiaU1spP06kMR8WY+OXLY9Js+VaDXy7BdUpHaNUJH5UuC5PvlM+GYBzax
Nilqp5EaQoQituum2IaiwvHLPBFMZFIF05QN9DoV5FrUvprd6+UlrF5XvGjRvUNbOdnCJobdYkNW
YH56c3bqbLSJ8qOuw11apFdknHgTC6uR/0IcXe5Ci9uqqY3Gp+I28wZogrSA5qknNIdBl4ONyOkA
WH/TLOQxVqHt8rEjEuRNe9FGemCrX2GMD69BXuFl9XpqIppH0UGtiCwku+kPnUB6pHsHCBMqdavP
fmUplXiIRPlRErIt6SQofXd/+fzWV7gQzMQWqd/NRaVAcDZd92DfMXO7DR0jwOVKHyX9NSp3Pa9S
vZrclhdCGSuhRs2QirT/LAYj1PSUYm7HdNMDpYQG/821vvublp6lQMZsiFOaNV0IgcVY2OKQ7/p4
5iAvcU6QRcWOlCRLfQkbSeeCOi/xiNfspAOvi2f1Qp+3jk3uFcA11JUOYojy3rSvmexeVgje9xmD
0SZpoKsTvp/2lBsg5cE2885eY14ooe9n6txAQL3BBHLwpu3Lje/U2+hYo3luLzmlx3ssrBpzTdd1
A72cIOxmPG6gGEUywbbaalFaY5bbFIRV/5vmJyBuSeh9UmEPVdZWpE0f5LjcABBrLA1Z6jxovcuH
s7qQhQhmIcNgiGMmQESUH3q86Yzr7o+hcqkHV9BdIxLTMLEQ5m4GiQlWSinGywp8nnjK9UcZwTLo
oo7BcXrR9+PHGHPt/Y1iQ7aiy6YMMBA2fZRERRoHlI5Yza+H5NAqD5f3bk2xl99n9q42w2yUKFCX
DNC1Lh33gcYD3aNbw8ZYiMAxxK+DVkNS6E9YeKc8Fcw8miAioU/86irt7JJc5UR0xtA2x+2fL2gp
jdG3JimF2KRjX/FgbvIo8+TevSxhzaQtJTBbpkdFgMYrSKjK5hTuwnpfAeXjeZ4EaxJvlOj1srjV
HIImIztuGJoCwYy8okEsFKUI7gZbuCYOZYET8NqwpE3qds+8MYq1y7SUxni+KG9Qb4whLUuaQ1Fm
liT17pzW9uVV8cSw90kq/FhocJ8Cw7CQ7rLk8L4IN5eFrCn3ci2Mf0tnkuTlhLAbhWESvvba8+Xv
r2n24vts9UJofb3uZyyiqGu7CbdC/9jWp5G81ZibG3vjLwJjJJB1Q6HjQQqLxaj3ZgscAEStCJYE
VxA73QoSlcc1tX4y/5Oisk+icDYwMCRDSqo21jzf6XNuVQYnncoTwhx/WiVREIg4GTH/FqW7VOkp
9dPl01k//fNCmNOfxm7IzQEysuC2kELLVDhvVs4i2NeQEnSxLtFXRDkm9jxv5GG2M/Xx8ip4Qpjy
1SRX/00Fy0pkCaUDZmkrJi//Tggb3qQ1WkSoZsXFtTh5cn4QJo6T5pzGR/Vi4QWqMIAHpSJIlFlK
GcBN8wwlNU2soznfD9Rb/uloOiLUpjBBhAHePkqgk3nxs+Bqx/jrfEVuTY/2j8eP458C1NDYYCmX
HuFiaZlqDHo306UZ22TcC+Kp7Dn35TdO4Jcys04AQ2FGGtHprNpJH9BfvG/3FJGGJpH5kGo8nWN8
QCCnYZAXEEbCxlZa0SlqkNImqXtZ61b7I5cbx1iBREfKQqZJz+BtcAnYgRKv8tAkZYsb/fajSoaW
Mx5CI08RGbOQ5QZqEhUWVwZXY37Iwz+kRmG0gXUKuj4VSA9jUV3+lHY730gtv+XkL1Y71Bc7x44U
DKbUjQXNkagY1x6PFOIhehRv6mfjSOt7rS04hltsQrc58ObdOPvH4kr6JPVDjabMumxfJ/tB2XG0
gh7AhWssM08hcwyiKaIP/mbfubMTHADcuTO8EINu7bPyMIANS330XwI73Be8feVoPosrOZZItIZU
86PJ0t/VTeJGt8KV5ggndNN59R2IGRweqCDvbrMxvmYCjXFoIXTYa964m7fGA+24FJ0S5Bu8lApv
hUw0mUiTEMgUrqAkNxE5DOJNFT9cPkGeCMZ8YDA2GoAxiU1sNwU55PrGF3mmg3qkS0rCmA4pl1Tg
UmMZ0m2M1G3jBacIeZLZparPeyl/mspl7zRjM5qkKaM4worSY/MUvAVbDGy7uhvswq/iN9UDsve2
cGifs8iZLfiED8JIZicx4qkQVJVehmkfbbvTaJm2egt5luAonLTeuvs0QTZj4LlusCmIehrRSU3B
rNTcwIiJuUny6U0SoClG8xBgfO2ylqyOzGEw/H/yWGArfazKZPgAzwK1mAlwWq9GFfrU7+V99gBU
SAczcwNAGi+LXTdfZ6lUeRfOGg2qs15HWKUk3GfzVRtuL39/3Xqdv8/crzSOFV0tIprwCrbowXBl
ZEZrj3eNubvHXLLeAOdFU2EdOkraKOOhlk6BqIMdKsuevm8xsMrLRfzGUJ3Xxly6cp4qWS6xtmmP
8MqpvvdWZE/vs61txG3D5fPjHRVz66ReM6dkxBIHm2xEt9gDJdmebjuXEvigauiSq/Dqo3SPxhbl
Gq3/h/zEw9/+TZDya9EsCNZkAn47KPAr+o3hibfZmw9XlDvzwXTzH0GG2fIeVOG84eB1G3qWyoT9
oiyoot/iaTli1is3bqP5Rg15WW7OjWfxsICd3khZjPMcbsf37K3dtdeAfUHxvnNgSPfIPCob7QAs
Fs4d5CkSiwlU1/k0DhP2VL02PH0zbwHMuh8cCoWS27yt5NxIFg8rFNssaAIIqyWAsYIsTjA3oG/T
Y28296l/nw4c/8fbVsbETP3cRsAaxDs9ie2gvFXkB0FB65XsKRrnXcC5ImwOV4n9vE5rnGCI8Tzt
NizvLluz1bz0wkizkA1BhyZ6vYIeNq680UaLbCkPmmGF2+FYW+l+2vJaZ1drL0uRjJVRhZmMXYrt
i3f0opOtsqNcXPGex3LNs6EslEEUTn1hdpDUvgAifUotOHgn8earqgAypXyb3hXoDeah5qxbFEXS
VA1Jd7S9MvoRT13idzT5MdiiPbmNVd/3LRx7/sN4/0lOE3rgiOYNva2q5UIs45mmrI7iukFmj/jp
phR8RyyMUz/3dulPVpHyasX0c58itIU4xkENY4D0WA9xMV5AHUAGAIbfyN8HXpvZqqVcyGHUZTZA
7haZkEM5vYfsKZJadH3sLt8D3mIYV2RMSR40MY5Mzno7a58yAPiF5U3Y5byoiCOJDfiGMTXCccRy
Wse/xVQ1ujaLU4K2sd6irHzJS3GNkWNONpYnlPE2c475tkmH0KnSvLZ8NSKgCcTHydxc3sbVRjzt
fFjsNO4czamuUEEdoEK8+uh7kps6/SHfDu8BaAerXfbBR+JzPA5HSRTmTVmPY5TgVQ6H05qWljzH
GKQjqXd5dR+dCRdUnq10AOg7yY0aWlJvoqvKJRty1G7JJpqtZK+hv6p+xvDEbM+IXTLn5003Ob5n
3XqiToV+ZvAOfWYB7ePML3M8GCSzPCZmYzW15pSKcewm6ZhAdFT4VqcBo9TXOI+VVWd0Fv1hbheh
9QS2mQjXEQZGrK1B244C54WyHjcsJFA9XkhoalMszaSgljPu0U5JtpmtulOBtzIYlvmg9etq82sz
P+fCST7PFM29KxHzEiDLol8OV+NG/VIcp/ds9/+E9uuX8SyUNWhF5qc9XSSqmlYnD1Y233RGbMmV
wjE2vOUxVq2VhnxUaZuKFA12U22MpLFlk9MBwBHCZsm1IpKThmYu0UdmCVWLwlIOyg5eD8xaM6p2
Vg22a6gqDU2qQuyaavVOsgXuuZftaNmcFzXw1iP9UweTaNSajuYPKThEKL0HSmOpzbfLpoQnhLFX
vRFGvUTxHomeWEnx1oFE5T+kfddy3TjT7ROxiiRAErxl2ElbwUoONyxbYzHnzKc/C/KcEQ1xNv7x
dytV7SaARnejw1o1OVwWsp3WWO0Zv9Cr6wQoIAooD76Ua/uWnoK9ESJvngNPKt2HiqN8G73oqj93
N/pB9paULZD/fyWa5om5xBxznCYnxryK3bSJzNnwi/LRHP9zkcScOaD8DMvmpjAA3cMLNPzQeMWx
PgEZyF32HcoQt9HN+EZ3IYMj2g4tV1srRD+VHSK/wXNgrV8dw0N6wLwZ6IvnF05Mku6SvXqQQWRJ
7MYbt/FqS4toMsaO240cJdW+OpPyudbu2kZGMbD5nlotTbAaQdiE88SPrhkzf9R27dI7MSsdvfw0
FaHTVsOuMySWX6IuYlK9I8E0R/x2z/WdZZ4YvY9N2aSjzLuISXVwRUbtwJHceFy+AHuviJzUpZ69
zw4hWmO8y9dPtibBkMzRmKAlGeK0bDcrP63ypxK+XBYhUQkxlQ4GcobGKJiRGWCFxXBnzqY7MJ/F
kmeoTI5gSGoz0oC9juOJy2eNPvex5YZgm9WLQhKo/svb6Z87Lb6dIrOtl4bf6dQpn8P77q5HNoZj
1VpudJPcB1fDjXys4l/CVvT9MAvjFbYILsYU8HNHOdbXeOaeaE6eOcWjDaB3epd8DhuPN2ilO/OA
KpnERW9eNvQbmdRSgTktFiTQvmUaI29kD63e1yd0fOfKMcsrw+njHylNgCnF/JSOklB2034xyyQq
UdF8CWjo3+1zb5tKX5YzJh/O5EvytXYTLzijOOdTdKP1j0PphtK1voUCosFeCxW8HjKLJZl4lM6u
4+/1M3CbMaQT3YKA69C+BLeqB+LWXeXZJw7UK4Oi4Dp6Sbigw3mM9rvU7uEtyCeT3nVghr58GTft
y3p5gs/D0GY4BG+oShghg2fYT1fZFcZeUbOI/OjpsrTNK/muOCL2TEbptCQZ3iKgSARkm1cC/m66
baM/McwrMaIzyNMyjRnEGPbkh1niVEl3ViJdcu+3Dsd8FyM2AkeJokZGj2tASOiM2jOVvkw3g4WV
BOEJbAYxGdOW79cnDtxPG6c7ApcIRPHWjfUE7sXH9I7jESkexrkvH9XmzOt6dcJlAzxVac4lZKfP
5GjcVmiULXHREZ+Qk+brBxmKvmw3hXu2GJkV6MDLdfPxO2nvc9W7vCDZXgpXqYu7NGUdfr+278Ap
k/SVU2ffdN65Ul0pMv4m6fYJ98pmbTvNCsxGcjS+aF7qD4fKp6ihotP4YN/R+/9tdfzmreIsvajs
OCdYHTgV5y5yuuBJM78alddW12nxeFmYxP4bQhyZR/TvOmcCplHt0GBokhdb/qjrb6X9/ERXa2Lp
lHcTf7p3zaFNr0h5R2TYLZvhzkqEYCkSU6ca0uAoWDWnQLteGswIGpKOrO3sx7sQsd1cLYwW1VKc
zbDjHdT5vvJHD1gce1nPj0zpxI5zswisIOTLodcZ0lj9Pt9zuM9PIwbn8l30RI6XFUGyfaJDXqxZ
UUwenOrhY0he0uRrLmO+kLgMsQCcByyiKs9Ld3R04+VbN3dOVbzWjX95KTI5gnkI0pKBzQByTOXM
8hMzUMOzd7VsObId4/9f6bQyEQSKb42M+jnM9nXQOWkqCXzf3pBi1IBEPvbFZOgCE/vCFcUaaKji
WNR95xV3HKsbuIwooGk/chAcTm511filjnnfcpftlR39FO2j47yfD7L45V800mbENA0D3CWCVe9T
JcOwBfqS+xM9dXc8KKaedtJcKKQnH6rmlufjyt/FCadIIzK1tQpxfOSsCb421HAn+hn2nsranbaN
4Lso4SSrjmDWl4PLqacQRpCTy0SH/0NNfdtvvcsRLPscNVkdGZAzuuVzsEeF+5ogw5j9sL+3qIia
hyjFjKWyC25kh7etq++SBTM/k6ZBNwvfTLCURNZfZV17ijzQ2L5572IEM2+VVaxEBQpe5nXvYw5/
P1xVh+HQfjX25m6+Uh5nzkQsid2kiilY/oVaAdFrfnyo3fPeGf5aC4+996tRTVbv5Yp3QTHFgj2t
0yFOeH9+Ee3n5ktNZanGTTVB37eFZxFGzMU3aNgwS6kJaqIcANc4Rud2dqK/lM/lk+WzzLX3w6l4
1sEXFP3RQJy5Ei1o6GSnkx7aEJ0gqUQO5pGHA/KbsKmOFjGYCqhww6CCOi7FZKptjzKNRe4tdFfB
s2VE0mu3+dozV0IEZWztWA1yPrSaHfk0zXKI3PiGQCnDk+IO6AFtY6c88iJz9TN8kGVfNm3KSrqg
lGM5NYm2QDrHZWnRedoAh0L/s3a7dzHiw2WK6yCiM8RU3Z6OftF9T6qny+50862+2khDeLroFvi+
4gAylpfSN/fDmSPXpy67za642Rr28ozIJrbHWqb4ZKlzVgFtBY0HZ9zpxWHQSDyYdpFnevNu8fVj
7Y77aBfu2e3sJWjMWX4Wf1a3XO2u4PI0pbTtt0McAMxpa7VTBbskMpxu6iVGTHIjROz8QaFhtDRY
bxlop2VqnVJP9/HyKjlKvm0fbNdqQfwzVjELiLn/vt8W+np5fSveL5+0EzIfaERodpelSa6AIRiT
kOojKxUYk2HHn5zDQdvz5jFZqn/T/gMKyAT7F/o6wAL2+6LUImqtIQICF3Ahn3OQCC7hWy3buFZ3
JTBwVVVyWFseYC1QuNvUyEAEkgPUyTDqm5yVB9NYJCI2E5ErGeLFLvug1xYL4Gj1jIKTDiYM1VUc
Hv81BzX0+ex14rPckXm3zVwkM2xNJxqxLPr2BFqpSAGKRNuuoIl65Waxkz0igeyEwO3QvoVHe4/J
o/Hv2rKsS2B7zaZuQLqmGZYl7Kuu4RqkI8OaX/ncd7tfPg9XpHXqL4vbnzmFlX6jh074+bKebna7
o3z3/+WKHr3Puz6disoAjvKMyvKn7owaFWjrdH85pK5xTTN3eObDHbYXnWSOYnvVFggTLJUQzPML
pk4baDHbHeIJdt2/jj57Hq9DnyM5Fzcquu3xvryKPdlevwURoiVYJQsN4dIQuw4yjXdBddbg6+RK
LQefsd4DpgOpygOgVg/h+C0rr5PsmkZeZiH/gG/s00PfaM+aerSUK5XdVkv4jKlMxwo/qeVpRsMb
KLriWXf06nORA6pET12LgpGpfW2ixLGCbyM5K7EkS/gve/ieThZclGKnf8NDD73DuzmRZd1DjfBE
Ub/q+BOmGT2OXyLraZYKFmwcpXNpZubCQ3r7NjjVp/iN8pDikmQHBvK1Zj8eZBHvlrNYnZ0phE82
Ha0xBP+KW2Fmq8UMwdQ4Kfl++VbwH/mgIIxoFqDyKFo9hMtYJBVAZ4mFLsP6YLdH0t2N5CXqdk0l
60naXM67JBHNbWmn3lI4TMBSfC004pDyiqmS1Ww2GmLA1dTQucIoETnSKx3ulQxYTu9OO+U2vMI7
z33Bxi0omPKxC1kdXypR8LWGMvQoJ0Giajj2A/vEiVrZkRVOSv3kefILfzwEf8KssF6moI95yYrZ
LCF0SVuPGCAaz8ZdkICBkEm8+/apvW+oqIRGtgA0CJKC+UjDx8pgAL2WUfNtPYXWyxGsVIz2xmng
+J10334nXrLL3TpxmNfuBj9w2CE59Y52TM7yYpH0+AT9p3mVDL0N0dG5OM43aBP9So8YWTVAn5p7
6DEhX8Mfl6/c5pNltVyLN6GsfO+cm3POgDQBazJ40928pycA/oLB715rXPrQe9GBc6iOV/ax9sld
5V2Wvxnpr+ULZrQKY1uzpjf5oz/sVFf3W9TkBtAJ1GfDbdxiL7NlmxMoa5mC+1saawoVLpNmIMWq
dtMBlYkQnFjNfbWX9eltRm7vVkDMYcV2X7Cc38mqfjSKZyORPDplv8//vzrAXg90O0MLIvxd6Y7j
58WSeLrNC2GrKjVtYB0gavhdwNymSQqOPQRHy1Ifukgx3bppeqePjNo15zp0goTYzhQS2UT99kG9
iybChS+mQlfHyMZBwZTxTubSZY/GPjnkt7Lpk81tXIkSVplaodaXBlZpDt+r/Kpt95cVfdN2rX5f
uNuWgTK/nmIpA8hSpy8kBDyrzOFsPbXYuwyx0TZUy95IARP/NmbI04qKX1ylx9kD1cKfTTyspQk3
NzFoVqlwfOgHmn0czi6+Dg69xwGaAneRlUEk5/OhzVari7pKsH/TLjyg8/QNdRLk9E56BpOWX+0r
xbl8YtxvfYhGVrspvMTBrB5pAz8xlv00w103FU5mXS3B4bKY7esFKAx0YvBQQTDAma6VKRAuETqm
p9r2VRZ5KZ7G2lVm3phlJHnkbS/qXZrgrAOi2HW6KHCh4XKKUhTpR7JTa8tLDEtimLY1/l2UcHkB
PVPDleM52Weho1VeMDzYi39582QyhFs761GZWllkuCW6gSz2qahebFOievw7P+rB+zqEm5vX5gTE
eGyZgbmlqgIHnvqYVscEtBupNkuUbjsGAIz6L3XQRJxcylq9B6az4Yav9StnVuZM95W/5M6EcaLq
/s/GZ9lKonCP56JvqpiEeH3Px1D/ZkwKZg6+XD6n7UeLbdoaY9S20Wr3uxMxidKAjQnITCNeuxiM
H/kYjDN9Nnx1p962Z/Cr+dVP2VTWtra/SxXUw1DtfAiU2HBVEN/H4aMFEppYuS6Lo2R5fI8+6si7
IEFHsqatzaxKQE60784VBhfDs73ns1/y2sO2IfxHlBiwlTHT22XAmkrzRs9CdKnIKjebTbTs/bAs
QSNGaw6WroUIpCCHc4tZ1sXTwGaOycCbGTTfSGSD+9vvrouf+v3lndyOR1eyuY9bhTP5MumAiYZs
uie7Ah2mOsiXEHHgXZ262ewAYCk/Mqfwi33UeeGtLEvxLzHH+/4KZh8VwCprCD5g2P0Ckw2OE4A2
OPGfjPlCutFi7Fbk9RwFkKXv2V7HgtGcczLu7ftkZ/mtjre86sQ77WssZdnkCnlBYS1uWFfbjAJv
MITsbZt5+YrXH7njlkVV2/b5fTMFd5MjxxwMXWG4UYWGmXrXYR46qneXdUZ2IwRHUwNpbphnrCVR
gFgTZjd2YksKZFs+AKEAMWCXicVE0pUpm4iZpqDnapvwlOndSSmjkxlGP0CvfsZg6+vlFW3ZrbU4
YUVpUBfJUiOQ03Q9jd2aas2jaubNJ5UqeurkJkv+hOhhJVLsqy1G2476Fl6uMQFTUnZIw4a1WyaG
rGdwSyXWggTNG0gdzCyBILu+HpObST+RRPJi2VKItQhB6wa7qo1ihAjaZU7SP7P6DwBR1gI+nE8R
AEUYAjTkAar7afpGkGm8rAObNYa1EMF5JXMFLKYISmA8sL29S26pB9RMgPL9GrOSIWdu9nKu5Qk+
DDTKXfgmb3RHv3vkGfjhYN42N8gnXsmagCVaID5V5h4JeSvA4vS5d3trOpgRRk+6XGIaZGIETwak
0CwFVCTC3fy1YLFrdbEXxbJuxy1jaquEQ07aiOFtQd/CCtDEoORCMt+stH3XWeGpUYvMpWEx7+Nm
Hr4Fffpgd0nrTGohAwUT1kiYgXwpUcFagyyDifjqd1NOEtaCs3Xo/Da0ZtNJppbWDkvo+JoTW9qZ
KFjCv6VR1VIZ0Gt1sTKrDADkN4e297UHS3OWHeIDlIjeqgevw8lGlSi5weiaNI2yvcp3uUJcwOIk
sJK27P0eMOGk8fRxp6Wqd/nOCQf59+IsUCkxDQlbcThOJ7NmVUnc+fVY+oGGKd+I6lfdQg80zR7K
xNrreoiqzNxKnmXbq3sXLNz1YTajJja13k+Y+qiSxFP1/hPrZZDkgmH8tT6q2lQHQipgPwVFDfTF
7NJZ7/xARf5G130lDCQ3blsEhZO0TA7uKWjjROy8TJex88fJy9IvQf8f/cevNSDdRFRAh+HdIrwk
WtvMwMMedb6qHvNpP0b3VS4JQjfXYAEvhnedWbotmPdlLnVEgGXnL7UJ3glj3w/tw2VNE9s6fy1j
JUM48SwChO0ShlgGUHD4MHSKuFbzwSmxl0jaVOp/JGH44Xf7kIZpMU6DhROBXVccAGuVDiLnt6iv
J053yjL08gFV2yN3xZOs1iiTLlhgEJQp2ZjjuDhaMg80lxMPNI2jZJWbZ2brPD6zDVwkfsNWAW0U
57aWFVPnG5Ezu2Dxdo2raGcvzkt0MwE3LHuSpZE376wNP4X2RNuAuv8ucQGsZRvWnLRRDS1nTqx0
b1N4MQJuGv/y6rYX9y5KUEiwv9mRoZHOxzi2Q/vHwpSpI3/VrN4Dv9RxtRhBHVGXT/XcgoTGo6fs
jqKloUNHw5LhDcIRTGSbxzfnozwb9gEUafQDgq5iKc3U5JDXmsNrnoAQVlHiEm/0VnOGUZWRl26f
1bs4QTtIOreRToLOn/vvSr2v6Us5S4aCxXjt7y18lyHogxmaaVRRLMl60HGngaeFQW7zYUGzauaH
u/JwWSfEeI3LA42SjqgDFVMdqcPf9a8FrK3Bqh7Oyu88NJkhJxpeU/SXgVVCiqu+LU2zbUuFXaRU
bA4pctOo+wmucQb8C7DDTLdEkO2ZCTg8Wxt5MJ2Nn4NuqPxaTQYfSPOf4x6dG+lsykp0G4cJ9ges
nGkIuAwRfxvVjjYFBzW4g4vKySdPCW9r++ny7spkCIc5ViNTKhahEawvfyzEm4PyISOLJMbfuNdY
CbDEKQDKLJB6/n6EEWorZctI60cxEkfdcKxo8fPyQmQihLipD+qsmrn9NbraSSfM9lVE4i7FGt4v
TUQ0yKFfkNsTJzpYE+VtlQ0tPIzqDkAp7Q7WLtmZHuBfzsaeZ+ejUKL+m+ui4ANHyG1p6Jb+fetg
7PNu0OA/s/q66O/wgri8bxt+C9xW778vGMSQgo/bGuE1eVtqu2doS6U7eSfZpp4ZABKH11LxeODL
XLktAK2a8zQo0OX5xkgemX1bFZLj2TC1cIfvIvgnrEQAbWwoETHD1OKpXRzzpkYS7aCbsp6KzRPB
UwRHAhQgIjKEaEsLVHcl60AtcWOwXcH+Wz3hl5atfl/QZIxKg/E2XnDiIdqi2oNhBu4U//dA3FBX
QrifXG1WFI7x1Ok49kh7jSevSb/QWeZruWEWfN9vMoQzD4hWt6aGjSIJKqiD2h3iunICTfk61Nqp
qbPbOEvcOI8PiUJkBaBtQ8402BuwQ+I7BMvGMry0ZxXM6x3a+zhJVnC0/MxBhtMr9rIRn03dWwkT
bim1iqG0ghRew0B3kvpSlu05s1DWDwdJSmZL+zSQbBJiGKBlEFvaJoUZFYD8wH5Lb8EtuMhIHzb3
bS1A0IxF6YPcmrFv9evs84S04qpfMwdPQk/9LAvat/ZtLUxQkYFmWjrquLN2CFDYqPKN9LhUeLMl
ssklseD0dq003YbzAf66ruvcEK40vov1mkRzAX3AHEjj6yfdj/3Jme9KZWc9zeB2Vw+yR8HmYb3L
FN9wWaSPCyuQsgji7CqEQQpZ6l+23zIRgmvFO7qYUCuB/UYrd5dP5yRL7y6L4Mor3mMMSFk2wTA7
6iWCiAETLuBZ7RqfAfq7LbzUnnZ2iTzTeP/psqTNxawkCepgzVpe6iYepDXIM2vjJkYv0GUJ22qw
EiF4icag5QzQdzwxTsuuvUHqF1Nfg0v2o/cLiUjW9bvlYHmSBVPCCCct8Vk6ppaqZ8xu0fQTHord
cACW4E4/yEqAWw52LUY4JKOO23IKK7w/gzuNxn5ZHrpEFsdtXlc4WURyuEJ40Px+h6pcU8x67ls/
nMiP0mZf8gXcJsZ03WcyaGUed3xQOmT8VCC0YxJAhJjtchZHwxg2fky6HdW7g6YBQmAc9tqcfmLE
8vB4kqVcxJrYLxuxEiqY8SSt7Dkcx9Yv4qdZAd3JQ5cYDkszZy7sXWkXjtJObhYYXqdLcvnbdncl
WwjEyo62FpDoOx9UNY1Dhv5FUTRHD4rAmQG0vm/VIPMBlpc6qt4CXS6vE39W+7skDBrJNZTug2Ar
p4WV4zybLZI22V3uB8fOmXcYjgJa6n9MkItbLjaIZ40yL1aNZRfBS5C0fodSxhKUkkfrpmF531wm
3A4CdICoKurOL+30WzLEXlgPny9blk0ruRIhhG31uKRBqButD/pKt2unxSlU9Legek2U6Wo0BkMS
wm1fxn9uiIjEGnRT1xkFDkmbiTcZ00GP8WBVEq+NUxncmEyWcPHnfrSmANUy+OdvKa6DadwT0+97
ySXYNGIAGcSDlwEDT+WfsfLRRtEVQbUg9uhne3K6MLAcqmmh27MslezepkZYmIUATgrIw8UoPsla
ytRAQU9X8nloX0vZ412cfPil2CsBQhyldUnch53VcEfz5c3ylx65X/bjFz7YyzuUmas8VJ51tO9k
Na7NfVzJFvYxYXqKUg1iHQPx1UELoqDepcqEFsYwwETgH2wl0QyKCSE0f2siIzXmhpIkVpCnUKu/
sqB0AjWVeO2tw1pLEO5WkdJYzWkLexQ8JOlJyjezafAIenZsuBoE16YQFZjdbM+tGjV+cdYxCxQD
R830ODFifiubqdpybGtRwtksdt+1o5p3vmlONnCpO9PwzFSrb6Kim3kahjha18mgeWUaIXi2JimU
us/wFpvL+S8FCNVAOJ4/z20QeZfNoFTvBT/W2J3SqMnM3w+D7mgex2I5Ph5Td749my/RgR40l1Ov
ywKgLR1BmGDwVk0coir4rKSsK0xr4r7pxc86iUH6KEPh3cz/rESImch66opwNJGLQa7kXgXncn5d
XZl3lV+Yb+ljxauvgu+X93P74DDnQ22mg0hOWBZgEDqmDEidJWrkNIBJ9GcrSJypDRTJNd6OQDjR
2y9RoiuOCQiddRvRXTtp87md1HNUK/0PmjTdgSI8OSmLdWtMDVompr4pncwEWWM1hMDJU4Y/3Oz3
rxHsZ9QYVVwayFAEP4eXAg2CvDWqsZzi1fA7sGryQo7x+D9ttlhiVqO8s8cRB2z3SM9X1nXcFu48
dZI7smUCtNVGC9ZGT1DimCO82WpggURLdMhYf2eQ6VvXz/s2AsY5xiMkJlSiR2JJNNICyooGWfTQ
WshDkxYNcMDUHuRaSLBbMiLgTWmoLQPtDVDZFhWM3BAk4cBKRHXm2PVPZBrJqza0muZkqV19uXxo
WwUJA7ab4HmqUkrF4A5zLIgaGlwRzgSNwpFyP5yS3OMke29Y3NFRZsM3lwdMOQzEGjpn3Pg9Tllm
cygrDY+tYAFJIZo9q+NCZ8l95Hv04QWE2jVy5jqaG8UTCwLGUrVDan4uboZl1wQIxJENNGRytgyn
DqgATbcskGGJ9F50tgr0dSK2M9Wj0t6MshLw1mbpGL9EAdmkBD29v2+Wbg5VWpkpOinA5xjO15k5
3RnVcLisBWJD5Vu8pQNpDxB/ANbDhO3vYrJ21NSA2I1PvxkOh0LN9+G++jxgkmLZB8cBCNzquQL2
XZc45Q9FkrTdVMK1eGGVOVkCox5QFdMtN/jEx4mnA4CsMozU88wSUriSrMzmsa3WK3p0s5oKzbRR
7i45kNXoqONfl7d0y0ytlyRoOZnb2TLNAOZdD8PbEC4AiA7IfneglSEKyukJAGOaOH/GyGSgSezV
lvZz+m2eYAfH7AfQpAkpYVzrzh+mvHHmSp9OVcQemqiuT1G4kOfLa93eTaoTXUelyhQfU92kFV1k
4fWmdKfZOo+WpLFy8xJY77/P/7962SjAeTDAb4fsI/teL36A6chRltuSrUFQQSzMiOa8RTsHf05j
0niKQ/9/2yZB6SazofoQIniNGzeGJbL6zLssYfsiMU1TKRp3VPp2z1c7hb7JtI4nOEfjAV1XRwz3
vKXneCs2ZO7+JP+A9+Y/4oTMwFLF49B2CIybHlkd1TM6AAKkx8uL2jz9lRDh/bKYGEVpQ+QALWWX
9TdqcWuVT5dFiLAev+wfevzQmIc0I55jv2vYqOdBnQ948wXXy639MHlgOb6ZAIOIDP79T+PmxXTO
N8qr/qUFMMv/pdWBR6Kiv0KzkmaAaZniJSUY4KAatI4oVePPLaZxg+JmaYtdQ0H5Fg0nRI1+mbCT
Xma7ywvf2tu1WP7/lb6EXZwkUVI2/qIurRMlizcx3TNnW6YpW9drLUiIxJlVtEHcQPcD40usPSfS
cYSLAvCKERod0swOKtXiL8NvduhVR3BF+oNTv4AweKlccnpDaZCldC9uH4QK+h9VmZL2Roc3zXjD
ws4ZtFutkdHfbuXG/tk6CBH0fy678leI0cVPITgNlCszfOoXPHn/4zDb2y1YSxKU0FoYseMKuYhg
mJAHbwKPkipC/18eu41SLJIYbTPqALIEWpZsNLJ9mH1ntTpoY4cz401nGqZHkDg4Jrvgq30/A7f5
at6pXrcvrrPrEJ9yI2M93HLRa/GC8mfTUtljDLdFxulkFdONVdpXi9EcoV3+FCSuWkq5P7fV9H3J
gptRRk1rtZ5iXGYGF03p4PZJfP+mhH8SSqqIzGfYS6UmSl/7tlrvqjh+7Obixx9YjZUI4TIbZaAT
Nue1T4tXpb/jJMNlOkrWwXfig0X8R8iHGTfLYE0T89z2kg8OsvreUhovS2cACt14ubyezS3TAeyi
oV3K1sVrrGZqHS1BinJJ9DgmcGOLur8sYdNQrCTwL1jZWR15ndrIu9qfbHSyZ9+p0biaDPVcJkTQ
53TKhiAkiPqS7KksyV8V8NkSyiQ5lc1zWS1F0GBaJUUyqZAyo9gQ5dlO0Q5VeCLBnxwK1W0wcesW
IgzB7FFlKMemQa0xo8wfSnoubCIxQJvnjswrs1BZtJEM//1UKtq1Q8cQvqTVcNLseBeGg2QVm3kh
1MzRcWqC4QdTQb/LYPoSMqtBVsT8xuGSOFASkGgGFyzGz/JOoe0VvUsjgjQVzF6dgjim0M8LiPvI
H5SC1qsR9HipjSYJRsSXvf61YzdMivQgW4Cgw0ndVdFiI3FVvJSv3Zkil2y7NXHsJ9Npj911uFMl
ZZNNiQZBlsDEbIQm9izGSd8negqJyfS5ZbeqzH1vFs3JSoCgZQ2bs94wltan8dA4FHFdUKW1X+TU
+qk14xkkVCCRYFbnFmVFvdJ8UpfPdu1Zbfc4hHouefpuvhHW3yNoJLpEAWC34GLRb7wlNPejB2yx
h6UDlazay8op2+WB1foFnaQt2qKHCTpJ93xGlFfxtX19HK5DT1bqeEu3fHAaholWaxMlduPtLFZ2
NjQwsKj0WNuwU3YMcPMoPD+ZxzeqxWN+VlzqII2Ct5DimQcQPLqJFDdr0z4iikfJBdmUD7BZRlvh
WTTDPtpIQ7ZZcaBzcOpYeFroeH/Zq2xGhoDn4hMUBK0lwoMSCJ2EJAW8igHCLeYXC1Lb1YTU8tfI
ljFQbDqXlSwhn9EutCnSxGp9Nl8bIJ/Ifzay09uMx1ZZCyGEt4IWaV8FvXsDDZwlGj7Zil05AyHP
yDr8hSlHzwxzye3fPK2VTOFyauo4BWWM4pi1dEALJjW4T7TMLL0kn3mzgqlIoIM2z4yDONiEATZZ
F86MWCNdzIb0fqdW1yOznpaqdXO7shytNnamIgOY2jRvK3nCuaVDkDG01/V+FOh3zZJ6qlJL9nDb
x9mUczYTlP/EdJM+lIquGUi2RkcNo9gAp9sDTopzeRN/PgzEuaz22xZ1JU/wQkbWzGMwwAvR5MAA
zcOJjcoR2AfMCZz6DA7XvYw6YFM3VyIFv9RWQdiqPY7NDMNnVNC8QR++saY8WApaJFkLrtpif3mZ
m6q5EikEWgxgAWqcLD2ibHA/xAfW+2M7Op3yH6d63559PE+OUj5PNIsAOt1iT8FgQEVm7YhhFd8C
30Mz+pdXs2U/1kIEPUzUjExo6EMie7yi5a5YDpWsiLmph2sZwrukpinNjcTEPp2UW93nvNDLTX4M
3XKneDLqgG1pmmZaGkbYMOcomI4lzI0xSGDou8wMrlHfDGMHEMnxi0qjfHKAWdz9iPTYsxPFukWa
JftKa5SqFiuwLMfKCltKDr9lW5D0hTPQkEnSiLDHVs3IyMIJGnPdeW27M3Rk0hNvSFwlhd8LnMat
0IX4RhsoneLfFK5rQCRHNhbjS8INKdpYGyKdt+qND+3Uumik2eXDFQpAjhbUksh9s5pM36WJ1eQg
LMPYKBC1WRqAeGefY7Axr9c82rnaia808pNr2UCSVKwQO6mFvmRqoULDAITG+6JLVEn0v3rkB2ev
9MZDkyDCk9k7HiGJUc16sUIEFSBrXOgJzpV0ew5FFvpa7pDr6DuOUvN5WUbWULd5W1fbK1jYMZtR
KwTkm58A17QBrAfJ3Xb4+QcmYSVE0BgtqwDxoc5YVvApoouzhLejKctpbbZUrDdPMKPa0ARqERq9
rxxCpHQ1b55R4SLwUdq+PFd+8n32OhdYzY4q7Svdcr5r2YKzV8kC5rE4xgoH0FkCurSli6Sl/U3T
LymHcOnBhZXURQejR/fhoTxxBJRxB9oFae/N5sOB6gbFGwmdPugx+/1xWWvabEcEzSnTbYhZgFuu
/8kudZMc+Dy6F/lSg76t+O8ShbMrjTZhAMzpffTpAfaEcwmmrnrE4AVoEDI3/XxZIbecPPrnmIGR
MYyOiWy5daAGdTehKmh0yS4BVa/dAmLGHP3cKhM3Ku1PqBN8uixz83m0FirsKlLwMdgocdVIVbip
psz+WE2YB1TDazgNp+2W0K375TnJ278iprpWYsvKhaIrQ2EZhUIbQ3vUxmAWxrJ/P9mwnBXTUJvO
y185vEy2A7zxfYVTRedb5EiPlXvGlcp+ECf4aTWd1dxS0BmSHItHjqyIecDz5HMkYyaJTYUgShQl
tuWQmmmZXkJUb/dHBkaw7tWay32jfrl8jPyTLyxJbKNIVXUxFDxyvSn91g3PanfWOwpYkd4tM8Ae
xudZ1hkg2JYPKxNdUTSORG+G3hsW3SkJ+64PaS3zPIJT/yBE8DxRXLMizKAYrV3vm059Ygm8XFXt
Kj2NvCAqv9ZBdV+T7DAWAeZmUbiPhzPgbJOT0lS5Ny7WvsqjR0x3u//bhgseKhjLRRmQ7MJ7JtzT
6MTG0I3JudSugugpXD5nQLe9LFGmSsJF7ZJ+zPIeexFaX4A/nVHVUay7hUg0Vnaugs1LF1Ynxjx0
Xpod527fzRKHsf37BLgLfJzQEsdJbTsF/YU54/e1g7ZcB4GkmYNvw8eb8P77gl6atB7GJAwnL1Se
q/TapIcu/OvySYhh2N9q+S5DUEsznoy5C7vJm3bZI6fQaBMnxjVzR4+Bz4U4w670p/+YAvkgVVA5
luZLPdF28mgeOcvyI54f4kpyOrLdE5QspgsZggIygvlaL8+6ecj+H2nf1Ry3rnT7i1hFggTDK+PM
KMuSHF5Yjsw589ffBe3vWDTEQ9zjXeU3V6mnwUZ3o8NatX98evt2bGCgCO91PJe4pETJ5a5WMP/u
ToUe2wV6zbWlXqUGGAbbNv8ra/iPMCBX/hlZcKbplEvK5A7m/ZS+jPnHTjMEF/PVZN+b3G8h/GNA
ldtlxcz77NK7V/iIm/mMRffMXj537gQSDikoAMwmf/nR/3+B7fGJ0f8Zxpt87iUI7IwKN2qFKJDV
oSFyCxTQ2F0mewBKvvIVwDCilUkuU3knkbtkISgngFVAJrdPrrv8nE/fYz1ImptR9YkmIgg+Nhjl
Vf1NUXWZilTt1QY2Cd4Fc3XGQncm4O2pIoikd1B3/+QhbwfJ3bBKHqciIj3wpM+rX35WgAZnW152
Y+Biqw4rKKUnYpdBoTiipGQ/0r2J5i7eOE45bh5uRRLex1bharKO69A6qnIaZlGlc98HvwnjfPwC
0oekGUjvtsNkd8t9Zv2VG/kt4HXeZfPJyJhTfTF6xO0CWVYFuqZ49lKjcY9diUAPHvEORKsrggnM
MJn6n6VsOEvWCRKr/5KbvqnCndUcjW0f5V3vAmcyum0BHDCelh8KOimgd8sD5Xys0r4DfhPHece2
n0y1yIferWpUgtsrKt3T9OVYhuBC8WDZxVylbRsiRJrUt66G7pKFF1kSHJzAoPmV3VEDb3M61lhP
t1CQrQAQaJLvhQlgU3VwgAkiECc4N35bd6mkZcojpC09aCFl1enKT30h8kT/JfD//jo8VfmQplLX
SQpil0NbjOhhRSJ35yvdnXzDsXI2tlzYbSBaReYfaby/VTl/W7Z0UXVMxbjskY1X791cAFN69Fh9
WxPR+AjMg0dZ1Nc1jguzBTRW+LXrnqPuktDEDjPhs497Xr/TinO3arQ2HSDgBpegrIRZt8C4XR+j
s4Et/zporoSoXMLPxzlZeV5jKTRqMEZWdnZLnOYCdLjelhyw/4G4wFliOHcxGdnegRJg04NhwzTQ
FmTRdOMNkyVR4EKQLjblz24JHW28GoAAhe6Z4FEiEsRlO6qC8nlrweW2cFYlAe54HMjFXZ6KIuXe
bdtoxCMlL1JNI7S08Rapb3XFb9b7WkQhIxLBJTVV22hr2+OBZVhfZ/plXE9EfT72g+zc+bxtqwV3
q7APuoJiPkZRzgqK7kuX3Pfmhxk4zNdDNQtClUgd7smgNCmIM4p5cMPhLs/WU2V8ien/it/P8pet
QtyFiscoUvouG9xSSW6pkbW2Ps2/ssgUHJxIGfb/G4M2q0wqJ+CYuZnGdl7IjbbkHhpDguR9L7xv
1WHmvhET1kkezhq8LabVHVD4NaEg2O7fF5XdS0BTma8ssxsBUp+OVdrA0+ngIWw/pfQu7b4t069j
M9s/rTcpXEhXsUsjFSHeVGr0qAz3sxyQQjChvvsEQBvotyaci8F0blQsrDgwYYGB0SLHd4Wjf3jl
cfQSX3/8Vyqp3JcByfhotSj7upR+a/LvM7rWVnw6liHSie8LVkrSSjGyfBd1wa8Mq8mog9FRHOsX
49VNnWoR3NF9e/t9iHz/Kq/WcpFHa3Kt5Dk1LlkuuDZCjTj/PKVrrDXL2rvSSb+o4CqWHARy60bF
UmWe2Zbbfz4+Q4GB8wi2WpSbXaTAwAfNn9SgVSefDtdpZnjHcnYj68b++I1sKo9RuCisHAau2XFE
3y/xJI96KzDX7haf5Sm5o4vOkzno9w789wfjZ/QMYFCrTYqbJV/Gc+YVIIKdwIkHsJtT8VGEZSe4
xnx1Po/AIZVreIZa6aOiPw3QM3k5PkaRCM5/J/1YFnTAQ94aU4y3RKYSorba6daPrCq7H38hDF5P
xj80U3iQjrCSaati98jtteeINLaGnkMs4u/cvVIbIUzjjYcFQkhb5408uavkTslVImJjYzfmyAK4
v18lTZOqSP1dKq9IQ54zvX2YSunFtIqTkRgYoS6DZJpFKbLQ3jkHaPVYwkwJLlbnhYF6rZxMd30o
ZZsR3KkAxCeynQa6qBMrsg8ukkjmGFIVM6NuFVqWW40kwshQq+N1LcxXRJ6DCyj6AtcRG/DwREf7
vnDM6LuGV8AiQg0V+USN84lpYzShmiA5js+TJ2NoAp3eyf6+Orqf+fFzIcgpdp9SG0/Fz1tKRVTL
8wTgXzmoz1Mwn9aAXojNWBBFSyeCz8XDUAO0RKfjClEYEmhyr7F+NfPP40vMzyK9vqG26nA5bEU6
eWqxM4GX4QSCI8xyZfag3eruDEhPrFnLj7kjooQQ2Ablctl2abHjDGxU19K+yo3stLm3AlckUoXv
7f0Mna1mYJUQaxrcI6Crx4LkDdIaNQNXruqCb9WznhmXZJi4yVl10A36RmwMubjq0/HJ7nou9GH/
I5o7WAzKJxVC2uQuM0GqUZ/mUATf+F+8yJsM7iCBhDTLTYb6VesuWECpHoYX4gzAH2493TitXgG0
u0Q4RML+6nuf+SaVab7xyUAnrEN9QiBTIo/t2rKWfevNj8mZXjDOEXSCKyc6Sc5Hq5m8rDIATVxl
/qXml34UJDmiv8/54jKvAXgepYMLEHsc4lwt50zrRBR5+47jLZTpnEdMBy1bJAkpTjzr900kX+fK
6Cxj/THLMM9RFeelzh4XtbUBsBtEkqjLsOtMNuI5P2n2faK1BS5dlJ5aCjTGBz10j01eIIJn7aEz
5rfWNZ/dKv84RejNJIWdj4KnikgId6WxLB9J0oiMAEAj3jS0V0o2um0R/kUbk7wdl8Fd36gYayXP
cjyISPgcrgjU2Kk9Pq5du9uI4G6vLBV1DXqVwVVJY4GJsoyuZwDUiZb8dr3tRgxn3mbRZ5WBuWpM
H7d2FJ/q7tZUfw6m4BaJvguXWxRkRXxvJXQw2x8GvUzjJyLqGok04W7QGM9yC7+KssGceflwknI8
G63CiXqBx9l3rJsz4y4L2jhDMWGzxsUkZu5QvwswsRZes2VMp/8KBBs3d4pvnaDr8Y5A7LX+8iaW
n/YoEO/zjOUybKGQePEPYHtdxT3g62evd/RPlQ9mj2flx7Ed7n85rKcD0RZrJO8wIPopaa2YVdqR
oI3tbBMpt3PhmC4/yfZPqqEAN5eACBLUBtzNbYHuqGIBB2E/fqVe7x6bm9oHfr2zXtLHkZHLKxh1
zW/IVegsj8dKvpYU3kWtjXTuQst1NVpzCy3za2VwGm/1k1OV2agOXCcvbLXJ8MMH4oCcCmg7NnDo
HNVpfCPQ/cmfsXPRBzSguQ0Q8MVlcPF/me5tfiHnD4ZuTbVKRyae9yfa3S5DMC+fjk9h3+W8fQL2
/5vQvcZ9Rmk7DK4p40Xf5UPrVwBa9I+l7BvUmxT2/xspPcha+1wBaHm73A6RP1YvqSoQsdtqJZvD
4rzasBr4omwwygAAhmt8Z42U8AyCRNM17y2n+oQFPxfzws/zZDcfj/UTnSLn6pQ1lntiwpRSej13
98ZY2ccCXjdfjoyV83SJWpTVWsAR0PGK2aZ1lfrgC74Aax5UyfUVFt4x8okx9OCvyuabc+U9n9U0
BBlrjwUBctf2adCT8GnuRoGGgiPkRx7MZqloP7BiCFBtirORCcL3/rvmTY/XbGxjg/XSjCnJ4WwY
XDtj9sse2o/SC/nOeDKk83qni+LsrtUTgElgFVwm7wDi6Zovw1K0g9uoTw3ol/T2xgp/HRuGSAZn
F/WiUYod995taqeKfArQRyF24e6n2ejBWUBe1FGqySy9vxs8FvpqEFiyzbPsrONFWH0UPQf3ldKo
phnA/ZD5LnxplVHaheiQ9+YCVs5bnaIIPb8cn9x+nQDNs/+Twjd4Y7TtZNLg0sqX+ql0S9S3vysU
bp4h9HRXqyAdEsrjol1RdlO0ymjYZC9hoLiZFz20V8B/RFBpg+6jqFbAfM47j7FRjwtvgMihGUYd
e1QXo9TutfWqL/JnJVm9GqMT1ZgILpjgo/FN3mpomixWusHt1/z7mqxdAPad/iS3xvgg+HLsp79X
zQAgDNDEMPTHxcW21qZUogharM1buspV7EbP2h3mJ/wO18wTiNt93oJx5D/iOO+eViWW32T43lmL
z+pouThVn+aarcT9DV1LnDBeumHiKUB3trUI/d7EeKCLCAxn/x6+/Q7urueFnhjVwEbplMvaBKou
CKH7X/Dt73P3PAU+QVZX7J7X5k0xZrc9jS7jbAaC89z9fEBxUoCCDTx+frsuLDTag56BtZYmr/3R
AHJbvh/c9JEV9UXXbvfQQBIHVFdCdYUfdBiICjj0DEoxxPLQz7KnY21Ef59LO6xpCI1oQkuxSMYP
Yas6dZx8OBax+102KnDfhRKrVDrW7deUGxIbNpXvqllEwSwQwmP0xbRurVrHU11uQG1nhlcmYINV
NRZsi+57wTdlNO4yLbTLw2VFmta6ip//QLHozvLWx9yml8qvdeEYnOD7aNylWWuGUjUh9VynW4wQ
OXH0Vx2JjUbc51GtuVIxUojEQgJLal48ZZIYqH7/zvw2Y77IXJFwAiwPzHj2FZAeNUEu2+GJ9cHi
S3ojegCKvhJfaC7X0gqLBK4Gky1nFquKZwXTtMigsW73DXvu3/6ViVOm/iY5G8ZmjdQOyRk1m8+t
3D3EpeJHsiVyPQJr4AvNuizlQ2LiW9Xu6DI4rOJSOeOJegCvucXS1Ik8HivGzOtdqHozDh6Hy1Qm
dUpiBP02me5GHQ/dukxOeFx/M6PElVTZaST907FMkZLsqm8Os2/XsIktfDwSJ7ba+Qv5eiyAWfSR
UpzPo41GYuTTszvOfto7TZvbMqoDWprbdYF3CME6qC5AeRD4J55tKadtOSkTRrvq9qlaP83TcyqJ
EP9FH4vzFWkUS42so5seVtqHoTQBZYgH/6J86olu2gP9CSASQczdnQbFkM1/4hPlvMcy5LpZWth6
YcGQtVuw3nrSXCNofExZCHK0PcvQDKoyoEi2H8UBEox6VTUSm7IYrDm38Si/QY1GcMf2jGMrg09z
ATsTgzSa7UKxtwIqFwDObgPReLNIFc5jjK0kGa2WDG4xYBepXm7KshK9SXfd4FYXLtHMTTNd9UZm
AyOjq143YHw1wPWKGXgPmHnCjePdV/5WHlN6c3PHMCuWIsf30R/MoPAw/v6tvopNWx49ywENsmP6
2jdrcizqTKIujuhAOa8RNWmWVuyVV4d3uAd2HApc4e4LfKsd5zbInFL03lLMcHvR4+uuZe1q96OT
3qZYbybgZHoUKbV3o7ciuWxDBSKZlTaoqJdTjA1EvBWS0gOZ0r02W3asAjalikL72DuKDpLzIgSU
yFHUoWAim+XJAjZWVqCMeixj95KZQIQhBvbj3/EVVANZBxoWg7tcGJmAeR787lz4IpCIXVU2Yjj7
j/S6HEMpGlwtg9Hlw2ei1T+ONdl1gOAv/a0K5wBHTFusgwW761CBZVYRXcJrjTFz+dGdyGvsRZGN
sHeDsw0ISwfERpTR8IyLfhqpbqvt87FKIiGcRnIFqMshxZNgTjEnGw7DF2wOXqlrJbhQAjn8zGzR
h6o5qfBOHeo/JOkDbSTXNCxf/pU6POFT2E8Z6Qtc27wB1PyiJKdGmUYnbNbTsaDdbsfm6/APw7JJ
h6xMoEws+dpFsr+lruQZICdwBr98Gc4eyreOyMZFp8jZeE3HLkoGVOlA47naplJ8pmF4a05U8IoT
Gfo70sNuDhulhaGnlm0GjGvW/KG1F1aWZttc9f/K3fbaXtkeJ9N8E01MWen0ucbwbnqerzOveq6o
o9uy38Lbls+ZiNpKdJCce6dKj+evEnauVT2oshuvN2nlHVuIwB/pnDunaajJ+QARenWb6de9cEKU
7GS22yPjfLec9Q2ZQvgHEsT3xoktclsPAN9Afy/y/+bhuBXG+Yk269a5TqBNQj/K3Skdn45Paz99
eXOtfPt9MOJxSFhIJ4BPwVTZKfKSgN7oNsGmURn8r5C1vMEZXOrXpmNbViUUYmuDxcV6VOtg+GQF
DHl/edRlR7pqBD6DGRX/FNmcId+V76xIHldmEYlmPsx1fqvOvS+3pgt4e0HMFdi3wTkKsFJOcqnP
mDwMz4sV2UP3URUVUQUGzo9Qlp0FngE2dd3m14by0EuC42IX5Oi4OJcwYlKt1gdUX4ais+n0HZg+
NkZQgLBm2nFkuscGKPo4nEfQDD0s+xoBygDT5zDeYPvervTvgAoSCNrtJG/NgHMMqkHyealh6b0/
eOHz+r2wawwiRZ7pqjn2++3JZ7f4V3z5n2lC3lk95zP6BfhhBUF8LKoXWb30/de4Do4Pcv9hsLnJ
nKuYlZnMzQgzb78PXvIYA3STDVnNVwmWSNH3u5bd6k7MVy6KWfz8QTP1cRJl6MRgKrW1WXYWfo5l
oH2y9CzPXBGVhsD+edSJSQX8IBjFB3ctHrIVveLPxwcpuMM8eGk4YDivMnC/wkj50k7StVyaj9mQ
CWK9SAznKuRyBUBKwkarzFs63NLG71eBSYhEsJPcBPeGhGO3TFLnzuSnJee2Kt9ovaDmIgogJucu
yrQz21VGpV5+SFuXjfaFZ+2DeqvUDltBTxtb9GDjgev528TznHSFDiAMkL5i/DS/jx31Y4w9DfNc
OMNN+gF9npvOVRxveMov5eDSyU780BMFZtHZct4k6kOpVkZs9Y1D6eXS4IAB1y2I5hwbo/B4Oc9R
1ozlm9XR5ED6QH3lVDgELzk2aNI6Yv7Z3SEmYPErINAwLQq0iT9tZg47KCUhuwFnubeONj1Jt0qQ
nQdMmLOEoLxI2II5VnL3LC1LI0RntAo838tg9LM69LDTNpK8QSYgihgfNXn9CzFUJiZYkE3NBHgd
p5qRtzorIbsFpU6prt7ahe6qGP6xNnsRbSuGy3AmOmj1YKaa24Tz51yJva6ukQmg7RO1IgauvZPb
yuK+lplZUdnPsHLDioO2MZ/q1bSlVPt5rNKey92K4XxVMkuzaaS440t5b2gOLQV/X3RknKPKE4vO
cYtSRTKCNTSidl9HXjTZxvD07xRh57nxiMYsRY1eSfDt2JiQPkXWX8QOxlYPQgFsogJo5s+/X1hq
2Caj2aE6fNuot312iuhfjLJuRXDfAni3w1hbK6bTk+ck/hFL96lotnnXCWxlcN9j7dJMzWfsqMbX
0y/sfmM9gtyrXxpA7bJpO3c5qZ/X+i9y561Q7tsoNenaghqdu4T3YfrShHfolf3N53/7PFyyaSiT
2ZTga3NRs5elIJ0En3/XWwODknWtZUZuyeVgXZGpkWVgXoQNEBEndtrYDt3EMQIpIDb5KP1v0OSv
kXAj711H1owlKW5QR5TiR8X0m05gbOz38m+B7d/nolwxRFMbtihTMQgABh84+RqoqEWk7rv+5e3Y
+AYsDeekzChseo0CfXxaRDvX+wa9EcB9F0zwFJIBPksUzVmGUs128azeJhVIinW/vjELmzzWNyK0
VIFafEM2aqSwKCrUqrrpuZo+UtGxsRtx8HX4Dmy6SgYo5fD1s+7H2HzM40+zkFlj1zW/nRzfdc3p
SiMwRKFQCc7gqX1RtPGidUEYfjq+mruFvY2p8W3XXJkqpAjxP6bW3jU3ksfuDfrJ7BMFwynF/K1o
S2T/BHUduIeAbFF5+uCKYFZGRQh1o+yi5E9D9oWI/PXu+4jCI/xHBmd7OqjsMJqJZpd6h/EM4DlW
cKbJWXFaO72Iunf7n+u3MB4DZ6Fx1hgdHJCWXchX2v8yka79zTbFRiN+9q6NDTkDNzZ648NXqQ0S
gI4t48uxPTDP8t623xThXHXcpXOPb4ZTm9qHiiqL0+lakKq3zbLcKvLQCqLPbudpqxTn6tAGmtQW
bFhIfL/I8Nz0KjwDx95uzhUqr6EjMr3XYdIjDbnMXo5anTQKJre1BzZlsJ6sW2bw5Dq+iIYl9x3R
22FyJogB/iGOUziKeWpstUzttfh2/LkEF4kflGynNlajlPUZwC04h1fy9JGMv45lCEyCx8EBZWBf
6RlcURjGgJlclk/qSGZbiuYvSzxeT5Hx898J5LO5MpbDykD0W7LlapVbvIbyDCRG9Slsaq8uEkE0
F7kKfj4y1yi4QJjR40u5ko1A5WQ3eEicxwDcDY/H2ok+GZfk5bNeF8uCYcxGhR9qyfVcjm5hFd6/
E8N+xiblbqK0r7oBjzsaVdfNml9TA+hF2d+U/TfXlweH6JIha0EygMorHnZTIduDEGpdcIt4aIim
U3NA4WJaVl/HD3FofQ1H0XNf9E04n6BnVa2HEZaVxvZU6E+K8mQ0gsEckQjOFzRSG6UxvojbNLWv
FNYlWma/G0WDoruHBRwVgMRTwMbxlfChmQrLSrEfOdaAMFswjphqT8eWxQ7jnQPdiOAMmKztbGAO
HIXAvrxVG6UDyvvwM1oaDAoOpeaMkUKdUDL/plwBJt/fqnEfKRkmOU5KFDyb7pulX7K1tbtEMAO5
G8c3MrivlIylYUUmipA6eFrVsUH9IPdI/ynsBPW7XXN4E8RXb41Z7claYfoBdVU76ybQmT4WQtQt
gTp8zdbINGBJsLFhNbyE+b0yKv6YnTUQIhybhEgbzmOzDYSIWnA2eXU30lOlEpjC52MZ+48JzGMZ
GkYrQCDNCWk6Ak6DCTu5bBwL7GYuynJXhmcEHZAvKcpykSuaSWCf+72pv4lkem+caJumc1er0KuM
ZCdVJlujfjzG9kIlt81O4XBjIrof67n/zd5ksv/fyLQqUg7ZpGDOrGq+gfjhV1WrD6MxfLGM7uex
qP3P9iaKy73MxCj0IcwQ9eLuo1xSv4jah640gmMx+xoBAVYGcQWGYrjKHI3aVldnvAIN/bFtP5TJ
WWuf5EqYSu6r8yaHMxAJoIOWwbr4EnFM4x/ShIfIA55FaU+DU/6aPerUYsA+Vvp5ZyWqDDoa1UDx
iacknuchbuaZpQ++GSy3eGncSI7xPDvo5frG5IgQAnfPcyOPc8CSFHYg10EdXicPkpI7ZntR87N4
enq/rLIRxJn/OsuGFI14SEe3ywPbwSw/SF4Lghh/ceegfRY9rNkPPzpIzvTn1erKMGdlnPA2AVtR
L/Duuway0Yez92xpGgN/XnNb6abvkTCX3jD8PDZ2nmj0n9rQRggXppR4pIvMCoVaYAxOd8nBCJZc
DL8JEgBsO2rwTw9h+dbfEns5iYxjX0fA6sNTYpBU474ZLqE5K1KKKJkpD2kt+eWIaQ8qQh/c/1Rv
YrijlCwr1Aegpbq5VNpddl2R3D4+yF3fq/6WwBcmSkqmKkqRWcqX5JRcNEBFsoKEaEpBoAg/BV6G
AOoqKzYYIRX3pDM+NJ0uaICIRHCfpAQnujoNeM+AYsmeKy/8q2YgECT/89Epd3EsNTfnlUGn9Cpi
o2Qvs90zfCJM0JlOaOde29ii4az9V9NGKGcCiTRY4KyF24vDIG1DJ9Ouhvq5zE716Ledr0af5/ol
KX1FFVIFsIjx3lG86cvdsVwblHkKMe8hnZhbaoK5sOnN6Ok+tpT+qkC+0ZPLCaN2kWeN4POVNV6g
IUUHQ7mABeXp2N5F58nPDI5DXtdEwzuH2vmZ9fNX1LDVm+rMZnREZi9wE/zkoBRRU5lDdEz0EguH
D8Dy7kVDbvsiAPpvAiqBgCSKS2SIJPfSAn2ksrbL/IuVWI5WCzLP/bv1JoS3/GKVQ1XF9S2yixn9
LE1Bnr6L985eUhT0sIYMTNc/tejpbHUAeZmAk2JXX2WvRTA0L+oJqESn2VuuI4zRq4EG/KrqTABl
Kypm757iRj5n6lSZzTEHqydq9Ms1aVZHXvNvhRR5x9a3m1NsxHBGDohorVMIOnTjgO6JCqLqzJhv
23y5UCtv/GNhuzMzm0O1uJawQYilqhWekMulPa/fm6+rq3nJxXQZiq3bfMI8Pab4gUojiS4Z+8vv
PMebnjzI1DDnSW8Q2L1aFqWdW9PPssCetIVgTbG3uRZ3slE6hfKjm3OBqTJLeS8aKHgyMWSL8APO
ZO0X0rYoMljWjd6+kPIbNW+nrkYl7efx+e5/zDdJ3MfMpcmQ8xovpZn8qOWXKf/aAYkgBknMsZx9
l6X9FsS7LH3t1HqZUUtdaqc+M7Kw6Kcu+xo2tRkuYy5KEPcz0o1A7imhm6AH0CxUi5UPo9t8jQEA
UjiZI9WYtAJQqP9XNYeNPO5JkSlLmI9TjQy4f5SKGwLi2lBkkruJzkYG11m2srY0lARAzvk1qz52
gYmMMbokwXoLDBtUCK4jgAwOH+NgvhNtE+66z41s9v+bx+ZaG+2SRZBN6dlKTrMksETR32febfP3
J0k3ljnHYxa8pw+m2juSsYo89PsrDVZaaoKHEOMlMmjc/pRRtuZs1pOOypoH4rXv4OMIlI+WV3uj
3aPRqDg0CG1iA6jGm741AvSh95f6D+H8HO8YZbWlgKvTXRoHKBxeUv6KSgvB9DqZBF7z/Vn+KYqz
/TDPps7UmKjiQ2Hd9JOg6bxzmyEAzL5UMcGUR0zOGKJewWDcgmp0kyaVQxfN8LMyN+xJX9tzTroP
66KVDjHG3KkTmrlkOJN+AgEOaoACXXfaktvfgucU91HLyIzHIgfxofEs3WWn+ePwefKth3hy65fR
YRBLsSeeqmTR9E8f/adY5lk39holxjjSGtj70NSt2umUrhhwy6v71ojO7aifaSYEtn1///+UyWcY
4O1UOpliF6BDUYs42iV2FDv2oxsDROQKsDHnC/FRuXBKR7QYsNMN+1M4l16glB51OcE5w6X6stcF
2mSPl9VZPXKaJ8FDSGBhKs/QExeD1kx6siDFZUg5jKA+PLMSXoldaXo+jk7vo+AfqvGwNQuqUZO6
jCNS3MhvsiEgausrSfdlpJYge2Ju7MBs+AoX28lO1DQcXIsWN0W32FpdvCx9LDg/kUZcNDKztlqz
TsY+DH3KgMVJTdcKE7sQdfxE6nCXb4qSkaZpPQIezvR7IznJQPRdEtElJ+z3Hh0b53D0MMnCGTy1
7ugvXnZaT3qNRfbI841HbJk9sGUY6d50shd3udIBQCGK7ju1mj9M5DX531z3IrHQ1s600Y2QgVp+
9tBo9gwEHTwsX6vKqpN7C6C6q1P6IN2LIteuQ//tb9XX49lIHyay1mkMj6YMwVRe64uor8m+08H5
8mBx+mJautxMI84XwK3n2MlA2Yn5m6cW8TC+iKC2BObJD0HIjbFGUwRfkiSYTpCjYDCNh6rsr7pc
1HAQieLyihWzUWRcceHiKkL9U3ZyK3KUzFtrKrhzQhthP2XzlaxZ7YxKX+Ger/trA0SksWPdLR7D
npOcxJG+rE53XvzhOj9lGHg+9mGiOEi44KDgZQ2YSVx5xkqKxiGQ0+I7/Tx8Mm2C3bQS781JSCUr
uP88ZxCp2lnJ+2J0F3IJk/sufc6r52PFRCK4pE3CPlq3xN3o1qN8mUfUq5boYlLR7LEo4vADEk0S
dekUaji/xY5OAMsI5HP5rfWI3wfJXfXtX2nFj0oMERpXmTWMrly+xLKPBWNTVPAQasQFAaVv+7mV
k9E1PpjBBO6HxKEPFsYcYw+tAIH9CT4TPxlBSqKUJGExFGh2S3pr6t/XSPAuFsngokCfd6Ag6sLR
TWvzBAauc9t2N2kiGogQHhz7HZuLXC9KFoYLfMbklOcWr9X5VJ6MB5ZKJr71dGwJO93KP0ILPxhB
pxw7nozvSA6sO3QqT9EzwEGJ7s1IXhkoqV7YleXOn4/lCmIKPyzRrkpu1K8xJfuiAqPbin4dCxB9
LS5hVIu+DXsSj24MBHyypK6uXctoQh1LEanBuQddShpFaoGmTpJTlF3XoolkgRb8TsIUps1QxMuI
gfHUDtPMLnvV7qYfx1oIohRPlDEtFhnCJEWA11I7pk7cYVW//Gn1pn0saGeK7g9r43vjYP4Z63qF
Psmv1decKUg8E8hyp85df2l+6i1Xwkqa4BPxFBm01XUpVxHtF8ekNh4PX7OH2DWcubUbYpNr+WS5
5FGgpyCj0diP2txhtY/nCWTE8EdfGCKBgdK/5DTuxLjpW1xjUYa4/wXxIAaYHTV0lZMXaUrXWNnC
wkd6CXX4DIW62RKfhiz/cKzbvkmCjVE1dKRlMnexIhrNrRojz0i677pRnCLZT7sxOBbCM7ijO8kM
5bcUPuPttDFcrAqhvafkZ6vgs8m9pxgY9410V2rq1E6bwm5acAoYoWANQKAhnx92taR2qWUBxiRy
izWQy+dl+X6s375RvqnHfsLGPvJuWrs4Qbi3wDCrVzcLFQQr5njep9RvArhsUAG6oRZhJ8clqWw5
5gi+dlR+qD76XQeQw1RubVJMbmx2T/9OMy4RnKS10OsGVYLC6Dw0JU5yMYiMg6UOR8pxJghOpKYm
PSpMFEMaSJfoKTxbThIzqkNPckWtjf+S3L4dJuflkcTMZorFLUaJ4JhBc6ueJAzkmq7+QUXZI/WS
O/HW2/6V/i2UzwiHpjarMIVTlhTgzsznPAN+j+yZosVggbXzuWBDiTFnMUwxn6/G6tQhrxHRa/+X
lOZNFy4XnKyiBK+ygpKgM/0innIKn6bPQPz6xKrvjbBYJFKJeefN7VKyuFZWkBYhg2Jt1/F6uUn9
0J0v1Tm0G79+kFyRTMF94x0wCXU9Khj9CJsCUK6AkQDIKuxfno9vl0gM5ze0GZih1TggUkcBBuac
KE/dRHI783YgTrneN5klCNnsLh3cNT4/lNQ6RGNcRdabz5eazl6syzcdNS6VHHtLYT5aWSIo8L6+
949kcj4E3BypGhv4fh24QFRXdjSAVSfgBAmf8hfltvdCu3fkK1ZaDT3pFN+Ib5/IhDgXk8myPOsJ
/Kch3cTrNzCfjKpoPEB0tJxboaGS6bGU4YZno61Kd7m52pYSLMXXUvqgh4ZzbDsCh8LnkrVGNH2I
kZNE+nLpaes0nfSZkAVrlLmooiNQjc8ow8hYE8o89PhJ9+JzOoKUtnRj33wybtDoAFirZnfX2BS8
ElVTXzODA+PhU8ypSYklo16HYpLqWx9Z9UO/DoESln+IvNDvPVYswxhmUPV25NfuIHIFzDqPfgDn
fdrQqteOwnSWkg5nax3BsD7Mkq1I8xeS1uUHdQB65PG3FZ03l/8xKptRnuno0joGpxmOOzbRVY2u
JYztlkNpZ8ZfDPP8kaLxE1x5bo31FOGWzn7yqKLgI3nlKblewfFU+MOV8TeJhUFkahmaqqk8Mkw8
RxOJEsSQKcQ+3hhZXmqVpeCO7F77jRAuUBmKFa5gPMeigwE42/9H2nU1x40z21/EKoIBJF+ZJkga
RSv4hWV718w589ffA22thoLpwf28D1v74KppgWh0PH3apkE6Xed6UV6TQYgD3dQTQ9cQsBOsr+Bz
hDzAZlww/rJAOnbJ8Dr2b1GEBet1a9eiDG/bA5+F8XN6bTEvJDDRfBwd4itehhUZykHF2GnuI8h9
uayN21/x42Q8Vq3C+yuUBiFFHN0H/VuYPkTq42URTKF/eWSr8/CO0Cy7EAQWoArvXs3hZRbWpAW3
w0PVJq0LNdlAXST+Wc42S1b1q8jXXHpn3ICO6Hl22X42Nvl1+WDbddzVydgftgpeSnDlaxlAi2gT
Z4fZK9zYMx4MkOYvCDo1m8GspEPlRvvcRagrcL3bCfpKOuf3htmQMkp6TJ3tVJAEqy/EsDGoDqCE
7NI9SO0D53+HeMGOrERybjBpjDlSZNTuqvFKD6/Ued8o//FYPABkCiLwPkzv5ekR3fcBMJ56pxzo
reyzvSvWQVQYEqgPj1troilRQSU+uFIpX+lpuZ+ywjZKDWF8eCwSWWD/t1tU54/I83KUljHNyhDN
7/V31cVeWps80h0r6DUYPpB/aG56zTiKGcQgfTTeukQQKIpOzLm9gWLiLldwjVp+1bWPSn6rmM+x
9KRn3y6/kI01LZ8UhmfBk8dWj5oWT5PtuYyc4Jh7iWt5ym14k9nGO4gi+xo4ykkUWwjsGuWMzjgP
2lDNqABnBli0aeO2hewZUSwwASJjzROeBGER0jhF6bwy57sWK4VDSfYDCs7sfOltoup+hjWi6WS4
Rd9fBXrnVZqo6Sc6K2eGFnUkVa+jUje0eyt+qqPdUAiixM2AdKWznK0hrRSCLZZMbqwA4iYtXtq1
e2mRdpMqewKdYdp3wV/w4Js8+bdAJpO3sT7NIJAIH1TjS6ojv55dkHraifowokuWXiX5w2Xpm9GZ
YVogfgBzDuHHyGezC2iSwBgoQ3tatNJZaHSw+vZnRaLFVjXtzqwMkcnbPvFZKGdW9brSwDQH2nDp
qjiwUisrQWY2SpAhZpDEGdO2R/6Qp3Dysj5qJswsI8JovzfR7agKrnBbIT9+n6+HzEkt9aOlIMQN
vxXFazPfzsr3y/e0jTI5XxRfC7Fo20dJjG9W5jtzB3QbUHud5TLIiy2mtfiNsz0fiYs2gziUaF8i
iDEeq8PwyAjZll0O+qYc4/8lYIJCI/0b03IWyVnpZiCYkY7w5vTH0WOVCv2k3WJ2wY288UpUlRYe
kOnMKpap1CA1CYOCjU70hHjCrm6DQwzmt9qN73LUfkTVfpGSsH9fCZSTbFDDfIHVCjI7Hw+xldlB
9HZZTbZTzJWacMXVuEqbQGaZDxzQPT2Op8KtHelkeGzvXPkaPLYH1qszDgoKQMUufbksX3RIzjQT
ecG+I7QXXMO8CfP9EGJR+/h0Wca2Nz/rCWebhygleqoZgPDUsZNIx0rbd+rXUYnsPr+/LEp0HM5w
RHpcR8ucoJI/m04fAJRYKLbUNgIEpMAI8+WPREtqpdIAFtJr0EIDPKZ7SmI4qlk5UVzuLp9pAwDM
YpSP78cXQBZZLmuZYMYPvGxoq8ZHy9NcrPtxQmwjFPd/BN+QL3p0fUSWlsE7S9C9d3dt9qU0/ts1
8X00pTDTOGdveTDrU132YFXuI5StzNfLn050FM5mjCTI5kKGnEL7q+j3MRYnLnBa/00I+yNWdmJU
J4mMGpa80lG/TZvpR65PrKaw/29iOENhplHQSZUEcjxsPEm+R8suHUVc8aLvxVmDRYlzOYs6gOBU
uq8X6pqYWl0sUR1YZMt5EqYQuy4DUhDsxXXVV3DzpjaWpO66n8RR7GanH8T7GX4T6J8fEWcZWmMy
c1qylGLXHTp/dmZPxaqu6QXR2ujHdx2mZGGadsadqOUjMH88NZNSVkmSKFBCIoMBQVY9VDM8KW88
KZCusiEXRfybwRpGIalBKcYhDe4SsVSmTMokxqLbG7Oxi7sWoQAFGyxg9cmeXoGhUiBxU2tWAjn7
no4LleQZCCCpvjfaqzJiEXj0J69sJYS7v0zW9SllsMU+Oaj5TRjc9qI6zWYOcRbB8xMkdaHO8UCh
lcrimrS2Ney66PrUtpL/efEJLLqJTbYWJVgExmOCsc6etmaVgns9VvexLvk0E64I3oyhzzLevcrK
LOVmbZFChVli7Jod9nJiGtfyTBXIYxVliv574MhfL5uo7YhwJZMzhQXK0kUKZmB0rjDUYesvCHkx
kEmcbJ8cRWMIggPySM/W0uVpTOGE+/IqzN8kUaa1wf366Zb43j2mHGifK2hyaLvpmnqYND2EDwyN
yGZzLacF43H0k028q1762OH/io1ZOEHuJTol/0mzcUIdHo+rjm8kZW+KRnFEv8+5FWCprYJGUHqw
ftyNSnnUC9Ha6G378KHtPJ4TZNTyMDUQIc2Fo4UHJdCcWQQ+2368ZyGcEbJGpTWxGhFCDNOfVcMb
htSd28TVm1oQkLGf+iX/P2s5n52OhhJKcwK9MAwS7ZbISuw4XCx/LkqKXTgt9do07ewGWxwEkreT
yrNoPnGVywo7XIOElVTTh/yY7tJrVHOAGa8cVTBjJLg1Pn8dEckkgQxRSfxtGWO7JHe6aGhPJINL
WvMkiBuCeQU31O6l8qUpjkkveD/b6J/VJ+Oy1BJAy6mZWdP5wNAdpSOBj0DaaVeifrrI+vF9+1mr
ikKOYNVZLVFFh9JoQWK6OAVg/PV+EhA7MId3QQtVzjBI0xRVkoz2UnIIdv1u2BNG/Lnv/yTsXH0+
3j6AALZPQwNXlD4Wqj1GIEz1L7sNkRZwAUuAgZyx6eTBLUs047V9YyVOpL9cFiKwDypnH5JIaSo5
hRBjbqUr0EyOT3JdjPf5bARfw8TMvMvytrUB+xHYvicNiz65+6Gzmgd6iMy69dpneA0fnCxP5J7a
GvbrzqLyyKYZX0njrgkl3mnWknJw0/qqDX4ulSSIv4Tn4W5JT5vWqLEn9X1uhGKOCRCpO4pmDvWz
e5HWbZdFVufhrkujMh1apRgxIIp+2a6/kr+WzyAIsBmlSNEgqGC4y/aHdQO3uw9dUYd4M+nGrmfL
VHVsp0Ot9XNWB3A2qB4W+JN/FuFlbuKC7n03OfVB24c+OQjUZesC1/I4UzgvcVJVM1IvHPYZY2I2
2hAPxU/TVh24F4RrIo3Zsh9rgZxd7AlWAljWMLoWUQtPUiOnlLPrpu5+TLnm1EFzP5Bib/aL4LVv
IuDWgtmXWAWm2TRkvRbC6FuhW13Txtacws13WmUDb6/dEifag5rSTY7kDzzaWjD3IvNg0HsQuKB0
PssHarw0ZoWReFG6J9Qc7ikO+QKOKSCc8PAXDK9g05GD9AuzVWzzDO5REBOIFId7l6Ghj6XcAcY1
Jgc5+rEkzwLNZJrHO5r1Z+OeIgDdhUQaGDKl/As0wGDYO+rAfy7q1yr9mqe71khB8nmXyDJY6gSH
24zB18K5tG8GurQYB2B3kwPjuJ78xsV8LPA/5CpwK4y0DN8t7BzBlk+38GI/usEGWiF17+Zgw/mv
QFbwWWU12ubhoDTscQY7thMTdOVYemuCw9Jmk9aNM78EsiCt/o1UbNOzNJOYoHn/LLUI0jqeBxSg
TepKIPRV3fIrwEcuaexshgVsD9qV5IoCaXadv173WSr3PPW+KcM8DxH3pdN+kF3N+mYlxG7Mx1r/
G6sKBdq16fyRBhOig7bY+oUhAgy/sdIjv1GJq/2k75tkmv38o36dHOsIXMJBFs56bX5ZTM1/COW0
auioIcdNjCc62+9rTu/TY/UdPJiH4LU+oIvvW2+loGYsOCgPG6jLKLU0CYTwpHoaFb/oHprRu/wx
t0zB6lg8UMA0ZjM3mEkPh/xape1NvPQi6y2Swfmppq0nmUaIo+AXf8rPGM1zu9zWsIRUdrE187t4
Pl304bhnEDeZHM4h6lkSSQ9hlVxLWnkyO5GpER2M0/us74IWux8xJaC2dghsaigaZRZJYAddOT41
teKkzvTBJflXS5PtRvrr8v1vPd31/XOeJx+bpLOAm3CbJP+BpOc0LqPd9k+y3nw31PI5j4bvlyWK
7oZzPuDnmonBgkJqvUidN1Q/qkpgBkUiOPdTYCVqOnbd6OaJYtc50g98uUS0wVRkEvimfjWlmgVi
L6bXgHs+RaFb3CZu8jL8ZAHYNDnFZIeuiEN9+3DnJIF7TRVJZqV7d95S/dpjJYGupS+KVAmiy23N
O4vhnhDNosBM6QweCYU4AflZCEFRW9GkvIrXuddjlKGixBWCBDakpPvpcfYiJ/O7KxWYs9RRT7MK
F42Fj9+xnEC1L2vhb0Kus8/iXlYzKZ22NFDDLLbjUwc2FMnDkJt0kx8osq1+LwsKuJvZEMAXH76Z
e2paGDSlNSH7br3krvKHPSNkVdG+iF2xBdx612gOmLqu6ToFtvqz4aiiJaqtEIHrUqhOHT2N/T43
U3usj+BEqcb95a+5pZMraXxhoclpI2UEznEmT3S8oaCm+pNkfC2Ce9PANJu1XqC/pCp/9fHf7XQy
1KdB1Hdmd/BrJPPx2fguYwb0bU5bxqdS54Ndp6AZ0Yu7aor9YhG53i39X51I467I1IukNAkq36zK
VEAf/n8bkEVH4hQ9rmpshR3h4Sc5dRrtGzbLhBFgXG0heFICJeC3vSxFMddjCkEjXGEuTTbVfySz
kExLoNka5z8qiapBVb5HE9M/5CiYHQKeOEG1BPtZbme3cwbNjh9D6P4fOJb1lXFKCNqGySorbB4a
FKByQRthuWlCQruthBUu0bVx8WZUlGabddAOo3xTklMdfotqv9QFs4YbaycNeXUivtO41JJuqXL1
T81CsjXPRMLEyBtCb9hrf7X+4KkeViViqVIqCxRms866Fs4VTIJqqsD2Bo0hS/CYhL23jM11G+Se
YrzI6vxIov52qIJvRVAIkkSBrvJ4dFPO0AmNLQw2K28ZmsjqU9e9/SebyKdialS1XWWhCqot3XMQ
xocIVHlpXwpM729qIx8mi0e7S3HZKXUJk/XvUidUnfwpei92gfT7CV1qxxptEeXBZl9hfXmcXZk7
pZc78EAhwcUOLid77PYAhR7Y9MUiqiSKrotznZKiW2VvmJhp0QFiaWFaYh21p++Xb0x4JM60NEmb
g1YdiaVxG+zyY3cVvi8WZK0S0XoL9lMXHA2fw0plCbc9YbxSmTAdUxh2nGA4G3PFneH0tSiN+E20
c1YSzppMkqFHywQlke/T0+SzpWnTPnZA980IASO8esGnZOHhhfPxqWvQgodeLzHia35Fkf4UoQAi
OdW+eG4PAID7IjrnzeLvShv5PLbUjAV3h9ZTI/mjF+6jJwJQHCYmDg3MV+tG36wbs0KtEMYGvRXr
IMQ2CnSUh8BHSl3pWkDwHpp6j5TrICUY2WiIf/nLCtwf5eJyLexzmkhIOtrkkHSPxogp+L08PGnD
SSv/9wWOn7wDD3Wntbx0HbbKu2OxC9NTKh2H4uHyeUSfjTMjQRNilJq2o6u1sdNk93lYOeMQClzN
VjazVg/OgICjTzcsBW5OUgoMHgYOpaIi7uZB0LSxCChwNWDvPkfcYzJEdd63gzuFO6J91QaHqIIU
YjMmOIuwuJpinBtxI+doMEyBgrGcotL3ClHlhzaJJh/odVlwN+xP/uURK6puWehoWNZ7RrOqPsgN
jceFjWySfHBaTPRRCcjI62j0pcwj8gEQJYHd2DSLK4mcdldo7IaSiaqpwtJn8pD3b5W8o43pVEUv
0InNC1vJ4uLvsBgktQ6QAUbtq7ns5vJeEeGBNy9sJYJT7prEQw0viUmKqsux3qr6nkfhTQGqAJT1
BCHNtvdaaQcXTU1D3kpUhvdigQDwJl9T54fsZ3tW4r78Zjf1glA2NSirIBTlvtxUAMyaNJCUHVji
3O11MDsre9Eq7c1ZNLKSw/ljIytNUw4Y5t4uDr2nOBT0uaw6YLp30ffWn31WaKmxNtxIbJFL+c33
PJ+SC/a1JsAUIY2QC2ZOeep33UsqAfdXPnVYdyUsSGxaqNVZOfOBqRpLNiZgDuZgdlPS7K26E7iO
zcd1FsH75KKey6xrUBVNVdmujNu+OZThcZRyOxUeZ/NxrWRxyihrKXjTwYHqFtjsMdK7jBqeKgqx
NxGaKwXhfa4RNE0dT4hBx+Pi561Nv2mTo36Xv7DV8vquQef8er5eQid+lTBhI3hxm1emyISC9d4g
Oo8mS5JliSuKFI0ort7dVfWXy89M9PvcM8vkZilpC2PYlbdl+UXRBXCQzTv6sE4m705yYlVRgc+H
kspPtq6naQCq7X9ePoRIiPLZLXZLMutKC5QBteLDOMi3cbLYAKH8dVnMdhr0cRhL5hSuSyRzMTT0
oKT95Hc/GM02iMuurJv4GngnEKd6vS2QKbDuPPluKYep2qcJguqlsCX6VoWzQ5LG7pXYvXw6kST2
kVeOOJDK0bJmOGKlluQXNUB11sbSTsk3rKC8i8NxagWOeDs3X31P9ietRGo0KhsrQ8agmI+yer/M
P8rWX6oXBcF7/tKOp0kT9fWYc78QbsicuZdMYIpaxlo1OtBJP3IKP3Fzh42NKq72IgKMbBdkV0fk
DHzaZSY1hvdK0j/rkEGtiG3IMqRhgcof9PJAQ/lvLMXjd9Vw6ZKEkYyqluTPXfkSUkRvrXa4rCmX
nxvW2Hy+NjWQQiseFeSVwUtTuZk6gDdfoPeiD/fuOVe6MZVjR3BPDKdUKbal2ED2+PHOuikWUFuk
vmh95xb4H1uxDBPUYohnTYu7qTAvAzWKUXdrvQJN/XSPAiZD5SnEBqXjdeomAEwIgm3tV238JJNz
yPPUT3Qq0XpT4vugfKvG+//5pla/b/EAAT1t52xkCpFVb0tMbKUDokbE8bKhDp+EcFYR3Wz0AExE
amZEfAmMPWUQHWYa+pfPsqURn+RwVn5Cy20KYqhdAv4PzxqgEaVTfDcfRwBq8ZpEhK+ic3F5wjjT
AbzVsE6N9pANf5fxwyIaD758/1ik9/klhVLVm7VG4d312whUSiJzJzoC+/fVI5LNvMwDBi0yqnvT
uNaRV4UCYyC8Fs6Il0naDMqAz0Qkn+FPilu2BmLSbaW0gZtEl0ugB0yfOBP+SQ84E96AS5kuEyYI
xjo7xVVmZz2xl/JrWIHNBEWEWgOZGNhY+8w2ReU70QfljESEeRnZIujGq0poy+NTrv9FRThu9uh/
OR/bA64oJsVyEu49jd3U1pGFD4oFBlFh2abxJS5uFtrbzfQlVrw+60SOePOTnkXyla3YamQQ9sAO
absZO6vSY4N0i63nlvcigoFNlV+J4l4xSDDSPBtDnI5qthZ+sxZRu2EjkCHySgL3bgFDb+elhYQG
tFqB6SxYSGSXtW2B77V5Nr5lDyFYteJH/emyYm7qxkou95hl02jLic0bBdIdlr6gdXOv9t5lGVt4
gE+H4150E5kqNhAhBJ1egx3wiffMRQ1Ofy3/ZexMv9rJoT0Jgiam1BcUkudqaEqp6fSErQogg1fI
+b1lKVeVOjkgirCVKXXSsnkQnHMjTvt0Tu6Rd0YKdjDGDxGkNsvK2SqRwI0TDJha96BRPQ6Je1mk
SG24p520dd6FHeooGgAdk36INPQ0VF+IhhE8bx7RobSUZJGEkhDBbkpdcoh20JuH4HrSBrsod0P5
7fK5BA/O4KI1TSN1NbD6KnYW2LX+YEjPlwVs6z2aFqZCZYMqnAMIjCnTwXeL7IvkXkCUE4ryrtFb
AioNkRhOI2RlsAiVEJ8pVWfH6SFSe0ejgqqTSAinBFpOgMUtS8ydV6aS2vFMyPc66GMnUOPF/m/f
jQv+SqU0WeVudOvi78aU7EHZ6YXg8reaMnhHH5fDT+YYWtwi5sVXYykrSFV8bbSXU++Cs95OjsmN
CMy8rW1neZzz6udqnjtWtmtbPzauSSqImDdtEUYXAHGR2dJBTtkkCTthgroGPDyY77HtxyFjcatX
C2ijs9QmJN0FWuH/wUWZOqp0IB1g69A+R1FZHMjlwmg5pvytqlFzR6szG7s/UYeVFO5kQVPrkQZU
MSzeMZ+eqiKyNdFGVPYbv1jylQz+DQ2dNuY6vl4AzLTl97DdWebFoikF9jOXxHCvKJNTYhQD2lR1
Oj+rmY7VELGbmtRGSnc/tqKgbFPnVqfiHtJSmFHSFOiKtCWWahvSlZZ33mUVEIjgmRW0IZqkCM1U
sKYcy2afRaKgZdPwmMilDQtNEFXmwiLM5ddRORvwCrfhNxkxi7EnLtnn8O3DbMs++SbeliySyek1
7akyzGqIUnB2aFTVTiw3KURWbqt+ikW355OxT7vKQSTdtCorg143bqNiCa9us0LIfBN6lhN+hf9r
fMb7b34PXVH3ZTs3QQitqZahWJRy+i5hwn02KOB/A4gyCwB4iu+xhOE3rJDEvo5ShELe1JKzOIP7
oJlmxUpEwHba9OgmBHdaK3BPWy1otBg/DmRwH7M3civNNQypsB0kAN7vhsFmu/7wjq/61xlM0dhP
N+7Dlz3jfPt/LKlievjL0179AUynVrdJNTmY1KKnblPa4zNrudO3wdHQCAdpX+hrIvXZ1NGVPM4q
ymNKwfGOdmQ0X8UJiMAeWlVQot6OqVcyOC3RzLTXywyN29mprtlkTOTGN/nNAEUJfjTYD4G5KhE2
VHQuzkQaiG3ltAaVVFmAHT29KgHrXZ7+wGitzsXZxaALixFcsSzVuiq1k77s/uT3QVZqWRo15V9m
F2Uwbk4y2klSfRP3N3Mu0Pbtb3T+fe7v1+bEMAy2BC8kxy46RdVzFwvsrkAEb9eNsraS3kJ5tqmC
3VQse20wMFks4iXe6vPh3X4chefKCbqcjPKE4avBz0+su6iA3uMHG1Ksdr1ohG476FtJ45xJWIJb
T60QsIzHJPJUX92bd+rDgOyXOFIGNgBRl2rT4UMLiG4pQB/zXYpCHzGJ1aHL04c3cRfavXGi8alW
JWe03i4r3daN4VMaimpqCsEQ5GcDZIwlNdsGuxmm6GEo7tu+tjMRDlgkg3ucVZynVkCwamLKq8d5
0m4NbTklloh/cMtdENR5dMtk//FLHid0qsrERDSWjg+tdZtNgve/eYzV77N/X9lqozGMQdLh/YCz
d7pA9QmKZmUiAqxuqtv6HJyNNmhWWTRA9Yjcls/xPr1X7irsbaM+cRh/+Z+gAlFUPn83TgXCumw6
MwbB26jb1aHfYdXtDVadTB7jkxOizLYyjrU0ThlAa9C1oP2HBzowvrz4ASN2TnhvgsdOPeWxLe3A
s/0dzHLCrYlb/bFPB+UMoGHWuRpn74zGDG1B9sqBjaCKN1tvbIE21pL4Nm1EsqyeWVtMql26CyIn
32eueRic0WfZ4uJlz9iw/ZT6f4Bo+iSYyxeNrOomvYCOoj88gfOoSV7SQIQaFzw0i7OHfR7PSIQR
NfVLe4pGeigNERmuQEssLvRTOzkLsdYKgVlH7nNtekvCYRd3FRDcsfyQqOYxq0xR4LIVjK1U02Ln
Xj3wTpFHs2MUXwmm0RkPrga+68VRQX4ZuyKsyrY1oTq4vNEcU3gu9MkIdVrWeAeoAtla+zXIWoeI
kHrbN3UWwj02y0hBdZRAHcLsWJhPtXV/2XuIfp97UXGDMehQhZ6XBt1rwXJvNcP+sojN76TIskrQ
SaTYKfn5UpIsaM1lhPMYMBpghq3TGI4yPF8WspXIk5UQ7jultdKYbT+iGKb7lvVGktfOvCNYQHpZ
zLZdWMnhvheo6qc8k0EqPaG3M2C7AHULLMT+p+QMlj+wc2dfxZNF7Gf5LGN1vHfQ1kqx9TxNG52R
lCYAf4GKaqfuKAamRGHLb46natQwVEMDdPnzXVnWmEQDG8WRdyOY16iTH5cOa78lz3CMXe3Xim3i
kJnTiJzmpiIqZ8mczxxBPIQ8jlWbo5uZ0fQKqqVbQxcEWICPo3FqGFZEi0cK4tXkMB6zJw07MjXs
c8WmCHcCILt0R7hnxU3BsC4iXhOdjVPOxgyszpIU0PJWbx3IE6Zpd1ktRQI4rZQapZkntgpRMoM7
Mja+koh2jW4/sI/PxzvEvI2yoh/A7x9Wd3rsZ+lh0HxNPVw+yLatOEvhvF9u9G27yKDQ7NiOLGN2
ipD4US2aAtsCLkEZqIWSKfwF5H3W84giNqcV6ArIo7ZrDjl2z2Jd6ukH40DTHbDJAVAhCtO2z/Yh
k29jmuk8plFjAJ2n/SCBXWHXhCIJAC/bt3SWwSm5il3zZmNhAmDIzBtjGJ1yhL4NMOs5fbp8VZu1
pNU35KcpAiWvyhgMkVjPjVcLbpDQi28qzzhmx9AXKQZ7Ir8awPPBOA1P2yhcDArzYA2SA5pGPwjJ
YSzKK5pap8ya98GUCw64/ag+RPLIzaEOSnnppcm12uOk39R/UkVffT++x1ypWVpimTVWzvXjAaBG
z5TrK7S6BbZBoHY8XDNorUovdXRwhkS6Dwvds1rrR2ZKAi8velL8jATgcUkzVuBNUHbRYKMMF71v
Ie7f6tf2enYzLzjhVblClyU6H7vGlWvsNLWcGwljSijAWT9kL3MBgrmarlKsPzZR/ltKR1xIFekG
+6NWQsnUjshFYHAzLRh6b6oLw/RI086ivQCbp2NQVx0xIIYGOUFjs8ypysitdfW5Cys7Qwlc/Xb5
JYtkcMYQdLVyPi0tSpghtgMqjZP3kZs1IiS0SAxnm5KwjhUlhL1Y1NiOalRoy59K8Hb5LJuoNVj0
jw/G+dqImvmkaqDfpTedAjJNsjdRTrCDx9GXfRVrVNQ7VWAoNuula5mccUoqaVxygic2OlDC9ARO
TWd5oYfKS76xmGL4IqbeZ7/5i0FUDQVIbFUxNX4cYM7jYNRD5FdKqFQ2BpRctZn8KCSupHaHKasz
V6adnTUinofth76SzKmklWRzsJjoXxi9HYMj34u9rrPH0f4xeLPbP8r7wquc8FaUb236tpVcTk07
jKgES4WHnqPI0GhOEhlYygHoYyOa3NvUVE2TwSkGOh8sWP38unWjnq2Ron82Wi9tfjSq2NGiSpRK
bCarKymcphq0T7uuhsGcj3je6ETTN/VmAquWciXmSWN/8i/qshLGqWhUq0DWUTwLKfwyp4cp9vLq
y4J5H1lrnMtPcNNVn0XxkSIdcyWPI5R2p+6oZq+WfFeP+1EDJZx5k2DP9GVpm1rB+lkofaIdbXF3
VWLbRQbXM7qdcj2rvtyMdrfYiQg4uHmolRjusooxl7SsohgqIim+GeoLtbkvoY92Iw/Y4KccidI/
Xj7atl1hzMNYB2IZsso0aOVl0kgJSovR17PhonSfP2Ae5qr1mVfTrtgyKuwbcC/L3HRsK5Fc2aZo
SAuCLVSGsvZgtKdKF8AV3uczflHElQD2B6zOlGeKFFcNWLZbjx4zJ3F60B43rmG3aJ5lbrpbQCeQ
PLAm2ugrfulLb5J/+YzbWe7qb+AsWFCHoaxMLNfEFDWk3lrviWAT2rPPNnhqoc1AVuGjKBHcNCwr
wZwJi6ZC7YwZaUemyJXbyAmWjWhZ6TTzIKKx2rzIc4bDY9TadlLLgVlpify9yKXTVX8UNWAUzaKm
TjCK8/kijSGRTYky3mr1GKBlU6m+3g+C1715CvUshPtg2HG4gLfXgn3UlFupidCSXw6XtWFbxL8B
g2xyj0zK5KiUYvSoy+Veow+FaJ276Pe5F0WUdBqaEotDiDF40fJcF/ru8gk2TeBHyINW0OebSCNp
UbIqgG1qXxtrP5m9XchgZRMOim4bpJUkzgoaRkajnBFXMebc7i4+Dvt4dDp78GRMtM/77AtQwKKc
djvS+bggi3NdtYnhimLAWhJtwaGqV2pca+WNpTypbW8HJjr++8vfc9tGfRyT8FMCXd62dWtBYuOi
+uCkXnz8ykyF9RK5g6171M5O2OkB6stiJ7uJJ0aiXL5Swg9WzTmytj5msDvlehpOBKMKfb3XWxGx
y6ZbW52UU34tkEfJouiIszLBXF1H+UEFYUbn6uXOVATledGhuJeAragKNSK4amkgmo8h99ZVuvyO
xmHpBnE2OJev8fLDA0L+87PITSvqZA22w0olTzezm6XT/qBbTqiJOVHgaVRAPT+L6KpAyo0Qe2e1
5ZjF4HCTngbr78vH2PQZ4JXEqLylGAq/5sVMAzOQ+xqghe5aCt/q5oamAlzBdl9tJYP7VKGkxnWZ
AKSomv110ymnaHidNdkbLfNErNYuZvmkk+V6sArv8um287WVaM6kYETHMFoDiafyFSSPgGXa1WPg
Ule9oTbYoGZXE444b5uxlUzOouhg/0a6i6ZK/NP8yoabExRM7eElBbgMFW7ioQh8Zwoin011PAvl
SX+UDrMnGWF1iuRbkbwU6fPlLynQE7682Ch1VlQSCrRkAt9qSG4zXXcKRYQ63kRukNU5OJ0vTCtL
kE7AHO/KE2PQ6rCwBAQjIHcWwdVEn4wzGK2iAtwKw4BBXxMdlmhAfSykisB9ij4cp/xzOswlsIaA
a5d3s4yAfsptBfjZy9ez7VRW3439GavAd6ytxRilDhnYfvHlZ+oUj/kuRVfZegiP1b4HL2fm/eNP
xlvGpSoe4BJ9T2agV38CthJpZjMNqI1M90pyTebXy2cUfUkuEOmtMasJU8Ek2iWmLxt7qRX4ENER
OHNRZmO1lKaEznX0WsZfuuA/viLONIQSDLquw/UD1GMXilPkf4+BQOHYZ/glBTprwi+F5VDr9ZzN
a2nmizrsCOK1OcbOugKJpEQEXnD7TnSAQxRKdcrPpupxPM+phobl2Kle3KT+UHfXIRq+l69++17O
YrjGjRxN5aDOFciPu0NV/xhE+fdv/MRZAGd2BuygCLUSfqI/Ao9xZKOOkoNc0cZal/f2/h+Bxoh5
lshZH4MuPQAFKL3Sm+xpPNVO4FpOfDBANAoEpCuUx+ZOflWLszz2iVevkxYTejeN1aOAjo6Ul+86
4C1rGFZhyZz95ZckcabIlEazJS2q1w0IsjXH2CcIa1WsuCZe44z7XNCUEqkgZ3byFqN0U8Igq0nl
pJKR2/qc7AoCW3tZCbdbUqZp6EQB5s7i98WXpoIGh9n34C5BLxQdCMZGZWCTUrJnqz0uS9s+1lkY
9xWbKp3NKER1Rlu+BvkDqf7qzbfLIrZf1VkE9+WGIpeLWi2x8Tz4luffWtFSod9EQmcBnMXukDtq
wJewSkihuO2pvgme6DV97J5VJ3fj22aX3VDv8qF+85TPQjkbrkxGr2NssHcrl6F0YmxyTneWU7uM
mzrzxr1waQP7xV8V/iyRs+oAjdU06WEEk8Nyi1XgOUhtEpcR02Oc/XZhNVdfd9jCDxGdDvvlC5L5
XWWlkphljNY8iryMtYceRj/ai4EbW/z7hJw13+Ts7zhnsjEEgBg0brDT7XLfuQ3kDVfW/5H2HcuR
60yzT8QIGoBmS9NWLe/mbBhj6b3n09+EJj41BXEa/53RVhGsBlCoKpTJdEpvPEQOvWZdKsCI9cxN
+wQ8rqP5FH27fLKrN8JS8VZRgcel8U8VEsiYrVZx0VuloE5WWvl2roIXqwa+3j9J4nEedRWBTJQ2
CHbVX1F0IOYNksuXRazXOc6r4Sss1hTHQVsgSxjvjQjpSdULwOjZozsg3LW/UNHchZ7liowlu9Kf
FGYhlbMq+TC3vdrguZf6p6o/wXLatD9N3Q/B6pi/vCSHNy2Y39IrKRvh3eYIRZxqW+/Mh9kZABUY
eqK08npL7GJZnKFJjGS0shSWWR0rL0o0W1Xk2yJUnCpq7SQpnRh0XOiP2GUFGNoGzEzO/ZNm0l+X
l71qUBc/gzM9kk7yMlJrUNw2m6q7S+v/Ln9/1dAsvs8ZmtDXTC1Ra9Sohg418O2so+zYHkn/Ms/b
qhwFDk9w4fhIEm1hgUkttNb55HU2fuhtZdeBIOJenVdSzmvi+xQSGlp9y7BOk1/WjXRT472c48U8
2ohPDuGvaZPeA/z3KXCpe3kz1935QjLT4UVEVJRtpWRVzxBIUDV2G8ffk30K9BHw4LiSqEGMmcgL
N4JvYDBCo60bWUGf4iYEVDgeZ07t0UON6xALbItADXmIx1rP515iQF2Sua1lEEyIzmw1lrSormpw
CrLBDwXERjUmLfA6XKUJDYDRZN+AzV/Yeptu/TkAoXOdHTEg9jwU5WD3RSSSv66Y7/LfbOvy5JSB
SpMa6275moL2jO7ANVqgOu4xDAVyZG12w67/m2jpvOg3RV4IbcuoaanGxmPGwgPH4KHSFe+ySq5b
5/d1vY2jLUSg9b1tygkvXLymrjQzw6goARUasFYjEW/ceph0Xo7Kab9VdxFFQAtobaC7MGIyM7aB
I+I0VyiKuXQvuaLWftHquBfPONWz1RBEg1JtPdGi/1Gi8j0Z87bOyd3ljVy/AeeNZP9fbGQ7KEan
BgPGvciX2H+RTcH3BQqosv8vvh8CZCpHWnFyJ9AWd19aeVfpolG81dhucUCcCwXlTywDbBLNinKI
9G8HfL9BOoSpfqpj87tMpGOb/ogldO38295xvlTVkyTJxnZ0/WkbDYfeFzjJPzjr8+HwXjLI0e3C
uO5bN9+bv/KNv59KuwdzarHxMzA/C1+kIs3j/KZcyaTxdYSvjASXIPMLcOv4AaOcu2kze9rP+IgO
/huh2NWH8PkEeTCAwa/y3izwLpDpG6gGWtbuMgetztTGhAeycaJHvkDtebLObpxk8Bvi6SMN6h5t
C7fEkEV+TGD7+a6BMTZqLchVEEPFV3mxC5rrwL8urdKNpZfGvBvrb90wCVRyPSu82EnOdPgFyUky
wXlm867ew94jV+KPm8mVDv8HknBm+j676ncF5Rk8oyy2Woll6UjqZl8J+gbGo+R0iqtu4qO4c/cP
q7NkCkQNBZCg3E33wacojQ276W+mGEwpP9Nj67EHoyZqhF+3XGdZ3FVoYwLQhQHFibJ8DMvdON6Y
IlCPdS18F2Fyh1X2eTAmbE61S8gubaJTEau7yzZq3Ta+i+AnjCqNjH3I5iTI1jw02wQDCwytVnSD
1+3G/8R8qvGVaal2cYgcjDlSJ62z5w4D/E4Qxte9Lj1cXtLlg/nUiunLs1UOBFmzWb5ttGsL5Thd
dHdFMjhFa/VoTmiPAbfwanL8bXWdA1CdxODtqn+xAcIUkJoANLq8sPV+GOu8i5xDqTTGp0FQF6jd
cs86uZEZOaY3hWN5rTd72Sa8Y+UIEaKxaLGcm7HQz0cNeRzdrtrQsrbj/DjHqnt5cSIN4a7T0HZE
99Gq69ZtONmtCuSXULXARagMsVPHgeAE2VZ9tkzvW8mn2/PYLBtlYEnBXD91RfCSx/K3xlJjpzLV
g1SO3y8v7w9vpLNALvGT6lmjZQk2Ud2SQ7lB2f4KiTWA2dROvhUFiEJpzDAvwio98jsZSJSYYbAw
aaqh5T9zrK/RfnyDoBRNTAjO7i1OWUirwswyywjS/HC01Vw5VHFxmDti07gRnJtAF9+C8YWoulNk
aa7LzrWMJ5K4fn2Iy63gqETLYb9hISOujFQdG8ioXbW2kZ5DeprsGdpq5Og30t3vOoYlChfXcxJn
DeFsSl2QMQgNvN+1JLdD6yYgpmMEr5l+G7WHwi83l5cp2knOmNQ9UaUuhTGRSZY5YYWAMfPRXRLN
mWgmSSSKMyAz5sVNTUZSybL029KSN7OGMtowC0yISAxnQpQ+mvSaohAUj5qrz0BzTGO3mEaBGNHl
4of8ptyQpbpCF0a/GVJbcRsQl6J1PbsKd/KxaO1SJFCgkPxrVrJUVQF+KGpA23ZfPU9eY0eedI9J
lO/BNrULIJiE/9Efl/VjveZw9jb8u1ZJm94csreu1tENdjpYjySvOmUOgURwsB/V4z96mrfa/OLm
AVV5lCjb2QhUNrn61PteDJxMwcLWo9L3i8bTv6lT0ll6j/wDBVmpZOug50nwmCj21SZ/EtnG9XnG
xTby1qRUx2wgMI6KYk/gQmTUK9VTdmJz+MDoPxV7kBBtwfuCwWcRrR657OV40LEmmKZBl5Ao6NTD
SE6ZyIsKAm5F5YxI2MiFZcqIg1iFcnwcd/WxhXbou/BOVKERbiRnRTTdSls/RGOGWjozaLisTXUy
99WpPwI7/YoFQLEXHoK3IvO/OlSVsy3dVMUV6K5Z0jF91NxqK39B1zxm1lkfspBK7Q81jXcV5R+8
fpdPgRah16WfiFdb0a5RYkeRugPoMXaaku76snG0wjwMzfjYVtK1PrbHhID1e5yOQZVfVZTeCq6N
wLzyb+LQR9IcASgqEf9NTn/FIJTeOONjL/5lbDWvZswPfzN8h3EBYqHQSA3C8wDKvTZXoYGB6nSq
bd9PnHZ8qgtBULGqxksp3B1NSWkNdYfTza/SR7rrocStl92qdukIUYDX3PxSFufmZz0lrS6h9EC2
mMpRChujcOjOog2Yr8MdsY37YYOJ3R1CKQvcxgLjt2YRMPxuaQqD9TF5o563Fe0MikqEpIwbmKa9
ZZn7y4oiEsG9WjtVMiOphtHJrAdDeTJF5KtrerhcApO/cBKYpaJVosAOUEVxh0G9UuVqk2mDID4S
LYPXiWiS1LnEyzgN7ytyHYp6UkXf5/SgbuoaMNoVEAr8TRHeR8lfZFaX28SZ5rIplTEa0IHlt6A4
nxs0veYHtdUF2yQ6Dc4qYzDW79uGPQ5T9b5MyWbozZ+6TnaXleoPV/SsuJwBVqgfRX6AcPV/hKDK
b5xnXFGRpxEsiTe+WhfI8TACqUmdbvTBy9TnVAQ+Ljh83pZGpdEafo88Km29wr8nk+C5uf59S9MN
RNYEbaAf70gjW2Hfj/UbzAZtf3QiPE6mPPzzWZXP3+eVN9FpKVPcQVmPbgq5dsHS56Ty9H2cdTeT
s+3l02efuyCOB6mpJtrVfYTtGv0DCORM86c1dnY1Ws5lOesn/74snkohVbuaVCYDm1LyXVn6+8ro
tno2C5Yj2D1+UqLQ+mxsDOQ61BykysFRzr+qIH4xgpdGdFCXFQGAKB8VAdPPUl3kOCglQAo2LB3j
byafz6oAxp+PElRpiACuM6J933gKc92psg3FuN3lgxEtg4X0C5s/BTmREmC9u6CFuLZm6djFIhGX
z17loeCyYDCmKYCIIGv6XQwcoa0C8GQ3HVXJ/bfVsNUuVlOrZo0ogAKXd3ro9G9VKihbM1v45+sC
J/Dx+/KILioFsHawle1e2f2mIBP3TIl2jDMC85CbalqhNYX2gZ13P8JoVxqiNPtqkWupX+wyLTYr
moN+rDrcSTZcyZoLooOPVAzg1EG8W4rfa2uvw6U8zqGVNaZ9SYEKiX9CQwMo/Rh9i8MAR8Zr0gp5
skRnxfk1NZX8PABfnNv7J9rtk+zQl+5U75PxLi5/FOTrP6ken/c04pjOCoUbjWYpuev6cb5uNRHW
9cptJYZCZB29nbqFadyPR0bnHIN0CvIVoYKoXeuMaDvPJBMMaqxY0Q9SOC2XkjmttByladCEO6E5
28A6xgTMY16eTEsQfqyo+gdZnKpnQN1SqIFHfFoEYIyPHJP+jERNCyIhnKannVQNfoaiI9iPNk1U
b6yZekSZvcsqsBZKfVgMp+E6sNtHrUEPOMt/vAHCHPIdqILc/CRCyVtrjvggi1Pv1k+NXO5wm1TD
6Qt7fmtJKmW72Sgg6WCwv4kbCXu0BQrIz/Cg+aORJ0LRtQDcQ2NnxQLV+8OygLyla2ja+UT+WaFB
v65VuNXB0bcoN4JQrUAfeOMqKVL6si1uO19XjrNE9v+FGVR7cI3OLZQjklU3MqRb9Bu7vez//0/K
4bzOYjgdrCc1J8Bcwku4GWxa6bY23/gimPU/aOC7FD6DKlVoZwoZfFThTc4A+LLqSblGMsxLboT5
t5Uy+3JF/ItX0wZTLRSUA/3TG3X7IT8ywpF8K9J1wQnxycu2LTqZgAzW9fNjnXxprK+I8QRx0Iq3
+LAYLnII6AggQKYF8Z4CHbfdMU5xWTh5J1oKp2wg3IhldDWhQGXM4KiqtuFggH9YEQwcrF5TlWi6
ifY3ovOjcEo5GnWYIU7RfHtKv0a4PJdNnUgAFzbmBG1SGYPjazXVbvU7f3q4LGAtOiEY9nxfAufq
JM2Pi6zEWxEd6+CQKrbFHYMoM1AkAl35T+vxsrzVg1mI484/bfM8HSYMGshVbPvBs9/vw140bCza
Ne70x9wfSzLJKMXOD2V7Xw77y4tYec192DPOmdLJ1KqpxrHL0cuQpXYXIRP2aHSCKHh9rwxTBuW0
qslvZZyFxdSyKe0LCp9dB/dq+ZXmkUt9Ye8re95wsTYWc5bCbVYWJihJVg0bZZk3/gF38kgQK4ZH
cffVasCzEMXtW6DJ+WyqeKFgiOs1TnL0sdHxSR/zl6mR7vMwFwQ9a/0GH9bGOQM0/825kmIHgU/3
zOqghROd5n3q9ruuhLOLfoxbIAi5eri5rCHrGnjeVC5CIQDfKMHuioJh95rUu2H4i1z2h5VxYcmc
NlUdaEj4zjfkYG2aJ9+dr4OfpTc7yW3tlE4GZCiB0FV9BDka+oKArqrxHOgScBnrIQIog1LXh3yy
dlbTOISKONFWteQshu/oCU3a0pxi70x6VMx7ENt4mWk31ksqRGcUieKMnyWllZzV6E9SHgAlN90z
Xy7Z1ku/Qw+ihkZERfLQC4shPNHEsWAveQDhvG/DUtZmNtB/00jAbS9uYiLih1y1U4ud5K52iQSw
3OaIXQny8dNWa26TyOum+8u6/haAfLIgCzHctR7CIAaTIjKo0o4czGfFRk+ep19lTnCqNHQUKY6G
DsfOsK3ddPjFgMkNgUFejSoWv4C753Uxh0Sp8cTOGIJdZsTYVz27Gvw2cgbi31lt2G9134J/65TZ
ubx+kRJxd73KSnTFtNBXRS5cCS9sAFHbMg3civbPgBET3MK1CSxiLBbLX31pas2+wNVvv+dAl01Q
1G5eUze6NjaVM+4sb3plzJytQ3YRNBcd6ttW2FK1Hje8/wrC5+XM2C8TTUcKKHo2t+M+vjFdf9d8
xzwzwjnti2haaf2+AFMXkwaWZfAY2BLtMyKxNm4juaqGR3O+nqhgpEYggg/m8nxMSaNigq4A67Je
q65W6INNFFUQNK7ry/tSKBfT6SbKZ8A+hr40r9qwbVVPJb49ZJvcfL6smWsdEFCVsyjOvsmyalrJ
hNwM2VbevKn3xoahVuqudSKvGLwEwrJwAGvV9S1kchGelIYdyK4QfBWpTV/BuHFITqCN2+fXM8iG
4kMAUOfLyxQdHGfmTH0wpapj9TRr9PTxK2nkQ5HeXRYiWhZn5MZRj/1WRkoob0JnCK5S7eWygD/c
qPNhcUYsDIx5rIHA4uavk1PvGWmSz2aKTyq6MYONaKpYtCDObOno7DdpgsDfkP7r8qs+EdjkP6zH
BPyximBBeWuHWISv5pSlZSQzKPEr/dDY3cnfA/a4/cqK0uL0wrqve5fGv8hDOo4GGtJhFVEnaIKN
pJ20KnIn6y8oDQjmvsF6hgK0Ag6tj3mMCLy+ccqo04u0Oc1Td59EZHNZFVaP5iyCBzZEN2ciN9kE
8uC8ck09imzUDkXNuKu3ZiGEK3vkpW9VVRngtR8Pm8LIXQyy9PY8xb8uL+YtI/spPFgI4uxd6RsI
/H8bIcApvHVoS1sZw26isue6xlEQBapAV7Msflh3VGddHkICHXiNroNjciic8sU69V73qNr5Vhck
0dZ38F0cP6+oze04SOj7dUH1YsvJ9wL7B9gTW7B/qw+086p47CdkzYauZWkZg3Z3ZKgdPaJ3ERm8
OGiOUmJt0zw/DG1+bGrZ6w3lUSB/XRvPy+ScCKlaFWUl5J8qj3ERoA6PLEHitTu0km7Nl9QRZrzY
Fz9rzFki+0ULy5ENoRIVFiIchv42PlRO/wLsnw3Y3Wz9WD7pggB21SEvNpjzH77eypPZwGMNZmza
ZoIkqC/bFLCsVAr+U/VS4ErWk68LgZwvaRolG+O3HOXriD6wxk4fgsKhCXp2CBBn8XoDH+DwN15y
IZRzL2VigNnJwLx3g2L6MHSvcSxf+aUIBuatl/PS4XF+RTZA7BU26LrsNwzzEg+Oewa7kAH50gQO
wrRp9h1Gv/Ot9ENyWyEOwroR0FWFkWHJOmi8PyqPNIWj1hVoS6E3yiY6zsDn1u34mqGYMl4+0aDV
+mEu5HHrjQqN5FSDmwv36oFuEq8/Glhr5gzfGVhV+pQIAoXVx85CIOeAMsAvF3qODiiGFMjsae1h
mn0jsqar1u1djMEH+DlVR2oVBKg0feZZRu1oankoI2FvMDuPT/qykMP5Ia2fx6CPEPa0IA1Xrli1
V9tWe0anGLlEYLIv753Bk31OWk18a8AbMe91+jxpBoBvgL+AEagc/c+T0W+mESgFXSlXTlNmAlco
2lLOksa0mpOSTdFH5XEwnoPIC6NngbUWbSdnOwPQt+gxw+iUt8m16s27xKHApfkd7IuUX7QgznK2
k0RmScLZyUC5s5sg/jrF/e1cB4I3r0gObzCBftMm1EQm1K9upfpLLJG7QhKN2a76AUBXyfgjVKac
hZyQLknSCT2rSV1uqGXdWlm4qxRqqwmG1/Oqkm3BYa261rNEHgmg6qRBIoxSj5GKRoadHMBwaw9u
dtueGNBpfhI9z0QSuRMDgKtP0wleYEwbt6rITWZGO8GqVt33YlXcPjJO8rGIESG3m3nDWD2l+3YX
OdpW2qo7y7V+XJa3rhzvx6ZzBtiIrBko9LhV5kC9aE5Bc4FcRCeMwwTqwdPHm+EMbHA8bpFMnkFG
h657pJGBZnIcHYXRSTq5U96JM4V/cGjv6zPkjw5NSdUmSRk4IbnDA34XJbau2cWrcmAYRtOLpNki
ngGBkvDoVrHRm3OUIrfTBHfG+F1WRRiFgq00OB9tlmGmBGya0idt/oUGvebMnUr3VqZUTpEhd+YP
liC9s14MOKslzxEcWTQZCg3J3vlGHdzxClMv+3ADldkaTnbF6t4uw9kBN/v2nxSUpw5W0MlYSTEa
WYsEZUI/9wJ/m+eiyur6NQDRELhO0TLJN31WUScZeo3Hj0aBsEuuNfWODoKK1B+CnbMQ3lkTmoC7
DTPDys38arzmLrsD5g9/h2yWByhLMefkui6eJXKqYoEZR47ZIKCu7A20ZgonQNat1VkA55SHOlaj
cFDwvLqpQTy8Rw7VVn/MB7w2DuQ4HEXQ7MwcfY53zvLYghePGyNNQVrgA19w7mdAHOiVM2GSeCj9
oyLXW1mfbqO6FYQ9q7phqoZhmQYqvTxwtxGhxjrXiOXMEU9vKXT1Sd2xou9lRV83VQs5nCke2zDq
8wQpVP2U78kTGjYdhB/b6Afrkvk/mMZVOwIKUKRhkJNRedMfVnmrhSCccPUn89R5qsOA+BJipxgs
zuFJFUCtQSv/imiNGAvBXAwuqZUUFBQTWHq+rcgtHR4v7+Sq1p+/z9v8qrcyogU4oDC9SgLPL/aX
v7+GtUQMS5NN6ARFVy13kSmeEI1a58hd5ACkqH1AGIJ21FXA+9Afe7udbN+mz0Dm25jXhSBAWF3c
QjanJdHc6oXfI5ffR19n2F2jFEVywuVx59NYPZlCxtI4HQaPUZ5ETxWAbXxXu6fAB0g23VHZUzt7
EE3HCNbGtycmVazPhm9hnkyJbLMDUrf69fLRiSRwJwfKGJCEDtB5EwO8svmcpj8uC2DB9CcDdT4e
vu2gA8WvTgzke5IwxuPS735kMibau0EvbT8VFinXjcZCHmeAc3Dax/UMeehAwVAWkCFdqbFB0Q1G
I1t9aUWJENH62AYvDHBpKlMyV5Cn15t22E5x5FTk59Rk7uV9XD8onSKr8pvb7aOcyJia1swzPGzL
wlbbwY6Sx3+TwF2kJu9aq2Y1uAnKrL3KQgCg9QKSdV4Dd4+KOcBchIZRqPBq+MUgG4xjGNpAlHlQ
DuVXDeOK/rUieOwJ9o1HsqybPpRYwdaNzV1kPlfZ6+Vd+4PCvS+Kny1BK5efBhUIOrNn69X6Vmwl
NGODU+sRhNJOtBGZhHV9O4vjIpguJ72v5Agwwij6pZsAAKX5rm+KbRRWm8tLe6tyfL67Z1ncXfLj
jkRhg9m8BuTzGHBEQw/LEDU5Jv9nBwgbb6SjMoIaaSPd1gLxq+74rC08rbpS1VFCdExSDHNU4I2U
q9F/7ZTvUyPcFAVIPW5zKzEs0TNapDDcmzaks6zOrJd1TJ8CPbY7U3DP1qZZ4S3P28qOeGEy5L6V
MEyOggy9AR4FK5Mg8A0fEuKCPMgNnOBHbTcPYpw0dr0+HycqGah4q6ZBuKefXCtdl8jw0kQbkfZX
bBqORzBN2D3NMRDTXaEmeZ9ookbQ9XM8i+U2lKpl3yMTgnSLnsUOtVLHaokzJ8HLNI+nujf/Kg9i
nQVy+xtrBPAKKqaw6UO+D0C3LjkBcbG7nua1W0YDXIhSV+yTl7aW7cHiSCWlSzJjQLIHYbEnUe1Q
NNYzGhfdNta2l28lM8OXRHFmGqmr2fR9lDPK0Art1FSu5UH3srnbFZpxGw2G247yX13F845yhrvN
BwVguGiDrugXOS7d3KhQ23PL2qEaFRzf6uvifHp8s3pMEoZlH+gY1BwNZ8rN2kvmvrGNpJG8y1v5
B4f0vi6+SUOVLK1JUChHtljZoLkAzS+W0x9Z3xsDyWKQzo2gX2O9orFYH2fAoxQQ5giJWOIn7W3i
KHZwSO5B5uFKTvoy3zG+akyO31Z4d7u1I+0H0dteYAf4wuYctpkxMgsnNaNuhx3dp3Wf23EAcod8
2KC0Y2eDCiuhuYL9ZtHkBd3lsYmLoo910DuyOQFMyAK2W993bneluvJRRPixpkYmY+CihqKDLZkz
AlmX+YFfpzAC5lOdoaUeo1+FqO9u7S4uhXDXXkkyLVbNBL1qIJCy1KfC/NqkKRigv8r6dlIGwdUX
rYm7+rHsD9mgsTXR0Y5T4hDJkadvgkNiCsgf0nJR3GXvi8qKSIgMoRHa/cbcslmO8miNALIoNsHN
3+Cqk4U8vtfCV1WgkPYqRWeHdaNtGMR5/2KWNpitQ0dzUpCfVn9jr5cyuWePT6JaMTM2ZhZ8y8kp
VU6kPVKR2Vz19Esx3F0HM7Kp6vByQLmKdix/jYreXXJS90lhww0Dl5I1r0yGffkImdpdOEF+9KII
2zTBNUPKvKK24m/LsHCj/EtbPRHjy2VRApXkwWOiilgTqdkAXRFsGu0I1lewgojumUgK+//CvdIq
18umQygYha9mBEBg1ZNFo8Hrm8ZmL/C+ouRTHK83Wda2CapPxXUPZrgmsmXrkBixrdCXy5u26neA
A/Mui9MLwLbQqIHLRtGVIYdEGPlBBOi2dpjaMWCpgSv+UwR+I1ofF8w3SZ10tIWtGorwtR+ze/S0
Irs7XUeq/1BQEZ2qcI0szl6cGbHqNI8z2Pp+0yN58czSd7qrHPyddefbucdwUUV062th2HJfOT3B
KEg9jQNBnFJHbj7/1PS7wk83iibqhV57JCwFcd5FT2tTopOKOT4N8E+NZUvpN4GOsGj88yU+6wg7
z8X+WUBJUqIIxeWRyI3tT8Q1lc5ppn6jUv22T3Xb8EEcKwNwK40F8d7qo3a5Ps7TWD6NJww6sVKi
Nm1kbzrNiKKNJ2XeAQR7A/pikUVeC0pMcLSiJ1cnGpihPy5X6vPOpwravn+PckXbAZym4qGRdbVc
yOFOrh9MCngb5APkO1Cl4nEQumNgaxk6y2dHOrRPFtK/f1OzAd0euHB1DSAzfBIspcMko4aJZsz5
FiRGtql/m4S4zqtGciGEW5mSpbVCa6TLA+l2Hn7IxU2mPgmUclXvFzI4peyytJAj2HfXUGxlo3oZ
GiswGOkxjJ7BtZ6nnXUlaqha96ILoZwy9qlqVHoJoY0nO/Cgh/Jq8orDCJIQ/aHTHHrQvGmXiOaP
RWvl4iDFqgB7oowUJK7Tf5Y+3reJ6V7ez1WbfF4ZH/oYdRwFJcXoVzfcUxAxxt0zpNpNPXqGKrjT
AvXgUfM0FbSSksRk+Xi80V2nRram7C4viB3FJ6MFVl0MuisAWuAheus5ktOJBsiUR3FoU9ocS13b
qkhtdAAf7KXSNrVJhNq/bjrOQjnTERetnsk+PLf/X3PUbAo6xpFNZ+mAqUzt8ReqiU5tJ5vATYTs
7uu7epbNXToLFefCKsAano/GPan3gFx0aZ1uL2/rH67AWQx378ZyjEy9QJqePVStB+nGPyg747r0
GPeQ+l1G6xvyRZ5A6voNOEvlLl7YaXnhx2+T8SiuH6qt/6UvQMojb9iFM0C3+kMVPU7Xr8RZJnfr
5GlOiiQAVI+pDcQxa7lxhq6J7jWgS9tkiqeDMaj6X93Dd6F8i3Qwp9RXKCZ+9KSxURO3q3kT1t+G
EqyUr4JNFWiMxT09ZIDd+IqKJDjr0iGej7qiHXjqbQr/0/g2FBV9hUoseBIIjpLvYzSNKc7HCHoa
6l4bWXasT45gYSyA/HT3celBNGiikZ2fRAnryiI90ohvrZq5G90BjnknncJd7E12uqWPl+WtKspC
HBfPFq3mW2DzRmdoOIDaTvafo7Czw7HZK7V+MnNLkLhZj4kWAtkWLwIyo5pLPQK/sSsfwtvhmsH9
tXZu118Z/Zy4KMwsx6Xt5Kwa6sGlj8YW1P5M387CfVVT22z2TScokKzblsW6OBOmRL4cxinObSqd
cRPtulOERiSEmHbQOfkzY4puXpIHX2BdVjVyIZYzaaUSA2NIxRvIiK5kMPPMgg6d9e8TWVEoEt7a
W/PJ4rhkuQhizUDBzKDNBsBgXi7FAnQIkQjuiDqjDcY2hog4uQ+050REIS76Pncyg5EYLO9KXVK0
biQ1j62qPF++Rau+UwWSpEE1jYITmlPqtBrnIjZQ/52KrRFFt5I2wfoVmyatD1jgLtPa21aK/+rw
z2I5z4IeMGsMNTQONv64R3vfMbMqAYrl+uadRXCORC0B+Tc1iAqouUu1m3D4cnnn1u3P+/d5nxEz
lpvYRJJlnNp9nE3urGfHMqR3JBm8xtIEO7YKEoJmmP+dFO83Bsy6z2qNKHhwkAc5vjUW7RnQaLml
+8tLE2wd7ywwLZSZOgUeidpRE9oQxQcp98vHy1LY7fhk4NBaplhItoAgnEuCZIYcKj1BOWqMvnZx
a9f5zzoP3MtC1q32Qgp3hyw8u6q2xNOr8oJr1r3RbKOtCuzhjezW225nCNROKJCza4U5Z+pc40ah
+xt5nXgz9Z4PPhiGjCs9Sl9E7ZVsAZe2kbtKmFoAAkqPdG2AcoxEPUnB47zYqt3m8k6uKsViI7n7
ZDUyUEbLEJbCv+3BLTs9Xf4++50X1sF3HJKi7yaAraMq0W/lFnF7VLkVBnMtw46qx6p6uCxOoH0a
Z/gwAoWGphjL0dLYkbrALugPOgpUnO3JpTVxKj606WhJJnMQb8hz/9ekhmgtXChUqn2fyxF0XM9C
ZIoOsfmQ+Xf/tl9MPRbudPJDGWQXyJhHBTAMhj0xf1JZEBuvroNgthM0nCamITkZZTRXllLko2vV
r6Y62FV4n4R/AWxIzIUQ7n4CyKVMqAaYvt6QNilwdrQGlmAwBNdFsBadK7Z3GQE2TYv9UuVtF+5H
5a4Rtt2JZHA6TP267RFCMSD8YIcJ3xv/kfUpzugfTw+5Y7jzg6jjfz1aPG8fPz+oRmacKYzFKzS3
6MoECS7wJmqG16zbo0dc3a72sVdWtqjxZd2wLiRzWt6DhL61Kjj06tcEnLbuhITCTrmfnckdT+RF
NLG02uG9UBSe7XDqAj+bmTzGysyaQZO7YYsO5WPk9L9mxPxAD70dvgl3eNXQLtbJTn1x06QBDBQK
hdGYH9iEJPGGyvZdRqGXXpuvgQPcnr96AixEck4yIH4AXCgoUg+B5ZXqaK7ykjnmIzo3Ge8vpjKd
9Kco5buuvkgza+hpYy/GjwtVrCwOlEYe3WisbhKfbOUu31pZ5122XOv7+T8xFj961kdhMfUZujfH
ATAP90Et8CSi73NWC7ODeMcMFOg8Ch29uSjavdFNhcCesCP45EpQJ/29WahQfdysfKTZ7Mcsszai
lxxJtAL8pXlwHyR/ZYTPgnhdkEzZArwwdZXkio5XhX8Tav+4Y5wJrtK8acoWZZpg3gb+vSSsy68H
y4vd4oIiNU1omiYmc7xvE7Ho4MZgBojiw4PQTjC7c+lkuMBoDrKyjDtYRMayRlDMQ5+cG4A5rNm3
W8sVDWwK1I3vCU7R8hCNuQyOwwmT/KnpNJIIzEGga2+7u7BATWMOoJdgcNnw9VpV25Z2UprvfhsK
slKXLcAn3EiZymGACUmkVOZTCjgP+S4tBfG4aLs4r9HqZjH3CfxwZSg3VtMesiDbXTYwolVwBqCQ
TRKDMAgipmCvJdqhCurvav13CaizUr+VthbHYlhWkEuqBiv9HZ4Xswnhw6DZ3fff6Vj9uhYlDdeL
ZQuJnC3I5mYYqggJYAY2XNznm+QpbW02CdGg3BOD3yd8GjWBUqyOBZlUIZalUaDV8SFGFmqm3AdI
SLEuIdYbOQ17CQzms2MWQEiV7Um259a9fIirTf5LqZyiWPGo9LPxVvJUNuWGfE286Ge+izeZo1xr
WzbxPR2Bx5CeWlEPuXDFnAaNQJvSWh0J9fzKhMd1mu1v+NRq77+yQXMxJOznaEozLGQTFFNWVaIr
hLeQoTQkfZe2nn7SUie7ljDmwubXMJ49AllnOorimk+3hAk0CTFNBfJUvtduLBRfwYOo9UAjEAye
Wr3m8fPlMxSJ4J5bKu7dbOpB64XDC0XHMJqyQNl+WcantA9bhsX6d2WUqrVPzXN6LMdWNpdeSO79
ZNuboF2NX03lXjNDkUqyY//gWThZnJ80Wk2RR7ltvARkL4ZTAh/4/5F2Hctx69r2i1hFgnnK0Emt
bMlhwrJ9bGYwgPnr34JuPYuCeBvXOiMPVOZuADuHtYGBwDevkU+qfRxCXouXVn1kJxQ4Y5lGYta6
wkL3sbrBblJg5HvYpQu0BXZeQueg/eaYO9SXjbLJTivY0cpRiyUvVRZW5W+aPfaa5OXeWTXcJkaU
TCB+WcRF49VbDyrKsC8D1SUWFk5547Q9xl2iQzwlAaO5//dMgpUyro0FHcipinh8CyTPStUETNJc
E+1Qp7cNQLmqUvMs6+tlUpunWpHiMrEyClbl6nkbpSwsgU43xE1Am/pnltyPfG3eZVJbD7Q+lXCB
3WDn2DRbsnABUjWAkU8VaR4uk9jiPVTybM11dDjO4qTaUDE0r5VJF3bZgLvyYnpbDp9y91jW4WVK
73UuZ4cVKSF4HjAzZroOAylsD82O6MbfaQcn0K954xcWvbt3snjnpc1DlOc1SSK8VWsn+ZjidHW+
o0BPWw5Yyfo1BkIE5l3l+4a5oF4iJ1i0MUqGWnF6CLJ9tI1bs/s15T5drlPEd6N0WpP/+EvUOPes
GNFIkswmRGdh/Ny/pFmVkGIm7sjznr03SNh+S9XrBBGViUhFVcVVykqapVpVwZpozdFBf2r+qMs2
Qm5KFk9EubaKbVtixDXnNYLWSq3DYdpFxUnVEs8ofVW6X3PzKIZro0/ZcLHbS3gmZbbLuU0WFiZH
5ZYzYbp3usA5j1hDjSTDL3Kw7+Ifl7lfRlN4rI5Oc2WMsJR9glFNhafa9rEu8Yu5wn7HEXgczITa
qgkQv7cckacYu2/yqMVAhDaGKOL3Noq1qhYHbNIXLJCgqjP6RBsiArgiE9EFU/r+8+WTbiot2Glw
imHouOO3PwIIIlmvlEaNk7be6HwvXIki2bzKFQHBSNO2J3VRmSw0an3XoSVv6cqwcGUYwNv6akVH
MMtQvXSy7AY9UHveR6wdiOLlZEdq+OOLjxSmn8R+acpm9Dn3vX/E1/sTrLIxV00+DjHEen5ZnTsd
htIDEKsFoth6eTBuYsmLSS5UbIoybMoyqhtA6yLkIdHi9BrbJtDtOBa5pHNomzewkkMDoBxHeXvL
G23uOkWaABF4THMA9Di3hZ1LqtDbh3klIbCf6WaKVZY4TNYA+WUCEFi/nOhS/G2Uy40Z4Kn+/yQC
E0ZlQ3PU7Nowc783yWmofl+Wos1wYU1A4L6sylM3wf7i0H4EEidHiqowjG9p3oQ5QHpKd1JjyX/y
e8Z7PZLAeEoVmVGW2G3IY0+efuXdMmhB+qQ+lud+N4SAYocXasqGVF5a1i8QFgu7NM+WrEwJC61v
Q6B4wFQ9ah7vZnFv00Oxw5TO1YK5hGqHRWU/+ZbN7kGRAp9u2m70i2JMD/iDwA96y5ql4yoo+MKt
0/TMNr15zjO2o6RguVc3U658ZwbFzA4rbPe5mtpMlmzgfPnuEmw0q0Jtmw6E4y192kZ2kiZKG1J7
9jTqLfriRWaoVpIWik35WNERvLDGtPtMq8C4VL1hDvWxXCoppQP8/CuXTiMIep1ohTrOrA31MvmR
In12jBVV99VqAkZ3Ov4m7eA+AYWhDuqYTJ5JSHFgU1mGl6VoU98AGM90Dd21NUdQBqU1oqtbH6Fv
suFkNF8VN9pfprApNCsKgh7QRkONEwcm13TTMEJvum1Vd6VhJF6c27/UOP/nMr33iVaueFYEBb0w
0ZmmZqy3oTZQuLVWuFDl2BIgPyi5h53aV3laHxy7vCdOfY8c2Uf8GHiA2KoEF80UQbbGqm6VYu7a
UIWH4Vr9g6koYeRM95JjcgZ5x0ArOsIxG1cZaleb2nDe0/N/cPL0a3RMAVXrI6DH/FJX1ATVV5UT
aUxnbEMW/qeFwMhC+6EJuNrJvOEX9V1ZkWRLDtErhfAO0wMmcLHfynvTUFLTnNVhnCde52Zn1f3Z
OJHMm9i6xzUZLiGrIAGjf42JxTAtsD+jPUNFzaD+C8p3dx09TLL85ZY0rKnxQ6+otZ2BCLCkbWjN
n0jaeTOr/Wb+ZWEccLCfL7PIlmyvaQmyPVHGgcbBiTlxHzT9S9cwiY1/X3oFW/DBbWzP5tsaVIHE
0JGRb2low2Gn3Bp+e+sc9f1PPjeq7WtP9+k9fVIfPnAsNIbZqusaLjzot1fY19SdlQWas04dD+AQ
Z4zYHP4dCYEnOkenk8rA7bpSIulDaq1CBtRKll+X6fDrEWUYeleDtrAcG7Mmb49CpqGq6Di0yP8k
xEvakVw1WvtrLizTRx1ykfD6JjmDmFi3ghy2Zgsqw65tY15q5IAG5iKD7Xh11/zC0p+Aqvr3yyfb
FN4VKUFfOBz0EvvnsD3KTQ5DUzxTu/KK2WXeZTqbPP5KR/SXKdIlplbAukSWH9Pv7gfqdpzFVxQE
dqMRSxx3hNPnXHN3b7pa9uzMd5jLIb43A6o1LYHvFqZRtW5JG5I9+lxRUEEf9j1wAn62AM1Ng6u/
BpYXziZoI8TbJkl1jYVs+GGiNKnWh7Zj/uUnkrCC6GLUMymKvpu5vBqeYvS5h73KHvjzy2U6m6rV
4OBwLtIWphjb2yQqsCHDbTGn4mERsRejZbR0dzqL/In9NSQHbg4RmobuMygiVC3eSu6g9FirOVsN
tv9pjUcYy/cdUsUSWLMt7gZcATqFiQ4QsBd+WVkL1WriPs9z6KHG8e3KPiYK3V++tRcdI+ogE83I
XJuit0QE+c56vWEOa2ugbT9USDYCxoUNYWyEsftU6k8duRnoB5TDmqQgUhOulHZD04ZtkR2wNvim
W6wAqj6VKIfNEBGegwmuIISYYgNfncOJLvIa99dFd2NkOMFgdfFubrQ+rLpE9+NFKZ6KOB79eona
wJ3syNNNZntwdTA1M7S6xGJuCYPpWEj5O0j9WGKSUM/03OrcuA1TC9Mr7rSHuxiSVMY4W5reROYO
SFmajXyXINiKQ+MYo2JV6FiZ32vxjQLTUsTMi7Pl62UG2uTRFSnBBaC61WI3gY31G52hPSuDlsw+
X4WoSB6TW4x3fLqiI8QRWKClYxdqAvGO8ke07tie3dgPmdPepEp3V5UOWmhnpNM6SSeS7HyC0Swt
J9G7IYX6sn63hXOjkP7x8g1u8sTqZIKtrGZ1rsoZPGGqz3YXqtGhmj9fJiE5hOhoYE8QVWkDddUl
dqi0OvU0jVYfUPRQv1AhEDli68IL6RV2cidTXIcGVn8X9impMyBQ7C6fZPuyXokIz5FmFotTHcnT
QXO+KcS+L41+DGpLkTy7jI7wKLquGnHEkAWo028GeksBXl/J4M3eNzNwK/J6YyL8ET6K6pIJ9zl6
Sm+WytPQWRAFxQ/tvko96wu3+sVe/+fyDW7WfCzD4SUEm6DoSN7aLmdOcgUQhTyNRU7dkV1jG5jH
Z5vZrSLdA7bFeWtigq7vXCwYtnNkbZZYBcI6QFSLXsJ3nK9EzbAmwX/Cykq6eZGhRxcBv75UQVaU
131ThH2K3H3vBhOjsnbdLeW6picoV7erlaXX4XM22j6pT5VO753pzkDfruShtK2D8RSCriPhBvv8
9mDmrBmj5iIM4YDMfE+4Eub+uLN23bVsHHzTDbBgMlTeSqBjKPwtrSqeTNaQDMbI1Cqv7Kzc02OM
kkSkNsPOLp4Wc9Jjj811FhRaxXZ97P51Pz/EYf0bhPPWajQrUQxFqC5p6fX6c5Jpfz3MyWnw/CGf
78BpBblG/0KlNrNeh05eBmaa3evYEvMlmoBCkSDBuetbXZZQ3OTPPyQ1sduzMVjcLNinGdIqObtR
Tf3cSfcW+hmLIb8Z6k7GNzxsfCcQK4Kcr1YCMcRtYlUOBAJTzsPZbOYx8TEsM3+qDE3NQlIa4yd1
qOivZUiSh36y5htniLv4cJl/jS3Zx1QOiuZYwIpal/CeBuvyjPJ8edbel8uXaAkLRBdR5BF7N2jX
lnkq4WrN8b0TxYFi/TB7rERgdZCpN5byO4k638r2ZKyxo6wMtKVDtaLAPkbNK9nR1W8bvgTAvuqq
Uwd3Trk24mddKTx1OGIPp9dUh4TeAeQbpmjyI8DmleU1g4+pVLsilvXgbOmE9VEFnVCpStFlhYXs
mF76czn5VDf9hFyN3S/JpW68rWObGI6zDAugMAIhQCg3Smr0TVjqX2nzE4bw8vf5/xd5Z/19wZ3L
plbBRKmKJqyIhcTOQvTe7qbMlpDhZvodGaCcIXJC54smjv5bOTHToe2aEJkCL1csf65+p5V1Q/TE
b3Ms4tHTD6T1UTj/Q1Gwehj6QmXNxgu5dqKGHSWTD9iNClmDRZZU37pD+HNYPc6jQ0Oci6NWhime
AncI93yfGezYdulOGcoPuEKvqgwAIm/FPHXTaFlmmNaiQT8K4NrKUz0OEuO6JcPoKtN4UK0DSFmw
C6VFc5cqLQKW+Frvn3Nb8iybMdqagKAkRkr1QsHi1VA9pajhKQ/OP+QRjatHvqU9ulHS4AMMriFV
aagu36Il3JqqtKrZDFkXTmrmKa6B9WBJMI6zd5nM1r0h9vpDRrg3C6Wq2kTkEPZqiHVnnrLEkpfZ
FCEsi9Qt1ORMsNvb54+IRUcC4xIu0Xhlu6nfWi5ybC67VvXOTxMdqB1dLUkhbh7rlagYUbMojeYp
W7owrbR9XLN9J9ttvemeosj3/+d6NwY3OmmOUasutJsAQGHYEmiHxe/qzHtAsVlVwg7/hRyiFYIF
1OhU5ydeGctsHEyzdIcmVDHMfv8ytBS4fosFCgCTldPbvsBXcoJ+VSIXa3C5oYgxUOhWP2dZA/tm
/Qtoog6aXBweigmcl1R2yxHIob1rn9/fcLDO809+e/XekfDg5mmQx0ABQEdGwxWisXKEgzWAWjhF
tzp7kA5lb5pVTC2jXcdGhlysL5iLWSRWg+/3dntU48Zvle4cF8qxd+q/BlOAZ8gvTNdsU7VVW3gZ
xtIR7I0GpAm5L8yuOccSQ0adTwGdXAXzIbn+e4xWgaQQMacmifvBQPddlR0S5wTf2BvU4zR+JAW7
PprwTBWLWOwQdO3Gur7n6aDOUv20WfYf0Hkrf0/wO7F5WEmbKG1Cl432FCZYV/jTitG3+xHduqIj
qHC3cdoyIxTj08XnOA4NWcmaa07ROVnbb+H7VqRoi2ZwvxVYvWw/HMYdkLMxmX35urbiAhfTUwjs
NAATmcKrRFreq6SpuhDrlX2kk72REM+h9ucizn3VHb9cJrdpadHmq2omUqHoFRfoxRjHteqpbMIW
iD2AH/XNDKjZlmfsyoCDPqqyWGtTt64oir2zMEhoIiwhUuOJN5dmu/Fr4TnoZSWHODAlmnzT63o9
nrjUZ7TTLuqqgYWm/kupQxuJ7Exi/TYTNusDCZyxqBWtbZ46UQ7Vb/VEHP9l/VPIdpkdZN/NUxUk
p+YjmonrV+fFRmE84q2JslhdOJaKztLsjLWfL+jRxdULONwe6mkvQ8feUuquoaJTHDMYWDIqOBaL
m1dpnkxIsSnfzPFs9B9QE6vvG4KaqFpkvZQebblYeR2SMQsbNGlc5vVNXng9giHcWG2nJsQA7+QM
Z+aeHBf7iCRRtuSWxDL0gqjZjCK4KXqi+gpFPzNJJApCRoL/feWalFk6jSPD2AP6g8I5rk51IYPu
3iYBJwH1H8tC0vYtCcdYANVdJU04VK7XWOihyxpJJnWThIkaN2yqagBJ8S0Jq7PrLtVRl8uaE9Bc
8mz0Lj/2tppZURDuKdawPSwmvA8VAIo8TxYF5JO+5wvm0Lsl0QGbxgHpP35hJtYxC8SYFbmqS5FA
QnX7pjejnVr3v7uWnk1lRObb2imsvVm6n5fPuHmJK6qc4Ves0DObZSnFJbLFS5NnN/rn8vc3bRF2
MxiWC6C8d1CzPaOtNc3oLB+16gbwHZ7tJPdOWR1VJz/mSvTjMrlN+VyRE+RTn7MptSy8GGmJ307F
cw8yval+oNqGejD6rOH9YIeScGtl1ZhLU8LiDdpvEELNzWs1mXbmv/Wdt4CJGkSTOpK0IkQEM+N8
IgS6Rt3Hllc95CfFr36a2EjpPv8Ps1Db5NDDYTmqg5EUQZxqJW0BO5xC79zydazNPgkAfwe8Pd4h
8KHoyHUcbGqyUSmwxFTGlBjYcVF3XYg149apDJPbkYNrZkAYU+ERyyDSN9l8RU7gC0aUei6bpkPb
yHTVjuXeMVHJv8x778cq0cimYkQDV8i3douB84SYaVYUVLw53J0GiH2SeUgP1tRLgvoKzsq5CAvL
RwwdKP9EErPBnay33MKJY1oPV2oC1pnnbleCbJSz21UVRr4wNH9ui/Y6SwGnMOZZGCfKj67rvLiZ
/loM3tIUDG5kK/MYV8gU6NW0r+m1WsR+byb+5Xt9H6uBioZkHqrtSLNZgrChj663oUegGMt9Q3+U
LXqh7d08S8di30vAW0JCoNaYRtEsNjfu1wsAX7GhEgt1XxoRQ/kI4Ht1j0Aa+IoGpkVULJAWxC1B
sJlZACRDeorjvOZ7vl7rAysUwZO2phoaKnIOOnEFtui1BiMvdoFGOnR6pP38vR67XTPQ3d+/EcAQ
Mf6NZg8CgLW33GcSNJxF9Yi+AAPY7zBWNDLvy2RAnKsd/x0pwU4u+lTqjC4IBrE+oj135jWLOy+D
Mr5MZ8P64+osuKnEsbiyF8Ia2jCqAfauxZQXEKd4ChHuuHXL4VDkCvG9ggIxG8NDyK6A18XkSgrO
I0OKCzSXu4zFXlI/XT7OlhStCQjXljYuFl5UDEGaA5SLEJC/Xob1nbKuBm2TrxE1YEGeRnhj71tO
0LUIjbcLXsO65nOG5gEdqJbipddGwOcnuj31kUBMb5Xzcq0EHxilwD2+khf5faZVn7ZQ9dDB2acl
SPzRQCHId0YPC1Z2eljddgCgPyxP8ifkekjUwNiAoDlgFW61BT2VxTONnJpWYV4wjwEL1LrX2r9u
3IJxRqUPFRowiSWGOLazuHZmFXWozDF6VJ3j6LgSt3rzGCsSAqPYWZk5U48KSuk+LtXkufGRSAcB
t1Tt+hziXaWmnc71CCIjcrH9HhMnfneaTso9/I29rAi9fSQ4UZYJjauKXSooVLLF4UUhhWEd9awG
COSdX5flayM9yp8Gbi4xbBTWxSZYlrQuzWldvVj/Mqz2+egz9LHzyTFVldjE7RO9EhOkrMwWok4G
4Q5o4lXkVKWZP8oyvlsqA+MwGOtG7VNDQe2tKJtdWY7YyliG2LGK+jWiENL5UUaPFiDFLt+ejBQP
I9beSzpEZQrM7NCsb0dHCVLrm6aE6fz31RM8EkHVWNXhfcJUvaXTIM0Dn6VtwiJ2zhQDAHt9MZik
9LR5GB0Nmi8TRUQcKGoNTKOQuG6wzOl6xPB9NOwj57aTafSNvBsOs6IjuF+tHqs0GgliK1//gt0I
+9I3AvPbEPIJ68JPP19+oy0TtSYn3J2Waa7VOShoxHG5jwv7s+smkinFTbZGPZ9gOQJUqVi97UkC
bGoNw0i6cm9mt2axZ9Hu8im2b21FQziG3htNGts4hnKgx/YT8+MQu6m8fPBM4K3ITdImN8AiQFlz
QCuxDoQV6ynte0gRdpEofByjTL0lvo3RsnT5ZJvvsyLEL3clQ6m5VHlPwNslU77ZmdsdCStkO+pl
p+F/XxEhhZ01lV41oUmvlQWDkeSs1FeRW0kOs8kJmHWF548Kmib2kpU0SqZcg3usL5OnY+doutwo
saxPfStoQgT/h4pg65Cf6rABCrzQm+Vwk7nM9DUyZB5BejmIGmYdU3V6yCuze7r8VhttUZDdFWXh
scx+rO18hsLLjlPAPO1gHU1gdmHfiMRdlh1ReDCjUwHQa0TY8+Z0VRi1Vn4PEH9th7VJn8bFPCt9
hKOi/XHwLh9x+wWxXhrTxkDCEVdnV4vbqvPclwjbUq/oYt9IVDTodBIym246Gp//0BHc9LKO2IDw
9j/yXNReHkZBtMNl+hRutLSuu3ksl2A5ravCJtrCw+k0btQMXfohMBNTzx21DD5MdbIAXx7+5QVi
eAdeJLJ+FtxJIKy8FbWqUyfaVTb2R2bMV8rcH9jPppc4lO/VoUBFuD5LaU2zzQyATJ7cWx7llL4d
Wo98zJ5nOf+6mCKQExyXAaGnUZc6sOPqf+K69xrMa2qNDL7l/fzYGzLox3t7dyhBOmqHfKRvXEff
jBZrR/OwfJq/jg2ikORATypK8LAushzQu3SnQFcwyXPbl05RQY0AtCOg5PtQYLHcFA71d5vK+OOd
vhdoCYYsscahHxPwR07u0bVWWRLNIb1EIahHRlrNUmySwAimN4aARioCgC1/1b4hVfEl8upTu7fv
+tPfozIJBxO0cptPjmJY2HaTzt7wc/ab1Ce/siDfW49AbB9eKosWfkC3lylL2ZUKwg3ICTsZepxY
n67y4ToaJNImYw9BGWd15yIdQ3TfWWr95OYNLpZVuW+WbAh6ezppdv37shbhn3wTlQqXKWqRolio
VsWQ7wg3ZzyOwJeoo0eHSY72Ti8KdAQ9gvPYjjNj0rzKD5lylaDdYJL41Vw3vD8KrBW2HOhoVRRI
GFY7q20FviheyufdgafM1IMsWtxmgj9kxMGlPsrQh8Q0AwHVYzN9bqNfl19E9n1Bbm0zUbpEWXQ/
QlhFHazmSrLDZRLbj/F6BEFyYz3GliAKEi25a4vUy9WdW8iq8DIigpiiKSNGIgbPUVpX0bTPqitD
5tK+N+4vXPV6EP4bVu4mzXPaYyYOAnNtnbRP6Wm4YsDDMMjL3KJs5EjCYJYgnjpJqzJHZcTnLYMc
nCg/WmCwv66DC4cSRLJTB6Uy4DRhoeltOt8zWRFsW8u8XpogJzRLdWpFEV5fTe8TvfiOuciw7xwA
bNhhZf79ugbhPIJNZyNdDLMdsJkmS4wAfnu000qDhFnGUr8fnCGsGakD0+0GvyB5vluqvgkchVgS
X/AlPhQ0hA0wTcdC6xhS6iLuXVmj/pdkk+4b++amRxXGukc/0ktjAwDqfgAB36+f3VNxUL3x0O5k
mmOLXd/QF192Gcco1iF30xcCFip2NgZFfPUL5yLza/7jspS/lIQvHVd4aNYlnVURHHeKw/pIg1vl
RnvQ7tvfLEgO9T4KiUTJSw8oPDVVXCvJlln3yb11SvwSm+niY/2deNkplo74bJiu9W2KPaFIiFNS
ag6m/dNzvjw1TRHEw4nMiySZJqMjOG3poPYlWt9hV+zcM9QDQKC8xXa8xJHUy2SEBM0fIffP0/wQ
FJd9dWcSdvVyBYjo7xSN/Zd5Q6LKxDy4rfSFFqlQZRwvXzvk2DH5v9jKjRMhRvmjasTeKGMZO23S
cXVxdy7dq9wOswK9ZrK80BbfvaEj3FwcOW7BW0V94z77xEtzqg44JhetGIAL+SqD53zfjvVWo4nd
K5Fldi0yayD3LbqublCe3qVYbxIFLCieJwCDqlLM2PeFE4GmYE4xsjwqzgSa2RGCu9eQ0QO/hxzx
wjxFd6VfhxVAScmh8FVZ2CJxScSgdqhLUmsjxLpmx5yeS0vS27Klqd68H+ejlR0f8imy3GgysOfa
Ywds2/5P2176NMzB8BuDDCipGRJl9ZJnFdTjG6KCNtbSwqHRANcXg8OB4TP8W11Z+yVwd+mp9JVn
bT8Gsa9dO7ta2uy2xUOIjdAeAnNkAYNVcF3KqayRBUakq95Puy+88XfyjuneDFkwnhEg7mRbxjb8
MahLglQBhx02Re+FtRQAbzFksc8OHbsnZhJEiyvRKzIioslJBsXJuZtf9M2usBdPR81yLlyJJZeR
EexM0yR91SewbNW0eJleYOrqNlJ/XtaR20/0emOikqxGIClOOVbqGdfq7BtoQ8kC6y6+Ts/KPYek
nK6pdPnvlpyvn0lUmWU3p7nLY0xIgXk7hmrI/OkHQmuAzLGdDZVm7h3koo3DB3LRKGSvWMQW1ChN
1GZkFg5MBrQ3q7tYBc0Ey9D2kpvlHxJE7w0h/a28oxQ26tgWp/sD0F/RAHiKjvSwoP5b38v9hA3t
BWJ/vD5VYJalbjIyA2fTpy3dG2gQjxQiYfsNO7cm8bJAZaW/NOBUWZi+033WPuTqIV5qzzVrH1h1
Esbfyse9oSQK2EKdqu7wRPpjh64DurPu5q8xUADZmYZ0X8oq5tuS9ufyXth1dbJkxCiwMna639jI
Mrq5lyTYRepIRE1yf2JJTNFKVlb6gLSfZQGGuEqTU6GmzNOjKvEwMPWvIwHBp3OUqrJrBw5Dt+sC
5dD/HsPuS32sd1jhQ38M/hgQQJqptxVWP/oZ+ntkWSwJU4or30x3cJI4RyjQs+Y2q5rbEVrsQ1L2
5+3Elr0W6x5LFsGfBKy9vtMB6WxXoYFGeOjNQD1UUr+IM997sX4lKPgodNI0p8Gsh58niACyvXIo
jsMx23VX6t3gtz+wkg2LNcPYz4Pmx+XDykhzPl7xaeewUckGyIXaZo43E1Slx/xWHVR/qYprZpWH
Mo4krRDbuhowWmi+NBzdFjvWi2Jq5jqCrjauIYwPRpiG3ed83zzlfr+rjpjeuSp3QHK8+qBSeyUt
QjgQdLEA6ao1Ac+j+mVcnVMtk1Rbt4/3qjjFHrTcjrpxrF6CBHrHAfj6fXKrjr51tr9ZX7hvnaFL
aI9JwLvxIGsBlQiIiFgzLhgGLlF98C2mH7tKA2qxJom3NnWbCexsLEVFrc0SHEAF3YR6pfWGn3SN
h0zL0tl+BgVwmTM3D7KiImjsbjYM00qY7gNT07QfTVkL9ZbzbGOowNYBFo8eTxH/pFganZoGWN9A
SxXx+31zrfhYCO/Fd7DkHrpJP3RvrwSFE43qhPuMQdAszpOieRq5clOZ9tp+nFcigtUu4ZkrqYpr
i8m+QKMHKXeNFBZx+23+EBGlSLGbInIZ/BBlig9FXh4Ltfp0+fk3z2Fh7gm9ghhYFBveKODB6iFB
lgIbWMPExmtk9k1RG3/dDs59t1c6ou82R1jAOutU90d/DBVsTsFyDEQTaILczQfZWqTNe1sRE/w3
rS+XBEMoCAgjjCmSwJG+zDZXQ6XCx0bLI8B/3yr0ycmWGh2WPLXLu22LXb6fHpyAmy/3lJ0KX/vn
8kNtJRGARIvtq+gBQ2Oi2KFVN11nDi5MModZxq4sv3pCx4yHGZ4w3TmS6HOTLRzwBFqy0eMrohpX
kz1DgUO3OoCcbwfFUyOvKY+Xj7T5TCsiwjMtlarXCxdUlmk7W8n2Viebvdx+p1ca4m7AJaq1uBm5
9nlBh+4bj6ckrONyWvz2ITmBM+aHy8d630nPeX1Fk1/uytg3k2pVNoFTyhcA0zvg9t8OtwUqgMue
53BLTM1qz8Sje/2rhDIvDL/zcFaUhUSFMUf9gkVdoDyVeLLnzKy9xdq1HfBUEs9NbnT9n2aWeMf/
hTP/MItoqJJlKcq0wXnT5zFczs017zwfQuUEpPtQNlv94hZeOqOg3geKCLArVcCqfqnPNbbG3epB
CccfPZjW2cJUcvK7DzC8ubsfPaSalP+hI1N6YkH7m5QaTpRCMRt7PfWMMDr+TJ7NEzZA7ZTj3++t
e8tPYqBPu6aFM4CshfsYP5SH5LY+xEdsIvH1MENAKmtykPGvGONj5ffQAHAbXAR412f7cX6GZ7VL
r9U7G2YbRWwUBHZYdR/U17LhX9nNinbCGUZ7mXvIa3/qQ177MI7oEITUYGVyIIsIuAd1gZXERClD
8TrhIJNInT81bPaYkXl0fCLt9WDInHGuzC7REgxGOpJ2GQlYJkFGYQnGX0kwePo9IjkPM9SfZYHx
diT+qgrEpKhZYo66nnCRGDW4VX2eQIxP5kN5Nnb1t/8hMUQk5xNUD50iUlgtmLTNz0y9wjoWz06P
phLo8ZfabINYf4iw99baWSqT2BHpWQVPOSF1CdRvRJLG/RDouzx07urQCvS9sscA0a0uo8fD70tv
Kaig1C6pYuVQQa52XqzEbxLqt/PBnk/KdGv3D11+p5LGr5zdZf0uscq2oHYwcKg2kY5zEgNLl0wS
DsN3wEAEl6nIbKYjtB8VmpLzuSg8JUtCJTYPSW5f9S1GyM0B+2e0q1prMDJoLFiq1vtJAqxuwPAT
qwwYprH/5Y8RUiGETh2wcvFjZtPrZ6890l117fpIX42aVz8j/eEpd5UtiYo2b/o1ftU5t69MeGqR
Kp/RIO0PJvOqofIs4x91/CU526bMrKgIOkEng1m5CvioPy07G0OLvHsNkCEvyk6qETa5dkWNn3l1
JrMvZmUeIKHGHqhuWF2YBN0LwGEhXbUquz5BGYz1krAmaUyftNaDOUUhlpI/RcSWRHrb1mJ1JEHw
AQFkdHa3oNkFUcV05hnw3K++kF21A7TUp8vPxX/0O6lfEROkPur1Lov4aynt6OUllvl0B4rcn2V8
v0xoWwBfKYlzMqOtVlqLuqXPTsXRTD3mZTsnQHbTeeTt8SqKaOmPyzQlLyZCAzQ90/q5gM1He/QP
ZW6tI9J/XOK0TBIKcqa+cI3i4HttFyOAs8AbSsvUPTGRjDZdpfQvn0fyWCLIHqmUKRkYfFIrOmPU
wNNQd6fD98iU9RFtp6FWjyWIlZV2GEIxcXPRE2ZMfPfW+c2jWwXTDPTZelQfs2d1Z2IHOftMFYma
kt2lIGfVEiu92uOURnnKs7MuK0Ju15hWhxMELKmTNF4YdIZ6jzLkWQ8K6g2fFX/Zp59gAvz5MDxV
/5IVBTmLY4PklOBCFX3ygAHslTmUvS3DR5XdnWBMGdATM4w8QHfUDxrsmwzfUiJRYghNRwDKqjwJ
YYzfTPKkYWBwPFxmchkJwTaOBjQRUIURpaef8znogemeJK1EkiT3ZHIjtjIbRkZjorTIOzCg7y71
sdNkXCyRVXH8Vqd1OmtOi3iD6Td9EnmxQfdMsXZTRYLLN/ZS6nqvfZDSgF+P2SYRdj8pSc/GDsy1
uJ7+BcV0DC/Qzkv3HXY7IlJ+Zmfsag3ioPt6mfJWPR/bMl8pC6I0ampXVFaNjOFv59rZG7BVyk16
Hg582s4J6KE6Zt+56ccO4V/YgXKZ/DarvFIXuF1TSGkzB+c2sCk8LT/r9FlnsjUu/8Ue/6EibuTC
gkB0IvU447yfsQYMq8CuKn/8au9R0PksS8HzC7vwlCIIA1aFFznhbR891oPundgqPdtoak8Dhr6H
+m1yUHvD+nT5Hrd59fWEgjQMMzOdmIdx9YxhqB4zGloajHpQDdG/ezGXB5QruXNNaqGS2sCi9Elg
TEVQExoMtazValu8Xw/E/74io6q1Y8QzDhSrtwkWPhsSHfV+spRnL1zACyNbCnQJUQ/OZjKbpMYz
md6AJeHMT0/k2Jyzw3woJa6FjJaYiQImPcsT3tDVBWPIMaiio3qM72g4HqTNhNsX9+dcIm5YEzva
UkfQWrF59dIPFChhW3rKs11jATr6+9EkI0t+cdP3nuVfaQpS/H+kXdeO3biy/SIBClR6Vdx7dw5u
hxfBYaxA5Sx9/V1sz5mWaY14x4YBvzTQ1UUVq4oV1qpau8taEzGF9poerKRsQky3XU8l+S7J+f2c
67KXmq0gzd73Hf9I5etP5lBQCowE1oaovAmAkPP0ThsFdrJ/m9+E8LFMiSywFUM1tbqP0kvcWk7e
fm6jCynPx1f4Fcnk4BT5GtOARDcra+jDXg2sMFKF45Xp0wvrSLAxjzC+iS9Y6fbpfXZFUXYCxOEc
xKfhwvqlxfvjv2ffpbxpzl30ZFQYIAub2FdIc1F1KQ5SacqeEgWFt4qK8m/R1+QufEwa2+4t+BWi
f0zt74v+Oc2ejzXaL8i83Xm++FRY6pIuJk4YDR+M9gLiDq2Kb/mV4ejfc7ZR/igQyAz/6JNyiTDN
66amQ8kegrIr+6CB9Nur+bTct1+sZ3qt+4YDWm9QwM1oZagC0/11HfJnF2dyoZ3mvZ5pNtJwUFFe
BiAjxufujDDr6QLTFfgcvgcUlVi2yykONaGdq/XUqzMRZLfw23E+ZoyWoVbQhXIVIClFlw7NEvLM
mGuHcw4/KiymCeyRrzYB+B1TNSN0Mu+K7/FtfR7C+JPkLvfD18h2shPmlTzt27G9CJyNxTmbKC6B
jpbBPnuzQctzUWSH9E3v9Fo8upKep14VqyJAApGiXOowW9i5LFMVNaXpSRljZx0ei0pgiiIZnC9R
pY5mUdxhUklGGlus11U9BkpGg+Pz202jgQwMIAIN06HA2/o5awBMeNZrPd6F6oMSNLnTn+mlf5/a
Tu+vAAiOAx3JtPw7C6y4alvB7AA26UocZYoq6yjCLNU3KX8YqwUf7elYu71D3MrgnEkVj4qysLmZ
Vr0ezZtSup8awTLYbo9lK4NzGXpLUGNkJeTlwnaoZb/0WJFecTIP5A71KYr95Rq4/54OvGphzWLP
j2ylszxjc4qTbC1618Nh5deDz7rXeXWq34/IWwygOFWKi5Lqlz87VM6taGtr2Z2JaRaVdG6TX2q6
elou8I+7D5CNYvzERKIk2diueKwuF+sy3cRgBlkvs88oY5bfWbXb2uKvZbqkbhdbQs0seq9ON1T/
ndmcrTbcLYureVRBtoW4gmXwVbq2V//4owjPi/MXlNoRFt1hCOvXGXhH6wmkyc74/f9Xgd7zult1
mFVurG5WkUlOrFKWqCRY08Du3xmz6a3IsDpBu41ZE58PbEVxbgJU4Uq8KHgIJGfWMYjOSticxRu3
u5F/K4dzFVQnKIe0bHgXJF+qT8wITdNzYtTOXKdOol/S4lNFBfsIIuU432E2xJRSHTM7JGTcALZP
z6woLJoBFbhBfmF1As4qsC9hG5FSpB4AbgoHtGbIlwdF1JsQieKcQ9a0C53Av+MW1m1tXtLsOpY9
ganv+zwMQuJFpLEX6c/Wh/EZQH+w6fH4c322gzpA/cXHXt1jf7HDKsALUXR9d1MpUBT9LRJx6WeR
ay21RtbBG+mOES4+A8ogmDRFDR+Db/KJPB6ruH+Kb+I4Y0wlPYZfh4aNVjmd8ikrMKIseq3sG9+b
EO4YhzgfiiHCJWarWWXQAwUcmHJCFPDjr4VC3c9HB9THWEkM2LievRu1Mx3Ox2cl/DacyZVTU07r
DOvGwGjIWOvLBDMkBJBXits+0EAEkLvv/P45t1dPsnF+thwbgLJGH1OtbzuAl5D3Cx1d0MDa9vdj
1QRm8Fok2UhqFsme0wqaFfULyEscXbl0dHKOhQi+z2tg2QgZkSTXymqjMUDlv+SEUNe2F0Hd4V+i
09uZcdFpJHUG2nLcnx48yqqfXuoTXJ3LaGbF2yUijdjPNxoNjZlpxQDDnrXOWQb0OUYRyQq7gL9G
pTd9OH+Q26Q0E4MVD8HRLHU3bfLRlHW/194ffxzBHX2FxtioAt5Q2ygIVBkD9h4tQiW0Q3IS4U3s
9ik3/o3fKykbKzcoczhyaKCnTFzDzZ56rDZGX9kQvRh2VHSAnFcw876KJQmK2dbdmNwuyeClkmeI
irwi58Cvlaw1Jeu64g2sfmJrLNUlCdQzintAuA/7MLo1n48/2P6VfYUeBc2Gzg8irfNoyXqNg8Tz
0FGsBzq+T/V3fyaDM76RgZ03WYX2NZ1bz8r7L9pItbuxisbgWNL+V3rThv18Y36lIpdZ0gGUJ1pL
r2k/V3HhalXspJKg3is6Ni4W2WqplzHSIbcu6JUcJb4sVRhkbv1jfURiOKsDir3R6Qu+DqVPPUpL
GPkr9PBYxr/4urdD4+JRPrX9sNQwuR/jvewhOJ5M3w7zk3RuBV9IJO2XokvagM6shTSGUBOfNKxY
y3cGhokZmZBotVNgD79UW9RCh3mj2hLTs0ZWR0lOS3lf1d7xEYrEcK8lvVDVqLKRixOpuzRt922W
5HM6Lif0kAUZ+H7eD0xiWwH8Glh4uGDRy2nZ91lL3EaP3Ka6pVogSR+yHGV/1U3T60q5nXrBm2a3
GY9MiAEUMy9hceFw1aWVqhUqZcrd6HWf2ZRBf8oiN3uZPLYEjFm7exEwN1Pk15D1JpNT1C46Q5vY
KquRqU5HK8de/tDyeTj6SeoxXv86burOaBDlgB7vT6aLBSUM04oqqHuwUAzT7Z9D5JzTZMTooUk6
G6aNqGPjXx1Uru1Ln40n1n91VewKqQJ7EZ0i56ikaChlxcINMOBBhts6efgz0+c81BSPiRKnJp6h
SecSeiqW+tTTs52k7rEg4fFxbkpWkrIGMTgrsCgfVDe+6mCFmK+ZLxpQyTDwfamCWDioK/JXfGM5
ixpZAqwvAvJif4lk7Xoq+iDSkQ+OyycLrF6LKod0zm5pMUwOoNPu+3h+OdZd4F/4fvOs1hoQkqF6
pD3I9U08+VMXRq0gpu3nbv/YJ0/EBwjmrp4yFJXY+4qhdoPc4iwGFf6XFOdNDudMgEINas4OsbP1
WFt2ClO/cJVb1rmsLxieE+TyghjK44iaZlHPdoXD69SHxX4B+4lDU9GjRHR27I/YJB6GVMRKx2Io
W/bowh+wIYUQlHL3NgNSWGGw/gBY58SUky43Kmkhpr/Wkuf0vxNgsyL3mwAeOkbSdSx91XgnSCfm
EUEJ5I3Qp79SzxaoXrHbMF2JPtD+zd4I5RyjKdN00EfgLqWJm1TOkDso9TjdDQ2XHDNSjtY6asCm
U3JXxEskOFB+RVBZ6rauMxjHFC+PZW+eJCoJHBfzgL/EsY12nIes69JS8hU1/SYqnka7f6rTxFdL
K3eyJX6vmXJomaKERKQW5ytzae0UzaqRBw+Vk4xeW7079ki7l+pNKb7aPRax0acxEoI1y725ssGY
F1mWA1rMp2NB+/53I4lrmHVN26+tjS8kndLb6Xa9YqDDY47t8xYUaaK9DJEt8tOoPVWHBfObLBle
gzEYfAtwTajXPQLwAQsvIeP6Ro9OJFd0npxPhHMH7qaODt2q1SGVlqDP6/vEEJHHsmh/YIv8bGoP
HPfELnCYCXiXV9lbrKdc88b+XRxNArMXmOAvvMhmYg5ph65LXFzJ8n0uGibYnbjZuCoeZd1sq6Ys
JATmzmezFKzU3l8w7xUAfFWU/7IE/ujcuCxKWQcjphY81HQBoCeaFTUGCmYf7zJAvYpK0vstzo3J
cx5DWyZ9zntmDHdGjWG20qOPA+Kx8VxB4k2KQpTqRL2Th6Kp230z1MGlCLoYVeWTHc2aYpK9Arvk
30ewAxqnNRYkjP9yw8D1AEBAsC3y9CBLWjaJPKO0xkKlhTFsR778eAeCX9x6iu7ib6UvncePx45k
1x437yZutaSb6s40+gIVI2w/qncRFei1e7U2v5/zU5NGBrNW0Jcuq9hdyee8AG/oOzm/zkVoebsf
aSOJe212ACyXUwaEE8ltMBtWYHVdKFux/2cHxrkk3e6oljAUOdAVXZWm9DKNy/lYxP4d3qjCVN2k
TcporuPERq+SsxIQfz5FJzvM0DIV40Lsv2E3srgsY64SamiDjaHNGqaHxZrVK738CfO3F1137E/a
heHECJOb3fC/Ecu5jkxq89leMRchh+nt/FX62gEOuAiJNwXx9QpwsuRWDXK/+yIKKfuRcyOZcyPG
aBWm3MJO9KcZ8AfsudS+/zp4/a04Md3/krjRKrC7CFH4sYxobLt4bfBalzHlq4BwraucRb6ncew0
w+jUQKGXn6VccyipA4EV7V69N9l8qJGrVu/T10FSEkwXFg7G83rCMAPigT/dkzsVmBz/ny3O3Zu4
EcyZlAnCvDgiUDrSZRTuR0cl6JZHj8f6idTjLGiYEA7SFIZbSLHbRbqnVFeUhCr52rZCsm+RSpzR
pIpUALIBNzI7k5sud9JT/8RWgMhddEIeXt6yfmX1/lhDkVAuXZXkUlEqFeFVse6Ay73YuaPN4bEM
9i1+CeFv34ofBh6TQqummhWhrbCTP6/oS3XYvS2ej8UIVNG5MGDkRZNPHfbCDHu55FF/OxeA8dcl
S+A6X596R/pwUWCajLJsKsSz8WuksweTW7mR9yV5zu+xjBbI98tdvro/Ngrsaxn4iyCRcktX1F3c
jaubc+XCRNKrwJwjrMBUPFnxY60KqhIC6+fZHBc1meQ4hm2o0eREBvbCAEO/lE4/eoWlCVyJ6Oux
n2/iEaCMIrsuEMRRbLmMpRmSFX2KVFR4ZPZ89O04v4HJhkJa6xYxocbaN5gpc9kxp8BKPmE4yinj
5yT59mdmyfkQOymLtUbe59K5uEtsjKd3njkJPTH72EeKcd4jyQ2ttrXXYdjJp491sAL0ovsIwAun
vEj3InwCke1xfkOjFqyhZ0FHDWv6IZ1T5/jYdvuMWNgxwSchG+DB4m6Z0kZYLx9SHahyrFdPrxS0
6qHSV+3Ckv/0yfaOJe6ptBXIneCakkhJWkDJxdK9bt6q6W9Y+Pb3c0emWpM5rsCydtvE15fHxAgG
Iig5712ijQh+aH/qpiEZbSSOeXSDWauZPqVE5P0Ex8QDRYxGBNI4gmPS7tbAetdWTvwoPbFZRvZ5
CIZBwej00HjVuQWGQ5ajv4TqcCDiVNxNe7a6cvaRJXZTyIPBwmXxWPjom7n03JxVzJ9qgkeoSGXO
0S7DnEtGi8iskcck+ZjLgsHQvQAJEj4w4xJQSAEE/GffNy1ZDkxWWEZTg70uqrsrVIRf7MV8xty+
6F6JhHHKdMUkFSP2Ld3+6xzUZwyTsSKLW59AQTz6Ggb1M6ym/061b6siO+KNe1cL2+yzMYXfHWJU
JFrPNnP/+P7uewwQLxkq0cFcZXMXrAf726KbBKUC0wX2V3vd3UK3wHarypkwT35JTm0oGpjb7QqC
9utvqWDD/FmzcRqsH4N5Stx+URXTJaoSrip1aVF9okCS7xvJiRX5Oa5EsnevOwaIgFYC6Hid36EE
fv0S1wsqE9Ly1Lemo1A/G54Fp8qMjw8s2kYI9+W0pe9INeHLZdclrKUJ8/dDMHgMak86i8xkt0Ox
lcalASm0oVjgY1MsUWie1lPs2+7yFWvHjno1nWQB5NW+zWy04/KB0c4nleZIO5Sn9WvXOvVZ87In
wN4ojjE4yaOFjTURs7NQSS4lWLLKjmc2htZ6DEcs9RewjboDEPBV7D0AD/NR8A2Z5R99Qy60ZTld
zRkUBIBPUj4k3zCL7Vqgyh5P9me47LvVlUL1BFDI2CkCUaawuwO7/aTctVSMvp0yGw4HHNNn/Qnc
HlaoeSvqW04M7CaklyWgKfEXAJKyOSUX0crofqR4+8YGd0OzzPr7rdij68XS9RgzZWaoAUJNlJLv
e4ONLO4RUgwj+BozXMlXPg6ncltQvrBBXdGx7sakjSAuZtiYc06VEv2oJLmtrMWZpq/HRiNwLjy9
L/DP1agccDMG9WOmf7KTm1lUSN59SW1MgwdqK3KbqoWBXkZ2Ni7SlXluveSe+OzOa1eS33j5bQpG
UjDCYHq2xgM4Dwc3C0XgV5yqmqWDmgdDHaD/lTWLyNxZWprS5zQyBn9qgc+fyp5tSGEa24IwzxvH
33J0BfTW5g7u4tSMVValUu8bveQooNp2UnUMrUa/0RfLW9IMvIFZBlalIlyiXtCM5QyGF85Pr8xW
Hpfjug6+pv3V6vZ9b8oicFYuVPwignPehRGZy9yDNUw6FS8/iNkAWQQ20dctPNG93v9q/5ymyblu
e8w0Oqn4amYzXMbKcNU1O0lzEfyne/CLUpyzLppByqtyBjBZGU7jecqDNj79hghNVS1TJgYIiDgP
GaMu3xRW1PtLbdx0ZALnILkGBqh/LGbXAt7EvPrJTQ4Gb5FMQx0Pvi7TO6WLL1Jaucci+Mrnj9Pa
yOCuUmNOadtTyDCV+K9J/7BqTgUOgyG9bUu8tC298dZIeomqyhuKd21thcd/APsam0j3i3wuux2W
dS7mshj8riXAB6RgSdAsr8EQWpdHrjGlggRCdKbs55szVfVuziqs0oOr8oHocCCCGgyXrf+tDxBH
LZvBSBDO+mhBEyDem70/Rjc9OBvrqzj9XNLf0uJNCpcfNGorAbgJdJCgYAUUfRbQUbSkyCc9PzQh
NgGzBMbnCOGMXMOgQV9gIcOnL3LrFLdYVwTtZeO1WAZi/PSBqAq/6x/eBPJlx5pUUb80JkxBOa/Z
A5mvjOXLsbXxnY0fSiHnZyM16KjxqUVsVqvWAebWlx+Kl+GFuDkGOOMbFOI7b/bLx8qTziLUJvYx
fjHxjUwuxag62W5zeel9STVDI1sciZYhEIHcSYsSp1mKCuCtIi+4a+cbody97opoAAcYxb2eE6fQ
3k/z6B2f5a6lbyRwNzebpzXSAQPpV4PqqlrYg/xP1a5p/nAsZ9csgHmsE1Nm8BTs55sbKxmxpJiV
3flN9Q3DsI5GKme2vv+ZEM7Y20gzk2HChTJay9Pk6WRV09nqEkFGcawL4d+eVAUmKe1gCkNcArDA
Xigoa5fGk5RcZAAiUZzVNetIl9XQYQC6dZvbku5IRX1jgaZXFEL2Te1/H+iXbEzPAQoxRGTwxwAM
AbBo7NZjsrF1qjOWQlz5ZGMu6dvx99pPzWxTx+oFsU1D5tTr615LQZ7c++m0AnsKVavoLjLxJJqf
tPRLWntYjHPk/q9jsbvRaiOVu1WKtpAx1Qe4qBFsZFl1b04on2lYlE2T53WWRKBLex9Rl4HIjhED
Tce82c+2b5AF1D9TA9fRP+XEdIz1dq1FaYZICPu+mws22wAEipdx8NsY8IZS8XE1Yk/SE0FkFIlh
P9+I0UASmbU9/MUEWMhu6ABAmvulnfnHn0gkhrmtjRiqFXQaQFvrz+CZkq+axBfOeO95vu1X4WJ8
UY401mNYQU7qEKNIrol+rfqQgGv4WBeRIC7MV2BZLNQCuozFR6qeTa1w08ZbdIFX2hfD+OpxlbDA
yemTRFaq92bb+8qAvhTxlsSfx8mP/yuKxGv0xdr//wTxo3DULKa+osiT6Xfc2LhDLw78YxfJlf4C
ZbLhlI+MakD4xme3hA/AW7Gcr1ilHnMguYwBtXcJ3q0F3qtpWLdAoVa9/8yR9beSpmVaBO9Tk38c
NBntsHeXI8NsGo90qVPK4yWZRP6dRaRflfpHzKuD3Nj5pNNVyaxk8JthuSE1cVR6bTWJ2/e1q1s3
be3E9u+5ozeZ3EEmPRL1bJ0Gfxk+L9HjVN/YovmxvWCiKwoaBaC0wMObu76g1lSiJq7h8eJr3Y59
lGbC40u1e3AbCZy1gyeoLdo5xftwUlSvl63KG5f5LxJb6cfejtsAzATqiSrWGuRKqXh/Jp270omc
1D0b9sMWVB5aRequQxHMiXU2LP2c0SZouvK7bmbfj8XuXvGN0lx+k8a5VNhAffOV5bZaLqSI0bvw
TOuvYzG7zhc9QNw2xbIJDxtq65aE0g3EEETlNnuOxqtUhPC6+zBhc3f/E8LFqyEz66hJ4RWTc3nW
r1PfOlvP2sPq2hcV8BGxCJVv942so2MAPB3DMBQe0dku87hTDVw1vfXLM8MELNy+cMjgMKDXOhQV
SpgF/nK13+Txe19yNehKjveXH62uHp0IRkuWD0kXkF7wjNz9XKouY8CQAPSNBw/oKSm0IoOr0qTl
fiqtx87swEignI6tYvdOb8RwxmcC4BwPL9j80F8r40usPP7R7+cfjpmm9yAgx0t1lDvgBiBrckfD
qN//jhQLD1Q4J+wUcGYHEOFWlZq18217DXO7fmnz9be+x5sIzvlF8iAvpOkwIZ4C9HJJwnmsA7sW
9TN2nYH6jxieNyyP1qRaFuSRdmXe2ZIdgmf7aurVcyGL6kv7n/5NFPdIrGVzzNcCFUY1Nq/rNvXV
VDSo/S/X800G92Hicawbqgyoxplu8/KDtsbyhthTLozLVDRTKlKJXapN4I3bvpYqEzn5Ii/hXMdX
VU38Y1Pbd3GbL8QZgmV2tlKzY+suP7BRKnd0pntWo2CIhSKHIzxCLiYqVmUak4LcfAZcOzxcdN9M
jvLwoxMSeyLyFdERckFwoLNMMccGhwDInDr/nvaCt4bIwjmPQ2y7QTcXJlEsIPsAOHdVqn5svbS1
QNCuB9UUW5MxPaqo/LZnFWV6JdvsQT81fgF0CqNIAmP+HdfzJoWfNVcW05L6uer9WD2BC8rR5w8C
gxPowa/NxathEDlT8AS4Q5gLhpvIk1p0+V5xHG5Up3bzcBa0H3atYKMV97gt+0zVaxMlqmm50+mH
SGQEIp0436PYUrWsNn6/VV6VbbhGmBIS9Gj2L+pGB873mGohGUPS4OKg+Xxmzegq1B/XkNyxuyPe
CNxNDTbymM4b56MZiazMq4qir1o52Rg78vAw086RykfFmgXPT9EBcl6oiroMnXbWHkI6rgWd6rWD
YABKpA/neGoUp9DnhmXT5bmgKCIu5wIdX7VylVb0Ytq3Nx05nGooNuA6fz47zB41BQifcHaTV3V3
dSaYOto/rrffz+kSD5ZcRCayqZI80uadql5HomGu/eN6E8E5Ti1DHtkOpPctRcY6+dS214O2VC8J
TfLz2kSDGxmVIrinu85UexPKOdPYToZBbmEGORq/hoSBp7ZxlOJiit5+ggP8pTivdVojW3BCXXed
9hj3NOVgaURDOAJ1DM4MqNGynBcdpwZRTrv0xerVUeaWsygxEdgbPxBpJXqf2x0auH1WXbKlu2Tx
d4HbZn/rLy+Ft0/D9/yXSlJGJYP76T2G7NK50u0PoKw4EO077ecIG1mcq8ujrmi7EV9HH9vrecA0
pGo4WVHcK/VyXlY5nObmnDaAScQMaFKXDYi9qMDf7luIZcl4igGO4nV0ZeP+sKFRRLlEOj+XpsAY
x4Aqt81qPx0fq0gKF5jGuK4ivcV7RSI+6FCIFdJB4Cv4OaYfVSKMg/xPEz44zUSb86LFG+9dey1f
WmwOjyf9U5+ANpiNn2SuKOnat/s3idz3s5ZmLgzsLPuDaoEJ0zNGkD9ZT0L+o32zf5PDTnfzjUpK
zMSS8bqgcfJsDsqHylIFBcvdNp6+OT2m60YG6v1Kkiu4WgnBCkvlaN5jdUMyJzr1iyMHmMtykoto
gnXX+TJqR0uVbeCAcUKrkg4AbqtQ/QIGY9E4MVBwlw8SCLM183cir67qxEAlDLzj3AQU0erJSGWK
tLJuvcZc3JpG16lkCc5x19A3YjhDz0EcQzFbwN7//U0RS6GkpHelNgpu7b6xb+Rwxr5iiqeTVBj7
cCGhnTisiFKF0bfxMgHbI0QbIBTVmkWqcdauYdG6i3MUiYbmK21l4Cl5WSyiUtgXAuICVZEZxzH3
mTo9qefa6lFVo3im+/16E4lgq/dF2CinyaaFiWMuqZCyaaQmmwHRZOVm6qntacb6RSlQWz52ervu
wVAtncg6Nlp57Idl7sq6kpCJZWvkk152ct2pqeriae3+mSTuHiVkNlJi4HFmrwbg71CIfMjR0y2p
QKPdo9toxB1ds5rUqCYUI0vzXZz7dfYEIL8/U4XLxyygdIEFB4ZtY4JwSHqHKGAxms/CFg3LsX4J
9BaImYFkAX5Znsl60MqlmfS882WilWBnWHOMvEZKi4VMkhaTm5Zy+q2L9c6vFrN5INEsvz9Wlaly
9BdwX61cki5PWJWli6cnIxr6UJLBc91auvSVbYQgJR1BOklqYFIcS977jlgnMvHs0UFOoXGHDLRg
ewHTQO8jmDhEL/+SLfuqaJdSYJciOVyeq0hSq0YKyq5WsTym5nhfF8uZNqN/rM5efNyowzfBKmPV
0mhOUZuQx5Aa2FYvRdiz/Fr8j+xiYy6c6Q/TSiPslvR+fr0Gs9fdKl/bs/EKRJuGNHWMPOjOQBG7
iFDE9l29ZWAJCP/pGOr/OTJXPTgSUjlBV/wVGae4oTcYgbo2wxZcG8lFf15EONn7hvmPRH6HZrbi
VeuB9IUpOcNZkRDIViS5cgP/VaWj083110xF2fb4K+4ZC1Pxbz15MMCUxvagdxFOWJkxEy1XsqtU
vQHMOckMjkWJFORCWbLM+kwpEu+1Ni50iN5lS3/CtG8YlbZDtPiln+YvxyJ3tbNBzMd8DXJ+7spl
bVeTvEP+IRmPETZnVeXe6lTBvd6NODYutmkBpgfTWD+byjjPqR2rSEib8ooul9HG1MHwcTFKgZw9
ZQyMULA5EWIZPE5JFDfEXCOz9UEA4dTNZTSfLFELYk+XrQwuw2nstZ0mGUaIXDeWEq9UPkr0RdWE
0F7qjhvG8Bpa9XCEsv1Km7LJfPtGTy1bX3sfYBAMPqn9Uk1OkiPpjd0+xO6DCA517/Q2AjXuudxa
TV7HGkyhXVo8hcinugC9WJK9HFvcrld804tfqaLaaBZrCY/VWnHk1XH+HuYprHPvvZctDYRisowF
LZWHl6a0KOUkgynk1z92Gphn+i0U1FcX/CZK40e9sjxPV3sYe2SFAfJEp+k7UKc9xVLhH5/c7gf6
Ryekgdw1sjvDplaGNCcvrzK9PVG1cZbZ/HwsZs8LbfVhhrkxvGhZAABoYUikVx/zWH0qowi8WkZ/
X6iGO1cT5tMXQTts71KhM6ki7GPiH63Xn0XaJrDjbDB++JO8gvoDY8m9SxvQpgveJ/sn+JZgcJe3
mFutyta082vD8hVdC5r6XIh6rbul4k3c19hfsTlA2dS7dsljaONGIfGBbOFi+g/YFlJYBLanPh5/
r90LtcmauBSgbYrRihME4ma5S8Cvrj0f//7dQ2Prj2AWUTBZwP3+uVfaVh4wlmnn49fV6m4KGQAd
ID8WZGW7emzkcKEowZq5pKUYqNZV0yv7+JKk8sOxKrulLYayQ0zUY7CNyBlAN2SYy6whg3FNrdfD
TQKGWnqWr1njwxJY9e5F2ghjCm/sgMSkNToNk4uA28P+2hQlnmZOwB+oDC/rksXT+wXwfupvDexa
GCQEqr4uw/dxXyyqNK2yLanzaRS7C3kexnOZvtdpK4i3u18MaxGASFYBb8KjTQ0FCKYzA4aOOkmR
qu46imxi1/YArqpiKQcPY77rVgPnA8BfiLYtvYtWwJupDzNqdQKrYF+df/Fgil83bWJZxi/oS1Pb
lP0Y0w7FVSXQPHC9zCF28PzIKbzkoenBs/kbJ4c8CINPRDMwksH52ETvrHYoMPy00sGzrPI2NUUd
K/aReaVsgio6QLMwUM1vFSVTRutFghFUM5oF5exNSQNjW+7UkfjrbAl6B3tfyiYmOAAYGxWkcsZe
GUNMy7XF65A4dufmxQL4htPxl9ozuK0QzrBVixZjB2AbXx1MJ9c+lygCHkvYfdZsRXBeqCHLSluA
YvnAernApM9ZEHkACGLwYualD4Wo7XteYiuQe0d1VVEbw4y0i4TWpQ4ULw8kt7xaMkcLi3v1FN0y
/tPmhAW88FjXfQv555PxNXYNlCKEGjLKM0UQ1XBH+uDouidplouFFMHBCtRUOfvoVLBhdA1CfCtF
vtKBUcy0b4lsX2NsxMtq1AanMRZEFIFN8uMv+izLoLLF0S726M7TX5OqOksWHJ/iXu6C9y+yTNSK
UbLhSoPFmpZtNcJ5zK3ulA1IPvK2/somlRw5jwQBbFejjTDuFIlB27xcUCFpzS+R6Uv6h1zUNdu/
ARsZnG/q23JZ4x5e3Yy94nYKrbP9TsZ7ymc87gyWazqJOhZ7Ra/tGXJhuS4aRasVhOUxsEBxR8PX
rWPhZu6uwW804wNylxV5QRBNSGOEOXDq59ltl97ppEs1vhybxW4WyEIK6LqJBmRy9ik30b9Mp75Z
Md/jZ9c9wI6CDqzCQw2cTkZpSYP4qRNMqPAkZq8Pka1ELotWsyYjaYNTzM6Do34abSe9tYPGLVz1
mZ6j0/RBB44Em2MUFoOYTfwSbAxLtS2024nMMzTYzTi11lq1PoMvlv3Ejc7knGMvJMcqdyNQdPfG
vQnjXQnWhHJZQkqFKXbJpZH1IZJr6uldUruy0ia/40Q20jjbXNLaWtqkaf26J36DFz9NJJ+av/P6
tjdiuI83VJ1CaGqjrmDJbkbq85q0Tmalv9EI2orhIqisgLKjLTFXAKaGQK/La5nOJ9MoBX5qty65
lcOF0cwifaFUGMEYA6AyA1NAMR2gbYBiG3lVdV8AkNTUnOkh8un744snsg4+ntZGY6QUOQKAIIv6
c1QsaIB+r0z1z+yCR4XO4wQMTwZcMY1ue/LJ7h+17MuxKrv+6s0m+IrMRCtpNtkDwi7S73j832k2
/a5J7U2eGqHVilIRwcnxlZm4WNo5Yo8ji0Yf6kE/VSQJANIcFsT4MzPUuEtFyx79tAofyShfzCFs
57thFniJ3VC5OTzO2ScqoAIqhkUv9ZcajND9YzQJygm738fUgQcA4HE86zktsLdsrDahrR+lpuXQ
zsp8uSOZb3YtoDSlptcLp1iNQfCu3NVsI5aPLJTQRJHWBmumiatFpeHEEkBKbOU/UqT+CCgbQZxP
ymiLcmCJBLGfwDJNp6vZHINSEnlY0TGyn28ipT2TQRtilL17A/T0xlU8yE6FZdayeVGTxDu+U7tP
iI1OnGNK2yjFvCjulGbf9PWJLO+Pf/+uMuitooerER3VrJ+VkaQGy32N3PiT+lDrrTvnJchR7zBN
EA7F+VjWri4bWZwuZW3Nalfh+5jdhyx9n9DfuUKMVQVVGUAZqdz3R1e16MoclcAZlC21nD1NkuJX
Vv79WA3OnlH2I7qBkqINlgNUZnTOng27TdcxGhJPYb17BHAjLR27eXcshU/IfohBAwIMucjWCT/5
OuUpKlzymHhD4o7X2sl+xOfpHeWiuJqffbK9/4qujHKmbKOZydpjbHKA80BGjLGwZAZ2fiqBy9We
XWsUeALOY7OC6U8SuJNLNKWCvpn0f6RdWXPbOLP9RazivrySkEjJS7zEcZwXVuwk3Fdw//X3wJlv
TEEc4U7m2VVuNdBoNhqnzwGf+M+y/azlNz2WcBA5cr5Bp2a4OMjSWS3SKpfA43ETt75Oj+a/peB7
94S9QzmolWWZh2xKWTYBdSNhVHregVqZSodCEXxNNwIAbqxscBcbQ9dGtC9hY/nE5OPLfUxM0KMv
GB4ooJIiKlPP6JV++6SBOkMDOEHn+8CYgNQ62kWoUX8NQO1RV0VD4Te5QhtMgUnALuN3C6IvIX2w
/BDEO7t4rmry38GBV7e/zPMzPwMoE9W6jSVwWWHiF7Kr2U2/z9BREM1JbEbhyhBXccVxMdTdGIZe
1F3XYemOxfdE8qtMRJC3GYYfdvjpn3kcRnsa2P6lT8twS83UzeWvglVj3+wLq8YHojXQyDRnOCMx
Dr6CoZeus+sWg8xE34OkrnBFbRiRW1xYAn9W1m0BtyQTsIrkhxE+j4Og3uK+FHws8JWKaqRqt6Sw
YWBEIipfijq4vG4iJ7hcZ+ANMwaZF1KEdF1jcsW8HkVaUSIf2E9YlQnhNIapjO6RB3Jdtwf9gFN9
v+zEP2SIv4+MwSW6rkqnAgIkElivcGCI8epgaiXQP7Hm39S4zasqSOD8g8TZxnDlQotOxNRRplOM
Bwn0/ggbOWSE7+Uu+rcX5zNjXL3QjnROVQWxnZojXvK+RWDltzEIJEmCwkQUDVxGsI26C6mMrTKN
KwWS7cq9FD1e3iuBCR6Rh7FQZ1Y6mJCH75HduImTuZMq6tOfMdRxOZzHkEvpUmh6AjPhDQQ1dkuQ
X6W37B05IsLGGzvoF1IPDyNPhs5oS3ZIFfC3tgct6IL4i+3OpICghoiDh0fW8sHAI8rNOitikFkA
QDN78+xO19kRgrt3dszGXZUj2sFe9xQ+OIJEwbcXz+xymUKXS6mgDs5YLBvXQzzcmfTHLKtur5ZB
aJv3tDF3GG3HWwU1jp2c7nOpIeEQEiVTBPUtn1HAzYl+GT7MQJsBQ8U/qBuD7fTqqJVEmpcxCM0I
vdt+7r3LkXpuRf89U2yAjQivjlzPdk6HIpOkBZtovi399zQSHLazrKWppwa4Dwim/8Fpg1UlsuUN
0EdlNH2ZVxlecS2jZSu9CNEV/EeSt8j+vkrFTQLKpbbJShLON+WB8WSGRKt2kuUtHgvXhIhM8sed
t8hFjZoNViI1cklG5agNtxmwxREeTy/v1IYRtFMsMBKY6GRieOjULUszYnVBU4zEzsHJbgbrKqsE
H2KWYtdnHH5YkK/CSAPwjSDC5UxE4LKe66quiFVGnjq8FNK+NSCd9A0tOVmkY7sReTCGdqwJTUxW
hJ76owxDmPZ2WZHR3Kfdz0oRDcxvLRieGDULarXY8jORCdvAHNTYQvCnCQp5F1mZK4swG1vhDR8+
jHBLhq+1HULXqCIdkT0m2YHBu8h1SkLxKLfcSIcu8S/HAfuP/CatLXIf5VKZ58WK4orkOhhLrKOK
l52peOxLwckVLR/3PW4GY5oVu8mI4zzl6eMESIKoNt9cPTx56AZIiEEvxKu9GnkFgJIkpYQJ2TqV
W+ym4G3yoh8aqN3+HzpNWz6t7fGpQQuppdG0Ijih6eCWn2NQ2sYk8ZcZUu6Rx1BY4mlJkVUuPQAI
UTkpWEvIPETPZdTsoyK8UpX4+XJgbJoBUzTaFBhyUGxuw7pu6GZraJEgLJTR9ZMyPOTm3WUbW4cW
34u/bXC1U9SqSq+okGo2IIWTHnLR8OLZB5iloJUBfuREVctWljNkueGNHjuI4Ohecc9wMNghxLpb
+8Ig3PYJXRBHV6Fxz+tVUMm2IqWKS9Ifp728w5AcQQVaeLprteAgZRyDU0our+P2Xn3YZH9ffaPM
pC/krErxxTC/2vLXTPtVF6+XTfzDUn7Y4FJTlw8Y2KBGQXRfP0K18ynzO7c4yHvwOUOaMdqLasRt
p9AmwyMbXtn4F21z0lNb1cYSy6f5s6Hualn1krAWPN+wGOMToKGpYMNln48zyTNAXI2sM3Icp6KO
wXwLTbJh8FtoY0hFeKsk6WOPLrCJ13zBgm5lXqB9TBuCm6Bc5Yni7SaV+ojigDW7Zb+ooI3C86UP
Ddn4mWV7lcyk8/Ofiib48m+nScNUVMweyAABcSfbiHtZLqlSYie7A5RA7thsN3ssZfzQYyAC52z7
+WGOO+RO3duJlWIfs/ZLrD4tUM2wXu0uErnFvvBnG/nhFg+Z75fESWZbL4nWeYCUX8W4XSaSy6Qf
7CAT00tsxqfhoKBWTOjl8dMrSpQOy1jj0LV704+ucrTY5pcl0O86t3/vn1DFUwQJ8+wm857QQFuA
ATrs3xl3nlQm7dKU7KR7pr7PC286KEG8H7x5r5LG9meCgvHPjuKHVR73YbWoFJWlLEnp3M/yfpqC
IhZgqjajZGWCuzmMkOcb+yIqSWVctWAkWl77ChDPX4JDt1HNW8bKDAuiVaZMTLAehTkOHWNhX4ji
ZpkL3iPX/gQGeBfiw6JbtcgvrkYAAleTHfD3kaYEc/kYp/oN6HR/TTFwY2OtmoJy7uwSzwWIzVUH
yRIiWjHY/l4DgfnwiXmX3mpsGlEQjJsHYLWW7O+rtSxjubEasC0RIP92YW7eWpXmNo4I68Eq0LNz
vTLDVnhlJlz0yaExZnu7sfSW6mXpriJ99OrqpyI9XA4PkUdcMVw0Tm2VMU7XUlwPZevJ7XO2iC4S
21/SlUNc/sUNVutkpUDiIKiCSQbwkfvW7pbdbXfjkH854KvzAcGl36oq4ySfcWPWAZC12HtQ9WuK
Dp3+dVSfLi/f9pcFb06mhWkEZETWpl9t1aKp9tTpOMTT/rfGAU4XRJw/Te/K0ZLhiaRSN4utlUEu
a4QRhEGUEEVJEl73VmD8UUBYmiZruMPKuMueOgTRvXlqs7BAcUBBMxt5ZZvsnVAW1G+bSWJlhos7
pV+ihcooU8dOJzX1VVp7ah15evt4eYc21wv4YgivYugSz/icP3TJDT2m8Kf6aepvsVAAbNuTDwP8
YS1RSuF0F0g/4668ZhKbU5B5E2RrGyLvDU92pdS1vctubR+pd+J6fI/ZWPGpX5jgVAaoAf/OeqrH
FJsxyz5Z7xA0Vtg4hud8FhjdLDhWRrngy3SVRrO1sG+J9pXNfi8zUe5REDP1WsldBHu3mQdX5rhP
l5qPGSijcbhMtXqjNb3WIAvpLo50cApKjEw+XPZvszDGmy4Y9PCOrNqcvaoNTbNrmpKkENzJ7rug
OIyH2hc9dWxGzMoM94GcUgAwNccsiGXHoadFahxUlQaJ1tzp3AwlkHvZrXP9YXYnXBlkZ2SVpMxo
iJNGkgvCxkiVa+pLnnIrLSgUF2/6UpDSw/PU1TCK7LJw4L9jjPFYQ+8IyHFeskxOnKKIS3SoBiRH
FqPRUb37LQCTCgiItr5ja1Pc1plh2mbS1OMLA7n0KN1jkGl0QkHS2qxFgTFQMREhqzogIKcLaU1N
UuP6hNu7yxyinvYcZaRVdnSPh14PC4ynA9x2Xy5v4DvmkV9IxwGtr4K7C1j8uYiRbH00+0StCIYY
rhWS7KzbdscaLwuhHhB+XvpdgfX51bxV/eKT8Ia/tZFr+5zfeDOzAFWzMpKDtQxjPMQZfllobmYo
HHL6WoxfIYS717SUaHkWXHZ+67SsbXMJ3IynsevLaCJhD9jVaIyfjCXxxqS6rlpzf9kWT0f+Xjqs
jXHJfI5DpRqMBPp5h9Dv/cIfjo6vupkQPsAqHm5H8SahAkBsAVSL4uE0krQBPd2lT0eSW7lnReo+
1uqreFncWs69PAUBHTRPLju3cUROTLLst8oCSRipS6zOI9H0tyy7m6OHMRNcabYyzdoGz2asSaGd
d32HnjT6kX250wh9Cg/SlwXdQcYJbd/KBRqEosbJ1tfQlsGxIlsWron2e5m28q0ym4EOEXxzShfI
aPmWvVssV2btdiYE6CpQyWR74bFgSeVsE1dWuWMRh2Wb0QXPFi0J3+/Dled4SeLq++4mIovg8nH2
moy6Fi9MGOY2TE2Fmgd3EuSwLuK8R6t8wPshqzLqZ7t0FR/IfTIGsYiBfePgnZjjzkKnO92waDDX
RDdZ/R3PiaTuP0X6IvhMsFXiVxGlGVquqgqkGF+hAeHUmQnFV74bzUdTHr6Y8Opy6G8sHRpeSJ54
okMliA/SaeynVmd3xjIi9j8NRNtnu3iv138NPfSvIo2wjXA8NcfVSdYca4lE5Q79puRBcpFIcCnV
3b73+oMc2Dv1RnQCzvPJqUXu+5dSiJHMjk5JUs5SoLYJkcPerRowRMxFm3raqOdXmNFJBRCH86QC
uwbQthj+VzG0zAVJLndqTVWZYjCVus1yBNeGq2WCyBcZ4S4Li2YveqNVlEQlXpK15wRguExYJZ3H
4akrXErO6VjItO07VEnaoSb6kb20tq+Jl1zHt6yiFhHab3zWTy3yGdkaMhAO0BGfdWU/L+4SzC9A
roF7kmmqxtDk0w4v/Xtpobpq5yay4FycH/GTH8DPiNlm0+NA9hBGBjhpbFLoZWIOrnnLM19wAAWL
y091jKWKMVkaUyJdvfOX3Eho0mBUBxXob6F60QWJrd1pVjl1jT8QZVMCIEeB6/K1fbkfgh5UKa0v
POrs//B2cMlHTxSs4hY+QKeZJSv1crLSdiSd45p+6AN3uLegpeMxit94JzrnGw0HA0K1H/a4KFXj
xIzmOaOk/lpfv9/7HhPfumEiloxSWAQk2YoQKJag1sWLBMaAOXNak3bapIQtpLP3SY/8WaRuY1ou
xVzf5RDZihA8YqPEZXPNqIpOF9IpzWEsHavF3PShoLu5ENwQNpPyygD/OA+No6WOpQo7lXsUZazL
PqHpK6aacVf/HHm1V/oRFdzTt1LX2ii3fvMoO0lMDQiOzrdzNLu27TcYt7u8dJuft7UVbu3aTgHr
UY/TxRLJeJtDEnpwnSfJN4Px6t83QRGBf28Uyr3TjcJ0gh5bEjaqp6HmGX38SzJHYK318Odlty6v
Heq7U0NVk2dNKdcdMTOcKit8iw2VLHbxctnMZoiv/OEyhRMbs16iAiFt18Cnq8X6FtLGbftMsE1b
KWm9cNwtDmh7M1SnhqUkBti1D+N7ShKVpSJ/2EFb1cIauMysKYU/je7kbphmu6E0falebqy5Ergk
OFQ23y5Ulcy2MbPdEvNmwdsvUGb7Eon9yPqfeMvzrTtTUHG8TxueZdzVfjH/V/5V6aBMsllD9cW3
rvtdFDjPKRYz31de+WoBglDu4nv7qngshc1XfggT98PT2OeyvZ6oo7OEyIPTp/Qzg5GaeMIMibVb
/OVh3C/32pEpeYe7VthMuZwfMbJx6vasmIs8ZnpL5KPyOJB5p7j0ySbOU3wrk8EXs8mLDHJJJVNi
cBfNWGcntoC4yPZhKbpibJtg7934wuBCwzLAaitnY9HrhmotoXYkgRVfr+PZ05tR9OK9fSQ+7HAh
Y0VV0wxNg9RvHxQFqIjmczQkriw/XE4lmxnLggynySZlMepw6o9J6SDrqIlJbpouwKfXTaG7TSui
j950B4kXlC3QYDL5+TpFBtl2oiMKzWwi2TgeZyU82pUdVEYeXPbobMzhPeJXtrhsMsUgOsFYKcSA
fTBVXbO7U3gYXBuPOCGZCugtvnPLg/wTik+NK5LQ3lzRlXkuQpauTECmMaCPkAR5jZlZcz9AGemy
k5thuDLChUfcRaGp0KkjhUkk9ROmiARpUmSASxuIhGqind4RA/0Xr83mmDjJIgv2avP7snKDyxBV
W9ZGmi0jvi/2UQsyX/PjoPV7gZmNJhmS4MoOlxgmakH03mYhMacl3TfTYlHXMHNgVsoIDAyyuoBy
ogIGed/kLeY4hiRdYq8d+2UQLOxmeAATAC0rMNRAxPf0wPVh33dLNlIyULxjT3rnGpb0RSqX3eUI
YRt09s1Z2eFcLmm3mNY0sev1T10JhurZ1h8K+2iMAgTpdin3YYnHdGhJnc7yNLMiocNjkg5An3Yz
Jy6YkHe514j2Ut1wDGAjoGIZKsfmp5jqPFSauFYoGiPjTt0pQQtU+oxXKzDhktm/vIqb1cLaGnfQ
tCkMO3NE4koPUZDtoiMmQl+ip+ha8y006cZArQUmtwIEEuOg50bvx3I0buOgHqAmEL9FRpaANjIt
FP9viRDEyvI6Hx4rK/wrcGHVeVOpqOzya8bfnhwjzH6laDkKr5tbqV8HhBmzpzYyP0+2ODZlWBVF
zcKjuo0h5ZtcNT5YfkFB5iqtG/1ocY/BQ4Hx4/LWbeUWXcGtDFBTU0e35/SgWWWSyDW7vzM+0OyY
+eNe36dHUe26vV0fZrjtmjFWkk0Obrd2mqt3lT2Fd7MJjXhXiwz5+bJLm7YQ8xYaxxijM9mZXxUf
plWN5aB2lJjKy1iBziLT3W4U3DrVrdQP4iTsFBrTpsOP3UuNro+0jpA5MCaI5xpgMpPb5IEpJlZe
d/Vmus5u8prr5i052C4mdl4TIZhpM2OvfwR/86iiRpXA/EvK6ygYn8xDdtD3w1PpiZB222sK9UlV
RosCMPvTNR17PTYGM6ekH8KJmAXQ70vTpwSRo/9B6gcNqKmgCgWYkec2HToQx6cWmme6dp9BfG+Z
bbcFZeIfBMnKCheQhZkuHRgSkR8h75zEsUuzb3oqgkxtYJigMf5hhk8gMwUrj4oGGUl7rz30vg3E
wA888R2Wb7X/Z0l/ZY27WMfNiDYnK4fjw0Qkt35k7YLwMQ5k8OSJ2gVbBwAk+w5IyhwILPGPwEbb
a0aL3ju4VO2fUpu2riNNgiy/eS9bpSceDZFGkLB2EgSD9QiOeJd69Cb/UZLoHi/d95bh2i4wu74F
pGnmioZXFJYozrP/30mLB+HTqFicakALkNHjlD8UNyW4l3nau3JQy/DPpHfJ5bjc7B2vPWYf9lX2
imivN7aMI80egzrAqrKgubElt71a7h2/ugYLEcl/xjsLYNvelQ5/0hjUAZHAO7hlgYSQOxjSpJdy
a+DBIZIPrfakh6qbtnd1I+II3F5dDR1BXHUMfK9ZfK0cHYc6jq14GIlhZt4YOUFrS49tVfogMt+3
gMUtUr6jbR5UqnRQxzCow4jQadpLsZruls7xpgFoGKCtBbeG7WpGB6sy3uQsxTzrjc5gTzFCjZJq
NwCH7hpBdlMGLI0r3vy5RTtRpPi3dZZ0sBgqNjKeg2n307VIjDJSMQ9GyQjycTdrcpLZ7cPlyPoH
tz6McNmhqFOwNKAZS8ajeZw+JzuGp1R84Da8ikAuG8H8Hy1ysVyboP2LFLhFoV3tMzKtxE9/9YQh
KnqSP6iB6A6z+Z1CJeNgYg/YPR5pbzmdoUcLqmwD2gVobcdLGYDPU+QY++FnmQFoaUZGCuFMnpQi
bzI7pMPyuy8be/k+883r7MAek0Jvuru8jNs+fRjjVjHVF0qzBs0HpXJuO4teWX20qxThDYXt/5lT
Js6iCm1T0IJydipZt4ZyRObplLu+fmriG1l7jsFV11+P6ae+PObdfuleLju3neFXVrkSxhoS3Q4b
3PRA73to9x0aYPoOCgrfzDtrZ/jV5/fRI0++0iPBLm6u68oyl4B6pTA1qrJCI8clLA8UJ/KMUnQI
No/2ygr7Fas0pyS1UU4t3quWWf5SG+rV3MoCdAYrvi5tHHf7qqk1ad2EWqagD+F0Exrf9L507U71
6/o78EV/tG6GA0IWR1ZwWzn1qB4beWwkdrWkzZVif1vs+UdRhwdBYLBwO/cKaq46g3lDW+LUTJJO
6e9Xgt/Y4pyEB5P8pjMcA2l/2drm9cv8MMb5hLEA0N2gV0TsKgMQ8aCP97qkAazz67KdzZJidTfh
oj3L8Bah2MhPowKRrNKT+8MYgj4HTbjh/rKpzcBbmeLWz8q0NO1Ya6Nt1W9h/smy6ef/ZoFbtNzK
ZHnMcesvlu8DeO8i+fVPDPzv1gENz9MQAG7Orha16khUgVeV3lqmYJR8+5uIMuf3vQZ4xlMLPdi/
YltvUe18mT3WXNMwPvqcHKyjHtTeGBTP9sNlnzazzsoity3VaGlLmbMIsOV9uVA3G1XfjAQcZyIr
3Nb0mISs06wbSYS6PARhdhW5swgkvx1hH4vHXbSl0ul1yU6R2qbHRH+YhbDMzS/Saq24W2ffSZFd
SbjJZ4O57BTLug8nIBMrMOyRVkazVVW0Hzn0RVzUl9DibkaNgAm4FRSEosXkSmKlpUYlWaVG0lLN
oLtUkcyQ0LhWREo6m01CPMmjHyMbDoQwuRWVpxaQ9ve25z56YPyLOkSSWR8eb9jA8l6ORJE1izte
KXD6ddag56T6NhjvpyDyB884RoA3OKQmAmtslc7y+YdvfKcpNB1aFja+UupAku/vcog3vc+Ek0Fe
AZYtVyXjG5PJSHcREU1XsHi/ZJzbwhqA5SmJcZVTipdMCUwwA5XjkwbKustebh6JDyf5+yrYk6Af
pCT4NiqmR+Nql8HbyyY2v/YrE1wZDw4FjFfEeD23tdaUSKYvE54mS0MZ/MUK+3074cN9X4GefHCH
sp5bgf3ti9uqy8CFzaLNfVxoqJvARvM+eJaS7nUBd7jidUe8k7INzDzN8Mqb7PWy7xtAbfRTGNMY
eD8wacoDpm0IkXVLjbfLaa/szZ9N5rIRaM3P8VY6+fpV8skhVXDZ6ObxX9lke76q4MbILKN8cVQ2
reDS5aulvMizIF9vwn/Aoqbb0NJAQ5vvpgy1IcVFhsABBSEmqajHnr7fejA3lzuJiHo3m8dhZY3b
wq6HgEsHjCuJ6Jud3KXllQ6gq/358sKxhTk7dCsrXLHTAl0+K6nUkqqv92OW3oFNz79sYmtvwFLF
HgCAoLV5jCniJO46o0S3RMNcYrNXKFjz+z95u0GjQkXf08LtSOfSslKWTjcVcOSv8QAX4iC+tWOI
hFqIPNt26cMYl6ryJqRzDWE80jqfynYXqy9UlIu3UvHKH55XrI6HRlJZYytO510aVx5kDT5PZb3L
FozDy0D8y7jKtiKk1lY8rM0yz1cHSdMztZ0oMGdtspPL67l9vhwMov/PFT15v0gqSFY1EkvTTp6K
N7Wlj5dNbBaMax+4UFABwFEtDPjiujrv6rsSMgMgcX37rRFj461c1IXcPKqrdM8d1VBLF8OUUS8a
IIpNu5uqv8mqT2krSkCizwp3WE3ohxkRa7vnhw6Ym+ypC6Rd/c5JhOevW3s/X9m3+i3YmUU1+GaV
t/KQbesqLFQplqdOReoLc2If2Yp2btgQLCmoGEQ98q3TtaqwbC4GOz3P48LBi16L6Q8T9A+TcRyk
H4IoYZtylvlWLnGROFZNXSXKgCIfs4NRYD2zrxRTnKePkrjNJto6LiaXWKNUSVDss+EMY59QF4xY
xD50rumy4tH+NBOmlBM9/seyimdWwfRZJTs6LE+Q9HOcF1qknlx8praoi/IPDyl/V8Y8ilQKk1DV
QuybDDZOkNOAlv/N8LX/R/7dOOKmAlZRvNWDXgwfF+7ETZMm11OGSdwB0oxsqDndF34dTB5Sspsf
o73oa3yet5hBxpYEFn4NH7PTAyBBPjAceszMttMdtV6T4eflcDxPISf/ny9K03LueqPF3HQsa8dh
viqze4gAkWmsRDcKkSWuNk2buapqR8GE9n19sB6dT7/5Wusr+ZGSmOKxZrj5f6D3zg/1qYPcjhXx
GFmljrn6+JDc9vP7mTOC+FF5oLmX2p6ya31gmCRRzmQ58fSYn9rlcmY1YVJNLTE2W1MQnzS3ppdm
nrVrCwg2gC8J8+meiO2dneVLJrlkOaWDFic6OF5GarmdvHfaq3x40qKvk7L/b1HDZ0p5yg1QAGH+
uVO91EoxHxgUWhsYImyAIPx53e6yUMNEVga86tXLMYmyXZcZgg6pKEC4DNlV2dD0MkzE5lNm3HXG
S11+v7xcIi9Ykl59xcqkwRxNjbntWLvWph/T/PLf/j+XJLJyypZQ7jNiD5+UJShEM+CC388/QZmx
Gi2DCS6uSq5dsz5UugAxsTFDeHJa+EeTKbXkopkmxhLE+KuM/Xw7vYaE7usZNDPsTah8Mu6sH5fX
TbD1DpcbDH2KykECi0jafa2yq16+o43gfiA4kw6XBix1GUaL8S4pKpHKY9/cJuPRmYLuD+qK0yVk
m7gKMikaa8OpsEl0F/o0c/UoMA/tjpE3VpJXhcK+iWj1uCRQzNlYAxaNGT6l3RVdlpDS6J4TRXRV
3Lj/wjMDfPV4d8IkNk97rXQj7eMR2SZvxoNqN7uBZvsk7PZmnnumE17l5eLpqeaXifXUYhbTqqa9
oxmCIN309+Nn8FTC8wiWgAgjRkQFw9N0bWff1EEQkOeXrxNPeamBMVedMS3BwllQQ/WKiXpyOnlq
N7lmmt6VufyYpYtbViKImcg1LkFpeFU2dehQkRBDhJqWuzOQc5H17fJx2zwLqwXk0tSs5LYVpyBn
TcrcM8Z9Uz7ERu+OdrCIJGk3i40PU2dcwlWl62VLkU+S5ylZXKd9y+WXBC3ayy5t9ElPdoyngu3o
MOdGjaCID2AT9oxgCWIiPUH8bBfFrrAtu1lVrPziMlYsDUNP+xBMf3ttXwSNn3m5hQ4pwAcYMk29
VgTuEi0kl7+mLizHXEJjPUbtVDsvRfEiGz9KTYS52q6sV55x6Uvrx8lAo4tV1mEHTWRPIeU+2qWv
NlRxpRtG0JwIU5jIOy6F1R3tpd5CdR2noQcaHC83wc5cgKBDNNfEfv5ZbbZyj/2SVXbOFqeMbbMC
X2L8daRf80wwISPyhKtiokUONcNK8CmroVfcIhAO2vCk/ltSeMygr1Mxj72upTCWC4wdgx72ZtAP
ynJDi6+Xj5QgF/Eq9Euud+lcoWWHTrXVA2FU3VmpSItbkIp4xLW8WPOQqcgPapW4RWe7af8VzU7b
jNxEkgRJQuARr9tZWmMcmxR7r9MOcuxB2hm70BaREgkijG932oWjlKmO7Npm1335NI9fLu+L6P/z
ETyqTVjNdkokHUumUjfMBTu/0cE/iS5e5XZ2JFVFjw4caG8hZpN9UGJM0Xv9p/nAguGCaN+KZ55E
qYd/fRp0AJ3tAcGQJi64huQdaihwR/hTDPLryDOZaGxWuv2/B5kwdwGoA+uWKp+NEedtMsZFyziB
ssGVM7/A0Q1F/dx/8O5vK/y0vuTYYCWuUeQCaDW4C2GsUYCaaoh0CLeBfSvz5mAR3Ei2Q/7DKJeO
JlN32KRoSmZzrwBmlTzY/57952T1eCSeVKDpr/S4VJmO1/T3QxyUItjTdpb48IIrWKooAuBZU5Ht
RnAQJHcSXuQpJqKKycsnER5YsGRnc/lDZg1qDfbJur6f6uNgXIHS6PIR3v5I/O3PO7509RGq69iq
khH+zM2DlhjQM3uI2snVDpfNsGU5/9Z9mOGKFG3Kqx79fMa8GgVaYAN5ruzEcwOsKL1khitNsgbe
0A7XArm+1XNlN8XfwcpYlHhknFQvFPLcnPeiTwLuHfW/Wj17wQyqWaFITtEFh86GrOzR3iesgeQM
B5HWkCD2VBYuK2uFsgzqkNv4Qi1eqj308s7QZE82d1r7Jw2QjzTEY7ZMRetCPEnjgzstLi1e9Ow6
rwSRt/3x+AgJLh9Yo5L2UY3MXszFoRkxIWAPAhOi4ObuME0UZX024ToaJeCzSF7mMJjS5y4VDd6L
zimXFJIx0dAGRgnUGj86TFAZD53z5fIBEuVsnrqmoI2StwvocVpSfJ+/MM2izOu1dyiE5oFoyBYi
2gU7pHHtWagq20mWggOyaNWr0pGuGr31BW5txzQesKFeYNi6ybZwFdOmOTm1MqEnan7TjxoozaKj
cWWlXghlwFuV1F4M8pN0l/8UPZT9Qwvhb8s8nEVf2maUC/Tt2dOctWeg3PpqOtpuHNQQAP/3M8Es
VXyY41PTpBhdVOFeAYW6+75LXjW7f3NoPXmCFWX/6DwHfhhiu7paUZT9Js0TZIk/vQ9uh8mHQS4t
qWqoJVWOKjNS7x37ORKNOQt3io8RO4S+d2ahKHo0j9IzE0+yMOemV662i4H+EaE7RQ5xmalORmM2
F9anh6io+tSKqAtE/59LS0M8ykkkofhX2qM5XpnLw+UQ2ExHJmYDbZAuGhjNOI2AjmYWyGjAtzhB
qiM3QgK+rql8umxke1fYwCiA3tBF5wevtAqbXksIaLprvsxfVLz9hgdwBxkx1GFA8obquBDcmjbz
ORN3tDVHBZ6HW7hJSzSaxVi4EjpQcxS5UuTR8rrqJ4GhzR1aGeISuhw1QBSljEbSgiZYBAHWUrBH
G0B25IMPEwY3w9HPYVqOA0qH6etAwl/mkRXhIXlT37pX1OT3zg3j5S5st6/I5Z3bmOU/Nc3l9ViR
yyZbEB+Gq73N/uyFfg26IhDwWxWomNiQFN7SSXrDNH6q50lQXAgW1+DCs2K8wlKI20c0oK3fAI0p
YhXebsGtFpdLtmGdqi1Iygp8LMcdY/ihT5JH9/ltCaVy7eXyem7WtitjzN9Vwm2Les6nFreOfgZd
WPfNyh9T/TC2X23nzcGhEL3P/oN3ONg6MJ8g/eUSriTjOxJpaOx0ZMr3ScBE5w3qygopPsPBx7YU
fFM2y2okk/8Z5BLwLGmN3E/ssWrQdzXggxIEEpvburyti2PRChAem+lrZY1Lv8YIMRsFjA9ETo5g
O3Gt+iFbRF3azbpjZYRLJXmfp3nS4HVpdiD7Q61D0t106V1nBsDAB5cDZLuJsTLGp5NkHso5RzfB
/Mam6+0CBGG9PwS0IZMXm+y8vYmbGNvn7O9d42+P5Zio2qDNaHhrpduF6aOpJF8ve7adkG0MXIDy
HNPTXOjnSv8XoXuRBqN9lSa1a0ffZRCDXbazHRIfdriInwe7Ni2mZhM1b7r5bGWqa4ouC/9wrD6M
cFFeK0O6KOy2zQrC/jbZGZZr3Jig8Sz2juSKVCG3t+fDHBfmilHLxsLMJfO9VF01QjaC7VP7YYAL
ccycDdqgQO2E0ZIqn9rDe5vnxQYCDQRuSPElVHnKoxhgIYoKLtytIS+WcXEwtDcsbgw6gjqPXalL
PGr4l+NiuwiBkstfAcg/Q+MSaWRtg0UcIYrHcLDJN8ixD67+GL5BH+oxNwSpcDMSHYjmQAxNV4HD
OU32aUvnuRwtRCLkKOME5EuV46YYJ77s2GZwrMxwAT/ahpLONnJgkd/pUKQcP1/+/9vXyZUBLthj
jBVFoRajIYOUpBDqA5X9HIE/ENItNzXafyLGQpFHXLjbStlnDYQsiBl9yqKjJLWCJdsGDKxc4uLd
bqEjWdS4h+A1GErMDPUVgvjXcvuX3J3eETb01fmciV7gRCHBhbvWKZ0iVbj923hkUSfMkSJZ/BFo
4MM5/vVyTLU2ynSUvpF+NJIrqtwsCfBD8f1k/1HxuzLFlYe4zU1da6Mybdv7WbvtTUH9J1gvfnDU
yLKmkWK0FWLH+jrny7U+p5EbjtnL5RjftmOA2kW1gczj22UJpN16SDQWiLj5KccdoYznp1qoHrtd
TkN94X92uLgLJ6mZogJ2dMubjy2oXzDiC07JKMgBTmW47/ZXCEqP5PN43QlpmARe8n2hSDWj/yPt
u5Yj15Vlv4gRNKB7pWsj0zIjaTQvjDFr0XsSNF9/E9r7TFMQp3G3JkJviugigEKiUKjKNPucPZJa
MgkmuyGupMVxkDSoerg8oZu4fh4ozzdGmjykkFZHGAiOr68hfZk6Z+wE7csbJCW4nayscAgLfjaK
pgfyH0ULCpGndt/7kLb8BMnMe0NsZldxO2pEZzlFFtKTyzulPsr1jTABKRwMB7NjPrekb5H3zs1T
GL5kI3W6YV8vJ6V+sob7sHrNc9O/vEzbh+JqBjmoHVFvY0vs4E+eqacjs6WZzvKwHKUj9pyf3oia
skV+wW+AJZ7TnqBcbrGA64UfVqdiSiFhIeqs2w7RViPjoDYiGYj0ZYxsObXXqFt2o28t9KdPKSs4
38uzJ5hJ9uUfcmlnezwfS9eBw2xMIPQk70A/euzuQwg2x49pILnLA3KFlQOV8vJG96JT8nLZtmBf
Ew6FhyjJkiTGeUm1n+OkOSRJ3Yr8uGzkD2fmb+wi6vs90EzNpI4DLsrj0YLACXLLtwUSOf1+kl0D
pMyRW53EFcyisXHXczUEgf2sYlrz+kucf9Hmb2MtKLIT+CThUKRPKn2GGAmCAfu6WQ6a/N2w943y
dHn+RNjPa+PGrYpaUZmdlZ4SDPfFLXGre/oCVmt/uG79ybc81KAHsiejENZBk9tl+9tB1Xn5OHih
yxRL9ZvsVHrdpLehSFRNNIs8ktA6tQqCTEOZU0fKHvIBjDaTR/9XKfm3GpLVPuMQxJxseTJS5Kzr
5j5Jj7P0zegE+0k0VRx0gKFWLsG1WHq2foisvSV64RRBPZ/Q0+JWa7UGBzHZgZPCzY7skbO9xcIf
Li/6BufPu4NL56AhU8eFNia2z+hKJ3XHemPtE1Mqsm8Rrv3s/e5QQvVOPzBFiCTQRajItudHVAQH
HMgcII/LX7psI50kg91cW8/aqT4YzHbGoQsY16+xz3eLICLYdsKzOW64kGEJs1FHuX6LugQ7fC2z
x1o79jkRjGsblc52OCzUZHDqqRI8ZLSzlxrEJpkhBakyCsqy/nD1Otvh0G+GQIPc68imSVdTEHWO
4qVetlvuRxuAawRMoEQW2Nx2/rNJ9v9VqKOny0zqAiWJ7aBfzxle1mqhqqto+tj/VzbMqhyh+MJC
nWvD10/1ofBRGOTGz5JP3e5aQe+NqBVAZJKDP9vMSZFbOL3m8M5qrqXhafzcZeU8cxwCRnGDTICJ
XQ3+QDDeg9SxPoS49l/e0lvrg4IfzSJ4sIGuFOcSTV9psZThuk+7fWl800vBOb81Uevf5/C1zGQa
vv1+3w97vK54M/AcLd9/OQwOY4e+HqKxwsNZP0H/EGRed303B381VfxFGEIVI9p3sCCGrr2MoeY1
GRU06ghmiy/gtcNirpQK+BZ2D6Xyo4m+j/Tfy6MQmeCwhrF3Rhkahb0lvInGQ7vsJ/UTafTVmhuc
T1VToxp1A58i85Na/JjQug3tkMvD2MSytREOWHp1qPtaQuhPgzhEmRy6ccC96/e+fDAc8wjqd8ON
dwKjW+fP2iib3BXSDEprN3qH2E55jBOHAU3jSm424k148ocv815kcXu1wLSKmjwbhFfcVGqZgkoV
C31qGs39Uct3WTtmThUXn4BpQz7b4cAmKaxWr1KUxLThj7T7IRFBDCQaBwcDeqWGlaTC66T5LhpO
ZLwiIvaDbSQ7D4GDAFUiVjJD4wWihrukvg71/eXFF/w+n+4wFujzzAqeUmYSNNmdagt+fyvYWC0B
X/My1s2CTCV2Td3Uj3abB1DD9fJSd5T8M11ma1McBhBrqc3QxN3BmCXGSONQjUBQRXS2CBadz9qM
o2plGs58jEj/0nfQ6BzG/WiL9sgfoOD3yvOiiG3WVE0XIkNp3YBrY3Ia16K+hD3JmrWmzOkkN3wQ
NfqKBsf+v4aCQckraqKIZ9BrF3XCQSQ3V7GUCCBHZIYLNBRoPRQSy3y1cmAOi4MAYO5E7PAbihYG
RB1tUOqB2FEDecT7wYCaJdFsxkxRg2P2NoesRIlWYvV12qsH/d5InOpQoSIqd+fI+XV5W21mVn7b
Bjc3B3Ezlc0iL7BvtUdwIGtBjdSl7Y65qwaowtp9qvpqbY87OIy5GfOCVV+lh+57AwJwxi6ZPyd3
GP3O9kR3lm3Y+O/UYni8n8QRBXU7IpO8yI+yZAfwY+/yFG4jx9kE5yNLCXqdLMMh0aKtL7kq2mc1
ypxGRO8oMsM5iUJHpCxjoEbcojS8A1d19as23XqwBGf7ts+fx8MdFkmaFkpEgRuDJDtxDGOo7AG9
vmDaNu/Na0/gToypVga7sVEOUiuNq9utq6nf5Wg3pDujAoHOeJfPX5f038uLJRjc20etcMNqEvDm
sv4L2twrJV7y2sxRiahTavPhfzW2N5qClZk+G/pZZe1tNICymuLlQX+1PGjfqA+S5X3uVvskMB4u
D01olDtXOqOISTuz7NpBq1Ddb75AetMN94YzXDP21iJAG5rIKlslPiewHimHHyFozmK0ayFm1h+T
4Uul3TRN7RZlkMy2a/VXk/XP5WGKVpADENmOGqiu47qphndF+Gy96UsIMg+b6dH1qNhHrNbP1rIR
IlfYA50PxZN9cpRc9On8YnJ1oYPqrEfbs/fVp6K03xvv7aNWRiXTiBepRh6iHgj4vwdyJccaKFbT
T4U6ZzscklBZgnAHq9vMEtvNs8pTrT1Nv8axqDya/dAl3+CQZFBxdhasYTAxQRKdjI7V3NfTIbUf
tUR0iArg8e2MXU8ecjalnrDJmxo3myqHDk+mPDiFIUgwCwbFV9eoMkQiC4JWgyhPlS/QFmiDziCj
k+bR95AkhWMotYhqWuDzfLMGWnZsq61xiinzrdm+TPmjRQSPs9thHJiKbRQ3mCwb8d7lURK1oFwJ
7w4aGJ6PoOXYp55jvMYm0tj5/4d67ubJfLbHtw+afVoXWlhDSzvaddW1LOrREPw+39ZXFGmq9yHL
6pU/LCia5D8+gUPn7+fLyJvaTOoqQ3ayGR/IcOiS73rx/bIJ0RA4qGsSai0yo6OQ6ntLv1MSQRe7
4Pd5kiOzgvRnruP303l0oPB1UzT0y+UhbMeX52niWTvyCLrsIwGShpnDGOsyHxki8kpRilTUjroX
9cps4sDKHufGtG4Lq2TJXC39ZtfIe+JZ3PKk9n+Xn0DMvrLDYVvZDC20MFHr1M//aEnjzPppJKLW
1M3DdWWEC5HGCcRJ7YIFqicIKiHlofkoOnH05dQrQLjsGSUVguhvO4o42+ST/FKZpnU/4ElmUhwN
SRYzAMkgaKl22uIQRw3mg/hWsIlvK5tcpn+KJL2UOzzv5v3RGu+j9ib5zLvgar1sLjhCucmkpSx3
VBSonpWeaP2IghcnrkQli2zhPxx6q7FwAdGU9iMdkZ/2SBE5EaUO2Ewdq/42R4XTI+ufCFtl2S9e
ssjBxALRrbExUbTee+Vh8XLP1PaSK00OiK9AshlPbvi/yyq9836edHvqI6XqBgRhpPiX6I/28N3o
HwXIIRoW2+mrE52kszQsCspYWyh2Ez8PIsjLOQuIQ1VHfgld0XPT5sG+WjgOOSK9SQ0tZUjVSLdG
PrwY+ez1tezalvrcTKPowBU5PYcg5qTrE1VRUcjeDSsZpUORT53mP51dLfooQHNgHzKRf4rMcpiS
T0tmhjqAa7SWa9A+g+9Av6oq0cV7g/517SK4er9fPhRMKsRqsQ/iQ/TQB8rX4bY+RUgMhXvznrrR
F9nrvyUnYYKBYcWfdwMY4d/bteVMM+QKdq0bpqQTHpg0luHM1+lRVN99eSoJ328TRd0UNSVLQi37
pC4cqfp3Tu8vbwORDQ5OkJdssopVvpThySQHe/4Gidq/M8HhR9ZOqKZV8LIyRotfjsuhHaIrWSlE
IfrlDUb4XIwcQgRxtnA00+LUNqdG1R05HxykNKpFJNh3OQwgvE5atCxZ3xLYCmVopCVZIKvZSdKX
XVYuweXpEw2Lw41easFXVeFkmTLZMfXBrc0rqbitx71p/+0Ucpix1FUtRwa8Ycoh8zZ/zcpXNb9X
w6NuCctqL0eHROaAAvdPCS0RqAHJRjz3yxCkd80fePH/Mgb19CSjoqx0RR1ylwMewqdnogEikZQg
J0QDRglI92Mg7dpPvR+fgwEo973HCGjRy2FrAeql8JjjPlWgNePrZa8QBL7k7f+r4ytXUErbd9hV
uhNTxwyane3r33o/3beu5InCXoETvpUGrqxpkRklEx4WPRLe0QYaW0blasVhGiHdM8/+5bEJMOnt
KrkyhquVucwFTi5jQRqyf0ynB0P6ftmGwPvewtSVDa0a2xFturibNDQYBuJnse1dNrGdgWRRvKVo
oNzg35TkiKR0UFEL34X9g2Gpr1KI9o9+/lqPo6vN6m4EG0yTLPdmKCz0f5MY+nhOnY1zWzm0VOT9
e9zpyU4LcsRtw42BRujo3vKoWx3Mb6wIT9vZuyKA1tXR9BYRy8QfXPT8CdwOn5I0krOO1fNo7tt2
eyncNnLM+8XvdzY6Og+XJ3zbb37b46sqY3OKBynDO4ds3ybpsx3edbqAV2yDAJaFHWcb3NaeOyO2
h7Rmawpm+W50lfYJGyGaggKqHdGuGe605VQIm4i2D5yzXe5+gROgDHt2hZGPWiA5eD+8qh+Tyg2v
oZmJRiI0VqRu3TiiUhjmJhfciHDxAUrb4nnJ8fpQUOtFMTUntWQnCafArOND2urHVs4FkatoqFy8
MM2N2hcpnkrlvPeW9FVKM280H9Cd8HfuwtxpBQEKDeVYLXHJmItjX+eBOR2srBVg2TZwnteNDXZl
RFv6sZh6DKaKJsdKD6BKlNBdHGkCO5vF2WvH5MIEqB9m5jxhs1k1WpZUd9g1rgwxaF+bHdmDSGCg
ifKv2xh6HhsHMbbdpGqNLimPZuREyXxVF7JgS4swhHAYMudRFNIJfi/trd10qHZL6Kp3411xUL15
X1OBPcGQ+GLLapqLjNR4vzFRKWG9aknuXnY6kQEOP6IUDcp9K4MXyXqMY8VJ1E8dbL8XReeAwkhK
bYorTJgNquPwSqsEvy8AWb6kzM6tCpwkuDZ3xtcm6R0ki4mw4Eu07Hw7nKGhM5PMyDkYtdvjuboF
2UDoKjsDLBr0Kc386fXyujA/uoBzOg8GeqRBYxTTBl3sQ7eT/AQStpD0FPjXHwaGYh8En1AQ4dln
Z6XSmhZNa14DvV4mRRj+kp5AKcr6UJ5EvOjbznY2xoG3Xi5zRlh55gzVKq2yrobR/hSInk1wsNNX
ShpWOqtrqb4ASi1Fd8gkupZs+9z/GVHeJnUFokiYNHHe4tBtR3RenuLxKVQE+Ll96JxNcDgdoSmC
GGzbDOTVGJErqZ6i4pShUOeyn4nscPOV1kqaWzNgOgNxNh38XD+Q8Jth/bpsRjRjHDSTwYommSL6
K+h1PV0n1j6bf/6dCbajVosSg6JKigdWaZFazph50ZK5ciKYLsE4+NewvNCTpIvx/KuEu2WccZn/
0cei19jtvf977fnnr1Bb5ipiLTHJ83RXHozn5FuxB1+Qnx1qfzrOgeK2DkKsK/Ljcymes2kOrTO4
dVMPuCnGUu4Qad+ML0RUD7Zd/wPlwv9gDvi/369UEk8xRUkMnOFNI1y+QSKw8mQmb5lB0Lfz7J2x
B9q5uY5eQ0dUS7XZzGKs7DOYWnkKdKfNJosxyP8oNeUebXfR0fYLf7kCWYGnBqylWvfGwqW7+SUV
FeBvP7evPoB52eoDtHCaIeIIHFxsRzohUd65sVe+hAE9Ul8DX9zk9271KFrc7djvPO8cptBUrdJk
BDbO0l2mNw5os32tfpo6xTFE+QCRLQ5XlCosFsNG2lVrwDth/LJB4pY9kKny7FKU4v3DxfY8MA5d
0qrsTAg7siIr1pSaHNs9i8dkYXO3aPtzGKNUqAKOWUrPQsVJxcoLiRtHn4tjfw+Hv6e3JAynMgaS
LUT+QiOwIQ6iu7BgIHz5J5HyHpdFdhVOvjdEd8zwttR15zIiv9HnfQxizgPh0MTOojqpQ/i5fK/8
pCjpsz3DLw+ad2rg8DrkIFKwkZEv8Yl45q7yyP6xOIlV7v7w1n/+Dg5w+pZ2S87IVduv6CoP4CH3
sZdf9b7ijgeyZ6rhl0cuml4OYYwoLU05w/TGNp4x8wz0TXJ4LGSwrF42JDi+NQ5J5DhS25HiVT4f
H838eowTd4EuMfhJLtt5w+RLS8lhx9DRxBrZvZvpES9e/ThdSW7uxKchiI7RU7mf0fyXedB/3Cen
Hrc7vXa0L5c/Yvvuf15GDlMiZG/0rmBsR0q6n36F9kOWyCDceIjNl0wUgImWkMOUxMyIVNMIF2Uq
q4dUWYhrhVKx66IpFXiLIAhXNA5W6GRIsjUi9Ux25Zf5ZrmyvDiGMJIRqPvEEzaAbd/NVQ1igbJp
mR/ICKU+HfowwQEc3ozPDZp9QzS1Ka50RDOzJx1Eu4F5+wffOZv7UJoiodMkQtuZlzTXWolyR0GJ
0uZSrX6f803oFfXZxEpFiyy9Lo3ppo+0L3JtBpfdT2DG4q7KQ24Vscpumll1S5uXXL3Xu8+kms4j
sTjALNpwrEg94fYS7or0KlKvDXSWzV8vD0SwHhYHh0qttFNDEIzLSF/0T6D1FKDF5uG/Ggb7gFV8
I035RNKCdcvovhwPrmKAn6RG6VBoeWb3qfT8yhqHgVU3y/q0dKgH6HfWvGuin5UqkqAVrT3nYrMe
QmG+nPG6UYRXUgqFg6F8bhNZdPRvhzKrwXAYt9hmqodMyAhtXwc7zV+necqdCvR8nWVk4D5rQaNu
ufqCLnm78v/OMTjMo1YylGjYgmNkd2QObJH2tmgWOZwrlNTWl5amIPY9LuiYItlDAnnUy4MQGOEL
esC8TdqKPXbFpTtMX9v4aJG/Axw+aZJOVArBOwGSGuUIK2PbOLL1enkYm8SJaMH6P5DmK3gWuzNq
KLOzPuv+MINxhXrKtbLv9+aTcdJv5iB0Wrd+skFFJpjB7QvSyjQHENAj1TXoXaJW0aGe/AyF56Dd
x4HxK/aoMwTkKxOYa66yl3QXnURJItH6ceDRSd2szBbGnSwnzfyizkExCG7YAgDky3nacFapFWGT
1eZDvBxMXdDfJhoCjxZpnqNBHgdeSx4S03aK+bEaf132D9EYOKDQ5KYJUXCCS2x0b5JvmRiKRBY4
NBijLGrzAl4ePtUHlBX+aHY0dc2bvnVmyO/WuxkZI5FgxHY93sr3eIywKEozWnYz+Wmeyq+zqwXV
EZ1Bv5oKbGfQhvfnK1GAsl2889soOE/fH1h1Q9Raa3tUN3od8h6gh/8JWi0XzAZu/29+hcKyf6HR
9ySmkLvsKfqH6p14CfEiiZCWoq6/Ko/j+Jj2z5c9RWSDCypSq02snlGgJUYQhf/MYTDEgrhl+xly
NYEcYtBRbmoJnDgAK+lnE0FnUwtdiEjkD2RfZv5nNBYM1QAvKOO7snjKKzlWEGDIyJDpxm7Rj0Q6
atLPy7O27f1nE5z3G1KRxnOJRjHZ0nZTb6DqffL/ygR/eRtt0FbmGnK8C6pb7HjZm63opBKMQuOQ
CNxp6H2QEerp9iFX7nMiQLo/LPzvaeIfqGK5rKyBslxe7NYHG/S6auoAISYfDK3CarftwPJsjQvB
k8iiZlfAWmdE92Pau0go3VQjcXSpvdJN4bvP9tY52+O2zjhlrS0xwvthNjwi2d7URIEVJgJHYKvw
8YJ0NsPtHpAUZilpUiCtPXpZHVQh9RA9d+FnHkfO24Z/xZJ6cAW3CYaTyIe4PjbqtWze/5VP8+9W
qM0tSytiVBUTHhKOtS44uv9wdz3PFefR0lyqSESwcw+qvounoP+2uCFed93i7lruhHQ3bIkvrQ13
zmbEpLhcIGbNISKDFvw4qFIPXSIsUQsqrsIxP8PKsFokDniS3sibOsKWTfSXYdxl6OlRRNcZASzo
3CE7hZpklipcLEwPVntahLDAPvLCrPHsFYphJjlKRLFxkFt0Js9w5capXLrvnRGB68h0UdzeRd5d
KGwmwAie1WJMYojJsIalOCo7N5RDty/6J7mLj3GlvVK84f6Vx/M0j7kc5XY7YfPac2CaX/Lm6e9+
nwOHPtdHPbNRAiDXV4m1W0T8GaKlYr6yuqzHUW62VMXVVgKVvSEf8UbgGGgVyPtvmlo4aSN6fxFt
YYOh7sri0HSqkUgI8VguEbxKwTy6y25A3ZC8Nx7KHXn4uxnkIMOsk2FWQjhjPoavsaEcK5R4XjYh
cjoOJfoogcBjhQ2V0TEYzfHZRFmS0hbBFNs7mlHBsSvYv3wzGY3xgP4mEDCo9zJ6fQC7zuUBiSxw
CFGP1tDEPVIBoXSnaIehFVyht3PyZ5jjk4L6uEihJeNtQDtRLwK3e/KU9w4jCl983Gv/iTxR0Lid
Zl2Z5KKHpgFhQgE5AgSp0R5B6Uv+QlE6uquCKCheSkEA+Qc3B70B6FTw1MnfMgeaSUrISq0KCPn6
TJ49u2+ifeKWz6zI17AC0dVZYBLsze93VmfrMTFarFp8PfjWERSVB/RDH6jLRDnzf0SMwH+Y0f8b
oipzZxVBwZqts/KkHrSAjA22TwJyNwasAlCJ9qJ72nY4djbHOaWN10tZZU1Nalb91AbFleU+dIxF
JLu7vZt/2+HLstGkIlmLhvqOph/AgXFbVa5h7RRzF4qeSbefgtWzKc4nITgbyl0FUt3ou3UsA+Ou
cys32+l+dUgOi8sSLShqsj6FH2erXFxL08YI8wZWx+rKSm7TXPD72wHt+fe5M0spQBWsQS4TQdO0
Q7QBck+ItBqWn/UieS2RD/LV2brRaEbMOkZQ+xoQ3NpTzzgob4XEkicKbAQeyJdp2z1EKTLGAzWO
zT7VUO9a6LtwyQTHiWj+uBNrkQrTghAA0Ffd6f2IPGagFm6T1P5nUP68ThxekKmgjaLgZNS64Rjr
uTvSTHDn2FgfUwGdlGaYuCmDSp7z8NHQur5Np8lTd4y6Hg9qILGa7psDkuiBMFxnmZr3ged7a5xn
19rSppJMB5QCMLWXYtcf7Z3q1K5oC330hPeGOBcfk0SpImuiXjKmB122B8csy19V2riXl+gjFr23
ww7qVbDU0J4U8VxTCDF2hu2UjQRubVrHOzp2+ouRav3iVVk0ZgK7GwX77w2zCVgZzuR+nIZqHBCl
DbmDIkQ82SsPiR/fMfkyiIiB6MONr1J/vCqC/AlsG55IHUA0x9w2qGp1hp65Mnh29L3Vd339M8u+
XJ7ejTgEw0RLhKzJjJGQcDbyOpfQuZJSb96Zj0qggbskBlO226AKqT0mXvggOsU+hlbvLXKnWEbV
pszybvBaI3Li+ldPHgVj2vSZ85h44tS6BdfxUPWDp2t+yVRdkVLA6kn/SG7iqj/NG1xe30SlRQHB
5oKtDHM+U4bRTCRqUU9ry6tMbR71xrwt806QZPgIj+9mkJejN1stnUwro+BVvumzJ0p/5qB8EdVe
i2aRA0ejMaeukwj1iHYv0X/U8NcwT064zE6tNwLAF00cF0ihCLdJowYTNxk/5vKhS56sXMB+sJFZ
fz9rnN+V1qCoRZdQQGOyB3H/i30LntmbN/Jr1OaM+9ANv1/2RMGw+DRAgn5wwyIa9Yo+tK+GoYzc
gZjxQcqKQjCDoo3M3/vz2ohVmuVYrh0jXuhc7UfogWsrB0zpbv4t9EUCX9ujwxudLaOfyuZleBs1
tetEXXAEoPvXIW3/OsxyUJSG7F+exm0sVs6WuKWjlmU11rJAtUQBq4QFDbXMpy8/wp3kZH7oja+d
x6Ru6I36Vb1OfftOdK5u77jfH8DXvUZpZWmx3uOmRpfRs3ODeKrS4zlwvsFD9fPl4W4DpG2YeIgh
tmpxo806OVoquQHsk595d5tpIlfZHs1vA/wTcaHhVDUMGCj+HXzZnw6KA+qo7wuKidA8LcXoRAtf
pAOogi4PTGSXC4WUpkiXQoLDNHpo7kgS7WkH6aCiyhZnDhNB2mPjGZdt+PMwuViISm2uaB28Jr1u
oSEZFPs0sH0oiyc34TWFwLfmNqf6Kfpv5ZbwNroZi63scyFSJNWLohUVnpCPtmO4y54cigPLmn6C
k/H9SJlHrWIVcyR5S5QMDIynVAcpObLCjWN4iw4CKyRPI9BCgPxMdJBv7//z/LL/r6zmqWqidn4a
QLmjVEGbk9QlSze4Wgr5uMues2lK1RTADCq2QJL53tRc2XG/tFjKrMtdpUSlq+wriaiQVmSFGxCh
jdTWBSKTpRg8tQeMpmgMDePgM4OBop9h66oh89xV9iKNKcUkeZbkt8Z9bHhNcbhsYvuwU3/b4Gvo
aRJ1/dBji49ucsuKgouj5aEn2SUn1E04JVRyXJHDf8ykwgtXNrmAISr6HnS9MkL1vNvV0XNZPQ/W
j5J8BYtBZQkmcftetbLGhQxphNC/aSoWn8suc/noHqNj6Sw0oon6rbc94zydHCSDb4VGclyihre9
z2e0yqrHavzf22rezR9f90yTqlOzAWvW26cxvVVweRMlu7ejhPOs8YXPshzF2Ekyux8Oz3qAbMEj
q6kJH6VjdVJfxE4hmDmNA+G+NyNVNZXBq8sGTHoRCHhsZXH01NgLXJ7B6Yer72poHNzqnTHWtEDU
r96XSKsX6KyW0VeNoMEH79SLiEF4MzxemeMwt2psa5nw51Xo8DSkB9XErSLzk2wvhZFzeWzsty4N
jQOmto4Q7ictKqCkk2z3zkBFJYuiZWJH9wrLqy4ZhlC1BvT43yR97YZ2EJpfLo9i24YN/hybZaH5
sMOMC8i0ywWyIJCgnebuYKqQJhxFWuMiM9xZ0Rl62Com4vzKLFz4hBuqlVemPy8PZqM+DbtVMyyd
oIRYUT44tkSWscmR18mv2UNs4UP8sHLbqzAwnNHT3dgf9rqLJp5d8amU0so05+lLqDS4LyEnot7Q
ryzNM+2TG+2bGsRXsjDpvA20K2uco4MfFvyHJvbVeDR2jNiCOjX6S96amD1RTLHp6StjnKcvcdlJ
kUopxDkeO3rfx4KDcTMEXf0+5+cdOBAiEw9SXqiZtQNRpNG3wYUCht3x2a7C9v6yl2yCxMocdyQ2
SZfJqAYevMF6rOujbv6QxsGxpONQCgYmmjjuOCy1YoTyIoB9SR767F7SHy+PhJ1wHyBoNRLuBLQH
EnaqDC9I2udIfkqnQE6vE+nXbP5o8XwUvV42t7mJz+Z47ogpREF7n2A4JT2W6pM+XIfCClPBlPHS
W2WV1bVadkh9HduDfhUeZt1NX+jR3DFZnQbRbOFUgr27OS5QR9myRUyb8KWzS25SYkBl2avSvRwd
lvKumv/nAgoA08oEd+LOeprZtYKVAvWnqzSLJ9PZzafc+8QKEc1Ee4GqIB3P1QwO06Ihk6ch/log
Ad+6aTk7oyl4Jt2errMRDsvtqmtMqULcpXaVa1eHKC3wGPCpwGs1FG7GjKGZZjtB0ZEdnorx0Fhg
sZ9E5wUD5Q8biJjIYpho4UHM8/6EnQo5N0mIM3w5DT578GWakfQIqjIvh1q5iJBtE3l0GRKKpmET
3eb2azaoSoKbBoCuCb/KUn5FOog4ZRJIJYtjrluChdqEh9/mDL6CNKQQhIh6eEN60AINEeV/HkH/
9xZO+PbKDOcPRabXndVj++QT2AGhCtIvJ2P+pZVXdS+q6WSr/mHBVrY4rzDVeVGmEA8A0BweQJij
7JNd9XXwGrRWilUqNw+mlTXuTO/xQkjTDAdT2h8k+ZmgCHfUOmcaRFpym7c0nQkpm0RTbb76pNYz
uZoZPGjtIdNOVXYoQx+KtoS+aPnhMkZsIuzKFnfaogc2NWuU13hkqAPSQF+7EIXhmwixMsFtq9FM
rGiIkZnL1WcN+f0wd3QquFpsD8MkpmwqpqLxod4Y5lUcsrPVyh7l9MoSyXZt1C0wtz4bYB+wir4b
0AoumY70htm1TthoTqVXbmkn95Idf9OS8r5tVdeyofM2W9eKMjtFZkYOGXSRiIhopGy2Vx9SxhqK
7zK86jXq3M1eTOhI/SGcVEEyftOORWzd0tGCp5qcY1hjG4W6iRRIlR+U4R9ZqIayUdKOKV1Z4PCv
ptmyQAGFpQeUIL2e8TheB5Fv+9Zd98qkSuhNeSOmmtvcxmezFncqxpkq51aHFFLShTdSZ+BtUvVM
o/H7LBQUGWx6/soUh4UwpRk1Rbqgy8pHtTYOshk9EuNTqbeVGQ4GS9ADN0OKLGbUqrnsWLI6Hkob
apTO3M6JdxkwNqdvtRE4vyjQix+hSwoPaP3RSH/p4zfagDtM5OabUwfCf9kwwPli2FywnDZys0QW
ckdpDb3mSg8MxBWNWCtvMwNsmCbCIw3i9XyFezgkIaG0QO30LkR1S7abjqz0KRJWPm0P6GyIQ8Fl
QQeCWY94PzP3KAdqhl0uPVxemrdChQ/n4Wow3KRZClGGOkYmJz/oASi69stRwUuBjEyiJAhht++c
K1vc7k2iKauLyhjAJhvuxt20748lAiVWyCCevG2sOFvjLxsaJSV0lAG/yfNsevkXA1U0PYqPHePR
3MX7/mb0VI+8gPTfFczppoOgAxkHP1xE+VAFOJdaQkYyeFK80+jjaEI3ev6i9LkjJ6BKla6hRNhX
TwKrm+i7ssqtZLRIdiFrCAEWxSG5b+wSkP/jwKl96bt8Ao3k9yIQMS2JbHIrCm0GzQinEemSJUjj
U1+K3FNggEdebSIDMrNI3McHxcZrz7CbnPqH4eEe1L4xrs2OiL50c9ed55HviNbkCS8GmoQdAf7h
RG1vK6u4VUf5l2C92Hp82HkrOxwEVzLk0OoG+R50wHb+9BXtaP60R4WBW8d4smNPWeFXK3FSJ/FE
bMHb235lnAtM22gMrURixwwOUtYKqZo+ozswwHFIyE4wVHZoXRoqW+VVANIXcZmMUGbzsmzPdLEk
nxzM2a2/I920E90mNrqNESSgFNkydLzDfCh+meWoNJsaWU/5mOyLe6ZNBUHnQ3ESWtp2lbMlbsuB
1lmrxwQBD3QRutFDezu4P9TXsHT02+h68pNXeNCp+HF5Otmm+jibv63yz2apAgbmjuLsZiUPyh6M
tDtWZG75l81sx6/neeRJ6CI8ZevRXEzgbh9QewAWVy95IqggQreik9+IkoSCyeT7eNTKrPUoxmSO
i/UytYbbh1XsaIUo7heOi33IyhuVaNApGtT+6x+QTA8PUeJQH0TxbuKZr8LzYBvEzgvGxT+TpGRQ
ojcxMlf5mv+C8L1v/Oo8dvJlwXAQx6uiqeQChzzqaBOqKPKJoUjbXUnLXhbVTohMcK6vWH06FT1O
V+TLbxfNPNT/j7TrWLIbV5ZfxAiSIGi2tMe1l98wRhqJ3nt+/Uv0zFVTOJyDN5qNNh3qaoCFQqEq
KzPtzgYRMm6K7HA3TE71SQI55QAy6faiegk+lgJJBgxWmHYPAEweLIHI83fz1TfH54tg9TDPCZGQ
p4TyU2pOTipnNi1+5JMICrifo2wscdl+3oRGD/6Z+TUMD055HI8RZKpydPiJo4M+iCHaJGE9fh96
s7HL3T01lUdKZRwB1uZgcucgun3IguyU3YW+9qA48EzIY9U4EbUjfU6D5nA7uIi2mLt/8nDOKQkj
PBXn92vzcU3vosEbhb1/kRnu4qnKKl6XEl2jsu+/QF0q6Io8dmQzd+awEqS3u6cc1IsqFKCJZb1m
v5uwkusrVHsL2DLKcbFJGr+fUkXU0duN/Rsj3L4lq0qbjNV52LQHOeCTgUFTPogIiXf3bWOG27d6
GRLKOjaubn3ESxEjCbNdqB91OfRu+wGLRFd32eYdyq2nmatebnv027ryT7V+VPvStvrEMeb30iCo
TuxGEtMklqaZiq5r3JqMNJKgVQUgQ5MUwVCSr/oIqCpIdkTCgbuJ3Zshfno4rzVppQuqBVP1LWof
8w6cZ01vr+2XZTxJ5ofbO7gPCtmY42JI1BtoDLRId5BEujjLqIU0d5COcRj7UeSo51QTgoT2n3Ib
o1wAyZQIz2OpRl5+Se5fGVbRlp/85tg7mS+Kx4IvxyciyzJRY1GRrIbLAfIZ5fJAFEEHZ9/hfzoH
n3xEMRmnqG0BK8h8bT7E5udGuVe0R8G3Ytty7e5vZthKNzFCCaEDMi0Gu80mTwHiPOwh1IpdPKSn
SnFEQ4miVbGfb8zFlV6GSY0nxqKZdkGeRnhJWryki4hJbfcLAStKZI3i4ngdCNoYAhNq3A0J6txR
nUIruLOlBBUYQTdiN8BujHApB3psNFxV1HfqcrnMnXU2K1lwLe2G140JLtvQrArKwDIqLtqoZKB1
LiNQSA+5qyarBc5vPXONduqCPp4Zzw8VjScItpEHpCayrBcaS3a0JfI66494yOxExFQqMsLFi1wz
ZSOrYoBC1M+a9D1bXiwhjGLXz9/28TX/2PhDNzWxttKExSSWX0ARwRsPhmME4BP/KLpDRAvi7hBJ
ayNaUyyoNNaDhOpHr2RPcpx7tw+vyAx3f+RJPy1DAzhmHgfz4BvpUc0EV9S+hwM+qGuqRYjBuZ+u
m5aSQN0WxCnPwNEusSBF2X/2M3ziXwb4cspQZDJU5OHfVJl1OwtHP64iT00nL0UfVlU1J4oyv1da
v87BUZv3v1PdRvNSRisbhTH+amyLciwSHeWc0Qpq0x8gqZv+TiTfmODce83KNiNWgyNMC0cNPxSK
bifZcynim9u95Td2uBtwXihZGPbJXcqP2XKS8+cVWnEKhQ7jaTKEDEL7rvG2c7yTl9EkmRWqUvr7
HsXMjrHr+upjdMlf5fzEl+5+KHwzyLn7GEpLrRpAwrFMswuygLxWGUSZ5m76QmRVISaBYg+G6n69
o6rYbI267mdciSbSZnc91BA7ZvMbEyihWToRuSJKuJ0BVXT8NkY5J1GHbk6JEbH4ZKA+XLvaSfPQ
R3o2L+qDdNcdGeuGSDllN2naWuVcJiN9J9ezym5/4gM6fjaJrbmrY53kg3UcJ/t2wNq7/TH/hcYL
oQCm8MqgZrkOaxPisClSekZzHxx72YvWE8fEBNVtU3uxcWuKSzSWTpXC1cqB0lSVB1o2rpmaoEiq
fuN63pixODNhuoDsgMXH/GKespMOwg2mciOqau/iabd2uPpJv+h5q1JkGoyOpUoczauC/Cv5UsXu
7LF2Rfy9LJ3/tIV89wqCw0RXcpQCjKpxtXS2005BE58IzOxWv7Zr4+6Y3oyyLFFHVnLoL9Y592fD
7nx6j+T9EayCliv5txe2F7neDF7RkJXqRBSAG7GZoX6YlfFQqatoUey88nn11gZ3nklYGno7hJg+
xMi+Akh8ifHyCzjlPfmwirAWuwXmrTXuHMdzuuZ9jNDPqNaVy3ouz7JPvOTld0qiW0Nc0JfbqRr0
zkLGm6DoJbeVjDuZYu68FFXo2Z98awO5aK80U1pmFJZYP4A9ImO3PWcX1YeGlPvvqUtY9P1fYEKX
7NeQP5MoVEKGwVGT2W60P2MRB9ntcER54cAq6kIoF6K8BViMjYHirDmG9afbbr1vw5IVmaga5v24
c5THYE/VI0BUUE+21x5Pnvq+EpLO/sNx/WmGz5go1cPO0lNgG2zZWfBmXA/jwXrNpNFb8IVDR8yl
rh3hzR73bTJz6Kle4TruXQaAhnoBXMFCN4p5uOTG7//TLvKl1iLWy1Y2YySkBZqVs3GO6spODN29
bWb/Kvy5Kn6MUi7yzpxSnFh1KuxW/tqqD2b7FIOE4r/Z4SJDk2trtRLk17nkp+kfC/momX/kk/kf
zXBxodEpvhPB/TQaib3MpyS9qIlXkD9ur0bkfDoXFbTBMACBgPMZbELzlezli+nOTzSoHhlXpsj7
9qqBBACOv88Uj2LTML64KjGqSuHi0U9zcTcnH/XhsZcEecT+lfRmh8sjqpzSRGpRfW4ztObjD5Iq
KFX8wxXxZoHLIKZBanvMmAHy8mCeyMF4ZiV96SRu9Qi/EXunbJ7aRVIZeT5Uf7UQdAfaA+/TzqHe
X1S6yYM2CO7z3QnM7VfiIp9lpUNk4h8QrVem00LIKXTVx+wiP4Z/Jo6O90jpoWdwyoMGZBjCbpog
Ql2hK9JKHWYAKXD7mhQUDg3eJuXiSHeKB8itGzqtkL9aEOsNLr1o4xgyoDpuR/Ign/Ai8joMYh7H
0/rce1IwPWS+5Zai9H3XKDDfmg4mHXQVuENe6SORMzBWub2WAcQOZRM9epgyRRAa999CGzvcIR+t
dJ3HAm+hFry0jF4Jiyv9ELQY8Qc2f62d86f8TvrzdmwRrY79fOO2dQcqhzavZ6Avz+ukOWX+WKit
c9vI/otrszbuoOdx2C4KQdyXesfESE3kZY70h3HH5gn/H6gKdtauLs+NOe7UW3K1LsaIFxcrxcep
bRwUX32VA2EUi1Fg3BlB+2w1tgqRYcGG/sNaqWkCha4SII9+3dEuyuLCiI0e52JFChfjfakdv1VH
HMajED+ymy8qb8a4lU6WoSprjY3tXcNmFwMqb15vG4EJAInoWtj3FYsoJjItjF5zJYJpSWRpldlJ
WAhYU4ibUclZexHPB3P066/3ZoZbUzfGqTV0uH1UXV3tXJE/KbQVBE/2EW7Z4KK1gc68RWg3u8V6
XJvPNIb4ZhZg5EKQIYjWwsXozgS2WarQaFChuNRbqEstgrMlWAkfhrsF4GY1jfBeBZ0XOvHDjxlK
XsmH2ydYsA4+8tJpaLNVR9lLA7m+AU7F77d//25FlCg/P7rBZWySOUhlZSH6/U+SUAlMjFKzZ4/o
5mL+c+PbG1xAlyZlqtUQRZJMXSR6UNY8c9euUH8URhH5CzQ4v8uaaf7WPYKRABXCpaiw6ZzZCEov
9TIiLhh6aKsh+I7ylxF9VsFG7n6pjRn2801A7zIqT6EFz15f9IBBSSuHIa+yS3VcXpVRRdu5a3Dz
5TiDsZy0Ayo1PUiav1eda4hcbz+z2hjgrihFDdExlrGi9AK2By/zQIz2Zw6qVwm8g5JrvRPsoCDM
8fB5QtViGSY00UDgsdgMJ5e69cf04zTZvV1cJIhID4mwuSo6x1zUm0fwiIYNpjlk67GWEWIze8xP
lYh9cHeyluBqopqqyngzc26Y14semRR1ebB6QvjBG3tg13S2tBhSIOgb11/k2LbuGJGBfBDWXne9
ZWOe85aKrskwLxKYqD/UxwxMQZXTn/MfwFjaKgCW01dR7WZ3X3Hm8AawABO3uPWWXROShiFcMDx2
nmsa1PN6TorpXWbk7297zm5g2ZjiPiE1skSK5BShWLlExSEMvyfNk9R/JsrxtqFdD/1pyODnwcos
WctCIhh8bVdkbGCjWyx7Asf7bTP7qczGDpdvh0naoSfQ4k1zYiMexK0C4165ZzoJ9Z3INW7vHlpT
XODKpVnOLNq7UfiS1u+bFFRYsQoI9Xshj/h+YXmzMM4plHCeR+uVh2RxGKZS84b3pktAV6V/Kh4Z
HFCEndj3+/+5oSFzfp/HSsLGJdCmio4V0gyqiirKIgtcmKybdh6VwpxcBSou9YsFbqrb7iDyOnbS
NjeLXBVob0zwhtU4ZNGPSnlcjKfbJlg6dHU1b74Ld4IwRzsX04gTpM2SXcjeUL9v5TtluFetPwfl
Pjd/hxqNzenB5uulzDmdmeuqZMZ4Q9eKKTtxuHxee+mkgv319sL2jxIhsq5ikgOxl/s6RZdD4Qt4
LtQPmWC5ZCsHMJDgEhuO/48oy/z3ah831rj0VhrTVI4TLEt/YviW4lQ4GL8G9gnay20wfVxFyc1u
lN0Y5PLcoZG7xGwSYJQbgLnKsge0K+/K02zGeHplPaaYb2/ovkFds0xFoejQc/u5LuA+sSapZ1qy
udvWK7jyawOSo6tReK2GmvNte7uni7zZ43Z0Lk1ZzyecX6V7p3coApgikNBu/NtY4LYwKpbMJBm+
2bxqdwZrzKfEmceoBZ1LvNrhrAjKirvn+adBk79FFLkfmerYDLDQYwuK0aL9vIiwQvs2LItoMiYo
ccZ+jRnzmuTdJCFmIKWyh+h7yzoNRHRP7X+cNyvc1k3gPiN9jBTUvMMtdYFog5M5ypNuh2Dnij2x
jNQuYJihS/9eF//qatp6Kbuqw8fy66Pu1A/lYxfox9mpPwyX6rEGgB3qTK5IPEuwUP4ZllcRaawM
MM11iipXxTip07bK9Fu+/rY4LihqqdTKcmXipVJUdtieahHhk7ob5zfbx92/UIeQyZrjtUcfmHxD
7oZueAI59Xvidyid6iBqZ5jJjJW9XB16L0w7snTUe9lNPbF0/D9E57cVs33fXG3KoKPvocNNRz86
0PN6mFO0WkDJzZLSh1aoyckSp+v4/GaPi1644WJMrcHe5ECiGQBi/XHEiptHcWFa5DLcrV2sw6gN
GSoQY12bjtlVoB7M0OS5HR733+8asFLAxqGnyNNrNSDkJlpVMiLmvxLFtgkSdH4ZI18iPPDMA6/2
b2ONW1S7oFU1myPFJKvDaHNSfzwbiJEvK2ABiXC8bv8JurHHhbF1Bq9uNKDyNTmTh2EmLzmN4Npn
yzO/Ru4gyBZ2L7eNOe6y0YwQQ80JHkmF5MUEl3Z4qIdvYy/qX+1G540dLm52ZWV0EfQ63bQ0j3EJ
jeSlPK5JLejCXJnRLUycmKam4rlJKN9OGstsNWZMaDp9d6L9YUCrPhFdAVcewdngPEJKupQmVksc
6BR7hr8eMhzg5hKBI+o3wjBnjHOHcCFD1eIcOMPy0Gn3S3+8fZquziz3+7nvTxJLnXBasRi5vUCe
89MUCivHV8OxzAZqACAIsAzF4qHCaVSM7SgbsDENSNuo8nkuLZfS7tyH60GxzM9LTp2iaA0nU6bg
9gKvwwVnndvBjvZNb1aj5kAiCLPbRQC2HozapHbsid6VQltXu7nOur7MxAHpB+PutQEUOQBlyZgM
BW646+mbTeUO1Fi2Ud1KE3Hk7rmon6MVFUzrw+29E9jggXrQqGjqEhV4R84Tb5oVp1wIms+F4BPt
+uDbUniOy6XQ5cqYIjQwhpMs/yiEBFFXd+CvLsBjk816HmsIrhEnPqqOitmn0M0Y1tDLT0Jw41VA
5Wxx+QZKP1ZvEZk4EvLroq0vpMhOjZZ4LSQkAFLxRvJJioZ3fdpGdmhIB6VP3DVeDpYavpiTCZFh
1bv9Ga9SIO5PYvu/STnMdOqyTsPy5RPxS388KIEUqAcRhk7kLeznGzOh3g15pdeIvTN18wVsHaDb
gViGf3s1IjNc+F1iy+yMTMIGEygGaKlN8pc6E7jkdZr2umfUUDSQWsoqX7lvsxRFmwyur30h3/rL
FIyH6AJ+udlDG9EXVQ6F5rhFyWUtrWlVEIfd+orLwFiZk7wWgCNfhKm8zjG4xXEhUZrXpQLaEfOG
d39RWBmFTb7gwcmGAB9yJ/v4O5/sbTO5sLj0k1bjzY4Dbsrp85K28TEuyGz3hiCb2fcNS6FAm2sg
6mCBYOOC84rXhNyX7KY509FPy7OWCNyP7c0v+eDr3r2Z4Ly8r7u4NJMea1kUt5UWu1FAh7pUbi97
wumAf/CLN2tclNcweBNVFtVecw0mMYZJ0bP5Eh9qdKskAY5esHs88AyDNm0mRbrmdK1hKyCsKFN7
ygQDCfvB6OeK+FH20WwXoxiQDBASf6BN78lS9b2ZVWJLihXMBDOhoWIbifVvBy1+/W6Ue2nGYxGb
RaQRp1I+J9KhkwS//xrVzhngAj9VyrDO85E4rYuOx2HxGLeDemxAXMFqA9WDdRT1w64xR5xNLrIX
MdGHeUISEB91PGqZ0m9ylAIxPnrHNQBIQS0RFUxUlHkWOgzCzFKrIk2cEqco/6jnYzsc/3WQ2Ji4
Ag1rc1eQNiLESZS7aDr26ceBfrlt4irRQC8UMrt4NWIWBZM1XJTt1kmRpwxxL2UEHNk9BTTwtoWr
feIscJG1GMET38OZHTW6K/tHInlS+G8TP2ZCx8gdEB8KhIO5b66lZMmIhH3qQa80AKanRaOvC6Wb
dlfyZoZPysJRbY15XImjSKbXVsr3XDZOihiGzPb8l3j663L43Mygei0rUGXAzdde5Cd2dFjb1Xie
neLYFyhba756JiLsvcgsd1rTPgLOOm6pU0YFnBpM4M25VT938vNth7ju/3Dr4z6XlC5SInWId/LT
X3ftbFvoQ0Lr0F69ORDnElcXFGeQfdjNHaiOYSHpMxJQWr2zzG96+zws77M1c9RMRB16Fcs5U9x5
0pJ+qTPgRfG0QgMFoLzW6/4f3BbXzyrODneqiLJUa1ni3MZHJl0beZIzYPBYO6AeIjjAuyFi4/Zc
qlIaxJSmBW4vL18i5ZI2/m1/EB0r7kKP0doawO2Ga4g8VWkQkYsi0nYTuRxfIDOmykzTEjaY0q8G
Ag2rsKNLcUFUslPAGMLn9eX2qq4Rhb9+IZ6OPleh6VBhwt5Rv8zf2KST7HVImbV3GtS0Lox2Kz7h
uf/vYZqcXe5WL1uFjBnF6QK3Z2VDXQsQCv3z+lSmeN+pPtPLGb4Kz7QgeBA+eCSzZOKRw/xx9evH
IYCSspsE+sUIGr+8Y7ucOyIi2Fdi2RuRknCRpIjycYWSPBgPI08OOo+8GGjwaR4zrrvhYcaAYOqa
0Aoq/xiO+rvei5/v/0i9yBXWOQSn5IoPb26VSApxzU0gMCnuDT86ZdBsSN6tHiulY4Taue1ggmPD
678TDLsNSo9jGaeXujrUyskUEW9fg5w5X+KiTLNCricFlt/53xyE9vpczoKE9TQfKuR1Xmu3EHvO
MSiYC+c9BYGbcKEni+tJlUvY19BJVT0Gci4mR30HpRRWsOqD7mx2tvHSneRIEPVE28tFpXaaq2Ud
GpDdg/Vj7l8SotsS/fifviHPzjdKVVFVCvxXXu/K9CFpnxqRDuT+Okygb4hKFRQbf737FjB2ojaL
MFQPnib/MBOo2Qgu9H3XfzPBRZwJrj/VLXtihhAEN0zAK0Qd7l1HMHVFMRVLI2Dl/nUVWWgsq6Qm
mlPX79QaeVEdn2RIji3LhUBh6fZXue4vMrffWOMWVMtyXPcVQmj7jca2drL8GSjitHNaiJzLvu6n
TxEogRIhOHI3im4Mc1G0HppSiQcksgamgPPQp+qR6p+M+UmwwN0vtrHDxc2xikHOiAqPoz6ZQXdP
Dqy2UnvGEyvMsvAo4oa/rq9wW8rcdJOCWeYiD9DOgMU7/S77A3ch+L/asxnb6idQjuEg/8clcolY
BGF1YvVYInmInqmvHEzXspzkOHqmH590D8NCopAhXCQXLjGnqihZj0Wa4T0pPq/NQ2u9W9vM7udD
K+dO1eNpIrcungzldFJFDSWhfS5cFuaihmBHZ3fQBKks3H1+4URBbjNFVsklAiKX3dCy8SIuROph
DWLWhJnLM/DAUtSu5o4uBzxeokDwOQW2+AQO7FW51UoIx+mxPyqXLpA8cpddgOhyG4BqLHd6EpYS
WFC5yi7e1sdncBZ7VpoJonMHlsYjw9/ptV23wGk2PsSwBVFUtEIu6JixFE20tMATEvZ2unzohgYK
h4JPdl09+/Uc8nlajXkvdWzxzXp/8BYPMsTHJFCCCg6SiCV7BWGbz88MoLs0A7Mn2EFIlZZ+8p0J
upA760t5zybILbf1pYt6GAQFgX+I4BalmsI0HPip/76bE8ky8eIjL9qTjh4XAtxdiaHR+jA7LGdh
CSm0jERAQ6FhLuxM0rCmw9ID7oXbA/hJR32fZHjeTr4RGCf9W2uPgeyrbi0kVtiP6W9L5oKP0ULo
qGLAxrk172I6Pc5J6N8+hbuPW/PNBBdf4m7KrCVOUejFoxOPmTMJumPhixhFRWa4uGKoNUpuOW5B
+cSkCfrDX9Seor7U/mX7czW8ZtMM/v4uQT3JSfLIJsuf0/hRKl8kWbBpgu/Cy6LU1TgVa5QhHHe9
DeCS3VgCC/uR420hXOTACEWyNuj9O0S+dMrZXM+RSGF214SlWsBxa6pM+Tlvg3bVUoyLhg6T/s2Q
X5qS3ndE+52FvFnhq+0tmZdxAGLCycxPQ/E8k9PQCp7lgoVcsahpQzGsnQlRvbF8Zy3JfVGjX6Zo
Iujd7lffLIXLsKrC6GMgxTWnqPO7gmYvhimiKxAthf18k1Kl8iy3xIL/yp3+pUjyM6mVQJVEWsn7
tZPNUtg52tgB89egTQTxTL9jw/AMgoPxe3C2FCPIpxkzp/DmZYHk6ubdmORiWd5pTRoC0+SMlp2q
9vwNE5knw8/d8ay5UAv/YFCbYoICiaNY1m8/jdpY58Kc3oA2oajg7IwGgg0Th4/l1ygYPQUQifpu
EGnHvhZ0by2XC3hUstTIqPHMBTUuhhZLX/loeeArhCAZU62NHlO8sfOgxb2heCzZ6f4tRohlBW8r
5mcL6ai3cinJmjOaX9rhQ1H6NDbs25fHbi5ggXILrzgKCi9ukYuOeGFiHMShXf4NUuKf6ipF0XKo
Aw0DjYM8/E4+9WaPR2ooS1c0Mx2Ig2F6Z039ynpW6Y/ba9pNpwCrwimD4AIFT9SvZ6NrpDquWAFK
DUrUFatABZLmL/DkbzomgTwOGk4aBkB5PK8eQ35xRqnUGf3F06F7Gh7VYwcO4NZuHiLhLNZegNma
485BqRM1mlIsTpleQvoYNXeaqL+6v4GQC9MpxnU1rO3XDdQnourdOCNDnCywqzakfCjmqHGVRW+P
elyMd2vXtJe8M2LfNKTQtiSzsdeiiB8rUghcZi9oQzvo5x/DRTq1W7QKpEfUqRPNltXYjmVB0W4v
sG0tcIFNUtel7jU0kmEmdcAykjoVgJRV0pylSjmQTHs0ksgVeCkrG/DxBZ0xDZSUGEk2eaqZaq1o
bqUs6c9RydNPtd9/1eA4zdF8YFU0Ufq9l8Bt7XH7OMxEj5Z01pwh0f24Hr1wgdRJkniltN5Fceem
NKrsTBNKwLJM59ZCue2FhJqlr+x1s5yiZ1YvxIR0UBx1/xWXKtjW3eOx2VXueGT6hHrXimxF65/D
8Y7iX1HaxTbqej0aSOF0Q1EUHnKTRBntV/bqHesJKvR2kg8oeWXQift+20V2PV+HSIelK6YBBb9f
j6GMkbalmhAsVVCXFsmXNTreNrC7WRsDXPTXlVap1nBF3tU1tpVBm6uyFSIo+uytAuBnGaGE6AZK
nr+uQi/GEpRluGL69smMnofR//eLoIYJykZ0/KlsMfubTChKQKM4qh11DHhXc58ZmV0MgjXsbdTW
Bvv5xsYa96QeUk1zmqG3w2Q8lAWoG9NOsJQ9z9qaYT/fmKlUVBmiDsljnlWXuFsPugxoSxmaL81s
iAiBXsdaeT9meliIrajgmnwlZW7IRCID+Zz21B4lXwuqA/gbMbRhnnI8zcHxntmgpwgihwYruBwx
byCePN/N67Z/BYsemzVPZF1rHZRBTvuJoeTZoAqJbEbWEtrpuQx0Ac/nXrDf2uOquQ2gi0VPcLfJ
I7qNfWLP5C5SAI1W/UW5DFJl33bPXfff7DLnnvmoN6SvDVYkfxo7VyYiMcnd23q7Is45wWe4pEaJ
HSQvs88ai+ZR+dJ6q1fgFRCL4EP76wFnI8H0EgaIueMsL6ACJCMeHlqwQPrOf22fPpYHE4MGfUAh
CfMgYr/YS1LB5/G3SZVHkkA0dYaEQ00dzPD7EtDX1kTtelqdXMrdpFqD21/sH1zyzR63oVCypHmX
oS9NHurj+AAqbLf5xsaxl2PsWTgqAnu3t1TlOeG6Zs0SEJqjSPSq1EkP82F+Co+D313YoYPIwp8C
i7vxbLOj3JVsQV81nkesUP2CgiPALIw5KHWzQPsTM8btB+LFp/V3qpzbz8h5To7IN66YikB/I7mH
FuQpudPc/sfqobfxIHyt7sbSzRK5u62lbd2PDfy0B++icS6PCmDurO2ctrb2gjFQXz5PtSdqAO8i
DDarfIXCbeJZrOfFVKfWa1T1Rzd5jgF3i/3lkdFsJUfZnwMxO5nAg16BKRujXRcTKaUTcYrqsTE9
U/6P3+41Bm0MWHGI3NhAjLEOjEJDOUgOGmEBDIKsSPTtBN75ej43xkBotdAZ1Q1HiusDeowOjaBh
J/fu7VOwlxBvvxTb1I2ZqSkmeTEZdDpghVPJY1gd9SAqnO6igiie1oiVeI0CXfyrHcyHAaKmjGhA
YRRT9dbDel8cI+wc4AfebyxpY4o713UVpaO54iXTogykxjjK8kPd/1HW32vww5cPmQipuH/5bCxy
hzqWamLRGseMvg5xM7Yly0scemKS1qJIuevmG2PcmS6biZBSrpEfJetTkja5na3j19tbuH+A34zw
ROR91BjKMgPopz/9VWiCHODXNbLZNGJo62cGW82DVSTNsev0G7Ocl2BQIFxzinKTknwhoZ30qTNL
wmaoYAdNLttK0wV0qhHeYqMvOzWEB1N3tttz6I8eMrCn5fCvxZhQxNo4v8mlW1pFKk1nYBWktUcw
AXwuITlY1aYgq9uth27tcId5LtXGajoW7i27/GQGjDM7uQOBsPSdgVLW92J2DpHv8/2sYZqBl6xR
+QGxmad/YMBC8kRPgBmewuffSoI2/sG9DSz0zvJwRRTJ1e9x6WvdcxUfYnQwqEhEWeSJXBBJ9bQt
C/YKSfKXUnbH8jG1BOB6kQkuavRqkunxABNk8VMlx0SYJ6kCl9i3gXczHjcED1Buwzq10iRMqCLs
lvcWPY70U58JnoX7p+mnCf7aTaYJNdUM4daM5QuklD1i1h8F4YhtxdUrDWT+fy+Dv3nRGKFp3uKW
yiu7+5HcM+CxhaK75Cn3GYKULQXz3XvWu/z3wz6vZ/fNNHd2TTMHUTHBV4rux4v0sYJwD0tgFpcN
+Ir8exfWxtTj/7dQ7gTH+jD1NcNEqV86T/f0uxLd/S6I/XpxZ8yuRhf6lLwDINWdDv1gq8+3N1rg
Lq9jE5tsoFbCYap7uMsCYo7IcGRVt4lIiOt6EILbUs4p5YjkU9GwLa0fZ+lzYRxn86mcn5MxaLuT
DrHGkYoIXUReyp3nLE5NKaoaVHms4ZKFjbuSQnCed1OpzbfjzrMcSollhAhOahAGAwC1gC2dVKH2
l2gl3P0f4633F/ZDmRo/J/pBUmXvthu8djxunLerDkXYF5aWo76eQonNtw7qCaSOeAFSjz6H4B5N
wC4FRUYsFdxcleC0C5xQ5ZKAUmnokEEfzImAB+ygXZ/19AAOFFewyL3aM5OjtjDwjAIQX3uW1zhM
pQJBRUEOyshHobKnHdHcav8mlhDNXO45iA7JeUIN2TQhwPVrDkxn6GiUFq7nlA0AwUHY+I9Y9Hc3
iOgKKoEMYWIo/NRWq6xdXYR4Y67fpHcq5EEAsw7KRwxVu7FfHqAz5Vnvi6OWQKFROooA13ufb2ud
y64MI0kw14MZ8TIOHZO89GiTlrng0tlNO7ZWuLAcWRZYrVgFq7y8HrazstrFUUFghAZZaYtetHuH
bmuO/XwTGKdVnUECiTZkp+mXHq+yHp3t2/4o2jf2842JlFhF104FdaYWE89R9A5R1J2Uf03Wiv+2
XQkXfM15MpssxsZJ04+heldbzixER4t2iwu2hkrH3Bxxjcj1faJf1uHh9lax/8+Hp+0auIO0SBrN
ZxP5dJmETlUch+LrUAFHLN0n5tNtU6KlcNEW+WaxTBY+uNU/JdaDPIkql4LPzje4wUjcz3GGy1AZ
nS58LutzX76/vQaRCS6gVnKcyuGAiykxakAyvvRzYS+TINPcfXxsPorOnXtamqoeQeEc0W11Yyc/
Ll51ik6GQ4Hdnb9Ix99KzbYWuRhQmVQx5xjfBnr1TwySkASaq36ir5qsookOgc/xXPs6ndYsllDS
mqv0PkQioUnDaK/a/IyGhadKk0izb/+2sDTZgE42BTzu13ig0ZnqhJWzJGBzCT1WMoWOxZnED233
Zzj+IKbwYcw+0fW5ejPJRTl5Bed3KVFWLpSd4ll35o/zM6v5Dg9l8DvXPHgPf66Pi3eaBl7T1oJX
rmrvEOtJjULAxES7uH9+36xw4S4Z+nC0BvY6kY13jdoemlBybh8vkQku2oHxRZayGLsWSfd6d1KW
4Pbv3z++b0vgol2MvmEj5ZXmTNLkWRlx8745EEXybpthO3Hr43ORjshVm6NuiyJFYTkK7QKSE3eS
QZ+09Jpo9Hb/NP1cEw+ahkSutmgZkoSpAbVXK2PjJneql0tEW7e3KsEW7oJfN87Gt/nMaknHpMGt
p2Kwkz6wBlHyPgpmJ/84+PlzBREz6SKGi4mWycXEZRxDqmdo+8r9H6PySIC0H+tvcXFaFWrf/nwi
U1y4MGIA+2ZGZVKixYaHeH4XJSgNtu8KU0TccD09/5pDvH09Lk7EmTGnDcMwY6A5Ogx4nmrHdXT7
Q3QEc7+PmufZqO3o4+0VXlMUc2a5iGHMjWyYIcyOYNmov2Uf2D2TgiNufibP8jH/wLLpxBVP84n2
lgsihKakSIgBw1LmqvNxyMtgSX0y32cixOw/XKNve8v+lk0aOFRS3C1oSjvJh/WlBnIrdjGaeay9
8AXaZq6YgXa307c9G1x86QoQ0LdjrTnWS+0yiQkwFj7qF+uONU/L96Iah9AeF2jmbKCJrOEs5sf6
KNn1S3+YTwwplnvyWTwk/A9PhZ87yo+ymfqqhotaMtBkGBTgeWjP6HonR1aenw5h6QrcdPfiVlWT
jXfKxOR5wlHfTc0uNHGLflr98Vig+cWcdCgd5b5z2WQvtvUu84uvYr2m3dqKvjHOuQ8o/dKqZKlx
fumP5JzcMQHy1ikDkarrvqNuLHFuQ0JrSNocliAQaU+T4hUqigVd4+tZ/rTGcdCS+r7oTWeeMENP
oJg66vaSrAdo2wpi3+4NDNUH4ONkDSqoXOwjSlZacYPAEC1fxuyHLBrZ2r2B334//6BWpm4uFEbf
ZYQP6xDZ0Amve8GbZt9rfq6BpzyRJ3MZ6/8j7bqW4za24BehCmGQXhE3kcsokXpBSbaMnDO+/vbQ
thYcwju+dOlRVTw7g5PmhO4IWpOR3+b5kCn7qTsJ3VFKwCW6PPZSzNPTzWxvdSrm1oIiNlss66P+
LFkB6h+RF5yyY+uY/uAXPq8rx7tDJmagi9lg7g7586I/S+OXNn5eRs5bjSeCiQ/jlBVhTPfLk9nL
8ptU+NakPLDr7SC0ujUmFtSBsSRai5Deq1YRg/TNsJMTpScFsxNAoETPeEJF2rwHteGRt6vIOyBj
3AFJqzwz6dvDSLCYG9mtuTf7p+v+iyeEsWtTCIVFoAXvYfpqKrsqe5R5mFY8EUwEUBWgrJsURgR7
O9ayPBigAawGzpDOphBFQflLxTvQZJtuwpTrBRa0oXBZdFyk3puC5TZYFk4liieG0es5Jphex0an
PZnf8/Q4LDcTr1G0nW+tjkJ/wyonaFOpB5c6XgB/jv3HruA2aOwRDFMoYNDUnWjPG5TdDiQKnRxX
ZdgMW5fo1EIATiSippSFdh1gtzD/OQyhpQIUWr3JytssSS29+/EJ5VtJZUoVi6hLRU5ZVas4OueN
3FqiPvqqwCtSbkevlSDqHFdXOotTtiQqTKmEFf2R31LuKc0BXdjzQMu/GLTmtpK2NeVyo4y/bZdO
KuME78RZfNXNp9ZIrfH/R8ClOfLqXIw6UrR1gc7+/lq0xQzjXeXGd6U37uRPmdjlRIxegrBGygIM
idnmPNU/wESYHPsgE1urEFXj5bpmbObgqJlLgAuXwGvIfLBSqvW4MODcewAA2Y2wOPW0JFbb9ju1
y1+65nNXeZHIblCkZpaQQgbSZRvZ+a1g1dgL76wmsie3cCMQU18/4GYCsBLHfDmdjH/NTCV7xesx
iUOBH/ndgU0tXIlhvplqmnLaCzjVPAnf0qK40zRwo4actZ3tB/dKD5kwmZPEIAuAvTASA7Yzv/4e
2VgicMIDpRxqT4NvHoZ/gae0ebqVWCZCTj0RxaEpVFtS/mjmU17XTofKwvUv9Q/++KL3TIiMA8A2
tTTJbrDcne1pL5rOR6rYjOpLeI/O/hxS1NqwmZiJRHwy1A4XaphfJ+EYN/sp8of2IYYRXD8eVbQP
haDLHbJ6j6n+KBJ1WJpunpfpx6A8Xv/7m4Wm1d9nfPxUFp1QqgjMdWb6GmktqKQt9bFTBSbvS9Et
p2tnYbyGCWKtMixwawn2grFrjRyNUmvw4dQ3FQ/KhVUh08TGEGNWmLoZ5QiQP3Y3flVbZxJf09a/
fm/bD+eVDMam1HkhVZRQh9RYy8ufPWbzuT4pvun/G5XbnALTVgIZawpFORlTGkzo+Ci2/5wf4O62
I2d5oLSF9nzsbniDgpvKtxLJmFZvkoQsC7JPNEutRPkWRXvOLVL1+qASKwmMIeWlbgoDVQn1DNhH
eCX9gfZhh+fM5s1wcg7DVjm1oK5Sla6pKT2gM5MCc9r5Z4ZSV9/oQ2UzaWtjALIWimLhTj9iftmm
GF7APvKzG96BNk33cncKY07h0FZlpyFxF7POUcTG1oqRtkTvAlF4uP6dOAbFwkEkCzGIpGCjfzIC
axSDw9DH9lRInEC1GXVXJ6KfcJUHmlM7wQUhfU/AOqGjAmzepdI+KCorAttElDrdNNjXT7YtUiGq
SZBBYxLgvcikDbpBT+D/gAPpgaHEEszxVpmkfV5Nh07s7SzXHpeIt0n7D+7jIpdR/KbtJoWA9tiu
cxTC1F3kZT8mJDPkPGMQvOJWiLa1/5e8DygGmQnuFWGGKWOHRiaPS9l+JlKRiwQmkgxZFiPCoy7T
IYqE02uURJxvxbs0k9H4RWpKkqsEL/rHZk8LeRQNssO+NfBeMPvyOfd3ORHzRujFORnruEWJsH9Y
lP3YcNR9+91DAKeqEqLLgCR+r3xzUpIhoeVlSoELb+4br92OotVIWFyJ3MBuuV1F+ps/OFxVxPuV
yJKIBP69yMCQuhDtebzpnOGFDpmjXQCcQQqQ82+WH7ezs4s8dnjJNAZpVCiuP30tK49gEX9q/W5X
hm7xh+jRAZHy638+JTu1ZC5zFDclpAq7xVPRjAYUHQYTKUNzY/M7S5ueGH5fVxUJm+ssz9WUq11D
aPe0QUtCaPwIZcIkB8XWOHzGyFaSmKxDWmZpTiUEmCIU7XoZ3cLkobdsbgdoKxlMojF2cdZlVMZ8
oJNY027x1QMFMvtsOwDrpFB/jYDJnnEaDVqc1QBOSLt2KeMa1hmR0Si32ONw4zPvUbf9DlpJY/xH
14WzpFKMYXJfnQx3PlCiifFn6kv3I6Cmqy+zkzv8x+T2DNhKLuNItFISUyWA34pOdHgv82Ig9SZO
DixWLG4eDSwWlk57J1ozuDw/Vd9bCWeC6rKA9Ueg/UG1us+Gu6x7CDtO2W0zuKxEMPn21EZ5afYo
FJFFAW0dlpwNnuJvZiArEYzi52kmhVKMes0Uflf1+0p/aSX3eiqw3ZvSgRsIqAasBbNmXJkxcCLo
aE5y6oFeUvsN+B7e1hDgMz41xLYSxhwoNgVBE8CEiu7+NwwqgKuG4yq2b+xXjYbtfE1zIWua1hB7
iU+GZuvJYyZ712/sHxT7IoNxFUVeih0GQpFTPwY3yV46/7nm0HxtPV9YrNYzHvUDBV9RXmOP17vc
1rqLcCZ1AxVfVEwznsZjspPITuctlvL+PhMqZ9nMJx0roFh2/9Jk6C4kT9evjyOA3etRWlUoYj0i
tii+hughYJ7+ugCOChiMd5WVbDBA+YcbamNHDVUrGtOvmLV+vS5muw1zKWOxOzzoH+hxDu4WvOLM
DmGD4v+U9+HBcMbfhJ/krQgzO6EtHj8DzgVO0L8LkWxfIc5QNQalFOJh+6TqT6CsypudYP68fkDe
h6L/v3qXhGC2DNQAplQpP7XiqdY4xYTNv29gGBm9EVWT2KfpJOexjtU/5A+5CC6/0crL/fUTbKfO
BtFMoOqYRGWXQPugm+J6hDILuxljBdhGmnbBE+A1ku/EE5E887bat9OIlUTGN+jRMsqdhj5JB/bF
HEuGAficKEJRyF3P3E6kV7IYVxANAklSOoBMES0p+3jkND8qN3+iaUt/bLhMwfTHf0ijVwIZ3zCq
AanGGZl7Jie7aFr8bC6tUdDsMY8PychbgOJ9PjaNNlJBoigfKCy80BIn3XZV3dHL93huITjxMqVN
x3E5Hps/y3U1DIRuHBrzfkz9fgarr3tdI3kimFxMKqc4FjQabMHLOaJ3IHoND6iHJ4PJu5TBEKKG
+qWkTdx5mt047p0w4wFzbScOq+ti/IMoFwAJnJH/0FFNWprDVvdetzFpi969wNlsoYnBFdX7UNzs
GhDCVTgUIS+BsBMr1ZJTuxWfr3+fbZ/0y2HITH5SSERvarMFf47Z3eha7Mgyj2GU93kYD0HSNkg7
DVbbVE+1dB7zcxQ9XT8F13AYz9DF8l8vQencnOJdjJi0+BqQbv/dS5Dn9d5IVVehouyNTDBoDtkP
3wXp2IyFvQg3fZfbWTRRrGZQFGNfxzEbzsgKRy3YGNIOXSghz8eoWrLPmgMYxKxhccvE/ExOcdF1
9sWWoUjXKj1a0XHpk/4pE+2245RR6Te5ouFsYbPuTbkSY+hFWRoHOU2OmZk7/dg/6pLii+J0I5ef
2ePWVqdiPMVCUFjPStrqNnZ1+DAHn3khrf4+4yFUcQmVjnLCCAmqOvIfRXx/XdE5AUmhtrbSu6ab
pThIkUKgVFm2XwRpscP4e968DGntXhe1ne4ZyFdw34qMNu97WcRs61nEuxL76IsHmvSdBODF1qeb
aGWM7U/NCZ8mjCvyX9L/4Gkvopl7TCJFnNsazo9CIKa7zBsSG+uDNsU7xFw0d9iDxvGPqniRx1xr
GhlF8JZYNF6yH07SqfbD2hKAJ6BZshfdAp8YcBOhM/sJcBc590zv8ZpwxgWbi2hkqIejwH8IfBQM
zoEj7nU6zLTLUL/THjjyNvtz4BfTFAmjHTKLi4VempRJBWqDSoJV/Lh1dUNzSQkAdALer07NdkTT
H/S5csqQcBz1Ziy4yGan+uRJbrMI3LS2kbbWVJ0rbXRUHr8LR4jGvIemPAkwLoYXIxAf3abTPAPs
c5oQcwyEKiHz3QwT5VWZ4n/JQGF8bx9ta2hdSUl3+rg6xq1xXtKSM+yxFdfeyWDimhoGxTDRhBAT
+iicaSicTUfD+U1H5Sy6586XbqjGO3FMvgtU+qZqDXQ7Vfl3RTmRcgG/nWhhwdyU3D7zFtPWkvr/
DzUroQBse3+Pw5IUyWQg1BjBXRed1CKy1HF3Xek3wuY7GYxKmFIk1dKg4QFJfupSaeVAHiJPefV4
XcyG5r0Tw2S7Sp1NeTXiKCVJPTNO3Gmp3WrqeC7juuph4vn9laWR2Ae9maFRF7rUN0e20lkCXGQe
W+Z99QBgWu4w6UboeXc2xid3aVIoEgaw7dK8FfJdKu2a4GjWd2PKiXFbzYR3kugtr4KcMWbCXBtQ
emH3V/MCDdbeE35ScFPaNVP25n/UD8YHl0IeplWLV2wq+eZUW4boKUjkovH1uoLwPhzjM/ROHqdI
QQJS6A+ifJoJ5xwchwHan/d3N8VkDIsa5K8UnhlTC+ieYYmcQnrtxzO/JbIVqd99K8ZjaLowTA2W
ve3gebabvQJQfbJX7t8q7Aeuf+LYF1veAAGn1gkzst9sn/wupBgk6H6koMGrbkNbO+bn6pCeeYPo
HNfx9hRYaePQBlladZCZSk91dSxV1NcyzSoHTjrMOxvjO8QoNLKBrjvXU+oKAtp16uSEA9lf18Ct
7sj6i71p0Oo8kogJu5qO2MVfKKSHROtDburrNjqst4grtmgVN0iyeKtE26qvovBlEiJqLLZvo4Dn
OWygKeWym4afQfsp33v5+4zmJ6hBiWMtA2a2vmuLkyS/ptJ3zt1Rbf4Y8n/J0JhQpU5BU6USZEgo
hFPQZeJ3+x5dXbyfPfSX/LBxzPv0CSRnfv6DI5wqwDXhTAwLpjgrMPqMVgLQ+mIkxeSVWO1pcWmv
k1e32fb2l5My2giazlTSdESYLPdyw48nVy8B2BTvurayrx9sW/Evophg1pSVmAGGFi6rNmNLxkai
VRdwXFXLKalsvdqh+hdJTAirc6mW6w6Hol3qHPjc2ElqXNErwHZSjNb1Y/2DK75IY8NYHWpGSIvW
UlSegKX6UIWJ1+pAgJB0hM/hAaAvXpvpflvDSQ/GlwwA07OQcn4Hx+40JrSJcxZqZY6fYcyGh1qM
nyS8MReeCCaqgRdnnGO6W5Auyi1Ifs+KLPqc29x2w5fbZMwbd1ipIWV1bV3hrO9rdypBIpM5oQse
JxRlX8r9n3P51+W+FcCuWR0T4PKkN/KCYnISoLKJrrSTE0vwZJ8WoDOntMlrCs9J1/bEo3rbWbqv
eSlIUKob6fX6T+HYCTsjqhtpkGoCSnWL9IeuHyqltErZ/W8yGB+zEKGrCV2e7Y3KEobQAni/lTXF
f9NJnfEupU5mvQpyYgfLOSwLq4t5IMNbc5RrW2erFwmJWrmi361FhkwTIe2Pygv2naVZ6mH2UGL/
xh8Y3qqZvJPKeBjEt8QUyABE95sIpBiqlTxh1wHDDoPV/gZOxkdptiS7AbjqvyAEoLd2RVV1xuEE
Ytj0Q4Qjo1R8QKnGXo7D7o0Q4KHxecA61N6uCWPcipEOnWS2+IRlq1tBdqtpz2IHGHcptJLBUceZ
o5nbPsZAjxEgsSCeYUNvbJqRIb2pjN+kO03jTGlth/bL32fOU8ty1JgZ0qJO+UNXT1ouOmWzn8m5
EU6RtBeC369b2j+Eh4tAxqHVkR6XZEQwKk6V07uKp+y6rygbDrb8UnvCXZQ41yVu+49fAlki6UIr
jTA1YNtzcSSKF0cP0bS/LmI7a7iIYEJ5rs1qgworWMuiH5q2x4BqXN23k2SlxcDRh+14cBHFWJrc
BX3ST9AHbfwRAxlLSYBtGvR2NPGQuXj3Rv9/lTAHjZBXCtbz7F6o/UQa9m2EFlPHOxBPDKOAJkmB
lUAVsDa/FsG+DCs70HlPa44VvVHors4ip0ZbZjkitQiGEtlVdvkNuGWcBbvgoV2ezX3+/1fE4RAv
n4nR8ijXqjyRkX0Ew2mSnwjvRNtu6PL3mfBsIDovUdhDDYZnKXoYhX30A68bS5bttthd127OF2J7
L0Y21WUY4iyVudiTuotBHDXzVoR5QpgIHIN0fUCkp8XL5KBq9aluynNe8NqL2+5Hx5oHBSwDixZj
qosiNESjFAzBc+cYhx51/QGO3JtsugGl6RZvjn3TN6wEMgbbTV1VBnSJNwt7K810q5q+6xHonGRv
HGdOgrEdiFfSGKNVFoxgmBEKOrKv/AZIhy/Nub2ZjileupKv+pItO+rPCrObXOa97fLVSjRjyOqU
R7NZwl+0bnsY3cXJnPa5+rpgxiywmgOAAWxexZv7NZkMPDbATllTvBqwP+/72/YmcNCYPkkHgAZj
MWrhpKJvkwEfov/qjIxZC9XQgugIHxP4DveNU5TWG63io7EfrB5diy8tgH1xWju6153xEHs8bdra
lTWQC/zSX8bwc03opVLHL6BgdBUGLAOAaBeHEFAkn7D6iyAWykIq2q6eZ6Td0dJYuWincMxl+nRd
CO84hDF7IyZFpTYdiuA3xkECXnxzRNH9wN9F3Iybq+MwqbcgyPosjCgzoUNiC+iPNIOjKaemer5+
ok0/tpLD+BcxjKc2nxHOwmq8lYvllOfLnTr1znUx2wXIlRzGrZjSBJ9So7LfH4THcEenzudz7xCv
s/mNyc1DGZRMBjAjkqgyZgZ+UUlLIqT3Za4e21m0hjx5bZPU5xyKJ4cxr0weSjCWIZMfD5qf7SnZ
hbGf71qnO/TOCIrUABNIPJdJVeyDTV8OpzEWhcf1X02F4Kbbt3Txdjd6xCPHwuaBh2x/tYss9i07
lVpTZTrykGxPK1nmrQrEDUeyKXi7dAe4j+sXyrlPFglfA6j0NJZIFiPlFHdnU7qfyufrIraLS6sj
MYZVB7Iig/GG9qwnZ3EkazoWOxN9OsC4cRKRrUE4oCv80kP2cRv3rZGntLQ02oNTugR4ozSAq24a
W4sL8l7uqBg1oyvKoTNmljQq6SIZjVttDLxK0J9Hud1fv0HeR6L/v8pNC3nIBjOlngk7BJZSiyay
OD30SpG/1rnpBVcXyMRoGdsPnVwjbcxOkyNYLTZHwkNqB7vku+JiPN8J3Nr9VE11JZTxHs1QFD2Z
oYVdK1ma8jqJz4SAxwKY1gmvccw7IONBBJBHY/kMRdW4T3xTUZ22q8C2ldl6k+6D2NgBkvSoxVhD
lwrUdBF3SOzOQWUP9WT3gMofNIPzfan/+KBCJu2Ua6JiEnakSE9KPe5L3DlV1wLlcsUHTBImKq6r
0aamrsQwdmgOaOVFIW556V6i6jedBxrE+/tMYMvbuVVmA2/ctP0hdM+h/Jl8Y/X7GUvrZRG7pTVc
Y1Eu+8ZYDmGV3Jnc1cTtwibwikWK1aJJLLiDXip1R2TIGW0kNQ+0g2FgvQ6cW/rzcFRd4SY7UhzK
5kDh3RSrc4LvxE8tzZ11jnveuFIcGCPLIGozsKDJKKu8RGKSokGEGbPeHsXR0lqePXBEsFlcPgI7
qwvRmW9dUG9hmskCkv2tiWpLHYM5VkWygFfjdU3cegmsz8UmdVqErkagwbgaL9vrL1hDQlTF8Vow
2AQYQsBEUb+TOGa2YfnvhDL6XyVKFfekwRM/AKdkuAOTvN0ox0Dj1BK23gAQRMA0oGBiB1/vvb82
4zhBp0+h9lzeEl9EOyx08crfp/fNsXLD02SPJzBzZSBXF8FeZ/NOSv0l41De/QDGiTejnPRxCxA9
QfhWty3GLu9ywVnaBrOYv1//lBu+650oxnUPnREmGsCv8ZykoZb6LsHn+y7eiRhDGIicD6qOb5eo
PyYBRa1+sYz4LtKPAw8tZCPa4kSGCGh0WD9hA7qWR0GUyQIeyIph6f1RgukVPEYznhDmC/WgaAGn
EsYV08UNgtjSZLdvOX1zeicftAB7rkB5RxkIAyjv1TCTFcHs6ejGAi7VXYsCnSsNY7NTsa66X9Ds
svSpGGzsrv28rhNbGZ8JsEHUTrBIBmQSpiQdLLFezHQygFIQdfsaS7adpfoGghoPQXzTfa1EMc/D
ShHmpB8RzsXsEFWPYvZy/SybTmP19xmngYE/pSlGzHrGyc9SaC0S3mq604i8GjTvHMzHksaRJFmJ
11rcfFGL34OYMx69VfcxRSLpGoUsIlg4fa8NuaJlRU1X1eR7Sk1OOV/Hu/AmvRdcGc9CEZufQWgJ
T+Nufrh+hZtHW0lmbDeaMiBKj1jz0uNUMgDdFWaFDYxGg9dY3vRFoH0W6RoRNryZI8ZJNqghhU+g
wwetbwKXDK9d/xNr8bjJixjmPCDNq1V0pfGwro/6/E1OeSF5+xwGknnsKqEKyTgHvQhiGew5KKcC
L85bHPGechEjhFjhPn9B8HCMc/Odsl3wV4l4spk7VEukIQlFl/1zzcbEkg32o7i8IVt1OVzi5YzM
JQJ+AbMwIS5xvsfaH4UszH3dFR+TLyLo2zGkx0ket6Z7TBEfTadD2yJoad/r/9JFs4ZJG7x0T+2X
t7qB0wKNLPuq3NAV19xJI6veRXtePXlT+1VkkhgqRg7HAg4QpMTTEuFjNqpb9JHVZVwUyE0fdRHB
9i4KRQi6+k/uyCGz5Rntf8mKD8Jt+1vxvZkBzEc8yjzKW0Cl3+hDgFnJZb6hIBGw2KhwKVkZeYOM
aZt09Ab9oGe+GPnGzPP1W7VAfMNfd8kul5Bamoz5bfUH/IA02QiBldPYs8UbbduOYBdJbEejFMdG
TnUgtY9vFtgCfL47mP7khx5PQTZTm5UoJoItQiuD1wE5vpwlr41QhFaIqeyhzxxgy92li/n1ujve
TD1W8piIJuaoO84UB6gdBSuM7+te9jGAY12Xsm3gKzFMQEtDra9UOmuenVSMaDf7yhPcaheD3hd1
GLAIu/9RIDXEVZVEBB3ClNN6Z/YyRjaBx5x2qhv7kWFTl8KfaeBYNrtyMoIFSJwLVKYDMTkUunQQ
sXRy/VBvGv3BxEw4LKybwF9qjIkVOdiHwhjFYoDwQhdn+5tpzRbWH6KTbukWwVqpDmw+MLY6gt1R
cmg83GYc9zHmTr5tFddAUHT5MTR2rG8YADddRvEwjefeRZgV3dgFh08AHnEsgygYtxtbm7eKuW30
F6lsRXSuJ02sKmRgohTdqFNidV16TqLMzZvpJk0NR5exe5+OJ8XgFWY2TcXUdKDTmDKYaxlTUYT6
rx6tph5r4Xc93YvyjvOFeTIYO6lN5OBNgy9MIbMKZzl2u+5Av+VyzG3dzqz4jno5bTfu2kN6m5xM
p/OCWx4r5FYMkURRAvOEpukyOzgvBHgMqcGIrkR5p2W7UPlqCid5inluYcto1nIYK53bMl1Gmq8T
HzN+dvEYnU1XdSeb4u/IX4Nb8nD9greCFIBVUMfRwaoFsqv3SjvO0ojhYby0yqRzBsH00XSvLPB9
2LWqnbvM2E1p6l2XufVNgQsKnFqQolCzZWVGYmMU+KYAd7HbGMWN1FsCjuZsHmwlhMnUusWYZ6VC
K8SYWreRv2hibSl6j3mPx0IX7Sjj9UF4p6I/aGX+aGv2YY8fhA5LZInpUYm/tjov96Wfg3V466tj
fMxsVF2SJLB2CXj08Z0an5Mks8b6rjRVpzfxeH2Rax6w1qZSXq6SzQ2bVlNCQcf3amX5SzOLpx5w
FNdVYquxY0pIP00NNG86Uvv3txfLmaZlKPHRztWhxYB+7mMm8r7eA3/flu6uS9vUjZUwxnH1bWCK
Q4XMbJ5E0KbciOQW7LVFmtp4y1qywRtb3FSNlTzGqskE+vlBR/svz0IPrIRWnRZ3eVpwLvFtEuuD
dsgoqsmqAeI6ndEOuSyrWm3eKuUpGIGKswAXGfrq1/TGOHVuc4uePrYhkUvhcVT/GF671+sXu1nb
wxz737+ALW3ko9B3QwkoDO1bsR8xCyL604v0IljF28BtQpMNoBw70ZfRkbEByivi/8MPgJM24MyI
RBgrjOc5DcsEQxTyffqdtnXj2iqOFIU7QlnMX2wNVZYYuf4AwJnoGdj5nI+waSzyrx+gUl1YuYEJ
IEUFHTi2S6Q8eZveBdLEGTn8B2O5yGAcqEAAVCWgKk47Iq2lOKCwtrVH6TC5Hfi0JF6yuq2+F3GM
K0UiV2pCBdvscyxfhs9oA1lo0fNiH7W6j9p7EcN8Or1dhCwzkT9Fb/hKaF07y+3oYXfXDj3uY4km
DtekMbaiLPk8DyLKLgqKcKMrOfk3wU2RUEj2+CQe6911y+CoBbsBUsTYi4gTPOibULSS6KbCEMB1
CVsPJexc/6357PZqKDXxjHIfJubk3C7Eu0jOrKLETE1wu8RfrsviaATbAyJxOapAE0duj3Ro9mv9
h6rzli54MugHXBlSJ2mNGQU0IgC0RXbTB3SqMYbdO80X1LkxCR2eeS/2zcYLKhES6lcK9nPfhsNX
Mst5kISQArQ2zuDMLpZJPEW3UltF+wqKAaR5G0xulcrxGZtHXYllND9SCriNCJovpKWlTLI1Y9St
yj/z0S5S3lzn6nCZ0QmYp4EKqtWNWTnVcqM1/nW9oI7ng1GtRDCBtYiKDqRIyCbnsT0Emb4j4RdT
kB4MdXGvS+JcGcu4F0qk0cq3mfX8tasaK8JmBa/MwZPBhO12aKIQuzjwe/JrFJ7m+mY0OK58O16t
boz+htVHEcJp1DNa6AMASWxldyBjdIib3kceEMp/C3rLsFBgxIt13sm3FapU3Mxr0xGufsGHYNLX
yiQiOUlOC5AHaeW7e4uUsAIsiPFsbFtFiIrXBv4ZLAc9BjiJkaKAa9fFXal5ovYs67us9K6rxxYr
sikBm/VvMcypelGe5wU4BNgFxtLb19YloIpwKPRObmuRZT6r9/N5cPEDjpiJ4rQ4twP0SjoTMQUj
Eauxoy+cs+bTaiqIyO3xRXQaJGC8EsBWR/7dWRn3IagTmG4aXKlUgxNscgAy6kj7aD8Rd3QVHDly
9Oe8tNCxRnEJvMK6C4em39MNwMrmpWCbrZT11TORFTSsYPqkcEfxlx7LTkByxxo2CJst8juiOQZo
O59ChYZn3sz4tr3++uYsiHGmZ4Kc94hKethmxImLStTt2SQAbAHPFYdDdTPcqhKtBehEBlLje8MN
W6wnRLSJpwgHgdxM3aMy97ji11F44egy/X4fvOpKFOOHarntVLPH9wUIZOfkt9oNLd9R9PDlth4t
6V72Bh9NCKuyeds6m1e6Es24p7BTolZXUcwKk3063gPKQeFls5uZ0UoEY6lkAN+bruPJ0KNsAxzF
cfnBub9NCYDs1DWiG6asMvc3JmGIFQn6KLmRXsC0thPc0A+80Zv+oKgAmc1r6f2D/V8kstem9pEc
ynim09wFEz+ucac5BNg3mQvyyifO+TZVcXU+5gbDKTVBAkVLu6fkDgAVlNHXiQ+Tpdu9YzyqB5ot
zT94W/X0z35Qy5VY1sllo66FBOYmpYhZwn3cvfTdXjY4b8rNCqe0ksO4N1LGYl3Rd4FSxPuqmZwG
CwdKgbBIBEfWa/C7ocYqprZgqv71q908Il6ReNKqSK1ZlLNu7kOy1MipiY466t4I7a4/NRon1d00
spUU5iLNVlNnZZhoi+OQgBBdq59mlTs6S93uh8+1ksJcY6OZ+VBTUrfBm10TfAotQGHCnwNQ5afD
7NDVRtoFM1CB4UUo3jUyESEIq2AgHeoSpnYezd/L4GYcfkbVt+sfazuXupzwQ1cqQ59GrPEsHu3g
fnFyBJ/WLu3wOd7PqDhINu3i0wxK9nuL3/DgXDA7pxi0tVKIFLJXRvuNAlrQWR/5c71hqOTfSsni
nxlGNPUm5axs3fkPGS0OwxlA3C16oZ3AvfBK35vNvrU8JtKZcq2LSoWvNwLwmxYbxD1W5lBoKGxe
csixBIXx1BlphT4ycLQhfJAGT1crqx++XFeTrQ1fUyKgpEDHQgOHEqONLYnUGsStmGC6j/wO7rJ8
wD6bv9wK4D/Hhg9FnZ/veXyAm+2hX2I1kYUrShqFJihwY9K5c6o7jfITfI39EAQg8yk4jkdeFNoM
e3+fEwKZkqpK+q6uaSVK1m4L7Es3j5yL5AlgXntylmm5nMPestPs00mm9iZyiKPe/IU7ymWR31aP
v74cTsRo4mAE8aBQoN1B+zEITtgi+eGlrzwZrAq2SQ82Pey3NZGvlq4Z3oSEU8XniaD/v3rzEbmS
55GSkHfV/ZSdq/ks8rgjtj3u5abo/69ETPPYTQLW9+xEzp9JW70MdecIKh54teRcV4MtlO+LPeGr
MOGrNDTAcGBc0C5n7I8ne9HNUU7DgNFDdtTO0yF8QhPGS7BcoAEvg1dv5V0mE9bMpRGIiDFd26zu
l8UxomdJ2F0/Idd0GY9hJskYTAFMN3gObqJXumY17PRnE4q+uPUZNX2OxM1QssqJmSuVhilqmwQu
SjzQF3m3U/9Ch7h+sM27W4lh7q5NwgoYRXimLnp9a0bavR4qNzlROe0Wnhjm+vomAT5cC5MKg69x
/l3SnZhHALip75eTsC0qeVLqSQoQe+vkKyhESfqjLc+t/AlMFIAQ/nr0sTCEtTwKbbBQMeJLbu6i
mLP1vB1rVwIYl2pKvaJLdL+p8ygI97LLjvm+wyu9sHlbJduPlJUsxpvGQ1cOhgFvCmY8bJumLh2h
I48yZgJNh7t6RHXpQ/q5ksb4Va0bIrRk6YDZnhzG3KUUb8KteFfMeBZhXRE9bprB0AIJr93HvVXG
4Q5Lpc3LnwAXgyOd6NZOhrEv4SDvPjP9uNYQxvEaS9sbSowPqETP6vR7sHz9TybLbhJqMZaEDUyw
2qRKrDJOrbK5Mcen60K2Szirj8U4BlPrRTLQMQTMUiDlyzx114lWdK5AOT19KVzR6o/J/fwwH7nl
SI6zUBlnISa9MOvT2xb05MgoV3mBE/q1M9m3yGR27ZGH7csRyHZmMnnJ5niAYprjVxL8HMVbQnzO
fVKzvaL8bG8Gk1d5aArYOBg8ujGTusNO+EI35in5hcybRKCmdE0a40SUGIPrBl2yLlFPDu+DllP6
4t0Y4zjqTguLIUTYSMufU7FH/LWjiLfbwzNajXEYTbgEuUCDrjBVbqIuB/A5+nqe3+UaYITjjHh1
cSBq4whT6SxBwftm26fEtj+a2YCeYydjtCTv+6pAYjEe5ENxor1k7bVyNSt/mmzgNnmCw4P03RSp
yVivAEkUvDyTsffgAFL7HLof4OHT1Oe5NOzgM0B+GJu+SGHUY+5IkQR01B3ZzGyPmUVXuAS39UwA
+QnfjBfdV+GHMYPI0ZtNvVwJZvRGJgPookUEnABTtymAzgcu5ftmHrASwShN1OVNMWG5yB6CxV7C
W1PEdAx5kAqOG+YdhX7JVX6tZMqU1irWwkRZ28eTdpgEHh/qZsBcHYWJJBijqPIgw2dSymi2FGm6
E81oj11IjEuBCBNw+BWXP2z7+lQCljLNBOAicyygsVWJvNBKMzY5p+wmClzR3Oviy3V/+EZC8MFD
aRc5+vvrmxZFyhbKwDp5ktfcxW5paxhfsnJgXlF2Xs0Z7/5suCZuf4x88y7yFSvx20+5SjDsgQyW
chOy20xLLUWauvT0nfRDan9MOo9maTvLWklgrrSMBbFUJLgx2lKmRalll/q/zZ7mJfeferuuZP2P
tOtYkhtXtl/ECHqQW9oy7VvttGG0pBG99/z6d1B6M8VGcwoj3c3VYuJ2VoKZiUSacxiTqWsjjaIW
gTlrNUvX7iq5tBbex9s2/fORMd8ur+MJZD7IDaL+NTIeq/DxsnFwT4xJPuJKmwes+9L6Vv2surRz
1DrpiatFQN+II23bzc7qMPlGFxjhRKg06VG7xYonhXyLMCccOBkIWtEsdEbPeB2/zDvzy2XRm9Ge
yNhdlfGiMNlo34h6kE4AjMDWId3N0nObW1nevkRXMphYL2VhoDR0QFr2DSyRDLvK7UFlVxz4MHJb
6sggtDc1E2iLCFwffVqalyQHsjnOT32twitB0CxF4YRdngzGmYCC3JgpLjDbwMeJ93m7r7Ezcvmz
bNk3uC8xBmLKpoppvI96yGVchHOBDN4U79TGrRX38t+n/3829q3/PmPeJBqrloBv3RbyNrJGZXHq
sndlOXOj/Mds9PZlcVv2vRbH2DcomgkeDDVuKgx8SH1jCTGg/cz0PjG02Gmiws5IxFFxs8S6Esp2
YqOhBg4JLRl3p9EqGtJje9gNoEWIdo0f2KX7hwZ4/nAmkz0lU0VUMsA49O5KSK5r2Ql4u2db9+Na
L8adOhWt9iGDiDhpj8tk2IrS7ZQg/KqnMSc6cMzEZJKlXAo7rGshF0S2ZhXzC4ibJSn1ksWvVE59
hieKesQqmckxTCMPAkQVw6E2rzMls0rjVjU9lYT/q2UwHiyCDFIRctwetDOqeIVX3vQ+sL8xX7U8
z6dhP34BYPuzERSMDey3oWX/UcGl0aR5RK/SVifBMjEfXTWZFVV+Kyuc4LF5eSGc/yOKMcICgIVx
SAuvgDy4kfByzu3kJXqn2K6BPb1d9u3NebW1NMYeMWEldTVlmad4LjFGfjMn2Bd4pEc3GLSwooP+
8Cf11rVIxi4zLJgt0QgFx1G5Qoa3UypUUoyaE7Y2o7Cqqnip6OAR0ZgoCSj6Mc8npE0kvRKmKyV6
vHx0myZBMH4kAVNcBrX3R5OQ2iYblRRhsahbZ5ZrK5HuJfN15g0fbPrWSg5jD6M8tENNS0+d7Mg9
mA9hgZL53GnfcnJ/WaXNy15eyWKsgYxBVRR0hzNdvgbRsQbn3DAnVqA/t9pdlN+0815vXwpZ4Dk1
vUM+XWmGTLl+DNT/Rcap67joq5EOXS+3NMctvBDUub9mrSpsGdOJcwyonOaSeCycm01fvJf/ls2i
k47Ya8nDGLKT2CqfJQ9f1KuvhZtiR8WCEMqT99qBgtlRMJLsmjfYe9pju6A8O4m4SKUeDPQHUHga
PF8OiJvP2g4bZ26KJdPyBlOkyCc113CmHbENK3mYrzJ33MkelrQigFyQu/IWtCwg9B548WjT/Fan
w4T2IJoFeSApwEGNJXBMsR+tdAgNJ6irn4EejdYY69zCMg0Bl06EMYdlWQwjzyBUu1U83W6fktbu
KwuF7BvREpzhreVR7G1Gi5WazMNn6eZkkVASwlrM09xjuzfkRFqeAHrOqytSIIMRNjI+ck5AZnMT
81CEN/dB12bMxDt9WEgTBqgQTugO09o4LcbPt5ONcjxK4rxvRD/BpU/EZIVSHZCkoSs9c3nX6i8L
7ozu5XI44hwZO42xRI2GDSxE2DY3PFmLvjVS+eWyCI4W7Asqr4WgCVvM8Evmrpf+WmZf5qGEbJbC
Vx/m07QFwRJ3rsRQA9j/aNp7kVfRmUYvtX8VcDMfHEv4RLzF5+1U4mzULNKqUZlp22Gyy05KS3od
rihSm+4YktU8Y6H1wAtknFDBzl7EM2VPA7STjSE838hlp85qEUjxixMGi9WBUIqTK/EEMmEiLZS6
KmeECTK+hPNBPy2yjZZYu0kzOpct5dNhoqAqmqZCgHyhy2DaY4QNTdbkfWZg1rex6CLp8E17kB/D
O7AOW/O3+BtHHJtesOKYgKRiwqTKZwFzaaeqz+hXV78GrtKnyp09YBvh3fr7rOGsWCZMiUqftmIF
sdl0jKYrgUeH9QkmghXAhClBxIB/RvUC3Z1jviLBdZaX+Dr0abVuuRb8EIBYFIrx8nmyjs6KZcLV
2OTLZAZBYIftA1m8XPlRShxr5FkIW++XCQnScIFq9GVCOVoSz7hTHeIXbn7LK4WfsoJ1AGY0YpEl
uyUOkTZAmp5axZ54NYpOqAS4g6N46MTeGxgXHR3M3caYxQfSMTIGM7G4s10cO2UJFUJTrUky4WeE
z4tXPsRIYCJHuxnv+u/iK3gxju2LgOGe/+lrEvYJUQJoLzdIALKIRyl4kpEeiAHH4dnbhz1f+t9X
FzaQXQNsXUIxszvo5LZXeYBBPAFMQAnVSipog4oyNvxordFfjuIbSFgwZE/xi+NHNbR4E10cNyBM
VJmkEqvcKmRq+gguzd6WssgaRm6w5OnGhJGuXOpWGUJsjz4CaBvA0L6QW+p+uu9mbKN0fvI073jX
z7ZuRJaBP0OffIyLp20hlkusBLaYYuUcMA7drgeawZ9Y3j9C2LpUqzTDnEYqIOWwixCC06P1p4Iz
zfvpUf7L9M5CmCefoGaLbo56gPlCOoqNFVQ/ekztxn1bftI9Ht0NXy6rxRUpf7T2WQMoozZCL4yE
0o0Pr9vJlRU/DQBDoguvFC+QywtBvwgTwiR8Ld0gOkYywWX5UWiszVIjVRG9C05I2sfeI4futwlD
cJySDNAqzdSBGEBYZrokGbRWagTTbjLAjvZ18qWO5KcxQvG0K+f7vEnuAe6jupePdMMcP0hlzLGd
C9KYE5RLu86K25+liqH67MdlIZ/qpCfdUI8CHLmKvISdL29SKcHKX4uHH9ZzVPVl6ndNeAfG0bl8
79NDNnid/hoEx6k65iS1wIKgVDeJzJs6Yh9s7M9gbnWShEKUqPgZDaZh6XjC9C3wdEt/hfPbma8/
cdTmyWMOFxU45LZmE9gElJ1W+EBBNUufPAC+V/RKJ37krSpsBDSsxv5zzuxbZE4S0LvLENiY36pa
t7qEV2bftBcCNCcNxTFVZ4dtyaLpQdthEaGS9UdZno5kwLZezn2O0ND7yelWchhPb3oz1PNqCOz4
JwkdOiOWeOH1MjjBl2CvWgXSsBFw9uY+aOzLX42nIXNr5+WsNn0ADYOhqjF6VF7rsfEqtTxSsK0c
Ex/rfJT0Y66u7nYRc+A/QpAQWTFxSgwoHHIg+ISqNVgapp2c9rV30Ef4A6D2kycYsgqCYx2YZOyb
ixT9ogspbqG+OPbqo97sF663bRrjSgaj31CGeO0nMoL1z8DXbZBkRd5CrBMEpIU+cYq7z8p5VwQ1
jE+Gs5JKP+/qVAslmMNBhmZa8lVCe7O5zY3BMqO3WPvedjfx8lJm91m2I9z7kKcvk7WAkEZoc3o5
xUDruZFtPKV9jNs/1K/BLe0GZdfc3fGNtBaonhpAPSUFbA/srH0YlX04iEuAmpzk1Q/NCZYe/dXZ
6Z32qrFkS7iTBCvlHTJPLnv1N0E9igU+rfY4AB5c24HICJDVzctcWcYjRa3GsJeKVzVP8PYZnxVm
wsKYG0kj1ggL7YlUEkSgxDLt/IrCBs3H3DOd6fefZBQ4VQatFv7FvfzRngRpluqeWnFCIluTzBep
RFOPz724eVes5DBHmo2t2ee6FNgzsVtMbTpY6fHVu4Fgn5aOqmoJl3Fm+zDPqjGHCWC2GgOBIg1A
tR8Q7GjUPef0tg3lLIIJpqoxBAq2DAK7mG7G/moIYsdselvUeTgXMk8Z+t9Xfi8HLRB7J1hGf5gA
aaAetFtMOF5reHUiO32lu7nK/ejUTvVSv5YAibFP6aL1+5cHMDkp6DOQ2kyRiQFZoRZhYfR4jknJ
9dgZljkl/hDzBmC2lFUAv2lgIVfHTcwkFkWv51KHd5mtq18i5SnVufSAW2F0JYFtJUalYEzZXP6q
Eojv9XVwlT1rBw3rUKHz+5go9D5SVBU7q7oJcEx2ODUXElkLhpTWkboMCGh0dFn6CjLA2QG+usfL
k7bu+LU4xtnkRsrKQsf5GXXgKMrTnLWOmvKezvSvsFfRWgrjX1o11ljNjgPAIQF7RfOk3RJa0Xuy
S1yBv762+cVWR8i4WgOIs1INoJOwq/agYsZkj7jX8UhPX39/G4X9Xoy3qYIQZ6SEalL6NEs/kLcX
0+tlV/rU5mNlMDd5GQ0lpgNgglHxtND9b83N059KeCOMqZWM79H0NVO+aB0PxWrrvaeoQEjGkI8h
gpTkYyTJ+4Y0kgi58yHcgXTwSLFv5V2/4+i3FfHXchj9FBEALKNU0ctb8XKCghQINrz2NXmQr06o
L6LNkbhtImfNmOiUL2qnJDMktpGd36BZhlkV5Rq0TbMDThTvT94KQNyjA4fA1CUmc5BRFLQaZn/w
Voi1vdRF+6RTPENROWptOjPgSZAsA9EGiM8fv5e2LIOgRLBF0r1OzYuh/SVJnJcjTwSjCfAWULXp
A9NeYteoCiSu+3D8g6INrTL8owdjD9EcydiFwnFFy03b5vYcWGXFm9PcNO6VENYESBBhEBCaqH7g
a6fl3XbPX97dEANcfANEpBRuETox3wR7UJ2BqYfTYpe0C/0OECSU9veyRW98lw9imDgeVqZuzBKu
jTEYnaqbHC0JXM3kAc59WoxDKPogh4nkZUbCqVqgTn0iy60PoUuAedp6BR4yaAfsuYR1G64qK6aM
UgnghVUMsX88wLRtUSMqYQwixThuLTpaRuzFNmSL4l9wg9HGXfVBHuNE0dRMXWnCLkS/2itOeAg8
5UB5ePmEcdRZmGvxgyjGmUJJiWUgXplIc5+ldG90nPH7jdLBh7/P+NGsFm2POpppK+rgZsE9VvGm
DtSN07GV3Mv2t9VM+SCLcaeBApkmVBc0s2MAbqPhtiMLneO963zBEX93jvtkiCuzoLqvstwMpYku
UFEkHIM7M/ki5BycJq5CTInM1PSslyt6eLeTIznSzrhLbdWS7OTYcKkgN6PEShv631fadGbUgwYA
kZsyqkm7+Fo6UJR5HrjLViaBr0SHdVHBlTXCWIRWxWqkYHMBa0ndFUosHjo/3wH3Diarlgfvt23d
Z1mMRegYb5CKGY47iA96uxt/d6n6lwWc/z5jAeYSSH3fIuTpKlhzMNpakN4lEW8zd6tk++HMGEOY
8mApuwrppOqP1d3pOfpkOGCS19D7HPyicDHr5Qc3PGgE3vkxNiGAfdEsQxhgWPS3YWLuRmHi7KXT
n/45AP1zhCx4ZzqmndEAKNxOk71geJn5vnRHVUgdsrgSD61j84o6257BXFGFghyPZDludUzQyu9m
fafzmIZ4Ipi7wpxSVZ906KNL90N9UKR7knISIM5XMZjroa+iSm0GxLlsrEJ/yEhvT3pYOZxwStOC
S1+G/oxVQJgSpVWyJKOtlngnWSFw26WD7DQ+rwv3L3HubANMSBimtuyaBQoBDcfS4q+p/GrEN7P4
EhiTJY3vxeCI0mGsH5P5T3KWlUEwAaIv9VTsaS45YuAZMzdWtHxNY49zkvSvXDpJJkwMg15hXcLA
B9vLNppzT8u+tnNfdZIbWiur/NKJ7nmbHtt5Esoe4F7EYgTQ2j9+P3lpErWJNFztLi35AkLlrfmm
YgWZYuxFqSXd8Tiu/uVDnkUyJhNn3ZQ2fUh7OnQmMwICmwr4TBMKxh5vCvMT3N6v6HuWxpiNlCx5
LzU4VtWvWuRJ5VfKZEmHGmLb6K1CR8mVZmdVbGOb3eehmP/LTXaWzxgPUdoWWCeQL0Y2PGQn2Is/
/QxAlcZHMNzOo86yWBOKFTKn4BCy1TyKd3k0dodprHNHjzrlueqHn6NQ8ZYBt+PMWSZz68zR0KeG
iuhfKH/10nESHi/7xVboVymnl0oh2fHU+migSYHnqiQQE6xe3bfBbK70MDoikLlE6Dw5bp/1POX0
ybeOcS2SPUYhCRdswpooCUa2kZO3Phof1FbyBKXYiS13B3srk1/LY45QDAP6yscRBtfUHZYdmAQs
oF656e3vTldSb1iJOiGarcK1NJEQHe0ksBf5ahAKa4oaS9Z4OS/nAE9BZyUlnbNJjwSaY886FqL2
unqX54MVJzelyHuDf5pPZVViHDyvEzHEw5ZGMOkVPRyXjjT0jhxb9DH0+8s8rDzGICex1MmMiVhb
mGt7Mj2tuMu675eNfjNGrr8Ta4J9WhckR1juK3hW32IhefCFpHcnNW+spSZ/gVjDr8YeEUysX2sh
sdqsfb38K7Zce/0jGLtUKmOQWpMm4YEOonDKU5DnqmxdlrJ1762lMOkjejVRLMtIjxcxc+WkSK1A
lq+Qkv+cA+6UIMfV2CK5UeeyHKVwNXM3AVKW8jQbjzPA1/h87pzAdVoPWDmBHISiHNcIXKGQOZK+
7PUx9Ocw8otRfs5J5af94Fw+Sp5IJq2UpsE0K1Bl2EJ9PcjvpYGHwEPXPSfGbcbLLzczh9V3Y7cL
kkQn9QgMMzykJc84IdqTHH3wureHZxmuN0o2kEAua7g1T7QOYGypd9KqWZV6SKWjPbpdPRr75WGy
JTBldX7mA/nG5WEE8iLMaWd89SXHfJoz0DvRFqamAvA7g+XEhxIDwQBg/pI7mWrx3lRbD4T14TJB
RknlKRRrGmQUzNHp19pyHcoPnLPkhGmWfqwdlLQgASy0ccICsDetvViUcrt9omtvpl9llj6cEpWB
x/jHE82EFgzHxxqJoF8SC65EvprZT0E5qM0rJuUva8k7SSa8lHWWo96Ju8gs8fxtXGUuHDWuOHa5
1cyEXZpY2ULtFGzQTMA2K12I0h4BW8lsCUzpr5QZL3QFVGKIDwBQO77Hps118S46QPHzThk9oJO4
S+PbMfuf36Eyj9cUPAX6tOCbAqPwlY7vYusH17ANYGUf4FBedGg0+/IJ0xNkHy4r1VmypQ5VSFFt
IDLZU/bGbver+/IHHdT1CbOwxtlkxoYRw/NL47WQ33ouDtS2pZyPjh7tys0zuTCXFq0Y0FRb0+wJ
x9nWD+QYuniSZdacXFESi98H5/yVT5zFMvlLnOZIN2nhvQm8RL3rC1cbZavt34KkstJysEssQ13+
YjwjYaILQclmoBvmdrdcFeSo9PvLf/9fovRZJ8YbjKVSJnWAACC62tVd7wMKdG+C3wwthVukEv+B
/5KnExNRliIPtKVEGpj1mngl55nhVTPmty9rtilFAse4Cox4gFkxUupMKo1uhpsLwjWpvis9p9C1
aYPnv8+ixQVNWSRtDF9SxL+Q2VoJljFUM+B8/02PXUlhgkQ4Lok4FtCiASV6/lYvB0m+nSPVaubD
2F2lvNoNTyv5o2c1UhFXeOKZtlZeF7EjBrt05pS7ti/plU7KRxlpEZW6XEFGD6Kp6gXwAVaauhlw
RuBXGahKy7awSHYYBcXq0+vG5C0N8ZRkwkc/k7oSMCsM4B1fj24avFh58FYc69OYUFGaI7g4aCHK
6CbtxzhFYWcL7Zj0zmUr30zJV2fJxAcF3yrKQXFri6rXx6AVyQ9l/FRrHFjk7VfOSg4TJvRpqqMR
I+lIIUfXPG2apBieAukp5ke49fHN7HgljfFdMVPHuaVWaHwNfMmpAR9He3Q9cPEx4qhjfwD058cU
27h55V4+UJ5tMEnIIBWi2gtQlG6CptEzqh1WQL78T0LYiRwtlNBsN5D9EyWyx/pJxeT2OHLGw7a/
maxImkgh6xEFP/oZXpx6GQBMGgBJ2iuoOo/fJ9t4pTU0Sp1wWaPtN8ZZ2Gkgd3UlK4UsF1OLOx9v
e7JDhopFQ/kO47bo6wPpzDRQaOblGZvfaiWTMRO06jQBa3qYUcQ8Zn5V1pUl83aAeDJYe0j1QIsA
WGOP6fwmCrJbx/GzlvN2rDct/qwK+9rFKEup9jT3nermSZtFP571/SDrqlVnol1L9XepR53k8kfj
6Ma+e4HRpXRjBjcbhvkqkvQrtRysrEp3l8VsFlZB5/a3IbLr9UqOzL6hQYquv2LQ87gcNZf4iit/
45nE5n25EsXcLZLYNOMkQhRtctBBN80/BQvOU4XnW+zjlmi61ks90iZQBrl02yH3jasBYIxYyj/y
8t3Ny2SlFOPIqoE6lhJQYclLLF2RiZMqfdpPPiW2KwHMLSICV1zWBwW3vrV4w3fj3jjU98Feryzx
TnxUgGfeWPUtWKuSr7z+Mc/wmYsliHspFjvolgwmqJJjq9JBl+wP/X2kfKkz3tjg5n0JxHawooOM
wWCx2sCCEsnLjDA1eMbopGjrTXa3p3uazUvtjGDOEm8psWGUOry5yH9xg7Ns5pSXvgVFA007wjpt
fEOs0cQRlxc8l9BDipvQrUkaeUIjEc+Yi9ItE736KZJJ52Sun8gwfn3u8w9hzlw1CkMQaBW7wRKG
qqezVZrDfTwEx0TJbaXGnpmSvei5+EUnAw8ai/cFmKAdJIpSBB3tsuTNo9YIL5WExvdkiHu5THmG
zRPGRG/V7MQx7GHYtds5CfDyQeL4EB9irBonN3jhOOMLnz/yX+7Cf86X7YH3FaDEBdpIagNXtoEW
9JLbKcgVwQk62eGPArgdGiej2AwRIKoCjRBGAgH9+fGuz4cBiGCChLZ7pTpZHvl1xytZbp7lWQQ7
draUUtIMmMu2MxPOYRrWXKiHodd9qVJ5kzI0TH8qVKxkMc8eoEe1egKiVxijU4HWfDpOOc6ujTFN
Sd2T3yvY/mgrkczLJ4jDMZ6Nlt4cmje6AbIkeoFcEzsPQf6Nh/AtF6eY89XYlq66KLJRlpDZusmX
8NSUr15oTSZxG+z/hg6vWLl9b620pL9olaaJMJ9cNvDiqZwea56FM700R1r4KtzqmregzlOPubdy
RcI4Wgz14qLFiBhg40pO/4+rDxNTk6zstVCGCOW2d+kUeADyCOMW9UPQzvHKy5v50urwmLg5IskG
whmscu5Ai4nyod6/xrw+P8/NmPgokyhNmgTBY5YnO+hVq4ojO6h3QSPwoiM16UtexgQNTCT2hoRV
C5Cl4okAhrngx/feQdnT+w+l+c3M7Hx4LFgWmJKbSgVcLGquTvYlslF5BZIRtjdy/zudgcPCuy87
lW3uM3Qi3csp6FaWgQeQjk0uja63M2Yi9kUi5qUMSwQK/uDO5mNX3NeATVC0NzLyotfWua6lMecq
km5WQfqIc22c9KHFYqrgzj/GV3Dl3fNPdstgVtJYZrI6yhoMu+PpkA2zvVS7tL0VU9HKRt6I+5b5
rwUx7jzEWdHWYJGziaYkIEBsMjtqQUQ95DMPuHsrcqxFMd9LCDOl7jJkhXo8fjVD4yYpJ45JnJ5U
rPWvZTDenEh5rGuZgjIUihqzi/1hb9hpXu5GDuRalNcxAcKkbOUe/7qhf/yScMbLuzYxxjLBWTbh
e5y5RfMAxClDPZrCn1QB1moyxjgnZVhoNME2sU5II2Q8uB2mhnSUbgqbi6L1iUiSJpcreWxtY6mz
ue1a1DYokVy+yyRrueofMhA4tm+dK/i0o2LssKq2F633ylJBTiq53fV4lHidns3LYf1TmCyiWTIt
0QuEUvoYHG4pIu/4KtkgiAD6BLcCspWzrKUxCYQuDBUBLhr2Nq3RFVDMvC3tHDSo4nfhJ3ZF+ZTa
m8+2tUT6i1aXeYGHYTjoiGrtbLWH2W724hOFiWu/j4iq0tcFQTXbYQNrx6UH2OwbrGUziYQm5Qu4
COA90V4/lIfc7+7CA7mhGJwBxkeQo5mjxbuAOaGOBWCqYrkhEXVZZUxGGxQCoq1Iy2AVrdhda0lW
cGIE59rQ2TCUKSOQFeClwvjSAMrH/JEvANU37+TxrmtGjrTt7wmaQEMjgAwWWUybaU4UrShwRY73
i6d4vQbQCIvelNhe8sPE0dHsgrtomG60+PfI5lQyYDL+Fm8wBjwCoCzQUoiPf44/o+vaFW3Rpdm3
MQJUPRkd0JoFFh+cg94bn2LhWS6Ludsn0pgWwFG26+qGdHexuVenP8kTV7qZjG7VUufCEiMUyP6E
perxqcSLTADWFNYF97wi1PbVstKIcUwdDGOERDjJ1s3fiUPxu4BQ9kIwJGCn4GpDcu8nf4VfAkw0
xp62v5zsbMe9lXjGN4W004S4Qv6hnpRVjlRZsNK56o5/k22WNdZHSz/vKgpNmPhWmhLKZuB+plDr
xU45UBKe//B82cwLVpoxDqnKyaxq1EOCp8WT7RxTmuVoV5iBSL/IjriL0R34g42XtXpMmhBW0ZAF
Cg4Tt3OOQGsGb6P5UGpIygvuLtRm5rjSj0kLgqCX2hiL8LhDMCPtUpKwYK+55b7ACqHCSw22UvK1
akxqkCZTYmBY8lQMAxkw8BRCa/ye1haukFfiYhUPT4HMT8BUhn8KweLYKb1//93xJRZhQV2GCKAO
J/nlTY4SqiliHHDC2woVEnPgPHc2L49/zhYY3x/tFMQoCfwS0pROa7/2VasADKeVZLy1myBCStSE
dcQL6VuxTdfBKoNdMxgJOxMb6W0QJvSKnoQTC1LpN+h2u/L3AKtmiZs90aVvXk11S1MdQEc6qpxE
w17OR03FYmlmUcejOB6VG0XFK2eKrgcpd42Ct/K4rR+RRBUEBOAZYCKdRPJ2ilNkl011ndRO0f7M
dU7vccvnAeb1jwgmmmH9lWTzAAdMZ+EQN8lNE+rOZUvc1AKQwxgvQvYqsp0yMdLCDss/OLBYPpRE
Bkxe5Kf1whGznTStTJC5hdRKx5SmilsILIcgdgaOAjhDlWsZoDuTq/ZA9S0dAB++XdZus+F+9nO8
fz/aA4mNNGlpaSt+Nm8BXOmlvvgYX/coNPWPmS9zIuYWLqG8lsd8sSASY6MiOM4aHMELrj4gmPtN
bo3PFMa4ORKMOZ1eIJVPnHCG2p3fH8WHy2pTKZeiC/3oq3upTNKuLBr4e518LyN/Mv/Hv8/cRVqT
jmCERz001PGm0aIjVuc5EZqnAnv3JHGI5hlEaJmIIb+hM1xhFLhrHvT7fzopRUFI1FUg2xvMSY2h
HEdlCg8TJEvUUXAdMGA47WbFKgWPgmkBbYaXI23ePSuZ7OkFZidlhgivjiYrl29H8WjWVp2/Fdj9
bpB3yqJ72R62oiIW2P/RkjnMRugqdaJzfx2mwUn7Uo2zNYm3ZBI599rmV1sJYsJvMQ/VPNPphURw
qv6pir5fVmQ7v0OZX8Smk4JFQvGjZVdz2yuYHUbQxTCGCHo7bMhcTwfZK4HR80fb0tpKGnNvhppu
Eo1g6ltDL9qaHOCMXgMGCdhAGl7umFJMHI5+m3nBSiITJidSFhLpUELoPP0w+uGh92YvsNQdf25h
sw6zEsWExqINq7yoEZGltESerA2hLYh9d1jm9EsSAv8McMA8+9hcdFqfKDWgVWSSQk0JEjCNoglJ
20MDagU5EK3wzrvVnegdLY6r5B17Xf+p6bB11wEJxlABjoY3psZobMhtpbcKyhRDrvmLGrjdFL0C
iY3zETlidOYbZlKmRGGGbcOlvM7mYxfdZjXnntm+186q6Iwqk1IMo57QyudV+wxM9Z3pBh6tJYf2
dM1fE9hUScM6Ebg5RVNSGJWiuUSbVIW4pNmn8tEIDjmv07/t2isZ9DesTKMeCQDW6ByIeE/7GQVK
kt/NrygcY+GNx8Kx2fLSVsKYGIzqURNhupTaYXJHhxiCfWp3LmU9oKAsoZN+u+zZvBNkQrAwL2Qk
DbRrAdBdLocpGOwQj47LUrbtYqUXE4ApLt+SRVidmkzyvgjqThx6R1D0/ZyI+15r3CEbwWihe63U
PlZ9dNWqSL90kWOfmxfO6mcwzystqtH7omHMUN4WcGjEiYFmzo9RfOLouxkvz4LY1soSRUUW0RUE
/Z6Wa4J95f6iOuPjS2wXiVaymNtgDoI6F6kThCBFpJMvaKbTlBLTXnvNrwdLRA8ndnIeaBbHdNjR
9cEcewJSVzykyLcJrb3+fdb9y+d4mnf6lAetdGPiySKbbY3/gfMdhNfMSRz5TYpRgAMuDTjBrTLB
fr7oJG6Omg3Gyyl+l/Dj8m/gBQCVuRvatKpG3YDtAmNexBqqcqSLCbkMLJQcbW9eRZUrjwk4XVOM
gOvC90S1MfBzLELIbzSIyp6BBR3eDMzmdbs6YSbitGYRGT3NXMaqQQcpsHrBrcv3qTYcEvPepv8S
ByjZNUjsicoW/UKlV4tUh1+Mtmh3uV15pd+/0RUkFKhla9zxoNA3k1pcq38LZA6TTKUSZxSfgtK4
9NivUHwKTvknyDz09v5bDHuK46xgFxwJJoZ+J9rwO4Q8fDVqZp9d4SyCidSDPKfgKce7XtC/T/mr
Unzn2DlPABOjy5IUYkRhQ1BS0w8t4LIaYCSj/AOCZsz3FofQ4Y1bbIeQs05MPBb6uRH6k075tdy7
re7GCm++bFMtHahMpgpwM5kdkjE1vPEjOgaL6vlPyaF0v8ZVCapOyW38WLSCG55W2x68EslE5Eks
chXYjCeRNt1KpjXDYmdipCO85cWLzTNcCWNyIKHOg3Ay8BjIwbkuKocsfU0GXqzfdKOVECYOm3Ey
DyKdNEr2dAbH2P+3NaXN+3klhgm1M4ZHxCrDwRHyQITcTbOrpnsr5NDm2Do9lE/OtBLEhAVzFAoA
nMFfB3R1ot4SXOF9RBsUQehFu+MNkGy3kVbi2PAQA2J5oXlH/BPISXtaY6qIhSEq7Kqne8GnSK6R
j/zuljtetJmJ6HQdkjKioZj2MX2N+nmomwzPKdWnFd1pVxO3cwewvY+7hLicc6V28PlcgdKJsQ5R
NFniibowQtkI8AGxBiYi9cnd0k8KZD8T4IeMzgo988f/KJIxzT6WpPC02hZkTgeBlKGrmHFDD65E
6byxscLJZret9KwkY6VimkrilEJJUxE8E0AAg9D/qJvKF4LJ42i37d1nWcznM+YsHQY6qF1c1e+A
pbivQOXxLT7ZTOhNb1Jt8VOQTaGA5Afdr6YA1oSpZmSomgsYjcWewFLbs3Y3L4Ud8G7mzbhMVIBx
KyBh0U0m9ifxiI1BWvzp+yspP6a8mdrLf/8TWHSW1EZSURfvMcd80EG8CdDvqNhzPtCWxeurQjXj
2qQHhR2URP4kz54KYwDx9I2gZW47i3uz6K7FKAdKCzAAMpI6ZYQ9jAT4k/P0/Td/iAIPNw0DuLKa
iX81Jj/oxqTrTSVHAcqenGKw8wYvgeYbsJVt6VnUQUTHKxh+yuZOIk1Jg/pEATMGkzFMCnZZKmJi
StumDH1YCBKQMGh+ZYW2/mI6vJHaT41NViBjM5mklfpIUuh4oI3N2pduCPC56EokL3CyPsCIYn1A
CdNFnmujdjAG7uUh2FGWZA9cNefyZ+OJYVIFMuDtVs+YShMNjDE0h7mf7YBLQ8deAqwyTI7QdGlX
gTOwdn7BI6Vf6RQM8dH3euIZBZspsKKYcCzK/ajnEUQl6dWk7I103wzHrPXNBExSypem485osB7I
SmTCMViroxqJef3/Tf1fvIwENG4ARfJCj1cQ+jROxcpjQrJaSEbU6rAM/V5EjRCI+39hqAoskO1o
lffozB4rd3Q0u7xNDsVNiG5iCyay8jZ2uMQ3PA9UmOgDdMQxmIqgdiZP/KlSEnoQ0syvM8RHbujw
dGdjKqs6E2OydpHj3sDH1ca7QLjOld1lb/iUOf8SoIlAAkCfFNwwH7OVXI16vHMgINqj53FXYzqj
fFUOmHHB656XOmz73lkYo43aBPmoiTCcUumtXKpeWx0wf9LCaRn9y0c6y2HDZDkkgq7jI4U/o72K
tv4C7Mfo22B3zxiv9TWOvO2PdBbHBEkzTc2gaaGWUsV+PzY3eiZzvtNlETo7JtDUYaxnI1wgrXu0
IK4GXkOFJ4AJi4FWVbpaQQeCUQv9ijvS/X+kXVdz3TyS/UWsIsH8ynCTdBVty/YLy3IgwRzB8Ov3
QK61KIhzUfY3tbMvrlHfBrsbjQ7nXP70mAZ4a2eVSYskVrHKsAx2eVXjdXOD8Dj7JnbIZTt9Ml2E
iKjQhC1LAZsetf2oXdWT5GO8Kxr/dhrgCxNg4wP4UxAwpksNLksclql52U2ChzuwZOL9uNN8E5WV
GIVqWZTf1ulVJP/3VVE8TZbBZbbZBNFYAeEIfEqDDNpo+yJ5FSGY8cg6sx8WAxcJB0c8tAeOqdzu
ZUwKEk3E4Vgjb+ooKinIPhc7AMe3TzIZ6dT/CAB/VLEEa14S2rqVClVGf/Y5UwowtZOg93I0RuZj
+lVW05PpJFh3Swfb0gsLBhF/y+sTzT9eDtPb3vOqj2BwaWzXCnPw9/v2A011AC08a/RvB84Fq7YE
E9PzwjaUCUKykWCIPjtmy7C/rAcP8OvXKkQgTJo6IKf5IJAr6OHSHE/mRCMBAFiZp2iDdrb6ZXjq
S2RhwzJVfmREMny3d0RIolRBMeBU1o7FL9E+9wdsoyW+/eyMfgnwOp+jaSlB8hD7aZieo2+X9d26
Xt8ozD/sym21RbEWQNc3AQes5Gy3GsGg3hRyxCnskhpVKBHIT/DSCQv3OW1LkLxMeCH83jMugCTe
XlHM8nOOl0G6a7xh+NDPsbFfbxAXr5K3+rlOM7taBXFltJxMtwvLrJOptJFLv5Eh3OaZGRdJleAN
wlt0BRp037Mj2aETvsskdYZ3Q6u/LeWPOmJschOqJWmOuNGF1ilB/6Pw3ZCeouDODK3b36Bd85V5
LM9S5M/tD/cqWghZCaIhKWsYKace1AL9ykk91OTw5ZR9CzA9sJr/k6m8ShSCVh335mAoeAmNvrNn
HyawQ9xZQXZsjtbO6XzlTraBxG3vnW2C6hAjeRro5EUEL9M1pm4cEPkjA7MMUezl7GNBACuVSUlo
N0/zVZQ4k4ctxsrMKfyOc19Y/viTYgIw9gbc0GpQ7FRMZElbrvy8LqgnEj/b2jLOrYb4OWjVPs57
XyctHiPdFPRVjtlxx8ux/doDy9KqHB98UD4lf8tV8WLAK72FeIOyCMb7dPyGKbqN4u8N82fto8Ru
ZHoKIaZLDULSFD7Pdubgv8wc+AkITb+ToLiNg+mLRB7370vnKsQYVs0mQR8ZnIo7Sv3uk+KBmB51
1czX9vlV6vjdNcfiZamXPcpqZhs5kamuzlOIPWmSg2TJhGy3ANlaRtBCj3UPDZSTCuihWFdBTmuo
YDqOZGnSVg7zRrSQjrHKbBwWv5gwPcwNsO4AlN/jlY2JebCf6qXfy/AKuXW8P2kTBJrcTkBGhn9f
3VY1mr9KryDJLDCAzHlI6uFhdIkk8MikCGdauH1mKEwlwdjonjP5RqJ6SiJbQNy8NbRXXYTjm/qS
RnGPUM7RejiIcnxCFwpD5OW+kaA5bWY1r6JEmNqhVkudVDCSJWdepYaEXMUK9Yj1ixafLzuD5Oxe
6nWrL9Th3NyBx7WyO7bmeWjPySQ5OZkI4VrIhrlTigXXQt/Pfpflng34n9x4uqzIC+DJBVt7Mf+V
Jg72oR1lfLlquUt395XvBJafA+UIQ/C++dXxlrDaITfbAwrLDZSj7ALczF1Wn01IC7tp6oeGxW1A
+i5c0tI3mC2BmZCJ4Ge9UnKqW4dYCcJxp59V59iOkr+/9RJFkPhj5S+jKisBZZ/MtF5gDzYABwMk
Yz4wtePISzo6A3Sh1of7yXY0TG0wqt5oTay7Xl1rFhapMsI+W/Nsf+MAESH+TPzh8ifeNCRs76sE
XTC8f4R7YlBJV0Qd98D5l9LfWUbo6rI5yc0DXskQIlbSds3IGkQsBSAdteoz8nhZie0L4PWABQGR
xhq3YfBt8BmdOJhOcZ0c1INsX2lTD0IMtMxBuocH0ltDcWmWps2A7+gAqlW/7lNJiHo3s/SSGKwE
CF5tVaOd11wA7irMy4577Sp55GM1nOk2D38/gxTp+ulmykeQcVgYqXbfrWHMM7bAaTSj7POdBfPL
7Hu25+ie8bG5NvHmGg7oikoumO3DfBUqhH6D1UYLRBkkQdN4nLR53zayvR2JCJG1s8jNfACmCpA5
lqvGCI1C4tib57aya+GOTFlp1piRRaW0dYKJ2EcWF2fmloe4+Ft2jxfLAGk27A6M8e8WP5aiivSE
B+JY3ZfJF5td69XHy060HaZWMgQvaqLRJjmFOl3YXwNlwY/rnYJUBvBDPzjKR2L50pntzSfAq0wR
B3leai1zGGTSaTo6XRx2QC4rHcMHxfRtZ44PTvmtTcG1apg7mrJbJ+m/jqkVXlZ901BWv0IIgoYz
qiOtCAlcxblpk3rwcnd8uCxjO9D++YLiu4phJLcDUFID6tPjNF3nZE/Kw2UR29noSg/BIJmdO72T
Q4bpDUinOu837n9xBGYFyp2VJF7Jjk1wYWWI8ObntUiTPDvoeyySI5P8fbHZyMqUNTO/m9r+OJkn
XZXkabK/L8RzNV9I7Qz4+8X0xXBjz23mQPJFuM+8S6Bev4g4ik1ca1ZyHfb9+4lLT+yazz2RLwwc
oBR7tanX/8wBmupJBPOr4pJg7nirnIPFtJ0aC7qNfvKhPfKqlvWB3PICU33WJL2VrQ60qa7U5Ce9
kjaUA5sWB2rydVADtbvpyQw5+0r8KBvskhm5zh1tJaumVVSC54gfaXxob/UnCsz2qzbUAKXTOF7s
eMXz5cOUfUQhPBCnXIyUu5UB8CHTBqTtR7oEWXGax5+XJW2XIlcHKcRgmhAylMWMt2ONeg/47lHc
SqqgC6aQ7VGMkd3CkqikCxEjZVqWoAqEdgJWE/D3k/E60SXj5TI3E8KErqp52uYwDqJ8SoFhLiM7
kfx9caq8BIi30XE3NvVv5oj53O+XP8r2Nf8ncov452VXWW1K+Bkt6Ga7y7GOPxXmtGtjVeJHkq8h
zo4bs1Y4/aCifzSHqTX4Y7qbSCMLDbLzEkIDeBe7fuAtBNOb/eph/JgnXn9lf5y/L35ylX7tMSrz
5b8doRAf9DHiFH8QWeSf+sXLxlNSY6BW4qeyDMYQQkMEyJek1PClujD/sAR4pt5HwfKQe901yl4B
fZTticj8VcRroqUZVfkI22453Tj2R7GU3h8oYMn5YgqTvaQ2DQR9WRcZoGqYthAe4jqObHQZWRBb
V4Vz3dnHtnq4/Km4N767OFYihIhQx7aLRWnYYMWe+1rzO9agKHvA/7WGX36vSpk98j94SaAQHsZJ
N7to1GCOTLmdyDL489Jds6V4NAbjpilydFN7Sflk+7u9aikiH5p91cZtgYOcTxy/IAvZQbvhszH9
Pt4pElCPTYfD9jeBQDRgDEFDp6aRHo9IL4sSy3PDFFb9srv81f6HQn9kiCjvmpIX05DjDTf65AQe
Ta/yjTs+5aac5Fya22b4KkxInAA1TJ1EKTSw7UbAP4h2k3HVZpnEEjfj7uuxmeTtRd9TharpDEu0
9Ps4++7EDzq4J6np/dPRYdcKk9oYFHyJKquEAuhLilIZ0/8XIbGl+rjsc/Ti+JyUFMtis+SJ0UDX
BuQ/mImFUFhPbu1qKcxdv112WFHdG3cv+zrWrt5joPRfdFtJEyJi2imDNQOVOWh+xQegxyKdYDFm
3FSgU84HS/LFNl15JU1IlBZscVZzRKDbdGM1N/ZYhql7mup96w5Hw/x2WblN+wCzNPolBurgpmCF
sVKm5pAh9kbZaa4fNPajI3cG6yT2IRMjmCEAb+lAM8wpDdrJthIM9nRhZn+3ctkrdNOrsEnOlzKA
o+0IkZdQg8YsQ6kzYt8Mssuq255K4p5MhBCJiAUoQdMptSBKy+/52Fw7DoB+Zlu2SSCRIy5+Wy12
wwogLwRjnznAn4mHo6YSYHbrQ7+7bAWbwdXBZjQ6ljaguwWVdFCyZw2f68qW2yxqPTOTNVy2Y+ur
CLHhzEqME2oMIjgtVYJLnh3I3XfL4ytTpgxgfTuJWUkTzDrTsCow6YjkvCdi+MO++wmEdbSYY388
9vtyv3y5fILbZceVRMHCAYeudZhI4HdHTbE4j0I/cKaVGPA6mMVpObpO0Prlnsi6sdtm8ufbvduL
HmsjbQ3CgiKzPFN51pdz5miSGCgxEHFipkrrKUYOrwVmd2iGI0p0kuPj+fK7BMax8R/H0DSQIb69
p8bGXtBTwj3Fq8/uLj4Bve//8QLVQ3rWZSayGWZdNDx1B8yb2Ed4KzCaqJ45I74X9tXL9CrHkrCt
hH13FfVhGstwsLkDvVNvJU0IS3oLGPKSd8zz9Dq3Cq/FcyFlu7J5aObDwgD9KpO4/cR3DctwEQXR
fFHfKji5lZHULe6R+Beg5R74OmR/MDAJjoUZ69BLp7M3Q/xKnvAismc0RnDSeOF1jq8C6EWzTD8v
7vROtna3aSsrSYKtdGXcjVj0/l0PKqEXPcd7bc9CPvJaPReSCt2mg63E8X9fpTagk8xnc0LkGqyr
sr+Kie6PPQsvO8Cmg62E8NNdCUmTxNCwsQgDcY6kvq5byat4O/6uBAj2Hkd9W0XtS/wdwwTr/+2z
HU7gMCCH5tkMLmsjNT7B3pu8b6e8hL134RTQQ4ZN4/q5Dh0sNvdn94tshGD79BwVqylgpoedvT09
lxG+RoLTW+IHrQb09HT/Twq9ShDCe+S21rKkkMC3izmHe/mIkpkTzBjvPnIwujGSmN074P6XdoX7
KlJwqHmhSpEOCOzl9RzWuC+XfXPE5k3wtxvGoiDBn3IbtcCYwXNZF1bZJ6c9ElkVeis4AIsHQ8QA
RgPrsGDeC+gFaubA+tr4AcMlHusBEJV+1Od/yM3WcgQrnzuqzWOO3CxzlBBgE48YkPWYKpu73woJ
4OzBAhveHlBJMO+IRk072HgRMPuhJB8n/d5gPyUWx+OzeGWsZQg5mavmReqmC2SYD1V4OCNhTk4s
CqMkMOudRBg33wvCxPJf1Gb2WCDSwV9fcAFw/WoPoALBHnO+N39cliY5PbEW2OXmmE2Yiw8Sm3p9
+zjHhZfGkvPbunFXxyeWAUuS2srQ4PgIyOEd87FDKtaC97Qvroyi8eJnRZU47FYQWksU/JUm8zA5
7YJLCCURvIb3aZ19+G8nJ3iq21aTHVk4uWks/XjIPoC9ChPGs+yG3VRF08AsAV4L9R1WY5m0PTi2
cXj999l3Tox6WpDvUDjwhxyrzHxjRoZPsxkhViKFEN62bHFoBJEdPTbAjHNLb+w+A/nX+4cjXMkR
ArnVW+OgsokFw/hNxcxPod4sMI3LQjZfAzyNtYDZpYGVirvA6jq3wL2p5C0CBGb5An5dVPsHS/Hs
0Hrk+1unmZc1ZStUm7fuWqoQ/apO1VNVg1RjX34gYborzvFHN/P6cDimpw6ABN8u67npySs1hTiY
qrMyqAOWdZToNKUfaH9MK0lo2jZFACRrWHK3HHG+FUs0havP0Glu6PNCmsbrskzGA7cZLLRXIcLB
tb2auXWB8MfbYXz2hWMQFLt/uWhhen90EY6rxQ57nZcTCVoUXbzBqHY1/uOZRnK4/F02cweNV7iB
cIkKmciHWVdpbI1dyieeMSp05DsuHJUiPcm2dfjJvLs4VoKEWyrX6tSkOqaG2vq+KNCv1G5Hdhix
gJZR/7JSmxFCN7GHDHgX1CkEn2ILTVNzrNqgMq+U9sM8fiD2c6V8uSxlU6GVFP4rVp7L4gRg5zOi
eD+3D8DMvSpq7U7JrFMR23fjmPy6LG7Lg4iNPXWQscC4xcRIbQsza3R+F7bljdXmx9m0QkuJJO/r
LS9CR9QyTRyd6ooAbVnZD3WmIh9X6ql6zlrtyzwx9cNlXbaFWEBLs4mG3X7hAqwilC1bE5tvmOjd
Z2Z+a3WNJA/f+joYsfojgv+E1dfJ3VqdrAmOWuTtvidYvjdnMFSUoPagQJX8lyHztTjB5NqsUNKR
4FIyxx1VfhhYfY9lk2NbFrCWIRjcTO16yniFHi0Agv1a+1j1o8R1NheD1kKEAJdlGBVLUScK3Mfx
U/RJeU53/SG/dY7l1YD1NPBDVI/9ELgBk7iTzCaEkGcpucKKBOEbl+TXwu6vlsSR5F2bT1vALSPS
4f/hv4IMSKgwzv2SvOKyvc7A+rU8dAGP4CAskXX7NzVydaD2o/ZqAV/irQmWs61YNBtZQDpnZ3bW
2RnL3WVH2jSJlQhBod6dcjctuQj3hlQ7lj9aiUSETAshbpMGOELdjAcZLZ8c/VM5ym6grReFoaK/
qgFLT0cO+faYaoqKJV065N/gTCQhZ3QlP8Zdcsh2zoOMQ3brwNbChLCQFp2pO0XJ0MU42HqPaFB5
KRZhLn8WfuziXbeSItYodTYPALzR0PZR7jL2BDjBtLspxl1Xf7Cif9pvW0sTYk+ccpDqGjqZXtYA
PZoe8p0Ze1nuZ0djZz05qS/LwSXH+AJPsIquWWrZKcYnUEom7EyM0qPq+ID9YonDysQIHlSYdaPT
pWFBpTzlqespSpi2peRjbRn4+vgEH6osPc1iBbpo1PHUsvaGf9nuWEsQXAivu1adClh4o53BE+vV
beZR5Z+G0FZixAG+IVcqN20bZFhoZeh8HuNjtOPQhOQAU3i6bOKSTyMW0ohhp4rTM4QFAwh6iu1j
x+2YsV4yzbTZn1krxaPHytLS1rVY0uPs0useL6TpiH7QM9/D1n5xokY5GOnmdN1aopCcJElv6TOB
PfCOELYvdgoSY6zFQtzt9E8t47U0ISD1Zh4rLoXzshcigHSXncEab3hjoIf1npmy+53/+guhSZzn
s1SD6jm39vrzEHKEziRgnvl1wtZvDjIJWaDYvHLX+glJC5lsxS4NyOtCnZNo7YB4ygqvC8aA7x0N
sutKZpdCyFAnWjppizQ56m1wus3eHJ07KeCS5M4Sy3p06aOWZfhq5WfTawGuCqjtvf4V854Y/JXO
YPLf/P6b6Q4HcTI0cMS89YFebWhdmWDuzK/zBNBt/N0JbBnwKnEO3t5XITbbDdKlgf/hfK+ChcCl
KNTBwDHvDLE4nNp+N3d6uEz0wc21Z4btXJ927Edv9z+ZU+yaOH9Oyyfi2kHXdpI0hNvJhTNwhKqP
0hnqbBkMmU7yNNc/HfdkmiDNkIFwb18GfzQWyY76OrVSViHHzqMpwF7uyVra/b9EzlcRQnxp2qlb
xtECIO50Y3S7yJy9Qga2tJ2AvMoQoooyM/TUIuSFNN4RwH418U8zbr1Evx/NyMejTHKHbnudDdR5
cM26eDm+tdDZaO2SOfg6darfsUTBEBH72JaR7DbY1utVjmiQy2j0BYdMMb0cSK1o2JPJU7MAFbMa
75MlBHwhuIxAMzYfsSJXPV/+dNvW8Ue8OPY1sbjWlQwlQbc9G9HBcCWP1s1j1AwN8ClAjAI67dtj
zCo1IjGBo4/KU6NdAaqqcSR+tH29rWTw37C6ULO4y+JchQy2qz9wLMb4GpjyPvHUK1kVi3+Ndz6r
8W6ujjk8UGy+FQX86URRMliFVi/ITTFk3avOVaS5p37pbxRi39Q63ZdTI/Gwzc+0kiscY0x76nQM
j3GjvGPat6I+XDaDd4QtvA+Gbs4fxYQzdKnZqokKASgxfYvOKghzi/1c+g5AJkFZ+pntMRcwymrF
MrWEq7TXWlKaOcD1lPLsKKfCOF5WS/b3hWsmt8Y81vmEV6obx9EuP2KUTTZMsSmDaCqGhzBJhuLP
W5PQmR6TkvdfLXab56dhkHWvN/ObVwEvcBYr88ag15jbdqUG7rLLWah0x7i7duZvs/MTTIxB0YZR
Hrb2nRqFpQwFbjM6rWQL9q61XdfPE6ITnfvEczt64w4LQFZvLLv03UmtvFrrZVWh7QyLGNgIQYlB
A4X92yNV0iXLlQgOPd9PO2R0QeNrtmc8Lj7BUDSxJaF+s3dgwKVBIQVSQMAZv5VnznFUdxSfsAML
YJp6IFcGP4BueuVN6/VnMFrKjOYddO2Lv61ECv4GDCaAgVI8Nkyvvu6P5bHzygAAZmDNMwJQg2Fp
DoRZu6aX1nA2I/JKsnC4jhYb5hhhgsRZIiwdjnsV+BVG5/7LQ3clRnC9wSAK6y0XCtbJrk1mf2rc
26aU9X1k2gjXNOq9SU6MDjXkKPcqVFs6zRvyf6ggI091NE1zHcsSeRtJ6sR4PyHq26npJcXN2Et8
fNPNVgJ4cr5y8cxubH0aMUE8uo9T9mCgKTdMn6f0qC4/aG/J7J3/uXe3GDZBDeA3gsJWHI9Sp6V1
mgYvUGPPpyuWw2R73a4HlnBy6p70H5eD8HbOvRInBBFd65NqKvG04Dts7lWzLzAWiKIBh0BXveQ+
9eeHyyK5DV9SUDhPt6wKA7OcbaBVmmcApUHX7ztt8Z1Ccm/KBAmZLwr+k5LZLZwJzM3zr4Eknjre
uYrkHtu28tcPJgSoUQWxcWTinszIl9w5K9UPJZckopuZzeojCQFJoQA8j1p8JFe77oq7of6YZ4+m
mnt58qi5P2f1+fInkqkkhKGmzgAMRvGKXrLKy7D2pyABtiR+9Y6A6CXMAofIwfidpRvi0mykTLFb
TSi3KY8a3urNWbutjwaH607B36v5HDm+OiYHPswufeRuutlKuBCbGrWkStXj4d66XnGjeI0fh/E5
JkAG41A2MqSL7WtzJU/IRNDjciaLP+G7cPjE2VFiiv2NF5DPIAplZGqbBoOkkdgqZLoiy2RTdAzd
B7wrVXLKCjBMKok3RNTL9MBmcGnnVJFvl21ms7ULOqc/MgW/ZiztQR2MdIT3qvvHOMz86lo59VKg
rk3rXAkS/Hro1b6mC3pGzFqCiuoeqsNelvzLmDsGJICt4oLfTBXxMlWgZ49zjkQnWVpvsQZvUc8k
/yw5NX7VvouGKymCMkubAIyHu9rA2bOjcws49+gIGG0fthgdgM2DblEcmP80XLdWTwhbTo7UFQVU
eB+tvJn6dqx5CtlJ1Nt0MxtlPuKA/ASJ+NvLk1WdnS8LzL4PQNtGQu1gh6gK4OnMQf9kXr1pGRiZ
RhMeUPzvN+iWqJtSdwQ2j2UeHEefPUYzPye5bK1IIkh8Oc9WtJgFXmUBmYzAGt1wScz7Ihok804y
MfzfV6kHlryXPO2dJUjnR5peDeRTIzPAzUjxemRiOj8lS9XnU8O9drrWwF3Gh+vIQTaOIRMjZJyp
jkk+alZ47B2xv3awwNJk7dSDDN9uO8yu1BHCepfnWoHyPX8t2B7xLQDDVmBmnndcmqzgwF3kne+u
hAkxnebUUOliL4AvelCBJVlXkpgq+f7ipo3T9ENUDXYdDPppIR+77nMzz95lF31B4XinhasTQkDD
B8YY4dMkJLfQycGn4bg0ho+RsCwwrRMDxfuVfcPx8kIdgLpVkI4h6s0+Fsnd6wSnehqfIr//cvnn
bKq8+jXCB+wrR0cZuMZASGyaYZvkXxY3t54GJ8/vL0vathXXwiShjafsu9VAaidJXRbJ71k4zBEG
/RPd9yF/xo4HKYrCZqXgVdoL7dfKly2FGU0FgrQgucbuv6951Xmc9tOp/tTsAIj21PfBZf02rXMl
ULiPlbImeH7FqKanmaelZzW3/MsStot7KxHC5eXMS1znKnTivavpmIXujX7mcJnFbpH1Gzez+ZUs
4b6qFi3NTQrPRnM2tdrAcmevAuRUSx4va7UZqlaChKDrUvCrMwXnZrq3U3FrpL0Xmb6eos6h7Zck
93X702WJ2zb/xxDF9jYzFHM0bKUO4oqcXSXdz2rxMNUyvBKZGMHRx3bRFkC5cgBw+tC5YPs0myoO
Oqc5XNZnM6dZnaDgw2ACSZuZQp8EiVlhH7UucNnXpvrSAK3ysqjN9yuwaVXELY7CJnZQyjgZ8ILF
FcnpMUxs3Lo37cE889Sa15gjX32QSNxKafAuh35YGCCGCKqmUExKzvwqcw/TbkFbYA/27DnQ9px7
AbCmsquTn5YYn9fyxM821wRxw6wDvT2o2YBazT01buai8rQePDzDPwTgtTjh49lGPNQKV69G+695
Ksk5sj9cPsItQ1yLEO7NBDwjdFCQPTnxval/nZc7w5GFi83nyEqIuDkQtwOdxgZ6TGyvgaSFKdf6
8AvDjAMNBvtLupzy8l88bC1TKKYsFtXL1EE8NMheH35O3a4eKsl9/T8s/o/9iQsE+jBQNwccK1Kc
OVyuAYrqZ779lb+Yf1u8bKlkc0hvrZYQ5itjcWLHLfhWe/2Zc3sWZzAlfu10bz8E80tjXffAOVVI
VJXYichCibsLyI1trQajkeS33djTrx2N1c+srRfpsUrcWoQX0ccqHjSXIvE48NX95VD4HcZZTFTB
lH9h2gEM++s3FJ5FsVIRpiol+hLN9RCnnjsd5ZYiOz4hcKhkoEvMkD1mc+lNy3Vf/GT5/j+5stiJ
jUB9MxY8qzGccOxqn80wfNlk49bVvz4tIV7UJNW0HkS2AS2Qe7q/esPysqgK9DKSWNz7mwvZIBZL
gBcB4jggQb59cA3goEeftBmDKLHAlDt5YHxFmI0Cimm6VAaOQvifexvauThA/qG3BywMW4i1amso
TVqNY9CE4HbySyxn58BWdsGBWu/i0L5JnqxH+iEBZd5ysvfNrvVxX0uaARt1uDe/whGVLqsMVGJs
DCbEFDtg1wSkikBNAagYEDm8SPO0k75Xd2Xu6Se+yir7Be8zrrc/QPCGFmPlBQMFLBYK+yMIvA58
HFO+EvDeH96KEfwBDwDHAhjNGFTD4OdL5FVW56nO17/1iLdShG/KYjfJTM0aATdo7NM58du2uJ41
2QT4Rl/srRzBKdB5UOEWgMTKQU9ZcsxeH5NVe87n2O7l3GDvffCNOPEpGtFuwKzfDM/ITzqqpMPO
RLYlI7Db9r8/DiE2czqsfLrlOE2BBaIIDWAmE+jUtVDJQBQR/fhPH8rlF8LqQTYrXTdZyTQG2nBq
nE9V9pFKMaveXypvT01wLQqE32WY6BSkgx/thz2IGv2W80/weTt6W8vIKGXnJzySYOJll2TwJKx1
4FL54ThTqPZ+6nwjsqG092kpVw31Zd0Cugcq+G+PbxmbpbCsGrx7eh9GLgk7ezpWk4UxmHy+KXvz
YUbq/w+fzFUNjLg7hmqKgKLTMJkqRqYQqcyHMTnQ4Uznn5dFbFQFoNdKhqhXWeU6qCDHYLzvAx6H
2SF/Yv4UOjtMiIeXpfHv8e4CWAkTQlIFVo+4GMFP0FRX03RLZR3YjRf6W23EaGRiLDzRe0Sjxznk
/MaFb3yojrzFYUmaVJu2t9JFCEhxoTumWXdj0BZklyb7WE3vM6yBYly7sRSJsM1w9CpMHD42C6Uu
WgLrG8i9Mt7p9uCxefGcrAoufyGZPYiTx8yKAYZF8Ik41ia/Ftun9KkLXihBAvcfxivefDBdiEou
1eJh6FIwVnwfwuiU3QOk99651YEQrRxl9XKpckJ8qnIX9I5pO+Etkdxxbt46HIIIYDStr/w187WO
Na+VZ4nsHJhwcqJSc+G9FKWH+qTm3xT66/Ln2rzjV3bB/30V1Md6jNrKGfC1yJfevDUNwBIlMsyg
zdC3EiKECCOhmVlzr52xwj0kZ9342jZ0p4K8L3sshr8fxOLnpoN0FFtygEwRg0Qyublt2IhIed14
Fim+NGq0v3xu24HojwxXuDhGp5h1VjRTEBfu/WDGV0qdS3LrbZf9fxHuy7t29Wm6rs6cwYRlRxVw
ttzcm7G1thwX2VjUZVVwam9NgJZKzXIuh3UfxuhMYwng37aJveohfP0MiaoZ24hzFGCh4IScHg22
+y9fA2uLb1WY1XpZBgIRPWmRpT5Hy/fLAv6H478qIdwLeQdeS0xNI8zshhAjTqDyVL8wjHaj6Z54
0jiz7TGv4oS7YehTTVFUHtUCTJveIL8LyyMJ813lx3t734HvkneK5cQgEqMT5/NSZyAZWBDgqjYr
PVwYfu5W4dS7txqxJRgfG3Oaa0d1xRJ/nacMWPu4bEdf/+7kHtBlJgCGGl5zrePthEpCfVbuZNXW
jZ3+t2LFK2NiZBow5/3SwNExT4NWRhIYX2z/NysqDdy75F7W/Np+gPwJS+7L43blz0MXNzbVoG35
mT9e9Su38DLfvMfN6NfnePe3FOS/r48/NiQOAmpTNyR9ZduBXsV+nN3l7XMxfGZU8hyWuLeYYyZ5
3brujPzPqD4BjrKvPlm1LKeQyRBCSFy3WpqoODr1VAEb7XPyA8BzIDjiTNL3Ub6jn2vcv8bDZaeX
+YIQVSolIe4ya3gcRPo+MmnQqe2uHtnZSf6+EPrWJIXwMmuk1aoIh6gs3b7U5h11MT3ZPF1WSHaM
QlQhbYZXCHPwoAfaUaSPmNJQvY79+k9SxFQz1Ze5MF18rCn+5mLtBNMgTHZnSTQRk8xxoSyxM1y/
o64ex8oI1JHs7aiTGR5fbn3/3vjjQ2J2OdEaBJAGwmGZxPuktHxloWj76vM+68h1l3bflqkJab/c
a6R7/m/nKOSaqEUabokBjUDHIF7aXzXL5LWlxMZlBynkMWBeZN3cw/B65UTZsTd3k4ydSZJfiCtt
TQzg/SLHtzL18jg26i5uZbAfMhFCfECtkGpMJajt5JU3JgBLzthfj5a88VBdCAZln865M+GgEO52
82J7ShMFVVxKLE5y8YubaygfFMQaIGZKldBxgiW9t+P9XJ9nHSy9pWQWmDv8JfMWAkIUpVNRaPg0
M1CSO8AK6nsD/LnD4bIlS5QSW0ugac6dIUUgBQ7WIY3dQzXEgTGBRkXrTzSjn/Q+lgxLSuxahKZa
gM/ijvyyBXaUVyWnAe0/R1YtkAkREonFLIsqJzg+fahu3dF8pvYU2J0tCduy5NMQIkFemKMTE2SD
OQckNVCViEPsaS4n9Trb5WdZ+2BbLVs3NbA6YaZaiAnJUMxTleKa0PVfk3E0609EVrfcdthXEfwn
rHKhxujLiM0QAQyxU1sM+8Rtd5eNbvv2fhUhxATFUpKk6CBiKIDor15P/bdBu+sryetGpokQF6xO
cSJNr+BC5ofJvRm7x8tq8P+96KKA/7E56SmWzsSh33kaC7WiKNzQogGapOaPQxpqNjabBuUwlY5s
yGfr2FbyxNsbNMhpZujFGDjn6N753TBV/N6bv+v7/jQDNIyhCXCQJeVbNrcWK3SCqykqo3lEpbLO
fTU5s+rO/Xn5ILeC0FqC4KyYcpxGqqLUu2gAK07283jPmswjXTBMN7EtOccts1hLE1x21htjUhPU
bqrhunMfdBkcy0aP2TLXAkQnLSvXrrMY1YHMszAflet4Pg2Wn515sbx2fePzzHGKfVORbt1IhQvu
q1atmRZsAr3Ibft5CtoPnMbHtb34bO4b5nG2h46PoXuygvZmfXattuDVjd2leTairaIcOCPMcnCu
i6MOVrZ4JwuDm32+tSzBtfOimFmMVRasETaftO/ajoTDHk9xXz8kOzDCnYzbEuQW172vfJHOv3MD
ueD3YiJQtF1cGDmEj358EwPvGvz2Sghg7yQEHTAAfqRQANsma8OsDBObwqbwUSNMbw+trvDRY9xi
L3AHqG8+M9/8P9KuazdyXdl+kQDl8Cqp1dHtHF8Ee4IylePX30Xve6ZlWkfEmY0B5sWAqklWFYsV
1qrsT8qsq47bdEKN7vsqLzKZ4zQmIoC2fTKAyD9SMAfL81004SOr0pcbTAo76z5gYVINy5OwPgmg
B5bIsrlPVWPUGISm+Vt/21mft6n1MVGi5ewqAY6E5AjIPGysQ3xQXjnCFxc7E86YbCv3YyaHFT3S
fzjdSWhn1LWi2TZ94wVdi8c5k8YcpyrE46A2FiAm/UM7vbS82HExnzHfS+bsiFhKmZh2hiuljvlo
bvvtcARG+rEY4YCqc7XlNXYtXk2SYWE4FelblcU+m8BLj0l2+FRTftXM18xHld9yMHFgcw6KJ4hx
3v1EEqGII3pQxSnNnFi2o11+oMVIKAeGHAXYYLwJb3l5P3om38xhtkJGQxp/muo0hDlo8pNvnIRo
b2mcQtCyWlw2kVELxR9R9xGRKiUAa9XID43HD/Zf9OIigdELYajHaOqh5uCucdKb/CCcI+CzlA8Y
OsHoDi/NtbhnqKdiXhkz7CYbIEV+qsttriCUNM9FsbOG6ynZrivE4p7NRDDPJEsfIlWtw8E1aTot
QlV/J2UKr3LGWQjbSyOnBgHNqgzbEW/87D1O9xIvV7d8NpeVsLeK2Fq5UU0wITq9mGziazxkp+3o
TU+0gKXtE+448qLTu0hk3y5xLPpkaAMcDzyutpt2gjOdwzMleEkd7gz+YkoZieT/aAPbAjdoeS52
og8ao4OPqKjwSqc7JkDaUjbdBkPIbuDxiB8558Y2wsWB9v8R8xSdsugA3D+/99YVcDF2na2KNSlB
UUHK0+DaqpDxDDdl+GiWthBfkeBW5sEzLDRM4pKcSWPiHoPEeI0I6G+isydItF4HpT0AsAyjheJO
2og73ym4QEuLPncmlG7B7EWYhESt5S6hPlc/GNe0+B4kttnb6o1q06MrkP26Be0Gxx/yTo+x7UKo
Sr1J8H4rYgAVRz8rWbULdJ+sHyDHg7DIJEgwdr0m4DJGT74dDMec8DaQs3/fwDzkJJKECIXcxmrA
pf0cqi8huRd6Ts2GtxBq7rNjanrDEGWT6oZGvK63nMYXOKkb3kqY27dIul5qfUS+mvQUAP/Pj39O
6J3SVF47Iefo2TyH0ORFr7Za7+ppfyajv9Ul4aoK/iZLNDMnNq4OxsBqUIgZMPUk2FrebbIh3NTV
xKnDLD/KLhakMU5iSgc/rRRkCqT7Yq+cin1wbB9pT2L8uzxJGD8SnwfAP3Bjao6H1xh3USYJygn0
Jdq4dFAndROV1mW20yb3UGP4u5fRbJ2MpxhDOSSVDBVMntIHNIC6wpkcRw9lGru7iritxzyNZxzE
GGYACrUEhDPas6J5ave07hoWs3sz/WABDLKyIbWiwHIx4e8JdrvN0XQkgpw2d8mWx74n05/7LcSk
wCB0ZkyV2SndBLULUwWpx+fUceSmznRfbzrZfkNR2wuvybHGrKlxhY4k+z7ESz7YgM0b3VxolbeD
v1WePz/nc3Nm/qQAEGwo9Ah64n2LYbrkGB3SZ902bel93AkP61u97FkuwhjPYkwhxpQs5FGt1rLz
8k2qZUfpd43F5exZdi0XSVSpZsvKo7Ktq14dEfWYW9AD7TVP2plueoz28Zm+Hfy7v4uDLyLpT5qJ
9KPGqoBZjp3MFGOjpkbuEBGEmIJEcs5txtGhzwL7TFTVZ2YtB3hDxHvFU5CWaD1KP8N77/E2kXEs
mRxUilTisS7JTyYgM9vH1OJkb+knVqzhM18wW0kn9y0AMqERmXirCQcp7u1uEOzI2JKC0+fMUz7G
j0xKWpo6enVdf7jWEE4FMmBk/BPUhHM6yw7rjyKwLRydn/iNMKJuGHbp5FhaOdiqHsWbdVviHA7b
u4E0sR5ibm1wk6qxo/61yn7XPLw13kqYYGMiplkGoIp3pRBTtVJuG8Hu362C8Qh62PYYJcQqAst3
+uSHb/gIq3+uC/kvr67LiTDegAhdHBb01dU7yXlyCbpN/MJGntRObnIv/lVyQgHe2dC/z7U682U/
ISEiqPRNTj8m4d7oH9bXxBPBBBvGmLS6TuvGqnQ7Bj/F+JHI9+sieKfPmD+ImrIg9BFXlGN4nprg
4PNGDzjWLzORRBsOXTXpCTrfSnFTSJ2TktgBrchL1MfnyUxe1hfE8QCfV/PsWAwlIJVmtoZbgThT
939W6fMkHxsurRpn49gSTg9UM3TFwgFo14C/O9Au5tBLj+NL73bnBEEFr3jzX16MyL1oIJqRUaX6
qnBA8ydpSZAwQ4HSyO3w5RNF4EPFPR5OeLalh8jl5cqW4yYUKCV0niGZyy4TKcIkr4v8UyiQNEH3
Ybrdwb8HAAigMnhMaIsKj5KoamCEFcJop8js8AYCCJWsSuEpfMx0AMQCQx1+9zevq5kQpgrW+11v
qBo9uQiTqn1sa+X7ug4u6sZMAnNSVVuEgdmgCgZyVbudbiTysS5geZ+QiAN6oGHoOmO1Wh/4YVuh
+RYw/3YdyS4hltP56mZdDDXNbxc3GuT/I4a5TZWhqcB0SgxXCE0kJ44tqXcWmn2tjZhet+3PdWn/
Rdf+iDOY059SWTTECLrWeMK9RmMex3DC9xGVGD4qy/IZXYQxWoBnXI3ODBUIbdVVK5/98HV9NZwj
MhgdMMDqoZZhYbihvomyu0hxg5Lju5c3DM8LycI/8AbQNc7MxdIb1KxTmAqt0xmgdhTBvy05Ghrl
g790BaoGNCXg5qrAuP0qTTJJXMTpZ0enXtHK1a7b5akzOGaOqfZqG3L6ZhZ3cCaPuTh0I1ObvM0Q
mcKT+4DY135m/e/1U1q8LWYyGA1vxolEtYUdJOCcb6JXM0rtrosc3eS1Vy7q20XS52T47Kx6dcgF
E3wygB3Md1khO1PKwwTkiWBUOklA+Oj7EIEkReTEg+x7op7EnMwRTwqj2IrYJwZY0hGTioe6OVjN
X/SAwW0ByFMCM7rE5rLbOjHHpoeaKfl1lx8K+VZOOJq1GJLMRFDNm51FOE6F2JHUcAs1fCL5uAlL
7TpWigc162157LfrSraoyDNxTBgXqDDSPEfugc4YpAAj9af7BPfOupRlbzATw9inPKpRh/Pu0WcG
vK5d7giYFS9Bt0m9wd8liGbSGOuU9VysuwJ7GDyNDqUB811tU4AjFSBaHj8Q4e0hY6ixKEcZIPvR
I+ofMKWDl7FdKZws9XJy77ImNoFsyAkxtQg+u3jx3/QDGqbc4jlFtXy8kQ4UrT9wisT+y/T4TC5j
uGKi1KD5kDCEQKTNEIxOMRG3Eni0AIuWOxPDWK5WZaoSJcj5qkV91Q36Xm4qnhIuhgyo/lsWQEJR
wWB0fVS0sCpo3nD6MXm0+hVsqp18Tzex2GQP2EDHcpWb4JrbWUF//bdgZSaZUf+ilbMgkVGUSp4o
hc60G191G68zJwSHBC8uXlbHyzIZ7Q8bsVMjlQxurh6H5mxFV133sG7Pi6eFEXzDtGTLMr5NMvh+
1+QjvPlU78PqKPD8+HKbxkwA/QEzL6gASRBA19gwNTBOZtFtTa12pSlz2lx9ycruNVCJUxXZKYxf
UiIexvQ6MYwNSDBPSm1uQI0GuCPtJiD+bn3ly55s9ssY/yylpPxnjjLeSx7l0gxd/ad1pQItTXvl
vat4+8xobFgXg6ZHsuGqWtbYeWEkXkeEnmMYn6mab+o5WxOjnnkPeONYQDqPAppld7oTvNHcRHCs
t4KjuuaPYUvT6tFTcZbt5N7fcPaUt0xGY0tTTLIwTxFcAzcN7to6dyAgQbvziaKlYI7T5SWCeRIZ
l910vm4NVYVHSlcDhpbszWbgrWrR6C+7yj5P2wzAVLoe012lzKGSPe181/eUQ+n1O5VzPywavaVb
QHUyYJIy/TEzg1Fzo5P9ERmmUHgbdU/VPoSJs6AlNdEBHKUqInpvwCjLvIFIonRSTcemipfBE53i
ZoQvIx4IwW50F+5ap5zgTnXVbBVE+eHmb9wofgCQ6WUdLWoiO2kUjAoZ9Ro93ZpdGm6zb7fCBlw1
VkExP10Aj/Bc6VI3wReJjAEWQTp2qjHiDA8AGalgFU60yR3dDUc7BTwnxI7HZsvrclw4TR1Ea6Cj
1ilRKsslmYq5EpZdgdB/OsvBrmjuuEMZ9JczNj8TgWa4rwpT5JVVpCCLdus+/8gxn5M20VU6KV4c
cwnQFqztiywmhmjrvFJKGtNWboEhxmhjGDYBRRQdNcifCyfCdOO6S+FJZMyhG4Kp7g3kUYTqSiBn
g9f0vXQNfFkSkzdOAUJbRCHNB7gthWmddrqbnJQDHQTngy+v64Mq0uXOrHvyg6kNRVh3aopXaZHs
pUTaNt3krO8aTyfoz5iJCdMglsQKQRgpbmvL0SQDhHVuxmuNXurh/bJ5jFUpUjtYaoyXLW0JIm5y
WzyPL5RPUM1s3tt2cU3gfAByr2mZKkspGedWFvoiQpVS0U+FEdpCYl03FeDusoazfYunBPRoHQlC
GUAfzDXW642Ixy2u0Qyvtv4G1KwWeV8/oeWtu8j4TMTOjkjMmr4gDSZp9KvmFO3KrXKX7Ou9Bh5v
XvWNK4sJCyw6lNjUqCKgPuy25+gQXFEmB/kUHpT9+ro4W8e2vhEpTMsS9A1u2G6r6U7SPNPn1ESW
pn4Bq/zneNiMlJgSecgqkAP5j5YEnGO0dKYgqdBd6yq66W8GRznEO37TKt2lb452JpY1KgIUpYEY
gI2edFSYbpDCsdNpS/TO1uOH9W1cVPaZLMawtCbs8kKCrFQP7Mm4DdPnpriL1O26mKV61petZDRD
TtNAUhIYFSWlnly0iHmxW+1+5HjRR/e825C3g4xdVWYfVpEBsqwyj21D3oz981A8x8NVE3EWxlND
Jiy0BiPqGwHUGJF11sQPabrSgl/re8cRwY7C1bkeFwASx2Iq8KgO9WlM0X1QyP7TupzFG/CiCuz8
Wy/o05RZUAXD3A7j3ZD87wHnXAVYUMUx1xS17gHUVFh7wTrG4ibg9iFyDp5Nt1WFGUijifuo1ux2
074397FL++WDh/yHek0RS3NXPFquxjEjnlzmukVmPCm7soQ3GscTKdNHP04PYYeR6To8dw1vnTxx
jIeYwqFVLRq7VxmZPKGTGjfqkERSuqTclGl5jIuU9+biqQfjKWSl0AeLjrYMJcZMdfQc1Zm7roFL
RcEvKkLXPburNLS4CWSEiuQpOBglMEYkj4mjgjBiOgjbGOyS8t26SJ5xMZ5C88HvlKc4OEuPlW2q
NaKtyC0QqrvkdV3ScgA4sy/GVbQNekaFxkReDKxO4auCt914AwYCGtMGLhcMm6MjbPovCUtZ8Cd4
XAO9ffKmctsNpRHW9/2LforPipO54S1/BIqjJmxTaVUloH7OdVwoqKmQoyZ569vI+z4Tp08NcjpJ
j9ZIpTD3ujntai7zO+/e15hQ3WhyVVYSrKGubAFEek90jsp6FL3SQ1PkCFIRzFN5qZM9r6+Nd0uy
7aV9n0eiXqN7hVKrRkeA+Lu9Jz8YWwoJqdxEHHlUuVcCDbbNNA2LbJBSiCMYrBakO7F8S8CWrIxv
NKFvWZwLhnqINXGMB+msogpqEQYQgK97k+hi7VUSiv2lJdRuI2bZv4uu2S5TuBKh7LRPVTyI/X6U
nkoeOR3HfWiM+2iJP7WmjHdJlPZvhV8chdp/ryKd5xipb1jbOsZ3IIlhaV0Fx2hI4Mgsz4WnXac3
ihu7vouWoL1xCPaFCdLHzK1+8cJ6zrmx3aZ+WAtR3WCRYRiJ9tQXrxj2/a00yjaLhR8cE6D2+32l
moiXFygFgdqKv8+ugAj07UomIdrpnX9ag7ud76mfePeYw9itS1s+vosw5r4R1MKSEwUGEE3XUX8r
kWNgPayLWPZXFxGMhmhlJQ852GHdUfY0+XrEg/VvBJgInhRTpPXsrxuWFSCuanqU/vvpSk+2pvK0
/v0FlG8dl/JFAHMiQ62E0hggK1lvJK+7B4rV3tjmbnIfcwqZy0p+EcSchmyhijnp8A+FDkZ1dRfX
507ckfqYAclMzHQnDnlro578u7ZdRDKnM/qqEfS9RrVNArQ98Cw+aAoZwPZw8Cjt/FzfS94KGTPW
ggENairMGANvjhGepKQHiWro9pEb+zuruWu6zbrEZQ3/s0DWdoFrH1tVDXOqk0Mge12KNjIuBCvN
xq3sos5k67qOBKi8oLNP9wVpK6uA8uyUTTlYm64Dzk7w2xDqmzBOvSku9mVVcUyMt0YmJAhrQ50S
ERYQW++K/FEO9yTjtAn8l8zGZR+ZkKATjGLsauimvPW3+cHfdwfTrmx1x4+gqJqv7Sb1KDMPaI6Y
+VVrLEcIRGdMUrswCrvSXUE8Fr/WtYOq95oourMzUbU/GkqDAqcr1phZtVr/XRomO0leCgNzQOJt
LeTbdYnUWaxJZJxJlnRGFn2GVu17IW8aclPXe6HdrEvhaQTjSVJ9qElc0nUNb6oGQIV9yZ2dWb6o
LhrBuA7BEHTVL5DrUlKn2ZeorhsYgpic0S0xqMjtUFg8Kk2yDFEBaLrJdtyYfalWVQgFVN+M+/jB
f/RvKZEQnbUATo3f4ZUENlodALrE4T2SlosaoIMT0aJookmPWevoW3VuNoikNEQfRgQ+jvpKjl00
ZIC78IZWbhQJJSreoj9rUN+0BRDICLdFmV5uX/UTFfm+6j6fTE50VkcgGlTX5t5wart8o+R36Nay
p3eK5JDvEC9UbnrgBT+L9/flJ7Ahed4IgTREAOypg6uiOcs6xyCWY/6ZAGaNvi8EI5rW4TxHpzsR
TM+IjWs8Do6wTQ8BsesP3rYuP7NnIhkjFDszoX2S1Jml+2KfHfIrwQHZyi0lDQ/xyuZVxRbvvZlA
xh67OGprDBjREVu8Qa+rHQA4gM3NE8M7K0ZNMzUjghQNWFd57sWjVnBy6fRnrqijxlzfLcm0sR4R
CSWW6AjVsSNvrfk0aIErV7zek0VHedky9uJOhbSVAjqVrAPJAwh8tgRMolzfxzysteW8xEwSc3ur
JJvqwsTh5JVdoEKK9oS97yX7YdPAsHlpJK445rZG/7wgNhpi7vEgOyiOHnzXcnRb9GQ3PPDaIRZP
TAftGm00Ny12WKdP86CKgVjsKn3itNNDNCSOBYaLsLI16X790lnUvpksRjvSRJjSsULfEzgPgNbe
7oox3a+LWLSjiwh2Ticb4zQgE+JHyv+p7Mw9HbCuthpHDGcl7KBOoWTWlI+oYUd6egRHkxdidHx9
JcuvitlSGDWwBH2sChVd5YPXnbJNtwv25b5CYZdXC1hejGZIqqyi8Ygt5wHmHjjLHe7pqaG9dknG
mQdbvhxBL/ofAcy5TxJJ49ECXIH/NgGmNbkLUfEXHPSslk55ErYNKm28xobPk/7miv4I/TZboPhR
JdYZVqXd95vuNHlF5uGB5FVHlHpvdWRMUVd5MCiXSPJX5Dp4E87EMz6jp20qdQ0NqZTQ6SyvAAZX
zoVmWPSBMymMjgiCpAqWAh+YSrpTKJYT5bnXWRsh5GQd1nVEEZnovkQgB1A+7KaeHLRySxTOJc/7
Pv37LM5WMLgnkg7xaIrceTWMu7j8q5B3tldMGEESvanUESFaJF01+pWGEbsCb4d1q12Mq2dCmMAh
LVNpClCHRBcfsCS0n1o2YpLiZV3Icvp1JoWJFiwEopXe4kIC2pLi0Qsp2rYYfjsCvAdRUXywQOYT
XfPmnHmHxEQPBeZ8g3BAF2SmHLr4Vsx466LqumazjKMQLR99iQ2a1oxrRNEYcCh20+Gfns6AO3zE
20X2wQCQZTWAa6IN1PqBuPlWO3Yf1VHagsPMBfbxXj+SLS+DzdnDz2f0TNHTPkVf2YS3q9RItmmc
lKbhqCDH3Sqf8cVMRBWnvapMcLe9U50m19jlV2GIyUiqHMjbnPQdeeQVUzh6/xnDz2TGWd5UEprZ
3K47KOMdwTPrLyCQ5x6VbdOow1EnigpfZxrdwZq6vdjuRukvhlchBYD9ogy4NmC2fHVEYqz6yMGg
rypvQmM7VlPiWtM0OVkNHG6OGS+r+x9ZbAQ75WZkSRMannpHRbjlRQfxNcPb0ZVdGSXYmjMIt3xZ
XMQxV1I7BRa4hiIDY3Z+ssUgUbkx/CCw/ar5mek5Z66DbtR3W75Io4ufaQRRwiyORgSW/0Ri1oby
aSXcjhreopiLqak6LR8VNFBWveGO3bWIEdC8tgud19G7rOGX9TA3VNfWlkJbF92svRvzx0z53Vk8
kg2eDPr32Z5plaZlZY1OpKh/J9pVORyDhHMsvP1iLqihFjSpqtCwj8ZT2viBWTXdqG3Bv1tX7mU/
d9ku5orSm8kwAw2Pdj85WtZNMvDmXxb3CkC6po6Uj4qZuK97lRQ+mZIGZQNDMM+jKuzLpvRUi4em
uKjGFzHsg2JMG6KjCghGOku/jUzQrervSpY+CTkQ+mLg1mEqxu104XV9+5bF6nBCmMWVv3Wr5vkY
/8MBKJHAaQb0Y6iZM/RXWn32I68iP8nE8Q6LB2ZcJDIH1gIMa7S0iWYE3ak6mhXn8bd8XpfvM8HD
0AM4Q2tV3LbpvVD/lsDg1j6sbxpPBKMSUhkYWVOhoD9p6Yc8pE4UaA9Tznug05345tn+7NS3Nt8p
UuskKGMDT+bnMJfsqgDXRLqRkxep5Vjr+oqg5V+VXBLMrCkxuOFW+WuCAm1w1yqP/2bTVBa7BmlT
c8wsOAQ5uhqs5yI5B9x02uJFN9sxxkn7SmVamC6Brd6DgO6txKgacAFgOnaMbFrIWdHnqMzaATGu
GuOKsqQXyHJNqYP/XEwlveVv6Z4ODLS/kq1K+xNOzVNyg9G10A6PFKePt+hFRztbMz3amS/v24YU
RYIHYD4N8a3m5+bjaE3WFpjtwsav2363fo7L9osefhP4pKLBBi5Dr0ypbkH5hf7c9I+NxinwLKvi
n+/rzBnmYiuRUENbSd+/1+VjDgj4SuFdssubdhHCnNykWHFQ5zi5tN5LzRnEi1K1mULOVvGWwhxN
lAG9vKEAJZIi74LWvFb70h1F41+KYa7aPGoD3UwR3gXaq9wfyvK16W7XD305N25cNozx2oUkx4ZB
yQYwof1GyR39vX7T2EBU/Q3S4F245cjjHRDjxTvix7pY4oAGTPuNFV6fxBueo8cegyJvstegT6vL
nfrjbwDRMGB4WSjj24XJHzBpCE/YuD0wrVLPBI7srnVlwGK3oq3+TfhyEfcNm0AWuxxpa8TKurEx
K81B16TD2ctlr/hnSQbj3Btc/GWD5nO0DUAVwZdkxra6p0tqtmFp82geOVrPIhTUqB/1eY1Wenm6
6rtrGRQyRczpYF10QqZsWipQsSyJzYtWrTg0jQknQaSbfDjo/d84odn36ZbOnGpVmUlNQgThIrgd
WxTYsrp0pYQ3XbMYfV3EsG3teBmFGgmQqBbHfZ7ItiL+MCTTHv0rS/fM6EEJOMHR0nCmLs4kMi6p
jcWutND8i6EofSu51bV4Jx8mt99GhwR5Q1tHdz3wOv3nWHd4N9VytWsmnHFUATpzJ0nA5F7lCteU
XdLc0959yTnnnnUjeOt6v6iHM2mMy2oAqlmgfR+4OUVh95VpE4LHyMO6kO+KiDKwZKkYTtEsHfXR
r4pS+kVEsiZGqcF4HuuNEP1c//53P/jl++zcnp7gpm0SOhBMwWPRpNKKv+vg3E4cP7RQDPoqiHES
QZBE+th3LbhTaUoM846naA+6H6Du+uf/He5uLgzjzl93DUVsK9BLvXUxLB50V00BOKXJXt+5hUaR
L0LYF1WUkC4lFfI4odZthhzMCmLyKxGS3eiPZ1kKr6RmsI0Kw8h9Vt34MnfS4rt1f/0BzJZWAvIu
eYP8mPlG9obs1rfTTjvLD3QQR3qq70cMyCqbwvm9m145a6fX49fI9Ktoxn9lghaGhaW2rnId3NGp
PYrvbp6a+3wbbbPTBCwXpbRlEIh98M52XWO/MeVFqoQm7gxnWxe/ZDDz5Z5cH9LkibPC79b9dYWM
4Rk6IFxkTP5+9sIRN/asO8NyDWytssmvBTf40G5Ezq2zMEX7VSjjPTul7EFD3tImtSqyBS//Xcn2
hBuVgmI0h+6gbeMdupF2/cuwydEpzKur81ZNN392L42F6csi7T2BbztaoeJWUQKGWV5v0LpXs2TG
dUadIfkykNldWdY2kRBuMG/trR8g/cSahjIBHpriB8OnuDWDGjpo67ixemtX6MV5rIJjkhc8teQZ
I+NycrTNBJoOizCMDxK/W9q+bcAqVcYgVX7Mi50vbtYXyDkqdoS8LwHkOA20up6Or2Nf70ivnORU
cNfFLNQfv+gky6ZXR40+dgJ0sgKBd/dS7dGLHNrS8/BsOSFQhzYjsHXBO3LqAARggqec42d562Rc
TahGIdjlxdYVpHY3KL2nK8AplqV/KYZ5FqrdZMa6hP7QIn5DV3ePPvmWy59Ef+uKUrLx2FBP4yDl
HVq7bv1thhkN30Wzgmv8brZ8PhOOo2Sp9eI6bqcwrDHTmPWe2l53xX3nB0CI5wHa8gQxTiPrrDhE
zaR1uxbZo+xDa1qHlOe84GT2eJrAeA2jsERt1E0qZ9sFr0rgiTLnqbtQc/qq7YzbUGMTgJIdtE3e
mlups6c9nelvbLO1pbsGuq5s5F0vcWx54fn7VSzjPfR+AJ9TAL9Lu5P7cw3GJCAr3yYPyka0+yOP
IIqzk+ygYdbXZSt2eP3GUf1cZ9G2rquDXoSclyFHMdg5wyG3gqwRUEwr8EbLpq2KIEzLj1owcoyX
c5+wA4c+qaW2tWoggoS3o/zLaDnxDm+/WOcADuyeWLDbCKRgBuD5wyB0ik7kLIMTVbH8FHVS59mQ
4VgiaXzWm+GhUoEIIgBLX24dYJftjFr01t07Jy7HI/7rjd9XloWFIC4HghwFxCKUZAnoNdvW1b1q
W+X/ViDjLbqpiKUhgIU1QDSnTL1yD/tqXTocJwl8RHhOIKAyXqMALpY1Ki10AznU7iF/iw76zXQY
X60r45BuAF5zHnflB5donqf8jCfpUGeJIxmdJqJ4mzcevK+OVKMecTJnPDGM52jTvGsjI0cdXr3r
+rMu/6q7XZhwi/Ec3WSHDPWEYKwXyWiUQdMHGvGnSFbts8fGHhw0H9mFY+zLXbPtj8bDuopyjJud
M0wFhUiyhQBkDAO7Sw/t+OPfCaC39izoBTl8MKQAu3OT6UEcz12ccOya91RkxwxlkmHYrwK8t3SN
mTigGMmCbTz+o/MjLw1CT3wlyGD7mOMGEz6VMODrn62DzQ63vxdz26V5YhjHYQVmEuQmjmUqNOU4
IQiAb/eHDfGH91y2UIqIiycrVgSbWKHEuVl49zTLZ2EZUSqFldW65NR4zYm40UHb+Xtto9NqjLqz
XHH3Lx9H7JRhOZShHIOHxq3lVwV14CK85ULv8CIBds5Q7EMfiKl+i0jASB3NK+5Dr/gwQ5R6NMco
7X73b+2L8SBoc540symQx+i2csSv1POWxLaHaHFcxmgJb/GCQMM2RhmmXbKlfkNyCDDueHghXHlM
XsTv/R4AP4A3kO4nr31HMOXphV2+UHtrruJfPIPjCmQcCPJPk1ETuoN7DE54qZc7I1KdoMYQttUW
hsFjJuCpP1vEGgehjTEnCmmidG7U4ejLASJUEchTZrqNutGdOvlohLjxxGqbCsnVKP4kfXoyq/GE
6Saeg+PcQjr14TMXOhqTKMLltP+QEE9u+xZ7zVFBB5r4Mm3o2Ii/iTyeQfKCF53xQaOcZJY1wq/K
W1pMIZRm9Ie0xTzFBrUUXisub5H077NFAiSmTH0RjrUHrFOS3BhgUNDD14ZHo8RdFhOyBISMJoak
6WsADGxubUebYae6dDhcPPIa53mrYuKUsCsGJWngcAJlPMZp6Q4k3Eax7AFMbrN+0dLjWLmZdMbT
ZBNRTYTRrVuSznBDcersiCjGNtEHXk/aYtCgIHOuGJqGQSpmCwnBBkY+nh7peK7ba0XkNDQsRpWz
7zO7FgPgIQo6fN+M7/vsefKzjTzdA9q19V//YtNmkphNU4O6LQCB1LnK6AnqlWnum79g/sPz8yKD
9dAjGQdS53g/VWB3pcR40o4mcnXb2uIRwKWg4BwOO0U6AqlQkfwMhlTVV1mpnZsw46jawtTB1yUx
PpkEwSTHKvpTEa/e4AW1+6HbxZkPx0e3/5tOz7aOeRomtdiXQYYCCuk9IGP7/WNHbjCFYNd416Qh
8Jx6n5MHWdS9PzUhzAl+9UNmpoIBjcIEZUF8LRrCaWz0B9JMpyYznaDk1bkWxcmySTHnFcDwMk62
Tos+K2qoeguQj+wBPWJgyH5uxVup26+r+vK1dhHFPkaFQssNve6R2wcqRnJMPYro4yu2hSQZfR8K
4L60efCYCzVLqMpMKuMr0H8eFqTLqfY3p9ERTg3l/pWd/JaCALcv8k8ZhFsKOKf+dy6WL5LZR5XZ
RmHQ9VhvMSZOQ16GcS8JBedyXvS6l+Wx76eorNGzUyPZHnXvVr4L5F9j8sA5OGpN36xgJoOxtiFo
MsxvACrcIra5tRAAAX0zAE4sxQ8Qj7wWgAX27a8bx1idGQxVPiYofRUvyfub7GSbfWBDMUUF4LDd
hlYVw0+8RfLIi70WnddsqfTvsyhgqqY+qAj1x/3PwgAfPedmWbyPZ99nzC2PNEDr+Q3u4/p3lb00
oWTX2rua8GAwFx/0MzlMNAOCAtKUOUFyzgRH07gLMRSoGQe1fjXwzpbb3+sqwts2xsh8RQoMvZpg
xznotM33QXxZF8BTc+ZGVqcx9tUKal4MvTOKmi3p5yRPvX8nhbmNuzibOi1B1UVTc7cxtcNIMmcS
eS5++fq6nA57I0fABy7UDK9rvwn21dR5o6jsLSJ7ANPZEKk+9JV2pRHzoHc9BwyRs5Hs7RwMraIb
IM52x/497TCKHbiKz6sZ8IQwDsNQy5qYCR4wI7j90A7cP6pkt35UEufiYh9JpZqAZK9HvC5u9UPo
ZG/ddbDR9yoK5GFtVzbtlhRjJ73iNXlxdJ19DRm9OYbmBG8YyAcxQF6kfuMsjT5hV/wt+/DJSZ4P
pq/RLME/Dx+0XBUba5t7/Qfv2bMwX0SdLQABJBOwwzo7XyT7agTcQ5guhWSdPLzgAdeGyvtNiSdJ
f2oc6IjHvZWpC/++xItUxs/qxZSqfYfOF/UWMjfS0crs6FG6o+MX8lGWNtxn/PKmXiSynlcJC5nE
WCcF5UaQ4/ivqlufAMl95MERLTv5iyjG+Q6SQMlIEDUmQ2ubgROCwHgiMahc/ndy4a+Hx/hdy8qt
nDTQxWK4b8VjXm04qris7JelMH7XEH2fJBPuq8ZNH+LX2lE+0HblybktuvU10sI33Nt/Odq4iGSc
sFCUQoNZAiQ3PHNLyaClD8uZ/o+062iOW2e2v4hVTGDYMs6MRpIVHTYsWbKZc+avfwdyfRoaogbv
yotbd6Eq9zTYaHQ8xwcvoxulFm9MfttVvUlj53xqYzDIPNSDY3aq2wr5rmljt+gH//xB8sQwVStB
7xtxMTBAoE3XYmmr+XXDoynbLiycbjKLBK/pYWSUC95Icq1gibj9ldvKlXytWZS8e+Zx1nMs43W8
fRUpZR3J1GFAVmloF4Z6lemccZkPHPzpyzAuggyGkEk1Wknho3joHyN0Tbud6FLSX3lPEUPKe9Gw
gH7MqT7zPhX9+0qxII7HrJFboAOTx678aqS3GW8FZPtTnfJKhbm3nRhP0jTjWrVu/aSi/lO50RUW
Oi0K+8JTaNMdnYSxLYOuK5esRRMaQNii1Q/gVM/2NWg1DYX3Jm969ZMk9mlsyCzMZTIhUbiTvP62
tgNH+kE3YyXQA0Ru+fP8pdo2kZU85lMRFJq6PgIzX3as4KHKJwrSDyS9l/SYofy8kw6UjwCEep3u
nhfNOVONcfFqWshqMyFtbpXvRPMN0UuXwm5FXmduY0sEHn6lImMpqh7FSytARd3qHBHesHdnUC8E
e9PWf3Q/iwsglpi+ArCXxBZ20a8xt8g++8yVWP0I5hUI9GIWIgElS6Qullg9VdlvKeGtym3XB1ZS
WMevGWFXzVIPbuHwFmNcbuSQ2/BIK765Fzr1hbxreRa7+dgoAG4HpIQB5HbmO1aiFms1nhtHvhFt
GTXm2u9e99OzW3XHw+PY9CzYxMJOvAjiSp35lpG0kECmvTtS3+vLbdPdBp/qdp5EGIwIjDh1xjLO
eK/NULfTsMjcPK9468f0X3kXvZ2ksCwV6RK3s7ygVzb2sh0ZP8z6ORASq2iOWflw/qLRj35OFKNQ
k4qGKUaoJoqqeiPkSWjPeXEJmqCnWArcJk3AGyW6/cjjPNl83lYqMiYPxJRklqUC41thf6GE0X3X
mhwfwlONsfcwS9ukkqrekYBoKmDwiVY8AkwaC8BliG2RyICLt84fJ/3ZHx+nxJJ/zOKoL9KMmlRN
Wd9IY/fKY44uq+BO8Yue8+Ymz5+ixG4GjtGojEuJRpVc/pryXyNvaGz7BXj7TBK7FxjEgiY1Kug+
suPsY64WTPbC7aBbcoJSkfpM8XbLn9Je/8J7VLcd80oyfQtXYQIJ00rvMWnlqJfZXrigG3yJj3do
r7oYJ7YlH7PEdviAPN4f7D/Iv7wOGe90mQgp7Isy7WdqQJOXkX0bcmoFvH+f+rOVisIiEwkgDVAt
dtX4iuuszvtDiXW+OgFhrCQihBTUR9l4NMenKPh93t7P3zEQ6/ytQmjWed3M9CthXII2ChSfIi3x
0OU2llPwTK+sgXEXihGFfTI0fyYLp8FKwQtDrubr4tF4bUyYX/Awn1dtuzG9ksn4DxUrFx0WIWhu
hpf5PqJkz450JYCSDBM7vvByXt5myHMSxxYKAq1UlMYEZbamqtaM1WU9tZXuGMw8aPDt+u9KEpMs
KbEOTpASydLgNfvqKLqRXYBtzXQJgrvYNm8CK3eSQ3Vp7nlXivchXyP3lc3PJEhH8K3CoWC+G/S1
7WVpL7TWTXkWEze5+Azp71+28/qdVyIFAain+oInjjQ3cX8tE84TyrnGryqv/n09TsQqaWCbRR/Z
RnAp5sVn4sPVB2McRdRJyjyriAc0IGdPxya4Enj8N9u+QsHEg6ZTol/G3SITxPVrMPaBRSoviJND
ps8vRFx4L9Z2aqaeBDG6CEGnyCFF2u1Cd4TlVXelDcQqxZ7c4Yq/k7E9PbaSx0SgTWv02VDgFovA
0aOE7bmvu7pveLHHa0htG8JJNcYZao2sRzA2YLUZ6X7uyK7UdI5T2va3JxGMHwRVKEnMQCDAu1hs
OZ/3cz87apE8dGnoVSomuNLgLmvN2/O+6YNT1DAQoGEgwHj9+8rGhTycgN1NK+qXdNk398klJaV7
hTTdn5e1bYlvolguOiPqZ4kohNL6NFYXVtZU/o7lh/NCtp3tSQhjFT0ugJHhRcFWdmmVwu8qvA+l
Y2kUnO/FU4YxCRVTrKpc44lX+8VuK4JMebCw3uafV+eDt+qkD2MXYVCh+JlDn8GbPMoblKCMI7ix
Xe6nq8LnYYDx1GKeRk3NhkExUeyVitY2W9WfI8xkJq17Xq3tC/WmFbulA5tGRV3TkCTkojVjtWTy
/k0A8xLGw0JioQkRgWEpQn6SeEioPAXkv8OjXGzSflgWpL/ztUJ8Et6c//28787Se6HGlZtyjzRq
8sKdvpO+Rs6zjpCY9vtNfqmL893ZFRytGPrQbNG+lQRQRIbNTpA7P1C63Xm1eGLo31feBuDXYDUX
UQ9ps32ZXBWyLxNOE4gngnEAWZbhRQ11bNRWkWx3vewGugT4fFl6Pq8LveHvM8KTDTMegCQaiBN0
HFldPZPqum9zuxZ+5NU+ynnJ5wfB1UkW4wXq3qzasIQXMHegA5ct3ZsfEqACjt+a2jYPpVP4vF4M
7xwZT1Bq4RD1IiqtaenXw24SXHXiIIdyLhG7byMKcjkbCQrVmnidJXu55Dw420t6eNbgTGQVfTrG
C5RTkASGmdAkRtad4v51yvZCsPXUMl4fOcFpXN0e3PJL7oQejzJ3A74bAepKPmMimFjUzUxEABn/
ntAgBFIokl3ha+h2F9lX6UZ31dffMVyG1zkgCfuv3Obd5hGvfgFjOFVrmrGko6wVXlH52XXlAYhi
H9uzp7hLCbhZXn5P7eLdtVhJZOxm7IgSmAl0DlUAGlSxpUWeNP5O0x8DWrF5YDXNZ8zoJJFd1k+m
JVhkBTNtOaiJZpJaEm/tefMurCQwdhSWI7hlB3j7wnyol0OPwnibcTw+50uZzIsSD5qeagLum649
m+J3zCmfd1fb8flKCSYRADjRVCgZXhQRI9hO9oV2T8QvZUv7407s8Wq22xWmlTyq8MrXEyI0hUE/
S1uByUb3woNxH3jCDwpjmlG7x5A72atcJuDtxvxKMPPISIFuiKEEwcSC8KfRT3/kYAfQrP6oHTtX
A+94cMWtKnDsni3tCrU+6nWAcTnV7/YtxkTpfom44xZMqB28v1+gujGJCb4bdnzDROtGCSUkvbUr
XFPEiNQOwUdDWXT5Gfb2wA15k6YzZ6nUSA2qLsUE+77bL7vI6awZkwb0y503z+0rdhLEPNtpoAsp
+m2oyUTRrjA9DTxcc9ly8u3tdGelD+ORpSrXBK1DSy8BXFgLfnG6clHuDQ+hNCcE5WnEuN5MqYEO
XOBDtZRSJNetbHiqK/MzechKIcbdBmOqYDYSbiOoY0cCukVp2BoXiJqji8HM1moyAQNEh2oxySsb
m4p3RJFtWeg4npz3edgHGxw6glSIKMxS/KncRUZvYl0C21PuuGs0jrRtj/tmcgbjcYt6aEJVgbBc
uyD973h+PG/SHziikwDG48rmXJaJgW/ThE5RgjlERZUiAWJvernc6ppT7wvgk8cebzSD3pUzLuId
Og5pgdNU4C4R+ffceUH7TTc8M+M8KDyboH9f+fd+jiIDNYveWcKLcWxtQfZ1/I9zhjwpjF/oTLWW
0xYfiZJvUYD3yBG/J68T0JDsol77EDQcoR/EjacPx3iJvK9Vse7Q7AkfkeDbPVBcpIthp+7jS8kP
joidwDNHkfrFC2m05FuOzhwXbzCeQ9GqIanoFl/t0oDxT84fYpBHceevvMIt1eWcsTAOJCIATu9V
xGtjLv3Q8whEWeptE6EpY4Z223DheairOCOPjdaQV6amCfh3p+m+lWCudpYZ1YxOu43B9VKEe0H4
df446WmdE8gEb4IxiN2cisjTosgfzN6WcmM/pNoh1UxnjIabXJ1+nxfJMVo2livKLE+bTkEO2rW1
BXO6m5NpJyQ1Z+WB48FMxsGIUhCClQGb8V1ZHhtNvmwIDwCEJ4KJ4gKxF6ZIxL72KFSDRaqxsVJB
5uixXe04vWIm40tktWr1OEQrFwC8nugqoBvVHNVBrOrkjuBwR+V4WjFeBStQuRopr2FA/SQ5rV3a
2c/ssbLoiHz//8Cx5lkE41GmaRx0bUFx3Oh+iin2+fOboLo7b3UfRNxvbotl+gA5JchhEwRr/+MY
R4fQ/EkJoAMPqZEGdqzGx6qIqbvKf0buo5nuSTTjRcZkEcdhxgCTHnwX+pdYuAaCIMctn/9oGtuC
LxJlJMkMa5+X7kHLu2+SwoMO5YlgfEXZ9JrWBpi/ro38IGTZl7nmERJyQmogJv/9boptGQeNAVtX
4rywiFzYUpVckLF050J09Diy2yDywkYEMEjKOcIPksD/fSesTP8tvAzbALMTBn1OJ8c40KZ/9rNx
6aBQVHKhBz94SHUZrJxAUHyHONfJTSeldFxv8CTPmDEoBNoH2CGtYqP4EVwXht0D8c4Ai1rphR4P
kW37e77JZ1sOtQaSLwIf5oz1ly73R17Wsh1pnf59xo+EkhmTZsS1ltM7U3kqSeTKgT/KoXf+avP0
YNxHpujGmNQYgFLiYz470fh0/t/fdk8nPZiIo5p7pRgngPYl5kOPzCuW7UTgZHgf2N5JCOMjuk5Q
w0lG0b95DnzNVi7iXwLmk2n2BWwJXqJM/7X3z/6bNLbFkA+Ax8pFTHjr0mNS7pshsQKjsebw1jQc
XflaKTzEV85HYiHBSgnVlRxZhbNoQC8F+iFqOpwtKN4ZKozzaAVpUoxRpaN+FCqLAuANh+K1lpl6
POYojlWwPYgyn7HgSNfXynCxR0X2TKmySZX5/2R8bO9hKRohiSpc0l5vbWPsvHZSvWwwOGI4d/Xd
wibmk/VBxXKIKT9OUmoVkFYH34fp23l1eGbA+AQwCS/VqDZAl5UuFf1eXp7P//ubXwUkJoYEPkgM
X9K/r/IuNSeNpooAFdBLcBC1YGR81rvMOS9kU4mTELaaNZNiXNRIov2t/JD1855UsnVeBEcPk/Fp
rSxroWigp9FXL2XqmmBv5rnn7cnYlRqMX4vnSRdNymtFegvQkeMjfXnyh7my2m+ksSSAh0Q/Cnvh
juTSH//O+6wEM76uDsRurAnuaes2++EFuGXf40PsZxYqabeFKziZ3TyE11yFN1PHN7nvaNFCoO+O
o4IYaXqeXQ1hbeTM38GM6smO8J2XOm4HnCtpTLhE5MgsM7pvNXj6c39VHwDlhH0k3aWBu/RL87Ab
jJATwGCcu/wKhfnx+YIc9e9LEAx5sJgabSRiqlvFWzJciC+ZJ7jyNTpWNvkxe9mtbMUO2RffRFtE
tFNfzDvtKjryzvy8Hb/jTgsDxZznhSJaAU5FqA9Ct1hJ8vIvl0UR6X1dXfoBGx0JUbGWauaJQ6YI
yHuwIrBinhezPZy5+qKMc+nVSewaAV8USwHWpfxYPy2O+iu7Tq73ILO2q6doF8SvK4KKC4jiWxRB
OJ5nOxdc/QTGfyqF2SVaCsz70aYY2cjNLruL2F4QKNYo0y6czIXjIxR20lE0Mi1XalSYxoPyDJwH
N72hg0vlMfCKJ+ygudkvXo9su5+70pHxS2JQqWnWABqHTiC2V+UPKjG4o4ssohXdhB6vEcgzUsYf
9UAn15UOfcCy0C6nl6kZd+3wqQDopBU76Nh0QGcRMJYF+J3I7WTw1IkKJ4HZ1gPw8zqooMHfxdgn
RpZNAavgqNn2lVOFih0YqdPGiXv+Hmw/fycxjA2WhrgUQi/DjYn7Qrkuxdvz/z5PDebtW3px1oUZ
RbdaFPxZS5w6rHaVOvzbabG9osnI07nMUIeK6pu8+NnLYObE3NV5XbZjUu3tsNjlJTkRF2wvIe79
A13Y+tNOh6+gcEMg2eNst3FOjl3xXTpdmaUMjjCYZ19bngiRCiuPlX/7QOyaUpzFrSnpCLKK2rDj
5QsowbToM/2H1bkxRhBlIiiuVBShtF6VPXCbj57RDZyHg2PJGuNp5CwwZlCVAM9gnA4BkpI25OFz
8kQwvkWvzSArcwl1GTLte7UrrEaXf543Mo4MFtwF0VREDOqku+JeNZ9ABMyx4s3s4PQxWLaOUGnr
ziQpjHi8qPWvUf6rWXyi3J1X44PH7e2usCwdoRSnk0rXjLIYXNPVixJh4j0AgPrgCmgpJFjL5D2o
nBujK0zoMNZNEs6YUzJqxap7MHRhfKExeXzdXNXoJ1yFKGrYhKQoUUMASs03um6aIBATnlqHHNRd
DMYLzlHS4PJ9CHg6Sqr3Sl4WKUJYVNhAS+dX2u7QDY7mD9OnC5PcgjFPGPMgyFFEckXFd5Nnze8C
LLzVsVUYoTsEQM+rxs5SqhSExzFi7TC5zAae5Wx/RaB2KaqJgW2F+QGxgvZrV6DAOqZ3Yuqn8jGb
XM6JUkt4f6InGYxDCvNazaMafUMaVMMyMyetX4lFy33pYFiouuSdK08rxjsNvWhm00I7ldNdVN/J
s1eNN+e14olgvFOjqmI5CejlCYbfD5cptjwIp33BEcHOsRVDnLRGAOfUmD9b87ckXxLeNt8HEePb
t2FBo9vcaOOAjpIZPyR0SNKDBvxEe8JwPUXskFyRi8K07XJPEuW/71cAQPYO01SaoyTpXdsOdisr
l+e/DT37MwbH7iYk6MIowoJXVjwo3ugb+8YFcAZ3IoinCeOZCiEeQE6Pqn6XZY5Za/7S8VYSud+H
2sjKG8lRW4LI8nVOW/uTtTwIrrinA36hrV5ENxIvb6G38dzhMR4hjBIhSw2atwDspPgS2ctFfkOH
qyZbsbXd4sIR3iSXvD0PnrEzTmIYYjlZAkR7WpWNVthKiCra31XR/tu9VRnXQOaalL0MNItIx9xR
EDtNk+xTwmP0/iB6PZk54x+watEV5ST+6YhITozl6WY3Hdp97mU+j6OXY/DvkM1qpZOXDunLgKnu
P1t1dKCbV/veDmbedGKxzYJSraI6R+FWQAYvC26WfOuj4zz03vn7y7EFwrgIuRh7jYSIYLPeL8gP
LfMi3rv3QaXnpAsTvqQVOmg9haEbbdMEi3Lr0x2V3A4tvFFggAkwzJru0+MrCAR6xZSjzrB/05Fo
8/7f1GX8SC/NCvanEUmpxUvTaVaAQCpffn5CCKqSIFnTdFlhF9E1ZVGUsodPjJarfvbD8jpVd+dF
bPrDNxEqW0yK1XwcsRGMCnKQ7uvY2MkgfzkvYtMyViIYdzgnSi11KjBNw/GHiukt4zEOHv5NBOv/
GiNvOwlePa6v8mFHGq/lAvhtDqus1GCcnYRBKoL5I9TyD8Gh9SkvCZhWPPmi53yS7SrUShLj7vow
l2FbcKstZphdyVl28SUlOJK/aJZkJ3hA1N2n+jsrmYzrA5ZmnJglKpdpYnhSmFngO/WkuLX+6UOx
ZSFTj0ABRmFUiHzsImLl6UNVfWof66QLu8em9HFl6AaaiwqQbYUdWfYJL1jlXJvXl2T1xCvgfF2a
BAmOnP4q+luV19jZfopWOjCurmhn1AQzzH0lx1dsL4z2qk59DDFsxt/42XyKVsIYZzZH5TQ3FLaZ
7grTp4jChXTcud7ttHAlh/EEJooccxpjEkX1K2zImNhIptdombHB1iwWavTIm/zzFse7Ta+TmatP
VYkYHTZ0tAdUfzq2NaB70wM6IS/i9WIb3yZf/Bnc8gDWOS7vtVmykhmlsSmVAg1YwltZs7vxiGiT
o9dmhrY6TMZLGKQudCLjcVB98LM+hG5qV265B1wPhukzW/s3F8sSBi6SMoFTFBubVVNZpvhzTit7
mr9xlOLcq9chktXBje3QiTNGf50Ke6f73o+AAkH8ylWBFD87nd18Lu08HaNMs/2VxAQkMsVUCthE
TWL0rNKrPhzdcebN4W5bhKrKWLsGggJbrEaFH0OAIKlxtKjwjEkDHaLbDr/OHx9PCPMMlp2GV2qA
2TWAupcF4L1Kqd1KHEvYnmXW33RhS8m9LNVVvMC/0tkyukrUFBbFFFjs+Eu+V2xUrpzQCf5NuXdz
51nf1KmBai+2Bu08VdFTr9xGqTkv1AdO6k07dhQ8w6ZlNjco79DKB0ZTdoEzWMol7pmXAkFJDHkC
N5O303EajKtv1crMxxSuXrkbAR8ZP/aYzzsou9wXX+bMFmNLOYgOiOft8lOR2UlVxu/rtagDaGxA
Zz9rACId3KfkBRhPz+etknui1GxXV2yQzM4UZkRnjdOj+SpYdMaSXNGlmOzAf80+eDtPajHXQNa6
uqgwFuGkj4FfedE1NqSP5Z4y8Jh7Xg687bFOwpiwUG4LYRSR/DhFe2+Y14a6P396nDvNDoCTUlsa
WUGaqM61W8rp1dRpftrmnPILPZN3FYSVETLxn95P+qLRmrdhVpah1hYR/ULuLSV4Oa8PRxA7810V
XQzKM5xXq6uWpOzTSLUi7WvMy514XspkHPsUNt0A3E367r+Cn9wtF4Ib+sfMwgrwKxvTlwsMgv2b
dvLfpk5aTOehFjJh/zC14lBzjCo+oh9mRYvM6X7xrhU78b3kWSLXBeZK1JvsS+WVPjbb7hab4ro0
l6HDM3QaT5yxEJNxFl2QiVIj4DyL8LYdHsTKE9tDrtm6jFnwhdtJ5NkJ4zTqvO1rAxboKJKVX/U+
7SC031rBMioAyVAA88aefyrfi5HzCTkXmh13isQ2r8QSMGJqq122UmLHkXB33kq2K4Sn22YyTqOh
8OghZZOoG6vY01WgNLVyG1jpz+UeUc7D/8MrbseLb46KnQjXirhvFAkd+f6gHZJvdBR8QGylYM4A
6CJcVEDeMTIOpYjKSlEAeO+E0nhMRsEfB8HmHON5lQx2CrweFykZDDh6YgFGGm0mgFd/0ZxXUo6d
4Ejfz8s774oNFohNJYWGHVakSTIxrFH6FciPBY9oZMPsJUVVFB0Ih4pI2P7BGE5dI6bmCOSci37I
7RkjNkm0RyPJO6/Mxvf5SxDjHlO5IrNaAKNpIjm2pH2Nh9K/LUAzREyWg5bdZAwglHoT7O8xKkvd
pDhVWQCVncQ8AK+NbyJhrR4r/SLCapklzBn6DgsjOaaukb9abepn+WInvMLjpionIWzHeUgleZlG
vMGNngBZ8KbmzvJy1GBbzpIcT0DQxGEFGaaAiKfvYtd0M1CaLShoWYubuNkDb/RoI/Bcnx3bgC4F
RRKnKcTQQfK1qPZNionI7HfbRnZnTByvui0LsPi6aahgeaZHvIoB1SESRDOEggJp3IFcTulBn251
EOENI88tbFTqoNdJFvN0dFlfxpooYJ7KG44Uxyg+1ntaN+GN+23bxUkQvcwrpcy4xZI+ZbYZZKfB
NUoILxvhSWAeiqUyhAhDeIiW2gYUKO1+TniEvpseZ3VaTB0hXiZRDOV4cMo+Rl/Py7DrJ0X7UP/v
TZy/vgrjD5qui0y1zPD+kH6v9tKhVLUDlqHc837tNWFn4pS1HLavUkVdH8pDTusiyRfxkN9SPDDj
u2kbdzpKTRYYuU1/8M1989z+BlbTJa/itH2X36yC7bh0c1aSinbFjCLe6TMmYYPwOiAjx4FvpTl/
KcrEmmKXi6UxBB3Sqj80sWZodYiN6LCVEVo8b8FTiz7GK2NPOz0R9AwwpF1iWPoUuJGoOqGmc27v
thhdkhSTGKrIFm8NuZN0tdM7R2kcoZOtRrsJo4JjJB+c3UkKc3ZVb0aTMcFI6NlRrtZh1x3+kBGG
Di9S56nEnNycB4E+UH9U9IdMUbDZ6skSD+SaJ4RxsLWihoNcYdWgNe/KzCdZZKnN1/N3a9tVnE6N
/oaVCWjYcKrKbkGbpWgBcPatw4uxiNeKInK+D08Q/ftKkJlKQ91oLXaQslsdlja8qDowuZtPrNDg
Cp0UYtyrNteVYIIqAaWX7pV1FuEjYEFmZ/ALn0cnxFOKcbTtOBNiBBhSCtL+usu6vRFibpWoL1HW
ciJVnijG14Z6ZbRFBHwXsyaWmllqGGNp53dr3J83iK0ke32AbL3W7KJKJwmW+kS/d5MvPRqyy1Xh
TTvaiKVon91D/5NHfEJ//TsPryE4Nk2QkiGj/ts6tDwVgkDD5Q2lXWM8ETO1GgMk9M19LxTWaF6D
ZJCj5+Y7vBLJHKipAu+zHV8HLNRDt5dApGvajWveSDZdEw49hXOyHIFstTOWNbmRQgobXCZ23+ne
KPK45DYSekk56cQCbKgNBhD6ESFZprbWALxs6clISiuR/SV1MyHmRIBb9Yq/5DE+Nx2TQlcAtvyK
xUOH+ZHzCjbY664BBIVc/hP4hX/JY9wumcUqjUXUR7Lpokvv4/QoEM7gDe8r0b+v/FQ+aa1Q09WT
wOz3c4vVE+ETI5vQQjENYiKT0tmEsAr1QpUTiIiq6yTAlhcgJhUOTt5mcK7pFBZNN03p9bVcqZE2
mKVvGlwoOU0dQevtMrhWw+9T+ch9QrZKH9DnJIv5KmM8xEY5l4iOUqt3td8UcXnYzaJHx6M0r/KN
25kHqLrtplZCme8Ul2Wthwud+nLkA/EKp3ygo+nyPt7PjuQWh8YP78j9eaexfb9OmrKvZSJU1ZRh
WkUio3HfpaiFKGoOCjkwzDxPsbQfSiNwyyIsOTdtMxRYacu8nrVQRqSe8XpKKjiv9IOUhVZveue1
28Ln+etDMm9nHBtyEoWYchN2hi8Dqru6qI8ULRatH05MuHnNdNEgukEUXWXHlgVxippEB2q2YdhF
ct/y4prXfuy7F2UlgNGlGOa8nOkFGJ77AwG1JTrFGHmNaOfHz0eM0fXH5lD4vJds80ut5DIvWRC1
SL3oCv5cSDu9IHdV9avTC//8p+IdH/N4lWERoOIIxKZBHw/AlrOrUf96XsR2QA1bNxVD1hG4M8aO
kn45ZBPKSe0r4HPqDl87qwOYQOaOF7z2+rZCJ2GMgfchwes4NJg16yq/GUu/muT/vpAhKYYBvEhd
hlIy/Qkrl1g3YC6WkwSPlZyUbqgKup91i/l4/tg2v/9JCruYHoH8ZlS1EOhFKgiz80bbAbj7OWh4
3Z3NiGklh3G6eQFs7LGENgmg2ySAF82e5KYejwmGpw5zaEMjAeJSBDaiMQoWCYE+Jso7TH5xXA/9
vO9u60obxtbmPMkTkiYYIgoWL8/IbaD2vjTm4LCPeYEfTxb9+8oO+iJeBKUSsGyC5u8VxYmrffBi
BF+AIl3uCxdBhU9habgjvfSTnFOScUkB0p9l0gMKf/YH7Kp8wLDja9M095SE62O3OH6Rc6umaGqg
8BHZskXQ69HUYwQflIwBkgV7yK7FsLwp9cjR0uHSDGrQrOrZkxqMLgbUrGqQfOyT/dDabj/FBBuo
P0xNfla443Cb5bzVD2PixklpJFAMwfuLh3hX25R2G1MGGHJp/3s7XELFQTckTYIXY1uTXRnIIMhB
y2nA9MlSYjApj6w4I5zneTMEWsthSu/FoAoKsLxphcqDwwR3PYWr19CGAajXjgfeu+ma1+LY85P6
YMxVVCkjjJIREJcb9xqYGOhIgcCFfN26L2thjKcR5UVth1bDYNz4QyA7CbtNQnkx8+CCuUoxrqbp
CwNgERhdMHfFMdy1PjoYR4oC1wHHlheDfyCNyFg1NWVJer9pGCbZknfgajosnopYxzhONk1vkfrx
Eam2rr4KZqL/SWN8zrzUQoRhTOz3HEYXbS1vuhgscb8csF7km45+f/4R2pqQg92f5DGuRsnNFghz
CE9TwxaesRcKCtjsd3DULztXshU390xn4LVZN9PBtVQm9gkXkuUAE5uc+WZ0aToYuuYt2FB8yTUu
wk8a5klJJgiSZaLVqgxxRegn5r2mT1Yj78eFR/NGDY/12yu12F6RJHWoQBuYwdLjWrThuF7mZeJh
5m+952shjAdRCVABiEC/mJB+xcvnV0txMaTNrls0fwxrV5dku86AbX3eVHjKMa4ElGxKKEx0BkC4
FJRrSefk0zxTZCP9xSywDk+3gDpndJsvMIrUUi4SB0SSlxSmu7wWA1BEnddqM/xfHyfjTETMOZeU
B9kZvoEhEMMaNtbdHoqfmZU8ERdNOcyLlIUFlmfemMP2gRoauC40YsI6/w4vjDpLs0RHZ7Er9JvC
LPeJwqvb09v73iBPIhjDDybJzM0MRyoHV3lGo8zQKuXakhLFbXjTPZuZtiq+SWORdbpKG4i6wEKW
6+IY+HRuAwyql3SVRsYGlOyVXvOLB66+/eichDIOs0qTsR46NOYxln0MouYwjJS97ClPeEC+m1HS
Wj/GV85SVBpRggFVikFK7UTFf+ABVR06eQNErvtsN19EvvHAS3q2guu1ZMZfasD8B0AnTAW0ox5m
IHd50jyYZftw/jJwLFJhzaUuSaJTkhGFXHfkUCg8x8/Rgy1oZXKsTW2Mspxm3Emou1T3M2+phWMP
7IJklWSBnlc10uqptxbTI+CN1tpdN3EcB+dqqYw77IXZGDIFAaOQt46g6D/j0rhsBjzaSbSLysA7
/2l4J8fEVlqhkZroaL8Yc26hm47IKsIGBa/n/EG083ad2F59WJStJvR4wtTZpqtpgRP6081kYwrh
IvZ4+D08rejfVxlWJRaZrEtI5nXzcjJ6q4+f9J7Te+aqxHiIdIhDMyrxpeiCZPXFGHdo+IWgN0y/
dP4w7tJPACEgpjqdIeMntKrWAk1HV30ck8Ya+6bwlFJUnPMWsXlZJRn0nUQxdZB4/n12QxaVyZJh
Cy3qJmuQ/aTkzddsh2krEYzbqaU2NCo69KReao1FI23gsR61u+gKjNgXpsPzsDyVGP+TqaEAWHu4
uUrIrArpQxbe/cuhmezUWFaYgzZic8LBErWlLKOvTctnMsm3QzPZSbFiqkxhqFH61aRD1l2Y5pXO
8z3nz8lkUa/MJEj0MTfgDOooPmajYjy22Bn7jMtZKcK4nEjXl2IekfgM2rMkZbaillYL7vXzX2T7
eq7EUGVXPkBVtFTL6CBfcWwfKZGBCZKGPrbIazmZm87xzo5xOeFoKFjPMQDw5M/unAL6X8PmqOgp
rgzWx3ln3PL2xTYDdokQGRg0IKDRmDivbqaFDDO2cMUDvULdjg6/y3xGiG3NTnKY76UMc4y2LxID
LC/oDq31/YHVNH8sAAboLgVu3WjTfa80Y/wDopISJE5oVGK61Fqar2bWWlO4P28gPCGMUxhqQ04j
s0EkLt6nwTErfqWfelxPerzL2/La1DMUEp1BarCH9rPEmOz467wam3HJSgZjBZj6DJKQMmuV4nXR
A/u2/GGm/ihoznk5r1i272L+lSAmMAEiXtcUCjZ0Os/wpxfKadphoyR0iwsK/ze5wiNdJZ18Ya/c
050MDKs75Hu9O/87PrjXb+bIpnMjmMiTvMCa5ORRY7QSB9Bx6R4vB5cXnCuL8SE6aQlaaXg4lufR
1b34kHztPaA9woUIX7guhGORLBlKV+V63cbAYFGuZxBcxq6gW81PlL0XYPOjtOYLE8jkpZd/PFAm
jjEKzJK1KUEy548u8WJ3TEDDolnUmRi5xWuhc9wJS7Y+p32vCDmyOSO+m4bcGjGQdV6j7XM0TE1S
DV3VZMZ9AC5R1ptEhiuuH2X1Sul7Oy95eEQcIWxSCviDJpVL9NDJgOVFLRVwaLmK0KI3NM6DuX1i
b/oojD7/R9p1LdeNK9svYhUDmF6ZdlKWZdl+YTmMwZzz198FzRyLgjjEtefVKrM3gO5Go8NaZTLG
E7WhhZH+M9d+jrrgySFaCucJow5EfAZ7zUc9CSYrcuaOXDc09fePZfsdD5juf86Ff6UVYEqgGoCL
kYgB1ILqshmFyFuQHoG20RDOI3Gg5IASEyiEYAP5t1tYmoOUAp7Cs6fLqN3Fojl+wQbybzYkehIb
hFBwSc3RkCsntxKnrAUh5r9Eza/bx93DhZTXkUaQBo9O1kG/qg+Wpz4y2sZ7Bs+z6IIASrRp7O+r
+GkicZkCjAJuYTn14FKMRY58M35Br5UNG1VUmx+KIZGFxJwMkEqMo383vyte5sVPbUBO4alC5SIB
jq3sMYzV7CALSnCbB7YSzb+k9K7LEwXGq8R56RStiYnq/N7U+0/7Kr+5hys5nOXaXZprS4JAZio/
K8WNmXr73xetg7NcQxnnZFw6A/Q/t6oaxJgMF/UxbMYX/1sCAH+55yAdRhUdcNC6DHO/hvS9xExE
Odx1raBvclsbdEvDpAqLZzl1G9GZN+g1ii/JiR7Tc3ecEc2KoWu2d+yXGP6OjeqynkcVj48ulh7p
RJ7KeADwSy1w2dvGipmdf5bzbgAXTekLYYya2m13pXnJre135+iZ0ZVrPhikyz/ShFd53PZFdqSb
GKaHvPo27CwnyW+IsB94iwBewbj5r1Wx3V35hGGhgC1dZgbqoCFTqRyXU3g/+yaA4nM3uyCd8zP+
HF7YYImweM1s5V38uZLNhSnIkaKlQrOZgsTH6na4aA/DcyY7xpV5YBhlqKsCCPo6OqsPAI7atzOB
cvKgOVMVxfHUQTn75ZiQY2ccG2yuaXlad1PWH6x5EThfgZryE7qky9E/ZJjw9epHUM8Xyn2mC3wg
04i9/eR8hxbKbZoRPOvMWXUk5TzForKVyAj4VJISRxVuEKgLy5CVD3/Tf1sOK32oF3GdeLvS86oi
/HjuEOrTaFcwbtYwZLAkOrKM4anDyNN4pUI9rBtT0NOzma5dieReRVZiDKSeMJix2Nd6+jSO95N8
L0df80yUQt12xL9sjx/NlXJLnjIGETlmwEC3p/KIwtYJ4Lg/rKQXrEqgfvxcbqj2qprrCGha2rkl
Wsp7uXYxTSbwkqIlce6kU/syi0LcLU0P6K30quj+iuvreRRousB6+UCjpiFmwycJFUZbeeyT3lXJ
fJBU8qwBidxNlSIAbuotUniiDPFWl8nKXfIjuRTjuMmywMRYl0lx2x3hIN3xVB0iwaS96Ly4OCNu
lTzMlxl1b7jHIXK6LsiKr/s+UCSD8xdGH014J+JGC5u7qTwP+aMiRQI/u+2TbIxcIs9tm/yjqtTT
MAPLKXJ22s9B/pYrz/tr2GwwRY/fLwHcJTL3PQ3nqEXSB0wjwHqjT+qtgVHI6pwGf8AnhcvyVRYX
ZOYzmjStFOl6gPbH/UEmgohp23pev88dehhmYSG3eLePcn6uwvEUyrFPExK7SRN/E2zc5u2rqaYM
Ei4V5LCcsDHOkgoMelDl+ynoAtZdwRB4JTe8k/CIkzCaUTxof4md+uYqfwlW+PizKyJJ6tAGCpWY
vK6qXWIXX1U6uFQJBVa0xU6gkJUsTsVjEudzr0P9zEcZVSodExmAQvWjoP9snbRjFMSHxtfOuqse
o+scVR4FJOmCnd50Vq+/4eVOXYVYSjR2rcIorcjh7xYkltUVx8Gb99ZKDBcvklGP1LEyUWYcSVDT
D2P9vaFXUrVcj/RJoDubVr2Sxbn5kaqoJMwUqZJHdKSyVSWP8+hGM+7l6SODzRgSJLb2pW66q5VQ
ztKbyIyoFKGWEZc/yyh2JflL2v+Rv1oJ4UzcIB3aEmT4xCl+0uLaqZKP/20VnNkVCgmV2sYjPNIl
F88wd2zQ093/x73i9D5JykiR+xzXR/rYWPdaeGeLutK3aOnWtqVy70gFHQCkzPHktmkehFHpYR7c
Uyb9O+5+d4zTQNElv4gAABb9UTD9ekp8Q4wJH2IaLeb59fiqZwhWUmCMgoMSmK3KxYG0I1aZhi9m
2520CxC0T8mxOYi6oQWm9OLBVt4hK6OSTjIAq6JlzC7tQmVf71rRWJVICucc4kqXUGtG6WzQj7F2
Rf+oKXZ1IJxDkGMjJnqKaintr0ztZKaPS//5PxmOypn/XOUVin/ImZLlHLdnooIrVSBiuzqgIZuJ
cUXDeDdCooEnUmlCvApbQGwVXhIYJ+WGwKmxRuJwEcRG26+blTjuVEDpGBe9hIIV451Xbo0Dcbs7
5aKeytZHVRhjTu3zcre/jdua8LpE7qS6QbV1FFvQ5G8A8Io8RaJm+G03/SqAOydgfxehFmOCP0Lu
59JRTfF6GpdBt8ya/9/WwjnrsqMlOFLRdZAVH0LtZyoaXN2ukGHE3DQxnUwsvs1J6xejswwcUOmj
xwBkKPYn89K7s5vfILkZNBf5tr8CsH4GqCHFvzK8zl984wg6AYE//xfN/PVL+Ex7m1HFIh36X9go
OrJPQSM7yXN6elGSb1Q0J74dVhNNVtjCNVXmLpA5B+dElah4yNXZ91qNg6wJXcAW/rBpG2jSdGsS
/WLHM6OVemjawts/2U0lehXPI8Bmaq7O6kDQGJMTEAieDNvyR1kQmG2awkoIV2ht7Lyzpw4ePq0i
pykTx2oe95exfUeuRHCXiNpFYTPZKMSQw3DVo/2cYaaSoxh3a/O2WgnS3ubxSjMuu0xFNJ8h2cq6
b/ogOuZCgsfNIHMlhvNYid4vNAox6FLU93VyQ+inhVxHduapdiVQAeYn3mWzVqI4RzUqJZQgRTxL
m9hLqsQb2utlCgMpFNVFto1rJYpzWV1DwiVKUcBk7ZraC6I7Pej3JEjOoZv/SdcPAbaNrWKGBK7l
7UlVhWkUow6ViAmGWa2rGR1MuiYQsr15r0K4KFPVMysPKWIzY3gy9Jt5eC7yRxlNLPv6va0Or2I4
L5HXepNUGtg4rPkL+ZrVB7v5VkYHPRJcWtvu4Jccfs69nytzJDreG61R3jdm7JFU6h1qNqJGtm0z
ehXEuYS5CnW7IHD4nWL4Zns3ytdR+CGi902E/Ejs5KbgyS9aGecgsn7qrMowdG80qZspJnAYcrfP
RP1y24lbYlsWmosU2+YLpoY+jqk8AZrA+LIEi2cD3pheY6q+R/lCdxGrizAOtxf2KpA335FG4PdB
XFskX6zRT62vJRXkNIWL4uw2C9WwyyhyP38T/xUByw4zH6sGHTgk7R/72r49krXaRM50yxkN+mUF
7RgCRgKfeTNFD1qD8RfdbVPXvusvfwC+qsBV/Do3zpBHacwiauPczO5omh/izrfBRbq/LtFRcVas
AlnWbFsMNhAUtpSvXXoa4o/7ItjPfO/Mfy2Dh1sqVCmULEzjerl9V3UR8HIJJgZl/Xs8fZTN2N+X
tq0YuqapCiZ2LCDkvfWxSlsuupIy7iOUKQgAxCPMF9QemywofBqIDmm7D0I3TIDEoOpt8GjAoSEv
jSFjeA6Q+J5xYBMN6TXAjke3udCrwQfasW+PziC8uTbz0SvB3LU/jwzOZ8a7biwMGw1p1S2RtUCN
5rM9RDem3Z7DuH7CTrijKXqEb4ZPK9lcLFAmStYr4J/zCImuiUSuklQUhopEcOdYqYCcGDNULaQy
PpCxPUqKFuzrikgE50OmmjSt0ePuL+l1GZ3T+k8c/GqXOJ9BBi1PdRtBJpVad9CrGynpA42IQOZe
Uh7vLGwlh3MUmlqWUxihMqFC/SK3us0PbYA5ZKRzidf408vIY/hQBym6LwDGIHqgiDSRcyJ10bea
kqFsxioj6blBtR9NLA5aSQXGLTgwvgSZU1vNzQldi73+SMPDpAhCp+2Y/XUn+Zpj1wy6USVQuvnM
DJlB5muH9iTuwxWthLv7jQaNblkFL1XRxclb60BaEavKv3jCX56JrzGWmmTbTYgIjS1mOTF6Z3q1
gGqTIYXbpz/K0RroXUZ3lKkhjfLW8daz1ksTVZFdiPTDEhdPg2Q8aV1z2Dfa7baFlRzOMaTDZJLY
Yg10p+oKM8vu8mMIGIw3EJe+6gcrkO8Y09l4QhFIoH/MIbwztJVozmEAMytvzQkGrVqDI8VXM6Yp
mjY+Nin19le5qR8rSZzr6NSM6lGEVLGsHkzwIRaf9r+//chfCeB8Bu3tVpYTJLsTVEWutSMrhkTH
Y+KLZidFK+Gcg2o3SyNNLHBKvyTFnZYK9EHwfT4VPSvxVJBlxj1RGEDM0Wj6lKitctrfL5EU7nEA
OInaGgy052fdY6OdE5HnYUrLa5Yuo8JIAOOkE507jlZvl7mdoNR6eJ6Nu67+LglZAbdlWKoNyF1T
BWHPWwOdASqAbAeuic6zDhlY7TFQTe6mi3bN3gH5bfcFhNmf9/dt832ty69COZNRwz6LohzAOTJg
lUYERgNmquxDcpTRwSEMxphZvNtG8D0jHW0pMqaN3y6xiM1WjcFgi1TZ7CYteouyW8trAxTqQZJw
jZf9wQiMb8lffwJApK8Ec/phAZ2lkCos01hyZ14aRyHP+zu5pYFrCdyN0fSKHGc20i+NPaNDquvH
wDSJKEMhksI5cb1vVTPvcQFq1dBdJhN0YoXR/fXflsIpYlzRiDQEyp4y/ipjuJus8MO+iE3/tt4u
Zgyr2gqCRjYKi1z36Oq20960aLCl1B8RmTSHbvAF4ti+7Ckep+bzIC9aw/hlwyewMbn5kc3VDG4K
eCgQMokL6aJz4u+HfmiHpUUvqlFdKnpdVwKW0u3v64phmTphvXhvt28M1aGUUkDxad25r57a7nF/
w0Tf5/RMBvVCpdu4fqh8W+nnfhB0CW3d1Lry+vuZ/NXx2xU1ijpECmJScxASXdv25HblR1sR3KOb
PlWxDJmYqmVqMreOycYdDQCgziuLyDHkL+VY+EsjQN/bFKICWkY2ZaBQ8PziTWpJhg4sE8/KFjfX
DpMO7oFQ5Kk3VRhpfNMAhBSeipzFqHZU4HUbMYsZfUbak3ggV/I7gCFrvuRZD/sasHlCK3FcXFDT
rqwqC7Wi2hi9kZ5mW0Pm7QsVddpvb96vZfHVE7sPk55EqOuFQwUBoW/N0e0Y9t/3l8N+7jsH8Loc
Psk2y22dxjqbgj1YZ+Vow9P8fzo9RGI4u4zmHPP2L8FvmV7yIj3MfQXIx6p+rqI+sFt6GluAzmix
t7+8zYsVHbnEMlSoIT+nFfdtHGnIXXv1mDtqDDxVFdic0W2aF04VRgJpm7pBVAOQFwSQt/w7L5qU
EP8MPDpjit1Z/Tmpl1H/Zgt5ADejE0OFlwOulYZGaN6NhlYFjB3S/c2wXp/b2olAIxJScDm9gGiJ
HkmbL8yVRF4dS1QGQmAkT16dHyi9TZE3GWPZQ7tEW3zMa2+uMAweC2ybRY+8cq6Fct5wUqs+WXIA
ZNXS1RzHjmVPjoU6d/YQopQ+m8G+srDP7YnjPIldNkBMbrGrdXhVqh8l+mP/+1vqsV4O5zpmkBFC
G2FrqlT8ABncGT0IqYuA8JyM9LAvS7AWnpZtknIdI2dwU9pguYopPzZxKHDvIp0wuKg17xpbl0Kk
EMmhO6HPOTA8HRHyfBQhKWxZ8Wrj+ItEmlpb16NE94ja+oyROWTE7arkFUp8QQ7puL93L1HCjiIY
nHn1dUmNyoYdk8P40cAMJK2dEew8GBVLPNtltUrlwDK0JnoeGHuafVKRnZC8OUBhwiuu7Q+l7Ex3
osYbgQIZ3GuLZFVhJxEUdC6rQNUO2nildaqrpwJF3ezyWG84p6lLr7T2TCDIfIxvwmvzkWWVhqP8
w75Wv6uBBbQM0eDp1n23Esk/gYa6UQy7tjCVZ30NKVBu6vsRQBb7JyvYQJ6NpNeKuMpZ1dQex2cZ
cXWbdp/UanAsQ/lvBshzkEwYixqXGjm/pNNUf1Ya8wgYTCJYkMDM+ftt6bMWfGCQUsW9MyjkaOd/
9Dhdnwz7DauYtNJ7q6sTEBcA5x8vUxl3TcAI2PVz/g8hNUZeQDshgpUXaQTnjjMlb9CzOUIjzNkZ
yK1S/pBFYL8iGUxhVmsrugxwv8qAi9S+1WWvG7+08u8GjJqimTaxVAPwiyi2cKGPZkddpyYyA0zp
nSIJ1AlDIZidyAWlxXeqwMnhQnptVOik6CzJnJ1MVkL/3acV931ODZq0aLukxUNeNrw8OxBJ0Pgs
+v3ccZMwb9WkQKd6ZHReO5Qe8iGCLXp32twSuNMODUCad9GCubscbbKx4ifWVUVageW/j844Mdz1
kShkpkqNZET8k0GF5T71m0sTuSjxunEgKqNsLwrqxYA99XfEWrakLYWiJZVnFhVIRW4NpFmSyd93
nO+T8i9repXCJYrsLpEbJcbWjWdGKFEE9gMrxqcnpOVBRi+sW7971UEeWiPRJIVHnWbL3FXX50uS
WLHNiv8Mq6nHlVsc1Uf9wF4noSuaoHp/43HyuBvPoFa9tJLEBvv0QL6eSzf0lhvlniEQNIBul0an
fxZF1VtHt1rkS4C18j4aLWs7G5DsWWrNlbObnoB4dhQhEbyLotnSFNDz4mGCcRZ+akIpLTTZ6+D9
K0zLJ2F5NuoidRKNUic2Y3ewjONgFff7CrNlzWuh3H7itaC1dY3zi6vvGb00Ru7uC3gffb5ZFuFn
MtRKy8BVrrCaFwI1Nz43F6Yd8uW3KwGcIE71ywxNAPFol57UT+dW0p/JJCoObSrCryMiPOaRpjWk
jnv4vrS6i7qLTL73Igpl5nTexLTcKrjrIaPZYFZ2PHolZlcOBOU7uVEPRhp5lhQnDs3mQnRColVx
N8agkbCpQFnlxY0jlzddjAi6dRk7QTI7E9oKUyBNq14aiCbR3oV53FrZD1vZ1aSSsWwYI2TdLY6k
16NLARnqZpHRn6K+/LCviaJlcreK1YbFMuZMEUugzXTEie3bybjbF7JvT0hlvF0SeqESWR5QFAX7
jTOW98vi7wsQrYJzuNlIVCnTy9FTljuLHse+cHNpEqkEC3b2tJBzC9FE5oYBKaNtkRltgeFY60RP
9ak70EAE8iJQA969Dk0qGTSEVRXzBASnD/l8jsEyojVP+1u372DJS05/pW5S1dFRVmFaILSL/DSx
v8lTB72OW+oorQL2j0Zpb1PDigTbKTizl0BkJVix0BZvGHCyRP5cKeiM87vfput5a0p8dbyJFyXV
i3rEwOVyjVqfLy2xYBWiY+LcRFKMbbzUEKEMAGIx7lv61U5ObXHaPyWBBb1EAKvNihdtrNQETqGT
ZidWJlx+gghZdBycIyhNdQR8d1h6On3q5JshtVmVXfDieykM75jQC+bvah1VnYY1ldHDJJXAcO8/
SOXsmap8xhzIU5JOl8kykO1knWoRkCCru7RtnwAp7s99fAJM9LWSgidjSXwrNvyuWa7KRDQkvr3T
lmVahgYSMsLtAw3TUU2Z37faK3v4SJY/COMtoIEohPEGgVDvrS80Bhm9HC0I+6rw69Ac4qpyht+e
eWN6v5LBuUPax2XW5BauyzJ2eutj3OqO3f42oQ0nhXOHtKOmNIeIqnMwkufJl46c40zwrtrUyteV
8I0GjRGpfWRgtyL7SUZiRc8eAdcs0MrN98Fqv/jxtigvlFruISX+iTbn5pT74EmxvRo18zIIb8pH
80/MebUs7lldhJaEjpp09GLrmZKfkahu/b5BEvolG4A0BHyXbaFE8lbL0t6w0BEUT6ABIgclUDzF
ob51Z/ugdb/pQbsae7YnynS+79flpLLTXFl3MaOubJYMj+g0nMiZgMHR9qOfqI+Azik5l50j6rPe
0I836+SsNYlzzUpVA+HteDH6z4Z921qff9v1ImJ5WRlwlmyTU3MyWHk3Wj2q8/Jdv9wBymH/++z/
cy5x/X2+114ahkhe7AlgnuaTUT0ZxpUkf9bzT2NxG2NcdUq+7cvbuLGIbGsmq/OAXoCvnnZxDpB/
Gy8qGRM4XXZv1Yoz5Y9RLUrvbS5sJYjTwSKncTt0CMoi0NuwDsUxMNhz1N9fz0YA82Y9nNKF82jn
g5GjOjsnJxWU90n+UcstH/mSAL0ariyJyFA3rgiioDCMsQVDhbvmNKK3+jYrq6lEUmwOUrMM8lQW
pGH2RQA06q0l5UUFmIVqgYj4HFU3Yfr7fhV3D9QARWfbBC3B2++bShd3U4uziavUI9P03IzNRUlM
wdlsLQOPdiQOkYO13nFCjk3RKVMJxypVx6K7iUbRHfS+5QSGuZbAnYVNgUeVzdBmANZkjuorlzoB
tRvmA9kIaaUE+8omWBBvrEmTdgCQ1jB7LSfHTsvcHmRH+yLY1vP+YLUingBS1RZlbuti9CQFuBpR
5XT6JyrKcGzZ5loIfwFRkCfRJoKQqnCbevBluzqWCBG0lBziXApIDbKwURZEy1vZxfVx8aBeQEmM
BkvGIPmImc6vkpMivQj4wtx28g+FX13bvz1rwfTDNNGWAhwxGXz0bxW9Btkf2nGH0cu1wpOoDpwm
grkAYTs2C9vendpKDvfEzQ0FAJbGCC+ElB9mmQPwpvgl8m5og0Ne56hooqCFZW72JHJBXoH8oqlL
kLjc9v7fgPC1BGI8VkQ3hdJE6+PsrOu0yqaJWrJyKdDY2kMIhNP0RE6suU8+UhFS+1ZMtj44noRN
bjJ7oXheoTMG5D5AoqK+4RHPwEgJo9sR9Zpu3YorPdG4PBmtG7Wtc/gRLUOqx46yjxTNFsZMQbzV
VSIz2HQjr9rCd3qlSgiXlWO+Lkyd4kT87FZFcomesT6geTN4lIsqGrXb9CsrmeyEV8FZRCcjKzOz
9DT1W6d8tafPk4hnRLQs9veViBYdAU3Z4czM9jqZEgePVsHOiRbB/r6SEGL+iKQtph564IETp8n+
ymPBAMnLW3rHsDSmKisZZmSMizwjICMHPaCZT3zGljI9ZF8bxzgWbvhQVn8WO5uABQJyo2zi9ck5
EClBuxmY3pBFRXuma52LW/BcJm4GYNfqpnMldNaLcsPb3nglk3Mh6AXT8lyDN24+oUB6ygLrJD0t
7uyx7snf7tZlnthCxw+a9hQTg7hvtzXX0fVjTPDE9VA6de3FytP+xbmpfa8C+I6OcbIrExhbAClp
TlnyKPWCmEn0fc5FxKqST/LYlV5fXkj4UFQP+79/U7dXv5+7kxtoNuaWUKMkWu20jewu9DTUuSC8
2FbvlRjOD4zETnskZFkxTMbkpou34UWjTncG9vjsyF57mzBABX9/cdv+fCWW8w1Tp9QROKqgawBU
YBQ94WckmqDdrAY3PuffBPLYxf7OilfyOE8RjWZOlBT21PcPo3wg1gezVRwL3fbmfdfPwTJcpdb9
vtDNqGolk/MctVTZKWEnmJ3CMyO/GwP7rB5FnTT/YrempWpgLgCOOyeHZqU6khy5YcZCaaEaXMFB
AV3klFw0TFy6olIf+977vXyVx5nuYBcaGLXReZJkLWO8brSvfTY4hTkIgpptE3gVxDkkU7JRiig1
PEt063m0zMkrDV3xbJTXBcYs3EMuoBkteZCrDM9644kFbFWQHybqqLcgDg3EE6ubvsNWVBAVMjJe
vo9CCcsyzAnwAVR6vchfR/VpX/O2l7MSwFl1HmmK1DQJiz87rzn1hygoLtnPxc/QRiyq2r8fB2O+
fCWNM2Z7VqSMsvhFd/qf0Y/563yjXVAN+dCAWxjwuY+TbwXqc+b/P5BZtreSGOBlkzUVnQNv7xFN
zUnSGHAk5HpG0zS9gAAVrHAs8K1v60B8cW1qv/0qkNvajC4doQWyqWSJbkZLPUmpdT3FSeoCydcQ
WMBLBvydra2kcVsb5lnaVhUinC6QHnXwguYuOsk600lMZ7nXz2XQH8d7a3Ho7EQiLdp0mivhnNOs
qJROWm2yAO7DFDfXuLH91tI9av4g8ScUk33D6PyqrP0/Ut/XPeY8mmaqWY9eptID82Nzag+lm7r0
Kj6Z5w5gCaJ2vW0VshQNw0Ng1SWcP4uVJS/7CVdgXM5OO6ZuUzzsL0gkgXNkuUktsKO3JfgmP9vy
9VAL2lfZQbzXktcVcN6r7EgyZLENslPlHAISW3tI5sP+EgQieAiBDPDJZDLgi5VuCbKovyotKQAS
nCiFs21ev5bCMxxbfSVZbcu2apmcmtgAylq8PlVPkdQLalzbQYj9KovzHWqmRpiih35HJ8YYmwTD
pQTQDTBlGQGAVLiiCqRoEznfYeVFW2WosGIafXTM/lyVpVvZAusRCeFcBjLIYT13UGe5tS5T+lXV
jDtL1M4uEsL+vnoVJW1h2mWMNOusfI71O9ZiHt/ta9xWdRDXyuvxcF7ADudhWHTETwYusfzGPMY3
jMaF+oAcpNfkEe17Xvto3S5+Az5hlBP25Ys0kXMLoFhQ+mVgxUn5Y0Fv5Bl6WJ4M8/O+GKEWcs4h
rcvOaGMEA/M9it7wdqFXHc1rhqKL2EP8tGRaveMsdM5ZUNtE56ONG7MHT7IZ1If5M4NR1hlIhpgn
WbCL/DMslqtqblFtBG2rcW7d+a/lWB1p6ci3g8/Q0/STdEJyQ0SoLdBPnstrlIiZ2gUOD2kjp4P7
MK3srh8LQflW4Nj56KOspbJVWPTRJV8i7dRax33lEC2Dcxg0sVN0quJJbuT0eYwqbzKV214XAcuL
xHAuwzYbfcgIDsmeA5rnDqk8u/+wv5StJre1OfP83EVcDw0eL4BazOOTYYQgDiQfpsr6SArUTLIk
AG3r2bKi+yVJBdvITGhH5fmhi1m25T6dZTh6+tCDHa8rP1UVsHMHR1W+Z39U5nj1W/zIRdzYcZoy
9K8xvk7sG0MXPVY2c70rAZzH6PpoRjMaCqtqfmDlaetOWZwp9FGf9opDKkrVbBZy0dsJUA4Fc+SA
r3rr7JWyHnsQuyHGRja7+NBidiRHRGZ+ya/goyBS9wS6srXCXxLB/sj5XilZtDRKUMidpvhsptcl
yIy02DXV0jEiZN/C/NgabQAEdUFMsGUJa8Hc1hrUrsd2MZGXMI8zqkfRQ6uJMorMaHltXMvgHLAy
taGcRzUyO5iCdqqgPIx3maO4iG09KxCPo2zeMCuBfPMYwDpmq0sxqYyWXLe6K79IGCk1HMsB9p0M
xmxhB7JghXwX2ZTMg2S+YBN9yb+aQX6PqApeBRKjo/YUByJQmn0NBZUnF8nFWdnQkPECJVfWofhc
u6WbfZP+Mu8RaoEEK75tOpGKCjTlZdNXEVAbRZIam2h4RkdF7CwfzEvsW95wZnQccoQ8VueCl0AQ
hQsXypkiUDyKqa5emg4V1EFaAMoYulvqrnJW3MIfj1rhxiIHwD66o7AvOcTVUlVAh4VqCaG0QhY/
erZU/7/Z+0sDy0pC0WbKHOt48LV+c5qv6dmKLq03e2WQHZI/ydyuzYFzLkPch00iszd1rj2URXUw
F1EBULRjnBvpyly2U5ZutDUQFZSZ0xR/MMNC1qvgvEii54tUqAjzi/HSad4Yfd0/E7YLO4fOl0qR
y7CrgWQogameUUxubaHrWL0uC8klGJDdFybYL77lKqzlpa9zaFgGWkag2+aCxYi+z/mHpmnbhlBU
GxQAMOl3VDQYtZlGt2RdljVFRUmbZ9uSDFKGcOuIoKiH9rQfxWflaDGinBnIxKj3nlVPFmZ+t2Lr
tVDmolZWM1WTWtAcnSdhcszDj0MPdmEfvOCCw9nMJq7lcA8xXc+7FqydpZddAVnDrw/qnfSEZxnC
99CdBM++bb+KtLkNUgzdVDm9ruLRSpQUSAuk+6ont8DocoTQw9sb90uGxtRltXERJhTQKNJCt6X7
IX5oihTIFDcA2xDt3PZF+EsQn82o86ZqiN6gbN04QOdHoVxPEDmR2stPdZDcUy8UYTf/y2m9yuQW
F1cJiocNhvQYFFwNJEQFiey75d48oHH2qEmiK0mwmfx4dlpaaK5vmXYw2PYc5dGidTXTNZx/UO98
xkhBg9/GyUHW2ZJf18lp5dArVU0pZhUMetLSY5if9n0SU7T3DvD1+9w1MfXKYiCli+G9MXuIUOgL
y+gutmqKTujerXpyxjx64ZTS+PjfBHOXx5x3XaLWL54982XaOnIaNPGPML+Ssyc7+pBEItqNzbfZ
ei85o9Mk2lqJpKGfw8jP1lzet8riUqk+dH3qRaS4zZewcEfM8xRG+3F/uQL9eZchMKOhlo0KhdTi
DqD4YwcKuuSpsv/aFyPwK3xGwCKJFGeskarPzsn8UMc+EV3JIhHcLWOHZtVaNvp4zfZZma+r+KhI
3/dXIbJug3mclesqpW5JDJCVAQQ3x0CfXx4kt9Gd+fvwEe2BR3tw9wWK1sR5k9nWo7QYkSPN5sCK
78rIl0vBm2s70vhlaHxiIKpzuY0SDE1MRur0YJTPtCsiGe6iy27RiV5f7BB2zJrPBRRjRKN2QubS
uB595iCNU/9Zv2aU2/OxkEQ3gEgc50UaPdS1VkFko90yxuvliCjqkp9Ytu3/kdvbjnNet5JzHdU8
dfIcoRJX+z0YpQq0SdludKv70UPjpGjjMH/sq4dIIOc4lqEugQlT9p5S2c6Mh5+bW7HorSUQwuMp
JFmYFHKBgL1Mz6p2o1fB/iJERsVjKZgaza1Um9nzQwkMF8QjibM86IeXMkDlCN/H2+mNX8fEAyq0
epIOHQOSK64YyhNjbS6OJjCeCvGLkTmEHX3nYRUMY6gnAyyjgDwAWRTQ+DDujOn9yVVcNDA963eq
APdLdFrs7ysP1SYhxrhDIEplqey0gFgYS8HNLJLAfNZKQpI0qqEVCwp29JYaD+YkCGkEPs/kIos0
rGjXaPh+A/hC5RIZQUIFPk9hlrh3LJxfKKe8iLoBl3x0NbvNlQb4VAMU9cfxwKYkUmAEOdXHPETK
hBxFnV6CG9fkvARpIjSSTGzeBKc02PaBtsXPOdNQ6RC9tbdNS1GAYQfAS/TJc/eVNavtvMgol9vH
KaDA5Iu85Fn7kp9K5m5FvLLbqS5096KbHd34hPfuc5Hoy5TgepTv9U+sXk7uOgdPlU9/YwAKE5Wb
qvgqz+SUXc0X2R7KEfIAGPRdchhkG8pTeuGpnwBz6I7grBId3+Y4DwbS/7dInnOZDmFo5gpMugGK
SXSyr4ZPFdLAyzH7pl3LNuJu1UvOoj6jTatYSeWsIqmVotcoGiF781PcFI6ZnEgqPMBNu1hJ4exi
zNJOaUEv8U/nCpCJguibfamvI095GL+j7QL9xcvozJ2j/cnLcyWaM4vWHs1aGvFwmuhhHI4RcJBE
nuVfzOH16Lj7cjKWOusz6GfnTR7r8i0PubscbLzNaFALsLQFysmPJ6RjaVmFBjsf4Ug0qjpt+7h/
c27rBKbKgIoo4y3GOkhWntjWkslOZeRV2uU2rZ9atANUIkar7VW8ymCX6UrGFBd4rMshRiSXxk9D
8x4PTsGFsp1WhZP63zo4M7YKiooNZlOQIZ/BWJAxG26D/yPty3bstplun0iAJIoUdathT927R883
gu3EmudZT3+W7P9zq9mKeOIEQQwYgWqTLBZrXGtEr352OKVXS1I2/Ac1eJEnvGB+ac1FqiK2XEgp
jfczYIjSyRkBJeD1x+E05hIPR3ZO4t1F22ACuF7UmE037H8APrnWJarwD1bpZU3CzV1g/PMKzaSu
1tnANdO+L64NcuLnitj5jfIeTZZeDZ5qafvZpou9Ojzh3hqTSUm8HF5o2QjKXcxIgWjv8n/Ecdde
Vt+Tnp5wiRMlaiffx9vdf0fPG1hvgWt7rQAJcYBTfyi8/Tu27NsbT+FleW86b2pzGEFaiahybp1u
fEfGm9zgdt49tYnEYGzOT/GVLPGuVdE4qzoc4dYdPA1UTPqAdBVITY/tEX+7vzCJUtLlXFcX2zA1
NdGWfnMKmJ+e22bk20H26b8JEfwPWpZ5a+Qlhv7pYfK/D3+VMtrCTW9Kx0AbRv+I9YarTfHbeTQb
A7aDB0AB6eNzpuQeG7RvGIeW3ONt/+ZF2JtSnjpFTYdmVTz94QM9RJ7vDjHGihZTpZ74k/XuD7Zv
JU9QiDlkxdDWyMYSfq8mAHT5Zsqu03Jb3uj3SoSgBompIrYjuL4xBkORcTq13v8PbOv2rV3JETRB
UUtK2dJn84uVRrNjN7kabnVmp+Ekm0SWKMXPB2el24M1VRn1YeC5ATbe+bnit2RSjjSTsRRINUJ4
SkhZ1JYfQf38rrONWvlUx5Pnl9GhN/4axglVtEn7kPHpNtCyI4psZ21uC5tW5K99TVmeyL1jFJ6Y
ZIqUslwCmjT5zPj7Bmjv+wI2PUNgL2vcYhhcEgPZYJgN3tfwP6Oeesb8JaF3A7sts4cyCdBMl0rE
bdvClTxhQcrYxhabAN62ULp0j9URYxHK3xOmlsFq0Uku9vbu/V4cF4QZShspvgFhqZHHjtZP1ikc
zVYWdS536e0hvYgR3uh6ZAPgrGBy/2ffsyN7l5wRqRyNJ9kd2LTvLxvIhXc580lbtgga3Km9zdCf
rDAYK1VWBviHe/2yJuE17qD7XIE/tTz/zQcFnApLTtTXQUDy86gkz/FyEjtbKAIjM61VSRq0AzpE
EjvlFxDIOlV8KPvHfXWX7J7Ig2N07VhXSxoFri+AzUq3qK7F9H1fyHbi/+WMxEmEcghTwzJgfM3+
Wc/dJrkG46mJ7qwmcvzwYYoPKfujYu9KpmCI9TGZBryZhZtxRCZPswzuYrNxFCgX/7MUYr8S78wu
1hXEkON9f0CPo5siLLmdgXqxtGg036N3wfv0ht/jmXFyRwbV9A8W+UW8YJFHIwgBkIRpev86eSUC
WNNrMKnq24BMdAdbNkslUxTBdDSB2lvtiNJzFEVOx/8O+89t2zj7iiITIhiOkGtVG5vIc/B5uNXy
pLRJaZ40ZMf25UiMvAjwRwKKWhTHYth0nw+HtHiwloJAexsPjzP/1xi6KCFaIHzBIDimjBC/4q6v
Xmkzm7S25jCH6ujFnVfWut1Xd0kneRq3FrUWIyhEZmZVmlKOmk11NpX7gt925ZeCPg3NxyF6t7+B
W+ZpLUvQhqxJyjxSwfVDVeTbFOBnWqWjJABDyGSIHls6YYEnB3OqGL4xRFQZDbzpSdYBR12tA09V
UENHe1Ano+j82fshGty1GGH3CCVjPQwAJ6jRWUEOuetf4jMQ15DvQpE5cJUvKsBIy2NnM3RaBO6f
5LPX8oUdHUoj1tMJ8kvi+cohMCTJB9k2ClfLD/N+VmrM0g/IknZB4pkpPxjmcNhXDJkY4TWOaa+Z
1oyWJKa+i/ujgR41JkvMb8uwcKtAksGBofT6PkVpSMtpGSadoitXzo36QGTA8zIRwuOhzRM4eBA1
LlT3MUahrNyTEtHLZAhmASW0qvV9tAtPwxc0F1hl5KiabLxg+chbtX7Zq+VHrGwP9YmSDB32akxu
/elhIqf985Z9X1DbOAIxihWGoxvlxrNiMUDSEUkaa3OfqA4YJPwDXDYhOKQzRQWjRdt4Qj6XALdN
cpsZsmbnLZcVw32/hQg6hQ3UUtUsAI7wczKzw3hE+pE9L6OMgcsktavNt3stTVCvOsw7OiSYpaX3
GDyzGyDF+yeOOWgKwj6M0h73D0m2g4KmFQAkTJKZImiyvvrlbcK+8T9J0a5XJOiZ7qdZASx6iIja
T+1wpw/pbUJkqWbpxgnq1k2xUSELtwB0LABjkdffqA9LCm6poVru+Hl/46TyBKtZq22WaR0ymjFw
3Idr8EVRvRSVHuqAWrFw9MDOv++LlJ2VYEBVowYO8EwRolHuNa11S5LZ6f1UEqNt3tuVvgvhTDI0
lVaYy3mNN0131WU2WrZzYgopbeuW9jPes/5ADpmXHQdUUx5AaeQBN+2s3Gamvb9xm9n1lQqK7eCt
jtbLPsd44vBoYGAhP4woy4Xf4g+/YJmMO/puX6JkD3+GjCvb6iNAo4OOhoEJbr6FShEfZWuSmKWf
u7wSYZQENrFD11uPofvQGa4Vgk71vrvNoRu2rANbuoWCoVDqKTBZgtdCB5iVi8aiGwwC29Utvc7O
MoMxnGSlTYm6i03fWZ4VJV2wVZScOxUGjPvKiUaJU7IZvK9VQzAb5mxYzPdxqcDPYc9gEkVS7sjc
X70QjSS42FYLhIULdjhKHsImagN6IVACgheJyU+HLKjhDZXRMCy/+M27TheEM2vBthKRijAznbF8
AdRryghlsUuJtMRofoo7SSPT9mJe5AiPr5VkldWn6GOKh9bp8+AQtrJJ0sWG7i1FeHojRanDmAdw
UeYbTQ/tPvLKeTqOiWthcGX/yv6DJrysR3h5/ZSO2VhDE8LbDn1Z6U9KGnavurqdw7ffl7at3C/C
BE1Qs0TRaOajKwHM1tUc3sPHsxUjlzzvm+P71koZhMe3KmuWTinCWQCJagcFfNDFe/YQHXNqL91F
9RWQcY7yeTpSSS37H6z8ywqFi6XPfCB1jqqpctN5yvelEmfekSvASO6IF0lhymUbKjzHGpKlVVcj
Cz3n93GFxiI8wLUpyxxtSmEglDethVtezL2lZoq/VVCNmPlxrJ5H9TNYaf5ENVYyhPeXJnTylSXv
Fs1jg2r2/JnESWOHpSmD4No+o9+i3sA64oBSPFQYsRgc/TK7zdI74jC3O1TnAqgjlSQi2LzOK3GC
xSBmowZjqQxuYrlmeDOHXtjcBFPrgHrH3b9fm0ZwJUqwHG00lyVTsbJKe/TDS0pREtaPYygFols+
9MZErQQJVkONeZgpJoo6xQ926Y7zR+5+nx09sttjfpQB32ya3JUwwWpETVv6QaXArYhD2wyDAx8H
ifcn2zjBYOREKbI2hVtRTOzoo3lOz9tjzfiznmjP+2e0f5mIKlgIbdDzvKW4TJl60vuTUjyosuBN
thrBKuhxabDSRHijjQdTr20D5WQ9f6yST/9tKYJrzka/1yeK1gNDe5z6awvMPmbJWnm3rw8zFsAe
CjRlYb+iKg3TuEACJdVvu/bgx985eSj9554Q50+W81uS2FQWd1ObtRNCd7U9ICRMNJtFkurC9nPL
fsvggqKFLOJWNg5LVm3wEDodgvf5CV1XgOQNXJk/LpUmGFUAyYcsWCZQ6+/aAR0aXo1pxVNx1q6l
032UAbrIxInvBE+LuR+VFDmDq/KduEvTdfFpxoQkKO0OmSyTs63lv7dSrNTUzRBUZoPx6CRu7Ghy
GNrTsuZUy5IF2+bnRY5gVMFtShPLQKFrrN2IfGyGD/tq9w/v0YsAwZg21WC2k45tU07obbkFW+Bl
gYJDVL2U0uorkQTx2xboRZ5gT2nS87g0Yezy+SbrwKB8X2lf99ckEyGo+dApWVs0cPn1UjvV2nDS
DOVIQhk3q0yMYBv6nJhprcF5tfLo0vaj5zfWYQ7YeX81UsUWDGpoBDUB2VfxMxeOSNoNQBVUesm7
6jCcZokPKdM3warq1UirOliOh96W05dQhook2zTBKGRMBa9DgbMJNd1GL5DbhmjN6GXDTfti0E3y
OtGa1uUc5j5c09z6WitAvK8Ocyc7mOVqvPVD/qfKppgKzacY8OoJgEAAIQUrhxzHQmJrvQ+/6mgh
BB/MYV8TZIsSbEEMlW5MDfIwMUXix9p0Ihko+L5ZM8XO7clUp5o2eCFm0PCy22w8dzG4oSUOz76S
AXtcOB2D+YO6QH01Y4Qi9HQKJhlKt+TWmOqymatcTUPKfgbqDSosztKD3qDzhwFxYXaGs7w7e7kV
e5ogmAIDURBXU7TEpgacxPnGAE+FNTtK+cWMdZvk/8nAmSJSxkwHwoGtP6JpObcTdpiJasOC72ub
TBUESzD0qtJEHC9Pox5N+qGq02PjHytVelJLCLK3eYJJSAYlq2iG328+8yO5DS7+LQd6IHXUU/Vx
f02bI9vWbw8IzYavtUIlQ1ZOM7SCXZfQIXuPLs4zufNPyyhYeAmP44PxtC9Tso9iInQ0VT8IFeR2
tQR4rh3ST9WnUrtOZevtC5Lcqp83YqXxXc78BEwgcICy8tBa9BIxS+KkykQIzgJT0tDMIlhvFBPj
6pn2n/eXsJ3yXJ2PYBloxnXA9aHwMz9PTvig2Astc/jRuqvQjtoflc8yt1Fyc8WMZ6CYejZNEKgB
RKNNrxHARGJ3jD5ZDP1msb2/PokFFyEvoh59uGhHx+s3wCjR9JZkIKWtZA0V+1GL+TNDtdIEPcID
Xi+d3wXznbkJPypNZQdzGNujon1uNVWSlpQtSzAVWteN0VwszvDsFeH3sEbg/7y/czLNE4yEHhr+
yCLkwkvywTJuLNk4oOSWisgXShaFdZoAfIgADzB8NJPKNjLV7n1Z+8m2wlmWbnHGLVUE7vXBp+Zr
w5JfBRBPnKGnhpzZWNudj3SJem6ItKdxcQve2tffEkVc+6S3AjNo5189sJqbumUL/35pHtZPADI/
7R/U5kiAxV7ECV5KXaPzZWqg42Zo/5pHLQLMOipO7yhX4gCeFVTjpSMb5NlWkBexgmkyk3Euaw0t
el3su0pk3ajc/7a/NJkIwThNURCAfw3JgGi+H5p7K5S4Rf/wOr2sQfBZ6FR1OemhG6Sz58NS4vzZ
u3YAN4dbfOqBKlIeJ1lGUrYqwXehsdZ3A89xs/TkHKSJDQxGycI27YNJCKPc0FEfEeyDyQHGlhOk
hBLjMZy/1fN9TOifmNaVDMFAhDTLkhSjau6UWZgiP2YFcYzhj+KK31LekLbWhZUQq8RkQYs51z5x
CG0cRr/s69n2FVpJWTymlf2megTy4BD2e8HuWiZqMGPgP6DnX/lgYFoIbKR2/n6MvelpX/D+Ob2h
cdXnulFaFauLyGPWn8vu1jeO+yI27SwnIMgBL7JOxQBDDSe0+i3YxkH+w2cHncVeDXiUgJSSut/m
G/gi6M1TWyHVFU+IMUBN5wU5Jms7FP4gbchsXZYK2LxDK2HLj1kdWKS3JAKJeufG+SMfP2YyXoPN
g1l9X7hAHTrEwl6FYQij2CHNc9/8KGXZQZkM4QIB5mvGICZksDwEmFkLhuXPYN6TXFPJTonvbBlh
ZCCMQjip1Q+lgTOsy3xUiYaJsFJm7ft8RuebWw8fFX6pa+DdKfeZDNFPJkZ/feRp3ibdXJVLa11x
tAp0vtB3RlacO6LLvEbZnglPWzgMBpL2SGaM03fGT8MoufbbOcAX9dKXH7BS34J2QT8u0zjLhMAy
CZl86dFnCapZp3mebmTN0osmvXFIVuIWTVyJ05hBKyWCpgELEUmT5NgdmrOcI0G2bcLDZsbpHGh8
wsPWnIPiXWc+7puy7WBltQ7h1o8mmmrSBiqwDHQm3giW9+RIve+j05yNG0qdfXmy9QhGoE7nypoK
vAqRdgr0WyKLGmTHIhgAPeGGFWdw3BYKeXJKjvMlPKknKZzhZrz/sm1iswTIaBBzKdi25XVb2j+C
ywKEUbjlUVb9lB2R6Pumfd41Q4a+J4PaSAIdQxfJbeOvxtWcwCmv7CZFxP+fjkkkduoDA7R9OCgM
IKTuqA+Hksq6k5eT3rlARDAIVVslaHXCSWnFZ2t+1PxDED1E1bU2LtofTQFYq+MSjIMRDmkK8CEI
CzI7TyunLG+AJiFRbonyEcEm9DStEzajMDli8AUBQ299rsAU3oyXUbmdO8POmaSRVXKdRI6nqm9N
v1wAZiz/EpJTytx9PdjOQHLkmNB4BJwtEWAGnVT/B0fNr+mD4Y03XWyDuPYXCgY9p4NkCzeH16yV
QOFJqsPQxzAe6uLGkf3IYI9KT7sQZ75GrgzrcttZeFmboIEzB3IjZiwQLiMDOZsEyWI7aKQrWj7z
VtFfxAi6NyRd2YRl2S2MWOjeis/lmbjjKb3BWGMBPCU5lahsYYIe1jUH7deAok4dwlX8y9IvwZ+w
ya6PSXiXQnD6+C0BfJKiho5aa/Ykc7K2H3RLpQY1Nc3SxduUlWrXKsswVFHb8/efm3YzPSiJXf5Y
on7LlQ7kbe7bSqKwKDbrAdMLVOOXBlPlnjnlfVA4NYAPb5k93Vb3pTNrBxmmwuYdBiUvSEgoWq7E
K8Zyo2rnGbaJ5PfFcAoVSWv49qp+f18E0+gbYBoBswfzeOMXdXhM2adCNgmyOY2HTvr/rUEk+8TY
WNQo2XKVaGhH0Xs+vKPzeTSvVX2O/KcueN/35mHfNkn2jQuWAr0GKPMxDAwp47OvfTA0b//7sn0T
zINvgNzagFPpmvrfA73LaGNnk8R+b9vX1cYJxqGYJ0XLdaRu9RLsTR0IY9qbJAZBlQ2MT2RKdMvd
X9VmSLkSuKx65beSuZmnTIvRojGPjq6c9PzdnIOGAlmGHOPV+8JkWyhcqHFkme7raEkz2TXOWocE
fwM7SiJEtiLBg83DnGjmgsZgdJlddfcZDb1IudL4mNcy3sZ/MEovii74ryQgITM4kGlqIGgACMdr
MPdffMKosDsegVInOS2pfgj+rOmHBSINJLZ+AbxhOsG0l2kB4qk3viMrXSzn8eapelGON+0nhGgh
N3CNCy27AJHKHufiEX1Q9ii9vRunBtBhQ8dMPPC1zJ8bvdLDYvQLbvQABwFT+SXLrZMeJodGAUtq
Xp8tcLTta+LGyl6JE9R+xriKnjFk9yMTsAbEa5v8MId/ay2XaKNMkKDy4HAGb8iIHHzv1+8UojwN
wDguaiSsc3baX9PbLTToMgJqUWJgGlREe1OUjGdRWcNJMpw8+5wF9kwvNPvbMiQvyAZP2mtJ4hXr
U70B6lvmqY/ms3Fc+q7IDbnVTpZj2GiWnYH/g0gbENjAVZa9j2+NyGvhwpXLVAIIp6DLvHY6VCpQ
8afHxJck2jZlUE1jgG0GFZtYUtULg0dmQWKvmU9R/hTmx0HGx/pWMbCMlQjhOZkszRzDBsuwwMdj
ktYxqHpK0fSnF9W/jt5eixIeFcwmVGQmaeEZVerQiEa2OiR/7Svf8o3XpuK1DOFCdW2bKNzKS68t
SttqvnKZWZcdiXCRzGgoqnxKCi/Kuqdgzit7LMN3RVXLpoE3DwYNMNoC9mcx0Y+YSjAOqhnNPZA1
PsRN9q4w0OwZ9mDfoYf9TdsUZXJGwUYCWyrOcfCUDkVQdDFuLLOBTmPH0+xY+bEPZC13m7u3kiTs
XmP4k18rJPXKfoRZ0DxQIdhjKm0f2rRBKzmCZcB0dcfSiqZeM9nVHTC0FceqnQp9d7CAqPiop+60
TLalx1KGuLelgUjvE6pqhmYYYudS3Kh1oU0GkKv8zOmD5MgHGZv21i6uRQguJhnMJKzyuPQMlR9N
pftGcvCPtHMjeTTe5kIwhI7hAM40DRN0YggwJyMPK9aAECfsL22le3kanlP9S9sDDzFp7X7WPu9r
4kaZbhEJGk+gB0D1yZuDK4Y5stTIazwg0OgOc8jNeKJXhAlu+ME6ppi1mP89iz2EanivVFVTgXIp
1ISUIC9QFpoiLyYAtWiOavWpAXjo/tI2D42QpUanLuGUoPqRSTszjGeMjSCeN417BkqDSuK3y2SI
bpkBNynNZlwv9j7PD3n8KZBNmG2q98syxCJDXicVy1Mt94BJ+7kw9U9DJQPl2jJHxkqEcBx9kYH4
gQ2pN5PvOT/RTrfZ8GmqE8mJbHixOPeVIOEetUYyaeMwg+blMoYAntNOitO4ie4SmAY506ls64Sn
tkzzrMmtPvdqorm8Nu4jrkme2I1A4PWSlt+w8l+jYGJpAwRpL/80OOySeYHX21UMdiLrmLnRQQZi
ur0mZoJbAtSCeD5eyyumICwjBo0j9ZlT7mTJJDul5RPik77YUSBjUBCBGIJSJ23Wdb1hwJYDTDoB
wHj0d/d5AGyUASJt3wFX6/5F3Xo74OQYlAAVS3sz1Vj2zVRUpZp7nFaeolVPESYHDERvdU8OdTPK
Zm62Li1XYfMIjA/Fn6+3MBiHKvXnOvd6NTkG9Q+Ai3Cb6PAs9te1da3WcsSjasH8bLUtgFHNzPGH
XLOVKnsqSuMd4LNlPfzbizJNTHbAtHKxFadQtYT5iC+8KHqeh7/49KGvZaX8Ld3jOgcIMl/QEsQs
c1tRvSkNDFEaR2A4ovvmwAcbhAffk4f8qYLaA1gMowP7u7ilHWuhgtuvpDAahZFnnh9+zNLWTlnj
tKM9Np9ZKQmkNvdwtT5B8XUlhyksK1hz0p5LdbwdCxS/ykyCCLF8RrxfqxWJmLPtrOeFz4sMj8Z8
6Xn6FyXDMchid67ji8qqb3mTnPRo/LG/kZLTEx9d5NK1iWNG1RtM7tApPAZ69bQvYst/4QRtf2zJ
3BtiQwQqB4FZEpxViHqOQhUb9CYO+Bhnu6sw0qTTyoF2SUqXmwqC952oZBlXtoR3fowTq8r9KfPq
zhjtJu2dalGTzD8PrMGUW0a8/VVubuRKoOAy1T7nY8M1eGmsv06qfsrTv/YlbORRYXxXIgSlj8s5
NUoNQWJ+G5y6Kz8vYbVyidHUuy9py0ZZqmkQgH9SmHpB5TMVHW4MAZbXaNi0cExLp2KzaauksTwV
mirZu60r9iIPqZjXtldJYg1T7HguqWnanVncBoi0LSrNl229YZZmwMLr+I9OxA00Mflh0TnDGwZc
eswOD+295fTe5MZe9y0e7aL8k5WtJAo72fRjyso5yzw9SYAjze6Gqj1blaxwvrmBL2JE46FYGsXU
fIJHBWtDrjP8MKqf9nVi001bbZ5oKbRRAzZE0uNGIbVpOInXn4Ijs/XDMtQr67Hc1MDVgoTX2K9H
hZgdVF1DlSqNlbOvD/dhQWy/lhiKDUlMo3gaoe0Uno0gKZmHfG6yOfaMIraHkdugYbC50jlxLEmU
bRwS03WGSjPHn6YuSGoCU0340AAJa2qa80iMZ20BOZiCqpRY3I06KWgCyLIg9BoA5UswRok+z2YY
MThLldveWuBwVBy0xxZnfgIvoLuvGRv2/ZUwQccjf9DiqK8TLwG6InjbmotdztYjj+OTmjSBo5jp
877EDVvLdBgmhG9Ux7CDYNzzKktmbU4Tz4oy2wKIZDukEhO48RwzIB9Dp2EoOBzR1yYpDjPgZfXo
plNj5YsGCCji6/dTnBz8wIJLml0xU3jpE1Wyl1srw8yyqmk6UylSTq/FBoFaZFFkAAA58MF5V9mZ
9e97rQwMe7+IEIxgq7OOgGIx8rS4P2RFcxv57enfnw9RLRyQTowFkuT1KjiAbmv08UQeK26i/H6U
0owssafgLLHlXDhBggLlX+EqQbWnMSvH0Bt89RDG6sEaAbCsgd5mmj0zGZ54ox/NynBqfb5V+CC5
X8sp7IkXfPjZj1RVMZZMRXs0TeBpRarLMBelqX9n5Ov+Xm40+OC8NPxrwYFX36BD8AiYw6xpIAwI
IgEQRJSlzBM5o+Pbuq3exO9lpe5NJVzqBuhmVnWTChpSFmXKqgRRg94+qdbFSiSP4vaSVgIEixEA
2X6OcwgYHMydGw7IF0FtO5roHLHghaJ3XnEDWSy0eWgvQkVCtkxVAB5C4dQMReEYkfrImFW7Vqy/
U9l8Z86lLKKUbKNIzcboTEqjQEQ5+1+L6H0gsxVb/iBjCPZNZlEQp4iEN35opCUNoYZZWj70TP/R
qNY3P2JupiCzn6U/qkHB8AVzeW6eJVq53DDxCqxlC0dYEBByYsQHcYPzC1IfmZunDpMP/dX3FEkB
ZuuNXgkTmxTCOARdBmBFPB3Z8OiGVXaOiddA2vu+pSJrOYvZWaVteK3yIprgh3bBtZ1vmRkCruyL
NTq0CY77G7jlDKxFCRasM/vBpDOWNOXMpr5hV2rlBBY57IvZ8trWOiJmhihKrNSvcE7KKbhbiIow
pRLYBCg9sae4shEV2aqWK7HawGDoR4wxNWDkTEy7CTFpMcWOYv21v6itt3m9d8LzElMFDcNqlXkF
OVZK67TNcepzJ+vsDr5b1N8hnLD3RW75OGuRgsfRhEXaGIu6VzUJr5hG/WypoCemJhudQfkyDlli
5xnaVvfFSo9v0djVhoagp4+KJTyv3YXCrcLQx6FH1AfX6oRsETr99wXK1imY/iCdWFNQhM20TS+Y
/NftLB5H1xzU0s5aK3bitDn3c/G0L1Z2wQVrEigqjYepyz1kMt0GgM95mP0A56StT1zm/2zKQiHF
wGwa5W8AYkZ19uG1QEeD4IBnHPm+rwpqGaouaxHaPjxQM8BHoShEGYKbgEnzHr4J7ngLiN+F1Xw8
1ScDKeD+GByIzCJvrmslTbh7RU2srCcdpH3vPqheAg6NJUrDYA1DogANQ8yeMSPpyuCDNoMN09Ax
/WEhV2vpwnUkvW+wxv+ZluAgyp1P7aU46z95GWUoVltPqrn45Xjs4PiJLMpmXofqbMWRp47NnVmD
Gqzx/30ejuHjmklR9bUw5vf6xqV51CZVWiIePPJLg3Z3clwaCmUl2M2VvIgRi3qKhq563iOaZgFm
SdWntJSVDTe4+Axm/oIEXHxHcfAXvmTXkQoi4lt/Pjdff5EjpC6oizBph7gM2BdH65J61vkPSqOv
RAvmch6aIg9aiE6t1Pa5A4rhvpQVWbaCgPX6BNuYVFNecQq9Wxoy+/vqaHolYCo8Aj5oaXlg87xW
mykYxq6LSZNPZYZ6qAc/4VCmvcTWb71qHD1PwARmjFND2LOqCHmSaxZSRVHnH6Dn9IkbFTtQBUPa
aKYAsaU+tvd9bJh2bHbc3TfBW74PV03G0C6kMgS+r/UeoWwypL0SeuC6SjobCDbmAxkqtBuGypiP
hzSa2hi4Tboqg/De9GM5qA2RqUB5CdH2a9FWZSS+rvqJV6CKEKbJGSPyx2Ae8MyNoT3p1iFRtYdc
rT+a4/hxf9mbRnotXLBe3ArJVKnI0A1OPT4vECcZJlwq+rQ0KUQHWVv5lpXmgCRHZhpJIOQhX681
jtSSK2aMRh+1BgwRD52xntwSNa2hUGQNiVvu2PpMBWFKHnaWUSDzDhJAt4w1WyfoSqTBYX8PZWsS
tjAq54GYGraQ10+m4g6R7vBAdQagc+8L2qqrsvXuCXeEN8kcYdp7SeAu7tB84rnTKba5PG/ohy3Q
fzFJZG7u4erABCuDHlWaoyk298b4S6U86zBoo/Gvp4dRG1nJEI1LbHDfL1PoYJOD91390Y+WR3n4
bX/7ZEsRnrYBBQTim2HqaVFvG2HhxLn/OAfKu30xi1aJoSHXAZa/zPeqSHa+VvFx6EEKkUSZByJ5
zwQ7TpprEn9xcyXw4NA2sJS8xQxFg1pYMHVoiclidOSBIuQm/fdYjziTlQhhs8KwD+hsUogwh4fC
6B1kq705jm8VUznvb9jGalAYQ8eXqVmoPYvk5/2kD3VAeOi1OJc0P5RW4BSyCGbDvr8SspzaKpIw
Q1pRrcWpJHNw6cwGgxMjMHUm6mj6eFOGMn90e1EYWkDuCiUkcQZuGnOudkmI/aPKMe9BVVv+TYP4
w/7WbTmfGABZUlVImWpvUsGj2rIu60joVaXT3pqnyEsczXTUA7JI0kz3hma/EiboBCxBGqsm7KlS
XhdWFSuQBSfLF4S7s5YgcoJjDBqlfBO5dKt/nuIrKw4K+tbVMLLD7pBpH1U0Ke/voGRNoiOaD23e
86pIPJ0nplvlPHUM8Kt5/02K/lr7itRUgV4I9wkNXrYRJQ+0bSWJ0o1XyNRQVlEtVUXHiCEoeJnM
SWr0eIWK9quPClUCSpX5LkxljSmbio2wEUrNNUJFR6mzwMOULo/qmDQf+6I0H1oDwKlVqsooYjcl
GahLcQ6/DNJeb1pOTQUkCihzVOpZQWp0PscyzvZNfVuJEM4FJVLN1yKIUHngRHH0PWuN4zgSlwfN
hVbaSdWLS0E6GXj+ptYZYCcyOFpTsIuvlxYPeYZJPrx45dAcQeJ6LaXP0KY+rEQIS0urmBlmAU+L
m6nr9597XNi5/JAmnbOv2zJBguccqlqdo0aOtUyaC3j5x17JZ+TztHPTygj1tlXiZd8EJZ+YXyoR
g6zWKL3MGE9tN9mt2h/2l7T5WNClBoUTgu+2/IzVYxENWo+WDTwWI/3QT7fTdGgt0CmY11yTOcSb
mrAStezuSlTJ61KPchTaQEtoj0HoWICx2F/N5qYhoALBorXwYQnKFtXBqM1wfLxSPTTqh0qzx/D7
voitMALb9CJD0DYWkL5B32fkdZf5sPQwkqfGXYYeMjdw/z032lJZU1H/QocugP+FBYFfJwbYDMVb
hwzDpcmVyenaZnivxEok8U22XG7IQqUVKRFUn37Wclbno04+ncYUww+/0bwP5pPh5rbm8JvpVEhS
/W/PahmwAPUWXAYgzP9MaqzERbQKg7rCWSWYGSDocC6rQ2PKQI/fKh2kYOIblTV4qFjca6XTupT5
c5wFXspPgIHxTYlD/9asvv6+4NDPjZoUNeDIvI6qZ4wSuyFNnYnERz41p7lin8yu7+2OhY/7arh8
97X78Fru8rtWu5fOUzOpswFviDSPRQBuPj1zU5XedQVlNp8VZ7RkDY2bJ/ayl2Ir8sjLoqWIy7wM
Xf4LrR1P3+u6DOPrrUV6tTJdUHkeW6oWTZDSxuEpzcPbhiQe+C6ORt58HfXA29/I7UWZMH+EgEZP
xJHulZ71dVmhTRyQALS5abtvXDYXu62ELzIEJYwX9OgyLyOvsj4V8fueSRJkTCZACF3BlQVk975F
XEHVazykz6gx+7ZagMY8UtEExwxHiZrMnjtkAPP8aIzpCQTPl0lVTk0ZnMFA/pjnkxdWwREVl7uk
jc9dkF07XUeJUfc6zKnkhnrXJ1Npt2P6tS6YBSzQ+tki/jUwgEiLSTqbkuaKfskAkul5HszTXCpH
Bc0Vdlpi0KXIr0M9eLzN0D1i+N94S+4Ujv+9pz4wjdB2UfT/j7Ur241b17JfJECi5ldNVeUhjh07
TvwiJHGiWdQ8fX0v+uBeyzS72PHpBEEeDGib5ObmHteinV+oy72Trd9rtDiV/Xgw1TGckyr1a7yG
wEPGAEsbH2E1v6M1+1RQjEmATTd3ittqUZ47zXW9elUlLws7onf3DWUE2BLYLINvdKjTuGxLswOh
+PSgGcexiDTt2pbhhwrPcSeFUxSiTDaZLUgp459285yT6APKvvs+pydGYeRrn41pqFkPPYqryL7R
8fG8DKFl2sngLGIKPelGOqehFVtHUFYGnb75hdl4NLY/Gzo5LqSTPF3CO7wTyRlDo1CNhHRoEmmm
x2x10Bty1OCon1+XIHnJ8ngowSOBg54ul/P+DA1sF1VTopcQWC/ZsX+ww+SepaBlc5ai5ewFMS3Z
2XbqZqStHNYON30BcZE7fNUXyWJEz9ZeBPsVdiJ6tyOTs2AtCblP8LrnutcMP/smmMlNan2rC0lH
nEwep9hN0VSGahTwY2jplws6Ms37biIAt9O9OjtoIBnPN1lbhlAoxvl0QzPR6s9nW5RBG2qQUaD/
CWQuaf6JDrqn5FFf/RgKlDvH2s+qWhIiCGox0JKdUO7wrLSkrKwELbk1bmfVr08kRFQSdEc6A10E
aJVDqLMspm88yno1ROZjL5s71RwQyirZKrwz201F75dc4rIJXMS3i+OOEf19WbHMWJxxHTe+czFf
p0Hm999UUESFVZQF5un8pXt57Xm7u18SZ7HqFW+npkMiOTgHAM8cU0CH+RoSwtkh/TMGsUej8jCh
ISAEuCAYFYkqOVHhbUS1ApjoxADIKdOy3VWZ0HShZzNydupmBUX7DcAZMZWpDds4fpkoq4IszLGQ
GXQ4IRschCK3zCRMlfIn1ZdjXnWH1ES6W5pal4jix182svRgNreS0Ikf7eSq1h1vVAJjej5/cqJn
YLcivi1fw0iZmqmwyVn9pykfsuzKJhed8+Q4vbe6388LEyn+Xhi3fYhiR1w5lLRUpYpoCVrurJSM
+p0X8Q6FP1/TjHR6BgumfM6dL1KYEabI/7sGvAPgT0Gja6sWCt5pc7uoeVRNNynw1pXhoc9lvR/C
e/y6X4j23ur0ErulShSYY0bG58AfDOmhztFoOAdVFqBT+ajKsIJl+8e9nnY7zG7RsheA4JJWN0Ta
7npesd8h8S+ruXSFBlMxzpimb80LYm43wGsNpS6OyCTst4+zs3Q1qLEUKc6K/J4wvtqFo/3rvEbL
RHCWNiZ0Mep8RhTU1pdJqZ/yWb8yV1ntQ3YqnHmNAVafbS5OxaXp6qWO0+KhLD9gQdmAiY6CL7pa
X6KXnQUl6ZwNJE5TjPsiuw3q9bmIkvbvQWbQm76Twh1Kr+ur1hAcfzrnnxpwFzJuQU2zJZ6M+O7s
5HAng7C7UiYKOWy0xLxiRJa/LGAc+1akXpb+ICsUCDVhJ487omGd4yKJ0RWsm7GXY8gYNaM5js6r
m3RVnNfupm1GFnMBsdGvIag+MQQiN8Qc6/wNENcH8K3dnxcoNHe7VXEWe8j6icxxDE/ChMEe/ZX+
oOkDiumevYzBeVnsW+9M66ssvtSSOOO6gb81x1MUNlqEbrCtv+riLhhGuPLjY9roh/MShaZoJ5HL
YaRb0m1Vx86svq+d02TeKDVa1jeJGOHt3YnhzDjqIGo/dfD3kr69aUkekNyWuHzCc8LghQ2UY4dg
Yv/tS1HaTg/wNcQiQ3yr0gfTDVc1dOaolVXfhVu2E8RtmRLbi6EbI66vfqdvn7NO8Tr1MCjVR4zR
Tg63ZxaxZ8ApQ46aPuqUYkBwCLpG9sKKLi3mZJFQslhpnJ+E7MmmoPoLb0HtMp8Uv9zpqZcF2qLT
38vgDJG91pUSv6AokKs1buEqytLpMglMOXaGG72OdTwPeIRsDVwCv6dZ4rbJdokzOsDprdFcABwU
M1uDbhsCopnH3HWO52+jTAxna1rLjoe8xpErqx6UWweCz/UrVWTsvCIN3p3HS/5gt1u4PHBCUzQ2
wedovJqoIN80P+tq59uJrIdLfDIY+0L0gelNvpbbtro1T4aKgCduvbk3Q2rrkpsvKLgzaI5XGdxN
mcdUn9SGsnwHeonQ1PoPtm0b1QcZG5QoWNiL4pzDVdFRWlPQigm6zdI9qsaXSn+k8YU9XSm9DOhH
+NYBohAQTximYPggnFqPbpkANgaVB7g8WlCf7CiPFD/N/cH0tgvlMBxksA3C5NFOpsF0dKcc9jIQ
qqXYzHikz0BX8xVQIuaaEvSuFdk0CbqafseDGALFVdLnKlsv32/oJBqZxgyysTo0UC4nZPD9MVK/
rQGa6KMPYGIwxfnv/hqc2bD7uaAbW+sQtI7f3INUMHzhJmJZjyqQA32IHvi9QM6OjP2kTgXG6cLM
Vv3O/bVYAVrfOhX4k0cnjganD85bFPFVf10hp0GG3VhttsJbqoFF5mCIWfWXGgM5soqLoNj4Ziv5
4cQyJuWcYywMgzZsJIyBPteXc8QYpbJINt4peut328iX6l1aopgETqQQcbsP6N2lyryiu23IQZMC
RjHjwftkeB1tgslVNPTw5K12utgpdXNWbPzHuJQ32cHw6AkUhN9l7PNCa0lsxseHKTdAf7+9fBvt
TbUzkYuYM/MZgVWUbFRSBxS+Ma8i+L2r2nhM8omVeIbSy7QbZ1j95e8p7aENOyGcRU7UWQNqHMbA
yma8UJzmVFvVBXqjJS6SUA92YjhrvCCKqpoJJbFKve/ST2obVZVXwpGZKkkwJTkYHghtSebKKGao
dzP0bKQzDquWPJ+/q+I7tFsOZ3qtuDNmUmLX+nAN9YAekuSIocow9gA69N2tI4k8mSpwflnp9rRV
gKoVbsA/i9pP1m9c33Dye+rpf5TrFY0CchMoOzPO5gJ2CcUvHT6Ok8deNvzpmsEvkQvrZ29wvp1f
oWyBnLmterO3MgN2Ih+ule1BoYdClj2UieBurKXVRoJKH3wP41u3oUf+h2qFH1gFACLQG4Ceq3dY
jxhjMcFVDaOgaJjnXb/q+jdj/X1ehtiH2gnhtmpzzH6YNTwU2RzEhyaajqpy6APUzlnhKDUk75Jw
23biuG1DTs3onQ7iBvd6mtHHk6p+KYs6har2KoRvAwBfeV9UBQun0UfooeMGHD5l/aA4tk+T0VPV
8ev5XZSsiu8IWIuhc9MMuj3Z9GlspmPabT9rM5aYcNm6OOvaupjAbynclgYD3mqNkUb6PDmfN+u+
smWthQLcPZjy3SZyNrbQqaqQBqHPFLGp2jJy78z6ZAUDIEoq1Nz98tYNJllFTLaTzB7vvFDk4PoC
wPoYCN2cp8JenjVliLq5OJ4/MKFZx3SJTV5wvfhx5ckeQYnSIGmwjIC4z9CBvI6Sl0O8kv+K4Buj
kiLfJn0q0jAdjYgu2mVC40NW6R/SiVcxnE4MiU3NBLmbsF3XIxpTTkNhR221fUt6egVYuc47v3Pi
x+p16/gpXnQZDGtbI3HQh33r29F2NE6TX1qe7heBcpK5fLJt5BQiAXJIkbGatqNNHhleGtJbWUO6
RB34Fps4sWAkMCcQTq1zDb7sy2mSxnTsIN75k7t94x7dTUW7idlhIbNf/WCM6UawXcyIbxiwoGwQ
Urwg20X3Avwxl3f2tCVHj32NdhsHgzwjrQ+NmgfnFUF8MK8i2M93N3VKm20bsxpXqFh+ZDpFim8O
dVs6BiyTw+0bJSv6S01kKk097OLI0kMMKP27pXCuyQz61iSdIaK1vwAkM7G/YurtvAjZgXDPbDtt
OknRRBQOdg4glZuOhucFsG14r16vx8E9rE7cZMW8sjrJ6AZa/LACsY3kUSej7ny/EEy7Ii9BAFqq
2e+wvGt9dkmtTi0anjqvsh8s8td6BZwgTD0znwe5Tr76qwNGhQ6Z24blCN0FlNn1UpLJm9GOdX7H
3r+mmLUDsg3jBtWwFu5IHGPocmJ2bVgvxa8Ro413vRXrl65JWm/QkzbYktT6+xoQhDps2BZTIpgR
4Mw12nYT1+rmNnRJ0M+5T8dLYCpLbDQ767e6ACFoj2UQUkCr5NHxKaAlK2Q4mhDUmW3xNbbdwKwv
u6TEECPGKj5N9OH8Vr6/o0hTYQYBa8KMn83njpxYHyd7A8C7Y36rSeebW7gosvYmgea9EcIZgsFo
s6VvlyZskrt4uZiav36wWa5NNRxAsqF2anIOD7HiWjNjYL8aaJnvyx909IgjGxsU7tROCFvkzmou
lVFmyaCVYUsuwJbmN9tBUTLJ+b+3BW9XwtmzoihTp+6HJozzL/bkpaV7UYMOqeiXv7+rb7aMu0LL
RFe376s2tO3CS5tjv6Vo45T5hKKLuj8YzrQVS4HaizU1AJuO2glJ6y1SrO9uebmasvkJ8fHYOoyC
raGDntOB1bJMTINUTZi36VclsQ/Dlh8yTJV96IRe5XBqMOlm75bUahAMT5rXlHEdlQ5yrGnT/3A3
/e8ZM5lCvIpjy95pXQ9IJ3NLAA8O9kRalp6CsOi8BRCZnL0E7nIuNh2mudEBQA6WQQ10dsXp/0Rn
RwSmDal2tOLZDHGLh1tTJxdRnAEjoB6aqwzQv4ghySk7FfcAOD4UMj9K4O1isAqt16y6iOwc34ei
xK5iF6hghoA5v0dq5hpTkd72h3ltcvgKkfbthXHatw2aVY8TFmc0xWcFVXTQxfiq7UhCBnYruedB
R8ea8wJsbjo2J6abwKtsdW0BmMGv1I7StvCJ9qhl3yrne1ZI2MpFO6ijpwI0Aha4iAEE+Fb3TKvT
qjEGGOl/iGEsFLgPK9Cai2huD7KKoGAPIc4AtqGFsXZb5VS96dcJc2OYEZm662b8BHcRo34SZRfU
SqB7OyGctmO+xS7wHNEQ+uEP7U2dXOX1szWAsSVdwJ12NTq3/fh8/oqJVgboWhydocNr4ekfZjNL
02YC6jXDw0FmGq1kSpTNtUQ7BI8HANBNzdV1zHapLxQrO1uxtGuZpyXwb+Jk+kOtIWgyxfUdYA56
mCErJFvJDB2viztpfKoGtbMarewAsshcsN/W2Rb7lkv/vkOSKZ6qoW2RMZfxSpE42jpNFJikKUlu
7FoPFEOPNiIDkxMuZieGU4tKd7bCdbYmnLT6pkiN26xzXMmGCY/HhfmzHAYVwc9AJblRthoZmxAF
/ANAyQNF01tvNZIrZZExXwrqcti3nTDuMhnNZFVabcKRxOjO597Lg8rH/MXXzd++Jr56lAX7wg3c
yeM2kKqOM8UD5Jnkz+I+Lon/gSu0+z7nGFlj09I+x/fLOD315VEbiJ/0ukSKdNs4k2dPfZKbKxND
AeEaOEirppEL8FEf9So1Ylgesp0TGQcDw8aO4agYw+PVolSVgpAVjks7N4Hq5LfL5gQ0IcfzGyjS
PoApABjARqHqXZ0Kjat0XhKA6Zix9qnY2oOTdhfT1gT5VP/8V6L4FEZpbiWtqqYJ00HzOpTdes3r
+6CcTuflCDijHMxV4YknAAiAZeXcy0RFna9Y4LqkV87TGOqRGxmHNUzBzKyEbeA+ZfdbGN9ovnGU
tcMLT810NRf+lw3wRK53CZHgqq+gxgpnnFrcDj9AqOC1g30nWaLoXv3DKgbkLwfsLW/f4JgUbQvg
WDCU3iR3/V3vp4Hrp1/nSAPCJb1RpIylwlffZIAboGkATQw/jaRpQwwYyxUhyBNDaNa87dg9zpER
DbcfyXY5wDRDsRt/IIoPqstpM+E0uxTDZd1xdOgVohKJlohOCgE7elkARwTHibOEdRZb2jAloIBQ
Z+eTq/Vk8FqAKF8YpTYRiY0XHhfqPWzcHk8WH4WQeay0zMQts9BOi6calZLl13mVEF1kcyeC04hp
gf+0VNiySq1Cm3STB0KNRwwPISXRWBIfUCaMM7tDY3ddYhC8i9sQltYJMG3HrgFtTyLrJBEe025Z
nOUdsgQOu8PityU+mnF3mWoNJrmtr+d3TxCRIkSEKgC0D3MXfM+hWY1Tq7iAkHCGyJ1zr7NuV8MH
YgYy1LK2dPGSXmVxbYdJPa5zaqtNiJYOQCOUXr7RsKN/T16HO7RbEnlrImwTWDluidhDG5aDXmRP
rdajUvb3fEQQozOsCqQRQevEGdvFjJU8Rncy2NiUMMnc68wGchISfh+5QjqCRBtOLAEky9vlmBmW
gEISQNu3iNSRI+NDFWrA7vvc/bHXFl3pLogG3bzxMEfozXpoovYXR7N1/wFlQ2srklImw/1k1mLn
kLt2ba50xaEnHX3eksVfkeGdrflOSWKQkNcS3RbqG9x/NNQCuURXucualZo6GGCMxxxprwECDZW+
uMsqv++JJnOUmFLx3j/w7sHrhQE4BGycNuRubaV4k5EGeYifmhPcpEDxddt3wU+fRTIqiRcn6Iw4
Ptgg7WDlaQxxdhsoX+xfKVoGq4NztfzR0QsTDoDpkTX2CH1BxpTBumzxl28g6WIrW/WqY0t0XpZI
r7GhKbihSQTQ6aOMrUD88qJ9mF0zlrrg9nQtx0FdihkZixeM7v6ghPFxjrYQ3LmRLD8ifKlehfGZ
5g7AHJkyY0dB7ONbmJrsmofz2v9yKPyhYYCNve/Yx3e8QVWhG31GsR7jkH9WvN7Pg+6yAzM56FNy
rw8M6iVA6U4i+3nAfB19PC9feIB7+fx9yJeps2MEdfmJfmovWAhU/wEdk597WRDfyXZUdP324rgX
bCXOipaYsgktbTqYQ+rZ5BZ4tLKOS9HNQ3XFRDAMyDJQB741Kihv1NWaArhFu9l+MT7nNGKjfKDQ
ACfYR9iBgcqAmg76CcCDiJbdt+LWoXIGsPFAnOZp37agDBKAY2HOagnJ/yEaEqklrBfKOihVWS5f
2omrDuNjPTZxJk0SFHMDPvRRXST9xyK3hjFkApwNeWE4Am8XlSlO2zVINwHzfAvb0b1SrfGidk1P
AezTeS0ULgj2EaUjDU2JfO7HbjdimXmP8K78Uhl3YB8+/32xlmMRJsurAj2Ai0RqqqtGCb8TWo4u
hU8GoHMVsGNWp/oOhYMoDs/LE6/nVRzn1DjuXHcLnZuwx/XFck95IyMdFl4k1ENRlWJJDD4omIYs
Rec4imC5eYdyiEf72+bvUbGg1o4LkFJLZZO3nAakndsugOBCOLx2IVwya7L8wvrI2e+E8K6GNXbL
Skcoc2bXXlElnzfDqIPzByJWAJfNvyESRcc5O7Gdl9Fuhj5bzKExnsA9fZf6LYLEwl8ACgrwUTlh
uPDy7ORxW9fVw9AV6BYI0w4wnUZ2Ujf1qLrxcTULGUOvJvLWrJ0wfgsLJRmqWoO6lQHw617Ce+Jp
UR0wc6787vtwWkG+RIIikgEkiRcKW4s+YuytxZk+pZjROJ8i0lLcB6XS/Hhr/QXIT6MMZJl96N1D
6b4K4h7+2RnLhGKwI9y6a224XszfpZH7cf0dneY6atrnFUZ4vV6l8amLuHcVg8Y9xdD5tD67MQEM
SptNB6tMyod/J4ozFvHK6J7wLIZ2bSe/4nRpv+ZuT+4mtNVLTLrQLu1WxT2LXTqs2Vyh1EgrNIFs
9oJoy/r7OrOO6Po/CsGXXxbNrKaWAVKT0kTzTOGjr8/L++lwftfE6sDKmCYIpTSd27WqUEkzb3gy
CvPSJkB9SiJif62NSw3U5Nt4f16aWB1epXEbZ27dOKToCQJAj3XRJiQDwHt/AaYsWW+D6CpjzNxE
ZskGmTFfAJx1dYSlcmhoDT90QHIVwNIZwD7QBKXMugtdaYA4IimIA8NsH7eFTpJpjdXhpIZva2j5
muqxVjf7ALEPefiRZOBeGreFjamtNh2ZS6Y/98bqJ1Y4jn/+/pj2MvS3Vj5G6S9rE7y7qtJ6ylZ4
faF6LG/x78RwjwnNGivdMuQbG+ehdqNpGb3Mvj0vQ3o63AsCNMi+qxNEVuWVFulBe2iHwPDQURc0
B/e5eDwvTmQZGPgcAitAANl8WOy02UBHgjRM6thXGKM7VUSvP7JtiPKZk4yeJN5tzWcK7mEHb2IH
bgbjk5OQoC376PxC2DPAPxP2Tgj3TFBbs0FVBp/FOCTHOhoQGxpRd5CRCoievZ0YHkg9L1U1VQjE
TG4BAmVgoFT2U9UN/mjKQkSR7dmL4hRhBp61SVZk0Xtg7tONRPZ8342ywOwFiO/MxvFJ9B5U3X28
IIuZ/Ekc3/aWSPFSjByqJ/LFSoI5+ME8ZZn7IFscs4c7v6ww29UlrDoxEuql6qdlflqb7+dVQiaD
c1HGyjaN1tThxo6I/gbApeP/Bv+fFyN0w/YHxamePRA3tWocFKN/0IP02Y7gj0Va4jlX2oHF1MMT
sEsMTwbsKVkgn6bo8xRzyLUBtLbuAnObq/p5nmLJ5ZXcK5d7LAxncXXUfVmewIwYWcf/y73i2yO3
jDiDsuGs8r44DNqPOcVwsnbUkufzhyXcMobGC3BKsJzwsKtG3ThFyoJbAwBfm/V9yK9N9KudFyI0
qjshzIjslJu6rOUug0KMvXVNmznzzdmWeapCS4SwFtikAA4lfMN6mcyujtYaZFSMy0UN8rgJ7PFJ
c+/Or0UoBuCxILdGuAna7rdr0bSsq9VEo4C2au4KJb3sy/4BZcfj5DgfORsG8KpqqPiCDeitqKEd
5xSATzTMK5f1AYQ9kItJ95FOECSHXqB30SHGd8VXRDE6y81rJG1g5wDCtvXzlTboEWhkP+QxoNIF
Vl0knrGmt0tKc3vIrRl0uIN9sKzLsRw9R+YxiLSNNT2x3j6kHvip6ipPCjQtUxpu6LnL6/SEwP54
XgmEYfROxjv2W12Jl7Vbq1C9MCNb9dLACpRr85pRwTR4ZK1OcoVE9xS0k6CDQbYLoExs0bsrpC2o
K5cdyuSzmsKGmkl20WMC07dXaY5A5HrvRbFfZSdqWVEdrZSchsQtkhPQgMk90fLkAXRxShWkUzk9
bdro/Dy/pSK7upfK2Yh6cAYyv/QuXiTH4oL5K1oIrsvTeTFCdxIQq6hJIR9qovfp7eo2faqVwYAt
YhQ+FeO29H8BAsiI1GPpqxJjIdxKkNvAWrAkLO9LKGti9Gq9UCSOgDatolffxpwGiMAWRwk3K43O
L04UCzqIlyw0TiJW5osQYCCPXTT9QRy93+Kbdax8vTg25ufMeG5LSW5ZeM1MZF7ZU0/QrvZ2I2Ob
lDHKb+DcKDA6ZiaXFaBxz69HuH07EVwYU2/IoNtui74k9bioP4eYemDoXtWfafMRnxwZRHS1E8Mw
NJ6TeUWqrRoJIPZNWpzsebxbtjV0Y9nEquj12IvhVrQt+mb0M0W9sow289oYJnQFh6ZbfMRc7JbD
mQtjm8YlA/QPng7HV5vSS+riOtZWyW2SLYczFfOWdhSgbkiNA9CopkG3YFixPI2dJdFsoSbAxDnI
9pvI9bNfZGeT7HWYKOhqAEA/FeYX/Ct/AiVgexgSN7nLjLn73BXp8Oe8+gmvk8OyeaiwoSuYf6yK
pMvbEqllArCm1Nxiz5mXx6QA7QepgRGjDOBYTyVbKjT06AcBfQk6nJGQeLvShGXnDQvzmC3i3LzQ
76jR+q1hfj6/NokYm1tbHFvofM10YMQoFSYHUDix0S7UydI44ofydTk2pyGDC+Ce2QVtDosFSIj5
44fm0vAsz4rIZXnIHs8vSyqPU5RxyTudaohHt19ziAnJQ+HHxwUDePAIQzdoJY6AbBuZ3u70sp5X
pVp0ByySbhnMo3tXlatv9Et4flkyMdyjpRhblk8Eu1irnw0MrEzxJzuRnZXwju2OitO8uF6tIqNx
HZIZxZpK8WaieU78fYuf0bAZnF+R+B12TRMeNCqF73A3LCedKqdy/gH1UUPGVGmHXUjQNjkfZcxA
wpu8E8btX7kVw9ZXsFPbZoV14YbuDGKJbvTJ0hymLgtqJ5P0VwuPbCeS280ZxHmV1mGiwHKW01is
UVM4F62z3Z/fR+Er/CqGx3pCuRIJzaFGjEDTIAeh6FLTD5gKFL2YLUL3JCpHb3Vc17KEuC2uVE/1
UHF6tGjGhxXW/u9XgjIea2VAEdK0uQ2bZtBVaQYodrvtV72FSvv0ge+jVoyGJASJOu9Bb9k6biBz
q8M+X1CLLBJv2UzZHRIdh4t5BLTVYPQCbtHbvSoGfShXF+F0kc/+2ph39tR+Ob8Otg98fgpspKw6
jG4T9D29FTGrpbPEFAl/o0VPUuWUYzjN6YOFxGWgImi9aGmrH6cKWV+Sg9rrvHSRWruotRooICIi
fVcMN0sznjZQHsXNp3UGguZ0SEG6/O+EcEZ8y7LV7tWZhlN6V2enajw0g0TbBIAYrB0CwyNERSyA
UdS32wgGGJKSDVGicTuc+kNy4QRdmB6XayX4wKyKAcAfzHQ4LO7lm9SSdGrp4oJscm6Wrwg9/ESt
b4eVLhKnT6B8b+Rw27bUBTwKA/OARRlHIyABNORjz58M+wSnfKiCo8xu2y99R5zyNfaaT6sCEa71
MA8/SxuTzvUjySVJf8FThPZzNOG6wDdGnZqtdPestilN6r6EmDm9TkfiJdkvNX4ia+7lyd9PVEMR
WDoC430OQidOEfoCo3nAbIZLPn4xki/gRTxUGxLmqwz9U+SboJQFLogXmhkQyL1dVV00itO1A9o6
k7BBZ1OOLrja9OIvJMq9xq99WS5beFoOmD9d08JW8sk9tOFWbbnBga005dAoiqf3G5LZRXOp0vgD
IQcuEuvwwwJhZLl4sBnGZtHiBtRhoxk2qNesxAmLRYbQJ1RyFxxegNIHXQg/L7ABAtQae7yrmuLW
nmMpd+jQ/Xt3C0tBw6JtYEHIKL49qCW2C31OEAwS7YB8uafGmLyRPEcCQ/pGBvfcmfnYZ32CeTm1
ohPGhPPkSuvmMayrJpUghktE8f2QeIaSlWpsy9D/DYN4CdCzMF7bu/O2QXQyLPWKHj4CMiWee5xS
d0WhDsTxeVp7bXHIa1nrg2ghewmcWSjaul21EYUzJ4lBKllTv1qme6DS/X3pHikAJCkZP7Du8BlE
E0dCwBoI33S71rYrpfpjT6fzm8VUiDekOxF8zdkcNUSzHfpwnHnzMmv1SQbe4eXSVL45PZ725O87
HvZL4p24re6cxlIQQUy4Ncnkt4vM9RGaNw2jmKByBo3pu7JmuuG9VXsN8BrVIbljrWVpEOuo1dLJ
U4P6KZE+rEKNw5Q9oE/QLQcEhLf3tFIwcggiZRjUZUj8PinHU+L0siY2oda9SuEz/nOVkkaP4Zg2
1DxgPuQrAbGRl82lDFVP4NkB9ZAN7rCJg3e1GNecVfBwQ5BRPTvqdddZXtMPbGg3ng7l+L1Gk+MH
tHAnkXuRpqSflK7GlaVW72tJ9UNR2hvF/UZMJaCZ+Qimaon3KjwypNmQ1cMFQ/Pm2yOrqVIMCajJ
MFlW3nYKgNGt6e/jFUPDm4eedlTwDb4zmhhl32QUGZR4/a5WRVTjZjXTHJ7fOpFWYGxWByI1a1Ph
x8lAEmO4ZY6FONNP5NYc8jumg8ShExkJuKds1O+Fpp07nrXapiJZpjJUyYXWHjx9uTO3azj2dSID
XxCdC4PFdwEfACZ43uNS6qqs+xaJybgAv9U4rF4f27LaqWjPsC3IpqHcZKKd9u3h50ttj03jAnuW
XNjuPVUt36DpBzZtL4RLyeTlvJnZhpXMaX9q0VI92tXR7LzMXBnZIyY1O0kmXORm7SVy7sLaKmlm
KPAgq7q9T1X72NnNZ3Prr0F7JoslRJ7xXhZn8uaOxLPN2jpKq4yKMvuZqyvQJRDAOL9I3kkmuoRa
8XpgfEG9BOd1k8VAq0e7jA8H81gRWQJDsnl8PT2u5kXNFASU6FX14Zmuy0GZFz/FpT1/YUXT/MiF
/Ff7+Iiv7KsMFN5lHSr0tjFDV/8B4+CY0ZgfUlhbWnijMR/OCxWuDt33rCnUZVjEbzW+Wt2G9fqk
4Wa2kQU8oG3bwmGjz7FVSTwK0esBBs7/iOKH1ZrEWitnBPmskQIH0YXvkge5ccy2L00BfKg7LRsk
OyoyT3uJnC0HWlsMOCW4sImeflqdFWPP7rd+Wy7XsT7Q1v3e57bkqokPcbdKLlrr9LEcqJtA/0/T
iTWvD559wPzShSyzK9tO/e3JUdtW8l6x4DA1N6l9a4ECsrjoctejLmzI5Hjllh7PK4vwtu3Wxn6+
i3r71cy6PkdFzSye1OJr2cum5YT2dyeA/XwnILGqzoJlRDO2Aq6LQ1N8c6uf/24NnIlPjRkj4pgm
AwTNp6zAayKJZYT2b7cE7kI5a5kAcz4pAUX00DvUq7QvtX5Q7UPZbBL1lh0HZ9YBLpo1m4G0TbWO
Xp1/k3OdMGXlg4D9BeKMOalbUI8MuLL/YKbkEVBuDBC4aKF61L7LcGYl6+F7FvK1Sme3gUY7lnpw
q/iYDMXzvzp9PqppiklvExcanDvEA4dPpE4yClNhmIEEigEKBhUuHu9EzHVN3XZFJDM2fnpyDiRs
D3riFXaoH0g0HFLLl033CW2BBYRwBoQHv5y7N71hI8Ao0SHDer50oB7NUXqU91IKr+dODHd31nij
Bknwtue5tzqLt6wXc/7tAyeEUSkWMRkIMrj2JQM0swuSlPD45yxYiPl5rraH8yJEbx72CXV0ZFfx
7HFavQ2AigcsZRkqQFrIT0aqA2DtoSc/zosR7darGF3lVtLp8ehUKXoprNZrnTRQ9R8t4IzPCxGu
xUHhAVAYGlrEOZM8ZY6tdg4yQf0UR0W1XpYkiYqsipzKlrgKwvUw2j0UP9i4GX/6g6Ho+gCw87xw
vKEE2zV9Bn+pxDsWSQFEBHEtzPwi1OQWlLjO1Osrdk0zuoOdkcIvEnA3F7MsdhHeUxNVIwN87gx/
l5Oka8VElw6xJaOnwpODRhvUC/pA89kc53wJSuDzZyVcmgHmQpbPx5wcp3dJpjurCxDU0OoHNqvt
J0VUYCLsvBSR04Pk1n+kWJzauVqKKD2F0+OsR8f4RMsLS3luzDJA/zOQWSRKISqTAhgJWgYeeaaC
3KJqNvtIWCpqiKbAjIqwuFY/d6ERVVESaN/Pr030uO6E8bMkhbIlJc2An1SuETJrnjYqXm0+Tsmv
QUYty06ff/qYmiPFDxgqtDu8dUX61iyNIUehzKTa80xi98hQYD4QvuyE8MNLVLMoQIxhUEn8WCtB
R2XtjMJVMOVmWJ8ubu7bVYykdZ2ywirAfuX3Wvpl6u3H82ci1OqdCPbznc9mdEqmlgMShXYzHrbC
0b0hWw95ssgyAMKKmLmTxBkgSq2qtRu8cqnus/IEPdifMvcFyCh/kvW7/y/SQMWH1mOkgvhR4UUn
2dp0L76Pc0AtJGppNPn/+D6LjM5auIkYtXBZ/Y3lhd5uolK5yFnnALNuzWjKQS1oem0jOSjRU4EO
v//K4A7KXdxu60qwLqWA/bV/z2nl9eunTVaBE97RnRjulJKtVXpkp8FDmw3fc6e6L6r4EoMsQaLS
1bNa7XRe/2Ty2M93+jfmPZ3nChgooKcHbnYVDLnqFyS9Qf7dn41Wsotivditj/O607msFZrhzs4+
kl5BESa/9Vvm1yVBJZMltOU7WZwRWrvK6Y0Zd0t9av+kZmhiTgE1Bd98Yny+oGa2rpYXwIju+gNz
M8z9snQNqVANGey322oZ05zFE/qvKLqg65/d+lPXAQAgqwCKV/gqhjNQ7pTVeWfDIXdBA1M3/XEl
zf+Qdl1LbuNK9ItYxRxemRUmB8/6hWWPbQYwZ/Lr78FsXUuDoYW1/awqNRtodO7TYWuOwNfSbWw9
C2VJcS8LzLbJOmONeQjoscCI8UobQwd7dkVPgDWebOJQp1mLHeRcOD4NvaYPtgTpXh3Nm5gQZXtg
DGBhAAsIEYG4V/wBIxmD3+3kkHdl2x4NbflHJwzFTGS0iJpJUSTTrTf63bA6SJMCFB/7WyjaMiaK
3dLhob1tvr0zgsztmaNqDaSuS2807xXjrscwXyS7ffs56n78yaUBVwsjDSiEaywq8lxgSh/zBri0
GzPQfCnMv6q25Aw7CifC6+ul381eGFp3KdAN/ELkxd4LfyzMhlh1MJtTNNvNOtlanQeXGdrS+Ock
GCHUx3S0Wsw5YanKDwiG8QW5t8sUNpnA16PLR0PDksJQQNbeUroMBmwFag72dYRWnPqXSWwyQQcE
McspYmCPETgtjcwsz1BSb7UcvacvURIUHQ8TYpOPMyLMZfSwjKYiIimUSv+U4n09c+K0t56nd7eN
AgmNmqHrwATGBd7fNppMUUslkuKgrrk33N5NbrVHJXeWoN7RReriLh4cLZAc81hZtrSnY4rGrfG7
iSPmK5izbDqYxloB0O7U5I7RuZb+zyT/UK0QIzy/eWsMJeZAVUEEnkvZqE4vkUBQkkCu0kDitpN8
uDeGDCN/+owaVyGuqtNkSClL4m3VqpxH9MGlYUgwvkZK+pR0nak4iZrZM7BujaepC7GE5PKBfdxB
w9ChevDMxyjnGKMEBiSkgQqvHwGxhn4s4igBgLmdxdV9ADbxaPKOj/EzWowuRHoXQR7uesltnil4
YeYbXrbYZMD6cQlzPDx9/uE9M3wy/kaOlq9clxfFieqDIvX2rFX2uvDQTzmcsVGP0TS1VKiQ9HZp
dsOg3BRx9ruK6T0j7NbPaWzVfk0gGAumTQLUDb9MJM6cZVJeLosGjxdGd8xDuq5VVKnOohheglmu
JuYtOHlDb7mgn1gtC0xdadWSRHX0K+m13ZXYP/Oc3rcARIb7Itj1cYJjSDzrGph/mBQSNB9rbuMA
nowbu7wV5R/Hj5mjpSdy9hZIaUiDlmkABA9kzYaGchBRAMZTCsRX4Ejstf0YAOLh/vI5f5zZZcgy
2gSIAQlmGkTFAZYtljvsZEf2JJRXVLv3Bh94/yNyDtDLO15rNudNGIyOUYa4zBUhx5uXArW8V+eH
cry7zBxPiBj1srSmgo2FkFbRcFfl8xD/83f/z6gS9DMPaS2kqlMliJsb7ZjVMi/txL0gRndEvSWv
ZQodWWI+/HbwaNOq4Cn3Pa0XOBWWDEkeXaLKWxjLuR+TzXclKkmGSFWcAaNrZA2mLHOyhJdI4VFh
SoliXa5DJBAV4MnhUhV2XX+zpN9OEL6XcRZdC7nXVElUVLK1ubUX/bqQfwi8PV08Rhg3Q6vnuZNL
S3EkItxNEgCaJ9XNTdm7LHIcy8zCLlS1hiZzTYElMRRUPNTrbM1u9FoLepLU9mVa9Hlc0I/sfHDW
pkQy4hr+zNAANqC0F2wBUY1virCzVucyrY/BI3NHjDrATBfc0Rjqr8W80Ns6OghDOLhC0Ab5d15y
g6MZTEYzDGuRvPVtI3d3hUqitHLM1/Y1qYirRJofZCPTplfVwiig3CyluR50tN0ly4uklrahz+Ef
ndyJFpXMM8MBQLlJViO4ne2rHoy74bv5rQ7z5q2YqF/zcFJ+4bOdyDEXlbVmYqktrKb8WQ9kp3QN
n8BnU9HOTB5xfc6fwAu+CceJJnNdhlJh+ClpVdT9FkcBrFcCWC/lM0XYRMMB70B5l8eodazmNTqd
4Clr9uiubucsXoFwpXpd77BbxQoorKfyDXW6yxe5rUFOTDKKfojGss8mqqWmQzeFdX8vjRzWOCTY
huA5ryZBzInmrMJTo4cW2eUTx+ZuK42fXLDTwaayiKlM3/Ha7RM1REBkF/AiRHKXiv7lA+PcE4sA
SPJSnQ3YeKeoVqwlukGJMxCbG6vO3cuEPjafvJc/dronsqJYaFY4SeWRYmmOGCyUfTXkN7byLohx
Ajth1hGugiVLxFJ4ovplVN2JI2+s8BdOxemWGJ0Rl2OWGXNGH5Tgd97gyYjJFTe+K5zmJRqQAIrx
kmOXV1Df5s9E0gRdu6hsMW69nCmraSYCUgLKiMAybIobJH3/6CGdiDCmGGj/wgr0FNURrQe5jZyi
eyDp42WR2DYgJxrMRdUdsNDUAVFklH6ayiOA8f7u/5kLKpoKCSC0ujpEynbovN5rgra7TOIXQnDi
gdHkjbiYZhFPND8TBRQqMQ6nq9gTnOLYuA32oCd7y5VD/f4yXZ4MMMpcKDq9EJcZZLNPqnSQ+0Ag
nNOjqvKj53LijNHgEelGuuUQpzfpQStGD0PVBsKSH+oO+3ysNMyE9TgNEedEeZwxGrxWhXJpo151
pu6+J42tyQF3ncWbAr3AG9vIAeXQkKqHdE/O5KmOEZa71RU+0fJF508udJSX7clRCGRbcPOA1x7H
4ZFt2xxiRUcVCkJjVI+L5ubldf3b6zrftO3P22P7NU1stR3EFbeXijt4tkp8NfMM4S+8mBMNRkdI
VjEuMjCxHPVq8Mx9F1RYfFP3dhzMjgnA6fV75KVf/0rwWQjWrh9lJKah/AQNO2LlnS58FgZeb+aW
UQRMjGkAZA7lVba+1LSCLiQ1kkCZrj6VKdylod7HghymmBH+fX7OSLEt/ZEiY7BWgicYVdidJkR2
Z5kJ6qsD5zVvidw5HcZoNOOoGaWIc+vF9C7L0uc8KY9SOnCu52OZB3J3ToeRiRJtOBKa2BDvvGCp
gEe8yjG85dXEEAuFEOBVr3hsMSYkjprajEeIYIFs4GwYTqRnttr89g5Hhiv6GWfhQdolQHjQwZU1
H+rm6zo7Vs9pzv2I4c7QYCwJGcS0brpUc8bYW97UUu4jhnMjV3Wjt1Kq4U0+uS18DRj8vEwF1eas
Rjy/N8agiGIuAFw+Vp1SXl0TM45tY5eWp1q9bWluXHKc6I9rBt64Re0HI0+0xYnJWaRGs6zRChXY
ulGQOPXNapNAd0coDoT/T3nAK2F8rI0zFJnzLQYyYb8ZKOp37c560/WqPXrkn557mFuODbbq/Z85
Vn+oDYrFGbbtOKv2nCvhmv64rDQ4/8/WG5W5mSoMksNxwvJ5LJJdB0dEpyBHZfziLf9kQ2NOLFsi
ORLyBqm/u8GLoN/7UH2kbSarV/jRNa+w+TYZ+lEGT/QYGZSidIK4IFuWWzY245qB4WfubOvf1msh
ti2vRzuN7Mv2gCE8l0d9y905uzONcXesSdaBRgK/Y/TNfemPgNBq/kMdnEeGcW9MguFwPcc6tYbs
hy6xAduF2bE70bwjWW6PQEU0eK4AR1rYpjuCXSWVUCIe6mbrrpP7z2WsupcFclsN/7w5nXnNRTH0
MzqWNUdfr+TxqpgfsoxTGNxMbp1dEFsJVaclA1gCTk4GJqtxyNzRVm+sIHrbDf/bm37eKwudMWNJ
FQ3YTgf3aU2+FOmtVH/L1du/OzN6bWc2hTa4VHU3wAmM9iS/1oHwmWJG/++IMIZLJYImj3mE+ly0
H4SQzAdz8P+OBKMlhjQGXG4My9G1uS0XD22j2G2+u0yEe/uMbpgH2kOYwiUT78oBHXbowQ7agxq7
oj/t+BVO3pthtEHSqaq5rIXmzNr9IvxYYs4AO+//GTXQ9SWC3wLCLKazW8zkRuoMDoYOPfcL2pSt
ZNaxIAChAyJsLIDjbZ+i5kUD9q+mPnCuZtt1+Pn42XpmhOGvsVqRc0t28j7Z9cdhT5Oana19Khy4
D5+zL81IcWu5+Mk8C8UCcfV5UmixhjeUHam3KYUYlt7NsFAa6ouCy5sx5qg5ttgpjBZ8NMDUOFhv
lxn3VSbaccHJ/fGujVELaFiNtb5BQBAnsWab3fJ91NbrWFK9pak5PiePH0Y7YLEURk5U2Lwa69NW
5NW7+DnOVil2rdqSOaHBNjE0zQNalHazME8q1cyoLjUc3iwjwCldKXtYFp6R2DavJyLMuypWc6xn
BSklJXbRJTMj9ZzcosvDaUU00dHEs37TAofz/r8l2Tk8siWLLKlFuavBY7WG8nBjdMdY+9227DfL
9JPDNzf3zGxImTAshYw7y8rI6WfZbYXEu/yit0XwRIKJFeVpkaWWIKhqhid5vSHCj7zKbH3lGadf
KPUTIcbKrsvURkou0yAAGIEO8UoJCmN5w1rPr0TuSmr6fx9V4oke87a0VcvrKEfGVkKfHu1ZmQ+W
89piTS9tQOS1j/KEgf5+dlMJmcxyHOB3aYVfW7fmaBs8PGWOuL/1Q5yRMCJxjcoWMU22i0Pqn/83
PO3taE2isBTo9f7YcDtPmjjoAlhp3dGVHUyH2LHXhr1d7egmAYHTbrZpHU/kWNAIpR+UFJseEN9k
+RokxPzRRU3iXpbyzes5I8JcDxCBkYarUQXus2O+HKV1Z3YcdcQjwbhGwpRMhZGg7QBIYnoaLF04
Lfd/xwXjF62SkhJFQl7HKpB/S3YAfMJSDB52zKaJPzsrRndLaQSIbQmdRGl1EBGnlHpArKdB3Jur
n+ocC7iZVzzz9NmuljGOhGhUocSxL6/5Qa7pQrtoN9+lQb8f27fiYfnEay/blLlTzG4wBzksS0by
2KR5Zx0Z4aRN3DHRXi/f1vZ7PblKzDkWuogShIBZ/X/3SoxhuqOzkLxkzqbcnfHCWkE91khcoacm
68Ikv4rNMJs53iWHE7azJUWfZtNpcFOywnCbqHgFjKxuy0n2qPbiV+zn2Pftsk9IKXEiGs49sUhZ
QD1JpyQGb4K5r8aHzuBNLnMOjy2vxaUmTANBpEH6+2GobGl6KnhNT9sW9qccsHD7cwWUuHUYVCdf
WyQ6jOw71rQ8V8S8yhpe4otHix7omY3ATuFplkWEgNaiO4LwompuXz+LPJyszfru2atlO126TrNK
eRwhETvFr5FAeaWNJ/zkGu9+GKVK2olghgehk6S9Sgm2MSbBKn+6/E55yUK2t2VW60lLUgS1K/Bi
j7VfOcQZNXtx6fpMnur5uF39fbbBZNRChZ0BBE1JCnx+h9jCQ7vD80GIS4IyvF0A5V69yq/YOukL
Lm+UkBdCsYA/Q5UpWUyPc9ird3QChC6dXO8RRHmmn3KXGnKkka28DejuKq0Vur0Cr5WQ2rr8HTNR
ovEP5wY5vh47EVxPTVGkDVxxYE3vm2u4LHeR29vpke7NFUWb2xNNveILziW7/CiFv5KYLWLR/Jg8
0rl6wRmd7AtKE4hEeUg2m4/gzCAzGj7piNY1LQzyLD/n/WGOW7syOHaYQ4PNG04ZMvRLr6JPOZNt
ZEYDVEFsMWucyze1qdBPrLC5Q9PsSwA4gZV4PE7LtfLb687p4zr7fyaa6fIKxrCk0Yz1APRDG/Pn
kfBymYdNqT6jQYXxTMeOUScbUQ6Htauuo/apUSM7NUOjWty/o8PocrUc9Go1YPxkAO6IZKdg9+08
PuXx7jKdbf2HqRMJA0Z0KoyRr6Vr4pkuCEFOJ8KAabwf91bQ2rRpmyfK2/f/kxTbT7WsSVlbBjzY
ZNwTrLVsFh4iLnXdPrzMEzNsranUqySLFtzOWqA/myxOq94Uy+2yYJB1tTjivK1Qz6gx8kbqPtaK
Bsp89JNb2tvXBEXQuLPT7NrPfxhlnpFjRA+JyrIQCtSCBOtqjr6mmKeam6fL4rB9RRZgeLGwAoie
jMltTYFYiQBNsKr3dX4VDRxnclvT/P//Ma71/vloEqAarBhHZtTrTpinfTpPu76ZOK9nO98gnegw
ZQpiGWsNRYb8nfNvUyKKCKHqGkHpYU6Pk1yjRvuj1J2IMXKQi3oNqAg8IR3W22xsdTzM6VVt3WVi
iXWCvEm0X8jdiR4jCDnAB4wqg5QbD0hueNXVaEfh6kRoxKBjiFynhXdpjC6Ka9ifTkPuQcOS2NVN
PW1KsOstc0lQHNNbqixysbZ5g6Q8svT3M1U7ScvaiCUciNUIteylbR3CAwPb1henk2TEXTFGTLHS
NFFGugBoubu6mo/FMgO32bqSOp5Yblf+z8SSCT3JjOWtlYCbo2K5fOl9M+hv6Wrh9iDfGAGBy2L6
1U3sZo6w43UTbkfbZ9QZ5zNZFkmae8jpv71QxBvD9VOKFp7oVcYdpm5z4CUtNg9YllUsc3mbl2VE
BxhX1VAVCBVaQTiuIkbjLfHBKLQ9cBR3ZLWCy+prm8UTPdaTacq1WiV9gouR25FmV9elXwTrvenK
j52b3lZuOduTzcv/bbv1Z2QZdVPrkyBPtMKnX6VfsmN9NIPaNycbI912f2jcTLeVQAiwAMsbDrzO
xE2X5Iw4o37qOotMo4JZnSpkV6PA0u5S9MaYPGzcbek9I8ToHaEhhixYNOX+IEj2W9PPs+wgu3qg
G0soxlyKRhYv97ojueWHg5u26Yw8I0tDUfSSRueHxpQcOqULxvjxsvjwKDAaZ5bHTE4VWCctNW0t
OhJeM+e26j7jgVE42iwCX1yAoAzO4ugAbmic2BNvtWDY1Q6QcrzLDG2q0DNyjL7JV91KkxUh39ru
kvW+rw6qyjF+m5N4xhkNVqsAQanLqQ6d9saN/tS+UJtEF4lbX5TrCcvC/NITuUK/zRl2HAGMFdPl
CiP0MfDnp7QEZ7HopcqnAihd5Ovlw/uFMvlJg23umddRFpsVApcfZxeom18MLMqJA7TJKFfrHovg
/TKYeGtBOYyx8OBz3FW6MIGGXN6Kst9Iz8nCccK2fX75xBjzksxpXIBCDjNkXk1eGq6heFvsEM56
f7DYnsZkZ6Qou2dGfEmsNG76FhKoT4c0QZdv3exzcQHK5+hy7mvb2JzYYh6XYgBfShqRayM/aO1i
9vNbBbOZyz/dK9mpvh4KsKt8XI1f6MUTXeaVlWUi57GBFm0z9+J7w6e6MD7K35rAuo9KTIYubu4t
B6ASuIttuSIHhn1zMvf8jJkXqKyKKegjnN3RN46aLfgAxMOCbrzGvYi+zMQHetkuPRbH1ck/jY7s
zwGdFecpG4l3/kwoaZKUVCTCOaiB5OsYyJV8gP02NhYC29WjbMsHwdU965br2FDD88EBPwkZW0Uy
JrHVU9rFa8EhFq/iveomzxhywVg88TNH5hz4dvvaGT3G3FfrgDHMAYqhb9z+ODmDR+ee1kN81blr
sPjrPgop3OqfjcafXbXGqD29stqEKPCnxHx11AHNtmpn98n3yy+Jo4PYrsPazGWkOEBFk5+nKRww
7LyknOo2jwajg0a5kDO1gtB24j/GcIvRFpFXQP+Ftf35MFlAyhobOBRrgC4d9gOEUXcyP/5ehrrd
7BRvCblASdv+w4keo4BEOSbtqsAoUQgP2PagxNjxNR0JF0Nj13j5Fa8rmiuKjO5ZO3ntjAKxWefl
j/1t7vZf2zAmtuGRnRAAgPFlDohr7NpXblGfxy2jdsRhrXthhreULI2zNoOT8LIR22H82UNjNEo2
5CtSRohYkt14pFBrmod35fy39BRPj7PBw2rOAkBZ0XAxv46u8CoHo2tVNqTGNV3rSc8xMTJ6kV35
koMR8sTmBtqcE2UTpLFI2iR68z8fRlfBoOicAWRr9PrrBIgwHcoRVnj5pfPkh+21FJMcNeUIIos9
r6/9bkUjunaI94mffRI+Rwmm5pOQouzmqv1HaZPT5bKdl3Mz9r2aI26J4+wY1c9YD6DKP4jhqIpn
TFVwmVPu7TIKp9O7XEsHeCKtO7v6FTajfNJsOs1i+PG+Euz4CNSK8rD4CtzVyFEeL9PnOV3seqtI
6OK2m2j3JFSRioAJG3PioH9TDjMvR0Tf3gWLqDOaSC6rfkhFMIsFA44A0Js4dUzlW4c1MGpik1a2
OdxRw3OJIKOHsKijbPIEJrgTOmBUYlXgRBxDe5o1oAl2lVOlyUGKMherSJxBNZACNnifwPECdEYf
DYIwxlUPeUp/JLvuGQftjKF+lDQ0k/cYpPhbf4cF59SGYViMAjwvQDy39TvBN++Ka5oInkNtBcig
2/8AGghGvNX7y8dNr+/jaWM/uImEvaKIjFedz3JlWXqH0LsrsN1pVQ9DKn8zhszJtcW/TGvbUJ9o
MaKkJNLciTFEKW9qWyarHc0PETdz/wvn8USGESBTbY1GaxAZN0DCnTwxiAJU8manDqNd5xej3drw
ID8lgfDt7/hjxGbN5lWoWrxLXTiWaig2YbFyupx+EUmemGPsmLWWnR7nOMP4OXsEJAlMyhxa3rgv
drJt7DWE/rys0C/i8p802Q7FtFuUspLAV+tWz7Wb7drdEPSH7FPnqr55gwDTphm/y4f5C4t9osq4
xoWBSZ+2hMvVugvmLd+GmnYpoq82sFweLgWViQvP4O1jzoLLfECHJLbmotHU3JPiXo16m4zfSito
TI725jy4N0/zjJJglFFjxUhytK3htvWNojehLANOfeZVlagZ+sATFvJYGPhWADHIVEjSSjIk7HiH
5lbIcxcVt8pivl6+pM0XfUaC6vIzZpp0kVIANKIyP3/ulIdevNOn58skqEBf4IK17WSVy2jUIPAL
2hvIvj70nu5ne54K3jRzJ050ephnnOhqlM/RAswVeS5e2hk23QAeapzaql56TSUeFqL+c5kzzuGx
ZrzXVLMzdFTh8vmQEwB2kqOy8rBktp/RGWOM0jUkKxpyGtJrN9RZmMPpVrclNLsnHn8giscSo3rX
RSJSa0H1Tv0XIXGr5mX9/T3GNA90xhCjZROtLgqreguNii+0ZyK+ku6luxFiAcvMS6JtR35n5BiF
u5Kyms0cgcNy1x4NP78RHMMZMPCNJrz/0NfDebTsBEYFZHx5TkGutZ6MPrVH4cdlqeMxxI5eZOpc
S2jVxx3thRsNeUh9p9BsA3BriJ87CmdkaTsuOB0gO29h1VKXFSNFM3oRbvLH1Z2C3LSTF5rYXa9R
qkrd7luDtqEhXDm0OeLIzl4Y0aSkUgndITV3en1UkX0o2gfOefJujNEcQtJboy6/2SnjmB/f4Dy8
9PsrYoDZwzNDvHWZ4raq0mWMitLlfzLzyPQqr8RlRHA5QB1qV1NuoSYGd03zBdVOFU52ZZu9EzXm
uc3CIKpRhBHjtkAXjNwKlQ9IoNm/zNMmFSwoU3VgNomywmipZs20PpKQBxOsL1p7bxHvD/5fx2S+
rNGlwBbDRV40S4bUHvJ6S3vUs+6mKUrnMoltYTsdFKMohKpL0nkEHFQkTB6pRXfp00BJBw6Z7Ryt
8pMOu3YqNsWlSMUSropPrrt7yyW2fmXdxGHpm7fyDXmUvAL7Uir0kqk3tFNYtgsfs9GPl9ndvLGz
z2DcM8x+t+miV5hGE3eJ+JQmHOv4Cz114pPxLUgSYX0XgeGqkIOPQ6xCc+RbcpQAu5ehvMCb3qQS
9tHPOJFT3jsAWV3mU4QZPmcea7tplb2cqLY1FM5CCKdqQiXhEil6tGe+RlNnaSQ2yLSJcGnSfRqQ
HV1A9Ecd3Wc3RAX2jEwrDUYe9yCTk6MZxbagPGrJ82Up4Ag9+271WWiKeIVyX+urIb+Wiu9KxiGx
LWiWjr2PWOaMxrL3bGCDUhQZOWrFItG+KI1yTPTYvczFdkYHSNz/p8G83VrpVUOi0Di9XzzTeZU4
hF0MRI/GV8oCiIHuWF5XburPDebIeVX/7VP8P3mV7WVK9DZrmxWqwzJvlt4XoqORhpdZ3B7H+cmi
KjLvtVAzQZFoAVcOShgpWi+ugB9rG3eqT+ceRT58+2ZQdUaSecHY5Qa0hgVVtKZFjZ9i/b9lQDPb
cpS75LlALJfti6/WLe88L4uMyuLGr1kMGCeKlSNYQ2CuwhV6v3ec86Qf//ERn+6MecQ1ieN8AYK4
UyOxu0fNxibf1yD7QrHxsH2Qow15EsK8ZTJFlZHreASShO4I0jlJJgW1xLH1vwgWTkwxZjjS4qIR
J/iG8XOPN4Cl7OF6N7iLS/uR/6zYpmKsUzYkVTfY/UGDMTcW3jZe9oISY35b+5FLEBfb7WIDLsJN
b3iu0/YrOJFk8+KlPJVa1oJBeb4B5i66C5Ib02291bMan+6F74G4y5EUGmd/kJQzmszd6U2KGL3F
y6PNUvEh3au76Eb3l/DPUiZnlBhVmYqFomOrLK1SrT5tMRAcDdUbtJP76Z/B6JyIsZEKifJ21MUF
LlV1s06ZrYmhytvZvvmQz2gwSmvUgD2ZVYiGokw8moOC7KjO0/30Py5cDxufzFO/ZMMEKZyc9ti+
iHta3mscciV9IsFyS8F+ZVsMG//fOuwfWekzFlm/IxONsprg5szZfaIGqng7j3eXJXBTeZyRYFRV
PEfKGAvQw9lg2eVykOTCVprvl4lsp13PqDBinjfzog0yntbk0ESDvqfKPnHNRzrxue5plnAJFaye
4FzgtqN4RphRWpmR1YMlAiRSvpP3adjBrrWhcVXsKHwUmqeDy4zyZJIJv/pVLgpFGFEc0F9MjIjP
cK0uU6AffEkimWccy3M1VxOK5mkR+9F4tATNjpoYq5s5TgF1ay4Ror+feYh6rhEj6WgPwJ462HTN
ourz97hwToyd+1NHWe1LWg01kDhOr6uelyqmB3KBD3a+T1JIMWpQD/BtWgDVzoDGrfbNGzBfc6TP
t8VSg96BCfMu3xTnZbFzf6tu1p3xNgiVfVrIwSSiLXQco7zNnK4p6Hw1NUlmpCHT4wLbyqEgVIIG
DdI4Xbo6IkqcWiQ8CmnltUb7epmt7Qs7kWTkomyyuB9FRMvZ4JX1qyR/uvz/236G+pMAG8PKQI7Q
xgkOr/EwASWK4t7nAICxkfbCLfHcwe1bOlFjrMjadjUxF5hFpQ2Teq+awShwXtIvHIsTDcbXFcum
IaVW03bM+Et9pJP1iVvDe9IxADhe/4de+m234kSRMRytuubLQCmqmfo1SbH6abSOelu7+trcVMoA
HW8kV5q6PlQrb0/JL3TuiTiVoDPNkUdLIU0LouXkqL2lHuZQ3rWxTRWIGJr3Fe+Jb7rbwM01kCGS
sVSc0bpkbaXSqiAx0s3sQ8kH6o6gC21x6ZwCT2C2n9yJGPPkEqGdm6WFil+MeSeUulf1tSspeZhO
0cOcSzdWu3CaX7d1/okk8+QMrE7S8gX8rfE9kBxtVe5sEj2u+ZfLT2871P15kNhM+v7m1LGuG5Li
5lpXDSJiZ6lNdNtAd61nhImvuw22cCxO/JjC63npsI4q5tf2Lh8w4CHef0Q6WNgpLuOA6xyzlrS5
b/QpqGoOh0FwhO89Ku0vQFKFJHHz0ZclCcuW3tM2NaUVaxUpC+1m8mRvDcsDhR4FKIrDXyjGY5R5
pLraxQlRca3qKtiz7I3yjTACYH8J8ulQ57xXsq24/y9FGrseE5jcGFw0UfKLroAs7Pe7BL2Tpjv4
FZwh5Yn/UrZV64kg/f1MD2QoeesAtYYS0l/U8ZOeuMnM8bc2j1BTVAkGR5ewEvo9iTgjWVsP8M+z
Uor8WtZ7QNis4m6oZt3uSPO9wqoaO28i4l5+Kpu8nQizXSCZtADdcgaAZ2VdJ+ZdXr3WKXcH6KYW
PyPCvPuqBxz4rMN1mRzRiQ/KQd9hM5dX3fDCUA43bLg2Vc2S9mqJXhZN3E2quavU1V11niF8A3//
4IudGGLLS71QFGNJ93FM+6JxxiOd7qKQXubD7PV7GRBsaUD7Bgq3DCKYe/HAC4OpQFz6AuaBN1aq
TkVjQibn2Unb12ZqPT26WslB42143w56zrhl3vcimYO1UGQJ6WYcnOo6QeQ4hp1Pww/i1J5xRxcj
mtcF56XzbpOxvyTF9PAw4JTjunLqPjTj13zkQRpzuWNetypVxrAkkJnWNezi3gjj/XpffjKwG4k8
yq6wm2+FMH7gXeCmFjs7VCagm4Zc1YuBFsaLzjF70V7w0i+/bR4JRqk0WYPdPiOgSAr5akju55iT
4t+uep4VtBgLp2SjYlp0ocCE8ZzZTZzcJwGdz4Nxww5LDHM9l561E47csY9t3+yMNCP/Vi2bZb3S
tNrd7MehElLYyzG2sQxlV/mIVv/IXTojyDyCvi7loeoLVHiV4Sgn8HUtCVPt+nPZkCetqKFqotfL
97ct/6d6ISP/UaTX+hwhMYQmtd4S7EE3vVWQOaaHR4WR/x6Lhcp+XKAzm+hKx2bhQalBRthdZmbD
97NQmZRNQzGxdpItomAySTFXGh9n8nMiPGY6Jp50hxCOi0lNCaMX35FhZD5u89Q0aYtLtht3tOwP
iHeU/HkJLR43jPMs54ANX0SkqnN0pDZBR/aj8lWZeXXQjRcMbrA+W1E0xUIO+b1bMDRoJqxzCsdv
XafNS5/xRjOo1H48rhMBRqpTfbEKwYTy06+65xTpEcuhE/nC3b/oHLxHtCFr7/hhJLrOCuyUjsGP
ODzF+u3QvozZ7WU54x0ZI87prGBTcAtjFRVTII7qPhF5cRqPC0Z1F7PWlAUd4RvIQzpiiLSSQvWP
5tbfHRYjyrMpjbluQX2PL5NHE93EKUPVnrAWmALe8O5mq+P6HT1GptHPj66CHkHTsif31V20M7Cw
Mv0HaSWb123JO0HGIaynSakMOgsB6JFV99JuL4ycJtINj/qcG7afM09TY2xqcKNX6BVQ93167ORD
l9ROZC12wcOt3cr2vKPH2MJ8KHNDL3FbnUc7Oel6xfpAOzkLH3tOOO+WI+RvH3MWkaT9kGsqPT9h
vY6Mp67h2ATe/zNqQVnQz2QZUG/YGXkkRLH7IeLcD0/c3pJNZzzM3dCUIoXhhdfqdjZaX3dpUOzy
EBj+HEeSezmMUpiSRtdIhRerPQxv1SnLWQMtoN3m/wG1iiPdLPikMAFM00DCCh5le1yxbD6/AWRB
KAWyj+q6a7jygVvz49FklEXSx9WYU0VO14oN+86LwyGI3Oxrj7K0Q/uJuwMPQI1Hk1EYxCwKoxuw
OE0vr9PJy8qDubqXtfmWi/nuWTGaoq3GsU8EepbqvASW3CSfdWM1d4CzHeyY5Gh5W1M7jpSAqH0o
GyqwNtKuXApHEuLhsZkW6WHSE+OpEabxc9YV66dO0JdPaSp/53wq5zhYNB2Il4kWXgi0/nn2owBA
/TVayOewPmAwiOzKL7RPaQgvU+W8VHZNGbY46TnKG7CovbXrJ0S7hDuKw3ESZEYbCI2xkNwEYxP5
Pq/W8zARu7DWq0VAbTnuDuKS2AB0CIoofe0AOSdbWQz8foULi8v7EHoYZyqjsxbVFEaMrOhXdGp+
PQhoUtVRRv93ay4PgGnbyfvpHL01qZ2RG/VqQfYZvmTe79X+MzZj26L2lLV/soX1XMhlxqFoa1VH
ZRF8GTfJrR4sXumSu/FQeyMWm6CoEyC7HvCXsPJkh9EZdd2W5RBjj6Qx7iUslfofadfRHLfObH8R
q5jAsGWcoFG0LFkbli3bzDnz178D+X0eCqIH9/pu7IWqptlAJ3Q4zdtTyVMIxj6QTDajacHvd8X4
mgtL6kTKqNvFhLTvZS3YQhR5d4JMwjcoCQoFJp6D6rKrB09qHWG4G7EYPr4BvFAge0LYWUXwSTb8
OToU+b5drrp5X9c3bX2YjM+XP4cnOIzRClWzEluTzpJ0pqNlORbGeGL4FWvxeHzTB8CF+J2tMY19
aEQ9Vvkh6qBb1uJDDjxGgm6nv446TIwgAp8TE2psTy7an6sppyN5UTVYEjLKOies2RSYFQHm3KoK
RRyiU4Wrg9gZTVl11bhMbS3TlLvLV7Qp+2dS7MGVrQyHMMJ3NUJqjUJkaxMPYIHDjcJEhG2J6Kao
wE3YJvtSID5WMu0SkfcU5XHCvBFbLVFjnT5FayztnQl2LnLbcbfjp9VpMR6AxI02DOhbfJsMj3eZ
B8QGNHT+w5Ypes0fhHpFjTHz+jibpDDg84PHINlRbKASOCIUJgKOdHTQdOzB7D9Tox9zn0HU6F0i
Tm91ZfSDQYqEmpaOAvE0qg9RcdtNaHM/xbpuXxbB7dhmxSdj9mVNS4Q3v4pVTy8AQtqbN+gdOFFI
Vf2l+CzemHfFdYF9sLyWiK0BO1NeUWYsPyp+RmQAUMA2JesX4nKEpjT6tgz2vTcB9x31Tfcyuzx1
YLwBmkmKmAqrTTps8RIaqw4zZ85NjknkkWFsSN+ExiCUNE9X3QHXd0lO5uxf5mTTvJ9PT2WcTRL3
QVbVAOYEdJa9BF7QnzQRSxTIw2U6WzOJ62tSGQsSG5PU6BNyGcZjsu8GS3YzL3JMezqYJwz5X2MM
3ecnAt7s+AUVYIF80IXZSLoObTcjK5Mtww0eJy+60l4Adzq7NPsfOJU73yov6R4zmYMlAOEHja60
sxCDw7zEBO+4GeMzN6WZJgMER0LniS44aEyyjdxuYs61cgypypgdmXSANgaggD2rhzn6OvEyoByz
pjKWZRGXMl8G3OavnQSpr9AH6F/tfoHUaKIiyTpRJbZRaEwxq2OEIpQbfSdoEkLeCJrtTW5jvbWK
cczY9rGdyTF6PWhTaIQCjk0fAYF/GxDOC+cPzudMgNHopOvlNpoRHZs9xA8qvUOewBdvSiT6xW+8
zrdtaftNzWSUG0X7IDZp104DRGQURLPYKmlF9umybm+bqTMZRrXTESWEvkc6XEJGSjBlgHaLD3Mq
vv43MkxwsEhDm0g0kdMpkxOij0oorrPk538jwigoiYsQOLIgMpg3RurGxqNIOLrJOy5GN+PSSIqG
wCsr8UsvXOv6Q788/DcuGPVU81ZKIwGv3E69j6pdW32aZO8yCaoKHw3r+dKp7K1iCwyZVaSilqyL
xZ2WY6eLhqLjIB7HLE2tokidMTJ5RbotgVZE2RQVlFhEk8VAksRADJYe6vMb2/VG3Tc3wy77Fu7V
1/GqRI0zVfaXWd26sDVVRiYKpS2VqEB8LZL4RjLNwhrD5a7W65rj77etqonWehmQzITdxShM0yCO
MiSjkyNbGT15AazX/CKZn4fsPlEOEa/AsFV6hH39TZHFvVEHMrTliEwvJi2lZ+GZOsTUJyf0N6S3
NFzjze1zWNQZ4RfUoa1LapIQBOz/t8yG38G6nZE9M6YzGlDK8pxqNJ83eLOb72rb2NfPb0/JW4Gj
CX+IQH8f4odVJgZitITuateB3SMi4UFBXXM/+iwhWUmhFjKfB/zGO0b9vfZlakM7dHFvNOJt/V+N
wDm3NLgl+Svx0Bl/uOCtOug0jBiX/TBFVqt9F3na9QefeD4+yuvKkohhokRtgHQvlhMccFW+7hoP
o0O3u4V/s91tLfBsa3NgVJhljXFXVTp47VjZ41Dct+PIsVTbgcRvnti4pY+q3ChrHFxbYVo6Fo5N
ILqXrdKWLVzdDdvKXBumWvUCNCkG7N30RZNiK65v9JALrkPd90dLf+aFMX+NOQAFjoo3HgiedCXt
jP0rXd9VPvxFy9O7y2GMw0xX50whHiOknQ4G+hLSqD+JUvEfFZbdYtLEsqz3C4xD62JxnF/sY0gd
Hb3JPpt3InKUIVeTOArLoqvnSm4IBk1uZdVJnZyyehC7FzOUrWI8xeR+NDg8cjSX3W2CHQilacwQ
QOSGLCF4qnRvQtrwsgjy3Ae702SsF13uqOom+/FuftvYOR2Fr4Md3or/YECRp1WMpQBOUCD0JbJQ
6Nz+Plak3g2TmXJObqshbi2FbNSsV1VYJy2VQktu8GKU/fy6cD7RXWjhPkd3nIB2KsFHJ9xbAkc8
8rJgHM02mXg6og0UeY67M5orU8QurHa0lerHGHy5fH1vVZwLmm0yETUWsMWGmSJwJw/CMW8s9a5C
jY82ABr7+Ta8gpY76V53yZ3gJwCw5tUyeYwylgWzGCQsFojPsKR2CejS7hSnL9rw8zKfPDE1Gbuy
BImcNCL0XbrpAXqLyXS/2mU/B5dOcesOD/mcI6YmG3ukRZUBQwPOufmsSJ/SgdMW8odcym+LbNJz
XXlMo5SqfGlh+jXdRlIjwniwir4AYI5TWBX1pqiB9EoBUHmlWY4VY5v6I3Oe0kGhnL2FHf9bRchT
gM3obRVxs1mpKClTve9QbZF9ugV42ol7uuTgn8jg1mWtSTHKNncBxtQb5NgIIsTk2Pecev2WIV7/
PqtjnaSbyPngyMprLb2NJH+W7i/LN48FRo2wv8yQUJ/CgFtwm5pOT2Kend+69zUTjAJVijZNAQVK
616TT6JrnDQ/vKcbVyOvglEUXvrYUn7+qlzyUmY87hhtyopQSAH+rthF+oJB+yhzLp/eZvi+Zo7R
JqHI6jkwcUPineoLlmkpu8BRruMrCqM6I88U2Lxu4K1GXXNNk4nfi8QIMH5EBfyO4s9UKDq/4ehP
oaWfqKhjBdkLYFv5KxB58siE9KjrizOyyohM55txuFnK7ykXfJfmlVi/suaO8dPw0FmiN7SQv+yV
8Wc9Jkhynpb6Qcg6rP5x+hCDaiVPSDmCwsKnmWGRRtOEqVn1jkKoFkgvy/vU7yyCZhV1FzoSx39y
jpIwpkMMhiKsJfjpujeOESGHTsXQRlvZHAGl+nvhOAmjfWM0INMaV8gWvk6RQ7zWD77rj7SzUfWC
p/mJZ+V5fDEap6fC0s9Cqdld8pgFn2bYk0ng2KxNn7ySETbXMYdC3gGimcLEGYfMC75kRz3FVUk2
TTsYkyVxvCaPK1bljAzobSZUrjdau0i+CKKMfBUnwcuTQUa7mqVHi6sIGVxaPy6/cMGdOIaYRWDQ
I7PThAxMqH6MRnG6hSfaJQfem5xzVmxaSK8HVPopPq9qtrbZLX5YSKc6SjmZUJ4QsOgOejG3/dzC
r7SHbI9h/j1A+11sWECfF3aJhB53/INzPyzmcdIo4jwVeIYhEswsunM2fDE+NYDppw1N/2jvI0d7
WTzErDM7EuUwhlJvURxO8166VoBmrfiGRaHIDW4DydaDfaVaLDRiXqjDkAFWy84LGg/ouhvJV4N+
6vtHAUmPCv1c6qfub1IeCka+0NuNFUko2rwPSknaTnNHm0YFrHpMs8FK80+XDeG2VJ4pMBqcTym2
NlUQ/kg4ZFWDcdljWD1dpkG/8qOtPdNgFFgI4xi4upiwj4zBjcgV6XpbRJNtzKtb8wgxPlJIhr4T
6E5nXY0tc7glw2KRbFf8Tf/O+VoUdnx0Tud0GikWbDVfVxiyV/xpzK2y5pzbW+Pcnw8OTTXvrz+e
or4KQ9ABaMpsSQBrmZzC6R8D6oQBcNZ66ad+352+0gF/QMU4mV05l++O3v+lT5Dff4I2d2PSi5AP
XZauR1X0ZdJfFdADNBa5Y11wun63bcn/REVhQYuSRMWaQdpCJMX3g3RX8JoMeL9P/7565VUBUCUy
Dewow6GenrSO4xC3JosRhJ4ZYPy8LKZDo9AlhglmwkUb5XB/8GifJ43qNcuwUjvYZZlFEZIK7v7q
ywqA73jPHsDbzLEMEHbn4mmuJnsOc7zBnDJp3MtiwSPEmI1WzJNYoZWqIUtcddT9ME88KS6sdln+
IynGesykCIusR0SIVU+nKqmdvGr9pkKrrBJzosJt6TB1nUg6cCXZSKCVdbk3TOQA9AKAQabuYuLG
u3xw2/b2NwnWc/VFEssjwcH1fexq2m07mJYqPlwmsh3RnIkwYjAmcjhF9PWF4fZDfNBdCheMxgv/
MpltITiTYYRAlBs9q+lxSTWxyPAzTb6NAHFOxJBzL7xDY0RA0o2sKkS4QXEWHeCBWslSWKX24zI7
m0UTVED/d/0sAL2U6kIclrBtv1bQaHawb47A4zgUCCn+ZkhoRYwdRSZGnS6BCXiRYjoWzcNSXrfZ
82WGOMfGTiEbyjxneYTAOZN/SJGv9IsVD5yWzG3/8PvMWOAoWYixJ6pDY+2gyNZgIhMTyseuLg5S
Wnh68jdF+PWp0cBwZb9J1khVQe2O0DyPi28W30nFcUG8U2NcBObdZ0zW42K64KuhHAMlAkw/B86G
R4P+fcWGMMdpFldo9cln4grBl1BKvFR0/tv1M1aA1OlUTyni8iV96bojNnZYSbj7bzQYE6DlCqru
AXB5xPp7gIaB/rmKv18m8QeXehYxRvs7s1BLxPtULUc3+1Lsy3uKTYbtwDY5BSagZXKn3nfYC0Fu
C5+3EojjE3QmppSVSZ7rAlclFoNDgs4TDZlj3jbtqKTIkiSpqiaqzCE2sTGkYYygp55qt+prS4z2
8qTc5OaXy0e5nQNeUWKOkshaEBU0i945yrPqhofu0KGZk6Kg885tM6GurGixB1fH2S/IihlgcoUT
YDceLBGgBnV7imzdf6tFF9ytP9vicqbLpqzyJTImWYHYqxiUiOzqpvSbI9nh32+9l97KVmVnfnXS
rrOTyJ+z4twlm7/SFbUnZgSfOGAZbQ6gB/U2uK12MhaaXDWuZCuI+rJwF37j3CyNwz/E6SuumTh9
EIQ2lhQoYudowP+CgviTtdzT9TsytwduO8ewosaYYUPsS9EwYCOV7tAE39Py2NcPifJZydx42ieF
q2CRQ9ydSjRJ8bprN23nijZjn4NBiHNtQoELeNzHKo+e9Bb4OYXic06Ud5OMje60MImSDlrZusmn
+aBbtClEcLUr7VVCmoG2Zv6DJPamuVlxxxjtoh+GahpRjtVeerf9LDmZI7jyp+SzjvJo4mb+X6Wl
VgQZ46NnSz90tPwkKN3RVDunkJQnOes5x8m7NcbyLELw/93dU7uPMZrXdq5h/M1A1srksPF7tIi9
NtLnDzYo37ZCdlDz4pgkEgBCBveyeGy/zc/nxqbzBK0UzQyTMIB4oQ1KgG09GS8L0IZS1wocvcUC
rOUQ7bpTCCzyxI0dXu6VIykf8nxL3yVBB8ck9/eFdkgnzlOWc2NsWq+IJjLUDSzZouROWIROB8ym
IZotzkFuFjZWB8nYElxTHesq7HWEZptrireb+oKJFvJ7+Va1evQs5U7/lNzpzuRNHIfI0XE2q2e0
HQAhCI31EtUqpefZvG/FJzyeOExuIeNh/cxvF8+uOZnbeIg7DODALZjPGDvzJjQpd5bp63fkUDqR
y9u2S73rBX/Abiwb4wY7yha0IQgP1G7FJxTeDv+gmZx3goz5QBpMbdEWSEEM89YiFoWdpC/OwcWD
/QgA+Svt+A9GqHnsMebEHGaidT20r8MIteiS3eLVwB1KHP1avlEOvwaPAFfuxp7CkRmeXtBPW8Xu
qajXaUKvErDaWvF1bk4iL2G6/RI9iwv7OKzDNCVZC/aKZ9oB1Pulbbrtq0jnwz0eBDWHIfaZGBKl
y/QYDOXVbdCKVo2JlejTZS3nGCv2mdi0XS9WWCZgy8ZzbTxmKcdY0fu+IO7skpMmMIO0jWEMpyq0
Z8UTsM+F7GXjVIWT0/BCEB41yu1KBAaCBTWTDLOR992rko2WSZq9HteOQb62GtYyxDxQ8u070jQg
8EuAOWWbwtrUCGaJFtrUIrYyNbNL6TZYXv/mkn4TYXtsJtSX43ZE24Y+PwjTS8fDg+IwwXa6NIJK
FIGOzkVDbQnZKQy+EsLJR/zB0v6PiQ+w97mhFGpvoi9JPbU/qerkfqFb8g3xRcTCsVfvePPv27J9
pshIQ1rquRHQtSqD+iMJ3HDhdLtsS9v59+mxrqRtDuJ4UUcFxiAWrLKNvdyMD42E1QVJeD9o4X2z
xPvLkkCt9kd1OpNkolBFGINFU1FIEZUvifrYaUDFSG7E/GfM2+XHOzzGfwC618jMBYdnkHKurVIO
sAQMkVUheZdZ+sO78MwT4zJKXRMKQcILie5DRFRvh644olgZObFPJ+nTW1SKfN2J9vW3GrthL5Pn
nSjjNeZmVKWshm61cepoo4i279Sqip+Z4sn6X3mo35yy0DZis0TtTFGUtB7YIgoa8pLAbvOUk7bY
bvKRznSY8pRZAzE+lmCU8sDt6BpWxaGNnOMX+QE4w6kMJGN06nOBaf/gHc90mbduFSlSLQ2QGZoQ
Kq9zN3Tjx+Fg+oVb1NyEAkdC397CK/WrhnkwBBn1h778oUnEMsuFEx3Su7+gbSzSTTST/8cwofMb
yrHbpfsElXNuB+B2rHY+N8aQEAWF2HjCuUX7+CtaNo96Ys83KZAoJVvD0ofkMXUKO326LPk8qowt
ARKfnmQ6woulH60SEAej1KH19j4POWLPuyjGlMxGZBYiTYFUVWLnC/o1Zy6eAn2MfLgqWcQouwhE
Op0tEZhlOP7C3FLvDH9xKq8+4bF3MpHNam/4o7abLJ3JsZMVZiobrUJBBefWvFGX/sGMeDtxNp3y
igSjxCMgY5WBhpqC0lry7CfjC8k4TplHg1HYIIlEYi40sDC+5rUXzYW19H+TUl/xwTwjpbEztWHG
279JH+Oit7R2N+u8BAOPEXpfK1sgjqq8jAAEt4kctZYyFdheWuSjFagxt4WSd/eMttZChpdVCb0x
To2X7ANkEyOveBL3mpXcEwzg17vLivrmFy4INztPYcxiMzUlLJ2MTTfRZy3GVpNd191jDWzqEMNu
Ko5P3m7ZXF0ao7JtZQAoUXizSFHkLI76laLgRyXAmnsHAMCYhwGn8CECp8jDO1wmGCjqpS9EAe+R
vP5uClet4nLOcjNoW3HG+HtpqcMmobeX7AnAniSntadd9xR9o0PduVfY+TdiJ8i7/1071pkyO2oh
SnNn1gnyoxRMWUacQ4A7PFrzlzRGNkVxAZ+m7LjNt1SFL8gOO1+B1HPSpP1bdAV4osSSdqGfWYMb
VhamVo+8+9t0KismGYuiT1ERYCUjlEMZrBDdr9Gjmts9z2VyxMRkjEoBmDsiBZDPVn9uS2+UOc/W
zahwxQZjT6q209S+Q6QmZiGmlrze+BGmL4Nmz9onjkDyLogxJ4Bfr4tswgVRADjZxlAqktkYbjj8
kyVMHDvJ9q0NkaRFOSWmzbGLtjlPkLEyO5Gdy0xtjhUpq/Nj7EeAtVJhTJFgBMDA0Jgeeubr9yrY
Aor//hXybpcAhBFR9EEIfJh5W2q2K2qrL2AMiaGaJBTeNuPOwPkuvNDF1A0iU4cm9f6qe2lFjDEq
iRkoKoIpgLHHy1OeFY6mJBx83MsSCSTe9x5OWYiK8jckHiWIvjiIhiMbgiNUP1uZB/t+WUiMD91t
CVog3hJpQ+AbwU7MPJHXQbddqPp9YgYLkIsykZarlJ3iKgbgYW0LdmxPWGQY7SrsdODhbvJYYuxF
Gw35PAhIPjRNcdTi0Krb2iP5aF+W+01koLPcG+yKA2KUSjxKkPvW7a7iz5IX2ZJVqhZQkPbKIbAw
su9n2A/a73iTI384UYVIpog1tZLMmKwpG2qEpRSY4gGpqADgS/nJtFuvLa1f6Uney3nb1J8JMoZr
GeQIM+cQ+jjClsFRzr2xCr/HQuVUxOSEQPTjP3qxMy3mrSKpUaDK9EWrG76y3Cu8QHhzOlCRNZMQ
UcEkPeucB3nOg3lBnjJ4KY909575bXIkh6LBFkfpsFwnXwcU5FNHvxV3GX9GZtMLoK0SWNGSohuE
MVeD3nWkpW8k8RAcyrvIwSTH3eTS3W49F9Fp05YoigF+DZ0ulX1vSzBw3BRDD+UzkeswAQmmu4Xm
Lc1R4jW9b8rIihLziEFy2cyQxMbUyOxO4v0sHjW0vE2vl9Vu852+osIEHVMqTjqgQtHB/zapN+Cd
/gacyhFCegcfhHBFhjEi/aykRRQiNu1HAZD113HlxvqzGh2xE8Btg/1lpj54MBmQH0TX8ZZFg7GG
tfLvb6nvG1ObFt20R0l3zUZ0s1q/LpX2alyAtgBwZIOMFmqA9px0eyNqeM19HyzK2wcYkiwSikek
Kgy/VanNRYq+SyzXFu/7BfMxI4gE+uTUtXgyS2yclxdLyovDolU7URmBRL/sxEnm5Fm3T2L1IYyl
qaWShLOMD/n12gr2rVfvE8SvocN7SLICy/LMGJqhzKZunlXTjqTbWfKqY1L86AfejCHrjlgqTLwg
TBFSwyUx7S4jnyOgTlqNnl9hgRTnfc8qBkNHZW6wDpo5CEPQUZLmVg10SxAWm/T9FVBLnbHB3Cyd
LBgnjuhy2GMBueZsIZJmQnKLILC05LYPwp3WTi5HQVinwHLHiMWSz4teY5GFXbrhtWjrXnLT7HoH
OPjAlQX6+Y7bOkXN1doCsBQZ6TCCJI/VWYNbddHw/0XZma4KlObmvrzh4QN/SKaytBj1jwRNNutc
Md/eBclgUzDFGBCh5V6OMJ7O8+Yf6jMsPcYDhUE0Kn1l/qKn/aRI6OFkxf6EVnILUZlvJDaXKBVA
9kCRllE0LCvSYOWYoEWoNYXEAgQUDdGzNQEvf/q0PKlOkjujYwTYycl7hrO+j7K5psgIzaCmSlgW
OFYdg1e5so/V2pL6e1nw6/zusoBu2ZI1KUbLs0jV9TCDGmjz1FptPd01WXToiqSwuo6ncx8iGIYx
tjQtAvG9NFVYLvqOjL7EbuCUL3S70auK7Xt2j9dW7i021YwY25Lb2bnM7ZatWXHLVqvJ3IrKkEI3
xjbZRxLg0gvApgup0xWV3aZwYbrgTyWvwLzppdZ0GeeftLPZdcC+RVolLXzF6wEQVBd25wa9TXNU
WJv2/TKnXJKMWW2XqdWWDDI0YINN6iYPRWeplmYFFmAlvoXOwEtvbxnUNY+MmiizIRWNLJtw9Qep
doXmXuANc/JIMHqBxcxCSABqahdSaoczOSlK5UwxD3CER4axoGQmnRiiE9Mm8UuufJGLT1L14/L1
0MP4aFM0AKhrpomFeYzhVEts3kmohrfyXWI+jTwgj20Lcv59xlAOEpr3GwksNNNkVdmV0ocWwdbT
EFvksdzuMjM8YowNKWWhb5MEzCxxYqeqas2dJ43YithHbi58u0xs0+do5DdrLBQFkXulTVvImXj4
pUiNC2RZ5GhQFuUE0x/akN/slSbKeHVhqRBQ7t6Ht10xa2Wp0mvC3g0KDqkdyC7BwoW+grmSbCxa
f5EG9698uLaiy+jSmOjhaE4ddTnNHu3HyDzkV3SbY+bzgsnNy1uRYnQKK58AckfjoDo6lcgGBH6t
Pplwp0pROH9zdbpIVFRsCBIrjNT3vayQccFx9gfNJx5N1wc77FB621n7bzuT3u5uRYxRgUjoq3Js
0AzYy1+a2g/Mm7jxLzO0aSh0zHJBHiEcLHYeuvHFUplaBOKR6aZF7yoGtp2WCkcMN43FigxzRUEk
BGaBfIAN3BKrIs8k4oCjfSil/DqrMyOMxRvMrggSRTLtnFjFHkGqk/tKZ0WLE3imT/vGyBdaIR+5
0Aab7yYo1+8zZGRCL1CZVHucYfyZdtxnCAayb+XewMgZzyhuev8VKUYi8lmLtAnY+XiiYVb/mAJk
XPOSA2+y7UNrw6/T1FVJJipdScbYw2pJ+qkUA+rtB2dyNDs/yI8Y2HMyaywRpqaOKFoRJ/e6bav0
31TZB03bi1FXirhDuj2e3Bg+TetN3zQnkLA+HqBEbnIquPjJ2+Z4RZYRztlMg7QkONT2p+HLLnag
YxE1sET+i1KfmWQEVcrHWRkEEUotoAts8eR0scr+6bJa/0Emz1QYmYzkpUP/Mo5SKm704E43vM7A
87d96IQHwfwhLtaMqhEPi3jbmpypsuJZCMIUvD0VdfmRzMZj2ip38yLyuOPRYcQz1DM1LkQ8oko3
KS3tcIM2Jq8BopN8M7mPj8mB94LaJGjouiyqGtoP2Rd+PsethF5wtGXX36v02SyOQ8Frg+HRYDxm
V0tNOlWgIcSGFU+tLZaD1fecktumJTZVguUQNOXE4hTqWBeuJxHeD8F8NzSf84Jj6Te5WP0+I96l
1GASJ0fYVudAOKixgJxUFkJe67KAb7/DVnQYAc9moY4SAjrJfrkCfG7nkGcF0yLaF2iWE9137mJ3
FibN6WuhOYUeL1dOGfkQ/64+gJH1YZJ6M6TxqZo3D1EXHMNc/Fwu0ykWO07UQXm5RIoR99bMo7lO
qTJrsbWor+18qCbiolG5mJ8vnytHPNgEvaBrgVQNiKV6o1x2fSR1t5EuNRxLv+nGzmfHVsuVPhOH
ZlJocIiBkUO361yKlfJvsT/fvNiKDPNmDUo17xX6Vk7Lz9n4I9Oem4HDybbzMFFZw/I/AnxU5m7S
akzCLoQ5F/1fAaFyDx+Juit6SLDK7PLtbCvXb2LsdJ2GmnI8d5A5UfKJ8Sk00OPDyabwGGLxsJMo
LkYthRkabbnBSgXsbtyrlvGKjsZ/sE6ExxHzPAmWKBvRYon3sHxlpp/S5bpJOdlZLkdU5lddS6kW
pYVCTw1lu6/1lLROUKNbQpmD1w5bqi0pywBsKDTYJD7X0a6XhcXqEi1El55SceRlg1/gpaAApaKH
Dhk5xmp0ijG0QQV+M+m2qA7BeEwIxztuk1DQoicS+uRjSDQki9s4gLVY6sHOw9lPR4BGiNnusixu
xYgggYTiG2C7+KEXcJLmUIrwipV9CrOk2YkXnxTMe9G4CeG2E/7rUQ2q0LooUR9MsK3qLWO0uklB
LQWt7mbYDbl1U711dEM4llLJyQZsSsyaDiMxRCN1J7bQAflucujU7vKUop1ndKTP4o4b9tILYc27
LqIYKiqAYcU+4/fyKXXmNBFagZIat2sc2tELtFQnLTHA2jqLrR/6Z3QS4VQLdHFcvsUNYcGJnmnT
v69ONA7icpAFyKMSfE2T25h8D3iYMFvGXoe0K5oi6ng3MySGWZEDKQd7sh/4oz8A3LHGPnSesd9y
krqEN7kBlHtRZ0dEOmEIkL+D2OuLN6l+RrALSdh1TWZPMW9iffO1uSbGWP0FTdBKWoEn+koxPdNq
rzHa7VUu7bipvfxTaNP+Cl6mY+u2TANjdKjCq8qH8nlWYNP8hNjOnghazLJPpPuaGy+XJWLrHE1D
04goGYZksIOd47xg94aOc1Tr2BHl51n3y/ZTJIToJ76/TGqbnTMppmw9I0eZoRwPSyXeigM2hLup
yXNn9DdY5TKhWoYmabKI/drvBRzTlf2CPfJgB6MpGK4cdjPelPbkdveVH7iXGaKaeokYIxZqCAxw
NZpwPwC5E6xoCOFnMMkWPFyms3lwZ6bYzoKsFbp8GkGnXhovW1RUAEWvSkoOO1shrmkqRJYlBS8F
dmApL5o50yg7XXkTTidjHmyClUZA27zMzvaxnemwd1RmRUIWeJIpfSzlz0axv/z7m/bcBIIcMSQR
/7E1/lFQlkrrQADbaoDi6SwYUZa/q1a9rw6hxysHb7NzpsawE8gpjCpNY5TGMZSu9OT1Mjvbt3/+
fUbKZhUzu8IC7zTgWuSndvANlZNO2zQC5wNjq1yyHsK+YU8jamqVoxTP0lRgpWlgGeKMFiRO6/pW
oeddUEQPdOWEeqXIg5RGLPqD4UtXmVPaqE1maKgiwOYo7L+4oHf06AGv6I35QKZSRRiRlF9S4Ufb
c9TzD6HROcpjHsFjE6SqTBVHPaFJrP9MB4OGo3G1+NF1ci+jNdLc/4VveMcUvdIVU5mcFLIxQsbD
XjjIRXejTKhkDyanS4QKF2PiQOZ31McmjAM1yJIAcI14d//aEvIPt3Rt2O13dJg7qnSxAkAZ6Ag7
pHN3y066pnM6FDUlevzX+vSOFHNb9Tx2YU8rWWUZWmH5qLV3qKFeprFhE97RYG6HhJqsxSkkIo7v
lPBk9JxHDu/3GZsjkSRojBi3ryyTvySSrw8lx4rySDBmJ1eLrm9zkJizpzG+ysx/OZOA4H59ROyw
T9IHAwF6lmkbw021nESSc3JGf7Azv2WX3aAyzWbUZynl4DC7gBbxhiMBcuroSW7jRz+4BWyaX/ig
K5KKTkMT8eiH7tvQnMehRCgAesLD/xeLvOoznc6PPW7FbcMtoIPtTI25n7iRxbmR3rgzX9uf+b1k
0WeE8pJ9Bsz90Tzw452NAGFNkp20lJJSUpuYMqgtV1mJkkAKkJ9GcoEv+O8fKu9IMbGiKopdHWsD
YoQGXXJZ+Nya9XWrZ18v6ynnEN8iiZUVLYJYSlNpNO0qPC7mcU6vEpWTgd3wre84Ud4b6mBcysHE
nnC7WLTXWSB4rcyvAhkrB+8kN+sLiSP3m4p7Fgx2vnII9DQqdPAkoyZazU5W8vwd/eQLgv7mD1en
NuZLIgYGLkcFij/x0KsBwRMxc475HyBv8x6t24osSyJS/OgywhLH90e4hBqGDvIe9Ii1eJibcped
4RSzjSl3J3H/QQvVpqSvKFJVX3FoRHOuqAHOcDQxNDoMVq3twm4nGbz9rFuxKoCWYS8kQ1fxXmEc
39TEaSE3VDyeiys09fnRTfEk95b6KmP9zcKbQviwGvzN7K7osd5PaCKjXsAZYmNh17ty61XedDSc
0RO/ZGi7Ex3yo8oA+CRjPpzXT7+pDCvqjF8cVLHoFBOSU9R7BGR91nhLe9VPty1eNZdV+w9Scz5Z
xkdGYYsGZqoHjTPbyXcVO0BQIbDk0pLfmlwzHsFNxVsxx1hkhIAdqQVcJaDnu1dAGCNismnLADZR
9894V3vRZPFqt5sW7EyUzeCXcmSGFXXTpGgdI9uXo+KkhGMmP8xKMlLDZvDzhfbAdUh7E2t0u0/L
Tr2d4UaHR15aZ6uSudYHdqEQmrMFgaDBHflo0e72ghUfwtPsaV55w22W2bwwpBWBqKoaosZu9lWa
pC41jSYLXgaMY2o/JpTYu0N5lV3PV51dAN2TY5u3DxJjSwRzApgpeWN/ZViyepmniB6kciN5rSUd
iyeYTbc58eRiq/MUkw9nSpT5FSWIQ1oYBULQMLPmn8ah9acjJsTL1/E139OtRbVoke+XdW77QH/T
fAOlWNMMEkMdI6pyRmK11Yuh84I6HgXGXPZoM1XCFlwFgCDXs5NZ/0UX+frcZMZAEmDCFKSAs5GA
6tBNs5UbuaNkAk8SNp3o+X5kxhTmRiMuekpdjG3eLE7u5qfsabBpL2n5gBk0Tri9bQ5X9BhzGBgN
KSR6csIOjUU7iif6qvwfad+xJDfOdPtEjKA3W7ry1V4tacOQpfcGJJ/+P+j5roqD5hBX0mI2o4jO
SjCRmUhzzgP193R0lZeerrqlhTTWF2pjLOoVpBUgpgZRx16dpeuk1s/bBrfuLm5y2NLYAJZaIy1w
haO2Ocqt9lXKE0exgkvTKU5g5g9aPN1LPV6RlvpkGcVuWz5HTYXJTIQxjIAoSNuBxakej7J8NoL9
tojVkLnQkElFQCWs91EOESYA6STjkUyNPSWCHZAPVcdjwOHpQ412cYHDOmrFnlYakyC1W/U1xPxW
i3b7tko8KfSSL6TITaO0VgyV9BY15/olBGDLkHIqF+ueAmkVRgHRGGMbBEJDZL1WoUqVDLaZ53Yk
cgpZq0micpPA2PiM5bkQVk6hP79mqJSNpPGN1DO0yN8+L44gNsaPuRWGcY8Y30UvkfGoZyhodgSc
jLzwxDkzNsxLrST0poHbRPLYlgTJDjROpfE/AuCvQ2Pjeyem1tgDVARub0J8l04VpgF0X+Su4/EO
jTHlMe0tPe8gSC8me9C9Dss5c/Uz6GSONfMOjbHmNsqBo09HAsgE7FTwD3S8UaH/8N23Q6MXanFh
5qju+4lOv1DYoQm9p9LJncBXAJKaeX1n815cqyqp6KBo2JPTDJZZqYrrOagLPPSTcLbHPDwJasOp
YL1b6n1LKRcy2PinEIxRmqj4EUc90uoMaOzPyj706EBPft/tMsf0wFHkRxyfva6cJuqSgaaaxL5e
yz5LtBTdNkdX8qNpJp4sC+72hV11cOovEWweJIVVlAGjF50uc3qITfIi14iC2nDYFrMaGhZimOgT
zlXYxLTPgS0gO9IuRfiiW4+mCdDn5LeJWv/5XjedmDhUmFql9BbMPDnPfowFDRBiuzpY5y60nBaA
fINzr9Zj+0I95gbnpo4iV0EtpJq9YCr9cUr8JgPyQOMMQeLEuuxpkuKpsvW6fbA0F3pX4FhIZq60
RnJkskC8dWZJ9VvtBEKRLK7tGJREShXaMxk4uq46K7ojYGgmph1U+u/LCy7nOiIiDCYsfgzWvqKP
RzW0hZ4naP39v5DEXLu+kBPQmA702gUPUuZgWv9U7kYsMXpaiue/9YbPal5Dt77jd7TXPdlCPJOF
hkqC9o+Bk23m0iWSfCXB+NIFykucDz+0WHPNefxRiWpm47kJBJLEzzQgJYwpJw69w8d7M2fdktDq
xC4BtoH/feLAdwjlMsSJFx+T+A0jBNAxXwt0bt6sWvz4z0pX5oi+jPLtH4x2ga/m/4k3WOAJIE9P
E6EeImhSW0jvYnT4+6TimNWqg1hIYRxEg0qdEmo47XgqPXVS9hhS8k3A41hG+SDmNc+nr/q9hTzW
RwRNMZV492LPtwhpuv95yIjspOmc2bHVA4S+6kV71rLaSaUpdoQJQ1Fi0E/+bESZrwUGyCvbJjrN
SlxyfPLqWRgYcEffQZUwMfLvD65NTWkIE/LBKE/uJaBkiyUm3GLZnQDIAXZQb9uFrEaZhTgmOTSz
OiEiWhBOEA6JK4diZVdy2XOUWr/ONzFsF6UO4gY3CFp1ruTT7dLgU3A2/HlvONZlcoGt4FsAZ0ld
y60NjnWt53IL4Yx5YfFUNaIYwtP0Sc0+qGPl9r0baI2dyMdx/DRIIDywPmwf7HpYMCw6E2OicsOu
OM2T1sy1DiOj06QDtnb92Gm80RuuyYPEKd6vGbQkoYyiyaquSCL994Vfjmc5E6sK3rIUroJyGVo/
4emzaiiLO8M4ohmoI8FIB3BqYXDwoNxLXCb3VdNfiKA/YaGFNZe6loZI661ENPxSVDpHCxX0wLQU
Xwyrd45sVeFu+zutHd3SwzFHJxAhFXQVQs3+XOazLeTH0vyjl+RCMyZuiolsxFmCW2a1aA2Q72lD
MMvJI8paL9IvxNADXhxgl04RSQIY+ugbHymZtHLRbcnpHEyau7waOe/gGEc1jbGho8qFh6v6Pcou
avQyl1/+7tswzikg0Vi2dAIHo8xOQ6xjZ2ansJT3fyXmzX8sjs1SK/gH2tS3UoD1hD/NGFNy0uxs
S1m9QDcvxE6wqaNiziEd+UpraVeEpp+akvdXIli87W4Ms7CXIcJIsUozqlHiG43CgwZZ/fA3RdhZ
i0ozhmKgtWGSJ2fVbI5KHfpp3vrbyvDE0H9ffBWgisizJOHOVBoWr7LGq+SHuOHB5XK+isHcTICv
alZeobw5Cg2Y39JDL/MecjxFmFsJioEgMGrcSqFXPUCue5nQ+QPgKn//vBYx4A2VbXFeQxFUUZ9D
E1Oa7b5V7Q6L6UCs4UTTNW2WYphrjxnNUcqtCneyHXeSHuyFyXzqAx5rMkcMW7EEymau9hMiGojF
7L6766SHJuLpsprmL5RhQW7iOAI13gwp8138JQQUWX7RrmCC/EDOmUdOfxmmFSbAyVXdahNNtizy
FAxf1T5yS4W3g7QaBZZKMRenC+K51dDMf8OCeMMUvAx2Z+fYyZz2Gudtz/tOzP2JJ9RGpahFGyLR
gKyWNV0KfLUo174kUW/woBC4ujF3qQ+DSR4a6BYdiCd69a7p7HmnAb0TzJP7/Ov2lVpzDsuTZGxd
Dkshmam0ovmkzZdM+vh3f5+Jb32RjoNMeyuS2O+tfAZbscF5QK4mvwsd2K3+pC3zWKYmLu/0I15W
B0qTBDBZriXQL80WI5aCmCw7RpksRGjApzEeG/MhNXZycUeGD391ZGwvtBkkcDEB9cPpJvOCp+tB
EgdORsj56uxWpVkW3WRQ11OYn7v6WiW85yd9Xm6dFOMGil4eBtIgIGRn/UjxMUF1j3Ev1R//ME1b
fhbGGwRzV2WyBG3wzHOmGOw2wxd9+r79VXiOlC0MtSbYsTCXTVVqDkNpaz7YbXbAnsm+0NEX4cBr
ivM+EuMIxrwo9CSAwLT/OoB3mfA+En3PbH0k5u6XKdY5phrnpgJWBvWWJ/2QnfBqxFRG8mC58Svn
BHkKMb7AMuUsC2P4AvE4nyVbewX24KtxAUuWk96ZuV2gdrktkuO6WUo+sxvnCLO5qLrkvY8Vme9A
GUV2ze3ocsydXQ+c26q0ih6fKjpUB7Kb97GDFakdzhH8W7xXCecY2T1BtR9bKaadQWCneG1ZHqLx
D9ZElcWN0qjlLBKtSBirohtwbpH8I9O8JJmcorrKw308XQmmaHjgPKtz20uBVOeFwEIt9DKSYYrS
kwH2atlTTopb75Srshvqt9nj4Mo7R96NZvejpr4x1F6EluGX6Dnex0cBcKLGZXZ6Cnlw5IHovgMN
poXOpZJMItFaiUAq2omfHuTKia+zi4WYU3ecXUogNdriQQO2E2pxoOYihwqXQuEUUTgBTGNcCvoe
ZT5RjefC3KcavKVYPgtzvB+6zt++ejxRjHPJxux/r45W1z9Eg7obJuJp0XCQJpnjWHi3nPErTWxZ
QifCeMb5tW0+k+xzwC1v8NIy9m2LmuWkmXQDMjp3Hykm/ngK/Di2gWFKZ4q97dNbVwnU9ig3KZbJ
5gBGYxAxG/GhKuNgqXtMZfe8tGn9A91EMFcuEuV2SgJM1wRlbMvJdw0HOMsfg0r4Iyd8E0R1Xdxt
qwRAatlBF0X7lqhfCHkFV/wfPdluMqiySxl4SElmCRnx8DhHn4TGj4SGI2PdX8gigMok3TBlkbGz
usuDqqxyZACWLTqKT7dFsWU2AxutPuj7lNuaWDe6m0S2bKNiOUIeE0gUH3qPJhwCmOE9WmIF0PLB
UNxtq1t3wwt5zKUlgz4Fali8zeljdwZx7PKtBdGxHzoZ8PsNV3nSOVnIajRbiGQOtSzqJJsrPLaL
8H7OD0X2jaMTjVXvspybALYDLIa5MoGUkA6fjuDLxLaom4J3SbeFXYc9xHK/LY+60C1xzBuhjSJ9
UgW8Fq16AvxBZCf9KRMBDI/x5YpwltrXnz4L5WhisrB7ecbEANFgIC34iCiBZe9TtQqHFyxXvcVC
EJMR9F2Xy13XIECH6amPwjNJWy8Lw1fLrDgnyBPFOKYhlUki0WuWto+TcNClSx3sx/px+zvxbF1m
3JIyaiUxTIgZPk4O5VEd999Gp3utvPqgnkWb7HnEpjzFGCeFQkwSNgVMw5zl2q4T+dKKtZ11+Z0a
zC3HW71NR743RKAdWNhA0DW2H6Ua7SQMBvTTL+jTH+oP4an+0j82d9md4DR74DlKroEWMzmpp94v
8GDunMnOdukd74qvBjP59kuYK4H9nFjNBPwSSQauFEADhOZ7qB62v+e6H7kJYW4CiZROERRcc2nE
5RaiO9SHOYb5H+74JoP5gLWiG6GYIWRS/i/xC6X4S88ixauimPd/sKStAOb+1wdkk7VWlAVh6BCg
E+IbseXLgXqoI4VTPuEdHOPztTYUCj2Dz0+qT1J/H0pPf/dhGAdf0BUtQ8WHGZvRHhE1efUS3mdh
h/JiY+gDtYR9AVsetAAjcA4oC2wCXEc+vTznuNjBvCJE8bEN4QjnLkjsRm9TG1n1H3SFFp+eHc2T
xV5pCDVmNd235VnT/EnnfHbOpWSnLpRBBf+hCWcUdrEnl9NhmPovcjd/2P76/5E0/bJii/HmgRqB
t8qCKp1LsPqXgpkeA3P70aFsRNmFxyq+BhCBW2MAWh7zZJgwYOSp1hBjGitF5vyt/mD47WU8xEdq
fHb+kcJu0j3WqrZD1+CNdVM39t7h3iQzAaUOjHyaIphh3GXDjgS1aOuhFnjg05VdrVcFV41JYosC
soHZDHVXBOa7G06WyHH962eO4g12DjFbZ7EsHaGRNuFY0gaGP/vBEVyMT5TmITwYx+xY/ODhqKxe
CSQawCtULaTFzA2XTKEt6gKfOBQ/a9KnSdtxbGjVVn8JwPbZv7Oc2kw1lMLgosIPwtN8Vx0Ut9xp
j+Jd9RNEz27qh/7vL3UbmFfGWAOGG6ASS3JeJhPmRzv6MdPuQU31Q9D0x7mIOYPLKyMU/5bD5FVS
I3ZyKGX/VI7oozI8WLs/xTD5tyjGPpsKww2yAavoO8OOk9zrqsSOC94jgv1YwLvVNMBXypjTAE6r
wgRJo+4TU+u70Q3HFzHOMIBymZTP2xZBLWp51f6RASBYAALiP5ZdB7ifcV5bAXF74VxmGLIMersU
7xSQWcnVXZdGTpo8b4tkjfwfkXiMqyrMAbSRjA0mQOcqi2F0AxG4pnp5n1a8p8O7e8vKYHwXydSE
JHj3u4Ov+LojgZGzAOD/7HUAtTGvPHnvJu9YeYxFFBMyekPTiCseGx+r2dg1dGqILWsb2fdh9Nr7
aj87lQ3qRC94/N3qLCuesRS1roM6zprRzadyF3XEUXrzNMg897FukLcvx+RRiVoaWMESQRAvuyNm
zgPtUbN4Tfb1b4etUWwsYXRPYuHoCqlPBpDS4tsF9YepzHbi2F6lYbRTJdHtLBCeoyawuzh5zktt
hzVCtwm/ykLCi0LUF767GrffwZa81WaUwxx7WW5yqK/KvtvT0fTuUji/6yHfvt5CEJPVd6QiIFqD
wk3zDGp6J26O+H+cUEaTzy1tmKw+EsCjNeUTTlXIr7UZHKfG8roUq1kZ8Rp0/ytTc7cvOrW6LZHM
RQ/HtEtG+iGjcXJKfKdOHwHB0l2mIXK2Rb3LXNkzZC680eUgL8Ginms9EU9Grxf5Acj4fOCdedFx
5p0mTzXmvkuZroPrOhndMdhp0V2d3afRNbK4hbJV97wwDeZiD/OAscDOIrBByTd/SKhzxw8D3Xms
PNO2jo0THYENCgaT5iXljcfzhDPXXTYasSgJvl9yMI/pMd7RtqO85211rnqVhY7Mswl88ihk9ynC
3Pw5KSkbw65OebH03VApayBMagXohWyehXF0Wy/YZYfJm33RS73h1OzrzKE1LPkU+g1951x5i4Pv
chNGOFvyTuRsKOcpBpMOsKjbK/YUdynCgnxudjVnRYx+lI1Lx6Zb0lDEndjjo+mqCWzml04+lto9
lgzy9HdLZqxWjEtptHwykD8gkAe925u124vhIS26nZFnl1EcXhO9PWdj6Q+jxZHNMU2dcS1tV5hJ
T++FeNT8DNW65g19lWeanGvOks70Ql+3ogmn2VR4BTfAPLHuxvk5Up7+zn3pjD9pKqJ0pYE0rHNF
B6hrTpjaqaPa+XPpg9H+eVvcerqiYEscQVYTZbYpMlZpMs9WAWBI4BkKbnRpGyDOA4LipLvKQ4BM
JXTCo+pS9KrU/6NTXUhnPl4iGElKYiRL+vA5AJHeqHZHqRJ58Zv+mXc3YSGGDQnTXHaphBywP1pP
lKSi26NHCPKV9iwcmx1Pq1U3thDHfEIdAzpNlc2jq+TTgxVpRz0cHNMqOKZCf/WWVkxEkNu6G+RR
wadTjyoGgbgze6sOZKEH4/UHdKyBaVjiVmM4K04PZprasvQzUp/VntNEfVdiePMgiq4BJQSYFlhe
g7KLovuIub0AOA/U7IsD7SikD8Orel+D0glYjafaR93JL7nTR+tneBPLRJwIxl9UEaK3FiSh3alh
bw8Cb1f33TIgqxwbccxIrGbxLXZrfvUUHBqwR1ve6Jh2sB+8cTftre/tT3zA313EYSSzjRqD1EIw
SrCRGAiOQdDZSgiM/sLZ9iLrhvLrFN/gzRcfD2WZHizVMoLaLIBe/Bq1mV0Mrpj6E7dpzJPFhJpW
mAUp0vDySOe7oDDsEPPwtfFVF2O7TXi5wmpwuVmlzPinpuyKSFeQkATlqQTwatmJtjE7UqDaRpHb
4zTaU5j426e57j5up8l4Kz2p877o4a1m6T6vA8dAXbzmss7yzpFxUsB1t8wsgRTxGAOQLr5gHN9P
nfmhgM+XUOhN3eRiznbDM5bV58fiTBm3JRkBqk4TIo4WiV5hfK/6c6phiyd+yRtPqzlVjfU35EIc
41imQioLoxGIC77Z2bdAcgNk2/0Nj3EnPG9/vnfQJG93TtWxiEpLNQbryhRltNohQwSXd3TYNPW6
feZHQJCiqWXuK+S3F5pZiYwXa/ROtZoAYTSrwbU5PBnc1bfVF/BCJ8aDqWYMQocEL+AUy4QDqr/N
niLkpD6PE2bVOm6CWIfV6kpGAjy4Xbl9rNSzWfiTEtnZDNp787ntfmx/q9VLAPZeCatWKsCWGeNI
mlEAFAQKUEYXOrXe2FK5a8NPpnXXypz2w2oC+UuUJDJm3weN0LRFjnei0dpNJmFjZLat8KCInLT/
Xf/6zRpukt4eyAtvbOTmIBAVD+B/MIZu34qHZrTqqBaCGO8YktiUMgGuWKsfzOCxTM+txsnuV+Pz
QgTjC5tQsowgN6GLWZ3VPgeKv3nYtoF3TWv2vBhPiJlQU6jLnr4Hu7My2AW6XZqXxvaZlulKt/vx
ZH3flslTizGGaFQk1ZjglLoZKNuhaifD47aE9TLI4uQY027LedaKjL7+LpRBqt7ph85Onym7IajE
7W1pHON+S4AWJieWYzQB2Iq4dQ6C3eCnlqNonD4kKse2V73DQinGDYVDTGKZICNNAPA+7IvmISeH
xshcZXzuu5/bSnE+EuuKFK0UYt1AnaAcXzLpOdY4fQre32eKfXVtiErbQplQwTx6ga3/jFcM43yX
t+nJxXdJ0QwbcgKnI0y1o0Q7C5+oi55M0ds+Ko4nYPMkPZvksDfpFZqPgrIjxB8LziPuHUcOc01Z
rnqxBofi0NMk0wHL+jkB+LnxNfEFRwPfeoohNTu/F+3YVa/NS+gq9zPnubUdK9CM+fcLJcnqVO97
6BgLgZ9o1QloB74skmNd/WhzXhL4jj6MVZdxEXNrDGqTEqj61APrXTnB3E9qZc/Xye+uFdgTTA+9
Jl78XS8I3K4YC9wV5F3c5DJMRupt+RiepL11ij3BQQ3i7m2qHEww9UfRL91qZ7mNv21I6+naQjyT
ynSKprZlja+Mp+aReCpa2+L9jIdS5+S+wJ375hku41A0qa1rqcUpW9ZLN6Z23F6inBP51wuON51Y
FK8+DwkBgg5xh4/Sk+RjCNsx74H1cVITuwYlBiiLn2LUVqj18kD8OQqyC3FiFiUohyMZmNTnMPre
6ad4Cjjen+OVFeZJlssDplE13IxKmf1W3k3Wz0Qq7QEcbZPidT0nYPNUYtIO7F32EpHxKKtAjlEG
nwNAuasxxxB5QqjzXnhOI4mV0ALAoCv2Q2W3RfcUtO1Omn4b4oC55wr9IQtBjRSJU2rCLw++8C14
NF9GsGK5rQPCegF9C+P4rTmBqeDYPWAbhhNOeUoyPsaawbaQdyhU1YAbDLDFPpQ/U/Jh+0rzPIrC
ZCLK3GkRJtSQJj4FlxnYr8fca3+gBOeUh8EZ9pVmAyQS62V00dD6rj1vy+cpyXgUIS2CNlCR47fl
N1X4qWgf445zjpzQwBJMik2Wp+B+QnE4Fe0M9OctcbADZAeqYlcCx/z/4zwVA0jBwPVU2YWDSoym
Ka7Ef/L7C1BYbbCuo1CcuIKj0w0Z4GEgAGImh+8v13OWm2zmMDV5ktW5gMWM0Rd12gkVb7d2/Wvd
BDAOeQ7DtktMA826rAKE/YvWJsDh/s356H/u3C8hbBOGGAIGfWpoIZLwoINpRA144AD06rwrzoJH
+n8fiW2+CBJozd+yhRprKbU+7dRGepwV4XOf686fGPhNFON+zbQeU0OANlL5SSUXcfTj6uO2CJ42
jMtV1KLKBpX2/4RLYTxD1jD6Aw8hgCeF8blDKellUiWjm8XiaQjLQ12Rr1LZualVudsKrd/Y25kx
XhckhL2gisjt4+kiaZ+tL5nxsRN+mC2vrs25MDrVeeHeyaRZQlHj5Ci2neLGnun2aFIpuzdYMW/w
eY9y3iEy3hZ2ENRACCUuFi48ufJNAbsVgF4dd9snuF7mWlg44wryOQXSHK2NEit8SNvBK+cEQDK1
BzbHT6Fefu0Mc1c3+utYA6s/m84aHGQu5Q+KJnJ+C3UKW5eNcRqNVutRIcMqKWYOZUXCK2SXHHnL
o+t1/JvKLJGMgLkCywoghzhC6E0fIkz2BC75RJmyJhf7bdfZK32EgN9GFv/HY2FxCfOHYLJiK+ym
khZlKtRoKQEZk9IiNNPjKH9S29mdck6AWTfZmyzGgkYtTgWQbqDo3Vwr5bnn1XTWXfzt7zOGU09W
gIYIUqsKIGlz1O+HvNu3VuhvG+j6RbiJYYwijdvCCrsZXPQ/yuSgYhak+mxUnNyec1Zsap9bZEil
GuXKLn0cyIs1ciaK/6M49UsLNn/v0XWoUwGTf9MDiQBnR+Exh30DlL5je9CfgG2zQ0eHEx85X4hN
6MVEyHRtQGEvBh9ttbfKb0PDq8vTr/z+zt4UY0JKTJQoExqkZRTai+xEB5ub+1i1g+fwnB+sY4Yt
3+BqXoUDD8abpx39pguXPMhdQgYZrXxiXZVyLyWvXckpVvyHc7xpx8SXRgqLPhZxgubn5BDs6FZD
JNrmWdpNruLlvvk4f9o291VL1EUw74jANAXdwr+1koQJzIcpsuwCr0qzuSrE4OQZ6+5vIYK5uG0n
znMrKASxzNwRp/E7N3umhJKBq7uol4p+fKZzlaDL5Lik1U+mq9AOmFsaODL+rZxQilEUDChK9Hqa
gXCgPc1Z8H0OeMim61XThSDmu5V5NQ0oB9PeTXpV3BHs6Y1XHuhgVejyZjX/40Ax4I00XlEs1quH
oGZJ5qClBxo+yl7il6WvEyeVffUeLLVvnO2j6Q2DJ2lO8oO3f7ZebNFv8pljVetGskqzx9vzW206
/zPT13k3+UDmBPEpdzJi3UhvAtlsqK+RRuZ4uhTKudQnp7d6jpFSr/7OrSxUYq5BAVods6wQvGbl
5zTux+Y4lN+C+qIBBUiYTxIPbmr9pi8EMpdCjcpUxEoY/Jgf7OLTvB/ssnAovSp9h2FENLe50Air
oW0hkwltFZDmOlVAwUXVaDvu3CIPqb6qdnWCf/ErO9nnPtmXX//Ew/z6eGysK4ZmjBLAa7opUfwx
w1Z9nez/TgRTEo/FQjejZCKugQ1PEYyAtTh72yLWJ/CAjaxbloU2HEufaNQtETKTDp2npUMkYsuZ
9jiVwGd246zaZWBUNlPAlRoOSeeXbeGrfmwhmzGWjCSZWUaI5lJqoj72gOU6uzU4oXX1ki2EMNYx
CLFF0gD5VTbf0zcAQO7/Sgs2DQZrhJCHJjKrSjlr6i6f/MzkBNBVC7/pYDCGoOpIq5IUhqBoZ7W9
m8hJSHcY4eJost5UWMhh3s5GDShrmUCV1iNecCx8Ya8fdad9Gfamq9q9q4H6/IX4syfVNp+weD3e
LOQzWVDZjgHGIfAOrb3yS7qfTxTkRAc6L3UdPH/PMQwWgW8yJ6UsezwN1ewp6f3uj7pAC2WY4Fn3
SHvGGB8tF5S93NU7KbC8vKw5Ln49JzaAjapZOmiD2ZKpOOhSR5SRFsCCXecTL92XF8HJz53Xnuku
WujywPje2h7v4spNJlsyshTsxqQ9nn6UIkh2gOxz3wKPli5NAV+XvuuB8yN+K65vJJ875WAd1NPk
0mSIN9O1/hl/qc+WltoxRl+XrngoyTnGSF6vcBz9+uW7CWAuRamS1CpCnK/evwTivsEMlwBup67g
PJ7WK5mLQ2WsvyBRULY0HTBfBld20Bh5sfzWMUo3PKdn2m3SX5NLgoa1dui4HEK8c6T/vngHSPow
pLmKd0AqfrYEDCH9STBbaMdcB0MEeX3S427L0+dGvbOih203TIPFlkkyyZSZZ5NgyehdBSZYq9qd
Yhw0+SWMT7EkYQXy57a09QnNhTpMZmU0fWg16purlPzm3H2nvMPiAYNjdvwc7RsneTC98I47MU+t
bUtNJmZatdaPXYu0gw6qkZfAxSjQHbZ+HPEUoAfK0XI1f1xoyQRPeZ6NvG3gIwsLF3141oGblKLB
XLzSJijmoD+qfnYMP+Fiu7ypkPV8/CacDawtmOXB+z7QXtDktY+tQ4kwVDc8iH7hyV+5eSS9XxtH
y0bZQGtT0utvn1Txu/vMxwet7MEZnWhfPgGh33rmHC/nYxqMayGaBKIP+uIwngwb439ucMA0MaBe
QPTx+mfx7pcfY9cLA8z+1XWGC25Nyd6MKl9pjJdthTiukg2pPdFjqxKR0A1Cdwna6dDNxRl9mxfJ
0HimyftajD8ZgDfbKxruu9F4Q+91+otJfE3BbOoukmXbEAp7yH+kqR/1pReK37Y1/Y9U5XaajLuJ
sZqaFQY+HR0ro/igBTAvBmfyFY/efI40muBtmSbjbeQkUluUoLDudMZbzlVOwSF1iF9ds+MfdUEX
t451MFpUGbGOK291aPCe2/k68KhM1qc5FjIYt9JnQi0NPeq35Dg5+ZWCbNOZUJB37WZ62XzhU7Lj
NTnWBw9uUt/BlQhpF8UxAjlWhvWj7IlAJZSPNNBKGEBPvlLiweApa+FMm0v9dfsTcjwpy09cZmNT
AJadLqyN53ZnHgh2xtR9z4mynBtoMh5lSpSgaKcItUr0ItPguwkWkzC5M7sP2+rQ27VhkCaTq9SJ
MZF6oGHI7D1QontBYHqtGbh/J4ZJSipRK+poQNJQFZ9S07RzgmERbiznuBKWllXH6v+UYTsYDRM4
/ifKN6ufrYtpS15yDK4dD4CX3tatw2N8h5pZeq1ZCGw5eTHLR0l4AO9xRijR12hvHyDP7BjHURCx
yqQEXlKfnUE/9H3iJOBZkXPRJXXtjql4X0kaRyjPOBgXYoRJO0gxjNAoK1ABXAg2LQyZM2VAP/3W
ITI+pMysBDMaCGe6uI+jR4FHxcdR4h3kS2iGCmCSMcQpFrY+nIzmNdB4L26OEizUS1ircaIHUALE
NbYAzj8h4rRMOA6BxXmJgtnqyyJGSNYiB+uxJL+rEkebfhsR5K0nd/OuLNoLaQeliSfEfrqpV151
FOFyJwYMmrErPPH1j7bKTCDYAL0QoCDsALkiFsGAvRBMRhjYF52ss2mhrTDxqIPWQ9VCDmPL82Bo
uULgG+Y7jCIZHynScHikUODabvTCA2ol3/mP2vU66k0s23PqTL0MAJ5A0wv0g46DG4LEM8BCv939
pL3yzElftz3FeiVwIZLxtUOWBsDrhcFPx+ZAX/PDnlJEW0f+ZvN6ar+QxVzecCpyNe5Q6ifH2acM
NukbYI9p/1Ov0Dn509vE7TtncZPH4ncDZSUVQ6OhjQwJo4XNN5Bpzm7hxg/6PYauALBpPBDA9hlY
LaWNhhzDQrxCxfqTcfEjmCpehBGBQddREFI/T8f6A8Y5HeuUYUwJDANf5h3IbSlAWn7HuyrruepC
MJMUmFkpqWKIKAoacHMHtB7A0L7JE91uF3MVfZuj3jptJjnIVBHc31WFATAXo1Hn1AsfUIvf5159
ofMedImWUscLx9y1Els58GlVuCq/M2almkQNP2HwsXn39mZVDyn6cSWQfKQD5+qsOtnFAdNYsqid
AJoqr+KQvnv84Wx+kQLMoA37GgTMZ2DqA2VXCAF8F7ri47bg1ei+kMskEmGK4jbl+UXiQjmf6bZ3
e8i5QzQ8b6QyWYTYy0Zfm3AN+sXInOmDsqd1h/zQfhy85FFzKG7ntmargXGhGeN242rsdVGBe28M
dMKLa63xMqP158BCBOODCtIHqG9QH+RUjUvexleaV2SyUE0HbLKHYvdBcvR95Om5zXNJPAtlUVQi
JRdUAsR3N88A9Tq76RGd6vajafeHzhFcHgvDenf1pi4LIN4BwjgaMrhASkFtHiU7B+bIA+XhnHfi
xwnE0Ck2yxzdsz5xdV19vi5kMw5oTjD2BZZK4mogv6ZjQpGbnehoZrX7o974QhTje4opkWIszaHx
L1zk8jFsD33wvG2b3E/HOhdRQlWKpjpJCX+KTGfXfC1eKay9+DztuXhz1NY33CkLIl4nelniDUTr
YBSzKX1oDhKG5iO3uaOrHtGX4lG2Jd0pLrzDXH2oLA6T8S/JoCRqoUFy2X9Vxm+WtG/FUw8HAxSG
7TNdzbYXkhgPk0aKYiYFRuI6aUYjzbIro3TEcOAMIHLcisa4FXkIx5nIEJNFvd1og52Q/bYivDRK
Y9xKWQRil5uIPAF29PftTgttynqMSZCHlAvizTNFthEzdb0RmSm+EHFmH3sxr90+BqpWYudAXeUl
Euv9wdtXYnstsz5JfUfgQzoXHYoP1l30SdmPr/YI1J0aFY3ZGwBXCjAo2ufhbUrz8ied8SJY642q
WSBI+b8Rr3dQ8zukxxTgO/oZMPMuRTHL/f8PEH/O/WMxVfo4Vwdxgkuh4wUy8n91siXsJITemNut
23ygWCAltq2QM3JcDcdeWZwVoRWiKK2hMpbfxekq8yBtOdeOhVcx0cgywglh1kg/W9XRSp5M8pNz
IVaXpRdGwziRGlxX4JdG5cuansbmiYhuIXl1+JSpD5a5y407XeGsyfK0YpwJmDgNowyhVSjcW6CG
EqLGHuJvHL04QU1nfAlq6bVa95BSoCZLg1rpVKf8QIMab4pZ5pkg41QGKwGVV/d/pF1Zc9w8kvxF
jABBEiRfefUhqXVZtuUXhk/e981fvwk51t2G6cauv3mYmAhPqBpgoVCoysrEwYOuCZ4tQ+5oAfow
zzFKmChjuqoTl47ltW/ZWHpUXfXRciI8Y+rv9eN0I8vOJD9H7MyUUVPOIUZPvQzIHlo5kwFyvbsh
QnumO2iv1zdacgbEtozdrWsc8sSlW14GazfnEnin7O8LYUWrogjQW5yxKayCuNDdDI2E60uQ3KNi
62UBXdncN8jT1eTFMj6YxQ8FUrTDQW9697ql7XH382kTWzD5NPZhNSM3se7wLHDVvf7Ahb2o9DKQ
veFN4dFTL0a9VAUeBZlJHjMVTRbQvIWLfjea9rusKPYg7/T6PvoAJbUgpeiNgNKoN2WKfbLPJ4SX
LMtMzcbQIu7bp8IEfvU/nnNTiCbhaBtQ/8I67aRw6PB+KiOQMn/qo3eIalz8tmhvQzShklFGsC6J
Y6KKcTRGRG0p3CafPqz9TcFCp5SFMdlj3RRCSxypRl0m6MUMR449Lrh8QYBCISe9ytzloTjMx9XV
fHiQ7sQ77dmWFgz+kjPp4Dy1MUlsitdcPadpaBMg+Dhr2XA3O8kbZJAF9U7W3uLL+TOZ/mVKPIph
BT0UDc9Lz0Rdcn3fs0el9O0UL/QANKXOHL+XHEgePq4ZFPxzaXtaqQYGQ+YxvJn6aIeX38swmTfl
bPg2xrrisvBIXz60IK6qC2tvTFQCH9s+Iuc1izfVULRVbALjNw+1E1avSSoJ0X+JBf9r4Q+ZZoPF
FiqliNHZe+BmH7loSfoDOF3Us2p3+iJFQWznFGd7fMUXBZd2ZNbcLcgp6K49cDg5rypBVUzaT/tL
PD1bEqKcOkAT2l5wOyxa7bDY8Gg+HadGg4B795BmoV+E802bmocio48S1+Fv1b+7jiXWuCOwcVGF
3/r6rnxDlo/74bXzOG2O8pDupLt63U8sIka6sFIIq2FPAwF25xRHXsJn3uyOnzkBkrxMtx3gzpsr
OOZK0jjWIDTmYaYjGJrSy7LkqMaL5PqVfkQhxtVqtg69gcorp5lM8Chj0MFSfXlhe/ui/7Wgtx9y
4ZclGJvjkkNWsqh1FCD/0T80TnP5PaQyElLJ3r3F1AtTbCU0pBkuh9XIdiMznUlB75x2koRC4hNv
D9ALM7Sx8ozo8H+rihyiJ44RSTpUf6kunjeNH4MLE2FTUTqvcLv40B/uexDJK8DcNLft6Y3A4un6
qZItSAgdk1lTBQJ3k6fkt9GwSyJJsJV9FyFgTLnBGAPFgTcsiqPjCtPxPMwkZCl/qead90y4VVoW
A2dfYBX5QcOEPApDvCRkPXB1xeQWEIdXzN/5zU14+rcxDetsWogSPalNo1nQTei9NnHUgCeZ4+3P
wZcugJTE4qw+h+wmz7IChGxvhXjRJFU3dQxTPY36qJUfSfZpKiRvR5l7CKFCGyMtSwvAxZPuZeg/
tuO76+4nWcIbCPTC2fsFx6nmJbWl+kaU77qVOeYguY7/0u769Yne6jgXRkZzssAJiBOFycx7epcx
gMsypFbowQBAN33lADrLmZ+KA5f8zV3j8K8V/PNvEJ5VJM1Gu5t41aT6mIYnQzoyJ8kBRJadslms
GRgwfgR4DpDtZoy5gvFZSgIjcQmRagewnVBpIZXn5fnTuHya8y/XXUJ2mEUunZY0Saxz2H3rhY/x
N9DyOzHQZL3T+mBFuacBuG5f2rvQl+G4ZSsToshq9FOR87lvMPQ5EBo2NcnNu41pPgcLkT8HfADF
FBO8LkbOn6M4nZPeJ+C84KiryFdWp0ILSXOXZ+JV4LuQ1c9kielbYeXiJIBkvWvMFuk+Z7eO0dQ2
bqKj7etOdVDvyD9iSC/WK4QPpVrKeuEJwOSWEGo1A6iInJijAtWW+7EvK8TI1idOIUEQJuKwNoA6
n4lrBIlfEmd96sB30Z/oPvR1WaH+L4CIX+daHMFVZqPFJ0Uu1fmLb/IqlGeeRsx5zS6XFcm8+BgF
meyI8GhxJRUW8RBl1a/ggUY0SSFZrrvGPvL7m3JvA1uSlI50W7dre+dFCilJVTQgtLRxifeMPdMM
vE+t4vTZGKhD6I51h7rvjF5hMux7nRzKSdtfDwmycyOK3BM1qTG2hJAwQcUVJSm/2PFEfD2s+/YL
52rmwxRt46R3YwBxNYl5WUomzpSUTDfS3sJHHtFUqAMMyIAMNQx6yEJG7vhiHwzJtbg9UXI+OKKm
SzvnqzKiuYBqKpe9DA8g+97NAZAoO/2YHrSAaxfkxIluf0Jsx+MIlL9DnfHFeJUR+PFTes3bhBSH
tJqRrxmSAAoGhW7X33CwZnqUpTOS8KsJ6cxcRwaelyh7mDZElFqyo5Yu+ZIyE0I8yqi2QLYO5UDF
jB1toO4YSnVJtm1YKljTLaarYgzSJ7JWjYXDwj6tAfbLgRYUcUpEWzTQOdQDj5NRc66fkM08ysas
sGFpwFeIVWGwZrAuNJAKpsrgkrF0i3xyWiWWPH9kZnhcurg/rDicZg1YVy8LP0zFh0bH6ojkAbS5
fxdLEYKNbumJaqTI1sL+61ydiuX99a3aLq9dGOA/4GIRFZvGisw4W71Hj+VD+aw/9L4eRB8V6RC3
bL/4v1+YiqymoYWBauzaWpB+/tHOL4YqSSq2L72L9Qhpy7iArEjVcRnMgRqYX6mfHOmh/cFxRYUX
P8qO6TZShEskq6iJ2FQTPpDCFkZa2ryl028qKiuwTGA8eR1vwv1wSx3e+tMeyk+TIxva4Ev5IxJd
mP5jPy0N/AZIcmuzVx26GK9zbN3kqxrU8Sx5NmyXSS6MCfsKMaymTDmMyarsyDFxoLIwPlZFfhpi
ZE55hyGV2nLaOtq1hqyOv2mdEdUyACJVTfA2/O465txSPcktjpAHF7DmQZljctFS0iALPPae5Exs
JRQX1t7SnAtHzTQ7JQ3u2LembvXEaXLmIwjoneZZPmq6dSoujInEo4kOzcBQwQuia37Y060BRLFh
SwFN3A1FX7mwogufr1zWfFAYJiErvIHev8013CguOViaq7nU+T+gVCUWRQwTOHW7egALrZf84N34
8n4EkBOK5XhveoW33MjmYLYi5cUKxT5BWsY66VoEsnBtA1ITr1mS3XXHkHwqcbBh0TMgpUzcyVpz
p2i5m7fAUrD1H26vi4VYQkRu7ZEwq+O94/7I9JNa3tiGBOqyFTkuTQiRo4uSiaWcWF4j0HJIV8Wr
pminsvXzNLb+f9s0wfNakoWzzT2PqaOD116QxV/UaQz+mxUhK9OjPDetlW+a9n7RPqT1Q6x/+G8m
hIysm1hoFBWaNUn4YCv3VvJJUf8hI7v8LkKYC1cWWRh+wpkhd0V92zSS0qDkjIhzC7rNFhKbKSiS
dLC3Zst9k8h4KSRnRJxaMFaUDKYVsXMpb5Lw/QA+kfLp+ofYnGq/2CZxbiEbo3WuFyQS6v0CCHzh
qzfmSd3XN1CV5gDtr2BCeiexKQln4ghDOmSq1vJxzMnVY9eAhAYKBskufY8ICnZ/NECa/+YMonRt
quhNUccoj+grnjUVczU7k5wa2b1qC4Egiut2KXWsCimg4S7juNez7oXa/afEMl1tpRihsL2i030t
Wt3rWyrzFCEwZO1Ew+FtssqO3NJM3GnB3GIrlYPbeq9feosQGqzExMsE9BHICJOnOoiDEKUBw20x
liyrDfCffOWWtYUQsdr9EhqckpPM96VxGNLbvHmule/XN052ioUosYZ1yGYLN12lnGL2kcpApdc/
jCnq3VZNwSrKx1qasnxW4uYG748fUHfxri9DZoZ/t4ssq41Yz4oc5bC+a7xKi3ymsWMVthIz13fL
FMVaSVhoRl/g0u7txWHJp0h6iK6HBlDR/76QGNNGSxLyzOPThKpXHkT+V92ZEoCsOBeWrAAh2ze+
4It9U6K5Tgo+/tO3+3a9NdYDqQ7/7dPwn3Bhoq+TrLY54jaJEO6aEzUXh5hfrxvh5+7vh8UUO9jL
TKK2SRF7qJm6JRrIqW81nRPDZLIukmAj8wIhCKSpQZSpQa13jAunr/aRnUjSts2X9DnOmEQ4/ONC
G6UzcSvxITfOSx0dyz0fcEsCmV6hbDVCBGCpUYZJy3Ej8RdCHjppC/H6C8gUe9U6K/uJt2jeanyl
t97YT+2es1dw4ulaqrDEf+8VVxD71bOx0jb5ebmO7WHO3frAH9FPOlivB8xd65hIoM5wy5EGy16K
beBf5pp5vhsX7r4SDD/kGVJUDgEIj+NtgtGrCt2wEdJ3INz26ZfVL/1SjqqQWRZCx5raBMoTOANL
4Ru2E+0ZJ7LYlbBuQQYpxzD61wVFhCEG4b2sfrBZK7nw2LdK78W6jaVLFi3HV7bu+BBhHiR3AHeN
LnPeWn8vVJa4ydxKiCt1XGi9wq/i6Zi9j/Z4WN9gyCRBwZqfEhkJrcyrhATDVuJhzPmBXI79Qd3/
xHXImfo2cfaX2yjEFrNcopjyF46yXwPeSNVOOSYFV7/FrI60xS4Jm28Nw4uP1oQFGJZ4a5OHmf7d
CC4S+0S/KS+ryyfY0psWEOP4EMqepTK7QswhRdzaq8FML4HsshN3y2NB2U2pTq2jaamb67IBE1lA
FdvhYWMYGtOwr/nBqIA4Uk6jqx27d8jcpGNs1zM3U+yKV2FaAN4LW6sO71caD1ynXVE6afov2JwL
bxHrPbFGIdbdoy5Sgm2unr+TdnHnREZoIbkhxAb4gum1JFRQMBspBk0mcoyGWQJmeettXwmbYu+b
Ra3d0Rae2PnZie6UryYmuNZDsxv37Nv8WNwqj5qb+wTjY1ytg09C5K4SXM8iNic/LvdTiCk664tO
i1CANSO/e8/749brsJv3NjhQ7N1QOapbeVYPSjpZ7VfmM0J8ieIxQVMGiZim6O+HxPCNZdgrw1hB
ATT3ry+Tr+LaXgsxJqrKpYx5SbJOPDq8sw0v0iXoFun3FBIYq9NiNeXfk0/w6CBuCz8p+7epFgdT
waf2puLy4KEzHeYfKlLbZU9PtifLbWS7KsQZViDnTGs8C9Zo8XWldvSJ7mr1rtefr2+p5IiIrane
tkdmz9hS1ToUyQ2rJa0bWfwSu+EkNqJVayOgp2c6O6Oqu40yHFZtcOtpDcaxYE6mZMA0jvt+rXwS
6ZKzIdlKsTE+MbWcUg5/VxTgX/XIH5LY0dvmDkqdkvxaZkpIZMp6KDq7UhHV9OWTGQ5uYpHcqeIv
iqJ617+b7L4V+9+LxVawVWFZPSAxfOQlBqS4+QooDBdc+nDd2iYG/iK+iO1ue2q7qeVlvzEgLnlv
RY4CNuf+NjzWBwDbQE3EvLjwZt88tb6ym56zQFZWkGSJYv/bzKIyrRI4Uqp+t6I7Or2brchNckxM
vNfI4fqCpdsrhJoZ3aQl01Ek1HfRfrlLMUY6o6EObeH9AB6569YkcU1scy81wQAWQ8xp2felLZ24
/4qXh3PdiHRJQkyhVjQpi8I9JoByZbJPjoULOOIbczPEkmUvdElkERklJtCO/4QIjMZtXRzWWPbW
lBkQSielrsWgKMXNU7DRUdP7MpM2jCSpuqh2rhVm2dcgD33jaZhO6x7Do254zwLqYGZMkkrILnFd
CB+jHkZaNcDnID3b4rOgwVedYvCl81cY+Wo86h8pWuCgSZDNfEgcUOdbfZFOr1GC4YQKDrj0t3N2
p5t7S3axykzwf78wEUVFuZYRtnJNb+3hIRvQIZXMqclM8PB8YaKPOguz7YAJVORVtfdaODmajFRJ
8gAQiR6MudFKZcQ3MmPdiYhvkGM1IS/PQtemjeTI/unhpsqoytDC1jVLEwerzDarwnrQB6+tjdu+
mm8NJZLs2UZU+N2GkO+QjnT6wLXudfCepN4KRPnOuFtdPSD7DqxU765HoT+/0e/mhCDUVVWVx2U0
eKyp3KzVnRWoect6vW5FsnEikZ0RjaPV5DZuqKF+VsJsv0Tz/ztm/7YQka7OsgCTN3Iw/8f0toi+
zaWfylgA/0wnfjfBo9OFP3e9VodxoQ54vnwrgXQ1IfCmf7dGGdvaRo72uyEh8BSGkqMGg7ogBnVv
Na7tDeoSzstSukzib3/e4r+bEiJN1wEOWMUwVXd4FIXASjCSOaqivQ5IycIR8pwJ0b3r7iBdoBB8
anVSFUDIUCwAuocjodVdcwgh0hD7sge7xMEtIQjFZpj0dQXX08bMTZMntAz8kD5dX5DMv4XsZKxb
JYpDbUD1Ow/Q2HFpV0q6pBt1sd+/lBAY5qloE61LBo9gBu/VxqCGQTUaWJ1l7aKBxb5eNIu3NjZm
H1mZHlebMK8v9HAHYqHmKezDx+uLlu2sEDoUpYzDWNUhIhJ/XrKbufiRZ++vm/gzuv+2ZrE1nA9J
FecAibyJopjkYe5XJ9Iapyd7O5TxksuMCfkLqcu+q6gyeHOJCkGX7AD7CVaS78ss3ydNITl529tn
qCpkDExmiughZcVVs9ohoom1PCy6cWuHoavOMoHK7VX9MiMWze2ZtGAJ1nrP7iD3Gu3NXPGHqtin
IOOHXIrkhtwOJ2drwh6WSmUO0OcZPBUdDaK+C7XJqZT7CJdzV7+SQjY9vh2Sz/aE0922bNa0nPWe
hSPgKbOaujMuZ7ckGdsXYS+jP9zo8nOP/GVQLMmtqh1X05yMSNqH94sPhjAoiJFv8QlvWQCW0p2c
MmWjBPK7TeE6gMhMV1ZajZNfoxWgu1CmLE7d4mBG4LT4kIg7RJioWhzzTkW1tfy8xi5iAGCscv1I
iTeJ1bW80kszquzBm/KW3lDoTHlZWSRHvOiNH6DNGKCbOcuKvNINEK6LrDMXVVkRaeznKHfsj+iX
e9ELpjz99IN5Fwc2RBe6YPStIHsubnhzM7yL7v+hM/H7dxCcbTbDdI5t/AxI/JzMoMSvsDwVwxIN
KMzCQgrql0QIcRQFHdWhCC1j8BoIRfcW+H/UY9zK3oV/yTjPLi1cLI2VVEzvcIb6xisPmKLf18CO
YMZqBwkhzEKDgfV6VJetS7g46kJZFj0ykXOOq7NOnTOUlZPZwXUr23fyr2WJlbQ4YckUt6nhka7Z
lyMLZo3trpuQLESspZlLOw7RG1dtF7T6LisCJhPzk5kQcs7JrsuwbXFL4HZwpul1mBqo/X67vg5J
FBXhwlpjhzmIpgyvDA/DmLpFu690UGnaseR6eAuPv1eMfztCYpVspmqONAm3Ufgy+aAuDpKTds+O
xh6Mz552Z+7UT9obEQzdl372LFPTlvm6WDeL564rdQZf5/yD0y72RmfdoZyA1FNOgiPzQCFelOHQ
tHnDsVJ9FNA53Y96vf9vX47H64snCVVs0xhXPN9wqMbPlQEu+XlVae7EzZBi6DSUPYFlsVisjaUx
o0PWGz36iu1tBtAuiKV88MRAQiX0xreLpwO1QQ2cybr7OfUjx/Fu76wFJTnLVg1iCjtrR9GsEui5
ePUC/nxlPeDGloSP7YP3y4QIGVTaOlVYMffebOdOl9xZC3MXWTV+++CdjYinm4V2oVrwEAzE7c3R
PIzELp010nyW6v/0Bj/bErIIUKrOy2Iic0nWY5wdi/zjdVf8S2p0NsA/2oUvNlOp6auKBwoHLCgO
ml4flNRV3O51CtIVJwyKG55u/sfvxL/jhdVpSCe1jdG9T9s70nya+9tekYRHfh/9GbTOCxO8bWmH
fmEgkELQGNFI1A8IU358lJFOypxBOMuctSNROT+Cpr9P6efK/BLnO+UfiAt5CD6vRrju2TjnDSgF
B8+qn9ThWxYGZi7L2P7yWD0bEa74iGZhW9rYMnIkaH+mEEQsMZKIaYXexc6dRolzS5xPFeGBTZtF
HYUWopcUnhaUnvrBMjHvAsJ4CFpm3vRhKp3kXqaHcj0OqUR47lSFgc7khDi0sNpVknY/lanEv697
hSoiBU2gcbquxRO4Ay2DbVO3MNuvTalCHS5+vn6CZasRIgQr6rqq4xK0hCA6Hg5UFu1kf5//+8VR
xZyVniZ5M3jxerMqhgOSVUl+IdssIRhQs6dvVG9eMt1O7MuU3MyJm5FKksDyI/L3gAARQmEhZt+Y
FZc0mtl86onlzy3zFprf6qS8W1ALaWz64/q32VyZxmsFFjM0XRc8bYAYsmIqvYG2bf9lKmI3xaPI
iSrFryZpqYn/sT/Wd2FMuJYqncSzsiJLY4/UZS7aLICcNbca4FDW07+sy9CpiaK6aonlCaut20pb
8cbRjMxV7MrT6APQ3u9RHXl33dLmhc4HPjULE5+qyE1W6100kZLw0oSaQOKOlY42R8leAdLT/0+m
RE0TdQDFW8fVYgZ1XxkPFTnVMu21zbN0Xo049dOMrUbqEWEhGzBNuoA/UcZys+1xv/ZLnPjpiz4m
WVcaYDy36u4m0vvxXT40UeIpo5KFztJamSQAbX4inVLbBvrdMsR5MChLrHmv4tao2q912vqr+VHJ
iPcPH0c3TA20bVAjFufohmmIs5DLl7MZPde4y5ymn4MyjxRJMNpMGy4MCfd5mKtVOqgqZwBI9tmR
HUDO7aOJI3kCbG/aeT3CfW6sbYjbh6I40vpLtmuKJ8I+Xd+y7etcR51SNTXdoJawFK3oDdraaErx
6Xp+uSqodpzCfXXLpR0q1c1kgLRN77uwKKwKVER2apek97Lum9Igac1ezPJp0KkklG/v3nllYqLC
WqZGKaLCCjFIukcZfU0kc20SE2IRO23m1tQmNDuKVXHaYXVGxbfHR8knkmyY+F7BuHRT2Qli9ggd
4+4pv2eveMn30MNYvCYA0e+B7u3S/f9D+pBNnr+TOPXUABSvlU3XexUqj+pnOn6/vq7NzTMgim4C
u64xQ7iKaFaEWjbzGdvaAhWAFdSNus+adXfdzGY4vTAjpD4lqRUr0fGNxio7JBSyz+MQXDexvRIG
pXBmUUrE0qlqqCX+g5EPw76v2w+Vgm9j/7huY7u+YZyN8B9xkWIB8hsWhbGiHa46XA88RIUSWpwg
2AZl414GAZKa4055Ya5chrIAN1Tvmfdmu9cCblD3jGJXvSOwJwt121/pvDohDBVd3INzA5NMM6rt
9hOVtam3+5IX2ydEHdCmqktGWl7hJW50072g975jQfUcef9/OggcnAtTQuDJ9TbOTRNPBzX83Kcl
eIh3TS9xB779f+RxZxtiCXRtLEWpjAbVrmZ1lvAbs3dVUjvT+E3idpIPIxZClbKxtDmu+jfQLQSH
nPI+8jO3PwLH6PaPy16VxFT+pa+tTAgLBpQhqckdb0BpvFv9xr6dhrs4/KhVksjwF5+wddPmnwvk
Bb/7uKkVbW+uDL1dCLMsfuxWd+uJT9AoUtjP9vc6mxKOU8dAfaIN4EaidYgqQO+gLvtQd6tjNrZ/
/ZNtf7GzKeEo9UVbRtWMDSwN5rf27M5p4l03IVuNcJiylC7zyEUnIDOf1O7Sv5rqLpQBWGQLEc5R
AtaffFwG+DgUteq7Usbatu1p/7tRulhYYBDygmA6VrGqs9Pmj3but9mHOvohC6YyQ8ILTzEbTdUH
3HRMf1c0sw9Ey8OgQCJbWX2MAcnAbfyE/HmCzusSTtDQ9LFpNUgb09s14NTJvBLO2W9AgxhIh5k2
sHQ83J3NCRcsZZR0RbsOHnrerW+Zw/fISFNvqCbQxlHjI+1p6KmrEvlRGhcPfVOPbg8slltUrepN
VQPwRqlDrmGaVt9cLfCHUZIAF5AtXgFEhEeqJXP0ZsGfC+sa7Zi4P8b9SJxlSDrHov2tjimfINSj
0WcDpsVAcf4ypda7MdWfiRZTX0u6yukKW3dnY2mCtoeRNKeW04WTuosKmjgzi57nbkAGTEN91yxj
uF+72n5n06wMBkPP+QwK648dNRK/y4z6wW46SHTpbfW16cZbCgCyV1lMfSVkXU76wrJ7ysadheEO
Z1bXQzLV/XMEJMddGi2xp4erT3urhXY3UEYaZuM1EmLqKmkad4q1wTHiQfne9R2eY3kReabBTqu1
YjSlo6+g54X8dhYx34wBktfLHHxNNjkOVg7515CA7DU30eyrVMg+5QsqGF1k+WUCtKOSMCsoi7V0
EyDfvaSyi91o6K1TKDm5Uxf9ex9Cmmsg6uQYWfspyyiYVjSVotkP9q+pXn187Wa3GDkw+e1cOrOm
PypTZDt9gZlduljgoFHqx3gCQWuW08y152p2QF2Uu3GmoH9BswcgSlfJOMFmEsYomgb4LwsPwN+D
ObEWU0GVdfaK9KgZflqewkLyotgMexcmhHNsk05ddQUdu6a1wF99UwyvapE6cy3DIsjWIpzgrBrN
tM+R66nAoCIjhniwncjGBWRGhHOboqU0ggK/x2ogQds5IFjeDa/jB93JDqB19mrXfCg+XL84Nh/O
FzvIQ/5FVqkpQ0pUaBqg3s7H8fp9C+4nOfWx7EPxpV+YqdvGaAjDbUui/BSZ6aOagwA8ZU6vtJJt
3N5FphkqMghTFQefsrUsxrHpcUnFGchA/EUrMMUsuW83b0J2NiJsm1qGeqhVeDIXBuid6i+hrBS9
vQrUZkwwHhm6+NYrFd1Ocw2If81e7wsQLKUUkkFKyQrJSrbfFexsSchOUrXRl7jCW6nzrR2UxkDZ
qD9EcDiI4XmVxN22/eBsTMhTWrVoTSuHH7RN4ygWRicaKwCD6hdGm6frnr1BU4hr8GJhQrZS13qV
DRkSZb120wdtz4Xpyz1zwODxLj4+5pJYtN0W+WXPELOXKk1ZySxkR4aTnMB39MwOI4aHCdoiP3kA
qATVJlmhIbZEmnZs8okXbuID7juIv/CR88w175RH4uk3ckjSda80xAZJSEaq1uGCCvJ6m5Su2Z3W
MHIk343H0j+ypYt9FMKg0ellopGR7yOGkm+4cmGOfeSYXPA3SPZQtiLhIHeTBp7gCjgjNbUcGkVO
QRo30V7+ZU0mQ1ZmUIOi6vp7/AvtBB8qhJlwzR61TrlvLe0xB589Gap3Vt74DMNhIWn9Xlvumcly
ZzRjiSbytoOef4T4RI2txJiqBYCy1is+89cVJnvAHQpV09Lp37cA1UWNL0u1Ny+YC6PCFW1SXVvS
BU86YOx32p4rcoGIeScbxdz8jhdmhO9oQsXYMgr0JIuFekMSPg0ZSPxXS1L643/mD9+8MMN/xsU9
lk5TCFgNBJNJAsrTprvVMibzFb4j12zwGHphI1Sb2e5JwacGmyGoMy1yZ8aqXbLgZafEqvqYhZp+
Z9RR71AM8jl5O+pBl7b0o8RreTS+9kuEq2FtS5poWWO8JQc1sEOqN7wMQPIg0wSl75EGbE9Ut7vP
K1c2FybbaeGm6MtmJEsJ7EuO9z/GzEdJdvrW7fpjcRbBKJZu28SwhSM5krIjc8UxwaBBbkY+Q1W4
SzUfUq1GFUBPd8XY3jSt6bHYNLzrW7u5ul/GmXhXaMo6VmmMxshqHXT1OfsnP734+8KpI6Sfek1F
xatrvtaj4hBZGWrzvF0YEBLiaNLNXjdRxGVdkCBzJPsqlMQrmQnhHkDjClyeOqC4YeG1IQV222f/
1pO4WAf/UBeHrensqFRLzDSREBp6OxuevazZP31tzUBRwaQWalu/G0nLrC3SHGgTBewaeCNatSSt
2nanswEhZIASwppUHZMlfX2/oF+kA3B+3WE3KJiRTVlnE0IsSCymFLWJXKP/yMlthl0KSG6yI34Z
VC+FC+3xzls86mRBiHF7qFsG5BQ7b//Lk52ezSzy4rcIsWHqUpVWFO1SUva3lQJCr3gFQ323m0HA
fX3d26aYzUwdhN/aHxPUEDWJQ1oZAIK2gZWHd+vSH9fB/DGHcXDd1La/n00J/j61KyBdBQMdEr5j
/jFH7UWaXMmWI7p7myRqVKNbzgZ4SY121fJ+boP8n8a3bKITTafEYGJwJRW116TlwCcMmuP/94Fk
tZ80YGu1ZENHm77/y9QfZGUZqHetdsKSRvtQK5VTp7L2weam2RhCtDGLiBqk6G5RXy6qjRcSg5rh
jPLJOKNSeENtScDbfopdGBKuJKtvtbz/maAt/gR1GPDOmqbLtYMHxYsCTVLZlyxMVGpkuWJQuwBC
N+whSR6+JOVT2WjBKKXv3f5GJtoEvCGna0LwUMHzNUJLDlMVdD40sfqkkGh3/fRsr+VsQvhI4xAb
4LHGjTovQTw+lP1DHj8TQ1JckFkRvxBQb+j4AXc5Lx96oOnz6bYkhx7DYP9pNeIAecGiBIVWvBcq
BTzLLAgxUFdFu7J+uW5H8mFEqFOYmpVhgmXeg8yIk9fhXrVlTrZZjsaxNEEBj2AAkuzfb7+u1Ca9
SxDUihaC2DVEL8J31sOUOuvjT0FU9WF5fJTXnDbfOxeG347bxd2+DJodTxMWxz69Kc/txhvtaXRR
JXW03U81GFkw2jzClza5A13YBGveMKmTgqLDrvtc+NUOz/FP1QHTMkHo2/vrX2/rxrg0Jvi8XU9I
jzr4vFoDB9co79d1Bc/9WMpmCWSGBLfvh54NdglDevzYFYUzsAMbZZwG3A/EhPxiNSLbk6kUlW3b
M5r2CnRCVi8E6A51Xcfo70v64frObajqAF9zdkpxtmwOjb5MSkyR8mJNDQIy/hyGIpu7vCYA1mM+
9pgE/S7fxUcZT7VkM0X+p9pMo0GZOQfaUjhqeeiMGAN7/xCoLtcnJBMzsWdrHtFyahXNqdraqxfU
NcL4pfgm2UnZcniIufB4S1tQiB1wvI17a7ecuLpjvf+puFihvfV/UQbcLHxdro7/pgub2ThpjNbw
R+05OnEohAViQDfkZItQU+fKoJFM6m4Tl3VpUzjZTTJYdCVoZ/CylBn0oCrxEjcB/YbLs97hJpH4
6FZsvjQoxM2wQeOrQ+PYS5qvTaQ5dSL5dFuX2aUBIXx0hWWn8YjnfaEel/IL60fHpkey2pIcWnrY
hPAx5VpHwgzA086vDzNgbWBFAWihvWl9Ggyeedfdrn4KBSS8JyXeyf38SlARa15FB4ECCHPilQ+o
Fm+9Kk/RHdhmb1lAbtBRk1HnSoKYiM6Y7D5pWp6GKFDeM4kB1lSPpSeixweLyIB7f/FJHc9KTTUA
rBNabMUCSUl7wa5NYMFWnMyv7kKvd5S71e93gxQJ8pdzd7YnRJWsAISvy4CE1e4nn/jt/fhBhd6x
DzF1t39BwyCgT9c/4LaPni0K0aWjLGmWDEPOCwpc6GxaAZ3QB63Vw9jI8HXc3//0lbMtIaqABybF
ODKq26b+dbJqd1iOtVY4uRK687pbNAnLwGbgVDHIYFM0kmwRjv0/pF3Xcty6sv0iVpEASZCvDJOU
ZQXbLyzbsplz5tffBZ2zLQriGVx7+9VV6gHYCR3WsrVUDYsc0w5t8ivpf3EuAVBVywxgq5qO1Ou3
FKESlGttwmKKOS4sUYOTq/CmQ/Vceypo42LP+PIXX2slTKgKoQzRkoS3SfPqh15gt/WWDb2zRJLa
nezmBDUkmRqBaQgfyi6AVZq2J92s9nPHjudPw93SB33QdN0AuAPD1LzggOt6HJWIohHBGaZ46ZrD
e8nz1A06L+QiKzmCH7byWuviDKWV1tfRxEkBfBs8AHcLy+aVb+/rS77vXu0zP3vMLxbJJ9tU+pVw
fgmrUNqNdqpqOT6ZElmOPb3o7U2lq4Dhuh5RcsuZf/5Ot10WNgLA5a1pBIxQ7+WVioEiWIqxP/1O
21Evu7FzoO5w8FK+r5R87WTYwtvK8iZQ8CCE5BVanAijC9vbqTuQo1pLDiUTIXxAbSoS1upAiGPp
18W8i6KrVJc4i81tXqjJ73sTvlMdql08xWjUG87oE7d18x6Xl7Ru+pNXCDiHi/kc30SP5nXqKUfz
WpaOSA4p0rkERRRp2FpCpXTZ0/JZb/aGNCvfjNZvhzRE5bCtPiERLvI/nNZoZ96piVN7QNh0q5Tz
KEm0X3YowWHFepwkU45h+1nx41F1NJDk9hJvtf0mXJ1KcFeDqiTjEEDlGw9a+N8Oe78jeF/YR1kC
skHByL3Jb0UxBH03LLAqdCFygtIPvobXzRHYCTfsPtill+0xwR2Oxxg1WolZb4YZolHCwNGEaCN8
OVan1aRVaIzxad7h0gQ3xvDM/PyYXAByUrZbvpkVrKQJuTjqv4FhBphwM60qvjA6JbyssGKySzUj
9NSM6d/OH+91aORDKFgJFEJBFwW23Wavz3pc6GV9zXdMHuJDBuhJGw1UngAlgANJX6Gj0Hi/Sp/P
/4TNxHL1CwQfE4xVTnoNn1WNtX1a+EYKUFs1dXVwDiiSQqTsegVfk8VjGpkmYsK0XIzN19C8bNIX
0smqChIx4oOfMlWpwwAvKpruFHM/xz8wlTfqsvLtdsh5uzrxra93qT6zcUZDlSN2+nzCJXpeXPT7
OW/9jcwWZMcSfIq+MEPTU/gUNQ5ehqLat7GNt3en905dhjJKqm3vQnRm4glgoXgsvAHmMDb6cuB+
eV8dwZt7GpweuMcNzibnKtt+AaykCb4MA6VRapmohQ+7gQCmsbyyryus8jicM7DZ08RJwDsq8y6b
ScpKqujTchKRWYfUIMWqBcAhsWrBLhJM2Oge3YNtxcNh99NVcSUr6PG//NHw326XB5BVelSg6bVE
Fcb68e5xxvnzkP84b9ebEWh1NMGVjYZexUaMo+XLTRZFXjBgpubneRnSrya4r5Hg9QRGbJ5hsuY4
+5iqcSloh1HAQE3eBo4FKhiyOhf3Eh+vzuJ7tAgLTBe8SEuUmJQU81BmFXQHLCGDB56B6UOLi9ih
WanuFmyZ+CW6Hpgotkfn/KE3HaauAT1SJZZGxBI6KLmxz2g0yCWKxGHdg2X6wHrIhkc92J2XtG2C
K1FC8BtrNs09D/C8NER3rVs/dgfdUXfUT29k1G3b7mwlTfAvXUor2+JzbcklBvbA+Wu+hMfsIj9i
1vFAv3SSFGlbeVbyBJMPdT0ahxjPIH3fP4Gk+45DMXWOBkL1zoXNSUkxNk1iJVCwdgWc3Gy0c4x+
lNSNcIfWt8B4Of/NNu16JUOw67AP0iHgSy05eSDTqZRii8oECHaN+fG0V9WZm1xwR/ag8D1pBzzo
LlKQ4HnWxf+D7pt7+g8GtzqTYOXpvFRTkKCgMLWnNpucRD/k6uho5KFvThVqUfF0sViS5QbZOYW8
xDTbLtFCaCMdd8S6SgdZlrC5FMRWxxL8SKFFYZIxGPLoYlsHL5/w1J2wXQWPL+MSkBxGfOOUtq40
YY7SfE2+hErsFKPMmLbz5N9OUZSQtnPQLnwcrrhEGfQCfhf8NmRHXTy5fdkO37Zjgvf7rwsW31PF
YFu1magg0LjUdiM4EcgnTjffAR6mP/SSKL1ptithgl+arVCd4x6RrBsvNAskrdNXM5WhTmwKoRqf
vMZKhfbqrFbxuInmMFBLzEWH1XVOnwl6ojIHKxEhposFtkpaDLrAcg0Y641JngtNht24/WXeziE2
gQy7VVqtg1Ot+GLGqQ6G3byUuyg3T7VtYBM7oW5ZFvvFqnMnXazASXWQdJ93gtJfIbh2M+5sWgdV
xwlyLjkaneEvQHo3gA1buNH+vLRN41odmf//6tMRo2rLKMKRTfVqsO56JimRbObdq78vuHR1AlNh
z8t1dX/f9C8B2eX1QQlfzp9CemeCY1eKaWIMWL7YwwXP8g7lVLxyA4czU/0/8u3NLGZ1KMGn22Su
TSsaMXa1G31OdUB3fG63O+AR6E7oZauXQPI9ycB2tls24EkH85el6roluPV+Wsy4JLjMBF7wyG7C
Fsl+ht4eXpw39Aq4Mof6UjnpB9C2SfzI9sDASrbg8PGwHwcLvPQe+zR4xq7/1XFKmYv2CxZ43Qa3
rXqJr37/q1T/TayIHUDMPshnHWVYVkwXY9bemGHhn1eebRP4fasicIDaN5OSog/k2bnxgB2V3dCR
+/MitsPl6hiCG67KulPBxfHPXrV2wTtC887cJVLuc9lxBPdh1ygTVAQNxHFqvHQcnjBwIQmY2yIs
XJkK4BpLxCSYG5YZFR+dNEdwuw7FMSpSyQrAdsWMvsngv2HlmCjQlesgg76N7ugXl7xJgsn4ffYc
u+YPcL+BeS1zw2fJd+KX8yFbW0kV3FXB5qoiMV6WxY/AcKDid7XbHUzgqdqgQwNBtpTmTnaXgueq
lSib6Tz0XmIdhvl+kfHpbAfOt3sUfFURJkHUtTNoQydoHRYc2ggz4krx6fzNbRYD3vJBEdxhIdMQ
Ri1mo2xzBGL6V3VxEkxJMRtMT2SvD7/Oi9t2R2/yxBZy0i1JEukBX5FrjtEDAS9SspuTvYHezAx8
unpn33JuwEmWJGx+r5Vg4VlJZxL1CYc2ShTrazTRI8lHiUPirvSDEq5ECCphmHXSDiPe6Blwc9qr
EBAMFHB70kR0UzVWcgTVGJUsncb49Q7BErZbDvrtNHuTG12Hbo1GZH9YEsdsZfkNv6FzxxOiWJH0
iUX542R0rT0oAJ3SrS4oUCbIheyIshMKQQtbErXatXh8jXnq9ZZ6T1UVvHjkKNHGD24DZT5VhSu0
gdOCartwk5Y2miUUH9p4hYYCL+57NHTIsfV4P8FEu9qVSOQB490lChKFS8wskg+KCVygxquOPAUJ
T8Z191rdiL7KrvFjeiVIE+8xZ0OTqqBjwbt5zzlAzWP03CLwU5hYzSQa8sHE3ksTS9AVluOtdgIO
vV49qeELMyS+6mOxRhAg2HDUhF1YV2jbTZ/5Lv6e7ZIdu88VJ3pi+wSzE9JNKNkNik+Lvg9rk9oZ
v0GOFVu7RHE6B7Z2KG/Cnawt+MEbCwfk+roKnkUW22mg4QZDAEwP5otRhz72Z5QBQOH6cWayIQ3u
kT5qI2MEeLSYNGDcDlfyZpvpldGVg6fW1zS6sVKfTUd9fDqv9B/84uup3qQIfrHU8njuJ0xNjHFv
ODQJwh0b8+AEL8wOQUDUYz3XN1mRawd9nMeH89I3z6hZKkUaR0z08t6fcelJbtqgbfE0vXUq1PSH
2jWrIzHv/kIO0XQTWBEmxhy4dazuUkmyuaqzfPSy2nAWgocFxYMm/1T1kqfZppmtBAkfLQR3Wa5y
el8yLZ+DVPfnOTucP8vmF1uJEL9YrrejEXaDV2AiyVKvKuVCSQF3TlqvKDA5ZF1OeSNzxpuucSVU
cMZzFtZNHUdQxj2eSId2r/jtzrzh6Zuc+PVDhOE6uRImaIUyda3WL0vppYHtl1roVqT3QfHp/buL
FBwwC5O57CpzQIeHg4VPmOVMb7u9zNFLVMIU2lbLbMyhYreDN5FH0vlSMkvJbZmC401R74w6opZe
ND5baHmTyLEMSWd/W4ZFMTJGdI2IfDd6UhfzGKWDl+WDa4M5CoqW0+/nv8fHRcXX7/4mRVQyRTWq
LgkHz2xSx8pTN7avY+siiFuPYfyjulHDk5b9OC9VdjRB2WhItVFNgWBdwS0E4LyoILyZH85LkZ5N
ULausspiGLCEqZ6qB86+NO70nYXNdRnzguQ84uNes/opNnOd01P6g36sg1NWSirh/Dt8iEzUQKMZ
sBMWBu7ee1N9CPKOgSsS4JDTrrcbZ+wfLD10MuPCtiXxaTuveBMmJi5zFjVLk08DVv97TGKm/nSY
R4R50+Hb1eEnGXDD5v3x9Q0sMSJaMO4JV6EiHNmcxvGCtHPqdpEdPrYke1zsendeITbvcCVGzCZo
CGAfZoN5pQ28hmRukH3plSsD07O95Ao3HdBKFP//1YmMtFXUocTnKvoaaIeZBz10z59Gdmn8/1ci
0rGLo6qfSs/E+7SpDguSIoXN/1KKEPnU1uqxqT2XXtB/W4CKVBeoXoz6v5QieKEC6Z0BRKXSy0H0
0xuzg/GQQEb9y03kgwmtvongdTqKySU2JPj8eK1lQKPhsA+VPEWWyRFMldQzDXMbSWvjzVhmjVxA
7bjARFqec5fcdqcJQJ6dqz6Ti6R06ct5rZAonjiwYSm5PQISGTNtJL9DwfoOiGqSj/WxZ8tjxttF
igx9gZ7rYVkiuiocm1L365/ZLvB+2MzlNBFguHkcS+/8sbZd0kqm4CKiRptDyy7/4SRA7jU5+b72
4Ny9MXKUo2zAQGJeIi4zVQolGAcVlCJTcj+GIUaIch1sTQY+rvMvDyd4C1rHDeqQ2fBaIwQgPOa+
wkcMH7+62+BaO0rkfahcCB9QcB0DSBzVJYCGBuzZyAHehjZQN1BHR5eh+2nkYIzJ9/ryNBJJHi39
jII76czRDmgL9UTVxB9uS6BPuYNbH7MDR2AZD6Ekv5GZg+BYJtMG70KBHLoxgmMcBqdclW0jS6KK
2MwY57AZgTYKwHP1dlw+E+MY6td2fMQcoURPJI7FEhxLGdhlk+nw+JOmXZIZi11WvU8qFasg5KIZ
1c+tHl61dSwDzdm+RAyqa8SmwH4TbK9NqrHLNHy0vtPwVgwAPQeIveGvQuabFPo+nqlFoapthWyt
18p6Xw/xd4upg0QBt636TYhgaeh4oX4xagPwCl8W/ZjkoRPJSv7b12XZBiMmJu/F9fRm0VidMGRP
lnk7FH6e/c3DQP/n73+AgkLVIgdtDkElXP8SU8OZMDyGBobEy28r25sU4YnT9rSe4hbKxkHP273t
8+T5bwtKq9MIyhWwsMlKC5lSe+p9VFEPwEmhgHtYXI6xDhQaie87/3UMVVCzSU/SqZnwdXgJ0N41
n0IfgJnXEyY2AYXzWLi5TCTPKz7mHW83Kehc16phmhXwtppyM9H7KZxdQhevm0+11bpzJimHbJfo
VjcqePc+nHQUXmBIk+bop2qHhM1NEhd8e9jyKPbSmXDZ+QSfbipRSLsRmsJv1BjcwnKA3elkjuby
Xj8GuZ4MgJHax+Yq/X7+a26b89vVCu6d0iYLTK6k/fx1fn0UaY7WqxKdkUnhF7DKtLVqUCO1S7Ad
Yd/krQpcJGdIJCf52AhCHx4sBiAE0W3TBG3CeyH13DR9lRYVIFB6n1d7Am+KduaDdgJbB/JFcG+9
dDvjKFvz3rAHwH9ZumlZNpAAxUFKbVa0ZCmVwSPafjQfDf32jz/R+u+LM0nYQxtGcNKB0DYoD3GR
+4mKZivttEbylbb03uRI3DrgQHWwhglFn3zBHms3G4Nnz2zfNF8sKMScxfsMdFz2gjnNxVjuK1YG
bpGS+0zPbqrY/PP4gt9gqxaWJhmoe4Wv2FCi5GwGUhhZCoctl6T5bEoNfEMf3wkRtL6NgEaWRCif
/NPFUOnrGkuDORHsCbiJ28pSgP9xuW8HE2wgKhLAK/Zx5aUNnAofkja/zD0K/8AOxWamLSl38HsS
fOa7IwqpTpTGAA5GR9KLqvClmYLYMfR0V3UYE+mz/XkN3bSAt28m7rnaesPmHHDqHsL29TJFe5Kq
kmAquz4mRFN14VQpIWTY6DQdeY8ST8IRaMYYkeaE8PNf9J7WFyiWVKw5U5Z6RuIbQ7C/gN8K4DKJ
4p+/uq18Hi0EoA5yBA5micymRcEmi6Ht70Wa11yyXXyyMBsFKFGPQ2EW/ngw/5gnDo5SY8A6NMEs
Y2q2oIm1VdZB1Ks4WfVU68/W9IlOf4pvIIgQtC8b2RL1bYNXijU7SuDFOpxHeFWSb+evb9OQfx+F
iMzRKIeNY1nQwdPqkzZ9x2geBXL1eRnbqvcmRNwEroMOJErF+J/HJSD93WjXXPCxUKx8Xv3xjOu7
m8MS5vso1qR62RVhVHka+MGcJWmmYzep7d35M0nu7fXIq4BsUTXUANHNyYsjJ8ww13Lsc9nFyYQI
iWLOsOeWmlzP6h+TnjtW8UXvZUOSMiFCbmjPHcm0GK7c0J7CyQ9Q+tJlpLCbqcWbxZBXKJvVdYH9
tYMXwEnGE/1hPqLciaLNdKD3+gO7Mn9k13wIqXD/GEhN0AUhFjIWGencw4ery1ULGPwxcetCdRpi
yFR804OvVFwIiCSndUKRaHhJ6fR+8sKHGAOPHEnv5NiZy06Fqzz8OxUUvFBm0aCueAsjs/cjyCTb
Q14cz4uQnUrwQkipg2iksKW8eZqs63SRxNitOt7Kk4LK5r2xRrlSjtEEAeE3Pmya3DSB2xag4O4v
0f9zw9SNAO54f/5UW12Zd1JFF1G3cWZlCUKhfj/2gxPGujsPpWObX8rxVq0f6HgVjJKzSuxMLGFU
Wc/AOgBdVNLHKKqcUn2mMiY3mQzBYWRdVcVDOmDdt2FuUg2OwpIfQ1V/On+Bm2JsqoFDydAxPiuY
VZ1hgrQ1sHKumPd2flyyU55InpCb2ddKhGBPepMUbWBGmCtpT3bt64viGqZLqWzeflPDV3IEI6rK
Pl06DVyBU3PDKCaaukqSeMkuS7AhrMZ1mObDSXQ7cBNCTkM9O+CbOZz/Jh/RwLivezuJ+MrJS1p3
aQY5LfhRjNcMOfa7i+UeJA/WJ/uOY3TLEbO306+VWMGWUpOkYZjXyLQ+h0/VsdqFp/mL8tj5wCry
w10rWd2VyiPvPcZkFZOVsRGBd3bjb1xgCV7g+odSuZOPbrgvA3iWXqxgVG2p9GCWwINqPGXHK2OX
8ZG0a/0TptP9fGd7Mhaa7XRpdaVcZ1fBMlkAsp5rqBA2ngY6FdTid9XBvuK1r/FC9viWqKfB/38l
jDcT7CIFoA8GfhD8Qd5Dpxu0qSTquW1nJgqSoPwD0Y1wiRTYUjUFVYqXVrEH4ozDFC4SQ+MuQXyw
ERX/MKELq2KCoem1rixLiJ6Q1WdOoaT+2KqngAH8uH/KdFk3fPMrrcSJb32WFkk18xaUdYXdZF9z
EvAKLFgazE62J+u0bl3fWpig9ebSQiMylAwr5TSwL0zWb9/SgvXfFz5PF3d93AO02dOs4xy+9LE/
xn/h0dciBK0Ohjizsz4BHBAG3zwroD9zEvhY9vxOgR/x73RBJNoyAmshc85QyTcG4Ic3Tmu8DNZ1
Nx6VTJJNyD6NEAzHNFvy1EAECep7e/k2g1b5vGeX6LUthEKMlCH3n9HPZPYVnX/q7Gmk2FZZTrZi
/ktRQjQkQZq3Soe3dKu6VnAI02NUfcrmq1r9dv5MsksTbHVUqJoEDTAEamATJhm67kntnRexlUG8
6RsgsN87NlTYY5qUOIumf1+AaBsFlZP3xU4WkM4fBXMx7+VYfZBU5hgjvqdOdOQQBcmuOVS5Q144
cBgf661kdLAymYI7qAeFAkIfFdMoOFrxZSnLvs67Awxqvj9TkiQGLQhyiaK4SeafZjc6g2wNcfNN
uP5A/JDryIPV2swowtGLlWFfFqmjLcXDGIIsytLAAFWyl9hQjsUSe2Bv3adt7AMvcJ/aqZ8O84OS
MV+Lk8uuafbnFWczxVj/MCEklgmAXgc9GDxMjRY8owFcVfpYHJJvHAqxumIv5wXKvqbgQdK2SQw1
QAqF+ZDACZKxvMqrzPx0XorMHgQ3oudWV6cxulxJdIFhJ4cyb1D26Sit03Ll+N9x2FIFJ8KytKxA
4DhiwNLiZdodepCO/XVxOW5l9Ej+vBcJwrd/wr4lVrCMLMOEqo5KWZHMvhXZnydr2KmFjNVVYhJi
DYuBn82yRxtAOJgDNyfsab1EzV80KlZHEUtX+kKbgSYGNr/JrwK9e1Y9tb3s+8gOIvgOBN4mMCyU
ZSf93k52UwyUGFNSvfy4cobHCAE4Ov5x4BZdsO2gq9u+4UHR+srxTILR0b8wt8BsDscS5cNHfOds
ktzftiG9SRUMN180gDnQFFMC4xfL8JmMfZlr7kfNfvv7gqEaVUOnpkXKl9rPoFkdo9JXglub3tD+
clBks4Ky0wgGGzV23M0anHyHklUVAe9Ath31cZdS+EyCqYJbLl2ahJbYn//vlNgV8+cd9Zurv5iH
BsUiePvAYUFBlyd8G+z7xMHEx67nMARcySXpf573b5t6vRIgfBwt0/tu0VCR1eerHtwC+UuuSNKj
7ZwfUCtgXsNTm4qFDyvFxlqamiWegsuOt1BCYCZybCwQXcr3hDcVgABYBvx1FJhn4olsgCv1Giy1
9TVsRePdOV+So7FPDsPPBgbUML88/MUlrkQKOlcVTdMECZypXj4VFNvPwS6LiXdeyGYkWgkRtK5p
81LX+QKPgr2PUPWTGouoyaUmG4varC4SqtqUYAwG70IhNdNBdUpBOTB6wWPnhQd6CLyi9LoQPUPN
5fVF+7ZK/POHkwoV/KtGqqEmy4CyLEjLFAdfDeBRiTuBv5jvdVe6A7jVP16l5IZMX+nAdXR+DSFh
y2aLLaBsR0JYgqpbKU/Aj5Z8tU37Wong2rpK11gUYoiEIkuZyiMyJIcA9R1d3/O3t6nyKyH8R6yE
KKSOdVNH7qCqh1H9qQCL/byAzWrO+qYEoxrTrsuTCYWIcHamXW46vB+VflXcIYdatMRZ/PCHvIq0
fXsMxVK+4QLEkvcHG0B6NSsMoaMtq3pXaYPllnkfeD1hsrfv9h3+FiXW1EGsBnSRHMl7ZqdOZXw2
ZF2VbTeIhRBd1SygIVqCl0isphyzGnGWd/8BhXhKllekreRQXWW6IwvrMnkirEBDUsXqKOHjPdpO
e+AQ7OHl8gubvH6yl7IObuavb6ezBUVf0r6ZhwJxd9hBmlfvq2ftXncsh0+DYVFeNtvDb+tDVrGS
J+g8S7Rx0kcLpbHkeVB3fXCfztdDf9nEP87r/qZirAQJqh+XVs0ACApBNThka0DNVf55CZtavpIg
KIa2QK9zokD1qrumd+L5FtHrvIjt19lKhhA9qN6YeaICMcG4AX0iOF1DUPz1X/hsWbmbL+rn8/Jk
RxIMNwF51jzxdFlND1N6pRQX0XB3XsR2Gvb7SHgBvHcOUWhhHHrEBpR6mi7pQfGLX5zEI/dCb5Gk
yBJbIh/KFWGKabketmt8AugKhh1BdXHZe3yGJt6ZEn3Y1jgQS2EQhFBQ3r8/WB/pcZhZeukZeX8K
yvIISAiJQ+f3/9F63kQIMb7qMnAE9njWNh09hcqw603lONDymtTpITciVxvYhcGKp/PfbFst3sQK
UT7UwrFOZvhzcAwNv7CeYr00WQycyByDYY//TpYQ3IcyUkwsE+Ih0BxtfV8th57+Td7HGcD++6EE
n1e2dgwyLtyikahOjO4KtqAGGRnP9qtwJYVf6iq6T4mu9wqoVjw79Pjye7QrnpPd4DC//ozdWRDJ
glT9fpa9eLlHOKcigt9LlGHUAfeDCsFyS2bQBwAflWA2dPxK2PdQxkyy7c6xu41FOTTkRHgtC3Nc
JTajME8R7rW0dkr6yQ58xdCcUf0rxXgTJSgh8pjCpHUxepZ9G0ehM+S/evrtvPLxy/l4eb9liG3F
uCzCvtORQ4957OSYZ7SG5w4E4TIU6W2DepMj2HFkZV1u6fCzNH4M0YQ1Fr9RZLMu2/7oTYhwYUFf
6pziFN1eZUe7izmT9Phlf1+w1DRKsN83IvWyFDDtRntGJNFIJkCw06UxTaVkABCfx94Nh+xGASPi
+Q8uEyEYqaqoSjbzBLkdq1NUR6doaNzzIl6LZeeUSrDINi56RhvcU5r8HNW9tXiLkjlpcVOXfgkq
mDpT3S6bJGJlJxOyk8oYCwXQ/JjonCcgod/F9iwJRjIJQm6i0Km3M76k39j7pTg2saSuJjMSIRkJ
wmLOshx/31xA1HipaKcqkkSCbWf520TEkM2AMD5ENT7/AiBPAhLssbq1E9O1jHuCGcQ5lXyU7QeZ
/iZQMHy7n1HqrEGZzsFlOfxlsoMc9E+CAxYwwLWpHKN9KyOgk9ykKXiCcbQ1I2KICVn8WLejH2H/
TDryI1EHU3AHU1tniTkS1Lzand29AGVWom//I5t7uzz+C1YRtdNoHOv/gdsMQD03HWLkctTlYH2h
J3v3yY4jegajLjo9sPBFshuD5A4jiXfeMUiCjTi7bjdKYoZ88iGvQBduTPuQNo6WtV6pyaYFpFcn
eINoIGNjz/g49S8g+iMRNu4R1vz2qB/iXS2xKqk0wTOUVZskOrbYXvcreckBn2r/unaIIRnZmrFM
uQU3USehApBNJKcsvKeYG62yA5GxF0s+lTiyHlhFMYc5KjVWp3u50TuN9RiUo9+OMlBByWnEwXXF
GNsso+jlN2PnhjbQu+zvYxLc/SvVE6fVh0HJwyDibVzrk072RvurDa7iPwdb44W6N2/HBJfQ6sOY
gEUILYQGc6IY77mKbnmHMQWzG8YUxlv+ju1ANvUvdYIJnsJSc0VLIz4R0fxoq8ivm32gDBJ/JPtU
gocIzaC1mgo2pU2TEza3rZK5dSMJgjLNE5KHhNQmsjj0jVMG0kkWnEJ98HsCujMii7cSjycyJOVB
rjVDw3Ohcm/O1820P690/6OY8dt/i0hICbhTBtuEw0sjN//G/UJ2gzkF7C/MMZYB+T7yMEo+0uah
DA2Tm8CXUok4uKRXpItnvpdRhBdZcLswSRK8qQQgnbdQiaaWaQqaZlYs7pQFSUpHL2tswilNzx/h
u/NXt6kFKymCqsWpmuU1QdqgxI9zeVmCjq4DZ1v7x+CZ3GBXcgRts7WREq2E3USXRemkzS68BrgZ
prsVv6+c+LIFKeTrbpxs5Et2jUJ8ArImWWIFj2W1pU4Cwix6b8qwdzaLJ6vDCVEpJaAkHWI+/drT
m2qYfCxgu0PVP5VFhjnS9AqYGMfEUmUzMzyn+5D/r+QKAQo9R0I13tkCKrRvuu2V5Y23HAsD67ay
8qrkHsVApTWJGhQtZIHI21dy886ecz9jquTZtKWPFBoPHCNiM8sQjpTRPp6NgCyelevuUHIjLqZv
pl64AXhKJSa8KQw7jbZNGLEAFP4+7Vsya7T6HqynC7bwgyejIY6RHedq+gs56HZqpokemmmJm5nB
bJVWNiAokiH0hrR0qBXvKAoBfS+xs62vtJIk4uAOyTSyegaApsGw5xJ9VYk7YQjtvM+QCRHUPawq
M8cGGrZQgoVPZS3DKc5HzemKSJJNbPnY1XHEV1QZtUab1z38emw6QxO76fwXXnYtQXg26VPdNcOC
KKiZByt0Nf1ikD0FN5PWtQzyXs36ugC8XIwHszqY2OILvEilFxPtvxZB5yeFehUypXbsEk/3BvyB
JpBsAlmeyd2c6CrWv0FImKq61GhWY7EmmL6yvHaU7NDkR0PxWf31vHbIJAlxq1uUKkkIVJBMxAuC
l6m/CJraadqnLkokhrXZJV4fi6vq6uHWpxZrlQAzZqMb3KmY8cY265HcYkzxnjiqYx9lPIjbGglQ
VQR8E25c0H286udZsdFjmDTlW1GiNjXKauL8T4ifCrO76AoatoXapxCxMAlZ5aqiVV5g345RDG73
IwUplYmaIVD8ouHh/PfasuZXUljbwAomExdqErsLo6ldsDRLQieuLk39pST+38iw+KlMZuiGcGvT
FI9FWs9YgEpPMd1p2qlMdudFbMVgRmy+AM8wUqILIvK4MnrWG/DlIbmM6/Rao7U/whs67ZDsujEG
fAe5M3pF1ifeur+1YCFixTW2UmYFgrXpOs6uWfwcjZLZvE01X8kQq8fVBGUBX1iFgpjDV/7i1ANa
K8fX74/KiS/99d/BUnz+RiUHE1lBSuhLVpnz4oXkYQg8O/2kyAoVm4k7o8Sw+ISbZonjgCNr82Zi
0HXtEznFh36fePFV+Xlyy6OGtrQtG/DY7BEyCvPlEwTouwuttCXOWFbX0PZ+pM5MIURjh0GZ/AUj
zl2gurWZ+Qx08maWuOqs78/f6Zb7WIsXwk2QoS7cjBDfDaaTlfsokWGUyCQIwSYIlnShoBXyTO2L
ZuwjVeLeNz+ZxWHDGMYvwMwqRJK5WvQcMJPV6xQB9WI/rJ36M4B9MdQbfspc7eX8lUkF8hOvfLza
mpaa5BDIiX0WT3OW77YPIE1AkDcuqE9krd2tG1wfkNvFSp6mdoUWTAT4Z6BA04H5thxsn/PWDVeh
dyfJ4bdSUItotmYznh1awudqYyVr1ZbgcN29pdRu0t33eLPa+V/kOWs5wlcrAWLYF0Mwe3VyaOnO
zm/1TJKsbXngtQjhOy3hwMyYjJWXBbPpF4Ze7SJQnLt6nifP1pLpp87AeygIVOYaVihbQdxyV2vx
wmdbAi1t+zZHlTgpfoQJe+kYUOrB1CFxi5suZC1IeDVoTbgo9mICQAOV9ld9POjA9ydetZfVOzfP
pNs6kKAMDAC/8o2uVDEzi7oyKR4odvtZqfdM+2LKMKi2j2ODbFKDFlJdnCiFW1YqK+4rDIIQF31+
oKtyIhDOSZf8hfezVRXAoEB30SyR1BkQrqUdmBBVpODRDatLXQsOEm/BDUbMntYyBC3EPrIBGGn4
v+j4n9nS5d7E0BGoH3eh9zeDGWthgs7Ng2kNjMP99c33FoAPFZG4hy0FWAsQdE0xiqjvC9wY6eoD
6Mw9NiV7zEv4529ty3RtlTt09NuRpglRUUn7mVAT52C4PYe1VesA3CpziT4avhqkP1hY5i5+zOKS
dlwkqduWw11LF4JiUSZRG6lw8OnQOePUfypI8nz+gJtavpYh+FkloQvrjNcgMvrgXnTiU3Ux7zQ/
uZOxDm9+M46WDuoxFTi4ggbOeVvOBaa0QZXuo5zhdJOfRE/nz7MpA/gPJughLFRcBHdOw8JUaApI
6WABCGn40Pa11wbH80I2v8tKiHCQqc8oFkFHcFWQfagcjUQSaTcPQS0GlgrGKCjL3wfarlKUOLTa
yqvT01SddHKZGxKPw+3jgzdYiRA+O62pVlcRRGj5TVM5BI/wmDNFFpKgsHkU3VZBQGQDfktclOwW
tSgDpUReF31R2LWhO00uw6be3PSyDbQ9TAArI4vkP2IVDbqu/D/SrmO5bSDbfhGqEBppi0hSlKho
Sd6gHJFzxte/0/KMCbVg9rNn442rdNnom/qGc7SoIQJIdXuLLsgtO0OxQj+zNEsBufRi044l0B4c
HvbmZgVjLZlxQ1XaVQjsOU3BaMhDc/lkOJlFd9Mj1+DUsDZfO2tp+vtzBq0gm3kVzU5IvGKvetKu
uZpCy3xKPoleCArE/8f+/WbYUFVTxkA91qtZ9p5ST4AXFWQVIIXhHfzcB3zGZGPWCcBHy+vycNmy
tt2RaioqHtwiIM4YhyvVo5xhj6xCjlncFl7uC0/0+vCS87gcbdQXfLCBlSzGzMrMSFOzz4HD/NS7
8a44RY78KmLvnkKAazrm6DmH2/yWGrDv0LTAE4GdjUSloklNXemxoG4XYNKmqMkYC9c/i56MMMxD
FqDq8OF8K3GMjQM5aDaSnpYjIyG4i2epdVIjrX3VHJbHiczIQLHZxqlTbxVpkLKr6B8AtNBUGB1d
cjAZZyEiZpr9JNJ110zW0N5IxrFpv408/JhNL3YWxnIUF4WJODB2lVON3WdFTXdS9pRl8a3Udo+X
727zW64kMbqSphExCgEYfy3IlyVMZAqJv8Q7c9Bs0Xy9LGvTZ+oALSMIY6BfZp2KqnYSmpyTo3eA
cZmqyibNdBMt5o/Lcj56L7RI3oiQsDQF1FuTCZadphOhFZoE3otOoieemABl7xcsaX8l/G3Kxkhj
oqa0BHrSimXi1ALGJF+C3pcSjof88OUYEWwgiJYU+/HY6F0SeZ9o7gK2bj5d9Qe/wUhh7mdUlaoZ
KtR85OvZBoUUaquGk3ylL+/Mra556KMfsg1GHGNR0ajqfbGIsTOFfrm8kPhv1Y35+0yBsK3bWe2m
GaWy/IdZXGMHzRLHv81oGBk0z15FaCxUt2SZcTFxeSuOpyKRrZ63VH75O32YcieDFpK2gn4JxCbm
fc9lUv7gbd4d4oP7BlBVIJEQF6GnwU90DXZdXJ9KvXIJRqb/J9OURcZ3z9UsZ7RBC2Yc80FF4E39
6a5zfxEb8gIF78sxfiDQs6mIxgoo6VUCsqaHhtcY4305xvTNJeuICBIWR8HGBgmtXtjXvYRXocf5
bDQ9eBfymCtiHMCiYFJfDKPUmfPbOrPU3q0l38zuzIgAcMKSpseJB9DL8aIy667NREJFcMBVzXe9
axxa39iHR8UHfS5IjHiVgo/jjMwJGW+QLQH8KHqmaG0rXinamVMii0ixAG1JdmAJMYY6zL28WJwv
y7tCxktUhRIrWYdYMXiLp2BrKb1Wb+bbfN9YMrgJogMmtJy/38xiTsv4jUTpJQ2cCMC6SzHOVNwi
Ab2W7htACHqJGz6oe84pP4T59/LYsnteAks/iHCXbeDmn8AlfUge4ifpRr2jSBvjsT7SXLSyudf6
ITVkBDP5RRYUsor5MxqKMd172193u8kWveq+wbOFF1E4d/mm0StvTPHVxinVUkcCLN5yTAzNibrC
6gcegeTleIyFhfduv1QqKQu1HqvEoof1RCsyjq3Ge2J+nPZmvh3jXbJexqZMBqNXT9lt75sgV1zs
9jH3dJ56cBzlm3GuPlwlmqWeRYgArZvejF+KN+Bx8ijd6b5itw/tV5GT0PCcC7ujrWrybEatmAKr
i5IRokrsVIA2XdzOz3weawbvuhjfUujpYurLGCNDO0b1rm9expL3CakiX/DQbJ8Ye0BxMCyw6ARY
NjkwOhdfRaOOvs65dQHeeRjvYeZTFSdyC1lHBIP4PsL8W1RY1VV+NCzzACIeWpseeM13jlh2QTbJ
etBWmUHiNL32gCWe1BrDeD+p49Nlb8UxY3YTiGSaUqRmmDqB6GvjtZ62XhWDMkPX7cuC3v7ShUtj
W+GLKqv9hGU7p/GyfV7bGJ4ObUxxfVqcysuvyb5rwGcaDFb9qH1DjVS2IpfcX/4Rm6c1FVHBDhm2
BNjfMJR6HHVBFzskkbxMA152YtAZucDJC175evMGV7IYjyLmkjJkowJZ0l1W7srgQHhrXDwR9Lgr
VyJgIHgYFNDRLIXpSI15VcXBztATTnvrY5OQOsfVURibBv0cIPepvakn7dCdMBZu53v9utxTvP3E
z//lkbcSx6QJtdx2CyhwYqfqgytjRpV3jsix03lEMbzPx5h2pNZRQWGxHGBfJpaoYds+l9AeLAz/
strRH/xB9c8HYutf1dIFsyTSjGCc7ET9VueHuhssUMTYpvYycLPJrcclql8Y+pTwhEEz6L1eNPUS
aWKdZnD4I0YXM6cS39hniffLSYq87UX6pdgDrgUyXzJselUY1Sl1RBAZWPHQuzJqtlasaYNVlYWH
Wd49gLIe6yLeX/60Wxa9ksx+2rAimTBUA/yXTKyMPLVlaBfSTmg5JamtqL2Ww+RWZa2IQ2PAT85R
qu90rdedPik57X+eEPbBlqdxIGGYB4qf35DMdFs9dC9/ry2dX5+DyaYWeYiKYuhTx1iGndiDhWyO
T2LCw5re0vi1GMb5abkpFbG5pE5d58cyt/KgQwEqhsvXAN/YOxgA4RxsM8tZi6QnXznDbDRQeQ7T
1BF2wkO3B8S+s/j6nWLnDpwUJ5pxpTGutw6CIOvGJAUPiXHX7MFDcksejf4X86Mj8dIBnpozHhj9
AT0SoyRz8uA5nq8L7dDTSW+Vo+Wbnn79ERnPYSiVqmQi5HTeL0pLaDzZD9hxC6wuxQgKbyCEp/KM
5xDm1JCrqUNOmocvEejjdINwNIMjgi3wdmk7KkBHyBxdmq0mrq0pV73LVsUTwXiHAVt6MyYzMydW
X6aktnqNN6TGUQDCuIa0KEYdyF4p+J9Cw07v00+TM6FsmPu6Hed2NINAaPALn1fW4cll/EXZK3Gg
5QYMOUtdLQHrx7DIlqKFftWIvAEyjnP6gMg2tXofAO/LKcbnYD5UyYvQclzspggkf6oOyCXDYGFh
SjEplzpH3VUzKnsJm12ZizZCP0fneGIYO6p1MVvoHqwTgTMrvVYCN+QNV2/q3OokjOXEeSCO4O3J
HFEAYWbZ7adeP1xW681XMR2S/c/XYov7aT7kCTha4eXQurDKptIsedLx7hnGGm2Fanxt0fb3ZUEF
NFuDNlTa1fLL5R/BOecHqJs2JySR0wLUqnCvueKltclJOLfd3uqc9DpXsSOs/mtd48EEhzgFHFlu
fnUx5CuTWzvhyqNWt5JnjmM86AIGTVt3dCU65uc2z8TqYMSNX9gLL3x8bIkig19fJBM/kppM0yiF
WJhxZ5fOFSLhXfz2SOGCFh5AFkf5WeqZResiMxq6FJ3Ch159MPKTqv9DL2B9Hkb5p1zshkSATy9N
cdfo7XWthseB8Gp5m97vt15gVuj9PWHkWpHmsQZyXnEjwuEuX4n800g5Gs65HZPt6Upl3BpzMOWO
GeUT2D+AYLHM3bRLWyKA51cxr8pJnI4osAuHJG6zYzq2j0OU8gh9Ll+cyTYMDLXQYlLlMPeyRhZf
28bixUnrXTZonhQmpMSJaHRqCCnNcgWiSZtkj0qSWZeFfJzneNN4A7CEGAEAARLjgQGBKHRpaNI3
a7WXXfMku/FBvZd80UsAVE+Rsiq/3/3L21XRfotl6zbZopA5iFG3CSYsqx269l4OOK/J7dzzLENh
so1GbAYRXVe0Wn5W+9bKHOMWo11evV+uhb9HdX//HRXmtrJAKioznVO0XR7y+Sbg1TC23fvvD6bQ
/1+5Qi02ilqeYMlhan4XFeUwaPm3y7rAE8F4d7XFvrcgwx9N3T6ormfulCdNvj48f1cXwrjzZNCr
VJiBNJADxP2nAZCD0AUTKCgz39geuIV++s0vyWO8udiPeWOqb+GDgm7mh9JOfdX9xTKnJlZmX/6A
2xZ7viPGloZploCJBDc4ivsSgDeL4fQZxwnyZDAeXROkfpl1vH1Tbanv41YDaUVa11dxr/O8Okcf
2AfBOEVxW5p4AxNg1ES3+l8z3Lw3GXYSV51Iq06TAgdnCDG42hV009SxsaqqnN3LN/OHTOL31bDv
Arw7TC0FOQECu+QpR8r78W25m9+K+6HDLfTwPh3jDcZACEKZPntlxVcUf/xrJCfm0zHeQKjkvgI6
TeZo+Q9JcKRItcLuBfPV/2N4IIxPaIZUkuKyQqjz0pu5sbSDuhNs8XVBg5xS3ALaExvTqffXfOn0
gBhL01RsoCmmybgKHYQCRg/pTjyiKiE+SGHkZ/k/ZWD/lYL1JSZvwWBRvcgB3qNymVhFcqrK0o5q
XtOMupkPbmglhYlDvSEFkpngTTrJlSvppxRJurLk1lA8VHLrXNb0Tc1bCWMewKpWLihNIGsALkRP
6YK4oOPbtrQSwSi3HteNJpaoII326AoWBjEh5q34Ud3QUcXh9fKRNrPLlTxG2U3s3lTY1cgcZRxC
S8PcjKiPz2Y1ewHaBv+bLEbfy0Rb4iDXU6dUiKVJL1EuOWF4UwPC7LIg6qcvKQWj4Fnap6IQIe8i
Pi2LpQCfBrWxz4Pq/jjHujYkqDgTA6e5lJVcoM9fv3eHPdqotavfdAe8UL3Ozii2kM6rT/AUnomD
mLTWtE6Hsw1lEUwnvSVhoF/TAuAM78Tp/vKH5J6QiYgy3rvgB4E6hl9Gl2avWmL1r9GnwZUdcSff
hw+8TjFVggt3xyavvTpHGH1B36BEW9M0vQBEgXnwePlcPCGM19CI3pPQgNfo5ttmsIGBPgccZeeJ
YHyFMZCOLDmcu1qfNPMn+gFKyWsMc4yX3R5qMzIXpIQ/CkGuWSsemPPcxrgCrQQnVPEOw3iJQTWa
yJiRgBP5VROQ3KHd3e8v3wnHaGX6G1ZJeDLX+Fw5ar3gPrKK4KADXwrNKT0PrVE+ReJBmDjp3vYj
5uz8ZMZPgMhbK0wZ368/dADaLFDWsYqvtVPv61PxJHHqBZsjT7/jLhFlxl0oOemEPEVDItlLXmvl
B+NVv0dw7L3BFZ3sEDuBq/fu5c/KuzrGXwx908ZmiGyJSH4mmqjSOpXOW82jf+SS0TJuAoTlvSzN
VNkrlOTCxyZ9MHS6zk5srb8pufDnvE/JttwKyZwjY6Hpsx/uMqcAnqxdXCl3ix3t3lYkvMzWlv/N
Ctg3b9YJWWpMsAIxvKuEFz13FOH75dv6g0qqKpboDBNQwMx1YcMxCVSw2aJt2uwBGe5WX1sPA+7g
tMt8HtbBdoECq4f/kcbCb1RSM8pdCWe7PGj+5GifUjfYT4G93LRAOtZ2IO5zxqv6Kw/6aDuIneUy
/jdUWzkME9i6OMXeHH/vkkMiEierjx0PQ4cninErTUIiJUMlxlFk/aVdMl+W4F7kbicazXNTEk65
etvczidjXIqOOpBsCsh6MS2QTbElJl+WnBeVeWdiHEk1mkLcysgByp/qqXmBa9xR/qVpB0MzIis9
Tj8XV3v+F6qNt4znfDxGPUkjVdkU4oUc/zQfKJJimFrNc/lNv5bs7H7wg/uRx0TA+6KMb8GaUB1n
AXyLlu6H9iqSrxMeAQZHBAt9pBUaODFoNTAz9/WwV3N/4WE6b0e33x+OBecrkn6JSmz0OZPX7JVd
txu9dt/4vLLCH94PZzlM2oEuYNbKhgA53wwfC3Gtr9wXkU1O1DOKu4hYMQ+Q4A9J4lkm82aJiCC2
4ojPt5wofQj60HvlOrjVbXDMePXJdOKvl72kRv3Dx3hzlsjkI6nRFHKV0QoncPSxhaRbRqLfC9r4
dQqFXYx8ayHZ66iOkzXr0T7MNTtVF6+ulOMolHdztuywy34lTqU9l6WXy8a+mFtLw2PZMmpQj1SJ
6EQ5/qca3Soj95Iie2GufFOkwM7NxR81wbSybLFHkdhTsTgkQmV3EV/VPj3oeXTQwk7ZiU12KpPp
y4JRsnEW96LRSlYdd5iRio+jsngmxhJGYXoSg2lyWwNYTnJ7m6iph1qNJy7haxwmtlBLuykTfLE2
9pij9JS5uLv8PTfjABISbDaCDhRDQoyTXPKsE9tgxtSuarWZJTw0GGkM9qpLb1D4nGFr/AAkjUNg
jxzRWynsWjLjL2ejw0xV1qLdqt5jvl1PruPcG2de82nLwglCqiZisRKsRKzCaE03KbOJ1IssbiAJ
O7mR7Gnk4Vpv5iUEymCCRwdsXiIrx5ynVhVxHOmk3bWHN55ftNV6T/bqF9lT32bVOJdHzYs1hrVM
xicbUhXkAzaGEMQlE3ujb5Vf2xhs+Rtt5WG8lpPI0kNcEsh4ZHUSjWEC0Ao4pw27CYXjFGmccb9N
tTh/R7Z4NKCxpgkVXvCzCjicRLya0x6r0PNJTmeb8/02dWMli0lGWpSLMm1AMhI8yXeDE6P1CjY+
B2TJo5WXVvEJDcqrpXM4YjnX9pYJrt479TirmlkhItCqKc30zHv5Nrbp1lrjm87EQ/vhfVLGSw9A
bUo1FV56Arq3VZAhtcswa9yZCM1+yjEPyDkgDTWsmijn5JLFnVjqTu6NCd+1oSQGyNK73XIHHiEP
Br7jzfBsXaKiG2gw01VJnc3Ng0lJjEpRE6cQDlXtl+ZJ4rHaban9WgQTWk2Am+iZqCSOSe7H/pE7
Us77+8wFdWUvV3FDJ+9i/ZtaJoXV/T2y31v+dv5M9DeslA7DafFU623mDKVqJYni6EbrVFLIsant
BPUshoknYTQ2UtEm2CgUUZkoMeYyhuXzIp2AxOfVMicd4H04Joak0txXkoaLCYvAqlrF0ngoA39I
cc4HYjLufM7kocDSMcqy9Sdiq7vEqVqbOMkNXckvPhc+t83xh1TuLJPx64C1lLKU4K6Cyla8wpF2
kSOYDnEogY8WoLjIqydxRTKeva/zOowU5FWtm3/RsZePdsRtDbQuDe/P6IfJ8fLb8gwZRRFquMCN
ea+ODVmSApzdGUjVrdktnDi086fmili9U93EvTXv0n/RlZVERjObOSv1TtKx6dp5TXmDwdPLXm8z
z1/9fUYX2yEMKlNDK3nUsApiukty6If7StmH7aFOj0LGY73edHwrgaxmGv1UpSMcHx4w9iB8IWnr
dyMPsHoreADAQwbsHljzDLbeopVYmkBPESNrqBJg0STPfG0x7Jr8U9doJYgJxrImFkNWoE8+LrRs
qlNI1R+Xr+gPWnc+DOPIidzMc09KVB/8xZPdzJMSW8WyVe/Q0KsIFlfPNz3U6lSMay/AJBsWEiRm
RwPLCzS56IBZpCKppth+JteSeffFGFZvdEWYpXCJ2XSlypjMQEe+F2+S9K8ZtmlAARyKSuF1YcDM
fSWKApwEBW35qPdF41POnQaml/Ehi1gJYC4r17O4WHRU+iiHXmQrVxGW1NNjvS+95CnyL6vG5mdb
CWPvKSq6QteRvjdT5RrkTmqOcdk6XH6S7TLfShBzP5Mx9phe1BJH7632E532M/bBbn6pH7GAtOMO
a/A+IuP1RmHW1W4UqV8XbQnwLgNdxqA1vsFHh/tfXltrpWCcoDouWECNMYuiRbI1T3dV3dhi83D5
rjY97eoTMo5vVMpwGEiEJ92RVlSMW8U3DzL32/FUgonCRb60eWc0mAkxr4yqsMAlEwhXlflPLZbV
cZjQq9V5VwoZLDaPrpVjPF7NZHf5g21GirMEFmN0Bn713A0SzVwcwOdZavcUSYJ7WQj96qy5nt/z
qCi8j+iSjnehKuHq5aiDD3cldJUz4VmKDK/lNpS33OpZGFbq3gszidp2Q0HNFatZ6WGYOe6A9/cZ
K51VwGBqM7K+wjBQ/lCl0IkSmQcqsPnJJA0oqYDOlVGAeX+KMJNjLU6RdHVZaYnVT2PYL51ipcCX
0lMeO+1m8CNnaSwSnK4USxe3+GaURoiSWUs7zIhZlZvvJz9+ELzL+rCldGtxTHyYe9lsiUmHaZbH
MU5sSXUwymdfFrJ5T6szMTFCrMtG10sV9yQBCdho90HG6/VveZv1ORhVG6RMXcIcBYniOB0LDxVO
P72Vdz3HRt9ath/sZ3UURuVKwzSgD3gENg7qt46+l/bigU6CKFeavVjDlbz/lR+Xj9GN7FF6a+3+
8tf8SD+ImL4+KxMtlirXEpl2Z+hkeGTrVyNQUtND+GR+Lm5UDCQlP+arvweVYqQyQaNVs15JBtQn
OqfaL9gQXyzBXu4oFg3wsfeXz8jTGCZ4xIoQ6GWPhCyql/tBrHeNVv5L/WP9GRlXOIBRuxQbWNov
WnIUeG6yKwozm6COqj5ePtBmRkGA5YIRUAKQR9a7i1qtojiMxFm19BO4rf38qQNu3PCFclzxrGHT
qlfCGKsudKHIBR0uK8ueCmXXa/eTyikybnrFlQjGpmWQqGUYdkkc0cw9aXqW8rsIUK/6RJxl5ASt
rRi//naMcScx0BzTHk2TOLjVZH8QSleYdrWiW5xLojNvH6x7dSjGuos+yEd1RrY8GDt9eZoCr9Nr
f9QPXfw5lr8E42dSPXNkUjW7JJOxZgN40UEnvr3pJW8prGw/HgJfcaad5oyefJIO41G1w2/9s8Fx
y9tthdVxGZMeQEEkyAm+KyiIgUln9/f6M+oWT0nzhj9b2UVtjfvhLnJ5EJ3bYW4lmjHwQaubOWzp
2MNdfl8e8mvgWsEyfLgvMI9Y833J2d/h6RBj7WlndnKTY+arV0RgnL5iPdeqwXOrLRz3vOm6Vidj
04XCwFrZNGLoZ3wNY0cJOH+f50nYoYBY1wZtUXBrWYJV5sPS7dTwe1h9arvPc9BZSf4yjJ/VHuAk
vOLMG7v7BV196/utypNRIAjJYmCovHkx/MWByae2vAfOoANMgVvV1az+qLjzrkks9XXiPVs2d2BW
foAlO8RkE9FjGckrifcUhT900QSYPEDVXyPo+RzDpB7s42EBVU80WTZVFm+pHIdczeioZ4mx7H3v
U/wj/YkAgIKCKPKGfv9gEWdxjN4sbaEZI4AUYYxvnMIn4Ubeaw8LanviDuR3/zLjQQAq/J/jsS2c
eFEGHA7hrwdPQ930L5KKzuKQn6YmvanE5u7y59w2i7M4JiTNXR4a2kTdnHIlpIex4yHYbGaAq/PQ
61zpZpMW41A2yABB0ZB++tVmC6+FL/UL/r2P7c6lkErddXVdP3PngrcDri4SUUVr0WCz9k4vGymZ
4V1kwEOnYfG1jDMXcwve5Y/4B9s/y2GCxZDGhVrRTRs6fvxf+kUK4FR6gsOj2tu+srMwJjxkgUBq
bUGeqfQo6syvCZiAOefhiWDCwCKVWV+bsLHqJXpsv0QA+w+c4goMTel+wXBT9cQ16+0Yfz4VEwji
uiMgjkPkwWgO6hLmzXQQfHIVOtz9f97hGIuOQBpHNAGlsWQ/OJQbBwjysT/ZClgGLEqJB76X7vXy
F+UooklPv7ICJdeipaenC/N90t0S08+X1Losg6eFLG40dgyzYFow3ySdZrQ+Ki+9No7ySfBp55BX
nOV8RZOx6zoQ9LySEO7qsN0nlXkwpfZfNueJ/Fsn2B3mOWuTaZHofORDdyTXqDrbhbN8Db6bul0e
81sKiRLYHa84u/2SW8mlZ1/dVhmNRiMBIg1PkER1KdAyAppDQJ4JPizsHlZfRCc5/DWpAX3JKeAP
Ac6yCFJAJp0WW+AkYl0felndRcV1rdyr4cNlFdlUw5UI5mCi0Ju61EJDxvxQma9Gd8hR5b4sY1Mx
VjIYXyg1Up2Rhc66hbGbgPfY5OY79Et8SAFWIhgPWEemFmL+mI6xdvsGnVJ7QO/6ZfZwLa4qWAOW
9zh5Ku9UjEdMjCXE0A09VeYDIMAC3xIn7d/MhFeHYhxgMYoK0NdwKEBW9o0d5dexdt8anHhPf+el
T8c4P12txyYGbpgzhPeo1E/jZ4iIm11fu5fVYDPun4/DpsNCM+qzuaDOTEeN6TJJ7wHDaMd7UnPu
hU19Jympx6xF49AcoyNJhp1iqpyTcIyGTW/buFqERkKK1Hf3UnrXqvdxz3m1b59CMSVQgRKCrfX3
DqdKiDC2MR4n+bQ3useIcJfmeBIY7ULNPysXTLAgNvRuuNOv2uvIiZ6Dh9mhpanojgevvn3/5yMx
ipYv2HNWDChatqd9mtRPwVzVcJeJti/ntxh276Wq4rmMItT/gUduhVFixcaTMJYcn7Y9oKacxTBp
ctWU6RItyMrx6IjAT/lJBHp7eJhfB+JlnyRbduad4U68raXtW9MVYgAJDLyfjF4Y5ZjMat1k2Nn1
NfO+4LJi0Wv/6A7OAphb6uUOvDD08xH0Z7LbKsEcFZKUyMvynRi8XHYJ2w9F5bc0ltRpqsw4NGmf
sDLza7UvErso410VYZxUSk9KrlpKo3haS6xgmIHawCtvbCvLWT4TYVNFm+upwwanLLaHKKw9sJ/e
Dk26u3xOzq0Z9P9X6UMUZiTWwZzgmEHbeWLcDKd4JDPHk2+/TFdfk552JQYNtkTLGmRH9NGBNToA
CpHbyqX83pQKAjjL/3AsUC6Bk84ElivLJCgEctR2qHA7Uqs7el2ckp6Htredwp5lsOTOoKNtWlLk
NGpUe9Gl/d3UVn3JLe4Km/sS2MwjVtKYL2hWSzo2Mvq7g/dWq3cnSwXXo60BCyz3wgdezrztRlYC
mcRlniJJSkwIpDC/eCdaiYfNwMFqXyfgdBVu7CkAd/l++d42E4uVUMaJTPVUDTHQk5wQM8p6cNJL
wDNiGIDXHOBeHhNjwPgjGmoNBaEKScFqowjt8nQPKGyveCo5VsY7FuO6EDADSaSua4g/T8LVKGBm
PbW444ubM2wYSf6v2rNbDnmrRNVYorg2Yi5ZcbKHyKl24F/+NtnLp+xO+D7zDI1zMnbpIUujrpsI
vmPSBj4KNFddGltqozmi2O4v6wbvznTmGWeQsQQNNLrbyzfRbe32KXJQoUT7qHDN8R8oUOgbZ/Ux
GQ9sZE041gF0sYPFYaLCB9bGLcjPd5jddwROzr7tIVfSGEc8xnGQzQFykM6hYBvYqZ/8JbkbUJgZ
/PC0KDcGjzeeat2HgLoSybiUMO3wMpjxPRECdqIa7aq5OyBNvpUNsjOF0VKkApOP7b+s+6w/LONZ
CBmmLlShM0ABTrBAFUV31cCJODy9ZByJbqaV0Ii4PBnzKeF4Esl3sd9LXC/Jk8P4kVDDjmKpvHlJ
w6eQ3tEpftIe55N2MiwF7+9CsPTE4pV6N8P26uoYhxIXtTiDdhLVhuI09T90jZPkb/d1zgLYamSa
xHrX05cx7WxWoKZHe3o3PGOG7nnGohF2z3ai0/jNwPGUPCM3mOw1ycq8KiKaix9FgDdjL2aX2qM3
YYoOGTnP6qgafDQBIoPASVNNnV0PJmMfG+myoKR8GByAobrldXCMU4s4g2se9IPiFr6yN/eNd9mX
bWZ35CyXUU8tUlFBMelkk3I0qmPeunXAsQCeCEYzSTsrmEhEzDFVjEz3EdjMfrY8VqM/XNf5IIwi
SlMxm3UOWybBjSl/MbDKXUyppRio/9uS/DiLr1J9oxhfiMqpuHHOx86r1u1SD2aPbngWKJaATpHU
BlbP7RhtW9rvA7JbBwAflMuCzixkrWQrze2UcTHEqEpfUEKFiWvlICpiI8APi+japm76mWD93iqP
lK125g5h0Hu/JI0Ja5kyYbtNRe2mcWabTgfFbkosvdgZoyXeEsys0m5RhFEUbPoVlsp7J/4hsTx/
USbSRWNNhqbDuF31DYg4tMsS7OXX+TYurelAAdPEXX8184LOH3Kjs1gm2lWZoaRFhK+sPvSok7a+
MDuAkhR+KIcQHeOottKvXWH/T3auMKEu1RoFHAwyNnL0L/MAYH9cbdd/vSyEp6KMMyFiFsRkxFM1
D0MLXbcq/3JZwBuK3UedQbEX5FumIRqMzqjzAPrKEFEuC13KBoexz9HO3cjTbeMUPUNZ990bi0wI
Xi7OJ9x+idNK83+EM/pixHMl5TI2F1VLtAfab3FpPGis5MDdrd0M56okYnIcbAdEZZQkyMCtG+WQ
VYNq3pp/hjsgvkh2dTV6AeCaMtDfUU5zbkdp05mt5DJXWBfNIrd5FSNxp/PqmO8XrWRx9DfO6tKL
3PZr8SP8p/L3SioTImQjCjFMWtPFgrnFVJ0u+/pshA5Hezb920oMEyMWoD3WojFilfcahKoAElys
Bh+UeGSn7zmyqK/8oKlnWWwpt2sntcgnBPQZvpRydnxr3HIvY0Aq477JOZfG1nMLSe3IIE1vLHF1
dTSKk8TLw3gimNCgDzqAAACP60jD5AlLcgpFcFpWMW9Lh17Bpc/GGLjYRvoAnN9fz2H0KfB4TLzg
e4r5CMMBeo5fe8Jevpqv5CvelfFEM+ZdkVmvdYq4NUifpOCx62tLrQdXkXfaQmx5uemmV46SbPZv
sQwpG5RWFps1+BqrapRMRHAX0JddiHWXDog6A/gYijLaB/nk50KKceZ+J5aURdl0ObI3nfVKNhMR
gqpKVNIgYZpRVsm+527iDVYYuplFK7Pirhttbg9q2yh+n5dNMORMa3Lw2MGDgh18sGRbs0tffgVy
JOZeXP7cy7bWnuUxVyqG6tiSie7CSPl1MSXEKqV0sOLpn3Lc88dU6A9ZXWQ1peIytjiYLv8sw4ch
edbTT5wL4x2GubBULKa+jXCYzgFT6E5CHcyorEpHPm2BtxnssuGJmE7Ki3scRWHZSbtOIUFNtwX0
+i7qb9WaY/O8czHOv62SaJw1GIHWzDt5zl34AJxIljlTNdsh9awM1P5Xd1SXi0R6WiEKy9sRyH05
qoamrfLWybcLKGddYOE2Q1VUw6rGJL9qlZ8A3+0Ct4QUNiAD7dBefgh4KnMyk83H40oijXvrk2mj
Oiwq8i4i5uWNRNraM4FaL6dyaU+qETni3DTWZXXcujVVVmTw9GlElnTm1kZT0gZzAfmabD40833b
gpyUp/Fb8VqVNQ3eUTFEQHC8P5caNIWI1yOoSUGUB5SIyEPP9dv0BjLLA/7fuDYVnO4Spa1XIVJl
Mh9tCNTJ+HVtiokNUcWRyl31VUfdS3ElVB6e/1EkiKBUCTgY+Ijvz1d1YWCMNSyra0EjP/rYLEL5
1zaxMu3SB7/wGCyca3sD/nofYOkxzzKZe5NGCrK3UJka3lzgLc36Gy1FByvY53luddVJFK8iZbQ7
0yMCRvXCyYrjL5n0s0+PSjXabWvsOhQMgvIUmt4s32W67mg1WHAbzNxVs5Xy9lw3XkyqKWFlCMNo
mF1UWUzmeg7joqMrjaOtngxfAXfjIXS1Rw2hqrP7wCpPvGTgo3q/F8lEjgDTYkbd06EP+aAoO2nZ
Czzi3Y39i/cy6G9Yma04AW2oFpFw/KISrn0ZuFiiC3T8u6qzJh1NFZTLXToOp7xm/nSTOvortwHx
MQd5/yuYsCItUxh1C0XlPA1HvGnuKRNgc8NnAtz+pOb/kXZdu3Ujy/aLCDA00yvTzoqWZfmFsByY
c+bX39WaM950i8O+o8EAngcBKlWzurriWtglNwDSBl77P9VNRHOqzI6gHVyeSqHaC+pz4Gfutlta
vcZIm/4n5T2mOwg14l6GfWeh3QKIywptdDv2au40wNornJ5YvHGK9w8LPcGrSCaKixNxbJsBBaAZ
iwNZWt70k6ZYFOo9lUWOftuHCKz3Pw+xJ7Pa6xnapFn62MTf2/q7WD1yjvD9g/+nPvRvWNhlX6k+
vD42Bxq3POj7yBWwV/fceJ1Dlx7DS/rEC4RXJVIfKBoYXcN/f0ockh5IaZTLSJ7uhWRf8WiO1z3I
QgDziUaSaVmi0mNDtn4Q38pNGRzbbgSC+UvrxnvAvvACJ+pKWVcrLYQy36qbuyDqIwith1Na7Y0A
iCsqQtEX0QfUi8wpIa8QDuKzLcQxny0yiRn69BBrr3cm8KChkzggxkFlrbhk9vjQOYpNp/EogWPn
2yS2edOU7wORP/8ExpckY960eYnLR9LHXD+myX4WnE79aWj3HBulH+zd2aIGpBMKs6Syi4z91GmT
HCLlTT5XN5ThVrCTg4h3MwCXb24LnBh1pbwMza7y2DaE0odCkkoId8RjdaPZ1c7/1B+lIxAgj/od
D5d2ZZaSSgOAnwjKDWy6M4HB3GJzJ+jRVaGL6NMl9oKn4gmsN6XVHvUdzc5UxYp/9twhzlWTpbdQ
U9F0VN686+Lqd6JvBmLZIdbH4D5WRKVH41KizhZ62p10E0VW7zaNS9HdOi6szqoTUIlsyMiHdY1t
uIi1LwqjWgKwYDiR6FXj+bX3+T0OdfH7mesYV2MlxpoWOUIrplaXNz+w9vXcCVplVzWinzzaSTEA
PZuak3isG4+qI7hURaBKEOblC4ZizuIMp1qjpUoLGuqDv1ffvmNqB8/bV2P9GH8LY1E9RVGPSWUC
fkyY73rwuZvSl/8mgNFGmbox0yJchREz31XpmR23EfG+TkA/1W8d3hXPhLiWIwE6DPaIxWEA2V1M
t0Vxt3DAlGVv6/O2HfLOlyykMelTooiD2Rk63u8aZeWonnOnCxHQGnGoH8MGm8RhIcdWDFZLu8y7
H40i88Yl18OWxd/AvICpHJtmLeNQ9Uc65GKKmM8VbPOi/ALojys42StHad4RMy9ij0VUIsawyb8g
wdDetPQbzekcwInvZq5jWfXXGnZFCQro6DcyZ6xNnSGTyYgceZcBgwJND1c700gTPnsXeR9KraSF
POY8xVSI1SHEeYZn/57CrJmu+pU4E6rmdGqCBwm20qaGxS7kMcfph5gPrmcd3Kpn8xHUADdkJ9vo
uL8mO+JEBzNzsXhpA9XwI/HgQi7j1KLeN5TQb1D6bc++dDLyl5G3pLf6JqAFgWAT7ktnKeS6SGvq
ocRRGjNweosHBdymoyvOEvbVKssnnHbq+nVcyKN/z+IN8puwSXqMYziABrK7tHCrKj7M0oih+Ohb
3OVe0wu2HunPgvHvx8npV7yqyri2TCo0ox3lyFF7xRYxZhmPxt0AXMwqlpztC7jqpjUD7wFBiwcl
hz+1TElZZ/4EUXP5qcEIbtE9bgtYaW9SZa4SmCBCSo0ZsH89veEUPTf2BDcH/oKASDA70M3GAQEg
5/FZfWN1CVuGCM3Md4TTweSHheHXaOSId7X4WjcPmnhoCRZ3brrx58Dlsac6vHPdqJybhqKjPMAu
1ASdONS1MmE2L+9tNQIC6t7v3RRQThXmeTgHuurDFsKYO574pjaPoGfG5KPiZXvgulrJgNKrYU0H
AOnYKQ9GcdVGFgKZy63lYdGkQ4EgtzppaIGHwQfWUGEkuqEoRCHY2VcZi0dFdMqHBCW2aMhulXY6
mH57aGrVUwpAIEnYUpLHF7lXP5v55Jhyzrnsq+nsVTz70DddrfmJgiNtMlSipJtaBsGEf9j+cKvH
aEi6LiqSCdNkEqO+1cdeEagQ+b6Tfqa8Qs76470QwNzlaa7qPPAhwHycvfmMGU7HtBtgrFh0BTxw
VOcjCqlg1QGWnWyylZReycZIHqnTL2805WEMOHASq1/F+N/vV0SWBhA0I0XYgwkVPNo30vSgKYFV
C9+3dVh3TwshTEQwhepQV1KZoZ1RAB6GYEstcANLCqwpwIuJmQhMWUWdxxG7+potxDKBQVaJYHTq
cHbGZficnUasx43gbaEgadk5oLMfFIcYULZ2xvGN62nAQjTjP+DBMt9P8JBWwDqZncSFmbjqRcbC
q+n8+90rXGxTxgguuoimznZtdKWIdDXG8Rp6YIMusEehd+YRpa1b/kIK81Y3WpaZSVtkjnaZbMpq
ET5i3aJyMHJo5/fBR+bp/1SL8VdTVityFkiRg+UfB6TbThW9bFvIqre4qsS2b4qcqCkZejzM9SEO
XsriYfv3r8yw/KECC2OXVwWgL+sEfajJ0sBV/yU/6F5wVB7Mp+I8A0N9vMcuDoZg7cDhFdrWC2EL
7Rjzl1o/MUNgQCGzotP7qRPf+o7mjHZ3rjGbkO94EQHvOBmjjzqApYog/3LABzJOFzngfK5VX7VQ
iMpfRIvY/YxmNW8jJx1OmnIK1MiSDZ7ToKfyLswASQZIzAy0uzQmlIq7UQacIZwGcMZQWMP2syvf
/bWb5bu8PuX6iV2FMXfKDIRprAwMw6ThQ4dWlCjx8uu1M5NFWTE0SZOJwSKUa37Rl76P3E+Y0JdU
XC1q7Lz9um3n9NFjz0zG/BIqWBK43zTmpmpK2gdgmI2curwApdxS5oeqUS1U/bflrCvzW8672nEt
iYYhQxmxOrXxY6K4dfG0LWLtzVioojM2DFC+oUsNdC5ixejdmvT5mYiVbguJCWi7wUwsVe6Ovapy
MQXob944RJ2xbrPWylAhOERyoVAaHegOBNvfh5/RBPUQWPCmrdeaQUtN6WEvblMXzGLfKDB00RdB
DJDaUqY/oCZ30Xrjdhw1MOSWCNCKyBrVRLa2j3nN8IFOYuhYN1UQrjEWk2ZhlYEjDihjyXHuY1Bv
f98WsGoqVwFsETdsjR7d5DnCQmJsiWFrmbWXtaG9LWU1sgF4h07zSCzvvPngxSHGSha00qDQfaz+
IFnjqRstNBIHO3wOb+J9eKwkW8U49KePyAU1nCFhmAgtNsZYwkxGnKsi+eo7qwWlT3Vf2Bhw+KqC
YWdwanRJ0Ug8bAtdPdKFTMZg4lDM5ZC6d0UgOxXzYYEgY12EN5e4egMXYpgIWyPlNMUGyZy4+tL6
l+pm8H9NiNX85Jz7P7dVWkEGUk2UaXWsjtKkgcWdGJVGFKa5y5A4h3fxHa32Kw+RaxzKPd04k2+V
yaL8iBgNHu5lTniwegk0EOuZmqYqqIX/eQP9sEy0KhEzR87moyCbB7+oOAa6+s0WIpgHJtNEdDO6
NndC+BX5EQRCic9pRq3MytIzvKrB3OVQH5OQjJDxV5wR2v6hPQLaBSu/PNhHzomx8/d1X6fEN6XM
6YHMEN8ZAaf3s2p7Oh4xFZwsssRmWwBGDwojNjMnSfYNeYywjyQGoTUZqacZlo/lZo79rSr0W6DM
pl/AqVFGIwfZDNlNbn8be+RFHgAATzGj06OpYGXbCp+2ha6+1guZTDZWV6NfGFKaOaOR2qV6nIuf
hvwqDbyh+1XbW8ihkdbCN+ah0dR62+ROjrCD3LWVVykcWPTVWqy8kEEf1YUMkQiA00twfqo1f+m9
EbklRn0b/GMc6skCfeVZ24duhclmzs3ifTn684Xk2siEWo+HzAmFV02UsZWdcFLz1QCeArfquoox
CuwF/ilCNcc871UFyqFRgClKG0Hps4aE2QARaObgbePEV6tp61Ii4y4wNa3VpJNSdK96J79rdgag
vMD2Yk8WvBPnBLn6MY4jJ9LYtzkMEdxKN5SKILxFSWDembvhgJ6Wo7nc3at12/99pOyYmRCIWVYB
dRXozuYjbZyDXumG+ivyHbYCYgDNTS88/oP1i3AVyl44Y6rCNEIiq5U/SIOqQ7WXeaV0mpa8ix6v
tqIyl01VwimQpypzsgbNMxXzzP6A8eJdoR6i/se2A+GZCYvEI0ykIL6kpKBrm+waBLWBC25k7RHl
DSd94jV41m/a9fiYa9ARaQjaAeWNcdCdsSx3o9J62xrxRNAvuLjM/TSaBkhVMzDf3sppBkz7120B
1JS3Pg8T1Ph92U2dD1OPD6i5XqId3dkHO+FuWwxPD2olSz3SITHKKUONJgVd2V4XHrZ//+q0wsJB
sB3ndlYL3awRL5FLfW5ugD8AyMQaLz55HBzNi13qlLpnhcffwFOMcRUygrSUYCvYUf2XBmwHA+fh
5/gFtjg9zFPY+wFGhf0JAbWY2mp+JwAWMuNhSq+W0RYnyC5whGMv+W08pM50j5xLO6KO5gU7TUJJ
kk67Tqf/eH1YeJ4B9HUoWtNwXfqqJ49Tz0kkOZ9GY57guA1Irk/4NJraHPXKOE3gDNs2u1XnZoCY
RlHpCBAblon1qAsjRhGcWu+doPwZ+qfRSPax4Zgx56Ku+7bfslAR//MK+WXV1eBKTZERvL0PaKLN
D+pO80rKnsWJX1bPziAGQRaMnozGuIWCBJKA0Wes2ihPpN1nhOMP1q1tIYB50PEp/NaMCTb7dwMW
EFPPd0RgoBhvdFnGDQ9zYj0XWMhj7mkHSKMwCyGPnp6E8Rd5wF5z61Joo37gBBCr7+pVGMsEFo1i
7NciniHAsgeAhGpRE+QNJPNkMF9IqoKyHhMZQaX+vQSTYhp+6qR/vxOHDGqhCOO247bv81hCpCwl
8q4twl1vfqSPtBTBGELYjp0Zd3A7tfE0qrddwLs363f0tymzFZ0imvRMAg8SXjjNsEMVW/TYvzDt
4fsABK3STsi+kS3ReYPe4T1L8trzej1AttozSVhRa+YOXHBvQBaJi70/pz9SRiuEkRxpnEvLDq+V
wRD4pgCzq9rCjjvfK6R0v+3wVp+jhT5U38U7bsZiq0YSfKoi/5AASCADsr88qSFviHNdFUM2sHBh
gFaSiUzRkov0KOzQjuu+BQQg5RzHvZ6foSb7twBGEcMvBqkUM5CNPVEO19wzH7RP5CW4oIUP0Owa
huE/aA/Kj+3zW08tFnKZRykEzsGsqPBD+fcJ3Q/V63aYbNbuQIveOM2hv1QNdzXzH5ztVVl62ouv
JqjgKk9lBEd09o9SL+Yi5vqRygPAFwByjsgxxHUrucpjotapBndcPwL9zK8jz/cFJzIPpqBancZD
mOdJYrxgpXRBOBa4X8YkWl37vcKiUdh2h5i3UbXubq8qMZ4wU2oxjUIZR+jfN4bqZGZn5VxiD54U
xhkqUq2IYY6GnN4Vjj4k3w0VYzlz0OmcF2r1fmHoQsYiBKgF3oKNhUVkRM2mJES6KUjaqVNm4AML
KSf+Wrf1hRDG1iNlMLMighDtYqjWG0fDJQfZnegN4IYFj/Gel0avmsNCImPow1xgwaP2kc3kxiUc
pEMM2jtJLrzcNCzOTaYe4l3mtJDFGLmYl74R0AgGLdT6LFgN1kijXTpZo4tnZccrSqyaxkIca+md
FuiiUGIsVDVuM6E9GFpktTkWhP+jXoyl62PkC8mMTZLS6TAhENrNz/r019xr/JW34rSafi60Ygw+
6wySlsBswEj7fK52dBMe1IsXXvrJOzwm+hNAqtRUBsQoxYusu/P4dVQeOee22ra6qsICWoKQe04w
GoBYKU1OhYQ54bpzsbBjEck4FFVhCVO8U4NiN6I7sS2bc5vZwdYp1eOcpCh094Xs1mp51/oG5+Ff
P0EVA9FIB0Sd7XBWWSCSvJ9Th9SRXYXAK1TVo0aED7WFzascxme0eWtgHRE+Qwq/VaNhzcWPslc5
3o+nDOMmMPWoZnKGQCkcBiusH/0gs3rh10c+iqGaCkFiKCmMzSWAn00SoQXAbfGlae6Hj/m637+f
rRiWhMxdWc9oCUiy4Tb5dIqVVLWVSPOBANRxtFlPoMyrOCYiA7ijOAgE7i6xBle2G3veyweASXy0
mbIQRT3v8nFS+z6TUtSkiiIA4Ih4HkbpsP1x/uFtuqrD2JmBZbqS1AgcJqE5J6lga1llYx/EKiP/
HI8/u8B30e6zu7k5hJL4qsXFL+zXu1HH26ZbT+wX6jLWOIL6uM1qOA46kkVTYcHOT+YFwzdI7BtO
7X7dVVz1pldjcbbKGA5lUCPCEAW3rR794fP2wb65uffP4lUA807JVZsNJMUFnuy/EJUqe2wtAMeg
8YGCHKg56WgbaLxSuy9s9Hl4ROPrl/v6BzDvV5VIZdRmSIyNXD0qSe1W5XAIpIzTXeQdJPNyiWne
VFOBqbOgmS+CPAMoLf6Qz71qwngQX07lzO9Q8TFUL0xNS6gTa556jjPkXQW2xFihsS20Ob5Y7wX7
9rHaAXBEO6fYi8AYC/bYdN0deEiZ9HRYK8GqJVa8wJeqGmxSHra6OIU1lmtq08ux3JJjeW5Orbh/
KlO34eKWrdnEQhybhofl1HT6VOH1kl6IdJgq1WqjH9uWv2YQSxmMgxQMP68iHRnC0Jj2HNeu0Q0c
m1tdS1jKYDyjn9VkwtYMBvaMpzrcVflDF9YWEVT0hW8b/TVNZLtWONEFNbONb8XiXQ11qHa1hFQ5
RYug2oEeCS0CPiD4qh9URMMUUU2VsJDAuGQ9HDGQExi0REeZGlHyfht2oIR4FHdw+2tRN/Reqasw
xg9i/GeOzREjDmp9X2jPBAjgbflLz3Pnv8lh3AT4lUa979rMEb9q2Wuf4BbnodXrobctZ93Cf+vD
IkekUS/0ho6CidaBSbGXsUb4uZcet4Ws39qrEEaZOq2TepID8Jar0rFuuhvfTL8KkXCeQ7yWZfxs
NsJH9hYXVsEuBwh6V03+iBJkA/T7KQHgTCpaQHigPE60q5NVHHPnnCTrDtNSE6NEVsGVg2H97tL1
dsDlVlrLHRdKsb0WXWgVsRig1ASkTdFNXFDvpZayI9h7CxysNG5/t3XX9Pu7sZ2Wrg6JKjUjckfJ
3JM52Y0fGbRcKsTc3XYSMs3v0d+LjcBwijno7b6Wejsc8l9Zo/LGU3gK0Z8vopi8ADMxcA3ga9tz
mdyLPc/qeAIY9yAmeZr4CV53cNvbGW6rIiXHPIi+maNhy6N2wDq4lynV91QIR0vwsc3nV1aTEXcg
1bftr8czSCaiqgHUGo8d2syDeE9yR0y/KSpHX54IJmaqY1kZ5VCgnezAbssdEB72YTo5/00Rxn1g
j6iLTCRfTgw+qiDbS7rohXPAi2d4l4sJm2axjYsxx7cjl79Lu/nevFBk+HTHbSxRy373kEgyeN+x
cSsD8uNPUwwkYx4lHZNZjasdKbswxnHJoXUxnLLTD8mj8Gn7EFcr18pVoMwIbMqqUDWw20EgQP32
sTcGFnyUm9i9PTgUZTncDRjb1z8yNrUQzG5zzG0IPMQExbWUnJPhJdMeoiHkeKpVQ7wqpzAmEsBP
JQ1dyKnSKrL9Mt8njQZkfznmFCfpKW18NjY7n0GAisooTrFAgVWJ7IC3E8ARwK5wzIms9WCWy5zZ
HFDZ742fczR82bYFzmmxXRI5HkkutRgyE5tXsfSi8hM6jdsiVnsHi69O6G1buFoxSJsuVvAcyjvV
mb3+EN37n/xHAx0zYOVxR5JWg82rAbBBoCm2WUVnsNGto2xyLQqC4Z7Pcs87OeYSgagRY20tGvfY
LLbCWDtlSmsnXc7Jtnli6M8Xh4csQMF+bZY7o5jYVVS4A7jotbB0tz8S79DYF0KKJaFqqMf7H2VT
7TaH/0eEzvF1LCRInGVDpyY59XW0BgTngy1DAHJg+dShKT0XIIB3iVh3gCqN6htwrkCn+iJ+7nbB
PVYPPNhEg6E41BB+8rDkeUfJPB5KUKmtrOEoabJD2a+iQ4PFWl7xjmMYbPFuNs28mZDeO6L0MvQP
QTNY/b/HNETt8XqVVCYhLRK/UrQkRpCp9hgYAi4xImeT8BoGb9XlDVfKTvg1IejuJxGuND6YXzI3
Oia7wTMwfDfuJwVhLR0ZxpBF4U1788Dj3ltddFhqyUSeWP2bBy2FTYYAqbCF/fhlAh1GcFQBsHQv
7URv/vyf3YfKuA8/NSY9CFBw92Os2ypVbjW6vJt0hXe4PDthHIg2VqDPnjH+lRpIfcYfUYodSqy/
bPuP9brCwlQYByIKJDErgmc3PhQ3mYu5U+RX+U2LCGZbEk8fJtAUjT6qpmmCrSg/ov7FVyKL9J//
mwzGaXSlklSVgDilER4N8VS1X3LleVsEPY8tk2e8xDAVWZrK+P5mOO59Pzx1svqk9ZVnZKhi/SdZ
bD6ao1dblQqN98IvYarZpD6k5UODmGVbDj36DZ3YnLTufUK6Acm9Nt9qyl1Wfmvjyhaap6mTvG1R
HCtg81GxlUNAOeuZk+v7CvFXh73+Yhj221I4jwc7/zdKWCpPI7jyFiiR4We544SQ/xAaATCH7r+L
gIL/83XHdsmEgWOooTz+lWgIbvcy3GVoigBkhQuqtG50V3GM0QX+IJRKh2gvVn7J8qnUPyUT8Ed4
ufX6x/kthiWjJX3bC4WKzshY3c/T2ZDP0sQJi+gNfG9qVxGMF2j0MsNMJc1oSfetxoefJVFBV7Fy
6k69IaXojpLwuG0NqxPCCgV0ol+Lfnvma01dnAsmRpewP/uLLi1UduiobrKjTFeGV9oDOFV4/m7b
RiCVeYRJFoDsCpDeKK5T3qTENV7Iga7CSW67iy+8vd3NjwdxTLSeBZlcAUMHvINBbQ3KY04Ki8tz
smmIEMI8uSBCa0mbQCeS/wR7t10kT4P+KPI4Tdbv7/WDMY+sBhwcs6VWkkTD17mMvDQnHBex2vtY
GgU9z0WArk45uCNnqELJLtF5uwmeeppO01VFhBRH8gDKom1D5H0ieroLkXXa533v43712l6YTmHX
WEXMe9F5QpgbVutlBGTXABNYoI6bETMDYzLTOdeYJ4R5aJW07Ee9Q8F+8J8n6WT6dwaXUmf9Vboa
AeP0SBI2qCPCiWv39SE5Cg+J3Xjjg+mOb98oP077DnwtFg+6gv7ef3RR2B1nvEUdB0XdBH3+O6Wi
FA317iODKQv7e+u6L4whAhO3Ko8DGjrTTdmfFNxamcemxvlMb32XhQwS+LKeNTFSGj8cwLU3A0Yu
l36GFfE5pr26tbpUh/EM85RFE9HQ7SjcPLLEX2BKxFRU+irctJlFMBkVfVIwW5k8mgfhLD9sX6xV
UIuldMZhiBpmSQEURtNgfycBpJm40T1Fecu+aE5ZIxFRbGynGVZ8UX9wZFPNtuyFfoTFIRetUQ8y
QQEceVbvRNSX2INi6RfjdgAq/rAXa5sjkuOG3x68hUgtaLExqWJMQoa63Q4kogfV9XMPlA2z7Vtv
XTPFar+nvA77eqfu+pS+lSgXksGpXKEXDa9J6wCmh5mQi3jXvKH2dc+EU5vmPANvX30hzIxqXQgr
+Msmu4mli5hy4J94v5/xMF2XF506oSptCpdBd6uQs8Gz7sGADmICU9hU2GC3krGaJJVorxtwX9N3
oby0AnHI9By0mrdtEus3/SqKuX7lJMlaJCFC1ACDPssPYnSnAsJ7W8i6Z7wKYW6ZMmd6opQonUmB
cBBzc5+U8kM+kB12Hg7mIJ7HoXBRXnW3xfJ0Yy5YXpadOIcY48/DUyl9i6p9xyvZ/kMafFWNeZpT
cc7qoYH7Io0I0NIZDFiB3h0Mv9wDoewVs3GB1TbtuZai2y78AFc1LdhcxTOPdp4qeaHNKGWIu9mj
LsQXLNOdT+WpAZgRhtIvw+xonOv1D3HxVSrziodygNXaAm5ksHUANTeW8jq+Jvb0IzuDmBsOE4yN
IvA3OGa0OlC21Ja5d9U0yJWkYgivw6DQ5IJ67SjeTR5tYHCZrORV7/xbR5YK1kyAbKpXkPU3wa1P
yXuJRfcwpmeuuPXH4CqOCfp1dcriWcBD1HvJr/Ls79BN83S7AY6OJxzLHW+T7h+yjKtAqv/CRyZT
rxmBhLA/PtcHfMG9f5jvgaCPIqm4DxxekZQrj3E0k6zUhUJwUSqMakxuBk51wY2QSVF0XEyifCxM
v+rH+JyureO8H+lmCxjX3lDLPOyKoUqlYV8sxesq8XL71cdVBjCmKgNqCRgcf55oXKt+WsT4hKiI
nYCrA6ou9RS4KjigwBnUWdWBig05b9H6ZbyKfWPOWHzIsG1MbRRorHaWPABBo5LptvvaFd9yRlDz
3Va3gcfTdtW3LqQyLmAcUb81azRdjOwkkH1Y3M3Tbtt9r76CCxHMbdfGUjLDAhWziXwh/SXLb7sW
JEiC4xMevQhHGxaLI8zMwg9yuFFjDJwmUaypQ3te5VgIPZN3Ad9VIZYKM29rYggzwgYdldkmfqxM
d5IclJssbPzZwYeC+IU45oabbTtV4wSAkRFF/LnezWjvTjyUEY7Rsxwnid80GLaGHejFJ3R4zWyv
CcexfNo2hXXvsdCFuc3zJITymL01DOj0CzYoXKBwYP9J2LU7wSEP2/J49kB/vrxTRt4QP8D0iyAm
tzGgS4ChjU826V+35fBOj4keIm1s2kAJc0fu0OgbnURUrbiMrcH0tgWtxymLA2Sck6QK0aD83e/L
ju0+Okhw9vGx4nR/eUfHOIZOaw1RKNB+MLRTIezb/GdWPnOUoY/h1kViPENcaoUCNC+atUmeYHW7
9iTthnO9y3c8aJTV0BWoSoYEjmP8jzm3qgTTqzbjCylCmO6LyRkiEpz63gw9uUkPalObFqYdnyWz
SV2OmqsxwUI2c5RRpcZmEMFftB450unGwAWee+MFdwF2DQVALVkcibRE8f5gr9oyB6uNgM7VeywI
iMdoX3xFp9bODgOIC3mucL2KdtXNZIolvd6aehmgED7YYm2pXnZUA6uMbWWHIfZj5HR7/ROvg7p+
235rx5apRUDDhnGNTlKXlR5KhTYpq4tIPqtKvts+yNUEcaEd43rlVppIkERY7JnPUvsQ9/fbv3/9
kl01YYIpSRb0KC4RgDfkJUt0VxK/CAFv4e8fnC42a3TgDxPCtizRo+3w/KIiKB51ML84zU9s3P/o
f0l2uo+xA9rxLtv6sf0WqDFuV5PwZLW0IpIK/bz3JbnfJ2PGw99Yf4avUhinm9d6IBs1vAeA4Y+k
i859Xnp6ByQTQJYlqeEFwPLb/l7rlncVyXiRUVSzfmzRKDNFWLnymeSvWvptCHmFYp4cxmOAu1XR
uxJB/VD/6Mfek3rZCmb9ixFlnFhmvYkuX1ViXEVfj50q/pUD9m97f2+U0C456NgSBr39CXGavX2K
9JTee6ffItmUrJYlsa9qmMdUl9/kIg2sTJjtSfT3uA5eqJT7/yaPycmiIR1iQ4gQQM3Atw3KHfA0
X4xGu28q2ZVinde555g/uzCXTEZX5wZSlhoQ1s1dm3/b1mfda1zPj/UaY+qXRoDzqzSnTS5qshc+
BI+NbtnfPoNF/lQbAcNrBjyTSIBghl31S78f7hLAOeLfA/EyDyiSPL/BM0YWPUPFKImIxg+28w7l
gQIfIq11DOeneEvT9UG0dIdzo3lnyTiRUs/yBIsUKFune127B92DlH+kCrg4SsZpGBH4xcK5xwaq
3ztDce7Vk6mC2VC6SCUvAfqHLPL63RjP0c6ikokZ6oD9dwqwXNmx175SgGUNYGIUYpmWBHgrdbxD
ZHxIA6LbUgQsreOPuYXRaWvOTlr66QNWT01SAasEWJoYITP52+oHtbgAWeBZncFu2rWczta6DV7l
sJOVQirkVd0gomnc0cGEQpTejfuZdgZnW/0V2BikGvFotgMvaKPBxDu3uBDMBBsC6cpxiBCidkdt
B6A7QOuRQ/qrd0Wn3pk/tk9z1QcvhDE+pOjnOvHpoqUaWrGGxc5OtzDtaSuqajfpR8KchTDqMBdp
GN7+pMX0GYSJn8PcTsTBSoPHbYXWo5yFEDboCEWRyBTzqfdCGbgeYGWzySFMLeO2uCucwOOVT6nB
bX0vxnWoLUAUsgxHmB4UD9ypB+oX4yO3ArZ6uxaKMf4jT3OhmSVAeJBd7VFsO2UPBlJE2BFIHiYn
dQWHW1Xk6ca4kSk1G1EPEFupaGn1B13Czq9gE9CxWqqrPjROd9Y8ca+rtnk3ChYPU/Vtkn3rbJnL
roMruZWyESAV+/QgusSd9+QlfVR6a3gC9ozlH6Jz58QP87fxIjjxU3crn/InHu0etcuNv4Id1Qx6
vxqiDF3uMRaw3TE6TbPbtlqeBCY0kf1SiMoCT7mfCjf5nNwbFXdzkF7lLS0YvzL3xRjmEYJJOugA
pHXsoD2LL8qOQsBoohU4XB4/jsW+w2KMwixRCrx4wD+ycnA/Z3Jii9LT9tlxXBib1pTK1PsYqs4d
MHlYuvkkhJ/88Kc5JFY4Dc62LN53YpxLio2mugpomFD96rLeKvOHbQHrifT1lrOETPmcCageorc2
Vgdw/jqR2z43ipUN9vce1N0w88H6CHuXspDJeJZqCOMkLeGXZ1QWNf3z6D+OAif45tkC40mCGaUI
YJ2jxzo+luklTB8L+V8aAgFZpQxmRU0E3IGJTuufz0tTZkooFBK6ZKL2qqahG+0Fmex1MjlG2HHq
Ymxq9iYMvQEwW6kiyAsYfcRKNVSgCqo2CTJQQSuOUZLb3gCisKzwcjO2jMPIYi1c1udmjJpKtYVR
uZ0mbT+oklW0cHhNYsuk20UFHrYo3CeZ9i+fbEY0OxIqBUVXYs9dtXvxLgqPQEpoE5569KiWjomV
wTgmf5xlaYpqBByqZd7io93qXn3o7ueT8qABLEDaKRKFJHVz8Ly52/eNdR6sbCb+SeNOkBQQTdnE
KC2lO83lZyE8zhNA+zgXgGMwGnUti+Anncd20FOcZCr/6qsX3/8pgvaiJrz4kXVRrEaMiwINpg4i
PshRivCUFc0ualvOob3dpK0vxoQ8KcZOwL2JU0NJwiNugS07uq/d2AD2xXSWk9nRPjr2YOAR7iW3
B1VzCbQxyrIIuOaT8YBV6+3P+K4ezmrNuDCtxVinQO0U9UcbdAf7aFecKYwtd9uAWuOW7szFbztN
qvUEumv3yUN/R9H8IluzjC/TY+jymADfPQesXoxPa3UjFk0QltjkfnB1L70t7N7KvlC2t3Df7vyb
kXcbaaixoR9blcHzo+uxD4nTsT3UtyPo5VRsJTe3cDf29ldjo0tGOZ2JekJf9YWC0MuHpaXc6/fK
TvbkPW8Cl1r8lkaMf0EkAKSBFGLyQLV9UItG5zoZORbIE8I4klkKsDZOP1TVZ5ZvuJr6Os677fPi
XG22GGPOQRFPCmR0xU0XHDOT46J4OtCfL1xULaq1YOr0WkelrfeNNWsZskBeXezd/ir73Rn34Wux
2FXURTVu85nOYSPIOUkwNN3W0fdpgZ2mglya5+t5x8f4CD9XGtgNPT75ZVK+Sz2ndc87PsYzTImU
F7WK4ytJfmhC3SYVdk+0wdu2Ap4YxiVkPuxs7Kg517pTBJGDiMCtwPm6LeZdAYT5SuxuQ9dPRTVi
Ge7NpWoX0J1UNh1f953WCpO9eUTXijvHwlGOBTBthl6L/o+0K2luI+mVv6gjel+uvZKUqN2SPJcO
2Z7pfd/7178secbkV2oTfvbFF0cIRHUBhUIlMucRzvVZfCVKKElHxU9Vi4jWD0BR3jkuJ2CsOJZU
jFbhBEtuwqAHV1H5hJkkV3AaN3vqXAafQ8khuJSYEuUhlyj0oa+UWIGHrfqQ6G6mf9HV/e98Ouif
KhBlNIHSZL/hLJBHXY4rPYZ3nVe8NTeql8Z2eyXdFPvmbn0Gqt3LnY6imNh07MwoF9W1aqnWYtWa
U5mvjSLbhXmjUWzbH7il3r/bmREuhpWwXYYxg2fifZ6AdFHz+8SW3NwtgDEe/HftiacVgw9u9e4l
xVXM/v6Hs+TMPhfjWdurcynAyUa4C9P7eP1aD29jFVjKb4XfmSUuzLWkH6VMh6X+tXpuR7u6YbSt
TCBSQsJ8Cl8jh55qZN/ognt8zNdSlqdTheWNQnQ7Bn8NX7T+oaIoE7ZWEXphkmapTFeWR86k6gyK
Bn1UnQoKdiDlh/xK8RDNLwkFZ/mAU2b75dwSF+cyUHFWLMKSGDB9wyaod6Mj+hEg6HQ9s3XAQMFW
syAvDvkwftJHmFZDno0ZuunZdZo/zoZ3Oa63vs753+ecKaK1E5oMf39A8yaUIAC02pA0LjMK4LuZ
Hs8tcUmqAH5ikAHkd1rfvGfKNV2g32EWfze9YrpRdFPPQjUY7yOXEiTZqgnPLbM1PktdQ1mX/ZjC
cnkNvfSrFlRTuh+TahSbS4mLuw6aJ10VeSYLNRPmeogM1VFjebxuO/nvZpSzmzlGP1+T5K+XPxzL
CnxYKSdrKpc1dKnUp3GCtRl5MYPqWw1AKHSpF6iKi89h9f99u3jf9Wf2uNwBSZJlrjrYi68ZbHGO
7copINjHZppwabAxqe9Txfx2qJ2M8l3SwhDnohhgdHLCewZvqRwIpH+q9uYO6EzqiGN7/cKSavzd
QVfzFgAu1QH2bnxVD1MAfK0nQ6vUU7zEJzvhbMdfssfFXpR14yAUpuqkEMnxmLBMheY7epqzs3o9
kgllkdihfPM0loQwEkc4KELgLRxgtYRQev04yERW2cxaZ9+NizhjnMw2Z99NlvareFwo2dKtuuBs
82vs/88iGuQhszAAOO/gaulEayBKMdi7iNqb3H1sOc+sVGacaH2N7xO9jXinTg54poCmMpoOc7Ds
2tL5o4jmydbCRGtyQIZVZ5Wew/lTBoVtMJIBU1CZUMfUCS0O0jsugWRdp4+FAnOdJ0HzPcHMqvrI
kM8tyMKMp8u+bVb+51+MSx+GrLWh2GAt5dYv9+yC1v1tefrtgFTiTJjqQv5PBOf/jSnn0pbO+qBn
31BfLXB9hPCyV8Ad5rLXNHVymq8DmuFO5CiNTactYvfzDU5xrKVxQJXiVHgD0bVHfFliq2zvf8US
QRAlQgWbZZYzr+Y+txTFVFVH764n7VFsd9LyG11aRTuZ4EJYNLN1DBOYiKKnxrie+vtxDohNsZ0A
DQzDKqoK+mfOjXqS0wFHiuosZn3Q2iYwrcyvpdqejcnptdoTdHWXisVzncWepswPkxQvdq5UVINq
s3jU/vshpsj+/2w9xwbAkAj4NicfIJ9QW/sRhKXvoxwLZDHTFaIui79c93/Rp8D2pzyZ5sJQFtYs
L8Bp6qhhbWvztWx+WXQCQ7zZylTO/OOiryviSrEkXXXCI9i9vCoId9VexwwHJZtOePP+Q84WEhte
bCHri6pEnxw0wfGaFdph/0hsnO3i58eivU8BnZkBn1dSDhMWbfSrN8Ymbx5YPYmphislWNzoLrSb
2/ZAn6DboX0yzB3ZwqB3eLmF4aW+ifurUaHOnK1W6dmXeocinHkWR+NkhRkMhEf9YPkpFIwYa8r8
jEcnqt5hue9j/XFyhgvxJjIFwGvwsUY/DKa/osNyB25jrwXl4O7yB6OWjTuvS3GtLXnF/uum1Z7E
Z5HqgGw2tc/XjTurlXVNlGqAL5NjBrID4YQIRAwQZof8+/gQe+Xxt7r25ya5pKHnlSD00FR30DWQ
Wzva4ZR25X0UAznRY6zuTxeRyxT6KiVJz4JYmK7E9KotiI9ExS6XJCKofSslZpecXs2Cpp9cMav8
xKIww4SZ93bM+Q7vJaPuJezwQR/tcvk6YBJQtz5f3nDbt81TxpO5Wn7E858wxSxQUU670VXsaIDk
26gYM1vwvuqYp3Emf3ET8HOoNll2bF8lfoSWzOWJfsadPWVraR7rfbZbd9INg7x+7xFQZf1m8/ts
J8rcOWpo/RRJYNzG5h8rWzyoize9DUHstrv1XsHWDG2cYWwioKSBlZcPcZNnjtQHtaq7Dis9ObMr
r45xNe+YBtpSOCwKaItEMuF1pNXeVOeOJX9N+ILR7b799Id7h8slcyjG9ZTCwPi1vWZzgcl9AnRL
7JsuCGi99gEc5k74JSLRyx+AZt+r1dO24VLKJErtijs9W0s9UEEBdJ0cdKgjt2zrMAlc6oZNrSWX
U4RBxsBDjp2TaKo9ZDdqSSraUCa4tJJIk9CvK3zKr0vA5vCyG7/MzgLWhMxfPdmmG/6ERX5UT4yM
2aoHfL/U6uxUPOYLlV2IPc83G8HBWTYSKwM6TzZcgU0+RB5mLBZsj+LbcFsHFF6MfYgLZ7XCJZR6
VNc0YztjbO/DBEqaxtcYlEOtV5UQvSVgxR+gvtw+5Ef2wlJs2omVcZ2nHqClDqrJq+GTuVfujUP9
vHrSDLiv9tn4U7vsy56dDeuA6fgpe09k0mu1OkIM0yne/lW0K2z9a63bmrN+ij0qhVJbhitQZsnC
KBU7LtL2tii+gIXCIZIKcSIoXFLJhjSB7C6WFDQii6168y5zrCM4t8APlZMzaT+5b//IJHwzEhrC
TQ8NPCRJoCyX1ZHfwNqDemjx9cqu7qY969dR0AIWypc2KZdNEmksk1DE5/v++I7W7i/R25DOcSkl
7fRUM/T37TkntubqqPgsH+q8dww2gW5CUmNCndoj77eKC+7x5LuTHoIzj90S8cCXOLVfHFU3f569
9RgfKGPEjZSHik9q2NVJjB5CKIj7XsW1VCydtQNJvZQeQC3l/dn25Al5pzWUpaJGABi30U6NgO3P
HOOIkWOnGuzokTp3iCKQJ+TV82RqsJLA2zbHuD6ozX0tEWi67UsvU5UCrN/Amw1XAsYoVRRZDtEk
mcarKcI4cFJ7+QD9GNl8HkcV76SKnXSi03XCl8vLueneyTRPXlpKSlXHEA91NM2z5Nsx99qBqNa3
+3dnNriiL63XpJ5W2Jgc9mYJSiRHu9ECIUiRUaiR3c3IPjPGJWYTZFJF0lkssnsgoZhaBxTVwAl+
ed22I/vMDpeHs7QeJ72GHeM2x5hC9VfktZj5QLlg3Zu26ZdB+EbNK5AryaXmCgLY0izAaAmeixZw
qMKRb037ndbpluLm2jxpzjzkSjwxXsoY8xG4GcxSYKmi01QysTXY7/2Qp85McGm4C7W57Ff4008N
lKf2Ftjcl9u+piaCKFe4NAxam6GfFbgSV8divipMogVJ+MH3bgHjmvV0wt/vEunV6nTgUXGH6Ue3
M2ui70K4wrdsY0Wq5joScLe23ibT6+u/iY29efyfvgnP19RibrquFkTr6I/dTvNXoAllMLfELmM8
j1xqzGH7KnFmkEsPeCCZq1DBJgDVCMjInRzEyRnaIcJiKx5TJaZSOhVGPBpVSzKlWxdYZBfB6qZ0
MVhxp3miX3p1Y1NxRJrjUoXQ1mKrs5TEgKLzE+PdzK9EH3zN9vJC4bw2j2NdlSVJhhijxvc1tSjP
pKrC/sDAtauOFp53QTBrWG5hTAeINewvb5dNTIpyZo8L4QncNAhgbH01MAPRG311wQQ8E3q2IMgw
JDYanHibZANcTPOZGqP9ydl58pcL7akXO7AZwN/lsDzX2DqDr7/WB/oy/5PP+MMS3w7SlTHBuQxP
GcnQ95qqcxnTHJjYfYoJh1pXvi0EsnxBq0v4NfuK39d2/Rh5eMWOAe5JvuEdHT2awhVc7W5C3ERk
jGxntJOz3C2uMxZwtLOM2eABNlJe4vJKi/wx/IfYPtv1x8kOF/yz3FVzzw6Zxlv99VYEExab+RM9
kFT4EFqaoQ3dH4p9+jA+MAB1jPZC6iELPV3+IdQ+4ptDYrpOXVPgh6AzxfgLH5NAC2S3II/V7QLl
5DGXDTSr7vqOrSy7eig7Rhb/K2IF2+fEyQz7wGcX1MioMdqowUyqPaf1tz6lilb2ZT6e3ScDXHlg
1JjHK2ps0PAvME3iTWPdWV5vy6/pDqp5JDaS8ofLM23WF4YUsmVbbk3pKlkJf8iA4xJJpw5qOufw
B9JylS35yjUmsN3kyDCfBuhWZ2++ifaiD4Cuk38i89j2sYu7IOSMNCgCctsiHvq+G0vcSGW93a/y
YpeDHAyyedUU/T4cowCS8I6RgU8nW9cnQYJcZlm5l4NgOxh//AYeAGc0whxmeK11lEWojpHF1JA6
IA5HO7TkTHAuW9v+ov9Zs/iI68QWGvcrLo5t1k3OAhJKNzKb1L5s5bJPaFv8bxwkUCqQcxxgjlLe
QuY06iFq5v2ZCe7TjYZQxCXDkHRL7eK5zwsHw83XmCiWf3IA/VgwlQtprUvFKdfhSnndy7bhV0c2
blIVTgtME10mUSvHBXjaANGqLzBnWJktAUBopk5CiRX85B51coqLa7kwjVTLsedWkMinT2i+uhYg
P74WRIFqy37lh4VNVoDbyetklQt2nOORZnSwqt2uvoEa18QcC5srkdDnpZ/OqU/Hw8Pqsapaa8YW
Ea70YHySMEec2/0/rKtMtwi3z+4fzn1Ah41DXA8MwaKPn9LucV72mbUv8y+Xdz1lhasQoBDXZIkA
l4YB3MbDl3556NJrqaaQ1ZQdrkIQOjNchZR9KhnQqVlylrWw9dUIiopkICW2BT9r2E4xpCaYrfI6
vxsfY/Rzv3Oht063p9VAiAzIg8OAMxWBVcQSZvmLaOxzncjn70XixzP6tBO4jCGkcVaLJfyxHlMN
ikXQUdkvnu7kj4WjX+tgcWRq85AnVF9ZeU6XkT+53J1+AZdEkhAAI50hB+O9GWS7Bh2L5U63JQeD
Is50RQX2dnF1MsdlE4wZgvOrQM76Twnq1/q61Ifj0sekxk0jAlrrtPK1lt52EkVKy37nhQ/HNxTw
opHNKztSWpcxmExB+g3/HlPXuLGcHsAHqH/2AaQB3ET6s2OZbzDoUSLraFMi3vQHCeNc80g0S7YR
EPqPj8R3GOak1a2MHSw9mBzU3C7A8YsnWPCTT+AWtRkbHLUvqATMi6FoTZw0ug6vZt94Vdx5Z3wa
XMCYoNoVPVKvC6SHXNGBU1PWF7aGnZfCJaffm28A8XkJHlIK/Ia/6GFJYkt+oBurwmZYRgRa1H61
tNIWx38u53sitHQul+CZUqoVhk9M9+ahgwwyCy35t+bUlLPNwSUMRYCWeMIOL6l+gqZfPhDHFpWR
dC5FWIkF8sMGfoChH7Hl5X7sjoB2jjlwBxmu1BSon7TIZYtaAZ2PUcLid/Zlxmk77nqYZNLOgqs/
XP5QH1QI3t9ET0vID7GmSlhPFcLPKQB4d+fR7mw8qd2BkN9v8ERvOOZevdUxQsOIkEKRyB9UqH0Y
bMXQfGSwun4JVIhWlL55J4O+V/QHCMlR+BWiOuBpxiBPW8g1Gy6Ie3SQ+904P4xiaUsUApQohnkA
aDRmg74yDHKiibYaPS5Q7pKWJ+LLsc19Ie3zM66CXHS1mGDzN56JsbwIKn84sxsmw4eH5dmLd9E3
NsTwW4Ctsx3D3WDmXEvWlmVkCQSCy3UTEZdrIjkZXO5IVVUpFnYJK4QX0zzGin954aivwyWNbp3y
VQXoAFfJ2imGfJ8LHRDTyu6ymW20wdk6cblDkKyozmd8n84TMeWvB8uzZKeunoJLPb5ZPdPvM3DJ
UM0Byj0ugci6pQwZ2xYqQETz9TIcCkoFgkpS/N2/G1U5HVneHdFvBJTB701f3C/fh8Ume4ZyCpWn
iGqbH3ed2mlsIlZFGY/Dswx2I9ON9oBlHdAZ90qHWkViE5rchUXvoskACwWCq32OmqeWSkXU32fu
nnXcYn2MpZSB6bXusRVvS/HPgshk9s/+vq6nUrlU+PtVdsDJmAnUnAV7Zr6QfUwuC1hxryZLwQzk
NihIAiGyLUdv3GKveMtusVwimohsZ3JZwaw7CNuzkziW7dxRQH+CwSl/usn9+kW8TZ7SBJwZqWd8
pqpB6ktx6aJKpUgvDBgerU8ZRljIYCJOJZPLE6lUtesyY2djOICNcoAUcK8cSz8Lcjadm31rcNeK
G5vkryCKNJPLFGacD03OQmr0RROPW3hNwx1W3o8vlpO+rW+iXTrVFePv+4U6h9g/PA3ykMV1obKh
LaZdzAR5GB68wb2ZHpTcRricMjFPf5ykbTvoLdKV1LhM6CjCcPAkgeZOcfqAQjAQ+dfiMofWWLWY
sVZHLEAsL7uB2rBddr81+nDmEpc/pNTU1DGFlToe7Lx4ysa9PATqcJTzwQ2VvSpBy26gbprst18I
eovPKtH87whQ58V3xW61GYy/tMfnEZ+NCjyq22fxKaZdNKFnZZQcsEuE8P7Yw+5+TWW3NzLKw5VW
z6D2JZdnwh4w8Znd/dK9/j59Yd2o2Jk97FGFFFX8WlxqSUIoyeqs1o9hy/CjQ+1l+/D9ZvHbT5I/
btIWl2cAGgIslrUJ9HvhFU+SKBMXf36G6gmqEBIYSGQ1i0sueRFWwhThHZvR8UjudJxRCoOZVkVK
i5z178TtdolPHduXlxRjOdxgXGgVedypyGkMICg7nZ3dtzt2ec93y47C9VwMdRhje+nskE3BsZbV
IYyl3as23vW9Ynf9H8UcjHD5BDrr6Zrk+GyQHPrKus+s1T0+M2ZauvVx8bCDMS6tLEuejqoFY3j7
F5qgl6ii+GJ4wQCXQcIullYlgYHymn0d9LbR5yjQWaxJcBflC5c+oCsUd10PU6vy1s9eRs2OU3+f
yxQl2BTlhcXT2h0kPUjCT5dLHurvc9mhK9tl6Vl2aMbE0dovUr6/bOBiiOJb8AlBkpd8ZFd/8KDZ
fX/V9rENFj87t/65bIjyhMsFa2uNZvE+ggP1jfWmoeamqah/f68/C0Qhj1d9ZTNL8X54thAjKEVt
CdTDmUsnUvZrf3oIgkGRi/o2aoV6ZQVh0j2IA5TihdlWVuCCqshus9Gp88NKiUBvn4WGJJqKDHST
zL9MYvBnWsIED87aLXjkHLBGCw97AYA+4whQsJvfK6BXcy5/tu1r3plRLoJSxZBDiV0l0cXL7Bo4
lhkYyflBCaxgDugJh80NeWaPi6i6USJFF/Fsb2j7NPL08dgO15lGXF02s7aBYUpLlhRZf1/qs82S
yZlYZkDROpb5pW5f6vmTmj0RK7e5489scJ6gbhl18DGxpL365ZN1xd4yitcCpzvrWdd/U8Dq7deb
M4tcthBNGXLGIiwCCHBQXmVHZ2zY3nxdeKmvf2YTPqo/3coyfsCvPABvt7HPfgCXTXRhtNZJx7JO
jnyQANwFFmKPgfTqiXlMV/XUZ+SSSmbq7dC0bInVpym9MpSniEJqbkb6ySUexNWWnVIvzfuaMg5p
c/8dfUNh/rY9MSxNk0xDtPgbw9QCwRELMFOxIYZMCTLgJ5VK9C9vSsoMd7avityGMZtYUsK3cv3a
qM9K9XDZxE8yxskVFhdnsdXlRZx0Glyx+kDM7eWYQOlOfRxcUK+ybUBn4+1IO1lkXp9ZXGUlq1s2
1WZVt2N10FaKIWbzzmOcDHChvORimNRgTsK+Fg2AvaRdeK3aiolhOTa6Rj4HUZ+JC2QthGSJpcNe
vF9wKWdhHB2S4wjCP+vQO6DOcMkBJcomF7tqk+vahMYrWpUYPF/9UGfvT4EUGEGjuM1TCgLN8hOV
s9jKfThIz1aWi2BFqbUJ0YUrQj7bUvcaZlfGpHha9M/lXclW7Kd2IMHO3QkGRc9Hc4YdvQg0/Vac
vQ5TzfXnjtSyvLhXYIkvDaQ0hbQDLDHwbhRBn6sIMJRbPUlHGrlxcefDGHcxSKKwl8MSO1/qXEk9
pmSPYbNW/+/7wACXMCJt/XfEMUaLxrgKXeAr7dyucRWmmibbLZozW1ziwPyKLiZsB7I3bJM98867
aD8+T48JWde8j9Je2hBczhiMKZzKmG2I+9GtMD2W24xdc96DNc57+dp/S/Dm9s7CG7txZxe13T21
9/FfgksNoFwMPCwxl1yKYUC/IccvmaI4aPTwMJTts7FQej4sfj84bKqmbEiKahg8em7S2iFSwKDn
WHEe5GlzB4TR3aQlzgTa0sZUbKHJ3ctBt30UnGzyrEyMpH8pWZllHhmNwMN8DaVVt5lsJahvEjbN
81vn6JlFbg8VkjbPUgWLi6LaCVTx5tXuW+o+znb9hbXkcTiC2UJmaoYVYVfvh4cEQGs2gCCCLeHX
0AibcX7mFrdHWiEbLCOBwT53wkCHlsN4BQ4ZNGo7d7pWd5lPPU5sP12dmeTOIEMTwfZdwOQ7iVJk
S3b1t/HQsPF3t31ogcZJ/zZvqIbfZjCcWeVOoWos5HXExBuYh68l7WDI97X5TOzKTXKQMxvcmdNY
KqDbKzxTgwVYGWnXApogeTktQkJ8Nh6V0yeW1oQ1LOlHyCz8w05U+U47jh7yp9080pXQdg49+caD
ccp0Xtswx/pNhzCwrlB9T74V1OCL+cMvxYNy+iWRmiGEb5ARlKdjo32j7/REnPEgHEPJhyxle9CK
3H7fQZgpdJfPRQLkD6YZ/OmFrLw2T++z9ePyR96n/waacjt44z45WN5X+RUD/b/AULDN5HFmjDuD
QCO3WjKLamE3QDaJMZaad6vNboqxz+BN5Y30Vgddb1PXempjcvnEamPdLFmNLi+7WdvV0SsRY5QB
LntYZjsZNXoYqJhbUKD9s7pTABIsd/ANA/wIbBKF8olcTi53KEpvzAIomtCqKG4AHUDLOUbECU7o
67eSU74nLdOz7kjADluuC+eBzmUUhbVI2pBFHfj09eME5GTnrC9gPPRU1wjaGzaSTrL0ENHBw3bq
qCyEXoa/y/3sVze45LvWA3tCq9+UX2C7JT4pD9OpqnTtRQ1ORsVOkO6jck/smc1a8xQOPDSnk616
lBvsmR4vdIyl2LoRb4Wg8MMb3SNsUWvH/v/sytjlgzbkLWytX4s3DQP24Jk7GB74SJCZ6a7WNsTq
zDcur0x1rE0lO3OYaIf4PELVtr8GlZMzvtS7bB8/DPv0ZtgXUNyi5iWJI5UfFMmrpCxUdplUrFut
fcnCT9a4I5aTSJs8XqfRInNt2LENxBob52N4dQV0uxCVaIPwgaIM2W72ni0nn15K89/MyYa2m2AC
PdVox29MnKkGu4z9h+5xmSWsIkGSByxh74bau3uWF+2jJ8VpfPpSt3lXPXOOyyZ9mAyNiiLeKbva
niq/W/wa5Z542wlU5iJimgfxNOl/jrXpgyF9biOic0L9fe4yLBqYAzLZOVOL1318LKm/T+xtHqLT
rzUuqDHCqlwe0/zeEo9J90h8fMoGlyryUIo6g10pxEP+xB6scgAUw+vWq5+bPUOlR+5KqfRSdRyP
3Snq0AAEGUZzzI5Ox3APJq9byH1g+kOlbjNEPczDeIYqQS1QwhabZFT8IQAbDvpM9OWM9IorO8w6
ztbquyXQ0IR40I/+VtFQGAA52VFXQSpJ8OrlaajXZdlj882vDNiSeLGvgNRfdqvbyaYqR6IE4BE8
hhRNbcNK/b6UPTHrHaEI99YMdmV1CogdSWRbHrQjxlYGPnPYGg6rz5Kt6YagrWA8WgLZjNx+VTBN
BuIXTV3i+XbMygBrBeOcUgPFVxs78rQbTIJcJzmaklLQ4NAC3R0b4ZQfUluG9DFoTi97vJ1GTj+B
y796mo19nOMn4NnGbhAGJTXJsx3kJwtcztW0BJLGCV4P1TI/Lj3COkuvh44aYfxJjfrDDk+0A2KJ
MEOnmp0ki2P4WmVr1w2Yv8sdiIz8ZW8EvTdjUDvxx8+X1/AnF/qTaS4Xz1ISjwIz3a177ZXVHow2
QbqHZHXrZngsnb3eoQHXxLf7QL+TSY0xLfh2oRj6zVjtEyH1Cde2A+LkGpeiq6y0MokxzY4+iNiY
cEEJIjaU/J3d2vHhtzAfp4jgH2IH7EQjrbFZij7x69yyBxGKcpTK5U/y18krtmfPalRIe5t9DGF6
3GeUV+bUu7w4WKFALwdhVo9YxO0MdjLHJedlntV6BXUR4/GQ7fVasmMXNEK5bYAQJ/ONfbNn0we/
10c4meVKuUXThkTS4OVqQjI7vxdiPG7XL5ed2x7WPvtkXAaxhCyJVDDCYoSIaa+pnlDa9TVigfEH
YNqhOFpe91qKO+2dLYBiZ6CCgEsvqa4OaYN/sSOPVvYokYxQ23enH6vIz4s2cQ3F+xAfr3Vn+AeH
PiXX7INFPlUvEL7w06KVqieKKcGUKShBFKZe2y7UCUe5wwL+bOsLzYS6kQ23q0HyAPLZ/eArB6bE
UDsdgZKmUjLfpJ6tpUmnHltDPw7/TJDBRKcCEy/R/fdZThCuGQcMzgGAS1XfP7kVnr4aW+ozN41Z
XIecnTr91+Sm34t462OkgCOGzcJHFfrj41vl53jMp20TBx7fwhbBO65UBrxe0hc5up0wkiAlv1X9
n9zjMgqeZS19YEFnlbdG+zhQZI4yyw0f+y4nA1zumIRGEDWcaehRJw8ZxKv14/raX4MhFsT/CDY/
/Ky/05tL//SMXzH2Gnf0yodfueJTC8plmDwNZ7Fl5L+lVgfRPHm6mfvhOLuXMxkVfVwmaa2+Def3
t27lYQKi0nj9o7/Pt6whmTPW4NsF/qZ7jbVjVRBEmMQy8Q1qpWAYhApbPoHK8SS+6pkvjRQymp33
F/bFh9503cmiyTgvzePqyx6bh2pcVuAwluLSoR6xqZOa71M3XS6vKovj6aAesqv1nY6qfvt+OaSy
BrEDeDKqvm8gVjbBuUord4KheHgx+cNagB8OLXuI6AKDxgJLC4/s0tt96l8kwKCjp0l2Q7vy1Zdf
mAigfOMyRpIMVj4yuueZ0UKB7tyTdoHlaPcGukr4dhFJ7ElZ5FKIpUaKhYdnHJxtbTfWrVURZxll
gMsLYq3q0ajBQJG9hGmwUBBRqrThm8+TNsjzys5K7VF6XR8tyQWy4YGx0CRO/09o2VnQuaOJcvj7
uCpVwBEO8m1oJPlmxHZE4psf9ckbm2+XM9JPXpF/ZHm+8ayFS9z1LGVMkGH3RE/ZJcceXQPhHg+u
ANORoHwiR/GNaFA1qnFSwiMhfhDmr3L81i9Emv1JK+TkFHdlWQ0zG60ITrHnVcZhFz4BluJiPtop
qAqHSIf8lGiiSVW2ggbbKV+1r1oMPofUxWTRYq8m6CenxzqguiHUnmArfFbYmGKZdD0QrE4efmr7
hzGjEhQ75i5keL7hnMYGXnAVuKQGQ+Owx7p+r1zJhx4SyzJGtFHOlFfQMwJUajz8Qm+JuCwZXNoQ
AeKLUkato9mLwzR/VtCoM6K+Hvq/QtCj1LDuqFWl9iWXSjpxWEKJnc1p9blIE7uSZ1sWHy6HG7Wy
XIEhZrEliIy/Nt1jSZmInR/v0gNFO0j4wnee49gsceFjQd0DTyfMTtlO/jx1zmVvqDjjZ0a7Gvy5
KwOYiYfybmCD0dcmkkbqxQcKwES5xF1adKMclUbHnlwX1Ruy576MbLkR7cseEaFlcolDVedYN1ht
I83zIRU7LzdT989MsJ9wFr1TMdbqyhoPGTpDIfRBQ4qvhFoq9v9nFmLRSCclhAU0g5x8va6Uv6e1
I1ZqWzzidOnn50WhCKcIC7setK5m2QUUwDzIR9yAdf2T8sDIm9KduCvG4Dfn488sc+lh6Yu0iFgd
UzR3Q3zXi394fPDtZiXppGxix4eAcdubIRh3EwaP3PihPQAwQBwg1NfiUoLcoC4bWKyOqAXRTmue
82l3ecsRJvhR0LrJVtNEbsPj8mMLdkzjdabmJ4jExk+AGm1S5CYbECmvGY+iDiQ34yOhssA2CP70
7Xkodwc9uCVhtfPoZ2+sbSc4mrf4XrcHC6d/RU3ZbeYDKFxZFvD9KqLyf0NpLrpBHAa4VbXfwvRO
yRIqjFje+nDWnlngghXMkL0Rs80s3U4ee27IMKhbPyuox2nsM+UOdwMwxF5ZQZSNmG1qu8g9bSTl
WjfP7jN/uOCsIcwW5iNMaHYu2yW+ysM7tOguOTK6E1m2h9H+pWlWdkBfWknuAI/WsksnFkhgWXEh
bhpdReg2RQcVZmtb941g9YY7/eoXCOW211WToFSo6bL5/spzlnErU4j0RWQPiham9bXkWwmGPnMU
/UWfH5pMPo61dmsqw06yJjuKxUMUrhhf7g7WLBI3ou31//FTeGKgQhiqsWW4lTCc3FIRv+m9uZeT
KRi0iehAvU99fVzxH7b4ywl4bWZF7BGMkxAF4bA8KDk0NWXds/rel2XNloopUGO07yUybjbLbutk
m8XV2ZJnmVFVYveeCFpMOtY+E6SuvYWhRJmmOHUR274onRnkSoMiC/tCnnHeAcIP9fnrDjpJAnCp
oQL2LxE2qYJ0u/FxZpFLPumgW6HGINsMHj5ApS5zxgPTEBLtxNWph2pqQblEVGRdkgpseqXxgJeD
5NW71Mjg5onDRmFpDaHNU+nMPS4ZtWWi5UOKnWpMj7IWuW2i2/pAvW5u3+DPzHAJScUKLibbKK27
ALSGeZld5r0T0t1XjunWnhU78S5H47Lw62P05fLRS35ELisVGlTHVRYjI6jOGOieacvlD78oqkWt
KVdMlOqao3/1bm12MTo5u52tXZmf371k8nJgUD5SPTMi5fC3DWXE07ZawKhgQkUv/9Lmu0J+FBYK
g0hkWf62oQzzIGRsWqws/kqFlzQjUiexeDzepV5npe4EZHGQ04b1W6Z/1deHy9thezLitBv5C0bc
iWKSsVG04QBGqYfpzXjMn1SvuJHc5hi6ua+CeacEbfroJd/aN+ufcf0lLDO1llxu6Wu5miU22xLV
V0Z5I5N4Q2ox2f+f5WfBjJXOeD8bnORG+6r4kNRyhcIunA6+9Z0N5uaAlKYkkhh/KZmk3tR0NolU
v0YPkF72YpDIPhT7GIMKeN4S3Ojl8gel3OSyi6Rki9qF+J4Jg2lgXiG5G0Elc9kIdfbwFxKhZ9NJ
zC056BN7eYOonKtiOqEIoTbCcjMVatvj0Gf7lEskRaykTcYSCahBghkowNDVjvWXHABY3c8PNfig
VipVb4MoTkb5e4qoFFUZDzAq3TLWd2kngQ8YEjUo8ldcKYuncsVUC/nAsPkeemaWw26sXWHWPcsr
YQ1uSGXHGFBEy149BiwmV5aIPP4Gk4XWqqTvL7yQeJyvp4ARm5dX6wFTc3dgBDpS/hFb1OIKlyXX
FrCwYlUX+bM6fTaq2JYp4hrKKS6dxKHaD1MLG2ERKMPdYFKlJvWNuHQimZlSJwsMsHlvRmM4776i
rXUz0jmEVY4XqlqLq0v6ovoX+c1IclUvOSypvQbKAVXeLnd6ihJ98+Z8tvu4DFJpwpSNrMorr5ub
7BAdtSDdyVckYI9IjTw7TaqXJRpDsAP5P6+/644xpLqgeuamEcq7kmyMU35xGaRViggsjThNvysr
CJ4SxLtfgD1e3noWP3yqxNZS9mx7i/faABpA60q60jFIhdf98V8CcfIusH3V/O/yYfFjqPnatKXC
bDLUXneYXxm0E1nSqT5BqMJrPSYLouMqQoovU96yzXt2rJqqsoQ9U03tw+Ni3Anttz86aqAU/78G
0qXQRzyrsfv76IrP05HJWoFz45nNCgh7CrtDHG0Wz1cT93nU1GxbKo+D17zp6PNnGGgXX1m1+sdX
dUvkEkmntlmxjrAHfnvoCIf/R9p19UaO9NpfJEA5vCp2dLbHMy/CTlJWKadff0957o7lan1du7OA
AT800GyyWCwWizzHpr16y5HiOBvaG77iHyJG/t7iFjuEWqtRYwlvd9X6Kc9uo+Ze0zjXt+s5uMUy
0S+aIFcdfYVSSb3DtdslGDidZ+2maEeH4yI8WcyVpraGSW7ozEP3jbwofnakzb/Fa3KgQFCqD6jA
XfWc/VFpfmVEJp6UhZ51IgZPnUpCg5kRAg6m3F3X7G1M93+HfouFuWnnTM7LEc6BO/6LgcZNTK8U
9/OBjsdFngXIXhrCcjyPLi/y4+wXd2aCjIRX5aQhf/0zZEAQS7KhyZqEnhZLY06gRidKnWcF5qar
n10e26l+6IpPSvOaL6/XNWaDNCuJOXzkUBZbLYYk8SB69AGn94WAH7XYFIQVw3hM14xhFxU1OKiq
wRF6vBCFN/McctJkNjayUhgPAfesaIldZTnRUrkAL/FiQfCu24uzMmwDj2h0kozuLssxkodaPEpa
UKrErorCJtxDhmM0tpmnULKxTAlkdRaeQclNdavftaNNZ9CEQLd/0Rpyt9lFveTNigrw8nFrtxTl
ra1udcJYCZHzOMJaEU8PpEcVGH0AH7UNzE1Ox8EWH43YkQLRp42ygubwigmbFn4Xz5ZSrbqd+j7P
LaesUjcW/Xp5HfrE00DrmN5fX0w2jjGasmTraqoQLSGl5cTqS93fFvF9A0KfHCym1+Vc1IDeBKmq
IaqWqeoGe32LZkuT+wYrudx2brNvsc/yI2WRL1x+2ZDupYvgsRLG7IJFGMKBpDAgvCcIyej1xi4V
nyoCiGxc2dSq5uTmm2ZU0ZQqWpqpSWx/FkJYM1vFYDlycWiWu1YZbWv5Iom86+FmrFrJodt/5Zih
NpTSbEJO1GWeKTwa2pditGxVz2xlCsLlJkr+JZDVr3V714zJFUx1jvvRGC2U9Z+X8D6uiUNinlqb
UWulFhPsBTSKCotF1TJLV9QSW2j+4vgfb4WYKN9Veq+2EkRQWm7htb+pg+SHBCZJLZAc455SH+po
2+ZxxVwUEVj7MWE/nogi5OoMV0QNSD8sT9jR6JtSAlAtUxROsD3c/tvbLiuTcX9ZiatuaqBrhsBM
usrJyqde2V+36GZo1iSQRVuAi9PYyJEm6dJqBELC+k4e7ntr142c4LQtQhNBHCnqksneQkdTTcs5
xWEmLSgPJKkv95kzWrxwyxPDLFEfk06RB2iSLjeC3NnJfOyKr9ettel+2rsqzJIM6SDMBbWWiENs
9JW5dNX6kxm+XhezeXL8FnNxETS6acSAem9hFFer7aFcXrRFwkRToj/q8bCX8BM4Ccd1411cA8vI
KlShhGKFiMLm+NSRn6LKm1bcjA8rtZgbXxPFbRP2ANExEwyODNqj2hR31y13fYEu7nxN0k55nkOP
Tv02RHdSrNnxWLlTNbvXBW1EBAO+TKOdjETJYl8nm4kYijjiyAVp2j7ziqC8NffmqXxRwQodOsr3
f9BNxk5gytZHmWz0Szo1VnQkNPEe9VmMO0wHSmTG7/q/uMuykpjNBM7AgrQpPee/VYVTfUY9wGmO
00PvtqcQKDa3CmfhuPZktpY4FNYASF408UqW6lYAKLlvASrllEvb2EojJ3tw6w5OWo6hI80pceJe
EtxWVGunGenTghXX5xH3DS8d4/Tp+mpfbg9qeFPGzjc1pJLUs1cH9qRr0hAq+HGjXNqATbIT8Was
eQxJW1Kw9XRMT2oWAjKzvEmRjN0UxjB6nQSNWJ3DScBb4uxfV2bT1Gs5zOLimjSlyoB92LjFXxRE
Prsfdq1fnNIbxVEBfpw7Fqed/3JfGhIqFJIMHE3gcl40ijeVoCk9VCu6xslFEBRrOEnDr5nMCzIX
wzLUdVei2C5WaYkiyxISC9MkdvISBqU7O4tbgY3H8LpPhrfMTn5D8NIA6uJbXgvU/7Dtb0VZFAVD
rqxZXGBbNZB/dt+BtOoKz7MrA8qKzk0m7njkFZ7ozviYJn9UmNp+5ZxqrZeTZULhOYtRAC1kx+xL
Lwwbty9azwJgXpOCZ1vpONnytru+q8q4qyIv/x8jrMY8m/WIN9qiOHZdxcldNy4dHxVk/LUqxsbK
uhQ5ytl6g7U2vOI0uvPpn1Aqymx1mfUfJhANuBW3cg9pFDNCdHztEcBvN5Q4mDj6vgN8BHkCa+v9
7JsYdzQfeI21l4f/B23ZN+h6kjIhFxB6heR5CL930ddUOMYiZtpK7l6hJ+4V12HfofU5I+USQdfG
xWscXhkP8j47DR59iosPvIT2osn2l2lN0NBKogFuHsa0xESONlLThmfMXaGDYLqnDU20C5p3nlCf
uNTstyh2gLpV46WqCiSdVvQQ1ZE9tY+m/Gnsa9vUiFP/W4BvRjOVPvqs9mA5J2FqLVg0VVRbw9ay
JEWdbZKakpOobYc3SbIsFTSOsnkB5RgaJAwL5B2dX+11Jzu0NyhaAi3fcPRbChkMn7zBgADYRv91
G8+blqjjKaIIAFqJ7abXMl3ARRLr13qjV99UYIoNn1Sb7M2d2Nk8aLnLdBEbYSWNiS8CKaSknSFN
ycNDlgqenNS8o3Bzs61kMKElG/th0A2smwbONsNHt51LgrCy40/SPaWnqQLyVbqLnzVe+ri581aC
ma0g1mifb1VkFBXB6wT0O5iuEjQ5XsH/EVTstjHRt6qLsomiLCMPSF5E6ujSqUG5p3Q40T3Qdm9r
EM3rvnxsjzzKmM3TQfotkN2AxlwmtaigeBNTkHMx2pVxtc+S5uF6MsMTQ+282nhRnGTRmMKOYTTZ
eMyyNeGu6b5cF7LtJe+6MC9JBlFidTFwwjbTo2Q8FdJTWWWOLEd2Wy8cz+AsFAsaIE5ZogkR9rcg
pR5YA9wh7oLr6mxm95YsK6KMZgvj4omliCtBQKMjYogrIjfCqxHmpEC3ITnjCdeJW54vXMxOvwWO
lUBmm8lRKA6hRPNnx7odwcnVBvltcRYccd+7Ejw+86sb4lfPf5R3ypqhGEiodZmdv1GRPdf6AC/M
4PpL8qDHrWek+wGAu9dtuumH74LYU7vv41LS6bKpwkKOgFcXvDE3IztvRZ0j6qK55Jc1fyvFnto4
VcxWVwUTYVjBTBhaODEMHgObQzvrdrufgszNg+XxuoKbfrlSkN1oqpKCcxdWTDpfaO8SnbPHNm8I
q+9n9lidFSQTVdwQekU4pEQ4E0l8CVUwFqQS5zLCU4V+vooZgymHdVHAKSTtR0fu0prz/TxfoJ+v
vl+Ku1EwNFq31lGlrks7Cm+ncf8H64GrlKrhYgq0HWZL5U0hgzgHW2ponpriZzqcr3//phLv38+2
9/WJNs09hjZxmXjWu29LGtomOHWvC9m+Lq2kMEtRAr88jRNEVjF3KWlEcm9+Lndyb08g+JJ3IDH1
RC4VLD3rLnLDlVB2fRJZHpcSrpzucSz5w07BKN4/KNfQLXFNDnMxS6eZiHMFOaHhxHdoR3aKQLrB
/dM4oEk34MW6izmmt7iAcWsT3AASmHcYvfJBiBHWsYVqsEjWmClJ/eGYBBTzKQR/mWwLe9PJA8IZ
+7lonmflMnrqU1fkYYRF1GzKXklBErWA5k48Fqxtn3xXkEliwkhQBo0uXEzKzJmRPfqJ2s1nNIbJ
7nXP5IhigVLMtjfHYYQoZUBp6ccSOXr6+t9EMHcGLQ2FyixgttCQz4KgHTMz26syD4VoM3lRZUsy
TMQKiX2GzLq6m1B5R3nAfAzrxI6B5a3rX6fmp2T9uK7RZgxfiWLOiDZD1dqiDh+Xi+5Npdju0vZn
Luq6axRC5F+Xtp1VrMQxR8ZQiURXRhhQULz+J3ruaS1r2pmnGOO8qDA71Q1FyaJY2/8AQnnTQ1bS
mdClDUmbmhbsmrwMmJ+IQW1ZoHtEe4hTcOqKr8l32c2/CE/XleaZmP6q1dliVBqZACKHJ0ppcnTr
tOSvJbDL0zribIDtqstKP2ZXC0aUd+WCLEMOwjNtXTUeolPnAanTCR94vaQ8J6Wfr9QahSkSwV2F
kJz1tqh9HfqbUgwUdKVYOk+xbRPqigb4IUtX2ZNNwAShNVDFpN6OjDeWR4x6UhzS8bX+VmJgTbZn
8Flmn64vHXWIi+MACKp/y6Wfr3SMw2ZWohEOM82Pef8zrXn4ozzFGN+QirQR6xC+IZJkF4XzrmrM
T1aMucJc313XhSeKcY6wauRJsCCqWHYz+WrJt01026l/ZDHLMC3DUlSTDcJlYlYwGHKcGgzccRV5
psqb9qRp0uWivItggrAYxeCww9uD08nJ06jIgRUScGNKLjgJ/CFXbQ0DYNdttx043kUyUVLty5KI
FdWKaMfWbG5qEAcLxcwpz266m6brumSo6FxgWzUmJQvFSkYWSmk/reKHMXIyxE0fWAlgTmN9Fkip
G9AjIQG6cKtz1/qVzsmlOVqwjfQqnkFmM4IWao+mgrgsDFsdy387L/OWwYDswjA0uBCc7ePWnNJ0
QFs2VMlrbZ8U1SHqcm8U8ufrK38x88vKYZL2VM+tJaL34AH4E3SCqwjyrxSjJN4VbuVYex4X9qav
rRRj1ijOIa5+M1+IZvks6twsVJ+akffGv7lMv+WYbOuynphRVNPbYbeUJriJ5dLLxiT7k52zksJs
1qlrhWIqEEEVdXF7Q/a1mXhDwoOV4ynDbNB0kMfakHFALOWZhLe6wnvQoO50EXRWejDulunZotQV
9AgzOzyHAX2cooMhaGxCuys6qf4ocYZnowNTwQumwhhuBEVHKNNMaTD2rYjepr0c7q/79qanrUQw
RmvNQUizhV6qiTHYViSdJOpy/dJwrLchCGUrUxYBbY17DtuCjNe/NlmKEMc3UAbCyB7Dcz/xRhm2
SmSQgCPHkg0Rr5aMxTCeJ6Ul+t+AltS+5N9p06zhjd+aF4Cv+2XAq3VvHEMfxDH5T5OJiySEUKps
XuMxsgutdpuxsDPtHPXPZcIbbt+I3R/kMYEo6wahT1vIG9LkuVMN14rVx06UdlNZutcdY2M3fRDF
hKAyjAcUwWDJRn8Yklsjfrz+/Zv+8L5Sb12gq7Qq75N5qQhUqQ0k3tKrpZi2Pv28LmQrcq+1YG9R
QzQr6QjCNQczEn4ECMHYbQWbglJL6DlLgby4fL4ukqcXs6GkCUuiEtgtSfdx7XXhXSrsrovYXBpV
syxD1EUgHdB+k5XpxixSBAle7qjpYTZPtco5vLfuEDIqVL8FMLuoM0d57PE47eS9Y71KdgK0sc62
QFbnAfQObTLX9aGuxMTVD+IYk+lxNJVpoUMfPN3mfhaM/uL9WWHngxwmflftHEf5DDmgMfAAlYCX
4W6XnYSgCSyXcBZpOxRZKqX8snB9EJnYIDeJai2zBq3uKWjVAs6EFm9Fi4O+5X8A5L1VzgGqgqmg
XI4u2IunoirpBV2mXhGnJ6s9ymhmSOXnErXMbiL2UvoCBpJmnqtQLdi1W0m9eEGt8kIdBNV0JsvW
z0Vuo2LmUaCA1AC2MNqcTjJIPoZg5FJzb+2CtWTGa0hEkkhPsZpEa/y0Jx6afDiJy2b4WMtgPEYr
B6GcBth08EVH9DIP7VSgOKu85I7Oz+cBr4tg02vWEqnWq71NtHnOdANaCUYr2Vo+uuKUHOUZhEha
cmsprQaCNfUWtEm2leMxS1P9yop2Scmrtm//Eg1ZtWlQRuK3ILH6JYWgDXGawX+L2RN/YiIFZynI
3a3D7OO92hV3NS8ObJ2mykoiY+0K9ysTz2imEw5fLR2cHyRY6i9SvhPJN6Ly9if1jwvPXUljLD1Z
ClH7GNIoC+f8hpo32eqTEchuFfCafTa3yUoYPTVWxjTEsRZH6qxzdTPVul18yQ3cVb3WEOzrwXSr
WwMdwe/rRnOIlagx7pdqaOGzeDKzKUlwdCh3s6/7847LUbTR2fhBFhPjzFIYiUgjdwfeahx67hDO
d2pRG3YkAsuxANEEmbw6FH2h5NUyNk8pRTN1nIK4uehs6FGqOpKkEAsog+MxovXrY3HSQZVNyY95
vvk/zPoujQk3yJJ1SUeLjDOD+pjSZFegE3pjpHF4IAKbkW2lGLMPZkXrDW2QkEIQYGVpmt9PvJEJ
rvGYlRPaeGmEGhy372chQLH3FtDSIp/31MBRSGNslw8FnuEFCCuS4mgq2X5ahoDj9tuu+Ht9WJzv
2gJle0aP2xRYNfR1qPKMA5Thw3pvB453SUzg6FEpRLskJHUKpvXbQB7tNAUXWGh3N12Q/mh5j9Tb
weNdIBM8ijJG+2wH88W1dSNJ1blql9KO02JPaqWzm6F95hiTt2BMDDEiQZu7DPva/CIfZEcFTq/g
gEnidXHmU+GWAY+egH7hZTB+V5FxR0nRm04aYFOtLY8S6YM213+k3QSsiT7k3aK28s1V4NDoObSK
kNnc1QQPpaZTVU8k/RpmGUZeTkN8XobPFXky/jV/FupHCJPv2jF3KdNKGtJmSJIqN7ynqSBlyiv2
FK468nkDFZy1Y28HQNNN0rLF2tXSvYUt0H+97hxbFxyFpphg3LDkizp83YW6nNLNnCmfI9MrAOQm
KZxh4u3kYyWE2WODFYd9n8JibYPRQ/Og7DC3E5Bvrduj1aUM1Ic/UQqsA7qG/pqLkrUqLpjsHQCY
q0mxLeX3jUJsWfKuC9kOusa7FOZeFS3j1HQpAjtwt18V8Oss6Mync0iVgxu2e13aVkesjAaa3zox
m7glqJHIpYjz8Us/Iy8HFJ0doWFI+2IvkZ2cpCClg8RA+3aF/XQ7fbPueKfmtq+8/wRmWwuSFbYl
VXhZkk+lmrld3N+SKObdQuiJeBE+VqoyOxrzsFY26/BJK7bNL9Ve9UiAEVlHqZzBo/kcz7g8xZgd
XS1KIVizjDS9HjO7zwtXNrPJJmbOSVM3d/O7Zhe7ORPbRFGgWRKrATIQb0oa57qjUONcGA/E0bKs
Wrolv73XrsKhXuRtthTwEzV/lKNv0Xxu0scliWyzCPSOd5htRvp3aWxFRs0yqVhiSAs785iKslfq
6TfTKvdDoXE29fZ+W8miJ/lKs0Fvc8CnY1dX34oX2qdSnPXvJLW1ezrto2kcQ246xUock7eJbaPF
eQ5xYvZYGt8VY3Sr6Mf1xeLJYAKjPOXWZPYwn1lhhFF6lMRb8d9PneK4otMsJiaGEYSZwNEMuUCy
GjKyDp2tYmx86lNhX6V/0KyxlmNRXVfLM1c9KowD5JDwTgD9S/Hd+oMHjg8iGFVKc5hMUmFJMhS1
K/OmD/3r67HVvfNBAhPioqYaxEaYIeFndZoxbkAJiCRAjWWBLNnK/eKI7hCYBZfkd/uMfF8mFk9H
qzU0e+nQbZwd6twEuCWt8iaS8nLmTvYnJ/9KIBP0OmvpzBJD+44pB+X4bRwCueO493Z0+Nv1dPZB
qgTTrhlR15vM5w6kLt28T6N7ZLh/tFXf5TAnca2lVWSNsB0wj2vc5tJdvnAecv9H9LE0gAEDuBdw
Box7A5q8zGlOO4L4h1IGY6pob3gEnZ5lUHO6ubYN9y6MCXUg9ssMtUfWVwmA71NyOynApK3aRsJD
JN6OQO+SmCiXIKwNIb3z66TaD1P3tRtFJwMd4vWNxVOICXRlbjZKPiEDTIHYgZTWzqVnAVNopsI7
/zYloaNE1xV0V+PZ6OM6RYM+WOKIdYqK1ib6o9kAeag4yB0vqd203EoQY7k0kXJ00kJQ0+Mm7FDc
H2C6eBXei57J6+hGDpFxIZhG+7opt8uYK8GMLQ0lizSR3o0pgXX2oKDvuHDGO/0bHbxP3NzRnjgS
qc0ucoqVRCa0Z0JfxDn62oDhEfeIToWX3+INYXZEv7tpuO9wXA3pGq+OEsUyh6gkkLfc9j9/3f9z
w65fjUDy6GAk8aTPHBXpal1TkQn8cxTrbUqvKPFeP9SH6ID7sT95y9u4YOQS77o8nvOwKa4+KU0d
Q5xG0CfXGMZJwcu9TfLi/r8JYqL8XFu50bwtnfw01V7ZfjUiTlJLTXPFdCzKkQkqUgzwYLVyabLT
pba7tLHr7GYQTgoYba7rQ537mjAmDAtqJOs5MHCdRAmK9NSlnMi7Heffff3t85XvEVKZqZRDAMga
KGrxssPEiQeECXq/5zMqcuWxYUSIwbNJizPCLjw3byQeySnbz6h78tmqt9wOrTV4uKcwExfoaFEY
1rXc4aKTxn/NSzC3r6PG8QaeCPr5yn650BBLKyCiwuNCmegHjO0fNat2r/vBZr60VoWNEdKYihq9
Skm3ZmD56WObulqDpk8MToIvZBi8hhd5txx9LZKJEUpViGED9GdnXPb9dIjn2rZiyQ5JC0prLsrP
lqevpTEhQgWrh6ILMORyW500n/IACY5+6l0joEVxoPl71026uXIatisOTgyIv40JrFauW8amyACJ
4+RAjQlbYqfqIeWSX26dJYg3v6Uw61ZoczIt84Tq8U9aeU9vtche7k2M3JHHxP+DTl1Zpc13Fubt
6FD/R2+sJqM2DWug5a3Mz9S7RFpAgBwo0uN1220eWWtBzGqZphaKjQi1kpfZiXa5H6EMCabg/EVy
Grt4FFxe/r41gfRBNza0x6ZoDPlII5XiWz5AB2/kvfE8+xL8H03Jo80dmKTRlY2+Ky3ZRsB+tOqi
aSFSPAyolXe7hAYqW9xZXKrZTfd/XzmWAWROZKu3TBi0HYij1OZRnyJOoYkngrrqyuGbNpSqZYDD
T2PlqXPnKzGXzosngwnvJdqclVyAGsJOPUjuGNBkDfgHAN5HVwTmhPWH655IHe3aEtEftFJKiZQO
ACzw+DYhKGHN1ZdlAeLslJm5XQm6tg8tvO5pU6461wX/jy1g6qg5qTL+2EaWsDKrsKCSMflylj1U
Je3uSNvVVUDdRi5voHEzXmFL/y2PSQU0QbHCWIa8NCltTb0VShzS2h80uqmmhdKrbqJ2ojA+ks9L
bFp5j3Al3JHxrIDTXNR4d8tNTd6FqMxO1sFFn5kJhIA0D+9dupPfgjXvoN2TfYNhcuEud8K//mS1
3mWybd3JkINZo4H1SGMnud2/AIbPJoF4p8e2oAGtmk5s8JyThtsL51wJZZZs6TOdEB1CxQpkCcOD
oFV2Xn0fRk46zzEo+0SpCXq7dAsMqsv3qvVSaw+L8Celz5VnsE+UxSQI4ThCBhrkT8scnfEMdZN3
2hHnK2dPb03o4W3mtxeyvEHy1JYRLgi0EXJw8YxGL5vEsQqA0QvPyE3pPEgPGo9P/9FJqJ1XwURv
K3mZY8jtNTv6S/1JX8pFcDHVJ/UxvaF1KR6uNHX1ax7CHNhpPsQ5agT04ReoMX4RtEAQ7biQqDwH
YVI5c87aMZwhRp3PpDq29Ws1edeNtxn5V2vGZATA2CJdnUBEXad2PDxHvBSYJ4CJGo0SdkJEQ5M1
3kT9oSg4owXbAf1dA/a1oitBKdfRtZBugW1szjZtlm+O9at627yUN0AMOWh31422eXqtRDIBIpWU
RARDFkSWn+u0dpbxbho+dfUhi5ODZHIue5xwxFIPJ5Uop1IJaWL1TbC+9PUeYyh2nv1HMUwO0KUA
WMowy4jn8ENSHnQDXMe1JyDqXjced8GYs79VkC+ibgivxiuW18n29JT73dcwtqcRL5PpLvUE1/h+
XSpnK7GoUlo41mTK4SX67AnNvbog3R386zI26/KrAMgCvfW9sSw55kOczNafwSfkLqfSrZ3QVV3j
bJd2RxnOuMFoa7hxHXd1JkwMDckSIYLY6K9mT3tMh92yi/Gfcoe2rhXIp/ReP/KZjnlGZYJHJgFz
xXiLT0bo1NonbS5t1eDkNptdUGurMhEkGzNdmWX4y+CPnmBTZsLpgClsVBF5ww+cYMVye8mJFoIx
DKJM6fMi74WFE203tzIFGbZ05W247+NJlY5S2+lCZwKnZrATPJ8kR0EFIDtGQq+7Ik8QkxBmRd4X
qtZAkeFLFt4I5GD9NXe8UsP2Vl7pw8SMtKgVTCK3dGkoZHLhZYciyMBIFt9QILPqBw+riSuRCR5R
tAD0r8MKzZqdAGor85ZP+dfeb0+SV/iyC+4SzpptOvlKR/r5Krsw8inLJwKJRDqPwg9NfsqAHXN9
uTb9biWDLudKRt1qaWrUkJHUR1KfhT+rZ6wEMCFiKuMljToslPJo3v9CMsCbtAQwA/U4cns0eeow
caGXFbRnW3BzY67PdY1KoR7/0W1kpRETFdQqCvGtdKueRaCa5Oi+i2+bXYewbiuov/d27XGLGdSf
L/K+d6FsZaHrNLlVJeoL3oSxvMJLMct9BM8YGnib5zzgwaFzfI8tL6jJkojFgGXrl+iQWopXL6kf
pbF73f14u4ql59Hzv43Z+SFlf0Fjq3hXnPOjdgYcBAo1WR1cF8kJUOwYZS21mIugHl+DoEo4mOVD
2j9YhFM72axbo8Pk74BrMeFCkVKpmkQqxqNsJRnGBMKn1rcCFVd98um6TlwzMqFiEI02CidIS36O
gPHQcVelJBvjnfDFOAxBHvAgmXlWZOJGFTdkERJsNLG80zu0ZS5I4tFjEuc8/D8aIK55PhNA6r4X
lajHgVKSZR9rogM6DG/KGk+0Ohv0m5wMm6cYE0HQBCLMYkMtKU+YrcwAExEYQqCUHSfy8gQxYSTL
wb1V0mS0FUa7N25UojhLvjOLPcc3trYyKv2AG1VU0B+KjCAiZP9/Ir90Prg7cVIOx28Ypnikhaf0
kJ7lh+sSOQLZJ6I0T6e8qmjsQNnfFosm2eV6+DwYpOGEjw32BENe6fb2CrI6vrS4aQFDDefoq8UZ
gUMdSZ/1aF8I+7Y9h60rDl+JgBmronNq31D9UXwIj1F46JPbqbvNxtf/pjmz6QEV3YgFkEYBevGo
j/sofe4qTmChq8VsB0XXDcPQDQnIdWzpJk1jcVDbmpaYYdZbw6MoNvGBV2fYyn0/yGESrMzAZGmC
kiXkyE6MxxW0x7n1iR5wvFiyFSs/yGLMFrUg5dYa6PT34FF2Lo+qLQS5F/nW079eIwW2AyA2KpZo
/WKu0JEULn23EJQFmtTLohldN7VnqFwSQZroXizUSg79fOWauaD1ZmLAgLW3+OBbQhsCccITXa7i
kbdc1ELXhDGrZY4EeTfecpwcOApx+cPg3dG33hM/mI1Zo1EfksLQYbbBnx3qEbk72SFeYuloaXzg
dfhsxJAP4pgDDc1XkYFpfUTHNgPDs6/JxM55SPlb1+YPUphTTARF21CEVIoXPVR3LcxnD58osfHi
RN/znex3eNPujxOPhYJrTuZUI8U4KAugTxz1HP01vyi77lgdwfPyWu9LL/FVXjfOxmnzQVPmWCOz
mjaoo6PGYte5bb22Nr2kq3fo/pnQpvL/5WzD5j7w8LYBc/pkahvnUwzBFAoWGAJ+tQPmEboFMpc/
rcLxGhbP00Sn29K0EJaMfxHtTlUfFl5L6nawet/X7CCW0CpTTmKsHOgrxdymZRZ9r94SWBNttpbb
+P8pXqlMHMnkMI1n6ikpZg9U7Q4z1nn+8t9kMOEDCbGg9z32gSh+ttpPYWLabfN4XQbXcEwE0SOy
dIIJId3r4ie7Oiic9JP8TXQL33K5OHPbDq8COknXLEyq0c9X4VdN6z4rJhrmd2S2UXqzyX18qzyI
j8UJ46WgQsHrIreMw5PKeDtAH6JcJZCaAOnVGn9ECt7ckqCVnznGpCtyGfB/q8feYqJyrGODnmJy
gDuTXWR27FZv491AfnjWPvOy8O18wHgXyKxeo2tiqZnYWiKmDE59MO3Ck4qZ3QPx+eFqex+/C2Oi
f1N0MU5puIpKflih7NS6bEd64lw34sbNAjHxXQrrIk2rziE90tI6da3iVSmOVXKfKT+q8Od1Saw+
igxEY+BzoOES2arCVveMzNTbOFUwEKW/KtPJIjdlzylWshkAK4JJa7Jyttqogwip2jf5QeKOdfEE
MHGo1xc1nvEg6bbeF9Fp74HmuqDKqyNNawJFRTTn1SDYzcSqxEQlURGEOWu0xTVT/ban1yRham+a
CbiRGXec4QKznJXGODipo1QGj0rlqphPAlytX51Q3HFxYB3VW9qkIgWz336TfXPHn7C5uMCz0hmP
D4V6KbQWRHqNKx9mT3GlIzrBPw3O4oR2dZ+iczC47pMyz7yM+wuoyk6TLkHhwDwsvugl3gJbg8u1
Oy6xXQeCpz4poKz6xUOxjJ7yWdgrmFDLwJHI+TU872LyIXTNTJhUEyq3KN2ivc3/LUoba18m/7Ha
EdRimBV3pTL15hxV44w31clTgYn9XVzCW029ciPp3CW3ZsbZ4ZwgwqI3Wx2C2dJgh6fNPo1PJHmJ
ZV5eypPBRJFBElOLZFiGKJ7sPNzHTeKUOa/0cZEKMKthMrEkXaIZhWGjcoVd/5MC1XS79CfKLTiX
+YwOnHVhoRQxbhYqoZnNbhI9aeUPmTdAxPt++vkq08hI1EW1rFZu3nnK/JBOT9c3Ku/7mdCQAZEx
FQj26aTvSbhTx3/7ZMOuBhsIBGmMG2UCiWf9LVQ+Lb2faZ6MqYrrelw05LFymD2e960hg6Oucken
OUW77nHaoYMYEKiYhnJoh2PjlPw3Sp75mJ0PjJFIQANR5Xau5CunMLclu/5BEe2SJ92XRpQYuLct
NjtjNWVCQdP3S95idt0dfGD8uNLX/Kt1Lm3rAA2d9mvOKTtd9L8w8tjXgZHMWbQUsCwlG6eNSqLX
OuFevMuB1ZY/lN64Q/c8Zzk5sYJ9IqiIXuhFjbYNOvGznPLvfVAEw4Hs5W90LAC94D94IZau1Trr
ZfVk4gYefOfKoltBQMMFNp5tDp9NrbFL/TWdTFvg1No4rsMm2ZgTNZKMatgvoMjWpsfK1DjnHs+I
9CesgkdepBinVcXKNRtMKEfWQQNln1RknKo2L7thpw/HGvNlgoldQJthdS/dFzcLWJbJuTsqX34x
tLUu5QCPvYEL0sLZDiy5Iipx2TQucM9fXADFoRNROmoBKKI53Q+hsnl+wls4JtKYLTCe6xrH2JJ4
QvR5CnnPprwTjB1HzBa5LJYC+cSITJEWw8BOUe4mAMITf9yht/j6ZuPkahYTUIpxbvW0R/Ktq35n
nLO+ckw9t7WJE0muu6PKTiQaWS4AIgkbzOy/6N1nYp5JxMsxOLmuKjJJhmYU7RDSbfWrh21GrMIy
OdkpfqCwxuBZ+nzdepzVUtmht1CKKrWosFqYdcNwYgyU+2lneLOveOKR18rBSaxVkbm35OZMWpFK
E7+gG9EtPHKjejVuzDmI1gYHbOYYwRhd6yFxaNtRfCM5FGpfv+FiqVyPl6B1+hhdCklPulSYKwCq
ooC/ZC5pv2FO048U2SMFRiVmXrJCd9ZlhFZRcPk/0q6zR24d2f4iAcrhq3J3T0+O/iJ47GvlnPXr
3+H4rlvmyOJbL7Dw4mKALpGsKhYrnAOgWgwUUGcb1UKxBDz8GQeMrlHXD2oJAsRF93IZKfYmrh/2
j3bbMP4jDyWR31fYRmIfofY120LU5y7mXXQzzNUvipIWHh8HJcMO/6C7F3nUDVRyQlCIAWKl1pnB
xZS4SmJFgrV4g8PbqQ30lliw+P82e/vz3rtIpTRKLKa0GsYPBzrZBJys/qdwBV+9JdRIoVU42TEK
LVbLy7YXvUiltMcYOSOD9SJroddma6BrI2FdS9s3w0UEFdsWadqBZRqmQpoaWqt5iApTPcTWcpRd
JLJk02B5n20Pd5FIBbtSOat8W0NB+eF+idx8PokKozGUpZPU7ZN2UZNXGU4rrq8G7VGLjwUm8Vgd
BvuWBurP3zU/EPlMjCNIqRTFcGejr/3KKEAlW5bXYrSAXWAYWbxPnwomtCJS99CYAkeuFRBGkBA+
eWufyQBgCOWvfqSPilXfoBP/b6YAKbn07EQHq5vq4CN8CbzW7M+LmYOXiXcLp/qHNej1KddJS6Od
imHo4OxC+JAceOfmX+ZuJ3VZNwVDF2le6yBXRtTroP310ptSIpiN8Tqw9IQcyZ89Mgqev+tJzS+N
OnQIHQLjYQZw7ghE6vLchgAl5lK7iBqLl1h1edbCKM8xlAr6xyt4jrFobxPZ8ErMAPLqyHqDsOSQ
v6+i506NOb6acFBj0CD8r+P7EmmRdBK+7t8y2/foL6fxceOv5KgY5ylHHgc1G53Lt4pVdo/FODkq
/z2LU3MY7H15fwhYLgIpFxJ3pdZg/qSytZvpKgcJZQBQw8DMHN4c0WC2L421i5QnaYQuztLcQLS8
GGZqyJYG2CKdEYOxhFCeQ1Dmqgo1bGExnZT0cWwOQvC8vw6Gpkv879qQc2hYn0Nklcqhqs2oGf12
Tq/1KrnOlv6GDxXTUER/4WVG/zrrtOiWArGY6zw0EGY1eH4T7Iv0S3qOrfJQIp1psrwGw/HTI1dS
OsjyVEW1XXclgMzRwZ6nJ5GPj0GVnqSgfdnfVZY3lGgHEstyU0sI1wP0O5Im78hVD4o3X/G+ctiX
xVASmsKa77qp42fYM95WGJW/X4BjM0Usr/GHRNQv65Iot8Ep4zjPKm6T4Kl/Vm5GZ3423OohOMh2
ktvSj/SNDJezhrs+1fypa0WiQg+x5/heauCJ5S+qF5/ap9wyHO4fySOxTvzA7G4g19SO55coJ1KH
TZMIacfb8h1QDXFw4I+5J+Ov6c3fpe8vO0q5kDmqFaWK4PDb5B/e+CoMPMNHMWJRmhq0ABI02N1g
YmpXO4bI2/2gun+jfBpIazUeONY0UKKsjwugwbCGekKabhH+6Wrksabo276Y7ZVcxFCOEJ0DqhFz
EMPpRzn4J8BQ/r6AP7xRfkmg55IEtW6CSYQ/JyDwQPgb/4lcsJmHh9EWnNIVOzNRLRZG3LZXugil
Y6ZOrmsjJYksDP9jokYcDzX/I1Vu2oE5Sbut2BdZ1CMMMNU1gXRFleJ6AjFo7XWnziRQxtEdS7E/
AY3/NNqLLNr7qQiy8x7ZfYImMxyWk+IQSTEzGPyDe7hIooKmoNW5UQCVDJLG+bWEUbLlnbBlllcf
fSWJufzd4+sikHKDfT03kg7QJmSNuZv8XvPDo2wLHgFJXDCdb7NUZPtddJFH+b9enCq+XbDAQrqd
kevg8/dkjjxxSFkt+psKIgnggEZ9n5Dl/B4JTJU+/awvfWQ7gTuEElbr/gRH7Fll6u2Du0gTKWlo
TtYSrktq5ARILlA5KUCE9nqb8whfTnAvsji0ti18JZFyt1rTxHkZEncLjmt4djd05MRMkVoiKdXm
HNrG932nsnkzryRSXqtI0fDNCUCHUJAgrrxaBlGt9z+JoMO3pFUKdTJgaSm6c4zGnHJbhh7uC9m+
+y8LoWO1RTUKfs4RWeuVtbhYz1V85KwBmTjF0h/yA293HhvGZlP1V1IpjwUwyiSYSCKuliozmd0Q
MFilEZi8yoJdZRwUHa0t4ZQbgYZdzBug4xmHafwSGu+MTdy8wwDcD+Iu/ANy5t/tay76nNDW4TbG
kA3gPCSfc7ojSYElX9HPZQN8hXGpbS/rIpG6XuRhmLUxQ2xf6TeyeATRr5mPjABg+5AuMigdl8aq
NBAEwKrAXBg/j9N1BYxwAJUwdm9/LZ94qLhuVotiQQAveiW41OEy8IaMdLN71z7aPeSrlLeNA6so
sl0l/HVqOp13ByacAIQjFMKLbxmp/1xBsJN6SmpWP8C5SchQA0dgOI7t58NKKqX6XQbePHTn/7xA
Y196ya3OJAj9zRPrst4/QJ1OvCfKovJhjrie70pH0rjXuQKkSJPZSVoxrph9C9DpzPoc9z2nFLjL
stoPObfNXxlKsn2F/UcZdZ4o0Srl0HVJy4ckGkgO6PO3yxpwOfyD4qlu5TWyvS+NpZFkY1fCiiRq
1WbRSZ3gNakzJ1CK85zWDPtiSaHvSSEb5zCG3qfqqzZ+b6rnjvuxvxDWsVAXI5jkl8BooGyCMtlx
Hl/pMouqlrUKykv0RjqBx1BakBWfUzhx7ktVNJVV5+gd/58WQwPHcUsaSEqKDK+a+OGomwmz3Wc7
cyHpEnJJoggAKCq65dSsA8wPLEb2Qr/EVDxGnPnDZKW3pWu8lczGH/J7n56kK3nk/FaKVgHXeZIL
5BKK0iR9PyCWeBGuSSVYdYdz6A5v+1tIVGpPHm1FczCGMnE+RlGZlfRkBFcjQfm7DpuXfUnbanHZ
ScqE2iatajBZIAe0dFY/3+WYToviu30hfwj8LlIoE2oNsRH7AlIGw1zAc2SjsPgk3y7342u3YA9T
JOA7xh4Shd7bQ8qmuEbNtYzsIdGR9Gg4IyBHACh9YKyNpRvkO1a6MQFBtqp6qDvhnRQdyV9OoLV+
JY1BQAdxRUZRjRzIp2XhaSDpQKsF2h+lGpouTb0c9jxp16s50J4Lipe3OkaCJIZ33X4gXETRkW04
RIbCdznY8lAOXtBU2iFFCCg+3WyuYWd2yLIzciQ7a6ODXLlTpLDTsZUZRt30E5fcpYZvGI8lzK5W
WfnjTae7Wh51wyfCEqBLBtIE2UqNyQRUMyP62/ZTKxGUnypkOR+jClEtYOEx7k/QfRSksiK/vCks
VqzJlEZ5KRCQS/nSk7KCNdi8g/jBBqwL4CxKl7NZTUabjmO1NEoP56Jsx7SLUcktKzPQboG4gqrM
d4ZxkTPY0wjKPfFCjM4OAWdEOsQITo2mmaR5uz2UN+OJlVr4NJf5kTVZLYryU4Ih11GqI9U5Wr1T
m2fVMhNkjYFm6MfOOJrFj9GWMJIJ3LMAJKl/c3GupFMeS4wqsWgKmLYObDy10dBUpbM88bb7APMU
ZmrBwUn3huVSZvR8gmMzAH/+mJRmei0ThDBLt/PXJbLEm8lBIO+yipPb6nKRS+mmJnCcBpI23Gjt
OS6fZPlKn9/3leUPp3eRQalkVcI3dgMSGqS5aXlUXvVnTPudEsxbn0knfOr2Phn7a4A2c4qZeaI/
+MuLfEpZGymclKUriHzeWmzUe0n0S1J86HS4G30Wccf2WQLrHSQvaA6i0XOSms84sO/USDvcxtPs
KMELp7zkUujub+y2o/wlhx4DWSajCboJMb3E38bjnS7c7//+Jzyen2Z3EUC9kitRl+ayT2ubPyqu
dsK2BZ0dng2AXgYmeqtTMwNkuomRHbt9Z10D25p5EU5c0Or+5tF7szRxggs1f+n7szg9GGC+ZayQ
/MhnP3YRQl0EjYom+EwtBlsBrK1k117lSx4BEycskyy9+IMiXqRRxoZBdrUA6xR5hEVXhHZNAh+i
dB8fsnuCTcl6v7L0g7K7PGx5KRiRuO/Th3xG/xJLPxiKrlGGFYyIgwY0YaGU1x36L71sJg+Rvdwb
5/YgnzjJHDvgKaZ27+8fG0s1qOsgleSiGxeE/Zx2brvAipO3ocsZQQJLCOX12zTMZTS5IrMXNqYq
j6bWqbZeMHtgWCpIxallp6XSRDKIjR14ipu51Xtxmqz2ABaKJ9ZNylgUPfQxid2STEGAnLluPA6y
/qgMoj3r4KvZP6HtOgfSDf/6QLpxbyj1IcpbqLrsBcfWQ6OiqaAwKTLbIxk6SM9+zEtqZCOpgqbp
Q1Uf+fw+kO5TmTWwuLlxChhwVdwjAEGltEEW+6mcajgKoU4NK5eTzgFjegAez4Y16r9pthdRdHgf
DWIkzxOuSw4wkFE3+lM6sR5Hm7u2kkF5dh4DLJk04tpvHfWofvTLFifJH3zxVvLI5EQ2mTHPbKTe
DoVXcokxrJx6qkTzWJa4sjobY3fXhb2cUo+/EdF4FRbMKTDGodHJ65zLs3qokY7IEtdIziVvyyJj
iop1WJRLl9IizPOYuKJgsCtVPHUG/zfeTlFkHRRTgmrQvfZhaJRxS7wsLAo80lfR7IhoSNk32O11
6AbAhEHECfiM3w9mAUZIjylZvJa18WyUGBIUAkaO8w+Hf5FBue1F5CbMx1a1LQlmdcB4x9OUmxk4
6hBNAOz/dikYLpz84KfbXbkIpIy2CdtOD0pUmRrlXZKelfIgcZOlK5Epgbbwf9tAyo1Xea1LALbC
dVGe4ulYZYz8wna6XQWRgCxLhqTRj3Aj0/k4VuEWfgJ2RcAJkw/6G3gmLBJEN6gMRqW7v6jtiAW8
ZiL43zRe1ig/ocXyOAHal/gJAZj44DLvMBc+uoT7JH/o/ZFV/fyobn46s5VEShEluRk7LoXExp4d
/c64JUhemiuYumwbDtDRXkKEoe5ikU+orGlwgFJpp4fhawe0BNbn/GHXf20APe1Xq0NRGw2SzMXV
YheHn83+A/oD8NYdPoKbjNn7sOm2LlugUz6lz5NKzAQU0svobhCe0IkLcCHGwRJHu7PNOvmGlSMe
EzHWRJBh/HrAp/8Y1mRpmL8PXVbrEGtB1JmqwRBpg4Q7eirfVOk6197n8G1/QR/5tb0FUc4l0ZYi
DhOEUYSTN3ttwZ+OvE4M1m38P9BJSiu3Ajd7jr6mV2RMorFGXzwZzPzLdk51dXqU0wnbIhvRSIqq
EZCOyKOiAl7qSbYJWSUPHjWvP/3VU2klkvI9pTD1WTcQroUGTe43eeS0GaMJffN+uIigS7RV2cZa
S6JhIRKumzG2lUJg3Q8MNaEnAEGVUqsLea8oZvmsAOMumI7kTabayfPktLd9aqHTaGC18LNsnAYN
5MShy0J+WEA7NEN5MH7lchraH1BUz6ErNZ63IdK6zr7Gbs/QrbaUenuqKF0VrYBYiCTC52u4tkP9
FNnfhGPkxpb6IBw/XNzTEDJbdJmyKReThUsHnYFF/szfEaRdpNFkEgjeY5Cny0ESMrsZEIxrgNWC
4SKx91fPOmvy95X/WYRGSrsE8YbWPNbj46jd9zLDx7FEUF4nV7JuAn8RKaE8d+LN2J/y5X1/FSxj
Nyiv08CpVVyDODp8lo+Ezzq47fzGlzEtYUZ+c9av05d9kaxVUe4Fs4faEqekV6JWr+a2+6pX4pU0
c4OzL2e7s2WlnpRTqce85xYeAY30MDrdIQUrrMabofMxY/2jm80J5LCzX2kswftXk0IPDcphnChR
AlczWhpKUqCVS03QnyFdF53KG9ZU0uZ+akjSiZLK67pMWWHUCkvYkv7JNnvJ9DtV83vtC2MryZl8
uptWMihrW7hIA8M6LJ33OkQ1aMa7G17qs27HwMpSrMQJrsGGjml1VjFgMwBeCSaLX1lZmfBRkWow
c6HxhfBKyVVrae4b9UEzmGQ1m8e2kkWZ2zT3Mz816EkiTWT9Xf6FNGZM1mxLT82ZWd1jbSlleLpS
1sDxxLHJ3uwIwF3nrutzB9Rc1VQfO6c/dE/qNUniSSyi2u3UxmqhlAXGC2Zaqwx+JQicRjSD2QOM
Qp76Se2ooaPV9wWL8o2lo5QpdoqC9sMJj8w0iK4lXMDtgOCiaFid7B8TQjuKSrOUZI3AFcgI/Qyi
pCvSCTufQye3Crw2pqNuN87HUPddf5Ld1C1587+Gnv3IOWsqb+iSJGsiTx1sLRhSPWqwfqJG7XXh
6rcfvYjklcPbRQpiZSbR0naF4iL04xm0spNlHnJxJGmJ2dPP6lHxw+cekxeSnX4Jvk/H3q6ujTvt
3NtolzlrrNzS9itrJZ7yD1wVjUvxIV44y2FkGu2tEVtt+L3qXDG6LpuXhDsPPFoO5GdlYcY/217i
15Z/xEer1dfoOJWCHKsfQTY54LlFIiCMGVuRPRxr0RTgm2LbuP2r1pfVsmmPgXHDOmxhw6HxEDUv
ohiZfc/MRBIH/lmnL6ujFKrNklxXyYOydQIvD83UiewUE7bjK2E6iQCiycg6MI+TchAdykK5kMFc
iQrnPorzT4pDyvMgXbsJXdYNth2ErPaRcg/awnNyPGCFYWbmaADE0XmPwRuwXL/0V5kTfWEOwBOF
3NnTD3taaUwgdnyukP5TUtGWCXonWIzQgaCaopuYCRAnWdMuZA17EulEhDxLy1jCM/HH5pAeO59k
k3NXO+xf1due1gC0MeChMHVORQNSFilqS3AYDKCvV/OVOj0MNQMG5GNE8vNaLkKoW1nS4ibQYkRW
0RWwT3+IDnpeoSc1ngGYpf8nO0VfAyBaAjfsprirD0CtRWqUoaSshVK2F8pZow8kAaxnD+lwltIH
Xvy6v5d/sIPLOinL0xNtDOHOyXvu5xxb7CBrZdZ2iTUBg5UxgLCtlBdxlNkldSMAVntaUJdMrDLk
PDXibMaSWNtGmVrQx+qYix9hh+S6kp09yG8ykK8J0MSM2nVmjczufIZM+unNa3U8xfxHZkM+gmIG
puYQ2AcBMhOH/Mv78v3+QrfN7dde0k/xPFUEJV1wC8teg0xt6oGY4tB5rNlDlorQT2+hS5IhJ7Pt
REVIK5PwLh9aG6gLGP4OXYGhIts33WVZlHl36oAGDAmwdMpQmyVGN3Tp2xg5C544tWrubyFzbdSt
XlapjElOYuZgDANkc2aHx/Qf3Z6syanuyweVlSFmGMCnQkGTdXmewHkRBCX5GRwBd2plRi9kRq/x
wIxdAHfB318lS1EoP1I1RpTMBCpK9sjzN/VINx9Q4L19MczNpHxJJAtjJku4cYAX7aiY0VILPC96
TKA13njqLeYVR2YOdpw0jcgTL6qGniNc4iSfCMavY3EiVLfpDevKYS6N8inaHChSQAYFE5ARkmHf
GJzOoDsCpYnP3eohmiz2N3PToeiiAbZ2XUQtgRI4zGUlpRy633jQK3ai0y2T1Ugv+0K2qz0XKTR4
ch3nS1MneHuSrp/qtkDHD//Au0B/vGFDH2xvom6AB1OUeF6lL25+LBRMxUD31dRc0O4p+EFigkhC
JXnX1+A0++yxqc0X70omZeALKIPAtIyDI31F6o8coDy5NX+vD/3t7LNy6NtR3koaOdVVzDWHY8rV
Aixg/kDQV97J+5oEXIODEVzbsDVWnEJs95MJrCRSti1yMqcrpPgzI+ZCZHIkQEdkEp0jDZPiaLUu
ed+Lpvhu4D/eUYN3jUOHckxhsVLczOVTDmBSOQ0EMviYFnRkxJnqyTVnadZ0HPEqyx8UcIWxXkab
DnW1AVREkaUFcIO5lrfLtDN50dYK1uXOkkCZYjegGbAnxYKxrZ2oDl216Jx9Q2ScIh0+9EMYp0aO
Ss8ygzpYexXl2wLPIEln3K2bXsUAFQI6JTXcotTdmjVtbiQRhj7awOHqY617PDPrQ37jk0auZFAW
F3ZpGqCKDGiJGzSi+WS8IPZkMz8QwPnYZU2YspZEmVw3j1lTZSP0OruWAM5e5X4iKIw4YVMFVmui
rAzT4+MUTLhB5z5W/GziEGy1MosnftMdS7wE5HJBVGSB5k9tMF0yhECyQPnY7sB7f0i96UgKx8mR
FYhsIpZJPK4XkTcMzIFQ+6ap3CgVRFbraK/L7U/3gdkMlE0x1JegfCsDSBJT3YNFejC5A9h4ruRr
DOFx7r7yb4Un6y+hNjfKFUnDiMPPGksLCGKCjiD6rC7a7d0VeDCt8xpejvT102NWrKpEpFDSH/OP
7LY9c44emfK3mVSPblh6SfwObQZgdNcNQLAhQ6/QZjDF4aLJuApk3uPTxtTD2MwEr52Ow3DVZSIj
XtjS0LU46ji7GRYXdjCDkn+dCrucGBfN9uW9MgHKt/dqFUhiCdcxuAr0E1N9J8PJX4GnByS7kF2i
3YztVvIov57UwPzEZMHPEm1rtk+xp3mIJM+s2G5r58SVIMq9z0bcDeIAQyjFo9Je9xqjZMpwUHSM
NXJ50nAV8Yc1miIwdZLkjVkNrIwW2X9a31bLoDkqFCWcJbGHdkcc8nOzyM1WFPKlxQci0GHbfrEG
hWMsjbF1NE9Fy+s5J2cIUquxOywpf06qjAG0wxJB3VjJVPPIfBIzGlCwE64TJmm1wNo58gmroM2Y
g0zteSLCk1z07iS2+raESIFox+7cvxtXjUdAx7hDwqjXb5fvLqonU0bbLKB7VOcPyRizcvJz6gyn
+PyN5NEh0Mvd4J7NQ8NSSMrf8nGuFmr173ojq3joBIwmTdbgoGEcpS5w5P0/KjKbgfhqrZT/yIcM
cAIiisniXQeiWjRccBa3mMYZ5Ko+lzis5BlLcSj/EfXzOA0LzK6an8fQG8fn/VtrO9hdLYjyG12Y
j3IRYxt7OHeveIudwTeAYtiXyPqQgqFxYMVWjJOjSz910o56EsHJ98thkYBmzR1bgdUkx1qYQqVx
A16W1LbEwroPXgIZD3njniiIbs4H0Q9dluvabu64bCVNcKZiXDPXOkhsjxNICfjz9K7eygfJM0AH
BqKzs+izciKsraT8SjbzQ8Uv8mJrrewg/r5VQsPTuoZh4iwxlG+ZtSECMS60kOv8OnuvpLsoZk3+
MfyXQr5h5b/gHYVUTXV4ft4w5bK4itAJouvlj05VfaPqC0YwvBlIra4ahXIggOOeuWyEGkrA0RJs
yY9c/ZEYMuA7PWaxkeE4FMpxyGhCCRpAyX0keWSrcpExO8imdKxdlOFY9S5WnENDQoW6oMhlDXHy
uQC/deUufmp96zJkO3kA5LB0n+GmFMqLcE0oNSNpgDGEPrpPY7xkrLlSB9Z83KZVI+siKPifoGga
5Q+7rJ4yIcG6SGuqZAdH6TSZjR+S0mFiDk+Gnb7/hYdci6TWFgl6FmkcIqvBnWxUUDyRMw2ncaRj
g67M+cR9nxjv203VXL+gSFS5sgU50JH6j2BvwkOemSQjErmhp6EHFfD0kcMK8jf7DNbyKF+pc0o7
BTJMYXAJQ9Lgf+twb4s+K0jd8iNrOcRIVusaRFRO4hjdg4Z26Eo/BR3IeNg/ri03ImE2GieGir5K
1wsNbmziVohnXJinJY7QPHhM4sziMdWoMh4rm6tZiaJ2zUi1WJ9CFacUekH8LAM5SX/cX82mHa+X
Q+1Ymyxl0BNypO61f1YxtEMYR5oG6ej5SjTFEzP7vWXJEtk5BXByiqFTfipI48boEpF0KBoPoR+b
79x18bLciW5jPSU1szq4bdErgZRFj/LSLMWEXSyuSPtsDsTxyQ/BBAV6JjQDuJlV+vubur1EWeQB
9IMuLJX8faWFbSXGE89D27n8tdDtorjf//1t8xUvAqirrK3nUeALeIxfoO1owPqmebo7MyOAbQ1Z
CaOusSTmoqkPpRld7II73KJmByIkZGsFq/0eIXoTGAbGXB2lIXOidLJsYHUkPYphPC+y1QN/Q+5N
DQmXvzGy1fIo9ZiVXBCjBmmVRKqtYHgM1cgMQNnMODJiq/S7U1qJoZx8pXdKPGF21wbqpPCkGKEh
o7irConZL8PMO6UAazcnLkZtJtHr4BRnhWL4c9/0KJImDeA+97+IHNvOB9ETtwMwN/N4wLFq0vel
v47zt6W7CtmoYsSB7MmhnNhc8YGshx9pKxC+uNwHu2ZqcWfVlV9axjN402NedlkjH7OyvFnKkl6Q
89kOC2/Se3Ne3PmvegFWR6lRMbGRzIJWkkxIdiXO6FFp0fKgSqDrGZzybQLCHOuNxloV5U9GNFeL
IRGoNa+8fjUJd1rESFFsa4OmSpqBshPyfr9vXBdKslATEXwBhK8h9GpVcO19jfuDJ74IoU4nbfoh
Rn8aGjXOk82Zgvn4qN1r58AkQaPParPZ3rWLNOqYhrrCOOoELxwFgPFKf2TzYRkZ27b5JJPEixDq
aPQk0Ie2RCDV2CpYp9FZbCnX+q32L95g8qV/Z+WBWesif1/puC7mjdqSF3sWe0jEFZ1bD8/7J0W+
+rPNXlZFufwRL+hhUjvk+uS7GKDUrBiK9fu0h5eboTIUYkF4lnelV/1VxXZ9LpRX1+opUrkJUFTj
cbYkt7CDg3T9gVNiF+f6r+77y3ZRvj3uxSHuJDySwS+QloCoc/ePg3HidGoUIx2Rrrc4cbzFTV18
mbiHBEPc+0I2PYAkIOePyUyBNyhNHioB7dUfk1o1sLt6u4hfOs1iNeNsnvwvKcJHknGlvMk8NHVR
wyjLRTI5ZbZziQnySwz7k/auZFBnn6VaGmsSbhxCRKJamJe95t+Id8bsx1G5nd72N27zdFbiqNOP
hDjnswzYgan4mE3fJQ4A6zGrr5axb/SrI8KASVMBLNCWw/OoXRmsKer90wcF/O9OJZRBkp4kOJe2
/i5JX5e+NVMtNLsg/Ztw67JbH23bKwUAH1tmtAFcyyiiKVC4qQGtUHav+0fC2i3K9UftnPX9iGdg
wh3nwZ8lZ//3WbtF2UrYVMI8jphqBJHWVWGgfT6sMNShTT6en4zU2HY4vNoxyt8jH1xEmU4C1EN9
XR6Fl9hLgW8GSDPxJIcmy0I38/zSSh5Z/OqEFLHltTmBcyZzsqO3+ISSmrwKCQva5CF1BSRYnv3O
2AwUV3KpS6Gf5sJIFKwz/DrZqb/4HHKpy48QE/x/GVKthFE+Qs0mle91Y4IaxjdxVh37VGjNSJtZ
jWwMZyRS3kEIBynuFaLvaB0iQ2mTr9yT5xMBilNDZv8/2aUd50cHckMV4B3DZxhVGcdDPOXf+Brz
OKlwAqetWzcjI+BmaSc9yl0KvZjnAxwHaZoD1zZSqiDyGt2eoKYWXvc3c/Ar7aQpHkROL+KWOMJl
KhwpKQ5RLnhNiekqYzZRv2NYOsO5050gyP9MJdpacF9lD7P+3GCUM7vbdyYsg6OpHWYxFjmRyCCF
Ne0heiTdh52vXuXEzHFF2qKb26Ofs86OoZs02QNfBGPR9NBN2UtuCaNzYGcvmkXgueWTccuCFdzO
JFyMjmZ5UJZx4JvmQ1dIHS+8k9+Kd8IPRvB1hcSRDoydJVa8ZwyUS+HCVp+G0cCjG8gMpJHUaf/h
n1GpwThIDO8iRrbwQ0HCM7RZshlXkEQ5mCkIY64gXrSPj/FwGGJWRoElgHIszSjNoHSBACW4U6TH
iEWOtP1au5wWHXUCEQ8gbkQtO+R9mrcUQ3CapdyR0Q/dRyD1xgqjGa6LLs2XSWXM/QJ1nPk3Sf0u
t5WlGt+64rYwfjAUg3HX0BX5YRImfpwhanKj29SPjylmsa38QKZAlcpkprQYlkZPZlbhGE0akdcB
GImEpPFZwHOEwO7PvnTL3zPWx3BbMh2gBEPVIrvz8+xQu3bhl1OvcgiBgTWdR5+V8ty2NFnBrJuO
vK5KNnwVNNQIUIwaUu1YUx+jPgAib+7nVXNc0sJK89or+1kw91e5vciLTCpQiUWjkWNVmNEBrztC
2DiL2JtjG//dFf5LDg0NNgWdqlQaDIFc4f09cR7iYbGSa92trMwzWC1E28p5kUd5rUio/w34xLvq
oLjCSbsvTsnzYpEGcYF1oRI/8dlHXqRRjqrImqbVK5xccCawwzopJx8bJtk047A0yl3FIP6rFxGZ
OSFyZOHBqM1SZkTKDBE0IFiToWWT12Bkg+7piVc3B7H29lVu2+n+2iwaCkyp1TYopGS2E96wa3E6
lVzPst3tx8VFBmVKcR0jvx/glqx/pNeGSRh0O9CdfGBu2B2GVgkPbMTYO9bCqBeTnqUcX4YQmkuG
n0azH0gTK1fGWhjllIwpyKSYnI/sldd8g0ESwe6fWmvxY6v/lgam8lwc/5JyHAO4//FNND6MPsWa
MegZj2JnZ5ORwtAxLP0qvaoPiYMeHkbUwVJDyi11bVMA+iPhbRDjXceSaAXC4rbiwhDDOjHKS/CN
Cmgd8iwcoqtM+ArmH2tf11nroBzDUHRx0qdwDFF1I+SvAvcg/lW6fnUylFOQC60NNA5rMMQroQvN
BZTAKSO8ZtxMdM+4XhiTxA/Q7L6+lSs4hudFt9GobobBjV50jE1jnAo9bBYmQqwX4KBG+sxWwY8R
1xPj1vtIxew47E9zZmpUlyLpSJZRreVVK0JB7koiEDOH4KpyS2DMcGcwWTjqe6ibaQr4bov1dGDo
Bg3xG7V5HXQJxkWy6nGQvvLh16V62le/bW+BcgTavCVNp4kldRQLpCBDIwbY05yg6m45ObDlrr/O
6tTdF7W5GhlNyIIuaSoQmH8PXlo0lAeNRJL4Sm6rS+gtyeih/s+4PLa7IIB9h0ZtXREN+q286BMA
41tiUSg1Sn32pISRK+bq85zpZs7X96MEsr0ytHJeed9f4nahAjQGuqEphiDSNOkB6Gq4Hs1c/w6w
FsAimlprfNMNFF86D2HvIXvNX/albm7sL6EST9l3w2McC2yCi70orSkn1womShWZFZ9t2txFCp1S
NEQVIICkmYXke/GMdaPupNuEOSG0ltqEEUgjs2wskIzoJzNcSaVuzCIEQ+3HFJ9yA6zT03BqnPIQ
oGEHiFX+/jZ+WqAEJEMDpOG8oSoiFOh3/UwnvZOyPEudRJ1svQ1v+1hiXM5bIlD1U3iAIwK3m05T
gYluiZtRBcH8pPtCo9oLpzDU/5MyYBUrEbT2N4q8dJ2a490fYuKq/DLUbqYZ9v5WbQrByBwvYqRA
VWi8uXBEn9giKYkzpPdzvphFdxVlIkPI5mathJCPWD12skTHYEKvJQ5a/Cw+GRDMqF/31/HJ+2Gz
0DoC8HRdkEHVRt3ufZIbaVaLiSMaemFOfHLDNcF5qVJfFFh79jkvQwmjbvpyKrK8Qc+DU4WO7skO
7i3xIHe2bJOG7rhD/pU1ZbK1hev1UZ5hinV+bhYZM999ftv0gs9FJaPJbVuEJmE4VAcPF/3Gb+My
F/p2jp2unK1AyVx50f7CMHWF9DLh2tDkD4e/UgRQtHPGFGIV/SBaCcDN+Fh09hVhS6F1XH+KpMD0
8c/vuqYkzRLOc506fbQcQVz2kOiBG6sLw/5ZYqigtS36OinqMnfAwJY0XjHd6/2P/ZVsnodObiAF
lDqf2Lb5KU5BK1KmzoILPVaD4xBmjIt8W4SCqTBAbcFbUl0MfF23Q6pGudPW3VvWJIvVtnH/34Z4
xFp0XVEFuDMSnvx+Im0izYnKxUAmWTpvCOunOWaR2WydhgEXxuPiMhAoUA5frQoNgUqaO2ndDGcj
qEILcytA1WqGjrFlW8avYHwankaUSGRCWaIWNKHIgwXMIZgypA90RI5qQHJ0tkHAcptHLgv2jWzQ
bzcn4ZW5SKTf6brQgRZFiSuH/z/SrmtHbh7pPpEASaRE6Vah0+Tg8dg3wtieTzlnPf1/OD92p5ut
ba5n8UXAQJdIFquKFc6hVerHLLLcWA1Vt426xR/YEhzCJUi8vtWH35dV8Nxpf4hmuLCaperaB5bg
0YUlk74sYzrmfgOCd8Ued3YbeVM0uLpVHoDg5MVIV9FK3WHQbh+G9EUinx/c+dL/LV8s49qpZTe6
Dfn9odhrXvMUeA1z+g/WIDJ+Ab7ndL1iWbcNizBIqVL5HdgN9hVOt028ytc3nTtfAWzDkTXgnqMx
ChIF1c1GNhpoLcPhoh2m2LTU0Tw8TZAxI6FjA/QZPH4c5yNLHUNxjGQr+4IVGwDt+txiIS4b7Nio
Kvzt00hzKU2viiZ9/h+PkX/DkRrpKSmTWK8rnwMqKE7rouq1bzecBSe7kaHRmRKdETzAQFCiaQML
Z2iXkV/MRuMZI9XdRc1fqy6TUQif3U5EHaYKQk7MY+IvkV2PDd0cNXqOyih+OiHBVbgke5YHe6Uw
H2edeUkjg6FbMXcnR8Z34Gg761IZFU7viy66/lULiqeyNtB7gAHQy+cmUw0hqJqauosiO6v8vr/L
24OSy0bg+Q8I1xvAi6rFYa0NcjaYbJY6DWiTFP40XtVD7rZ66MTlptK3uDXe5cWcvyb5OdmaZugE
ThWo1qe71mUW4gargKJvMaWLxG2GaqHyX6RuVxTwRJCg7aALGqjCCMyGkriZSXeR0bosBJfppDxe
XtTKCZl8RSpe4wQRtnBCbQ6SUbvuS7/Qfw92d22U5OmyhLUjOpYgeO/SxrMN3SHQgWS5ySZQfKTZ
OyHDrsnbfaJmf69yJuJCEzEoeNgR0p8e0pwN4ZjZc+6P5YD2zfFA6fJ8eUUrt+dEhGAfCEpm00Cn
0q91A4jM8wKeO4Utt2WWyuKr82o/dA6YCIYJSEONYCb+dDnRhEE+pQhKH9Dp6Kbn2BW5az1zztL8
STYqsL6wT2H8BX5kFrqCKfNgDKUfF+CqYppjNhi3sGb3K/v3KUbwWFaYFkpvwpjX49g4epuyfZMm
+65jo3dZ0tpFgnXVEDsCVIKKKa18Mcu5iHBjw+qlHv1SvcrVW1vZfkEK1Uxdg75pSKCdblvZkAIV
OjhAg7wHw9WS1s6i+DH9+1EpqhJg6ZsM8Aga/k+4rAtBVq7R1dinDbttaePOpbYd6tlbrNZZ5uwt
Sqt93LyFjeHReMTAjL6bh+Q278bd5SWfaYrwJcKlrtFNutT8qYfR7Ry8FeX7kEssk0yEECaHQZwB
FgSLHdR7g+w1ujFlxGkSEWLBXZ8Cpkc9RLQ9uwUPR+poCXgB9Ezy1juP0fh2GbZumZyAAVmZUw2Z
tLbI42RKcItVl8/EJB7ibd69jAzrn8bnkGXJA9uDOAUx2l8PXAjShcPKaR/UfYPDCpTvs3E/BE+p
bCfPHzVchmlqSADZumqIU3x5NSqhHmMr1e30Wt5ybip9378u7uLnXnYjW9I52Cy2Ee80vNlA7k0A
RXW6o1lh2gHIHkYv2qsue23uq+fIJVfobPbN34rbepyHq76evQw9UcM35sk6DPilPok88AEYqAKv
BbURgYitNTTNBoUkweilGos205LSXRuVpcSArUk5jg0F0zKCe75I02byZpPeW3TZ6YkMHEkmQogF
7ZmhIE0Hhslcc0f74drGMMLfWgseOfGczYfyM34Pj/xKMBuKHc3R6A3hLUOja0tfioY6l4Wcu0r8
+LEUYSH1APqP1tBHAGWXLyD92A1O55ToinO/RAIvSBOudKCXZRnP7eTZ9ltZbYzyZakkocx5CUGQ
IVzcPioV2wTxm9fODljmNs1dsAdvyF30nQ9z5pv2FyDeJM6Zf7eo18e7KJjd2aw00qk1ZGrUodNb
aNyOyeBS9rgossrauf3FiWmEUov/F6nwU70gpCqVgOEOqe3vIasRuZeOXjUSxViXYnJ4dlxYZCZP
pUxJWFhVWo2oED7S4dkK3+bhz2Xdk4gQrZFeRH0a6wUDfNXoZCB6V1E3GCNZ4LRiZflG/XspIlIQ
MhmNBfyt6WMMkehehHew/Wj4vRfGHyBWsr4m2cIE+1MWjYHiZ4/24OyFFs8h8HUSGXuUdFX8I47M
A7UCsKYZxYh2n8HrnjmTGKaVJ+CiNphSkqUrpOIErQtaowyMJmPe+MCbw4oN9tCdHsH5giRNLCVJ
Pe825bf46NAES9GBSrEmScXQ+mYeCs/onPGNeKEPKiIgvqOG1d0ikmOHWDrGdp59E0QLBmRQlIWQ
NJvQyT5dF5scSKycvgZwZ1JaxXVZuopJY0Lgm8UOuGxGNa3L7dGjP3uf0/Yho2A92QckvqQkqfzK
nhmpI1mCxiRZO1mhDsM4HzjscXc1AmH2Cy1UfPuOxAiaUmRqFbMZ26cn39XFCb+p9P2y4Vg38TrB
YwhIY4ifhPedYndZkhE4eH0bbXtfeeWprdzNvgNyz6Wb9k6O7HDeZ8qXRVTwECJtjz4dQStiUsbq
MuCkZj7NzCu4ZKf4doseefthBOh3uJGBZfCfPDuwI5GCDU5QJqzMIIZX6WEdW4wkwUzqiQNKuegw
hT1Gk2aUj5zJbAJJ/kEiWsSmoUPQhtOI694s98MUOk1iO0x7VqPbJVWcRlZnO8dO4rtr4S34wfRo
iWR4Rl6UWtKNeH31rvHKBxAWIHB7kcfc8JkTINggLX5VPBkGz/oFtGyV2BaIM01VsNWJGYbaQAcE
vpCN1DNKi15nONad6v0X4Mtn1fiPZX5KE64gK7UytWk/wqrNPgeNrxKUMJBoRn8tXqaXr8lqUHK0
NOEiYjwh1QptHDxixg6IfTcBOLiS68Ao0N0gCRdW42HbBn8EKpl4aAvm2kzAbhar5ejldXet9di6
QEYhz/fm7DYciRAuIDUmkusmXw5L0SoROUb1R+0kwwYyIcKVM5Y+qtMRVy5RS0+PXpbiasklFd+1
uwWkRoa8oWrYmGQ89dy9pkxFHKcjT0w6Zn1fKztGXiPDcqLpZukfLmvB2oqOpQkqF9YsIMtQTd5U
3wz5TdU/9rKWidXg4FiGqGlFHhElnQbgprBXPqERbbTH7yawEHTMS8va8db8GNNs2yQGQ7fkh6U+
inyWjuqDViDySfbcj/0/Urrcj61dH3DOWLyijdFpKqhCwJZ8aFINwZXypiWHaLg39MHBSLCryfgk
VjXiU5SILpm2jUra3hi8ADCxSQMGkNHtOredboflmS2td1klZOIElcjarF56K8IrjNZun/yu0Um9
3A3F7ym/o6oMgWzNNBzto4gvBbRE0mapBszg4S3ufthU4qpWFfxo8wTTo+lxFrYtgU+uO92hIX3K
c36XrNSS7JtMkmCBIpuBs2WYYeQWQLgGldM201a1Rond/khPn1o6YPkizLBUlSFBagmalwbxSHNk
5DkMkaf6PN+V/VL8Au4Qyl4h4ljgMVKvuglyJwIbvMQInp8Y0r7gvYVPBJqsLVKQpmauqaSfBw9N
3k5BSyeNN5c18HwnTyUIiSjwteTIki+mpxnAUU3utOLdsn98QQbiUIa8GrGImKdsLXQnBcGCS4Xn
ZZ3Hrp6rTsIkbX2re3UkRcj+F6ptRCZ/hlXtq50iUFJ2l5exEnjyJPznOoS9gt+LzLhDpTPp3WDL
YWbAho3Bu2Jn3+gbkIcWjgwIa/V4KEIxWFh02YnlIBijyKhHdfCK6apObud5o8vYLblLEHWcHong
n3BkxFsC8F6la0ZPU5ZdX12TKPVIicfP9Eeyf/wxcCbJQBMMt+Mc7OhUUqqFRB9Yi1TQnYpSkLYL
vxnbZNdIS/rnDgMHhXiLNw4hmasKqmANdVjPGgwRXXrHHl/y4E8doNqJnBrWeXlVMlmCUgCmOMoV
05i8gF7RyS0j4vTVjW74Q/iFAsrpuoR4JS4rbWJGClN04BSh0ZPiLo+cXOnjTXxn3uqPlxe3kqc+
lcgv3ZFyKEDPy5QYO8mbfeoH3qHB6RDR8udj2vox3nOc4hxUc90tjfAsz1zaOpe/4dxH4hMA9Ew0
Hak22OHTT2B0zNOkxicMrO+9LKNOUrAb2Bq/C9H9XOWg56qy7WWh63f9SKpwrGHddEoW5gMetqoL
9mNw6Nq3zAcG2ANnJyq2xvNlias3/UigcLYAoeirniLN17aPWeOz5NAGkkXJRAiHWVkB2g3tFKm9
5FCZfp3fhVKodf4bZ3fcNgA6qqvIooizyYwlatup3QB8m/RWA0DVPjyAAOwufB7xdgQFmBzRmivA
JZFCzFvWHVPjifWIQtPHClmiBfimGH0Db5vMHK8kw7gyfi6PW4Oj+1BrY5ToBW5g+KI8kQ3YgW7I
DXkID5yQgk9coUfqV3Aro6P4D+oIY0I0CxsrNtlowJCKgY03eKbh4FmHDqlwwtO821X/WI7hpskm
lEJorjwm+GI/hQobG+WVngYmNhZz5qDxQaN8sxvB8gTiGV6SyFwpYd269nxKFLY3Y2O7qIXZe6ny
pFrfDCmn+9oVQKJeZ+j5xGCDSP+SsaKdbe0jX8X5ZsBss2k4SnMHLqnQpd+j9/hJVpJYSZIhda8i
etMQreGdKeyjkjepES0DV9D2jacWux0AOardvIl26g5Eml6xNb8QDRkaurKQAWAUr6ZTRbXIWIZa
RXqvtvp9lGm7ePh7kicUg49lCKc1NlrXL1GLjM1tvENr4gjyRid6iR4B5HBjPc6PsSrxBSvZqVOR
QuCf9Zg5UOt58tR8y4ZbI7Wd7Nfv343+oFXb2XYTPDyq7pppm7c5TvdR+OeylV4pheMDuBtC05Zm
G+JsoD4TIwowGYNkv3748AvbZld4ySYFBWDhLBwOdcf51dtD4EtkcxcgGjo0KgNwjWFWAd00p2eq
tSRuMoPCE/42H8oPelDyk/20H8DMCXoyKejrWrxmGBTDR4CqwkCJ4HlzqxrjMIIPbNUheC6NIUM9
MrMfVVpbbsK0ejuD6WiLTy6dpCwK11hoIDvxlY+gNgMnoYHdxmCD4LSySgUlKljKcXkAcwGa2/wa
yTPQvsluzEoBFrXwI0ncdhzZdmMA0lw2oXQ4utbDiBgnPkTf2RZzmVf/RRabX0DhME+kCRc0MSxM
7VawRJzEl11xKkmOC2i7TeXaiDESJ42capQ23PJLeS7XtJC3IRqmHIQ4Q6uDNsH7GVzMSwje53s6
PHXTTW59m2QNhzJJwskh3AjSUV06L7NvWv2g0Zt0vp8N3y4kheYVr0HxQEYFwka0Tz8yy0cHF2tR
BDglULc33Y7aN1YgeYWvOI2T3xfuHcCbQgLCq94rg9vMem6iG+Xvu4UA+8o4gQpS74YttkblZFhm
qg1Incw/u/QZDPFOMkitJ/9Q4eyPpYhnP9pjQ0fQpX5UKhdPc9KfiltjaAfcbk+yhP7KqZwIE44/
RcCC6kIGrzfcN6VvmBJzKPt94br20K1mMTs8vIB0AxIJKYHFyrGfLEC4oaWSfqDyTp4Gb83YTd2g
Mc6UlY9X7MCJFMGJIpEezdSse8/qr82X1trmz4OsE2N1JehsomhhwXSjGAwoymhYjQ74sZ5d9cVj
HW6V7Ndl5yQTISxDZ3WhFbPVe3Z3GJPUN/LItYPHy0JWj/xoHYL3t6rattUeQ9/jcte3d0n2haAJ
3QnouES7JRiNBIdn5XathzouuhkDoT6lm8iu/a8s4VOEYH5V2ClmWmPvoWiK2fJmw6pme1nEmiMj
3Lyr8Lzw3GISO6C0nFMW8LjdOlCX7PjbVb3jbLp4PcveRCtmnmC7kKACxi2F1FO3OdPRxKwRsmJV
/C3PXlTlESS/PrHdXhv2l1e2Lspk6JhDPzH+ORU11DEQWvsCNzIgTlak+7lwh7zzmB35uQzvePXN
hbKGrmOSFvVQU1DpWV2q2cyAbNn69DD7rcMJAI2bxW3wyksOmHF0Ly9vLdNxLFBYHka4gJ2tYnnA
M8rRMq11jk6vzQQ92ptQWg1Yu7HIkmgqwBvBHSkmyVL+0Aq7tve6hW7IcJukQOyTNlbKpAheICmJ
Orckgl3YYagSUEZtDTjwcmv4HA4n3YT456+xSfAuOV4Z/6ajeCBhHbOiJULWfH7QQR7w12TLwu8L
jiE0C1uDZUAe0zqoytZCBfSyIqy+vHFzEY2iDo8nlqAJsRVaScxipLv2OhjGy8nJ3Rj1d655ADdA
cvYLZgkzUExjvK/irI8j1qPABGRoj6r/oZ8O1vAFy3r8+4JlTSJgm/UKfj8Jbsb5tV4kIeCqmsEm
wCiohoWO+dMjz0Iji7t0BoPapIKuGVOSh9QkiTvrxJSIWrULlqrBTKMZj6E5/1RWrxD0FjaDgSiK
pwY1J9kA+bQovXDPx5+L7VgCePcrKnEkVRxVbdjUsDHQJ3QMjz4De4rSOmPi805hLpNgwEKG8Lua
7TqWKZxaSu0k7Ge1A9fD+FJczz6GyPbaVbOrAcTDs0B7rpDqLyn1zuoFOJasn+5xo6I7aq7wStFH
bdfG+g0d55+07ZwkG6+aZukcJQ4fVT0/6HW2UWNwmPXj0xL/fasD+kQ+z1rELen6VMmsAWfNtPd2
3DcEhavl9fJtX4sAMQOG0TkLQOq2LoQEba6WQB4P8AI0x3u1QnfbqP2ypnSTl4rkmq9dE/Sd6wa8
GR+ZEnx1NICvOptb04vYP7n9OOg/jUwSo62uBnOAGBjATNtZyVJP5ikbe2Tqw6X2qYLmnQnMGSqd
D1YvA89ZXQ6eZgw8m8gQiGayzImS4fxRWDRaNIChjUe/jVPJ8awKwcvMRtYQ/xIbsMqC5CGl8JPA
PPiTNObVXLZbOmdPX9ACUDgjrfMxaywcjV7UqRZo0+Sh1IE0S488AJjr0IoERHqJLVkLo9FO/G9R
wrWO67KglY18ZFC9dOqbKht3Xf99tANaWAsf+Dm9vGxkVk4mNnhR81qntw37wokgc4GpeuTCIEMw
9uMwkrIuVFig/hAO+7jbjaVk5GVtCWjeA/INXhQowAsiMBhRQZ/ggEvTcpXiVzE8Xz7utSAdYQQK
+0hqGcA4EIqhbTWlAIVGtonPPWNK6HvBHPsnj9HHXQPiKNmhSwTaqqBg5TIWcVShW13f8va6cts5
jW9vkWcCZbWMgWJl/yiKyohfbAQTcLenKkAamteUPwoCBMrjPvxCKYvi0QH9QlYd0A3C+QyaugR2
BeQBQuZ/qv4pj8M/zSSbM15z9RDDB4PAy4NHm/AEsJCHIWDehm8d2rvMxrs5Gpw6zsC7Qq7qcnrH
6L+ToFkyCSs3TNgmmYZvhTFfBXgGSRRmbUsZymqMGcj/ogR1uqVARJo0uyo7hB0FUqEo/4LAfmf8
ROkCMI/k3r6XZURXLB8GAg08hwHwj8SaIJHMXZZb+tx6ZtRe1YC5CszuBqMCu8srW1uYBWAMxG4M
Qw6i/wOeQzTRmbaAAv3et7smeLn8+6uabzEGQ2Gi+EJEkhcAZgEyop4A8HSH64YunuQpBXP26DWP
GEKRJAtXV3MkTPDmihGbVaoCDMca91G/SdVfl1ezeihHv8/lHz1uiEKGelTGFiMN79lwVZmh3/Uy
xV8TAguLnicoANpTBSG0XUiu2TwVbnKiH2L5gwxSd22fYGEpxsPgKVBiOF2HavVULSN0Qwb5Nqyu
lWX79/t0/PuChdBjDUB++YBcQewrxe+0u5qJBANzdZd0jddiDBXkf/zPj46iGdu+s+3e8AL1AOLp
rv5VdXeXV8GvmJCxpfh5TecjegaM3amImbVs0SKeREXJxQz+KNWuxivKaGVtw3w7zgWhxwwjRogM
xLbhwiBTWYUorAFw8zFpFdfsRmcZmy2YFLdxV1yRkEnSHWt1UQRvPHmEhxSoEwUVCBQgBaSEI0e4
qDG98eHwcltv0+24Aee8q70rnpSGUl9b56dMEUsmNRXbWlQdWFVba6s4xSa4h+Nt/NEj/rzrOu8L
53ckTjg/O2kBTcGM0WP1QxY820PuaCnyfg+XxXB3enZ6R2L4qo80UbfjOlH1EmiYXQE25xd7AS21
9QRIQj+udhGGS0rZ3OWq8qOKxGzLQI+iyLFMJmqAoRomwkZFhz0r6S5cJKZuzXCDVhP+F02/AEUQ
kSsTwBsGGOcEqZvHCVE1TOVCGfc6WOxDT3+8vIdr6ngiTbDc5dSnJhpJ+HSa6saPwH1/511OgDby
C9BWPzfo+/lrpD4KmNmjFQqGNqtpU5QJ0sFVfZNGL6rx9yYK7Q42nmMIlVBvFKyg1qmJ0dp4wRsF
KLOs67m8MeiPyxu3onwfkGbgP0W8x0RnAUw+PPFYjYpi80KX2a9q0xmQbu7ex+AZvFMOSyXZpBWr
iP4Namo8eMZcr7CqIUu6NEPLr4eMtJsT4KZ0o78A0SIbqMSdr6j5R4sDpgMMiqkUQSkMEht6lSKX
nsypq6ehhwGfLvpzeQdXhaC9E0V29NuoYo27paUC+mlEs0xD1WT8HbevjSVLW/H4XrARkIBOZgOh
FpROiP/J0I5Z1uoYOQ/eGvbeWWhXzjc2OCq0Hzp7iPTnIXi/vK61NI6BIS08pCwNjeEiAXVpmmEO
RsIOSStto/vLjjwCtRcQTy63ttHN8oWNxOQLnAkgVHQmdiywimoLMEc6b4maX7VeOflAfupo4L+8
rjX9OxYjmNsaWGSKGqCyXQSHRr+32J6YD7H614wNMA7HYgTd6/Qxj8wx7dDDM3pGE/i0kq1k7YUD
zDioOBBnDMDw86UeeY6p6EvDjIIWnNMFsOPrLYb3So8jAwXgY0kOmWsuzuXdOwciwrooAcAiIkyA
3IiPN9gpezKB+eFN4fiSBaGvjeS7VWWbfB6+6Xayp33qqBi0q5isJ4HbU/ESwF+puGwmsBdEPPam
CZU0m2Hj8zHcFHrrxwndXF7e2mU+FiEoR1uPCVAPAFwfpZsOuegeICN/H9ui84jH5jAZAC8UrnIG
qMrRsiYbdcp9orvmfE9lwPWrV5cjRGho5ETaSzykbpxCjHKAF6iOwGKg+9VT6NcA/XBVzKp2LqA+
om9f2Di0NoIpGU1O1llaJ+vR6duEs2d1iMgUd0TLdht85XSOhAiJiSyIi8piCtJsZu42du+0punU
5f7yUlbV7FOKmGdtW43NZomlaKV6oxetG0wyAM41Eby/HcCSYB5Hm9bpxcVYdDxiogz9Q+xqSXb9
V5aA/C1cHoq6qIEKOtYD/FktG+AAZM0d6R5t2ctmNbhD6hZ5PJ3YyHoL0b9FlG6xRiBQ8DIKQGXc
9IEzQc2belN8kxWp12KUY2FCxGAmMdDrEjSLJPmyD5tsqzdoYK07nzWBZ0xs06mt39i6RNtWD+lo
jYK2VVnbp/MY217D7uxkt7Q/L+vZ2oASp8T+1yaKozV2UGidUmET5wdy1wIDz0NbqwNEIIcjA5To
bK0zty2d/nrwVU8+abFm7DAJCswczQJOuNhZkoXRNBHwsHmVchcpV3FwwyKZG5TJEBQltNuBtmNr
ewYQTWPS7hRibFjwhdlJ0IsfrUXQkYg0aPQJMttb2NbcDvtkM1ylsHjXug3yNT7ksNxfPr5VI3ss
UtAPU1eadrAa21MfzJ/BlnjTjtxuJ+ZqBx4g1bIJEslWiq9f1UhrAADiuOxmcALzuiqfSP2Fl+Hx
Poo+FiyqJIuMyvZySzvklbbBzMYvK2cSJ7huQD7PS0QtUYIZTfE2zstwRlQmeTc386mjYhIr3shI
OlZusqliCtDWNYL868fHHMVJSjulgN7GogLjSo1SJ5NlKbl2CZHJiQAx2DPLpJwH3GRm+DW5Vevf
JNPcwvxBggPiJUkMtqIIJ9IE7xFrS8mKNLG9ZHkKp8Nc/jCpxDathXknMvg3HG0Z8gZAe5lg/Jj9
jc7P6XgI643e3YTKm6Em3lLdD73kuSvbRCGa1SoaRk0AkXCbTlk/L+N1stzFZL/YbibjcpbtoWCX
MGmvoj6AE7OXCKWucJd3uq8AF1hiJPjvnGkG0LqAzoliBKL003006sVWshmevgHYBSDqgy1web3U
1RgyE5qfeuFm8ROgXgwyy7tmnwCvCQBHtEDhsS0GmvWiTjoIfibPvLEaR/fJLvTpffQy+OCAeIjv
ZG56bUvRjoRkKnqSDPSHni7V6ksroCGG6YboMU/v6/l2nF4k27l2k5E8oB8d0ChRi8fWjktUhb3t
xS98prfdcrRjp3018SpNnDZyQk/KmSWTKbiWvDDjws4gc45yb0DSLLZlmc31rftcluBKkjCts3Km
k9d3j/lAHVL+EwyhxGx8RP2iLh5tnilGhTPGW7qgs5E+Ha5zBoh8C9FG5KmV0wHwqCr9yO9/lf33
mPixNwIv2rt8fKvLxEg0+hdMFP9s/udHRsUqgNWaJiU+QAVT7+NS+tX09r+JEJQwrgxzCjse0xTg
XgUKVmspm2XMJUmEVZ2gBqqjSO1jRYJOIAAFlEuKA1vQL2QX3Y0RVpvLK+FfenZaRyIEnTCGNsvY
lMMC16MTN/cjUTa65XRKLNELiSAmqEVWWHFKwIjj5ZV9t2T9td5OO6u1nDaRgYitmXhkm/+1bWJF
JF7w7KEFQqbeSHfjFLsjqzfDkh+W4Z8ELBSZDMNWck5i9dAobQ1c59A4tf82DJGjmvvLp7Su0p8r
Ejx/PGTa3Mzo7KLp9zgABOvBjiWx0uoaDM1mqLegzcgWbN5E2haDfKju0Ll3IpI5ZJCBS6yqwL9F
nLUXDH2QLlENqLU4AxJTtDfVyEnb50I2hX95KQDwOTUAE7DiS5XgJdcFwDq1K2DVPl4+D5kE/udH
Jgbpeq0bcvh1YvVoK/Pz4c9lAasHfrRVgg1jRoUMFY/Cy2Fx0uFpMg+hTKlWr8mRDH5cR4sw29pW
GENwXGBkYYdKChoXsthAHb9b2GuW96aThmHnmWM8Sl4165pg8IINDDTGDU5FtxmrWExxQxXtZdFn
J9D/5K23TH8/zgIsAYCAIXmABAXSvcI+TmQwUmMcIm9OdtUej6er+cdce8kbH0mfd+mvy8d2/uAQ
5Al7Ok9NM5ktgj3UK2OH92CmbruxXv87xvEzNRSkCds4x3XY5XSOvKYdAas7OMkkqRrKJAgeCFw0
4LzXbcXVWTeELiiK8NBVrEXGEHAO7SUsRfBDWYqm3MIAdjp9IBvwNzpAUX/kU0extPf7PGQ9lSU+
ceNSV+wq7SPeeQQULHogGM6svg+zqwFB6gNlUhaTSPZRfPBWc1iUA+N6yKHSqqex8SWax43aiSMX
FqWfXqmqYlpYNNC8NnKxkPiD5FPx2x8d8AL23RbOSWIEuXZdkiiYWUqmVMkJtM/AEG+33C7sB8v+
WdKd1W8ki+Mff0kU394jU2WN4xSYdYRw0V02i9e6085GXzMDOUa8kXFGn9leYScFmzFEyZhETMX7
KQOYtb7RRsVRM0nXhkzhxXdM3RrToPRgCzccc1vc5wdMK9+gCv8QSkEyzwy9sCDBTNRxDfCRgpuJ
RR+d0rJ3fRp8UzLDmwPgBNjsDaUEScSyrvAmRQEFpWUAx5+emFnrHUkHhk1sf8Wkdsj8fFknZAIE
fe/rPDOMkJ9SmzpBfmfYkhu1rt6fKxDUe+pqOrU1LBLvL4/U/qfKgsdE0yY3sJWbuk9/X17Qutp9
yhN0PNQiVOh77BjSzqQ4jJ0b5LvLIj52/fwefcoQVLsxFF0dKWTU/uySTQGM1uZ7PAGiSHGLnXVX
7vvnhI+P3ALL9c661f5c/oD/YHo/P0Dwj+U0WgGhLV64G7JZ9ujkcTPmTK7l0Gt1l7gYapVI5Ip2
acmC8s8zOgGmhkRet+E9rdOOQ39wmqLQk2U1ZSopOEtVjbIy4yeYxN9CjPiTZ8la1m385+4JTnLS
2NSPLXRev8n2yOJvSzfeGjeTq2+AtrGROa2zKO3DbvxbnFiiytB2NoYJxDEAf9nkLVr2RTM7TSTR
/PO2GggioAlD+V/FlJnYpJ/ooQL+Qwga3VQH3i0wU7bZVQl00S2KixuOu6HuZPNMfLNExTgSKnL5
VYZiRFECh8kmcN22gPgYp99K9a5aZGNQgNK0INOqVIkrW7PFx1IFq0L1rgdCmBZ5mqW4RpbfWn28
0dJ0C1SX+5DOeyQW/pGozZr3PJYpWBYyRPxxCkumXAUPXG0i73c1O7PHlUbW1r16xY+lCTZGn0Lb
nmes0LpBzt3nIPXFjs8gAYPGC6Xtemtm81icYFEiSyuIMfCIuy9v0DzjsMx4UufIvbyJa97gWIxg
Rtoe7qaax8gDz0rMno3uoOm5oys/W1uiIatviGNRohmZI3XEgmJkH1kITK0cLMzzXd674b25aYDi
cXlla1brWJxgVLTZ7jAHhJUpzWsSXtfG++XflymEmCEG8XAYBAMinWmjbdhufkM+1S92uN6cWyo5
gCbnf5QoBB+9AiideoY9Ka7/XwUX5jBM5XLspeZb4Ia/LguUKIfYwxRpC0YZOqh8Rx5H5TZNr2wU
WovxMc0k7zGJthuC+TBzM8YwDVxMNF9VgHpW88FhSPhfXo/MIIv1hIoVdV7oEKMeAGjt1A/pu/XH
jBxgyWz5KCF9NENnnr3LYlc1kbOOYZYCNLVil2CgGUkeVUboGfTPqLyn2Y/Lv7+uiWDQwKw2QX+8
GHNXSrnQYTDDD/6McIcZrXvDJw+jh0cfENx1SQ/i6mEdiRNsRkXssDcp1oN3pl6BrXquXS2VpFLW
N+1zTYK1SIxlAa8P1hRNugNw2BKNy//jtgkWoo/i0FIAvg33DMwbtGCnqTP84hQ0yrZ5qG6YNGiT
7JzYWTKZXVO02YdE3vgRuQC/MCunYs4AbDEg3/hl4Gk/Fpngdbm2oWKeRcPIleBMJhCAgDcBJwbo
7TwD4Pf3Ttpkya/oWdwBwtp/yRC0IiwXAIRyLVd2yybe1Tz0RuD70V5ebeur4E1yfOsa8ilQ0BAg
gBXxPELg0jvxm/Kbk0vm22pXvhoPagxeJrlPWY2tjtYoaIxRZak6tBDZ6s/J9KdvYDxQVKBApmNP
fXoddbJMn+TkRI0hpBv7RaG42uoWJweiH0VWKvkP5uPfGym2juqtNvZWB63MrunB3oSHajcdOCwc
AL38wC8ljnk9EPjcRbG3fTBIlTQ5dlHd0m2400CN5Cy3nU8RBWRbWe5SoibiHHNk2nY5gCTTU7rB
JWXqZbK8vHRB/BOO0jh9q6hLMX9c6/kf3utru/SJbUM33dh7aSAqWxBXmSNpmsbSYRoZzNaMrBEK
1G773lwZN9mLceCcXcVWhiqxGgccHZhgPkD8awzjgvVp7NvURxutOlg1qp3W716TFVPOeyf4o+lI
mGBHehZ2UxjgvOi2wcM23dYeimqOfABBdrUE+5FUdAT6L/Zx0d7T9L6sZzeVd/zKTkswGYsaj0UQ
YTnaXfrW7cmO/iiutG10q2w7TFUonkzfVzNwnxvIxGnXPIhIZXDPafS8Fc6bvpsgavbsLQjVQlem
G5fXdwY4rLT5kiXcibIcvXbDPpsldp4r13/2K0D4P1X3EO+RzjAggIamkzXP4zQ5U/NbCyVm6bI6
MLG6BrrbMQomyKmCuxkIE9Xgleo3ic+67CTRvHi6GN0OWoaRepi+A6a3D8YVYuv/I+1KliO3leAX
MYIE9yuXZnerW/tImrkwNJoR933n17+E/GxREE3Y8sUHT0SXABSyioWqTIt+RMYXYNY98yYyOdAO
qYeP9oJeyIuJwPtA7OdFeypRQ2nPamgXFTvhwGsV2wYK9Cl8NNcamVgLNL/psrtwjK1Jf5bHvdZA
vYvHjcw7LgYm5ryvq4AGxpm85vFglWVs+fpXSl/Lu8RgRKur4PlMsH8kugmk65ybNfGuDwMPY5Z3
2pRjGf3L/PRH6Suxg8JS3dptDsoFCN44Yz2caIVxkY+HZGa+KOYS1jRepaf6ADL3nX9KwFcMAk+8
SnnbLs+5vm9otYhWra75oR4BZQVRsusRxI5C5cnFbdHyqIM4W/m27oUlfSJzZhJspR7OVlv+aqEI
ur0W7tYxn6mROlYTmPbxUQIFG+sP4Y/2SL/43WwnOP9aA+FDKPw0XhYJxaTmOcxpvh88VvHYHqDJ
kDnbq+LtG4MRZk20IjNgJQlqS2kLq655A1jbeTNmqz+6XNK0phAGOJru2DuzM5wnV6NqWeDCqt0c
FTs6YAiOGYRDnv9xcOKN6GfhFUNkpJlPk9tJFi6CqdgZJSY6At4XFm8TGaBQ9KKoRAoUde+N6Wto
PGwf0mdCIsYXGKDQwrwuehqehL1yM+8UW3uWrMIWXPHQvcjHySmc/ChcC7yj4+zfWxv+Yv/8PJXz
qMfCMPJ1KK/1xwwE+IkdPmf3xk65gPSdx3N7nkmmzJXJtW/kNMHV6l0VP+jioeHxmq4eF5onFLQE
qQpmoj46ZAgxszIZ8szJor0fvMS5wIGK1TUsDDAeXxRBXKLShEdPqALEndtOuRXqO45TrKYTCytM
EFT7fEJ/iIFUD3JwtA+8sn3HwAwbLWfhBZkTOni7xji5XBrNJPs0Yx4f5fY1F3hOTn/gU663WA/j
5FKv5YEWwoApWeRI5zgyTwTRoRVBoYw+BnWYvxIc9Ndf/LelscXcQe31kcQZHvBiKDzmtgFG7e3D
Ws2N3temMl4NkhGIU81wuWAoOk8Z2+9dpht2kwuII+Nk7vxJyQ/bNjleyBZwA3ms8lqEf0Qq9jBL
rDLIHE1yt62sh8XF0tiwiKQP3XUw0+6kJ/o0It9SeaDuQCn7vvJ6h6mbP68uW8MdmmaMQiVFmxOk
7s14V+jSeTRNS8uSL50YNPkw+wxaCI05MUnNonmSALlFuk+Tc6HbHTpCxuEQ+SPH1N9s4V+22N6d
JJVkM6LxYzoqRx3PuYGXHZAwWbXNlzdYv8fvxpiFgUo9owqTgZM3Zzk7xCnvHq/7+rsB5pttKrRU
QdtTgNHa8F7aoc55Ln/md5E32uXz8CTb1DHU2JJ4VE+8lTGeaJhBINcg93Rk4ayLnsSrlfF+n/77
IhoaXZOghRgABXd/HP3Ckwf5a6D+vnlMbELfh5wotGKQFpZ/g9GofQ3hWVSJa2vaUb77orGjR84V
pkf+GXnfjWofF0YEFYxHtGgAwYudeTHv/dPsSZNFX0Uy3izWZykBmsyAbuX/N4tlwJkytdHyGfmg
auUHfLR1og0liINg/aQBLOpdTP0MELwNL8QT2fNeBj9LKTDmmTg2GYnUpiEWO4F9Rd/JwKzKhqSV
O9+SFwhhWvXvYKfdbm8xz3WY2Famel3mM461aV4aElpzzLl19Ac2jpAtFQtZDwEvEZtKUFSV93h6
92hFNfa217FeU3g/PLZcLKHbqg5pQVXx2kN2U3yDuu7VDO0HeOZPPbZ4BU/OxrHlYtBXRUQvsK6Q
EGuK9mb/7+l4PjoEWyNuwjpu9JBu3VnzjFdaJglb1KRFyUotyS6c0oNum8GrYawn9YutZOCk1SM/
6OjDXaHsLvpdCTkRGWiZXkmZZU3aXj5KbnHH56jj4DM7SgKLep8UOEJS48sry61mIF4cX/vzZVdz
MiuKHFtuySCLrnWhnGhYo29eE7RnJM0PqfvWKjkn4+a5CV3zApqlUq8gQYMznM0EFKmPZrjfdnze
QhjUkMUEijMUtLLkCD6ZtsssERw57fdtM7x1MDghBaRUIoyCObnxrdRnK01+/RcDYEX5uFHxoIcV
eDGQFAonOb4SSs7zMAcgwCH70UCSJrIcjzRIHt+axeNdZkuXw0txgGDkrnosePkn/Yv/3sUMtkQs
6yAqLQlcLG1C10An8mS4jZBZQugF0SmVntQKL7sxZ+Jy+6DAUvZxmUjcJ6Wjtdx4liy9Key44Hx8
b3ucwVaLDUj0DgH99hbU2yL7qYQgXjxL09O2P6x9JCgiKEvBZwUCHjZuQGfT1xT6OJzkkdUL4OL1
rY5XiV5bCsYiwNphgkwIjL/MZnXVrESSDKTDh3Cc25Ff7Yb23o/+tagEoHxh6NM8VmaGkUafaKXU
vMSbztFMIKhNzB34LziRcHXj3tfEvqqHat5KRQRT3SR8k3LlFIJ+B7whHNxZvU+LJbHZkjmTtuho
vwV9WVd3jYfXPsjxzbbo0NlXXsWMa48BuipVtFGV4NjyXffaEzwwgkfQnW/0zGtOyi4+4ito2wW5
JhnQq7u4J0MA9zC+Ne5IJ0xSR/tunIYn40l2S3B8/jeDrNP7huEHIfVH/xsqnsRW3OymhZhpWdno
H0Qtl6dwsPqFtzhFNm0a4zIxjB67KuxHnCJ6r30nvyhOyOjPSC4IJ91cC/FLc+TjhWsFYcr9mt6D
JLML38Ao+mSVeXaWRuGIy8j7gF1Dw6U9Bg2jRm/jnIat9mWy6UPG/FNGgLwqTpNDqKCTf8l9yaC/
yeL+0iYDKqXfFmZC3x7DyCqek330Qwqs8Tg4yS88ZTjmgXc1OCjG5k2JMbVDQJ8YStMDpbCTYZ7f
/CXzVBZ41+Ez4W1pQngJduID2CrouJXmKNZ8BEfynlhwTk4E5R0ekzuVmi7X5ZuzNPcz4qfOizHc
FTGYMqIzRg5p8lS4vTNCVJR+cJX7HpxKkMzzvjLrsvQMBk/SoveJWkao7+qiEzXibgzKC0Pl6sRt
b9yn0U8RY2qmRgsd042o4rWd0pgMsaWdzLP4VKMtUzgkjxzo2g474Oj+eLMhAIJ2kxFbaWKU4oeI
eQcEODc4G7llSG/sZfkRn6+crG4bT0w2x9KCwagwH4oDrKJdkV0KLYStusYys6OmZJx4wNtWBkzk
smg0yAEATIAk8SXRvO095G0hAxyo9SYZyYH+gtmCNPQqDInF5U9c7WR5d0Koc3w8qKHPxqacYUXr
oGAinPTqKpV/S8rOnJ0W2pRac2MonKSU3qO/h8RPgptjPadK2OGYBnwlG7nsZWb7kwz+XS20P9HG
g//HE3Cjd2nLJAMeCiobBCoktB5AX0SNwwBxT37dYRt7TZFBkKkzB2ESYGZMREtorkwd2SrokJpy
v+0cHKyClvbHczOqvopz+nUsXw2uuouOtNOflqNog2aAr/Rte5z9Y9/j0RoRijVtnIwlRC3pgkRH
QTx24cVkXI7Zazfs/ps9Bj+aKRswu4zLVZZnCf1bXfErrzPHkB4UUtgpCAgVk1MDWL9vED/HwDLl
WGbu21z5o29IeHuQVTAc3oe1HU680u9nPse3zP/dCHvd2sAokhbSjnFkdYZtvKp7yFZ50Um/MWQ7
ulYxbMN7EVutZEJN5K+VUa9dVB1qIwyk4g2pdoZHe4j1HS6BEzqRN19qd82pOYxgjEHXoVfyqMr/
JqV8N87cPCTMTVjV0h91TPIADmk7v6A14vQmt31OhreOye/GmPtXamM0mJTEJewgAx5kZ72r7rY9
k2eCuXhi2vSNTE+wC578/Lv+pdLl4rRYzrggk8IeBNG005UOUNAe5QLRGkGTfmTojnz/nxbEquqp
xgxlE3NCyUgoT4pPrExO3f9mgsnztQQsanInwuvD5ybx8vJ1+/fXry6aZEFvA6oBFgxrMjeamcDH
4rmyg76wml61FIODSesn/5cVtktonI2q0nKsQjPuEt0OlN//aRVvN2lxTWNlEIvcRD6oxt8KH0wm
1T2C8peylvdFMFlL4I9iMnUA1ni8m4cdSkMcAxRMPkfadwN0FxeriKJMK+YJu5T5nWqhzHE/zQ/C
XJ7mktf49jdo+m6LQdOyjXQyVIDsP1sLpAszsOYMKteQ5LNrO/2W6xxf/htAezfKoGmsgVSsHXA/
59TOLvFsaPf76QqiaXj2x0gfJwvkmmPwU67BDVL08O3mdXJDG0rW5/lS9yRXtMrzlzppQHb0501i
aWVHJO5mOcI9hqN/A1V5v7bmU3qlXkanpLfM43AnnvhpE+f+vgWwhc8QfyAkFgDb83xJsp+D8ivj
6ilybi/bI9SJUZP0BMemjMRpjMDStJft+7va1LzYPMIkLWpIRkkYcFQlhAG1o7w3vuOD2M5vyZ7n
FpwdY7XG46iNpajHOWX4psqeg8iN+8P2cjgX+ZPui9znXWvAhNh3oFZ31SKx1My0R3xEblviLYaB
DGGupDyL4sxRlMECTZEtKY9lHDjbVv7mU+cv3yb0z1h4WZahfqcY8LK4OgtGZmUJOUtpbkvTfZsS
pxx+qkNpy1z2rdWnXMqmjTFiHcGJpajyQeKc9m87eaPUFph+6gOELVBZiB/k0NbQWmiASiO1bzgL
XnX5P+1CholZcFjMolEM+LZDjdRVXtur7Jtgh4/5q2El1/15+Cn/2ra4epALgww0yp1ZFEoJg2F7
nNofQZDhOG+3bazfsoURBhB10f9/8Vzu3jbS+D5fNs5Eu9O5JZr11HlhjEkoMxN81DN9sGtcaSeB
qoZqpEIObD+dUW+2/f0MksfoZYSeHr8ay9tOJtVEuWs0swTbmXb2KNvN2zxy4aF+ON+YNyb91qPi
YLwkevVb733N7LdeYkIEeaQza+nBP0r7eq962i488iCM451sOiWLIZ4iRKQ7ZdXaQ7aDEBEHV9bz
g8VKyMcbr6GZYUh1bOB8p4GF9oEGax/UnChBhc8CZp9oPr3tnrxVMfnV0PamEWUwmRSvVXCbjxxU
Xs8HFmuif8ACxcyqJb5PK2uNO7iimzr+gVzTaVBoZT3yVsO1xkCIWc4+Cc03a5AXxcdIZhsn7YpK
mvm2er+9d5/pK+nX8WJtDH6gvBtEEZ2XIKWtv0gn+XE8CZZkBa7ulq+9S5z2W3DfP7fchpHVYLew
zIBKMtQxphjh81UCDhYCn+97vM415yjSOHUGnocwkKI06RDqOqLdPBDLzH/rbWlv7yP9Yz+l4IvF
MLjRGlXbjQndRv9aH64T/UmYfkao6ZVGzjHFgSg2q0qaopBDjI47cZFfF0l8a8jhlV8q/5oQ+aNn
sKmVUE+RPGpYUph/r4OLJjo1ysP2rnHOhU2purDOhJiWCHvhKp9Otf64/fvrJbv3Y2ETqjotVZPQ
Glpg2PMTpQk2Du1R/9FOVoVJp2D3tbenhUUWK8K5QUELFqdje0pQaaK8xMMuuwfy2fyWTe4KGbTw
SyHNQnp/K7dz02v60DCB2RQhcjrlEM4UeR+bPHxi9VEUpfTjnlb8O7tzIQL/9gosHopD7goOt5BG
48XGxSIMSgStNKKShv1UqFi6DL0r6TY5lQ/hHko9kFDfdhgKBFvWGKCIiq4Yw7cey3qwpPhemPa9
BlLN7pL0kqX1X3puXngLAxvE//P0uhqM7RBfc6rKCs7muektStkY7Prv2yvkABVLcqSKky/4dLCs
0JN9EzzWseTiUcVpe/lUDs1/wyqZ+TyrWk3oqh6hOZDuCRgh9OeeJyjBCSMyk3CEai3GY4QF+Wq7
CzrZ0sNgN+DQDN7rEMc5ZCbPmLUpasEch0Gy6qbHFGM63SpjbXWlU8qxFai81y5eLsWWxxslrOYp
xO51yq55UOx8F+7UW/3HUFjKHYGweuoJu2334OGJzOBJMwrtGBrYzuy1PBAUrufHFvJUYgHihH+S
+a5yrywSEJme7yK5yqYhDQPqIsY5vJ7vh99QH7kcb/Sb7uSjy708p5U18UCM3quNe84qrYhVFYhx
jKM0+9I1tIsyf9KVo+g/V8GvMngqxSfOtnJgjKX8ImJbjiqFaZpCSk7kFrbxS3prxE3PEgdWeHec
QZWUMk+HNKzGEIBH5+2k3IXdbFGGWyJybHFCOFs6V8Lm/yG8aFNriH7IAQdCeAYYCJkmTQ8k+jlo
lntF/ZmUtbV9NjwDDIB01TQlZoNukRmTB6HoVCLPAu8iKwxyqIJEInC3I5U6VbhWVKzAvFQOYGCd
dqgq7tVrbl5Pf3LDwxUmD2lzPxtb2r0nXfVOe5D2gp1e9KCg+qM57EudIu+BjB2cm9QB4mYTzE3k
vpLu0pLT8sjDJYWBiSQQ/TRP4QZUGynYq3v/GnxQ6rlBlhMe5e/5y7ZXrGfZOpjoIcakf+IvgDeP
oOhDKc6UHkJFtsL0mMxfsQHiJ2jNqcT4JPMcyrohZnIPzxNaqxJewXXlQkN8/4WVLKwwnpCRvhvm
acRQxfA4t/l1PiWN1XQSL3Ks7ti7HRZTTQHfI+UMO3FhQULlkvLWxk6770qroFPkNAHmt6yvp6ML
s0zK5it1UWfDQCtuEiblaYaoOI1soyERj/I1b5UUbj7dq4U5Blu1aMzaoKUvRlbnYonWvA/O2YES
N/N6Y9dD47stFluDJkyNrOvoy4DojTvtSBMA+TKx5fN4pNUH/Ts3/q+i4cImA7dBm3R+3tAXtx/R
Je3bQNH0ovmeFBgyyiHApF3+a4VK+p25sMjgr4DgH4s9DnAkyhlfT45J1N/J1HJEY1aD4sIMg8GR
ZBS1qeCyCdE3LYlAxR7aYpRYc1ketJ5wgso6Xi3MMbdOCHzUgmPchtKJno1jY0N5DGPtyUE/tuD/
4VaNeOfG5G3S3Ar12MNeq+3zA3HjnXmrOV1nZZHVnOjDnMAlWubZZDC518uxLzK877TKSSb7MLzb
Rq71UvBiE5mPP0PqYx9CZ3+0EBlefOiOGJk+9Cc8yqGXoocOiUee6DTTcGHec4xz8ExhgKXOZF0c
R9y+5HWoLcqmT8en+j05BDJeEJqDXFnRjhdIeVYZfClIFzb6hNaAXttjPjwaHsPE217ZavL7vqvs
TDOZpEgRGpigTErNm7g4iO249b1VM7irhi4TTdPY+aw4ycu4r+GRgj5ZRfPS1aELsV3LxBxadRTF
+2ziJAn0RD5h88Iic8VbpQ0qWcTCZiO6acBCGAvzIxoYDopW3ZgFZkxMXifHemq3sMncczlEYVEH
CexbXkLjQbyrf8Y/qxgsz6Nb7Mxr5Uvj/egfFQnGjyEMqjGIqZuFGvldC4w+z9AhhUqsTQ6VM9sS
aL6CHU8hdv0g380x2zqJpBYHsfzjFspgokcPA/TGeZ6/DpmLZTFbWU5NoaoEy0ITQ3CLHMXuLwBg
5g+6MBGEldw2XQpQnx3mfWUMaLaxKdeQG8R76w9Q30/W7CQueOlt4775Hk5vPN3ECaHY527fwLXI
bsgQ7MFUDcb8CCtvbZR51ymJETn5i2ollwoeSapvynfht3oTXspuchWe06dtmytrRYopaiqosiQQ
4DJwFoYJadHbkjpG/aBFP0T/V5SfNYXLpbqSIBnoBhMljapfQlobe774noc0uN4Ncp04/g+ajYV3
mS17gied/wH3MnV05vze1JIN6H3qaJNgPMYMErEN/CF2zDvtqLjjRQJgNl5qizIv897o1jLND9aY
cFfket+RdIyBmyq45McLwxGvVI+2iPkuD1hWj4vKuf9/aUzok0vf9IsYooBdEljl9KvVBiRIuzj/
tu0WK2nRh0UxbqFUYmyEjQIOfr22NZLsoJ46W4JS7IrJ2JdhwgmrK/EN9lTI0GvQav6k8dX4RgMB
yz52RhNEu9GDmR71kseyQs/9s1+8G2F8MFEmre0rLXH6vL7smshTMo2TTnLWwc6TlYM4JWAkjNGZ
djLGa7mD8vmv7aNZA8TlXrHCXmo7lmqdkcRR7+adDiVywcZoxLFzUK71UMH9969kH8wxYSUpGjOt
I5ir552hXFc8nUHOqehMHMmaOW4l00wcQ4Yq6ZAeRrVzOFsmrp08RLoVUSVoKGaBlVQCyaEch+/O
N/kD/zB7aBLz/sF35+pqFpaogyxwbu7lye+UOsZ3p371xzu3cVBgr3X9Fwk1CW6jGM8igz+5gae/
uMfagofJbpG5Ca52L1W71h1BMzZQbdyM1ye0lt8YUNr8a0MZHIr7qQukXESkMi2wzNM0ON4hixOe
tTvTwwT8bbLr9tunuHq3FjYZTAIjmBb3SRM71fDDn48hBGmS+nHbxtsz6SeMQNs5tBt1yYSk58fz
E0tJFYKUUI0dCbRZGFA44hxdRBFoWCWn/EGytV3rkV1rT3se1+3qUS6MM87Txmpn6j1WqILxIY1v
lHm3vby1BigDdDh/LY9xllJOwtQc4Sy1o3mQR5rOAXRj7qOTcVc+VJi4nvZEtIc990N09fAWhhmH
GcfGl/wJDtOblvpCU4D+Ee2hwWl6Cm/jfeKI+27P5SlZzQQWVhmXKct+qFQBt5E2DclOuIOE168R
5U4qGl0O1vbu8tbIxJe6GsdJVIbIwVTDTZMaV13wHPMIW9d9REN/nKKABYqFsgbc98htpsgR9fI+
CqXjnMju9jpW81BFlCUwgJiyApnZj5dAF9M2mbIWhwVGiwPS0BpkYZBGsGUQDKCPMrC1/h9UK9b2
D6PloGeVNR2apYyPKBUpjDHsIvBbNDfjrHhCrD9IScN5m1gFr6Udxis6rY9Ho+vpHcc0L4XM8ZGU
1kv6MLsaPmHw9MIdN6FRjMUVBVm9iXEWqvfHRFF5yIs4T0vUJw4ldlTdj/v6otmJqJ4NF/iK4Rzh
Wp64NMcE1VIMmyYo4SUNZO0n/dJEtaTVQEc19fa2s6wf2vvCGMAsB6qJJwmJU0UHDAtZJJS9sm15
wEXPZGv/6J+xiKuqOjWmYcxwyRflCFzGVCitJFNywcYx8AppmPgPvnMdLnTxjo7BTNFMR6GZsZf1
k+aJkHYW3K5yRlDwU7qjas+jquftKHMNQr+UtJLGOTk6Tf1ZKi5HXlX+rYVmazuZK0AHDdOgCRKw
WVsFJsxbeCVB0wa+YtzIpbXy7qVDK6dw7k6i09zxq4Srq5SALvjiVUyZ7eBQMt8sIwO7Gs1o0i4i
J1Gf54hz1VdqFAYmeP4ywixznqq+DgnC3R81rX5PSY5QID984Q4szDDAn+e5kM5pHjtFe9JA6h/P
3qhwlrJ6Ad5tsB0a8jSVQdBhKXJUH0nsJcW9kjt5cpbrwCUaR5N+LcosNo7t0EhKMqWVCh+cyI0s
71XCGTzl/T4Dh7GcheCDBgTPTX2Vz/ExVRXOEjgOxvZlZOOcTigcJQ4hs0VMxHwRrGh8lZhVeFgc
DAOADb744kzHVtFZA8qvD+33GzoDqqMGkCYWr1t3PTovDDJQqLRzTCJfiB3jBy15o+/0O562HKoP
ph8pVZ5v84ZOV785l/7AYOAEfalMihC+iEdH4SIXTCwyRBioUfLTdHgP1Tz/YDBQ0tswmHugA+iZ
TpEggUSx3f+nS8v2Xgzq0EZJiYhSojkzU+YbQTOsWpI58XGtlRYYBBUVqgKpaywLxBiVvTKYkDNU
rSq1ilc8w9iarT6at8N39VycZDt3u9CiI0u80LV+Bd5Ns6eWCqYUo7rnqNG3cPglkPuBN4RJf+JT
IFmsjjkoYtbdPPVJ7Eji7KjNfqwSt849dfxCYWW5iwySQ32HVPLQoCCl3OpxZamYtDbutz1i3ene
t4uB8T4Zk1JUiszxJc+XJXBA8Xiftw/kk9iCocy9OAojnhnH1I1FcjShy+6Hnbe9kLXJjIXPfWpT
CM0WtEo5rg8VmMzccNfkKLeOLm39zL/QefzBGIPlgulHSWhWkVPVuxofy6Cq1Xgbt+1mn+QWBD8L
1VRKAbLF1azsU+UcTY8drg1n4+iXzd+78yfFBRW92WQMga2hUoAXOUz2RYW+HP9HGSr7orfCx3GM
ZFsNzedty+vh/U/f+yS9gLxcIWaKgNhBWlXtH4P+asYbba6Xtk8cg3dtt139k/RCLhhaS6oZRTch
sTtx18YpZytXXZ1SSIpQHIcwF9Mx0MSFnHfoCXY0+Z7UlaWrzhw+bG8azwbjeUVCkjSegW9NFlh1
gJG1xpM6d9vI+ufiYiU0AVh8euSjL+aKCACPD9G+vgLd6aMhW8UAzlEzpb2IYGU+jN+3ra4e0MIo
/feFUdKQZtQjHNBs9rhYxa1W8GgW1iPTwgbd3oWNrBCKDD0WSMFfFY8+GVaeElvNb8HVbfEFCZM9
Xop7/To8c/MJejKf7tnCNBOZEkEnOmqIAEKw0qD/PtyRa7l3srcKVLOXfm3vJo1CW+aYKBVD+jns
DDN2hjlyxUa5mDTfNpLgtjSn3aDUr9vmVtFqsTomWMlBXWYo5EVOkBw1qDvFP1XojYgaj8SS5/9M
wEqMUZt8ChojHNHsriGkbYXcHjvOWbFk08GYJ0kqI2gFD8EzVQCBTvKzckV25THhNjqsPqeh8fdP
3GA14rNBJI0gyJGjQJ2NGjurmDhqIkxmUFkn3qfbema7sMdgSBnpci9Te1ltxQffUyBYUF/U5RuF
fOt1FzxqJI5zGAyc+O2UKHKUxU7f7HdN0Nlm4tXkC8SGoE5530YGP1JBC5OogGsMpWzV6cmvDSus
XwTebDJ3/xgQGWp/Lgk1RJUmxlNy1G/zfe12Du20m/ZfUFT/sC4GOLRxSsvclBM0F812HCAVCGZO
vwgHelkCRUkdTb1tkGtI9d4QbrWO86DGCygGAw96LxlTTUNjfNJfhsvhHF7lraXdqzeC19+WtlI4
wv02Iq1/NC78gYEKAd/aQUNwTBWGVd/4nv3GqZ4g7ISSf+jJd76dezxaCI6rs7SJ2SC1iVYoeHaH
YLYQfa8U0yr8q6KZeQkvBwlZusQ2LesMbTxIn47E653+kN9TyRg88V4JIQJZ5ghfe/mnr4myRmRN
UViyBHwVBT7okfAYf/zjIVa6pdVx9Z+VIdc38y9r7ICfGcSxroPGCtIqmBXo7e45B/F/b/fYWo9Y
eQJSCDgOl8VwfWt1SSd4CCBgff2YJYgtwQijSAtPSee0nYJycmzlXcb7Tl6/du92GA/NFPCjNkRM
3lqmqNop+jd0C3oetL4ro1Nx+FlwtSgo2H5ODP40+ondOFTQgpo3eO4TkQDRt/QE/fCUxJuSd5mO
5m5fw+01fuI6JpUkg6MXHhPHt1qaWYXBa7RZz3TeF8SEMzVIqqgx6GkZ36owsEKptrtZszO0lybh
YXs5267xidM4VqW0E3MsR5JvIzCTKk8ajyl03evf10N3dJGjNqlY+b6kRY6P3jk/9nzlZyofCVd5
kbcU+u8LO0WYimEtwvtq8FGU6dOYHAaBm/aufuWR99Uw0Stq5sEMQpxOjTssWKFNjsQud4WH56d8
j0kZKg9/V10Ne/NLQe3dMpMBG4OKoTQRVUpTvJ6Ul4EnkcTbPwYl9CxKw6RDA48MAcnoIWmPQfR9
29t4l4cBCHMa5rE3K3ybD8o5EcQL2ecxC3NMsA+fmYoqUyk1iVP2XiM/ZgNvwmz94UUWNegeo2gi
qYyfpaEklDPBIuSr9iQ7zTfpMO5Eu7ms0AouXfpXogPqZOgxhTdUzQWdxDycXU3nF38B44Pgskji
aALkxQd0OLjBEf1qB+lmxEw/+vh5eLTqFzI0sxRJ1fHsyWS7mhDkvtHjBd5XMKATEjs3SzSfX227
xirqLawwKCEnydz5InZVrIk9SrU7tlBmbwYrTls7ML7ysvBujeVpi1ulN6E8hR2cTEtUr/v+uee+
GHOWxGrcd0Vfk4zQyKQ91f6vooysJNAtCeSgGq/vZI2Qx1DeV8SqJBmzLxIxUEGCXI6GLSpZasmy
H1iZMGPMGSPBMog64l6xh7J+mELibh/f+kfEwj5zK/JIicwiBDrR54UZfL8gS34LxKan7IMdT3h0
9ZovzDFXAKI/la7FMCeFnmBex/IdZz1r3a7L/WTQtoTHR50BfzR+DK4M9uL+Ub7EONBDeOQB+/oH
82IxDPKCY6JT9AypbwWuZNFNQIkjHqj+WYpBYK6nUJD9lDAtrDEgjHk7vSIQQIFsptU6dGgx8yB+
AsaYMrZp9utb4JHxmv1w03qCE7TW9tZy8ESjBdxFnO5rtZL0ARFUBzdog+6N6luTPG3bWBNaWV4H
VsrL7IemTKmkoHhTPRivGTrNnXQnuMJvUGJROao5tUQHxCu3vG5ijmeyPfxzWDSyYeAiTsVFNNyl
AecZhXfTNAaPp7AdSSBR1wcTVRRhYZHb7rUW5Y7xGaKQHm/qeP0t4t1jNAabk0Hyh5Z6zGCPUB2E
IOTR38lH2oHFu9c852BgJI7kosi7EM3shlHhFR4abOnYXIxp+3vbQ3iGGAApC7S6y22Ap1dkpa3+
irQbKQOv6YXnDAyKdJKSgo4PIaAxT6TzSp5gCNcZGOgQyBAbaY6krd9JO81OwWiY/oRunUNZhZAH
ixxW8NX2wwUuagx6qIWhQUxVQikRULHTCZCeMgqpN/FD7w4H00P66wwXvG4o3kLZtuzWrBrfz7GT
QmhNtviK6+zUP8MH8BfQ68xXi1+v8bx7Pfv8MWVKYvYj7lk2WfVJ3Q0eGnS/Cc+U7Tq/oXKbvHkc
elgbyMxy24WiJKhFB4vTIBFHzhPdivCCbufJpDvhXFRW6TeppagST6uSF4LYFu4pxxjGmCHc0efG
HJ3A6mX2RBukaHEp5rXx8+CZbYEMItBUviHKCBK4xpYhi64cKluwI2/Y6a/EQh4Dct7icfvSc66j
zqCLYoDfptXhvJiqPBhJfWzG0d02wUn6dAZXzAhEbHXaYSP7Jwy22/p83df+fko6K244OTP9rS1/
YdEFFBBlGOHQ8uGubW09uhqyqwH53vaSOFDJDhj18TSm0YyAHSqtrQi3qN6ibssj011ZjKngTRvd
ZAbGhhWm7JFmSeyHggQr8qvYX2XRg1D9nmNOD9aKB3ywwgRPbTCztqVWguw1zsHNo3LaolY264MB
JlZiAqIxYtDGOGj2cqPgPkp7u9K4QnL072SO/oMZxpPDyajKzsecWUDi2AZXpnlPhAw6M0kiHZKs
b+zMbyJbLX0obmDLvbgKoRxRzZnXz35v+VVtcHIu3tYyni+GY5MofZI4GnrnpBvCe/Bew6gPa2bc
PVdFtWkjbO2AYi1x5QtoFF0KZ5RO0Xw7/0dHYQJr1oZdGZUExnwfqrPDLihmZ/tecRfExNJKE1W1
HjEKhvmLYN94vgNGnisJ2t6Zwx+q43gmOx3clU2KFpwO83sVBIGq3BFJ6c06d7Bk3TV1U1NkTcJg
ItM2kBN/VucAFRjKsQneq3P/KF32x96VMTtDwGLKAfUVxIVbvNtjTqob27wVfbhFRKSLUf7Z5rlj
jqrVZNlDAwr27UNb38W/rLFMm34sYmolxJnFw4WgeiDPGydOhs8zwSChkBWxZjRYEJQ98CiQ/I+0
61qSG1eWX8QIgp6vtG2mx1u9MGTpvefX38RoV82FqMa5o9h9U0TXACwkCmUy7XkAHSAHpzZegetd
e4+3Vq8wdIZiRJTiFBX1JDt670Y7EXWky9v1Bx8/7xeDh0E9xFovNbQmgBkcDCFML5gRsyCndBiP
H3g9/GdRDCqGCZEhTQ10H3VUHu5UvE+CH5cXxPs4DMpB5VgmnYLvn4YnMnwrEI9lrcFxsm0oPW8a
g3SlvMiDogBKu8bQ7spsUuFpoC9KvcuL2Ypx/7NhzNkJukwTmjj+WbGJd+OTcWtctWDssAl6Ggs/
GlxeIwfdoN9vrvPaGNCT4zkdql7DDZwdSvN5Wd6m8RR3nM9E//ALVthSG1kgNxyrADsjeAjbqxpS
v21rCXgbiW9y/3Z5GzlLYgk1Z1UWs1lWU6fUdFcM5u9pKBwH9AVqAjd05vgfy6wZJpWRxCJcI4KG
nB5px6ztLND9cooNW2/+tWewWd98mhe563D/gS+ZUmxH3vhm9KhT5iDX5A2o8hbFgoQRVYKcA4xU
/XMYPCvK11TZX/5GPBP031d4l41tXkt6njrpot5PWnYs5MgTk2Z32Qzn5LIcmkIuiWZhAIHE8Ltc
uPnwfPn3ectgkEEUIr0NBXz+WpWuukDzswYMFfL4cNkMz6MZXGgrjOqYJlBby8dPaVA4alhdt6Ho
SovmXTa11dfwH09jAAEFY7kaC8QL4514mEC0UTwYiSuElnSr3lEtQcCrqdr6I8cuvUYvQAQ7jlEZ
wljN0fvNJNrvk0h3Jm4mOs9VnHhNL1udeutVsuMYozQZg5gCaRukXMvntLHET+HnBcMGSDGDRdNR
QCFY4nw1fnTiFa23b2FNwRS4LOLDsQiFdGiY5WBGxOzaz4pRbFduuVftyKVERpd3dtNHV8aY07xM
REf3DebJkINFDi+WZW/uusAKOsKrWW7D1MoWc6xTxSiJnBY4D+UxHO/6NrtCs0o2PBf5N3H4sWDJ
w7I4E18BYXOVmAWU6JAeun6Zk5iUettXUMJ4D3OV57CxYjc/aVfJ59ERDuQpdYQ3kcccyjPKnsui
abRaRFe4WD+DpVQSDqJ+d/nrbW6pSiSQNZiKBPoN5vOpaZ20eBpQIrTFU+zUNW7Dfb2nGqkfwf21
KQpDK1COk17Qk65C0WhKDkNk2GkpPhvjzMF++inYk742w3yqji4ymTHVq5XGIW7IIZQXp4qR1itV
e8Yk4OUd3PpIa3PMR4Kq1RKlGtoDxT7xh4C8mi3ZdUTipWI3SlQox0LHWcZ/eCoyD62x15ukpnmZ
1qUi8pBI2fevLT6U6XzkNbw2xTxJ0h6KghNkoRw5eDNAdtZzXtubW7ZaCpuWwUuYhGkSOWKM/te0
tojqJbLoXv4wmzCIYIwQ0yAERFmMv4EBpZC7qqU7hqcpYppaRdWEtgqJVngT8dKcm6tamWP8Dg2C
mRGCRdWpJs3upMUWpv5rKBo/OMvaenGvl8U4XNQQVA8NQJFxGtAamIGFVHPEB9rA2YBOhOcM2wih
IiOsaqpiEjYG7YgykkhBGlW+oc3Eyy63Y9uw8ls02+44a6N/+29nd2WL7vEKIgwjLpJGxmDmSHkZ
ZS916dgwStmOtldPwY3g63fEBSOkw3tMUpz73bJCdKJJyEiyXXNKgUkyUwc4daKjBlcLjwZg0zvU
8+8zcc+cQLeg04FKkTnaRda+Sjm8ceAlJC8vQxXZcmtokCYT6YRF3yABGJ9ADMTJQ2+l803111JA
EfXfj5QbQZDUSFugWK5faZpT7BXwFGaiRUTIuvSOfkhQU6Zzuzz/uLyJKqtSW5uQP81MlIW6Bq0i
JSZhmv3S/f+7Rf6zPAad5tGUw8w00PHTHca0swRJsapOtC+7Om8pzL27BIFghgGqrHV3FQffIedt
lToPkra9AcpJ+B8MfhpznKKkj9N8JqmjNxBwKTyJK4q3vYyzBQZj1WzJ53DC2MtAvkrJYOWjr0jx
h/bqbIRB1kmriJCJ6L/OYkxX5YK1FIG1fETEGh/+bIYFVhEUu5WAs1O8zrb6SiVv8hMVqe+vOjs6
8IjyeFvHIEIjlmANlkHZpQeSEVudopenadCHEW2TWvvyEXf7tTa2oKpOZV6XE7Zw1o85OQbBjRxz
IhT6FX5H0LMJBhbmiHRNKigQ5RZ9HZO5MmRgkwcZfPNL51xezVZ92FQ1AmEwfC9FkphP1WjpjOS2
EqEnzvBRqgVPTLGT70aHsrj1VsjZPa495ltBi0Aw+xrbp94ETzRBEh6U2xazV058W3rpAy/LvVV4
N1WDaGBsIqaisMPOSRNOqkwaymFBvhqH8B7VfvC5FC/DYbLrfbJY/xMb1qZPrswy6zQV9InXCszO
d5o/ObTsHkWW5oB+64pSKEk7FGr3H/mYZ6MsP3Krk7CeQ3pnucpBwxMETa+u5sggbYK2yw1Xi2QT
FQ0VpC5gy5EM9nms4tlcYu4bdWFMN8yQdacC6+ItJiq7g3BK7kuQcHEzbJtR28ooE1NXitkFPe1B
rN3kUXIXsFO1Xuu8NxCDBOVD4LIyx1xizdTV2TDiptRLsBrJ1lztKuOZ8+EouP924ldGmDus6PSm
j3KBdqbm95RQTL2X9kplddbgNhbK+jfli1BZPHJr3vdjbjUxqSD3IBRoMS+PeXuTTY+X17UZhK6W
xdxpU0/qqaFcip25n8LdpLhteszM26E+TjyRZ54t5mrLlKmswh481lKDRiv9KIaHWJbcWfuURvfj
4F1e2faTaLU0BjeD1myLcYYXdl7/A+LqfvhE7haQrGcHgUvEQ8HiknswYBLroEYbCXrjBiqa7Q27
HoSzHVoNOYvi+AOb2tOHYjKbMIGvP0yxJbo9WncgZhueljv5EB27T8LbxIuBt9KJEIn5F0PYBJ9R
oTk/g+Tae5Mcqrl2eNBdFN89dNC8cFvAeStkwGOqqmTq4oxaC1SLeOaRHEP3q/SACffhmpIFc7sA
OXjFsrGooqEk2hBEEJ7o3gfQQCZ2TUUbF5AUmg6XFZG3oXQLVi+/oi47MNviVUsrhwJIg5ed5iiW
7pcQ+Kw5LrN9zZ2/HoMgy1hPwyIDHYlkd8ldnntTxXlFbCa61x7CoEiqZcKk5iFucGdwqL5W+EnD
wDt6biUvfPxZcCu4gRHPUxg8mQ0hGjXwSoNTGoKpiJTfJUNqkHfbzQ8QWaO/a2444fl2dLQ6DAyq
aCn6YLJ0oASnM1RxEKebnmkLT9livxMUXtfcOTDeF2SwpYkHkQz5iKzzIfAjiDghONLt4Ea7Wmxc
QJjDkEeLNx75h29qIPIC4R0hbN/cFJVq3ac4h52TSQgc0O/g66El7vOrEQ9e7Yhk9OmD8dEvqwaz
1qVdymCIc6QOrqLHDkyMhqM/STea9TPhwyuVbLvQL3Mmk0Iwc0VeJAkEX11zGobE0mXerPP2xztb
YF4K5hJK2thEMTL3xb2cKY9NKXtS2t9dvhh4ZhjULHqSqSkmFZxqnqwFSfuJOBMvWNiOgc5rYQIt
M+wXQdThEknoR+bjqKPLrH8Y0flyeTGbxXsVreT/+B5Lki0u0DMvFBhSH7LHRH5nYcifmqP8SblJ
rnXACgg5L9vkbSD99xUmL3GUD0lDRTa6wxBUTqO9ZLwOi+304mpdLE5mud6EKqLxZI8pYC/106s3
GRnayuYN8vOWw2AjSfMoKEvsYD/X/rxUr3ounZas4sQGvPPDoGFO6rJVMoQjU3xVDjd6xnmM8n6f
gQN9yDBzTCG+UL7ryL2FXy5/9c3i5dnTJDaHKEix1CDGRoL5KX8OTvR9VCJQxMij9ECVk0ULToiZ
af48wOWl/dZMNvfLMIoDvtCghtYE6bry/vLaLruAxCYQe7EB3WtXgayi/5zIbt0O1pjyaGX/EGX/
e1RR0f7vuRHQvF6HdGIPNA7+fI2ectRfxdfFpZ3OXKYA+r1/D7PP1uimrk5pGWGOTmgQ0zfg2KQ9
V+SLttfAtDnsXr4SzPcEL/PRwQw4r9uLOvIlwww8CKpW6vWgR04zZ9/QmOrPlXJQWwOaJ60jR+3e
0CvOA4bnIAxYyJMad0ME6qpCiy1jOLba/rKDXIZzSWQwYsnDWtDBxeEoY27J5tskfp6jq3H8dtkM
75sxGNH3kqDKigAz6MdLD82uA5FtyuW5pH/tb1/IJKamY7LBVH/TvlFbMSVo+cIN2LX39VA1aJss
v7ZZExwhSoLaihgX/uWlbV9UK6MMPoGMo2jKGrwH2l3r/mQ4z+3OsoL+fXYj5rLmvbd3XVgm2+uq
CyQuIspDPB/a53i37GYZmbnQNd3oi4IZbQkDboHd51bj9ODu5Z2DTVA5L5itzCb6XIQ67Q3o8SW1
Qwbh14LToLXp9ysTTCgjYX1pYILgOZw/SfGxDTkUJ7wlMIhVm2TWsxaOElaR1VTPWe0nLe9FRH/k
0mdigMqQx7RE0hP0VTCUao6gvEqy1w8PeeBnYwIZCcyGlPeN/K0hxKobnmNu4tVqExm8SovanCI8
2t/zEXhgHsXR+lqC2jnyzCd6ADEG+aU+ggyRx7j3hzOhgqMb5LkQOGFi6tkUhy4KsGzxLsvt+hos
oN5wDK7CffZZvOruoB3JAbLtRxnO/D8mWa+E+HyGlCNcpj8kj/EOeaUTmK0w8AmWMIi48AYhtz3o
bI7x0BaxlaYkqBJ3+l5Gorq4HasPdEqrqxUxTjo1oSkGEugeQ3UGg1y5J9VtLoecK2b79l6ZYdxU
Vccl7ZeI9kobkOrLffFmdN7TmV5mly4HLelb5/dDcd43xilVtOnLHSWriw3pLanALpACsBrBISFy
O0gKVkZuC0JjK8Hk6CFPKZv32ZgLtZ+RW4rTFsFqct+Yod0LoIrnjRRtV4xXW8rcqrXYzkFlYktL
5CRuaEF/2d2nT9WXBUPWknddIYcl7CceCeU2ap73lrllkyVN+nlGfrpq9yYBW/W3yx9vM1hYLYu5
6fKpMdO5xLdb1MgymwddCO1R2QkJLyLfvsd/LYQdopb7uQnDbkC+6gYsl8IujGzN1z2qWRnFe+Mh
uxadCsqA6p6Xa+f4h8Y81etiGjAWA9LdMO+cmWjWKJwWHrs5Dx7ZKerAEOawNBCWCzvhoXhsaeXV
zr6QOwPJMoiTnNSPdCCdvxw7VT22QS5WE5bVQ9PUHGfLjA8zL3HDcT92kNoc21ZWCYJVXX8i7Y9I
4lzavN9noKPRmiCp6DNDN24ibV8jJL7s39tv89U2MeiQGnUelwq+S+PMGAaP7PgQXM3e+02549ja
jg7OPs5gxJwV5RgXAc2tDSg8gtoeeniQXHBMH41GX7g59c0QfLU2BhzCQp9CpUSYShPOQ4CMc21P
3uyaIOkCuZtVXGuZ3T2D9vdTe+Slu3mfjkGOUl9ypZIBu3L7asyHqeLx1nDOLVvvb+JlbpsaIfEg
f1vAA4kqYMxLSXHgjx2ZJuhV7LoU8VRcZFbdv+XtW1B9XbjkHDR0uHBFsoPSZlKORNABs8k+uZWd
aTfdaVaAJG9yQDWa5/PbUeIvP2RzvEac9xUhiJuUU+cIX1VQ7rTXlOBEfAv3g2t4dQ7x7RQ1Yh4z
CMcp2FZcIRanElpasBxjfWpqVQMnNcXzCgYxggo8R+ICiv0ZpD7TIFmd3LpLqDiXzzJvIQxsGLIg
1MqMLVSbu17A3IV3+fe36G+g93n+RgxWGOEclFGIl0TnYGh+R3bNLt2/K7BzomjehjEg0XdlMTd9
iJZl9ZWo+xxNbj1Pgo63WwwWxGFMhkFCui2KQ3uaTT8zm49kws/7xTLCJmYSLkWHyLkIP+uS4bXj
93lOOSeHsw6WCHaYQBMZmVjH0Ow7462ZOIvgvWgMihP/SXR1WjYpKEmajfsuYIaaT/6k7Yk/oxHI
Sh1e/psTdv3G/JoOSRZ2AB5daa2qPJEEbWfN1wFMutHfBSQG3dzV2jB/MyySiAhZn69r9BxAQ2by
OaeG48wGc/plTSTLmANf8h/hZ/G599NTcEVZ5vMS9x3VgtXueTEQ544wGCjIoKEUZjREhjqVN+a7
WGo9NbgOJF74wFscAwmynE5TrmEDJd/waS+K0TntaFMZ2AUKcMnBSGzkFz5A+71GIpYaVsuMNixl
6iLSbRzfG7x+Xt5rlC3+jWgCawIDBtLZ0g6QBnAEV9xLN5NLexJ5xCucy4+t/QkYahoqDcgtdZ8F
ZI57ZxhNu8p2afVi9pzbaLuceoYllgRWamUxFARYIzcDcteVN30J0XCpoZf9nT/0pXxpOTkE3n6y
ctbBTKpaAqs4CESlA31C0T4sqL+CxwYf0eEcOU7oYjIpi9KMNKXQYK1CSyltgom86mg8zE5nVz7P
GuessRVCZVDHum0AwEpf+sWgAIWJlXeZq2W1fXlh7wOhv8dkxrs2oYGOeQZL6nxe9BKCB0jyVvsc
YovIZ70aBypINewgOupMrmqXqFH3Vw0e94UNajPO8+cPUcCvv8FksKWb5aQ1BRVpX/Imyr7Z3Tby
fWe+6TmozsKHTr6bFR6Gbqdr/rWJaY//4nSchmoy6Ih5qUChZscuClXhfrHpND2XO+0PN97ZGnPj
9dOoLA21pteO0rzrWpe+7mJyUK5AGEfpv3itMdvVP0izUdVJAwOEjMvqoYb+TxnZbHKjHCqP7Oh4
SbFrnebYI2jE/My8p3w9emF9MGFzts3cgqUmg7ECpR2nMHZF8qgHz5fd9g+n/2yAcVu1D3u971Fg
/JefQLjWXQ38BJ0/7ni5E641xkFj0rTyGOH5DCX04WqE0OsSWgac06XuYu4/1Lmx+nTMHShlZSRX
hQEuRvUhSK8mXhViuyt5ZYAJh1u0z2uNDurC9Fk5gTIQOrLDHpfqbsqtuXboulIPYj+EE4Zvh5bn
z8aEyHKN1D04vWnZ774kz3nPaV3nHbR3qFmFXz34cupaQc9Lf6CRZeyiLOCqPp0Vo3k1biMRB0be
Ey8re4oWDdnUIzP5nnzAFoaH5brcQ+6Hm+jg7N27k65MSVUsVSDexZWuPqbBIUm+/d2Zet/blYEp
nfo5mJHmIje9S4ltUl8+US1CwD7Kbpet0S/953sHxZT/4q8c6OMwm2gdMrTpmy58mZrRVQcMAxXl
Lp2NqymWTqK+vFy2+odE2C8HfI9kVmskJBBaCNfjavXDHRrUHwR7uU73tGbbjX+5RAY1xkUTTLn8
xxbdzRFts43Pk6WjP3NpJxmwqNo+kEMRLj+DNGqMU0sIrurgM5fql3u2GNAI4hmFy5Fe0/bw3p+Q
eOb91wyRQekJtzknKuC5OwMVajoIRj/m8D3RCZqbtudl1jgGWK6RpAhVnFyA+ozUsTyfUi5NC71h
L3wZdj6h6xslmTKaN34w/KhCZpKOJ2TPE/Zs3/imM3Een7wlMWHGbPRdVDcwGMpvvXxrapzf57kA
Sy9Sx32ZQZUeqYGvvTvsyVEAdXb5CoAFb2W/4z3Ktt+Cv06rxIDE2Kg9SQjMNcJTrjxMZmJXETdR
yNs1JpYQC3GO5AgJZO1k+KJmpRCiWa4bFzLSV6XTnMYjr9GAZ5FBhiDEGH8t4SQpgSsoNyGv+YW3
bwwkNMqAgmOObFerKFY0wciCIE+VvMtoyjPDAEI2R3pRiDQsyg5mdFOafppyckVbO4WRR0nHGLuk
aCqzElWsQJuTwAP6xc2it3T6fnkJm6Hd2gCzhkA26qjVFdRNvdF9Z2JVrBjl9XYffs38+Z5jbgsS
1uYYVGuGoIiJIeES9wMfSYAbUBud5ANY5w+GLd9EHLowzvax9cZOrRd9HGmmTbyVk0dT492nWy6w
Wg9bVhSnXg/aBIE+7X/6OU3XfAl94otevdd281FZrPjL5U3k2WRQru1lPW9HXHhicTtXV7r50s+c
Nh2eW7B1xTSRUuAcTuh40A7VzbSLkX0yLOJ2mMznRZG8BdGvuApK2k7v09xEZFcaDzhNS/dD5bXM
Ujdmr6L1d6J/wspEocuoYE7wu1HFxH8wWYl0ZwqvvbpPkT/G2O/lT7R5UaztMQiXlEOiDyKWFHyi
3OgFOLyzl+6g4VzRoX/C7UzYCsTXBhmg0Ja6D3S6wM6jgX94EPGYR6MrssktJzLhfS4WMtperMiI
R0xk7uPqKcl2wvB4ef+2ouP1ahiYKGa83fpBRY4wiZ9mUJ7IGQhJK612xWTxSu05EqUdSFH9y2Z5
n42tNs6Yz06EEHixYFio2bd+mRxN0FLPSMuT0g7sWrc4JjlLZYuPSbtUXd3j9iWh08UWdCpQGMxe
yu+dlVnV8/hK7HFPVaSM/0EW6H366cK5YEuSk9ZoqtzAenZFYgsPRHvwpMZS/4lxhRsF47rLC+17
7NzAa9zF7vfijtiU7pPmAPVTfAtS6Qdevv0PCKRiOgUaV8hPMSgXSOFcaQ2JMCbQ13a3pzT44T7M
ITWNhLHLmzPdekWAruVfc2xkp4D6CW+yBl8+MqzJeAozF9LqdtPfX/7e24fnlx2ZAaIaczdElGN0
iAjFoVYbTx6Ceyn/gECjuVqOzOCPmghqXuhj5OjdYe7vssXteDTO23freSUM4gzF0KuplKA4Wt/N
5JgUH8lwr9fA4MzYSUFPCmzVfCAgCipu4lO6n9G33yDHlXAeq7zVMIgzaINupiEylLn50mmnpfty
+bvT3fj9oP3aLbZxstVnQS8nKULP6LcqOyXSoZKg4TqLlsRVkdgOss62mNyuKYuDtFSI6dAlfY1Z
FCcTbNPWMPPQWOQJaS1eFxLvsLIs2LpY6IEQwxe0E8QdkEMXbLQu/2TPrfz6Lz+WQjdgdZurBJx0
84LkydCjkSvyJYXXErLZybVyPoX6y8pEu4CvUidobFct4cHsbRUJZMGWHpPCn0Hul94EdvD9sotw
d5HBBkUa0rqOMIcgvWvCYXD0rXaWA86ub1x/pHNnvUAGIUDVP5u5YUZOlD0t8yd12F1eDedAKQw8
KH1VqcuAAQQZVdmohMYUj4mIu18MQEgBJM1TTPlAzrJ8pgm7yDEeZXwf5SpyeRXFP8QG51PFIERk
ZNBrreroPdUpurVdxB54+CebiiBGrpxYhrS/vIecS4mdB5DAS740MaLIfLhpjOsh2+nmqe94SWMO
NrEd1mMrC9CGA9AOXnM13tW7ILXKZwkTOMsOLAh16AYPktfeFAiALi+QcxuqzCVf1DIUAzHqizhP
tObJzmrJEnj9+rxdZNBC7jsTs6BAi1w+yoJpixPCf0yQEC67Im8jGdAAYb6hxSIukUpEXdQsrLTM
vVr0jBrKoBnHOTgHjBV0Szt1TEMyYWopuSqUTwWvqs37NgxAKFKGHHWK36/r2A06w4sb9ToR5r90
AQYn4qEM4qaBCxSDX8z3NP0efyRtt8I6lQEKFbeFLPZYivpAmeZaP7c1xzwVFs3t8ynrN9vENdHE
hASUS4nM9jo0oPKLUxXYOtpJ788uOu9Ogj0WNrTNA2vc94OlQlc0dHjkits+8csw2/bQ9mnfjjre
TSN5rfRXrX++fF7/ALlnA0xoYShNPWXqe/5mtikZAEScjoEnepQlnzv6se2CZ2sMPMjR+M89TzAE
6CiZVd6B+Cmx1E/5XvHaBySp0H7AQ3reJjJ4UQVoFJcCvG/FLn3q6+5BKEPn8j5uQ9J5YfRPWEUX
RSvWUGBFWk8RwRXUfjKbzErFxjJ4b/U/3FpnS0xMUefNNOkz4k7lLr6WXALSQ90ekMz5+Yz6271j
QCNVw6acNTFyqiq0y45gKpWDF7yvw+BFN/UgfqfaVL3yoHSuKXKyG3+I/M47xoCFSCawZEUA8dYF
S8Hre1zhaY/mZGk3NM3fdtZHGmZXeGEyoUVQBAVRBNzzqXTXmwc9dS+72+VzpLCD0NkoEmXKEZ5X
3QFTdxkY8gVOuLdpgoCbTybouNDZRHUXlXgOmijZ13lrDWBQiiWriT70JFxZYb5NnvXxJAkDBfLZ
Ng6Zp91KiPgoRaPpmI+Xd23zkK6MMV9lUoWwBlcNivXFG0EmryvRavyF2/G36dBnM2yOetalWoo1
XBZx+h1jEFZMeNKF2yCwMsGgNthpNS2fATct+k0jG5ItCbjQGpcOVU9PpkPeLu8c/Qy/PXZX9hjc
hgSNbBYKdo4Y9R2GyK2oCd1Mz61ATO2hy/cZqOYvm+R8LDZhLWumqIKPP3J69PohbfC9Emo/7uqX
YuYsbjPIWy2Ofs8Vdi9G2PSKAUs1uTNbRxK+luMLyWDs++Ul/eGzoZvVhISt8Ztkb6u1lagHQCLj
KdnT7rT8Sb1efBWdrrU3cycttx3xbI7B7kIUu6WMlwh8D2jSOszG4+X18H6fQW4hCZDsjOHoqrzc
1C2k4pTu62UT2+BNzmtgAII2iAvKLOP+ec32732KDqUahLQTuMGoBsTC8YZt3DsbZEDClBJFKHXg
XiD65nIldJmlctuV6Hn5/Tz9MsJCxKQXZjzRTFiylz39BYS138gdVF3BEYn5h4UXLm/WEs6byBa1
oHuepVWE1CsBylKSyOGoL1bvUZZ/nVd+pht0aW0MViyqOHehjNdZV1XWWDa2KDzEUWLPyvdlmmwI
0IXCK8dLePvJRHgkBbvNjMFiFG6dobQI1CCnnQgldMXTfbqrLe+hy3NMdoZuKGW5TgmIPrMYfEuR
/fho3kNpxVpcwact/7yuGI5fsoy5QdCGZkhRSha8MjyAPV6WeXkDnp8wgEG6YiqlAPkqxU/vqR6v
esquKTUIPz27DbrnE8BgR2vo9TSHeNjECL9EDcBLrKG7UycBHQu8zpjtu+RsjAGRzhDlktBwqUU7
YNE/1emXKfT0qbL+0g8Z8FiWUM+XCecaLOHyKy21QHzPhgiYfCAuGhD9y/Y4m/hbdWuZBCFeptzJ
1HsRaqDLYicVUj3qzRBk7mVbPIdn61okmyHcoeKMlbOtZ3gr0jOmfJMzJ+ms+UZHywwkOkvvslnO
HcPWs8q61oowRDt3K4JaXWhPIhl5QShFhwuIxQ7WSaoGbhUBRzm6ondM60P3+pb4GpSZMWT5xEt2
b7+5z3DMjtOpEH4sB3rMkt4GevxsUxdv4SbmnXmQdjw34bg/KzeaFWjbS1uwZU3KvT56nQga1PA1
Q2fd330rBj7Qqqc2fYB9bHFpKtq+7XlfSuR8KQY1im4ep7TEQY72gd/7ud+iK+N/QVteqMaKjQoB
ibNsgbe3bvssO8uu+KJ+gnYgNH6Lp8CWOaEU93QxyNEkJJHGiBZcngbTCu4o0SS4rXzk2oMCbeCl
E7m8dAznSmGH71JSyeqA0SRnmB9k467Tcruspr9zCnb4LoRGmJkQvPC6vnyNxuhuMLkT0xyQYOfv
jCmqFmlBoKs/vEso+RHaYM1PxG6sxp6tvz/C7ADeFJvgCiQ0LHWMO0pXm4PmO7qWQT4mOFzA4K2P
/vvqhSLkaTzm9GDpEQTjbeWguOANtOR7Wbft9BFOueNy13KOGjtHI3bEnDUJzpHskRa00kO1wzAS
0iW83sHNFmbtDIfsJJ46j8KSmrg06eATLcuBfQZrgnDR3+8kAyAqyIqWkQaK+ejEi7s4ECnxFj8T
XIVYP4VKAq7EFwd/2VG8IBn1papK3Jw52bX1setn1H0esnB3GX95oMWmqccilWVzoGVUb7ZHTE5i
/Il2u8SDTUGysHmeyUEQNj0t55qsg4UBzQ/63oifU9XtM07HH2fz2FG8pS/NinRI9ScZ+ji0T4vi
heIPFOc4eyddvlrY8TshT4S6DuEZyZV2UI+Jl6JFJrqWvMbGdcNZFO9LseN3sRRCyavD6VJOwkP2
LbJLW9vLJ/3Tz5TkxNPb2K5gnA8ZO4JnjKluDjHyuM3r4omZBZ0m9Dr3o1WbGLGVPMmSvpiO4AXX
PB/hhTsmdaIVelUkys2ZwCvj58Gh51u5XXwIer63HvLafjhQyY7etZougTkImde5fCb6YzI7HD/Z
NoBxU5XIBIpvzEUtdIsQoEyEVNgDgfrzcsyhCpDa4gPFLBF9BBLv9bI5TqhBbOEfk+wpK+VYEYQR
7R8jqE7AInesdvRVG3u8gOAPbnm2xOQVDbkbghYyKY540H7kbukbj5ieEk6UFHrcBZ8L3kgJ2c4W
nC3SY7lyjkCA8oswozajfOocyCodyUt+wKvQj/fdTkGPGrEHf3EbWxgtXlZzG73OtpmsQaQocV0E
yKLOxkPUHXPDz2X3srvQl+XvT4uzCebm1jLwWGQS3HFaajuNvtEoPM4TWx/wTJsia5Y5o8ublINr
Z2FOW7KIctTXcJbOQfM/+k4WJEPILvuSnpT9+FV57B3DKpASUbCne66z8vaUeQMoeR1JAc0UB71u
V9P3VCwdvEcv7+rmKKgGcRWTEBHkkSqzrZWqylVUYltHW7T76wqsorUPNXmvOy73ky29xm+NjdFe
uzU5539zfSvLzPYWRhHNC72ODBT6Js01q9jT1Y/wUK/Xx+ziKFclmXp0McfyMcqInY+ttZgR587b
hLLVWphgCJRGI6k0VEIipbk3IsUxh4yTUtreLkzHQtsQkiasGsE0ynk4Uacv0xcN8zXJLtQ5d+lm
EkQ6m2AQpGvUOE7qEVnu+hSmlRMJ6OSqH+Lui2HccfxuM1OwssUgRj22i6J2eKVRv0tuQZb43jM7
g3iqfuD30W+/Clf2GD+PjHo2hhnb1x5Cw1Z+0PJ8ac8COvHiwKruaVTHjfw3I6GVUcbFK3kehN6g
PQe24VNB2mDf7AYb9C8uiNx4uWneljKuLmDSbypo/6yOVo54V/vdTniW/cWmpVl9z9XH4NljnF4Y
tUivqEDTkC23y5K+KaV0VZeytfTGlZBEL0pQfzUU8Vthlk7e1nbSZTfNxMsf8w4Gk5Lsh1YUdREB
YCNel2FkFeaDPPFCL54RJlYZK7FeKkqTHmiVFYynQH9KI055nWOD7YOdQjVN4wEvYSX7IbVgh5ot
onBQhHcOFCYu6ec+aqcWLqlamp/PbnD3b261bHbyQXLEIy9pth22no8B2wJbLU0nSCm+UAQlL8WF
rpYzegT5nw8/pFbGGGARul4K8winoChvsKGoqXpl++Myem2GWisbDJh0TQUlEzqDofWpZU6iW1b5
vlIDN9Z+IH9yUjphnwU8Qo7N0XxNMnX0/EMiQGWjVyKDfJVgMtpZvmqNlS5gG6FCEVShOPuMaQgQ
2cUeb9pg2yvPRhmHmTFr0ELVkhJ9qVY2hlY1L6Dl9i7v6KYVEOeapihppsnm3zGcH46jriVOg7L7
ZNqJdhvlvM7lzRDybIR9mGaQhAH1BNTrBnO/hInXdeMuV79UZW6VZbA3Y4kT4myGBSuDjC9m5pQK
YymljqjUVrcciMYZRtt0xJUBxhFFuV6GGa0YaNisBNtIotASEtJA0HKuZ0eAwJWNztzOkqYYR31q
uES6bG4LYrGKbOIBp4oqXPM9I7V6dLQQuMxA2KXY8wGqJccBHG2Tm0CngneXslvJGmJiEz2p9SYI
YQhDAtr00vFY538DKdYA863mYV7qRYGB8LPhDzeUNGiy9RljYhXi3//vpcVaYz5cFSty12ME184T
JJeQhpxvA7PlRKX/R9p1NceNM9tfxCowgeQr0wSNsizLfmHZXps5Z/76ezC+u8MP4g68du2WX1Sl
owYa3c0Op4UysVe3vh21bUmgA4Ut/i4eGIdPB3bo4O1Xoh3+CfMiceEH1i5QaAnAKmTalfA4Vrd5
IAgb332T8SBczMG68q1i0DVH2Y2e4rU79dm6Z1lj9JA+6DvpmPvfUG3ywS2FkOe6jXqXXuXBuUgD
+c4mrwZIOD8qSBxnzyqojdsD/JiQ7150mFy8EaipWg2jqjmdJjmBFILAFmTqyrNAIj5A5STiiQ70
ue+kLIFEkx8FNltZCJTb8C8MEoESRRREnSfF1t/wPBznSxqj19S6A9wi2yZ0EhHx8nFxSy98Mnw2
GVO7+UtnyzsTu2/sBLVe4opZMQRnyy+7rotSCYcSf8VY/FjmU6z9CC2BO3sXZvGSctYkqqoixSCo
5gxv2FdH2aYzUOjEjoyts0dsE43swCn3gttkx/f+eE3MYRBMBcp8djwnXVUbEh7HUpGotoda1b14
Ri1KaUxy6KzkiyYnup3EveLolW55s2mQuyUEjcb1v4Q99St/CJ+TXYoi1rUWfwjJzU+YdHlbYtTu
w8CzulQU0G57oL+FVvjb7MBeHHUTsKyseRyj/NhZ0g36Oxxk8N0pz+y2wxdJp7hxWHnXxXyX5Pt5
y/9g84EtmJi6TKuAjf7HGpfrYhz8hlnYSvLql86Z9/JffwjJKVajBZoegnHOaT0V7TkKnAd2CduS
03iKL2ee8gsP5l3gycvJeavOSPqio5BT2+V3wbEYbDiu837TCTWR6ClrwVoirrb/yyu6nC97ySv/
FeVJlsF9aU5/nB3VBymCr95htNbrXtmKonEvKh5vm4YLIOfDqhDbyuYcgOnixclNJ3lj8B+/8viz
5DxYqBZVpBSAyMm9Ujx1xg1dnv5QSThHVYZoaoYz1hzzVi9txoAIyn+bfqsxFPArhl10bJy3InOR
9D2CJ2dsUjueDxVUcx5F+Q0+fOdOjh/5WrS6IDIMi8NSRu3diJpjcSAe6wxKb4sb5Z5ReeWynT7/
XvD5j1rwU2DgUArIjPSpE46lLZHbUSoFoZrKntC/m0yFH/dqlk63Sg0QCnYy48ZuWvSIu5JtYGIU
pvyN0SqhPTnGP6nXHZZD5ua7zgYjyQ4LULPDsNPMPRmQj468zBENz7wrnPBnz5mdeS5LQ57x5zEy
D1ZW6Gx9F+2To+io+RwkD8SZGm2cTXNhIYLWIEhNUnuc3tI2dEJIPLTOnz0UflBMTdRR0w2gtZ7x
zcAKNMnRbxeMLeoomocu/UOHoXP2RUKOW2l/HmP0sLgUVJrmQbPN+/yBNQcKsz3b8d1FcTljE5dk
NiKGxzIvbMVbCj9h7Rjj3S/kWK/HHxh4+F9z3eVKH4I8E27/GBxZPtcCvx4qTja5EVJYirA4k6Ng
tWtWMizQLrrkle1w6dB20L50wrhf8DT5FuNSaYowqaAkkoFNmaaf0x8CNRQhcHGxXA9N3DOlH3wT
/L/g//wAAjWv84o7hS1N+aQIMv0Cg80v48gJMcdOAmCnPTUVVofta1G9TgTBWYw4n/KWGLggS032
kRT70UB3WAC6E5wd+z1XDOe77mFVHiQMOEIUd/wxvqbYgmThy1024Qx+i++Xs1B8+3BhLrRIWIxA
P9MdI0KhnyqMOpcvjH1BVIT/l0/4f14w5SxGZRaZEbIQs/Uy7JRHHblwzP688Cw6ouaovwjOU2CA
KWcysrlaTLBtMUC5YYOFuDUHHLFo4XArrwQfIlhtVC85Fk4tCI1Ez4CzH203yMqo4GTBEQReatlW
6j/VFs5spOoy9roC6ZID0retXTvSU+uDPVxBoifxMEYgcjGCd8BnNms0OIzyAsTRib/QzO5O1NG/
TnsDz3sAf4FTPIq/tAUnyXcYp2mAtbgjvhK0+BBbbj1/vK4lIqGY31kF5okZRDCKEKqwjrNxCqO7
oBOEeyIROPthxlYv5SAqdsDD8xrVP0goCpNFCOznKyE6c07aiH05ovvQLuObyPwzfea7hSXN6seY
vV2l+itPb1AcuH4LTFmvmD6Dsw0gFVEDxj6OoOw8ub1j436MbPE6jMgGGZxJaEoiWVnKbjs+L6bP
b1MHeoUsUQqSaNGLEUnFWQGThLNezbAC4Z3qq/thD9rvX2jlFkrFmYKZYvoO04UsNsrrcylFcmKH
WHZ9ULD7RVQFY5dx5bL4FmEJ7FxJmABOWW6V/IjleZl0lw2e4K5EMFwooVlWXUgsQdrh4yi/w5Kl
D+ZBxg5zFrKjPa3HogTlaywLzJzgLfF9w2BnVFDmY28JPVXhrT4+CuQSAXDmQFeGMuyZxYlOyByO
WOFUpvBIltO61eKxz9pQqInvWv04V89v7KAY6F8o+zyQnw17QscduO+f2UFOzhzbn1hpALCiJmyR
qMz4ruwSkbQ6i1poitxUNvZOOFKaCT43RRkdvlO47fQ0GtANBNOhvymv3UlDOofFTRhkQ6+m7JSf
xDwxIt3k7IhakLCrmW4a6uuMUlWAlXpt4E2iOOKc87v21jgTkityaRoFTtC8HdzgmHrt3rgvHlps
uNbsAlSN7T26FpzqlRWhWXlHZMNEV8jZFnUxZrlmTl/GrP+sVu7SC+kLBKfJV4NjaejCjHkXbYf+
a0QWjEOYusnr5JUufbZ2+iuxsej0cP0lClw/30UcxklrJgHeRNt+HYKv03LbV4NAPQUugC/UTiXI
keoRopEjc2zprvcZK/IfmmQ+Ta0u9dSk7OtYLx+z1iXgD1atZ6X/cf3ENj2NhjllnZgWGMYUThvM
ScvqPB+hDWBPZ227zQ2Y5x/ZHBtrFL6OxnSb1/0VmMry5SvrodQkIg0FmCV/R5klsfwxrj09m+0m
3yvaKIDbUoc1HOdvphH0CWENuCYl2MhxUhLT7kScoSIQLtwszNSU0xIgbY7lChQf4s+zLopytt6T
hnlyk5qGKqt8X3dXTtXUZgCht8WBtU+hOSx/xD6HXR/bzR0BBaR0ij4IqbqY53p3YZRosqnrQD9r
z+rCmioheE4y89hp7SyKjTZofPwnr22/+xmIGP+xa4C5NW2FyPnSFIT6C6PowUdQc+h3wUHdjadf
SN+zu78mGbOSK8mSIM3SMQGOfj97bPJLc/UzRVzliGLULYOroTNSQR85oeiP/F+osiIV0g2ot8kS
woLsuYierz+rTRVcAXBnNtTllPQTAEoUJfWHSHoef+eLZy0Dd1yyJPdGZ+C4VIU6jNO80pzrQmwG
NGsIJuXqRjKpKpY5hBTJIX1SvqORGnzM1dcSFEyDU5/A+eSPA1Ygz6LOe+ba36nC6vjY41sBq0kf
0qqBbMXyMEWvqnU/QdM1IjtR+F9pcM7qvcLiwgwLUYY8Y62EIwVflPEw1aJu33dLrXgELr4oxjlL
IhkI07dyn2GqSz+1O/OTgQ3jyRNy1W/iL/rNDPz66jgngnpqlJMeV6fthhP2usEnmhir7XaiDLzg
KfFtiHWe6iU6fTQnqF6t+TWRF4F3FwFwLiOmxTDEzOANVozv7t5uVZEt37Q8FxV4V5iNalVVZxxW
diIOSm2fOzQmtS8EOXZRf9xmU8PqYnjGTdmMoNyGwuw3K9IUrvaUHHoJjj4/jtjkjOp/4lpeGNtj
bC+vbbjTIDbSukRUChdJzRuQqlwm0kHqztew96zckUN+rviFrqh/abMXZi01Z0maslyQ18IlZqcJ
ZSqMGh5SR98lKAmJwrTNMvsaizMe8jAWpawDi+zYZAsWtVZuh21VJjbEFkdsApNeBHZyM4ha6Q9n
QkrZCFIpxJ022FlHwAykeYyVv/LTx8Dt/cmTj7JjBr/Q+PNuIIOzLRpnW0yMtIcye+eTj1WUqER7
k88+PCNfvlN35SFabJZ3Cf1KGA+LbIzG2ZhuUnQL23WYjUkewG2yZ0PhxTF0M4Ej2grwVzfKl3JL
a8F4GTPRyaHDqpAOA7FsXZbIlG17HU3Gfghd0xX+OwJ9EpI8sk6fTjFam47ks6Qbnjkbh6YOD0qb
CYKEbbW54HHnF2fgkJgD3F2a4eGV5FAhTKUVGIkK3Y+HyR8rVDUFurr96v8GVQmnMIMUdbnEGgrI
sbzTb0qsVVd3+pGNMpsiC8PCqPdu/ILFCZiGBa1zVgoznheM7MnIYquPi/NzWFt3BZJtx1z/oJ3V
dRU0jApauc+NWupz8DidWuTNzU/Jj8KWdvKt7IGsY7cIss7b32rGBZNzTlLVaPnITrPMkGVihXjD
0+4HZJi0PSYrRCIKDpQP/uXJlKO2B1wNFscCDw8VHpZcJf6MFdR7EQehUDwujC2bUptN1neKpMGT
5QeHzlZ3SHjazU6cBfkXw305TM4hSXndSIR1B4/O4qt+8Jqgx48R5Zd/dbtiJ8q6/EtcdsHjnFJU
haQeY+BFDbhMVV+2Yw/db4fOSwf7C9vIGXnCK2Qf1FfexDnVttJSORvSxvpZ0w/3+g0SS3YKCs4O
y/OuvwfRc+CcUkVzVRvO2Ui1tTHigPW3pkOSUWRQRDrJGRRMLFl6znK5beQwbhDU/T5qNnlT/Nyt
dqJs5784vMulcTZl0HQStSEuDQVctPTOXwrkrJFkDdHcktwhmwBDVjmRZs/736quapfXzve/VmGq
KSp7ftGB7SLpd6H3fXpChyYYE+qP169P9BoUzrQYmTbH6bm15XN1mr+g99Xu9sp971ZffrfNdS0b
u+aVXgZt+/9tC+PwZdEOffo5LQ/XRRJo5Dk0XkGA16WL+gKaUlvPSe1p1W0qyi9t9gCuxeBsSFWD
HGRgp9Z6+rfJldHIzjpLnM4z231zl9jiJbvsV1550QpnRlDvMjqtg1hDeLOUD52QXeJ6nIDP+f+9
GiUAF7acQSYd299kV/rKdngMD6kXuOQBgn0r/6p7EK6EbiwivNzsoF+fJ2dFwlCbScFeN73tXLbf
Vv0o3UWYhgzcZVd8YW3X6AbZM5ce3gsttCBYUTjbMljZpCMxj6NdsOs2vEkrybaSQ1L4tK/tPj/1
xXdd+yTc2iTSVM7IqOry/7VeKfP15C1QXDl7uv4YBFrDJ177JShLwlxrWL32+cdcFdXYRM6bHwHW
GjlpBxabNG6loK2z3lFXfQzu0fX4C4Z5Mx96sY18Si1Si0BHCQPOmwZOoWVY+JLZ1nwfCmeBtxyO
LsuWbsoUYT+P1I1618athJT18whC8BoREDzc5IyuDOrsSUSruPVVsIbjYiCaTLWK1gLdMayjbKEt
YzmG1nd9iB1zDuz/rhRrLM56qY2sNnUHrMnAnEMT7lKjFRjhza82Hd3+rOdf05AD/V9rAoisG9DN
5aSDvFfo9FCXi5PX5UObJh+CqXLmxbzr6+aod9nud8S7QHNHqQ1BlZIc0Fl1L1dYRCMVznWEzfTK
WjruBGuFzpPaAIKxMMBOujm4LL6yQBIrTTFHamBGhH0Os6WZqq3bxBlvhFwMWwZ7/UdwHgFFnTJH
FwS+CihySMOjUdWOXH81kEbVvjRz714XejNUWONxDmJcShlb0oCnoRv4bJw/jRLiofpk4rsf1XvR
SlVm/3iXtwbkvMJkWJkxLgBMznRww17eSbtMmMrZspE6ZjQoJaapaCoHY+hZE8cWnkNTlDaNP1Dp
t05uhcA5mFJuojw0gND+INhMEx8lp/Ly04jdSCnIN0V5MJFAnF9Jg2oycgZnDh/a0TOzzwJN2LSN
F3n4bOzYVNassRPLTvqbij4OA9KwXfQgU/JF0mxm9ZAnwV4GoqIYxTerGYkUUCwExen1H2h1pwZ7
zDrbufSa1KgfFoehwHx99UMhnkDMrbhAR81N0y30Wys8cWRshlY31QGbisAHMC2/pHJ2zLBDJpEj
pzbLUz1hYUSQe51hPFtmJ2TP2Xzhlz+Ab88xiF4Nk2XhD5jRUIzJAmS/8sfIkdFkgkXQj9Nsa2/k
vO9aEzIhbbnalfQ8s9+IucIsHiF9cphcjLh6w976Ouy1l9ZtD7mfykg+iD/PN3V3JTLnN0LQL+E/
iDwXu3p8rKqn65e6FXOtpeKcg5o0w6hFkMpMQNL2ieb3IchXrmNsNrKsQZiQq0+Qtmn10tQgxOj0
9IbRWiOODe0is1lpCczMio85Av/PT49zCTWt4xLlZABHhUPr+Vatrbfrwm0eoKaYpmypMiqbnBdo
ZYWUJZNNi8s9ewR0Mb04F6272vzE0i84/IIChS5EXzpcVOuxrYapl39HlzHrckofdKer7dA3hRfH
bv+dx1mBcoYaBGq1QkAAhgZ++W32ctBCmJWNBRwZ8tuZV+w6UWJjU99XiJytJnGQ9WHGfBz9lpmS
3UxEpI3syVwRih8VWGJ50i0KoQxUvBntaHzb2WAYw7BatRMtbhXIw3OR52lASop5QNRUfdWSbF0Y
fG3apcuJ8WMCXVunCelxYhLFMK7yxah8TXnNSkE/wuaHzUoB+Q0FI2biTIIuCChgc8C69aN5IAeQ
T/ndDnIJM3aig+Nshk4Xo5Hqc3QV7rvn7L7bk2e2ybRD+xubHyn+UPX4mYFoqsLSKCFgXN3UxUkv
BaZW9IT5MYEoSqwiViESSE2jh9bG9I0rG/b5M6r7wprcLKx/EMTmm/nW9b1x4Vwcln3eLBCLpe7Q
ZOqkpQOaH1Q72ccbEncfcX1CllPRI+Msh6VYPVjqgcrmANkqtuzZAjc4Y/ZN70W9hEIZOatRWWYb
jhPQKhUkTmcy4dpW/sKEidPsc7QKJ48YCxIerUBH+UgstNoBBAC4UDa5ZX7WztVH8zBWdutOnvVD
3A23/R15ee3vhgaCYgoSZrzIcTqx+Cc8GEeMpfkiIoVtv0ZV2cDmEWwB4y5Qa4mSah1rzyT7UtrH
/bFIBJWqzTSXjiHXvzG4axsS2kU1zCNMSvaCJTUI40xXs43Grt2/qxAqaNYlP/IsN/hy3XOfc7nv
HcE/8Hxi2dDbQKoV4+cHnOL9bA1oQQFgfC3cxNVAkfLApmnICVsdFmxacETVgn8xqpc/gUs3s8nG
oB5wAvL94g+HGrONmsuoNRkNq9CmbruKCxp7tKs4LJsULTMo0Iq3/JXtr0cv6oNmD56R4AMMVEVO
fT9/FObUt23BBZaLMYduyMKlAexPRlTGAxL40q2KCAKLkEX2ToTGOQ4SlA0WrAJNu21i2zyyYHOw
TdnWj/ovbFsTXiEXY+qDooL2BnhRafc/WP+BebC+UDt8aQ+dcM5D8Cz5rHQ7abkZsicTmsmxD4ob
dQEzhzo+X38b2zDYg6WahmmpfFN9gn0VlaSZ0MtwV9W7cfYHWTB48y8Hd8HgDi5r5LSKZWAwF8Fo
RuLPEiYFmIuYPwqrSNu6f0Hj4vRuKtWm6hCnZ+hmSHYsZ0OdorDz1Iux+2ACKYOpeMWt6NGJcDn3
KzVgzzUH4MqTn0+3sSx58fRgTMJ0FDOW763ZRUDOYEvtYiylcj5OJGhB1YgPhDP/MGgu3NHVHXKD
FezHDMy25Om6tvyL/71gc4Y8Q8YY7B3A7t5mp7xjzbGSg+Jg6miMzN+vPiS3ojKFQEX51vpQp0VG
Mxwsne+D8Ltc3ogJMDdtCSWEyghtNY0nawnaJlLzCA5+Pg6u7KYwl93xPH+xC/3/ukWPNRXpKzDu
EMu5RKjGPla77qXqn5JRME+8nbC8APAnVrTUrEFBBtvxo3Olb4zOs3Sqrwn2eH/p0MggmkJgGvdO
I1d4nHNTwn5RSuyzcihS26CcDKX93L8N+luT3VBox3Ul3NSHFRq7y5VzM0uwOY8F0MroVm7v5szv
jcfrEJvx3gqCc2RTl6r4HzeENcZ68UaCr9d/v/CGON816WhTmNkNqfc/pyqMO/aNNXiLh+Vfrihu
3oyAqCJbBM3YIIjj2yLKuNTBDYcIqFMdZjTG29hLHfM0e+iH9E0X8xbg0tglXoX8AvgIxKO3W0e6
/gs485hIZTMtrFxGp1tL+hhYIi/D7oRXwjUAZxYJkRJsJYTD7Pyq9WZvemF9ueQvQ8f23ABDA8IO
vS1DvEbk3rGZmWCaZDOLivwpNm8G8tItT1iWamfSc7W8WYmoV3czI7xC5APZUR87qrBhNPqoHRWW
pDkZOwzjgB5M9M2z5c7WUNybrtokHeYa90U0057lQ5eUrhzmriqLSKE3ncoainvQAzU6jJkCKvyB
nhMHpFFfMzdw5dxeHjMQ5p5J2vPIF7zBrVahNSz3yNUqjbuW9TKwF6ii7TE9zG5jJ0chPYZANRXu
tVc5DTUrx+sDtbZr+ZmbNbvgpfHqQ+fUtRe6syGwkZsx11o4LuYKs6RrOtZs2aKVTWFkNbfhLUUa
FnxAwib1TXO2RuNirqqRFF1myjI6g5sMjn5a7MClLhalx076TXKFUR5Tv/evXVc1XSWqqvFT0EG+
GJaS4kj1+2CXfUuQYdHAODIPNupkIn+65d+ocgHjTAstZbSyRQCLYlu/l3202OA82ZLLAUOa/Qmp
Dp/lq6qd7gqUdNtsXqA5G0NDUk20A/Qc4Wglu3BR9Ak/DE6s4DLRqeREx0WUIPuX+/wHla+/dLLc
qFEN1Pqcg27uQ8946o6s8XL6HvvCnDd74e9vE18gsmIY+BLgtBV8zqFVMRaP4Lb8whiywGmGHYuY
qGCkISLTtn2mFzROW5N46jMUvZBIlU+t7g6VoG2VubJr0nCubgTZQ6FK+P1LADrz0i6tN2s69RTM
5sVHgX5sm5aLLLxqdg3p8xQnF7+GT+d82K0G0shfrUluHp2qKLKBB02Us9lZxV6DVWegpYdiGMMx
bPeaJPLim5qwAuCN8rhoScMARqc4IF3plN+RKUHWHlRan0UNuCJp2M9X0gSDQUkewJ225PMSV3aK
pTHX7+d9rKrL1FTYhgB00oDk7X8R2q6pqzxKkaMADbAmf46NwLZCkRK8D0QYCkZaLRnk6gbf+TcP
U5SZIJMEYxHj5VtcVFVgEJvcVitsUFeR74m8+uO8a76J5/I3YksdtWkFyQPwUmOpILvS1SmO2FJW
E4udoqeig63/Lr8xRWTDGaRHzomxd8XPX6KnAE10KPqLilf8GYODW8XcP2YNKerVusU9t3LEJHui
FabTV98KOXWDYbTH6NP1i2S/ZP2meRDuncUwwaCNrkynqR8V9bmv74qaum32gn4b9zrUuyiPx+Js
fqUZvSz1penMun3eartnyz8KbGETE2G8G0L8CWYS0AhhCsvi61YqWVozLiEYGIZ8FdnY8Hb+FD+m
mh3uWK0sd4PQbr6PiTMJzOT2vV2QOb2xyJLMJIWYjaVgqa15D3ZdWzdCgfcWwXAWRWnBb67qUI/F
6t5ieXmQ9NSvqkE0Jv+u6sOfJPfWtXlemnJh8vj0MdzXx9rJb9W72o3uwM1n58+l4N2LJGM/Xz08
Sw9VnCAky9tTajijfNJH77ouiiA4V2lqSxiFCyBq+ZbKN3P92Fmv1yHehf/nc7N0lNR1ougGv9oq
xS6CuaTQQFa3alv7vPUdVCJvxEdrErLVFDvEO0MgGfvL3z3oFSpnNSYN0WNaQrIq6t2pO0gLFipm
ga2awu8bdvHXoDjbIQf52Nc1oJh5thDdKJVNDvodQhw3uWH70cNSYEO2IUEYTDSDopufg+wlKWhI
CF0sxw+NhO0SwizMtuGwLhCcleqnPrQKJpX8rD3K/nJCa5ATf2e94OlD0tjyscAChPzrf52X/6ku
/+DytTg9qslgNBANpGF+4af/z7MkmnPc1PyLeHz9Lde1Dtxr0EqzfGjI06J+Gv4UgjOAWVaYZZsB
QmpesDrAieZPaf9fs2X8cXHmrwZ/nB4quCas5VNdqy1+hMM0+E06BQJD++6bk0GhNQvsQpqigbKA
fXCv7BENLarSFFDsG8nww+P8QO8nj30XYWOVaGfuloqv0bgEBdaij1MoAy1GklNxUOu6x3TRA8EI
x+KlbvVBlOAXAXLXRSJqpr2SYl9RAUr0u2USJB23LNJaIO6m6EziGBkW01Gb5thqqlPN0a5ojdd0
BruSwOhuxTNrMCbs6q6C0bAkGSUmfAPZypFFGTF14tIevjJiKhlbivJnCRSoTW2Lvt23XtYamv18
Ba3Wc9qEFqBrmFsrlt0pOKXmi0BA0W1xnmupg64Yq4zFNWyNfX5sPlb7M6VS9pg5/Y2ITVZ0e5w/
scBBsFgszEgbkP+E/pR3TlbudP03oqb16XGW3azSrqYVcMJ4dGjUPiZ0vjGlXrSKjmkb77TWOJx5
r/s2WQyKW2Icw4bsBG7ydUSWQ7FRHg+8zhfuDhXoBZ/cBFcOnbMciGwdJEtZJSBVxr+oMGl2+pLt
q10uGsDZDNrw+aAh8DVNpLA4K5KjV2cpmHmsG3t2mgMiYLcv/Sz3DEbfx4rzD0bvXVfOTd1cgXIv
vW0TNL+x2GPRsFlKwvxgLrAl7+b4zrb4AsGnHMkw9vFiAIKNFSGmcogXOf5iR8+Gx953hwXLn6Jj
LghJBZLxw1q1hlpy1cKlaflRafbdLLD6mzqyEot71Rn8Y5Iwoy8rJ1r6ZL4jxeH65Wy7sRUG95KX
hNRV2DC3vB9/zJ70EZulHgbUZorF1oRT8UI47kEbeVHQZkQ807k/q+PYfYSOLeKz1aSiVPSm2V/J
xr3qiiLkUCbINlHyYShal5b1c91Kn/RkPFXUEFELbH7Lrt4XP4c102SZ1bk2MU0UHFtMADdYyWDa
+UMmJCsX6B4/kGUFxAjqHFAd/SYbd0ktaozcNImXw1O5ACAu4qmLJBzeELrGN9bIAK57B/t12k+/
thtFJBFnJ5RRD62GQjVCmuyqxTr0SrMTaLsIg/185Y171bBaI4PVDTNbO6pu/Mi2a9NT8cpsvflV
nLsXvGGV/XyFqNZJFjfsm7JTTl1xoMZhkfbXpdqE0FSVmrKKRVg8bYdGIzDJMecfp3d5dWvuQ+H3
jwBC5+6m6oaKjixaa0Agk+Vv2KtSU0FEvXk3FzH47KGEHTIYUWYxTF35rbkcpon410+KWZd3bn4F
wV3GWGuJPs8QA18idgX67PhVx0rivL+3xiezaARxp+jUOPsdzGkSSj3uPsIsOxJLdfcsjQKV3ozE
ViJx9ts0G2WRK3YzdeQbJNqFwV5H5lMy3etnJwLiLHelVIFKWYgUKqU9huEj+E38rEJBL+4EmrDt
JVZCcYbbmFMps9hXL/MS4Z59a0ducZMfVC+9F/VzvNtefY4eLmh85zytkYbvOlxT80aOqs9YB5qb
+m3wYi9yDXzhU5/AN2WH9P53PopRB5IpetEwKsIT/+WzNStYuwlBrX1QFrYS7fpSpIabbnAFwml9
kcudVIYJ3GCHCP1gJJadDs8l9ikOnSlQ+c381loi/uqKVJ/kBGCtV9YOWOM/5w7mB0PM3CEQa19Y
P/hIbCrqFthUz7+F1AnhPsfNvCNqmuJ7New7O8Vjo/VhlO+sQMTAtvmoV0BcDN02i9yZBQTsgvso
q+2WPmXSn4JwzjdrSaXlAaQxozL0SRXqex0EerYCLirBjbELeWcTkRaxLFNR4EQ407606FckhmQ4
Vih9lC0zdrQwO9ZttS/00g8Xfd/KmMe05Jfr9mT7ka+AOcsFCtROjYIYuRrUTdzhEB/jXTGjrE3c
BF0CopGV7Xv7R04+k5aP1OpVtpxLRge0hmW9jf72n6kaz6bkIhM/D90Vua4mJkACpBnmb2S5MycR
69L2c74Iwl0Y9n23hDKMOApuq6w3bE0vboiBBoRmOQRZ4V2/KNHBcTFTEUlKNRq4J0V6qAZsLn3S
J8GHjkgXeLp6fVgqmkVnq9GckNxCczOafR5Zf5jlCjcKbduKywmyn69iMviWAKtFcYLDN+geRS91
6DUfB3tykif9kfhsO7B4R43gob1r4miWXiURUOdjsAO5/E3vW0cxh6Loujg/vZij1QUUMEQ+ZuRJ
qW+piP9ZJAln47NOCnM9PktyrthBkl9pCt+M1kw2DowyiWzwoXOaaqGsK3COdPyc9ccg2gfS51K7
0Y0cW+5+J3VsrNA4pUijSDGUAWpuTTeG3jth8Ujmr7/zlC4ScSbPXPo56EJI1Jd3iVShvWy/CGlW
trX7AsIpQJfReZaZnvXKeBp0y4kDNXK0UXmMaPH9ukDbmnDB4jRBn9W2Qi6Q6TTThPS28QzotGhq
RwDDT6KDVVrRygYwWGK1a5b4LkeUa0xIOOIQMyR1SWnukwKLJ6+Lt/lBbxIdbpVSHXrIOfskUaUu
WOAcparft1Fkp1gQHRvZfSr3u6mgX2KdPhCrOc15/SPM1afr+FtXuYZX/tdQqXI/FnQIAF/vjVG2
0aZog2kTu+5EMeKW1VgjcRcpjWSsix6Cav0HOXkhwa1m+teF2fq+W0HwbVZVGIZmXAFiAp1S+CkL
n6///nd9XMz5rgG4y+oMUmt0guIrt/Ur247EdjTQZ7YWOvMk4dyRSB7ucip1mId8ZvIoYAnDsm27
Sotv12USXIvJ+fq6AMPVgk4UVKRfjNozySvpRE1IAiXjh2KqyMq1dsCxyb2Nrpp+BvkgqiPHZo9A
qQntBfWEwT7PbvmiaQfhnbEDWLniRBqMeDIAXr11LmN8y3fBqf3Wu2ybjOWKyqmi82RnsYJTs7Dq
SYzzrAj6YFvw8CxgGE1/57NurYmcnVfboKhNyTScIin6UxRVgZvNXXpUqiERmIhtidAMhG9IC2MU
nBaacTiBnRlaSJd6b2lpYvczPr4i+td1TdzW9n9weNrUuq9mDCLAFOH1qppqN01v/xkC93xzvF3L
VHE3Uy55CohtzGlxr0MIDovfgYgGHCMxCggRS3eaeheU97L68TrE9mu6nBN39e2Qy7HCXlNWEC+W
KicZqBtgTFfvC8GBbZZz0FH0993zSw/1QdKHkXn60RlBOdM+YTrKmStbfxzd+dTtsp3w40OkBpyf
sGqsQ+hSqFs8YgwLpChkmgSXJIDg0zGJEalK2TJ7RO7q8aOWPl6/IdHv5/SsleXBJDFECDvTT43M
n8JYIIJACfgmQfQMGAG+mwyHSOC3xzwBNZfHvJVuo0oVeL2t0GilA/znO7VIk5cKVJoo2UtWUQTL
aLqJciyezpNdFNITpq/sQRd9votOkf18ZUn7MC6mooGIUfYh6lo7CUXVFNEh8q6hiSdM+EAP0IeL
1kBjUOyprZ86vdwN6DW+rhTsWfJZkPUxco6hTStTqhscIzaFy9TDPg57Vp+s1DXmwbkO9S8+759n
y685xHIeMuYBjo4NSMhu5g43+h2jPIn2qV9//c+kBT/jogse90FAjDBKM2aS6OfOnU45eKmUw/BD
xqCyeBpbYGIpZyCMYgGT3QKwUplfNBnsKlXwKZOkT4JDFOgfn86Jzb4Iiwyfa+btCL57jJh79YgB
+9ENbMUOnzNnEEAKJOO/BWIMvJoFxUfIkE77KtA+SkPvBLko+b2p9qDXMQ0qY9qDcGof6LmapTPc
YI6FM3TepdqDVc520H0XnCCLDN6p/AqIU/nMikwlqgGEAt8I8pPKXz7mThu6zRcFnI711+t4my/s
Asf3Sy36lFOpBBzJsNlTGbG3PilSN2K7MDPQlykickLBQfLNDrSdFQ2fv4gnSAcCyckmAYY1Ub+S
Bsu7LtumMq5kY0e9MoYZyXvdZNZDnQ2QBCoHqoSCeuxWMgQDI3+rxdmorCDSeggNyYI0IznqGbHL
/yPtypbjxpHtFzGCBAkur1yLtai0WZL1wrBlN0GAC7iA29ffQ9+I2+pyhetOz8P001hZIIDMRObJ
c8SP3P6eF0nWvbne85/Xc+vTXTh3Vq+ZRregYmbjS+fwJ3ewA5euUGhZbzw/rt4qg1KMC0D9yHYu
nBO0RdRowYMFeZOQ4cz0801xm+ur+dvEhUuSM+262UE23o6OX+TjfmrZsc6bwLDrG3ilG6Yu37hZ
VTYzy7CakQq/l/cr2F4H52DZN3KY6zHEABu2h9lqB0Pc/zxxymkL0NmiGzfG1d1wX+ytsG/8Ip1C
E/xV7W66YfD67f3b3oVXcs0M2HWOhkTWPfbzDsroUzf5udypobiR1t4ytX3jTye9KwxV9BVqwR2j
O9WAUY0VmIkpaReOrfY8lGby59N+tWflQjPcNCCTZjqXuyZHVRpsK/3lLwPI2wHJDstXp/KLQIXN
8waLgopJdyMNuHrwPxm9TENVjzELHUa5BclDwzlUaxuoXN04kVdL658Xd+GbNLaxC7awoydTtEIB
mINUkDw3aR0t3/8NavSzsYt6RTVpvdlqiJFtI9OOewdbVjfoda4f/U8f7uLoGw3n5Wogw9ikZw0w
XfgIxzuIK9719xvP5vrjxvHYfvRvgRITNxZK0BBnuxSsnHUX05ATDBadP4T2Xj81gQjE5IOTOJkT
mdya1Lp6ND4ZvPCJM/dEl1n4ihMSm2LEWN0HWsfRn5d1NaB8MnLhFRszy7tyW5VX6L6jAWP2c3Lu
+wXchZL5q7ixbduu/OEjXrI0NKScFm97L4ie7oc2S3un/jcoTg+kHLptmXQLJv/0HNR1XeZyCzFy
rwcbCd66k6/Fr5mwNi5i88bVurakz+Yutqmz6q4Cg78TEOtZLK/avxjawJgVQfBzwc7gXb4iSY96
otbPqP664JHkIAI5e0Zq5jfO95XTZhkGuLBAf227vzHCoxu2NKpEzBLGV43mvjk3Uc3/82/1DyMX
W2M5pSzKHjF4pNyfoaF481Wl/37A/mHhYjdqRxgctFfIL/cAq/nY+l94kY1Q/s8X58q2/8PQxcUZ
XCmFtaUTvbXP6rM53DjG1/8+WlEeqGWofknYx12dQAwJCxmto7OcjVsSAL9J1OJAYQF/G7gIsF7n
VHoPLiTkDtBGPOYPRuGzJV5jsRPvDkaQlnAtwwVA0Lh6KjYM9Ok248IV9/OPH3FxIIbcZMSo8CM0
JLN5PfhEYHR48Cdv8XWj9KmsbuQV1wLHP0xenBAHnC1mLWAyO3kfelQ94Fq5oe2XbWDF9q6IO+2/
NXlxVlzIs4wd9KbwSnVBobUeRFD6VQr+PrSY/x9KfVswv/Cyn5d4+SpuG8KNUd8uwcMYDmiBaIH9
vAHZq3DjSfo3F+H/ztHlg5i7RcmB2ITjkB99+aLXtzhNr3umvw1cpC4OzaZqHinK6ExHwbHfMQqW
zjG/kf9tm/DbRzNdCkJA4lByuQ5m52bpOPDjYHsK8vFxQp/PME/CS9fqIPvFp+Tpz1/u6sI+WbxY
GMmWvHVaLIwWEuWEZ4jr+IX+8d8ZucjF2r6tADsb8Ihjj5qM8vVuuHUCbq1jc2WfUnVPEgGt181E
cRy1Z9nco2v+51Xc2pztJ3wy4VqTWMwGn0qs53rlvo3ZXL0C8iqU6tTm7wx1hD9bvOp/P23OhXuc
6oktnkZQN/D2Hj/b2i1045bZ/3beNn7mLegCcHWxJNUWdc8nGNj4NTdtWvdYpdvceB3c2qCra/lk
6mItrg0tcNZuR7uiUGUGPcp06/Zce2BAMZOaDobxKdH1i8PcOHppSKjcBWrfM/CUWqBJcyI9D/W4
CW8rud+0dxE5zNXW68rTcXnO/+tTwfG4X0Cyz6LpNmHv9ut/36z/W91l2aovVd/mC1bH2/lnI/sH
XaF7WHfnEcT4ltk+sKU/Ltp4nloR1fW4p9W/KeB+/sKXlaxCGozqUAbCWOGMoVpMr4lo8IujllRx
aQe3HnG/EZv/ShD+3tFfO/Dpzk2WMcyzZgD6Gmpn72kMHdjkof3jV2qwh6z8M4YCoz9fu2sw3H+s
8sJf0WVgotuyd/C4vbXfNlYFFuv3+UM/+eyFfFhA4VqPZaKCLrm15Ov35O9dvnBkeltPmhpMRBo7
arXUJV9uLO76nf/bwMWd97x80UuOLRzi7YY0Sb1zkvzXnb/ZU98u9Z+O7MWl53lDlIEUFW3BLFkh
WzIfzMcq2UYd1xfQWoeAXN5bN95317OrT4fm4louWVl5rMZF0ZS/MWNs4Om5Qlcj85uvEnpSZvrn
b3o1g/xk8CKdE31e1U0l8Umrr12R1bu6GV/yvOBhO5IhYU3R3tnWLee9bdRvH5fidQm0tu0Y+sXH
daXizNmS5z4Sd9rO2i/veeSm8jDvJ/QdQDXLv9zc0WunByw01CR0y/zNi6uRL2x2qbc6v2BWdFcl
y3nFdx1QmbqpP3vN4X22dXkVTKahawhbE/gAfRobO9QGHo292qDbt2/9raVdXIx1NetOjDAHJrku
3cYgiy/F0UsUBnJvfsdba7vYPGetpLnkuIWeAWN90lq+BrwfDunG995nNzFC17IXQvB2/3VcdO/i
jKK2XRYYrd8epRDSBUPfFEM+5SY337UKJgoFUGDailSWdcnBnjNchKacHUyBpDZY3e6ryDiIkwgw
1QBWHA4ByjG5DWm9dhkIcdxfdolrXnzPNV8NsQqYxYinLyB6o6NW9eXP1/yqDQxHgGrH29ph2wH6
FIwK5ZpT6U0bZKfw9dz0uXbnTUv0ZytXswryycxFFtP1Wbayrdiy6YVCgyV0v36YCYmbeNrd8lzX
gBsgDfh7TRf3eWSCDTmHsfUDavQh/5q9bKz5VliloJBzia/vbkGSrkW4zyYvrnVHAbVabXzGwXzp
tLdZvNz4gJt/v3SMnw1s+/hpnxTlTmmvMKC/u0uw3m/jdfUZELLlR4+NO9NkY+sVsXq9ea2vlX4+
m744htrisG7tYbq1MZpk39tZvBSg6c3vociKUqbjMx0K4dPjn5d862ReRLyc9ng0ajDL1zttuhMj
mN5vTqbf2rcLD6J52TB3M4xMoDLVfAk+xTyyUiwLTFftOY9vsade9yUUsQZMXo7nXOLUSeWKlXTV
ZnEOw3IMJOTciwCDGebGpb6F8lvQr19Z9G+H52+b7uZHPx2eCkn1wrYdhAPZbcNeebLERrSNXf15
z66e0r8NXZahpT3rSlCk8Lb9ZrLJp31Cq0PODq1Lgj+buu5SPtm68FxuO/BVNVhUH23aghvOY6NZ
tuKN9PZWy/Zq/kU+WbtwYC4QyWLusLIJvOMzxnW3zwi6apSbIAK+u/UoufUhL1yYNUqTco7FKQsE
P5LOZ9PhodHUT4OwQpOPN/LL7Q7/4YT8NilXkpWSzb1U5hxQ8t3Tvzra04RxpT/v2tVL/ekzXrgx
0EASA61NFAmVCkhbgCbpL8Oa/0srFx5rqBpeuAxW3OVdggUn1/bLeGui4Wry8Wkpv/mncfTGHhd5
44Y3d1DwiK3YOtwC59/6YhceSoLcWbARa2lRcR8jW9uXtyacr74NPx/uC//QDllDtC1gzh/F43xv
nYbj9ojygjbsIQ+07LYaZxNCuQlAy/SWQuG1B7FDtoaSQ1CUp79c5if3pNsd8dycAhyNok3j1yn5
NRuKMWvhRF40Bi7w0c05r/3/WPcBb/F/mL44Kfbg2kapT5vwKmTvv0mBWz34S2zHTvMviJA3c0gg
sVgHrJf25dO/yJbFcTZefz7sjfklFyJuFLgg9OQ/vmb/sHPhPgpHchcNQVBrukkzPucsQVvwzyaI
Yf8CS114jX+Yuch6MEE0ly6GiwLdFUz6XOosHiuWx7bs3WPDzD6y67bJgx6gtXBdBu8tm2Tn923/
xOdvnjbXu9VjmEeUFR6Y+dr4pbs8zNRKO6K/VGaXPxLgICNS6XrcdR1IBFdUJOnifLOp/m6P5XDo
lnaJRT6zqF+Ue9+PvRGOVY6T6rR17Krl2WgnG8Bdd9/31WEEVYk9JyDUZn679rvMLZjfTFM6s+m7
aT+5oN7uvPw0ut6pn9SH1pppVlEVatoSUt4M0VxNg++V9aGkg7nrLDamfSm8uCNU3RdmS89D1bWn
vFbqtSMcrEeLl3VlQCaXJAu+xJNYDAtN7qpgqSpXnlrG2h90017jHroBJWQ6yOqbeV+Hk5Ovfmet
7dHwuiIc3KGO1lJr/MGwn6zVfF24CDKR71ZDfylqDLFUfbZbWvY2zutB7yBKRWb7YZxNJ2rtFbO7
LWW+3gDILsymirPZ7u/YqB2HUfOJkx/rRqRCTClY0WKNWJ1v5ytU6vqPJh+0qBfDnmMg3e7tNOMY
PO5qNaagY1cBaxWKrS5xfAOToMlUudNb2XIVDH0++rKT9q7s5iXIezF1PuAm9a6smiqobGSP4DEd
GBSDZuOhcdjwlLEGdJ+qJeUXfIC/1kJZ4EHSqqdsVMVhkUD8670NneuFDH7j9geZ1X8tWdtHVedC
Mq1Zo9mqC3+ta+473lL6poK8eFv9aEqHPYrcaHZDgxeP6PGruStzf9b6c71A7Goav1DdSV1thCvq
nXCazESzR91fO3XoLHIH0lobgtYFjgRVd6hinDqtuJsWsDhnzcGq1rs61x+LrD8JbF4xsEe7GM6F
aR4rIT4gKXp0RjQAuzzWTHosG5qUkvwceLk3HUxw8zadyy6tBPN7o3wdPTaFDVPfiTcmizceNAEu
o4m9YuY9sjLsOEDK71PtvC6uB3y64xV+02Xnrh6D0urdMBfNU+6RUJXgkF85D0nt7aZ1iYmtlQHV
QO9rjQFR2RtDm7JcpqTCHCopZCQHTfqFN84+2gQPed88GYVz7xnzoVnsBJNpoTd+NxUIGNbqoZsh
KGVV6ZzRr3SAyDmIpYg/cG2nyHDvuqAEIW0d6Ub9OLb2Ee+Z77WLO6vBrUNRCd5DsdMIroi+llFL
2IMwrb+wW8LnI/1aGO2xknI/FeWDlTc/nHE4TtaA+T7dSxxqRNIVgZ3pvmDz2TBQttWHLsa9fTAU
iUHlkgWs1hJ7MMpAaCIZevcV8iOVr4zxsbWdnW7bT5ky37OMS99oIGc5DgoEDHMEUqch1ro1Klr8
/cXtjmjw3qvW2kGW7U056ttEmi8U8oPhaDDPZ+0Agp+pedVWt4lbZ31tdDu0u/GJSVL6BSXvHpdJ
PVdpM/NzZ4uom9ukGu1U9V7imfm5bM2Dky137aKCvqRPphorH4QNe+mWkSL1vsCEBa2hKeLh5iqa
um1VnVqvKkKrsD6mqnizDOH53NSfXN1JWndd/bznaWlsAECRNGyN7anvz25dHlFcKfwZmP147qvM
Z4Ol45f1mKOl83dd8h4MuB4JFlF8n/t6jSbsY0xqo/FzImafNsM9W9vXaVr2Be/vS8PkfqOcl3lh
e0+rXlnbnTsd+DlDM6M84/uBjz+oBTmPen7sXZDCjiBbx3fwrVLsSka/Db3YOzOPtIkcCHeOk+OE
Qzfd8d5N0RgIc6bv3KY7ttoC8qH8nHvzHvi5L2U7pYMynis6fLfYwPyKg9dJA4rT7Z67RXukaKJ2
Df9eV+6JKTfqmTxINSTjUj1St06HjJw5B8OqaL/IhRf+0Fo4mR2LDNOIBruvfQqgWwjPf6rn4TSX
JJ2mufbroc78bHThEvL7XBrR2lkhcfix4mbhk2XmIbWQ8hrMCOx82FE4RmWYz0zzQjGALlrzVLI2
ULurnQKyvM1927MX6vE3R+vuZSvvqETAMoe19efWgFcfYsrg000rzDwZF02mDmIg97Oij5VYTl01
7p2he2ugYhxVxEo8tcTco0mRl4uvGWzn6Pn3rqQPY1eciwXzWh12RdYnQwM437WPi1enbaae3aGL
lMWRS5enTvTfCkdEujJ2kB3ZTzwv/Jytoauv+1mqYGy8MOfqaa77XWGjbLWSAvh04wl+pvPJQCCP
ttLKNxZ4V+SCIeJWMBfAQ7PxoyLklDcoqC/Q7xxL26d6+zY13b2n0ZM1gbjAs3cgTnoxlz7BO2jy
bXvIYuqprx6RL0xQGQiRPeorS8Dx8IXa5skttkzLPU6FfJSLAwbCug9GY3gfjPmZaOYRkCxs3IiA
h1jZmo8GrU4kt9Jaax7pWoe6Y8Yk715LLYuUxyIykRAIkhKwSXGHQe2oWpXye4s+0bWvA5B392E7
iA9ddTu3nncG19JcMxK+kv3oQSKOqR4Y6TKsJVJpRCVhFz+MUR04gyccSs3xy3njfjGcc+VoO+pO
hywfnzTF58id8rDR2IedeVFTuZ5vVlVa6+R1cEApNlGoUNoJrjJu/vg4rBUEUenPWtQ7unpnp26j
XnnlTpMkMcopFNoCEbdsN/UQeJfcTgZPezIkKA7n4qQqI8o0EjkzfFLefxtNjPMwlJExNkL8viN2
OBTGiSukzK36mpXy3qqspNKlBJWg+UxG92XN7F07FY82QIW4BC28E8VvW1s8yRrk+xZ+relA+rwh
kc51GpOOfKVuXyEEDXvNBMjXaF8x6uWPniij3ODM97Rmv2TTz8EYvs1G9yxhq3GMN2qJWFuGNkJc
Kv22owOgd5CHMb0nrXZ3+uS+GJm5xzDmY1eKx5KLp6rG0hrnuRfmE1mmJztXz4tGf4y1A1TOVDMU
d90BN35YAKDX46EUetzrYxkMXPzFpRcOs5ZhNHAKlmpRftkXR3cUL7adR+gQ5b7VTrvZZcJ3xnVf
NVY0LK0WCt15Z4t6BAUPxglnEZi9ubOnApEve5xa77wK6fmuzFIHQ7C+k+cRWGzSglQPs1pyH70g
SHZPj4LUwPjPz4Y2Ri2OvOxW6tdr91J25uxnxrDvBKoTAuXCAto8dpVaOoqfc9cf7Rxf0iqN2ENm
7Wer9zHMWTDqcBFWfiI1O02Z2DVy3DfUfOglhfwYZAHg7RfbTdlo3wNS2wXEmxHLsjtLOnGPPzBU
xK9sIynWcd/R5V3v+9RAdc0X0xQ5kx1RR4/swoirptgvwB83owEsWZHv83x+tVn9aOOqAKikh17X
JosgezZag9+P/Cg7gqMz1I+IoqE5kjsQZzzU9hzqhXFYVZ12BRReVI/ccp2nEJlbi98DIqpWnx5z
Bz7bm3cF035mdbb6nt48S5uuvuqBFhLZNzr3R6bReGQjD7iB0KDMlPfN3mBQTYY/bmojZKZKyKZB
3eECrfDcvYstGdNJz5DTkSPLkXi4TnEqyybO8A9otsXCNTNw7WliO2Mq6/6YDZi+a6bnAmOy/uQC
N9yBlaj35Enj3r0ryhfhqhhv/sMmkpMx/bgs/YPMMAftKbh6dWbunIxTGztDm+Rek1RZ/sAFZsSm
vK98JMUPEmnD3Iof88osnzf6kfYgQMod/dBy+5sYEI5NUTzNmpWUuXYwKzeGM92N9oRMbvxL1fNL
Ua1AUXnFx5SrdzYjIyu1+4JjP+zeSRp9OmUa4MGqYk/2VP4cm+XkzY7flEYVkhYz9N3YHnrTO3uz
9Tx2XtxrIiJ9B+J08coMGk9gFGDLDJ44B63MmpYf0iLRyOUPQuqfM3DpofBAGzYgpzf6BaIHlD1w
i86+No1nOltxKTrQay53FjimEDHkE8RjI2FlZ32pvgy8ChUjyZi5p2ZyD5jrAOLEhZPUunetgxu2
2wFtzSadHWBsODs0VRebvcf8Qa3ncS3LUMxr1C38vcwnGbmURl1WHxmeuZ6Wh5ZeP3JLfAVmOlQY
eujrIhhnHlMbb9TcXMK5X7WggZNzXRkzMcxRrXFEEWOvm9Wj1lQ/i6L90alqDuYpD2wLZfUJ+Y9X
Q0GrGbTULLSDZsCfWQseTRkjb1TLUpPLb22uvkst2wGtDXihhMZWNrwI5GPBOi6AURvC3mEMjiQy
a8ZQrvLJBdtC0E5kDkfdHZHFDfmxGRq0rgybhLbmkQgcRSSF2CeC22it+D/XeeAOSFnW2cYMeenq
SWGZQ8gJNmNUwgNMw17TqiwHH/9D9VCvDH+24JAslK2ialTOLsOF2/VVpR6Hap39hiNsKTdDxHF0
fKscmcJsduSo5Kx2YIktk2HB28fFOzNabM84VpCLwBMdqpO+dNwhajo5+dbIs8d21WdICjjW0Zs9
JFSd24RDPoPbtfKW1JYanvcj1QLUTrfvuELSF62h7T94wGGtcwDaBMhE6bYZYPO8O14XZ4/MFFm3
+80YSflaZVSEvepXPNYWFpugY/N1nVc+6Nrg9vVJYSZUd5fQpW0fe6ziQS9Yf0DyryFANkWQocHm
KyhbBGufvbJc4A909rzzXGqGgupjuOQzhIdL8tWu9Tc8lL5pM2I9IpKOpz01fTQ+QY8xtDJwiroL
gaQA3RfC/467Y7s3l8KflHsQXi6g0TGeK16lk5uHfaZ7flPPd4W5+KMpglmMZgiawT08P7rOhXEn
Vp3544oHhau/6VVzqChkSwyax8JDfj+Cx9lzmF+bFpIxtgT1LJ9sOEjKlzvNkV+Ux4MSQ0t8oeFc
GL6joH3V2PGQue+qq86mNUetshOnxBPDLKs7hdLJwLukblCStbI9z6xjXViO32puWuXDWSmU8UHj
6AgSw80i482+OijbQELvPR+aHwaVOwlRYUK9g1P2rY80dI3LRn8pCeoMi6qOUlqHwkDabQM0x6wu
NAXUiLkOgo9xiRrWGQHABx8z1R+artze1Cd3dPaWJh5mZv7gstwXdCPsgj7SmN/bM1RGdAjO4VO4
SLjRyzbcOugbsp/5FLctjbOt6GDgZFoEhA44UV0JwXGb3NcYIrNz+R0pTbyVd7LaAYu+BSx4Ea8N
9FFL5/taT1HWsbR10eGlfWjZQzyOLtJn/DGpI22ulHpTqovXHK8/Wd5ZVEtJUd7rjRONeX1Xe+4D
HduTEG00aOtOb7OAmsZ3kxYJo9Wz0zSx4wJdpOtI6Wjk2sUZUTmdZjsUTfulouJLXeup42bB0mdR
O9BkRK0GD/ayT60xj3u6+MY67+oti8/YGFVoCqJW1z7QOT91jvbGuAwGvH4hvfY06yCh63sfGOwP
OmVAx7Fnza6DbslcP2veapTjTNqnpV4HjhzOkGy6K4dyCQF4/ZLhXaw8GS4zpvrbSh6nui1Aw6p+
ZNkSaI5+0g0SWmLAR9Z2EHM59sV4Z/H1e99VB3iNn3Zhrn4/6Q9ULcd5rh+o0CNQRYbSWe7F6rzz
HhOYDeKwNj4RKfYUjDMu00MpUIiq1c6bvMhslienne9UBq/ZEbWfzQopO6ZRDLnnmOvI4N/A6/JI
GdkhdB87bdBDu2wzX+emhfuZY7KKigQ8WSEt2rBrpo/S05F8rjutlADbymfIVdytJigFVN2kjK0Q
sR6/gofiTRH3fu4m7msNaX3DWSi41fNjVQxbqawNqVbHChOf/oJmc769pdDcjzMl93gQoWCY9Ye1
RyblQP8FGbPhe85P/LszHA8DcZEHJJ8xJSIr4mESWxJUnko6Jcqe08VEvZ0ue67MYOXaWcuzuFwx
24luVCz4uCkSjseVLnEBv1419rvQJ99reeDUI+bjVvPcZSgH8vIOuD0f1YZoXdiukChJjuXOrVTK
EUM9RgNkw/seNVNLOV/yWg8L+Gqf2f3rvKLtoNXrseDOX4ul3XEB2emOp8RmzwBfhZ1rHBrzO9Ob
CTkhsta2TU1H7oo1H/wsK/HuzNogy+z7iUCMHL1YkBY6gbE64VhW0O8t3kw63+VsSDqv/Ir8DcNG
0vhYR4egk13f84zgyhmPdj3srMFNMiZSYmRxpUE0vTQfLNUOvpZVqZS0DBoF4LTdIBCb8gHjRQ/2
OmKftGOnRgwaq+fRoSF2iENpjZwmSxy4EKmpeGTV2bvR0DuqQy2Es0fe8FhHGPeL1fhqWl2E4p7y
PZejF1I0ARh6WvgiTn22aiViUHNy8Oh0mP1KcLp95ehH2Q+poNaODfPPktRRz0nsddBt1fBHygVP
vcGh8GiMsTiTCP+8PXfodhi2DNwCntct32vkr3MLYUh9vudNd1eaZFcAGsyyMkQWG7cVv+Oe6RMu
JUhsdIRjEXqyDkaCGy5BoYRE1a4nuB078ZA/FUzEng2YdEXjjuuHooU8u8a+WJxF5WRTH2y0SCU7
HdxtOTs7i3wTqwxrWt2hAHU/oSRVOfRQG3WEAn3qLl9Rnn2rXf1dx4PFGPlz39ZIPdxHg7FgXCSk
OrGDou2gAqMFjrD+YoX51FQ2kg+zicxqtUNql2de8x9eLeJ+qTEf2Kljkdfvsw0tPsnDZZqeavtp
Yt1eZySaM1SBbeLGVk8PjM3fmrl8VASpXb8mUhO5X6guMMrmqVh5UlpDEckMZTjpDBHtyzRbONDu
6/jVJVkIKpNILtXJsLGm2ltfoWF0aMGPIDNgiQgqubnU97ph3Sku7mu+JMxYXol6qipgq1zzgOGl
A/e8qGzJPtdAGTPRkxpk6K5GYIGp1spANdSiYjVkLCEt/qjLfiinCa0GQ6VgCo8y2VYBbbrF7xnA
mTrKwHIp4GfxMl+7n1nJf7AWcjIVYk3p0JSgHIxThHdM69ta/7zqxb535L4tO/yK7qWYVOd7XRlT
ZFrj0DyNVt4GIwOfFyRap27167bdoS+S2jU/2WqIi0F9c8m0xzwiwb/sDvPshHnRRTMiQNeCZ37V
UyY3j4Tb6qoTsGApLfh95sIhuPnB8nTUL80kq1SCQA1gCt8pZifcdhJGmgaHcfmqZyJscfh1o9uh
fHeEoM3dXNhRifiAhCmZO1D6TABVYxgwr8i5ba1ETc5z1rKDYFWK3nHqoNPkuNqRSd2XS4mycoES
/3T0CpkaSiIoIUFfuukovSLsSR12WbGzFhQ1Vw8P5Wk6to58G5m26yptP65DahjIFW2HHXKJznEF
UfZhS3mAMHDlbhXTc69BLNVbHwQ4KB3o7jQuWFEN7WG0kYbwLvBohng9NAHIGtJ66LAP4w5Dc6mA
qEiJnhFaPAUUxJeXpRAvwK9FmpsfFQFeFV0D8Oj4zVxF6OGdSxdYeZT361zzzcLeScyjL1OBLep3
eo9JpV4PB/QcMB6gPfaTGU91pXwi85hQufjoHPc+KazILsUP3r9YqOvVA66V3mLjcCZMyULZ1Ufd
W/8yl2wHygAUidoubi1QSjjawUCxgog2kJkduY36yTjZNctyYFb+Pxxdx5KsOBb9IiIwwm1JTJpK
U76rNooyr5ABhATCff2cnEVHTPdEv+jMBOneY3cq6J8SnNnL5px9X/wT0ru2KcdaQA91NDx6KrnM
1sna1UyYsxGPZ+Yvb16qOwLgLpgH7xSBbZ77IH6QxKnwnBUT1rVZtJdmir4cMhYCi2cTdlElN5pb
Mv/XcqiqZoo7OpLnKFyq2Fs+lbLvk1gqStTThDHXkx8tYEHoGQ5r6zzVGM6bua3IEjwE6TSCR4gK
L9n2Euwl49MNHapXrYbTEgwHseASBtYWqfSM5ogaU7fduy1mHScwD22alhJNLWundqmcc+3q9w1C
Rz9uiraW+2mcMo+Bf3Pda4sySAW/bEyCWwJ8KdoYtlp/16VAJfqknNd+74Z3UNDDi20Ab9QeCLP+
s1bucXZwYrXeTk7y9w7Dob28oH56JKv8XfV4MM3winoXQBtrmdQ3Gk63sV2u+P1f2m77GEhTxV36
n5YNLmV8pGALSzf+RescPFgDP4ZIuV0CdMjPa+6I8aWpvZulbYk4mFKszplMLIc9KAfDsF/iTxU5
JcjYMhS4S9j9QofNFIG53SJz2OcLoeRPyPhBdhhdfXX2oCvy6yUD9YG1XCKt0N6QmPhkaxLnTWRx
LfdvM18yZJk8chvliP+4rnV468btbXKXZ1yjj4BHMjKYJ8/0hdegE3UFKN3GfdnXzqPop1uKUrF8
UZheIxXva9KAHUJNZjul/1BR/ozwsJ3E+Oq2zZMziXMQyxlwuXcbKWW568/pbsP+kDmAjmLdnnwV
HtUIdHNa5mnPNLb+ofWqdqt3NVuyACMfucfRhSqf4brNwFycFZueJhebjg6PYKVKq4GdUwT6bsqp
aIouBLkdMPAfpJ2elyDYBaM4Iw7wJDAlr43aC2dzd4G73ubp00UqiEcwaXA0SdJuqdjgXLHZvChM
zovGN7elgIT0lQb9hafroxuluReRAjmRl2SVBZvZUfNegSxKPzkWlll7+dyvb04dPDpsKHxhsw7/
mZDn7vQGKKHFZ0tQ4zsHu5DZwxDpf5K5Tz2gjy3F0TlodeKNPBnsITijbyixyNAvsTcR2E48I7AC
P0mE704TOn4SXGirU40YOih6/jbTP4/TfNlS7xwGVIHQTCstxj+/XR6HwCnaKLmptQENNNxqkLSA
HJN/kesAB6TxEQHlhSNX3LMkT8YGyLVbNRpwTMhSbLcSo7Ts78tkBQPsLpmaV6DRFefLUzd6e81q
EOb0A5E5z8JgK6JYcXmKlXtJ22fMx/ns+qVQIAbZXDnMg2RsQFkzMIxuUfnQOZkOQMZyr3DCvkjH
7qWmHKOHk2FMKN10vA44uscB7k3hOX+6ZgDb/cc59N+2WOZeulzSReKOUW7eEnZooaKQLru4bfS6
0fU7DHip5PAKEdGLr8lX0qdPlnTAYOZXofjeCJ630icZ0qKfhoZgtk0fsXrve9YdRM+zlTngFIK3
3m9+/Ci+mQ7ztXGjeR+DMmvYcpkU7TPiJEfDdcmUOXZRuhOMnlY7HUdjP7aRgr+fMp2kePOnO25X
ICmu6nlcQZp4qKlzor15MGx4omT9R4PklPSYCjlrsnFzf7pGnBpcDmFvwF8H+JfCcgRVgi/63xiE
3xrPWrDQAvPBp5XmwJ107+F3Vb1XrdrHs0kwupgi5cmxGchfa+WVhCCwqX201i1X2V8nSqF2YDdt
Wo5vh+EfJtCnYatLg9zBZJfQBd9kjzYQHwIGslsw+qWNW3gTSxAemlZIuUdFRPfTDi6IQh+K9B69
g0F3nOfh0BEYH6kXH1SHULSpPTDRgfeLzMs6Y2gm/hl0PziZuoom8K5sfh3d/gAG02YSnxrNQljg
MaVp8ZpOcPAGcPOuOCVihL97uPb8EMpRjNdOm5ZdEB23HtBluOQNCV9b8W9LQD8Cjl4RSKRBRwdF
A9pxQQqc68pHRYdjJ/Vz4zbXGqxBT2es82ZX9388UvBsQrPN1XMrx4cg0rkN/IeQ0R1hHXDAFq4C
Hp76bnsyIyujMSxrSvJxij9SBAqbNC5Abx5VLKds4PElJukCxc4EoNTPQECc2rGroMk4dtilA76O
u80NcQb2wS+33mmZ5ikDL/Ex8OW1D/nRw3nOsLkIJBmG7vIgbP3U9uCjJl1NTJVr3bQlSfvbpGbA
Yhg11m2nMNNHTnwA859x3VUD2/4bar4XNejNENnUc7rf6HSobXsyGJ11MH5FArSn4Q8DEzkZU+xh
+iDw6xmZPsat3oGLOmjS/iRhlNUU5ZwiBNTnD9+TNg84WrBZI2IG87/5UPjc64xTwA+iB6LdfEs7
8F80s32SJzP5b+tUGfqgq2O3mqBv8TTa6m10QvbuiaX1P9eXT7xjFTqAc0exf9Dz35QxpR/jsKjJ
3gR4lWAOshZl3i2vPGfOHSKfQdm/B7j8GfjfCZStBZYYajJksDFhQEnw4VPAJYO780Y0c9eiiKV5
TRpBS2mCCpA03kSgWiQoEu+zN/qYeu1vgBPRhBtYnRgPSju9kGgoZ2o/pYKxxNijN8dNrtzhWLMW
oAACI8Z13/bYk6UHeA2tfho95J53Yn6QT1TcloEePAC2vpFvC970hmAKaJwibelrsDj/qS48khrK
laaGhywEIzg+1AOqPR1denHyWpO5msLxNIdB4cDwYjZVDnTCY7SS6wqmZjfy+KSiFd/quhugWKnT
BjhyHH27MduP1ByW0LnADft6JxM6B+rvhmRtDB/sFOdhY/dcjj/YGY/Uc/feSvYrVs1xHfeDWK9x
Wleb3ioa9dVm5j2WEfQ8YvStJdp2zJ7hf0+rgIaePAarKFIADdT1/szEb7Qerixoq61v9nocr56K
jzW09pAx/dcQp6Tz8h2PaOzdMGxHHPxJnM09/Uyn+N1ZQEM13i4BTEPD+jFxxc5uGxZHVSVu84gd
5smbkKpCg4+ZoDzRxTggRalxYgyh/wfl3UHFQC3quIz9roIBBrvdVPmpeEhxDyNAG7ixRojA1j0N
dX1HpI8p00VKYqzj7VGpHrjEzICqYxgx7tGx8350QL2MJsB+gzlucHIIeXbj1gOYAOgKCNX4+OpA
dSabKeM1fnBDddjUEO3CFBc/AMQTFcvNOnzXyvDZwI+swIe6U3QhWKbXsd3RFLwmaUrG9IGQ9tGL
6nOPA3P014PtAGtbyXc1aJ9IDrm14S6YsVuN2qhd66vH0d9uJgUBsRh+8htRegngdrVigQNDNMZL
MTS0EOsKFNzgqWTie8Ci4i9TThONQEZZHwcA7VMfFQwcbmi8t7uOBh+kcpzmUPvsnGrAfwH4Nz9e
oD9sl2xKnLeEog4p1Y+TE1Wu2nDC4BiL1vCH9VBSCo55o2tviKL9dvSSjdKB8DbGNohzCyQzhndW
OQM5jHXcAY6ad23itBnWrHIQAcIW1K7r5ZkNBphpUEq8cWCir7FOyh4bIfcbBpIQ+Os6/gRjWqwO
pFrxyE6oOjg6M4AKZ/hv9ewpbV1A49hKne+FmUIIdQahdvZSjkEJAWl2rnQET3A8FwojqByanEMT
ECJ3aR/FEZ7Ce9eFmKs0ca+BXBYsckDutiH5bNbmZ0pQtgqxIOX2Gq1/0JAcPQcKMmcs+BAGlVBR
mzWCFKtuihVX6WxgsXbTPW5xkGX+lURf3grKX6LbMugrMY6XyXUPw6bLqJ33vfYO4K0PCzzDPrBv
zd3K9KZAkeOnomvlz9MlTZcCnFExyukBgNUtxOWbzbMLvh1v0szIt4EIyRAUaPiiZP2WtRp0iRJn
LgnGh7QKZZc19zprIAhmmPLZ0ALk1VMgmhSvKAEXmyIQ0taXecKjSut9t2K7HSQYiBlHWL/zt61o
5Fz1qSqV2PJmMLmm+AEJ9jLsTQpRo/cgMqcFOicRehtsHjApfbJgRx0gHjFfL/50l9RwvCSEfIV2
vsY9NH+B12UxbzBSi5dOh/tkaXLP4kREmMtVhTw3g76BT4BmA2vOgOXEwX0kJ4pBB6oaLEus3T6S
wTxs2n11ezePVQ2qQryiVPwIbcJ7t6XvHomuCueA6YZXDkR6a5tiHi30a9vR6cgBAgzgXOMx0OaZ
p/I6erCTz9sNJtAvx+lfzQx8uUsOW4hgNeCoPYW1nTivCb7uzaQvms9h0XdY7aHk8HqIDUFZ7Bzf
wys1sos/QDEeRC0Iq+1ooCueARtoLzynUfgAjPO/OTQyM709dlS0O52070i2hxQpCfahdU8RYwfo
AD6n0PxzBnMOp6ncIqQbheFp8Mhui6YijZxnS9ajs+lzH0iG2WX7jRwGdJs4+2SaD9ic994I1XLn
7YMEZLZKohVXOaM4N0mKJDdAui70cDQmn5sDHDjiEJW2Oyu9GwEXpmNoBiccOK4BwL4EZ496x8jR
X8NmCqbYgc3pIYHGK2GDBjEbLRmXCoIwqx+CrT4uFoawFDK63r+hk/eY1kD1YI75CVYsIkF60GZL
kc4ni145e2fbKg1KR7v2F6JbqEF5QXSCb4W7fyEnGMx0hw/n7v0lOPoctqRtOdQd7GaT9j8bpq8K
sik29x/cBeLLa3WmsfkS2ttw3M8vXZcCggI3BR54SAE2ensvaT64Ve++gC5vNSCQxRj7JW/Wr5Zj
RAEFP7gpdj3Kd/19/W/Cu/B1UjcEz+scEQgXxbvnHupQ13fzWdVfNh1fkXp4dXDDm6B+jlyaj/ME
3Y96EUB9ZyMKsJOHrmeYf1Lv5Kz+tV9dxN0tAcbKeoffCqeC8CvU/7ZnnL37MY6jQnQG+mggn+s6
4kxVwU9azzxLVignpj6sDPOAbM3RFTLaK9uAGLRsviw4LOpAPSyDh5fPOY01fvgOIWpsNXm99btu
DU4OI++tGHvs/v6DruG51/pGHMxi1GffA/dFEdjUZlxNWPw3PJDYuLYm+WkUBY0KYZIrnWjXLBr3
ctIDmU+xennstsjGAIaPwSPEzm1povc+JG7uUQfnJ3o+wEdM+9GTeE7xe/KAHCiUOv6yPkwGPyVX
1cL6yxBgCR4W8Zt42wXgzmNNY7zyzpLRZTWIosHbNnnhPoDiZscRaW8FLm0G+WDfAc2P7C0Zx3Kx
+uTS5Aa0PditQfO0SX3Dr/vPCxH3N6WHVuGDABD9tENXqJAhbLN/wSNf2KjfSlu7BwNBios5HisL
SijaqHtkLv5OGnJkbfyn2voNwh9ovAJU2k1+9zgGEQRXXZCrOjx6OrpAhYHQCqJvTC+4gj3ENDem
dIPukaZY05RTgnkroSWHxg8MJLq5J5nV0cwK/ByXLkC11ahC1HrFoj8Dh+4epKvQXeJ9oBDurxlF
oZdgP2KxqQPU9G4rVmXUpEa4IIZPQDQDzllMHomESozmKoE+eFzsUCax8+7Y6Lwx6ITI8J2iIjRL
pGqg20kqaZ3XIGperZR7P3Y+oOU92xBDNeSpQA6oucULDzOrsOC2pHd+6lF4OACjm0s5iC2JmQGk
YZTjq54yH1xCgDxW2caHpXYK6iaVP3V7jydL0fob1L5GfdPe28FJvZ/1hPy4ZD7W6KjK8PqilHLC
W2LALcbLerZz00Km7Z4Cd3lhJswZNY+rCk+19BHOQY7t1rwhCfk7CsAk13o9hBZ9v0P4JOXmZJ0X
V4IKoCPDCH7wI9VQpU9Q4s5tXbhM5b7L9pauR6/XzyZEDIU7PRiAJZlY7Vn6aEogQNqGfih73fwG
EFciB5zvGK4Cv+5RCErbzHUmXNFe/F9IsRDiR4LYrzRRtNsw3EOocmOzU7aQUQdxuPNXcqy3eM5Z
ot/NEH43SAVMpFPCkXNs/bpiKz/YHmq3xlYuUBpAdG81awA1THJXG7w4SRxAtZSeOhdfdwiJrok1
wLUWeogR4giklD95DvrS6nR7djv/vCX8S5DgdREtZnnVPdkWtbB+VK6L82fD+rszWOFVdBarECeP
YO+m/GUBymh4gEQLG87l2MZlKyJc7Pbikwjv6/DNovVIIn6clftIAeD0oVfJxUf8ZRdlOsTs6aXy
Yxrupqpg/SJifWgaoDZL1H8HWKDz0FPDk4Av5bTq5WclrM9Vpx6h+HTzgTfAp+/AjeigPswMpw+8
xS06dtER2pMmW3DCQ/T/qldxSsFsdfXwSfX6Hkovk9F07a26OiphCAAHOLsQUnbe/AjTx6ldQDTj
Ejr7CYXPV71M1vtcuu0C+rsafPFo+/iKvxY8xPaVd+GLsiHWkXbK6wlh1PP2lnB5CFfoW4i5xu4S
Zlh8XgR0p6CJH3nLsS94bRZ24YTzuDmt4XJKAXPP42YzFXSg4pI7MIs3Z2EN6IIZCuL0cBfdUBB8
qacBU5I6h4BLZ/UKHyafYcIUAwszYqTB6aTyDSzNTtbtH+oAvzXbkIO84aYmbqOOjR+DhvXgSg2c
5zAC3hZghuxqDQ1I8DgTKOsidRvuBEvg31c08dL2DE/RXRECujFMnQpKu5etD09xyvZEdv+1dPrw
GZP7reMioy7/hSDqYrm307W5ckbEwZE4H0Mqcui2Rmy/G6rKPVGqxL5pFZTbEnxthlUBVNaZ7v13
WK8ChFLUOlN4zeKAvrbEwSXjgp7GiexxZy+ZPW4NvBScXjay7cfoTkOo2xyQ67gE13RCTCg18IYk
MDDF3SVtkn9o5joJ291B43ftgxMdw3xspte1c48RwPRSbuq9S9enmsKakHion2oifz/RNBLZ4NfR
HsDOTcoBtgTwACf8jl8wjDwCN/8RHS249p77sQXBGDzPcjgg3BNgJLkmuv+dOD9aH4eyE+uXBndh
1q04boexs7uVjUfay5tdzUMvU75LuwEGhdn5cAHd7lBjALPAgocGlp0qUFu5+g6Yt168mZA/rt1d
2E+mf1ju3pSWx2FND8KHOpKsYOJ9NebNnYjqgrpyPIKLcr41eLviqEvLaEVdBRSmfba6GNSodX9g
tpl30hUnAwWcs41IBqxZjfgMWnnSHKdmPUKhUIq7aBIIHpau5eC46Uuw+B0kC0llfPOoNWKuEnGN
0TiYTdj9OisOE68B7NtHA29PBiT/Wcz61BvsftquhcBm0JjhJ/ScD9737140MtzZ/smZwmyI6IvG
8whr39KU6eKUjkbxz4itvt+iAvnVh66zN3db3rFhQuG2wFseuL9mwXM4RBdq4o9EhhUoTpwamqPU
Cf9PY91zPbZQAzvhni3zCSjzbUogsxoAE1A74F70DwGbKrqOv7ODsCtfw87jKvZARnJM3L7gqyp9
mvxyFK7votpFMUOPOgErf5LUAeRWL+kBKqqL2JpvuPj6CGmEQjlf7jrsV4wLISaoW0DsfmmQeoQi
5mzuJnIfKwsxbxBmRY/eIhL4EujBMh7nvHWf7eqHQFpEk7sJ5pAlLaDd3ENvd0w5nKosgEttCy9W
t3+pBPE4omalD/HR4y2+wbLxpSL/r52GCLIYKEMg/jjUQyOysQW1RbfkxW2QLW2nl2TyT+FdPNjf
f0irgNSKvl13AdSNWcrIHi6FD7O4D41MfoCrBLs2HQAucXXXjTeVx6kECbDmvTcthXFMd+xmOCgx
OMfEG3aJw18RQlWwZDhvNfS63hqDCTLYcTC95sTTYp/AKhbNfjY7zXcERybBmg7H1j5yluMy/mDx
ggGeRW/UlwPmSbyPw1RCHnnCHLnzKQ7+NPTfdbu9OXjitQoP4SgxIkGb7uCix3ezj0NyEVD6ZQkN
qq6RN4hZXja0urAgPHYrlAbSexA6+ZFTXQRr1AGG9B/aEc90m+RmA5ekMd53yPZw5WtoZpyu8sBq
8TW08uRgrHGEV4WrD4OqV0CEUyYqfF4b+94PYQVA+0EHDfhW8Kze8sS4LcY4fZOpPbURrDMQWizp
WLgNUF1YQZEY2uzivv5qavcC2Pip9uNCpBzzn9hJEQEHhfhsS/JgtjybABQD71n3Sg3f6BB6jreg
auP1nxvzE1xCp7nvStO2EL/2BZMdSCnX7nXilw14sbkHu7z4r6EbXRTkUnAUfraz/h1S8g75X2UW
/oh0iWJeKJgc3V0tqqQgKtoDmwGuCpuI3951+Z4LavGuXIbqNwkzZ3Ur2td/zYzk9N4ZD3BfZp3g
DzUUbTUHX4InljQ0I3537FVS0gGvPfwe/QyYxB8AubHu5gv3EK0QKmwYAVANiyQxtz4vIBGzeA4u
th7Bycgd/v2ihmR6E9iUR5dBq0hP9yzICsQ6sGH51PXttyAbaCmDIov5BRq7V03D3Fv4/wXRliGL
qUve1qg+9EpWYd0eomSoALxezayLO6AD9wOiol3/yFNYNCkEF9ilnwiE0BCG/dds/VkM/TmBUhOW
jCKyPpKEg6yH1hquRoIHdnnbQnWCj+85IUxgVzXPUdKCTk/0G+nIC0K30BThNUWEEylfwrFoVYO9
857PzguHxhU6qCvo5OFyDm4Sp1DahZfOgfCHGxjKZSTKQPEApiv+7Li4G9ag/Q1tC0sbKxeqv+ax
+eWU4uaQEKkqEj05YD5DgCJ2WqtkANKxja/wzYJwA+KNyrqrm4oDbASHJUH6hMSBB/VyFXUQBnsc
5ldad+LQ4upaNCKHqZoh90Wthj9hGdd3Ew3+fIwzZzkbGG+w62vgC3kEVjC8P3j1vGuQaKiQaykm
tUefp4QHeCq8lW+ZxFZ6WOMWE6sA7kw76CrBDIMjqGP2K62EI2M+JrbJ7STgGOZnF9JcGI0w2bTt
fw4qE7EQfXibuFIx5YOMHrwm2HK9osnJGr0Ttv8BS5OHLvoyoD5xWvKWumjaAb65UQM6xQcdFsgn
2jil9BDDtjbgXkj4zo19b2ryKBpbdrQ5w4NSQgYJRQ0uLuLxatAJtiOQIHgKC+ODW7eaXloL2xCq
cve2lSXU9vvag2d0I//NgXmW6XrB/QhvFCYU+BsfUscBeaLAItPaVoLxX751LzzsYKZaAVoNg60o
yCKwIYjBapSpoJV9xS+IuZRAFKLG7nez+rxEvKC474yTtDsg+4CT6RVs9e/SBs+thwKF0eK+i+DP
HeYcK2DR0uEDru0l0836a1v/NAGN7gPz50oisXzUZS/DHDb5XRD0B80JnAIrDlizg+L20NQWdCh9
mBUvmxBiRWuh32Hela7tl6eDnPTpLtjYl5uERUTXd7aKG/t/zZrs3nCwfw9TevU1Xup4+AoHzMyK
eO9wkYe4znTpS3vqgkbdfNRh74kNLoBxXlPMvxynWmZhSAdiBFOVw+vfBsaIQLd75oO99PG6Y2a6
kMY8a+hDo00+zi5m1sjqD0CvR5AuQJoDfSGi3jUBZF1kwpgY4l5ZF3PGPIy33nf+S62X08WBhBYv
mQtslnorEGIN4ZklKEPxf7SEvplTVtq7t4gCuoVuEyQNVP3twrpT2tewu9Yx/hmLe/yhdQm3BN7U
9IHysBp79xaO5NogtjS+A1nEhFesd+Bx7QQqdMDVR0cUZ6LCrR/hOWIutn4zYQ3D0qjjT8iyIHrq
swDpAhDq3XNpf0PQyDDQPIm1hXNq3TdbW2lvOHcyfmrC9YDsmX3v+jtmkisf0j1cofelN32ZsZpk
CbwHBiAD7ZMJ97W5LHA1j3R+FnV7ESy9q1KqeKGwagT7VEJ8bMPTwtNDOPg7s2D68EJ6c4UB3ocj
wEX8C0r7YoHtd4TkJTeej/98CMUs9fvz6jjbQ+1xnc3T3OdjgtU9phjuIQra+yPBGQCIMQLvAddT
tqiu0AZN6CHuuAQ2nEY1QMJdCJ0b0N1EH5h2/iMGEgfMTzbS2Qb7DJzPz8bFL1IDiof4pYHsxClI
i766lIeHOYUBeOwf/G2tD8lGDnU9fQ9dc5bJeIua7mPBe+eHDGvw/ICl4buvp8t9yoZaH1tZ6uxb
UFkSjTUNg2Ojg76vw33tu9t1FvS4Sf8MFOVvc7ZLzFYQC92TEks5TzUkb3fAv0vdEwFMG3nhjXP1
atvhGZFjryIC970oDL4dogGEhZNpvfm+s182UYK+gQKEzB/tEMHvNFUgSq9ygOKRdxdK7M5BAAKw
XcStSJDXCWwLQE0vjkHChBYXLsSx9ZqLUMHf1vLPeJmK2AKWs7NnD4FJrxA2HRessJ1HAB4jLkbr
Eh4REBrgv4bF2QEqwdK+VvXY3MAAwCvhzU/JqvHSgk9E+J2+21KPQ+t/UkKOYgTNL9MTT+1bH2y3
OgieiY6zhIfFPDkfppWHnihoduN3k+iKr94bS2osWWj2mPqn2aHdjkH8TkD0wnO2rxMIymn0r7N4
ZNK67GIU6IWoHaOwVrjTt4m946CiF7bKoxs2j0En9srWoIU25ALIPKjhNogW0KgJAH3qPrt0eVcY
bCDdFfA9AtOLwTIBhztNEf5Yk/ZYf4Krh45IoRbI0723NKI3NnnfVnYwjoMk3LCME32HYob+l8TD
jAsBXiYESawh3P7a2p/I/aHNkI+yAVOHDvUEwP4mDykSVRaYHmjPIHdB2nmcHAMF/2M3H9ItcDKg
PQi3AAcTkhGj+doexyFu8fPasg6hw7QzCC49tdCOMXUe+sQ/G6hPD2jFhXMsGe6EXX9sR3hVfVjS
0s6B0ZCw7x7OmAQHHkv4m1CAS2WKUWN1/D8/nAtOKIbC8YB1M8yn2n0FpEN3bZe89tH0qAWBPpk8
Lhgf57m+Inm38HlSIG4qOYajh6Juf9gJMfwIuEkzxwc25SVfTAC96/k34kCfSAByzdOP3Zgc5bh+
+mz6lsl2Wnq8XYEwr6zWz7iq/21seVUabjlmAd2Ep5HqQvQIVtAwN2pL9xKqNFCIWTqpJ8cMBXHH
CIbfuLQBva3btHOI+lwCfvZWdV1Dfp7T5k9H8iMlvEKuwguxfn9gJCniodlt7VDM7vgbNORjZvNQ
cYs4sNrcVp6iE2FBwm1rCt355eAFVQ9/AuJfUri3vVeXjrmEXTNTsHSr1ruh//ihVojjNG0RMSAL
ai7GEYZygAhQte3tNOyFWY6EdP+CAVbgwL0Y0R/8mYAkCktkf6y7dQXdtC67mfmPdBGHQXhPLp2u
enxjDXlA53IO8qS0BtI7iYO89upLg0sIGO445lZRGLN0AgfjgmU3+Y7pnSEh0bdyGRBH8YR4GaRW
DAdEpXzoDfDxFAMIZgKgkwZzuQJJA/oeE55PMSj1/1F0HsutK0kQ/SJEwAO9pfeUSLmrDULuwXcD
aPivf4ebWczE6FIU0F2VlXnKLRD8wKda3LWO8+oMuFPC1PlgM/femH0SNfVfIaij0hJ3Vc+A2Dn4
yt8BZrjpGTdn5tjfaatbrDfjsZuGw6T9s6FcaAz5W9j4+9BSJQd4dwnN8rXv04vxCInYtHqdhycF
wd0itlFbvDSGnpB8HQz+mXNra++DEJu16bpyRhONviqVXSTvICkuqspuWHVlc0iM6gk765ng+KKO
7GcOn5WKgp/Z5BTs1B7mN94wPOMhOAlIls9jT57NSpGsLf+UjvlXlyZq6eNC7JL4QJB52wY42pVD
nT3YX04SXyr+SKil0yEfTRQw/z6LectQjD9K5u46ybHgi/PYxEuujHNaVKvRtH5cTYYmGpNNRqRy
0mrfW+mxpANpOgV0fPZuQzgdCUXjiSu3Ds6KkXyFF2b3KgEbZqYrqwm+hPPw+zrBW1QbLWmM5qdg
KtE5rI+oxbDqsVVg4KBowRQWUhbnTZwtSy/hAzPCF1Pw0RrGhRXszdIzcajW5J1nTz+T0WM6QWEy
5vYu9p0nlyC2BcJX1vLX0da209EBvN2lcoiS6ulhj/JvtnaX4oF5tLUxLEplr7wYDRYO6qqMSXXH
IUtKZ0Fmw/Bfp6I6oewzOaLDq0eiBn38Z/lEywEjDRg+Q38lE4IyEbLb7MXr1p3k0hIRU8j+7qRk
RBxjn+CSYGfHOw1GBjVIUu2jXZfShYnYG3vT0nubOrNXfHksBv9LPVQb0QV35jKX3Oz3UUw63sqa
jarCt+yRe06tVUCTJSnHfOkzda+dw6ObL4aUgdustuShngEZLZl1XvMiX+dtR9zcq1/II+LOT6Ct
TwyCsLBeguph4Uz/6oQT2+Dxiq03C7Fm2REBiIkqFmO1mtMKEwDGUtqtVyIBl457GUOO6eAklZfH
qebFxYof/hOX6iksOn8RksdgTofyVfYng1sRGWfnV2GycsZpPSPWuThoBxkNK4LKp6iCN8EslpDu
QBQaNoO7AE34z8/x96HlcBWYu8S0YYTwPzddsa2q5EU682G2603cybdkklfLN7/MvOE3H5Orb40b
nKlrhQpgW5iNse1SYo8v5QNg5LKepHf/GSXShoy7q2r8187H9SaS/Yj9osFnHpmSfk/5FWMZ5S+C
iezaYE9PTiNBt5ROuBMCSzpTq6Vs0q3rNh+256XrzCJ1Lf1qz6z6rMva20svNrAo+rjPqLWGDC9u
Yy5tKe99wLCWGYiwmxfmdP0iyjy6wVDVhBZIebZY/wSeKryy5c4qjFNfirUO9HMbzmtyf/8lVfvh
ujGekOl9KDG5ouQtMzn82nOLWpXX1xwOjMt0O6yaHbXxT+/pF9+wXyZvfjeKaU1dtvbpVnK73TlY
mFSAWbCNtyL49HGWwupt4cuUHOahuI88gUUkttqYNEFfMoE5sdsAU5keh3vuFReVqOd45jeJ2/CZ
EfS6I5S1rnHOsfdj0abGn3TI1qVYbRIBGsU4xnbxbEzDN99StHascJfwezgNxSwroDApuyFP+jS8
tSXuJ6x//B+sfynFB+jikc0O40Ejq1p9/Z7pr4AyTUztKSKlPbn+mqn4JznJI2aFc59n5NrtY8CH
yTNypW5zLw0ff9P4w4xxk/fDh8SXEEIimhuQRbhfgh7BOorgPcQZ7iwh8p+yyQT5/fxnMg1mJ6Dc
4iblmNNzvgjxsO3zUu/Th2ulggQBg4jADSlMh1qe4yX2V6HVPc4ZDPdd/q5dLShIBIuY58hcVlXY
LJnp7TDVY2RLcVPX+Ysw5L0T/pPnivtk9jdTFKdRuafMKp8gQxw636NjJKLKzSYXVsFDGkb3ubII
KuIANtP6bocW0YqQU9dtg2bljY2mldS3ZHRPnKDvUY76U+f1LrTH36huXMqIiVPCdIJNChVq4TWa
7XazeZ1czQh7UPOt1TO5lwBUjGlvkSGXKh35YfiujZ7mRILd2eoWibCBRwAKpWrN/6q4pMey7VWs
BBYgYZPCTKK745G3CYY+fBYkOTRPwSRwAZQZPkVZz6fR6rbKRw+e5cPTxTion6c1sy0IefOi6uyT
Z9EkZqMB642Snzb+SIanRhYqEoyp5gIy23FKUvoEtNE60j1jAmdfCJeJSJ87hz4uNqmRzstGMaMJ
uh4TATPnmhmX4adfLjWOLBgLygTZQjTwkMrW7lcyZ8AzC+bsQYmDRaPIEMp/hyB1x/d0FdnjljK7
0+SmEAm68oXCx12aWQYbsHkqge301rSKbCibY3ahaIKfkpK76fQ9UMM+bVDqKo/JTh8SDSIpz4C/
tbztxN9N1fqYDrxrnOWLmmG8H0+vUTOffTL/JuQTYbtMjg32oNCL8vxtc3sgITEsZczlPIXUiBh1
Wt8/BIqLWVRACboxOzrjzPY/beNFECB8m9l4culMcTfeMtu5Si+kkxfXOP1jEJquQqfZPGoE+gCC
CsGwxRWycgGBpbgFrMneGhldFX1eu3KsEj+ASBjVFYpiHDhbFtK2lmH0Gniqv9qOab4kQVLuakki
emlMDk1coZdK+P/lWXuqPfk2y/ovtu2dFKR902Qb1fPRpZ6b+/aWhDCxkEudxLEXmZYk97vqXXXg
evI2+W2jF4NsGT6M5TzIJUscrklHmqV/IJxcV+9Dp/h0yOoO2JC8XKGTVsbKaLtFNYdvhDExNB+E
1+4s0/3KHYgCOmMW19m0ho0xEXEOX6xKr3qttjHAHt9jNFERA7M4Ol1HkLCe5L5q3Ysd2P90/xnT
t00M/xepZRzJ+uwsSTNJtMcdXWbO1hG7LFpMSh9oOXm9gDvO+8G/NoUkZYF5cEzWFywf10lQ50TR
VvfJJh1ITIjyqSCTbjQu4JLOoW2jqwFR+9sOxa4MkcMGlDijW4a48sq44GmbDpPhPjcKgk9fb/i+
/1Q434tJHuy2fGs53TK/ZeCiLpFwvniPn3ApIqMPNzcb/aVEwOenTe7CeuTxuhR2ylyuQ1FOK8m1
vDGMcL4Cs1trO9K3WmZ/dhg/mzI4J8J7n1DhB5xiGg5WGOp3Y3AOD7tRMKU3bvzbMEu9aSdAjVa1
K01xMLuZZwfJtjZPQ40IY4wdIUKLQETwyTDlvQ3TFYnMe2XGez8HzmslbLSO82WfJq8zo6IGAFBh
Jg/szqvtv+VWdalo2zGumMy4yDpB2tyZbX6oBpR0w6Jraui8Wy+isKMmitJpUeT9ZVA8Kg0UkoVn
uOR8Zpy6amJPclmfu2D8biRmCqCCt6Cs/vVVt/V1xG1erNXci9XjF59GrrWea6Ec8IuVD6gOwDNZ
g6w1YJ6M+i7M6hnj3ozzx3nqPM5Rb2aEIywy1VG/EvZNNeomG3E0ZVh9yBS1roHt58+rfrDLRWzC
M5mCYV75fv3Eaz8sDYlHhZeP/uE4qeTX5p3vsuZFeeKTfCx+qPSjijAatZm5Mq167c3TnzuNDz0J
ZjPhdpxuZ3uK753EqtPQs0nhrgQtez8wNgTKRlH/o6L0ze+nZd2NHT+KQVpSl0SxMGFHlvNlyOqf
NHMs4GFziIRyoCEll3Swpu1EQHWW1dYMagT/mkagtg4CcFqHphLm4a4wp68pkReyQofB9EeIu9Dz
Cp/KnTROHsJ+mPO/sWzprAb8N9i1Jk+8kvA7T4kNE82IFpalXiM0wQFHXqzrc/qQVv2I5Bgz9FXq
NT8Z4qXQ4poyu/RL+ehUluDxj/njgffK8mCm4l9mgmQBKqWCZl3ZcN00eVkvPmtpPXetuREkIXVP
KYhDXFgDLjoqc682doWVdisCLkSqQTcgYEQBZqNKnI22LVdMrpcQiGpMS+0xww5Wg0msJNK4yUJT
z0ZxLLegoXdx3L5nEUwHhAWmw08FUNSFEYeb+WFBzsJ/NfEXB7bfJpzLfG3paOMTxRiM+HWypn1P
DgggxQ3c7TJ72PfsXH4VHoqurZ1L1BXkx9rxnQHfllpjF1QEmaICi1pH+8HqgtPsq9diDA9+XoSU
Qvk/L+VDPswC/MJV1HxaY3yoR5qPxOw/dJO/9JW7Ig+8rMk/Yc/ZaWNkHUWV3SBOwi+Nc0JlzS5K
7QOZVZtHa/7zUCioAqBHy04wZhFH3UTboS5X3qTXoRvitWOlOx+QZeEFYSMDSX74j+dHbOOhuARG
jorbp85Rz92uNTkTnEjTX3ZvrNt5mXP5OVMHU6LmzBf6TSvnVeyld8f1Ab0Ch5rSYdeDJunr8iyM
8Db3xS/Yoq0357upYhplYULm9ozWoAeuOkhPkcUMjgzwIguHNxTOGNN1HmwLfBAl92ESMCcLLTK5
zoNFkHTbzgwPCTofEZa9Ow//urw85EH3uOBwBsrs1qcTQpz6z28pmxidqLVR0eYrkd8mooVMJmb7
mvr5NzIzZ3GQXbSCqqvA56yKovgxG52cjTImvWUbySITB94HaxcEE+uTmoD3pgHXW/n+v1ZKZBm9
VVVxkzbPgmhprAKRHW0CyOxgEQb+uenLtsebNTfsRnSr8eRoV+wTzL2v1Iig9aAJnKsyRMSYvZ/A
wzA3Rbi8gC7dpR4P88MYoQjIL5hIIYISUosquPeOuczd7lZOiPOZD3yIutEwvBXNuXrMl76iwceg
OF3hH2B0pKI6VmLeJU0agqRLf3TOrHtwknPTRs4qSCEUu8iFkfTWyqi39uNv4mK1A1y6zDSLT/jr
r6Qb7lVT3+KJvH6LERa3QLWKo5hyEz2O8Uuj8NfF9YjtvMTPVJA/bjPwIkqQrQ4jRsu+jR/acZ8N
doEtq6Rx9gwTX2rHa4Bf5j8MY6PdPAzOLXby5hwAYyHZktUv4xTqyxj76LJZ1R1jY2zJW4XxFl83
MoPTZIdpzOPlkJry2cmNaOW1jEWHbGxgINT5knk2J27OlvcmyZ2t0OzKlCMzIcS3/NxFGICxGCe/
U1J96hG8U+rF9a2so+yEmGCdlVDGP+WQBgzZLA2/IP9MeWsX1shUyG5THEUE5LYKhhNaWD+cMlG0
rwQ3rYviPtwacSsOo0WrTFP4xK3z0HG88T/cVhG7T/12XaV9u+nmELBNKayN3U7GanQMuKS5MH7R
87YeWfpVQoV9VXzq3zLIbzhCOWcGW0YIePTDC2EbwyZWJV8PhNUlCTcJuoa7QiWkgcKqwBg4aW+R
xbKlopfuJuHl2mJw+8+d0KICJskj7YKuiI+X+c0Na/U4T3FueeNbglyyjPzsB1dotcpLv973TnvH
fBOtBum+gnKktiR4vw5zGgF8sKRnyrH6LMPe2md1ZtxD5bgfIPnkC1ti2q3ZeDZRZZJHfZ2pk0k3
vijsgaMIP2uPzoLAV0SoWmjmv4GezR34zZfZJqJu1S24n3k6hE0/nZ0aL5Nlm+3FogDcSCNFRnKy
z1yDFSphMqYdylQwE/Ix3RFL/ZQRG+2YQUvfBjdoVmO/KM1MYvIXlIV5lPwZOIdW2gKADFaKXGgP
9qOwfWunHCqh0EGNiDFu7UY7y/HxlIh91VgeicWU26HI7qkEKSmCCmNNFtsfpQF3JElK9NV+fDcH
UlWubVWH2RLBxXwg/cwe8Gpr1Ta9fvEf49ZpkZOqp1Ce+zWAhGxRudWAX5TDxSXawO0fVldH4TEn
hRnyq4zIJCZzOMKlTvYIOfU44A3AEdOc8383nNJ/GrFdLV3BgIKCCuIDe/aeeiYXm0J3oODiiZZA
jU77zIN49wvxNkPSw1rjImxmEBljA2qnUxqYXBURu9zVUGl6Js9G6WxBL7IaYRibk2FiTOxILRxE
WCZ7K/DSi9/44Glj9dkE7bjLOsEKtVRj6Q8CsbGtUKysPPucWXC8R7HwlmZQ5kwx0nStQegdlcZ9
7cL0g0I2AcDt2VXDoC6secalvULQi8/Z4L7oh9GoFCU55345GUXHYIbpJ5PCfmEG/RkUGupMax7a
+ZGusNUI1RZBw2/Y02fROEekL1sannpq/3ij5lVu2a9t7O1soGOxOeO+rIkfts9d4ZwsP2OZQS9h
vVbhd9LwGvogJo2R/Q21PAR2d4l6tWXtwjqN/as29HZOAxRSC39fMBVfc1ryOExHSxq7us3PlUg+
rbrYGAXTx4K/si4+2mE85LIlINYSsEnjcmkK8GiRw1PvkkEbrc3UMx7WNaFptR74o3BF7d3CPNkB
km4380VW1c7PIrahp2wjaEaOAC+BACg6cfbQ47E0LL0Rd+3Mc7JOfX+nwhLTFDPCpWmabEkou18X
n/gelp5aVk12l6FB3Ia9CtgLBnaNPRD4gV99zVXPLpPKu6JSbtzWAF86oDDP0toWLgY5GSGVFMfW
dK+JbA5+F5xFkrjMaAdyN7zlU/NtZW608KboMszjmZAChY/lGVjcVHEWIjhTVva0UGC+24RMDVz9
2BOnKUTHIKZ2AbsAqsSgcK9985pkyb9Rp3snqoF0sWELYMIzFcK/gR7ZKJMrORWif+VK5TlTzQjh
FS/+q3DJ2Xo4pbIpMFm3bV2lFX2GZvjmCXebeubFKEh3dpDWwnLfquwU0K4C/ieRM7x2TnZOlEem
xuKHTxROKVagrPwYC6ZOcfbaYxrytViNTFSJYOgFtifMR9Ao5wx+MMujK6c9VzH9flduyEzfNQoT
6dLH56Bix8Asl6UeUmptuhbtjPmuSRuc8wkhst5NSw7BqF6w//xuBkG1dvjvMAkVAPKYxWMQKrBR
iHFr2VwZhckPonpnfp67d3S7e1u6wTpop3sK62Y5QrXY5hlvnyxwwZg/CcfpyXWqo5M7T9mobr6b
D09VpMv1NCYnpcun1HP2sTddfZnH26Yt/xSY36btEPga/GI9dQTaEBu0nZrJ7KC25CZ3Be0D1gzr
Po9MtVvCsDiBxCc7cr9dGWC6bGDVtE+t57xOTXEpyZbRjsMnDPTRa+3nsqAJTJkOCxF+JkZ91qOJ
lyVqXnTP5ttq8N7tev6nCvvqOwS1La98wuvf8ho1HO4Ab6BGVBwVEjaNaIOtnrN2h7XKQSGDvxp4
TfpmF8UbI6H3LnUhQ2OGK1QFpUDOO+H0FEZ2166t2nRfokAwgNQFrYzndEt/NN6bRJLWjzmnGZ08
zZ53znBIE1w8mNi14oedPCzs39lv/jVevbYxjy+RMYwVOMonOWpaauncwaSd4DYKklfRlxxYDhbo
ErkwBsuLHq4SLoMgB3DEF7Y0zAGfXMi9HVrhseyC9yQUf+E47SYg4vCwMC1wT5rIbJomK2lOYWSd
+yx5VsD7oKO2z0p0NzuE8pYWMOArIo2jG15EF325vY35f+6Ji9gnqA4bulKCo1ZQYesixZsV7nfM
zJprZwzWqhWSRjfEV9YPh9aq/kwA/NoCfkPBS0luyUfhyAUhxx+Uws/cGM46KA61oqOce6SItFZr
SGaPC9Fem2X1rbtpZ9gCC7/9mmGwWODC6rcN7oYpLYaPkpn8NIlj0wEh65uX3rKe6tq8W3HvEOyI
MO0/TkjPB8cdy/qWtNltbMuLpqvBf42yXZq4WU18ICIAIUp5926avLkdIhaOPGxbMnHhwtThxWft
h51lz432GLSlA1L9fMf9Xp26eSSdVotDVvC6NeAHbL6dZThSP0IJ9mCOJt52duB/KEn/QR+MThl7
pPd9fPMYf+mhKV7AGn2GvnvqfCwxc/EignCPLfknc7w9w6TkmOkgXoL6U1BOHODImP8JbXOvR3l1
VtnUbySJfySvYIAQwOlM9VOQfMIN2wdvMOhuE7/YijqT5jK1T+0UvdctsNWAW7KJyf9DWloJXaqD
yRKVmaBNX5hvHagh8mWOAxBF//levfNGYT0MG8TwScZ5PP9gNYfpwawsdik+etp797+wQfqfoTwt
0gy6UVLdGbBtM6M7NSayABhwnbVPKphepcGXHOlgH7lMQxOP5Q/xtLVk+U9oJAhHx6iBxibLI2+P
e/mqZGkzT2OtBa+f6Yqz30z2Pq5g5vGipb36VTXjEM93DgYcyUOgkRKjkmdolIwNsvo/F1zmJiLK
n4mSeSgJjNnOdjYGdZAlaBmPuE0XHHrCZgNuWoLmi0LkTzVGBkM6Nxm17XJyc5Qx7zXw6582Z8sX
RjoYVag3Ts/Au0AMgKHVghnwrWpTS3PrFdG+dHEItJb7Y9p6Pw+dz51lUEv2hO9HfGINVz02ZTSZ
dlvE8Vtnp/sAVkGcoWQXg7WJQ2tpNSxwnUCBB+NtpGo2wv7Dtadv3uk9XdyuGoJ8F9fi2JFhXuKv
4vdT1bUDV4SdaPj0o3QtFboQuNIGY7fuMMdInLzgQxvaZEfKDWosRcd/SSviRV+Wt7iJzq6ydgMD
5kqPWxPTShKFd7cyrb9RhGyukT2aZDBc2dLwJnN9mvBlMgfoXfGMKSiEKsvRT9YNblzYrMbaHmFe
jecgsm+xfHgJTARHHOr1zKqeMol/nWiCl1nbxDKJ1zLuWzSteNVG8wR+yrRWbA/Fo2Ml1rbSybc1
ZcMqqDzjViECrAM3fwAI8QPOle6HdRLJmMs9TffCzsZlOVjAPyaBSt60zUrU3X/Qy4KnNgbc4YXt
9M+3gmkTZ968IonP7AGhKSfKQS1v/jo+47isS+VpLvTogEWp8ucIr/My8Foonv7w1gTjsJOknZmW
QRXtAWdg11Ya3obXOAs3ABdVt+O36g3rQzTIW2Lw1bqq2KNS5CRZAjfrlmYVW4u4cPk35FiMh6IR
ztFzkIbzaiiPVSbCfdpp+1xM3bjBaWO9BKNx1WZOG9zNtLVdM+i1mEg8lanw6/U48JGMdrg3Ov+B
cIfejtDiYeBchJhpo87Z0MMfOLm/R2YMzFswriSz574w3mnPJZExZq4tyKcAir4kpLukGbFBe5Xy
RTH42Dm1gBAlHlDFogsPtQjfo7mhvTAIzBQ5PY2d5GI9JNOEWV2wtmMwPwyoUnYmmRKx3kSGODVC
KgQvMT57B9iNEam9J+JXoGgbaES7FGuUZ7Kp05lYutGJb4K/SA0glMrqPe1JAohy02f2UwhKkOlH
0CzqvoPFqsyXrvVuak6uQa4OduKuVDbAhdfJJmioTOhZv5l2IQBXVNGAftZRGDwz0TAJJDOjbeyI
eUuW7v0khg5EfF9NWUVowICGgXowiOldTV6wCJTAztdBcSSSb8EFingGGCKHZM8SwdA7iA8Vs3Gz
w1k8mycBgINgwdr0cC7x7MGPMvVm7jUJ/6rYTxgfjo3mAuyoFg3IeOx7HYrnmocdd0T6jyYA42oC
FjZ7GwOHkkIuY4uF4ZZ9wYYGEae7uQYjyj4WrHFFAGSnDq5BSb97kb391Zn5JY+oZuq2OOpQd+Tp
hm7RZDap/ZLirc4YyGfOPYvqbYkOGgussH5JpmXAoxk2f3HQkFvCZ8oA8jvAQYXIHb1ZpbsfiKmn
U4qkjpKEK4C3wsq3hjJ+yZ6NW/uxOQbmycO/DslGiU0tppWdBVxVzLrqpM62UpTfXh/ehCRswaz7
kFrhxkbNcji7vSn9rLsKhAiMJy9iwFwtzaTkT9Yco/YHofGlCNItESzKQHVQfXVsM/HKjt5T4n5n
ZfHWwmsvfb7rApT7aLRXW2K4HsRP+kgX6QCWRz1wUtsUm4VuzzWEfqF7nx3zM8SM/N2e4E6pABNO
7ELYSPv0GHnTTqDWokNbAJhysH2QEKMZ3rrbE8vKU/e9jcaDbDs2wUr3uyJFKvxiz3AyWY6W+MM6
DQ+y/QxmeU76cCtdb6BvEX+G7ax9VWws12WHAszBva0Ze2SNualjggO+/ZY2zRUlm8VNeHlnlyl1
wXvV5Yr4gXWZmvYcExGm9rvUClPDkGE7Iek4ORhA8PcB8F3ijts5nbsLa2r6ni5S412m4VvHZnf2
0AgXnWW0C0e262Ly1iz4WGH4PRICIVReHXoxPlcduXan/Ju6h9VfYeGYPCKCErth0Vr/Zd38FrMu
ADIg1Yx+rlgSm9ruJbLEBRjcSzeEn3Y0MkhFmo66bz7Es4ZNsurG9tJ60iLyyM7LIa6Ck8FUJe69
XST7d6yKv3Uznua48RZpkd7YjvWBrYLwo2qJww9i5xrWsRcDpLRIaDLDjXewAV2tu3KMPzK39l5y
LAwLPwqypTIddylNPnmvM9rZmAlQbFQ9s2Gn3FgDVImOg6MP2MkCNv5k5Sm6pt8tprhhUinm33gs
KaimZOu304qypDzLoGdizEq1Ov1QD3NG6YDbE/gOaM+ZuVgWpcgjfGwXLwZFF+ONGIMrAvk2KmKG
dcTKOMd2bUGUsW7d05jLk1c/ekt5nttxlcIXborx1+y6TeQ4K1+NFy2EfXSn7q1sKBGjUXEA2dWb
YjFU6w5vRkoUDw/niNOnyUqQATzGNYUT/8CA2hIhNFcE2/xBN89+2l5G0P302+n3wGNKRxem2yCh
CwVt228id3xywF7ODzEvSfBWgWntORPxI0TPrt+v6M7RAbPiw86iZVUybhGoqlzW2TEy7TeT+zmR
1iFx4byhViwixl+LglDMQyJPq5GZlk2HNJ39ePwvyhNuGmBZo8XjCnQaUTY9osES2Ko+/QL2ZuQe
iQAtoZXHbBThu81ZZhMM/McQ+q8JsEE7UT9ZaryZnflR2BX4/jJazw7Vl2CYM6HtlQkxV0JpTkyL
y3K/pauzn6oUGJiBTqXyw8ds2AJCYimBvZp1+Niu1xj7YsgvoiK1awJNmEkqZ11EGVQmKAT62rHu
gjjypVUJxvJhhy8E71b9gVR5DwQvxCQxTpbJIW0cYzmH9XPN60s0bP5qEGQW6kHFnWaxnZT51Q7z
JSqanyChQHLDRwIJCTjVDyRl4/wLU/9sZ7Qrocg7uqBhVxvz3zwnjCjj4sn3mQxEBq2IhwSd8N1E
9gu1CqaJkkR/9hIUpFoJ2zTE7VQAb6cJNuB6r55pxcvSMIulH46wR9N36Dtk6XR+9YJ5QzqPOjx/
tSnp1z1ngnL6gbVv7pEZxGPnBLyrMb5Z7cPmhL3Wnd5tFzDWUM6/RCyXwdxs2XZwdAcWh2GXOYBP
PWm3pEyyfEoj6+6q4O7nJd7HNH0yi+E0cjoQwRoooqqHparkIcWGsUulsUn78jqm6mjYiOQwsV6k
T0RkGL/HIHyXdQHli8ARY2N7GbJwbXbFm6NNMnQ+kEwv/ApwuU0JSD9Ss6L0NwyiQN+HF69PbqZT
/Uo5ncBKon91RNgLf2OS6GWnD08RA1nq2u1Yem+BJT/kg+o/Z+eazqj2aTq8AV+COs2usR9k9Tr0
1aFukU4ovNtRcmc35h/WDm5fx/5PtvmKKcge5NM+U/EPwJXNwNqwPs7YA0Ba2a3eES5/25lAIgaC
TPGv2tReacNswN/E83QukgTptr1wkc8Hm5Ujdi7QpJm027bas4KxWU+xsyTkibWx/mZvGFBGYX/k
MXvSnP6cxY/Ub/GaZtjHKte7DhV6dZdfSEWZDATrVZSzTjRTyqT9kcesT74iIwLqMfqIQe2qHgoA
1QIZXV2TWH2VvnNJLHzWtWBbpuF8eihgRJpYJy7Z14mxuuvJ4SoUMbtw1iBEdkNABAyvILTXFz2x
tpPj0M1hAM0dj1D3nkTdzSmaA2u51iKMdnat4I1SJDS5ce74vKltLmdSzoqIStU+DDMwQQI/+Y9N
Fa+GSy/K9bB0xuFf08nnKmaLmqUxByZl7N2qLNlFuvuz2RNl1Tz1mUOUzpGviJfxWqUWdKyB9e71
hMLCCKEGi60g86J0AwRUetvTL2cevo4plsuuB5bbmMGq1O7P2A4H9r1sat8/MiyA8sg2Bhaa4Sli
IduDSp41/WUOnQ9twvT1h2dmezvVuqvAx6QhYMMZjsK+Fv5yc94DK1u6blssG94+XY7bCgRSVveX
kgE+C2zwWTQxj61TYx1kHw952zgJ1xFJztLy383MX1N0QIkZKYJ6gkXDs6MkmJP+yQi6Z01SsK0e
fvL61M/RxrCjg+X3bL6OX9yi7paSen1BD3aJ5v9JOo/lxpEtiH4RIuBR2NJ7UqJEmQ1CUkvwvlAw
X/8O5m0nelpqEiiTN/Nku3a4cBZm/eHmRBpHZk/IJqKeSA+51ZObzMWSubsqjfYJQMvOqoAWsDlQ
9wmPK9X+JhoCiUisbbfaZTNzSXQIgw7wJCe4gjW9qSq8RBUejopd3KkZhFb0EExfLWksv4uWec5p
2kt0qDFyx0UYYld7wUC4lXJgpsC9PKnqQxRSaopUl9kd1wEwWa2kxpOQxr0eKvataVmkDvZd0mLQ
zGsVnAwdUsXQ/guyfm+3Nikdx2GNzP1dU0iqmKa7p/WfXt9tmim+FhHOu5wewKw9OJ2xwVDORmCQ
wQXv5wJ2Byf5FEnk4MrBrNA4lnpJ2/wRYX1dRF6+LfVynXvqpvfhRyRqQiAIw3KsLuwEx9I01bEf
+aQjrfwxgQNMgOb1yN8A2+G3zJ/TljEswe+VPRlAm4w9g8/jZPZXQtWAmKbxKdQpxPCg3cZVdasm
4xuT3sVr7a1GE1Qb29e48oCyRC8oCPyV1k7jHotRogd0RXg2m/qGKXZxF368nQznH7gj7JPZt20N
x9aMf3w6uyJMqFYcfdZSfHqGjRcTF6Yb7yrvLwe3Q+SnO2lBskkp/GFN4Didh/9IHtBd0+6rKCQ4
xKgRnWhtcGYw+fC2uV5sRhfpfTDeMObtyizaNPOPwpmx5Pnb8KlwzTSn125UDzUOv3njrfkUi7WB
6o/3mvSTweTJTNtvcC7HLE234zRdfficpgeJdbIOo3SWEwUveSXeW6OzP728uMcmjBnNVlsdtYFs
O0aCWaavWUSTdtOgmJ2rrNjAeH9UhvkgsRCTvI2XvbQxSnXMK/tJ07hNGVypAo2CmwqdpAPhk9XO
Bz43Jjo4ghRoXgwg+aVRtC4Ofs0hW4cjMKSAdyZkUXz5abkcMJAsuEysQYus0z53915ivSeR3DCI
ODNA2hXB4Nx7K3+n8PmNsXOJhwwo31xgfzAmmwBWC2bV9e1/lp0fI5G8O4l54mh+IGL0JmAJerS0
EnIj2cddeShh0EfZX28Fq5DSOThuR4g7WOgDGoO4GdZGsOzJflBY+GSHxAeAPRMypnkrI3yOAnhL
svFauN1+ZlpamlhVoqZYo1Tnrkh3BQM8emoTPF4g4Xn2fOoofObnK6+3P4Vtfzqg9pYgWg+uVe1q
FZ1GXE+4Pg6ki9hBMhhR+aNK8q+igpcZDu9eF5PCicJn5jK7AHgnyskKgfJSOtm2T51Pu6/nvuM7
Uajn0ocELPO3Dt1g5uK3UbZroZ8tgzZINxV2h36qeL+dB4LuU1KQV1ZUTVHEm3XBKUGhYOU9dJB0
xsl6tAl+8GKstk6DT6UeulclzEvNAKLWx30rR3h8GDcFlGEPo0obi3dQPgdcy2cRdkd7xnEHhL3m
8rOxhAbHqKCbyBe2HSU9zCJPBNevk0uQiEneMiL/aibcZguDLpJiNHZuZG4cMyEgMB1ghcBC7d9K
ssKejIlfFOAbjSXuPW0Jm/WFbpl/6Mmv1KNswUdsZdSsvCCLFik3J8Km/ndraiuvLb5FUnzZA1M+
GGqbllpBiYZdaurXGF+he2+TtD6g+6+FgUZVdMEydZp9HSVwBN2Rbto8WvvmdA3i4IeLFMpZ/5RG
04/ISO9AIJGC16l2uMNzEsa1cGQ6CXwY999k34aqwwgGex+hOnGDS4wHW02MDOZqeJOhSJ43vww6
MJKXzEzNVRCnV7pMDpVKnpOoeDS+HAnS+7eeHyUcC/4CW5FT9ys3Nz4YddytwYCQr9252sDZ5qn0
jR/E/5dK47JqcdjtZ+NFi2F0mDMdxSFPIlQVwRCbpSw0xMpUIXi48dTm8nkAg9hpFLXhxgqEoHvd
2hWT/TcF+dsUlS+gdLdcF55m2oZwuHB27ivRwj87Ha8O8QVqVg9x0R6bSP76fO2yoFhSU5/W5OyF
zt5g1muC/zwUSDtcps6BZe698ju2w0tiUdtUDmuudc+WRHwsYP7XA9IwdgA6jT8TAy97lhIU1eKX
hCw1aLa9snFPdEwDTW9861R6LlNmh+AuIQkXfC0mxS6jDD57yzmJqLolbJLQzZ7E1G0j4uuRC9ZD
x2mIeyvQ1SuB8W2htF/WdA4lzbKOaK3MOmbMIj7Y/rj2GYuX3MAXPQqvFcewdGk2c70XC9IIXgVM
DvRmm+Fb3xsnbbLOfVU2yyYIOeQm0IIB0A71P/Jsa5FMR9+r3+KIcGfzF/1XuucShql2hVOfgnS4
+Z29TTEvD3m2qp3kJDGiZQaDBZ9v1tX53ohGy7p9tsPi1sHuxwf5Wvbx2iIQ48wfZuDjohjuUvYA
hPUVqfFbxRST/MgZYixXEjtflya6tovJcFHQa1iO/sPmbC05TRIbe43Bd3lMG2L+qrSbmZfasmjb
72FAR6vgIngTvAONDGsDop03KRoqCLflRuVcF7MJ6b/1e57L6uxOvB+c34ag2nQA5qO4f5sRBaQd
rwLbtRlQn1EXOxgcMbYvMU+B6HhMnYVV9+sM0JbFRCycdwIeROHJp6xoAd3bJxtxCnP908icpIoD
dAzubFQ6SSDFJZeCKfaPNNFw1w13YWduOYRDTnIiziTAGiGg9B48A9sk1UeuTAwtmaxiG9vuQQ2U
AgU+SZ0iXbMBfsKguUJQvCh4vYKuucKACK04AGL5OnAR4EkZ1nZED1Ybon+Ya63wfj1FNqMSWzfD
qcaxodcpsBzzl6Fyf0yZ7REJyU9SoAa6fEhT0N/uDX/C1Un7o8shvyqdt7FO/qicXkUyfnfmiL7K
X5ycHC8FIAzFmeJJZj4TxnfHES/SU4+RcRWk92JRYhKQ9JQKoYANcdyo8g4jsnXXa0SXgRrDQYm/
wAKXgReKBPDJKeKblY3LaPBOkkD2wHDPxNOJu+4lsZOTRnbfs/xtxNVzMfTlJqqjZcs8xZ6rBujQ
oaDnVFIhOeUhTQr2U4UGAkr3u+rGboGvhtCxybWl3hHYu4KfPRtOuwkMEKK90g4hztzKUx/0OS0r
nxmyUrDwwGzwr68PzJtXad0cI4ZpedTsRVZSsWDRrGADD0MtCEMMWNzF6oCFt5D3sQq+MjoRcsk/
MTKoCJpyelkII/U0s8feBtbfdjSsz96wf4m3n0Kgwonh33W8iGbrv0aFvKJ17i0X3Fk43pUYX6VT
PkRtnmblTRvLJXgcfmh2APdAV5jLiMlhFBi/1+O46aX7FJHvTvpTx+FrZRDQhVu1naheTGHKF+30
4UCXTlr6dqvkoIf+2Uw5s4gZRTDkrxb9aAtTymONHAazjlZYesee86YB0UutWKDco885WO/qm+5o
ZyGpVRaIfQvf0tda6J2SvDI3SgEYDCKsxI0f/1pUA6zMyviXYEJeNT4Hpkimu7x1TowTzw5h0Sag
+q6FsifmZqmaoIgL6JN57y4f+mLbNOFElZhX7cHbbt3K4w0jq14k2UcH2t5jNNNZxmOq65yKhhSZ
oco2tmtW64BqDPKF8bLG+7ZoqWdLanmgn4DnMf822+FBOfTWz4t31WlPDC9ucaFwAHP3ECRA+I0P
Xh29BgG5SdPK7pD3v3IoK1SpbiunWYFT3Ig2fE918ydU3nVeAS3Op2NbPMfuFyO3g2WPa5ySZ2bd
AoHfORoegrPMfwKCu0yxAfGYqX3AQrqzvRAzXwNgTYzhtMRve62kepOR2GkGS23AsGsMWtzrZClw
YBz0PLzRWH+diOP1sztk8hCr+nHTQBmuKflwwbHp2fBleT2bELWMjJiArIBnSw5exwoy+hvZJgcr
wV7DkEMMyW6gKVKHXK6RFI/86EmSpcaxjyuvP2fk+OE8Hcyc60Y/XQd4VUjvQIPbqDgRyFsXiXEM
C23dJ51YD2b3M6RVuGoG+4Ze92Nj6oNYdEs0JDKa4k6yF9+dCv+FWvYIk3TCD2uidzq7XOPRJ5rl
F9nF0AA4xXaLVxqifhLr+zgjYxZgejd5LUrTWbh4I8KpuQrGiEytQOiqPXZnG5Kxpi+ZD2Nytawj
txHKIIbXsC3xmTn9R2j7lAIZh7lPiVruNRLePyUZxtfqO4QVu5xI3FNbFG6MHIpNNBH/tLTnmOJN
dNtVr7p3Am6rwm9fIt5yr+TX0JNX3ceeW/vgyuWYr3sTjJWuhT5HnXKf1+S2uUFbMoVBEx1qqiK0
joseNA+94JeFNbhMAKQ7MtwpKImRmz9PcWKsiaS+6/E9oivS1zDPCU4JUGZ2umJzz13iIZNkntZp
FM3iTNyyZ1qLKPsY4CCECLmkHz7SmMMnR2yHe6fem0eu/5cMdrkui3sYkDSs4mE7VCGmWCqaQ3YW
kSoIEtY/fZRbj2xrFNg7HTyeOZE2LMgn+/7es2tWEOx+UQeYjKL1Nav0vVfGcqjpUBnnmGER4m8i
h5HJ7ejwPhmJ+dR57PfDaH+QmD6lKcuDFxEe1L59Lzx2gb+wE9CPZlmt3Ix7SGnAifGyi9Kak96F
1cGL/A+75XN39E0pO3ZED5YiIwYtmbZeC4BNZDP7ImPrBeRXpic+TGfZ6Yoyuxy1H5LTngDlsQ2Z
OxjKYkqPMy2zdwOGyTy2nxSqa0AYC/jFU0gcpa4tite7p96ANzrVp1EvvzBXIatP6wHL06DD1MT4
emIu/krsfScI2knlX5TQ0Vh8CbErC+5q5k37lb4uHPOqMnGCPbQPTBci87D2GfkwQdrbSE8LaVd4
A8WhqbJfLxyqBZduesjjK2mdUxdSDdc4e6uJXygRR1QNXxlg1GRqtVc3Bg9tme53U8pjgAAKZkUu
Cp1XRG/tSzfWB0Mxei1zFG32x0Qr1gOGfpIM4n3kIhpNWEgMWNlMIm90wpEBKmL81jEEhukPq9Wi
y+2j0o0LmzpjUqfBgRyBho4d9gXNwvhbt6CECzPkSKZzByxF3ewbe/jQClRqWLQM/7zFOPb+og1o
GMqHY8E6T1q2v4QMVvChjaSRtCuWiq2cET1+xjCrLXYZUZq9TQEH5jPOdLRgk5QAObNwRPvi4CQd
mkBtDB6ldkJLsDGKj755sWXwOjni2Uj1bxwVTKdL/SjhaPXUVppZ8dlPiLxWd7fwZzoepRUTkxUp
vyqj+7IDCmNzNwesKp7SUv8bOmSTJjAPlpadtYoGlzS9jXWgzQTqTa53SGdk/KxkcHBBId9ysDm0
jo5/yjC/B2I9dl4DaM6mf2hZNIrBg8EnSqwpjZ3DFGGb6YcOI02UbwJhbcy+umFIRkNgPkcVn0EZ
dtw3f0PhnKmzIr2mswXxMrcuTGS/XkOzWCm/ww3U+RxjNZJUVvyciQFh3GTl4YCXFwRxzO7diQmz
tdz6LUedG0ylQqOjbSD1EgY8hI69GriYmD4B0zEsDw0jPNkM1IXqN8AZNN9MDAhV/UEhrk7tb4rS
LAifmwe6xDH/yI+xeHGxz6QpGAGZDl9d11L9zergT8i+cDAH07wEM5WeJOXabMuYzuwB5zqUjyJT
pyJqaaBNf2VbfeSQh7OwBPjAvpQC+LXRFEnJ6y4RmDRZ2KImz8OViXnJQMW7A393USl4H+Skbe6H
/y3ENGdAogX35UGRanzzHBbqYurJO9ow85+MwhfnGFITBFDzUZM26Zq/ksr2kxV7r0wGv6l0BKrT
H4ZMEG7ManwAQ+R+lnqxU9RQsZdPLDP1gyPqRWKQzmoPNJwgmWW+DYNBMWlq+tumGwG4BnQ08c3l
xmtu6YeiN2gBb8cdu+4jDSgYE8kJg+3Rqp17riwaFlnpYdGB4nBeuRVupwD4Ty/uXuXtbUE0n5SZ
nIYNg/GXeqabUONIwvG70Lp9OkT3Dm5x7mrr1iY5OwD/bKnG6LF5sHyvXW7OYew82aBR2E53WQf7
n8PBIque08Deivp5wMJRg3KEGEsVRON9m5n7N5nRU9X2qNvyHLT+g/JVCp6CJ8Mb/iy6LkldE/1m
GmgX0C/kr64REzBNH9AYJckkyjQreCqygeJwslMm891kQm8GoNeBDWs645kY+wlI54JTDhKmOHst
nzNBslOD+56bojdD1yjWILe75LYFKSzgSyGi0VBKZ+IL0+Gjv4RtASjDu9SwLfUXEZ18ehMYq66Q
SZlhQIFgZdB+tLAkof7PGRj5Ax1MJ2Lh+Pz1Eioz9NWoob3Q2U0hHXuleGIa8pgqtl7Yh43GDYBx
TYnTEJoL51DivtmSSNvGZxKVf5Xpp8V8Ih6YuVvPjQouvhvyubOXUctDRoQk00RiCJ4a2Y+Z0mio
e8kqW7seFbY7LCi8rW9S3VNadPLnPvvU2ls5y7hKAyFHZtURf+GcVE4ays5ecpfgaqJeKFmYtHSt
uJdgEqNCprjNt5oJvIyiR2qgZWksHmVzKpqMOiEKLUhqxlazIk3DTN9ipJSuxoA6scjbkjI95N1P
K/9E+B637TIFJAXHYkEfHKaijiH4Q1kfcVKQwegPqf9WJu5qFG8m1lWI0MibnPeVQeP4vcyg6rj1
qytLoO5v0jFOBO3WOj0IQqUby3eXMYxQQ6qFkDtFz4zp9msIbSvLe25sb+GgH1R9v08T2HjJ2cs+
hAxZhbnwkqLQ5aYZKekbz3XT0tTs77PRvDhJjCWqX44Z1yfgdRgx04Vh/sScxO3sz7HCjd8b+Nxx
snhAg0XJxIVliLqTtnjoTbgTY4yx9TEw2Ep0yh+pbk/c46QoxAxxhORnbayAS5HtQJEiZ3nqw+Ae
eTLae850GbLiCsp641c0RAfJTiWKsSLhSV6eqPS3yrxm0dFQP0NHCre9OPRFDPK17q86I8pmengE
IWz5ytQsTbhWaNMhMX898shBdWVeTzRpZFjUrJvioY3NFe/wuo2YeL9QF7GlvozqAbg54Mlclv+q
IysFE9ILXlsT/3DHngvtY9jhK1hEVrHRCDPC1tvxPOBx+RfE3xb2nioLN2MC4NV7hAgEtOgiSSCR
APcluXOtmnc/jV+URSMxU8ggPPoJRweoGQ6HM53vUzdJgWQEA/vi088OoW48HIblfbhLuXwXfr00
cPc3vMJSaPOZbUX31LYoGcKbRzfgZpfdBrIUGVbhafzrsr9Y/hR0OZbgZhk0L6vWIlNDHXBWrHJg
Ta3LFkzoKuze6e5epyQu7fTbpdwGUwwCMGEyzkGKQkeSaJsSzDMeO9I75po4+EbalIN3v12BF8rl
1JduMoAqpvNNDhst92iMhxzUUiXBTWwpWD8zRt2EA0sqE0+biIbBojRaKP7T3GJ2B1GOox5jvCVo
l25crFUVgEKob5wrca/4o3MOUurRi9DfkdLajP6wVAlPvhFXyEU92bsP4kKwzWFMtW+CsQPn/9XY
3kHkLHuA7UZfLSYHy1bNa0+Ka8KiByZs0/OMdlSzWaX47ace7YL6Pq9aGSJe1xQXD9VbovVbx/q1
7YoBBHhIWrwiA9KqO9IHNUCRMGkRFNUZF/7V1D384SliJpKv8epMZPRyufFZkrLiHRzUutKnZYy9
KDOyRd4dctoimsReDOjuOpa40rYu1pRwqLRe8/ErrsdVjR004dtIuk/PLc/0wcFVwGbcCxBh9k+r
KCGCsJxH2zm3HTf7ym1XGlTvUoBa0t/iapfOxLnIXWuk/DHsqqF9lBnZGvRJp22Ori+Ahp+N4Tp0
AG741idHP0mYJzlJloakb0dVMEt7hG9bx41E18a+nF1+yHmDh20iRspzPwmNQin2mZFdwrmGbdrP
ZKqEBKCDJVOPDlHr0fF9ZaU/KAO9VnoMqAFjSbHMBoT5SWOkzucTX+r031Qw4wlOuf2Si2sBMssE
5xUAl6y7ndXMQUdxFmW7Gx2Eiq5cl+5v5cunMdr7xW+pUxrZYgyGZ5PiT8EZstVqKKjlsoN5YKo7
EsHCIBVLmMPVwVy/t+jWzD5TLz9E2AeT9m+wv7zuy9fZaci+mgzowW92Fgnx8GswscN5LfzGnAYd
teKZI7Pza4I10ek96BIiDcyftLQldsieMJxMDPp4hdLIOtWTPh/wrqkGtMEhKNTXiKkXUSarivfP
VPnKDEhrhpzXa6x3cIlGktpk2AuORWUFlB63W6fhmKb20HEeUWKskua1MV+G1qU5ggaK6gEYZeul
CByGBdXPWI/6eLdb/1mz7Z1RRSeYrquo+G79Y1/kyMLcoTnq5PlHGn0IGOkqfMwtU7SnLzjfrBL1
22W4mv03y91K9z3nXY1Rf62czJxpItM/K8kIvzc+U3vYGYB0rQFCNlmMV9/sNvOO6xkh297OKl74
h3EQBd04l02gZXcoG+kY72q8GUitRDfTs0O5XwxKqIF0asJjSkJqY5r3ijNz1wSsiySHu/NUhPQK
lDtPotbyp4jc0tPyFtZvQOWW6bBzyFnxXo5kqbif4Hgiku19dTbOofbW4XAugm4TG58+WWNSzMvQ
vrg1wfUXMrbEsuJF37ZHxr2spNOqscqNy1IdZtE2IzNUAFU1RL/t1fw2Et3lwtZU50D/oiqXuKqC
yMjyk3CCMn4JMgMVQLi0yw0p/5U0nkYNcrIkPMYmYx9ScfSoSq66R4kjImOV1v2R0uO3ilc74DJi
VW+d4axTeO2riF7wZZuO5kaDJZzRnRe47SIkWoA9gyIJgC3eLHJQ3TfHgsyg45JkbgwgoxwT/0J8
Opk3H3BocYrmA1tOlgtGyKKtQM624b403q1YPwUNe1CAtcrTop0B+S6rfIbDhHBc/GiO1J9TZukU
g94GZkc6nlBVajzEwVdjFCvl8I/wgAr2TBhb1IZh/JOkPo0xvmbK2qjIWjmF2nDkZlQqMR5Y4V4v
w23PSHOROOAyLLXx8LckgXPrke4Jc8yxSqjNbf5s+WSuzGxjVpRdheMxcQhVtxSlAJT+F4yEB3XM
8WFhvOidxWaExlpqbNkGM+GSehxfwH+lihfX055g52aaBlQB8WyBIwmSXwdYmRvHn5pjU3fJomMH
l5C31ZjyD5uqAQ2GwMJRxs/EJ9w7/t7o7f2IdS6g2DrpYLzzTHt5e8/JVGs+nBZ6NAm3zNfcA0bx
dw5/+Br7g1sTJipjgNasCSHlAEg40UpiHqPq6N3wp2e3yNYQXD9AfrJDQ0RuIJiW7KQDeoIAkKpk
RfaoMg8t0x7HScjvtUccXdvJM1Z65x3bISfg5P40goG7TmgXMg/g6E0keurdTSqJMVRXyYfum2+T
h4XQhzA89nSXNEcG1tRwNU8Wkw8ksodiarpQOmBrCYRn6ByssMmqGWlUSPZJ1NwiwkAm8PcuosI2
Jf8yk89N8tCl2oLBWnrduG0ZX+Mk3UzCXaMIfNRNuqqwMs5+udZN3w0KI2OXHLfQL61bGxh7ph0x
sItWi52B5mWG/hKixwo35gYyGKnVcqmn1WG2nFp1iP+bEATVu+dmjO8SNH0mcqzt8XUE68H3vxJm
dx0ad9Om2rV3AC8agj8zvhkj5lxOLWYlAb05WFgiusPtvxaZDMcoRo9qayXyUVXM54QZfbGnLjJM
o8TyD1pNTi5GMmqgykGJqW38RyO/fRRtu9LcenGx1MLqklvpe2ime08G1w5Q80J6Do73ZoP9boZ8
rBOzOk5GewBsjH+eFSjU8dWNQYH7JSJ/Rfx/NnORI/LbK3HMberRwFcnzcHLeYmq6h6WDbSP/Ion
dTdNEnGWfbe1QmYrNXtOHZ1w/G/dSMffiYFb99QaItYxAKiw8Krkl86eezwgFjKrBJAHewz6jYOL
zaf/KPS0U2xgIE61fQIV0q+C5yh8E3Bhg7jBm+geO93GFMtnM5Vs/bVNXYZLmMPYktg8SSouQu5d
U5c+qtzbky46zUp9FvbPkaC0ubNXmRGtGaq9ZRi5LW5i9qiODb3vAYmFqkuPHs1vHmwF8rbHiA7D
xsPnhbPuCdL1KzEiVGyx0Acd9SbF2qk2tY7pU6N92FbvXLUOLh9mxRdHIx0isLmta4+5TvIy4KC0
AdQontMg0T86DqOFhn2hDn79RC2zKKSFngwRNV9DnH16ZnZIA/lMp8fK9xrqbH4SJbci9GYX+Icl
259YJwoxoYINJtNXuRta6xwN0S2otVVbppeB5qU5L4Go7X2OsrzWY7g0ZbPtMoV/HyYd6YS8DwG5
uxlI9XpbF8XBaOmNFMma1fuU2Bz/DE51Hj1ISXBm/ntkUV5HPEgwpBFAqoGIknZ1GbtU/UWjZKzX
OLwJjkqlWmL6wuVWXSPOex04GiezH5jk7lYd7VDQdxp1qnnrkfQ3j2bvfoATRCHOdzHr0YDk5+lh
zu6WoWVA/yZPniIyqJGCDv7nNPKPbZWc5ci8Hf9H6TF6KsEfs3SWyR/VmnMlAzxG76hC7RwZ6jdO
hitVOMxjKGYcwmFfy+ZOjhZs+2DflZWswq5GwK6YGcI8MXucPVFtn1qNxNZcO11bn7gfXpWFqaYo
tlIEt5pl3GDOTL58YCnT741A2tCw34jwwy8J1UTe2pZQSOmuqYS1p/DuPURtohtso6r4JCk2aazZ
kOovssbljkrNbp4cGmeGgJDsHKw3LezfOZsdwUu8hOZwVNzXPLvdtGJ8qGikDML4x1GXaQ4OzhFc
klREQ1JhHRW6FC+G5CTYIwZbs91xN9C4rEM5j7FEGjmDCR6hY5lPG1aAm+vHV/ImO0VHLEMz1A8t
vPdhtyxRAWzpvXle/nCsatN27nNVz8dbl+oAsFQ07LykdFz5+rRrp/JvokUuSggyECjbzNV23iDf
xYhjHxi44du7Kma7K/BZ+ba1avhyQIkWCAUZyrbzO98nLJZr9pZZ/dnaXn0XfbMbZYFiUoEZom0i
d+XSStWLDDibTOPRNJJVD25hZCKWjfDaYU+suxrmF4VEdDJiDuGyDVn8x9Tz9QTcZMB6rObznxLA
NlnOODmYzbiu6N+SQhC/z050sZJ0xj/CaVMPPFJVaoPefSwY+DkROpuyVrjp9/HIOV5E7m7U1N2T
wFF1nRltRR8QJcfxCALYP8hk2s8hvSEzzpqL0z7GVN5ZKF3BJi/bozA53ddwf6PxA9/3yrL57Zwu
ec9tct2Qkg6Rrx9Ur4FhF9FVh2zo9NZx7OUhKuK5W/PUJd1N1O5nT+MVue/nmiBRLIHXV7B4oOoK
lKAEW5fTm5chwY7o4Nnh16QbY83UdE1RIxnCfJ/M4iSuyRJWm2aq10z3L20GH6JiOCVNErx6tp/S
ntkKGx2+h76ZXSLOtgPGSsPjB/zHpe0CZUVfYjk79tKfg98INDhIc+MglfPuB9o7JNlHzZkgU4yw
O2ZG6g8T9BJv+KZiECXxHaDOEFWXqPIjFuvpy9awkQzhk9EoGu9p71Nqdj7M1DhG08k/0yKKkPkX
LCUvU+aejblnGSNCxEkRS/W7nORz4FTvjoc9vKKfjSr06p/b+6jGzJynuSQHuOxdghHzteTUgNzS
dWqeUUEj+aUIjcAJnMLis+VqiV/95sXJpseozdj9GObFX045e4jTP5nI6JlxySIqYNQA8QdyiybV
opKLrWGbxxlC4vocAsx4wAkdLDBxPXkW1Utwo2HYkacyYYXeIOlzkmFRpLFiR/aJtB84skVvzKc9
H5jPBEXeq4pP0U38WMQ7f/gwyXkWKPi1hjfO7ZEZvPJExn1pB/2zlybHaACAIAvaythqO7P+Jeaw
6zketx3iAJ7NgX1V209wPtus/cE5chJuGK6oWOD4g48js4ZH6FKnO2GTzVBkhG+/1HCIU6FAxvNB
ClyMMhBwlb3zABNJ0NNuQI8KA9QvJ6G2ahaEE2trzcVeqb0obQDlWvYXdBIXmkzAXs2c6mY6Uea+
Zaq17QL+g2vBJaMQOoPPVY3eshTQyEMoSzFHOdvurxpERTbFC6S+2zBGl0rQ6GYVFyqjsLd2IUMD
Bvhsfnt8cCj54jBS4jp0NTNirVympb/OKAO2qnQf+tobBuCXcAw2Zhyx4Gvfquo+4Pfj4Woo40JA
q9WhMoOZQPbdZ9qbQ123asON4+SEuAvgWgAxfBl+VZaiStVrPiSK7I5ylM2gFCKwAyWVDGOEVQLk
9N0JgJO1MvyxFIYTt72JSL8xavyIR2/jx8MiMourZNXh+up+Yx0gEFmG3r7jAphVBIa9OX6BEzCH
p05v+MpR1UuAedoatC+qhPEsC8zUhrtxKH6zyc32fYt6kkKn/xCjoiMw5DopyoF4h711HW/n9+H3
mE0UU8CIMTwaomgcHwv0vDp7JVf7ksao1qJRb1ViU5UhcE67t6jsv+pW3PHdfuQjwakG7xxY5C7e
UJa4Y1UDAMeUYt3Cm3Ga4dxB+oEKu3UinNvwpyc/W8LuuCRIW3mhe3CwjRUWV4DJzabrp39ZHp/q
xsGvS4csb6RFiyuUgafGdXaSpdX19E1X6neh9/uMpVkmCb73a+vGZDPy14CDKx1wx1wfmVYzvc+j
n5wyGBGom6fGAsB2i3ulA9jScbAolw2T3EBSissUhWNEM5jkeKgicrzolxjivjTjez8zNWFrBA7+
iPnS3Gu/dZnuMCYchyQ+kAX/v3Sl6mXGHNMBcBjoRNFyjSikDlvX9I6x1SHdU95esRkVxBFybRkX
8Wtbtmt96vGeuYcevH4LLbpw3JuZiVsMmEHnJDYUGROQYh/PF39JNkyGdJAluJaokV3JNmMQB6aC
cWSP3SyuqVbv5HMrNZb6cBOU5rOR4T+umm0LQtPxUCjadJ1F0AQkqpYVBScLunLrhJ+9lj6xRu0r
bGD/4+g8lhtHtiD6RYiAR2FLD3pPShuEXMN7j6+fg1m9iHkz3RIJVF2TebJByo3hYxFmVAXsixlv
IR+n1+6GfVirfxxaS3lIl0nVIsys36GcrDo4RWZVnPQ6u2SejarTQNWXKqtpthfGKKimcFerpW5m
72l59kekDedOdCfNM12UJc3HqPSkMvSXJGsOJJicAUq8Qg9pOgsOK7z5uCwZht30UfrrW38L9+I4
mewlD4/Vl2d/02MmpgzBpflSSnjemoRYuIwYrgkUixGLas8JGP/oU7bQlJYQupSOCpmEZDUaLFzG
hDWhlDUbwzyGKsSYUPqyzGolVdpOIUaS5+bTVmrArNIMmzx4GIbEXsywn7StlRE22674KtxsZwbV
OgX9kjSTwLiFZzm+MSzP8DzMTRQyQ17utST9zCdhJ8Zl3W0cQ8r5pAG1TugLzUpZ9H1jVGeSNW46
1tjo5CrEAfGJJ580CGCbFB96LV2asLgksrkjAmputMWykvEgs90na+cmVaytlebeRuZOEtVfigzA
Ly2kIpozhh4BRNjPPcB9HdZjxWSbN8Xb2/GZAOiNiMclekZ9GuMeR6hqmiqWKsc+J/MyJbMFp77g
7gfcQDjDp0JYNyLPxUTEM+HFx+TvEpqzjPgvkUX9xEH1tuoUPbXGk9OsXUMshfmlssYTROvlTGQw
qLE+ZtClxtXSMhpHdOTN8I3MBtCJPpwZNS8dG8Z8kRT/pn/W0qu0llj7yFsi1FaaX2/KxDrotL6W
bO0KtlyRVTLZaIBr1ldNqDshbBz2NS5ZCfFe+5Fm8tIr9DdDwFOQNE6B4G1EVovgB+xzpFz9hu+7
bP4kcjqMPtxG0g5RV9lbGxlXZpPQT/K/ymAQldl9U+W/Cf12BIWuXLpLCThz+uErX5MBIlT+Rpel
irYnrRjSNTF+avcYa04t0Mx2UC8qFTlb9U9RWidpWkqJ7wKxaO6KhWIoc0+08ymzHpyMoubzRnkr
8FS8L5+2JZFq3L5OCIpn8NYKqwDraXSOHNzLHHhc/C1N8j7dwKxJnBFWcQuaQG8v1LLDTUL5Fd1K
c1kokNbUD5lOISZ+FN6JurAI08gNx6/2nZ4uFP7hiJWp+up/DcPnJ0a/7VgpQ3b3wccDoDErLzL+
yjoBrdBCk/lTNZSataOJkEwIeS1I//HriwZkgZYbx9xbxSvgsuNNNp23QlkFGZrIhRzfHEU6wgim
PfRmj6DmIuRfqhOJ7O0ouoZ2+hEVBpNoVGWhdEJqPe8ZWzaGo2aXCKPw0HjreLrHBIEtHTCeymA+
5c5iiyRh+eBHuJNVNhPjFutPU0+pToeWV4RBEMgoGDBcHs1DxcMxZouaPzC3e3ZNuCwPhCtD95i1
3Q0TcgScBpPespKOtf9h4svPiUPLIY6xhoZHUbEdkubwOgsUUn1XOHn35Nb3kdMZw4441D+D9kkp
Pgr7WdUyFrh8BbrSLX8S3gpmx13MWrQNtxUGmjpbDgrPXmceXC6p5tIr+bUShDEJ/HloPHhk/QZQ
evArPPgrSB09ViNm8ZIbsZdlFKT9I5TXRDuj9Im3crdNjFOq3jXsR7494T5qPK9Xuppdx2Q7ScKP
jEw1xnCoaZRsqxhc7LW2GemxUkaLxD+iPIiXYD3uvvqV9eXSylvGqTFb6QElJBbmZ5JfhXwnLqxV
NwXEk3SXG2s5QwWvAU9qlzgKuCZ2I8uqxqSMLp5NtdVxGqYfLL9WoRyuCqTmcYggkzuX5IocfkOI
jxAZLQNxW1WAYkE7UGey1rJC4MblAY6aBbj/Ul1l1Uq1VnqAhO+TwT59P5R+SJ7u1+gDEh6veN7n
JgZtpFnsYPBlMcjPkDCMgoqhOirTkrU7pMFd9rt5EZHyS1yEeRFsRtAOzISpzPQMIZ3xUwXc4iQ8
IGtMdy1LxKac5vfXrv0wvN+SBWN+nqrDDokP+wpFO2r6D1kGa398EQuBbZTuQMu4qBmzTXzMzwBF
TY2ommAH2SVwlL7V+gp1Bk7uF7RwlRAdksCqMx5i/FWfNS10ENaL1tyWhOSULJjx5lOE6PwgARIX
JqLNcJq4jDkHANCdyt4SmVJRVOehsQuLjTV++w2Bh+Nb1q5ZfcqzPwzCmTYFxs00g2EqnjODcxER
euDmnyOH7hh+Sk3BYhdmOtHYLAoM7FlSuREWEQshsLVbzN3bxRtEaKOdbQ0P1FV1AXxqyNK5sdF1
fFeRkxbviF2jm/80VLBczLzRmBNvuQTphXaFODJ2g9wdo/HdlK8aJYoB+yjBtU0ZoH/4eoAh5aRa
x0q9Swz5jRLkO5mGcnmtuPUqfhwIq4Z96JER2uEjpqIwr2UATja+e9YuMrlm42VufZkV3qGxxfZ9
oLghiYLMx7RBzYpDBEk+4vpUO42kUClIPKJHzd/MfB0nGKjg/ZAhFuFd8oeXFe36bseKbyn1t1K6
oi1nHAoli6x6mxnq0m8YE9sEvPkkxtTyRfPQDRjGmQ0z/I3objKQ09p7KPGsCp8M7ZFc4WJZ1MFS
cUcg8hA/+vikq5NaKJ41cuAo+T9fIBEfqwsSsLWkBxAwqyOm/53lQ14y4m/4dIvSZ0YhrA8TtUpY
IEQIQukYj3aD0EHZ1REtkl1tcg6h2P31vLNBlKhr7ktIKX1w97J3hActBlnnkUs6+gemYfTT3qoM
A356CY5AyEbpUCU+jPBiBabYZwKkckFypxvsPbnPTHXb9ySMECxX3lP9bGUkTlIK5LiB47fGooPp
J8M6D5LwEdQgiAE1YoZWkG1rOHy4eX3lOJSSox0cBppldgi6yok7fJctHnhHbqBp/+lAarIX1Lm6
Ja2hZ5nYI4HyoFNo4lzV6d1KCTzG0S91/9qxpzFqn67Lg012WG0dLICdjYUQTN0naQyTtMF9ky5b
0BleAS6tX9v+VALNXXoDj/Ocokpn7zuJw8Jyoxeuk6cPKCoMjkjjJVwZ1KFV9EtB/q9lbZqxnJv9
ReFQrDUfB5PseN3D70h1NT9plGYJTzWc5Xk15SRxXtoSnzZktFWIqS88wRiZFQ3J2FSQaBBlLwOk
tc2MbQvbtEG5lPj9rAB+lgUHl/iWWGW2WX6nWJK1hcKVTto99By0BKKk8sNKJMqHW58S8S8jKa3E
pKgXhOHsSvKOeNEVv1xm/alpv6bsBhO1cRptC6Sa6MB6FZl29BmJPdZM8AXmemR0SPZb4j+N6K4Y
+lmrO9xo1dq09slEzQRaE5oXruVEXSVUD8rk7sr3qv3XmxSj/WwsPkgp1cM/m+2xZ18pTdZ++skO
dCYjeK18RL3eueCOkRlddnj80Ybxwrbc9vp4GqmCZE479QNcF4p1Amp/CvtNvhl9bgBljleYzQmX
gso8Imex3uNYHKEtGQSv8oUDZirZrBEKUmsR2kJOvnETxJQr7CZNCbGWsehU9MiOyl5XH6J1m751
Qg+UgozeI0OnWSbBNiGIvUBZt1LFy/fTZcxhaQHRrSrQw9Ha4jhOEqqYqEXSgDqKXZnV7jB9TKHE
1K6StLITar0GWL7+r8fDQ/Cu8FkGMFZBrLZGUQSl+7Nrk7VUWwsZjotvYdHx1pVhARXAslSgIX/Y
EdjhS4bvxHaJoL90FXcP6JhWsbhPHqb/0P0TqWRlhIJTW2lTmOd40m3iOdQACRSXgfcR0HSGvwGZ
76axMBIskQTzCXfqEr5zTgXeQtNm/8a6Cn+G69IA4RJCveVHSJVliQAyD2tS+UqHUzLKq8RI16op
gxqGJhhtXeNk8dFqHuWFxabtSLeTA2EaERnAYaq0k6k9jeC3t+OtHt56WAZGcDa5OeX0wJaZXLAF
4oRZQvuFM2TGuho80oFMzYQeipmml2JUwVHOol9/BdZFkidZz7WHPSO1z5h9j/Vuh73d4X5AKOVO
/laPlIWFBP1V38n5rWjXYzjOOlpMGsrMPqViPxKahLE48G4FS3rpT89/rWQKTDlr8rNDZycI3sCy
EzY734IIlEF/YjgLHHyOqHs2SQDd6uYrmGQeeQAngmdERnfDly3J3z7xJaN2ZjmyzshvHftd4G1V
2Ao4Q+Lsg7S0GWBBjoSnlzyToKIEm0m0HlL5ygdCUtynSuxvfSRv0JewWxOOhWSxSfjld1Fvz+Ng
n1dOgn4izQ9jgTrgQ7T5fDS6FfCXpGCDeoJAb0MnQuGPnZK4OzGzdCgox1b/UgsnwXfp7kLBGcWd
jLYghqVjB591wuzMPsaEG+oHcuxwOMUCtK5+Dena+WNDrnHNclQEjVjc/JwEd76QpmF4MmLW4G+c
qm6m2aw6r0Z4Uke2pZSF6SMbPs2MLEeIMKpoLrjvF67rLnuxinjiSIvV8gRMbub4fDcuk1qUUQ3L
eDhWa0Px5wQ3a2qMLOdZkw8cZ4if61MmAaDhr7qPw/focnigDGBxz90xq6R46QenPj0m0b7KCKwG
BfLDEDMj5rhJr7n8SNstb8RcY+0rZMzb1wxoDArC1GdaAB6m+PXblSRz8V9yRJR0fyT5oBQgM20y
dx79ES0h9Bc5/K6Hpdl+WMMmxR9CcCJidhzH6srOaFOM36C9NBmjwas8vo3i0gO59Qmk05m5NPJJ
M7EBEJkms+L0vFU47PPpdg0eKgbUKZcd06InUmjBdJmQMvGhusHdQD/dWPui/Zcj04Uv7md05KU/
z+lvVLHuOebNAJk/JFB2n1lDizs+8/FsSLhGc0ZG2N2CccWObTYq/qwslxpSuCRZEHU8y4tXivhP
Ykguuc5QNzszOsquB0PpS5UvoMS9GiBS/2jNjd6exmAtfGeyGwUdQSW/GVhycUc7jh0Lw7KHsp86
wkde1g97j4DQjmNKd3+UHv2uhgR3mEXUx94E5KOAJICFAYfmNA0vW8XAdznGb/Yrs7gYF7Qxdbh2
5UPAgC26I/CGAtfNNIguPd7dEQpC9MMLoiTZQlOvoYyCLxigZMYrURCEVK/17lDVW2lAK/6wLOrg
RFvnybmvEJnkjpQs/OhOTG6o3LJ8quqBzgQLaXzRPRmj/J3R1Jo11Dsok+emYQbYLKo2nNvmhxZf
Yko74Kl2ewykaS09T/Ujb+xgZCvX7tDhoRCt1xSGVfuIlJ0uQGydq5JJTfSNHzCMCd2V/5ryFtu/
uvJQg79gRBdAm99QKdwTd+fzykHOXBAR5k1RjAZnUAxhYhYHx666xbzH8tUlUV1RdkG1aTTywoBR
Ew/d/mX924Mx5fugTB8E1EiCeFX+b+7N+EpWx1hAzWHZUiKAulfZNcpxRa3URGKQdmi5xfAaKVg9
Bo5FXX2lMeqxmOpimsmka107sGgDiuot83g/zWXqJRusu1f8CL6GoC13o32lIM6bHjFIPZcF7X2G
eaPWVjItmiCnVQyQE8Ra8AIPbJAFQkiux4b4kzR7tGTEB89MJbWW/ILekSmFZOnP6z9DkrSxhTLI
cwqKMQkzaQg6r0cszeMSkN5Z/TNIUyWyAsK9hhmvkS9xyH0zrT2uqqvTpjwrLO5y/xzGV0RycWUd
IVdYHZ0qJVoGFQUMd7iQDXoeUDSK+B3JB3UFolX9oZrlzEVIOX2X0+8lRdo8KnDUhzlMYOVqRPVy
aMk1Gh59QwKfcinys/D+meixEyqV5o9pKHslnmYAaS4TWeKNk60tr5j3Yw3Bmrnp7GauSt8KEhGD
BZiqc4ixX0uC6wQ/iWQ43Xxi3NHS6NjhwY235LCuRo9aB2+ipzoZc2TvHAd3C+B0MODEWzbxlTEb
yb20oREwYzaZ+YeHUQUzceaxvLL2fUPcOxA769GwsDUF4+5KpSTcBJSrJe3YOAkb3RejCcALwRR4
Dstm4EwYNoWurioD4q/6Y6B9bhEQalhp+1Pb2LMM0WkcrmjgJWnZ9yRGssFote8c7G+gwTG6ALZl
FJFsiLfc+qrkaGCfCnNREuLA0TgQQYPkJXK9xeAntKbWzWoUvNavRiInXWxwPx4t18F/HdbGQqWm
KZpzBd+oTGj+SgJCji3asbK5+eE9suVlj6dHl28xmHpDRVnr75P+x9WhBdDtJKSNR1yINivDVkqI
IPptTHuWU1ZW3aXFG8QQSh6ZInr/ZDfgqQCiLJNH+WMTT8NaIRQHV5B1YfhfZtbME9nD5xkvelav
iQcAdKqTiR0pvtrgLMHW78d+aXao9/icAlS5PoNG4twm+B1y3CPCgd66JGO4ZmulhMDxiouNK2Vk
8VfiCkNyaYpjnT+U4dZRGxs+o/F4g12cdNQVsb1ectZpuZVBw31YAjuUZ0LC/2ecJa4ED0yYNlKS
EqMD22kqUwbiAGE8jBSMk1KccMy5zTKrVG8aXiOEf+7LjBYGtX4j7bVoneQ7nEa1WMvFS0pOhckk
vbmJ6l84/pr5OZuUVd6iUVHl5tgziVLLzgUVfzZtVKd8gEWC/6j07kB+wIYcwQ8NENt6/qHlLzX3
M8A2VcV/fnhOZezxTbesyGFj2dyhquWqLYBDtN7ScB8dqmE3fOU0GWX8HQbif0W3lTqeebGKdI26
FGbkYgCeWfKrui2qXhx52RkT3sKnSCiJCRa0oF33gcePcByG5KhIOQyK2p2jdlQ5VLr8KSE18KWT
PcK/GxY5C9gOUJymv9tS3FvjaUbeFXTxupdfFrJVmeyohnfdVT+YzUdIEfSC7nA3FZVg/deQsBYJ
pCxP7M2AWWN7AHcCkLGx3Y3WPgsiD8TF0H4xKqQYbNN8I8KNjAAkJ3nEizc2NwM6oKYAyy4fM741
nxEJrN5hmi5cQus+FGeNibNGDaqH9qZqXwMvrSvmunyPw4vuby0d8TaCphzpbEIDTGmtN3SZeyvZ
T87jqH0m6lnUx1H6mcw45Fco7GFlTseg3g0xoS44vD0fgYe3c8MtODf8VPk8yzhOSAkDtp41vzYH
YbzQOYFUY9Vpn6QCwR9nWIb4G6I6GE5W1wXTXiw2asOwJ5rp6TWx+MTBoLIthUDuCEld191vnqT7
qCzWJkwABTeBBmTbcOlj06NWIK6yWP2wTzdhziZHq/0XKDIOkoWPkyZ3MVAO9TZ1d543ba0u0IlF
dgkLNq8OXs483QW0l2CJho6BP+rR6FZZZ9F/tpDuPHQy/DUnvogEP45k8oBtS3TnmX0HqMSfjG/0
koCkC5hfRjVvtrqGf49kbC8rn0b2dkPHjzmNqFuipZl8RTgj+ZkxvwvrIYwlM3gFuah+QJiHl9Vo
F2Y4YxnAEV97u9pbhgiukpvbO3XzdPOrjkOq2ejNA7pBIR2rB9e5ZmxM9YZi1MaDhTF/AWaX5WEf
8MA6BWxs3OPeqrEY2S78HHnohqiTJJhTcBDfTqnpUgEQlKapAJ1mcoaE/oXQG4Y9TEC8pNqqzo7G
cB2zA9nKOKwjNjb9jHEB9kgjJAB+74WgxtZKvhhw6/LGDcrKgp7VrYfu1OfLDtNNfm77lYi2IdhE
lLMlfwVhHMa54eOn1CUfhO6CUDZguirESvij2FPZZ/ArJF9uuMa9jHMDABIc5+qExFkNnqHAw/XU
ZJ5kz6aklxeFFjixIh5JS6lo+8sS/6ML2DSDCS6YZoVBi/Z1Vunxts7BKYSNda2UlV5uFLv9gmK/
tplYxQZBk0gV0PJ/5P4YLHOW2xpt5YBBhs6UOzldmeYlRFhia1e8RAUfpqXtZK5FYAX1uGrUpW/u
DZSeWbEV3Ygid22TgJiAb0rrVTLsLdMpYGXmytMS4UKM363EACPE4JDAaxzouaxlCiUzy3dpJHOw
/432NrD+OrfZj0qzkIJopQ5ipydng6cql2oK+UtvWDvdWrEUJj5HRQ3ImsJ39FLfm7ggGTPQwzZM
c5hc6cBCUC5kcw2qS1L9CJCsLkE6Ht5hMp73mu3fEgvPQWcw/6c5ciXAWT+p6kjBo2f75Q7WZoRi
z5bbh1uvfKA47fj26fdaY7I6IXFUjGmfPtPCFzJrlr/0uCxganok0k+rnP6qWlsKMj/tlfCpu8Y4
03EIlYRu9h/wpNFzzfsQFF9fwrhYCLZqogmRqg+rscKBAXiB1MMh7p1YkzZoshX7z6vcBWrLMn0o
kP5ceQN7QqIaG+RLisIg4VtujZ8mBlxgIXSzMXLT3HY1mxSXmjE6VMEm4UiNPaAccj7rQFlZyL7y
CJsPRpJYq59Be440ApzA6/fRBEfhqenDq5pXj8ZClEC5WXj8kthmAv7q2t6oNOaqdDG8t54fhB0x
a/pX2/nagquj4DrEc8AkCmMNQdsO3jJmdAmegns9lb/tX6KeWIuzrpA2qm8sDc7lsFwjrFnUOFrz
yNim/gnh5zqgaA1irO0IslEzuJOXjYhJBtRy7841pjj2aN+kmv+ea9lIm3Xb4D9C85qdq5D4PhJY
7XBv6kdIJWxBbl4FeGn4UVsEfx1RphW/6Y+VuqcKhFKDtgYYFBGwBO9CA+EsHezZyC6UvgaF6o+f
bcGPYaymUUZo2bhIHKqv0CaCSHwYGQoCxg9h4GFgfMvCdeCJUgsikcfm543e1qghxqyRwe5q6mcb
hU0Oe2TgMIpJpdOSw2CqMA1KJ0iTjeINQNA4/krig6nGbOlbV+6Tvc1l1VNQwLnaTbIRX9xcc1h4
xX56hU3PmTLLI+Jz7ZL8PotHuruN4bcycAxj4NKmHW4BwL6fB/yp4FWJ6m2dxvsKsd4UvlO6KGkh
mGiqu/BtaeNhD7EZYEF14MNjCDerDLEy1K1HvLdlHGvrqeIvSBaj/9mqf0jH1jklST+8Teg5qsIf
tO8R7/g4w6LxeyRroap4o4pbhfFdlq2ZnZ0U4wA/jEIIdplDFN8yTzSnMKBE+Xz73G8BtwhIs1Wg
WQuz2OXmcjJ9lrySBUFG6OGRWrF3LX8H2q4ad1jvMis7DyrRGgxPsoENDi8J4u9TzbUkgkvOmyjC
rYCQkiNcrfFLQHeNY209eW4GTmVDalYRl31lBVTkgq/QXdoMknIdsanP04FGQMVRXlXg0UzmhapN
5Jw+bnm5WGUFAk3n2wUxksLNmFkQPLOWOFYzG1FF9K9Ato5RC/KN2JYGdWkWtjdhdY7bBX8FQ7XA
iBwb1EdVceny6vnXuDvnne1E3ncXfuLkgJnMKXPJVCekE0QEdJZAh7s04pZlAzzBqlOnywadXcyU
NrfgsHiTIY6MwnXJhT8avwkiEmGHy7zcjga5xR7RTMMT0cKsQZ6uJJQ5JUEIwETkcl+TMG5jMPbz
U2fxHLivjDvKN2CJH0IMhRbvp4xJKq+Mjd8bB9EMOx3psCp/G5AcSmBnLD1zFrnkWNpgXYhBgKbx
ivkJU/skMydp5XLTmb1jGhTewCmV9mwAHjYpLKC42yUoJ2YLzFww625KAAmy3S9L1sm5uhxtdNp0
3jqPH6kxWOUE3XLCrkRnpkzOfQv3MoxOJj2S3hNr8+H2UFWeo33R6WLkEBvseZJsda+8f479t8e0
gA9WGXZJvSDbyEZIVaHeyUkplASDvqLfIqMu6StGUlI0E6mE+Ir4hMZR3CukDrrtbUCwvy1qxbRb
leqTs6gkZYWj12AAoAIxNG1mlRjaouKtVxurQEGqb0rpK2//cqVcZLy4ETtDrT+X0adMTyaX1SaQ
r6C0ye9edGJhpl8M/Vmc3gUaRbSJkd0eFAkKscJfi42E5gLKAVajdd7+ZNEyEQuX5RP2FbIjD66h
UlgMe724yyBrgLit8oDF/AuL1swPEXRLczk90+ty0WUztUJkwtj5/61077LK6G9Mq13vjkc5xhla
DXfqPzAKM9z6RMTN9SDjJt56oIEaWnFJemgoqAf0RA3rU6o2lUkREdtrbsuYAl0B9uSX72k4R+c6
cl8noIdSYW6QosErRcvCcd+Pnz2Mgqz+xD5yZr5PygRKqq0CIgc78Egh4Sa/zGNZIbfGV259i+5T
aBY9KJcMsiTRriokHlVL08Gu8lTYfBSbPPno1GsX3Fl9CN1JKesTpkSNz5vIHEUHB6+3O/AqSvtS
E+bejJlb9wS7jChtRi4tvkj1OlRcf/JpUG+9iZXJK5aJ/RXx4AVUObgSjYjRtr3KTUR0TP3B7zLl
qCVgl+yYqvpbib9Ke9NgF7b7IwxBKrJkVgZUvE80PFAilwrmSWIbWAN7ZrWUJtUcQYQTyiWqt24z
MGXk4uL7Mhm+uPnBYrvidfOggRudAoFtJuY1I9UJ7VXCpcGTX55SjmSjc2cgFGdyvE3DiwSevP4x
3BUkuRR7aJjACvnRaEhat2EbiLyFVVHEbhLTqMcHpViHhuVM3YpdBkGjGpEIUaElyGoNQuQyxEtb
Nd0T+DtL9X8JtPOgubbs3yDfkef3pWSkzHcwIVjDIGXAWRXd+uqljPlyetFKVuFkL3Pq2kcTh6i9
l3wGImKpl+q6AsUWuce8Pdvmbwg7G3j+rGAeNf2mGT5jQQ2TCq7O4FupgU49OdWi+jsnM8mStz3H
tCzsZaID5WCMnqAp9bK/kg9jsKp17tKjUqxixpKDec4w3YBvi9qobmcKyQ+jAgWHg5ZaCvHzwqxQ
CHJiGHF5qmUQ/+Gcn9lInYivwCKTeLSuQV1tQjTEBH1lkUPi7rLC0SbX1ykgs66ZJt1MrWOJeWfb
SeoARnJgJfxYLHME7wVkZuGdfPe3C1+d+xOFB1OyFineGDb1c4V5HxGB3H7LfEQhgH21PlXhKxwg
WZNCVNwEWy386kOxa6pPDLzzgOxV2QTShISh2KuUEj5ZL4Lqufv0GCHVwUm10WcMV2A8NYIdOTh0
6EgIWp4P7LKYwihEGcB9NKk2bRf947nFO+Sa8irUv/Xw1Zt/FQEAqXzLdZAoMuIvtdvo+jpWn8Rs
NBg8YA4k+XuQK8dnbFQIeKIDrWR+GYNfL6GhZsZW862bPkNgbDyW/C/hmmXUO7LxR52Cwy5ADXxC
3CrzoiWDPe/MBRbwqv9Jw89EHiGyOl5+HtByKf/MFnqCRcio4gDs7eKjAfOkUMZ7k8Pu9EwYoGAU
6XrYtFAhQO5S/xT4qmNOXnz2TigoivRK8nUYEVcNRTa2rimji5ADy4P9dK6LQ5nTJydTfMnFS7aE
rIKzQuaOD8Ec26XtEZBioDUbckf4Zyn5p+MUH5tLMJhOi/C/VA6D/Bw0l3W55miDvNZYnRv5qrBs
fACusSiqS8GBObJFVsfcGV3SnkAF55da3/sxE58Q6RRTn1T/XxgxD1GFyZPkgtBhTiXhJEjEqmtT
XgOQBh72WbP8Au4zlwb4quZKdV3WOt0G08wsLR6FVm8kHxN9wKQRUIdru3uzFAut828+0OJWr3dZ
v8nsG1Y3y39X+jizWnuFZwxgPuW8uVRp1OOpDAkeur33lQdb7JWSbhrvAr63MGEmY/CQIY/6Jean
EQsb9w7xJIK5D7uvxCCZlT2FvckA2HWknVTaVkkfPMczzL0oBFFRvOHzOj2rjyr5o1ScN8arbz5s
hWz2QwGqlB93HI7JwIk4UpeNMcUu+e5K76i+BAETUCpbXKF7tPqXTq2veaDTiJD+Y9gWZvkAXSfq
c07+tpDnAeOR3E746LrFiHskuij+q5fPARndWbwnKob0ViwGAVdGTld5SKGGsW3OM20xlS4JczC8
fJW0LnDA67kJi8xkCeJEYh0Ev/p4zJEFk+/KbpBZpDm9jDNLdZT+EomHIJi0/Aa0w3L/LbnnmG2e
ByIK7kPK2p8FXEs1O8j0EiioPWC5iAtqknAYlaHDyaJdCt+RtZNXrzv5aLh/FTVaHa9lCY26/88w
HYRpPjvVgv1wpe9j1jmo6Nlaq5AamnUx4KtmuiijHKr+JJIP0GC3+UsXHdRTc9Oj0yK1BPJBXV1D
INbG+Gn2mOfkM+AjlDcvSKyOx7qdDI5lXrsOtZc1jSt7Vs9kWmGuXBMRsSiQHw533yWsNmNieUk5
TmNKC/geS48RAPjTUf4qKx67Y5ALJMrYjEc2Hw16EwpSTp5KbJLuqQhiq8YG4zAKNTCcjfTOmQsL
Be0l7znCYGvFly5NHw+QCXn4hq2A1ALc834IEaQ6ncvVR0xkFSnIzRmOEgSDppgrsAtP8cjQzUMO
GRiLKsygSbCQQyXVF1utevMu2NxxLISF+Z1Sc/fmx2i1s6w9GtYjZlEHrsKR5ItoMpT414H45pS5
uy/ug/yXUhQOsPaLNlzpxrWH4GX4ybqMbgU+t1LPLqP0tgtm5x3A2OFg6b9KBK4J0a/3rsJdpmOO
ujXtIaiQ7xf7VHy73p9ACoID0z5H/r8UhWoTPMg+nHfFQVKdHqmg0b18+z6wBsi1jTxYs46vC4X3
zIt6Mp6IaCdfvLrUkK2BFpaIfHIkoi0pR2lxaBkVF/IhBnRP6ebRZibaHjcHlCVBr6npd0V+iwKB
6kefPasGsQ9lf6hRLGErMrmbFarQwTzL3iUAx6Hr5wgdp0XwJAwqHdQDYk0fFXytbdGoz6J+V0DZ
C8E8TvQNdFVDrUN1pD2TXhWeUx19TZJ5iJbYGzPpbTmpjW+D0ovpTeS2i0FdFm5EfYU+LMXdr/+T
3A2p6bMaT19jgd8gIg0owshuoIvYL98Mi9EWDH3XO6AwTGkeY9WaedS0FXwiCB2Jh0uA/u3VIVQy
HXZ8hKmR5MSax7006gvEG7wVNFOwUgpvbjDvH6mGh63KiBo0Sel+hZQQboCJ8Tz1JHn3Y+PnSZtx
I0c3CSp3ZvtTfYDeH/+8uxkJndaoUsZ8N1BHGtHewGBRo5CCWJ13DP+CWcPotymDla976CEP089d
NxgmmJn1HGzZkWSjuWusEuk9KGtvuATNVoreojxqQ7OKmYVI9JtIy6QOZzyjMwtdFEvYlhyzkfWx
1yjzdDTWWjosQCxs1X7hJvEBtxRM0llfITuy2X18+cxRUhW/WPqhRDV270XEBGLs/0rWtlYzsmll
cGNjwHLpWXFsxJhp6DOzr0KWcZzpzHTLHWMCiaFsEGxUtvB6Qcfk/iJX7lHeGulO0u2z7XPRAws2
mGUoCER1y5gLCdazvDKzeiUH+kIPxX8cnclS5EoWRL9IZoqQQsMWciSTKQsoYCOj4KFZitAQGr6+
T/aie9PWr15BpnSvX/fjz7aZqaDMu23N1pheurLdUNN7a9zsx+ueU+ey0ooRxWBt6+eexz5NFmyB
LVfxx2ztETPuGvMSx8k2HMRbS97CYNdJvmuejg3XrDF8vvZWjzGnd/ExsnFVsOYkhkAznwfMg3R5
bCPz7eJqJdi6jzl7dR6zNKYRw3RY7DzuZvGCtRD3YNMN5ynvd7Z4MzSEjEtJaCpDE7yv45fBthdP
M0kiFo788/M/1/M3h9clehvRM1KeRTULVjl8JzUe5E+VmN2CgaVAjR7j5RHI3U26lPdacdKGa1GF
zwkXC5xeM9mytpwfRvWu3O/kuiXyTRf2jXGiN091n+55rYRTtndgKpXxT4jrrxBqZ9v75epPYvzp
MK10dYtD3tkUejpgzia0aH4TPb7FIUa/2mMjwf/hoO6TTEbn0x9lbd39Cm5yaliSCF7f8FLbLexl
DXESOpruyKzimFlfHHSinPC1o8xLF7VPccXxAuGZGNIq+QB6KPdjHIS888PXhvq00JPf0mChYpoa
dYsUPb8FowP1H4Yl4rXA4pGNy39x5hx0STFOyHuHs1uGALsuzLBp6D/qMBgRs644w9xL9raeqZQH
ee0Uw2PlUU8xLa+ZRvHP8/HR9ccIenEUXNt4Xjsz/Kk9/dyNV/N98KiRRqiVlxuc0W9e67/FHlFW
4RWPZddAL+qOVumVUSXglULUO3awhQ5qmzFfDKU+LjJAYOjw1ATDWS7xZV3osWtocL42fd5rXzy2
EU/tAEnAVDkM0rj/gE6/Q/28qdBc17J6yEoR3BY1MiHhO+bgbD9jDY4TfdSQ4zvLa32OL6nB7YM/
sieNDEkkTSge4SfjXxtWkQKb7kOFCr4TmNmWn7CarzdkRmGGydeo/0lxphiaUbZQh++9AYQQDv2f
XjebQK6bBQoydTjxdsYIrLKGUYzadB3FYDSYsmy9Syu628fheitZvEd39q8snelj7pqnMOCCsKRs
x9F3E9GZswjvOLDc+a76T8XzyUdg70boN9P8Ywa8TUgV0APi61LdtAfSj7fgQP/Vzn/DEnwkBEOz
YHqPGhZ8Z/11xvySEID2MoLY9J/VlpVe5Q16BnlkLhKEypBnRH6Ekg0yhRYoJG5rEcstxUS6pJFT
WX6R3b+VPvHaH/4p0kmZiLhQl/24maim4u1TbhMqRZbO4CrpCMcGzn0leIhz4thVLcaqJi5pnUVv
zsDo+ZxQ47Y+kLpiM5Nn1a0kYpQD/Bt3osjxC1Vc6yLgFyLmMee0w73LIB6TS97MruLLLjhSGtA1
w9SGpyIAnZGw/NHL9DQVdNYKn1dqlvVvFTxLUPYf3kvOD9eI4Z9MUU5CQmO8evNLpuNLQXhjtPFH
5PenpWz3xTLRUdQiowzNeelGTmvfdswfbNtcYsXWJaMf1XMxC7S/tUTnB3f5Ow4Jjxr3nI5wcMUa
fDhc7egDZqQ0DIXRLow4Jzotm6XdOsEvDq6CiweQ6zY/+w2yZzoCUyoEum3YpRi+8BgF2UcY283q
K8HXJ2fwgMyc4EzyKRudCQVQoG14ohbvvpPVt808DAjI9V9laCyZ4o4s68yf3iMbMRFjAjimnIMh
g8wD57DhdfTClyz035aaRSDPnU+TyYMfVw80KmI6XF9kqLg2oh1Af750BrpYJM8xLDK86zzA+QeH
KY77VrGSuME5r5c3KedXsve4eBPMSLmc7tzFcC123mqXWuJVDG9iYn4IO0I8uckv6eRsBqxJtVYP
XfhXC3umMu2dcrS3YsX6P9cn+qq+LB/fqqoRn3irmoisHRhxknCdn38Ngie8KkDaecHJIHsYLnZm
xIzq1MRw/eTfgh04t8POxvVTGEcH7CLHKkMn8P2t13X3DZb+plUvtZubG2d0DzaTz3EIRC7nAF+H
1/5U5Tx0wJxnab6iwkYcyTzsvvxp2mW6A/gti19WzreYksGa02zlixgQOB300Xg3OuU+Y3jwp4k7
LdiY64Niik3E9bFkuliz395B5czSb67rNW9nB0fS/OD24m7kkOl45W6WE0AvBJMRHgzGBVBsXWdA
bkU5g3E4RgwqDb7t+cKJ7Zo5XP6FIwvZQqxguT7L4dXov1LHIP1mQEUZxkUjl61Y2Sbx3QSp2ArI
L1CMboVage3kQXBLGSK4dbur+hGpGJW7XJ81HdbjWL5IgvRRNZ+miVVF1hPppUfmPL571jvkUXnA
yNpyNl9S/0DV078WiFmw1jCB9LfV/e00V0eXhF2XRftgHE9FRXgdEjzPDIyDPFj7ZuJiFDXvM1MA
DV7HtQk/19Jj905xWSzOzHshiJ7AVHrQiEkJDYpiwbJlkKBvPmy54RHy7h14QA0eQ90xbjp2PzTw
YzCRJ+sUcNLSAYyAaiMiLik5i6kfMWZr9zwKcsp5JtDAJAMOMN9zQ8KFRNO69eWIZCgcdYARM29T
3lkGopOqsHHVEfmWqe72Scq92okRcdK/oqL4omuI1yx+dQrMSH2rYPSR2ANW/hX5wbvhU6HL3agx
ezQYiaHYrHb+i82b5OZY88VfJoP3+RoswoEOc9akJcRfS7UXzvgoKzYiMPtswQ0E9rj1INZey7ip
G6TILUwXtCr2iM59DgJ08yJ28AXNKEjedOWsBjR4g5M4MUGfTEgwQolty7oaj/nC0ZGTZRf/k1zW
PdGAkGmbrzVKX0yKB5WynJUma6fj0xVeT8Za7KOoeJLB+kheHxRhJXfeEt2l/BXYsvg9OCP+N1zy
Ue3+0GT4G8TmIpt1vxRTcsvoCq1ZPraYMsdWvNVptR9seleB9p7yEWke1pvgVeNer+K+2gWFfZhx
0nQ1jbhluFcuv9nGH0/DHHyj3R3oYmfSizcjTrymKX4rPbwsOeKW0fsi9Z8Tvobwx6E6WA87GVam
XuWPHUL2vGLimBeYsMlTbeKHAfQIBTXnVpcvOT93f3URLIqt32b7WOVbZ0neQx+ldc7By3XgF2u0
teGKFXXWc3GtGq0RESSfgliau4mSv8SvCZes9Wm5kghSXqojJaMwyxD6gz3koAZGbIrRouwNtlhm
gp6K6eR6ssy69hQV7t92CGisdjPcOct322TbgKf3MWBKIBP+JxTLrbhud3TZbWLPSbZFxUE2KnD+
ZAGJUqhHiPsroHj/GukbKXi5VsilA7ISi/e80bLYr3LGnMtfMeMs5E0UExewkJIuvhd+8B16yVsl
g9tVtlAersFaPjGALnQB8KidlNm3NKIvkF1sS+MBQZbvhZZh3A/5uW01T1fzkeXNM3ix5kH0WPHX
HF/SXL81U4gnUQVvJBuOXT/CBy68u2u3c54SwplH8CITiXDQWqt/qJXlsxP9w3p+68E8szNu4rm9
h2F/6kUDGTz9roqZ+OD4K2LzVy0ssg4mrDCFGlXnr5OJeEQFP5PO7hxsI/3CmOwPzodsudEk0YGX
+cmvcoQ1zChtAOW29X/tZO29V4ORwwXJVRLX11w5dlPMyUPmtvgBueWo9ZqwrnHwjCmMMObjYDx6
RXlZUv1AP9mj6vVXXVOLm8/8j3P+bNxoP8iJBN56V7bNd1W6REMJwhXIlxJY6E0b8xEJuN51dj/6
aK7uj648GkhrzNNdupuSFjodxrS5wWm/xNEz/TybpYvFphLyV7JPM5ttMkgYnuD1ZBl/qaKdiPEN
Sr/N9nOFEBVU4q7O9Cn0E5b9koyDL8WTg4KEBPmRXGHK9K7BXqZCmtQPzhW/Ue9hj72axKYR4UuK
hV+E/jFbKy6cPKtCPBpFZQ5OqPcpMXTPuB80ITxZM95VM5h1hUDs1dQB2nhTVNOz4+XPVtYUR5mT
8fi58MAdS/PHxs7FlxGu2hkhrXzP++lshAABwOujbfQ5oFO5EPpdXzEPYfsw+T6ifOdsiVQ+jTWf
Jy+D7F7e9YhL0o+PC6q4hbOXVCVyDYFP7XIuZXNRJAFb8QDC87/FwG+2EqzwstNtJHFhlE+58J4o
b6SEIkZFmLcEtwDVrbvSh0DRkSNTdfLcIiGMa7EB6szDIdfca8iKxcNTDDGTE3R8adn+J66yTq9I
vzm7gExUPzHMtsj6ARf3fvyzuMNe9f3hGkIbJLsWx4c92LXtbHIUP1zRHFubod2PsPlU0YCtty8Z
xqBqBGqkQnaCKHqqc4kNwzs39XqsqDRZguA8xe6eGeOA3ryjbusKXLyz3K+yovk3hf2WUnOwbNnW
oU3EM2cHOO06kg4hrRdWzX6eXGht6meqgHCkPd5v56+2/aeiqLuQ9b5ccVRaTiOGjNjgTBfBQUpl
5U9LN0IVh9C/gODFsFVTe5xwWbqj+dBFwlkHqxHOok1mkI/mkHhw5vwtuvoypuM9Rdk3BiFtQrrr
PEkakpIyLGhZRP8RuD7QT0dts0OY5/fOuu4ogtr71JH4sfr0MCFdabiDzJ9JfP6hYvWsEn6lInih
uXfXcOgaqv42pi4Q5wcPCqwYe0vjM5Sqt3Qs97kNXBZl9Ftu0P7o7frAv/U7jlq1s48AfC8zDDL5
TekizWS25FH/00zkLPhT1tjZJRm3xwbLDQfh6g1zMk8XZlpQIhGg2jVeqCtbovu+RzkcYkQWss1o
1J1KEN004GOPsAXecm66OS8vUePtyN1Mb0DGGozf6fxiEkzQlXUjJGHfbP1imthVTHtYqYHeT4GU
QNF7ltbFpgfQEvdi5btOzy+xVgZZti3GxrqJOgJV45NcPH/fdjw1IFtcSnaEXbmEv5DQufMlJQRY
t0lQplL2ABE18RFsP9nynrFpjcxL2ClMjG6BgWyRX36a0TVUuTyaVk7VUje8f1LsW+iZu2qtCe33
EwJhN6Dqaey/EP9n2r+A/aghwAO+ANZRpvRQ8fR0jnsidgHeHgWhqAzcTzeOHut2ffXbCPjwRIed
HNu3vHXeUlh9HIyz6DYwHOcCGHb+kBFQbdKveAk/gbN6t54J/dOSRi+oCDBso2uEJqRzxavcL1eD
DEt0gBTodrgsm4gslwVbHC3hSzeB8s4MiQZCARTDxPVuSMY3TyFFLn7DMb8m6agigX0+De+SLoKQ
5bKfmVD8FjnZDM9iI/dnDOcMDDSzVujhNg4e28pgcnPTVzVVWEaVZzepJNfZ9pgx/Qj/qUMqjqhd
UULEZTzhYpVsnCD5Jmz+nlYGbG2ITJSwKsi6vgOj2+wphfsXhKHc5fz0ECN4Z7O88qDQk92AA/Wv
ufnlaPv11Y7LV5ZSRNf4O+d6Pu+v351S5thEK98Ssp+Bfi4YVLGhffte9t1qrGmjxw3BplpvmIF+
RKX84+ibj0mUtEsUU77puoxpqdFOjPbLYXsVKxQ7oEuc/ORnXrfv47r2D0NBV9dtVyXQNPNiuyrz
s/SD2PgORicPksFr0YQfwEdhOOZtf+9U///krPiEK2yjFfGcwJfJs1lbSE7ST5GGVZr+ow0SE6jN
Jsi2a/HoLDQjxTUMChsJvHwLTdlN6QNTy0N3Iz1WKGmHS9v07dlmCU5UZ3bOE25HxHIBXtgKZ+t6
5mvW2IEQc3+EE6OIzXBn/1uE4RuXDeAYOAStWrFMKjIm/Lx9L3jIg1Tj8JvmnaDDfaty9scI8uNR
1h1sgUDYB+DUvzXj24k66hon0NJB9hQ8nx77tVA0pA/VuU31az5SKNBremnGnvm7FN0K2VCNd1EZ
/un8EcdSXcA0FhH3njgestfC8FaM6TLc5o33zbL1PEZxwGKXQpeZCYBUpnT4JgVYTgoBp1iVDX3z
/TBDFF//i8KwvO2cuEJxbjkBz4Q2/NZ/HeUwbeuiorUVpCuf/gUHWifQ7vuSTJRLeMxvsHWVCcLq
6vV3kG1ogGoDRpi0vYxcrDaJizbnaFdtO88MByWCgsY0QipKJtH/P8tJtXChahN46VMERWxoT/3V
uCRDepXWYnb++j6f73Uy7tYD9EAuoTBvIF/qz7ZhyVg9e6qTND5Xco32vVfR8OsTom91+GfxcjKl
5azvcr/gzBcP4mRiJOmKI5mlFfFox/kwVPE7QAFc7xXpaq+GPEwP0rxVlcAtqmcQZDV5mVj77TbS
oftS98j3cO0yNMSovJ2TQJPbas2+dB08EwOFxZuSdlv8I0O+R+EBujYDIESTJL06J9OfYp3TbUTz
5DGSLuutL5yN5/b/DTPr7SSLBsdpkd0Vit3NH334HJ2h1STMOHhe/ybxmnHM6zpwN6Ig8oldG0KP
5v5SFpCfCZ0D2Q6joH1xFpTAW5XkfKaClE3DXb5rfNHYk9PyMKzmPp55cvGVFhsj6uEl65un3uUx
KYKp47PPv6jQ6g10MrlhTTGQ72Bg9azPc73hIdyurtkVqdMcgPuwmKZ8zWLpT5d5weFaZrWguYQS
kLiQkHZ87FoCMCSQoKzqN3VjsCawJdyq0vzrKm9Xh7BowzJ/Bm6ntm66HqUpwjthEdugRM2fINRq
LvKw4p2GFoQZ3ZSfTufvCsebj2h6eDY9utzvxxGx0I5UU2Q9wdwh6WBxXQ3Dii53yl6DR4BL/62p
FCc2wvK4erXddAp8y8of9phMLFJRI0nfuxa7TF8LKjiSKdkok0hK4VnqzLUusBQaLF3c7WWC5ayY
i/aWK7vMcH3PV/BHLh6cuiFArGpW/MydNq4I5t0URv5/vbF4nNwZOIoz13tIjxWN0BmBCl4NtyLW
FjBosuLdglE5Wz/aaT6F1wGfrhLb20+vqPQLghbvpWwA4tMnCDshw0bi4et3HWpEhmZF1XdVuJ1g
ANLCTsqkGXg9RGlw8bWf7wOp+KDXQ/mMSQnRt6KzzSogkc2IxNb13ottTbCP+oVO7PS663BOekxn
ckkmYUrvKvEf/Zd/q7T54BbY3+a8SjBriv8ch64nmdY415E4kXhBWSIqTbt41fHWW0v6NHyDpWZh
qOa3GD9xPhA33EceED01L37Ix0ySEx0pIcyTgkLDncWtzbXp6nqLp2dwYtlDEXTsUA3qNa15zzVO
tZslU79QTM2NL7L+prMTqMgIG+4QjmzQ1upTPpHHp9rNOcmkPvfw4P5QHIWUAkQF926wx4KZPpRF
R0siHbddRKapDzlRDgg2t37atmSrampGexG891ltIQXNIau+o0EpttB88fK7m3JaIGj3uXxNgupX
a0jebY54DoLVu886XdxSIcaOujiMv6Ogiybnr1ZM8DyXnmMIxlvOqpkHHkTGBXCLlJNkoDgIeKIt
IUKt4aFnn2XbyuZ3KXu1tzNmpgntd5cW2ETaaF7fvA7HrMhK/K+iAiwy63ark9puwY4nDyZq/HPp
r2qbBNfFjPHvlknf8O6MaKPhzXow7ZgQl1Tomh3XcEIH+DV57LP3uBHYl1Zsw1UO3z4tAF+dXXqu
5bzKrjjXvMTKauUf6UiBvowUPIzJzCJSBOBw3Xbd+wN4iSmVcCflqE917EKPc+Zwx6Wl2I41CnLW
XGPfQSFp60rG7Midadys6My7RkXLdtTKO/ikog5F14GzYNjeh3Zwj+AX5wdLex9WqxR13vFc8RHH
ajwuqpcAOANxSoboubUaWzdwW76z2DztyGE9ykpLLWExvnWjz5O+6Mv3cfAkv7e+3QvD679O6Jer
ljz6wEpVPiCDsFrwRTt3OdArKG3wCHJ9yYYme66HGYHe8CUvZu9lbIEZxGUUPE5OmFEQ2FEHVVyX
2jxu93QPUorWA3tZq5Qnekacr/BsuqfXTeB+hVS3msw9oxFwyTZwHxxcKMhV7jj+K72UYFUkbL6N
bMcUr7N8ecZx+18nauLpEuJ+QGf3DSUFV1GJ5T7PV3AOXC0UtLYWjik3i1Cy6RHQazHxhEbd12Cp
79zCzX4r6jZumzKpTjolTbisVPOosSnPgoIXoAmLQ2IgM3jwoLjzlnDE4F2sVc5JrWBglqSU27IA
9XzDE6x6Kru4+eMugT2bmBmV54v71xHqWqo68LiSwaJvVesBnFlnP9/xzG73PNq3fRukL1G9BGcr
YfmXbdkfkLJGkuzzJTC0QS7K7HpaKw7BSsenDan5TeOAePyUYi6IQSOneTvtzIAlUrdZ9NlK2ezC
mI26TrGAAuhsNlFqv4yxGYVQXrUPHcuSpVR9TrGdbROLCOOn6QotbumehjXveQ05V8AaOtA5aKRz
sBB4oErO4z/LtP/T8WfChezFq1MBt8H9LQ6ZlT9d6OFbL8F5dh0ADKREei2ikLuhkTzt5ECvZzHB
5S99dcZbQUTF4IHmF8RTK82jfYP+ihLVgT1xa9CW0yg/Ow2kPZWmv9VtI3fBwlzlqSl4dJzVOXYW
nN8A4/s5nlzmpDxvNs3quuhXtBi7eNW5sAfekcMmI+PSvxbeWtwFtYCQmejsYx2KmFgkKyN5GpwS
HNk5eJJZEDFKnpd4v3UFXlRGeHsQ/tNdXzOf1LWCSia8+3Du2JHreOhO7pgNB9Mk80OtG2rmU86T
IaTZvvzKcmD0/1+kozD5bEM9gwtMiWk6FOVu5GK6rShGCgEc7OJdsLZvmYIxwbJB0++Q43q0q/O8
8owmvgdBWajQ24a+xhOh8wIIUglhlt/JljRmsHFdGd2CegB7HmmMMGkBwaFc6LPvK6/cJKNJL4R+
yufecEWlUINu26RShD8kXxM741JIyu4QeApGPYEfDq8/XGEnyCe055InQ0iSyVe7SiyJFoJeKjkW
21q2W58JEREAXwrkEu45gkZGN536fVEALpi6+K8eHd6ZE1HPbErzg0/fT75i5UA/eklwke/j1c8w
EcfBV+CaX84MDRE4n87AlIivm8REJxMYLdwZMrSFih8xP+3iXGoMe3GBSG0EvG88/g2WN16f/Go9
omMVh0kg2G/12qffy6DZSZbpv7ViNi34TULdkBWdESVBt4m1OypbgE8pkQNhKZSYp0E9437AUJzb
fkvpe/UjB6OoT0B8VuVM7a0hdulomFu64P4qK5IfTfiEpU7vKIpCZGIvvUGFEpukTV9mOf8EBg95
SwD/LCKCSUUUM/IIdOiR9oNrEbZ8KiMSUnODycMHPFyl5Qo5ksI/p0HfKICAXZyYErKgxIS9GDFj
4+SNRQ0vpVVGTHsRj8tTVgzOweTXwNXATaeOiFwktZwfKMFTENuhuDk1aTSz+OAWOepzPVbuNhqz
+DJkA+U7tLri1m7pFKtqvMaxzNyNz4LDTudxnmvj+tQmsFhmnUUfllJXaq68v33Vybv+SkmZGYQY
rbFHL75VR9aHmrvl+AwUkKGowYlodFr8CSpNnFJW9aOoqBlSTlRRO+DjEQK+eEN5M9VTCdbBkPQH
MDD64vTYdM+R5EsvA1qOKhCQ6Uj3wJDRLGEXUmHXkELO6ZHcHKl/g3vTSFZ/ygbFIc24hejrm6KK
SIUJweCTKCLeblDGZJo8cKwTYosNSTF0Nf4xzyOoRVTJ8iimMzEtdbPjzSp2hlnh1uMTc0dzHtoe
/73NxdUQRWYPNFKB03XFRmaYfPaNi6euHy3FeGZdNxX7Po0qGnTDVGCVLMgb/vVz83eJvfo7oC1w
q3U3k7xXDCoGUdS/Cj+uuU6pqi+IJEcvrZ26z8V11Q4e+bqfVU0ZkUOWv63wgC9rcxEICkfiiBA2
uHU+r8Iv3qNYAeNW5I/7IGhei6vu3M8meFhmz9kNOtVkySZG79iOF3Az+P9R7YBFM8nSMJDmD6kF
YSamyL5H3lpTuMvbkkNOu236oeWgiRl81YJvrQbIK41x4YrQ8lvWrM12CSWzC/sbmSkNN32JMDAF
CIKGv+5qQ3ObKhdPWABSvnGu4cO0hJraU6LMGfEg2+4rGqKdGNujCxnUkikaCcEohN8mF6cuq/5o
N9v2EtTfqj85RJb8lmv8xUlC8sjfewK5JXS92yCAScXQ6t42DhZnOuxIKJa/VJD0tyHnvd7gQuOX
+lJSx11Di9ccT2uwKE3Vf2R4t9bF/VQLTVcRcIyxK5+JbOLr6Bm6i2XlIy8Jp9enFJyddPhgVfii
UXr56svTVPJMoZ+9LwDugA+ks0oRW7djyR0xGFbolBEQYAJZYaHhIqhD5xfYKFw+aWkYX5AAMWvF
3aeHh7IPK6aDgeO4dz35eoZ8LSJS7ngUe7EXL5X4E4GTStP6iFKFuOMml3iiRmXFVms7s+tQexJH
POiQ7qOiPnLbfeSfA78sAMLnJURYdBPeyDa5p6T1iWGJYUbR7DK/NJB5rqvqIWnto0kWzknZYz/j
yo0mTmlmgkFOEenULHcYy4988vEA4dZAohif2qC4I/L95s70XkTOa8qDONT5obREvH1xf1W6c0jE
vJ1abJHZQef2XnKNapf0eShBVlsIFtm6i/r1IZlIpOJiIt8/LS9egHAWzWe/X7GYTh6EgXHTBNVH
zLcT2eDB1WCzs+k0VOOfEaiRNPwRUkIVZkEsrzTTHBDSsi47dk/0onG8gJ8AdNluVoncE7XVvfF4
gTpmeBdlsk+9hK/J3KTwPhVWXJdX54SW6072D20ybwTRnzqnveQRZC8auRjY3RN9r1gsi32Bp2Fy
eIEH6ylnQLlOkZtCogDUw5UJ2Oxyn0cIFHXSXiGyhYsGjwCl4w0NCzymUlx+anmTFIlNUf/aWSIE
BHdhM+D3mPIz93t1U63RiVnwYajl1s3ScznFBzn22BLZCHLvAVsqdj+9mbz0uQGgkRDybOwY3sZV
d+pHs42c6bFD+6OF2dyZNdyKIHxMM2aMHE6BrC7NTEdFTH45rc19M9rt2i6/ytUfcsxe2kS9Ir5D
KEzJU3db4w/8H8a7LLJHn2ptkjhkTpboPxaAR0UbT+4O/Cfkc4hDmt350WqcSgpPJk8SIGQxUmHj
RY9do84DPRU3uTN9yiCGKgOOxcknRLzgxNHniVPtkfKhnceS5UUs6wifbZk8yylriY8zey3UoZrr
vYS+roZpMNzlEiX4miIqvTfCNg+mJ69DAZtD7Ein7VGCOfcWxNiQlBPPFHFf2/oRahE71XRkqITA
vxymtjnHLg2ca3UMMo6Tsn9c0TD6ID9PBSauYgp3y8r1DaCU1zX7HkMjrVdERK5vaINpGSqoILft
BT0VORNqQ+qdwxwr6kJRxg2JvS/0oHMaD7hFet7L+UtEkTNe+Pgpa9xXvyz/hNN6dDkpgoAGwtk/
OK59zjRacTpzxTQtHes1W/tUjs8jvdVaLmd/umJnoXEnBeOcSWEDZ/1RKRZtpoMj2+d/NLcfQoZF
XRHqsi7HNadkfaQlm99A3Z/rAAdkzkMbVgGsrwGQohr3fcG8URfPEleMH2eQNii2m4k8zCSbc3Ia
aUFdncCKhi8G0Ehb3unMXIwo/66q6dkD6Sgp9Z+krXbTOGO0ca+lw/6rLjKKcOQh6KeL02SoB3Zy
KdL4Qm2ot0vgAqSllUfxHWnpgBoNmJammxqaGbg6x1j3Qz//wNgJHmQ4REm2bzU/4DF3LjakBBsd
lOb1E4chTs/Qa7IeXEeACt0BaIv6u7j2fhKPuGY3DIeZsxyZBX3Ah0R2PuyhPU7vZdptysWeu3Tu
oKnA0RzajMRLepBh8EUDMB1uQ/YYKrzJaql+B7+/m0v1ya50H+fpWbVZtVWyP7v9uNMerUAxg0Ga
rW8Qw4jLW+++QgFk0cGQ7z1GU+EcGso4bpJ5PVEA99Ze69/riucgbVh6MF/KQnKfbfbO3ufeuA6J
jYzkftvNJ9Ljv7Kmwosu7YGknf5QffW1QpcUwD2CaRwPfTy/uhM0RkouE+wUXPPmtX7VGT5WyL5S
pbeD8p4qmew7xyVOOmcvWUmw3jbdP6c01xa/v12g9n2DuQA5YMHDv16Mpw+jyC5elH8S9PgZXYqs
05KjAU8qihDfEIMgNYc51Gb5pmPVbXXBdbMkQ2MXLMO52ldreckz/25yO/jQwcb35l0AmgWX925Q
HU/A1JC/tkSV6THZGKd/wpCCYcpDMMxV8m4pInWgPIQT0DpdEGBYeHcY4ZwSlfvbeOEE0NdIU107
hXc+xuSFK9VNMcwnAXh0lHBDkpInCnSTU8Jlvhf1PeVgITRTlDgHgpJXoLP6s6KLGeNbVrs7/KsL
g7gC3+bCAHGuM7aUydYLgr1s4X1ZPPWuV36RzdlLhlYdwtqM3Oi+sAtkkujdLKCGV++IZAEZvp2O
egRiiLfUTqCCo9re+MqDeGXau7aGfmTtStE3Afv43xCsx453LWz+YIOLl/Lb+anollOweqex8+8J
92MErzXJJ2+LuQ6BPd+ZMLtzdbhdydO0/vC5tMA+0uWeh+mjmJkn5fBYFAmqFy2hLYedyHPvLQ54
25evZmw+54lx3jXerhmv0pDEhRBj0ojEQ9bilsDt5fviyyYrDYR4hzyfKnQssnkliH3FTzHVQ03a
7+ciJjCuGEWW7E866ScdAboHPZWEzpbPPuMGGCQhgr9eD1m5qD8aXE/h4vN65o5ZR85nyCLrVv/j
6DyWLEWWIPpFmAEJCWyv1qXlBivRlUCiNXz9HOatntmMTXdX3wsR4e7Ho0OglvicNvHKu5Ky33rX
KGynpZKHqoUIn7QPtYhIz0/vPumnzrEOicmuPDkcq6aMuCAXMMSQ80QSzKjnI6Vh87qYoCaq6JIy
9RESrgDg4eSK7egxdu1z2ZCoGiEFpVEI9Z7sYM5r26C4JSICw3bITI2tEqkuW6x2FZtfYp6LHEmb
UpJjHCQfceghYtqnsc6gZILAjmy0vx7QiWzlxUmDdVbr77q33qyueZ2CAVCPRX9JoHbsSUcRCKBP
5E0BU878kawoJjdHRl91aNvRSTFGNZ2/jcpyh9EaWFrLzwebSeGSxivmMx5D9iz6GVVvoZra73Sx
c78Wu9Q3HlNBBJpEq4wHzCO8xQbAYUYf74Ej89SgojXNwr0rQC/V3c1XISechAMzPnoPx83kHRjm
McUAW9I9khJrCeUE1C2n1t72G14hQGrgQLi6e4vS9JsMyiGz8yvBkk/bx5qODXew5SXw3qKJX1Fx
jfBt/8KtfGe5UHp9quCxpXHDT2+cCb7dOn/T47AVov3VSfSweKEDDKQUFxKgsqN5JUFQBDlJatcN
TkvYxwurnzijfiGw2z/tdRwekm/VdXsI1vMyYtyTNn9uSK2YnryLo/JfSVvC5HfQtQbWSZ8oKtV7
S30DZNUiCl5cxQNgsi5yjKG+EB6QlHG3mtLtGpU5IRYwYqPIK/fo8OcYs/rimsOTZ8wbtdDzJo1t
rCgwVNpw0+om/THodMCVvKfhnEJW7HNsa+EhXdRwc+ofXbCRnt1sZl7MiWsemghCSDJMKBZwh5v8
DKmSmddrr0ll7iu9sG1cThxjRjehoU927Rx4sZ5mjnER8ZRs8P6UobjMafw8Q0wkqZkeUhHRlQG9
oYnEVfJtVLZ+sVtm7T642J51l8AsDzCDpu7C4S6yO7s3L6SgPhTdxwy/JjK2J17GWvxL5vnVGcp/
GBq3yqCRMInecxWwydsulOr2bibEbjXYKePwIVDi4Gc46FoTpjxMZH6fRxpUn2OI1eQp1kMIZRoR
NJrxWBml8zdYGbgxgi0wdNwe3JUo3gtC3Q4roEOasDSMu5gmwxV94+vWH3clNGssC5chmr+NiLG8
AdLGoYO/ghIc8HAeTOPENfCOdgts5nn/HdfOPZ6BZDMvEm3gDo/49X8Vjzm/ynZykC31EcNLP4X3
sTOSZce83CMZFAUjW1LFf37hPGG3eq3TYFpFbbNvZoqSCgEnit04iN9UrVCT+NIkngRwiiOqKIzd
hB5fcfqD2Gqu0Uw/VT3zuMjlhVMgoZop/lQTdSiA61bR7F8EyB4zT98dSTwyry+On639DgHZT2YC
dab14ozWa+IW14XJXXfmKedimlYRtRUi9A7eEtbnRJkvqRoCvtg506Z+CNz0SXk8EWrPB3pk8voN
a0qK6+EgIyzYvXutYwflWz+WGYI9XWyHKSS2Ysm7QFQ/di5frKDhUlGX35y1VnT9cTdK3Zs2mZiG
/DiMtEigDTWjwa+v/kaTlmQZxsew6fcDp+0hKc6MWjgksMOZcnrpuPGbRfscB9FzIsh4CIV6Vd6G
wTK5PrB3LFTePqt2KZdt4c9b3QMLG9F7VP6eDQTHmwTBtrQeiyD4EzYXZYMMtwV2J6w+JXkjkAvx
3WwSRl8aOrHgEeL7h8N64ydcfrJpX40+u/pERjAYXULS4QO5hGdHFD9zZ4FqlgZIQWPt+eY11zRy
x8PFIDPUwthCK7/lfFm1Ff5MA5Zih5smxkZ8wBQKjMuBoYYu6HoZom9zUdwegtDjlVVQRlDkFBXz
zNgDtT15Dc5rluq/ThaP7I9fFb/rCl0UyA+qiuc9GjDHcIkeLOpnQibAlZ0HLhTY9BPK8ktXih3P
kp2hvmXonzTaAG1PwPechxYSIWTXpySBHlQvN037OZzk1XULvuJ19syZlzee3nphdnUM8dzQl2jm
2aZSUCqoPyYrCNBSqa9G8oJMy/nILRWUQGO/l0X4IoX+nrqCytR5w7/xMrmcyoheW61/ol0YL+uQ
z/eZlC9IEXgqp3lrKU1rVdy/N77813UWZQ9h/Z65iXVwbfIk40gmtYinYtNYRrtqXc4ryuPi5bce
MkTlgNwo0QeiGDRS7Y5IVR5MCeXFd7rBPt1LhoTY7X7wgONX1Ug1pp6+NZrTqq0b7OAeATSGgG/f
iL4HO41PZtNX6MY8wrM8YvixIP4AGqe7V1AuZbd41WOMelvqu30oJ8WNQfq94dS3d4kZ79IBfzyy
GLcDF4quVM63NwtsMoKaXDWyBQ0weUojxOa7eGvzFA+3NpBcHKqdN+5iYBmtiPBml6CMJg6XFfY2
r7JefW2Pp7zx9Bs5lueaY+WGmjt4/e3s71Q+3NwBpldicYpF5fnjzErtZRe/8QgJQVipN9ubfrve
fDClFaO3k6sY+Y2s2kp89yojVxn41KKNw0vRe7eOUvtt6xCnppzC3sqJFDBFYxeyWeM+dw3UPUP9
44X0ZU5+uvF7+84PASwEOTg2cjsbHpDhhl10XqfgiXeAqthailDTt8JlBcx3t2H8+0hq9pspsdQh
NQmU14p8gMz6uzTBT1Jq8yDE8Mpr9Q/PBiYGg0tuM4F6Shv2D9XkHw7hKHKl3DhhCN/bxUhDMcnr
KE486EI9pMGoBnFWFgGIH0SSbK6WQx2vyF6rEMgj4I0SXzcVNilsbfE8dtI69TKstqNNNs6hYp7M
G1eRJufb5Hpg0owIahsyrYOrijvLBMM3hEBTqwYuTMDPZoKeRyNSru8WmZmydhYeL/lnEMAkBQUW
M5xDPKtpsPF1T2G0WeEjLjmEhMn05Zd0PeGxDbg80KAeRh++B9Q49OzoVvDvr6YRSgP5AJizjcCn
4WRoi4K7NzyYZ7upAH9UaBi4bOzNpEPviGsuPTQ0LRxdGEDabX7HhsdW1NF/oGoBsqnDOJAkpYkm
RmaWXeu+LYP53jeLBx542QFrOzGlSt/05J4Cm2XVK2H0mGRGhcRCA0b6JyVx9VXRGgmMhtzBOLo3
4qfR3WRwivVyyoomODd50ro7ROGK8avlBCLM5zSngy3gJ3vnZ8DRfcadEx7311nVbyBMcFEX5X08
TvGmam175yyJ3bCYn4fB4xBS+uCtOUkR2Y8JJ/gxM1IYEELvXAC3ib7F1JPyVfIYHlDBDmagn1pJ
ixLURw/aWm4QjvS+5nZs/vA2zGBOFwajDbukrZo33MTtk57CBaBJEGvStPu0XH4rQhdMxlZ0Cxqu
VFOJ0zHVnJAb+iiB5HrjNRnG786BV10HBEZbmVO/bmTt3URc+pzFzGTUsBJWlWASm8aOrmVne6ey
hFY4es5VuEGwB3eJVcPKvlKNYaed6seu5Pdous7ZKLGQ6Mw5sOnZW0D5fLfM5tfKzI9onira7owX
rLsLLy5+yyPrB7Eb9tsEjSUhkgplEvonCz0mv8HgYm8wSAm4L9mSR5Giuk5xHv2OYsTUPvf5PauP
uBYG39KyNXhU2+QGaldYt6F13K/B7Y3nXCJhxRO+deUVLMvwdnDx5MNL0gI/tjHwPFstaBSjHP/p
LrbpOcMLV/M7BXRR5Wu79OodsaLiqYNQTIOl1/z08VIiXvPGqg3cVdi+rjUZ4/XMnvlkFglmzals
T8HEXVa7HmVdptfaq3bqXpg7qrU/iwp/RMAcPbojUTzttuR6wcsp1cDuS/wF2tvBn43gpq3YX3Bl
2To7BJp+yUiJK72yHBpqzWMZe4l6wxxEbJkSyU8j9BRg6J4GcaW1fcmHvLgfaksy6dW0NxJeYMdz
i1dU3+BszhH8l5BWh7ZW5aF3E9g/Ztg/2nFFo60luxu9ZREHA+JsxHaCY8lTgQl1/JJJHW0tx8Fp
PGZq2xv6O3J4N5dlJk9Glb1EI8F5X7G08gJgX3KwjGd+eSJWYd1FFn3aY7FcXBo6WEX7NunJ2enc
eBmwvT4OVpWepoTzL1vaEovJra9BUIvUd3OJRBEDf+HDy5vkn3ajAPZVLPhn1c8kSBoVCEm4RwNG
ASex8C2A9+tyq9q4cX9TvDUdQ18rD5aXMgyizkDAVFaWx2SCIZNwI5B9vPNFsxfNfBzxtdD05NEj
5JnICCjc4BiaR3eCEB9l6tEFopoEXKPhNn4B3idF0DdPpjG9mV1w6abhSVocbfMZOK5ZpO8WWWrG
SE5yOVtYwdONwtxpp5kCO3sxn6J+rIiK3/udk+8qOuHLpnhuA4J5Y2VgG9cvTUwxvQwRj8kKyTr4
6lzcYlxmOajK+SciRIJdsVRbVwly8bE4u/hFgfm6JLdZnQI9Ps2KLKIOUFyi1vgpbbtAfjI2WIeP
S++RqY1qoyQffk9KoMRQR+BRfgh/oLxexSQEJufquw0EXhlfvYJT3EzWmlMEOKoCJyf5S7whZer9
VAn+YJwz+Iqm/Hmw62lDnuAwAztqneGEcTtdOdmrkzTZPgZBumkorxibHiC46p01DsbHKAEIbBB/
WnUTrjqZ2fvIitReWs0vYzSOiOXczINm68nlAzXwV9oxsb7WRk3mrbX2RgYXccYJAZuwf54k6zhJ
Tm87GlCoMvLVFaGmZm6fB0XRieU7+J4C5mCvaZ2VZZJhVnZznwXermupMWLS+3SH7r3PcvQF/IpF
BYYDwzH2/JLxuqtBXiyg+sKZHwU8CaamYVWN6VcWAcmEhQqVLtlQeMYq1QVPHNrxIIyOIM9NvpoZ
wtvUgV9tuirtici251lWF9L8iMdWBHUCNF8GC6+cWPJTWw0s694do99rGGVvTlC8OlYJMoBCNeXQ
CWpbYES9ujwT5z3Cav0zu5g4j3up8vRmK+vcOcWLWzryENA6I1rYHHOSYKueWXtt3/2CrHkxconX
D4sEL4gGPKhfn6sQq0Li2ylIM6IBcrmX5DiL2Uoo3e2sowGgO+yDt8osnQMj3JMzCJ4xBF0gbtz3
cwKb1wYM5WE5ZHnYU+5C3x1uniGFY4XRZZ2UEsjLlLw4KjxnHlGcyKSkraAVscU+UrZWzG06+/W8
jvygqn94YD6hL4BuxoumJHPoqN+TnnrCMP+wdW8fdd/u+2YAeFvnt8LsscIqSm9MqBOGnrItlhcQ
g7W8VSaO8o7A9cprvd+wDB+R+CkCKZp8m+j2rVY+MHB//NIWRx/OYF8q5Q9fF5QxBulVxI7eaTN4
r32PPx54tVXYztdw9uJz7QcFDBngcz3NPJVc9Lo6IiRXI3kI+9Uu02pvQKUOY/knDPsdBuFr3hr/
xFx+mxHGYwFbw58EW1AMKH+xvzQUEpfN+BWOjOGx0Vx4oDNP6SVz5wQbOcfJUczWK0zjpwgTwwa7
oHVtY7wfYeC8GZMgD27CApUGyefhfiQldnAX231ZIXsm3GKMHAbQ5CvxUjTRzcqxlxVhLvDaWmcz
a644xZjy24TupOlpqAaYuQouo9mfA6xPK+I7+F4U12IwIg9ZUz7GnYQtZtHFoE336ratua11W63m
InDpkEITGqE+hA2Gh8y/NxPnKUhH8lUNlNUo914r/LFbf15Sm96NJR+bFolnTzS3mAt57C2tWxoP
tc9Pi87hCEqgeXbV0rsz+S5p66ilsMB8JeYf7mMbFNk46QSQBLh7O43Ar0z1hiWKcomYH5VQxxHJ
hV96hl880TCSGw733lSdBP10q5DNbmtprKY5xcPgP8SnAsG1iw3GauEvgV9MO7CkavYkaYIKGuZ9
W2q0b3bYvP2/DFCn/MPsxcJCSdVGi2JegpSrGDDWQ8+E2biEb8DWvXQ29I+plgjPRkYUT3xKSYOC
N4YX2DCQN2R5iwwy73XwGfNhY4AM/qrEqX+7wVrUQJNaNSY32ClMnu3CnorzbWkq+HIjJHe3aHi0
+b2xTvUA2Cly31wJTDhvbRh+Po6OAgshLqDqxZfzW8xfQ2bh2eZze4zn+GmyZHaaJBTMxrbXBdcN
Ti0uckR76UvLui8stpVK4NHTdwbpEaCF5aM7cgXt8fAhbY9Xu/Xr+9mAvlabYFbrMWFKpc6bMqzw
aZApcnM52B/4JDhytkuuqflXNDyk4lYQVylxJBJfIWk/CLGmd/nqmTxUPJJ1jJnBX5sRx+BX/elp
uHRix1515fxhB4BoMqQJC2a6XbbdJm1oy3T51wrvJUCF4IAy2AsdgRZwRuZ4otWjdjBleRgz12kR
vJCHJd0LZXiVdOQY0r6ttibz1ypLE4LpkNN9bwSN2BGUKZm/65hXVQ6KoE1x5Pe1RXLMoWCImz/l
Uz73Jz+U64mx5ct3og+XmBd+fq5aoRrNfZ0tzSoOnYRj3oIrCOyDJ6KHtsdaL2IwPgT6IK3hR5ii
iG109o+0rzw5VemfKfoBpgADu2oXTSrirV96CQVnVG8qJ6IsNJw2NSaEPfCNYStHRoPBCw5ZiDtZ
Cf0w1OA0UVzKdaSiU5XxqldVNRBUGdTBiDAwRtD2hBz3IBN3bojSamg+EElPN1XkZh9ki8x9sODc
s3H6cXKL/Th8TGz7RqLwZAXBzTSLu0lZT/HEVpEIjHNGQnOesP/UYLuUphtPYWyrU9vhFOuicBsO
ztGySbVWnfGp7QpunkZTrThJuHV6it36XQca3aPky5ziwhQuHzgi9ZRlUfjGUpJcUbMRjIoKUpl1
JhdFm7R+rZzyYx7oCrERE7Ihtre1Je4ADQGFHuLqKkxXXbH33/ga/QUQAoAQ1Q/pQM6ncdLHEE/5
nr7v8CFzx5fcHvk9KO4fhWgwpCXZ3p24DXqp84jfs1/n0use+fmmL6QKimOny+cE7sFahoB9gkrc
Vz6jkcgpgsunHM5xO1Mv67K54+DUoH6As5ShByY0kgXdLpy0rJk4dOQD9HS6gWEkiX/RxaFHS0YT
VFOYqdFjtHz+Qs+FgGXXF38qCUCzMvGiSNIrYoLeFk703eW4azyD+1421AegVfUagIHxYNpu9lr6
5WFMvCt3p2ukCvBe9Zy8eYvSIPPUIUhhmSSqqDERqSyPfVQ5O0G35cxcsg2FebSDtuHP2H/groZK
kRfjsU78C4hT6nU7kyJTs6fTtJh3SYkV3isURuogINdtDzQEMPbZG/IwB6k5ILKm4fY1gk0FRtFs
BX1iDmlDX6SPg8mkOqoZyJOXXqNFqlOVLzDaiFs2Dies/7hmp4IikrIEwg56gAQFSaK4hysaNacq
MS82PTXNQEOItvI7vzb5q1PQMUyremsc/1DNPSldAxHRsyRtcU59bR2b0rUAsgn3k0PijPu6m9y3
yUXnljEeVHhqADZhrSPTbnrVn+xY8gsawcsIk2c51Dewo/Dfu71/5TXxbGPqmvRMC+WwHYrl4dJm
P3pIui0jotg69kAMDj3gmjkFgbyZmSuV9n1lBGdibG/Mw2Q0UFDhxy8nvFF/8XJ97YGzIIy7T8LF
9lrCH4GXGuZLYDFFdy95w6YMK1SgmHs8aYg5mkMlc269LrAj+/DBNnlTPUHyYYXlccJVHD9c0sbQ
uKJ4vimtkodBV095YRzCBV4kPEYiBLW1zouLTCe6BMZpPQeuXHdeKuEZTXeFrO4N27kISB7OQuQK
+6o+Ssd4T7SkIygZXyzToIFDE46PVf7UUW0T1ii8gxlEMxzSzH90KxAaMC94EZext7G18W4XkDFa
z23faTzCCUur5UqPzdkVBZueq/pLqpPPquPxO8AilUH6aPYuKqmf4/nlcQiUj9XSn9LHOJgOpmn8
pWN3yyf7sw8ccdBjikDS6PLaeM1DVhfHGpznxnLy55xUEZt/f/LZBNl3BJqj8afD8ZmzUXSFD4De
yA+XsjtCao3xpWS47YO2XbEbe/B/sHoGY/Dj9vwfXLYMO2lI4J4iZRyVtOZCtPYJ1W3U4N5VS846
i1tqkJZSnJm3/6K1v2qDDJ+X9dWhdMnU8uIfEZl6znEtOHW7aIotu++GkzJ3oHG8RogGm6omM1jT
gIPBILg1DY+Lxih2gQQZrbpFbhAMVsKdts40IzzwykEwG+ALQuFa97r9rCpA5njZMMUvumHdck71
4zJ66PJoHycZXHYR+atxIAEB+vQnSowPJ3TxaPpAgMCKXRyT87VmGQ7jh8CRkr0oia51kOKHsVuK
iwTl6gSez5MEXMF1g8uEwdrM8WATRmw0A4ZdGq7lD7S417DqFpcZ2IZJjHezRxGDqDn6Nd+BJ58w
mOCr9tQJVwtL5BTzXTMgZRYWROxATdlqavghzXUF1LnyH2qJcOXwmAjb6cti+CMbC2EsIjqd5zyd
43Teztw3F1yAay5/IBN3tPQhKklK61qYwDjS164lzr1vEvax5LdIR+qc22E/y+5iee59MifXOtMG
TUDtrvQ7LKrCP2TlwnbJ/PrgjL1Luk6eSiIHqyoDeODmw08M2uhYtZwfIvtq5lI/2ZVhPGYUwjEf
qoeiWxok+YflRuZAuBvsh6Ez/cS4hg7BEPjnyuAGjQ6LDbo0zbuOCM+zqnj+gDUD7DDHYF5ScmNR
VGIZauL+0sdMyI5ZXIeZAkOSt1/keKgM7neBH1+0ueyJyYPXha8jituKZYjrgU/bbi8umO+RhKr7
ojDpo/Srq1vAOw66q5VgdMoDqXdRlp0hlCDzsrDPU3R2df3LVkPOPZkDmj3SD8MpD0Et4kPo1yHL
kvkgM/FUWP2hTiw8VkV5MnmX7usquEaFjx2leiETeKjkBLtY1P80xTPWTMBdoPMn1oglwroKv79q
nX9becwQGbH6sqY4Jbctyet7k0TiRhwOTy0x5/VscpdoQQfVhba5ozn05AJ4IFbfBXyC8d9lVvcZ
l1Qr5723dK764Q0ZyaIIx9bsyFnCgSkjq77NJoe/lWau1JNyEU9ISwTOl1f62VeNFZxL/Bw19c7j
hlW/lGOPxmH4gDbIy8AUbBNYlk6OdhF1/NGnxFl3Tgi6Ic6Icc6eEb3ju9cfZj8lxzY1CQiIru++
S9tCJ9a6x+2Sx4N5b/gm+YqmF0ZPpKCobwzBJS+ErKG6O+2y/JFXNsuxzss62DBZgasYMMy/R5TW
UOgt/H8d6doCRq+VHpKur7+bQAV39mjX58ANw6cG2Nh97njma+xjKy2Y4d+LNIQxzhu79jZixhcM
4CDsHkY1Bnx5e2ZeuMFEMDnq6IeFcUp9QY6dEHgZQm4zpBhzux5bvRLZAKKAaxMdf5Z31xY+3ayp
BNOwnbMMNUJ6Jpp7CBgO84MJ64qLUOFwRzAFbWhuds6mhlbNVKfdF5GzEK9x3GOEozW76TkBJ/6N
L4bC6VbmxB6nRn8Y0s6+A5n2z8bw20Vgl6Mefnnn5vicZ5zqwxy8YWoTq4xF8s5WISY74s9iA6l5
FlsrNUd1HQd77A9oFmDcZx3ghsS+VNZ7k+UQsSszMnmOM629Z5sDmDyhbbmffqUHYz3wv3kbtwaq
KiLcBNfdDjLoWN4EX46zike9Q0twOBsjr6Vjemx9vN+C83ZQhPWd0aISrOPGZcHKlW6dI7nIzMTT
HLJIR1br+adQsFG5VM9ALdo09Sgn6DZTYJLSY9Z4Jh5OzEJORiEg0fRwmL0WLYS6EKgNuFxMMkT4
CMSwj7N6gGHkQCYem4hHdBo5jb8y2NeDXdP4y8w5Ojwho3qOAgx/mn4jPxaRswbdXsv7mXWBMmpR
6M/MTlK8453TTqtSsry+CerDBGJYRglMMJrIr9aMAL7GS09xNn0dHWZR7UfhisOtrg5Ni96CvOjl
yKf5KB7MPioperAoAMpxFUKhI7qit/VsRN0mW+J+PJuG5k1D7XJIqCj8jLWvg3/0B/N7qZKh/rWN
IfoEmsptPjb58FDePBiLLawDlxWCSPka8DKWj3VLJvAYaXSYrdJB/wm0z8S36hvK+5adM7YHGdsw
JolPeSBNG1ChNdi61qno0GPdbYa5GXceEibTQi+45RtZP4+H2WyyeaumLsOlHiNPWEjtkyiNXa+c
EbhIL9rMAAJbSgo8S522+Jgi2Brwx2WDeNE6fs1dMiEAWZ0nGJlsFyKpRDVf+XueuMTwKzQs7Oac
l8qggx6WwF1EBo6bvVXxkeOHjZHCPYIdcAZ7lXlWR5oJ1TlPHmtnGv3fPPEz+TgPjbKhxMG9ePJz
GYH+ynNdxR/KqG2Ts0hVRO+onETwI7jNrDwW1TvlljdR1j3VXD71o40VQjNTlk2zWKq4qHpIQJbi
wUOXQwl6u10UTZKf2CpAUNkT6aZPQrllBGbPq/rhsVVxKHME2cqw3shFpfWhyY1C/yTRVKrDWOh5
fOXWW6MtTk3IFlFWhh0l22oQCb+rNCWwfgitvscU2IjZn3+NsYBY7PhVBGMf63BI9YEn6gl+eZ9o
RJ6Qqlu+2panbEi2uglbCwMzG13FCOUKBj5aIGpqaXp37ownm6uKewnTOIZl0IR9PflwBc0KIcml
Tsn/lpWQ3ncnmUzafe2RNIX/5vhy+GfSN5u9l76XFL8BEvZSGj7iacX9MDypBFH6NJu1PeDWSGEJ
7ZGZ7YmSyUy7+1j0fXYxdVk5++Vv5r0MHebBdEaIfxhThdsSjmVUXE2UBUWmfvKdX6MJOYcqw/Gj
s4z48n+GEzcmFFw1BYe6BeexLvAaBHvHZVw+Wm0fBuvItBXBCAhthIXIyiNNGV0fniUWhf7QZMPY
b9o8jYe9Z3dNcjMqP6p2fFHyU+6kxWeKm4ar+2zOIF/iAXbAxNsbo2gzvZX/G155jYD4MMLwnKuw
+C6KjDlbyZGFvk+sv7Syi6OyU367Aym8WS4F3j0+diwFM2GjfJoJQqM0qWW3sxD8A7/7xe0yUcYT
hIr6VW0SnfDnMmJ7VfZdqMv0lRGrMje5tgK+7TEWfQgBQfY3JJX+cvFBfMc8wD505JUvbo1p3Z0y
F1iV2chdBNtuX5jTJ2Tap9jJE8xNeX+euWecMlf9a7z51DUcLJtgXwpQ3wxyO6erHjnk34JoQGnE
PpLp4AXZ61v3EC9d62ob8YOoextBn5kUFf/ixLLjpGBD9A7p3EDC4OFNmwIEAGCXfXtsZThfYqvi
byNIaGppenICfEXKQ6xwnNLCyuapOqQ3g8GdJHq14d6yjjzMND2v48YpNqksbmge+yypoWBWzieQ
g3fufv/aBSwclQMfnjC+BqYLiC5Kz1iL//HxVUSt2Z1CgaU6eqqKMr/MYlZwi73inHpGwd0a7LXl
WzSFN6JEu6GvtVT0jRFpNAv5KtrkACYCFmTi7lqPdEvbccrPKp88a5Dfk92eESO4hnq5+1KpZG/S
35s39DHwHoU0Y68s+lTdBK08jF6Y195aX29LKzyOqX+ZjAEZim9POZHE9Bvup4jvCggdDLFO88wW
Svp3CFNWtZa6wcrgcDqIF63V7e+9oGv0heuxt9e9H1PkUS4OUiNNYTEYfE9/eHNOt0bp8KvJ/OEr
9XrvG45ZgaSXJTTK20HsnLkF4xW2RjP4cSZRvLlOxiQyCKrBVDByrIiix9ww4uhoC5O3un8nc65m
Vbr1SoxCsJ9uvSR8aFt3KYUz7oxTHAzv2qqsw6j6Z7uFav1rTOy1XmG+9Jx0EGIV78iVXXvOq4DU
gFSf1tN7VMzlD74stNAh5pQo1SPb2Loswf0N3UNEQ6fzv0RAbNEhlKO8pRpoIH6GTG2MmG0MNb4a
5fzlTf5vaPScYcUDnoRrH9AAneabcsQW4HFJDmX1LnV9V9aEhXwuphsjohoxK6hGgcLuj1d8cQ/S
y04htxMQ+meoJUc+YST2EJQtMBQrx8g/q9SghZ5zzuBsurTb6BpfbS6prKubTWxPdzx394yOr3Nd
XvpwgvIx/7q4inlezQ/EVDiJxY+D/PPmmspJF+iXyJ21XxACGLnBlxzfVqRRVk7D0ahT9YsYsyNq
953Th/vKIiDg909ZUj5p6X7bdrIo8iTYkDok4Eajb9fSLx/IqF39yH71O++g4vQ6LvY4nxAK7cuz
8N6Rkb9zeKaOIfcDcwniG82US88AydCV287/HPQdkOvuGUv3c92bQC/YNYd2R+RvFzoUesnpDwPK
0jLyWyc4pEyx56d8c836K+bYhM90O3bOLWzNc2+Zt270fhkGEBazPfEPDp6oGZnodtwrwf6X3MHK
5KWdxpdANo9O2Kx0j6xHQKcNkaud6Gbb8MpxI7QtymLDz6gc9VvvuO9j6OCPLy4FvdwAvzd2VDwW
Y3LX29nWnJ17KIS49dG50lw/UObMh7jfRkyxCdvtWLArV+2x9CF4h+zqMHRSwzz2Q7VvxFDvpDnf
5iWP15KgtCKGZ0Ax0Fa7+YHQNYRmSbCMTwDRYd9BDPWQbPks7hlPz+iGR9kmW0P726HhwzRMzla5
+ck0bf4zGE2GAHUmwFmaHGQ1vndyeC/8b0uhZnGeSdr+s6EKveJtq6DTpKP/H2fn1Rs9lmXZv1Ko
5yGG/pKD6X4IMhg+FJJC9oXQ5+i956+fxRygWqVUS0ADlaiq/DJ1RXfNOXuvfZL6Hto5HOXWdOrO
3OndYsyEFJEhNbQg/osxbIhtz0lG5TxrEGDIqcBNK/nAdOX2Y/KQTfkj6MiTodQHQafLCDjCY6eN
LfhzlaDTyQapwGTQ1jk5uWJDC80JSYHL8evoun6p2GfZmbkNDN8xu/hFkoYtPcgzdS2vqqJ14tMs
MvEB1ZRDqQcHd7TkbXSIE2gEi3k74q1I8VhTM8+3KWTnoZ+OUDm8IKT5r6p4AksNe4gMlYcWrdEd
9DZ6nmUJO/gS10NaY2tsrNg/c0Jbk7/9JICoU4Rdnu0vs21+CDFh4PTxb/LusoOIqOMR/bRDC/lD
2AlSByKA++xuohmmhAJSCA6ahH3WgCZEzf5oOvlwtJekqX8hjHQzsZQYFhZ1ozjE4/zLKroN2qtX
cqj20BGgVkN1jyjwo8TZxTAL9RgtMTar5Tw67JU6eSxy3vZyyaicXF47UDopSs3hRzmXz7Ecn6ZC
vrR8cjqZMMZMc2Bs9j5AniqJNiz1aFIIDY2bYydZv6Nh/A096gYZzu8uzTS3jwKJJpKM7z91AL9S
fxSLMAepdakbTwostATXaylYuwvA5QjwR0xdWaPSfiecLMLSS7t8oN6dIfsiQ9zWKPN2Owx2G0uo
p04n7KlUj1qaL8U9OEFZ7/kBH0hEdspMdBnm7WhEkCSka0jWAr7Je6vEtzegC4JeuO5UUNQGtuuy
8SYE0Ui0d6WEzl/M3Ide48hZrzXR7wcsG8RUOGUD1VRlcRzK2wINgAnJlExoYmkCTOxhn54UftwU
MpWm2n7opY28JFrP+YNlK+sg1u7m9hfnWg/tDl6Rhvg5BZlchw3LvE9AStQFaAs/2RpIXW0apXT1
dWegLi+JeZNhtDAKaS/JhGjJ4y/VNM/s7TiaWucqil/mqT4naX6PMGE9Jt0uzdLLjMZNjBkxcmQA
DzrHoaHYTETVlKXYRUN8YSNOnyI+jL38kOb1nsvCQUPvDhGoLVNAS0MZHqhKizm0kHcOA8mAduOS
P3johyWLipPCylRzd8H3LjduLNNdlpF+qsFQJwiKDHNKedM2RmIbJMW5Jcsjgm5I4slaj3gKtrKX
9W41GGmwGUjFBDy31+X2p2gw1hXtRcjDo2YSY94QIBQScxXEI/rBbouPdBdrOBx6q74zBvMiFfOu
Zere+b590lvBZB88tEV8jUDaH8zuKaOdHQ3BWh+etREWZMkZo/xlQBEKMYVxhEVypAAFbaacEKnO
ckUAXVBXt4lJUkwVXrMJ0oNu7jldw1WwHhM9AUtuLM6ZwNgo6sKAhbWXtBcd7f+slkffSH9CYnyZ
kCOEnfhT8tQseiWBkA8lAjnCrBA1ifkehAJIdc2tLY4jRtPddCbVkRJLSEhtWe3vhkj3ODNiYqBi
rbekS5HVMIKoc8pO/xGl5n1RdLsGPXFnEbtipIdxsIhAkMm9wOgREcHUm+mV4u9WioOtjwO5qdT1
ENVsOytjb/kKqNRk0xr5AzfgyajxiQD5Q12M9YkQswQXlaW3O43CkkGPltLPFkG7J4PghX3jKZIO
q4g9L1kxaA25UagXAmNrCLxxTXsmIuaJveQaQ8mV4jAZRHRtEZbfpUa7MwhyHuff4FxcWD+PAbU+
IQKYvrG68Vv9RF1iH/XyTVT12zgrnake9uzenaJvQD4nJsU5qNi5ea1pMDCND5t2Tt9aXyEUI+D3
GXQIZebdYKnHQiCu5Sjg2ou3xqYs2AZEshOzNbA7Bg8sRuhNNUWkhSmuTsNeoqg9ZgPFPnZLdRo9
DilBBUWA60bQr7TaDImJ0aHjRwyg9y+piNciTU20yrmnz9VRrkxeWXPTwQDkJHu0df9Zx2SsYLdX
eN6z1t4xwDGMFaxv6QPibExKNO3NbvIdIACQClm+RhkHthLrtLnjN4L0akfu6gAGTHzOZsMRasRx
Lx7O8MVosobgLQp3SFiQtIH0wHoL4QPzprRDaYLPtYVIRhakXmJ56OU3NWIXZ2TXLhn3Erq+gmxp
y7bWHUzYbtBcRC4b9vjQrS3PiqpLRfiu5NNoG7MtR51DI0v0sBF/0dBUUCCtKr+4nwhdCpjrIatd
iyi8C8p8WA1ZdgSdsbYIo4QJu1U5YFiz+YwTFbNig1VL3fRRcyEm9TrWCEBiBPeFNP1Kgept8z7m
H4OJoA46RFv13lKgFNG0Xk0A+ZAc0XazCa+iGXwVvfbq+728zdv4vjBJYCkQIUjBa19pjxXaG3bO
6qZuZ8eW/f1Q+S8co2Y0YsyMi2cbzIXUiRusHFtTZ49qVz9Lg1AKKzQvTd39MThfjyOeUtnGhaLG
98Kfbqyy3fi6rTnQZGCPDbts6t8ys/3RpT2uWONswu2pMjjSpvps+PXdNIpD18f42Qmijeoz9cXD
iLZNV8sD7DpMeigmBk4NIn/xgZCt4lKyuCntnmtcS34M2NVerHdqwJ5YQ0dn7CyjO42oIFMAJ2lv
bClP35MRts0i800DHbIK2bGCRNv5U3QTpOUtdcdN1qYX0bHlpg9IN7tAk8qJy6vTt2ko1hXbkdbK
zlD59lAZ7vU6fhppVWb+RPfZAC0FhthacqKIfqmwW+aVuY86eWsLhSbwksg4dbd9JH7kRfY21Phe
wQf19cgGN/hh4B8e1GmjyCwq9ngPaJT3lZTbtPGSrHxUNL4IhSq4obR7mzqv1Ui129govGqI6R0W
p06a863WNNeg0bwRIPgcKvswzz1LFjth+Y92ErxaeYmfe6QNpk6o7WH7pPHE1MiWVjHSfYMDYi4p
7SpBv5XBF6BTMlZTlf20euOnH8i/Z19d+0r6sxyhKDRoZU2ZIMe8OFk1lhnQ9ucyDK5mM6rnJGpd
1rzcqSq6lnqQnhLAWDkUyUEit14JNwKuaieroHqSOXPwVGOeUFbUIP5EIGOrHklM6z8kRfnbH+Wz
GVePnCkvqBxvw6m7CzL7oZ+xzndT8MPnLKhmxY2tk8JioYkN2gmNpbitFcXTU3zI/nQ0sgj59Pw2
SAYWjZx3IMiVp3jEban22VlFcLuw76lDtIcRA28HvQXc0Pg2htYtq8JeaVu66dMed9c2HvtnKWZD
bIWgNidx8qUASLv4PeQ+W38W/DqUHiDfeK0uPaiR/FBy5iekMIa7lO+1BtlQP8u4s5uNrsTrKA29
XrDIAx/lo76J+3aL/A3oUV1dAqvlZIxIO5vVC0kj+1a3n4MuPpuALEIwfrlZTm5CVMqIiADR7htF
iF2SQ0VEdbBqKusmSg1HF+MaE/FuLsWfGrdbQtxmiyFmVdf073T5JjQQ61Y2DQpok9igOpd6t9Mg
7OxM9WcWNze5auLObYLnThCUgilLaYkynbON3aqbMrNPRkAtIM+BA+agVUOgQSVvlda0x1FK152V
AAUoXEzz2TE3luJHc1fH+JnJ1D6w0KJn/Wvqt/KbxvbPtoJPN1XoaBoQkCZFJgoqwrGgpTueFKC2
6DbLoh9zZTkQ/mNqGeYRk5BEopTKKTFNTlI5nZPRuMN6+9jqHeHH0xu5Up4VKDdwQp67oiZPeKCn
ljb5tiws6rAxkzgHoZ06dm9FhaCW5UMU1Ysu+m2XsSAhoGQ7G5IryX1bpICprBzTIRvdJM7cBql6
YWm3mtbdwuMiqMDcD8nvNp7NFflP6wAAV9ahCNPaSnZqa3qVJubsuvM3xM9QwJPFNSv939owPFVB
+ZjI7ZvlNy9mUF0pqwO7kXOP+jb5geZr2aKprYv6OGoDFmLwzaEkdgry21Cq98Jsf4slOQaDaCX4
83nBVzf1KQrhhYsZQGycHCXB66W26FuW6SwgrgUQwlOUdc8ipBPctO09Ksy/8j8tR6MX4/gyuiCD
PRMna6/GXL2SE/EqB4rilgiMV2C3oDllFxaNxwoi02yUhVtPxTUl4Yd6W3WHFN04AfS5a8r512CE
Vx4OBvO+gBFDDAwZQJyfz6kd/DI5euVF8STXjWCqqqEj+C8UIeiDl9QWfModGYSMcU9Up+TKg/LA
tKl5SgnlkBRaAQnekqRrUoKPNTgdyqL/E5BRslKB91IY2xuAmuIscMq8uC1GjDsy5MgyokSgglwG
QRaTT5CtfNDBFfVZ+sxYIYYb2mQ7My72dRlufNI19cHAXjjtq67ddRH4eQOQSRQNNzNJ3e2kbxU9
PAEXBaWOFtYt7JrEGSwCZd091TLVorlifxCAYJir5jwuQZl9YfzUg/aPMEj9kMy9KnNiMbEA6xVI
HwANMc5EfiQ9PQy9qQXKBxssWmDrvrFqIsoXnS9WerXq12OOt0iAYaNh8wtI/C7O9Ge7Uu5kBAty
Fl/izEe4Pm803XjNouHAr0/UgvJLJT5gRRFzn0K8QR0Oun/GUhFaF0WdL/w3u0x/YnZJkx0mE8xq
0Tq38zdN7VwFuphqirVtK/fM8peUvuIaK86+SEE51dlBjjhdxSMcFREP25m+LIWWcqfLI1UPY/SS
GmRKTbloqpo1jqFjwVpn15T9Wo52oQYLtlV29KvWel+eYiB3Y5/jCAYMEEvJbdp2u0Bj/9mmRMJW
HqCUo8neQej9c6wP5ySszk2t7ooAF16u4NL/jdwdUEFv7ZARngVVhmUPWA/0ooxC2eUjugpgsMxU
53Ya1omVjKu6m5/6JNrGCCyyJv8RYsFYVZpOTvCMCk3sKrqSwjZOk+rf24L6EfSHtKuPZAk/Czp9
cns75/k9I0+gARKO7urWKkbNGfVhY3YI7Wap2uYq0B4JS2LxF2Up+mVmVyXG9gwoAh++2T6rSoFG
jfLgqiuKY9LEW0uP1nR2IKyyUZ3YNOL8f5GyGREEn4OaXTABrcc6eCN07xZzu7ml0OpRzwWEwi40
oh5CvGp71PryZpEBK1A5V1qy7MO04q6Kl2RcmUYCpc8rMyK5QI3808oJxNEmJt26CCl/wd1BA/JQ
6hoAdrPDQJUewUsWjhD9fdUy6XeDQZWBsAUsvy4iqsW/1T2EwUBpY0Y7MLDpdjp+qyW+btX5CAmI
oTu1s3RIK+lVtrNNmxDGV8u6E7f+KZQMQmbyhwA1B+1FzYaTPe9yJBKjPu4gMf1pNeN3IVpAzcFE
ShGipBpFWDwggfTj1ywtsIGUT3rloy+3x0dNhPepXlLCI4pYGOrOrq27CFE/G1maqWq/yQLOYrzd
9M9f5IFQocZKI5b36EebDecMAl05zL/Bp8fwsdFpKaF5LYfMY4HmNNnsoLcfavMlDP1hy64dYZze
yS5NmHRTq/WCFEW0Q4ARNdpDp02vlGPx+0ixszA9DL26DQawCuQGuclcnVIR/rCatN2kVLLhmZ2a
qdnPfMChpV3kuUMs1Rsvk67/MUvrjB9ZJVmmn+kPoQNv9E2ZS7+RSEOUg0hcEbXYiLc8BYCSo/Dh
aLVqiukalZ1Pu7/dzGFK4Tt6m6I6cPWp3NEU91h3TqFNXISRneYZRTPcnn2NcI2gKuRAZAnJgRtD
xC+z8MLOlVMG+d0jXkWzGK4U8EEx+xqN7foyjJm9alSaE0FDmtmbMU+Xlv0yjcqThfauWo4qxavc
mm9oMI9EzlElyq6toE/dYLIyx/vBHgA/SOshASFK80rAii49yO9YOFj9dHN0B14rAlhAroXdiy+X
90WjXylc72edBjxykoPZEoFRiqsdT/veGty60vfVOL/BnnCExtfVJfZ68AfQalntjnrzhBifnYly
BAhzbY1mr9XgUtlzXdLMuCv4cFQrWsejpRPs659qRb1EPpxCMzvzfSCKQ1rRQp2rFGVjJlg61a1I
Q1oy8b4zgiefyFSwSRnCbM13RnIGC0pAaGWCA7kSkA6oW2NdrZyxsW6JeliHFnj52b8rlO7WpAFh
VTYrPyeOyNS9JpxfSATctzV0nByt76wvYFqWqBzGByaXn3ERLnMlLIGKNI/QcjWKW5OmWI7oUpow
eGYLJu5QbfAl6MehybFtEfEVzvWLGUdvKmbntB1fQfC+NNGy3Cc3ZlqfinKq3FrTy1Ujd1tQiK+I
zqhYm6HkVhMUjEl/kpt8Q8FkBfjNoQC9Ic/XXoo6xwLnoyrXd3Yjv6Z99STP436Cf832uv3VT+Gz
mnU7St68oRBrJLCHg/aqZFgnrOyuSe1DOL9JUeMGFG2NqTovpFS6CX8wwV1Ao92CpXZ9DVcxCJRf
Q+af8ni+KfyOHpO/rmOxNkr6MzTbYbZjOdLbYb/4cJFWIXQKkvsZAO08X1GD4VYztXMxkahUjde6
SdBEANtH7OQ0fkqdiX9bbjhg8UwGxZN8/QHN1y6dxo0ozFMk22ja5z1n+AP7cZdS+a/ALojQlDat
TLQGTvnRjw9QJZw4jZ6sZtr7s+GRa8e+oDxJXba2RckGD7fC0FknTSclzYjHl0qNKfFRvCNWsI/8
LbbWQ5GixDamt17jcBK1N5IROqke7uw8vvU72VFzanfI+5GlkDSb0rYC5dIvpgTEzEGQsqUviRtV
B8kz8qB4m4CmEDz3UtmoqMAvzkT2YbufDJK985S8IfW1MkCNyg01CViEtXVKIzgYEp++TEHBVEuP
CM4HwhDxyNG3dvyAePqkCkNHH5RrVo3Tri/St3GkK1yVg7RJRzyJRdDDGw0x5CHphwtBSi6mSB/1
bxQYBEdkxcYQEv0vU4ESliX9sdJh1XeTHG4oVCBJnLR2L5UwYyXQUHgIi8DDaEz7DxeQU0FV2wZk
B62KrEMhouMbhBsE5yDV8lNBVtFWN1GJUPzx6dF06JA1E2U9kl+oXqF8rS3INjakUn4UKS5lVqle
UjXUXzVmBG1ccnPCyIJBkE2uURj2DjEoQUp+CcZHp89NAx3ODrlY2tBOu4SG6i6Qs5+gul9rjoKs
1l3pjbFkwn6Fiz9Pw+AmosYjo3MX2OURH+D7XFPDESttGrp6GLzx97JSjwMRM8NCscpttfbiVn5t
BxFsK7Xp10nQ9ZjTsMNw1gcnN3XavqJ3cEPrw1+FBb/vaC3HXAj+bEbQUy1n2SaRRxeUDfUDGBeg
V7vyGJR9eqfVRnmIfKXmFdR/+2Y23rJV1e+DgBUySvg6w1blEOiX8hXUtWWxIcshXjbyCNk6yr3B
qnoPCyy13YjnQXRK6QALGPFHxKVntVjYbBifl5FEKzSrUFEBklIEaMy3soHcL6dADHACBNuZVcJt
keYjIszxtpqjgai9ZKiVn5bjQcMwTfanINAj4CE62C50N8jDZtONA5bjrpMvXV7mt62QYaKmEzRf
IvbIN2c/QnpONuL4reX2SlM82GaCT8LQuPshLbpt7y8qfitNzzb/y5WjTntgG1c9j3U8IFwPxK5j
vlpXRe+Tm04eFP4GWhwyqQRCNnv+NP6VDR0iObgSa8KAw91gxgEnGQpUKmDsDYXkx4xyHS0oiZSX
iqr+nPvP2sRmkkcRgKKaQloEggMtR2LidNgC9mJQsDqm3bNtFrLjS0wAsP5JvtNCWO6xDhOLdC8H
AIWFEmXq3LKCy52Q8bjOjIFYEpJ6sBZDLqSJxwFNwx/rJxWNMNpITm9r8y5UKQrzwkaccHTwdhK2
/xpR6UYzJDT/lB9PdC2km8EwevbgYt42MvKGyjco/JqKtrdlIkEN2/pR+nECnV964ryEQWsmgXIG
uwQ14LkKWo09r7yd04p5LjP4UDTMyWWBXtoYEX9j5EWjRa7C6KGEytYSKxFVaJMo1kXKleFUeqAx
mpMQRjpBner5K2Gs842FJn6v5nZ2HxW54CCZs0nrbC47qa3uLHVW6JlVotPZ7KcFJRpssgSFL2Qd
HyPDoJMprw8SCtoA3il7Bepq+nTvZ7p2mYlQcmsEWuR+5tOPWmrmOxQU2SUM5BoCpTEf6bxFa4Ew
zuGgkf+uLN8/pul0K5mT4dkS5nNo2+kBXgkHCibcG94UVF0SJUqYVN261hX90MrRbw6p/mqAlnzt
wDk6KD8wwRgpAQsznR9njkpxr1FstmnrgLwBap4ab6WoOOhiH/df25HKEmEp3aEd6mpiXdHqkwo6
JqYBiSDJqJWMH6t08I9LMCop1agnABnWW6bK2rVAHkwtilZbwqpxMVN+Go6a/hKLAWpo3s2BO9iT
vKJctbQA9OEpm7P7Keohds15f+mGgbyhZSrORe/JabprSg68anlV+owOusb/HxuqHOJVpbmyqsvg
hoPFrcZ3NGMlV0V5NIiWmYm6SntmwDa5a2iEF2XqlawfACGoB4TIv5FMHhM6lG5NdzLHcac28kMl
qDEHaj2uqsY+w8jZ9As6pi+ujSlxHHuNe+q8Of1Cu98FbXtabCzRiBE8sCa0J+lDZNaDF1FjrWDT
l+rABrreZxxXMHTYElOSLHFeBqQsE2Vo11g8siY+FijcPSUaY0DXIKSQLtLllaw62uLBwOpaLzP2
GjRmszaIT0L1iNu+R/TqMDdJm1oXm7arYLhC7tUJT5zFhBh3vPIS7mU+TH2xS/qj+sQuk9U9OOgY
A4NJu+ut9IB4+oiQam/TQ9DzpRuW0iEDIhJggIFBv5qEiRQHkS7pRkoQ7WIKeXKh/rIaCtTyeBIB
rhcljn5aVby0By/V1HlsmNaJLr36I8G2FRxQc8Rx6MtUIfJsfDEIYWks/6TLeLhIim1smhVlqm5o
4BFcRiCYowhrhs+Opq43kH1KZD2j7bR3JG3AmWXLCnkgeR18Mk9zW1+psn3wdRnnJO6fsTKP5Mzt
VTvw3bntrn5ReqqU7Wjc3ixsownYrtIqTBDFmxK0+EOgwRF2BsiDkoYeQQCPq99hgYFmSCbKkqW4
K2rjMSKCxjTbEogzGS29tDRIR2SDgqVcRa0NgFtvx60+iOvURqfK6G8K0NVJyM5PgPqfB8gBLbZE
/zG0ARsMA1b7aH7IABxwTLsvekyeSsALFMsjoCoEKthpkdfwzaKxUAirmiP5zQ/RfxW5fFfXOnDm
2vRotPJSz8q0lbL6gIW+XWEnwCffy+kezDvxEEioVoJe6KpJskcjkGlnd+QY2talzopdjm/Joa1K
FETcPAKL2HcEq9TIHMJadlIN4qKQT1pnZmzAKoVUlwbkFY62Q8Evgh6Csr/ZFXsRw9biHnh6CTfH
XshpKYCLViVMq9aKm6osUGlH5S9THWn7owf1RfgHFdFG5zDvtZ3xHCYDh3+7YyfKRgcx83MGii00
BCcuI3+NK7v26ALMK6Fnz2oreCsJiC/Rqs7VrUxgK7gRPmgUEhmiKl83NsgXt3D+1lpvFmufE2qm
E31mFFRddCJ9AyN+y9v5UQa5fOlK7U9fW/IaXEBd9uXan2z8kkw7DHVDp+O+nFmdB/9hytgQQhY7
dSlCPnpOohIbRNtICSez4xdOrqY5voXxoJ7DoESXSkbDEDXH2seUr7N31SLfTQOKThp85qbMiagw
tZs2p/hBOiJqPb6oMNGekzl9SHtBzk3vRvYIbotQ0qrJEXsbBzsLr7KmbydKbhzcei6fdKMp7MBN
RgvKZJAi9PTRorK8DUV+HjPp0pnGwSi1R1wKHm6aMydyr9AopEVI+jR5XchEvPhhdTsISWWuUZQj
ZopTFY9bVcNzopRXtN3E1pTADTjsF9p8SFV6FlOpv1CU3TWc41U19OrI8rJ22Gqy77XhcsNEcKnj
RKUzMOxnMJUxPAM0nI9+K541AVkPU/YOnNlL6gMlp3AJIVS/LdJwB7rpoTTq26kbyEHnrCOJkfcy
sbxOXbQmOIPC0jzpKv0YcjWZSLKIsMEquMSDxiGdLpmC50aPqQ6O+YSfzNYBApdgS8xRf5Bh5R0n
zgA7TZZ5PRKrd1OMWsQg526MIRaBkJGdBegmVyIc2205ins9ISXbsMX5AMTkeULzz2mKUGlsxvjD
tU2qx9TlufyNsBYfSryceGaHeEyOYCN2DP5EDxVXtsl3InxjIQN1RstCBFknkkqsP4v1qaLUbWBP
8A+y0gOsVtctOUyu4DNQ5Gi6oe7NeaDzjbumaYdjXDT7saz3EmoVWpnjS5DmFWCnxLiym9ScfpBQ
uWFb8UpE/lQ/kRM2pUW1Gekep7Z//uN//+f//Tn+n+B3cWEfHBT5P/IuuxRR3jb/8U9F/ec/yv//
t3e//uOfgvAyYcEaM0iisxRZ1yz+/Ocb1Yhg+af/1zTpOEinDPGeM6ypt7mh5x87T/cwPHnq+evR
9G8Gs/99sL4bw2mQaANEwXgsMefTuFl/PcTyI/5+PZqt4xXULUtervfd9RQKR4jCZAh5H2y1bb+l
hL5Vt/Hm62GMz4axZUthblUNQ9f+fRh5tNUxs2rBfn2fTPQWtqG5/XoI85shlpv57koMiqwks/Bk
OjLU2K9xza4quwOQpq8H+vSpvLuW5VrfDdThGpoG/AVOq+gUqrMNsSbe10Mo342xXOy7MWINw5+E
GcuhiOeixF1nlCscjDfRjtd6jcByV9ju14OKT26gJSuKqpiqLqOo+Pcx2bGHHJtLQQNj07dPIrkf
4RmRA6Fdvh7osyeFvYhvie69IfQPF1dC75yLnJeBAO4EvUMt0O1h+u92X4/z2bttCVMomqxbuvj4
rcYl6WeVwRUgMtmhQ9h1HnWqTfPNi6d8ej2WZli6bZsKRqF/v3EF7izF7rGpy5t0V21bF/GK7qRu
tsGPYK9Q4+4gMt2H33xTivLZA3s37ofpIWTzbhFRTnrYxtpnt3i6HbHRPXmF5OHw9a387Pu1FUUW
rDimpSsfLtHWsxzCO0NhjS7UwJGq8zTf/Q/GUHVL4UCsKpb9YSoabXhFwJO4nPyPMj4mGlA1y/t6
DOXTC3k3yIeJqC0C1bRMjWcFNm1vgy1Y2WcAhsfoml2IZnIil+P7N1/Wp6sGa/u/Lu3jpzVBU0cu
YDrSNrjDnLylIXnq14ZDHoRrfbNGffba26qlGqppmLJqfriP5EK1OFMZrLUo5bwi0lh4JFrlqXQX
NB31UPjNjKh+elcRLpksi8LQzA9T4mQ2dWbi6HCq9fwMy3F0iQChbAVF+9Kc7LN/1G7Du/4uPRsb
6ZVfxqn3gKqc9FZ8880rywP8uKDZ736VD5OLkqoqtphUOL1nbuR1sg7WMAN3gFk3mSe5yjdz2bfj
LbPqu5m6J/4IRzOTTO2iF/9rQ9AedHd0pI267Q7ad9e3vCpfXd+HL7EYOwjLE+NRvq1dWDz5DhfB
LeUAsAjBVfqjb31n+OYBf/p82R7w6du2rAv53y/SkMAQlTG7BEBQIJLcYnyq4m8+ze/GWGa7dzey
TZVyqFJyhzDOWOlZUV5M+e6br3959f92895dx/Ln78aQo5BI4mX35j+gDdsua4K8s0/zmgaWa62/
Ge3TR/VutA9zjRhqNewn7trgWLccB/Q15TsXduCj6hE5hEzY7b55UOp3V/hhpukJpcrVnDFbV3ke
QSdSO/WK05II4aoOu39Pu0txrTRbPHav6ZuyTm/TU/zNFPTp/sVe1nZZ102hyh/e0tJHu5ME7JHi
HVZszS02EiTGs3rTr3HarH1Ofefg6ev7/dn+5f2YH5bDKmujRJg8XBwdbutT9/1dFNeoPtn1w9cj
ffpg/+vqlA+fw5AFo2KEy9UhkSl9tkrfvTqfzmLvRvjwMWTdgDAkXK5FdfzXfKe5+Gg2xLFNqSN7
cP6871b4z9eod0N++DY0s4hqDNJ8f6nbPALZcAtHIshnpf+c3HbzP5uo34334evIOo0WdcRE3bon
2RFe6t5J6/Bx2aHZbvbN/uW7J/bhswigOZd+zWfhJwdBpkW+/fqNUD5/+WxFmLoqc1UfXwmwvPGQ
sQJqN/FF3c9H3PVue7CO4mTfyl69gvXxw97V30yan16XqZoKdm+d//ztocFz8pdhjf4s2iOy46+v
69NJ+d3P//CQWuxZlkaEg1PijNLqlx57bzl/8zl9/uq9G+XD06HBiv2fv5goETnviHDZEJ24Gtx4
G++/O4ouG4C/rQHvBlsu+d0aMCIo6fD2cajGG3UT2ksB+oelfzcDfjoRmzYHD403whQf9gVKhReb
KicH6025y9aUjLezU/IalE7w7bT/+S5EqDbNCcVghf7wHkCg0MpaZ7T6JymLjEdoYe4UODR2GqdF
5YKw7+s349NdpjA1w1QtW+h/HYre3UYrHJWqqBmxHyArDL8nUVI3etaKx4J2l2X+SHFWfD3kpy/7
uyE/TPBQFTg1LFsf3K9R8QCh/5sB/pvb+K+LUj98xb2k54TSMEK4Q/2wIhOSqrZjO7BCTC/xmh9o
er++pk/fxv+6JvXDRN9TYVPJhRROhhzJ/mH25Zau5kyw/NfjfHPv/to3vHtcGjh4Yc48rhFtnqXS
PHv+eoBv792HqYLSi4La/697N3sAADZIGF7qNa2Wdbj3nfn+m/G+u6IPk8bQD2FsD1wRqrT1eGw2
4X2yiX9ULnbebeaGa+C3Xw+5bFr+NnO8e1YfZo6pkppSWt4OXzrS7FwIwXJyULuNhuUiM16/Hu2b
D0xd3px3TwzjXS58ElgdxUCUAcxesUhr0gxMqNIb0S470Gy7RM6+uUh1eU5/v0pb2Coleo5zH76y
LJjQTM68ka3Xut0j7aVD82oNq/KSu8Q5OMmxOya/2vPyOUSu5cnbYaXffX3tnx/Txb9+CevDhxh0
nRBpzMOFMRadzT0qTGdZT+XdRFaPV3nDlruvf1Nv/XS1szSVw7O2TGkfXikaWYmQJW65MH6pk+bY
Kq6C5ruV4btRPrxGdWkERgbwBt0VNseVvyHsYBNsJOKYzsnR3sjH/hTdJz++vqWfTjTvru3D6wRN
sqbORnUvtn+0+pvRHHPtOas2X4/y+VL+bpgPy15DA3jMR4YB4emZkuVOSD61XroDMuUSgXgJyYqN
8GwFIacius+jWnwz1X13fz+cPTqt+H+kfddy3DrT7ROxiiQYbxkmaaRRDr5h2ZLNnDOf/izI59NQ
EE38297lqn2hKvYA6G40OqzVGCheQIHRwaejUdesf8TonltfKdWFL2YyWyhjJl4vR8ao5jqG4UAH
1Ih2hJ6edRGcI2NjyhIiiiDHQnwJjBfofXTBU4Z5lnUpi+lLUGj+T+t15grCvGrR6g3VjGMFgBQL
ox3APLt+xaDXFoQt+/okOCZSiryQedHRzOTKnx2ch3kwULxArg6O7SsASVzrV8mFehNdSW4LmdxH
KW8/6Q+aeVTZiPS2pCZQOdk+TSz9ud1SKu4TBp/syUZTQ3gtBniVexyTX3wczFbK+BUKd6C0AgQD
gsOqldCW/B+d/H1K0YLjCxytWUwLz8+T8S+jMEgd8JxQq7a1bbOPD/5ljwJVd5nYvHTD8rNntjLG
q4jqoBpqScOXX+SVViryR7gxPFbTrXwHvip08OkHbZdtec9VjpGz4bUKNh0Ab8E2wONsmZi+rJ67
gaOhi/f9bHGMI0EHVYypNph4R37CowBuHS0cAE8xpReiol36mWOIVOFXXAp783aYl038FvKQz8el
kG9ju3aAH4GsNPrUOTq5HK+dV8desQkm6zU9xNEBTb7akx1giNrejn55J22T3oH0FlTME0c3OYZg
MK5mNCLMJ9NH0Vi9BmJsye1DUwzA40eHBIhQOfu54GBMUZbAwWoqKMyYjHL6lWDU4H7SbOOyRZ0a
U3O7GlFp8AMVGWMnW+HGPP6TSFlk4hZ0V0lyOWKBw3P/qLg57vXawYiQbW6Bp7DhphgXVGa2RFlk
NtRPx7z1dHgWwMzbg0ODJEyO7cYNmh3/KmXzSRr9NTMHOgI6MJAbrM578L8PxwwuW7oF/lf2iH5x
S7jGmM/6fi5Y+SeBjMdGowae0UDLQHf/VmnQmrIH5cK6iIVL4ZMIxjeD6igDKzNExMozGjeQ5AjQ
HyOgG+5tXdD745Ex70+SGL+MmXqi1gYkVc/+U3Q0T2CbP6SXoQvIR7u6IFdxbnWuZ0Wov49PPNXk
rZMxhiIUZBEYp7iDdPS7YsgmVF/HHM3H0vg3h6aqxCCaoZvolvisJQNQq1sTpTBbU8ANoF1KUmhP
gOxY386F5xFA3c5SmPgr0RNRQfMYbVxQN9IOUy+448S/aVyAGAMFXE2TDJmtVad9NvgB5oTBtove
QMyaFE4Kmvb1tSyq+UwIEzQXfQVI1QIVO9I9gTzel34J+V95ppkM5lSQjZIBVg13r56kjbmJnNTW
jpNNDbfa8oOthfDYhOsV0e0hoZeAMMo+GSHQHzMRQUhyJ0w/MEjy37ds/n1GnTOQahokwPdl0PmW
d6Q5Zu3LuohFg0UzBHoMFdUgEhtjDJLcewC1RFf8UbmRnqt7oN0Etu8KNgYOZCvfqzcYaMYWDij1
9RcSLzBf3sOzfEbFO6ECmUE/wZAuRUw8b1tUjwCgNdpg774HH6GFR/D1+pqXCjc4tw+Z7A09iGII
9Ax6bodi319h8NjxNpUL1GsbFPR46qucVXIWacifvUULPtY2CbBIjIE35jWROJn/92IM63bnK2Lu
EA3v/GIasKLxQINhuoUquiTkC15iecmK54LoSme3Iyh/R4yQ060TkcEG1kAJuq0oFDgL4m0YY1lG
64Nxo4ZWVsqx9t8wG/QX3mi+Dsa0JPCQpXGLExmUW6841sVN2HPUjLcGxuHVSlMSFbS/dpr+GoNr
DDxw1Hgh0Pykxoy3q6bcBxoZ1hAcB9Q9a3u6yLeAxbivX4JHHbGYaLUoYdvj7bpgng4wJhvJcpWb
EuTG0VMpdWg8RQ9te7MuhLM4kwky5dgUEGjQ3UvK4wRwILkv72LDu8YUrZN24d+siRYW0O4IbHeF
2csM93cXV7jPC2wiBqxV3LVSwlG6RY2YCWE2DqhasiBSKy3ANFpJe52X/1r2bGcJKrNrvlJlGZCR
4AdUK/5uHDInvAECHJoETyVGQY7xxnR4DQecValMeF6bYBmeBHQbVfVN09xG43ZdEyS6LV+c22xR
8mefI4HwRIxDnE33HF9Bz2+FVxWVVB8UzbbmVK6yGYEIil5lu7LEne6si+ctj3GtcleDkkDCSByg
BKyyAdIcJyG7FLTKMsB1kY81DfSefV6eAeinBKPmmu0B6DRTBzcT25+B0G2SROSshX7q606eRTEK
qMpVKcsdLJck6r4wywNRW1S/MURBYh/XPeChhYHz9viDTn4IZd/gIgbQpXHE8SV7EfAC2+FCO9aO
ZoHj2xIv0BbOTUUtOigiIpYFtZWGy+/zjgKOWGu0cQBWFDkAJhu8DJbedBxjXsotmEAE/pDCqKWK
YQ0pj2HNtascQMSOGVjU0ejFS1xwRftOYq9r4lLeGRJ1hCZEBN0KG7dEQ9iAEgbr6u0OaajaHnbh
FjBq+wzlz3y3Lm1R72fCmOWNWhAVGZrq7Ga68CWA1sQmZwcXJSgK0WQZS0J1//MxdYD0BlZpptmT
huFeJbgQxYCnfPQbXzR+JoP+hlm8EgsAi/QJViECUGOTbdKfmEHQjoM9OiAjfUKPjnq/vm/L+j4T
ycQuEqDw5MaHSOnkX4W72I3ALmN7R/0bYGVdcVc/tdw8F28rmXDG6M2sDqMeMk0UCiVH3007lCVa
K93Xe9lBbm2T/lhfJ08kE96AGsUEQiyWWQ9OZWCm5fv69xeNWEFpzpCRtVdM5uTKwYyEMsH3e/kg
D4DCwNAecFk4NsWTwhxWF5STBu4BsG+1RyMEvMk+z/brC1n077OFMGcjh5gEfbdagPeCvNiNMHXq
yb86QEuuC1r2DzNJzJEEk9L6wM3HuLzbu+omdLUXTCxvJxdogXb6xJFGvegX01LR+SZKuqjiBvts
WplJJGGUS81W74wD2aWXsd2gnaW5qra8V8dSCh48bGdZzB2pga/UxLAUfbEl9/0NMDzQLUabz+X7
DKnxLTlMLvh6HF7b+2LoMZPLXJiAvqx6P4HcfPyuRYcc7R5y+x0YH3Sez0UaFHxxN+v7uqiR6A1X
daRz8URh/G5GgFzh5zVEAvEsQgOlj+S/wk0cL4tRVZOYBIM+MrMyTdABpoxRG1RngQwIPFN/U7c/
15ey7AqNDyGECUdzUIB2lQ8V6W2we7jFHuAWeGxLV4Cks4erYltz3o1LdSETdzLmR3VMMOkKY8+5
EGA4qsQMY+P0LuYTNuGDv6ftdugP4tj10g7ORTF2XcUp8n8gVbPHeJdngHdzAOPL2UB62KyNzWUw
NgZIJTOQK8iYTgCq3UsX8gvggh3ay4tZamdd2lJ0OBfGGFmhNGJSR7iP26gGWAXeC2bmSoArKsmV
pp5GPeMEAIv6MZfIKKEUBlI6gt0GaYvf7TSeA+DenXSQbPSQPah7Xovk8pmZmqLqqmQiaffZZ1UA
ijBFP8YSRdlBA68rYwCj7WTOwhbFYCLHkHQZ/cFsvicF2mHVgHfXTgz0+pXZaQBoXAZ6hvUDW96/
mRwmgsqHWJqI5AEVDgCi75N60R34FYNHcpCdbjv+8LgVbapxXzRyJpK5lsdMIkHWRniMgRJAAC4g
0DUlEcPooLPiVV7pt9ZkscY8gakDbFRwH/13DSC3Rsg5p8XsJ5mthtEHdFHUQBKFBP2ugnMCfQ1q
BjepbdwPtDHARcP81fALcT1a56Ot9xchzlw6Y91ak5gRUPqxl6DPqRtgQOYvoc9JivN0kbHqPkxE
LWiwRCk+eeYt5t515DfWFZF3UIwdhwl6rDyChfSYdPMjcLSMvBCXsww2HzSAvyydqndVfwYQRBE9
YUL8b1Zhmngz6uhnfb9bZm8F4M6YekMBYnwARes3QcZ5jCz6VxnvNvgf+AXWK4DypwzBUoS7SfmF
1k4A+mH0vrCR6LLAiGHJ/FbPxXOZSWT9QwJyol7EipRtci1ue9c7SBjL0oDahRGFbhve8e6QxWOa
SWTcQ01xYLQUEgFkBSoAFEylGwOopOsntfj2JjMx9GfMjkozO8DwShBj3uXfAcN2qGG7umvcIWc3
3gcuTzV4y2L8ROQ1eZCbODpxkrZekV9jZHnfBSInZbwcvmA4T0bHsSSisfrzuoDd3ACQBlFZb0ub
7nraxdsO847jPvjGW9KybpxFMTab9WUkgXOQglE54GiykoiXY1+UoCiiqOJ5LwNe6fNiOhCCx2YP
DHq0m14UAkL2KOWY7JcnD5F1UZFUTQWAJ/6xCU8ZXXCqJiSd4z+2ePLUW/3WBOAI+nGrbWLr9+t6
R/dkfiGx0uiTaKZ2ozj0nVp06AHa+miziLe0Hvt/eO6wnoKVI3+Wg+bJiGDWAgheG6A8otuhszp7
3EQbsO+hGEfcEdFssgeyIG8/6ZmsrZA5M/Bo18B3jFonOsZXeOFYoVs9gQbUlh7lHb+nn7UrdqFU
hWYbChxKQa1D0EoZupMp38BeE5Z362fGE0H/PhNBZIDSZCkgSAvv1Bj3QCPx+sd1EV/cEbsMxj3o
GPQG4xBY+LRv0kbflHZuS6kFsrYNcctTsuVdhl8CP1YgEznESiI1fdAD0mOjHbKNf4h+dBd4f7vq
IXfwrNoN5D9e8axExjMlIJnO1R5jkWn6U5TuAK28vod0i9YUj3FH4yC1YqSY0AQwrYMGHVgbVRB7
NxnxQeg+qCFH01nnxKxHY56mGNxLAUBYdY5qxCCj6mzAn3CWxHNOGuMuQE7aya0mtc7wamz1DXiv
HSBP3Po2EPptXv8lx2eweYMcSEMA/IKeD2Cn6u80kAOL0YNR3YnGbgzv10+LfQWwu8e4iag1gzZK
4KDAcXuZIrdqqL7TtN4pkILrqmo26+K+zF6z8uhpzoxYjupB80A55FTO6PZXNImAMe+byQbryP4V
/zsKl8N7Bggc4bvg2rgRLYCz/NdBFvZnML6k7luxN+N4cNDkZOUKmhTK1wqTpuDtW1/wl4QXK4nx
KIEBsrqegFmjdqlHAeHZ5HQAIHcrDH4gb42OlgA9hZgh5OWveYbBuJYJNFiZifZ2J/O3mvBami+c
pVGtX7F0jfEkWgZi5NYMW0cACFY4XBoY6x5TRwOUoRcDKf/QlLc9Ok18zkWw7GEATYgiL7Ch2C6n
YBT9sJHgYVIfwNqmKg02EZLnLh03ncy7Er68LH8f4Ic0tirqg6+yzNUWeMeI5NJHoFiZz7Rz0XTJ
N+MEwFQHQcp2spG3dPUX7gWxfOudxTMRRDJ4YHnKC3CX7tF6YKcHUNjmThoi8C+vxV1ia279xGus
WVads1DGK4DBDcCfJXCO0G1keS3Q9/xfHOVZ9nJnEYwj6HvgY6H/ABcf8nsEvfzmBnRUFLode9kf
6dBwLFrpC6148CBdeMtjrJ90cZvIegDrp7BXAAZE89R/rAWzWsOYfRjFgDAqy87JgBoT7gwgMYvp
pRDw3hm8pTBGrmMoRU0k+FPjsnOqe30XbPwH415BKh3UEIGVPPCupz/ESOeTY8x+rJJIJirIwrXC
bl2SonwZuqYLQuDku2+31+kdLxm8HK2fJTIhBegoisgQsEhlS5uiw228p/U3HkQNZy/ZSKLrBBEA
AQj+OsnctKa/i3tvx1F7ngwmkujBe9tHBpZC1b6/AgQ6Hh+g17mSNyAlfwBYvrMukeMs2WiC9CQl
YwMGs0kcrCh+CcH7XnaHoPy2Lmc5kPg4I41xGX7rFV6veb2TosRX1qAFKrYETBjEf4gqjizemugm
z4KIyosKLQGVnGOWe91rLYBPWXHykJeCvb4ojvNlkWKkVu0EUiEU0+qj2F3G1T6JOY6CpxCMo8gI
ussK3WwcEUR/xRGcef+2BMZBCKmfJMLUqI5cEHAMEBvArdsBtAf/JoZxCv1UhaKhooI8yECG9jQ7
FB8b4OauS1n2PTLAgkyUhHRo2+eTFxsxI6IP3xOmbvmIXg1ki0ybfAtbzCzkTrjh+YRF13MW+P4y
mKkaAbOt4HV410Z741BsQGi0aY/KjosvsagGMznMldRpcVED3X5wuo20QZVo54HdI7LBQOoUtwVw
nshbwjuzL7N075fUTCijezKgbMEPFQ4Oig42GhwO3ZNHrORJcMFHfaSvm/aHdF0X7vopLprvTCyj
kn2gdFQrB6ecDqryrW2fc/GlJhxXu2i7MymMRvpVFBShCY0UM1xSaNHbNdzgngZfXyLgmQxGHXW5
kdPQ81tHvmndcCftBLve5MfJpUhZvIuXs6D3QHWmioDSFjAUDyIFRQNod+v1/jPQojOw4YAZYf2E
lh+854Wxg/5oFyqyOM1gZ48TfbUclL1wOdm/6ye8hS0nQWbSmBg39g2fIOBsEWIrqas/o73aMa8a
YEJb2uuExEvg8q5Fnu5/6VnSdM1Em2gDg/N3+hNFO6p+iNeVS7vZgBFPEM4nW+mNs7EcfyJTPzA7
RHTHgDlwwNVVAIBrchD0gg8eZMQOuaXAYw3Ep46sH8AHRvM/PLQ1jum9P89n4j0NObRxRLLEb5Ns
66MfZB8V0Wh5ctcDxrSo/uZamJ0s42FKv1Mjo4CHqbTT1L22zUWLDDVnT2lo8dUKVVNTgZyISQo2
pkLnIJg4kczNARrrIGu3FezK9Y4g+j4kOMSc05uwfIZneYy6DnHZjKJe0TuBopA2O5o85qOQLl8J
ZzFMRAUqiKgADh8eRf6F4B2F7HZ935b9yfn7jCoSo0rBrAobR/0qsY0aRDGiLEIdzZILKciTRf8+
0zs5VqSyCvFkr8EV+Orfhju0/bqxLTykz3jLikAJje94wxrLuRf5vEJG+zwtlwrRhHsGz4Uru2QT
2O3P8NI7UpyZ8B0EN4Gl8fwZb7HM/aYBJh6QCTg4U7GnCnStW73hIB3Ry2tN5ZnLLW2VEFSPCEv0
6kb0erCHvUbBach/Gd3T1PBG+78AXPwOFEwFlD1o8UTR8/PxYTQKJEdNTx107xZvv98svUNukNu1
tF3gerbMWeGy9n+IZOtBNfhyQDWLTRzFXTleRxHn5bxsxB/f1xjdyLUAHIs+blOQxCPB2lZOmNSP
Bejj9UEGYwm4TQEEPbT63brVcdalMVtZR1OeRD6oL6cGrG9ll8obI264kLzLOnheHqMgfTDkAHTq
O5zYAKomS7yMD4LdHaqLDkzdew0Dt6S3Q16Avny/nMUyAZEgqFEn9Mjq+KmPAcSjWoGpS7/UQBm2
vo2c42PRJozBzzUvRN5aPNC4q9qlSAnQesm6GM5p6czVEk56qlQNrTmpv0AJ1fNGi/4QaH1smM7c
JULgCRqotjukh4NrcFdtQIUR2volxf9Ed4fM8flUu776jbM45k6JPAmUcw2sqk5/pu03T/9egsE3
KYBqwYOn4migzlwvVZ8anaDSnJ5xKwy3U7zrG+0ftYC5VkSQO0xD19LEEC3jdjuyDXYVVwu+DK4w
/k9nnIWSmnlTEWxbcmzd3KXF3MlRn1IbFHuX3kncDzZFjqrQnSv+TX5APp8Y4y86M2rLWED+plcJ
uDnjfeXn9rqS/+FVfZbBOAs/yiMCfJMOYPii5CjqhB6WrriTFBNNJhhVuPPB70YCkJH4k9aBMaHI
d0UGzgww6wKqUweD6Pov+gIMym4440fCFhWaEsh3Dp0UEl31It2SXXBKnPCbd+9dq1elI2ynS1Ai
ZLndXggUP8BZ/w0cD8NOu4BPMEnMEFHl2BFM06QuCA0OoDfegpf2hjT9lVb6p6KpH9fF8jwCG81m
YA2ZxACPoeQYwhNgWrzaTSrS/aJTbYsHXkc2x2OzvUw5CbxKKlHe6Ip7ysMjy1d5PYJc13TXF8bx
BwbjesZ8kgxDRsmt69IHo9kYRfsrF4r9upR3bO8VD2cwbofknmFguoCWa6YNwsxN+DO25dZSUKbx
LLAW28YV8irb9Ik73kZ99ZpoxhthLF5vpimnud0OkNKJ411XOzAKwZUb/n/uqWRMxGB8UpnncRuh
YuuARi5qfyp9zTFCnmYwnidT1SjsEUQ4AFi3QLlkKWZ+I3htjlRlxMMB4mkH64KAAVSYJtp/8vxR
AXZs873WOBHlogiCQXukRzTMXTGNAkkRCYo+6CjiK9pFPZo/q+KX2sicgu9ixDCTwuifJ4qD3OnT
4OjjlWbeegpHwXnfZ04l1QZRCXvErWZ2Gdc3fbDhGBBPAHMSuYFx3a6HASmXo02ZCEBJfAF4MjQs
UU3ObOFtXSLvXBhf30dVWYPtFJG4CO5Z4OxUGThGeSO7HCls9gxdrapXyzj9IjuBKS0qiZVyZzEW
74zz4bNpM70G22YjobeGcjj8LzOQbng+e/mOwLgdMFQxtENMutjZc1qZci2PPTwikn30RgGsAgfs
o7n1GzcLddO/OaH/iVPef85MXIHMS9v2eEeXxhWpEQs/g+loXcSis/lYkfIeosxEjFWgxIWKnVPb
wMn9pwH8wyBmBVPz38RTM0GMffqjYYDiHhUEubtV80NKfvzbQpij8UByJHomjqZOt5q/L6XeMvNt
rfDCa96G0b/PNkxSQ92oqwlP8l6wCvk1FXI7yXwLHaD/eDSMx9GHXJ+0AaVs4AVYY3ZHwlM6NnYU
VhxB1LN8uT9nR8N4nmTs/VifaJm30hxjvB/1bdzs/P5SQ9aoC3brB7XsEM5KzbgdszSEVCBwCNpk
V4ZgCaCtEXnv4WVn+iGE9TpJUOSgHEV1r5y+R+qzbPxXzKn3KOC8Z6zHARaML4MveHBAmO6H10Hm
1CiGru/Uslc7L0L+rGq6l7YY4Mg7Z0jAhge6jrcgam+6uHkwI3NXKNNVn94HU29y9IG3eeSzXLEb
8jhv0IVSFS81OLZ5Q/TLdYfZ5jG+oBMCs0Ki4nf9y3xWbLKLLwU73ke3IDvZmtc8U+KtiHEOkdbr
sZAj/R4nTw2ITWSFd81xrgag4n3eNCkjZVTXvfreb0bJxR39Ssb7VEa6E8M+vFcSb0WMc0B91Df1
DEnkkbyU0jHQOO6aux7GKYhe2OOqQxpBBxIUiJl3oHG2PEu1A9fnk2BQVV5xQewwZRvp0RRIKE32
tqdaOtrQBdRg0WVGMDnkc0t6nN1jxyonNRcjMYA+yObdaLjx9LRuuRwfR5j0VTEoTdKbsCA5Abhs
XtoasCHBVLouhXdGhHEQdZc2HSY5WvTud06zr7fFU2JJh3oPynPuBAfn4iOMV+jTINCmBNUX3Rhv
AFG37yPzQQPLdNSkHAfE2z7GPyTEbFtThX8gzXNXPTU1GsEl3hWxXIk8eyEWfKw2AGkrycjlK1s0
GLrTbnSBALTT9g0e/agEutGNye8rpEe/oumE8ROe1NadX6IQ2dtAeb0KDxXKWMFOtMYdbxaBp+WM
j2hqoO7pgg4/Tvk3r+rkfl3/eMfEuAgPDOlDpyB9NZEMfftq+IBcg38yRrF31yUtV5RmZ8UEDcPg
yR6aqRA03EyoNAbAAQA/luZEhj0+5/cYRd0GlyCU50OG0E1aOS+Feb1KnTwkg5nThDeFKAHBCiiC
r2P/0NkEowLVNrMjDBsl3SXhbC/n+FgQFiXvlNKLCeVRcjQhsCIg5a5vKyfAYPkgQJkOMlsDb2as
7Ri7oHU86gd5p3JKPsu5ofPpKYzrMIbYG6IAsX/6Szihl+vNeKQo8RoKWVlpg+7LllHLKjfhhld3
/zIPxsRpCt3kWbguCrkHPqcIyZTRfp84uvR2g12gYZI/dcQ7MGovM1lymoiTMaDzJav3fePZY8gb
iFhWRrw9Dcrjgk6szxKGSs9BIa+gPUS6T4MdaX1r0l6kbItBZmddN5aN+yyKMW5NSHMCXnhon7Ix
yEuW/FImTspmUYRCJAX5bPCkvhv9bL9aH2T0IcGTDbit6BQCP2bucVoGllPsZxnsQ0AdtQmD1Xjf
mneUiTW/Ke10az6oGO+uLrNLboZg8YRm8pibP4rC1MsBOuFErZ1h6Gyv/6AESaqL9Jdr+u8jTaJj
Ih/KBbterhbPZDPhQJSEWd2L0L/apbPsaKy5wKgqKHLowFuBGgkPx27ZLc8kMoZNArPr+wiGTe7o
JQqZQFQyMpRnKIZT6GRbFc1s/wdYaup1v3jlmWDGrEdQxJd1XSBtqeYPLWmtJgJOQKu5Uycgf0Ec
PREqa9CT40Dk13XLWA67ZsIZO8eo8f93m6BpvlJ3wq2kW5QgztzW1+JT1HAscdFLK5pqwOrBNsFm
1kWMkqC4K6IgktcXsllvidFYxIxOqj/eop/+oPrFrieBy1nmojubyWUilZgAiKmR3zP67a82sYYj
AHSBvS98y/eio1w0fOtZDI7OIk3GemISyEXZmr3jD9lOkryXsA5yS41NOxWKTQXEP0OrwE2tHhRV
2oNjlbPVnCWz5KJC28RhFsJ6JdGzsvK66HmgZ8v+4eMw2ZHeKW0lzEBBQtzchnJhIRFugxRej65M
4+f6AfIWQ/8+c6+a1wHkP8EEy9SmEXjhhzu1mjiR+uKjYHZgjCkkQiSXEZHRUhr22ykM9iRxJzSi
Vx5nMTxBjDJKciSWaOJH75f8qBQXZl0eptF0BelufdP+YNznA/pyxRZFnQZegzR869KIQbCTHwQQ
UN022wqbdWm8I2Iu2VGuwJhLEyFaDgpgvRqCjQjqIE6Yt5xvmZ0SEz1XfR2oYm/0jvyte6Y8Y8Nu
SC3wtPcbYueOn1mJPbysL+29kfOLi1ZFETDBGuBAVWYjtalpBxVlK3Tr0a4zOm+IrmqXErgDdC89
VoCDB10WbgdyXaL9srHDDS9Lsnyasx/BbPAwVjXpPUQxyXHaKHjjgSxhk+5/30pcafS6W1sys8+q
GQASN8pVx7/CBWyF39QLz2ms4pHYotX9NN/Wt3g5uDmvjh2cadDk2UwmLXvQRnI5scDc6RhOiCQN
OEM22N1TJXFUlrel7Eyuokv6UBtIDGXJJD92WdJdp36a1Zs+6NpN1yWkdYtWVQDzAJzj2Ja83G+B
ZFH0vlUWWvtU61Ln7/5xK+jRzJ1dFOdESxH7eA+/q2e57T/8zr9hpO0/o3S8PytmO8/41lrXmr4O
EbrK2kUctXvA6hl+9XeLIoqK4qkJ6h3m7Qm+ZDEsK5gQnWEF/swOOAawnQEzF802+Wlwcn6LPlY9
i2NuX6nL6wS1H+xhHlqD8Q1dqS4pfUx68siXeJIYsxyFwq8GegtGE8BiGsUS5TdJOVQdp/T8nob/
apEfS2Jf73IYdIEXqI2jDxtJ3Ub+Wx0OVoZU3JCIVlz9VHzdkiXfNsUnGWB0tZCCaN6w8rG3/H6y
jfKlwRx4gyRHpyAx6YecC3Q5hD5vOvs2zsNo8mizEbJQ3bG6TjZRZsWXjRXvC/c3yGYKHJiXFkhU
HJPhHAKL9FYjyU+0CiYjb4cjAedvV7haYUlX+hY4vRvxSd+Te1G3eLBvy+mA2ZIZNylIkZwZOnLX
iO1EROngWG636Va6SjYCng7lUdwYFhKn8u6NB4hF45EVfWC7W6swnqQypeM+yQkVQ8vvDgSsVZyd
pQ+tNSmMISlCZYS1gvQvbdttb0PXuFac5DudOQ8Di9ep9odr4EPJVebdh/YQH4xqQu8MLa4BMCkH
tmQFG8XJa3dwKQZXwLErrkjG3YppJYm6gSYtFAiRjwOQZGkp1+KevjVpj2vB8xjLiZyz0qiMxy07
QchVL6B5Uzq3XNrgyN4Bo92JbnizZ8tK8hG5sKObQivI2tTC5E2gialPQv4qAPN2XUcWI7/ZcpjA
2TN7BdDIBp28fhJr8Izd/Nv3qfHP7kO9GONW81FlVdPNNO4JL6fH+/1MdFdrALoZ0ATq6Opr1b0G
/t2//X7mhgA6MBA7W5TZY98/NgQdMCZnmJWrw4wbUiKkzzyQvb03seoXATAiAucVUxEKSnbmXi94
YTjH4bLhmlBJXt9IyJZEuZXtQX46WDkArxHvD3Z6jzZWDK+hXyHjot0sPjrPysaGbFoaxUJCy1Fq
gHXi/4pv7rMud8e2PsVytV0/u2X7+fBHrP0EQ+cZBIAjjpAZeNxGlkmSm7goOWllqgIrXpadfB7Q
a1YHGYKIdjip452aPdfNQVVvuhRU6z/Wl8RRd5bzExjmmlJjktvp0vgUymLoyEbydxmX2TkxTkGc
4r4RYrzYh1fcG9/pfL/hqN9AHvOq2pFrOrz3J08jGS8Ra9ooBA28UBSJFt7yuyT1dobgWX2Z3q7v
IE8U4zAStRbiIIfyC4GI4HLXdG9BAdXQOI6VpxWM4+j1vtLNVsQexkj4Bt2plIICBIoReA0N8qsp
st6Jw4ETOvP0g/EleWFoCjjrkI8sX71h6zXP67v3h1fXh02xcxekiBuTKLCp6tn7VuzbbQ6g/CzA
S0ByY26jG+ew2PGLfCzMoAvx8Og6Fc4idBU5Q7NJZiFDybmoeG6YncTwJqVBuoVOJVdguQUH+o32
Ul00B+81c4Vr44oHy8/xTjoTukydqAmdgJyLnMqWKpfHEJDvhlzv10+MJ4ZqzOwCLsvIj9q+QDK+
E0dHSMivAjwRtm7EXBBb+otXHKHOuA1NbAQvq0I0ih3LX9k1JYBqrAqBNbBxhi2/E2BZ2TUD/0mU
SJ7xGnproqvTREe5YJyi+CR6D3+zdf/7viay8exYZkKYoB8NgOHjeCDFq6zwAlj6ja97dpbBuKPW
qxstps8uGsBS6p8is9CBBKhI4uaZxZtnWjaoszjGK8m5kZaFNGDmMwfciHCZDY8dcKG7jnNP/cGa
zoJYR5RNiVDI8OjNRrRpQ0N4o+xDuIlyIzj9jhfGLkcWH+LY3m6vNidPwVveCdRdYVzJmlXGG6E9
6f7juk6s65zGQsvS3G8QI3vkVOVlFYJMsuMVw3kSGK2TPVI0gwGtLjNHNH5OXBCNZY9w3ivG8Qj1
EBlpg3gz7sPe7SrgIClD8gIiLR4U4OKpGArRNU0kBgKKz74n0/zCM2s09bdjak1xbOcyYFTA0ID6
IxcJadGSZsIY7zM1CZ5lyLM4xsOIodQDPPhBcEsJ9c5xH254jWnLeWV0rgCrVNc1w2Q0PMv/19qp
bLN7tO1cKAfJEX9mp+ikOWVuDW6+EVCgAn7diVK4xY5wLfK6gJfTNqYkI7GtSqrMjrFqgifmeYs3
d+ka2+SNApMJtr8d34BT4hCAr4doWgvchjevsailM7mMI0HzcQZcshRAmfmAYhjG7A3p5d9MjdGe
LlHTWKJQSWIAUsFOgQjZXRfxhxTQ2RYYpVHBTpc0Vas6/cG7bELLRM6C/PDeQjvf01mheG8+AGEZ
MK1cHE6eGTK3l1EHFNtuBGJOuYsq10QRaXA4y1s8JfW8POZ2KcMxRRT6DnIxukDM2eIR9IrQFwyQ
5Q9euoLn8983exZqeLKhdcSHtLy41oID0THfHL4ZxS8zzB0pfytQGVDQq4dqcYWXpjxxTpO3WsYi
1ToRNBJCYQaCfpTkZ8XDavpD9Puxn2wi3FOkMmol3NYYgvxebNJtaPfP+b7Bg5n/KFoul51P7z2p
PNvPBjzsaURj7eY53zWOB5ZtlFX22UW/Ce8pFwwvOuBs4PtU5kzgmIKotO/xNlICsb6IjTDZVQmG
x9e1kqP4LPJKoOiRUlJgniQGs6uSP5TDdFG2PG3gbh9d7Ww1UdbFiZD2OCzTiu7RrneRnFCUOo7N
VtwQt7r0gS3AefUt++PZmTEOZQglyVcpXKNqyYfxETry0H5HJLzR3rTWKvfarsjt7iF64EVAi7uK
a1ZGtwEG3FTmVh8MJMFKQvHXAMtnNv2u9GB+Jg+nm9rQl3h1JobxWnlXkDykOF9lrdu+f6PLe2nA
s/atM6/j+FugPP2FsszkMR6MACSyjXrcb8h7OIbfAAr3RZQljudYDFQ0xCki/oFlnlmVgAHrWizQ
oSomvwIAhWiR5cdXDeBwRum/Uiy8l+xmspgV+X45VKSHrIngdi5ug4Y3z01/7dczOq+GuZvlMEOs
5eOMJBPOMDRIbdcYSrNLtHaEqS5zdH7Ra8wWxLjdJIj8qR0VuP18K7aXVfy4rgLLNnUWwHbJ60rV
TjXtuSCn8Hux124qtJgLrq84teNfl2AglIBMlZ+IylnZsk19bCRh6idtJcppMGF6p5Xip0Cv7HES
Lmmf6voCl8XoIO0GW4WmfSFIa5pMiyYBo1zCUyhfNF1qlZjEXheybLhnIYyKB+EwZmaM8DjtBaBb
Vk1sR6bfnCL5/5F2XcuR29r2i1hFMIKvDM0OymE08gtrNIE5Z379XdCp46YgunGt4we7yqribgAb
Gzuu1dMDIVVpm31HT3GfN3YxtSLDuKEkxNQI2kVlADSBZvujMS7QkmqkpYxaUOMM6XXYCOzE1tP8
QQAXNsXVlA5DBKSO1gv8yAHaCRCgGq89JMfQFbmmWy2OH6Rx1rYNGoVigB1jV89a5ChOAN40egDZ
dUBsCnVsnOo5c+K3f32GkKqDXRRFIetTwiNYwr7O0gXj5TJW1ryMhu70yq+odjPyo9bQex4I7t67
R8PZkg8iucst007K86hnbUhNaY8Y68Bc+7S3gFCP3jtb8jq7viL3yJGAzj5zRBjWG6ZsJd6Quc4D
VS1rGpfAgYgMzDJV9eKqYeOHFrlC46XgGm6r6H9315A5FcV4TKRhYAazeoUfJz+jTlToYSr4z3v5
OZ80YqAevRrInbqzg1QFGikkoFfqSJ02wh7Gd9a+S9I4FR2jtEknE/lFhgAke5k7nGJEh8NLdSBu
6sXH3LEAQg7KPaT0w538HSNvjpnYRvv/GAHZcsY+HCTb/JUzFiMVpMsR1p7FNvX13QAsD5YeBFDx
fXEjP4HMSHCc7JW7tH5mdVcS6wFMw0E54J2NHoLgJclvF3IPYGt7Njxd1I20YcI/LI+zrkuhDU2X
tR3Az2/REK+T+7A8XL78W+HVBxmc4xC1iP5HpUAgcN0h8Z5gML9DU7V6nK8YRj4RlLVES+K8CGQ3
EiseldG1hpMx2UR+skRd6iIRnHExayTtSjZfpY+ndjqm3VFTBbsmMGAGnxlslK4rNYsp3tX4Y75X
jqDTPLJ5pxxtgG1so8UIbb7Of3rxit8iLdw+NZBq6iABAuzEJ9cymC1TR7yLd4k1/mcu8P9NrwPX
dXY0D8XvWjBpsGnFVvI4LQnGJBiCGc6fMaYeYM1O0kSOlzVx89hWIjjNMOpASdMAS5qmm6xHCzQ8
hlSgfdvv+UoIpxtknGvwJZb/wecsdgEeV3dymKOXusm1LkpVCtbE+5gyQO90s0KD1pAphwW7CGi2
8qqR0i8dDxJnCrVMMCZydrCuotaMW5RjhuhUWTe6CNRxC6oKyPJnAfz5EyTiGgOHo9duBW7VxE2v
WT9TmNptYv9mJNPlbjz1hd34kmt4l1VDKJ7Tjc60QkNNMsz6uekPskvRcavv/joQO3AxjHGvg4Iv
3VFMWIni3+2Lvlo4pzB1U9MaXRT/aaOw3mq/cGOk8E4Mmkt1cNMxauWMe2kX7sxfAI8XVXK2L97f
G89XRgMsPMGQT+e2R8Nv0UMW13bwFF+htQb9xcl96IZfwOVYnzVfHq2LMJryBcpkZTt1gC3Ld034
6/KJbl+M87I4v3oOCq0fWLZGLn8qqauihb/sBJdi2zs4nx1fCyWx1OjDosLL9NUdq4Op8DF1L/qB
JDpAvYFvKXgWRKvirmGRY1pIqwiiY7l6grl0UsW4q5b/9YDYz1j5IIkhNWnXY1w01yVfC7MTvFZ/
mGbBrROthvM+5FIzumbBpTOL5dCOlheb0aHMU8GmbUc9hqLrwEghBKHcx+Woo5GmsjZ3bvgtuJ6/
RU7tBO7P5dj+ZLh78CJd7eGy9rFL+8mJW0nkfHIl0HK1G6bOnTXZUZJ5F7TAKafUBSiFbarKkTTJ
YWkmgdjNu7wSyym92pMyi0Gb4OZSe4zM9D6noeDMtkXoFqgBMXdI+eKyWVN91C3MQuTwA6LboBd0
gmzqhHH+Puf+92E7JLlSY/QfoDAZG8z6VbaCoFu0Bu4W1XNspFoyI+GeXekYnc0E0adoDezvq+vT
DWXWjsyXIXXmGfm3KO08MorIi0VSuNuT5RqYBjQYnyHM7VFKnUZ5IlLkXtZkkRTuXU5MOTd14Kq7
SXOYh2srvBaORIiOg3t7gc5iKrIed0CydYGrb1BR17JIAPfEdmozJNqMSbxWU/1E0e8C3fIvb9O2
33fWW95fT6dUqq0OJrP5Oe0AAKUCUx9d6AC4woSQOErcPBYTlSnDtBRD58EXJoPoYEHGsehdbWfx
a50NdiR/v7yozX1bCeE0zJwGqelLMrpRj552K3oaTG20L8tg3/hkKU34lKBkQhWAb1+KM5bfq+AL
KNUpUG/i6zTYBbrAyWFKekkIZ1SKSVIxRcOcy7Y8kiXZG8VwtMzpWR4wWjQFt5fXJBLH9nV1/9FB
F0paAH3r5QooLIniLL3Z2VZvPGiW8meEu35Z4LY2nDeR/X0lUJ1RY29lCJTqQ6Tt0+AoTV8Jnlbn
xOnCMOk5ajiIa5Qwe2lL4xnd5HedLou6fDeXQlVkDEyiEWTPPy6l6ImcEFWBVaP0SjXDK6uQbkKi
P17esc0jWonhbE6easzpxkGUxUuWoflevevSQ2BhpCEWqbhoSZz5yQ2tGS0FKBRtMDh5/jJgSkSt
ZsFF2pZiIFOAOq8MztuPG0eaVO2iTEcvaldnN2OqXNd1N9nDkgmHxZgb8ek6wfT8VxSnC1NW90nY
sBZAMDprXuyBfUW5ZbnUytdfF0FILVoYpxEVKmjjMqE8H/QPRvIzD96k4f6yNmxNRwBC4bwiTh2q
UK+R6qvgrx0D3wKdaWe3Lqt6xq4o4NsqCxGWCUfJxCBU5aMfLag6q7MoinZH6TvAn08gHfLiZ3Ki
SBSEA4Ku8jGp7ej4tbhrJZkzgw2gWMIoRB6+SyUvC3YNXO+pEThwm4/GSghn/NowpaBtggNnJdTG
VI09iNBsNp+MlQRO0wvkxZYAY+BuUL1pAA/sPNp54fBHoBPszD9p+UoMr+VtSfViRm4UU0BugMkc
lx2U5JjXsQ+rbjOIo8oJHvLben9Z9PYCVY0qhqobpsadE42bTOkbqrmSlIQmWK9S/aXqAiBUobZS
2v2QN1/BwiJUAVm2ockYTOSnATKjGlKtxxPCQlnzlOy6fbH/z6VGE5GoQrmZXlyL47Qkk42woAOe
/eL77IBiehd6yquGykx2o3qFGNtja0vX8jidSaqyK+T0PZ1p3SKL9cQGoCjkUYCyVX/kHWOtUX9d
PsetKHAtlNMgSWkLJV8ISw+wEb0OMO/tQd6L2l82rddaDmchY7Maq2zClRsy7GW1S59byY4ysJCz
6lYvnHzcsshreZy1HKKq1QoN1nL6Ljv1YqObHvCDLEU3OGC2+4ZBnFdRQnrLrKxlco9olHe0mxma
hlaBvsZa7htN9i8f15ZPsBLBZ8LkcilMzB4CW6JVPSI5dfRTaS07WF4U5FUvyxKoBv8IhAAoKiMV
PsG/JHLffKox2fBfU8LdMxWcKBFJ0YcyH0cPg4Y77VUHECEb0QpuRBi12/mwlTTululNr7QKgSIC
ZORJ3aUe2ecO2gIYmDhlnaSucCpsSxfNlUjujoGzJraSGunT0nipMBE2Sq9F+aUAciWEu2BVkWXJ
XCiAQSAYPGtN9CGkzmWF2DJQ63VwdyoK1EExZyifAjDk+WpBU2dt7Wj3+7KY9+a7z6+aYRFqoE+T
fGIitMapL/Icd3cX+Gjbv21vChezez6oFVNnciZvPPynh7T4nd/GbiVi79s+sL9/AB8od4lBR1LD
CZHr1NYrt1ZbWxNlkbbACQmVTYXFxiD/eQ/XVxGR3Pb9lMwj0r9guKsObEIh9nJHuZOu+93iMBrW
0JUEgFxbvdUfpHIPd2PNlVp3LPFza/isWt25IG/6DswsR3sqXjCnD8AQgBHbiDgyNCKwGyHyLzcN
JdFki7531Gm8rsY5MKmLVkOsq8B4xZ3p06gLd5f1aHuDV2I4eywnpdGGI94A1uBpoTbJSEU0DN0v
TrTv/Pf27SsRM9aW7tCzUH78nKhjWpkNZp2S6pYYi52nz5M1CUzz9gaaaPsHcISOoPZjIFX1Mx1U
BXm1pD8t3ZUpYl/cuukU9Y//fp+zWM0gR0HVwPQr+TGTTlJ4myW/MlXghm9WtNZiOD1IIqr2Jmus
lI81rnh2i7lBRGqugVZSy8tQPVa96F5OnOxav8sFlRHRHnLWTCWwmJacQjss4JiQxbGCXwIFFIng
FDAeEwDkEGTAjPmAFp8AdbPllAMNw41+zL3DgG9jV4SHuK2Af58dX0mIAYaYWg02tSeHWBntmh7l
6efllQn0g+/eSyfN7AaGKxGZeKijXzE6tSr9UU4EQa9IDnMdViYys9qwHssOcwohkBwM7XWJpGtd
A+dIIbWC02Lnzb86K2XkwW+TVqO93CKWWtDSEhH6EKjhq1lL3pRGdli0T0shpDVhVZ1LMpkCrdYX
dwZNa3St4gKAWxHuPlCTwJ83C/m3N/3G84Xmc7F51uJOd5i1x0iLI5XfUxIh8A2dNtiVnagLXaD2
PP5ta2QNiFsROFVmeFpC5Z5UpsAVEa2HsxxxGxaDpY9oKGtSO2s8zDQr80kFU2T9/AVVV2SgZALw
WzUoJ0k28Hq3LUxhSG+K8MaUQrcFBuHylaQiXcnhzJHZAAY+aZlnr58G+ia1lavGgmu7WQFYhQ86
Z5DmYBnSNMO9HXYMKwsRdHvKThiIRP0++618pRS8EsejBGAstg4VbQQomVZZTq1Noy1PWm/rtWEK
XsRNS3HODfA5+jae0fjNMHyzcbRjLXG6AVyzmX7q9S8Qr67TEHxFPdLUephkuBXBEH3v88kpcnJv
DKNAxTcjFaqYFCghqDugwfejcShj0jaqxfIPll0dNC/aESCNoztUQ1u2suv8r9WEVyLfG0FW9igh
WaZZOfo0kwMbiQkOxDePnS+i5N58olSWPVcVYhKd03WtmwzTrBNU0xZbbx15PNWTwM/dNBBnEXyu
iE55osgZXndQ4OwKpUztQTKROR/zh0gFBFEt/bhsJzaN3kogZ8qnIhhA+ApT3nUYcrg3rW//2/fZ
nq6ORsUgIBgO5NGV5p2U1nYVNIIrJFoBu2IrCWleBksgw1upa8nGWMCD2iZ/Li9CcPAGZ0xVkmkD
EK8R6qeNT9LsdySPV1Elf2HQF2nrvxXM4BQszovc7AocRgTISuWgD6+X17E13PhBAHc3QxTPppCl
eqKr6KAd2+N8lAE+zUgUmpPhlt+VEFGGhtSWkDNmOy95XhyfAyo1JZKVBRmM9g9yM06HqfYH6g6z
nf5KbAYws6gCzdjsTlntJ58KGrNBx2gSHicVo/QL2qtZCi/3NVcBh7hiYypKyOexbf5USnRZsXRd
50f0iim1gjbCFk+3lQUwHVCle9Mpfq50uy9RgWCNuUK4xU2HbCWUcziBGNBEWR6hyOLMIAhk0P0M
gAo9bf5lDdp8r0BIDlJtw1IpD0MbhOMA0Gwgv7M8eZI8hGTYTe3PThPxPW5euZUg9eOtzvqgzhod
r4hWngL6TbP8Sn28vBaRCM70RXjnLWNCr4qWPS7jN4M+1/LbZRHbngv6eXSKF0MGE/nHZSRRFgFL
S2bzQgdjfJrko5x5g7rYTbiz2tdGe6XGq4ysvC4YLdg+qL8F86GOWqpaRAM0OUvRc13tiIKxniMV
wWxvb+FZCmd7y3Bs1Ia1sBTzS8MyL4jdFoH3t2nfz1vIl61VIxziskLZelp+SulerwU79Z4W+xTN
rARwZxQOubRUDZD3FPmY6b+r4SYjnT3l+2S6Dfs/mXkKdUEbg2hNnB1GySTI9Q44g8TIXZ2iYW0Y
BDdVIILHlzTTNqryDJ5lEVc2NfyoE6yBbcuFbeNJICQ1opqE6Rg3q9LBrQitnXIMyWFe5vS3PmGe
u15GVJ2SRZAB2X5JzgfGk0PUOVGlLoFk/REtrjGQkKmrX5Mb3Z/dxJPfREMJ7DQurZSzRY0cYVog
IJ1bXHUHRr467oiXHAPvsrEQXCaeECJR0ySbAhayKYqTyuZJJb0tm9YXiv50tXvsZ6z8pSAzrbqL
CVqE1dhOcuImQFwGaKxzeTUCA6RxpgEtrmZsVcA3LtLSLoEkFzffu7q1p6+0z1CdoKxDLODQW5xz
hpRRQcu80926/5FEvhaDvEaORK4Ee0E/6cBKCmck+mSp1Tli2g5n0C5l5aS11m2Z1V5Z0n3bTZ2d
SMtjGNBrWkm7khAnUSqRqdr8FQbgdhUCgA/CD6SNRkmjQgFYD7kFqQB0UXKCne5PXoce+i/VBQ1L
RhSHMTvKJ1/MMp6zJINdrPpjnd+Oy8NlDdnU99X3OQ1pgjSaDIm9jeMtQN2SNrVDWTT5LBLCaUev
K6FVMfLfNvulj7HdGn/oGIi0gzUdf9KO1VI47ShnWa4igqUE5CglkifHs1P8LPJbGUByc9E95amy
k5thl6gvlzdx2xiaGJ+VZVW1FF4lZhpNrcLmIYcdGuXvaj/QnXBEyXhxgEDqabVfi5IWm3u6Esm0
dGVBGpq1WqSbI6bvd6RP0T10B3sssB//sDDd0qB8pqnzqRFEcmapFMhXgGFwAYFH6kWV2+07T/LN
bwhQTkKJTBc+nSIqhZRY8N/x34/rklo1qju1Z4WX0ZsOmVs6FNMywOv2B6c9VPeSW+/FGJjb2/m3
2M92Xy/GoERScMQNIGC77cO3XORxbMdC58XxmMrVXHYj6rls6oz6KqbOSOIsb9UePH0u6mZ7QItl
TiNq0Nt8BVZSuTueYRpF10yYzQoGEeSncf5DCX5o45/Lt2DT2aEYIzcRc2EKgRNTxDTvOxWgvzT9
Jg3Pef/78vc3jwictugq06GMPCX62OhI6VdolMN8m1F4QY1MtMiGMC/ik/atZHBeBspvATGYuWUc
OcZv1IwNoL5Jv5WfAcLj+SU1BH2n2zfMwj9YkGYQ/okuk2FQgiHsXQpich+0zjvLIfemx3oKiuPX
HhQLPZSGZaJ8DNL1j/era4w0kkus0JgHO0Ynt5m8XT6nTS23iKzKuokVfQIVWCRT6qYCrZrTT5Zk
sFoUJ0wvv9J9/ag78r58i3eipp0t93AtkynnyhxKCkjzAhR3XC1VJqAbqs7QYowIXXQdiCOdYULJ
LKB2PcWC3uvN7qS1ZG5D5SWap1bC7SLTjk32hcdqrzVeeFd44+kL6JTEIsjpIvUJunSeCFNpzFkP
GNJRO+Z2uzxPxujNocjp2LppKyk8cWSmAo0X4Mq6m057OfrZElsRUvBuRuVrIdxV0zPdykuGZosU
dX7Dsl9D4jS5rfsMCD36a/7Ki7kWyKmITosUOKJseghzf1ZvZ/m+kgQ2ULRznDIgKBqXgs3Tt+aw
z2n7EmmSX9f50+UrtvVIrpfCmdowBKZGHoPoLQqmmyWWd3KH1osYJDH1XL1C4wXRnmhZnAOXBLhD
RWKAaby7GozjshysRFDQF4ng3v0ZY11UGdCxDuBke17sqvhViZis/+Gu/n19VC7kTwZ5rFod84VS
QG+GuQSdNWjP+v65bnNMN3Zm5JRxeUVLywv66YduiJDt2MHw78vq4PiEgJVkSpxULM1RIVZBtl8K
vV46TOHyFc9tLYl5yyuDOOTzTMsE5C9swL19KNz0d/udERtW4JbD0KvI6LPz+bwysLuYyEmaFuXO
L6m7JQHFIarERyQDrtPQMUM7/23cMVQS9DLbjQ1m5U6ze0CTvAFq8vKN2HI+QBP4t3juZIFjow3U
RNw+mndJeig1QaJlW3XQOExUzCSxvuWP+1nOtUTx///T7Ao3+NZyom/zjhXcWxEo0GaJAGHEf4Xx
xc9poKFVE7xmyUwDnyZUtoPE+mVMpHXCOXyWzKW1KxNsEYBKnG1riiTkyhIgfplFY8dZ0eymPMcf
AP/VxwhGwP5U2eCBEOUxNjPt61/KWfGQkLmJLcB5jA69B5CgDEzZ6S12uj/ZjWKjFi0kZ968Qqu9
4cy4lUVZKjG+u9TSd0YY2XEZOkn3S0GK7bJOCRfHWfPBWirA/SBupSD7WtzRR94Ja5sAuG7somN0
LQJc3zSCq7VxStbFMriTGoBPqlazRwuQU+PtDYl2uLywzcuyEsOb81klQxbh+YCT9myM9a7Po5fL
IrZPCaVny9CIZvL4GmODhK6uNphJtuajEodPuaU9DcngzUstajZ+T+B/sj3KWRi3niFDmjXJUWIy
UlvzLYAyoisGfMnZQQf3SOCagA0tbuPr3Gf8Xk2HSjiKJ3fVu3sthkffdm1Wv4ezhWWtaOkcd2hY
3wGaSfGynXGHsXnGfqLtgJNEBMZ+W21MgM1iLlKVedbAMs8yxajQcwrYartZ3qzhRyMsWypbBl45
C+F0cyTVko0RKwb5HQvLf0tO9GfcjW4BE5iW7lf05yyNO9J5iKOwCoGTl8iPFlohu/IuW45KJiLj
EW0dd1RqXhlTX0N1aBHZ+fBadseoFpT3/+HtOC+Ge5wKvUjGocRiFB/0esdpj1fQVXYMBViUJt+M
Jy3ogIL6oIVwknv35bFfSk3CUCs6kIGA1jrIjsaJb14PnuKWj6bm1tHuC2e1Esk0Z+VqxEMhV2UJ
NIBRPpDkNtGPPQaJRBSP29ZYNZHI0NFLpfCgYz0G3GjUa4AFCipbMStYr+II7NfXaR5gXgI/Niw/
o4GzFO23VuuvUlV3h75/LEv5S0Hf6rdwu5xXVI+nlEEu3MhO5AB7zQ6v8wNjDRbRtG9aUg3INKyd
nWU/Pu5ul0djMBtIECypbLejdgwq8kzr2ZMbUR/Ktt+xksW95vOkBbHEDFfjEvR4gV/kkP6V+8HT
CMotBvETujWahyxXmM7cfJJWkrmnVksHvQ0MXBGjvmmi0aa9qBYikMCnMpMQPYxNgfRRlqj3lYTO
/KoQxDDbKnpeBd/ehd5/4J0TgMQzUsvWIbJNJdtwiz+LI7uNU2gAx7CX1y9cv5VQtvDV9Rsya5mU
GZkOyToO1VHSC1tRvEVU93hvDP/0yq7kcEc0V8aitIE6AisO/bQLONjm2W6BGrc8x9EfTXkt4sQp
C7fp/2jtUUNEGoCbLgi+pVl8FUY5mvXfKuUIqtYXXT3FpLbTTnKaOny4vB+bJn31O7mHytDraFEo
7iZFewR4kAPUvnJLYPNEQrj3yRyNxOpaFMQD5djrKJqYx0CEGSaSwb1NiTmERhsjpEqUq6HcR3PJ
8NYFvoPozpvc4wQg6YFEKu48o7pYrmIPkFShb950728UA3EF0cph9jNf2Le6/Vidj4qylpqV6gJ4
cRnnhhWGMINKXDTpvKR+6DMYNu3UvlmCxr5tE4DBZBDOAt2F78cIC72C1UZLeDyW/qhiViUSDe+y
M/l8SSiqgmg3UYGq+nFFxVS1QyChEpSoZWYbcfxX29T7QGtf5DIa7MJqZluOxt9fUfmzVM5uJ0sV
qcCTR6NJ+11tHmfrORKCrLN35tLKODNjdsSYgpHNdZfRtWyUx0Eu3XGu9mFN9wqpXGWK9tIS2b0V
eLkSidCU/kFRz4tk12WlLHMSJdLUw82YUGSLQaEr3VZPiIc9ZmBB1sPmjaI9rKxfCtJf2w69dhbN
mZQSsUzeMrYedkc0p7XDo+UBI9MvMMwrCgI3tRRFDiDKwtExTc60lGVAlYkAxHbMjmHiJ5Eg+tt0
KFbf58zKGCZm17cArNS1GAguj8P4IzYPg/ZyWSe3ygBw0lSUamTVYunqj+dVkSTtlwJRSelNzT55
Qj8F+pC1yh4aOwUOwHcFJRXLFQ0zbj3CqM3Lio5aMLXkdwTWlZ70lNDeHFGHko/BH8MpfSCq/hgL
hO2sGht5auLWorLlxpl9kMntaSQZSqdWqD2rI7GXpbBJ9e9tFySohoWaDaIw3rCgEiyn4QD3Rcrk
vRapvtELvdqNB+eDDM6MYAR5GK0Sq6i99Ed211wBfsCNHhE0u4aKkaNylxxFAYtIJmdWUJpULYtC
G4n5FnZ/tVFvK+r+sipun8557zjLoVTLLI0x1qWN1ctSds+GKSLqFS2DsxCIB1Bzi4AfUwBKoYQL
tgAZrRATGbAj4KzwhyPijENfpXnQLoB/le8RfKDrKnCTFx1UwGzkOXStp8s7t7ksTaamYurEUniq
ILW25rZGq5JbwBjN84+CVg5wU/3LUrbsqyIjeYvKK5gS0bD70VT0ObUQ1AXtux+gOYClvAvBYw1a
T9BSfWWM+4M0Ts1b2gbwDmgLQjSW1quP5CR5+l8MKiH5f8Hlbe7ianmcjmct8FKSmnmkprrPa/1h
WUq7G9EJI9jHTe1YCeIUPRkWqlkD/Kn5Hsg1CP7Jftinfnqonxr/S00THzaSU/rZbKMZiOitC+xU
R6txbNatFgky79ubpyuYVIUxt96fmZU5162IhGGHt5fM6pHM3bFd1FNmSgIbsTXcjMWc5XDP1ZJL
NUITyFHu2Rufegn6ujBUl70EO9afQXeWj7qklznlSdrP/h/rIAJGESyVb1ufmnyiSoFkup6/gjV+
RjxlRb8u68imLTwvkyeTWcATIictkHHIfBPND/DZLn9/y6df7yPPI9NLqlFHNO7cdLZzim7/3g89
7W66jxW7vZKOuZCOciu/9kEkd7/QS2kZCcW+JXKyn4fUS4PHaLxD67qTRU/K2NhN3ztW+lKJbIlo
N7kLF0Q5CfOJDZnmmeTocwXmLWP+Qj0e6wN+EwXeMVH4no1RSTug4eHMstjt0M1QVT+k7N9HzR9k
cHe5GQGKWlQYLwYC8lA/Stm3JRaY+W31Pi+De7vgdjZ0Lmq0ZBTz99ZoSj+byF9DWKTeZR3cPpWz
IM4bk0JlXqYBKqjI+067NtKn/+37nKnI2z4t0hTBvwWsPcCR7dJEFEduOOnr47C4yNgIMpKjAWR0
B/VbNIT2IKu2FDaOUj1eXsvWIL0iYzJCxsgIe4C5g18mtcfg3oS0DnJWmRtOqCna42v6PMBflt36
tnwsHPOpP6l2cjB/CaRvvlgr6dxWViENkm5Gnaj1msjTdzXayOdb8PQtTn/Id+PbF0bc18vlWba7
ZZlzgHFDN5oHbdxXs+waRNRqsjXO8EEK59B0ejoUQwO/iWrZySp0jLe0riLpfhmSF9kAo4NGToqJ
xqQO/7q8p5vaf95SHsscGdyCVEUMNJe0mIFRI9XLW4bgQeRVb17nlRzuOtdjEmuZCaetW060K+1M
O5X9n/9tLdxNbtGKlIaRBFet85rqUR0EN1m0Bk79grDqF/29/bk3nXzJd9gtH4v50qN43it+7q7V
s2K0onewtdiwGdfBYMsHVhCsbkJHOYmiKoEO8EN3S62M8sI8M8zsP5c98nm5sK1UsHd8Qr2ZaFll
DHZW7t6irrXLZTcSIXCbaCXMgKzcv4GYpa4sTMvc4rCgAbm8Nl4ZwQZDUmP4dKKQZ9Pyro6K/aCV
wLboF3VUS+DDk87B8+4DOhH2Fy0VYZ7+vKzen9HxdZCoGSahREE6UudH+YxwsmaatnjWLRDTZXcM
gm94ie/hS3gqJmkU1/Lln/Uhd5FnehrvL4v/bKaYeCQTGAwMI1jjzJRhpW1VW1KMQjU99oy86yD5
bDj8X+dH3gWhAoq6JPKv/HMmxfAtWqoAsUSX7Uyq7VGUkGc39UNgzCQAD19VCbrwCd8yk8Td3FZL
FL8jjhW71Ff9/w8X4yelfxfzvgTKuHO5dznMM6uTaR67Y3hdGP40/CCDwFh8UkCIgAC0AzMMHYWf
cDeSyKg6bYzcOk3dGeA1PYCk5tKjiyhe3JCEkR2E9lBBHAqfacw6mqSlUeaQNNmRdQ8eYBq91crz
ZTXb2LO1GMpVMLNSjvTSrHLXNPeLeqv1viUCHRKIsNjfV5eWmOE8hWGQu3O210gIWIX9uPxrCFrW
en7eLp7YHATNbdZIWe4m7dNYPofVK5VE0+ef4VM5Idyruqhql0SIBFGCZePSmsd6Yxmj6XSc3RLm
oHMaFGBFY9oCVbC4hxbOP6VFHwJISQG2xwiuuV+5lGJQNhIog0gQ9+KCOzUP86jN3VwDfqr8oA3J
TipBOyvywS6qhAnE4I8qYelK0IfNCEH6K+1fZ721F0X9t77W+rQghFPtPjWkJC47zI+S/Nki7b06
iSj6ROvgbDQYuqq4qzrAP+XP4QQUmSmz9WwWdTSwz3D286zcWAn3zmrLpFUjKA9d2XSor+GZzZ1m
hr4BS86Od+XLZZvwOeXH7Rz3zBrDHOdKDj3QbdTF9B3Zg1Gd4ZUSr36MPJHbL5THWQh9SnK0DZoZ
Ao3RWw7I0r/pNxOY7/tb61XEQv45I8Gtjt2ClT0C/EqvamOevyc0TSBFanfJt/feL1eEH/3JQeJE
cQZD1bO0HSIpdwmYxvW/uvDx8kmJvs9ZhgBQG1IIZBc3yF9aBS28zb9meuBWwJmESh6XvlAxhB3L
yJsntaODCyj/cXkZgmv07gqtTqTtVHUiZp8Dl/GqrQ+F4Vbx3WURbKcvXKF3pViJCGczqlNmQytr
usnlACA/yGL3ja+nyH6NsajbhFmwz/LYm2TocOF4bmFZraTAGnFlGeJO79PDCOhHcKbtRAi82ws7
C+LualhaXawoeF3pjCbbVkPptRhOk0WdsS9vW0uE0PUP1+cskLus2cJIE0Y4Jvk3xUEJDwNExpWJ
amu8awW1XdHauJs6IFunyUtauACYeaU1sA2MxJni2i075ZBW7e6yjmw/f+eVcbe1yOHyt22B5x2T
L12xOKCD3AdF65idiBXiH0wepoQwp4DcznumdqWPoESfk7GCyQMGCgNdCQ7FvnmpXclvb8WDZdsX
7G9pfCxByBSmU1PnKFvTYzhVjiZ3pyU23MsbKFoVn18OQxpm0xLhPbxlzH35X8HT5Mg7Dfi7aMUX
+OL/4I6dV8Wpfm3ORpzKOC8ZDIUIPv3qdgBMz+IvjvqHlQOMB/kmFN64bTU5i+UuwNzLSaHEY+EW
7bGfnrNxwTjF4yRE0dx+9c9yOO23gig0ohj+Swd+r8WF+1fYqQPyEL/cyS+ihqbPLQHvlv4sjtf+
NpSiMdFAegp0XsNZ9grK8m9z4sp37OkPncEPUPMQWUqRanJPGAEFj24AmwcAMNcjGe2s9MOhtQWK
KToz7hkLYmTPzRl7mR3qm9EvfcPVEpsVj6I9RgZsxZUO430sIjP7DFX7cVP5kLQC+Lsy5WOGyHf0
qqfcw8T0K3lg7SmlGz6ylgdgAe8ur3bLK8AYqQaWTLAXaTxUbarH+Zwt7DlNjm19pVWvl7+/dWTr
73P3TgqScRxIX7hzEDhFoHpGjQQqDQTWZOvM1mK4ezZEk2R2FaKtwjro2fWg9Y6GeCSVBXJE28Xd
M41kPakDHf7gdGjBCmgKukM+V92gBJZsWaqqo/GM8tbXTOqh7gf4Aijs7VhDsp4AsJh17ym28mK5
5tPl89k0w2uBXLwQZZVRADQgd9WaIe92+o4uwZOGtLMyx86ggFbS0G+XorpCitsF/YLXDCI/Yfv0
zotmu7564OJ2wdyXBNfXDI5De9Ly0EU1w8unURAdbWvjWRCnJmMpBWoqwQce2we5+BHqD1PwcHlD
N0UQFU0qaLRAQpATYZZtBUY9aCLJSzuMjjOas4SFq8tCPrXQk5I2/8fZdy3XjQPbfhGrSAJMrww7
aitayS8sW2Mz58yvvwuacywK4iHuuGrCg6rYu4FGo9FhLZKFfYpTO3tlKLmDmVx1wlP1tQWLWeMf
Zb7gYSTdkAZVjOvrfYzeiXf9Of1ZewMbA3Sk29RR/tleva+475xEdtEtTMEsrd7PK0SMZePppxJj
9K2d7fND4Bn3PRi1kytAH+xST3KbgwoujFHgr1YP+EJj7jhghl8PZn3M3X56lqMUwMb/fRqNU5Gz
dlIYeV5RNXX1iw4Sk3yXPdJX+Tg67OIcH6Vj8ry9qKs3y3IbOZtspalHuwC20QJpCUbb5zP9p7Xn
k3zMLtU7kGi2S4VUySIj5XylRMHzSzucaqu8q8IDrY5yKQjrVh3HYre4OEQvzZTIyES5aiqRe8wb
lLu0BtPcgCylo8xaIpD3tcjK7R0XgQQxlfuEhf3TCVlcRvvORnOqvXGfALM8cZT9e6N1YGNEoBWS
zouMk4tMrEgtjIk9pyx5fMglZFji7Oe2rQhWlH9eF1oPwPoKUbk/z7Y/KU46J3ZNLmWgutuSRM6F
f2ZPVjz5oxbl7hh4GnEQte76QxeD0Wr8jfub8QmLaQfYEvFv7cVReL8OF/5l7OMkmrT+33cAxpv3
w647IvQRGIpgp/gnW2ugPQIP0tStxkMR3AMLWxSlMtPeUoTzIng+jcqcJtk7QUbOUCrRoJM5ktO8
UkQL4aF6sI7Rjcg/rh9q3ZQ19N0DkpNzJSOaCJXCQHBsxbINEF1VDmxr3m+bxvomfQjhPEdszEpc
UgCpjEBqUQFZeV1VnhFjSpjaY3ATiyo1q7uFdkxMuOoGcJ84px8oBklNlaSuWemXzo9vSTMJrH11
3RYiuO0ywnxSciaiLC7+EDiycRqbzNlet9V8CwobikKA9glYci6NTa1CDWgpY6pzUm7K7FGaLoF6
S3P04oIw3Liagns/+DGnf5F7WYrlLu2wLNtSj7TURWdzviNxrR+lCrQpQJrrbT+goxdG0yjAb1vx
VAhIAFBADdkEoynn+zuQyE9TgpcLQsW7oTI8OWn+sZJi79ejt72uIlGc1zfGWpYkMmMsgfzyu96u
x0cfbGPlblvMWvDPmoIJRrpRNcST7HPwQ8y4UBstB91KbodHhvddoHUxYwBkzRUQaJ9F7QXr0f/C
YDjLb2sJsJZqm2LsH+LQLOm76jE6MmRx4/jfuyfY7bmQxh2ClgaTpqLuwcLJ37JDvfQhRAjLBglY
uRrjaKoIgmH1aAPLDSVeXcXZ5qxEwwCyXifw9zOAmAAVS/7y0C1EcNZBw8qc+jliFRDGrR468Y16
/DfJGQreL6tpLLwN/6jDRQB5QoLEn9m94lk3qgNqhYP1jmGhnBSP5QcUL3ODnaiquOq90GCgslhL
M760InVGbaDtAF1lFWa7AtNpA3plWJ1APZEYzv7TFIQsqo4jTYrG7XJ6Am+SE+UiO1y3iQ9tuOsl
jGUJneodvKRyGKhit2ovcsTM4325ndGKoRmgdaIAevp8krMsrTNAJbJzxfJxCBF/MTZGBiYl3SqC
esV6JLWQxllgkobdMKtQCJMRJ5SyG6erbMl58xMkrYiX3KiFOwqErt7RC5mcJTZqL09lXbNsVXDI
Tu0hOYYHMWng6l59iOGBdkhbK5o/4aVrgAu0zvIrJdSPAre7anYLGdytOSeo1Cspbs0eOGfRgRx0
BKG77GpGsg8PUSe+iNFP1jqGFGshlLsz02Iuc3DCJe+VRckGNZXn3zLio9KDR8TrjGUabV22LbeN
7eHwn4HWmC9eyOc8P9ALIzJmJd6EhbUbx8qu1eYhlINdq5nnKC1cf5T2iSWa3l65Sj+J5a4AoIZI
gzmyWtd47hDIVa1iN9OVAnic7V1dNxyKdiwV7Bm4TD+fQGOmmT6USurWc+31KJTbZKgTQRS+LUST
OW18MOSmjYXAp5OPbXLpdIFDXL+f0Tz0rxaoDn7Wordo2rYy7mc2iF7jtkycBLczQ98zjqKJu/Vz
8CGM94v9UGYIuHBXTokz5Cli7RGgxk/bG8Oc0VfX+CGF25jMnDPqJzrrUP4+TacEk+T5VUomtw5P
ev+2LYx9bEsY5xm7WsqLQvFZ/5ViRyer+zXJD3n41nUCrdZiNxj2h1qcP+yifPa7Bv6w+l0C2brZ
t2f1G1KAM9JVgKa5RM/bmgk2i3+oG6Sa0qhDYt0EW/dQDG7WOuogSEevCwHApIX2NUTZnEVgEtnq
pw4V/WByqPJQJ+e6O2zrsZ5SQQFCRtMfxtP4p3LfRcj4hVbkGg8M6IT1LJrf+yuUPy6WQ2+qb/1B
fWDEt6gZC2SvHt8P0TzVTVaoWRROEC3FuzypnDIWJTlWF3AhgbtaDGvufUwGoyUi2HXFYyo7sog2
YK35UwE60/8uIF8yKLSm7UjhZ27R3cvy2ZIcaXiOlB/IQThZeRmMwalJ425vm0gx7vrA8J8REhW9
gErwI6LXfQG0NlFfBLOuL4d3oRjnXasypUGTwMQbL7yNDmPipA/RvnFRskVzBC1QiUtc63YQ5VZW
Q5uFXKb7Ikek+FIZyi1SK/4FteJTfdb2QJo8iQBhREvIHa4GWOeZ5qPNBDDJ+xHomZUfHKRB2InI
bGxrGTmHG1olRjP0GSnt0vgxIZhItfkuMhLPHEu0QEb3pV94jYSCC8CcbUOvBZGi0EA5J5yGzcSG
QlGcG4ejoScPqin/6JTwOg20yPaV8NWPMRqDp/Ex7oRwAyvqf3pUc8ssJ2YSdURBzQeTtv4+84Ab
1uzAtoL+S9GWriVgPgnj1jrK6zasNYSS0ROm/5DbDx6tHw2DM9gD9Wf7CK54r0+yuGUtrS6Zcr/A
3db8jNMXGgqcv+j73I0Gxru5M2Q1c4Er71aNeagDzdtWQXQEeBH9LI1BM6ETN/BPeqKcBjl7KvRS
ZIGrYcDHieZL672VjSSX4K0029znV+iycvIjm7qWvPBZu/ighriih+ZZOW7rt9oosfDNPFLJlDRJ
PLFqYHzMb+cd4P9vGcVjeYBITGodxstw1gWLKnCbhHtZAJ26jPMWyoJ5PJvcdNchR6uKh5RX7GN5
7/BkmWlFikFuJuaecawObBQmNWxWxlKvatzjnZ2IeoFFItnfF555Cro8l2M0eSlBbkfjS22JHu7s
3uKcJcqpKpgeTWJRQ+MkqIZlpGimT9z5rX/rr/Jd/GD+Y4boaFVRdSxMW8SDtxbiQyIQw2UT2RUM
PnzWCYXAqUb8xh6Cg8cq/hFKR1hGNjRv3Urfti1SXTlyn8Rx7nBIZMWP1Zi17rzUL/k36YoVWo1D
uEsc6zJ6liPf2K2XP5M9eg5coBy6xUETnIuVffz0Izg36aPZ2mpVVBFqkli2JcVuOoeaYC9FmnL+
EQ/cNss0BK8D6S9NPNkTBXyj9p+JwtGVJ4Oj3NANE2yG/MhCHsnKaCkTLEb6TvzS7efv6igaWVhf
sA8h3K5NVtPUEYlQEWkVNORp+4BK99uWseI2PunB7YnSq3kbaDmS+PmZ+L7dSQFg6ixXVn9sC1rf
lw9duH2RZn2imQFdpkHFYAIBTDQZDpmm3G3LESnEXS6hlup6kyADYBa3ek3tQfI9FRQzfb3fFrSq
kEJkvF908Jl/4ZmkvhUkWpa4cvo7JS7uZWSbTcFtv6rNQgjnmIwakCFKxVat7+wM+Oq5/I2qT5OI
/YGt/hcHuJDDlF242GJIu0I2x8QdgLpW+5M9dL4DJl+7qB+N+DBrg0CxVdNeCORMOzV6Ne1Jm4D2
LATM3kWunre3Z12ATilQOSjqKtzKhb3a5k2CFGKuH/Po24hMwLYAdjK+LtmHAG7J5qJLI4oqgzti
yqJ7avvbOr9uhusGzVPbktYyvSh6fYjiFmsKhkmbZJZ1vagnsiMH321P5lVw7D19NyFJSL5tS1y3
7Q+BnFfIFQucoJUP9N3qMSDXUrK3LNF7a920P2RwDmHuZZDcVjRxaWvYRWg4cksfVSnydL8SgJCI
RHE+QZaQeMqALOESQAyP/V4Lb1AytQtR4k6wbHxbZZhLckR7JXELA0/xXUjuMtDgbW/NWsppaQwa
e/ksjqoeVZnetk2CtP/g6U66C936UHpgYweGUHdQBe9xwdrx4D6xNM2NnM4puEVLT5tnV6aN27fS
qUlSb1s10fJxMdEwAaRymhETRfNNy3JP1iHqhTRk7Csb55aP9Wg/hHI5QKHGm3egDXDHg48OX/De
2Ymb7kXp1bU2rE/7xbRe7BeYEaYii2Ts14t+0veqN1EbPZejM3r+DWtsUyE3eqhFOXfRavJOI4kl
ir62zO2V6448F+hpDl+3N0xkG5ybsOIewMFlgvYGOPDAdOl8m1Y/MiIqRK5Hyx8OkB+qlSOtaocQ
CbVxl2qe6ilgJQh/43Uvu/EpcDNBZ4Pg7uDJ0kMM4EeKiYq1PxHb6KS96kuCYyXYHR7IolZTVRtZ
c0FsvJmoTnf1qY9EhYp1X/HRWsAjdDay1tEwrmB7u7jAFAkyTocIYbedPylevZczWzQqzlzpl9O1
kMh5p66JhqyKcCvGQG8nh/ZA9tI+PomeEusWsZCjfj5VsyLXaINDPWFwBk91JLt8AFKWkx3Dc/Ig
bJhY3a2FNM4zhaaUllqHBvDB95CyoycCtFP0aDdv+Y/UxNuX4QMHO83dPl+rIcZCLBfDJE1aoiNL
hVsanuNo3yWd004/aVPauiSazBGpyP6+dFNtprZWgtp1TO/L9pw390UrOFZCc+RckpppUdn7CPqi
p/IqOCiHzHmzvqNYDR8YCckXRRpx3ilLg9zqWBmjCDEfP+ws81kSgcOvmjveAJaq4786P3hNQJPZ
qCo0YmQFqP4cJowyyQeRAa46JDRhqCbABcDlx1m7386RWfZ4YeTz9Qj2lVDU4Ld+nhYSOAufprAP
/QohkgrsuehQ7ck9wzeJD6otLoOvG8JCGmfYcjKVVqgj3+I/MhxE8Ka56isFqzdSEfphOKiFt32S
1rLRKtgd/6wgZ95+CNq7zi+T93Yd5YrRe2ug924vouqScCU5Iy/7XAk18H6CLiC6NnbzYbpNbcXR
kHjOHVE9f/1psNCLM/Iu8IcuwT+MrMJjncntM2qsnnxE89iRnq1bKorbV48VJRZaglRNA2nPZ0cB
3pY0DzpM5ieKfjT88liNxU00drvtHROJ4Uw+mqq6x6wluu9yzalajJYFs61GnSDdLRLD2X2FoWUy
Flg/qyJO2Yx2O1I3qlpnW5u1lDAGrT5WjbN4EoyD2uWwitaN7oNrNqwX3L23fJgP4D3wOtlWwXki
kMoW6cttTA1ioBUCjbuU36vW0Pt2xjmjezb/GD5gYs+Hj8KYsWsMdiG6/VcDwoU8btNAHBjN1IgS
N4kPSfag+8RuLaehogaJ1XTFQg63a2XVDL3CLpL2ZUL2VDlo1xmjfARcsOVkEZLsrdNeMBKQOsIp
SPbtrTXldrICz4E86LiU5T1qZyj2jLYsIXero5uRHiRXERHkrDp/DRT36HklGBPjHMqYZ2HaNwip
9HkfjlfRLBKwdgZAhgzwOOTAVcDWfD7RYV7radTIaMkvMV4sFV4u9WczqgWv8LU2Rka6/EcOp0gU
teos1Wj9V2iy19OjYk12Nxx12ti9dZbkmyZ+oPGVrngmQNcTR88f6xkEBZeh2m8fjDU7XfwSnsk1
q0fgeXUolqRJ7CSlU0mpQ8JLrz5syxGsLOU0HioSRwbQx1knhWbkdhZ9z1pRn/LqHbDUhrsDYCBR
nWrorpJPaDq0gUElYwzYGmGSyvtARfxYxgLXshb4LGVy2ZvYNLO6qzFTV6j7pttZuucb5zH+hnru
aEeJwHRE68h+zSI4jejQdX2MARw0j7lJIzvw2R6Y7Hbb28UWij/aC6X4/M0Q+s0wBRDTdidrRDug
Oh7KIMDEw3eVmAJhAp34PM4sGzI64tjw9nRWCVD/96b1uq3PamF6qRDnj4Gr2lWzDjsfHBmjNoBN
OQNMbk9ACSG6a9a81FIU55JzpYjCuEdRdxxpbIdqeDHnXHBshfpwngrZQVAUzE3uSufOq9Fupd92
L5OLRhv3P6O2osCz1Idt38Lkwn6cYiDX4egaL3EVOp31SEEHs71BAj/Eo3cCVsvIsxQnN+gfCRqS
2sCm8WMcv22LWY1+l8rwHkKZw3pg54fcsIEhExHpCOxCVfhQESnEuYUkUws9N9C805vHWtvHqeJY
+WwXItxT0eHhHIIZydkwsabF1H+skJrWtB3gewW7IzBpPkejTo0fkqYHuIiquWOvH+Mq+ovwU1FQ
P8LUMP7LI1CZmqVlug7YDc1qUaoK7T469oagEWJ9sT6EcF4gV0hfNdKM6a28OPlTuh9H62Y2VIFD
WwvKlrpwHmAm5ggQbswpyvMrbXaA/t6P9ZteP8vkaTAFc0Bf+UTez+eHUpwrAC1QVWI0MnNDNnDt
TJP9L9bMbNfnRkdKl9qgMEIzNeYjdvK94ECt2zlQyAwLkbWqc/an1PqQZz1agFkffH4DtIgrdKgB
xOcNs2oeo8ZIL6Hozl3fxz9CeRhSqyuURKuACJOkxzS9tPl+TH8KFBPJ4F4MaGNKyh6Dca7y0L2z
+qCB1vbZuE78OzsCitsu92C23Ja6ftA+FOMMNKZgJ6wpJhmIeZSzH4UuMJZVpUDBprMpP9C8cl7J
BJOVP+r4fqRcMniLvndb+jeHbCGDswjdyqIY4H+4/6xyX4/9kcRgtIxrb3upVlMnjE7uf3ThRyNU
fWoHWmNKsn0LrtsjOSN1cpRG0D0xgDLpVlT/Yb/7S0y0kMcZRB1J00AqPPetnpzjFFWZId4pZoz8
AhlPbSCd28I8aOEk8CarNoGsGuhDmGvkXz1+3spDrGGOPM+76yQqM7sKC0FYKZLB7VmWDeivjUeU
SLBnZiQdCjTPbu/X+vL9UeP9Zl6EEZ3RT3laA1kgPrZHBfnwGSNbwBQ7botZj4w+luv97ws5/piN
c4rSIFDY5Nt4cKQouPSmhu6sKgTnYq5fV4m6m/r+qIIme1u4SEfu+Fp6XisGaNJdLZSdpAFog/zW
5b09WbMz95eyKhxqftuWuZpQwVvyf+3j/ZwsFK5IqXSNCVSg/wWp0G9LVsbbYWISiRRXEwgU2Mr7
I2whD2yVlj9o6OmbW09Ga53fiiqTq/fnQiPmxRYSUOPvjCxFkNarT8n8iJpdpPVeUB4GOXWG9G57
Add94sf6sRtuIY3EQzXSCU/TTApBBNY6SXUyx1AUsYtsg4s8s8rKS7lEUKDZAG50UV5wMTT2q9on
l+GVIsNMvPbRILilB1uIcb0u3DKJxnq0yJcL08d7LkDp/3+KURHG/tnhE2Xn15fyQwwX+GiADpHU
HK8sbXiIp6e4IXaliqC0VyMO9UMIs8/FfullUxJjqgGppOtAFEt+6oF5DEfTNudA4HrXnwsLWZwl
piNtcl/Fuk0nf2+csz1jE0xuVSFA26rJY/IZiDkUsRTlVq4yADqnz4hM26H4bmnjLmqawxBKB82Q
EDxSN8Gr6C/sfiGS0200h64udQT1M32rSepM8VUri14Oa4A2bGr2j2Lc6YoBs6lIMiBK2l10zzAu
9NfiLt4Nr9Z9t2Nz1qOj7t4bDn6ZjY0nn8Alr1rLQj537PRonIGCDm8Fbu9dGYWHvBq9WcF8d0EF
jmS14LHUlYuu0hzEs/UA8JB32lm0smYXf/dvJ2snbHNeT3YtNGNnfnEOUvBgBBWbraGpF0Qo/IZO
9N10tdSbCpsVErMH1oS8bTQiHfnMkD8ATRzNfiyRouwInJh1Ty6gu93JZ98RzfYINo/PDGkNNXyS
Bmj71A8Z2ZXF6zhKNjVO20oxG/gS2X2sJN/Zg6ly2kgG3tBTBl664Hr0qV1PHTIQr6MQuWRdmG6A
CAfYUqBC/rxtUxh3TVNjhD0CZceYfKukfaX+M6t3cXDYVmvVG1OioWdbR3Mun3O1rFDOdR2Bo5r9
bsYLJY2tRf9sy1gNBhYyuONVDIqWIy2P49Uc5Oh2Io/b31+1gMX3uSPVRVOrzDIm75Os3CUpgpps
sA2rOeRp8Df+cCGKO08YAqy72USrX96eWtMAeOol6oToisyRf7G1Dyn8+QnGqmhHE+/l8ErfRwfl
nDnlQb9hFDXJznL/YhgCDOoANkR5kgJRj+3fwklEVT0ocoNmBrV9TMO9GatORUNHN0Xgx6uGsBDE
3SZBnieBWWBSVx2AMpHFtik6pSIJ3MGJU5/Ms4J+5lS5lsvvAUqU27a2el4WKnC2HMxRmMoFmkub
IbWj/jXC3EOv7LaFrD9bF1J4iw5HDMqmaMcdXwavP1b7rtj5uT3tCACf4tGW/sE9uC1TpBhn2ZUF
mPQiYY1+1XUk3c/krhC9Qla9mkZM09CB2mjxuEgDiXTFn1HVjYaroL/r9V2g3TYSsK1EPcDrZvAh
iTMDsPUofhEjbCkBWtu+0vTlbxbr4/ucFSSKmRulhmm9Zr4YqmeS+6o4botYdWqLxeJMAPUOq+s7
BXdoUN6RIT4PvuUgSNlr+SS42tafwwtZ3N63WVpKlEHVsgiWdb0FR8b/VzriFgzBzvBZ4k4nRp2r
zFerJ6U46YPg6Kyb8Z+d4dGdkj4Gc0qBnWlrzZbHu5L26P8RVNRFQrgnfF3g+Q4kbRTYgt5rh+ZY
gBOt0qLDtgmIxHDxfghApQ5wXrhsyoshOaF5nYiWi1nRl5sGACwg20UBh7znjReuv8sUzYh7iOir
u5jWTht2+xQTrsBwtYfpJtJEWEP/h639kcjPk0ezKQ+qhBtUe2DNCOSneotegLvwEJ6y5+31W49D
P7Tjx8b6PEHgkUA7FofO35p9sh9PyO844z5yRWQf697tQzFm+YulBJnlnGUlLHs0rVMY5cc2TE0U
Q4enoa9cuUl+bmu3bh0f8tjfF/J6LTMlq8VCFmZpl1NkT7Fp65bozhYuIudLJznNrFRHFVH/zjro
u328GzNcRYqn/xS/HdYwXxCMfKjFudZqkBM6B5gOjo/6b8VlqY/8nJ+Lys4c+k3bo4fZG2bXd7Kz
Ce4+YUvuuoP6kM/5XckPgkxLcEkFYegkk3/SfEng2kU7x7nbZjZiJQpQx+xH8wDat300yOdImQVu
XSCGH+g1SKbVpoSNC5D2TnQH7Cq25ot4lURSuIy3SiqtJD5qmHOG+SfZyWTNbvT9X9i6LhsaEvn4
1+Q2RdH7qotBO+pa5psCtFlJQlMvWg62pay/lhdiuI3Jk440YWiyYZHqaXbxVj6BjOFbD8j93Gt/
pY6oDWD1kv8QyFOFpRoGsoYWxoY2YjD+9kFpq0Fnk+51WzORHG6TxqQrlcIyEjczXyjoC0vzgRbH
OhNV6EUryHO8pXGsUT3DLABrNK+ugfOG9sr2HDnGvjuqtnwWzuqyn/7lBlssIXdJIk1mkjyDv2A+
nvFITV4JZk0rsxNv/Jk5rQ3YNyd5Q9sI0qZhJXQY68G6ThXg6mOyUeZfa7XCkB0BcuR2J3M/XCt2
6FpOAHS7wKEHcavF+l7+EcdHOGGoRGWuUZSYwkc9eZrM35KytwDRtm0y/8dWfsjhghzN14xCiUdc
lEe9to1dugOKXuY17uDm3nTobNAoiE6gSLcvm1mbFWCJ8QjBeRtOUfImNfeNqB696uI/NoxH6jMm
M6Ute4eU6CLyf1MhOIpIAHc1x2ZRzBkwNVwrvSmNV21snO3NWY01FhqwdVzc/dVc1ENaI71dN6ci
2I3KTzV8GsvIpkohEPUeJH09YB92wF3IRpKPeqnggBk3+a1yiPahqwAwIQHTteQxMExlr9wPuxr9
MZ3iPeReuY9EY3wiu+D8PxDRtGlSYRfqpD7WNLHjNruihXrMW8vbXlqh3XOXQDdUaUtMgL4Np8mR
vdyl9HpOXyJHOQFSx1WLg+T/EmWgRU6EL74YlS/1GXmH/fwXZDR0TTc9/5sYDnbC0JidpI1d5fvS
64EYWRzARMkDmykgh9FOf1qP/9bFU0f7Z3tV1zYQc30WYKVV/F/mNtDSrKZKKS6gFi2kOma/VRk8
5fdDILjo1qKRpRxu82TLoL5Ww1iB/+lh42KjBDeDkPed+T5+9YCriRZ1BU9NgDB/Pn9R0gM6rwCe
AYOuVJ3cBQbtLXWLI2Nt0u+3127VIpfSuNubBFI5R5HPZqftDHdq5dQ/MdwuA4hoTxz8iOfsZ/As
ELq6kgsVOfevjpqk1gCHeO/ZmZAXtI3Y8a9qj41gBi/yYXiWvv3VYM1SVe4CGFrTN+MQ6bXWJS/G
bjyAV8bOvgXQMneEPHlrh2ApjfnxhRudMcJDEwXDphQcA9JzugMe3VG31Zf3uudF6MZWT/lSIHcx
KKi8AmoPdhNfYW7onO5K/ZQ4rcc6r+hPNG6LSjGiXeQuiqkhVpypGBKOVdXu4shp/FOX/M2hA2yw
acgE8Ld8DWEK6rolM0bHZOt68O9b/VwldwJzXD1x6EXCcdMUjHRx5kiVWAmtGQMudF8fSeIEhaOA
0pB1bE8AnBns+W+U0gG2x+AQGG7cZ9tojCqTChkOGefcDsE1WBM77Xt7W6/V/QH/OTDVDcAHviPR
LCzQyJDqrysMWrWNa+pXBcCJ/cO2iHWjW8jgLnCpDGY5UoCY3XgNXjXAUmsc7Zra1TH11Na2bkVj
VmvRCdbtj1Kcs++Qf9PkGdO6RtTvC7O7DDEmugr/MGfFU6/kTwIFmVPnvTGhGClUVRXE0nxeWfIl
o6YZBqsZyJJ0npz6iOmMZ8mwDU/7Xh1rx5muWNezfl/83Ja9FumBjFCBtkBYV/kHHFqdB52UWNu5
fY7IU9H/2v7+mn0Qk6HUW7qiqfywSZkMYYHG3cQNQKUuxbpjqPvW/70tZFUJk+JyxNQT0WXubJWk
zPwixcgM1c9x8Tb1gg1aU4KyZzs+jzIjP/Zp6BGlbR4zpIJTYlVOpzoT+j/+uxIfQoBV+/m8agNq
+HpRx+BoOqbdgVLBTqwZ2fL7nD/IyqgaIsmM3JFWZwVrVKH7XDIv3UDssg9O4Oz6NRiiOeO1rVlK
5bYmlLqwLGq0dYTjuVUzuw7+2V42dgHwZwegL4phsAqgTjkBXTeWU1K3kZtn49mUcq8bVPB4Aj6n
6QU7tGYGGkMZxlyuCs5vtsILX5f4rZGgzQO86ED6kH6H5FsXafa2OquxEs6jicSJgtuI8NvUkQop
iDpCXKtqdnq07NntLv6t5QzEib41x3YvmmFd1WshkltCdLDO/iSD194sf6UpEGb1m1KpBIqJhHCB
EcLZtDUCLXHL5hKrP2py+v/If4mEMGtc7NBMmrpp/S5C+xm9y99ntK1rwzGc4qW6AnYOsjci8Ajh
hrHftJCZVmmotmAgcOPO6Z4ogtvxjGnq33GKjnTWnagdRVHmms1rOiAHZQ0DfNRgf1+I1DOMQ/Qm
5iGb6aj3PzLch4l8q4V/BSixFMTdvKSqgt4iCFqG0+DF6HNzwofhFdgzL9VtASiiv4P+WErkrt5M
n3LFz3H1Jk8yqiux67v0tnfoCzD1j6I8ymppAKk3ikFxAhxAPigbQrVOpwmOnYHr9LfBiR7/BWXv
bvI9FWCArO0aEAAJIAARkakGt5hmMVdpYuGqnSi1uyCwM/lqBomyMe63fcjaKUBuBSPuFiZIUYz4
bB6tGhbh3I+xW+BM1+h+VzJzB2AJb1vM+uot5HBmGMm+IsX+HGN4gIUs3b4HjZsT10AWBJSuF80C
/7vaBAzsaJDuUdT7AJf+WTFplNKCmmiZbTCrIDtTguHHwlGP9I296fLR9h0RdebaWi5Fcm6r7gqz
kYcBWdDhTKJdXO90Kopv127mpQzOawWTmgZyCA8y1eia1Z3yRrLROoP8SUfs3qmOxS5yMdhf7WQ7
2Ikekezr/AWK65MAOA1kNGgD/byoSlSVU9eqTMILHR7K8i9mngx05lCoqJmWyW3aOAzqoABv0w11
3Q50C/xLp1CfnG1jXNViIYXbJzOtWquhBCE7ho0NrTwDUH+3LWLV0y814fZJGSI8f9k+jakT3L97
+sMMXLGX6W1Ab2C5jy/Bz22Zq+a3UIs7ykWMHGEuI7oZ1G8K+U5yj0QimBYWWHIGgF5pHUCoCGs0
xDafDaAtJeCdzIg4oqDbzUZmD77i1JWnjUcpkewO0GnRGNqpIhjHWFvPT4I5h+gHap+OZQEfNU7X
gc9I3jtXLpNDa/VeUSApJffXGQHcWWU4Ps2PqG8dVXk+hlUn8GUr60wp0noKIM0NTeejrlCXw2ru
QO/T1MaTpc1vpgp0IbU8bm/nFytl6wxGNYUhNOClwi21VZBKCoqJOk2pnC2I6lLpx7YI9olPu/lZ
BE8vBcZkXA0A+nbKrHdq/640r8u8sRVRCpFtzpYcTpUE/ZAziS3ipLCP8hXpBtCdHcxuH/WiHJAq
WDb+5mzQYDrkHXTyH9F0g9x980M7g937kCCDjyfy3VvvEAzapHfBLj/lFxPgTCI3+bXvg1tY3k+m
RtiR2SdOgaE4XHbZr7foKN3N3l+AxnOiuIdGlzdWiEcVcXTQ29PokiDn3FGBX/7KyfBZCp8DjjU5
BgN8R5x2N0y2vycH5KTIvXS917zxNHvoHn8N79z80p1FO/o1pcPJ5l45mO+ajCEzoSHoUVWvcQIP
acSTcmLdEYErKlN/Od6cOO4OQsFFz+YKC6qBaaI9y2itqlURxulX6D9OCncHWdZgdFUVUqd9S4/k
pjyWu+AueJxuje/TbnDHfekMPytB9CBSjbuUCgDGTuWYU4fMt1a1n6ebTkSlJRLB/r54bkSIyObJ
gKGYY34Y5dBWmszrQHOx7bnYAdrwKPw9hGGoVA4VnTidpj+i/NjZ6YgSwTy091VQDrafxZe5au+2
pYqU4y4hs83ksQcvpNNUxE7OChg1y/9cFX43DBMeH/k9YvCNLGMSR1VSwjA6FVwxkqtPxDHGb4Ev
uMrXff8fOXwem1CMrfllgxOdRs9F5u/KxvhW+5ET9IngjSESxS0brlETRH+widJsvdB/NZUngizf
kCcCq/g/XMWHUpzfDbpxqOISyY8G8DsM8gfDyfTYuNVRdfECLe1JoNqXcPzzblHO+9Ko15o2hKOX
yyj/hfsaLMNxhYmoUi3tjgTZIdWMm6go4l1WE/N12x7X3TKa2FVECaCV4y9wo2/SLiARdcxH4FCU
eHpbHS4ccOR5phtJ9oiu1h8YK0XhgNWURIXc1bt2IZ7b2DGXM0uv2F0LFkCkvFxDtL6rJ24hgdvQ
IWjNOkDmy1GC+0kOnM58DDDPv72MIjW4TayqqolbpIvRAfe9UJ7yUWCWAiX4yzPLiUILC0qM08Mk
vdXpsewFnmnd8j8WyuQuyThU5XAaRuKQm+H/kXYly20ryfaLEIF52GIkKVKyZtkbhG21MI+F+evf
KbmfCZVwWd3qxb0bRzBVhayc8xyv2ycHwdGPvT94sht7/F2rTb1fiWOcZJ0XaZvWLZaqAv2g7Mx9
75M9HzPkc9mAvq+VHMZNLpPYS0ZWKQ5FqanusgOmMBzhlO5aZ7ziLWt+HsdkpDH+UZyU0OxAHOp0
bvzQaHa5/zNjVWJv7ffk6O5wFfrK7eJIjYPSKsci816zyfhO1cpSDQcG8/WNiUCnBuKVLfykq6lo
/QEGEzyenRN7oUO4g8qb/nR1z0yELqF4F0YT1IcOlv34ha2FHSBu9wAWhe3Mvt9jcS4NeMiLm35B
BUSGhE0cE6u4TKyg93oel7DWYEU5iUt2jdkyt8uHQxkZu8tPnFqiT/HCWRRb+VeVWMsqC650nPdi
fqiFh2FUnbGr7aHnkS5/3vD86BTYGblw6WJlyCCsdoV7QKYd5TdaAKiczGleKsBnovS1R9ps54cG
hVFeif7zji4jn7EFFso3w6xCjTOUiJJdcou0B4CW2Q0vVN40nMpfd8uuCUaZGGt1iSgsX0DY215H
3f7yZ9vUkJUA5vmP5aIPrYiTDBlxBPM1TXek1zB5+3pZzqY5W8lhHr6E8fJSr+DI1IBG4gN2Qij/
MI/ahXdfjMLrqW6FIbZCHBJP3xoV6J9J4V0+yee6J/Px2ZdcjUrfTDAi8yG6k73koFyrbv0s3tP5
AcWbQbLpZM8cobyDMYFAFDWzCt5LKEJli4c/qK2DPe0GG2PYxgFUffe8HJve1acXvfpkTGQgV6Cs
gdtGn2tQ1UCo5t7rlrZyunKoOLPl/5DOn/WcCRC03OrTtjYUR9gtPsVtla6LveK8Z59fiRXOx2JX
hmbDasKkhu0gqI23RIeux7alc/L5bXMPYDoKLiVjkPej5SWLFIspBr4cQx0dOD0XqPMGOl9WeT0M
P5S5v+coyOZDRiH+j0DUzj4KjAHgL0kDsg2I+03RmFI3O+nI5FUgPVR70x8aOz7w3ttnWMl3h34W
y4QpQheOstQQ1RGD4SV9kDFOM56yAOAB+6GwlaD7mXuJS55zzlf8XK5kBDOGS0sqWVYFxEfjod6T
2+UKm5NKgOAhmLzKL4PojTd0uGnCzh6cxYHOiELGRO5Vp8DOLoxx7ieJhiWFud8pg+LGY/ZYW9m9
MkfB5W+7+fZXrpU5qmI0UiFMgMgdpvt+ug4H//Lvbz701e8ztlnFbqMyEPgAqY6PsTLfpCFx5oKb
O1Jd+GRQznI0xnC2C7BqWgm5VOubwbSnQ78SAMgpdYbl8iwm59I0xmDiYRdZPMJKi/muEH4M88vl
S9s2WavTMC9cj8S57FGNcUCQ7RdedAj9Zg+WYDvCNhFHFu/mGPM4LXpUjpNIs+7ZkwB/D7wdb3Lo
zYEpm6MO/5AS/I0aWQtpCKXco52pOPE+uZa9ZQdQN4zpL4BW4wPFb8dS53tkFxCyQhcwpg9po97d
6ZZ8lGb1VRGN3ra6zi8V4Kguiy0U+W+zSTi4Ydyjsuar1oR2oOm9fhoQkTdB4Wgencz+j5DXOZ9R
Zx7yIGB7UMzhFP7wJmDJCehuoW8EdM6Xh0rFedWf1hJCcUqMboDVKCs76SvbqF+lkLfA/g9p8VlZ
6J+xKkdquSBj6Oc9sMvQhaMT/MJi975pR079I37kTnjQh3vBirBdmyHvs5rQRIN40R1tPxSOAaHl
swrI3eIbXcsx3Dngjeb9Q+p6PihjUMpJxuon6VDavSmukXXcZV6EGpC22Kg8oVreefl1vku90iG7
9l/JL44JoLpx6diMuWklbDmOCvx7fgRzzp9NCcSdnaf6XZA7vHnV7XDifFrG4mhaqGqtiluewAQs
/ko7Yst6UJs8iDaOmWYXFaR4NDVCyw9V+1vV90vO8Z2foSrf44S/B2E3E8QGbOR1CwFhZnfYan2y
/NSvfynX3aF3Qzu+Mm8mT0PSH7kdr9LMexxsyGB1wjy31LMOfncU0VhJfd3VvN4HubY//uJRlnCe
vMHYF0zrZASdf/g8YbT1xOmlt6rbcRSR98WYaGEyKqvQ5FZ11NMf+ojihAKwb50onFgNVeQh8mye
SgPMpyFJpiG/2/CVhQHci4odmlxzlHzwBUAXAKrt2mxLTg7yeTOJaspZjsyEJ6JS54OACpXTeOEJ
cBzVtXwAGBwYj5ad4S2gjBoOY+u2tmjPgLhPfHWXO7xe3Obtrv4Ixsq0cja2JMIf0YeV5IJ9tdqn
YyV5nI9IrcUna7ISw1iTuTXLXp4QPYMXC4Ww/jS5xCYooKjfsGBpU/aRfKeb/4m/552QsSxhHC8x
0eGXxgPGvDQ/OdiDXXs03WsdAVT0l4/KEcd2e3LSW3I7QXvGpNsly/wNLp/zJHgimNRrzKsejQjk
QNFUHAdxdqXlv0Yg+aib7KyVuKiCLrZIATodyOjxt2ziBH2b9v6sECyz8BhqSUHBRh1F7Y99ErrL
aBwBunXbdoTjyngPjZ1CzzJxUZQFvqV7ocDo2o186PaFF8M2KrdNEAXFqWxtC4QOPbZssXH1nV/3
3owiVudlwhYlqus0wYiS08NUFuFVLd/VsWWbyhsXAHe7E72SxRgWki8kChe4bjmoj9lTh3EFAZGD
8aiDDEw7xNcS7KbE4217H5e88MYVxpRUSakqhVDDG9zGD9FO22GgEqmD4GR0DR2RA0EbHCXU2/Kx
2g0nPvYBx3CzyL+lEqeY9ETWsliP3fCvpbkee04AzxPBGBNT08qRzHh6ffosDU9W9a01OJWc7Xrf
+fOxoL9NZEQY0ofDo9t54HgMuuOIrVX1m+YJoExC7HDg4d9zzDNLHTOOWQzILNxc0ud2H7+l2klN
HtP2uTfe0pbH2rydgq1OyGRBSzu1ST0itBUPE2AKlp26L9DPFXc8RFKOpWQhJzFCnTZLiKvUjNAG
YK4tVSrH3nM04hP1LGn1TBnxsLMck3LNT6Ht7IZLpraZya1ujDEfphKN6Rg1tOzVHiklona9HCgT
HVZr0Mf5n1wYO0ggKHElpmBrdeTh59I/9o13+fe3s+DVaRhLoVSJ2GsKcrjWVVB9bQLxuxTMPh2i
1PYL58lypTGxh15NwH42a/qeJjf9XqIZ0PvSm+jSnJsnjadxjIGY8kwf09ZEfiE8x8mecCHBqXP/
bGV1YHCKFii5WDB6Y6ybSAtRFUyPZlAD1gDgel72QIeEeaHMdjqh/ZXFphOyakQF2qdwJKfJpz2A
0DVgxTtv8Qr3q6HTWRyTTnRlYeR6B78lRHe6eBXzupPbKTVYFnTwKgEMWWU0YVkwrThLqNGp6Hz2
nuaat433Z2sj9sfRVn6E95M3H2kQIOx5z4p++s9f7iydUY0lavqlaBBqD1O3r6TRU8XqIWtaL15a
P4nk21Ba3LognNe2baD+imV7l1aVEnGgM0dyFRCspVTNTlZ+XH7RPBlMRGrmfQPKQuo/xJ0u37dV
UHFbNtsR4/kcjNNQc22UW/lPNddw6r2xo1ODrTe/wlntMYa0a5EMguX08tH+IZo6y2W0kohqFeU0
TdPs2UET3QeWU/0cHumqiAg2GuM7VPXEXU7ZfudnsdTQrLLQoTfkGqMy1EbOb+D6o1arxm6FEIDK
lffSed+P/vtKmNiAYqmdENZ009UQXpHsqHH3eLct4/lATFQaVlmcNAMKI+mRgg4QrBPhAwbDYXFC
G+utPq9XxFMYxssgRYJe0pxTn3ejfDXGv0fitsLrZf3YDJ2wvAvgHFXE/i5zLAAUx+gjIsRow8GN
2teqvzX7xp6rkyD+iOX7y9I2P9RKGnOmrJFlqcPncqLwW5IcRONxiTl1CZ4IxkjGaJrXpI1UJyaS
nVeCI4c3Qn97+RzbrmV1EMYYjjLRZl2gUo69R9lhwWzxugR0d4jWdLjlTM5nencNKw1vqzrsAJdA
B4HKfe1SmQpFZQMuSiDc1d7sG4fWxgij5HDBSjaDt/NZ36dLVrK7duoasYbLHoGwRKs79Y72N+gE
n8BFr95Ow1bSGDuJeLSslx5FuVH7M6keLHeWhzzMU8CZbD0CFh+FszKQr4vcNlx1x0fB2+5Vrf4G
xmYaYJ8aDQJ7AqaQEFFKEYzfzciVfTRnuTMr263ZlTTGVI6VOIdCD+9DPN1rj5Zf3tDcHo/9p0an
JAOeudw0ZSuBjLkkoVEUJS0oJIYtFjdD9Xj5dXCeIFsZjJUmscaB/n7zrRvBxjPeqPL+KzJ0VaVr
L6LObpF2RtJJhgC3VlXXrfkwGjui/bc4o7SIpJ9FMJakTGYr1gpogYiZ6t48RgK4yHveHtGnBSZG
CmNJsNJUpaaAvK7XniULveQrQn7X1WuoXAs5QI77A8ZsOUHBtgJYQALGfxagpz/6yzBcplHUFriW
0fSxfr6bhcT7yvc5i2D8SpOknQ4cbUSLg36vRc0NelB2W//Xq0/vt3cWwzgUcwEWbEYLGrV87GRP
I3c6j3/zH2z9WQajB10bxV0WvSdg8qHdAy7Qr2CKRrBnk5uE273e9PuGgt1XgE4A2YK5uVGGk1Tp
8G8F1J8Yw5ZAUC5vRMJxxZseZSWGubmhEaNQoqPSg4n6Qn5s5ghL+k812E6tk9Fz3hLV4k/Jw0oa
c4dTAiJ4GWQjTqYTZ+j2evxkFVfSBESqU21c9bwmyLYJXwlknlUt650pxXAj2ZMZ0AmpKJjeaMmc
P25Ab+rC2VjfPC3Fv/dz4qn1VC28i9QkmPvYieLqOGncTZ1N83o+GuuPp0HKEO3CX6BRLTqn6q7B
8FL6i7j0gJhwsPPgazMOK5mMV9YbPAFLgMz5MBxVb9pZSF3IkcYAecCb39g+oA7sH7puaLBLt9Ec
Y2aQPriONLbUoc5RRLZs8GK4TStonMUwftdc6iqLFqiIQQC8raI9DRooCb348im+AwU6uiv/68lY
w1vJWGKu0OBcgFWpXlvpc1ncXTa8vFMx5sMg0iRkJbXtSqF0dqnW889iKK3lKz5kdXuM/SClBrYi
Kiec9uF41aacutf2qzp/HcZiKE1VRXGfolycDX7e7wXjTcgl1xjClyIUOOgGPI1jrEVYzk0RpWjn
NNazWN0p08288Orim47eFAGOAjwrwDMxB5IsTCdnGiIWy1J7Dzen+Gonq3aq5ydp8qY2xER0oj8B
N+NJE7Ml+IJenMXrjOqReUjjGkhhjjj8VNIDtzq16bZWv8/oHXYih6KYQlxhPNlt9l1rrtTw51B/
Se9Wchi9AyqYKJoxPtUcxvflELqZED1evqptj7+SwXyqTm5JLwGO2BFjikHpJ/8qf1HSzHiH0TvY
1xOv0L+pfyuBjP7NltSR3sDHmc3CsbphvyTomSwlx+RtVxDPctjxkVJPpHYQ4YaxT/JtBNZFZQP6
4hS6gFESftA2ffEyoZ4ROfKzta883ibA5qNeyadVo1Uq2QPCq8sKFMHUWtJtbGC4iQJ8FDI+94S4
lhx+pRiwkse4rcLSQMDd4EO2iKxBBSkcm3rHUZZNg7uSwSSLcd6NRahCIasc2w2qU/rTr8xRbdDh
wYdg559LXMyTyDiuSc/nZRgRto3GtWJdE+vh8pE42sgu8fWNMJRFiK9kNC9ZfjVnlT3XnC/DMRds
/lZYAnALaQMdUEB2rh21FEtMul8OvM/DMbvs+v3cFiAuLzE/UQMW7yYqGtFWVMwgCyFZjvEyWq4w
tpKXak3oW1MDDkolMzi2d6uHA0w00RQBoi6D3I/Rw7bJhRLb1Sgo7PUDKr+H2sPKP6YmUajn9z02
vt8HaaxGYtY2WSbk36Oz+OHj7AzHHh1Y3cVCMlgn3crN7nkt2K2A+4NQRiljTRzCIkJpb/KHY4mS
SXKkldHWAfAfx1tvNWA/yKIXsDIjVT+GuYaVZ1wn4Ch33dV0IHsR+2i8/XTuh2O8miGQvjNG1L70
U3iiLSQDuHMuVNUZrrH45l1+eBuP4sO5GN+miqU4oPeDiBSwFGb6u4wH16ge5pyTjW2VnD4IYh1c
kpTLSDEaLNmpgEpJsJmc/9IMW3/I7fon5msFLto+TysZH5eVYlUXAnzPEhdOT0p7qMA8bfKwdP5B
OSjGEvgCZeQsH5Uj1FCXlSMs06X7ZEcwOqIEdLXtS0AXuMSzIEbjm6YjulCiQG8odzEJ4iJoC46V
/IcPdZbBaHokl5VqTfhQUuullU35yFKEI0Nkx4Zb7KnH5mcp/6D1Z6mM1usLGSWhwqciXr3H5oE7
AXhcvxcCEBc+W5zAeFsvzsIYpc+WSjImgrgY9RCsl5pm5QIoK3XBt6lzcpaN94WK198Q3GDUfkL8
U4syHGeMMflueuoksLo2vt5xcpftpttKEKPrVtiaRtfjs3U+hrV8TCAjLJC9JkBh4EVobZQlAIjK
q+tuD++exbJ73XPdaqCSUqnY9qi95vsmAcWl9AuUCOh7Z1jxlICV8hsb2Ace9fbGV1xfLbvujXQd
E3chXh0ZFjvKfifVY5q+XTaP2/vIq/MxbrSs8LBTAvuo/miPgw84s0B0UPu7p5us6n10VDQb4C+O
5MWHjlt3ob/+qc6zks4YlraNezEUaNh1aHKborZbHraopjfJo7yAFi9y4clj7Iscy4tlRO9ufHIp
HTGdnx8OMmah8+BLMCkmoARFRN1Ab2CehlHMi7wMJnU9MRBVr60SjK/ly+UPuP3+zkKYZzHLythV
I4SU3Y4IgWBdT/O3UOS8cvorn7/TXylsPW40OtIpIkLLdxrzqyzI9uA+5UbhnMOwZTghiRdpJimg
LqzGFuXbMluQwRxyjWNMtnOm83EYpcewbF5bwCRwxKSdvb4UNCcphWXXNIlokzqVbJJEPD7CbaGG
qOmmBmhlFi22G3P0i3ukACap3Ux0cql1I2hGotg9IKQuq8WWv6GdiP+XZtEYfhXPZWVtxLMFF6Bg
9gJgToWX3uhuBq5vxKp0P+WyPM7hWHDxfkQFptE6zQE6qF+LiT2moo0GnJtH/jzdXRa25cI/HI75
fsncptHY4SpHJ7oWPay+edrdsKs9E+s3pTfulNfLErdN8fk2GTslG6KgKjMq+xFm+XTrdZaP7cQJ
THgyGNvUA3YvjQYcapATW7B2YpTBdXM0f8uNrsNUFlq8zJKOyHSAqz9kT5qbPFk3EmLVyEMUPkeu
dVtfA5L3xJt0on88Y0DWYnUmIknJkqeNATczNLU9Ft9nHqHWliP7IIGxthZgVkEuiWES9LAbb/QM
P/H+wIj1GDKOnMUhSDIiLHQLLm9PfUshPwhnrHAqCWphLhAe78c3zScBDQ6SgPjFsdrTnRTAVf3X
GrmWyJadIrrbvcSDiigWKJ2eZT4rGi8n3HjUH2QwpaVFJGqqdKhHq0H3HUvdL5aPGz2YrnUCBRXI
CmS/AOIET1c2HgLEnqNX5kuahUiWqaZeALFWTPbaGLkVj6J9w9V8EMJ8sVpNiClWeG25sVvIfSYA
zDgEJS13O5Haos+a//c07Ox2nOtWrxKDtnkkX/WqwHImkIfRQtaX+mbrU7FT23kMop9Mhp9WdO05
HGavA60u0ALvxKzetSZvZeN97ODS4RhDHOr6CIpd6L1m99gLpttl3S5+zl9rP/YtZwlEX/G0E/0/
HUvWrzVAdOVO+Zv7AqlSXPpLGAsddwJYsEK0gfRT9rN5G46UVSb2ExBDaCcjSPb9sfSwGhnwtHXb
sp2/L2O2u6aM8oLgCuqosJM0dRLtx1eeOvpCcDOAJLWoKq9ceTyl4GSoM83Ji/xA9OQw54LXNF/o
ZuD3z2KYFzFZSa4IcHNOaPT7QkOfdSr8/+UkEktpMI2l3jcFnYwTMBKfYfj0x2xy3OhWxrY6xycY
irRU8lDFSjVyCgClVdcSKPQmkITkrkCB348ovWIZP7eBk7IbeCsvWyZT0jXKsoI5F5GlP8kFQbDa
RcXoSVkN33QzSz0p7ATgu/aGXaex6pv52AWXr3Ur2DNWUtk1FzEvDUWP6LO/WfwBwGCWI99TKqXC
z52GB2FFnxL71CTdAvKiagA/hA1klQFoQJGKxrV+MoPlAc/MTUD5o7zJmJbjj45tuYOVODaSrfJp
VvUeoaVS3mDYZZJuVdG9fIFbbxgQvBqCVBVA7GxQZJKqjggFtCTZc9+8pCanHrP9gc4CdMaTxpFG
JmIumAqREIujcuyroFi2qyPlZSI7iRflbVnD1YF0xi5H0QjWNw3WUA4kX3JBl+pKwAs/FUjqRx8l
ZFt/BqqqA6/HWx/d6vQBPvzvZbIQA126xLVAUeqip/xB2+X3sdvZvTsONq3N8wEKtzz5Wh5jgAcy
lU0Si6hZdIKbVJPTjIZbKldFy1F8jpaw7d68idtZR6CA9vkxTokNdmROUMeTwFj6Rgb0+pDjHY/R
qa7vi5mjh5tPafVpmCg8wjWSWsKnGckvYnqLGBjS7vJT2qgU4OvroqKpkilJ79DNK2c1R7IcSjq8
SJKAgA+tTzlIpcMsXhtJoEr7pLu/LG/7ys7ymCuLhZIQJZUBSiAmt4oU34Z95FwWsYUw9OFMzLXF
SScKZQcZ5im6E70BlSMwUfgyYI1MrO8boHAuD3zDt63Y56MxcXAcQqtn2gUtFWIDvV4YIhfMqMnA
YzzmCWI8v6IIqo7Ki+qElvitk+JAJqFtFSYAO6zi++XL3HCQwG2xLBP6YZiKSFV0pR9KMuW1kWV4
rXpmG1Jrl8gHhR+REtuRxQkFNnTjgyzmXNo8TJNBcV0G/Zeif29H7/JZtkzdWsB732R1GKvpDTOf
cxWxfXVdg9yvwzpGtQfnMTwhyJU5irgVbn+Qx7gRcK4lCybi8KEelQfzlF0bfnVS3037I+hDnHpX
wtIaTqCDC60LLFf51gDVkWfiN+9Vpcx4CqIAnW1ma2MOhIAaENNyXeyTsb1TlmR/+WrfS31MkGFp
KxnMu+4bjChHKq6280FamtuoggMbgJK9pb6CAiQYU1yKDV4dVV/5V8JvvtIC2YU/gK2+W3M/LNYQ
Q+4ou1NKnFkogSwJo1YWNhiFTKSkWf1D5w41Ua28JJjx3ahPS5JS4Haja+E4HkSgPXhIrNzCMY/F
8Xf7XO5EP77Kf1AHfvnWOR/WVD4+zjCPwH0+IPNWqu9ydYp4dAcb/mf9UU0qf/VedCkXDVOA/opl
MIeRLSaewRvW48lgDEyYF4XWTyiMdMqb0GDQEQDRxsPle9o0YmflZJHJyyYrzFEoVEfoLHteghI0
c60ntqMthhx7ueV8cGe0ZoycXRM15s6qkKRkMmAwKaWnGXroLNvkUXAaVHLHY3QUTvpLhUVp4b+P
FT7IZe6xS2q1FXXoQqFfTWNkayBjNlROoLr9sc6HY165mnRTFyMrcprkWc4DqXyVBffyt9pqXn84
COO9C6nJ5LI3aBWr3i9udmivkr3ql7e8SSzup2IcNtKIJScCJCHq3tP1WDMIDxSnW3DUh9obvORV
OFD+L84Jqdn/bDHOt0gtyupZdU06Y+oGy/PEyx/GYEIhfPZnV9/9B4Mw1PpckKVTs7mStRhgE1Fa
tGFHJ8ekSHGwQLypBRRJlT+1vFVXXX87Nm/qMd6pDgY2OZTejo81IDoaTNZZiBxuKXBEioQi5gxy
cFSSTZ3yoWyzMkalOq5vTWyLDOQYa8+XvxhPBmNnNa2PiybE25pnIZhm2Zvq4WrQe47qU9Pw6Vtp
GI2ywOqMaIv5VvWMxv8EJ+7MqhnEcujrfcjRvY3Q0UIe+VcEo3qWGOXEoHhyhtzfSqW4SwDD7FjZ
uMvk/unyrXGOwxYC2ljpx7ZGOGd0XtQ/jP3b5d/fgtlYH4ZtYpEs65TZRMzRH+jrVXYDBtueI89y
rB9CUPhh6hT3PH3btk/nK7RYf49AItMoIoUchMEYhIBZp7rNp3XcKAp8OB6jdXLZmINQwWsZCYDq
4uXaEtDkly2vaC1sOaqeVvKWLDcd5eps9JOurEUhij3pFdyoWWPJsJac1Jy8NC1Rlx5eWrXyL3/B
zXe1Ekf/fSUuV0EXUlgKSg/CEc32YrpOZE6IxFF4thjbi6D9NShQhRh2Phk9ED7YlQyeNh5AFu8s
jNuK5WGW0xBJp9TcknEfE+QWvFhpUyOwD2AomFGgTKYf7ysuiVwvC7ZCAA4nvZ5Q13PNQt7nmQLm
vMufZtuUg1lR1STgR6A1/VGWqOW52g9QhcEfXPOgYn8dEE93i2PaErAjgFrLMU3b2dlKIuOOhamO
Gj2Fvuun+qj50q5w5FfUfQ+q3yI34sFCbmmGDnZFVTR1cA8rjPKZsa6lqYq4XbM6O2v8ViPOEvli
env5JrcUYyWHxWIZ5gJ7DTEukqDKO9yi367y4tuteiU25f6eRWU+lqUsEeZ7IaN9mR3F74P2uUmR
28q+vLNcTFJePtKWZV+LY75UES5SXkRw8xH5VcxBGP+8/Pu8K2P0fCp6sCKl9DhtsVO0MTBLLchT
nm3Yaq6vr40F1phjDRuIJhxu2rqY7pDczBt24j7Zj5Wt+n2CITVK8cCvDHB0T2MKA1K1DBahnqut
i1tL7O1ZC6/Q6ffHWHz+n+6S5QOw8ihb9BbuKp/y71pf/wYtSWnLosqR894qYaOXlVJojLsiwEWJ
8hqC1JP0O/9G0M8rdpTz5vcAfMDsAHRxgHxPb/2+PsRefMrcEENjPPqDLRO5/isYD5ZYwzQYNW52
XE71GPTJDREPSfpUp7ot84a5OO+A7UNgcc5shQgmJAvv4+w2GTkdfd7vUzVa+Ues4JNQIjhMGd+N
1VHoOTkj7/cZsxG32C/TNczkd8s1mb81X5iow/vC/iIMLDZ2WYR5YPz2iYD8w9EK2ce+utNKgOBN
ecNMm4HgWg6jemO+pFXawx5p98J9+SC5qWvuaw9h515+UQFZEHrcdVB6N5/UHYcCd7lpWRLbw9Oa
tJ3TaqK1PQqGMp+aR2D62qMv7+nQf+ekgM5PfO6A66bpkDXTBG20AjZTxvaK6YyYt4LOqTXyRwrN
UDmCM0V2uQP5Ox3Lf5+NvCoMjtHf9M8gGP1/ye8lwLU2NsKMKAfaIlx17p99CsvJAgAw7itANPAW
DzgHZbmd2yJGTbpGDw4Eos3km/FJH5/19OGyedxqP1vrUzG604ddKICjlc6mjQBKx8CM6emK3e70
I+3Ipp6JQfND+rh8JzuFI3zTz61ulL7P1Y1abQIORRMRT9ntB/mGKCBX54Ar8ETQf1+JmEpDFXoL
x9PJLzP5neh30/iVAGd1CsZKVSTqSkWACKs6WUBMjWqn7r9f/kyblmolg7FUiWAJ2jzBEirKY2xc
TfL9//b7zKuS+65tq5xqQUrKxS7IoP6o2wTs3pflbH4OBfG0jPIP3c34+DkUeTSXhG5BJXnrxsXw
gFjHz+f65bKYTeO0EsMcp0Xfoa4pT60xKm67GMcFbI+hJt82wBvQQoUjjncqJl6TjTgWJpnGg6Ps
5HUfgPE40IvOu3yqzYKdfj4Wi8wbErFtpxhy0qOwUw+oswexI+2A5HWY3ui6eoRM4ZabCnFuU2Gi
tUirJjPMYInyo3GksP+iR6t2Fmq64WsHDhHRN/3qnsc9xrlVFsFXE8oCFV3q1Sw/VU8x1hisu8s3
yhPBGD+5SipST0go1aJ/kESyL7v8LhWkL9To1t+NsXNqEUVl2sJXjvmuzE+j9FTFGudlbSasa0PO
KGHXZ62WJLguNYh24kE+UHKG8hkgb4ca3MYouYe8EXGOVfqkj0MP8igU3sEL+hDWmGJoeZyq26HN
2fCxujcYXUg0E4ZpuVEPhq88Y5oTwPr7bE8h10QRif8VDzlkUytWMuWPRqpHvambY0TydfpYd1e1
8G3mwaHyRDCKl3VS388l7Hko1q6l9b9HI7nGnqp/Wb+3VjLX3p0Fjp5MLRt0IOM6c67HztwobgMN
16TxvhITV0uWoJCec7G7NWJQM44zJ4Dftlirq6T3sHK/8CNZrmQ4Z36ka5rRjzJ0wX+Kxi8AxLD9
6tZBNPi6YWv7lnP27Su2UCoyECeaBvPopjTRFoDnQjTI2cFnrH8fao752NR/BQNYugG6QJktbWgY
qUuAp4yeU/5cqYgs9pc/32YIuPp9xlvOVh5afYnmBT7UN7MyngHs4cpD+VbWGY8hcPO6VrIYl1lq
BMCsLd5ybv4S0hdl/jHPvy4fhyeCsVBxWmjLRL1yKO3GJLOX5DRmDccOcoSwNY2hVOcytGBrMTJt
l8O/euXVEuIvCTmHMczzzckgRhbBZen9Y1rto/FeFjjTW9s1rbOzZyeTlLFNp2yBcs0g+97Tder8
ivym7CV0BI+XqtK7/5TOraTRa109VKuqx7E18W3KIx34o+SpAoWT311Wge0Xc744JlYehDkymwVf
ZzbTwFiiPcbavcsieBfHFjbLNM+0vsVRRmCsLi4YuDFOqJwsyhnErdpyDqQwB5qMRE/MEUuPaoF9
0ij11YkHZ7mdeKqKqKu6gt4YCxuzlEUqyClGBNTbJbH1p9SlVTrrdnbTnWwX97yPtNniwczbX4HM
Q50r3SBCrlFlUEDUNe2WoNkPAX/+f/OxngWxj5W0edQrGM1z9PKbBpzO5Ch2zmV12BShgbUcUNOY
lmVLjeowCdoUY32/Avu09TaOfsSrcG/qwEoE83YkMevzJkEaK2mxLWupbaqcLHbTEawkMFpWGkmP
lisOkapHIfQl7aSQY51/YbpBX0lh3E2FvehY1fE15OZJyU5D/a3tOAfZnJNay2DcTFpZMlZ0aEBQ
2ZZkt4kNLcNaq+6Gb3RiSkANydJsXKb8QtEx/iNyOGqePxm71UEZ/V4yLVerBI+W9nZEMEPFNxZq
tNKBdk3Na14lZ1sFdZP2rEzsljPitDEck0GC0ZvUJ0msgJ59WhpeZr0F7GPpWNb8txT2LWG+DV0Q
gotrfTlYfJoHKFg7BzItKCwAKeRoJ/1GOZTXYHzg8kRvK+hZOJMitn0RRqqMG23T8Q64j04LEkFt
LF4UU9h/5UGfRckfPVVXzZ0yRPQtRACQ6G4FoPv3osUxG9uR8+o6GRfflp0ogasQFZfcCQ+0GYd8
t3eAG49Fb56GbFuQ85nov6+8b4yOrExGauGb1kn1xC0K3gIZRwnZWr1uLppOcgzdlHME9lajuSta
Y7CNoft5+ftsVxRXN8cYq86c0jykzTjJshdM8yfge6ZLF3SRjG40WoBh/EMfpnuXRfPOyBgwERXp
USwtJIuYc5OsvSzIdqU/XRbCU3XGgmVVPUnVjHfWU7rW+VnE+muovsqmf1kO7zCM1RCXfOpD6vUn
0TyWQuSBkdyd+p7znOif+9kW/lU9dkDKmtKw7SgbQ2eFNgExn3iKhQer+j3qxM6j+8uH4ig6OyCV
yEnfAgGPStuZxt7k1Yw2S1Vn3WOnoVRpkJpOxWlyqXKbyEFWNnRelhNHq3h6Tg3NpZtjLARAWZI0
VOhZfOGeLtGWv8Sb3gWQlDde8aYDOFrHclPW0yDoWg4DOxZvgNbrl8km3Uuj8lY6tstIqxukarky
RVZlmGOtQVD3UvyMFpsSIgtOuSufRF+vAAvXguHkslJsR+wrmfTwK5lFaQLPMTEAyiIcSPY0xpLd
Kf9H2ncsx4003T4RIuDNFra72c2mF6UNQqL0wXtbePr/FOfeabCI6RppFprFMILJLGRmZaU552gM
QEBSUjvJ8CDdy80XNQzmiMs4yDNJJmjkZj7LOviKcG8ajz0eWiAY/RkB1Z8SMsh4AWU/OOrSy/Ca
4TARpKsTIZzpLjRdf8Pe98E8CvcUD+ZfzD/yZDFRRGsyc8pKOMRsveOVCJ5+rGh3v0U6z8Px4Rgp
u+RNuqTP6wKhMZPB6dPmgdyCun7UvDEROZUljqOzJJWVJBDJqnGG0lQ+xClOLjFuE731loh4scCb
1OKJY5KOqO/SORqg2dQbdqw5qfhshXemeuw0zhLIdsns4gwsJWUv1OakYPjIGQcbDJyCZE8EMPg6
8Lm0W0BQWnZ8ixYyJu5AqMhrJXMuHbZoppG0bkwMSGLypDpn7WDrwvJQNH/2KPv70mE3MsS21rGc
hq+31FhCGZQHMhn3rWDuOJ7GU4cJLPEQp8BkgW/T5mbxoDtFhrUTw9GCbj+5+IyetW++XBfKk8nE
k0JZpKIIoZvVRj9JbeALkrc+rzg9BZ6vMUGkClU9jamZqCpxtbx2FmT2Yu0lLe/JxgmQBhNCBqvR
RqlHPSXHRHMeu8TDUsu+3ste6kbP4r716hfVV18pVsXgU85rjLZwl4m2qyAXv2Cngw0zNAsiI4Ed
feIpWKtRv2q3jTu4lG8jfuZx12+eLzaiUTIQZQkDgB/vJEvAPE9b4h5Uutc8PwMO1lmmkyjxsojN
AL2Sw5xuOoTJMhCYaGo8p2rshDXcvrgVhZeq2S/t3QgEl7H5lSwPf2Cmf8uV2d12wGsnok4w053H
hV0LNyqATkZujrRpOyspVPvVzd7oap7XMsD5u/+F6FUm+HDzzXIfPg7H+lACNpwHQradS6wkMpG6
E5ppiSuYCfKId67UKNAwfB85BXa9efTBm9fCShiTAord2IdljGWXKD2ksJVIvGvU83QzaYNz/XNt
52UrUfSkVycZzoYw1rSOhWJ2dNu94MMBk6/egWH3rX+RgVOhcq5Y3rdjMsEhJglIDmGZYw7orFTd
GePkXtdqM1aulGLis2zVqhBbOh6lSmQry0MDI0x58xk8PZiAXBbSIos9skvZSJ1WD+KZN0hJffRT
QrdSg4kVkxn1uiLAl9J9BLzJLJhQPG//BLrjHaThr5Aki0yowDTcoogqzAxLEreWgVd1mXM+yHbp
96LK+89XZiZGlTloAg6LAsdGO7p9RFkuei7C0j9IUpAEqMY7o91Hg+7j0UBahcc6OF732m4GpSGl
F4eZ7a8b2XZBAv33/yeJJRPoylkbhw5WZvTgI6VxqH2sTiYGhIGFaxzSWwVLsPTWGna8fGr7FrmI
ZgJEPqhao9OKBHqkdqzmdtdomMO8l7BNyNGSBrbPRngRRd1g9eXqucyGSYe7aufZRfsLiIiGNwNi
OLXLb7wz3XbcizAmNqgyiYlBMY+SenGyWXfGZNeT1/+oEhMeRHNu59rC7QEGOezSUoicwimxwE7Z
n3gA7NsVv5WZMHGiWkgaL0KC9uRp+E4JLihkFHGT18T/k8VV8Df+bZFMwFiGvpwz+siORsOuaCm8
9q+fHe8DMbFCMOKslnIBmyzpl8z0yupWtDgi/uGq/VsLdsFJTDQyqQ2MWzuXe0qCKj3MWI8AWMfu
Xwx+0jO5Yt/stlPWRhjW7XDX6vfzsXmh8gRHvAP6P9J5cp4Po5fu2mdFc3ibEpyzZDeesow0YxdD
T32pXSygANmF2NLIYxnavqcux8nEikmyEhGkmlguHR+a8NRGnDjIiUUWEyAi3SolMZGQQYClU5ZO
kfAgzyV2Pp6um972WsHFui0mOKRRrHTaqOEOOWS3lOq3AqrQtywIH9GDPQh766icW8XmxSTe+THR
AuPXYYeFMkxjqPEpzGAQucHJwniWwISIHs3dWqlM1H6LgERfTMBClQInMd/OKS9mwMQGEmqVLEWw
86kwJs9sEyEwpupWT0TwuvcFwfQEt3lEo8FH35IkzcAmEAYzLVnSGZnlaOrATQDKYrof9xKyyr+o
jLkh9vMd9VEOE5XiPFvMMUMZhQJzazfxeXmIX7A9CGirJbV5NaKNFEOS8JcD9gFQmAq6vx+vRCOM
yo4kEfb3MQyX3bc786z7YEi0fz9VpoIsjU4CWcCRYTZXi6Ef24WSWpjKV9S+7J6Xw26k/5CAZWVM
vdPRWba7h0KaZfUFnvtI/5c3obLpZdjfGACyWgz3LxBwXvLy2RI/ymQeb8Wcqe3U0/GmQgrM6T41
vi7DsRkfhfIHJ2RsGAaoR8Frg/Ve2YSaH79UNahS1qGFiJF+SqABgjWEdfGMrYkg8nmzLht6QRi4
pfChdAMQdR+FLZIQLqCmBQy9LhM7mdVDP1vnWk/dppzOgih417XblKeC7BoOBjtkMcdFU+5bYPYC
rms86rqnWHssLhrKwcC69nVJn+OThIqFYVjI4E1ULZhjJP20yLnQYhlclhxdyA/EbJ71uOANfn6+
SiAHy2EYrhOxKsWCjcSWnAGxHbOm4mhgqvC7FU0ArgjtGrPj1zXaKIdSUSrCj4UpPpM1fLBpC4Ih
YtRKvO8ap30dgCgBNCMXCGE7wQOJBsq9D8VdeuB1JT5fJx8FU5Nd5dNqqvV1gqa6I2Xf2v47F2Tt
cz7z8fcz172qleGQ4zpxXqXmKW5zX7IGtyxkR21V9+f1U9zURVfpCVqGAgbjj7qk4hBizQmJtNZp
T2WlB7LcuNdFbJreSgR1gtVxpbmOe7FA3SXvkCVpYhfbTYMcJs3Kt+uSNiqBdNpSx2AQ4EVkRWFu
ET0LlWkxaDHekXzxoIFCXgPgx7fBpW2N9BcvXmwG35VAlQmEUderZvHORudOXozoROdVBEyM6PZ0
pPMA89frKm5EjLWGKmN7sTBNmtwlGnrMz7ViZ+OpTO+V7FDNIce/tm7+tWqMFUoZibMQWxKOIr9g
Bd1MXXEQ0XZ7mNRjlZ67sOII3D5MhY7lAh3UAoDnR0PpCvxPocDSezG5xa0GJzYcobPTl9nLAYVN
F055SCcb4UpSVyIZ29Qkq0x6YIViTndx0qWzC+mXMiWOknAmqLjKMYlUk3WquOi4pnNQNC8+HcGn
KJ6UkWDxWqcMeHf0xiMMzqCAo1aGdxtgdvh4nNUsTnBufEAN1FMgJUebCJTkGLKoUBLkzalsZlRr
aTTQrLx8VKTUXAZ8PEoCOQQUwzx9QIsWpZPrHrB9kqqiSSomwoC9xji5Vk5dPVGGYgqopfilWwX9
DeCD7ulMGKVc5Q3cbvrcRSDbX5ibKurJgGwnnW9K8tJri22UL0P2UBc8ytrtCIbFauQfiqbLMqNc
UbWZYCYAbZEeweBJcZbDvQDI1/8NGOmM79NAf+Yc58ZtgwwfE50otSEFYR9/jTzqiUrBIMNvc2LT
fHjxF1d3lp2+Lyp7QgppYlzHG08RUNiuC9+4Gj7Ipj9fGc0kgyMnGzHGTizhJrSE/dRkN5Isckxm
45L7IIbx8jqsykWmOxXxku5QQz2CqYNzyW08bekD5nKMjH+napfkcwUZw6F4MZ4Ue3mlE8bRYZjs
CIBTAbAj3T7gPW23T/DyPmNiprBkeF7keJ/NYADqFq/Xn2Txj77SRQZzfK1lLoAcwK1ax51TZw9a
8TPOZV70pzcX+9IEpys2/wA4LCoWE67wVhuHvkJ31Dj3+wbmF7pvxV44YA/E5+H+bcbGtTAmWom1
aQAaCU/p5ZEcKBpT+mi6IRjQPNlFUc/7fTNfS2PMvI8woRsaMTqyYtAt9yqKAy3vobllCGsZjCGo
JC7TMUM2LJSz4k5CkztCNIdAp0x4Of7m6VmARrUoQIgks/vO7aSCQ0tBQDRkJ75TveReexhKZ3ib
HR151qhynGtLt7U8xjSishI7iSKu5OEpV8/gNyl4mdxWIrAWwbjvMIRiKBVYyM9SubaFujySGhNF
k2zaSS6//r49rIUxQV6WQfoh1lhAStUH1bhRgLyjpJwtEc6ZsRt4Sp8Xsp7iG7UGsfX8e2Tuq8T/
T3qwK3hzgYEUoYQMMTqVUoXVjZ1Yc3kHOJ+G3fYsOwNoJAJOa9BszbLp3kHsGx5IBJ3kmL+oGOgE
L4WxN34bAwLN/YuVs1xxgkhELFnBJGIV3Db6j45XJt8YzP4ogYlC7TyncmlBM7AwuoDpcuX7EQ0a
ig2HVTgVd+87F9iT6A5o7bq8odjNTGqtIROX0m6sJzXE9zMzG8PM+oGSHYRH5SS+df7s9U5+4GVv
VCU2ylsm2NpkE9elpTGmD3y/uCQjgcn0fjXsjYXjWjKNBVcE6Ewc1KZawpw94iAleBJ2wmBnDxhX
dWO/v9ExE7J4nSv75A7VMYA1lSd5N9m8Js6mxV6U1Bklp7GR9dpEwy2JSWe3UnGTDlZkC0Q7DRbv
4uScKDtaZ+VyG3cmFG7KxG7m13z2rnv5tplc1GEn6jAn2CWZgPAr3wuRS16qAwYhj8t9sQd0DMV3
m3a8C5qnFE0WVolh2+WVRnKYSU0eleWkZDydtrKNlR2ys3Rhpudyl6FOJd9Lr8kuOQhO/EULFm8+
8WfnOPbAzs7NCZEGtYewsDuqZu1IReyq07JveEPOm8+HtVqMRwP/pJYK470mVh9xOTvpWXASp6OA
Tf+Gs37z2bcWyLpbV8Up2pR0wEV0sza14d/eHJ8SE4+kdJ+m95P5gyg7jklSPa54ucGkpKEkj60c
wsPIoTsQRK7Sp8PI5Jw81153bPzpRuX10XkyP6UIXT4aGnW0mthdOdjl8o0sGScP3npsrg+UiR2N
pfSkK2D5SRPaoEV1OnJTK5PdmLtO4QzwcTRiH7aTqIbwAZziMt/K0WtVPeXxPedL0QrYlS/FFoS7
sYsmTXx3NNRj0ZqoHPOp2IMW8cxLszlBg53mGLSolEcKgqGob3P7gImh/6gLk4dWpJzN6l0XDKbU
2LsN/eFIoVv5yOQbnwYVdEUzTB21bUCefgyAoQnMd6sf8GkAfouGB7mLf38QAC/plQjG0uQevURd
QVe5kO+7+JBYz4LA8VOOFqyBZVovGR19Zll9Y5uAG2/ArUq4m91bDxIZ3RoMZOp4gVvvrYLVdZFY
2dz2I+0eHk2w4C47pIdHJNXvMe8PgKZwcCtpzLcxWvAYAX8Pl1PmR7fvURZ7twtSp133Gj1RiCtA
anhYUuDY30Zu80Ew88UsUcS6f4RKuvQ4Wpj8psWhtrCL1/Sl28s33Q3vVbQx+fJB1fcMdnWw45jo
DRENDDj0x6T6TsTOGacXU8JS075sn/VqcSewrXYcoqiNC3OtKPvAVDWAuYoJHSJSSrsgt6OyM5sz
ib5eP9BN87x8SBZIq6qbWB4MCR6gm3ZdYJr3see99f7hCBWTOrKoyGwyiG+mqfGMzQAC2jTFjQ7h
7q+ZMj6BzD/4wd+y2FxQEMxObAQZn+s0u4KN2rmbnBq3vEWz9A/IE2AbKNZrdHmVEth/DFF4Hy3a
rMAaKwTC5dAMr3/wdS6/n23GWpGljIaJEDg3r7VyjMIHWX/7byKYgF7XStZoIbrzU2+6/QR8fcE3
efi3Gzf6+pze0+uVDwE7AeUfA+fUEc0zrDAgQr2TZ+UmzSxM/Snuf9OJGv1KXFXK6NxQTovSfI6L
E6CQbZJwEodN/1x9GibrSzLUS3QBKpU6iOEfFr22O+FEyv11VTYu9A8nx2R5qpHUU0m3hhbypTPP
YsHZlOD9fsaCu6bQx17G728wbCcKi5O3nEC2lZB/UIEJ2TP63lFCh7PV04ymD2C5XMMLd7Oj+oUP
/k7v+onx5LEBWxLSZOromqMcVN8Nf9mlP5LjGGGcFdchhmlI7HMkbgbRiy2wsbqPlaUb8b5xCoy+
7UG8fcx20SH/YXzTOnsmjnbIsUsjVxxNN/ACPoQfNniD17hRBbpkqTVuZKLfW6NtMR2qFwIaXTok
Eu6yfREDYB1NNuVAjny+gm37AdokHVQG+jTjBuKU6+MkoWStl7EtNb7GgyHdPtuLAMYB8kjoRNLD
z6z+tcOWEkgYJh5nEk8G4wT9UgyjlkOJxOicDi838BiZ3MfT9jUIzGxMoaAxr7JdO8mMpVTVkJx3
oNekPMdSuRsdOuGVnfM54BjlZqaEZpZiYsKLFnw+BkEzBOpibyG3NR7zJ2x8eMtOvjMfJzfe0bkh
nbMQsVUikcWLPHYWhYz/H8dtOWu5E//swKoVu/rPWcMkAGYP7oszr3W9ea2sRDKjB1Zr1CGZMLtO
ipsIuHvZTV/sG+NB5EVhrnK0lrK6UYAsmA8WxRuKblGkvMlO0oPybQaeauMLe22/nOWH659v83pZ
qcZcy2YfycC0RPpXqPed0tizeCqGmznmvbW3o+VKEHXwlWazgbuZ0AtmQgFW/I52nRcezXOIZebY
E+54LflNVwOqL6DcDYz4vKdvK3GdDJhGhZInSmBaKw7j8H3mXQA8EfTnKxFWN5pmSUu6TX4Ql9GZ
67uqm5zr34cjhOUGnYZkmvIYoRc7VXavd/txAf2jZDxeF0MjD1M6wAjZ38clM5Epa1FuCRdaBIyB
72cp3mLqtkmG12aWnFAHJG2NzvR/k8kEDnE0a63H1JkT95ZrCCcRoD2i+dK0eIV/aayv16VtXiAX
DdkmzTKRumsokGXez9+TOnvCQ4QTmjjfiu3RqGC/K7sc3wpIdFaEPG04YImYc2o8IUyEsMbIaCrq
R0p40iVsYoTEVQZO0rntravTYsICWGqVrjdg271LiE1xFUBH688H657yp2GHb3/962wHvpVAJjxU
ldLqBv08agBpdhWASGVHgORAp8m0r9OOtzX4HgGumDyLUJaUYzmMNSRqjwN2FLsgOg1+scdI1L+B
AOCZH5O/TMs06wvd3w1rOkgDvGwJe5dPM67lfEc5dyN/KTmxY6tivPZqhclpQuDUkr6jQk/tvguK
U3Zs9vIu8nnotDztmPBhJnMoxyFygEwFPlmpOUYoe9cthGf3TLSw6qHqDArwHGFKoTsrut8kT/9J
BMu6nocNaQfaa4+qt6R4TOYMWMIc991Ozi6Gzo4x9nUPZrGC5tK2fOgx5x+dcjCCCgcKKPjf9GFC
hZFnqprRhsEg3TeKnwrHSPz9xu3awtjBN1Fp4rilvR19es7qY/H7OD94eWjYhcB4lqwp7INe16s2
tiiXlyAe1ST0tFRyhSVyE6V3rx/WxoIiFYWpfmCIotbCYtSR3JoEU4QNj77i5yfT67z2OLvdfexr
Xn8j/gSqvr+cxC+8POL9+fQpEq0kM27akKqzQBlBUyMhf6ertF6RVQQWGi0mQBPpgzJy+lP7P7q6
g/Ku4PIoyDfTwMufwAIQDd2YhpaOW2XuJNvUXDFbbMl4zVPOFfk56sqGrGo6MJI1U5fAyfAxaQoN
cZakYe7dDCxpruZnh+QkLWCJoXG++6I+cL7qJ8UYeUzYUEuxqUoidS6FzF7cZQ9WBnfEG13Goqvk
9E7tgPGU5+TUsz58USpVF0XwQeC/EptsRBa2hlJN6FwNSi7HzJtvKC8D8RWvf+bNpW2f6Uoa8zxB
sX9K1NDq3AlDmq8SSOuLoAdRZo4BVFqNFDhx8tNziNGO+Ya9NnRa2ccz9teeRiAujZnbWo45vLTh
y/XPx5PEfL2pR+exVDIwPeRdEIa3Sn+XV4rX1rd18eO6qE9X2Eel2OCvGyBuNatocIE4YZda4tVx
yYnHn5McRgbzoYy+TLGtlgxu75vB8pS7FGpR8+Tz5LZ2dRbciqPUp0uTEUjtdPVEQRY3L0po9W4h
nqf8x0S+zOH/rp8bTwSbKeaLIFmC0rmCmtoNMEpBZBWNvLBBf8sVh2JXk+QRK2uLUvQY2zGDKMKQ
SQEeH5Q0NMwR9k7mj1xIqm3FFLqvgakwFFM+nt2CzR1pjhYkwHiwClj1St1etN9bT6KvUaCo0pEL
uzLs6we6GbH0i1zmNtCVJVPDFrEjq3/q09esq2wzuhOGkSNn2+AvchgvBqa1KNad3rmmRG50Nb3X
couT1fNEMO5bSthFiTWhdwXD9JS5OSpkDK6f1vZX0sHPp2GLwWSHS5a2MaSGiiCEgOh88isNA1ZK
zBnx29bkIob+fOVI2dgOakE/SjF819QXtBY4uTpPD/rzlYAOF6aug0vSjcRTB2zIKDynvFYfTwlq
eSsZNalDqW2BHyKNAekOGW94/3Nu+x5uLqfEmO6UD6lhNogFCNhuchMdKKBrtZ8D/hIETxfGeqdC
7ix9NoFfv9yW+kFJOAhgvO/BmK4FwhqpGc3eVWpXybDdLt+MOW/06vMzmx6YgX9YNLIwAcnEGLUI
jbSWl87tPMUHi8iNdbvcEkB9iDsg4Hq8maVNpVbimFjda3KLafCxd9X6lzb+qo3XJe05YUWiJ/Mp
VK+EMK4yLz1QKQSCbASNApRbXIAYO5TnnkKPdvsWlL894ifNu3jDgNuZkCVapqYgy/yEM22MYg9+
wqnHeUqVnewwi+iqP3tP96VffFy/zeO0VFDag6BP+bRwTMS4zNpJ7lxreiwBAmnpr2r6ej2+becM
lgEqb9iK/Gk6RTBrQxDb6a/jjL8WmEPovur24pBj5ZeOecsDWtjKuTQRKuEIdez2MVGinfSiE6pG
czWhJae0XKxA7KsW+FftvNdUM3OEetKe/0DNlVQWGZcYTVxBzPx+2wKO0Rt/GA9K9z6Z2/jJ44ym
/sN1mVshZC2SUVSKFqEglg7sMlU748o4RU3DieqbBrmWwUREoY2rsQCpAwwyDEq3fIzd6JTshYCu
+CB7uK7RprGsxTFRMY3B6GDJ8gDfm10zt5fSzn6RGqeIpZiX6K18Np7+JHFey2QiZbpUxSS0kebO
tbnX+9ppQ+Jf14v+2WxIWYlgX6dFpOqdpqqIW6Pu5iIW68xopzfTrdGjSzIU57hsOX7H8QIWI1dS
lDkZ4xT1R5yhYt63w4tQ3s3kiYg80/80tgfHXmvHXAJ1Pkdds1DtAhPDlUXQac70Rnu5WMQUvetH
uRWzNPRQKcKEZYIy8GMOMPX9YvQp7rVRuhunn337Msxv10X8gxVeZDA3gGY0GGYq4cuNZwYyOHt1
7LQ+KQF94ht32v7PIvFaK8bua0VPCr2EK5d44Yy/Ji2xU3CbXNdrO15c1GIMPZKxjN4Axsqdk6zz
ND03PKwVTO51KZtJ1EoXdqwgBLziLGTT7LZIohZwAS5f6BhT5Qp3vMrTZv6xlsU8SOfMkOKaNKhy
eVguQu8Wb7hwl9vpQ4QLOge8CucMt5IDDQgnOtZ9wQZhUvNcpaBLoglCPeKCVsGPpez+AmmTd79d
+Xx3qYsYxh56S66rRc0G1yjLAM+cXYweYK7xuhbbznQRw1iE2uOBExsw9HJuE2+KyvBWnvXIbSyL
V+ThiGJhnqyoW4YFLFxuN5Yu1qWOqXFbGNofPHNWn4eFd9LkJlEHSe7deX7Ec9uuk5/XrZveqZ8j
+d8nxqI4EaTSVZuqgxuHhzr0p7q0Y7I3FE69YNtVL2KYKAfMdhSL53R0pWQE5wg4qFudY8mbIiRJ
F/EPEyns2EONcVuC/eHeXdr0NonGkzL3v1tcp1Z8EcFWpA0pmSc5Q620jL7P/fPCc3+OCp+u1VAS
lDQvB5forwsu8Kiq3Oufe/squKjAXqNTjd58VkLEhGV84nUO4BNQ8wp9I5BdYV/4acCRSG/LTxa2
kkh/voowRmlIStUbA0Jau68Ow7MlOjT9IW6FNNIkPA03b++VPMbUmlzoFD3qZje6lfwpKIBZPhzl
90F13jT0Zk6yEkW/50o1AfxQAprMg1s3rkxGR64eRjAemCKxZYvXAt6M1CthTKTOJzm11BBtlnRP
mTfanRbo9FnqXf9ePBtkkvA4T0bVEIrZtWSyT5fEia2UI2Iz5qw0YXJwpVuMQRsQDObi69Lt9OSn
NCSOTDjeuhmhV2KYO0dfdHWQjRIvmPm+mF8HlP37X9cP6zMR48eIwA44T2o7ZoZR09xg8gwfE+K9
LYRAQaHjXQS7OOXsxNj6+KMT1DB1JaFSIcrMR8r0jlhLTVBk01MnzAIpfkoxhidov7v9/q7eRQ5z
hGFjjqSdltkdkwREXtmMOliviW5sSILDOUrql5/jxEUWc3ePfST0c440Sw4kPwNHfOhKt52/YFq0
DTCTx8UO5ghke0IkLZo5V5DmxzLAJkC3dNC8Gsyg1R6UaOeMGwm37fFvBdlpFOzAJa1Cr1qlOoem
Z5CzQThFsu38UbrIYIJtE4EVTZ9iXOf76EHzi8N8IzhtawtB7iX+8OW3p7o+Ggi7J1ypeqzMJuwf
4IKieJPK94PKGyMWrxsGy9ZZkHzRQ3NGTmw0wGAQgJFYV3fqaLyAXj72DD07ZKIB+tM2+dYVzZ5j
l9v31+VI6WddBXnLqucQxM3wtYP+v8KrgvJGAn5s76g3/HfTPwSUizTGs5U6MrsOOKi4LXGozhBU
ql2dBqDV5vZXT3HGIDlrAueO3rZMcMcrwPGQFTaXNaQJU3vlgiu6DPT2bMy2JPrXj5EngnnYAHFu
GmcFD5sycZc6durZk0TeLAdPCGP9cRxJodXiU6ntD93CcCivRbMpAO90iv4AkCaNubnaEhRpFsKU
a7YvMUCgVKxAzbxnLU8IE3Q10uiRTBOYhORPkzXvIhn7Ema9+4MvstKFibdZpxFtKhfNJcszCJSe
zXly4pzXKNxMJy5S2JTW6mVxMmoFHdZM8CRd8YVa5GR89Dw+XRyYRaEbcCjav2/Frxw0H6VILGJt
cIumi+yoHdET6hxRSW4K0TpGiTwAgLLhRNrtj2QaKDIrmH43mdOLWklo5RjZWKkVbjFFQaUvfpZl
HM+kBvVZt7/FsMAwA94jobBovYtxK2mnIHH3ATCNIqIByolYV9p93GDb+E8s4yKUSWubQlCHakRQ
r3N/zO7lIbBEzrt2uw4rX2TQ8119tF4wUMIuepS9/OKW8laUX7CpQcvoCgAtGt67ZzPlXIljwmo4
hHGiTQg/pPTM5H7SUJgq7TTm+BRXLSZAkMwaoopmz3SoGjPCiN1YrkJKUQFaJ+as8HzGXaK3r0Kb
EFjJxLAQEymqclYVAiYXdxls5W1+o2A+8276mv7QTultaxe+cZB3f/aiA0KXhi4Lmi3spd+GWZFU
DSYzyEF0RLwhq8C4DXcAV/OHH3+UYayEMcaoKQBmtMoBOgqHebjTqrtB42QYm768EsHYIkC4SrOM
aoxA9eajpU1Bl2e7fGk5cWr77b2Swxjh1NSVIBqotcn3i49dekww+MXkDK4A7H0bT9Rn8HpxW5qb
+Qu2FIEgqylYEWaMRAPeTt0O8GY5MAMV+Yt+1G0JjIOx9y8afpuOtpLGxEWhEeVWQOPo3QFGX0IT
lc7WRr96O8dkiOiSfX3i0cBtu91FKrv7OUn91M+JQaXCUDBvNSOPR5HJz7H2VXFiF1XhU0zWdc14
j/uYTvwYulQ0VNV0QU2OvI+L6nsliHcit2S6rdRKDlPIGOZyEeQIcjqPxpLME241T0UqXwFbkweh
tXmJroQxblaS1BwH2nsz00OuR3Zm4ugAhdM8ldZZHHmLV9sPlZU8xudEkLJOWoSqkGbXx3fs2kf9
LnFGz7TnIDtzxw7p3//po1FsTYRM2UDu9vGjgbw5rFP6uuxdvPWOlAQHSLkOuatbGAolSwJE/vVr
dPsDYgbGVIGnrKJp+VHmAkpWIAIjlxcP4z77Jjhv8W0IPwfIyt2fuflKGBNcTBngzaTGa9bMQeYB
rvLJztDfTxMnBDRk5vLq39sHelGOOdCutbolq5F1tVrtqUrj6v3Cu003s5+VTkzowjaPKRBZ6t3w
G/UAZYe+FR564lvkWc4AlKbKx6qSO4gOr4e6bZ+mAeR3jc6BsOziY07CqR0GqOeKBsZiu8B0O38k
NvmaAcCjDfqUcz1sHuhKIhM5ozYMx0nPZ3debqwSk7Ej7w22rZSFLNnE5W0CxvyjQUZqAhx9bJeB
rqH11DE7NT3K8EoseNVUOGmpeNP0OueCjxL6QevHYCzEG7WYG06Cuanq6u9gVJ2KbBymFJdEpd9k
IRwwiTkSNsPZRQLbs0vCosgyAROxdRSU04uQVq4KJDMjfBi70dZnTqmRd7LvC7urdJZYRZuYMTIx
XEEefbb3Pdwvt8UExB8tGnc9bxzyHQ31U0RbqchcQ4k4IZ1o0IygULB6a2N26Cg2jg46MVrPB8yM
o30bPYDNYLukBs2XinFnC4VJ5dDazTk58zK17UappVIcUAX0VCYTgopSAtkOwaGLhwwcSRQK2gCq
lGyTHe/G30wzVqKY6DMmaZO1tO4kNCdT+DWNWIiLiDP3vBc/TxDjMkRVu0LMUVCTLeAQFaqb61iC
UkpPbHtOj2z7vlgpxbhFmsx5LWQIdzSL6W47AAkn+2aP1HCXB7zeBUcxtuYjqGXYzA18UI5ULKp3
1bGNh8YRJ+221XhDDpv+oUsSeAMBpYpUlMllDKUjRJrl6b3NDGb5x9IXPHKnUPPYAUiFN3j27uCs
d6wF0hC0csii7ctBUJDTi6g17WO6BQ1cX6xv7KPA+NZ7xJ0DYBf5gKsBbjKvD70V4HQwXqCggUgr
6szNn0VDpJZlhYtLvxGKvcr7/ZszfWsBjKuVXatb7dD17nAoj3R9LfblfXgXBdGB4q8jR3QzNw+a
nXUXetfTGp5ujOuVFvg09RyiW+lhIn7Wfrn++zfdYK0b43JlqMdVWIUYwQc578MQhHvyM7eTJ9Wv
nYRLMv95Jw8Z4Voc43URpbmM8H54f7E0D8khPBZ708/OvHcz/eifTfJvo2AfKXVDhDSVBezh93PQ
AgYPT0xfzbhheCtrWinEQhamqVRYitXOrtI7M1hBhwfJbp6TEzgp/P629qavk0+hameBc+nyBDM3
kjxHglRn6EoJ0YPa/tKqt068y+V91nPaUps3DbIYLIbJhil+YubRhiyNKKc5vpno5D/pjFZvD272
sw94I7qb5r4SxZjHVKf1IGZ0t0ZWR3vIddFtgR3GObpNKQoKKoA9B5sry6vakbZLgLWOt16d7Ea5
viEgb77uV9siMJCPaqylySw4qFF0ODMBhRRZv20AJyCMvJH57SivXEQwoUEZwwmrgahcd17yoLhN
gDHt1uncBdDI/a/QGXmodFtpnr4SyHycGs+9xJhyWFwFKrzqnNQnSdmBiyw0ctvQOQ+6zRPEcDFw
nw1FQWj/eKcIU5mojQn1wuVclj9N3vzrZoBY/X4mqId1F85hhe5C3+1C0Y/lQODB3vJUYGJru5R1
KrcQUYqllyeLP3MXQLatYKUG81EKYhTDoGAIC7RZruj9tVRF2R7+HW8RTx67KDbXCeC/NRjBdKDy
KBqmcZvfzI4QFL5e2LzMifOZ2IXhIgXcZ9Eg97SAzBQdxAzP64TXytr+UFhWRH/foHxCH22t7k1h
EATYmrXMQA58KyL3ejjY1uIigDFmbFOZ2LBDAwMIz04xpk6tVjbqhByf4YlhbDq25nEcaxSxNEqq
ZyqnaDQdlGf869psH5clgs5ORkeG3dsYRT0HKBcBVWrozcY94aFlbaqhYTUEwO8qAhxj06Doav6P
tCtZjhtXtl/ECBKctySLNahUmiXbG4ZluzmA80x+/TtQv2tREC8R9l20e6GISiaQSCRyOMe0KJxn
P91a1rnsnlL9b8J/Q0e6gSBJC4wU7mxKEqvdp6hRsFbM9obBOI0nxtGc36XCDpJ1hWxVA/0rID14
ENk5m4w8NeAIAMs702t0Zdb9YXtP2NZ+inf03yL41tJEiqnSUIiY5NwZk8d5doKxdtDTKLg8V2+B
hSDOxvRARi22g6B+8ouhB+XEddpeRrR1UOPJNIVAFeyxsqUYd83lbTLPQ4eNYsPE/45GKKFTfMmO
OpLqVubIteAUrcf7CxU529DiyLSrAj41fk6RvKyP0g96aI8ovbiWV3lm7cg+QGFMtISV+1rkjATG
whc7hyJtg0yB9EbZR9kXzToS827bWNgB2lhT/jk6x+B1Slo4VZrvB/2k0qew+F4MpQP0GQO0Gxh/
/98Ecg0JDVqNisyOkYOiyh3DFZ3H8WxTy6/o4A5SdzKJes6N4nFb7GrNznjfSb7htu/Deo6B2Irb
EaRmbvOs7dibzcZMFkaIcNqpFz/81ZttIZRZ9OI1rBYxMLoovHBWF5Jj1dmdHHeioJxdSZ+2EBQm
FpwwgjI+ZRoHZLDzhKW7gRDMmILzAys0MQppMQDn6ltjIYxzyKM8SUDSwCOHSoODJsLJQp4tCRzV
Pkfd1+09W71c3mXxAGckC/GeBxIYxllz38rJrhgHUSl31acsZHDmaIXBoLctfArZz77i6QeAd0gu
6yLM7yfLyX/FisiniNTiQgwL/JzSUOEhP97kwNVQPNT5L/pF/VacNT852Uf6sr2OqwVQUKayB4gt
o2zNKYnwNkIbOG7RNxQGTFIUwKdxrNhjgGrMd0qgHxFhgq6r+S6UObeF7VO5JMDRQFatGcLmJ5C6
Aj+llagcsuoiF6pxdxBS2hKCdzT30Qiv0fiS9sQNqQAFavWiWwjhLh40oowTypJI+cpnI8M0gHlt
N9/n6TEqHhG2CAxkVSVTlVH/ADunzTfUk6SWU4Vdq6Q7T8pDkfnCkyUQwZ+sIdCV1MyBItBoJ1O9
6asrpROcLJEIzuZS0tIq6hBIj+UhaS+56arWs8CuV2VgkWQT2QgbECMfTSwlgR6lLJZWFEf5Eh6Q
bEQn8JUBNKn4sb9oV8m30BM9Qz7j47DE1UIqZw3giCNkSOAyzIfJLe4jV0XqDy0F+au+02snQN0h
9hXJmTHZKHrqr2lsa4qMOVhgTBq8xq2WzSBdQqoHgAIUZACVZwftY9DpgsKKSA6nozZNhjwyHfPx
qgl/zcbgJaYoY8Z+hL+4lspwwdVcxdPYs1HXkgTOIB2L8nFKz5l50qdQcKbWTvBSFHdtgcGyN+wS
+oT9cO612MsH26cyuSRleqCV5mjTLGhXYMa3oR3fgVeGUiRJAyIrkOD6MiWumoVXgL53kiwWaLfa
vYr5a4bPgQeMzBcY26qyDTQSYAbnRrnJnlkHa3kjXaoEOWnwcHTnwsv3IiK91WvFBqqqwdqRMPfN
7V9JKq1sJyTPtH3znV5MPzxpCIVjVMBqWD9ahD3BgV8LdRYS+bGs3AhUqaqxjdk/kxsC2Zg+sbQ7
fWSMMH+TN14K4+5pta6yOR2DxqviB9IdS+0Up1+2FVo/Zr9XkG8zLMsJvFwqwBv0YjiiAPyjzc1z
g4jnL8TAL6FXDcTgn9pnLdXIx7lmmsBp0dlD90BMRVm6dSNcSOHModeSWkpjeAr5NIIUeTBcBvWU
HTEH5Mle6w6vKchonG3V1o0Q0/aMlJORQLMwZBFmELDFk1CxWIVrKC/qj/CgHOK9Bthdvbxl6Api
yPvVXVuIZH9fiKzhghU7wi7lQeqgFOwp5LoYfgoUU9f8h24R0zQNhoLDXaB2jeHlToL/kO/+tXXr
Nt53/uSDQ8oHMZcgDbKqFIDIGPQpHAjvrgwjDdMoGTRv6p9M7Vsw3xLlaVslthWfPOJCBKdR3851
2FDAc2XyUY5ubRGmmuj3uQNrzuhHxrbBzHOvrq9i+vg33492T1QKwJEic98fzoVCLBvYN3P5Vapf
/5w+D4GFbbz/Pvf9VlvLYcjWZ1DjxO0My/D1Yf5J2ijytjVZrfUtRTHjW5hwYsazlOgA4OrAA8eu
C5Ytrq8GIK6QgyhGX82iLKWxjVtIq2NbAhcZnsF44aNLQ3E64HHn/nhl7ujeeCiANZoA9iv0mitb
EMis28T7mnJn1cgbK8b8f+OVWe/qs+rk42F7LdcPzrsELggFHgPqirRCRx3oANXDUB/1wt8WsRpK
LAyDi8aMUk0xHwjDC4LQjcvQmZPZBS+LM/05Mjtng5wTr2zQQPUzwL7ImHqq/JRGj30umhVd3RRk
11HSMRTD5odhY+Q/o2xGk0CTnTLzXLaCxuLVOiVAhH4L4MybYLJeGwazQZc7e9Uj/kq8cteiKad4
aEXI1GsptKUwbnfsrmq0WcFjirUb/jsgquwwk7XfNoL1+3WhFLc1kd3H6ADA1Gt36oBSwHitwt2U
7H4AoBrdTvNTiF5t0fW6GqMvhHKBs0okm1Y5Kr4s/Wn6CTqZ9LvAs3f/jgxEJ8kfcRuJHlmrh+pd
LF+zV0wpNJsOa1rWile3HRiAAMMQCTGa1tUDQBL4DsBEzc8GhrU9h3UUwBLfYGmKPQoyA0A6Sqdn
UxGKO4JoUL5Xv/Zfkz9mmGVHzbQYga7MnpNs/m7hFdU0LOfKhJHK0+RP8+Akeu802nHbbFbPmkVU
Yuvo/5H5roSxoZORRSGa7NXsppzjKysQpXRXF3Ehgru3ALTTF7IZa56tALBNqwHp2LTPTTzsImiH
6f0/nwFSAUsra7as2zYAwz4unJa0RlxFNmpbs/VNHQG5KSWBrwai3PiKES7l8MZB1EgPaZeMXmde
WSX6YozbKBRBpIqEcNeHlCVoT+nQ5zDa2l6jmack3deaWIIU1meOUoKU0vui8RDY2mhVRQrgDFat
VZzBnQHuy3B16Z6NQ+iX9G3+NnUMJAX7Z5YO/6vA+cM3cB4s1+ucxorFsOSOUhc7OdlrGRU8hkUL
yllHI6dWkjQA97O1H7aOMnRDnSZ53D5VAiF87btpe/Ap6zDBuu9Os03ue5CGWUZ7ty1mrWqBFcPr
GpOpqmna7OgtfARo6/Q4UnHzjz4ip2eWuQ08cpO8AjQY3fPywbiAourPnwIfhHLbNPRqW2NuC40E
s+JNdAB8lpq4TSKiCVhxTR/kcDtVGcSgac3OMRjXMc6pAKBre/3Wt+k/ywfCsI/Ll7cBNSUFh4sa
haMPPxNdc+pYdIusS8HzE6kXE+8bzv+NZVS2eon0MFjdmkHek+mHCYKgbVXWQnas1rsULqapK0Ji
1QCA83QK9qo3Hsjx3zJPglb8v7h/PwhjW7ewu8hMhjqbtcYrSHIE2sIu7mQn0mPB5bTWQ/JBDlva
hZwWDL9ZO0CpunDQQoJHCN0nL4yFWvZ6kObYgnMrFMi526jG3EEt48Lv0aEXoWeb/qoPFCVAgocP
qAdEJdxVGwdooYrwXTaAG/FRQW2oJCUbMCGlZDNYFZJYeooB1Sq4EZWVK1gFmhTCUAu9vibv3Wk5
Ag2Ojg2qm+1Z+0dypl/DPr5rD0DUPKvP1ou0B8L3kwgPY62J84NczlWUHU3bsoTc6BjsSz84hkfi
FyAZE87ZMPPmkgeQpKON2QTGpPK2sQtLiUgFHs8B8I+om3nEbdzUciyv3r01anyThNje65ayEMgd
AdIEFbUqCKy98N4AXg+4lTzlnk23gX36hdxvn+9VJ7IQx52EINET086GwWuVs4Hek6lw51QUqa1a
40IIZ/2BqcdDIeM6SeTbTL0Mwv5okQDuvsrrDAhgEqIMNIHMfsdI0BFiuDmQMK7zCzknO/tWERXA
RabBGWGS9GpAdZwxFsQ3TvkgJW76qu6Hc3pKQBJwHEVDIOtqYsCMYdaiUYyTaKf4Q8OOWzpcmuml
oILi2dpbDwVAlLRYpQkzQ5yA0i6aZsynwSPfkiP9PnsU7GX5C8H5alOnOaK074tSJey6/XTCFjK5
61hrkq6YNMhs1R/KsRvdQgOTGB5EFvWzBj3N6su2ya9eaSoqdzI6oZDo5LFO5zKvskrL+/9vAc/9
HpB7mBEAbBRAUw4CaWs+Eu0RDMOc1cD5WQgE8m0nGzXwgZCflhz9arxiQzuWV/ywr2cXb/YDRTUh
c9K/iEiXgjlP0nVVRdWI9F5HX7r0WcUOdsM/29qtuQ8Uf0xT02wdNWMuOhjaoi8GM+s9kJR7SoC5
I7lyMasjWMQ1MXDBgCrBMtoYf/94nY1VCezvpOu9MP+Joc6BxI49CpZr7XAtZXB22KfqHFVD2ntN
op+arrqYkejpvZYgUhcy3u61xW2iTRqeWC1k6DfDjqATKL8Kbwkqt+JUxurdvJTFrVkMThe2ZczK
kx6NMg7+JZgXK05sYqx1lMEbADt5yHGLiXoJVi/opXAuNrWpJpEgpaiGoGcOyLs4Yo0v7TVhknft
dC0FcQbYJRYFA5fae0lSlp6kNyACrhFOzYZyzBsjcqpeFfXSMi/IeyyN+UhCLMMAwR1njXOlaXk3
9V5V6CcFXUhNGDgSahhIeDh4a3oWETYMsQXbksl5Zrkc0sRszN4z7sojAccjdfsT60Cs9+IwfNVD
aqrO8DpQGjD4mXc97ys1BcQdrrbmefZyL/LR8ljuZD/HmLgjLLCyAOCTdgt53IrKg9wkCZ3hRvYd
WH/YgHh+Q59iBMj01vBBnImeMlFj56pTeRfKd6MEWjYlXYcXezChR8gGpkaf7JVWc7ZdpEA3nbNQ
U0P7UZPiWWun1jGA28qJ7ZYGeZxLQ+AmV+/vxb7pnMsnU6xNSs5OA+Ji3XLornC1W0buI12zUfTk
hEmQ7GVbwVXHuVhHLoRUOpDEdFGLZnz5Jqqo04m4y0UCuPDRGot2CiNo1Sbn0rg2wr9IPCxXjbO+
GmlKI04VnK3BvpnjdKd0xnU9VfvtdRIZAneEa7mSg6jKBq8ySmeK/qlQbSvlXdz/2pazVptWl/pw
NxnJ0UXTmMxXXLfnDONgCTu98gMwxfrnwkdm+U44n7zqE9+NgK/jRqNcSDTACZbndq8N16HiW2BX
y46D+RrMP7c1FBgEX8jpWzUrgQLVez19Upv7NDxu/77AMxjc7ZUZ6mgPNn6f5hcQ0YW0cIJMEG6s
y7BBqYYBBsCPczmiUUctNLIahNqd4RnpS2KCLKH6Z1uRdUeOqTkdKSIMMVmcJoUhRapZ4HlnXFt7
06+ukxfWfPmvQxWhPq9uy0IY5+lUGo8N8Ll7JOTze+AIuK1qiF4oq3a2kMG+YRFBqbqpK2UAX8Bq
ukPtsOrQfGAs2JaXm8CTahmkVIxpzu4kKoUxP/DpltLYzB5eDgx3+KPsZoqNMe5yTHQSclCL1zaP
97kUvFTJcGxbFG8Em7e+nu/yOL9U1lmQFCrMkNG5DJfyIdy1DvkROIxwqTnEQhrJ/2Iu7xI5F1Xl
TWcHNjyH+cCq8/Acnn4/+PY+YFeHYC9F6nFuKiRDD3xlALhnxeTkaNhRH7cXcFUAg4YGMTZhibCP
+xXTUQLgJwUOPsV7ob23hGSw6xfuQgS3RcYw2m07Br2nPgDf1usu5mv5CuSFL5OXXPDfrrwWulq2
Lp/McCGT26SuCoE6NuEx1Pv/Jr+UPdJse1H7xKqDWojhtqfUM1JiOAKqzemuBYZj1yCBQ3SBla8e
6Hcx/MWRVm3VkgZWoPe2Y6CRNkpSTzFPGo0OVHrtlNdto1i9hRfyuGdR0heRPJqorvUGAPZQX1Ar
JxrAI2aI3t8izTjfm1pVFcSdhCuxMJ+DSnczcM/KOfEny7rQaHaSKhSEGII9MzgPrORxVPaNCl62
5ktFX4fmy9T92l4/kVbs0C0ccFsOeZ+oOFSyhua3/nquHtEM72RItMFFiFoq1hWybYKCKwDo3h65
C2nlLEekISH6B3Uk9eyvdYL5kr/pPgGc5G8pPJwLbazQiBIgSY7ZTV7vUQWNqLe9bGsIFR9kcNaQ
K3gY1jPWjV1cGJP1+zMgxVALqFx63Tr5c3kpPOLXjPfhWlRXWTf6dwU5u7DAat9WA27myDxW2UMy
PdfIBlXFl20lV3fLwKy0bhMENRbnDXM7jjPNBuxHZ5TnOAQzmDIdQmE26DNhK4rK2kIOs9GFVVQ9
oRIp4ZqanXZ6QyR06ZN2jG7o3ole6BH1IyAwTgftHs63c+zbvylVaoYBLAIMSig2/87qm6iO67BC
gKgrV1X/rYiSR1M4TLuewjEx54E0HnojbbbeCz3DGHx9mQ095xvd3MORuNUp8SV3vg+AZvkdnJKg
UGV02X/R76+inPNbMBfpjDImbGVUyLxI/ZWWXp9FTqf/ja8y0TduW4puyjxAQVL1Qzj3uMbqyqJO
YEUeSAb3WSYCvl2/oxeCOKuMtEBrpBoeX+mcYFd7xmnEJKUBRoQr66HfZcf2Ep1IKLjX1l9hC7Gc
kTaWoqlhhwA/ttwidVQ/20Ve5pYZyG8B0wZIaVDDiupVqyHPQih3aasl2F0SCl1ltFmQozb92D7h
gt/nG6Q6kICSMIJSdKq9qUt36ErebYtYdSLvKvCly7I1MTZBKeyieWyt3DGU2lHB/Lkt5bNVoACM
8WsZ7cw2vAnfZaMVspXHQzUAjdPRTizWZbujAiRQ8wwFTVgMMyVu3G2xn9aPk8rdAoMOuppKh1Qt
xegpCt3DGPnbIj6tHyeC8/Ua+MBDNUoHr9R3sfZSZqdWNGT1uUjJyWBqLhxT1gSzlkhQo9mlj+wy
aw/JP+DqwpKlrvTnUPqcOM4PdpSqemAVeMXKj2p7TIHlq0SiWrZoazifp4CUq6sD1Gmk1sUVhiP0
3O37K9MdrGOHeL51870o8bm6VwDvYdii7EXJKaYbmVKPFH52si/N8NXoFEcPfm7bw6fnAlu8hQxO
r0rOwiYIcGTt+hiXLyFGgUbAX1agkLgU9uugTIKjtaoU6pPAwQTiJ/7/0ThoMut6Vwy1p5FHpThO
9jVJH7d1Yi77wxOI6fQugg/Y6ipVgLc11p4a1T+7qngy4+ESKJXXW7EfGqagsXfVNBbiuFOrZ/0g
lwFa8STtLAW3Yy94CQtWjC8RxpJZpHmiEk+LQ99qbJdG2r0Zy8ftVft8JXHLxvRcHNs5rtEzqSo1
jm3xnQCQeKqc/tV2qxiJE91VniJQKwis4XPN602obgDmQmNBIWcOiqYHGDuGOSRHs3BYB1HxJfjR
Mjzioyilv75R77K466+wplBKDdhFVl2AJDCLAL/ZWflsd79/n4ctSEq0m9oRNsoEyzGZwWmgOiQ4
JdL99k6xNfkkxyboHNNlRJeE8wuWpI5loiDTlJOfNPdGlJnQENJc7Oq5qR+2Za2u2UIWt2Zdbyjp
XDW1F9TUaZWvmqgzcvWwvgvgiVfmYarLcIAA1K9u0BfcoKOr9GepcymaotzCVoWZM/aI31g/lfN5
cYNJllnChTFkACcY9uOhkxzpKTcc2SMHQ7Bb69fhQkMuwtSHrA2CuKpZtbNz9Q5AD/Sq2rOB/i71
xxhFOlEuUiiTO1Z6jKF7NYCKfbhjQPDV3t4Frdt8+TdyCdxR0O+yavsLJTk7SXpZCzWzRZm/nVza
3GraD4kB0XeClmGBPfI9rnoyaXphIryM7Cc7valmW+CRRAK4DNA8BrNuBVCkiKuzRsvDHAuOlMDi
+fLpbOZRJ01sb+rkvkFblYxST6GgYTwtDtJYCILKz7kF5mLft0bjQj5JVqugYycsOqKtwM09gLG5
eE+9Bp7mdXgjdg+Bw3qrbS8SZsXZvm+cNY0t9+JSCeopM4MgwXW/B0LNvj2wcqOYhkC0a5xLNAO5
J72MkLNW7xXjWzwL9mz1DkbmWwWSLQolfM+uWqr9VGa441XlPrENdFhrTtRYAtsTSeFtb6qKsKlh
exKgEo2T0Z4UEbT7Z6CAN2t414R83JCuDcqOGN2bN/JUP7wqARna7edXaad5w5cew6OnZAdozcYV
9n2I9OMsUcvNYra6uvYqTAb5o1ec9Ff9UGAkF+NCceDQxCn3wvY/kVTOBG0TE4zqgL0bMV3QP7Bp
ofhsPWqIaoB97OdPqZuLRpTW7dFGFIopHkyUcZrOWZfaY5zjVgv3g/U8qN+3r+V1d/v++9ydIqlB
1E8zrb1awzB99FPHkFUGCCFy3Jazfnx/y+HBnuyxDociNBVPy+1gvpuapn+0ArV5Qk6+A2p4NUwH
KZpAr47ptuiHlCCrLTgU26oSmdu+qRn6CG08tZert4nRoAdDOmO87RAkf97N/nY2/qMtkZklLZyV
VhZhWhQ4fwOI3AGbryfsue90xOmOwM/wJMEc6PbqIgT+KK+VCn1S6wyo8icGKm8cJ4y6ykKOlvUD
8K4WZyxDVBhxTWPiNWrtg0b0VtbKnd03Am22bZ7wkHUZOhmVYcZGFUNwUWh41iIRYuV6Xsb+jyrg
3vq4YhZQUy2kZuDnfWOvPWeMGfBYv9hoBYru+3sUPlshxOP6ff0uk/PKjTQoQ8hiqdAAjGTwZar8
CRNXXQZ0FVMUfmzvFRgHPipYST2xpAjOqisjJ86/y8Vjrosc8fZOAdHno5AaXNldHEIjkl9od9No
AksQKcEd2dLsMsCXwq6j0TctE3OSN1IowhcRKcEd1lgFjbAtMVMw9yO97rNU4HhEArjTqZiDUYfF
TLxWv4+VBHm/2d32rp8r6h8cDiYlPm4EYBokw2I66DeM5rLY6ztGJ8jovcXTCiI75t4Ecdy1IDeC
PlJ8HtIrNaXuVB+N+CsRMqGKRDHHt3CkLYkLcKJBL/kUHsojhp3RI0hdckOOLOBUARZhe8VBFzxC
tncMQKkfxYJuaBrQXQK7jr7UzSshT9v7tW3XhG80TvHqnoIewayJ+oCM3sAqSj2GAbwt5jM0wQez
QD/JRz2yotRmPStAMQ82B3k3H8OL7LJOFnLbg9sBzm7e9TvilXstcUVZEpGSnHOIFIDzawSLaMjX
iXYkmCoRteyJrnTePPoYs3wt/A9VTu1420jE0S2v70Tx9HpK6/d1gVG4jwvZZPrQBiZ0mW+Mu+l7
g856jIp/m08MXREQZneilK1QIndZmLUyd1oC1cC9c4cWNyfcBW+hprIDdKuoC0Ng8G/+ZXHOVEmr
qDFAWloeu8nvUkHqUfT7nC3ocZurnc02Krj02Z2qf922dIGtva3m4vtDSU51O0PTo5Zb4N3tMFvU
RFbgNaktulg/T63iUJmyCihdlHNkkJJ8tIWiMdRINnGoBte6i37iUIFUuEW5DcjQb+BQ+UlcKl31
8AupfL7CLDKFBgOuwvws/8OQGCj4zi3bQWs2CCdEldnVt/5SHGd+yVjEmLXAhpW2kz5KD29kWh7Y
IV0gCO+lp9ntv1sPwOnwIP5B1EjwufT+cY351EZpK1KoRBDf++VjeQ4wxs0CNO2IgQJMCwWe6TJq
eXBteMZOR75NGOuu5UaXC8BZbCJZVmsY7AtQs6X1uSs6Z5yO+YS6hnm0RFO2awdkKY79fWHAUynp
QZ1CnASIsfwBh18QhKzdpEsB7AQtBGiDGs5dAwEhcBjG9ItK7rT4ksi7znz887O4lMSFO3EWgw0p
hySzfjTptSS9hNXLtohV77iUwbRdaKMONVVBbIPkww2bdmr2UuhIF8tDC20PFpbWnV6piO1TaJRc
3GMP40xU9mYYQP6i7dEthLdWe4UhORwK2w0eusJh4HD1PrgYhxizBKIhthUrYeBMmO9C9giyOLXr
JO6NXsHLqJTIwdaNg5nYh+2lXfGkH0RwSoZxg9eXPCG4q5XvbReD+sB87GoqOuJrcmxA65msxIYh
F06VzLLHoU6sypsr1Z3V4VpPxh1Vh/22OmsrthTDqTOTsJopEpeYvrBDJ9fmS63S3baMFVWAbwKq
YCC06QgW2d+XxtiDm7VB373XBMldT7WvY1dfF430c1vMSrDzQQynSgS8UT1sSOUl6nOPnvv6nE4H
S0Q6xtady7N+kMLdbizbpDcSm8lJQfI1l06kmE6n/gyAClvkAqf0eYBLlZfS+LiqL9GE0Rgjtoce
R+PchNdEDl2tO5X5VdvdquRUgHfjf1rHt0riYrsK9GZSmmSKN+ugxCol36JG52hJdxfa5tO2rLUI
/IOCXAReADOmrIFOgrJkds968hSvukt89OI7+umNTdFw2JB3EzkD3IjA+oXiuVusaAFag1CmwtRr
VThJqV/HFfVlu/tmzeQA7Pd9G6a/qoHckdr2urTxsynFWlRO2IJpbup9c5ydeIyv9UJ10EMgotRb
M2piqKBY0BlPDf8SavM+roguVV4GCiM78a3ukA2TO9l32xux4gfQnP0uh1sIQw2jTkZO3JvrLxS0
F2iJENjymhcA/w3IHJg3A2zoRy8wxapNihDzSXF5CxxCx+pP4ITe1mLtcC5k8H1ROUnQQjrg3diV
1Kmsc9Onbhwljl3+JIGIHmB9yTAyjSkEgDvwjCSlFuWxYkChPDlndK8qgjfBWkjLsIZ/C+D8Zj53
dC5mtObp6GoPTsoVddXr6IIOZlydkeAorC/duzD298Wpp0Y7tZYOYRalaMD9aePlVg5OV3paK4Tt
ZM9B3okuNOMnexpkeaoqwz4x0LTmiSGFTr7hZzciHqnVA76UxK1hrAxWm7Q98y/xARytt/EOk3gO
WGh35KiDuCE6FS+qU7oBEL/ut61x3eJ/LynfWmmotMBcIwykNX+A7bO1/DgXGPy6e3gXwe1arwV9
DaCWHiDKmK2o78xQd+rqVSciCGWRLtzlGsqj3WsgevTq6ElqD0WYO+Yk6P0SyeA8hJVYsZVj7NyL
6pum6Pd09Ftwgm9vylojzPJU8T5ipq0exBo00asjo+aOHiQ3bk6sXJr5Qrx/wQbxbZSGVkXTLBmV
J+uloyloIpGeJPl71Y+CxWMbsHGkeBiiIgvHJtIAPGSZ/SHM80NeqId60J2iiyKnACtd3BbC7lrB
lpnctRETAMk35oTrSXcYnUHktjk6OOfMqX6wCbfhaB3yffEi2EPRqjLXvHBWKXpTC6OEs2IRQwTI
GwKUXOuU30g7mroyAuZdhoZmR4h4I/D5JluPhWDSK2EaGsxLPhXPrHKFwd7cLXcFAfI7uOSRaohf
t5UVLTFbi4XICACMcjVFeNMEJwvzdAgyq2oUXM6iu8bkHEmuaH3WIm/tadfdLjzkaCWVj4ywE3bj
i5J3olXknEmUE8ms2evUMEvHACCCEgpOOfvcrdPAuZICVLXtPLKrU40dqgd+L1WOquTOVOtOAFy4
7T1ae28vnYrF5T/R9dE0XY1JhDTurmcwusI+99TID4lu3uu65gclCEws5WhkyeNYhocprW/1OX9G
+7+3/S1MtQ3VLS4zpWGsCROS8KK5hQbdaXjNoqxz1Sk/SAAXpkP1fQAYLvrid9tyBZvKz7jaoOy1
BzPAKy/tmr0G1NCdLtUiysa1hqsPK815HDkKm3F821nJ7/PranKkcK9JXv4jsU+tiYrBndbcEel6
7h+3FRQcRIstwOIg1kNCK6mGTdnW6FldihYY2ZMkUVlAtI6ci+kAww2+EZzEWfupyF9H4m+rIfCd
PF+0HcqlHWW4kaY2dSPAMoet7jTZ4NRCAD6RKM6p9OYUTFTGinVmBhyhXYqoPLapM5S16AASgdVz
LiXPx3RqM6xaGgPqhMHAW578c/DpLeDS/T8ePMKzfBFV8t0aM3LNoYyw0pMBtIBHupuAesEQZdIF
lsDX4KcGHbt6gZS2nk5ndGb4pZIJb3B2XjbcBQ80HzdZmFUM08f4ZuzR84zJTxQQk8mhGMPYJXfN
qyizJVKLbeXiHA253aQRC/4jo70Ktf5M8kpg4yIvwRfeQ43WtGPXWYtp1j2DTkkiJ30hP6J/kku+
y/eZqCKwfgWATEE3VAD6gKz0o1qd1gCdz2rh/3YKhozGMz21aH32GcMY8UD8Gx5EbS2rt9xCJGf0
RKZNYg6K7E3KCaxEyfCcIwHRp890EDUHrTq/hSjuQgWQUF3FeSh7JbpCgJ0SpHspzTEFWiKlvO2g
VpNe5F3WW+1lYSBaOkVZmrF8YTruQlLJTkWVfduM3yKZuKUElkbanJAYO2kdkOa2pQsU5WcagimJ
qzBrKq+ebdCY9ydNjrwq0AXhumDr3nLpCx3ruGhjKx0qL8L0FshpQJp4m9mpM7UgvJeft3VaPXGL
BeXvzKKakEIqkKmwzH1lY7BhzLxtEaJlY5+w0KdNDCXOQccB9oXmeh4RDhujb5Sa6GCvXimWKdvo
EGWHjDN5NVTRyTGUuFJO6WOCJ9VJAv1S5NfAukSXHhCgQrAJIC4Qea11BX8L5q9Ny0zyJMiJ7M3o
Hcvv6XyZ+r/apncRnAcZcgSGEkEuvgbMe6CRxmnGUARJuv7+fV9BfhBkRJRKgpGlyTuVNk5dm+m1
AXDNaDchFB/BG95LuNQwq5m59jRqs5dawxA5RjSYXxu9Ce3dtumsWifAvHHkNbhPnXMtk9Z1+YiS
mJcZXwzV14jocbNqM+8CeGyD2DBGbTIQ8VTAINPLAwl+KQbg8kXzQwJFeDycGf64U2wcs4Z8HbPY
sdTj9kqtdeUBNf73UvF5s6nsIuSTsFSDKz0Ee0bcYd/Lx843HPOEF+914E57gczVAGEhk3MeSV6k
QxBoFbKQOGyxE++yfexOP2Rfd5sHyfurx+FCHudJ0E/QjLQY4UnM8C5XkVuVRE+VzxPdLH5byGCH
feGtQgPE1U2K5xqGxS3d+fY2Fexrt3Xp2vvCy46X0gEgsBBYea0p/INgZqoLwZIc1KXWwoswtmGg
2D5kiRd/A6PCk7lHYdTNf5ledAaebenIolBv9cpZKM25l8iqW+C8IJFQDZJTDvohNY51W3oWOKJz
WQQ2Kzp0nKMuh6gaGxYiS+RnV38bM8XVasUZDUtwKERqce6jIPJUEOAqeKra6DupCabiLlOqTjvl
aI902ljDfVTnAn430XXASZ3bUVKS2pC9wpbZm+YLHRTMC44CTLRVl/LurPknQJUTDaiscClFfE2i
e3UUnG6BGnz0P+RFN+UWDoLdHNMcJGSnUBeUMdhGf3pgLFTgwv3CMGYyzrix8/nWDI6Yuj50mU+a
X2X0oFp/ZeQLaZy3qqzU0vsB4ds8XhEVsXeeuwP4Y6eXOpb+xgbeD5TOmXiDYdFGY8VZEDe9oLnQ
B4KSb1mFYBJLcJL4hDWabHKKsWvskRY7lTQ6YwOc3P4mpa8CV79qDYBpApimYgIhhNuqMsz1VG0Q
xPV+dtHc18dwZ1/C84w+2VN/jTyuYAHZIflkGu/yVM7V07TCiJZVV/CGLJdKQXDGIJREgGjryc2F
HM7dK5Ua57aCwIo+M6gX1XKKp3DfeeklTpz2SRMZ4X+5X34vJD/42Fs0jiW2ZSw/nWuu6gFp+Gv5
2jqgqr0tvNgvL8SZDplozHfdGb4L5nx8jhh8CA22ourjEP6KZ1/SXqL52BSC98uqY1osKWf7/0fa
d+3YjTPdPpEAiQqUbhV26pxt3wie9lg5UFl6+rPYcz63mq3Z/O0BfGega5dYVSxWWEvPokphMwr/
SNRrN6LDMW1nSeSQnpsQZIHu2pf1DHt8K+qYO+3gBFHlcp4yzBB52u15+5d8PHGEsFWTpS95/kay
hw4oW9lYYdxMdds5c1XFOy9MZiOf2sdNkWfGAOWc0s1sD5V3b7xKfQJs6mvD7Z6bO+uG7FLweMuG
WbcDyi8jEYcHo1wtrbhdePGydAcFECUtdRPtwTJTyX6CxErEjUh1bHKmYq/ID7XHHMOJqiQ0yv6+
EEAinVE1VoF7XS2ndrpwLMnv3y7qvJu5IUSOkUUdGk24vOLLXPd4uzA6jSZYWCgSxTJosAgjm0mR
6SSkiHXam02uAJy6NLMb0na7qWQytXggPxN4DSFMKF1LWUwRJv6ZuMHSgB9dcfw6vi4gcyvJrSIy
1JsRnpXLiFTJCLEaONBLBh924mwncSiZUkK0iHsLmHID3PefFpaGfcf6YN3wVqAcm1niQyKoYTxi
XW6yYHlpfD/mz3X/Y9YvtT9Zb8R74ZermkIzR4s7lUUhOmW2MQ2ukunoLMWhbFFfckKmcO+nxUJq
p8aXi7rEH5PDgJmmKf5y/nxkQoTMbLKrAosx+GKh+mgnJ9rkblFIxiE2c83V5xLiwajHdrSgxeUn
Dg3SxNzp3XQ1A4epGqv7aFIcNwO1uiSSbysG3lSVIIkARN7HN10HsE4waiLlnGrkZI86ex2jPzuh
/8nQxYUbKxvVpeRxKHHwYHSsu8lQgjrSJLf6eVV0cdqsMEnlTAzjcApTX0ot2g06EqZ6+SNTeNdG
sLcoIiFWeXH1VfkDmU50eKosiSbbUfRdhGBtJE90UCJAk4zlLooBxzKUzd7IPpZgbIYR064kKFRY
2T6k3wsdyIg/zvvMdkbyrgX/CatyQdRkZjclPKRZF9T52uvuaPwd2V9/G8n5rR7yLke8cyj0mGog
ZxTJT8eo3L6TpcSy8xBuHFXN40EJGTxztF9Nx0Q7sJVY1b+ki+9a8Oiw+lot+MTmpMLXsq+WHd/i
ivaggcHwKGezk/Z7ZMcvuD3ImdENrmHE2B4DfZWn+SVEYii0cXNXw+JH4Y+dK6uObUe4XzqKA8GV
hoWdOUdvxIyDKLuyYss3+kNM7tou9oZWkl9tt2Kcd3HC/dOj+NcZBOL6yfwGjFjq6mXu5dVfzUi+
hZbj6TlgQNVu+Cs3yet5499u4q2EC2GC0oVgPhfn2YIwmN2D733ffgWNq4e2003pLTJen+3S+Eqg
EDTmtCuNOsQVxWKvOfb7KNDvmxh7SxwjkNxL1OPf7nMS9v5thfjh9DUdlZS/bkCuqoArKUUSBpTn
k5w9djtbeRclxBHNNOpyjAd4n5XuQcbTuoVhfbeY7laV5p/Xa8svcEGh3UQsU8Ow70cvjGeTjKZi
q35Uh65mYVvYMOEOeZm45wVthZS1IOG0+iVJGOvxBK3KvWbctKXk+bn10dZ/Xzgfs5lRn9BRNWhr
4hLgbxYk8yzrxiia4Lwm25+MUhWbK+iCiNvJYTelicPH2Zz0chxPGjLx/nhexKYnI8r/kiEERxrN
lYO9BXiyGecYRO21vRmhoBTNUxpYuZke0pppd1Wj917KGuqBbVo2zL7p0esfIcTMqlTHPMmhaBJ7
y5c5wET/Dg/etEFdRPfCF/lrSiISSdpHc6Q0tovOQfOnmoPsmuP8Vk+2TwAu+MqfOzEoNb3zn3rb
Lv/3pQ0xiTIHk0VmBCXn6iJzrpxBcpSyvy84GMr4Tr+0iMlRl18pLAr6UIaZLf1qgm/pLKu72UJd
eD6ljw2YbjiulXGTXhs77I4dwv/kAIYIPRJjzQFTsnjmNEkRujTF8Cij10Noy7b8znsalio+WkOW
JyUt+BLCEAeNyffLL2yc1HkD2Lqj363cENFGCjoMSZPD5FTtrpkj15hq1xxu0/F7ZeZuKQcolgkU
kqtSX0Kso2CiJnkeMWTlfst3UeRxdqlx1x67e2RAO3oEBaQno1WT2aIQVWyl02rGSWeiCIP81Xh0
0v633YnHLFMDSgzHBhfrZGGROTUZq9B/Wyu9Senu/Gl9VuHj3xfcqe6snBVOFPpjemyqzK207/9N
gOBLBlkAl86S0G9wfzDrr2x5Pi/g80X1UQOu4SrvrckS9dMEAVOUeks9u8Yy7JBqh0T/7SvxoyTB
fWylLUIjKkM/p/dWOXn58g1cI25qSzT67KYf5XCNVxoR065YlNbYT0dGHT0MWN4YJMXezWPXNViU
qVLToYIIZxmzntg4dke9JVhtCx/PH8pGMgkdVgIEp7T0POliLcap9C5HBgyPzuIOb/3lOJABcmx+
sJUwwQ9TiDJ6Cm2K4b5KM9diX7X+63mN+OX8MV/9qJBweROAo+uqojj+XDo3ha3v7RI8omp5nE0M
kqrKxawRELEUh/NiN637XTVxtDpVOxKqCb7jXF+H1WXueHN/zDCQcl7M5hcEhhiA51DHMcSiOC1y
jDlkcKK6Lw459sUyFqBYGZyXsnGx4iMaDmiidaANg/3yo2WXqZX1YOeZgFFJTnMADvZTu6N7Dbiv
nFzt93ORD+LenswrRyozO8liho83tMckvVCH3+5Pf/z7QmwbscieJRRfLSk7t4u+FNJz2fTT9w/2
VqFfaVA1HW0qExrk5VVX/RicvyUnsnnwWEmEs4KjWbMFFRxtbMKxqzkjhLVnAXLTA+drA0wKhvhd
HfARiXTGZTs4rIQK0WfQEuowQGD6vCl5Xe/4fjxpAnbk7MnG/XkVP6cHOKSVMCEShTR0liVMQ8w/
De4I4t/8QNI2GPKLwZncvJZc2JsOuxInxCLdXkytnBeIq34OGfW16qe+2G6qSALDti+tBAm+5JA+
iScGQdoNenaLx/mGuw4xFoDo4J7YyXH9JaqJ4xhZnDeYTOxC31QbNwRHc3zDqq+pFBFrA0Plw5GJ
cxlVlQ2Worch71jPYNeyPPMiRC/Q40tVUQE6RoImchjIOvKb3vb+SUVUNFLSrLGmHv2t5lAOu0qG
KycxRXEuu+nKNEX6Db2UF4scsvmqju6XFkgx8+SSRAY0uH1elmoYOojRTbF9oveAcsizOfQtgLxR
7S+7vWkXkIMmP8572HYMeZcj5JBlPLW0TsfQJ9GXOWzcsroIcSn+NyFCoOKoOnOV49tF6ZGw7xl7
nLLn8yK2j/9dD/7/q2A7jXVIB62BfVc3sZq6Cxi7zkuQfSn+/ysJUUWjoeAGtszXrfGiYkrn90v/
3HfeleBGsRJhd9FiJkmGsNCfMnogw+5PVHAMG3kCyHtFYP0ZsFN4gc+Tn44XmpWALWtytTw4L2Tb
ct+FCLENjpJpGlcC2I5uou/T4ofRfOkLJjmP7RP/JUectY9Dm4RJyi/w6sLsrqNG0ofZ1AMwvo4F
hkVdE0eK7Gyyh3zEi0GZsIrKvo3zSz4/MinZJjd+MTl1kMijeqYDYkRcf42cOAFfNXX85QGAYCf9
MCFYqg+WuwTYYJRe4FtxbC1O8MVaG4oqUyFOx/AQurJu5KBfds1nmfr8JkTMPm8OW26zlic4Zjpi
X8YJIc8KR7fWXEUZ3HiSvO5kSgm+mWIpmnRA2vSTlFyQxXpKF1QPuiggRf+g58p+CmXLihs9G8y7
r85NcFZFoeEYxraDkbPoQA+xP7g9iA75LCygkSUZg+wrComQ0451yjooOA5P05i6sQ5Af0nLZMvg
HU1T8bJUTSCgCR/RDKMqi0GG6NcU+3RGmAdDUhwcu71IiJTjQyZM+HqDmjQWYLQdUCuix9U6F6U5
3+MZ6OpW9fMPLJDYUIuCxpRQwQIHxVyKZIEoDQs/AE10WfydyiboN/NiB3k4xQOJwGHFflM6mXVZ
ao6P3cT6WO/iHfr4szvBiZu9bJt7K/athQm3dq6ETTSZ1Qz2nwNKDJUM1I+bkxCTNJWoDsi1LNsC
KNXHi0hpxlBRFub4lB0d56jVL0n3Za79MpHMUW7Y9QdBwtn0tjMg/qaKv5RfDCtAiczsvp4//q2T
gQzDAB6RwbG2Bd8hedyqA+pMPgWiGKr3F/yBxEE75ovfn4DCF3sX9enFb4JId2yd0A/D7inNlCt1
UGQb29uf7Jc64pZ0arCioxMyQ72r3T59ThzM1qaSWCATIhiYybQRMKlq6FdVvNfiGJd57bVkPp4/
m20xFMFG1SzULoQo0ISpOWEME6Ws4iutTyOsTd/9tgiQF6G+AyYUUMWJc3ANc9CLjSIWNFrsxoMX
6a8G8c/L4D9TcBdw+Vm2AzBmMIKJDAbVoBdWiz5bUOm5eYMGCuacitSeb5OmSA9WRTRJQi0TyL/r
KlEsOkXBVlBaB4C2Yn8bUfhNwzt1rPPn84ptnM8HxYRczrSmwi7qCQgj5nWdPCrV90i6GbSR/6xl
iPNoNONsOYbeBv1y1VwaAcD3vTI9zBxx7w2XQspxJ9FKfFvVFTNy1Yy7IC1vQvCBao2NCXVJfUkm
RPCgdLH0dnR6AFHQsvGadCSuHgGSbJlsM/hPp2QKKV0CRtoGaGRdQBlGrBIWFLrmo8wpESMxOpGz
slXDfkaXC+AI6m0ILI8QOyvhbkl//0oAxgNuakpBuUzELjxLjFlljtIEqo5NxWi8NW3tJspKiQtt
nc9ajPDRQFNtl2bctoEzv4ytAS7di7r6g1j9QRfheqt1vE/GuWiDaAaMbB9ddn12mHsZN+zGyVDN
Mvjeg20j0eG6rsLBwsisZQBaCQDx6BJynSeB0lwPmmyWbyPt+CCH/46VHJDpGkVhtE0QZlUQstqj
k2znZuNYMH+hIuUA/RtY0oXLWte0WU+Vug6aogUYz7LL4/RyHiLJHLFMDH9QrDSZAOOSRmHBgg7l
MGJkXwx9OVhLKoOO23olQB8863W8IYGIJpgZVXqrt5K+CuzkWB91TMpkXja6uglsQOUkzww3MrcP
8gRTwGR0D2xfHgPy1EaVz7avnHLAjIkF3VKAAHnlEqn35wPQppY2Z30HbDIxLRFgpOyw2BzpJfoO
O84fpGH9hvdwh6D9UaB/e17a1tmthQkqotE6qVjrRcHbKW0POB3FdZ+USE+qKZIotvU1gWOK3AR0
wbaqC6cHqmpS544FTASaRUFLx6Op3pFldDs2FWhVZUZwXrcND0MBCEvLvOpAQCP00S7ztA8HdbRZ
0GtfFbVyI1lmv/FStk0HiTDIY5EOvZVvV4bfau1iGnPLglRbMEKieoYN5r5I8dG33FM13adl+/oH
Oq1ECi7dx7PVLB18rWWFOxRHlszeeQlbKb4NzmjN4C9y+9MTDwNPWTo6SPLagH2vd5whkJMIdJyx
6sd5WRuxFkTKgE00wNwDNkIhBqaz0psMXI5BYqvf6gJY1fZsuUz/K+3bv86L2li0AfWFCi4p2ASm
csQ1PUI6vQMVHdK8Y5ODmajd8yrDfKM80WACPH18oXsqlrFkew9bVkjx/LORmCOrFeeAsM1fZorV
sUDv9310qmxJaW1jGxyKrQQIyVFCU11rsfkaNLsGk+3XWE65K7z5NnpSvk8e2aEDoniyAdQtZ14L
FZyZgIFztG2lDhDCmiPrac6uOsMo73Q7BVwHoO6Sy4wVlcT8twxmLZZ/7JXHQQoSmUKrMY3e2W5s
/2isFrgq1vJVazAKLzGZz6OZ/MtS24LZGAB0EaSVYVHmRdmzQJt25JQdosD2OzAGYeUdkzS+RBr/
ZMLDxwb3MQVitY7g/wkZtbS1EbBuFZwBa2CKyzHkw9vobwOhPySufCFy0zJNADIDQAO5oQiikWPN
M1EceF+ds6cMeAtGFD9JlNqUARcHBT1YxfFs/HhgiWXaYGPEJxy+JPcmQNjQUw0vx90UqJf9ZfR/
KOds9QNtSpHr2ng8GsZbIFjZSNeri2EBWR2IgCQEr5Tuh0ftXnXc+QtwZDD9JLtDN30BwyMYGdAQ
L8UolhOACNDZrINcdwC8WBsD0IZK5Fq+rQI1Ya8kiDP10kpGV/jV/MlegCWkQzJG5cWaepj3YUMb
XG+NQ90qmk+tU7gOrf4guwNOr0kd29Kw1sJ/xupzkgzz9DHP7iYFF0CSHppWDwySS4qym4ayEiNc
BXQarTJrYSj28FQYr4u2O2+JW4dkowAH08A3Qzj+qEabxK02diAaY2XsNgawXie/nm6iZJ/IYci2
XPldmCZOm1oAD2oAhMcC4BJhzi9GtkoC7P76jbq3X2ewnsom8LaMYS1RKDIuehXGxYikMWsSt+nY
qXR0rwBEyPmvuDE/TO21HOGyGYjCimGAnIKVNWd8Dqs4AL5y7zLNSm9TZaY25xSpokAtJ4yxNyiF
+ygkM0XyU7YOFJeq4xjYi9Pwyvl4oHUb1xFNRxaQOgJCzr4GNV6ElW6QyDnF9/NqbxnnWhb//5UP
hEtD1InLKscy6EkXMFk3cetiW0sQzD82mZXQseqCSptfCo3uyo7VbhkVfj5Nj/9NG/5lV9qMs9XX
Clu6oGhfAWvllUwGWL/1vTiMDzUxSYUanmCNTpKMiZI1RTAU39BOVJKf5zXYtHZDIwbuLU2jYhW6
LbRqMQCDF5Rd0Kgd1hg8k8rABLeOxMbdqKGUatumOHLUNHM8VhpyDUy3uuqgulZ9KNKnWjbAsikH
lAjA/zQIJAmGHE5Nj9QXciz2o9YT38lfkv65IBIb3vxmpgGQaIOvY4g3cTSFk953OQvMobxPZtvN
i7FwTWCW/MHZQACe50i2dbGAhiEIXcmoXgZWMdZuOo7AfATvEG6oSIbvtxUC8FT5JUpwS9Zn3QKw
xzpYalCnz+NVk9m6a2YLkOn0IKFTEfyBbhRDBUgvwAQuviGiXjWTYpwgsE2/mU7vOgN5zmrZ7szW
u9KmeOXxVFC3iRAM0tLI7bKbi0BNXzTjyumCpGH7vnBcDchLrSVp+G5mTGt5QkCos7Y0tbhhgfWt
PBqe5nIwbPXG3OteGtRXskx389jeCxwWt9RV/DEiqnd60RcB0e86VFJ6+lT1wRD9qJI/iHSr6oYI
vW7GjTrqJT7k0qgnmnYATIm6+/M2sem+79qI0N5143TEGpI6CKtXFSvGKBdp85NNZTF10yhWcoQw
UdC5jcsuBNpA88XOnjutuKjHzO+Lb4qmHpJQVqHefDCvPp44Gt3A1se0ZSzgPD6dP57IlX7DR5hB
6uZhudr5pu7KIL6T9f02H7RrwYI5jrHZGb2Cl/roLbvhrYsx6q5yn3mtn14TXz2Es/8HI29IJn5V
3cTH0JDhFa0YSx1gXccobkwZMPu2k60ECO0fgLgilW7wOZMZzQvfOKF+CWpkddo5V2THmzOyd8nm
LfwuUWyg9riAe5rCrUOr9TpAgnbFw3+yfbF9quOF3JAKEtTqVlf/pjHokKinqv55MZtX10oRwfQN
iwFAX0XYVZXniM3YrfVay/6PQnhOv4pKTRgqCWlqPEDKaEfr7GQOxKND/gcFV0fVVcfEY5gYqiCm
q7KywwBFHmT1eI2sovNUW/1htOPh/DfbCrJrOUKQHSy913r05oKa3tD0C4t+6voXqpBj1O/OS9q0
7LUo4bqyk3zK6gZvAlwgy5XVuGrA+UcTrx6eVCyK/R9qJfzExbfvWqQQIrrYoZFdQiSAfSsbW7pI
NQ/9V2IEcCWMxMquLKmOPDqvraMbtYSMeNGRPceVLneV1x2Up/j+H7T/6fdHBlAqfLcSIVgMUx3r
eg1xg3obV0dd3YetxHe3hovXMt6eeiuVylibsrGAV5G77Fnb8XYKxsBfrK+cNFAPxgv2UHoy/NSt
WwzVIMdC+4byGvPH74hGLp26AnOSjf4MAM4uPWoGdUv61RwBki9LrTd7KWtxwkNEtSqTZ9csoA99
kBzYvvColz/jaQwwGNmWxVYmsBYmhKm4LtJKadBL6ey9Hj425Q8rDipwtZ/3t61ouBYjRBCTgeND
pRbeC5xrSjNvy6k9zMWyPy9Gpg2/XVbmEZsTduIIkutGqzssElbOjMkSC33QOmnDeG+qWfrzvMit
CwuFQrQcMPyB8SJBMzA1sGzsUUjTjeRqKssTLjDZpOumAWLrBrykGBFFReujWlmsapz4pQ6yErbX
Y6rW6XaAoAsmJ78CHuihivu782ptfsmVSEEtq2ZpnDszRBYPNvhf5hHWX3uz8nheznaQIlTDexVd
UkfMYWqdlGZZ4MjU2esu35acPcfTvllufA8C1L00U9sMw+AgRUUN3SK09T5+TLVnXWmiNR4sN+EV
x+4bDs7/7zn8H2LwpjQ+w29hPQsziELQj3SovvByfArGHt6Y6tzWd/Y8AssD1aaXWRp2gVC1NlCm
/qiaHiesriuMnKDScOFkCx6wDblblOb1/KFtGgfarLqKij/iohDpcafMCdan0G0bzcA2sQ82KqNX
trnXN5PqnRe2qdS7MBFDUqmXgs0VhlvqwitAdaUYbiWDr96W4egq+tfYbRPXnu00rfpxQHVJNZIL
ZrfUtyq0pAq0R88rs/HlHAjRTUyUG6j2C57ckKWtkgSCYk19HGYSpG23D/P0sQo1SSzc0Am3sW5h
eAqPf12s8KdDM06KTtF2WkIMXB9Gdsd0WVzfarx+kCKYQlGzKMki0gax/jb1WmF3e9ZcdqmiYCyb
euXOImRQa2HiDpPaGrZJwxalBevCtBY3BQ2rgpd/fsuwx33+pCSfT1xjsicjqaeeYjyoPVSFuWvV
F4tGwXkhG4Edo9bYquRzg4SIRZN+bEbTViEkA8SIxVygm7s2kJw71WtG243aP+CgQY0GI7AaGGYJ
fzt+DBF51ToJwOzawLrqywvzVXFLpL2Opxr3nC0+DqTxdvPQEN8h1LIRM4Q72ViqZGxVExK/DQCD
O4Wn1qu8GLTa8fchQP+6RyO78OWLDlsnCBJv3ihEQASv7kdVTTNNGpX2bZBGybFqjItkMnZjyiQt
Lf5nRKPUNFzKpoH4TsQ1FDUv4r6wcRnPYxWMpXYCYqDETDa9bC1DSAn7yK7app6hCqgAlZd417mG
C5bDo/EiPS9+s3/WBwzDSHQxSSaC7Ku2ZkaOhs+2PFhoA7r8tLrDdMcra/OD/IrcPCasI1lIbfiQ
jRBBWpsUpd4huUFDb5e+6k6xm4kk7G5/wHchojeTtEgY+vttwMHLq9N04Jh32EcsA6Twqey4Ni59
MF/+UklcRaxoky1dEnXB8preku+8fwz4HRelvARsGVLYzc0viMNCAxkjgNQRDD3UWrMADAXIW3LT
16z2Ik2LwCwNydDGthjM0PMpZ8vUBSOsGSdDDjGny7QTBX5/+AJAv/PxcOt6xNvplwghOtWdsyS2
bTUBKINCr69Q/9HDtvUWJ7szTSaDEN+q2jlIl3BtaKB3tcUGK3XAfEayEs/JfbxHt/9n/EhAIxSd
1GNkBMWRg/XKHIzb8yf/WskU7N3Cg5yvKjXBsGuO+mE4jECOJlKS+82wZBkEXAF8M1zM0ewG++zF
DCSAKnyOTC+W1QY3reH974tpWdwqWdyHNiZbTRqUiXVHJscNi1EyDLztuRa1LBN9GSTRQk7b8tlK
fUaJS0VfjsGDe7O/UtpkF2FwqGLqrqXkIiPzCVwAFxhXl8jfVvNdvHBaqWXRArPVGIC3cEun4W4O
AW9r0T8RQ/nuFfYNTbzzPt5VahhqAMGAiK4wsZWndMep7o8hleJ7b+qzEiTok4djo2opnJiGueaG
xjhftrr5UqoZk+SfW/e+9i5JLNUY+khnpTOQ6o4XVvHQ9ZGLBTbfGHZz/Pt0Y6jLODYuK+xrIt8V
KjSNlhON2SMm0x2W+EkTR3vs+5ju+ei0aYt46qMESgFI92lKx+xKxWZoLwR5/waypwR4/vQuCvv/
h8rMVm64FiaclGnFKlt6TNv3xL61AUjH+uSYxOOtPdMvU1mcFKeTFRq26mu8mPE/DcVkxmiSacTc
YxO0AV+V4ujK4WNxigLq4QF2nZ/iq/li+ir5rvx4xJCIUzPQozQwvWZzU1qVbdQkHe2irHihkj/I
i722/wc+XBZ7t4LiWpDgZt0CSrqKX8ydEbtRXWIGQwbGsnWFrUUIx6bEUdcMMS7jRQt1oJFm2qEg
auhhEbUKFLpMO8nH2xbI+0CUwN/ErYw4dfJ6qNB5YnWzy5w4YDEWUotHsD5dItffdfq469Brbofw
hHFwDwMCnpH3l32hqW4TlifTVB4kv2n7QN9/E49CqwO1wUZPsfEP32d02XdzHQcDQzmiiyswGs6h
6qVZR908tIg3ttOXYo6ojKlb9l34/69+A8nMokM3vwuGigRz9lKXeqCn8CSZ9W5le0Qz8bpBgViH
0h8F1ZZZ5AoQKgPn4GjAS6p3UQBOLw1lHk7gKN2X4nnWJ2/Rsb+PvMUiyJg/yjPCDG/uumsD9ZQc
bFRD9pZvuZqHecv5oPw4f5SbHrMSJijHqtjSzRZP7rrcgTDeDSPZ7PamBBN3u6HjaeHogvObbZg6
g4qgGkVXnX7DUomDbN14ZPX3hc9lt4RFpIEGw3wxO+FeLUGnq9qSF8a2FKqqyFJMFMYELcrSDjtk
YbjAAalQT/Sg2b6V/MnOOXJvit9HqOUYbzfUyqhVWoQLgGmaoG5BzB6XX1iZ/m3UQGHKsvsmNTMf
I0YG6mRwMXtMr5wcNDVAx+x+9y0AQBJoSTSdE58ZRFBXiWaHGemoeLH9lERHLcFbQPKu/lwZFmQI
BzdbioWFAcgIn/4p1Ma+ec0c4G1inBkMV5NEIP97H/xKkCeYOsZj1N5eBsWLiOHa2bWD0d+RcfSf
FzN5bqhkP5D/uTPidB5DV0epK6B/6gjE8Sdpuctw6cWHRsog88kwP2olvtponxYD6t2K16IDHSrf
HPY9znNJZiQTIrzbljjWjLwC0UioPFvFTZ7vTdk441u55tz34nWL1fdaJoYy2jwp3njSvxT3wF/1
MfBz1O6GAH2Cu/EgA/yRKcUD10ogM0szrDTY32Jnbpte2/VVn0l6pp9foG/HAxdyOG/RpznscWpN
UJpoigc+kwQXpI+FHK/9VuyVZ21xk6Oyz76MB3J/Pqr/i2+9ATUB+B97aR91y606Y9VMYOvfR/C9
5j5HDbMeWOISv97nnnY8L3D7W/6SJ2KcpEQbGnU2YCCt7qr1DvRjXmvIPua2S71LEUzEqR2zLxnM
cDypnnUKZw/V4X9aPNMdzf0euLkNMGBnAKvXe1m/XaajYC+GPmSkJDjKHM8cQOiBX+Nqnl/Pf8jP
w8xvBvOuI/8VK6skTpi3RgwpRfmjMS5TZns06d0Wr8XoIrSVHdEBtiXFsvsXQ32XK6RTLOvCHhOn
2Mp5WHzLW9wY0+F79gqTGS/hgJ5zW3e+bKaA3yOfnf5dqnDPqGU1YxYO2ibOg13/3Zd/ZfUd7ZOA
MBkN7Kc8RPiwwnVTlVEWKSZEdfRQFldqKHGBz319QYDgc0D4mc2phXXWPsCJg9KfDgAKfkPVnA9M
UlCQSRMHqZzFyPXFgTrzHTm11+1eCawfzjcbqELNnlDJBfAv0fnXQYlTVWOeIzTbuuIBmPg1u/8H
E34p3AkU0slX9oAyqyTj+kxI+fF7ir20PtHiKlERw+Z99J3cNbvqubpm980DkKd8O/fwMl9+crIy
bIYeznuhxNVF4EXWVCwfKzjDbO6W5GYo944uSQ+kByiEk3IiScQ6mAvZR/ecEsIMqksg6L2BbcoA
2mRhxRbCStrYk9IY0KiqX9umdK35Lm13pnNBWl9TLnEUbihbBvpcbRBOUIgpuaFhRK7FrRBfJt95
EsTJqaaD4zkZsjxws3nqRXgtu/xkhyfEFMtZ2iWPIHUoSNB3zmXf4dGsNvvzNsJ//JnQJfZRbD0H
XH0NB3TUyVXm16U3gzJF+9/6bWRw4TMKgUWfutaiCSSFxd/29JjEtlumusTDN8MjUMcB8w9uBIz9
f7x38HA36QyoXFBSqn+rUfq4YFnn/BfbvmNWMgQjxHwcVjMayADucPgNo387BnNY7vNn+qTfccx7
ONrjeaEyvQQbbMMQiSVPw+vuy5Q+NLVkFW071VopJZhbv2jgnS9wOhwmTH0CBzFuGPd18eJDetLB
hiwRKFNIuMcIuq2F2ixIQ8xsXyn2ocjj4Pw32472K50Ei6ujZYlakFJ5ozf5xCv94tty4Av/FMxy
2MyRR3v+Fz9507tEscKbZFCq5aZh9va3wbR3raKdFKPxhnY4hh3Soba6iaaf5xXd9OGVVKHlxeIp
aZsFeqKdfmkYuW+Q3i/q7hgXsgxZcmwi6kkT6UUFDAocm4LdIKZ60SJD4tu+UlbqCPmxXc/2CIh/
fMQb5QbOtU/24xfbBd8PAGdlk4UywxcLk6oyWM5s4eMZe/LT8LIAcwaN1+/4HWZ1buQXf50/LalE
IX4URANhXwj9wGvkL6hfAwYFJXqs6Pu1hwFpXyKPSIxSiB1prZRLys1jPOHhFhTQMLwkN29chEdl
J5EmM0YhkGS6PrW6jffo6MWP8Y/skJ2U+/aq8MJd6+NJ47jqhRzRTObr4lAZgODGxDRhmMNOeY3N
wEK5QjvYvvK3kvtgRozd6uG36/T8RlsZqhBfsiHHcDmZEZSxu5hnWjCNd5Kv+amK+lGEJZRfinQI
05lCLT5SEb9yFGtkOp7zrB5k2eK/fELdMQEYgeVPcbU2KoeGqSOCV/jUz25+O+5znvwH5XJ4Y4R6
APanpJj1L77wLlOwljiatSFV8QmxBRNoIPHVbYz5ACIKnHLIiCO/lo09bOZVWGz9n5bCoaHZ3DFF
gZak/25Mj5WVuo0lUYtsH9svIWJXsevaeLF5VpU8xwOoy+wWmQLH1ZkuhsIF+9Dd4AIc/NCd6mdr
Ry6UW5nXS9QUS7DzqMTZzG2zqsHA3P1Uk28jZtEk5rl9HbzryUPP6pnfo1vzj3lyAjELgax7MY5m
wAemiFs+tQdZ9VMmULgbJhKTLDShFjWyhyFiz3MiWyP5l/vnXSn+G1ZKUc2u7DyBhSiH/Gjuyl13
UH+0KOcWu/5CthwlOyfhMgCiT0u1Fgq1S7MDnXo6sUBh38+fk0yIcANYc15bcQlztLKjkkVuj9yV
SF6CspMRPJn1o2nGBJGKaeFljwaMOzDl53/TQ0gaHUB4AD4dJ5PPtyb2DeIX3DPnRXzezXuLuO+n
L8QHR22juc2hR/EcZqCQKG/rG4A3o0Aw+3XuRkeOaFP480HWm9muFLxHJrGr7cT9lJEEkk132aG8
6lEtSO6M2/SlwxQd50lQX/oXbXTxT1ZFlpzeW0Bb2TzD2no+KjxHAPT5/EWr7s9/VtnfFwIF4C3p
bGU4udgKajwtyySRHRw//M+596+DI0JoGJrK6ewQn0/TXPAF/NPhjK7+H2nXtSM3kmy/iAC9eaUv
314tvRBS94jee379Pdmzo6KyuZV7NcDsDLANMCozw2VkxDm4kz1UX8QdrrbYw8ScDygrDUxmQ7KA
W9IppwHm3SHPOpiYfqpf0IfrZT+Ws+bxdrYvTqzH1e0c67pUymmMSqMA7fLDnmVLTt5K4eeo/lxi
hkmzPCHd+BsKIJPjdGxp8G22wPXrA3//PXgknjCzWHnxxwHd2kLKg4jd2KWZBFc47wEtY6on/owc
8i5+0d4kl9Qhi0M2m8KMQbTYyo/ECoEH5txW1O01o9mZ4M6raEun7H8JAJ6fpQXJX5W32I/3IVgj
d6TruPJGNAf9YMgjGdynVV/l0Q9soNOu6zLNsccKDxxw3UXG6cdx9CBMs5XnfWsqseoVpeALWfvC
EL4ZGFbCSR6zMnuMSKAnaco4C57uNFoBZj9KK7eguRYSMLeEm1Nshkxih58XDDwGdDOihZLuA8Up
S5JWp6Tkm2ZmcgcMahsvPEflW3YWUPVl5rWbyRjanj8EKjwNExaFPcAL8vg/OeZTbeXPKFLuJk/s
TNaVYHtDr7IoP4fxJ0IEisVNwl+55Kq9s4yMYL5p/KvlUH4u5IBfMogQUbVBbKmL4qHlxg5z5akK
RxZ+wabfXgmj3NqSl2OSJQn8dmmKjSla1Z106PxcsJsZQSnxKws2yJo/Ye0i+ftaLZdIaIwGS+Sm
L7z0IHAON3q31XAzWqwWRnZ5JaIaZGMc0SpsBYNmtZyvFe9zehiXuyw/p6zBne2kAqMFwFtHJ4Kk
UnYGNJ2yquBLcTstjuI9AZ8sbKAlBTvlgbDpYKRhL2Umu792eyevgillESPgB1VLherG4uR5bo7K
Tq4eb28l8cufDfoqg9KRcFYWI2khY2xjSxTdoH2Yl1cxDy1p4c3bsraV/5csGp5GXGYwCLbQDDQo
7zHFZfcRYEkmvPMlrG6B7Trv9dDo5xMOQBO5DFYGgEz1uiWVpopOQ1L7BwEgQEujs+pWnnpW3v/V
EumJqC5FMUqUEBAiabKz8S89Ogztg8S65mxb9q+dNCgDaKO2z/kBlt1O35L5oQnd28vYvtr/2r5P
vLChPhoAb4NaGGhiPP/NNZBaQwWGJcMDcqLLgrK+vSJMGvxu0hMo0Jtkhkkn7X0pHnvZv72i27YE
1N/fvx8opPMGaPlWFj4M/T7UnseB4ZWYm0bZKyCHBTHkcSrjvncUV/ARJu8Cd3BIZAws5en2km6b
0ydaWLQPZ0EKWFVLnjjFRPvHc6d1+3hIHD0UWO3P2y73H41D3Yzav3GR1LzB2oIWPSN6cAaBx2u4
pDuen7+JQuS2af1ye33bD4YrJaS0XJcbXcsNnNnklufe03cxpiWKfWiz3nlZykclr6pUgdhZh6A8
Nrwagyet8cZYC0sE2d9VyApnKZx7A/rdvS6v7c+/e5DR6v/GVX9jkbolQ+MZcQuDyL+LVAMpH0EO
gCM7dUcebNJtapI5vPyoeJzHuwTXNbY5yWRtJ8P5ynQFbZbzrExIlsMduleMHvLoROAelDPnYDr/
woNWuwJuJyt9Y9gDXTVbRqXl0HSEUyRve9kXLrrIjR9xLIRyhiv5uISsjhK5zYD+4ghlrABI6Mpd
lu6jhNH8uF3Pver+h69ZCeFzLmzCGPGreOUeQ99wYyf10qPSmpgTcROH+8rywCz39fGTViITzGfI
XIXL0wLsqcbkLn/PKU33LYfxocwJ2SrK2krKq0gzZh06DUcmXTrRjFH0zy3FSV5kO8WtjbhNw+ZD
RhrCEkq5FS1PYxAqI7ah4ICH+X7XC+mlaAaW/TFM/sM+V/sp56KWCwFcZvpTVj5IbhMgK6cKCmCA
rhUc3i9/GIyXWdbaKDfD65nepCMJo8Fp1jErehGZfoVlZ5RfAZWuEPcF/EpSgntRQt0/R3t41+KR
qIxxr8ifSnf028RidWqxNJQuspURL2UZD3WZ98aF/0mAS3SbvwzRRz7H+8sfdSRcrZCurI0tiALA
NomqnvwgG+8liwKHZeY0WK0QcVnFJTBz7iAqZvYkW7VVetUhcAtcr8+JzzMn3LdLlatFUWkKnysF
eO2gl4DbEj3eIqGBQDjne/JClTVm95NcDsvH8fBvfYxIbGZlE6pSAYE4h2wkLB6I6FAYapEgYTrR
TO2RGYkY5iBS/kVUMcUnk6xlzmOTlzwpT0xZeGDE9tt3KNQPfl9UOYgoa89IxNBjdOad4RG3J2Gx
J9nnnMEi1SfQWuW8DSwGAJwx6nysJVK5S6OHlZ4Rr60ob9PwYgj7+Y/6V1YKQzkVNVbFdEphBVUL
Sol+NyzfGDtIVO6/30Jlum5XVFVSSiTTi47qiaBWRW6DefDJmpzC4WxWVYlxYHTZjlv0GpcbRPBx
lFw+5F9nVTglE8qSUfw0FSFreYwzohvkpawVY55kJjKqB7E/eoIJHOCv5DGiIXq/S/bK7vaWMoKP
RN13uESKer6HyDGuMr8fOsUr0k5ltEOzpFCuRKn7XNEbuK82f6zSk5zf317F53FI8qBzVT0a2UHL
5j4MFsQz7VFwZWc5yLb61piJw0a2Yflimpuwm5oGZN0fKde8J/TjC2an1bvCT8DS7OSucacyPAeJ
lJ/UnhCHEdglQaP1ogdVfJbPiKRkzCreNz5hjKuYRdTNU1qJoXRBlmNu6EhRog5PdXIASBXjlDb1
G9wlYMZQwOqoUWqg880YRqQqnMSm8rq8kT7LCuAbP5KX9K7JzHFHugF01gs2SywVTJDCaU1SQDnC
NjNn7oXPB2taXm8vjiWE/H0VsWKgU5c6yRbb8fscvk/GWa1ZkMrbB3TdPyqAVAZmgkSStXXTY6h/
10vGbYK1BipG5GMjCREmCK1cqSy5P45hboktq9y86cRXWkCFiX6QxKXpSF59MtD6tRyGQ3HgL/WR
5PHSV1aqu/3Ys5JH5aGJPi1RSEp8wJ9yU590Byqn6MzbiQMmWOdfqQHd697GQlnmKRaX50iOYk8w
RjMsnm8L2dQD4NjIgMA0wHBEraivka9oUY0CadGacQsKJyaF6OYhXUXQTY68HGG0j4Opcn75EqK/
qzu0Lu6VnuAkTuaxHjs3I+1KHFXWG9slT0ee3EeA6Fk2L6p8zrTWGrIvZcaIFZvXkpUo2stpxiRO
EU6oSr9ViqdU4DJQzjkLO3nTllZiKF9Xd0B5aXtoXSpXT4Oo2cOUHeQqYJjsdg1lJYdybpVWDHVR
Q07nqvf6PgJETgBO0dEN/B49cQhHNrP9j2zRp3i0kknWvvJ1ZR/EfatAObJj4AHC5hD9ME7lDvkr
GtZYnKkMZVcopydMihaXaF2w+jz8MqShm6iBe9uetl3EakGU4+NrgPqHqKWgIhueSU8hUjD7b5xL
NhgUa0GU/9MSRMdwRiauco9J/aamDAVnfZ/yDsBf7wagNcC/1p0JUGZTVxjp3HYKdN0vumNx7uS6
4xIsQav9Yqe5iaudy9HMNFzrq++SA6YTW3piHBLDR9Dva3GUcEPRYV3CZXkVLvN+OI7edFAepvu+
x9tyviO1kuiUfmEIZpgyDVQWDSmGLzmslgMVB1ok1J9k4rPDA76pZlbxnbcbT/naMJRyM+nTZHAo
kkFukcZh6ZWlT1ANhib+Zyi3/wDnYd1xthd3FUNpy1S2SdpmuOPE7VFULVU8LxHDR2173F8i6DJv
yNdiPRdYSakO4I7BSNtfWnUYY4ZWssRQMQQ4Tbg9RXh/rcZDONgNEJviweOY07/bofG6HCqAlC2G
3JeALAcUgwT4tyjMwdes4FGwFCv5Jn29rX8fxZ3P7vYqkAolHULJEMsQiEKaClgSyQ4ddZe5wyGF
7+2QPZE+DgXUTOhCcppv8YVlAlumB8BtMEIBWoL/xOUx9To3NxIsQIq/p/KjXibmUO4SrbJGPjBv
L5e4P3q1a1nkmFfBhcsmvI6RQoWUAXpbbbxuirxsyE7o6d1rVWsORsByLVtGsJZJ+f+4TJe+JevD
6LPxOKLPNbLS1AyADKjdVwDHdiQHg5GsUcUtT70WS0WCZuJaCUTwiN1ZeGrm+akZe/v2bm4ZBfAs
REEFpJ0IWLbfdzNN+aqWQhUpr3Hq8m98hKmviLe6ZbBuC9osuq4k0WOXc99x1UjG9vCS7mCSe7f4
g9mZI4gjMSfIMR/jNoPQWiC1tCUMszpq9Y+358UV7MxNa5O/k7zBIVPVqV14OSsUkG9+Us7rdtLt
Ahqa1zQAMSBRAMecbKlWchF3mlfaqM74rPZuxtnRTKZJEANMLMB0oD5JxzmTHmNN2vOt4Aas4aJN
/V8ti/x9ZXPAWBzjPIOWdMGeq/d6/dq1rOLWlttcHxdl16OxpHWQQ4ZwKXaGm2HCsvIJ8GHkd1bs
Mjttibu/dVS0TVchaIpr6COvvJbSpeWdRL4I5b0a3sfxs9LHpm5cgLrHcF9MtaSMeoq6IUhbyG1h
BcIxdYLR5B9VU3Q7rz+IBwDFMh5zNr3z6vSoEC40i5pxZGdH8YlHvjdGpzib7Xn6EsiMyztDFA17
y2mCFvFk5F+bfi6clyyPnSFaGH02i5bF2LI5YLHSGBopsypqIZuIRwm+KaVJmqUn2BwePgDsmyHT
5O3OyX6ikdkiNw8xNFmDcAwDpMEz42aSAMOioXA06149SjslF/7CS52NTi9G8rIZCoAtCOhdA0h1
NLC/JARpmlfkDNExJuonyXBu+2eGAIVSkkYySuBxw3MF8lMCVBmVybBDvvDZ4H4tgb4UCGMkV1mL
JZAxpmuVkllF3HYkVzlUnhc2SbyIDeQsj6iwgXHJCfcYFUhN7WR4nccxuW0279gAfPzncOgLwGDk
WSWXkBjt5L3xWJ6BKm1xjnQSPO0+vysRaViqxzgulcr5dCCxNAHqPBa/VKZSnYG4x3JU27Hsuiry
E1ZOv+jaNKoqaERnFzsSPjkncLnT4oi+YbeMO8DmgP16D6kQk8eB0GAkDdcZvALvFT/3+q/aQ7cv
jwBjUzzM12MULLOGP3maXculwk6oy4k8F3AiYfZY9hdRe7htV9uh87qLVJjBYxSY4QZ8f+Ebc1H3
aZZYy/x6W8i2I7oKoWIKuHWyQSKm1UdfUjG0lPnHKPSuIn25LYeldZST6IC3LHQzFsNjpoJ/Ugv/
9vf/S3D8tRAaqlVCH0cQjBDQ2dUODT9W/FGPDXcBXmtyu2ASLf+XtPQqkfYWYlJUwwS9U+8ngMWQ
m3tzmPYtUOEbtDUzhx0ZVkUn3HGRTAv3kZU+CiJIiDNbvctf09k1MI8++kvhMrZ0a7ZgpeD0o4qk
Bg0GLLGlaHZAkBT85kCqtOwee4Z/1yh/MUphE4ckRJGCROul3uj+L6DEzBOjPMWsoBgyEDnLm+5N
Owxro9YCjGxAUlnigf2gx7BgmqitrUdh0ANsIPA4vWpO7bQXvS6pHcZBbedOV02kPAWoK0vOGKGJ
iklGwlG5x0h4eB+eCKA5EPYx+xVeBMlk4Qaz5FLOYwTKbz9nkNsXs1nXLlckpiLGViZc0qT4s2vg
dZWUC6lidUkUcpUQPeVNwWA/PK/X2otl7HNg+rPuSJtdKgp5FwUMIWEFo+U1uVDLHfdxCxzRQSj5
y46MqC6YCx/dXjQTH3RMIGIM3T8bjV0Jp/t+lmnMi1ANoKoXwo9UoMcJCRZm4Auz36FRjTnnvxkI
rqul+4AKEIMsah+GdhYVptDeL8aBl9+DmhWtN3OslRwq/eCByDqlERbWuehJI++06Um1q5dlPzn/
0zFuerGVQMq5aEMfVEMLgQH6OiQ/PZEE39izhyVYO0h5F31Ie36IsIONxp3ytrKMJjwZquRFjca4
l202Jq/Vg/yWVYbVt1w3VqhTgMAZtNKE0yU/TMBD0zr5qAXNrlcCJy76fVp3DDP86Fj6lIyv9pNy
NnKT82McwCxIK4lqBffBc/cquIvdeyVMMi8xH2w2zvQi7QliWuji5R0FxPgPyzSrX0K5H1Ew5rSf
8UtEj4zEpIfEzq3wNICFYLZVP/rGmu7b9OcrgZRHUDBhOOgTVClOlO9iXTxE6KnS58i+7c83c6Wr
GLo5qC76ACRccKv8EIM/rHNB48dKlzaTiZUMOnlZ9FYVJGLuMS46qR/eY7rI4kuTMLDFNrNmwloT
+T0rhdWEMMjqHlungHBDtipAfTUHQk+xoLKtHjib6b43qzSrFVKOBkV7WRdzSJyA0dBKF0MITVE8
VfFl7F4b42spvoj6z7YoGafHcAN0wxAwpOpQIUoiT99a7VyIfhQ8FtzLv9MRytkU7VipWQcpUYqh
i/tCfbz9/e1cSQN9E+jeCF45OdDVgS1TbAA4HwqC+ZvhVd3nDnozHbGz9MfF6bzMExnXnf8iEQQo
QNwlmM/UgUmdoPXRDLXPSnO2hiNoI75gF83wabaTQ+qyrJm4h8+O7CqPWqGkL2qbqJAXSXft2JuN
+FBIlYXXCNsoLY1jKcamCYC3XELJXJV4+tltasKy6QVA+WlZcl/30xMfgBCJcWyb0W4lhHJRXdSK
TdGhsqtyocXli40mhCTbj8mLLqXo7tnnQBARmaCkm57xKpZ+iGvlcuTA1Uaq18DKesnc/jkHHcyE
4UTDe/5efWNyPGyHwJVIyoNlSdBLc4vtJHj6hHQu3NU7oIIyezW3CwwrSZTvMhJ+4uUGsI9lZBmP
FcpC0ePgV4fpXvAEpNwfTzjlFyZjAGtTKYMAz10XANAdChOZkzsDegmVSi+wue/SvXAeMIXB+yML
0YollLKKqVICDjyQeLBSZYsrL10JhJnlnaGmDFv4qIutvMuggh4DPO7I4M/Bvj6pd/JuObcx4nZG
yIrQUAU6S4ZM1sqonEnvQ/BmkLI9d9BPzZH0hwVPSm7GVimagQlg+YNyx8I1YQmlsiUt0XXgnEFo
Vt8XhSugF5FXGQ8grM2k8qC6Aupy00CGwgENtHzMEgbO6uY9b2UAlFMRW/ALpQJOqy86e85UX2qf
y/Q14c4R/3r7lDad8lUUPWAh6SVg7mPofIEokAyIPeG3agncFANbUeyH/Pfb8hjnQ9+zphQ0UNNA
bJs/gRaxSff8xEjWGbtH36xy0KwgxMJRlflPVTwtxY5TUCwyl+FPBt/R/fpPhKExTCq+07uwIlbF
7wbJz7t93TJUYftWvJJB+QdNVKtCWIgu7BV01N7X3xeboN7p78bzsg8uwVuL+ynptmW+f7HOivx9
5TTCLGyLKv8IMqTMUdjZY3eQ3+VH7V4E4f3ox5j4+XpbP1iHRzkNacgAeE3wd8fwxKeHXMMMcvgo
Gl8anaEmLM2nPEUCvqxIJhXScIotzjgII8bSuztZeyjD01hF1u2FsTaTchoGVzfGKOIck+h7ou0H
4SufPt0WsdlestZHym+MhTLzCCPk3abZZfZy6B/yvejUIEYMwAimuuUutETAw5FnWulrcWLNgX6Y
76cc76qt9FWqCvuu1Hr8gnmv7ovjhGLKYg8oA0T2PJq9BJ5aweL2uZvsZ7sDarpwd3sPGNtMN9iX
etIrzQD9GXQv4g69eNR6xsvpZo/hapvpSYtJqKSqIg8FkWh2O8FPveAofwz4DSd2k+Hm/Wa1pVRW
MuUNL00NtnRc8ADdm2nkz/NdmTAcM0sM5WcWMTKEirwHy6GbzkAQR0W4OrZLybADooO3NIRyKn0v
VEotIwCI3GhOc++GwbvWAqEZOAPRN7HFloYsIOptU9dFVSf0kxLdZW30YSO25OWoiWenFDpTn3d1
n5qhOtiiPtnKwqi6bWcIvwTSPdc93g40zM+j6LYcxPLCS/5tLWd9n8rFc30uh7zD90OxNPXxFWMQ
twVsmJEO5hxBB/2Fgn41ShuARJ7UNZo0bW1SLU7bB/VsZdHutpANlftNCKUKShs2bckBcz9R67dY
1r0ynfBu2OqXbPpxW9TGhv0migorld4KEeCTcjsI+yc1ri5C9n5bwvZiZHKPJnzqtI5p3BiCGxF8
EIbyzMdv7XzWld0Q9YyD2V7ILzG0ZolNmKExpCnsrvIF8dJJLLa2rZOHkaBBUFR0FOHJhXcV9OU4
Qgm1FmI70gMzwIjqVL9JMkvKhhcAUfpVCqXA+hD35dgJoIJDpOq99DS6xRmVG+/2obAWQ90kgXrc
6qnKZzaI501AEVpDNJuGzILK2BYDqnnQYhNeTGrPgGOS56CazNCpuu8wAxrc5RwrD2TIkMnfV+fS
ckpTBt2c2WBkdVEccrUHPjGjL8DFJsQjYMrgc7NjAuWR6EK5axzUr6XJlOE03ZRPaoGlgSqDwI3h
7QBt6CbJOVObnXNuqfdaHJ2UdUMe5kuf2VITyvtS45/DIer+SCuua6JSsYZrRCUedfDTzO2+ENRX
3li8dA4ZCSb5rbe2jsrG8CRQqKmmp3aZACNXl8yG11+qUrhPMoSeSGaI20pL1kdFuwaOV+O0S9rM
FnpT/qjRDL7xvVPMfFc4gD5iceFttQD8JpA24hi5XpY3mT3vR2d5AqMuaszLvbTPn8gTaHBGw8uf
2POvk6PxzOepG2o+mDJbLwKHj0FDNgXi0UgMRorHUEOFWMXK2FJ1TiotybEyrnPnZXGVMHVuL2Wr
nvbb7pHfsJKRKLOWphGOizRZEcTtzpxdvPafWHVX5jlRriNORGWu0zG31W/CjpTTFnPozK4CNgvX
fLxWZ7Up/EG7zm/roz2HoQE0peoR3eunfEnsmUnyx9R4ylsIqS4ZdStm9miNqNUJ5uTHXmaS/ozC
Y81KMcz5E2Q5+MuFLIGwIpicuQusspjMbgbKgNGd+Khi6cd2iLzqOuU+irbnW1GrAertBl7uFI94
VgkqU7N64LKTNyNjt+ClD0HzlBy1J4Z2Ep244bzoFsCiaxbUS7LMViLwhy2lKeD+n3vh4Mum/EYe
CHg/s0CVwJDLWDU9GoTiTZhJElZNEMal98ktdqKV+0gU3OqAuiHA1FHlFl1sALPReCuFWwUfujmQ
y5B/RnOCT4ej1YYuZ/S20R2L8vn2IllrpLxLZ5Sl3mOI0K67Y8z5aX4wQOrYiy8C6tyaYYrsDkHi
im8dJ+VsUjRc9Em2wKEpZrMjnDiN36HLDS0A2EeG6m7qjiAK+AcTziKN7GZUvWQILc5QLO8EPL3o
vq65t7dw00GvRFCJXVhprR5IYm5rjR81jxoLSXNTFVbfp45I7Y1UDQIttRM0Lik7VZrB/LTPsomh
76ytos4F99FFH0oDclpfUvdD6osq4y666bdWSyE/YRVn+g4QLG2DxFGMXoVE89SpMpMC963Mwr3L
vn0urPVQTh/8Vb0GG0KA5o5R9JVYz7C7LWILIQK30qt6UV5/6MtyMlC0s7Xe1PeCL39t8KgAoDhA
7j1o7wxpRJM+WY6IV1mwqAsKWrp/374pKZV44tTU7j4mxGqvBQOBo5uqO8MBLo//Uhzl9cOo5JJQ
QutaZ6dnUuk1HoJja3Oe6ocX1rjBdgD9tTi8kf6+OKVuhFEqebzhOUC/tRK4PNCcDY7uzge8dDHB
hDfVg7w3KzogMCSZ2sw4UjsujAvgsVszsGm1zsTUZ27KO/mxPkY+cKp7Wz/XOSNt3LTmlVgq4Y+U
qjJ6sNTYXPA9FZ5wdR64warnl9uHty0GdHWapqLQRI8UKVXSq3HZFXarn/XIbyt0sbX21IwMI9t6
E9BBmP5LELWNi9YoE0gPkOlfdA+MiU70leCoac6IZihnscj0bHAWvhp3f+Tar5LpQY5SDYS8aHCn
ERogssQXqY5RqWfcZIjT+2RyKyGUc2+7AFMZDYKVyO9kAHBErFf7bTX8tX8G5d25vql6HQ7QFvP3
TnIyPjO5gTEGwlAGGjebq4aq0nSw2YQLylmtKdS9NU7vcVYzQghrtyj/PjdVCfZu3NDTWTJLfZek
rO3adhOrAyFrXYWQOJ4WbW6Q+g7uAEoirMlRHnpXdEs3eGA6CbL7t46f0u6yqwpebnE9J9xmSFV2
cnxunPSJsNqAdfFLVDD0jaUOlHuY5iYQJBV2G8kvydKZvWwlEqvixTom2rGnuiFKZZPZXOgsQO1i
cg/d3jaMmv9+SIEk6HGvQ6mlywd67yVwFxBjTQ557MksJijgZmDUNNAaqB/o+9SCurRBFXTqUruH
LycN+TGQRWJL8zK/YqKKbAf9qzSDkra0/SQ2GhIlMos3n5dDammQhSHpZ213241vntQvUSK9kWFi
dKnMk5NqMcr7TQsebn9/+z6+EkDVTRqsRZhkJEnqc2er+/iALufYjT3+LXzvrNQtF3bv5u3Twgvq
79rBhyOKlAEpUdrThwkb58VTcQHoALjJGnnaAqIFKNQ/uiHylIMdpyJflAZbGM9m/jLZrVUVZvMF
k12dA5FWYWXg2iCEEKxH6023u5JMDnflqqZ26adpnNDZrKVmiaRiAoeI8q5lPxiHyNpQ2u3OnRZX
IVKned/tWg/1ZfmpfwXGLkoPIEvOXm/L2/RRq3VRLrjhgfKchcicMmPXg2q9C87a/EfltZUQyvOK
TReXUYqqvBE99MFbDzqUwP9366B8rVJIXVelUmIvNRdbiaGX1swPgjUIpWT/O1GUy+CEJORGzEvY
gXEuBwAuTHe8wZCx9eS+1nS6EQ/V6UDiloFU8fKH1ClPGC89RySTdlo7ferhg3HJJuM16MiuD9od
S+EZivHhOFcKrwRinqShkdtN9N3ofkbjszz8WQKgI6MVVAwoKTRyDz9FZaAqCpTdU5FwCmjGI4Mg
Ekbz/4c+cxKpPiUAK2mUGrYSMKTqHo8AiSxYKfcO5nMVwMu47mPoxV+C/Yg+y4gz/0BdVlIpzYza
MWlTEVI5Iz/JXLlPUuW+MkRGdNlOpnRghmpoSlUMukNhwIR3K2OEHnegweYwV1ae8E78QXIaOcrd
7UVtxrKVMMrtq0YijtNYFbbM1dY8nGXt620Bm+q3EkB5erHShk6LkAXIfGEWyw9e/aED2Pm2EOae
UV49i9DWMuZlYSsXFHqdxU8tDOxi1JQM/jE72Yl+fda/6wlRrl3VezUflTK1q1eCdlxb4V46FHZp
Db7gzW5zHu4xhGQza64suZSPB5y5Kuago/l44iP0fPmzWpkT+MQ6JzDnXeOFNjpofoTdv91fyuKU
KUuXSIVOZkfdk53SSy3+Uu6Uj8yRBazH0knK0OSgK9AHj8iZ4jUC5UFWe+Z2frXSScrxl1oky/mE
1TSvnU0QlmOntGJvvvR29IAZGa9mPM4yjIAe+a/rWqpnGQc3yqrfLH8pQ+NlOauLZathH31AYGQA
rwQaGOlSlNwbyZhKWJfsEfrGdB86wVNtk/ff7D60yx+3rW57VVdx1DkNOWpiDU9ufcJdGXzTFouL
3m6L+C9HdZVBHZUAsM16rFHuauzA6y6xMyVW/Ezo+wQHE0XOWLIxAMg3P5v3PzI/Fb0WIzSMRkzx
kHMU3KI3S09zpBbvCuEOyB5QeW1XnUs3uq99447VIXd7UyW6Nr6UOuoCKgooeGhwpRDlNlk9FCkT
ip4lh3L8XJ3MVRAXJC8hs5SABEB5SHsAWgSeUDBKeR84rIFplkgqFPRS1y54vIfbHA9BdQzRUCzX
j7cVZtNF4qGNkOmhvUqlHFWRhwE4C+CaBWMvBGZT78O+NIf2Rej/JLBdJdHz7UkdJmHDYwMjIHda
CxfWpzmUeTss+IDhPrbreStZ1GFpHHyvXkEWwSKavfh78d7CacXP+lMBuOgdeJMeQ8xZVM/MWEcO
5ZMxrERThzYnahVF+QTX9QGDBGAW3kwxBCS64rGxRp+F6L/p/FfyqEguyWic1BIFAAGCcJ655pKm
IyOasUQQPV1lxEVTLvGQSqk9La7IH1L+4bYObur5aglUmNbEumwMuU3tIBAOc9DcN4Pg1xPrEr3V
SwtA2F+6TpNnVaHBF5E0pIDsR7kckP1klE9z+1Ni62BT2U9WeFeTLNyJ9sMpOHOMshjD1jTK/wdK
1qvDjJKBJDs5j5fn4jCM76nwxrUD48hYW0qFgdmY6mxC2cVOlLe5+DHHd2CyY8jYrAxct5PG813S
ritrHtfBpNlV3D1ABa3Q+KEKqf2v1INGT9OMYRFHFSFNawbg52t+2j0tI+/flsI4HF38Xcl7lPri
QcYD5Vy8l8V+EsB1O3yp1Z9zOTE27mMG5DcfoRoCLn0SaULWyX9/l5WkUzsFSi9honuJzd5SPaSJ
+97r/OglvFdtlCOKxQKO+SkAnH/oskakPp3ch3zAAgAyXcTTMVUvU6QxwgWAlwAi7KZlBqbit6F+
7kLGln5ORig51J4acRILbbNIoMM5Rne4YgKhCv3Q7622m1/J8yKoaRhcDp98FSWScr9ZEAZVpMxg
C47Hi5bIbi9w97c1hbksyuXW4dQlQ49lIR2O7H+IQ7mHfDQr8OI98HZ5YY2tfMqxqHVRPjhsZ16K
W1H6/yKMfDIDSg7li3NjHBYpF8Bffq/uW0CmSLZoAaoF6Y4M2AH9NfGDL2zEws1jU0URxRBMzoq0
jU8hL058MqH+Ub90GnoIGRNmHyb1yeRWAihV7A3dyOQIAhrbuMxAJ+Ut0WmdU2mCwMhaXPIII+FB
unsitabGJ3WmysSleHD6wJReYnQJGZ6I/3XoDe0PrKrT5xlNsvGrH0gpbttqSp4RW/n75bh9Tr9L
ruTrOxn5Sh2hypvboduMFkOZyXdvbQylzEE7p1pWYGOES3Bf3KHn0OQcwUuH/wzSMxOk7aNWVEPU
VJ5X6QbYqNX4VKohEK3QIhiO07PhIgCjA9HUH6U9cQssWrNP0fBjb68iqSR3Usa47TFta0naDyM4
1PWTwTF8nbTpU1HM+2dZlE9X+cgYgWgPA/2mvfFO+S17zK3GJ8ZDaiwAtbHCB8lW/AT/v7iTUK5P
cHee/grvCLX5bEYn1U3RtD2iLMHagM+vPdQOUPmAxo/l2KYDcR+ksa8/dT5BERl3bBQRxmbTXbOw
7Z7LVGw2UJNR/zOXYr8ULCTczw8iZEFEgXjMoCgarUUTgrU2h5BCEIOGHdC1be2QPBpWb5jLPr4j
rwYYhj39v8ehiFxd1DEmKBqiTM9xKOPc82iRBGqOdFTCr1X+yKuM+LLpglciKFdfdXMqDlkjWVob
To6oAfWwBwDvURviyq0Re9xE1vkdww9sS0UFVVd5/IvuxuzndOKbEhsK3rqPIt1f3Y/cIgAXfzPs
zDZhw27ZfNjE835yQPpVMKWaRpwD6ZucZHJsjv053itO8aKbCmA82HHmM17hx/n9kka3YcbKLPJF
0EkgBSSTdKQBn0Dag0ga5bnczh/Z5fdNg7gukO7AxIsJyiM8RMbx4hiDaiLQ+UE7OLdPkCWGinDT
onRt0WAfy7Ax+ep7QtAyDYZusoRQUaruBKPOWvgRESATqvHQyjFmPBnBejs/Xu0YFZMkLRqUOMZS
GlRukSHHdgaQBFTBRSd1uHNnhrv8WL6NLnpZvOokfL29k58vipSSkF1YXXiFqlMUrsOJAVW8/E44
8go7sQHP6xHYZvJM83+kXWdv3EgS/UUEmpn8yjgzmlFO1hfCK9nMOfPX32stzqJa3Om194A74GBg
SsWuqq6u8J55ygHWQJGvserPbc5vXpEr/ZkkjKSTGEgGgsyiYkQ5RYWpl73zOm6KQK8EkOUq0VWD
uRLHMVeKOMdBltVbGD+gyHT+9792GOg3XAlg3Houyn6oFegwH+j0RHio3NmbHYAU4Dh5RcCvldzP
0tglq9loqrGm6nReh248PS7T1d3GNcG6if4xJ1pyvh47tZWK4G4kMgy0aiqrnC+7nJNO8AQwzlwp
pJ/SEV+vFIxrsQwcWQo4J7SZsHwcEDuzJfVyo2tURL3MvjRVnjS1D+DeeBIzibP9sRk1TE1Ds1NS
VODjfPanJp5GYTZp0E0sNGAk6S1oI4tjcJuJ7EoI86jFPTIlIqlxgR0AfIuXZn6iTS0TTS3KucEz
ue0T+tCJOaFIEiYxNGACcX8bg4l3cs/rw/tmTKRNZyDWL+AcswtyVzQXRXaYMdh5XsaWDhgoJzgV
01BklnWxTePGwLg54txoXjZB6IP7h1OK3RChmqJkigg1lKGNCQNCoZExmxV4iq5dGGbgD7Jun9fi
a7VXMzWwL2CE2TAJoEIY88pluUhibO+Cc8fw+13tUrCn0B2s3htBWJ89iTcU4qbyDd7G1tZN9Uk0
YwVamZVTGcCJigzFHMwJKDcvpiVjuQLYQbNd7NI9EEeBDEgn7fj4nFtx75N8xkqkkTRSnFEreaYQ
BZT1MSNW4I1evW+vshNvZ2cjaHySR497dTOSoekyuUcZIhJ/GsBnUvCqyew84sx6bpVYIAdGaRg4
1y8VskVXF9x5yIHBOqGAYDXc9f6wU5v3LjWM6UbY88rDW28kTcF6EK2KiYDMZG5dTY4j0ibQLelt
CsiU+4Gn9bS7g5UO3jN4w70/CWPuX61VQavUI1otZLLK7HExLknJyaM2UvpPMpgnaRgWgwj8RDx7
hW91dd2QhyK9zoTLWudkhVtZtaaYGOdH+UbVEOU/m8UYYVUbpU4cV2TNkU0v/GmnyVZxEcIlXpEu
AvDz39CkUxWYx8MnwYz9iy24hxoJdpIck8Gi3CTkvbIPqu9T6C++cdWCSnnyU4/3pN48wJXKjCfE
ih4MpED8N+NjrTlqcRnVnByNJ4L++8rZhDEOTbygZXscvifDT2FAifYHJ3byZDBGb5advGQ91JD8
6L5/fK/1YTAj9lvgSFigEQAAB+/q5B0aY/tYSc5TAAnj0zXPmfEqJ4dmfMyC3qnA25yknK+4lYl+
shHGDeJxjLGyriNm7UVPwqxLLli0+KF50aH/Fxve9JOds0nmyhs6rQvjGG4XHXs3sYGZBEz3Evze
Lfq39wq2KTM39nib+VsVkbWaX5KsKjblooLY6VU6qF56iLCSpiIFplQiNPFObkxHRdOTY0HUxc6o
yz5v8wqswxMN1RThLbLzm8hJgbFI6e4x/uLzEop/OE5ZRaFNBajx+3dYeUU+yUQYaYWajs7pHkC9
UawdHVpE+xf1Apo1ftXuQxpjPCRexDguoB1dnxQxumTepkfBz73Q411AG6kSDvBDFGM3OckbLasg
qu9imwQvmsl5tWxnCx8S3rOZ1acTEqEXZ+oJxommyIVD5740S3uleAeFzWsz/cO18EujL9hk1UIA
0ASNmufwkja4cIWfYj/Y63bjtvsaDRqLl6F8XQOn2eBKSeYuqjsS5YOk4dabG6ueb7O+toTcMwgA
K/qDogOhJrDQJz/vBpzDY5HLxG4UMqnGpyVy42kYkI3ClHPLbodqnaD4KOM/bPu4KJe8r3O0tkbp
GbtZlhL5Rcs9M/p5vhr8LykGY4VKsagR4EogxZZf/6YgGA6zR9sP/wKifDt4/JLGPqQDRU7MBIsP
9iRicL/1px3Zh0fzpF3RPkDm8wDfOd+QXSIawEkxA0oItdXoAZxpg0KslpcNbZvCh05MyAhzPSD6
jAZHnd0pxmQJaOeeN7bNxM78vwTAvuAMV34caUZrLBKSR0OOTkQYLCMSdoaZuk3Yes3Cswl65P9s
Egq76hDIiqGGMTyqTNoLI2y8Qon9pE7supcB0B1aHWlsfRx+d8/23ZE/tGRyu6WWxFikoVeeuruh
KXdxldyOcW3p0eQOxp9lWx/imITO1KumNSXksHrwkoiXy/iy1JzmNO9DUutcnZuSx6CTDNDjk0Lx
2kgXSyN3SqVddn1nCYFxEtrU7QoexzfPWpgUD13VcYjAj4bpjDsF+XiWPjfz1bi8Kr+NRcmcGJPY
BUqozTlmN22zvJlb4BFfZZV93vS3+qQI7x/HxHiXYlRN3NG6y2jnl8VxdFUvPvSjBQLmS+HUPQKp
4qTuSx4f4Xuh4pwTMHFxkrOkwt73+4uUHCjbVu8GAALHNoRTXAC/3ukrNDDHI6UyU+/Pa30+pCjs
UoRAMQAzAg/UJvXKUMujQEbnvIjtrPXXd2VnQrDzMChzDP0a43sU3NRBhcr7m9rxJpN4qjDXs9qb
sdDgsWgDlMJWB9NXm/Z356w+m+F7GrRys1LUjMhckAkv5pUyH3LjZ5c8YfdGqjROIKbGdsYo3ssY
K0lC0odLiREb26heI7C9LdJpRlsguVYaTxZ5DxneETHhY6nmJAUFKMaGXor9fGgxoUTZJ/wmtCoX
70Nf2YHp1OeVKngu9/7vKy21Usl00tCU4GCgJYMq1ztiqmO8if50wAna5RW/tsUzFCaYEA1ArSr4
f1ECumqSe5EHKXg+FVDeq4orrYpmGDGOgmDVRIolKFdtEXkdSThuxZPChA1UcMMEo4y4O/OfZfqY
dLfKwjF3zodis/pw7IkUqlAkrZM9NuatKe9254MDRws2ka9UtdfnAh5V50AxSNpKssdcMsFguvDi
A+e2YsGGp8KYSE3zzzwRXaEkVtfXT00+2jX+f6t+/33FVMzdKIqK7SGV7RuZwTACMASKVVO/iySg
5kco+2U85Pyt77cWwyRs+iRpwVSOGO5pZEsarsa5dMSEk11shYe1ECaymk3Rj32MvDOrTmrr5C1B
c2+vTK/nP9mWua3FMGkZcGKAWDBDF1nCRLCku1MmcjI/nib0T1i5ZqnVUmhQGzDrG3m+VdDO04lF
upATvjcfxCrSV8BXK6qqvA/1rASp9TCZcRHQoSuKmpj7lCoRk16BVYK0VnODH+e/3eaLeC2QCWpC
JGmRGeL2q11y6I7ifrQB6+vlD41uFT/rvXGR3smclbVN41spyWRMjabKUTiosIum9tR58oQ23A9i
9QeRbq0aE+kkYCUHWoUcRVl6y4yv0EAHQvj+/AfctIwPXdjFIAQdNQ1rE/0OcJq22eUEOPol9Mqe
8802q0wrbRTGY00ZY78ifWIl+2HfPgCYDEjLpm94xAod3quUZxYK47pgtFTDEAwNtnaiCa24C091
YtGBSwwB+8I9b0qW9xkZH+4ipU9U2r8elMQyc28kP4flKq3986fF1Ytx5FTI87DrYXqSX152pdU+
UuWMfQCuiz4EFR9gVeyJc3Yce2eBPUlvZHE70fQPO66Z0VtqtLi1yUOa2oyDMnZmiCKassE+wtF0
KxowQiIrWggIhaWnTFY5ffN/iE8fMhi7MEgV13pLv9+NcKV6rW84ZC88zO/sgvqeZ4fbX+5DHGMW
MRBsO41OniUYVMx3OeCDCKcfvNnZQz/v12djTEIw1VLNioF2LJvj9JZ5kUcXxchzeyyd/Cp0ak7u
8l56Y5P0tUSq9SrIK9mg9tgfwG1yRx9srd2egA9ph67hTAfjinjEIZhJCezUymwUev/NBuymsaBM
ohkycIxMFgLDBBlelU9IZlsXVUmKb5CeTBfIKA5x1AOqhjse6MbmWYIOkiiyqOggAPystRAIptAu
iJSohlomOt/9WHtVyjtOaoFfPu5KDBMnYymLq1bEs5H4f9MNUzjbck8ZS0Nu42izx0E5Lv+vFOMP
OsZU4qRCVB686Lq80HGgQO69Cx+qXXokXvCMDTafj8LP+5aMXyQYY4rGFGLH+rI03zTixCInEd00
kJVmrFt0JAtmjSZveXOojOCU9bxG2GbQR5aDAp4BS2STnd5U2x4M7HiKTCArKJcHeYiuDbm9qIBz
xAn822ZhGJhoB4A3YR/GWZLPc5vINPAvnuzRXW9MPd8TsFwIXAytrXk9gCV8SGM8nIDNXqkUBWbx
GtzQoc7uuraXJ6AOvM2v+kE+SA5Agz1y0e9AkeXz+pnbMW0ln375VYQpMGXV6CK+7Ij2M530zrzS
NvZ06zawplNx4m18bxvkh8JMGplN1QDQMA1ppLTPeq9sbmqFMzzA/ahM2hh17STSIQzMtXTH+XS/
7MTLFoMl1c64Tm3Zz/eiDRIYAGXvE1+MeanDtrV+qMikk/EwtqZWibSLarzQ/YzyoKPSR76Jfpzb
2SWl8TVcHtsRT2v2MZ1gQbVUJ3xZ7TSZVnOcD/UjbftFnvKWPcbHHhTJoq89F+5s9bvYUzkJLudk
2Zd2jTBTSSUcp8bQUn4Kp6eAt0rEE8EE0aUCzmegoQqN7MKqxydc8wl39YsTANh+mCJgDSCYZfV9
Pn9xKCt84IR+uadT5LzeN08jJnjqZlzOcg5TLYQrrD5aivrWNzzMDI5BvtOKrpycyLkyapiaBJHH
a4wqG3oeapdac8cbKuMJYqLJMODilmQUFVU1tsLwrsbKbYJR/Hmxz0dpGiW+3N0alicMCehmOvuY
wvhuEE20qpyFi1Uts9V0x3J+QwMTYKCcG4FGi3OymDxh1MQeQxEwur7VrYDstD7BqsbVLF81dWot
dcGRt2kSK90YI29zvKliGXmJiHxrDu0kuZt5DarNOxuDxwBPBS62SJgonGh4VQsKDioQrmfx2ESc
zHX7m/36fbZCSTIswNSgx7DbGmCiGXYV0n0iPE8L2Wd1Zqc577lBc8Kvh/RLIFt7C3UBM6YLTByw
hEfarZf9et/5/Nru9ul8CGISqiUVxxRblKq9pKBbQRJc3mfif/t6EhMUTD3s9D4caEPjqpxODagq
u3avDm9m97IonDfn+6+d+3RU41V0SMZQHIQIjwztpMwA+B4cHVttlHM09ekATr6nYzGTbViiOzyW
QHlqwRnL2zDfDB0fFskO9GZCKqZhCY8uzadBvJ3z2dGzx5Jw8W3oAZ1TlzF9HS1YfVKRri53k9ft
5YvhQkLj/n1OwAsd4f58pOJ4mkQ9ZfV1BTGeM5m+g2UZra9DFnJuXd7vM8mGGA55kyhokZL8Z9Ze
JsQ9//dvpxUfB8MSmnR61wVDDQVaV/oJtMWd5ozP+i0Wa5EZpyAEAvQiUopdb2HhRbbA5MQDE9lO
Uld/AhOBazGp0p6WATuvB4AJwDmvOvwZ1CQXt8Q8k8k5tPdc6YyRsLReRriE7UCz1OAh8OPd36uH
46k+qZfjK02N6yvxhUJOzjtyy5O+2bXCOub/o7PMxJgEq0lqjqK/DVSaKwPPAsymvWhIXeP9fCU9
L8gfw8j6o2LrSiq1tJWlaoOm99qMp6JQfGsIdiliK8dG3Xlz2n4Hr6Qw0aarx0GSTMS2Hl3o6Xry
jAOwix3ai0Z6fiWcsksVuJe/DVaMxur6kzKZCWB2hGlOUB8Kq8tW+FFPFw1vIJUTwWQmsERTM+d4
qeIpJef2XN3GWW5VwWWecua1tktrdIsTU8sgsGSnqboyT6RcgXnQBVLtENktcOO6Hab13eWhsHlN
1M0bbyWOiTBDIJdtraAoqbejFemLVcaFlZk8y9gMZB9iWEyOAB1pnYCxzZ6KwZpG7LAnvHULjibs
qr6mNEtHQpyQKkZWE6PaI6Z+N96cN3GeIkz+VsYAvRdptg3uyEI9pZN3/vc3C/xYH0bWZmKLV2HH
SDUxi5KuwPljXwxvdrCCgOpEsep96RU+D9t365uthTH3lxiPDUizWjTK0f8Ls9caNOSFxFNp65th
4B9A/ir+R9WZqEAEMKokKPzYjWnlYDWldwvY428nmxKMIMRjjfL8V+RJZAJCL5LMrLoCEV71BvKd
9D/P//7mas9aJSYcyEYXSUaBD7eESKmi6+Jo3o+2cqjAfQzVcqt/DUH08A6baXCU2wwRa+HMqZGq
0OWwgqVPoascTFSqQ7QIQXimPSO6okEYuOfVpUGAvTDXApkgEWAEQe4oeImSXwjGNy1pLB096aAB
qojxWHYnIO7wrpKtTG4lk40YcV7VYd6gIxm8yGCtNzCEiT0zctc7+XXmhp5ye17Hbcf7sFI2fsTL
bGABHaVw9WpwMKfuGnvh+2T3dHBqx4OA3HS8lTAmjIx4NQ1LgCNsK2Ah9SIaGrkl6q1/XqlNMWD3
EzGQLgNEjTm4UAfrYhzDTHszDK2SjLdLh+3knAdNv/3xPgR9OS3QLhZFC4dTfMMnLu4sX7DbZ7pS
gNfE/XmtNlNGbSWNSRn7HOutKoaR7SC10sf3NV6gE4l+hEm70fk3a1GbAWUlkTmvNNGwGUX1C7PF
zRrNy7uWEyZ5Ipi8MBTboW47PF1i4bKoHg3ebvB22FjpQP+AVQpodEU160qFq/7KpFxP3R6gbCdy
Vfd2C4gB/jbypvVhNFUHIAW2NVlyNVkcMy2iM0adml5pOoBH0tmN9ZmXMtHj/hKeVnKYeJhXZoEG
PxRT/P473Y+jPfHlka428rpX2x9xJYvxqKRoywhxj8LSTGAtkHfdReAF9zrsjuJioYh03tY53/DL
9kzdzFU7Iz+rim9SdhnoDznhzGnRz3Pm87GLMuYYzaksQUSUBX46ToAdCiNn6uLKCoPpIKTKTgxG
zqFtWrtp6ipWGjE1yw68d0OVxIGAGlI+qC5oQFytl9zzn45e8l/1+hDBHJWuaYY+0iFIcEC62Fs+
jhHZNXN4KWnfz0t6r1/8s6gvlAxqUghttECUBBgbCSCc0V7eN6U1+70re6Mv/iW4/bfFV/3wzXz8
ey2I4jWB552THJz/rmAy+uzksTAaQjqiYjAWXWYLofCSzbxC/T84wf+/rMgO3rdxXg9mgx4uusau
7tV+ADKh1uudv7HT0qfzn3f7dvllLCLLMtBIeVAYWOayC3xSlxavpNFC4NpnbvbA3/44bzgiYQJl
JEdVLVRQT51fs6C0yHItpy7gLB2OXps5zkov6vyriCyPahboNca88BqnQL91dh05co5RL90vnV55
4JOMb24TayuZVPmVzFkQwP2dIIAZ2Shasto54VTblRQeQxBetXL60kT5BciT0z65yEqNozPPPpnE
WSuibEhbWv9O1H2epbta+JO9grWGzHWQTFKuCSNKHfpYO0Bgt3QAz+QmNqZNwBruzp/hlj7AaRYN
XcScJt7lnz9nYRhBVZbwt6y5l2IMYQEu7LyETW9bi2BOTB6FIm/CHOZo9W5+KTvhAVxMlEb53+3u
0yNgg9laHnNExMhlvaS7T6NqiYAM630ZEz6Bo6NYrL7Mz02DQYrCHXcRD/SN9zGZkxuKIpDCBQlD
nvmp/NpEvP4/TwBzJZTTWBNCu5hRlVyXfX0BFHbecXFksAMuetItqSAhtc+O1dG0FLs8LDvTVm/C
e8MC64uj8MZFt+LV6sB0JuY385CpwQIb1JW+cXsp7XdKoGpWkCxAASJL4Zy3yM2q8Vogkw0Xski0
UYeHmTv1rsVeoYrJew2TS4IdeL0HUAtff6gedfDOBle0oNlzvG7zRlj/BYzbKYkwBHUOG6W7zOGu
9bV961HKGeSx3BrZZllTF2UFrygwpavsB9aGBjsodLxHetGvNDzyc195My8SZ7KCwiqPmO6xtKe2
tXk5+6YrrgQzH9rMW6nQBFoMrKtdqMyXk6DuU930pnmxMOb3eP5gt5LNtZ7MV22CadK6Ee6hhuZl
uxCIiU5N9tu03CjXIlxi+oRgOMWUqQetrqBUNUO9ooNvc3jqhR/NctVLnIxs85pbyWAnV6O6z02t
gYEs490oXwjhrShgzX28m4b7QrvB4JRlqtdCxpG7/QV/qaYwX7AtF72Yalxv5TzZsoJDwpxuxUnY
N/394/spzPeLRnNo1AYRRon3nerXKXEi2Z9AvXzeHLat70MZJj0p40HNUwAxIK6M2BPZpeI3cQwt
vQONFZeAnqcU/feVUciZOIAvC18uA+uyvPyVgQQmHEyrlHiXAO+MmPstJMMIrBU41SJoh1Cf/Loq
j6nIm2XejlGrY2Jus7TozTGUYOaLaKl3xT4FxKZ0rXVA8ybHeaf8wZrF2uKZuy0JRCAC0JIShlgP
wULsIE4eALXilZrK6SpzviALpdkIugJGA8TDLB9sTfK1BiSfnXfe+jgGoTK3mgpe3m4KcavF5lMc
eroY203mt/n+v4lhQuwUV02DVz2MHIRO9cuoCk6TXoD22/0DOaiCgF1RlvQvZBRqFFYlJhKR+IpA
OBjQVDV1J510Ryhk/7+JYlyJiNI4ZhKeS9Ey2omU7EYxuMuS0pZNXrti0xJWWjG+1I8wNGAvQVR7
iKN9ht0/fbg5rw5PBuNHTZ9UwBzEl6sB/yuEVqDvzJozVbgZ6lZ6MM7TZGq4RDQx1KCBGTwoY0Xp
3i2hOpbhb7Ov0fvvQxi7NWvoqZ7Sgq1dlhfJ8GMo/aLjlFc4+rBbs0U2602VovArTk+RUtqaYNpE
OEXRTq2Iff58Nrcp1vowLqSVchi9b+EVz9MraMNsOphY+vIloBUBOnagAwS8ztXmYMtaKHPTJmkb
A0SSpkZW/L0DwhiwSwGaGl4AeOVJ2Q/25NJmiOnkXnxVOoBGccw94ZgNvWm/PJVWJ8ncxMmM+tJQ
4ST7bCdF1+ryfP7Tbps+ljgQL94J2T5fimZBRr2lq3PG6GRzYsnxLueRklDT/qrDhwwmWmANqxSx
iYBk3vgO5GB5uoiiymqwlKDuavmhlf4od5d+CWTZk3VU79PEwEX1N3QN2DFHbDGNgPLo/PGJS31N
DeGMfiwyclyE4JgBU72tnHrsMNGXLEXgohsOmWs6vJnPzWtrpR090lUeE05NnaQjCptR9CDoJyMs
LHHchxyf2za8j2/IHJo+ACNzAmCyrbSlrcztrRwId//J9lgkVjUhs2rS2aZeUyzdMECnMVtT1rr/
TQwT3YWwm4p5wffCFjnIVeRdkLV+20aca377zbo6FybCK2apDgmdIaSz8OIx8MmJTk/rgJImXgYq
nJ7GCE90Ize4xGw3R03OgbELvY2qS1IlYM7UIKUbxsOuCHnDYpxgwWLWaEo/l9IMDSPAF2UEKHf1
ddzx8Ew54cJkgn0Um+kyDpAS5BMS9Jtw8NP5udTequnQLzuh56G88NRiAj3S9UQ2DVzNFXYCCRrs
2c9Etc4bITWyMzGC7UbUczurC5gsgP2PVkGgHbWqvcnM8mFsgKylEU/LJU5Ww4kTJlV7FSf02Bjl
ukHLQBB/pNVthfQ2i0+z+EevnQ+7N9lIEWuNHolw41B4KoYfmv6XNryd/3o822aSwAGQO4JkUNuu
LtCgKorb87/PswAmRGCRRw/UBCFiWSZLbJ8KcbKlyv1vQpj4oJdYhRcGCJGDQx1fJ4srCP55EZtY
Lfqvs8DA0+czX9pwlM0OH0ryRQ+0AGCXaK3ykXKDThdyaA1W4y6GTfsaxcOgczTcfpCuxDMvqqpe
Cq3taAgEErHuLTtp34JUEGuVaNL/0fIR9vsgzzQIHjaM35ZCLi91DsPrHKj4LO8iR70MvCKzRDu0
8zv9mnvV09jz1Y0/RDK2DugMUmsznozN++wU3aXM7Q5IIBRrmwvoxpPGmL0MLHYYpvg+yOkpyD9b
VD5pKTDFiiGXh2XbCT50Y5wA021RqFCwq/lAbMXWO2vagdgnP8qH/lh6AhqO2ovK8ezNYC8TTUfp
U8HrlHEKMdfkyaT1RwVzsq1vuqMXgfT9TzBL8ST+vxj2QaSWZOpltQbryPBsRK9CjvEEvXY43rf5
JlpJYcx/wFSdVJtQpnWja8VO3dzPwMgeOB24Ev+GTjRs4Rvv/tqcVllrR+1oFenLJCkqkS6bL1fC
XXAoweapXdOEd0Rr0ZF2/HH7TVtZacq4nhB0ywB+UdzR05W2PLfSUU04JSDex6R3wkopVZCiTsgg
Ii2wn1N6etLi9Ey7mwVc0hzcDZ4wqu9KmChgmSmiZkhX2mVsztdRYYXdRVdc1qp/3ky2v50iigRT
HgSbLJ9lNXG1VEYGr26SYyb+NRU/5p7XsNmOxPKHEKrwSqFaIYuZAmQQ8MAGaLaXXej3nmhDKEYC
uAZIDftLWFxJY0JHtJRBWdHUl9LJClZ6CJxX1Z+PZMfbad8+qA+9mHhBUrNsiEELg73qqAQkO+0+
BosxYAF3ccM5Kd5XZIfOTC1QO6B44jq96Y6tlTnGdYxVluyWjpTy7rPNfO3jI7LjgZJZS5EyQZhq
gqiR7IRo2Y2BH0m8XJRjgCzhX02UjgBZEIkItuJLQ3iqEsFWlZC3VLWZ88o6etZAizZFlfHgRJ/z
AKM5qEKBWexa3Rnfml3gaPfjde/Ftor1h/wqAfZAVFvDtz/xsQ/RjD/P4TgEJBiRGiQv6JN06vPC
Q8HYXLPQV+oxfjxW46IuIUon06tYWuZ9C1Q8HQouOkDJqp9FbSte4o5cSLztwtRKMOPbQhf3fdnS
LAsPzfoy84Jv1W58jQ86sP8Fe7BHBzvCduxg6fuycVLPdMS9xEmZt6314wszLi92OniPhxaPJsC4
Z+NbGX6vMn/hZbTbtvohhvH3rIz7MBjxbqrjUyN+zzRPTnmgotQOv0avXzLYCbi6UEbU6OF4eRDe
C2FwJMvP8+b4Dzf0hwgmM5iTbgBxIsKxctPjvxS8IXSBB+x1Dfhx6Qgrd4RqO1J+iGSSAiGNS+C3
wEqmzA5/Ui72adcFIGYDWuNg0ww5u6GJeeaHT+e15ZwZO7GyaGGsZxPaUlU3ebEU74tRdoVGtc+L
4R0bE14mc6njQIT/6QveM5K2m7TSOy+CE8E0Jow0UpsXaobEKonEU6w2l02q30oh8UoRmNuL5DSV
yfGrzd2xVVjRmLASteCzWgp8PYoqTvk0dFf1Y1e4la4ne3DfAatPCyq1ICsrAARwXmPeR2ViS2EM
8hyXMFQpvZ5Ub0xvzv8+zzaYsCGAhayWMMhrp+jx5srgg+LnKE0FJ5/bfgh/xEiNiRttowligWsO
0PcGciDN7RxsinnL/u9tfP2W9GCXjHbNTdtZf3STA1hNNMC6DIYpRrgspOFYUAfo5UGyY8VsHXHS
HjMdyMFjkvPW5jc9/UMcm6WgepXOIp0QI/1iGWl4H8flTi8GtxynH2kzdn/ieCt5TDAzALYXzALO
UNHFi6DXLwAA/h9FMMFrnsNJEBNRtRXzUpBf5vT+vBluZ3YrHZgHDMmazBBo32M8vO+Ees3Tctm5
igfkJ593V24P2K2kMaFKLRphqAQYxHwYQNKVupGTdZboS57hRW7oxH/9kXqgJMEGiAzwKiZwmV00
LhKaxO/zs0B+AvI8KF1AwKDssNjyJ3MB2CP8vzAmYpFskKsC+I4obFU3GLH4kUopaJyDu0ZXOYMp
m+FpJYoJTzrualnrIaonXXzRS/HkKlrAnbCjp/8lI9CBgidpIsiVJEYMCLHHIKVwYMrLbEfXlL2Z
ckr0IOPzOl9wuHUlNiyCnB2dRAlTDTpRTKTLn59rwLcvatBQ4aTc0c1nK/B7P/KCN/LW/Cy+0/am
/tZyYiRPJuNjxZQWOXaEFHsUD71ypyTHwuAc1xc3Y/Vi3Ewx2qkeUqIATNAAsRDtoBoWpeT4V5xQ
PI0YN9NNLScjYrINxIPRDS9arAhVF3qKSki003bou7idxz071lhYHRlfw7q1aHaKqiCvmx9plqXc
g7fQpmvIiUvR1Ti+TWu4a+Nk5THuVitaGNUzvqnkUzPJfeBVY6W883mrKLzPyXiBWvdZPU+TYnf1
TSzfLfWr3v9uHGaVYfIBbcrVKWogwzgNTrjLD6VPEiu2y311KGqLNyPDxg9WHHMzEzPsElWUMDIr
3xfBtTZwEsYvg5yMALbQ2EuVMqMsD6eyi33gSn6zB8gpjkjAvoRNKTT7PYW8i7nAFGwWwEpmQog5
ahgHi3UaQlA0sGNXB4YOVv52zcV0Ybqa1R71BWmXrX7jDZG+a3XGJN/DwLrahCJXKRCcopZf9PI3
Iu8qcI+IemaNKRAG1Z+dcQnE//OOQO38nFAmtoyVWAMdvkCl2pytvBOsuZp2WfV95iaTHI97f92t
1GsAphJnY0o9rgHBV47mfottaX4NnmOe73MwK0FFOItDOSaKLeq3mvJGeAe16dG4X5Bh6woGBxmP
ThMT6ENZqtpx19sqHhRz6FQKBxlx81xUGZjSSAgoS/XnuwwvpmkKSwH9wCBcbD1+MMThCMAiv5hz
bp2TOuwXI1gJYxw6M8cxrXCnoge0eAL4BzMnAfllYquX5bPuL5R+8EdJU/zZVhK75Oi6+UE/xLOj
+JlcgFc51hQsnvtB8T0lXpr9bhnt3bFXMhjHNqZKENUAztW6+lVyX162duIEIBO9XvzuJ0FVt7Mp
jGf91/y7NJmsaCZFkIDnUQQ1RIvJeFUJ021X8ERshC3JBG4DfSzpBvA6P1uLEipBFESNAlDto1bf
gvLcyuXGEpLLvuV0FL6k4VBnLYudLBgqsSzqEuqQg7zPf1bvM11Ca5kP7RH8AQ+822bDOj7JYyPU
UORxCHgdsIJ8E4qdorwVIscANyLGJxH031cRo8m1Vi+STLHD+FmKHzry/NtB9tPvUxXXvy9inbfH
coJthCNtngmyDhzXezl6PC/nyzg9ezY0qqwEhXkS9FqQK0Dgootq4i4+JY8Ksm3T4c1NbwSoTzox
UTBTowLNCoTzKTesETP6Gnq46lMl7M/rxDt+JhCKAeBCZoAq2n28PIGc6wBgR7SxJk6SzRPDhMBW
mPoUqFSKLUh66gxD9j0HEo89JC1vCf+8sYGC4vMZZRI2MokJYwAYVZ/4rfafPhgY7j7/flyXndoM
iKaZCIgLTToIGfKlQfHPnwtPDSbkCDKdOxuQBHaN5A/RS57wnqnnLQyDtp8V6UoxwBUIr1zqClSE
mIuwsiRobQz8hnYcNY17XiNOZFPZhdJAyxLAciP5U3zhFVtCu2APao+X2aMNP+yv/u6A8WdvxcbS
ZwW1pSxJUOHtmIftPhzmU6VXB6KLnJPifUcmKKQRGZaupmKmFzI5QXaLVR6DB9Z+/goCKfxnZToJ
JVfUFHDBYo2zkjOMtn1vKm8Ob8FDbZ8/qfPOim2vz7LGuGvroSsV9Nt+RoAb0ds3onIe9jx9mIAg
1WGfJC1CqSap9lB07jjP7pKlDyCQdJQee6rndeLEbvXLo8fM62oRajiUcisZXiZrllqcgvKlb0/t
eDJGAFGS6wHso+cFcz7m+9+1ujPkQq3rdFJwn5OboSAW2FoQa53zQr70bhhbZx83WWZGdaJgp0K6
0Xy6CYhBhBTcOfaMWsY7ZtJfMQ/N6ktzkRXKRJAsEYW0SGGTyX66jh+Vg+yUvgRmhDsDcN8SGAk7
/4/eH6ubUWUfOnJmDJg4H/FBo8ZKysQKeFP11L6ZfP2TBCZwkDAX8wQsDHYR4LVfZVYU35fqaI/E
W2aU5P9H2nU1yW0z21/EKgLMrwyTdmazdrV6YUmyxJwzf/09WPvT0FiauJZtlfww5ekB0AmN7nOE
oxDrxgCWW8PUQX/FcyKoFQnLoW1w409xFcgvY6XYXXM0s0sxJwJ9/PB28+epXYVxlofRvDjrelhe
eJw89AuA3kS5DQCdHO/qg2oPbrVj5Cojir7doRaVLdfj2i/p/NAU+gXQDDfAW8aA7IWhJ4aThoT8
lge7SuF8ciOZkSGNTEdw3RiBnds2f0jqq8DoWAz+qCdXKZxPNoNSRVENEXRwQFvqsN6LcBftDYDU
JXcimIR1P3IVxjllK+30uR+R16jyhUArzOgxM98EK1rX/KsQTjf6zmqUgCW4RofiJJLP7mb0bfpp
PmiP2sPgyr2dojmnuwlwm5OEZUOBcvCP3KaUWqTu4KNHwDM291IncJMCO+MxXrI20SRZQxZK62+x
vlcx5YZ3UisDEaIo3oiWwnRn4fYjcCC2UQtRah3biQniItGLhsIyzQ3145+wm7KMG7+DKemX1p0A
GVoeGchk5iC32unOfKPcjIeBleiZcT9Gz8iCkGcNhwIQPdk9PcSfROQua7V0uM5fCqSzbVksO8sK
dFgBufEdpUGydWc8mOgs/HP6SdR7up55XYVxfpqmFQU9GKurkJ8+yvZB52TWJ1MR4egJTI9/7e7H
yBpKDd6kljLwJcwRIF70yvJyKycCDRWJ4lzKRPTC0HpkC/W0M7RLBwzPUZB5iQIAX/uKJlOpJTPA
GQHJC+/Adh18NUbLTcA+SjPT0cZ4n+aZi3LlnRqcE+1zXgPg3H81Q2LreCTJCodWXiPrdmQJPBBz
MFs6zTkgC7CPqsGSaXXfHnG/3rNXEflfQ9JzMZAvic1m2qp6jRPVlB8zSZ2+2elA/dz2ph+GbXgp
3FVRUvM4LNQYUehLvzP3zBSDi1Z48StWtVOPlUt3GOaw/VuGkDQcFBFNg0Cb+LqVEtWt2oYIUEqU
PtVSdRNZ3bnp5ofthQp8ncHlgZZsGpWm4dCKNtwrRn8wS5Gpi1bC+ZUuA7SUrOJKAtILW83fDDQ5
6gLD+NCPwZ8X+xEL5xXmoRlLdamCU6N3u9vE8+/9M8YTjt8x+nWqwakxuXDmbrqv899KWCyNKCY6
5imf1KpRKKlxZ4K2tlPdxE92WkQfg1gTuJd1j3kVw62wxVxSYVW55lSF/xgPwyGd430YkMNM85dt
pVi35KsoLgXLNFIPTcxSsFMPS06A+kVwHxC9/4lWxDlMNnDT9CPqZOpQefn0FASyV/mXTBdUuNd1
/LocLv0afELzVsJdJwJah3qr+/vt7VpX8Ov3c44PnRBW3hHkC8Q/pc1Nn3mNevxPIt7jwkK9S5Bn
TqaGh5U6ONf5bT94pBN4AsEq3j3iQkQWRcpkMvctq5mHfv8nX032nTKLuon+wbX+2i6eC6HVAKHV
AabGMdVdpNul27ojsHcmTzuwly+w3j5U57G2QUZj2hQ2++9ZEv70FtefwHm9CBTv/gRuJWduHwZ1
sGn1lky+IIYI1JunSehis5ATDbFa9T3NevPN0I6aV0vUiyM6N84vRLEEurwMmVQGasPyUzQ9ESG1
3Ppt6bpfnENQpsxMdC3+i3PmzO5K7SE7DkfW+ytsQFi1V5NaKsauLLwkctJCMDGnle/jKnFXTXaV
Alku8QAxcKN9IaEj7xgVs6gvcXUXFzI5H1EpFKxaNQyMRPHnUCX3WlyEdk9FNfvVa8xCDucr0s40
4ilDbbiMvoTyLSlbxwDTJvUfChGd7HqN5yqL79ubJkXGiMjEHvZgYC+JF+eYEkbt7NT+tPbDcbqx
zvpF9Aa8Xs9aiOVSp3nKjFJR8T4r4630GdIZxdNR89QnCPbQMi8MJMKVcje2waTSaPVokelBiaZ9
px459Lb6PO3yQ+1JDxTMSNIOUxzbTllwljwMwFSndWdE2N9aP5T6I0knIL00oFX+aqSiHnKBfvIY
AIOJ0plU4a1niqmdY/KFvETt6/Z6RDI4T5Kr1oiJHiQySAGJtevyO+SD2yJWfSLGKSkxNIZ+xpm2
Qs10GtjV2s8i2+9au1UwC1j2zhRVgtNZX81VFDu9RTzTIpL7TY/CHKbX7JGatt64o6ibWiSEcxvp
mCbmjOcShH4dPSJwjF3t5r4p2La1th9qLfaNcxsYGx59I8HRxMfKS49gp3fnb2CGUezKJQ5rPkO7
vec/+l+3z+sDMsp7pLwK5hMPYO4ApZrd0+nDtB+/92fjID0mDq7qT8aDhLFU//a3Et2FSM5/yHi9
KCwfV68eA8W5dZoVpArloU6+ba9NcHZ8HjKg1yCkMeKzVdzpybeaHGPRjKFA3Xmutq42gLppMHUP
MKAZ7+hEnIG65vS4vZT1usBiz7g7FmDqgshSQtbmVnyVPTQdv5Dv82foyU6/n+7jrz2eSFxQo3tp
5KiHRqSfLGH6cPdfyOdch95PmATRoJ9D6duBFD9YoPW0E6k46TW9TUngzhEahJVwl1L6iablPsyK
U6eFgiSW2dvW7+D8S91LUiSxdoUpA6f99NgFu1b+GnSWrdHnQdSNt6pBlkJBc6LIps4PumW+ShR4
TEziKj3K1EfgOwCCWtCBIRLC5apxh9dDqkCHZAA7RaFi6+VzL6JPFwnh9Gceg4Y2AyrUWXmrWc86
OMBV4fPFemaw2C9OS2DXMulNBMwKnUbmXgdHUw4s2NIzatvcYeJFmEuu6sNCIqcPY98OOYkhMdW+
ZyAQMOUfxXwzBYqdArgiKZ+27ZC54Q/qtxDHxZzQoKSpRpjhlLlVM13azjhM4ZcxSnbEOChV5ui6
aJRhvfSxEMr2YBHoQPmcJsX7o9pDeMy+AmDpIXO0x/yVTYWnt+wtDzSiXuyJ71GrmfpCNBeWAvQK
a2TGnTGef8bm51ES+DWRxvCgM6nalAHGzxFfoS/lPbEZ74p/mB3pQXZjgB+Jgs+6IeiAjERTH/5w
CgMM97JKTQjU29Qe9dwu5SPp3rbVZD1fta5SOD1R4yhVJowHIDPXMR8SHIiNaaV9DQAGcgKehSfb
OSpygoxovcK/EMtrymAOgZahSKYySmkndBiXbgC2WeAh34kQbldj30IYpxvxTFUzZ2sE8YSj1y+k
ne0az75keN7eTYEg/lmSzCGZKoAjOYbxaQg+pzVxMvrTUkQvUGvKiBsTwAcBfodhFJ41kipNos45
tN28xPcMfcR/LjM7fInuGZa06c13QkzRFQP7m0huE3s9V+GscJcC7fSjopVfTV80Z7yi8UsRfIY3
FqOsWazVRpvvLf9GNT4Z0cu/PqG/ieAyukmekwD1FrjF5jy2Bzl986VLoQrKfMxoOOf7Nyn0734w
IW0nywPyuVj/Vlstxk5+hFFoa13kdKKEa82U/iaMi8oq6vOSKeFgwL33kmPwRPpEHAbeHIEKSkRK
LdACvpKUa8ZcpilWFlaXuLtX5v32+Yi+n4vLcWhqfgTIN0euWhd1qmPup962iBUj/dt+sc8XQSpK
+jpO2H71Rb4fhsuQm44pTXYiAgNcV2eMQBBGkE54B56ZZqGigQDIIfFrOj9KaDJpRTeH1cWg3G+g
OKWY+Ofvi5FLs9TTCIXrrLjtxxdDDe1Ej+2w/7K9aavnspDDWf9A0EvvE1YgRzDKlO8KFeSWa319
Ckjr/rcSPr4qGkpRtQIJ9KF78SsbxKpOsxsdrQIBOSqve1ErhGBJPMSb1Zb1yPwoaiYDGIQvkfF9
e88EZ/OhB1shkq8kEBBIvTNHX4tA8ob6QY4FN41VPVvsHOcAAGVkZnHOprKKKT137WAeYqub0Ced
jr9jngtRbE8XtpOi7g+kUOQkdIpPfa57eUFF72fs535wngTXGAxVGAblg2hXdnIYs47SkrgGcZUd
AxCwnAF/pa4FLg8xdd9aW58iU9Bjs1czTX8veizWRcpgTnoF69KC0pEDI7RHgl6IXrvtE3pP59oL
p8lViO9h8g5QJYVoumP1DKkByYAQoYrORQw9T4w+6vEMUAbfiHaq1MguVSLIukRCOEXxJ7XrEgv3
t4A+U3oz0J9aLBiQFYngFCTXejnoKA5vBr1MGL4VGoXTE5UgV+PrYrfYr1gcF+bqrbInkNL4nl+c
9eCitr1dguo+wjP8thWLVsSFC7OK8zErkDxGOqBqQtsnzjSK2un+QQGv589WvFgRqNNZvTNiVbXs
kbFy156xBxHCjfimtJ4wLHaPixlqGWpm0SDGqujxZNU7s7RRJe7fMX6VwR5FLdSrnnYhkAseLSZR
aAdeM0fOf1Asb/6t2HEV8KERow0myyqZK3fxHInuJR2U3AAhVYv3Vzvf60VIkGvVSAWgIoqOPyqo
OLk1xRGQAcwMZSblzvgO5p2LBPDTuXayc3hLnBx4FdlrZggMeHUjr0J5hmmgd0eKnuF+YY3NPonz
+6Elx211Xw1aCxFcgqyUc9IqBBez1Lqo5EAVyx7NG60U5BMiMZy/A5kYjSZ06Th1M6IV9musfgm0
u6Lp3e3lrHoKVTWAvYTnAsKDkcZ6W+NKAZenZ/cafQnS2M60EOru26Xx76dToBL/k0X5mRFD8jWp
mGBXVQXMkuQ0Vhi5EBzPqjdayOC8kdxaZqCZuCIF2mdz8CTjNhPB0K8r2a9lvCdqC1cUKE1bSImB
vuXgqzKdG+vb9pH8g+lcBbAfsBCgSKraBTO8Nwm88I//IQ7Mh/pgnqvItk7VW3RHfycwXTfu/Uct
hPqp1CeFDgcLopcpfNKUAtTJh+2ViXaOO5zar7OmNdjC0h0rj2aJKIIz1/whN1qsggsTlRHHo1Vi
FXjsOcrJS9i90BQDn9qxJs+K8vTf1sMFCilO5KHtodBN920oSjv+nd7npcm8FxQXpwJS2jjzCdxA
d5p3qD0dMoceAafntk60EyX8276A8uWFUsppE8+I5HJznsKfZvdQA28xt86RLEoa1l7JlgvjW1gC
DPiVSYsO1n43oCIjHRidcexKDtmDCegQnJHI7oKd6HoucA/8QxIhQ9jprJtEis6z5KbNOfB320oh
UEH+IQnFyL8mPTHd4OTWWx9a+M9tbAEXc3QkUZ+paEWcs7DiHhW1AAWbsOxOeje4fk3szrAEWd56
Ana1LMp+x0ITu6quupoFpPm7VaEHOvP8Y2B4QH1jPIxT4W7vosBVUM5VjGNN0qYqNUdX5ye57Z6K
+Tdenf+mgpyv6MfWjNv3zqJEOoz1vFeIdRi6UHBfEx0Q5yQCAwWbYILTi4p7s70ryudc9HYpihh8
spVEdTqWHULSuNNPjUNeQzd/zQ+dO7nIuBDOncKznrdPaH1dwBRSFMDiaPyNzArVJKDShAfT+LUF
3ZVuHSdRnXBVCzSC6js1dTQYcVoQsrp0NAXwSMXtXBzGShD02P//IVxcv59n0CqGeaxzYBE7lV7v
pKC7p5p1AjKxK0vx9+3tEoliS13Yjy75/oTXVjxh969hcFNqviOptk8FXCyCHeNnnJJsrGIUIDSn
sfpTpg+PfTYKRKw6uMWmcYeiAhCpkGK8nNXxF0kNHSV+iv191B/z1sC0mKgcKRLHmSnV2jwYKugZ
IH1crd+XyUPaneXoW5xEtjIIrFW0f5y1WmUMoj+/QwGni49WoV+mUQQFsO5KFxvIXY3kImzooCPO
jtNtOZ1Tw23mfa+D9NK8TQvPzCRHlW6kWnBugqXxdSMVZSm50jD0kJuHMHkgqiAbWoN+UeTrujT+
aqQPppormeYUMWaK0EI+O5rRZbs6l+JzNkrqXu7ycB/GAbmkldm6kh4+blvZuidc/Abu3lSiekVC
EymZ/mB8ZzyR8030SX4y7xoQJ4IQ8846Ks/bMgWWrSl/t2yA+ZdyXsIeBus2HM9leFMbAPdLRc3r
AkPgMXQ1X+3VJIPaoBAC2Ot73/ycJLdyhEaGprN19cf2slazwcVOcgE/bIMh7kpEYFJHr5kpHaW0
caWi9frA+EQaEYnUajgxAA1syAbe7AymvQv/GEVymNVhizAp7yfQ/4WPSuJur2hNBAjAiYygZWk6
j4SnkaLKB9bEbqmPaXo3hI+GEAGM6TgfUZYyOOfYh3rfFaxKHx/j+3xXAGo7eWYYZ+IJ3VVdX8ri
PGNQ5qE0a5DVf2dThGCNfk13yZ4hupq77L4E7K8kuMKv+ZClSM499mpZ6D0TGbWJnal/YDZ++4xW
i29LCZxzTEPaWAWFBOXO1Gz1Z3ST7iyv+Jz1wBG0k53IG79nkhsnxk9DRmSi8ahCoASWzqfB81M7
Pys74FS77TM5wBe70VHaA57UIzXjzHAYkIK1b516L+JzWt1ei8IJUxCxyjxZqZQQv6Y+XIlMT0H/
nI7P27u7agGL7+dsumjrwhpMrNVqLVuq7thD5dSO9raU1csdWYjhjEBp5YZ2KYowCKGfJbtxZjfx
kh/BJf4pPYBK+vze4LKfRORwTDc+HOVCLmcQclQoQ9piTfmZjbXpuCkTDwOY++31iU6JM4I0AT/2
qGF+Nm4vjXQqDEEOshZQltvHmQAwSRBAGTBENmSYBExsPztp4OAtxp/bC1k3tuuGqRyKi5HNKD1H
uJu0u/wYHeZD4pRehvnVxJXErCIsEH48Hg2jAmAwhwvm8oO5lgBmbCAFxjxn9pPhGAQn/Tn+aRLU
1olX7kW2vX5Q/xOo8mgeCRi+K585fEJfIhDMm6K6+qq3t64COE0YpIgmc2gh9KM8Q710hzZY7TK/
X4nFsH4sd/nn/ftAkFIY46TLM9S7dTMN1SDGLtfaFLwz94ULJEF3WzvWncWvxfFQHrnWtnPW18g3
0pMW7rIA3FuCcLI2YIRb9VUGpxKpmsp9p+ECVmO0CCtyZjvclRipDl0KagDQpF0wQrXvbpQ/1C//
D94g0Rq5dNEKwNXX5agXGsRmc920shk/xojRlfjW/46E0VVFMGcCreTrx23Z/vXsrakvJX1TgsP2
uYm+n32+yKQSkidF3MF99DMbi3mrVVHl5B/8xvXYuDgSjIPv+ykMiw1xEEBagOjAcFpP35V7401+
3F7QP8STqzgunpRVbkgkhZmpl+yn/w4eOz8qD/rbpNjjQwF/VTrpJ+1oFt62ZJF6cAFlJlaWNBJu
E20xlIC6Gjo7NGeMEtfRw7Yk0aFxnkRODa1JDMSUUA3sZHgI9edtAetB5bqHXFDpQfWhVQwdscos
R/OPpPmhlZM9ZCLlEOwZX0UGmPtcZGwMwRwl21dfq+SLbglUfPWqufAbfPkYrzyzWWew2+nEIr3k
tba213fiEXbBtvEFY7yPpcoswQmafm8XU2kX2h9l/IfV9b+XNP06oA9148lsJjlDLO5quy3s+Dm9
b+zhh+QALfCJfi9vHbwwiGOkyJb5jrWqtgzVZOPzQDQ9q6AHwmQ0+kz/hB4RweGvdjEtD47zHNpY
A4+KTVrWrvaZntj4l+GpHRIA1iTcvYoEirSRcx11M3dGb+JFmNbf0/g5qd6a4rfStevBcU4iVfVQ
6y0cnFZZu0KtvLr4jnaZu7bPnG0bXncSFuBa8S+uyZyTmAfUWXMUWZyu8t1JM3bDKBpfYj/2Y45x
FcG5CRChz5HaoVeqNu8oGKPHn6TP7La6GUUPF4LF8D0JjCmopyybIdOu6J8787c86q+VGFxqQWOt
KywJJ+8HD6MKdpzIEpjsum5dJXDJQ9LFeZ6leExSFdk2gOAGaGMlFSCViraJqy6ZdVnpPUPeDuil
CB/HQKC9q9VIYl1XwX7AIl1Ay35Vjg389aDZbAipcKK9Tv6iovmd97elMM78UzWsiq7AlhXowNYi
ZyaHUvqxbSWiY+FMXjPTtMKbC8qr5SXGCPJ0rNPjtgiBlRicyWtl2M2JgQuuRcitEnY3VVBjAG6w
Apsk08ksW8FNYz0MXQ+Js3wpi9MhnrFviXxpqhtQ6thxg1aA/NP2wph5b5g/T1eS1GZYVu/I4cmr
n97E3W4cdkG6k8lg19ntHGTetkCBevODzylNyoH6yLAqWf6cq8a5NlNB+igSwTkCAKK2CUGQc4Li
Ke4wwN0KTPQfQuiv0+GHyxK1JFPIUCvkpvhG29mxyuyQWdJxmHWvaXCJ70qPKuG+7nw0PTAsdLkS
XKXWVJLK1ER/poJJUIVTya40Ak2eWGywZBsQX08YFTj2Mz3NWnMI0uzn9rmtrnkhT+XcRmdmRB8b
mEDlmQ/ajhXKNK84o95iRzvzNwLfQhj/dBGYoZwFGZxg0t8pySFQBU8jqzeMpQBuNZJRFmr4frX+
3ruzO74ptnpS0VdrvhmffGT9j8H/iy5xzVct5XLhNvBHXfNzTM2OmexN0o868j2pf94+K4EQngDJ
bwdL81sdTTHSpVHvw2AH+uxtESJ14KP5SFoA448T8oZddGvsKtBtpDfJUQOrmHUUob6tpv+LbeNj
e+ZPY5APkKbus8fM6w/6k7RXbwLhjNlqjX0piYvxvmJFAXi6cdF4mHfj2fqMuvAOrYyx3XWOvstP
peN7vzWyspTKBX3aQxsJK87SS+e1x+aSOfmNsg8PzLhEdZ41/7gUxul+owcWDXW04nTKSTFvI0kQ
u0Tfz9RzkWBMgxljDwMgkqSgNv/q068C3WO7wQet5QK4gG9pVTplOnLWwfE1m+y6B4Dig+RIe1A7
pwUWH4gntkWuheOlRM7ZGlVEMk0DwJMV5bbfqvZM75TqvukGgeNbvS8tJXGB38iCeszYpNT0wApk
oAJy8ch+ZJ0dv9sCthTH+aNRb3qrnqHuRj0fx3Jwk6YBR31wiNXoBoVkwT6upRsLcXz0D9TCmJoE
QURpNNui6On3P7WWa/R7kGm6qeLpgHnZPjqBM+SpVX2jjPKONbnpIF0f0e0a3JrtfwyOfEJgKUMS
Sq2Fas7RB9ticPIPug2ETzsGw5fIG4pWxDmLYpBNP7awokh2pBezfKBCtgRBcsFDmmToHk4KNFMh
2Osn4jIeawbZllw0D03kO3rwveImuhMx/IpWxnmOKms6vVZ9kJ7Hph1MD/qguCoRztoKHJTJ+Q89
NuTU71ABacHkboQeI9Uovxmpy576urswsTG8/LythqsTqkvV51zI2BmFPvWshCr3L0lbonpAd82M
oYZuOEqNdRy6xJkt+lzokk1lEPgojReVjdvrkiv4LSwD3nCg/JDcQNQgIlKIcNpE/Z1BytEbjflb
NkSGTWJ/3AU5mEK7bjKONMrIPsky/9S2hi6IFCI1471PLkmSEZfopwVR7yC9kPyPVrmV28ouhp1g
zQLXw4/TSdNglEGHFAIjlM/R7FAnd6OH6AJe4kPwXLnRswb4I+tePqSX3ylKLc6efwjT9Sm36hQJ
WejvFf0ZdhUWn7bXJ4hQ/Gwdrc2u8C0sb+j1L1IUe+AeeVaT5rluC2HpkiVBS/1RQCwo6+AS0kyT
qCqP3Br1flj07Ty63TtTKWOc6g/5AZQDnnwjeiPnD44TZnARMUMxz/eNbnRjYOs0+/ag4JG33ose
efkN5MTwTiEoM82nRTO6Sh3uGi30pkF3okq1MyN+2j4rXu15UZwriBQ5DIZsat2mrZ0h/GH6M5hC
zxTNZ6EIGPxDuYcXxm1f4VeAQQ9wVgxpzNiBx/xIgA6UodlaxIgk2kLOnEu59oe4Gjs3IG+J5apm
eiIJZnzNSuDA+DjBrYm35Z4mVWuF0eiqbbSLy+xnWtNHq45ft8/pwyWHl8NVEqoiALlZ0iMRe+m8
8Zyc8m+V27mjV7j0RgTUI9g93oItyw96mZLB7ZLZUzr9zkwmlLRGVlB43F6YaP+4DCIE9ENizWXr
tlpsF+mLJT+X09u2DOHmsSi8uAb4vQqulbAc3Qq8lsRtnPEb2Ln24Gv2wgeR6rEv2/BIFpc5BGPW
SXndji5lo8V9Z+eip0HR8bDPF8sBKGYWKIAed6X+XkL7s0ZPKmYr61ig2wLnwPO0AYDQDK0IapAZ
ppN2hlsY8QNl+HW+fxgt498O2vI6zvmHsIm7qIphtKWR7fsE96g4BXvwv50F48VwvsGSg7qm5ji6
NUhWVFf37UkEqritAx8oiupZq6Q5m1tXN2+C5FMtmvXeDkQfKIpkqZbRNj4A9H26rfV9VaaOb4Ue
hqHtynwwzKf/x8M7a8j5Z73WZBaJF1o31sDHoiMsdTgx+sHkotojiGhV0Ehum+uHzoy/H9AH3qIo
1ZtKQyaIOIErjBPZxxGFsWYfXZR9dFZxA/VtdLoCV5tVQBLRJOeHEg8vn3MXlJakHRuAXIAq7r4c
ZTDYUOg+xoPi8r6N410e0NEGRflhzKbd9uKZjn/YZQxE6sTEvLupcP6wnKI0H8Osc63JQOMaVQYv
7fMnX/IHpwqCHzHFaE85K9+2xa6a+kIsZ3o94H6smRitSyapPhZqPjlZppmukVpfgBul3aQasOG2
Za66sYVMzg6nIe5RHdQBZGTu+y50sgblVdrt1OLfkoW8H+hVEt9rZubtQAPqd6427SJQ+s27Kj/8
p8WoXHxu0kDXlIZ0bu1r1c4Ptcb286ly/QJusrLMTmAkgs1TOWvU5qIBm6EKPYk+GcpRBnqf7vYi
ePn1yImmaMvAGDUBCsPfjV4xZsUaDOhFDfTlGdPbhWM9ll51zHbR3b+FgP/zmK7COCXs+sZA7aJA
5LRuLfWSJgchBsL6tl1FcDoHsmnZCAe4lqK6MZSDkjzFkTNEolRXIIbvX+sqZexS3BRcUwruB5Kd
Qp3sh9iepeiPbb1bzZ+uB/Secy+8cqDRWpJ6DDRk1e1Mv1bj06QIB+qZMn10Sr927V1LFkLaUGpm
OrBbws/BCx3AkJ1MsEvPTv0YnzSBZq/GTlPGcBf+sjSDy5/mQJosP0IWYCbpYZa13QRoj9/YtIUI
dnyL9SQ5JkDmGsYDnhPVkwNwPedmiY4/hZbutqh1C1rI4iwo1y0zbPO8QzAbvORA7AJxjDFLo2/y
tRFUMVb1biGMs6BSNkqS1PBCcRhfjI5hlcbnqVXPrU6eBQvjKzfv1rqQxZlSy4CaJExmYmEEWA7o
3vHP9DMKZqfIFb0TrGr5VRZfrI3aMKejj5TNqj+ro0MA12QVu+0FCfaOr87mdTzVNBtatxoMJ0yM
vWlkttZnJzUzBBhkouVwzlsu0EFWFzDaSNkr0V0qH2NJlEyv37ZNBQOM4L02LIXTBZkECjD069Ed
HBld8MDXvvN3xn7cY+RZsHXr6/klin+QlfppkpuhQQ1Tv1Fi4kqgvaeiuW2REM6QMkOrcpLiBhzl
+5Z8ihq3+reoYH+q9HUd3JblY9QGRUZat6yOhmln0ZnozraWrXu3qwjOapo6N6nWI6DGbfC9oM2u
N0XQ6gIR/Iv1XPqW2RdIIcf5vqdgvhKc9of6MbdN/LBdVQI1MaB0dMF5c4puqn2yl+9boLYzUnnr
PrsRubXV7PSqyhpnL52FIstoJqMbFsYfNMS0TNOE7pzXnkzHH20nmj8TqBo/VmeNI1CSdWQJ4BBy
ZCPa+w2qskMkGAEWbiQ7yUUc0gPEG7/HRsaYgAAqeGiDMtWdH4fd5KaHem8p9vy2rX/rXu6X/vGD
aJbuh52aV5pL6HmgN5Ex2mb4ZnSC6CASwz5frCxKrbwZpwQvNIgNRnnQyNcZ4NYAU7W317OqGpYM
nE2DovzLMxORbpC7asiRnMo6qNVbOyzupfFIG2JLgUjYql4shLHPF6sCr9xUBGGhuWVrHkdCvFBW
zkAXPGyvaXXzFmI4TxdPdOr9zuwAlXQc9QjjrKkto1k6MESowMzbfEjsrpJ4bgJgpltqIgMDdTBv
Q4k6afWghpGj1Qmut4OdzU8Jstbt1TEnuiWTU/poinNJBa6fS/AaMPReFD+SsbELtHlFVmYPnQhn
SCSQO7XeIEMfERnJQ1LYLUYtoqMlSdjNF0KOuh7stte36n4Xe8qpvt8lQ9UaqP1YU21bGQOW3G9L
EKihyemHqQE8GkhAqDlnP8d+ZwBlIZwEMj68/r87+cUyuFho5tbQYFgE5R4nR/0ldJIvyT4CL8jg
qudyrz9ur0m0a1xcrFs9af2S3WeD+mUO5UsyhYKDYduyoXh8qb6JGnW0OuhBGZ+74Q2FgFDt7dHy
aqkVRHmBBfOvbAOwbONSRoJnWIi/n7sIwJzGYy8l/1EOFxjniFRV52uQo9ZfRzP4FkzloZnr2Z5l
UQf4+vYZDH8MAOXqe7vSwvnVvqV3REaS1wcvdd/YIZr2rZcA0OUtFbiIdWX4JYqffJj7epoZsZ3b
Vs80vJ1EU47rBnT9fq7IZg5FWpQpvl9RGzvPLlH4iYyCQCuSwbm5uMulPG1w71Oso4kZCt0ditdt
m1l3bNdlcI5t6FM/iXqKZZTPQxPaUvZ5wggxwA7U8lKKMBZEh8L5NXDsjriuV6NrjuoPDQ0yYdEI
GknXzea6IKaCCxWLEs2XizTt3Gy6K9KjrDwp9C3yn7e3bf1Kjq7bvzSZcq5tUkG1Dgie0c3j4GIY
1TmslHPXkcc40m5GdTgHbXVvVKYdauNFiocHaigCXyT8DZy/AzJPLOctEqT8M8CU92iu2pln9W70
WjSNia7Pgn3lsQllq7QyQGyN7jQfpdE/WAbadYLQBoGfu723Aifxzmi7OME+HqrZ19PRzYYvXXI/
mpKdRq+acup0Q+D7RKI43zcFQHmMdLy8hsj1ovy1VNBxhz2sgJgpytQFxvyhKp8bRZD3uEsHiLUz
klhlQmfD9+29W70OEFk2VQuwlZbBB6gxi9GPVk3s3YPskBGd0EvoWk7jKidzR+3hMAu6x9dMeimQ
K1rnowFQ6gipiqZ/6+MnSzSPJ1wRd0ZNg6K8VEPL6SW4ZZQTOqipFHvYdcfwVLzmn/xbUYPLmlos
18T59rjIQ9ms5M6N0taOQflKn3UMfBWZ3eWi8CvaP/b5QtuLbIBlzaiLtqTQXT0MJ0eZfYFJrene
ckGcl9fSWi16GYlYbJI/BoprYqZ+a33J+4/ax/l3gP3NahbDnoKvZKd68V1YATTHbr13yNSLPtuZ
bMuiK/BaFXG5Os7lJ1WtzJnVon5d75jYYq8/TwH6GqibPIno+0TnxTl+BXftZMLMjDvrKLpd8vrL
9h6Kjopz6mGY5TMoyhBY2s8KhreH5rntBLXDD23hLDG/7tj/kXZdy3XrSPCLWAUSjK9MJypbluwX
liNzzvz6bejuWhTEPbi2n1WlOSAGk6fb5KFMQytSTClpWGA+etjD86hb7/RPsVN9VNh3s+cTZksv
H2yzmLgWylkKCTe0tATXFB1MTJVOGLFiu8+pK54p3Ypq1qI4m1FqmT6W2AtzjeCLSk/5sLfGz7l8
2xpHs/tx+VzbF6ZidUWXLcyPcdo3NpTkbYKUYCy/q+l1qMV2Mx4uy9hsZ8vkVQindV1dFA3JJLST
r7qzdqPONjBJTok7nXIsKuSH+nZyArsBkL50B6Co3+c9/EdjgNcua8Cx0/jInWq9HC4xKtvJYTiQ
I/ULP3uQnNipz4qfHYnPxrlFNbvtt/ZLKL+LTcckkacaTfS5XK7GHLX0rhMFwFtxDZZR/3cwfhU7
nUZNlsYJAVTQgk/9HEcf5f7boAnc5LaWvIrhNDIZ9TIGPDji7PgchId6uR2b3WUlYZaBz03XJ+G8
lqQXxTAbIRxlus/krw1qjaN5DMLKpp3Xyb4yqgKJokNxviuMy2yKK8wyghj2oE+B06XBWTaJYL1J
pAbsZ6xcpGrWSr/MZHRnFQSLUtAmWIqNI/fy5xMpAue7cqDn51aKdxyX31luikae07a7XFIEgja/
miwDKkzTsZvOj2YiWbDKKoQgshyq4UetnltNtM+0+clWMjijVI3Z2M1AhISBLz8ubr4H6ZOjHsjB
2AG7/ErZiziYXiiJ3mnfSiJnoap5iJtCRiKZoVh7g1UL6ea/vX4n+xnN9uQZd/WBjduMe1G8tmnu
V7I5n1l0NKjmDMlYZOZggMpKyakA0uZo49I7STCWTlOEml3QohPc5abSyIi0KarHoOfjnrUSLo1u
6jnaGONJrc6B+cWanD4XmP9tjXmVwr3sqAPRWzNgqEHXruvpeqp8Y3q+rP2btTp5dRKmUatHVpEu
LMoYMga/YY2r2glc/dx4yrPmDFfxjSacCNi+NXRkwfYMoD4eHNrKC6BVlqzjd4xuGap/dGOcGCSQ
fNT91B33jwTwr7EvYn3efhu/5PJeRdaTMp96eBXaKQcjlV301veXv6ZABJ8sI7tbJJKj2dQ3jpl9
ycw/mXuSYUn/++147qEJk41JlqFJ35eNE3afm/hDp5p20xSCqG3TqawEcYZEBZdW2/WYt861T8Z8
pagPcfYwyY/5+LREV3EfCL4c+3/vzcjrwZjSrNSwyZQp0zH54k5K8NAkyq6SkgNaGftykM8A0RGI
E1yUylmOSCOD1ps4njw9TMVHOggibcH/5/uovSGlPZVRxE2IcWMs86lZROsL28bh1xfjO6nVOGF7
v4fhNSu/ak4T2Sfdp79SZ97KFdjZsYYOdcipfdan4zDcX/7/2zn+q5bxzdLaNC0UR4zRHZ6bA/mR
API5cYy78Ez8Agh4IUbwvUhwNQJN4/FI5ZbE88I2CZqmdmtS2YXqS4hmw3s5dATnY27gglbzHVOp
6YcmGlH7UXfNB7bwi/7YbvCwTQ8WNyoINYVfk4tkTH2owPCMkszoDO78BYbVLU4AP72THQUZQuaI
tsFEKsgZicSa0QTU8SkTOWLwrs5iPEuFQElEQjjLMIFUCdikreaOaXytUwx5Km0f2mQCD/ZfXhdn
FfRppHEaoowRfB7cF3AAL3WUb8TNgSsockfsd1/QDR7AM4V5lRQdmzoEizR2O9A9qZSzVSnHPkn9
KE9dzRxngVn/P+7+l9XQuWTcbCu9qmdkyGzjWLJTD1XW1AHA/07fw2fd54KpMoEh1NkLWdn1wgyr
aJRnBKS1r1j3mSqqEwrUQ+djpMyswDGXYACvvCmk0zJf1dbvrqq+JMGvZkpnh1wdQsvbeZZVVgOn
n3pd8cK2c9T64bL2iQ7C/r4WUhmyZLDXO6n5nSmTndwHftYPf+f5+KU3jC6CB6ZDlb1vC5tIx0zI
4rXZn1gFKTpnFpQubmjTwOqx6TEkU9hLjdzAZ2OLxe53l235u+HMw2hMGcpaGO0K8tNUHZXgOIqq
qCId5syCmlZErRYCu9r4Y/iQiN6I6FHyKBTRYKkJVgL+qZAZfngcbCDYvBR2GOSsCJZkO3n5ZQN4
GIo27nr43QX98gq5Uhsdmra+b0mOqYPx8bJSi0Rxzz+KqBYXZjS5WZTZsoWOzvglmQ5mKiLe2Hw9
aC0DLwFBg8Un1z2Sa40WIYazsdbWZW5FT/I8CPy5QAjfmjeruM6DhI7A2+w7J8tyLF3PWmHPZSsi
LtnUuf+exwIlMPfhelIUplpjS2dR953hJ9nXyxdz6Sjs/3Nm00zDeQ5DlHAmALGrAH2tKnota6Og
hMOexjsntzoGZzmbjpSWJeN1ZnlpE+ov4KmQCmTKnxvZqyRQP4rSyxfAwUsi2clXdnTuESJoIV6r
ukNv9KjvZLffad9A++jGR91NPgaANMjuRl99MHaKq+wl4cjxdsl7dWwuEtODkhS5gmO/zM+ee0w5
0h1c7L+g/dt8YStRnLE1CZ2bSkcaYJlXihmA320faRlyXFEdX3SVnKFtDQn8HCU0htELgqZuN/oR
5gxFfZbN8Hx1Hs7YdtNUUEPBQx6bZtgnRjeg6Fd9amQiH+pZm4Bdsgze5cew3RcBSSijJ9XMd3sD
lVGncxvk7L7MneJQ1/qauKareTXoF0C7m9rqXrQou7kqhsLLL6GckoB5KzbTAbaxSFtMz7kTPSzV
R0N5nKyToXxSjWNn1QILtu1qVkI5dWm7OJg6GVEn08zkVncyN90VpwXg+8vVvBdtvW+asZU4Tmms
Th/lFnu6Ls2dkpxm405wc5s9wJUATl0Cky5xnfbs5hRgqhY3kdvsWSFJfRKt1ou+Hb9JYBVJjbII
XkDwOLjNATViB1gXd7qNiVtPvLjwUpB6Z8lez8ZvFShJoqhhpYyI1dGte5B93al3cQ1g+uiFRFm3
ZeAEKXt6LN15T0SAzwLLwi8iKdNQz0GOME6RpVOoAjsFTlVVlL1l/Vnq+vrq+VWkpsjKuCboxtQe
OSI1v61xRtU17lKUAko39kUjVtuXuZLIOdgqqHrs16GxhdHVoLGB52lP+xqo/5ljHAsAQLS/Der6
EqquRHI+V5OHWEsjdOOLWT5r4WmeZEfXWl/wJNi/eac2KzGcz+1kWvZqh9p0Bxw4oE4nvnYfnvXv
4cHaFcewsEUjQtsB/0oi53J7U+rBiYg6ADnG+/FHeWW6wOMvgY6ruNUuEW3bCDyRzBlOtcyKAXsj
+I7JZ1V6VvJbJQhtVf+qqIot5+dCtLUg8EkvMHyrkAJjGuiqs82/EXFeOz712mGaPif1WQu+X768
TXu5+pLv7OVMszLQQIdX3VrJXTp//Lv/z5lLy+hLQ00xABCR23K+DUW9SEFYydfYKxDsLAjQATUB
aHVJCt15ACarJppyfwd8+M9TUi3w3OnYdOYLh7Tt2zTL0flhXQvdKXcA7EAdg6K4Rp3Sj461YTfV
Y+KEH4VugFmG9+/rl2y+cKNFgLhoZh1YZnf9bDNcd/Mwf+9+MjwNxJKHyze2bYVfpXFGY0ix7a3H
iIfC6trAXMg8PBjRPuha++/kcG94MqgqjWx0Ymme5diTktpWhtpOh1ggaFtFXg/EvV7M6XelFibI
PLA1SULNB0UiAPBmQebxf4zSLzn8dgcBHbtpSZiIa1zZp27iNk9IQY/RPvUtVwQWKDgUTwNFZlrN
4YS1i0D1x/FqVD4mojrodryovB6IuyHD7FXAKyJeHHIK9OkfRYspjOazUX0f9f2k3crtMVzu/0or
DO6yaJBpRrxgGVkH/H6JIf40cbXsWg5F2cV28Xp1Oi4wDRbDWEDKDrXoQWlR+eWj5C07INeDfvuF
uii66/9kJ0deyeSs7VJKmGAMAEuhx61dp5ovBTIAinP/8kcUqiJndQHTFtVygsBx8IfzuEv8+Vb/
MDntmcVtmQh8cdtb/dITPkxVRiNR5gmFRKXP7ap/yIvHlPjVvDdE5JACrecDVFK12NUiSCaKsLf7
zvLCfDmMmiQY9BOYQB6WsBgBswioT4zDm7u8SG0Sxk5QX+WyLLio7cDi9ctxtnZqo1Q3dMzgLXWK
mZbByavla1O2vloPn7o6ze166X29Tb9eVhDRAbmIjWZ6qLUGW8qZbmpweA2zbZlePHy8LGY7uHg9
HmdAaKhWUsCQX6YGdb8sPRQm2f2dCHbSVaSktHoqhS28SKHdF9jbmwT5nuhLcVaCyhirTxVWKbVu
uvaqVGM7zpzw4fIptusBr4aBRxYkc5fEQ4GAVrMHV83sCtzO883iVMDCTIEgw8YTRIUP0WPijMQS
dC/znxhPaD6oYM9K2h+WJLgekSXix8RJmvSRqrykywwwurXp12YP4G+QkER3omViwYn4cmne12Hb
zzrmc6sYW2b3S3VNRfyLm8buNUfm+1k9ymy1oqLAoOenGnSk/W0znsn01HSiHabN06wkcapdNSAJ
tSqtd7NlspGs+rl+kwQ/BJq3mby9SuFtXQVymGWkwM0aHYw0ozoD3FD1tvGkHfXYxOwi/Uk4thLI
2bw6bUi/DAta8NpPaYLaFU+z8enyqTbt6koGZ9/MuO5nJYbhoVPthlJ3g5HXay2muq0XcBj5x0Sd
brVc7/aX5W6HTCvB7E5X5oigdVMuYcmqQ4s/HOJjcDYAuxjdiVJggXLw7QcD05CkazDTpKn3suKZ
xuM0ig6jbOUdq8Nwti8OsqXVK7jBf1jnp5PljL61YyydhfNHo3UrYVxolFUgIQlDoGZE5hH7tr16
NWjnpjHsqr6XRCsym45JY/G4oiGXI5x+qGlgqdjhRP0gOvTzdWH9ieNb/X9ODcp+1pQURt2NrfZO
GyO7KjWBY9ou+a9kcOYBUxDDYknIfJnLYJAZ5VW1Z1OX816EcrOpbCtRnCIUJnpDbY0wxQr626LJ
Tybg+6JIFB2LboVTAXCFjLXK8D2r8DZNH2fZE7zOTYVGxZ1oxAKtLQ8QNQVJZ5YMixB7oS4bBJxO
5qH1pV3mJT9EL3TzNCth3GnkyBhqIISjMlHuMC4VDoLpG9H/59y3VI+kijBR7kahW8epXWui+9h0
da8n4OuxkRVmaBMjWymVD3F9QgHT7hvqkPzKJI+Xr2ZblGUaYFZDRZdHJJOBYgdXB6cwL0Zlp4Wm
OXpkxvuyoWA21MPUnSNVVAQWCOUH2kprUuUG65WuTuYPfTzvu4Du2xD0WtW0T3rRuuGmUzJ+nZEf
bpOKEsh1EV5RbVyH1mTr0udK+i5Zkd0rnnv5e26GrStZnJOVtUIayi7p3FQjToZmHRxuaWdm61Zy
/v2yrE3rsJLFFHXl86bWKDQjQPlXC471dJWFV5GI3El0U+wnrERkMQB+5QxLDQOAV/PuWz0dZ+uY
NqiH/bh8mO2AdXUazqw2YZpZZY0mxPSt90Attxv2wQDKRtUHdnJti0LW7bbASh47+upoRMJoRBFA
CdEYuFG82DMrOzwz1Eig4N9lTixI/US3xZmlJTWVTNKgEVM2e3FLfhYtOZiRCKJ8UwwQIWUKElui
vxx7dSw9UK1kRnHWVQt3RvEmi68I/aOG0UoIrxZdkEtZjln7mjR+NMW23N5KOYMwjB2BWmyGyStR
nLUlczEmGlv9m3dWiF5cDs6b1EkMW32wdup+fPoj9/EqkC9sZ1XbanUJXxXK+1I5D9L+8ok2rdHq
/7M+5+qCTPCmtOECvbPmJzWv7Dn7mdNjspROkR2j9HsoiwYltituK5HMPa9F5plVRQq+IdlFH7DY
5U57ObTjs7UrfcZZGx1FI48CLXwZ3VhJHIhl5YTBirUYbYu0zk7D1NYmXWBttx/x6mScCVQ708iK
ZkTncsf4jRM/R9fG7gA6qPvJMXOEsxHsH75rCawEcpqvA3w4bhWUZsfZI91Nsgj2ekT/n7OC7Sxl
AOZC2h4nhyy9SRpBhW3ToK9+P2f11KyL1U6Cdhv1oR32meaZxSOAa7Pl+bKaC5WOs3cA58XOToOe
tvlYfgz32in9YX7Ifmo72YEruWmfRFHF9qdjC1cYNDIx//xWy+OkTuqeYgC1kD5MoO5rVNH286Zz
N39J4GsqaWEtUVzAttamS6YbObmZp9TRhcCggpO8K6co2lTFLFxuOi/pbofxg+Buto3q60E4gzCO
aV1UFAsybDtYO7NdT0ysH7qPFEMGmHsUGHHRedjPWVmDqR2nxlKw3keQoGMm8dT11h+AgqA99r/L
t9hPWImQ+hFUlxW8q1EQe8IOv1rcNDpWrH+XnuelH7kSxBmACI3VwkwGrMtkrd3ELpF1O6wFVmA7
GFpJ4cxAmUkRAOwghY1gpd50agKn9wGCDBL6KnF/l/WSPxRnFcowyaSigsJNMToksTM0j7X2J2vv
qyNx9qAPzKpYRjQrhorkp7xLUcxAx/dqDhbRSpPonXKWQCN9tgQBwpMAQXgtfczkvTX8GKfRFryj
bV/+X61jw5VvtS6ujQ5Teah7jsfBLT7ILiMoxgbrsK/25fPgaU6O9ZboaJ7mvXwQCN98xOiLMyQQ
zQBY31vhbSMXqjRgyKQBNIzqZX7T2QN2atgOyPwUOOnTZYGbX3Ulj1OSWh3luIqC0Z1S1bayZzIB
FVD/FpW9d1nQZvCwEsRpSh2ZY0FiJNhtgy54DTKG7BZ1kN1lKduxw0oMpyVRU1FJ11D1AK3sdXUA
s/Qp8AfPQtmQgMVOZAQFn48f/UZtMqWg4USRZaas/LVItT21qR3MAlMo+Hz80HduGlq3YC7IHfr5
NqvD0cYGSmv3Gb2//AVFJ+K8iDw2tI0WKMSgeWqJie/IsqPmUYtqgUJsm8PXq+I7/KZUL3XCkhqt
uio00NyEN4l5N1lf+h4Dm6AdD2jtdBiJNQmArUTD4NuhzEo851yyTgadaQ7fVT1jFOkDGzEwD/Sq
/6bbqg9iGlf+dPnLiq6Q/X3lzfqsNjLSQOBiHGizm4rbsRcEgiIRnPWoVKxcShXU0WKdtfEqRa9D
BUX05YMIPx1nNIYBwAHLhDGk0WxCT8dKsGcVFtmZ4CK2sT6SXQcWJsjS2CYEFLRtEx3aTJ/dApQ5
fp3VyiFrilGwGLh9doNoOnhoVZmf8oqDZZIUBdmJFVxpfWyriR+LUII3XQMgsv4ngzNi4MGZMoqH
92uImrFAKXtRL3F7dHQlh7NiIQVxKmFmhTH5RU5xAyhVwAF4OWZ9QfvoRPvqp7XrHHKqT9InUbL8
f4zor2Py2bIlNTBrbGhp8qsDdctdXziqbdrkHCH9Kp5FY8YvI3/vErDX8/JoHtqohUqXQGAGdi22
+Ng9JD7YE3pqS1eMZ6s+Rdh1u/4T9GqQMP/vPnm0QSse1VgdAT05DLU/RugLS8suAH/Z5QcjUE0+
caZJmBimilS9ih5LvID6eRQ1FTYaGJpFqAUgGwMD2YbCvUn4cAXar+UvqtlgjjpF1IBpqX+xs8X+
1dvbeiuKewVdNZVKWRaFmyq7aDqms5sHP6z269z/vPzd3qcYEKRC03FFDOSAE0QBrTBaUZC7dSYD
nbY8J0sluJr37o6JsNAqQ8BngenirVHOaLyEXVYXyJU1d+lUYLwFSG+r0Hqo20Ew1PbefLwRxuML
6HFPaRcrxcsdsexsObJCqGg14b26vRXDnWleJD1v2rxwc/JJxROyOsD75oJsZvtufn04/m4Cw6o7
HfhG7mw9kPFA+ufLd78RHrw5hc5OuXKXAZDyhyqDQpOddaP57a7AAKBpt4d/A5MolMZ5zigMqjKd
ugLJM3Fi4K4AlR/5Zm+XB4a8gi0rwfGY7r57RK+Kx29ZVjExSZ3jePFH6WU3ID0qMQYGQPvnjw2I
dhW7wa5T5lWPokBkYz7m7afl3lXCipVV0hQvLEu5F/lDblv35BZwDTitdCDX2qdMlFcJFIbnAx+K
HA+qDQvXnL0q/FQ2T5e/qEDr+VA8JRrVswL/P1EVzPWOwJ1oDC9pkt+OxN98PD4Sj/sBlMELXpem
fVW0p5jGdhl/unwWkToaXBQem3Ew07j854aGm8zPWme5Tg9AWPGT0sHC318KZHnp6rWV1Ag75E0F
Ns8c/Zie2IpKjOjftnYmRm5FIYbosvjgW9flMCv6wpXNQzR+AympEQk6uiIRnP2AFYzmyEhwT+GX
WLuO6Q9VNF4rsOf8eG00lrlSFlCFaNDs3tPMr1N5a2jPQK3rx9tKRJgo1ArOx8fJQtSsGgosvXzL
M6+hN2n1kC92kGJSXz+kw4d5sNP+RPqPl9VD9C05g6Eu05IsBcHb7c5Wc1KkY6gL/InAERuc0yKB
KpWNIeUuwjA7biW7LBSfpteGJJpg34g237xgfsJWDnK91EOZ2XrrJtjlXv0jcNWD/LnzCMxu8Qj6
2CvRlrjA/PHDtkNEFwxXpviEJhZf7uLh519dET95RgGyZvVzDH/cn2vybGafjV5glQRawFMGhDGy
K+D55G6IRY3564wdaiEQrkgGZxhoUgEMADz3L7wY2lMW2enjKNmq23m631yZYJ0yPsWtwBuLpLK/
r6zfNHbSpDR4yLG8U/SnWbsfREOpIhFcgFE2RA6MOSuw2v7TGj8GybmbRUNMAnvEswOMUTiHRYg3
NIOnMQBk28foBbxBuW2+dqBsVAH5WAZ26KAU5oqQHETCORtRzoGR06gqsEXGorVuj6bQv2BIFhlB
viNkxFlIqA45yRnWwa93lhOfywN1oJfCVXDBq+WbQ6AOLOYWGAh4tYEPOEq3KUW7JxtTjm/MEd8Y
GiYSDUEI/IYUe6LBUd43+HQveYEAzEWggjy3bxBFhZUbSw7C3W/5eNfNN4VowFsQ1VpcGBHERl1G
NdKpYnguosrT6scsAyVB+Q2kTSPJBGGL6ESctSBD0SsZhY+38rt+8sduXxofLtvVzWT3NU7nOX07
Q4utAYyuaHPd1uGNmodOs9ynvRc2uXtZ1At03oWcwOJsRNuNS2hG0ITW6xF5xTYjPq0eUA4Bbrbx
M/oyu6Uve4kX+p0v7IKLTspFF2iAgRKGIIBugY9cfi7mwlaWM02ORV8K7k30rDhbkSWV3lEZVr6T
rvTk1JqCWqAgmLC4YKIaSJS2BhLtsMAQRmfHERim0080+H3ckvXbRbPoreMgJgOrYFlcqhypedfT
H0H1dFkrLus4CtZvRYSFjLQpQipAzNKrpt5P4+hmrLWHvxPDZRxhYc0qGJ8LV5duiXyamm+9EN6U
/Y//r98oV709ymSq5pKGY+KicgwyydSz7g0PwLc+w4qzBA93U8fAo2vJOlZWZd4UFUmjyCmL8ixa
Olm5A5aNQIu38+iVCPYTVmFDGcjRqOfwDmw+HUSITuSYpRM9WB55ph7w6KxD+ActJ6icBqQ0A9zD
OirRb4UmU9gkdbXgmRqnXr1OZMMuldswCN0/UIhXOQb3Rqewn/ELEEyU/b3R/aj6syYCKNwoNL85
Cx8Ut3VUdLWGQkR0xmQvYElKR7vObNaB+TdVns2n9HokPkYuwZZYmi3SmCGVPHMx/FJK3X4UgWFu
a96vG+Lj5IS0clQkKI01wWFUzkomsG6iY3BqpwblmEpNi5qlhUaZcbuMud2IEBY2TejqW7EfsdLt
BWxJVt8gzKLGvS6fhrm3jfEQKQLr9lJif2cTVnI4n1foeSQX7A11/uIXt31r5151kGzra/5YI+qX
vdyfn1U//FbtGts8VTtNoOjbEeXqJ3CODxDI7ZBEMEvB1QSwn+FU5Tb9PDnwtq50iBLv8sPazj9X
8viXRcYhkeUXNy/7OYZUlcSuTpKnAnGhwnIamIl35FoX9AZFWsnZjUhLS13JIoSywMsYCOrpIihu
gV7ywbIOfB+zYpUxdb6ZtJ0Zn3VRsCwSwTnDuc5Im6QI+Abl3FQNmNx2pQgFWCSD84RJq1pdMvSJ
qxTXRTnaWf5zMGWB7xAJ4Vxh1eam2qA1C3eLNXpaPCbKYoe9cOuIfZALz4sfoVJbSpdIQtopfwPe
u439aLd6sq6aa2Wv3wv0mr2T97IsQ2ewoapFuXfU5STUJzVOXAxfEJRWFC89Bq4NIpbYAR0kG/l+
lBNb8Hy3v+SrVO41xX2iBYy+19UBb5NIdkK8evx9PDfmqF6FcI9nDtAUUgo8HmytJspxEN2T4BA8
Tf2Y1YTUBNcULX5YLLbaAmRPhLW5bQF+HYJfC8FgkwLyKRwiHbF+K6nHPqKOQAfY47igAzw5fSQb
DaC4kBphZ5T6II0HIZldeaZdXZf+uA+/XpYn+m7cM6obuQYOK7wHBfLwYFW4n9jNDRGEpEgM+7Ir
Z6iOdKHAXkUMXjfOMvqx1dnm+CcGWqeyBeZzQimPGRjTpA/qHDXxdAQ7prVPRL528/5XAriPhcGQ
NNI7pLKG8R3YZXaMGf/L1/EyZPHu+lciuA+VtVJrTiPuo/VmDyQGJ303HMq7xB0wv92B/sTprhU7
8kQTE5umZyWXXeDqghqSzGYc44LUCPveqjI+aglY6mXtSKPn2EpFw4gieVzUMuhLOxc6PmU/l19z
xAtL0zjJVO6NaXLijAiK49s3p8Owaqoq6zpn46ph0EnQ57nbmK0NlJ6DnFR/0tbSf4ngO05otJJu
1CCCdoe0K+0oOzSo3Aj0g6nYe/14lcKpYJiAAnbMpxyh1uwBvc5PwEbT+xS4Lo0zn0Q54GYQuzoU
p47tpCcaZZ1wMgEmTLds2n9Rlo/Zn1Cuw0GsJHEKaBVDMk8V+ses9Ko78qlHpeazhrXvapeKCHa2
hz1W0jj1C41JbnSLBc1W/CHWMR1E9RD8xwjstNpD3jvZtWI6cx96U9A95Yr+fPkiNw3i6gdwrp40
fa7CTKETVR1KQBAP+ZH2RKAt24/sVVk4rQ+60qjYLpwbKbqjh6Hdgoh22mn0LitFmrmpKQYhBjgt
QKxFOVklUTrkAFbugpb78wzFrzXZ0ZAiJsogeGnb+carLN4Pw833NF/g7Etv8onHAJbjK+3qn8Wd
UlD03U6wVtKUt6ZRS4cgDlnowmDlJTvCowO+m4/j5U7wocgAfwhvrdpYjnvq94qNYUtsD11Wl037
tfoN3LNPlaIChSJOTKxzG+6MROA6hZ+Ue+jaYAQkNxMUFFFZkt0YNGXqYXiBRc92orWETeVfnYZ7
68GUgt93yHI3Q0Mquw8xLJoKWjmbqr8SwT1wc6nLuA1bTIf0o68HhWf2uh2EE+CGbgJSHS5fj0ga
/5r7suxhuxB95hXWrAKUlGgdHpomu8oxyWmPqmBtQKQP3GtTJLyyCTzFrkqPcXwqtKfLB9qupBu6
BegQlMjA3/VW6TtljJNSQR8iOeTXkl24yynDgG/29A3cK2d6nR+yfXhTFf+Cp2b7Y76K5j5mn5Iq
UFrY5ioAKqX0PA67gjxKiHxEfIAs6XjnTFeH5L4iwNf6mgJA4KVX2l7903FTTqJxsu3Lej0Ql/uA
AFXuQTXMkMPOc3/X66J54u339EsA349HPSsvIw2215BvEzLblH5QdNHOqUgIVzmo+0mywhKhQNl+
lZTHOvwSTh8FWse06sKF8PXFse5LjM+jnAlH3BwKv4SJBZSIo/gaFE00Q7Nt9IAQbUDNQcbE+ywj
qNpSytCwWaw8OEhJrruBFAEGVUc9KcFDNq7z4DFdMIYtxYrb9C3ZYUM/dS8fe/PLvv4MlbNV6JHO
U5CnsL06mlbGp2o+GKPIg2yMRCPAWknhnlWmDOlsFTC6o5Ng3TU9FTcSSmf6QXcBTIPtmPKBzcwR
2wLcrHBAefNmV9K5p1a0NQiiCfxLdKgO1old7LfGS+4ZeouI4WaDk+3tUbkHNyNJk8xgyN3iTHbl
R4oaYeQbnoRN2MhVDsqNdsw86ZPyJHrpG4P9byTzvEdBlVAJsHDMooR7egL/pjcc44PsUOCgyIfB
F0rctGGvH/YdakTdAtR7NNm1Yn3VV4/o6AM7OL4CJJQtO97sMwTvDKv75dfLarvdvVmJ5nyEWaZU
a1kjpXlOF4cBQpuJLTn5c3vWb0wb2LefrYMoHNt+LNSUGfEc1Xik5CBJSNRHExJV/TSr1yPgckSw
fv/HLrzK4A6m6JnVxUOY4JsSh2HZoCOF+X0LwCyx/0dlZfNVGBfa9bQJrDpC1SKwrpdptvNJBG26
3SVaieCCuznokrZsMDrF2mzTufKDA9w4Ai+ncsQktNvzGEjmTKzfyURROXELJs4o6EIww3BmHb3l
hNGwI8vjakFovn1RK0lMWVZViyjXZZRLaQHYbBa1pl4O1NYDoxpodsE9/XRZ4TdTHEuVFUqpauov
v2YlTVdmeWnrER3e9DjPd7IUe3VzQ4DQ8ndyOI1ICnnCrD684CT5Vvcw9lc9ue7CH5elbJeaVsfh
rqmMJKs0WRYVG8AfAswVhqeH1lHd8Daw5w+dB54PNFPCP0tmLEMDeyQxdcvkbi3Wy1SrUjzhIIv9
OiYOdpH8y4fbjCFXIjiXaukgtieNDhW0HtvpUAY/+yIEY8mtOi2C1Iz92ncxy0oU51dj8GJnXYSe
KGqPnqFldt0VnloI8pntisVKDOdAFVJUsxZp6D6NvVPQ+45+ncddCuBRml2F3aemue6U76EuGmxm
WnDpeJwvldMySUmM7JciTVPa6FyPgUDfBSL4tlc3myYozYrSVbveyQ3V0UTYwdsv95fG8RNioTQv
qlThRdHyE60B7uDT7NiGgrqESArnNqSZpGZhoa1cTxnQhzrHWHQ7zxBPpsr+9/UbRN+odCsmMOP4
kBFcSXHYWPhkTfUMEsRdGhe7OE99ZLyAjWqfLktjusXrACAJVSor6LqiwvPWzHZNmWBMBI7eGk+M
X9YgpdOCvre7Luu7cRbB0G6a9ZU8fn0uoCaVGhkOJAq+GNq+VR764V4H3pfeXdXdc49HNihPBRre
GEu6fNQtw7EWzRlFZW6bvmO2N9BRx0nvrOG0KF+mNvSiwHIvy9qyHGtZ3GdVFSMEujtq7ob2LUs0
lCAJUPxFhblNy7EWw9lCCsjEnlozjnQ1etjn3ndHxj/PLLsI4EYoizOGMkOcoCZmXuo5+TFYhWPU
89k0QYUQyi7qS8eh124sLTykmXks0yoTGOOtaHh9Vs5K5rrZt1KOd0GhqoFWHlVEpm1bOYs025oc
fEvMEclcIOzbMJ984Ynwa3BJUAWmGqGvHn+hIIL242O4G0B2GZ2sneZUO5HN3IzpViflV+GkWA56
iTXu1DuAlfjLPncGJz0sjobhZHEBUqCrlMv+G7AGYd0Kti0p4mMf/lyotDMkEb2vwNBQ3oJmERll
FjnSFPBw9KbvY2dsb0rlZx5/+Q9p19UcN85sfxGrSILxlXFmpFFykOwXltMy5wTy198D7V0PDXEH
39p+ddW0QHQ3Op5jE4FbE52Ji7OiytLzAnwTQBVCjjQc26lySRxcN/K9RwHs9ID4UNGRlPkJLXMi
0mKyLZrMkIJefdSWsO1Ak4Cd/OuC/sX2LpI41yUPhkVohY/X+1EoPUdgPdccCWBW87Mww2YX8Vbd
L7I411W3RlkspVEC0V06RGfrVJ6ixulfqD/dNWdRoWb3GwJNQCaqrMkaD1VoxI3c5BUCb4lO38E1
5yEU/2JJM2gT1EXglPcfn40wzl3Oap42aA4hoT4B/dVVDvSQu8pJcWMggom2jndVcCOM85elMaHX
aeMJoMpDr70DM7ijCMcs2cW/uayNEM4p2s3aRWsHVwHqDnLIOxWznMso8Lyik/Bx4mKD9c2EgxjM
Y64eNePDGL2/ruGva95vD6KZ2NI2TQu0J7/GIbHZrqReTfSYPqsnyyX3IOdgxEVZYHjkUXvR7+zY
MX3raAMhEbiFrvYclY5ooH23No5t6p9/BqchijIm0jyw7+nY90s4+uOX3m1ds3Res2rqo2sJNC8A
pfsiJtZ9S7iI5vQl0otUTiuC91XBTs8sO11MgS5yl8gieI/9+7xI4pSmpSopLAPeJDY1gInc2hMB
RYTgRkXH4ZVmWstWJRpezbFBVFkdbZJ6jUmPY/s7M6WbS+MHhEChrsZja6K0XI1uMaveMi/H6/rJ
Pv4V9XzTlpxlTZ0oPAdVftDmUGpVWFuHOvnUS5rA2Qtuh58SUnMpi0cTM+1TNWHZL3EqXQopWKCu
n2jfc/xUAo17IdukWG3sGiAQn14M8mMW7SyKvhiTv6moNASTH02LY5jDi2EHNnmym08p1NtsBbnZ
v7j1y1E43yEBtd4ekgjxUggazmN0zPq7wV+87pSCGXwhghHj3SLYVt84JwEazqhOZ0zVMTA5emQo
SktA/PRe9DiK3JHG+YS2tvW5KvE6yqf1NveL+/aOeJ15ktwBG/ALZrWdKtSe6J3sDKMnooMSXSHn
J+KVgI5kZHGokRwAZ+2VmKwZetXLVxDYRKOg8SnwGBrnMWqjyGnMQA0SIFJJRy05VuWCkcWX64ov
EMPX8SctXhuzQbOrKGVfi1PHiD63XeeU0+9s9W/0hK/fD5XdyOD2xNBa/Lim930kKBztn8RSTB2D
GabCr0TltjVPtI3hKdLPvRGA7thpipNRCwas9tXgIoZTA91YSWyyIdKl/MuWn1Tqt8j+JqVyskzU
idz3ShdZvA4AFdagJmZn0nnqHHQlT4sSf7muAP/iL/4RovKLSbU5EHCqQa97n/UAFKdA72g4yUCu
i8U2vJs+KhdpXHol6wWNNFYKKFLA57d3OdLH+jZ1GVKRCtg1odO4fl8qPyupa0M/aPVrDDP7lott
vMMYAorqU/mygni7xJZc584HKsAU2E9SNgflXpQxpsqamWhVM5qA6diGkfeN7bnKNyLHdF1LkDj8
+rZIyjwAKwaNsVo+p/MjTQUav/8EX66Me1DoVNpFr2Hmo14Pk34vyWc9PlxXQpEI7g2xezIoUo2+
TS+lt3PWPK6kfRlaEWmhUNe5FyQty9mOI3i7Qf9u1H5a3JntY5c/DupX1fiWJYuzSN9n81uZijbA
dk+oKoaioLTI/v16SV0xa9G6ohVgqrdrGkTtscsFTaJdTb+I4DEmME4w6lWPj3iT256cPyJzdXK1
dRbAol6/rl2N20jiPiPRu9JeNRWFtiq7TWnn27Uoy9r15hcR/GZU2hKtGCUZr22VOjnGZkF9Vw7H
Ifp4/Si7Q2/KRhBnPZgxja2u1liCP/sE82DWyXqSQxqst8rBfBqc8pig5JSC13v120+YGBAEUMyJ
vwmmN38ApxkJUoOhKDUMPo/hLNGgk59kOrkVAN2UwqlrRNkA7rh+atHX5ewNeKJ2MkoIP1eVOoAC
c/RucAh91Kbv1wUJdJLHGWiNpKpaGQY3pkdEik6UfaTZO1l/UivRzoLAwngqLyVr9Z4y2IymVzzE
Y/eVHLmSJgkcu0gM9yYXht3WK0GbKFU+jflDor436uP1jyYQwbeJEiDldtB/hH7gC18sv0RHr60E
gZ/AhvlOUYcB62ZtIEQui7OxWm6bzt71c+y724tq8zACU5YqrTTiDay65bZWUq9vSsPJculzZzRP
+kKPbZQ5y9C4KmoK7bAcekIFqr47vLExcH67t08WPQUIBBvwA2SCM/7QMOX33CEjit3sM2IOT82w
fnD96KKvy/5/k++ZXdlpfYJ+vW6FuE5nFoG4iARwXsMG6ukQTUjBAUzq2OOHyfavn2B3wmf73Tgf
UScqyK5gvghg4jvGIIdeWBnmLsBBXjqnDbLPojkbkd5zz0o+5pY9Ksjv1q4+rRbGSfslcftV+i44
mkgQF8MTzIjYDZtv0B31FIUYF/kR+7IEGDeAeT8sXjQ4wE3473Sdur39oJzn6OWUlnXDqia25uZr
KEffautDYQR29HT9gNfdu8GH9CRN+nW1MQ5vK004275Sx76NiutSCJzI9Q8J+MVf1VwyO0DuRxie
bckQpgY0JcrDaRWN9F1XdoOP4ZfViFWlRGoXy/eMFlnUNRcdg4vVO5JExBzhC2vzpbLBm959bLKP
1+9EJIPzCCDRIXI5orVskjUYWvtmGkH0Z/53BvOtkhky+zM2jmfEjMaSA18HnQPLkcabxMaeYxE5
kX6/Wn94JM5DFDaWKAlrINA+80n3LHUY/hsF7y2zxX8PjwyZcwqTJS2jWiHf1g3joTWiU6U033sr
cei6ArNvfsiT5MP1qxKZD+ceVjnGrBpF6WWJ609y0d1oFNvk0fC+j8fDdVEizeZ8QjvNg9JGEFVW
N4YaxIrg6wm07rV4t1EHlKZQkomR/VL5r7j/JhmY1xi962cQfK7XTHgjo9aqZM5NnEEbnuj8Wfqo
rp4smnPaF6LLmolZEGLzbWdZR7MbjgWepngnx5hF+zGnpZNJH3/nLD/F8I0XKVaGrBowFVGpD2Nc
+qr8YOX3iZL91je7yGHH3XyzPiXgR2Ehnp40rmKeI5I5mfUCmr/r59m//4scznpkWpGuYTiAUWu7
EliH6vSLbPxeXq1exHAW0yVgxEtaJITa4+TpARKnOwY+LQF4Ohfy5wpUgXA2Q/JSWawJV5I23xT5
Vh8/ljZWAYRM5fu2+fNQfCMFsEPxvDDIkaYIFGt0FGSh129HJIF7PuuCyHZmQoLevlezwkmxkfpn
EtRf9Sw35yKpMafnKQp1xuQhkkXtht2C3uXq+c5JPuuaPEq4erbHq9+m/nCzPo2e4nbO8GG+EdXV
BJfPj9yShc7JZCMUgNdvoq8mkB3GKHJS6/HPPhz3juZzB4irEvUaXX2KsQ46L9S/LmE/Nb6oF+cC
MAuYkGxFvrqUPyTJJUBKNJtjq9xGq4h2VSSK8wJtl7ZzXaNlLZERbbrlu1UWJ8DpuEXXBSoVjQfu
wpagzPWPs9Y4d6BLXSaNGsoLva8ErKYi+a1nfMKIi9fddSCxTcLx9Ht1lItQzi20VpfohMKYGGfO
GOYo2DAgid97sX+K4RsmVgFuOIXh/Ol2bHlWUpyaFVnKdd3YdwwAuSKySVTV5i5MyfpqWjRMl3XJ
l6R+wBvxZ7/PXVCHfvdU25gajo08yIcskDRZoN77L8/lCNx11Io6Y1sD7R6NvjfMyl3mYBkmwTP6
Cvf/Njr8RwoYZn/1bz2mjlQDWer/V9kz7L28S/Vny2MQrWxdFWPC2DbWXUapTY6Gdm8/iOrvu/Pl
inr5Izg3Xo60LqB8+JoFsH0BKgJkRu1YHZJ7w1tR/vcZp2R1Rpkhf/6Te3wDBGFmmCKz2IB5WoD7
gXReP9eCCHW/fgKsCQXo9yZbXP/1E8eLhOL1gNPpAJ1k/aEs0J/Wu8QD+ORjBayOIpRFysOU4821
bmRyylNqupT2Jcon2XE4Kge2r6gF8kF0c7s6ehHDA3STQTcNhe2mN/bnbLgz1u+ziAdkv4yykcG9
wJPSYS2PzdD0/lyAmqN3Y797Jk+Mzit263fzV9HOv+hUXDZbaFNv9guyf1Awjuep07+2xdw6pj30
guhyv8C3ORzzY5swVqfaWJUm8v8OixUrhsjWmzwcnL+p10W3JdJEkx18I23M8rGIYkgDGnPh6gF4
PiRncvQC0UbsDh+Yhc83lsBX7g84bA7JGYCi026SKqTUNEW10sKsLc3B/C43XpFYx2wZTmkTd05R
NF6cUUEhUfiJuaeAyljeHSRsTWHoAUW4tAk03W1fNxmxfKd7beNf9ynsB6/YHo/mZ6VqVGNPEzPw
Ru6UK3oDvepYzVGNcrcuRJBqImXlLD1fiiHKarx0qtE/TmvkKEXyQJNU8FDshySXS+Q3h6U0juV5
RZM0ORZAmDnmJ9vHJN2xAOchRsTDwjX8/2FDjFn3lY/JD8Vm5kLTWGNib6tjeigCySfn/BWCeL4R
lckE35JfKjYVOlmUJa96/jmePq3F82AKwn2RCM63dHaOVN/AHFNT3ic9uPzeESq4qn0ROgBsMEUM
5E/O3BIjiboFfSMv7r5q66k1vg5FeF3F/8WofsrgUzuUd9posGFUNCCBeajDsg6Sj4ywL/NbxV06
gQ/Zt6mLPC5CmBhawhBBnrHWTktmB5zqmvzdoBjH1gROmcVub1XuIot7cHJ7ntWYIWj08qFav1Xo
2htzAPxMP60eBhFDOPPw16RxCjEa2lh2LOrOqHZbtbln26ngttiFXxPBPTJFSoxW1yAibnunookz
Y5OutB8H4RTg/q4BuXw7ppubF6bGhGZqd0AbBhYOrqaP7rNBPqm97tIMGUubvq8a6ZSY9ZksWOvo
q9McjbfqKMJ3FtiAxtnA2FTLSCPcYZP17lC9NJXi9/SbwApEUpjWbk6r6M20SGypNPowd05+xyaM
k8A4ridqunPAIq7oaRWop0gol3r0i6LkeaEy3G/L7YfCa+vMy43fASrBAPk/XoQfn5O6JK6KFgU2
e83dJTkp+uR0ANfI/UX5cv07Ck7EZ4QDSHLsOEP9s7G/9OSd3J4NXWACIhGc/5jtQrIjE5V2SQbZ
kP5ekd+3+l/Xj7FvZpZpo8CqmZrMXUyC/qzVsMS2aHVHis5xRV0ZrIDmLML03vdQF0ncm0/lPLYT
HXdD6/NCgYimz0FZ5l6a1L6cgR0lUQX+d99L/ZTIl8GlDORWpMH4dZ8aWLcxnXhNnOufb/+KLiK4
K9KMFqh/C3KJPgMCQUwcqvdeImK9EFzS68O2MdkM83NZa0GKnd3K9H0yYVODPKbG773zl9Nwbt0q
uwK1ogU+VzlVdhBN4DgTRLaiO+HcutbZs6SwlyNKzmktA01ORCS7n5iTyynYnW2/1qSXhKbo82qm
m96pvoqOf2C/bi1EN2T1TIBGyN44uODL9a+rw79kDRfZnAtPp2I24gFeAe8HsAHSU3MwQyBFCDnc
/iWYuUji3HjckyXqG3hUOWQ0tmyLp/Mh63/C5xIpIOclYjKnazGhlJjAfnOkRi7rZRaW9mBVmvqH
NsU5CgM2uxZsNotYX5NycIfCn2zRgMiu4WqgPDRsw0LCz11UNUZNSwqUyBP5ocfIXNq/xyrndW3Y
1fWNDO6KLNCfZ0vKar1aYNVP8yqwpV2Puvl97lYwEr0WUYr4sswOKWDMyslplgxYe4vTNDe2LsyJ
RQfibkYicoH9dRZkoupvwKrUxgGW0OROfnZITiWKGqLKv0Akz9omgbPVBi8Ial2Zdlir9qRKscBo
2V/9JtLU0EhWbU0F6goXOoOdFjy/KVxSQeBgQ1V5r1VPZDzNae5YyYeplb3f0YuLQM7Ngg/a7pak
rr0WpKLt41AJ9G7fN2xOxD7qxgNOUYa8Y0XJpBhfhvWhLs49FsrqUAL+ylocSPYSoTFkDDfG7wC3
KRqCCUargF4AV5nt0jnvI7bKqDU3a4RtesF+xH7pdyOAe3ALKVr1fsVlabpjnFS/ddNHG1wRYIK+
YcQA2Vfz/DdBs4Rdw0/yV1E9at/oLifktKWPY2DhJZhtxLY3ne+K8jg2QKNHQNOlJ3CKCGKY/bvU
GQiCBfoQiwfo1ou+6YsaRr4AnrFEKhTQZ2qDfRv1NtVDiEsEWIm7nnEjkP3/RnnsoiJ2umBWfx3D
cbCcgXqZ+ltrIRshnPstTXNlgTp6U1P10KT0kXbCOICZ0Ru73sjg3K/ak9kecjQNKxB4N8fSB6/I
jfLUv7Cl4ThQn37DqjfiOG+sVfoy5SreSLW+G6pjVh7+7Pc552tVRZYabIo9nZoW2MyKO4/Ly3UZ
+6nwz0O84atZUhvEA0wIQU+DkZ6vB9MvkHu/NlNsTzTwvWtNG3mcOduabRc6Yxq1OtR29coZ6Zes
/2ouJ4P4NDMFocXua7IRxxmvPGRkzgYUdeXhNq++TPOn699P9PucZ9fHBR2jCVGFlb8bVL8pnq//
/nXbRGvmV9tUG2JnrE3oKd2LSQ54tpwlFZAQ78Z6m2/E2b8MavHBAsqEV5lHutxW1d0oe7oc/NlJ
OAcQtcqCr4Unal3vNIKpjvFFbQaB89x92TdH4TwAbay67FTAZUjdy9Q9A5XJV8i9XReuhCrS2OB9
L0VI46Ir4twAGQEiqc44mF6/T8Zjmvma/uP6txPdEOcJqjlWmipGktHnvTOQwgHcLAhezlYveAoE
gvgEOgcNCc1HlIoSmruW1XqJlblxfKuKBAnshh8mGwm2ZxrCRldb+aYwysDMRdApIhGc6Vdomppl
9rpS/FKDjal7d/1SBJ7s1bNunk0zmZoqQizp2aPuZKhXGvJ9qj2l813GuNomUTNfdDecKzAzra2M
pay9Wr9RbbdSvpRFkJIv10+1n0xfTOi1O7c5lrrCn1E2RCIn4P0lHn0u/ekA7NCTFNpnMGA77bH2
qnMnmpsWnY/9/0bwqJNIaXBGb64eyvJE4e2wx9e9v36+t1IwJ01AmmYoxLatV6jNjRRrrVJq0rZB
Kx0McOqz0Z6pCZR0TaAdO4uBEASGesuSLdPQ+crkUlIir6MERCuPvvZM6U1xw7Ytq1AEurETMv4i
6+3O7dINA/pC6JgqAfgAggxkzQw/vMBupwj69K2/+1UYZ1d5DuD1No0br26fpObd2B4qcYX+rXH9
KoR7V01ZSzDvkCyedmajFiXWOZVD5NVnCYsJg+lZAMMA4FOgP4gIRN66jV8lc2ZWpaSSJ/CpedZ4
i2GBSPl6XQFFv8+9tok6mpluVo3XGgHYKAzRRNuOAf96AM6O6jjLNaXEpxs8JZDDxR1uWdYUf46+
VwelcwCNe5v40Z0sGnPcVQwQ/aD9ioEm+Y1pSV3VNqM5en11YwIonN5obXj94+2KMAwdFkxkw9S5
y8FKcT2rekW9EejHrj33IwgwdBSn+kyU9glE8fUio5PVsStSDBdliautxW2nxx4C8OP1E+2qw+VE
BhexkIFMXZSD8mnKZHeyInSgBJ2YnZ44FGIjggtQlFhqTVKWjYfdgMAEslYaZkD8nwP9cfYUPzll
4eiqgkhCdC4uZLGmSe67mIx4rVqfyMp9vNoCZdh3sZeD8aWiRreUsZEbcPxgLEXxgPb5vIaMNKEK
ieAjCo7DjxDJimKpQwGrLZs7Q2nB7iIikBFJ4NxqZeSlNaU4TNMNrqK9SIbqX1c1pkq/pse/6IHJ
+VQ7Rlck7QvqaXni9OQEEr+sV9249SZRWik6DPv/zSvbl0veShU+V0efifzVsJ6uH2Vn3OrXszDr
3QiQiNGZgJRt0NmPD7lPb7DeFSRBdFt87I/TGVErERiqwB/wa9dxY+Z1vcRQNLA7xJgNOg2iro9I
BOcLZJmNUvY29QzrjoBshN43omRlN/zZmAznCyjtJNOajNFrhkfwtTlqBHg/cJuLUFZ35ZiEmLpl
WkTjSZINHev38zpB1xIEB6sZAVp41N6ZvaT7mWnNghR2V99+intThYwBzZsPKVycrbXHBOXwqdU8
gcqxysQb89nI4CoX2ZrVhKqQkR1Zp6c9R2BhNkP5djmIhjF3FWEjivMFypKC0sPCE67Krd/PjbtE
E4rVIkisfQe6kcN5BGp3eVQA4xLlfYAWe60bPdATc6BFKAXXP99uQLcRxXkEZTQN7N+lk0fV3ink
B3n+NCgf8rh0+uRjLEnOn4nj/APwevqhSiSIK8/2iKR5wAawdT9PL7FleFI/CeQJPyUXdVEy0SYh
0fj6Fmlu78IlHf4O99vD9bPtYBnA+W2+JecnkmSZQD5YUs8+WGcrVDzlMClue1cF0l2OiY7kMJ2o
S1xs5XjVD/rD9kpBI0qkoJwbMWJg43Urs4VhcSNb8hQpds1c/VOb46KIZFmX1lTyBqgN8QFJwAlV
9wbdXAa+3ogS0P006vJd+epHoid9k0Ywu/QjC5SUQxzqjxYC5g5kHaIpvl2XBQpJXTc1E0tgvDtJ
omTVlmTy5CX1YwvIqmUquKV9pdzI4PyItXYGUhm8WdUtg35M/dKtXtvTy0GUFe4GF9jYA5KhqhCT
390tl0IFLXk3e2vpYlvUGyLMkWefpZS6cTH41y1gV/02wji/pUiarcqzjFdsuWtN5AGfm+U/o+HA
xjYiOH9FE0Djy7kCKlbrrhj9Rnm0NPf6KXZd4kYE56Nie0naOobLkLPjop2j9XNShRO5L5rvyW+9
+xtZnHtaJ9KPCkYhPTWXixHuUGrvulwnx6yZ409xpVYC3du7IuycYpFXN0BGI3MCZWksCwbV5amK
5pDlHagEfToJMFX2bAj1dbBmaKBiJfwMc4d5hKygag0G449DFfaivffd30cbzjCxc2HqPLBFgcWw
Ri9TFIvQPYpzgHSL2mI7/Res029EcN8pWSSl1PsFqlyvx1lPPWXp/FSbb62mDe0Ys9gZLKhLnG5a
nGquw3mJfD0VQZRfP+mbffKoNW1Vsq3Ra5P3ZX6rxO+u67rgnAavD3UzpUmaQgF7vy+c/o7hO7de
eozfA3YHzTlRvMG+Gx+tXb7rm33yZBowTr9mjZcUk5tl7+seE5aFvyYfrx9sV89/3p/Bj9Plo6LG
9VRhyWP4ZpBnCrDsRQgpIRLCPYMlqjm51CCa7vunVscm4b0u4hsWKAD/9slUj2OdoPVrFINXFOg7
z7r039dUt8oOkKxfs7a+z9JFXaBljfpjbl9mUQ69mxZubv31hd+khVjSKGIjHvGh/OmWkSRZt3N6
M7k2xqRyL/mRaV4hMmH28a9oGt8HsIy460xQzXoEke243rdy49AMRHJR5DWTEtR2WNn/nVLl1y/J
rnNzUKUb5oqmUG8whrsWChKtGjvz4E+NYP5CoHp8O0CeMzLmGAXzcnow4m+y6sujCGxeYKuvBazN
YSKtWSxTg1oYynsl+VrPILVSXVO00rlbCNtqBxc3t1ORo3aojl78sTrqQR+WLuaZ4tkt/qocxWVp
j+V33yoRCoDI+fGV0QTtgbhrEExkRxLM4XqQXNOnJza2gs3VG9FggtAMOH8xl11ZzTmcrXYmsbe+
rB5Q/VzJtb8sijf5bDxROAgpUBSe40I2axBgVkbtGZ+1k/Gxdesz45iaPgINEas3jSsdRaCPAp/1
Ojq00RtCFrNNlhJJHsJ1cj+ISCNFv8+Fz7JpUGsZi9nTitrv0XK1e00QZopU4xUifHMGJU+jZinx
/le3sz8cm6DEYl16TB9itssqxMkUHYnzGxjCiTBhjqyjV85zepslovPsVUk2NqYyNdmcRxs6ItEM
qq68A538Y/Sg3JFH5n5lTKEJku5dldN1CzghWNQGidWvsuoy1xpbQsMh6xO/NIIWVDtZLYhcdr/Y
Rgj3xUpL66xUghIMvYJh79HJDO83QoiNBO6TFaM6qoakw8U2TTBjKH5CmBcZosEy0dfiIk3gw4zR
BAgPpACHmp7qOMxq0Ryi6GNxHtaKKyWSxxL7/4Ubf7FCzWd03nPj2J8ZCuv4rglFTmA3a1c2n4+r
RSTWMidphUxjCoZj76afZcwBPk4+S9vjd8IqgeiInG8lRiZLGsgnMcdSuWVZH0F3KSjwCG6KX1vT
id2rVQyfEI1fyuSopb1rxt//SOl4bHdq9HYptRrKimUAmOZWArliN/t/JoRzoFQG78SyonyjNV8y
UgK8JbAbXZBG7792SM5MXVU1jHdzI6ikGYo+mvHyaGH2IIMCtP1QuuQzdfMHNhyf/RCt4+/ej6Ga
AHnFBIFscMeK69YcYEw1UN7bm9GmIVntg5SJpoZFYpgmblypPuqIvLSaeiX9EEc/5CnMpk/XL2hX
mTcnYX/CRoQxLnCfOakBxfeY0crpqt9pCmMw+Oe34rzOYGp1tBj17JX1HU3fa0tglcfrhxB9J87p
SNia04y5mUFjGI7pTYq9nOXpugjRd+J8DAIbVc9K3PjavZ/rxlliwUWIzsB5lSYeS0rNZfJs65iT
52H1len99TMIRPDdUk1VKrMAeT2SL9XBmG9EqaMv4XUh+/GMAZpKk4Gzayr3pep80DNiJhTemE3g
1iHMvjEdJaQIO6XjYjqGiA50N324iOSZo6wBKXhvo8qpx7KvA/VqlPNbU1mdPl2D68fb/4Y/T8cX
bVvQsFtNg/BpNJrbIqrwAZO7JBbtEYu+IuE8TGvZnZFMaF9oZzVxo7ABc7Tk1t80x/q2+urBFJjQ
/iO6+YZcKGWvjQT4QFwb6wSx9kV0bA6Mp5olRaL21m5dWtlI4zybpmeapMrThC19KyRefIpYVfqV
m1NEMLNvuVh9IagRmiYPsVNbyaCsKcaw1PVcFY96KQh4mT6/yf6Nf37f4vcf1lqmbVHHM8joaPK0
djfqgOqt6mrlFADcVxAZ/Ms9XcRxFRSlLzPaNXqNe6JAYGMY/tb7ETu8qKF59vff0faLME4LJUZ3
CrwYvHPKrTLdGdo3ZX68LkL0+Ti9MzWq1cDdqrGJfery8wDSsrI/DKR1kBg58fLtujj2FFy7LU7x
mrHIJw1QMJ48jQ64Fsv8q20/REtgSyJHyD7ONVHMlWyeVuQicWZrICjRzvY9CUYQA/SzQ0L7NISS
J5pPESoG987Wq0Ww+5og8n5Z3PhQBZFXPCPq9pliaILncF+aaWgAb7CJpvP+qSox/kWjHsMQ72a3
vBtDelA/JeBmaQPpQRjh7zr4jTTucVSyqCNWhDyvqAHkqwTtX8YJWzGoIEeTa57Vl+GpCcdnIfkj
U743V3iRy8fhKyA9TACfwneEqOr6VXBMgjVswTXJaKZFDUHBKfmIXF60vLWWjGJTPqwyGxxVs7dY
j6YkrIPt5uibc3F2nRSKaTUzhkAyYJX05zyUzoxcTHZiT8Rovet+N6I4+46pXZK+x0naJQpqjINp
vYgPYf+x3MjgjLqmfR6lzTih9Q4+UDf3E2/E5o+Tpk59BFvgQfvvKKWovm4kcrZt9XmqJ7VZAwrg
vFgeiV46NdREaSBT62vqx5l0a5iZJdlM7YGOlZ7SUA+NQLxYvBvTbA7Dhc+anprJGLOi/JT4tY55
0TY9rBENrrvenUU+9tHYniAmN0Gvy1kxlYfImkvkGrNr2g5DD83DdnYq0D47DDIwcqwDWFNc9dyE
cfDXmjmNd/1P2D/pP3/Bm12ngWpR3zHvX+iYfNJzZzBd2Sr935BiEaJiSBksICZnXa2arMPUICLQ
0uc0OdHxg6oJwrVdq9qI4KxqjmbgKWVwv1L81Heas8w//uwMnElVZZM2nYXGar9+TitgoirnHtyE
fyaEXdfmhdSXepWqBE+W1Bh+OpJTlrxv1kQwGrb75G++FWdFkq0BIkSW4EtnzcvnQ1ZJ7lSGaR70
QvaX3WgGzKgGBlo12+AfDIDIZuZoRo3Xj6prxSPmOANrCmTrh1l/MUdB7LRDlAaL2ojjgkEjreLC
igHDvH5rjmy8w3pYKjcHeP8ALMIOy7Gs8i47xXkB+sb367e3r4OXs3Jq3iXa1NSYYPBk5ZhO56wQ
hGo7yAq/no5T8rKVGmtRCIpH4XAs7oeD4chgcUpOosnO/Qdk8x05bc+lDv3/JG095X70yydAH3qS
a91q38B66UtH4Vb9rh/ayOMVv20N2qqQx6j7lrNyEx/60HqYFQdglrfFqf06oxslSh1EF8YZglbZ
bS/ZNpuWro5gqnKTd68YGeDFUm8qVxTO7MD44f6waAN/y5ZgeET3tbTzPJIlzAB7a6CiLDc9F4pr
uihrOqrT/AAw2ll+uq6Ur12mN2/mRiiz0I1PKQgWU0xLRdu/drRHiqnw+M4KV48FBcPN/DC/tNig
DLAcAVIQ8JleF78fF2/Ec29chHmYPJvLFukZMDrcwksC+aHz+2MZ2OIofDeOu0jje/ZgSphJYSjM
Qhj+bh3WQByDzf89HSfw1rvqsxHGOZulzStrpr3sDfaxMT9RIVP9fh3XJgbGhQ3VIPyMfVzUy9Jk
MHgaVMfVW87MDOdv/e3rAJ5XhL8zxahsBHIuTB2bsY+wdObVxQEICk5i3cSzCDDoX3TClIFoTwwk
DFx8pa90jHRrWWF3fxPvta7k60BuAVJbIIq3mRG/1f+fwnhIZjrVw2QuGOknmi9P5xxM8c10H6ui
verdV9X+KYcHw9IrO13bRmu8SA6V5rRKR704J/VdJFxnYtX7KyfiGdUQSGLGNK9kUCdk2bEzSGBJ
CPSrGvDS2ERyMe39FRjuMDJVfcysShHoveCLGpzeT8qottQ2gAJaBYpJvYp8mSXLH7vn675DJIdT
Rr2t4t6a19Wz46em7ZykvK/1PjBsUXz6L475590Z3MNadEuUa1XNnBT1GuJI7xhcLcBCksAEsIvu
qvoxDaT318+37z8uUtn/bz1zvNS0qvAcNJV5w8ZltGgQ7ByJPiH3rlo6VbOuQ0hSL5WjktnB3v+M
FKOcI4FSiA7D/pLNYaidT2PSmgj0Sikk3XwyUj0WyNgPgC42xq+G9VI9rIWcYT0HpfQG9Y4+GG+H
8H94qpluXbExg3s1kbA1mOqpJ8/4MLsdyvb0YI2+5rD1sCa0ZPe6KuwP4mxOxj2T1RgvhT4hALJy
xzhjRhT7FGDPmm7UY35cH7MvbC7GehKWrQTXxrdAFkkifcscPmJyt3YAdnGTyHgyWVwpH2ZndPTv
gqMyY7ryaflHbSIkS0hiY5UjVF7+TnqjW5TxHcVv71NPWCvbjwl+mhmffa79gvdVBWjx7FJ81x5R
XhS87iGc/4+061iuG0m2X4QI2AKwhb2OvLSixA1CFt57fP07Rc00oRKEmqdedEdvmnmzUJmV9py/
GfmW3r8iu09Wgbcwi2S0PfskeZyFGOOqgo3/dmIVlPFa7ewf5WZytRJHP+7K5pQlNsk0AM6N5N8L
AuyDwDa7B7DOZdE3Nfi4L4x3UxhXMtUYai57eGNBHSu3JAUoQ0WFRzL8h5Dn/WsxfiSPuyXBfDNd
zaSEKpmXlrZRWRKYvFVPPjSlHdgNb2CRpxsTkIiG0ugTwYs2KB/07hYdrH93dow3MdNCK4U5F520
SV2g/yZWW6hP/04G40HMaTHzhuCal+LB6K6aztn35H0ZFkgaSxkgvZpwSJTbgti1P07+BOAzTOs7
GMwqLCzs8rIHTlDFokjHSYr1tR7Bm+oHJ02yex8chuTSImGiuOeZrd4Ofno1Hv4uA363LRZSGltg
RtqPOM7lSnzZzrFsr7v66+CKTuLyEax5MTFL+1pj3MlsW7yfoy3a1EuVr8YxxpiueonueTExtdUd
F2wwjiOXA1VPK3EBXvZFjT/kqHjzIo8tkwKltiYSVDcViZ2SLdVxqWcDhR8EH4v0uUDssX/fN4O2
tQTGaEuZNOCmQWZJ4SRogzZ9BZes1nsDKLzBMOdp0ll3JoUjl6cYY8tSn89iNcFBJbPidPNwnPLG
46jGk8HYsoow1zRQ7YGpKV7hePEpcLQHysPb2JGVPZtPHIFbdrY6S3ZUtcvTVpFyKLU8Npfa7V0a
f0iH1k4c46i7lYG+NzhZnnmQAjy5TCpRh+BRjuMa86qhAU6zUwmo/UH0++SiKs8cHTmH+rZDuHot
877NAKpHI1RX/BF9EyzUe7xEtPQU+C2GBxRew+IRe27F3+tzZRKLchmzRU7J4ozjZ+x+z+BrGms7
B3vDvnK8c6S6r3Qb5DDItACBRzAZ9xNqrGLY3gGxCMgnQYwtGcU47gvc9FdrzZhwQMiWhGAGiJ7m
5CiXn+MR4MOmuHKRxVvW2ixIrsUxYUGagalSrNPaqd3Bmd3Wzk+JEz7HNvpZjtxZvIvJuyyMc5Hn
WQczNOYxBkVwMIf01Kgy5wi3nPBaJcaRKJo6JkSAE441zQ5k3ZPhUHRFcP/qSyl08shQUYRnbEww
mlQVJFQ5Kc/34mRvffDGFXz5MB548Mnb5/YujOZVq4tYzWYV6B3cfmw4dXftuFtT9A+wT5cMsJP/
asNYVJ829bwsFWJDxS2Ould/x9ZUZnc/ZO9/SQR5+jCGVSQYZoxEiItn876dxieBzJzcb9tHvGvE
WJKSgwCkahDjaCHW2jNXSCQ3Rw2Ct7eyOWO0PjrGhmLQ4c3Tguy5Qe8egIa34X2bYE3Gyu9yb37h
MUHz9GJMqCN9mXUhHjEdSQOJfph6dwmG0YpI4XOu+FaKt9aMMaVB1pYiTaAZDU2BYiUd4pvoc/uU
X/svvCo+70Ywb3OYIuwYBZgTbu3oh0lYHpVwSTh7nH9weP+9Fb/hN+RIEMYueIu2Az8CzrBxVG5o
lky8+ZDZytP+EW47o3dxjJMIw0ErZlrTK4LToJ+E6dr3f5EEvX8kZDm/ugZNkOemVVPR0Wdv0u+X
6f7fqcB4hriUusmccQkS+YNmPundZ2PgVqD2vz52LH5VIsdoQFhqOCdKSiQhhAgoefbYW5NNAbgS
txUxMszxEJvVofXRMS4iD5Klr2R0GsxHOvk4nIOLeM06K/9IrMCiAGptYot+KHLCis2cby2YcRnS
UI1CSRDCgxGpdYWP+gFgw89NDnWXH4KfnUIHvAz735F3xIzfmEKzUwHngOQkEd0gke1EKXlvIv0b
f35FNHZHtYyEfAkUFHzFe4oWkWLPqMU4mninXrMzbcc1lnyWA24LkGdmjPPImiWrJw3nmSCTTfxF
OlUJZ82coxrbAluiRBr0oa6xZo76YRdY6Xy/6F6fPFQzb+pn+1PRNXPgx5uGytxLjBlJhZAjpC7L
O5Jl1kQe/+YuvAtg7l/U1MB+AmW9UybVyWgVe5nFw76IP9zxdxnMfTMmsR7TCLkP9rA/dE9A+vTU
u2pGqbexQDT22p//Lr+TRANrYQpgstjkOJnGaVJoujXfdw4dTZy+aLfGk3kzfE4sING5ZOEY1Xa8
vhLJnGQ6lnhN2jctafUmdpsvKJ47dEy2P+hP+2e6ec1XwphrTqIGuNMFovWwHm+nITzFYnxU+Skd
dem/mfG7HDZtBaBW1cUgj0UjEe3eC1rannjUb6gnzq+hk3/ZV2vzuq/EMY9kS7p5JF0sYgaIOINY
YquCxwG2ab0rEfKv7wuAoPpeHlCPF6bG0udvc6hY2fBsis9J33Ju/ub8mbwSxr6Ymp6MaYUILTqO
bmLPdvkhPIDTwAkcTJE21nSob7SHukcL7O2NOTe8TaVN4J71T6BHvsoXiDzUudwijQRbKDBBW1uz
pGOLAoTiKYfwuf2k+Yob+rT4SzERkhvCeQo4V5XdzjTLADBFEn7AnJ+N+SQaV+4GKO+bMqYnauMk
LiK+aRqNpyiQwbI2eQ0QsoeQWJrJA0n/g6mr2AA1RI1obMLXpuE0gOSBlhKbi2lFGLqYDs1BOsmX
1OORD28r919hQIj59QMqKNi3cwkPHcxC6EhGF3yWOkN3SK3L3lih7FfKE69dxhPKGKIQNJOiRbRY
2l/B7a1ltaVUj0b8qTQU729s/l0/xiDbBVzYMrqB2Hg2vE4FtlnHA+bYvoLvIhgzjKqhHPoMVzBf
njuAc1WPSxT/1TV/l8HYWdEAVaVGg9YZuo9x+L3uwfGR8t4Y3mehiq6MecirsKhmKDLaoyt+BkQL
7YJZ3WxFh8Tt7MjVneRS3QS5xevy/cGRvCvIGFmQ92oYC7j0jQceLa/wigt9WMNX4Rb8Z9R9YNdK
c6UQE2WiQ17Cq8SrDPO+Iz2elfpqP+VDQZvtc+fl4bcs8xvlZf82bkLZAh/oP7b9G7hK01bdiPiO
HvFs5w/la+QBACzyOit4nFD3pjvy86E9Z7xWzPbb9y6YedJByV32qQbUixm0AdK5iDlbQ/T///0p
/+fvs2GrrAAJP8yWn7ONLUjMKWhbithk/wA5arB4K1M9Lk2aa7A183YCJdbyuv/3OXfgzTev7kCv
gP9dmPD3NeVHUx6UKrFiXiIt85RgHIbSY6pu+PlojngoVZf4opue5E+52z/jvzDZZ9riNx1w152f
pW5/lSXbdP7/DLZEXN3Ft8B6pSsof5UxX4bFkaHlAH6MbH5VuCiwvCvPBstBl+Rtik1Q9Hne6pdY
jhM/5a85gK/DY/yk2ZgkTCxwjPNWXHlXknEpSSoMsTK9NR/ptlLq06IpcPmP+1dmOwF5t+m3A1id
46wCHV+W4LpaF5itjnQmd8G3wV6AVyhb84uaW//yxWHRV5Kpj4lZwYuQ4KUdD6nxXFQc4AN6OHv2
zPgLEEOqQA7MZ6edXgvFyuF4Nd3BSATn8LZTgH/8BpsCiKWmYtOFxm8n2AKq2yo4sp97R7FLR/wS
2D1vfXu7ModdF4wr6yBnYWHsl1qq1IWGV5MX+OJz7KbPqwEFLDmWHKdPq5e/H+U/AjUmBFFbUHaN
OkIQvT9noD0ittQCjKp+XVI37XpOwLPtwd6lMZFCoi0p0RJ4MEDIesb8NONA65pXWdp2Ye9SmFCB
jIbRjzra60X72Gqu2HGmFThamIztykUapaOOt1icS1cwgearq8TR1OJ5//5t+4h/9GCXaQtjmQQ1
QAr1NpLv0WeLTmrx2lF/iOnf5dA7svIRbRmMo5EWMxbUsjvRdE08+I7q9J7sCcQzRAv7DPuabffX
3+85u52kp7U+STE+EXVLoH4/YrU2siJH7LFGQWt/GbHbF96jsq8p6t5MQiGGfSQq1KDpIAQlfl++
5HaHgTQZ/WdeCrz7+SCMSSQ0bY4ro8axjkJGvEgLC19QtPyIQrLsjlh0vDQJGJgavYktUkQix0nS
iPCPlg3xjGXPRjYbQgLLBkRoqN8PzTEj10ZAzrRwJHGPlYkZ8FDLdV3iawKEFF1A2tmn0Ke0fVr4
vPmSXeuGXowPKetpmtoGPqTu9B+dWJ2wcs5z/PRs9s6O8SAScssIzEYLihdYXkbQYz6QC93Plw/9
mTsOtOtPoBHjT8DwOSphQMdZQGev2jNmBjA9MGIpG5heXWbV3whwVVRuXsO7oPQGre1+MNVCnuFf
ROGC4l03kqtUTJaC2fxmccuwcOfBtDmWv/12/8fZQFnG2TSaEhcN7UiinVZaopt5JHHz2goweAXU
J+yJ5JI9fEc5hieZd8xM1IBK/5TUYGN25JvwFiU9Z3kZ4OmeBju4io5sodOvffobQAT5v45OE39L
Pcqu7sYYY5RFeQU/syXzoEz+EML+c6Bs1lHK0tzq3VuEVxxltzxF1/iZHAe7HVCqTLHIId8ENuaK
OefJsUM2GxErEvXDhLGQKsg8qQ+OklIe9y8L54u9RUurC4qh0EnFrATqP8p4r0rZVWmUy1zz8I33
oy58JMalCMGMOfYSJhBMlnBV3fA1t2PTeguSncjtMer17xRj/EukJGKSjjACMfoBegBLyE+NyMNB
5J0e41Yio1BKbMhgtUddLvMS2KEavBQSTwzHoNkMoyszfZ4NfKRB+t6adpN/k7tTpbv/7sQYtwG8
BakTI7xmZXqctNeyvtYppy3OOy/GP1T9SKqGjqvH0idh/JADj3WeOE8l57DYjCKJRzAWSzisWPsI
djFLqhWraz4Mw+FfHddbdX5lOR2pVE1McVxV9FCmftJ/VjROFExPfOeNZEfeCtRkzXjETpKQpb2l
SLFjSvkDiu6ALM0PQz9b8Lac4+P4HBa+sRcgUgGAKaaBkyctXZygHTk+h+cM3gokq6NLJ4ydarQA
AlBbdA1SwODnN18lAFGgFvCJRybGuxCMJwjbvKs1FdLK4keeudJk2rWIakf8Yf9CvB3N3ueiP2Sl
Vq+IBUa43iLu/JaGvrQTE1wip7kmnvgp+RCjE0NX/8xPhRvda9/Ge26iwft8TMCRpvqgoaJPE5rs
rr9vARxXnbMfxJodyJwAiKFVnEyDY9QsQNawLFOtqigtysVt1j6Z9Zcs4FxKXvgrM44jLwRzLAV8
QxQKMF5NF1Gnc+znR8ltbriHyNGIxd9K1EJKZdoXp6mT5CTeVLnRlTgAEz92WD+vngOwi/w7Y2eR
uMRRFjATjRAVL/B92uSNDRBhzY1FdBJzs0+OS0eSQ6oYnLke3tmy0DdGUixK2uFsaU2ajmIjNHa0
W9q5i068jG0/LQXtGZPItNNcRDkNODQrepLtFHAtphufiDN/HD5kh8o2jyNvJIUrlIk+urwSsriD
ULqfrn5fDuKnxV9s/aRDyfFsXjKfx/rO8ToK43WWDGNGhC6nA9DgakzlS2+mZ7kMTnmtPOw7Hp4o
xu/Ega52Op3VT8hBnWy6qDLF31VePZUnhnEtgMwW+45mhZJxVIUfovRNJjeVOXHcySYIxCqeV5g4
RDaXMA97yAlABaPSu6Gd0wc6Qxc4xcEwrewcD1YLJMxL4s5n3g2laux4cYVxNVVbDfUgQLxotLZE
fE25AcWEJS1+x+Mp3zY91IZlQH0C7Zd1NI3Wh1OX4LFt3RlAP60/HAJvsmmZejxz8RI2w4mVNOYD
Jlgn/Tm2QscshydMTH2SblM3cCjFDgUQSB3zmN2PX9S/cjHvklkkqGIWkRdS5ATymt5KjvIiPCgP
+n31kN0nz7wsdPMJXAmjlYfVMxyA2W5BHwf1VmH09ZTYoDLlWBy9A7/dkXcRhClypUTJ+kTEDmQY
JpdeDu2sAmxup1imOGoWpt/8AsglS88R+5bK7sll6l0GsHkaNUGXra0v4gJK3mPa3KrdVVD9sRms
PrvhQlLzVGVOU5SAFz0keB2IJC8W2txfI0V0GiW56GPopoJq9X15kkXzcd+pbb7BqyNm3ok4avK8
bfAGa8lrkXhC/r3m5b6blr4SwbwKSd2TcjBgfYGpu/gMAPVs4XEmAmj0V3WueYHSdh1hJZB5E3LS
F0Ur4/P9d5U1edQ7y3Cwr1tatL+OCVQr9tpD+LJ/mNsR90oy80SIYRFnZMBXrH/8XMtEHfiucmn6
nTvplQcbwvE07KJ3L/TNooV0QK655NWPMUutIH5Q+9u2v5+Le45ymw/TSjnmwaiSPhpQIKW4LKML
6NJxsqLCCn08hXBq3TP5ODygFf3Ca8Px3Ddhnooo6OZA1yDYfASgj7ecKZl0eYkOIr4i4TnRDYvA
1oSMOTtDNlRQBP3q18a8GkxdCEYsXgf+cqz95hAfgfvVepQ+bPhe2DOICTlmuKXjL1IZ+09NYIA0
JKXwt4oX2co5SPAAt5g87Pxa+psJW4gDx6JpiLJMWCiHNpXHYWgb4Ny0tSWMXlF3lkr8/RuzfZLv
QhjDTzXSxhmIHp0J6/pNeYyG51b//5c6flGEsfW4iJNloOfWyydxOGTyqSWcmQueGoxRl2Go/vw0
S/h50W6IeaP1HKwxnggmZDCw90zKSTacoALssRop1lJFixWbHc+I6e1lnrZfzosx4mmc0zKj5xV/
oFFf8migGzA7/VVweDCYG08aRJmKBPhcIokyc25kUETsLIJcfEnEc59E1thrbj0hpiw6z8x1wHpj
TmYqvL+5df+IZVeEiyBppaAcgUhcULaK8VqK3UkMS2dfzEb4s9bOZB5OQREEQRagnVgv7hJ2hzxN
j/sithYafpHBGFDSZYo8mgsFV168yG+c9Hb0ozeMMfG6nH6CLAucIsDGo7ISiu/2q/+LNKMyqxzn
1yWJXUh34Sy4tX7UlE9tOVlVyFOSJ485yDaK03gayQglJS86Sl5ToWsUusV5voqe4jef6ZOd3ZDQ
4oWwWzMlv+jKHDCRlFqIR/BjYRriKnwdbQB030rAhxW/CQ2wPVIPFAr/6qNKIuOxsiDOyyrUqb6z
SwECTDcktnhnXCn8FrmdD8td6PHWzLiqMtbY16WUKUtIVYVFgtSx9qdzjod0sSV78iv/L3B7fjlb
xqeZQVmHixoDbTp+CJqPocZ5XbYW9X4RwLiyWSEtAbkutQ4J012YYjxJt+UR6FgFt8H4h/f5v15F
EpkYpFJVPKUdvhrtt5cPhTcc6AR9Y1X3ofMXDam1ZmyrzcznBQv00GxUbibhLs94rwA9+99fgX+0
YTttnZCOTQzuA8A2zBhClS7pST2mp/6mO0yzdRt+04BUHDtAStm//Dy5jG8xdVMBlKAKAlrlYclF
sAkUVpY+hiS2OuH7vqx9By391nJroiUaI2Vy0vnam5ecfNv/+zxdGN9RhAmeUR1nWLfFIRx/6EPm
JugfJGR6Toz+47403gV8q72t0m0JdNkVCSAu/jC7wOw8CaGlu8ppuo294JbX7N0OSN4vCOMtxFYs
pqgAhUiganYdy7aWYshO/LKvFE8KPeKVTmEvdGlrgHUvRFkmBQrh2Qz/Knh7V4RxEoa6aHIcyJMj
BDdheqvKF6N53NeCd9EY19CbcxtUDf0y0X2mXPuJc5HpWe8YK9tpE8FU2k0zEhLDcIr5C9HcWX8E
LOC+Fluj4WunwzbaBhMAUALBSQ0fl7vsGJxoEbc+ZY+pbzzStXFMhCOX7TAZTjz5rH3ieb2tiuQv
v4DxDnMoY042gY9NLjR7Tt0J9cDcCo7dGyItNm2egeaHvB0AzPyFyq3k/RfxTCAiaypgUmZEdDS/
lTAj2bwQoIETjOXLB+UTD1Sa91kZ/xHqfW3ApHFtstBKpVclMBw9yL2pUw77n3arLv+LZtQOV3bW
pqLcmQsONs+s8CEESA8IDDHmPwDtt0P0D1RVPr0WxyzY8L9pqmQqEw1fs8QsFc4TE8kVbg9g05Jb
vJsn8fA3AC2/KMo4FJJFc1OViDnoK61LlnQlJ+08HbqD+k0NXSAjHTtghAvcMQjuETN+JhWDuMsk
fE3KgyI55DT6iTNZxbl2CjQF+ytQGTkrrNwLyzieuMxJEqWQSaHwZrfygmPyZQAiemOVyOd40108
D8GW0cc8qXMjNca3LTTB0r0nrDn76aG4lja5iy8U1SS+tl8Mm3iNLfzbsIht3fXVCAJv6h+U5ath
+rXxxLETzpVlW3QUq2VJEoQn0bE56oflbXh09CgDXeZS6gZuaYteix3fzrbpQBE2k2DACyj7zVE9
yZ8Xj/JFRA5xiBU/CY21nFCJcmIv7ax9bent2BPN+B8pbQJ5LnB7VN84tX53ACzNqfF5fZ6352lP
DuN88iEsSKfjq6l+eED6+giavfAeOE2g2sMGuS1+yezRjh9DR7FUn0dFw3tUFCaSGbs6AuMU1Owc
sI5c8lukXPZwrrEXERwGbDxlBzxmCHZDjwcbyQlvWADfJDabOFCguSTeYlq2kW5qHn7Y2w7C3uky
fkcTg0DUM8joPO0jRf1JvhEkz92hOIzY8h3c7CFzs1d+jsK7PozzGfo0pIRdcO8gmQCSyNtIt3jg
DQlwTJJFxtdJWQ9tj1SoLtr7PsbgSsOlUt2uif0TI7JtszpVB1WpYfbLaDp1dUlhCfOrDrgmHVWd
xMI+oyXJtTULvH1znnZMxKMNbWiAW21yytAz2mvX/v/3rNbvocqENEJS1kZMU2SzOzXJNZfuEl6A
zUvDVcaPRGav9vOCd34+Bb5+TrwRa0ZXrJYAGbUZOQkk776zWApyq7ZSbr69s6Sxhkt/WzihG/vi
o3YL0mC3uU2s1KN72DpvcZH33qqsKwEWN6kTBOJ0cVMACmx46g4ZAsQaRQfhKB33HfRbhLRj2yoT
zfTYnc/KGCYWqPMpS5CTC5JlLobdFrEdGoFT9rEjYX/UjKTTog1H0gJgLBtvpUkEAxC4UqLaaoT+
oQ1KW0/IsSlTa5QNT6zyQ4ZJZTkcH9SgOUlxy0m7uLeC8UtlN2Ydyv4oziw3UntTjmDx/WgOi6V2
rhmflSCzcvUy9Jx2wNZw2C83nnFL5hT3WMGkbukC8gBb9ygCmuTR8DNw9DcctNiTUTwFjyFiXwGt
ePlh/7tttY/Xv4HFOM8EA2sEISoPdNuFljIpXYLkJicekC7HfbCtKh103R1aWUCWU7uzHjbuXHLL
ldQF7VxCdq0K104TswHmDUSv8KCdq9aeE7f3xktol4VVwC3qnMiE825qjNcSyagPUQK1DITP4bEW
XoHUy/lGvKNjvJZaCeiB1W/f6I1wwRPc1jNd2nCjlAuJ3XKidU66x8LRL6ioF0DfQmwpKec5b09q
k2BkInMkGOa+cjxRjJ+SSrPVSgLd9KjCZt+h7rHxb7iGlHG8Me8QGQfVyhk2PzXqoIpbIQWi4mFf
Ed7fZ5zI0jRdLEVw9knkqnVh9dNfUAn9YqqMu0hkYTT0GPF3Q56V0Ic0q+XOI3BMiB1jMeVsbpMJ
7wYlNFkcvBtYhqS1O0z+pXwQSM7nZ4kHjBrUv8ChppHZElvVHchEMHo094DqEZFVSHbthdfe4s2t
cT7Wb+TGA0CPMfqPhtiCmkZ1zQQekPfWYMf6a7FdazmfGpFIbw8wKEArq7yfsW7jBN+mBxWPsPiU
OoKDITIZS0b+/lXk9OIkwjiMKSdBF6aQPZ/oYCwd3iwcgJTaKZZuCHBRTafyeQMe1IB2nC9hcqc5
NfSgkEyU/iQNrBWNnc+3av65JNdo4PQEOE6XME5jKLDGsej4fGMfe2amftLDxUZFjHeOdGZrTyXG
Z+hC/R+b1vTnon3K6lMe32G528pjZyY3SXsU1YzzoPBeZJanoDb0ScGgPXpRwM8ZwIlXHWaPcuLx
huB5RsD4E7Mr22iW0MgX2hel+yJFH/avIce2dWYirs2LAZvGsO0xf6QRHCgx8vFbFXr7YjiXgSUf
KMFEp6UZxJDo0HU/hgE2xZ0W5rhFlnFAN8VkyFu8Hj2KdflD6i4g9hs/TnQ86yR92teId3BMTJHX
ZtmphoiGhhJ4qDTbUVvaIeWCCf/do6gzjiKR00wnaJVjeC+ycuMH4QFb8NygzniFvsrlefnZQQan
6am2S5Th6OGZNt3s7PzxXB/yK6+Swyul6PSMV2XkSW5NaQgQCtLq6vwZDdd7sbLaTyWW9BrX+CgD
UyV8GQ/lOQcwOyd+2rQsEwO8kq5iGIqdtzCGKtWLKAOPztBc0lK7aafJ3b8j225iJYP5dHMKaE+w
2qMfddsA6TC9WU6CDyxxl3uUmwb2jySVbSd3iSFGlYG7X89W+hCe6ZqxrFiU3Ulxm2e67Rg6vF29
7R7iu1S2rxz3QWF0Eh0y61whOBjFg1yeEyW2m/BSYia6x6blTVV+V+SQM1XH0ZdtOAvFrM5mC4fS
CNdu+DD3PiJ8jpffNPGVdtTfrK6nVodJMNDiv5o+9kBlDxNraT7UvCbD/kVU36oEKzFLLul6RXvn
4fJJRZYZch0j77CYa5i3sRItBS7H4MW3P7dwUDDFpogMBgn6T8wtrW/b9urw6G9aaRUt45hjXQwh
4onupmAgGLA/NuCPHcWvrATAVAEYofsDyFVtHtoQT1/Gr0hmb6RVhPpbEV9iglnEL9PMCTt4H42J
OjQpDbBgD/WKyB/GyzI+7bsO+v//FtWsjo/JVIowLOo0Q6BWLjfV/CK1ftQ8Cv1zVvDK9tv19JUo
JsTIhF7BoD8C0ehSHSUH5Z/6JjgqD8OX2CYgLtZs8aAdk1s09Wxk5wM3neF8LrYfHU5J2yQ12kB0
bSs/LGgm1oKVYZCoPSanxE5f5gMPf5Bj22xzutRHtQGECKLT9HFZUkeT7qXsKEYjx4ds1/jeT5fd
BVXmPuwaQp2Ij+Rp9Esfu/Q3FOuW+uSKvwTHuTlvBa2V4SWo/wJABKHpcp080c1d2VXOJSU4JpaC
wazJBVu0nd2YnDE/zmMHcJxfLV6ZM0NrRhp+ZT+E6iSNfjf6U4vrFPnScB6rpyg67lvJ9s0BSaNC
TIyEsg08I5XFqaxAqdtIX00NtL0fy6rhfMFtS3+XwbwCQR2oWRvgA4ZygWJjbmcGb1BhS4QiEtXU
QGRP6QJ+PblGSudqDCGir+5ikIVHKY/7kboL1p2sJbA23uuVoTYwsUZ9UIXDXHyf+ttaSJ1I9Bf5
Zf+rbMaTK2kmk1QAoSyPDRqIa8ttlY2WEN6S/LOS3rWxn5FjgL3a/CA2HqJmNXwoKjsKFMfILh0P
lJn7S2inZmUMk2TM02TCGFQf0PuUTk4EiUXokk9fyWN97I+5Y46WeOYhsWxdzPUJMJemnGrQYgeQ
25W5XYY/JuXTIvfO/jnzhDApiBEDEF/WEV1m1X0xeoBesvT4276MLT+5VoS5mmkUT+jGwE+WhfES
mr07dnFuxXJ9NqPA25dF/9bOJTWpvquPNQ+hEasDrs0Y3sjIEDHuwbHlzaHVtTpMZJBF2iK1mCNx
gtfR1b3MKW3TXnwDxR5gFyNE5k4Eb/UC1xKZQKEQF9JgIZj2U9VT5ZW+eMTKmUXD8b+ZsVuLYmIG
pY57MYHxOdp8GyrnPnroO07S9DaxsPeNWEciZcnQEcQ95oGWHlPMwrSYlc0ckiDSCw+Zl/uFR/PH
8iZF9theNBv54xd0PXOnAImc/ILBA/nATYCoRf35h5ksfpWggRFioKkWipTo0/R+cKQDJGDZ8P6H
r8qTxvgVXUiHcKkRnsWza4AaIPHCG8CiyBgwL70evDicGsC+qZvsDH0xFIIhA6XHaduHRXRq8ALk
PILbffMzRcadCEkxNm2BhHhUfCJflonTwtt3JSaLTtVXpNLEmhhOKE52tah+qTX3FdyyYMpf9z3J
ZnH13RRMdiZe6NOkzU1UFoxnTPb9iEBTFveO8Dk+Np+jc2OHnnlInnkGuDm0tRbLuBcSofK/9Ail
B2+4UAAC4xOYrqpD5wKJ95S/xJ5+x1uv2OyMroUyHkaTu3GY5f9MUaEdZNPZa1qNROzs75/rZq6w
lsW4mBKL8aVIY7yf5G+YvrkT3QEEXrZgt44Z2UDhQw+0eCMaz3zeVhv1LntGzngfScUKiZxCPF2l
Q8p/6D0BWKs8NTmWwJY1KiMNSoHOiHRgYSuOQcA5Rs4zZLLVC10W5zYbcE/EEygivktfBLs4y1fN
byzZamqr7Czlaf/TbQ46KCIqXRKRTElWmZBkxFqzYUwm4tgPxVPuYngRRCq0TIRNYMB2ym//Ds4C
/wncdpbvkhnHAqYHsgxijeP0FjTO8d3Oyy1tjJae8cBL7DZrUms96cddRRFpLxqNolfIf3qrAoNw
gl7V8tCDerZ0Uu+vSmBrcUzQorW9nGOnCl2qe+FKaXUF+2sA0B9EE/yjpKb8+/1/P0nGv3RlJwaF
DmESdgOqorCz/iEsD4V0P3cv+/dl2wbeRdGfsjrGWQtJP0UEOUkin1sTM75/Gb++i2CciYiydhNm
LdrysYwtBz/FVmeQePt6bL+c70IYl9GabSKZpYHqeTZYGtZD5EYDtYNo7YvZrHet7gE7o9EBRWAM
CD5N+SM7zu7k0aoXBWmQgHIpYcYd28WHzBdzDIkUPm+UdvvlkRSF6Jopm4RF1CykeQjUAo9r42CM
SbaND7SVKDR2Z4VPCtbTK2Jn3Pdg29jexbKestVR/x0EFICpQ6YYyoINVNmvlMQ64AJDb17JlTDG
1DJTA1kw/ZSK+VkUPxi8BbDNq7L6+4x1zULbCg2IghxNCA9TgfZH3h1kLebEcjw1GMtKezkZ8MIg
bYt6K5BGCxMDnNtIf+lvfmKlCWNZGtxfKeo6RBjAKai+gcDdirWvQskxru38eiWIsa5CD5NMbXBk
o234dWuVn3N03WJbyRz5aw2Q09jL7OCzzB3j5Hwrtmao6YtMUtMwnEHw8vEwNkdRcjkmzflQv9UI
p1xWsXQ4OdNXw28t8SY8DWDgmr3oAZOC/t8tOCvvp8nWCmWYkqkG8Ll0svknGP//hGq81TJfy2Ee
ZFVKQjVLcAMVwx9j1GbOknYTlues6ux4fgyDeyXi3frtmGelHD3t1YMiqk045Cre5eg42+ZHgBhj
87h6UR0dbYigs/ivJb3lO1YgM/4C7T1xyDr4C206p+2rEV864UTUOxPY1EQeObYgbz7OKwUZ91HJ
CVlIBnGyT7cnCrC/ICkEoW/mmA/Vl8ijl0fGAjI6PSj9xk5waz4BdgbFAC963r+7HAfw9ltXh61h
LX8iKX7LDJJOJVRdIxQwoalbRCPOvqjt/GOlN+tsqqhMyhQv33gSMchCg0pyVHy65MTlo92+ucQQ
FaBwYUGW+aRyHA5GXMCxJVpkqcmpNy5l/hjpvUWj6RSwRCKm03jV0z88c+9imU9rkiBbSAWxdNyD
cjSHJwObXNgmx4Z1fdg/0G238y6MeR+AOY8qzoRvN9WKXSjLCQUXjgh6TL9bxrsI5pNJMEVSdHA0
YfWhAp5TeZfxsKN4WjAvw6TLQjvT+DEMn8Llrkg/7J/S9g3/RwW2xqwIvRqlVAWzLXwsGh669P9I
u7LeuHFm+4sEaKOWV63d7W7vdpy8CImTaN93/fp76Hx3WqY1zRnPwwADBOgyqeKpYrHqnNLuKs0y
437/30wxxZ6l6AdDpIcpAUzpbQON2MaeCmcpuOTvvFUxl7R4GMJAnOm37y0TiuD1M9Wkp3yUy7V4
K/zSfWIPJ64UBgX8C/7A9kLopNXjeoR/486UXrdWS5kEQ0sDw9HwTGz5infD5jigyQSDrCgCIaY5
kDHdqObRBJV3O3iXP9v2jVc6uwgDFmIlDEqYEWymF90qTuwKtrgfPVT/sa4/iq6Rn+3HL5+ZSsc1
+/9RilVByMkwovwE31zGqxzaafCTYfxO9Nuq4Dy68faRwYq2kmpdDVCer4XbZWotU4e39Lz18Kww
cNE0edvjcoONbA9DtQuNp4jHLcszwcDFUkrmAsifIGCGJidtp2n31fJy2SG2A/T/PovxQeKg1hS1
GHrckXQz/Drk3XWnKjZY53Cmf4JCmZPmb9cgZVFWTKKKmsISEo7Soi2hiruRfkNDBtwPT08lbmV/
po81b/KFvczpi9mE3bNRdrxJlk2FjDJ83mi+TdlObW8v7yH91B+QYvX7DBYaZtrVeQCkkCfpt1z2
4OtK012c614SR7dZ1bpxqvA6BDZRcWWUQUVMhilp/laLEOtdPGe+UA/OJIETN9Z+X17f9o1G0VXJ
RBOVIbFsP6GeB+ZE54E6DG3TujEF4NhF1drV7d7pvitu7EC75wvH7uYa/7Irs11AcR+SOl3wojDa
y8vogjUGmh+C3Xu6r97QiU0qysUrlm16y8ooA8OlXnRVW+e0Uaa+7srIjzSewNh23r+ywaDwMnRg
wg/gkbIveaMvQzKi25nfW2dyUev8ZTo5bys3z/nKIt3qVfIbqVKMyyG6AsRDdju8jm4MQc0A+RrU
k+38RTnMx8wtnnitupsQtjJL/6yV2amRoi5aYLZUVGtuVCuTTmnw9bKf8IwwUKxnotlWJXDSCO/M
GGrhhzF9vGxiO9tdLYTB4rDsAxC5oueYEjZovzJHcOfb4hmdi76ScF8tOT7I3uQLMWym9o3CxRzc
RO7dYsw5UMw5Wx8u8m2Zav2Cly0dHbRZtZe1o5w+dSkHGznfhr2+96VUoS2YYN+Sh6pxY+1HyLtk
cuBJZrt7MogQ6hJt5Wu82Va8wilPtJYvfq0d08929PFF/wfKMpttTMrZJ9jmnkntgjKKaex8GF35
uQCnbxXYA9pZwZ9xFac2r7DOcwsGNuJlnIKowjeb8TJS55am//pvbs7yScxmLGpaiKPUeZInu7Vf
fZEf872MsQvUrNrPlORWG8iggzDm+gxSF5TkxNYDX5KVi/2LEiun0cg59xXe1jEYgWgZlyFRDKfq
9qHxrJkFZy0UAD4kAau1MAChVF2fKSli1eBRAffcj/ftXt7xLsKb/BArp2P5IRRVlOaZtheLh+Eo
WDVUNwsvt5sdvXpr3nwbPEg2rie7HnpYxfGZm3hs9rSt/wIm3ZEGLYyWEn9BHEPVd7iGoIPdZt7Y
3ZaGn5KbEBSeJfcWSH/1wv6ytBGYYSjMTASQGCcavBZaR3oMIUAQ43BfPgUcaGT5IuoqJG2l0HhS
xFaM3s8hwEa3o5XnvJcYTlhWqNuu4mPf53qTS0g28FZiL5Idhv4cJ1YAri6dJxnOWxaDHjXa/YWl
pVc/07SN9nU2f81FCxFVTj8MB/JZMogC7f3NEGFN0Ji26whXo9maMo4RXkBmeR9mzHqKIX3hHzwq
FB4fMGly0u8EP4U293/dOgY9OjFvyq7CkkRZtcbK00lgQ1Ke8Li4eSGFvR+BhqoOIXaIF0ZIrt80
exztpxTEHTEogGfP8OKHbHAve/v2M9kZudjrUQBBBnEW4e7JUTuoLt7IfH0XOTrIQxZ7PtYP4c3y
mTGCFYawbBCjlojxSDe0Ug1XRnd/MjaeKjtJcc9ZHQf42Sf+TisaaekRM7XKpv0R9YlqzS2hpVqm
Tyl0iqf6B8cmJxawjBBy2WbmVKP4KqMXREO3TfJIVT5KH/rIfeiMXrvXwKts7mc/5gqXcY4fSxUR
p2jTmEOacge3y/xK+vuG6zIc2GIJIpZmMklRIdihkQiXwcjOv9VPwe1gBbs8tgb7TfzZ0wI74XJT
yJfjAMsPUcjVNAoaLtutW+2peGB5ik/UIsrOv3glue2LmqrKpqQQjESxzyVVgD4soZdo43jvNpkt
44CUJ8ORJpecBFAxFSeJkzFv10jONtmzIY3g01top3D+rO+FK6os0trLlXGrPQ4H9UVBsVPg3jg2
vWZllG77KhCJJsYPA0pZPDV3ffpKySLF4RfnXGxGoJUR5o2tqduaEvoi3yutAKxLtNnmQbArt30Z
XHqbl2w8tvH7UTYxYGWXibKREUKuVA3R74A3KNnt/cgLHqleaYk+SB25LY8zYrMitDJId3u1myRP
tcEU8AkL6RnS3tO8Nw1LEFSri04ZV1KN9+3otq+sqbLepGofY3l64dZN5ifR6FdKwHvy4X0+Jl3v
ilrKBwI7chvbJILWexZ62nJFeOzS21Xq1f4x8baOzEwLKeeB6g+vySMefsFWbNxWD5HXoSeruh7R
46bXFj/3284rVqaZPL4SwnZY3pq7G6tBq1SEbrDsKj1i5PMfuCbHM9kOmcQwm1peJLSohMekuhWi
/wgmLHtJooxhldPlLJmt+WiSciCV8jN/US31VUKDm3wVeg3/xG1m6+ddZAlN5JEUY7LAbIb5Kdrc
BlJyDE1RvlteG/Db9f7DzWBli0EVtasVooaI8P0hO44uHWZIUCVUocVGO2+Qzdj1sfVAQ3ZT7zN3
3PU6V/CKczQIgzBms4wJCRHxF30/h3tZDC0MkojVw2UE5bkLgyvq1OeKQPkDdBJbpTTYeThw6kLb
KehqOxk0KdI5kmcTIC31Vo+bFvky7MRb5S7fK3bmhhGX9vmt1HTpAzK4Uo3CBJtI5ZWH/Hp4BI2s
Nf7K/ewqPxoRJt7yRxDYWZmfHdsd6hAHHmsMb1cZtCnJIDcjQXk7zdBGdaulL5e/GgefCQMpuAyj
aapDbB3FworUXYUHqc7gzWRxXJAlQBkUUPB3XYS6dfIUjm4uO6F0NStPl9eyfVs4uwdLfIJ7HXjc
8J6CmjxlfIrd/Cn8VdaW6Y5e1r5ROI6l8ympe1VZ2WUTlLKdhPEPEXn7Rs5MRY+1P7UpMO9x29Y3
88yVPQZVkqGS9DR+W6fySqncE1DVins6Oi5/STiMWtv9IitrDH5kEpKvpXoLeAT1nOSBssnod5j1
dEUeYG7XS1fGGBQxmkzUkxkoMnnFSwGAzlHoS0/iPrN0XzhB2B0DIvzWI15U1xhkqac06wqa2FIu
ecmpfTSC+rWPfjW8QdBgNF8FLuSmfN5b7eZ9bLVgBmDMUiijgI4rZlCsTw/NTvEFysLJqUnwTiCD
I0qpG5k24bKQQRBsTJwwH6y5NSwJBB+XT+E2Yuk6JtnQswb2sfcZH65exqDmCK+4Rt9J0bUoDc+X
LWxiFlGJiTFdDA6xLxAYmtIFlaDPLyI5RjC9RUtsYdpfNrK5YSsjTCWxVXujr+iZrnRQ+ySYFdL3
g+JlEZc/cfM0rywxG6ZXvVJWHeIzFWaIdxh3PBRgFSSHyR93OccPtveOdjrImFxVPrTh4Pk7zCg1
WNSN+y6qkS9DOaEwOU7AM8PsXl8LIhI77J7U3GkjHmWz45xK1uVPtOlp5LwWZuMUuVCEUgQMduqR
JI8LKlGXDWz7wNkAg7MaqGOVkJIGjGVpl6VbGF9LObJC8v2ynW2IXa2EgdieYMJEkd7Qh+oT9nSe
/0QTwuqJR6OyjbArWwzCCklTYjyaLgoklh2IJHrIkJjespNHa77tnXZvQB30H+RS2+F5ZZlu9+ou
OM5RILZTiYIymHjDq2YPDRI0Lo1fB1fKLNRIbNMZvl7e2k0f0SRVh/YjOhDZ5HcW86xTKMlxEHpz
d6OnKcdHNj0dBMK6KaloP2BzjsAoszwGFY0TGU/BtB9Jaolo7Lm8iu2b38oK4+rQUSrGpS1NcD4Q
C6QLtGn7V3ZV7kuveuIp1W66/coY4/ZVKhUZifCdmvnBqL+ReS8oh7bj0ZxsfhoT7Tag85FkkRWv
g57xks8Gartjfw8KsGR+vLxpm1/m/PssSxKR1bQZCJYxQ3oqN58X8SaOZ86VhLMIlhLJAB2t2dP+
nSIV7UA1HVnkVRw2P8dqHWzonqCtuZQB7uFqa6lBamfBbafbXcxzZd5amLuA0IIDJgp7OjuuHOvZ
cOoy/Hn5m2w78nkxhvgeA4x6qcouRB6iP1R7jFefql1wU71xa4Tep3KrlTEmCg1hmSpJAs6vZI+4
6sc+ZWFtfG6XM8fT2JQnr8JUzqTCBLCpBypIXkSWchV+o73ypZODtzL6B+3y27fh1fKYc6qq5Vgs
xDAcpXZoorxcNV+Wa+lOQPWXTlFLvJeR7ZLzyiL1oBWCt7rRC0MGGJIekj19sYg8cp+DIUWzCjRa
RQf5/rK/8HaW/vvKYLdkSt3GQNemApNNr1u9eFCUh8tGtsPvallMYEqiTp3LCE4ZnCTP9KZd5aZ4
v6WE/7y7G29BTLofmGaRR71pOGngVq2vTO6w+JeXQ3/iQ8litRoGL8JqaA0xi3FVCu+7WfUwvT03
4iEKPTHmyBZyEMNgEAMMK60xUaJjvbob9Lsw5iyF92XYdLWtjWxcqIRgoFmTBm2l7Bh3t3V1bUrf
o7mw4vxYQdOknHhYuJ2s4IYB8XDFMAyR2cVczIghSLjGtC5ie2VpdlKjZtdZhZXmkHPFhJ5fDp97
ITubfduQlcMHVWFWw7AAgzEVnqdW3N6YM6+/6m9Q+K/Fvf37yspcF8WQixgBiZ8HXDlqX4AcjHSg
T478svV2/DobY2BqXKC/lC8zvqGROb3polZiqfWjyhsH/Bs8PBti0KkX9WXuwg5wX1raXbMneClO
bfkheZ5cPE97nyFnVVbfigWn2AyKpsFZFnL5u6irr6SK3TQWHqIuP8oh+cydamWOQak+ImlaanCN
oc13AoHCQxS46qRyztw2fJx3kf77yjfyXhYSWcHnSpvXun9S5Nkaosd6MGwp4bwAbIPh2RRzxkRR
CEAJKExOrju69i2pryuJc9/lneO3OeDVcmazqaRUgqunv4t9oliUQiZ8wpTt7fhiWO1t6hg5l/5j
85KlKqJkirqoqNJbIF1ZRatyl8+U/4MqSkJw3orv8rsIxSTN0sH6HDtoaAW5Ck96fmtDVSIaokZU
TVXYjkZSovg5TEh4FHXx46BqrVQ1n2JR57ji5juwSnRNN1RTlUSWT1dP27GZowa+KHg0jwPFvW0+
TTsTrBKSrT1QJaDwgddgtnnC12aZeCNXvaZVVLU4/N4NluxK4DxtFWt8rY+yg8QutELuoDi9WrHh
dGWTZdwdjL6tywIO1LoJnrt7Pz/1XvwYYA6wsgnnRGwF1LUxJmPV9EAgagdjCHFG9ZQtj5dzg80G
ubUB5iJZd+bYDz0MFEcqGJX74Z6S7qQOj+CHtxIW9dtuipQOYEyi5m4Z2mslk+3Li9n29r+ckCXa
xTRZYZY14EPD2JXwu12+kOrpsgnqUJc+Pv0TVudYlo2MEpLRG8QAJfBuR9CXI/LnJOluXLLDYHsd
5PE8KVhK63bonERFH0+7070IIRPQbV7xugg32Q/WbsCAfGsUSU0S2BPv8PxKpdnuQA6F9pH/UX66
C0iYBz8GBRSPao3nGAzod3qbi2SG6WURD1qIvmRt4ID+pmNoEmBXxdApcPj9V8vSfAmmDs+EObmL
xM6ap9up4jXVbqqzqCsrzFmdFE1Ie2FEdgixMHJM8ZoboNtV/m1gT/Ha5Aw7ucdT9nikWVX+I92j
hxJcwsUv3i1pc0tXfwlzqLVa0/7oZUzp0xxflcHd5VOwjbsrA8xhFsQq6RcJcaV6QcXwIO1Aw+Ya
x9ap39qveZMZvPXQf1+duqGRZJJRVeZSPRDxlPMyxW3/wDiypkpE+0DlL0kLKpECpjblSLY6chMp
6IBJXi9v2tszxIczTYee/2eFwQ6zrupcluHo9O1fuGmh/oIHpD0GGw/kXnusiJXuo+t239iVbzrc
Oi91v0vmGUjBpFA6tC2gC5pBlJ1ACa0eSnazo11FLg9QtnJ8grcDnAeimAbbyRigfSpOejyTj+Vi
p8ZxVu0p30/yJ+SsiCQjuxFRyjVVBjsGRWqnYI7R/Szqrq78GCJy1fW8ScDNxaysMFkGlFznWItQ
jdemvSDvE9OOG68Zee+qW5i/WgzbX6PIpYReSDxftO7o0m7BxDGvVWexK2hjzjse5cyW0xPME4JN
ytRFkW17IeUspEqJlLQoH+voIU++tQtnunXr3K5NMDDRaJkuQWgGjLJ6CD2q7ErVGufyqeKtgoGG
cqyyQqW16TY9DMLVEJ4m3oPc9ipMAxOgNH4YTGyU26xWczr5IUalajdSRnxRlri6Slvnk8hnM4wv
53UZK0Ff01wWHAVIZUM/+i46MiqFvNO5ma4TRZE1VNoNgiP6HlBJF4hiG6DLAz1rbzx36m16MnVr
uaZavuoucgnEVETrM0C+ssu+qmvxPMYkRnW8MXZqcVQJp/60eVLP62IzQMiVqIVAqRfm8necXo3d
166KrCD+zEvjah3sU0K1NEuio9QFgRJvREWm/H7Zq7fSzPXvM1it9bGiGjJ+X2lf5OIpCw56t0/C
r/OAFr9yH+q6fdkgdS42OKwNMj5eh+1kDmKFJCw4iZEHXLdJfJcsjTdk18bwetna5nV4bY7x9XnK
lCWMaHqbOcUePK5gHC1+JPQqjpr84tL+rfqG3ogvG948yiv/YJB8zvQsUCXYnZTkvmtTt2kb77KJ
zVraam3siwZpciMsE8RZ7U7y8t20oxoOk9uhLYzfp8JxFIOCyiozMsZsHEv57T5CY3rqN2BubD5F
qLheE5NQNtk09CUJaL8WOaph/lASnrgh5+iyc9tVMsQC2NHg8s38jeg5RlWH0qqT3EpF07/8jThu
wPJ152YZCVUINyjj7FactWuUZx4um9isVK+3jMn29Ewt1b4GnGPCF0/4yLlc/Vrxk3/CqrMZBM9u
bbBwEbRGbNLbm/6g3VEOnxGjI4ZTNBiz0+/IoXBnMAlYnBXSW9MFzGDjIpF7qdRCgBRlu1Kuut1y
mKE0HR14mQoPLgwGLvSw6AYUnhAaIa7pqzYUPnfSFWXwWVB5D2Poh0suna8XOBfHzYvO+isygJHL
uiQ2IgWqAx6aPAUXHc2JjxoUvDtc3XiBmXOc2eeNWlEiTCG/HWeqN2OAhmlxVT7ZMucAmAxsCJKe
tGIH58RbyehCH/gQ+/GJtqsPz7TCkNkTp5DFcVGTQZBCAot2kqBS19clcqjUAluCVYB+4rJT8jZQ
eY+HsoAWMPDkU5+kIsQpogkevD7FXkeARpjhxMMaYae4u1IUw1xE1rnIz2l6lbRHYbq7vJLNQvXa
Bv2GK2gPMlWoVROzUXB684bWgOJvqY1hhkN6XGwRqi8jOBo5RjfzAIzlquhcoTSzzP5V4I9QWko8
OIDqVbDSK0q1Tzz6IFQhjBWuBpXUzJV/EJ6Y7qZLriwzyzXRgF93JSxLgqfJV0LFOcqbDrj6fQaP
56JuUlOHZ2T6KyGQna1vqviVs328RTBA3OmqoIt0EeXv8FrxegRkwbRr3OEUm8ofB1Df5Hj8ZgUX
99+/PhmTuiV5MsdhidSN3ARgMheu6ZMkshufxzLFWxyDwuC9JEOhInnPtG9h4JcJx+N5X4jB2hHz
Jfko4FAl5U0mu6V8rHi9qBwTbKdoizEnsSH4PmrnicX3FCR0ScgT5NkO/ecvwtJVGHXczdkCK7SB
kw7ETVfFDi8glNdhd9nj3ob6PgThlS0GV6ViMZRmwKZVplXiMelmGizjDnMlvurKtmBJEOMxjsYD
9cDaI7/F2FJmK0c3Ax66ONxFmxXQlSuysKgLg4BhSyxcxg3W72Lr/yvX842yi8CtnGL6sXcIJuFn
CEe1r+g3xpwGFenkNo5v5pOrjWHwpDO1RKhN/C0zscpnOp2cnqjkc5mARoZS18ge/vvBOyTbV+uV
XQZn4hYt0B0BzhDJkjzFodxvCEVX2m35Kr8Kh8yNPaGweevlHE6WDKOQioosIpbbSDpEBmonNj5V
almtjAGasKkWcaLUUYK+F4UdCU+D7l52Z975ZCAGpZwBr5Sa4aAga2tSItpFhkFWIeFd4HnewWBN
JyRlrCk51iJ4onrdDBj7r72oMTjozFkQ+/KwUCbfjrJKd0Kzk0xyK3bTgVQZr3eSZ4dJ6GLZDIu+
BjbnpXkTZdDjHrNXGXSwl78Pz7tZZouiEfRKpvsm+z1qlIqj/EjfGNqbBgeqA6dueVXc8Q4V52ux
JBdoMCOkDeF5aXff5E9z8D2JbrKWlzxyzhBLcDFCE05I6gJHd3mNRbQHc/Bx+yNhOBuv5BhTIMwB
ioNIXtIRmyfmv6QOygSlnbScivj2Vv1lw2RsmEVhzHFObxAp2Re95LVxZlfmtM/LkBN76GH8GHrO
ppjDKmUdasgB2g0zVIwCKEBJ4FhZhMqJm95J9dyry8W57H+cHTSZY5ukZtBF9AlFUH+K/bd8fMhn
mXNkP3qBjvKtpugQ9FKJITM2WjMP1SrIB6cLHltI0fB65D6ugf6+iZ4MTTIoTd37vF7Ia62OC2lw
DO0lIful+plEHKWWTROyAo0IkMnLhFXergyDjNM4gMU4PUzZKSt88u+L4lgF7aA3wOoomuysbpdK
stTQVSxZZadtf9Ubwb9/EHlvg7mM9I3R1HCw3ql/t7vBm47lHQiEdEsBc0p2yH7xbj8fHfq9PebL
QOVvHgQhnJ1y3EfQgFChMtB2PlGhgFYUjsh7V9r+TOc9pP++uuEpbQEdoJH0qFb/mse9UVXWJ3Qo
36+J4sXKRhaLhtTH5uD0MkQYFdGtM6h26Cb4gTJXFGLv8gHlbSEDP81cVUuuqL1TaD/MrLW1sLXN
cA91RiW1Ul7Ss9G28H51DATl4dIO5lShpcqfjnJt9RCuQiUZl2N0B0MuBO1V7X56qlOq6tzjTa2w
ALoDrw+a9yEZyDCSqOnFUOydqNnPmdsGh7RxL2/sRln53VI1pochWEr0nQhCD+ab6miiUV68JdA9
U5DHC3teHWqj7vXeGpNPYMS51BID37FDfZ6+RRYPoZvaKRS5SrAwWbzWyU3QPcMJi1hNruTL0ESz
k5k3dfNNMziIyPt9BkpSI15Ak4X19MZtH3wf4mfO5+EZYLAj04e2UboABg7EmlFSyxxjhHIUrZeo
RzCOXvGmDDhOpzHoETakmkXwCTpxp1i9qXwvEvUoyibvkPHsMAiCHtqornOpd1Tpa7e8Kg1qdyZn
+3g2GNgY0EEwtlMMlJoEfxIEO0ODGNgDPxPaV17GwEWkCqG2qDhDje4PxdUw/usKxvtTw+BALrZ1
NhkIWIXxlIxeU7+GsstxNHqhf591vbPBth9mgankpjENjpRhUq++VnaBIyO7s7rvHRpHeN1ZG+Wl
9/YYJCjbChRfMbCtJSJ0PsF7OO7m2cvDQ1I4Rb7PY0jyLLxCGj2Pl1ZJd2EVtrRgAC0NHlDeeiEE
8JknuL7rLjkAfXZINjiOwQlbOgMP3QCJ32weUf4Wvsv5sausGpQB4UuvgE7MufwFOb7OvlHP3VzG
JmYXQC7+pdEaWw4OyahyFsSBI/aBOjeaQlsUdXCUnljS1B3MjMdqx9szBhdCSVyGUpZQA9cIcYM0
/BmrUuUG8piCpzWHWl9ualZDgn8/YgePRC+1pKK1yFRYbUAQHegGKFR6R872cfi9Ub5c/kCbCzv/
PlsD18DuEcoEUG70va3Oj0FxM6G3rXwsggdN5SW5m+6wssYEjpikcSr1eBjJLRBWN3s8xkB0al/s
xJcQQyXCnstUTU/sh7O1skj/otXZqoRp0LQAsTbZo1cRL5ORQ1/dJUhh8Jp+t/OIlS3GSSa1nouw
n3uUQkV7wJwMRFX6Hs92kl16nWrxC2EbzA3v3OPtMXG1PI0KeSU1AGvwhNfyt+Th8fVqQjKIN67e
Kfftz/qGKopqV/++TPHeMhNeVBEcAWj/BzQvmjsXgiUMEcTfB6tpZ04Y4HkNE2kquUiLvMP5ruTb
Yb6P5F2pcnppOCbYWrmZgGItlnRoC6ZPbfsN9PA2MX9dPmo8G0xwicx26Kd8RPU6Cg5SE9jLlH7N
Yo1zyDbR8OyF7BjEPKakrDDr67SKr8b+xNMy4f0+Ez6kqQ/kjubmsXSXjM9Nvvtv28RgRN4JoZBm
ISjautoCna3dIOVDzzYnaGzfMVb7RD/X6ugYEaoVqQAHJlYB9hGqfJTb0j3lVC6+8U4L1xqDDWKZ
SmKJM4MYP7vpjqBVRr6lTJclJpstHs3ddiKzWhyTY6rpIHcIKT2GOiFbbks7/ZqCXnfiETFuO7VC
iEgkRce84PtdzBSjk1IV8UMw92H9Ug6QruXR2/0NsP5lhM0iqi4p5FaApKP00LsgcT5FDqSqnmk/
L2SwPd5lY9vDz+YYz5DFSRenHpsHao0yOOQ8Hl66+R9j0vn3GV+oqyjKO1McUOE9prilz61HOkzp
Sz+7nPdiyrPFOIIYQBpQSmgCVt3l8z4VToVxl8iHfPr5mWN7XhQTD4JRngS5wnFS0y8kKK1F2mfl
02UbG70xNOicjTDepgZNHqlojnfUO3pmc9fMLXIvXGsOVUsgtrrL7opT++NT18KzXbbNbRlBcj1B
udiZ8sGuU8UKItFOeRRenLPE9rdpVRZpuFgj1zPtoMEErG3mnCblN+r7j76n0b58Q9dElp3ZKKZ8
CRWshM7mic/9c3qPQXYUj1pfcFVLfjWhg14+QgEaHI6Yot9nh4rbYbe90PMfwfhKlrV5m6i4ZWuY
y5bTYhcVyV7VVU4k4S6WcZc06AY5DYAbrRv44x2d3kBl9U3qNPJiO7MmN/QrF9obznDQ8KaTe+ae
J1uyjcXIh2QZAwKqykqVS3PRh2aE0VWhv1pU2ZK7mwlzeyQ/DvNNlF4vyW7OXi6flE0IO9t867dZ
BTe91csyaZBoQ+HhaRb6xpcHNeY40zYur6ww+2viVVGfC4yqUDYdKiCL5BrTpZpFKRjAk/D1Py2K
TdKmqg+bbklGWukXDC/K9pd/fztIn9fD9jJoUYMw3eEpoXWhJfKcYmh1wXzsM9VDT1CZ5/gnxfkP
Z3Fljrn3p22ZT3kb4nGkivGE7cbQPxVyjHHWD5yFbUaBlSUmZyvGuerzDFGgPyT7COQVIB+xU4hp
o4nCHnYSWnZxZ7jhBVL6/S8tkEnl5k4j+ULghUkNZb2fgfK17kWrq5/b/nfWfYvnH5x1fuzSRHxY
rZOJ3EpEBiNU3x5RFA/RAXsZW+OxhDPyhHs2MWxligniQS5l2Tzjspf0fiDsivKq4+VWvPMlM8E7
y0HsG/ZIrmaEO9ojGTni13D/J++JH3iFcN6SGFju+n7A1aRDdG36x3nJfGVYfuZB5XG+EvXrS27B
wIZYm5UuBgs9ZpKH4rEn3AceVRvt/PCGJ+3IcX22KWGGIoAm6qgcB8p4Z4bKYZxB4DjPrgS5sQQS
QZcXx9lDhbnkmdC011TK99D0vgFnrxWnnl7/mw0GNzphygtRyjTHBGVZvjP01GpN3kfiRBC2DUGP
qjgTFZxd6YH22lFp+sFa/OxHvBd8dcdXBecZZMAiQG6nTxGCCaKV1WrNoe71+8sbt10uOR9ahcUH
NHA3mQTPG7zyWX8RXcmKv2lfw1Po037P7LvmRW5yEvDGYHFM85bH4EUXYtpJKUyU4x3Jq++nPR1y
Hr8Cko/BFSgRTgInOm8bVAxiqGjaBSUlTuEqBagbUym7ZOmdSUUfHLhkfuQzj/Sf/tEfT/LZBoMY
fVXl6RJhUUG4uNHgj11rC+M3aAHwto9GqEuWGMyI0ZjejE00wh01YuXXBVgXUht8c+MrYpeX3vDA
l7M0NuWvJERiQYGr1ALoTPadqFq6ZkW8otB2iPxrB9mcH7cZcwnL+I9aSuENu8YVfL4C+d+kNmc7
jDfIk6no6GBBKEl24B/c0QRAsBfNEUs8q3Z+z8ltON7HTriES9AFhYKCWhXcyElmySOvKrCNtOcV
MXihy1qvVz38Ow6+GMpDrT8Jzb/uL6LpxNkEAxeh1glqG8Dp0J8+eVKjjCdzHk0rXSTkujWYdjgg
sb0mXcbspWjSCf73Z7bVh66tIjwN0gqybEM9x9VDTA54RmVRDUI6GjvnVlhyXoy3nf1sl1lobNRp
JU60oy7FoHTp573uRdq1HvBIRbdTGiLqiqig2wj/836Ftap1bWKiZZbeP6k+EGWLFtzOyvfjPn3g
1eQ3N3RljgGoRImWFiJBI4SXp+5ZCcLubs56IliJ3ieE9/k2t/Fsja3Gy3nTR62KxTV43RDdzFm8
NykNJz6JN5IdWJKKW/WnihMrq8wa28aopr5Fw2BdPVPFHpXI0JX+1+18OApnI+zVKM4beSECNjLS
0Mu8HAqltAhvKpzztdjSdSqYS6dl/eAkg3oCNZIfz5KTprxgsolNq7Uwt6GmKowoGPCeMNSCizdy
r1ZKm3OSOa7AShDOkMASlyRFY93L4OT3/Sl0Z8HKvrROels6ohU6JibdT7wUfjPbXS2NOciF3Bnl
JNKurux3G/8kOqYjKjQjCV976d8Psbx3CboFqwQjmJbFRH6B5SUVeEweGoGLFjQqfYj6q+UwaDHP
sornu+x8oEC5eE31YXBTcNT7y9+M98mYc0SCNJmyEW5RLyYm+0D9pQjpLijbXZjp3n+zxaQzQTKn
Yq2il0tAwWS5joQXsbiJa/eyle2of94/9vKjJY3aleEb2maR215LO4w2JbY526qXeiThYhFnD9nr
z0AqiYgC9lCcb5aqtsW8dcTBnwXZuby0t/GKC67BNmc3Q6b0KaZBwOUkSZjra/aGPR4qMIyUvu7S
6UyqNCKcaJqjPoie7HRPvCSHesSlv4EBEi0c27CnQ6Fa+VsNdyqufKFtBPtuuQnUmAMpHHBkG7bN
ZQwnScJZ6OL7NnhuwruMN4b3BrCXFsTAR2mKWatmwp8C2LCPD+PgaoXdHdKDeR9jmkXzUA1+wjwR
6L+k0Z7BSfqDh2G8hTK4MpRJXUdxi5dl42ZUDlHxM4p3l73nbw6GKmmaQijLBfPlarmSzLhAQUy5
iYY3hpjI0e0lsgWf/AM1oW1Y/svchxFUBW0P0TgDx6QvQV9awxjbAtSJxa+Fxpk93T6BZ1MUUleo
rIVTr0DuAEXFYLSm6SGsPHWSHM24u7yF20H0bIfZQX0S4zTECIsj6i+R+WDwaIq27+rkbIDJhZME
mphth2bezkNvtwtZMtFVrpofVN68cZvvjZU75W3jZ0+fS6jOlplTUIzZ/5H2XU2S4lq3v4gIQIDg
FZemMsu77heiLd57fv231OeezmwVg+7pmY6Yl4pgp6StpW3XRsKshhU+dfs0fpVMlwozWesv20UG
p+RyMmNmdZAw+GJj+jCtBQzNhq2gb00WzqZdadJjT/VFGveOKlMSUqLCGhkyh83OynfGaYbjzIro
TAFOiRSDe0abGICIbg94tHNzGgbrMMSNQMQ67l6Ww72ecWnhn86Wo2vkpi/q0BukMXGqfrZ2c5+P
B9KXKQYxDZoop7S9Ogzg+PN6yYFiDWWOh3uJvowV+BqIqL5acFiWzIUQEc7r5CSu2AzH0WPlgFJo
Vx45DrvgUVQosI61/91JS+bQIoROJM1SjG5t3NQTOgCM1k7+YgLStfpZfAasC428iK3OQK8eRm1a
HbyH+jlMZncqNQEsrXSS/ymLg405Iuq4TIj3Knc4JDff186yt7xvyzG9z93qXDii0J5oDzm4MFSy
TCDRHtysbU5xhu7HST6af/n+X46KQ4woLfqE5qhKKJWHPPkqmU4qYr8Vbh6HE1WHjj097A2X1i6L
+UZ+JiNDlIEBYn7XQJAsuYEn+dsviWj/OMCQ1LC2whpC4+40WM8l3dd/lVkHYysrHpANtAr9eWuN
plPyPMDepeXyPVpGp0uq0o6C2v2bpVzk8I9io1ZFlMKsGJITLY89erun3baIfzijiwxOwUlZIEsT
A4Gad/KtuDePjC/TdPUz+dn9JE6OxmuRRbYOeheRnIZb6LXsJQ3O/6yck+Uc5oKStZVOS3ZpLwI4
3W4LFEBnFl7cwZdB0oFssurlx+FG+97Ndgq7cz51uwTBk6/bm7mqeoaCWBSRQXfGMxWjuDYvrGYc
XVTiNepeb25zUe5VJIJ7q8ClNiQkhkmtgBx4CbxyRKFBKAppsA36YLhfFsJnCuUhzSJEkSGllkAq
dOjq3ZRh61DC/q92TOUuK4sCVYQ9Tqb6LOeFO0SHovwrRL1aDbdnc6eoWUARxdDJqYlH25DOCxqe
/tVKeN+4GqagJHOHLTNSuxpvZ+V7E75ty1i9OJeF8O5w2sBUoTJCJJF0zuhDQwXGvuj7HK71mqaA
5xobRbXO64PlYEa1AJ3XXaWrNXCY1gZaHo19MbjlgLlcxU2GSXvTXQsjwax1ewheWxCMtMVPU9+r
lQDsBJeH93mNkbbj3EJ232e2mYZuqnwziaD2d9WavFogh251K8tabI2G2yQ9CtJNxMoyU90N6bST
9X6+15cG07SLJBRYsYI7SzjQS5M+Rnc5q5gLz6VxPxgPpfxUyy/bKijaQu5J76pcmrIU5vhc3JaT
F1cPlohoZL0s72oHOVCoLKXrU6Sl3fnYOx3ym5UfuaQCLXrnFUgvVQ/9Dea5O0Sg/gwHNlCPcDgB
YqIiWjDRGeMDGQFS84ugWlzYL9hCjbP5UXKk9iSBS00wY7V8CztnnB63T2n9VUcPNsVQaCRGeJa2
rlXDDJNqkRc5IgNup15do1Whl2xWoxPtl3PqBs7Qudti1zfwIpVTfS1rl0TS6sG1MDQaraxvalod
0dQFPIHFp8meOhS7SGoF13odti5iOc23+imey2ow3GrRXcmkjgXTbHtlIhGc2lcGkqpWD5VsosGx
EigkjQS4sTIQCFYLOI4V2C6qApLKP63KUq5ArBcga1b+PKNdDNw3EUq5cF7oVH2dESETcsOtQ8ZF
IqfwcQUivzqC46t3TlGibh1D7yGUtrbROfh/hgBCYMNMP3QiVVm9BBSrNNBkb9Ff4ZqruFKdZ2Oc
mTgnuehcouf2Ysj2oo+CV3kVjK/EcCtUYy3WwxmNVvpgR+1dne2tMbaL6qmoQrsRlkcLVsWXFCLf
SjrKejHVzOz36LWKd5Xahp7S15UA7tdTn5el8Sm0YoqnwGrhHKB/GxTp4w9Wdkt3qo+prneYDS+Q
t6orVAOagPMYI3w422CQ28EsMmTgaaKc9Xp+SLu2shVq+UPeC2Stb+NFFocjE8mboZfRpzmSeRfM
/RlDFp1WFpHyrMLV1ZI43IjDsTdJDpAMppdeCR1JO1IJVfS4CdVuDDAWTiX/cmUcjljREElhCsN6
Iq+JJdmWepSJKJMm2j4OSFBNkNSKhi6usCdeLzV20tX7Ga0vf4GJTB9MhRJD42ksCj1Wh7hE34Gm
VafJak+9nApgd3Ulpi4jagVEBMfPn5CYNWgHCUpULNLkpV9aN6t7WyUCd1EkhMMIBEK6aO7nwTUM
0y4hYc5yR1/e/2K3fi9F5SN9yrLUQaehAGiW95NxDFLB87F6P6++z4X5wlodskpCpaDS7chykqXI
iZpXo9cEp75unV0J4oDAAv8LGksRMNB2YHhx+sfyIZ/s8gXVsSB9cY13GTMaatNGhXMuHCCzfVYY
5PqnQgzDUA3SAtup9UCvjIAci1bEP2KQVYynzkk81p24fXAikcw0uHqpTLS/IbnPQrTqYwC3sWnu
leivsnFXm8op+tRYyZTMcBraIjS8KJjHZxK1w0EJCtEwZgYxH6zcK1Ec6hmzUZaZhHwYysVtBa53
phueabaPJdVeAq1/2d6+9XfqSh4HeeMiJX2ioVVt8GHJf2p3GOVxSE+Y17AfXozQFpEhi86LQ7+o
DpVeClDI1QZPbXnqwvOYPgvWxHR8aw85yFiWkVgDhRqysiPFVewS42xQ0YeiT+kgqutXBSv61RFy
pYFDK1mFOoBxVvnWHCQ/OYyehTj+ste8xKe3gwOeU0YLeCO78Y5+HjwZ85vEgdV1xhjwH6m/SIt0
nVNSKW36tGBhTwzW+cRG+XUHTHDajfcKhsNph9a1UMn7nyxQ+ba94+tbcBHNKW3fYnZh1cMimNrJ
HyzV1rT0VBiiIM56dMJSLAMzdE3Mh+PBre/GOs/RM9V6Bps+6kxfyZlNDgrv0r9rDLwSxu3n3Lb6
kFP4m6Q5J8pzJaLUWLVvrr7PbZrcEKXLIiyGEfq2O+PQedFeTOi7rhdXcrgbXqNqV1YS1DXOu+Vb
/giCJAVTkKzH6QjR98Vrf9LREcJYprPzX4xmgdd0JZy77h2RJXAdAs7MM+vIb3flOd7lh+42OrYC
Gtz1p89iQ1nQfgW3mtMOhQZoMwighcmBMcYHx8JNfMkJnhRHhZsU++H/F1H9qvJbpklAIGngP05P
UlULqzroQeEnj6dgzED0Y5y0WkRQKBLDqUtB9IYQA8AZtYd+Okbqbhn2f3GNr1bCaYohS3qkkwm1
hZovVfsqfddRYbgtYz3heSWE0wh4KX05JPD5MpwSiibfun14MGzkm3a0+Bvj4EoW9xBI1VDpGeol
MbT1uZpPZnCc/oqQ7iKCJ62pWj1U6xbvZxLdTN2tOd0k0o/tLWMn++E5uxLB2Y5LKGlj0CPJKYGS
2/LyTranYjcF/3K3+B4CuPxmNeRIbRo5pm9PuzobwOIo4m9ZBXHCGPYsy5IxSYlTAFUfJXkhYHVm
w4BYH2H4w0BH768uwnsRAK1Wjl1L41RAafKqRFyL2cPKXYX2f7C6uIxZKHW6m8Hp9r2Phob94rC2
v3Zf7sUm6qqNdfUb+ORDMRmd2qgDowqBlXDSv7IS6MmpD8sZtaH+3/SCEFSUg4GRwPkzOJN4KKI5
jyl6a0BLfz8bxe0Si5zL1Xqdaxkc6EXG2KtFhmbb6b050BuMopGcJrert2APhMIzZj3Pu/6QHOn9
/Lh9HdaA8Fo0B4RtV2VqY6GfOM+eovKgm0+JqKxqVQQmr1EE31RZ4duhpk5r5QBzudy0tRB601Bm
gnnI4AHdXsnaxSYXMRrnLllliWugBKhBNSoHE7h09Nbo2aGpBZ0Nq5h7LYjTiL7MYrVuYBCzeRa4
cA91gvbv0SVeHtmWaFnsazxeXUvjdEOOmlluWcEOqe709IkOh+1tE5yOximA2gY6sscI45EpsrN6
snPrKM+W4O1Yv7VXp8O9huo8glIN4znQRrtkjnFkTTTdzbJr37X32VXFoysYjm/tGweMcdlFujnD
IMyyaV8qBNnxKrGjCL1jmBzwa75dntxoNPwBut2Hrm+97X0VqSMHlfoQk6kde7BDzbnXNXfKfKj7
0Y40Uf56/Qm4bK3O5VjyJC+NpoaGJCc206Xwozswv3iaXx3FfOmCZfGBsLAqaTMydezhwCudvC9N
em9VGP5UKSKdYSbmxhHyk+f6LO9jLcVFy07Nobkb9t/yEwZHIjvQ34giH4Jrxk86AwdZnikx0GMJ
zcAjkRy/TEEdC8Jvq1b11W3WOeyYypySdMZtG530tvWqQ3pT4CaYh9pNvlS2fMrRSy4muxJc8g/e
LJlzM2Y+vBzcStVkJxlKC0X1DaIt5JGkk/o+GBHvjbrisR7CH7mh7LYv1fo6DDwicM0xkI4TETSF
FNICBEcKZuvorq69KyLC4tV0IlF+y+AZ8sOub5BQBK8zhiQdWyf/jNL0e4qC+PG9fs798Q3dJ7q7
va5/gMeLUA4tcn3CpbJQ09p62lE5tSB3s26LPd2N0Pf4Tnrelrd+VL/F8TZUidZTo1DQARBPo4dh
yIc5Nl+2RfzK/3y8vRcZnKGdmOoUthoeYfKkHdl8A8RN0LBuSHZ8Bn1IAyelwmgk025sFQNPhFm3
daS6yOccWBP9ZEiHIWdkyIci+GQtXww0MiiirnXR0fHmjZ42yzIxgggWJYKb7E97jBh/YkwezS58
sgS9yYIrwNd1tFozt2EOvzzSq12uTfvYCtBVuXjbxydcFvsdV4G4JqQKqkfwfiXgvCjc7C5wLUd/
UBwUjz+BoERghohOi7vZXVgqTSMhnR6GZw3TaWoDDMy7SBMNdGB2xpZWcnZIH2F+9SCjpmyW5diP
LAWd0OBUsNPKAhU0+IluB9JEvmAzV18ygqQOOoV1GSRMf25mOUX5YIHMBrDP6vNiLziEGKP1Hx2h
f5MTI1fSuL1EXKUawnpA1BtUrAMKD7N8fm0CUZuBSBM5C2tSpaxAxgAVEMHz/L2TvYb+S13nUHGO
o3gqCMIBAXmoy5doPlPp370ofIFKU3XD1KXwJlPyHKHRerJudHUQWDKCndI4KKRGp0lW1eNJmZ4i
Y0f19zl72FYxwf3hy3QxYE+FDHbmweAE8btWofolLW1rFCXjRYvh/KxMz+N4Yn1qAz10vUenz+Mg
uC8iEez5usIerQEtg6GoCJ2RoxR+GuQvyBSJnlxmFm8ggcZ+xJWQ0qBBpeFeugENbrO4PGDqtmsq
1c7IG79k9ejgfBik2ZPhutjbp/WrYGFLOHdF60Iuigr8T0gUtUfGnJ7i8WD+JKzBXe5Qx3waiV2e
ZBdpvifQHIr4hURbzOFgMDWJFDcdrpZeIYNp2ZJa2mkhgtt/cE5+v8J8oQ+djWlsC4Q2Olc9snYd
uCeucjv7ht8ImwoFZo3G4UUgmWlPLArnJHxXFbR+jM/b5yZaDu9rgbM7MLsI6SkG5PG+dViPpPIg
+6UvuSL+nVX6sytTlHe2VLVPY1PFISWH9rZ46vYF+LSqXXAr8n7YxmyoI+9ppUsaSnPKKq3RxBKR
nBGtRflRHt4y4utxidq9l+2dFOgf72+FrdqSOmOpDOU57z/J040kCUyK1SKz6+3jYESpmmIA1QUK
omy8919YBlH+xEZyTo9M/+S9ZolARaCB/EOvIgKF2jZoYPPN0sC3iXGnb2bnNBno/WHn3nQ7kOT8
uydM57BEJhZpirgFT+UMQj4UlVeNo6Vfts9LZM7zQ4kSHRk8GuGhzA7Ep+8w6H0VtNO3oEJ7mv3e
Z/Ev9Y0cJNdyK1cWZjrYs7Klopy1odSgezNy2KMYRbr4OobEmW75zgZ3Lh4ywKEtuhMiDeXApMJs
n2WyTLQZxi9Vf1v3WDLGUG9vq0AIP61jJhkdUSzau1YfuXq5l0oExwYBAcW6bQBiFMvULcOknPkx
ZRLt4xKz/5B1a+6sKZccUBpofquO9L4fyCywRf4Bt34L5Blsgh7kVyPomVH1W7bvFezRQxMZoAle
ZPNraqrEV+Z09pZJT+w5pKpLm0X0xH5YtK6hPAdZRAxRMi2Znzps0cKoaB1grB7RHSlDEYF8M6Pw
UzNE8eAPd56TxGmmOVW06HOauOGr1tjNM9oAXclLIrCB6scFDEtQTtEIog96w8nklFMCf48yJhq6
l6zbXJY8S/s0i8ufBFL4McPqouSWMpqYSvL/SCqnm8xn1olyZM5tsbMO5X77Qgg2k2/3jmQiqaAG
yNxBCe5Vi9wvRBIw9nx8xP/cPD61XWGkcDIrKlTjZUZPL7gB/ar3WQjf9DFvUvtf7/gvcZQ1SVkq
hen6p6GJ8jF9njosKUYXyDwjTVZ4uTCj/TGJxInhnoGk7uQonAjG/eKwGINO8EmndvSGqoSb4QgL
xY28dEF7nd0kQnNy/dgua+TMydCqMCo9iCA0rJ1GIqc2EwWUPuZduAVy92wOk8QawjT9T4nH2XAP
XodKC3kvYhxnH/rjqeEEcZdrmS1jod2Uu6rawpdS3YnSlzQs7TLD/knx/fS/z6r4UyTvhup0yGjQ
N6krk4em+aqaz39zrX6fD++BKka0kM5KUiwpPsyh7FX6+LotQqSAH1zQpSqAhFiDFNloEa0OlZ+4
ltcdh9A27lAyycawKw4qFx/KzlYft8WvY9VlhZxb2qD+vEkzK3Hb8n6OElstPk2FiBJcoOY8yVhi
hnqU6XhUMvlJkt6oqEN19fuqbKLQGKUv1OJUvJd0A6UJdep2NLKVqLG7RHRKq/v0W4TJsyvBse17
CaQarvkSoTsAbRDhkT4mr+rdrrsBCvro5RQFpFbf4iuZHAIWXZp3JsGyhnBnJJ0d94NtZJ/nQTQe
TCSI/f3Kp+/yMpK7rE/dEMxNEeqjaOJFzS0NRbObtw/K5JtG9XCqsqowEleLJntKI9uMP23rs0gC
pwrZKKE1TMNt6tM3g75EonLz9Vfw6lA4lJvjWdKogkNhdRQLK2LLcUO1XwTU/ZuILUGwHD7jAKLL
Gn3Q4IyN6x9NEdom2W/v18fUGoPQy3r4htFWgd9aVG36y9tj5YzKPvwc/1geu58WalWjo3JPvkdn
IUc5e9o+vBZXcrk8gxHEcbJksCbIUweyFcNRETLyMoQ5ijeNzU900nu8uY64FEa0pxzkxdkSIcvd
4Vqpp1S7N0S22PqLe7U09gOurhOcE4ohQEiZgBkCNe6jo6vh12VQ3bJH/p4OD5neOqlZPGckeYgN
0Ri2j1Ey7kg53KA90WeETlM0Ry6xbZ4bn9lrhW9Re7DlQ35YjgStTcghhU59ZyV2+iSaaybaYw5R
9HpoTL0oUtdq9rR5yxaRr/TBr+XWyFlOkkGXLlFwz6OD4qtevTPd5bF1MfGcubWO/DfP5NWRcrBi
UAzKjhscKUX6SDXGOw2knGqQCCL3AiDm20vRgEO7dsxhb0x3EWiHpsTJ0VDfDz+3b73geHi7KSNF
rxshlmOiy9lQDDsREZmyDdm43rzl1OnxYPWtmrrK9DaATzGwaqegt0r43Uhfok7Q2fIxZvWnOvBG
VIGuaW1YgGL5cqDfNDRGsghj9LMnTvvORt5IrqjUlwH91go5GFHTPKqXBhYBRjH35KDFR6WbPIu6
TfwKDu4EA+q3D02AmLwVNWi07XJ2pxADtMM096b0iXU7DVlrT0JpAoOHj/ObQ1GiPgY2QZG8DAhZ
od/OKcLD9pI+0r9x58bhRCvJyTQws6r6Zp61286vDt0zSupv2t1kNzcyOgZGV/ONHoMzdCc59nsR
88NHJhDuJ3BI0iZSU0odfLDRiZ4Vfz4nqAMy0HeN+lP7P82txQ8y2rqITliotByo9PoMtgFZhu39
i5U+8WHsIyCBwbP6qwzaVuO2EpXXCmVy5os1VyCLiZgdex49xrfXvSnMgGHx3dDpXkBELqzSEKAa
H/1XkFRrmwHrjFHA4BOfjX+hXnhQn5OvxQzvJrBRILIHA/C2dn2sSfnzaPlEwGIOXalQ3Bi2wcoJ
sU8A0YmNM2Bh7OBWfy6ETbCCe8PnBOTcpPWgwGJr1ecCjcRm5qvW8/bC1sFVI2irBLW8YnAqm1aT
3Da/Hj/yKoPrLK9MpxhKjJ54q+QzVURNDR9yfr/28SKPU1R0nROaSnhsWUYg3ddsVOiOeNVZlF5b
x9SLIE479SrJu2TCuxQXuzn6oaeFk1t3pXEXK7vY+GwSQRBy/bB+y+ML5+NUHcqZQjMxXu6kRqUX
R+WxVel++7z+wWm4yOFCySiTU6cFE9kQgyF+6+hvWmKT2w7Fhs2uDMCzsC1v/Xm/iONsayIFQYyh
8ok7WYdCe6fp1+3vr26bZhJUz+sUsTkm/8rAXeS+1ZMSkBkOd33U2XXw3M+iuriPpTRM666kcG9D
UU0UtjqNXaqw2ebFgfqJ33wl6A2ws1tGIS/i7haJ5AHDamjdd3ULfXBRKTQ4FGllU3fMEzK9BP1z
WerGwoZVdhofDInLOg3OkGiSHPNJzSZx1V2wozfpcdp3exDYW8cO7K42FYDHqhlxJY67Y8HcyEsb
E8zamlNvxPD46VHXZFuun9JSZLKsP64XYfwFk8MlRU1oBzQMAifslVNuFme9Ms7RUt7FfeBEyuJK
9RLamFPpL9lkh2N8bqbc0+L6oVqs16WVfm5r7+rtuPpN3GVUCtWqjKnL3a7vDmlQ3IzVInh5BBeE
72IBYcaUKAQx156AOe92Ic85FXlAArXhCWV7nfa9Ek+Jq4cuCxpGoB/O0Mj/Wh9yP/RFTSyiJXF3
PiDgkYhwlm6uPYfdJ2V86ZHw3j6Z9Qf76mjYj7gCljhsKBiRhgRMc+UXzRl37ZneBv5yDE/lKb9X
b/RP5Pu/lMnBzDCpWTpIVupOi+HQsHWraZHsOY29IVA6Xw/iY9Uu+IuxN6T8MC24kyQw92kVOzGm
yClD92P7J4kUlH/eA1VSs3mJwXy/a5JjFX/b/v6q+XC1y9xznkoqps0WQLnB/NLWPuia7Gp6bDBv
nKCYTzRdVYA3lMebpRmLAnUzrpz86IvJLjLFITlKc/ToZ6uCCW17cQI95aeo6IZVmhiikrhl2oL2
7i3RTTulu20hgjXxM1TqIc5zherA0FFzg2p2lWSvJ4k9Gl9LUasR07+N54FnVZFbDMnSJEAocqVO
E3u9mdkFeRZXcDPc2xLEvUMSUWoMIYUgotiMsjc4TKGNeTf5QfHm/SJyRUR7yAFK0zZpp6rIksrV
97xGS/B9Xh21qHI6RUTxI9IJDlamcEa1QAmFN+remazGMdrkXJuht60VIjEcklTZ3Ga6ZSLuJhtu
rRuYEDoMDQpyNVEqVoAQfJZeUuts0nMoOa6PdKdhpAlM5nNxY0Z2fWKTxjNHiJOC98bkUENRu3q0
wOjiRifWNduCzkA/gyfT7cDR+j/zf/5p+5kcaBRqlFiGEqRuIoNTsgVhnaj/R6B+fJIeI3GLYWE4
0WQlaJ6QZq4rO8zvkobYRSJAXIFm8On5xghmrbOU2EWxmEPafdRVbiZi7Vj37S+4zifopYjWYxMA
aTs/vGU1kaGXdXZ6osfMQ/xrDypd519pvMVBhoE5yZ1i4WLV5U0Z7mvQgA6C3h/BY2VxMNEHxliE
Gc6JlA99FaNmH0T25AzfHtSQM8bOCNmwRYfF/n5lhBhqm9a0x6LmytF21QHtF+6vesXP+q16Z8Hx
DREdcrd38lfqawN9LQ48WilHf5MMqflrgAB29h669Hl+pE9smjYq393sDUGp6aa6Gf3sEV2A9vLA
aDxSP3SFrG/s3LZ+DLs8V1swKcjNEEON3ekb+RbsWKuy5rbvxeviZV7oi7Jc6zlwXTFl3SIKplAx
7LmS15cS0lCVgff0S4vJXah3rc9FZ8/30qtyZE5y5iTOeJMjjLt82t741dO+Es2psEYHkIrWClzz
OfdzJT709DzL2cu2lFXAvpLCabHajZE16dDiue3tzng3U0tg96z7rlciOLVV6zppFR3ucuPWYCA/
MaW1PP2z+t4fWJmtiApz1S65kscpbJ/kbQtOAASIpyeLPlPlq6GeNGE7o+h8OFVEN42eNQNUAzkt
Z7Aq11oOc/u0fTwiIdzbhlbhZZJAmux2YKXU5Pepe0xMoTO8equudox71BT06cgNs4TNFxQQOAoY
sVJncNR3NliicETgvJ6HvMjj4659JDc9KHr+W4em2NFdsEcyBN6hiIBIoN984GQmCOJrRMNUSURy
yW0qOqB1z/BqLRxCyCWdld4YE7d6T287zHFjBfHNHuWCSL0/qK681w/687ZWiBbFQUMbSgvcCeRR
U8Mn3X07vW5/X6B1fFdrHpMQdKQ9qn1yXwZtmJ4do+ivikiuNo6DBVlK0rpG5YorIRfc5Yajw1AE
zaXwoooAiC+oXmg1y1aEgMTgjx7offzgQB/j04LJT8mxfhN19K0acFcL44ABI8b1zGQ2cBXuQgyS
yKcvaXIfLA0Smoq/fVLrAdwrYRxAjCSeiZwgoNN6ssOqJKa9cQDN6y7zYt8QFB4LlZ0DCrLESa7V
AAo2lHHInRKRRzfy8SB++5UsqezlMxpuHgWLXA3zXxbJV1VHChkaTJJANd2xQ2YocCEQBf/RUVR6
v572u5LEheCKWg7TZYCrqZ7TV/1dc/R9dIdwMgasjves2i09MMKy1EdhsGOhOF5kbomw0eDwZDSN
rKklbHHrIei6R1GrazyTHbM1ZFFJvOCl5AO8EknjRJbwMuvVuYq+Doi2NmSXiCxlAZzwlCvLSDUz
hUXuaqYL78kt6hOyDo5ASdjGfDANr46Ow5MQ/dahzoJTPUafYb6gm6Ijs/NUtPKIG/DX48dX0jgj
Y7SiIioJtm7A+MI7NtoyPGr3SDnIoWs8Qag7ggPDeFnut5cpOjIOXEYSEjOI4LANwTk2btE7b8fB
2TJFnS8iORyudMGYyFYJzCwS2daWXUq+5d17K6ryErxkBgcodTa2/dDBnsdUHNuc7uvW3d6vVS/t
ck58nF9pA1mpA+avzzdU1W5r1UTVU4XpxbWrZMSezMnelii6wXx7xmAMUdc0cJh+JXfd9Di8dcf6
YNyErvRdIEug9Hw8fyBFMgzgqIQs4hds3p/shCeMJfDG/VQ4ogZekdrzsf1CLSitMX0HeSjZ6TSH
tQ1Rb/Sr1xncsz5SrzuU5SX2XwX5r46R6dGVH2bWDZl00ubuFKFjKezOMkYNdlQUEhZoPeUwpJ3Q
OywrQKoo/Wzqbq9+j8qdJBogK1B6ymFHsOSFJGeQMtVnLfxWiiq3BXhLOYyIajJqKaYuMg6oCm0d
0ps+eNuKty5CV8GiJWuWZnJLqBLMEUxkvFKItNg6RSLipzIJAiz/YNv8V4guc6dBqRwa5gJlQ99u
bBN32Vf7+V1xZHQ+4C7520taP/uLNA7xCqPJ00kGFDUKulrr1LGQbYllfxaOllq/tL8l/eKkvFLm
tJjbGTPv/uv+wGZ7a/aty14qpHBEj/x69E3/LY4ndh9HWQ3LBerQHwe0Tf2sEELHBd4bbkj3TGjo
i+I02+qBiQB/Xlcjy9JFj5gZFWLURWF6IESxU3XcbR/ZOrhfVsY2+mojk76Lu1SqEbzoMUBB9nFf
KdnLdbxr294xRdEgdm8+WhgXcZzbFWhJq1csEtbMtVP2n/SaOsgiO6Nq2tgD0Tuy7pVfxHGYl+oF
/OQQDlJ2AtGPB2ayyUbYtPcVR0fC3yajsA3tH1yli0zuyilJkZqKAZmTz0qfwRDqhTvWDKqxuiRH
lEIS6iaHI90smdPMIsNwX2ab0V0p9vSWOqRyykMIOplWFl8I0cZy+JgkqR6WBi5EcppnZJTaXX5u
9t/Sg4mAu93sRF6FcFc5aFEqWi3SCD1lu5p75U6Z3eKGTbEv/fFGk8X7KloiZ1elRKnqOYaq/vcc
u6/Gd+rMYHnN3exH+29Bhu8HILmVzIS5LYyvl40eTvz4PNgS5km9GujC058tge0jwBi+P0CNUWKq
MYlK9ySDHDUu3pVMEl3C9bf694UgHMRM5lI1Ogs4hxlKzOJHBICdwDWf529gBnYqp9iJSs1E6+JQ
Joy01CpDKEtvgTaqkR3MrFA7VbAw0bo4cAEDuNoPE1PJWd2ByNlXS1EeVSSCw5IhlEwtojggUxts
TY1txLK38f8fTO3L6XDwYaVmWOUBSiSYqZ3vl32I5hd46fNh3s+iUauig+FgQ21LUEVqWE9HHgfN
mc0fyrjfXhC7lhsvDOGAAuWonVIxEXL1rZFaW7YcWfYNsCeTJykP/Vx92RYoMHr4uv5paYoizyCw
xlgl86YOoN+9t1g/t8WIEJCv69cRvm5KZlx1Lv2mgrihqTyKJK10LI4xrARb/psCyovRo3EWSDhP
gZFL8JPjbD8Pe8m4aUtBsltgffC5oZpItFYj7F1SP4TzMewIEsKyUy2HXr2vOiE1sADTeULUmmJk
bDbh2YqQPkXN4YJIXxZgVrd2J+3Sb5KrH7ZP7SNHBEt2X20iBxKtaS1GE+IVYaMCQNp4WlxWIh3v
9H0AhsPZH08YGrCT7cjLzqInRXDd+Dr/WEOiIwkQ5G6N/ClvtSOKJT4hGvGwvUgBSmkchEhF0yV1
BiA008ME7tLw0/b3BTdM41CjiUEH0TItkYP8SSWZo0qmPXfZp5KK+qtEO8ahRzgEpJkH6LzSvMv9
qZr3Mv22vRoBQPGMPLPW481gNT+pVtpT+5aWP0kIQsXaqzJMcEBLkJw8b4sUrIpPFhlJr9QYO8dK
mr7I01FLPyuiOnKRCB4stNoaFAurqqxzgGaD8hX1tNurEIAFX32fKXOgak0FQ9dQH7OqkWx5gvHZ
WeRlKmsMcU+ixas17X+mG/7zCvO8PEU/pqBfYAnEYgBJ49ckE9XgCy4QnyxaSJHOoQoJZuax9mMW
sU5Hu0Zg0sEMBZYjP/9VqfAFmHhaHiVVGypVuLS0cSv6ME9fm/pTDB4GqywEBye4v3zyqNKlWAtQ
dwBy0slWm89kfOyW3pbBu7CtIaJwB8/IY6BdqohHIIVxXnzq1ztMZyhsfccoETJn/He4p3NgUapG
iSZuBFd0Axw1s4ZOjXRMv2+vSXSxGJxcOehmmlso92fmRW3s5vZbEDfHzBSExAUKyGeHWHJImwmE
WMptJ90TEW2XAPMMDh2kPO7hL86xS3r9hNz1E0215zrOv/amfgLv6n7KrVOZl0KKpPW012/rlk8F
tXlLxzrDERUn4hN32rd+dsvokkUEGevHZBqUmuwfr+PECJMiQBzZBVMesfxCOVbjYVsT/sECvMjg
3sEoi8OMTCEC8SfjaDj9C0W18q1m1wfigWLiE2zAbYnranERyCm4rFVJPDfAiCQ8/R9p17EcN7Js
vwgRsAXUFq4NTZMSjaQNgjID7z2+/p2i3lVDRahrhpq7uAtFMDtRmVlZac4hrRcbgvKk4KPxnYVZ
C7J+yJEclepDWb4U8kktBB9NJIKzvDmoVaCPYrRdiR/r8BAthyYWJLF/iDq/PhPfQZhTbbBKgotJ
/9I3dnQ37oYr5QOpQYiUedkPUVYnOBW+gdDH45J1NZJYswUZLkmuJyMUdKm3I/ZZI/YTVkFHllJr
BB9Y7C5dAWjxdPo8NV1zHOaxd8wSeD1/ZWd8z6CPpFKSWPhpyNemfNaI4O+L1GH/vlIHa/pqP7Mo
QPLZLqLrUPoSTM8q+VtD4Bx0bC1zAFUL6inUDvcaHhdYvjyZgGNLMKQpqnKI4oHJuWdcSrlcTkjr
gsfOZSAAwYE8qB8HrJ6x6y59vnxKf+hcna2Cu4pUA/TZdMExaR9bL9yXx+REb61rNirRM0xu38Ic
n2jSSeDA/Mx/CW6TRm0mVPoNP8o/NfJuqkR7wn94pf3SjJ/5L2oUJRTWixmdxVcNu7lmrG6Rn2I2
I/Qkh4FF0RtgVRVeekK3WgAN8Ica7lk+VyJryzocgLEOfzstPhg0jt1Vl9vN18Fh66zVrgadiyhZ
Ysb4tlBylsneymunWLJEM1R82Kis7AId/7DZN8NjYjqTlHmXTUfggDwftaWPnZTmJHVrZbmupOIj
BvVzG3Doha0mkyG4tkSOYTGbWqm2RCOZTQLVum+9Rz+1KDjmO/WuyGz9U8H2HQTpk8hGufjSVFba
9a9ljP4Y1ZGTD47UWQKthEbKRZe8CafZknDNjEf9PvyHHM399Apl9r9V9sYLrtneKahDrkQmKrIW
LtYUgzYF0gwLZSP1+fQQyTdNdIzHqy7cX7aVt1CJr++ts2FyYUZrjYxIEbKC5MCC2rCPD6rPcjbh
SqhAKX5PQIvixMgtPFrD2YsGe3ELeLuKSg0GRbG6PrtsKDl/oMdm14u0ZO51wf34tYFoyozEGnBX
dG70IHsI3m51pd38xD+X7kTnx87nkjguwnSJhf4lhUsk8XCfd9UxzFq3sUo/U3pPs4ajpUsfBAfJ
/uYlmVyEKZOwwRwW3n36rkH5GiXL/vMwg6RaA01mKNvC0QqRQC5tARdXI8UUYdw4VeCmZBQisx8A
CacC1JDw0mCp4yX1uChTZtZCCIVLMGZTNhPZv2C38CZzEWsOuq1iwA1QDIOtOJh2c0NXFiRp2/BO
xi9H4dcKaBToYVRiBrj8p30iT4sPphtQSkgM4WJyGFyOeiVldrUTTdiJ/IaPRJUZGbEMv5ljZNTP
zfiltq6j+i6W37XxR1QF7CbgHVV5aDazl7M2CfCsSqr7ZdipxcMQCzxx0zPOIvj2VJYHKIOwecUg
fsbEriNXLxW9UmcfQ+P2EIpmdkXiOKfIkhDolyaGnUviZvHTuOwTep91/ozudxc09mUf3LyZVspx
HpHkCwOtgHKZ+Si3wDk5zaGgeiUSwbnBWOuYQ59RvIpMAOU4SfKxEvV0tjPPlRrcBYuHqFmlisXm
L+IXHcys5HVtJkY3dnTL2Abe8b9YVBNpxpk5FlpmrWWjuvq8b6m3BHdl7V0+n+3Mb6UZM5dVqjJK
1dxKBjugV6Yqxc5O3X4Cpe9r3Q9KqYKosZmKrQRyt2tsBKUpSdiQV6rBLgO76n5gDtMOl869rBoz
rTfh8SyI71dNgFKewTYNKLaFXkHEIZFVUbl+O1dYCeGe951WT1JX4vOByclm/E1x+oOOhT0ON7H5
bVR+pPQ+JYXAq7abpiux7CJanVrV9FUaF8wydskd+Alu0GTssUxroU0vbKALzJBvWlUk1LuQMvyr
AJnsVJ1ajRwztXi6fF7b+eVKKT5WRHGUVwvyLvV+im16UA7DN2tnYtNQ8moAyV0DTGj5QGyG7B8X
7x7yWP0CLpTESwiseAR8LNHowMsAoJ6TOlaBy0z1URnfiebVRN7Hd64aLWuaacL1ot9IGdurOqFy
czthcCawLV9C3id6tIsOk4spUh4tcqthmHYEXqDUNqduzG6WIBUEZebFl5yPCytZLdEZbLtYwJZ3
AIjXEgXIYgDikL8BTs1G0cidhDfb9rNrdXxcaJES1KYtPUGURq9TdohToxD2jZxA0ODE4kfzZv51
Fsd3terUmgJFRXWSjfljZchvR1t6LA8FBncTw7nsHYJz45eg5AJ1eOy0Y5LMesz1q64vd4303+n9
2NNnpRIXVzQZ2E8hJv/wKHhds3HTH4xY/ZU26yQiVRfYCN/XyqIyXGa2Jd0vbBPlh9Hto+iUmKAK
NQ50TB20DAV3gijG8J0uRSvyKI2w8Vd7+dM02KwXnjq1W1+bAOb2EcPx6hoPw868y6/UZ9EY2fYp
GvjKlkp0g69D1DLwHHoF1eChqe2xeVzG2gNrlOB6EElh/766HaQ60svl9VLS+t1ER3/oyU5VS4FJ
bl+wZ2W4pEhqdCmqmgAD3b2+07PiKi+rb++x+rMILlqZlVbQqsb1agDttKMPZoOCZvrwd0K4WAWI
6hj7hbCJMhhtJfmgTFiPjvbvEWKB7sGSQRjPj0Io6WK2owT/jXrPCjIvja6HTlSr/MN98ksK4Y6k
MdAFkliJBmORjubnHuB2b8Id8J4Y3O4XehD1ArZXy8kviXwNeBwzNN7Z9GfjTm5zV+/im8RXTr1n
+OUx8ourWQH+H5Jkt3KynXZ8fYr65vf+CrD+7zLI82/h4r8WR1aHRSXESPUfmI5NdUGd7Q951y8J
fDFYoXO3lBHeGtnr9y18C3sSnxgokpULJ3m33fgsjMstG6mS5oJ15eP5JCV+q0X2GAgCoshieAQY
gC7pRWPCYrJra6d70xW5Bqhw8vS6Iue2X2cAxT9edoXtusHZZnguEh3xSQosnBNj1hwNu7iuUGcL
PeND9Ey/dE+sYNE4ePMIkhLmyG+TkvMHZQFtFRfNMh6ChQBDJdG/FeNdmh4L+iC31KWxo/VC7DUW
nC6J48KwXuhGv0wIXq03Y2c19nJH1eyus5u9cqvdF7eYHN4Pn2cTMwkCTxCJ5uJAKclqJxcQ3cgA
OAXmfi+D31t7HszS1tSPl89TZKdckFbyKFJntnqeFdM+K8ydXJTgFpAE74M/vLXOx8fF6RnFkSll
VZ8ik+1eepKla03PbS3axcPkLxTlrvzQyv7faccFFfQdaUoo6qQVfZSUl3g4donALgUfkC8Dt2Np
aHEPR5/SIXPrWLb8apoyO8prEXicKILxZV8DcCehzm5URknS3ypX4a68TvaY8HkfWunZzXnIGCss
O2kuDUz/9YbXJ42vyqqdNeFfhjAeKAaIs7KkxwgnleKGH16xD3ap04Gp4Tj6DNpXXIBkkeKCa/PA
MVmQhZKKGqTbpddafNJMwUUjsggudDS5OuejDKOL6KnO7yazsrvp4bJhsxhwSQcuRvQW5od6GLer
FJ8pwGQN477QdpmQoEOkCxcegEGcSgt2sjGdmexKGh1bqnjAIRc0v0VHwkWHKterMGEbc5N1AvIk
MAQvf67tvfKVOXOBwExkouislNkerd3itjsQntl4Yb4yDgIm4IvhMUaf5JjdhN8LVAs6EdTYxRPD
W4wNG63ur3mUA2vIJYAgKNgfmnWnKq2rAkhCcxEI0tWLFwhEcblHnqokLNgUey0ZdqlMzhRAvew+
CDJbkgXx7+LRQRj36iwJjWWQKsYo52d+MpoOSXVBFBeJ0H7/dEW21BbJYYRVVdm51DklEQFMXrRz
aMF+wup0AOFgZlaBZ0QxT7ay+G0F9BBN8KlEQti/r4SkU59QdUZgsIYT1XYYOEUlQPB8FH0rLjBM
Vi+POhB/gGGa5K5F9Py2xpaOwF+3cZn+50/4XlxcWEw6pyEbAFWBgzWclj2WJYAIWDyz6rPqNk7h
9Ffqh+mEp8KHy758+RaEbC5YFG05NJEKX8Y25evgiku+1yVaZt2OCjlDN30Ji+mqYpq6ovGblDQp
i1maGAioHjmJhukRakx3wG3zMXL0VMUiNL3NMLGSx7mT3k1JFhtoe4IlcQrvUusURi/D8PnyNxRJ
4TyqJ4UMhnCUMqz2g5bdU4phYeJN3SCwxk2LX2nDuVUa51JatnrqakMCZnXSA7Z7IeNTX9SiTtKm
4a9Ecc5VLEsXpxpY4RbpWNZfdO3l8ifbfmytBHCeZaiynBHW6tPvf66Dlo7BRihblz15knt6J4km
e5glv7nlVyI5LzPVWW9zhjqN5bfOtY6sMIpesWvdUYx2x3fhNZAkvdyVr0TTDaKvyflY1c3DYHVQ
VqsfJAzVBU+Xv6bIALn7WELPD2VlNhxqpraS31vBl6R+Co0vl8VsT1eevyC/Fkn0JZUXBhKYPmF7
cK/sqaN+LIGEGXnUFW1d/8FEDMtArDDBDMrZYE87fRxYnSjAHNSn/BbYy75e2eMd1iY+mU/YVnTe
Bcxg/k+kyacVcR5NnVQBmoe0pj1Xj1K/2Or7OukrKVxGMVd5JQ8zDHEpTuXo1eZjPguMfdvizopw
gW+cpzSUVTw4jIa6aoGt4CJyL1vDdjQ6i+Cini6blhYwtNey/iZRv5Jqu5A/XZax7bJnGUzN9R1v
0jGXTODS1PGxDGefqMCkLySbdCCgC45mLbJw9qPfxoizQM7mSKaiSa+hu80YBJYDZsgdjMV33uw2
2OzLnHz8y4Pi4uCyTMUU9BCollj1JP4YiUbwRN+QC3tFPs9x2uKcSHBbt1/61jWH2U7q28l8KRfR
lMgfYsT5C3KxrsN2QT2znSr9nhxxyb8CF42sMMhQJQWPQ6E0LvJVgUyiig5s8Gcp7eGA1MlTdsEJ
pZ597IuqqoJP+VqWWZmjpWa0WyL00WN1di3sROrTLSCLSPayTDdmITANgYO9Zm5raXJC02FAVNcD
dEimBytJ8MwRCNnuFJ6D0esXXkkJizTSG4LnzXRqPYZHne+yr+rHCXByzS50RZPLIqX4qGGqaWcF
yGGC5USakx7thnh3OWiIRHBBQwlJ1U8yRFjlbgCSbOgbkWByQxBeX5HlVh+tk5T/z16yWL1rif7U
UxRvL6vxCpxyIRa9TuKshGCeLVlahvpr3fSe6rW74qt1Fx/NWzl5nYkcH2QbWGBYSAOH9LuGFE0K
DmMTDNVAxfk98krYdE8n1j6pmtHytIy8dB3AcerZKg91hxmEoVBUWyZL71xWezuX+SWY33+iBS2s
PIBHt9hd7IEhXhm2JR0T0WzrNn3fWUN+EYosA2ZbA7wNyP2EIabMt+60K/lmeSZ3qdN47WBrnr4P
fZDFz1+ZK1TvukDPmnJ3tBTIgOjpoWk2Rk4cSM9NlntE7j9c/qB/iJFnOZzLBYWhZK0y4k67Z3ak
7OOdcj/7BnD/gO7mXZYmOj7O+dqus8yYojBTYAXP6hswkPQfZhDuJrR/V5lhdYIsEKwcJMQi489d
2rS8NclOrx7KxL+szvbzeCWDu5/lOqp+7sMMvnVkYP3mjWUHgEtETvKegsZKFHdRh9YogYgUm3m1
ck8XN2pvlVGw5SU6He5yVgE/lSgGrhQSg3NAlg4g+j3Cw8FnEpaCMCySxUWQziy6Umpgdp11snQ7
6B+0/jESYcZtB/tfxs3vrXVzUMw5GwyMJuIN87ekIW4rC1xoUwhodFVKqEH013roytD0ZZiiNGwB
QUb7wzITXw+IHwbZXmBszOPfRPyVHM5TI1LKcjjlPzsSBhDwInewo6eftRgRf+rmHbYSxnlqoZXq
PBYIP/H4MpqPyyw4/+2q1koA5556m8gGODVQyzy+gqvfMponyZFe4hvjdjqWB3BLOdE9cEDDr4IP
KdKN89quRhtuYWkh+aIeg12/A80tNofAtuuhTIjCliZIREUWwvluOqTo5E567g6RcY1w+2W2IMqw
Dn+pGOfAUdYEgS5BjnRFP0pg4EQrdafdWKELONfXzWpRgXBbM0pkheiYv+HHhOamHCvK9rHadG+V
H5QysvtGEPlYKHhr979k8C99q4u1xUqQ6chHw2938W70Gb/su0aOrLMYLiLNxLDmJsb0plo7als5
0uSIh8q3Te+XEL6DWSZ9WM3WghJCHvh0zF7UMBalhpvvkLMibzqXRO7iTC5RQNC/W/kdlpzn6E5C
DlMltlV5AptjvZQLp8M3L+VZl4g2IRWM0L1XfWrd5Omhm1As0xs36I6pda9O/31k2bBMk2gqSNGI
qfIthMyM8nEE6A1m86vrAIViVRU1EN6e1O8iuPgUNxThvIeIvg5uQiO4W1IRV8hb5/ldBBeHpmga
JWUEikMseWn8zQLEKBE84La1oCbBXoZsGG94n0iRtKps5G5c7ebkuhF15DfSR6bDLwH8oA9Iucai
TeE1WY85qn7HODEwCNwD7w2DwDeihZa3seB3cVxxTCkDOdUk0Ibru5/sN/8uFmy8e3+Xw+7i1Z3e
1CS3euCJuNaXwe0Oyh6VnuvMxsgGVs1iXziPxu7u373od3nc3S4NSLXqFOSewc3gDofUW67ix84O
PprH0p+fRe/sjerp7/KY3az0W8KkBE58DTCCq+RBslsn+YgCe2falceg4uU9SRz00gWxgp3OJS05
n6p6M0JfGHTGjMJUBT90/ageZB8Avs8iQxGeIOdcY2i1Zp9UzFJGb3FTLznNBXgKghMK0kfrQyNq
Om9LtDSFmpqha5SH4aJGnclkgivUjS1hyeBlQftg2JeJXaFPx+biH0V2s+neK5Gc2dBMUvW8mSAy
e25zkJpgE+rymW3GqJUELqVAloSFZ93KXEn+Z7SuZbRsy16QHrH0541ZrGRwN69OQzU1Yf4Y+dwl
7WSPSeu0kmOaL7QXPHG249VZFj+LXgbT2ANwMAPOSMPc7HkybaB+ArtH3ZeKowhUExwQP40eWVWr
xAoysi4dQInwXSOC89kMiCt9uECVzzQbwwj6zM2HgH6ss6dJ3qFhQAMwEYe7YBFto799uCFyrARy
JqfIFgiVmzlzu46atdPmlJFGD9b93FL9FpQ61o+/skA+xTRIr9MmBYl9uxT7rAydIuseJ1kEbSH6
kFxsoksbpUuDm1JXP8/TKZwPRXhD41NBPw7SbZQ8/Z1WXHgyAZoeGEaJBYIIL5Ci3o1xfyVL9P6y
GJH9cS+PHm2epJvR6ZnV+zGI7UTE4yp0KC5AVNhHy6oAUW900hdkSntQbSf2/C1/GAFMqRwu67PB
ymFYGAzXTBMpnWHy+UanJEOaS7iYk0P7gr2jHXkwWryCZb/2o3sAMNtSZKdfBVK3PuNaKpd2tLNh
UEw34rR8dYcF9AZUr5JneMlT8jKCey/yRK+RbYmapbD7RFf4MXi1V6chageQ10r0kM/1oUlFT/Ct
0G7JZxGcCdZFs4wkxYaTqldOU4J3tW2cbvl0+dsJpPDYW2ppzKQKoYjSqX5AgWZOiNcr5v7vxHB3
SJENcifrSC1I/JwDgUAJ7SwV1Sy2srTVF+Orz5KpjL0mF5kLaAVrx9Km8ofkUOqMvuYkdvPYlu5l
tTaTirVIzvJQgC9VPYJeAHt11Zf02GDpFCUfoEeg0eQqnwXytu7itTzuPsnKoK1nBaMd5knaM4on
0M7dAZFjH97oSH9Z28f68C+Q2wX2ztOz9MsA3OgQCbCmFP5kPWvZLJijEhgiz8xCEuzhGCY4JhXs
IixopEbaZ11eHMEHZB+IT2bWH5C7R5JIlhZGrfA6N6wjxw0987b1WZUOq3UPl6WJTotzYa2QrTJJ
IIwQ3Y712k7rT0b7OOa13eeC0Cs6Ie4q0VKpUydpydF6AQ3gol5Xyvye7MySMUNCFVNRDb5zppo1
kVozY9bH6nLDnj4ydI8GATZzRHcJ+zhvT+qXMJXLZJIRj+M+S/DGa7+R4IeW7QNkt4GwWLF5Ra60
4rERMix0GtqAu54hN7NlSyO3gW3/mnO2z/+dBY7dkGe1OAM0pj4lcQdppQaio5tZF9jB5ttxLYAz
ulbGe8CqkHImh3gPytbJnoHGtBs8xRtg4y1IMREL/cuWvm19Z60460srqYoXpQNFH9ja7LppJE9t
AHV3WYrIJLhkBk9Tq++GHP40j/eFpEoyiHoKySnb/LFpAMprX5Yn0oq7tawWrdN8QNQz6uapMVpn
HkXjo9sh4teH46ey1HSW5BT/uaQoXCXU7qxUvxrN4bFZmn0R/3d4WVifImMeCzmLbFm8cZAxj9V4
ylwZkFFxdMAEix1XAhNkn+WN566E8MYwN21PqzFztfamGVq7rZ6C5VMa35MFmP915AbEEtjf5u2x
EslZRhYqersMuD0wHG2bZYdt989EE60jbYeKlRjOIPRxNrW2jHENdk4B3GswC+z6Csu25k5ldSeB
vf9Bnq4AuEWxgH/NqrurOpAytmTugxl1py/VwbwqH/Hsbu0mQ3cbYGbPs6gpu52/K78EEi46qaSK
MA5bYL6cZRjfFBfsIjep0/rL0bL7Q3WMfVEpaNMDViI5a8Gap9x2I4okXXds0odGe+r0UziMttmI
8CY2/XklirOSdEZVrZ4gyiD5zlzkO3OWRA/wbUs8f0HORGQ9mhY1QIamkxjzjsqkOBMJGq+uzFGQ
MonMg++fYjqMBHGAK1LaTy5WOZzIpUBdKOxkn/uiOVjBOfFcYhaSmRTDaJlLA4DpxcfOIruW7uTm
OklEcyQiO3wDBSrToR1NCIuu68wOdrkXo0QI9L4jFjo/s1yN3BqjLcKi2pgYYPHx1+nxmKCSRJuh
ZEs+DMBQB8fyhB1HtnQsCScGti/qlSxmrSvnjscRlM7oTeP0Fn9+KVyM2+3IdwYDSfYoKvsirLTN
63MlkHNumuqm2jVIPXpA/RTpJzU81GFuY3tBcG8KfIBnFaNNaYRDiEstNIAXFrd3fToAXXU8veN6
XunDR44qUCejNJFKDS7DP46/Xf77Qv/i4kVfNVOgZdBjPMIavGUf+IzSI3RkWxLioG3fmmfT4wJH
MffhPHcwvZ+9k3TXgM8AEIT7y0oJzoav0Mh62GA4G4V3K7yJl8qWu2OF/7ssRGBpPA5oFUS6pmao
OjV0F8Tf5Ohlrr+2/x0f4jdn5Xe+U+x1tWpFMtdIT2PR22G705BhXFZlY9TsdyncO0S1YGYmgRGw
cwEOxZ5cD17kzpJtejn4DQMb4H+76XP43LiDG/qiGvXGKAb7ASbagzKFpFcskFWcmCzLGusUTWnp
anYYmg8m6Q/Jx/SRgmCG7kKH0c13u1G8XrT5WF5J5qobkzKNmWoh32ZLtpLNRlrMDxXMMmdEbYJa
/MZe9O96sl+z0jOQAmPCJhFw/wrVbvqTbLoN+Jgr4rfDfT0+G80LrUUpwXYFR5Up1WRCUCbkUqwU
xClJMZjYEPTU4/CtAd7hgGViCduIqBxWwjmGzRxkJY/LwM08DaeqQtAKyicjve9iwSN9079Xf58L
iksUq20jG5gSk66XZrcoR230LrvE9kmtZHBxMbImIzUXdISSA7IOOz5WewZGGfsimjuRMlxMBF7X
2E11jYJDGzpBqO16DeR9SieIiZvh6n/6kDcLqYql1X3WdBhEH2q7Sx8U87aZHw1hnXrTn1ZyOH9S
0qRMUE5OcONbs8P42ZGGtjb5KO2sZ3FmffmcoBfnUX3fJZJSNcii6sFJu+VqTog9k1gDT2b4gEJ9
aNeB7gXSYuu96PFy8ewgnIubZI47GePi2MKgt125T+QbKqrCi86Ny6BarWqbdoF5hMU/pnSVS4fF
wFg1FfHoMnt+86BdnRtTdRWZsqQwic7yAEBtKNLV1HhVDYaZwjObRyurBTfOdoTQdRV8prKu8Ywi
E0Gxv6lgJTKRPnd56QEg9SDw4G1LPMvgolBTtuoEIHekgkeyGw6ZD0JHc3Z7n2H1AtPJSAQxY9Ma
NAU7qpQVIHhwg6Lq04woyAgKAwO46YuWUiexBKNoG/iWuEJWUrjAlKhLTMmMDDd+Unzqh1c1nkQp
rknQG16jUGnrV8CPF5zXdpq4kspFKeBAyhYI7NjHjB7YDJzkaa29HNkYXOEY3y+f3Ws98o01/hKn
8HtueUfzrjFxg/ysVyY+cUcfVIB3yh5zko70wXRYsU/fJ1+0u+EzI8xKASl/+Vdsv5RWv4KLZZh+
V+YkRWmi9SZXd8YduwVyMGjkH/87J8j6VBU+jGElKaBSqmGIiY5ObJZHAHQ5KY39yypdNlGFD1iL
pEsJYPCgUU7s1pDuqjG1w1HE4bIBG/S7OlzUWopYl7oKRsoSSvQ7niNfvpN1G7sibuvWh/GhcZqb
pHTAzHRZw+1kZ3VoXCCbZ8zcoImOF5OsYUB92RfV9KOZDODF1a3dYSQw1K19Fwd+nk1OWJU+EiY3
UkVU6JuBe/U7uPDT5UDMb1lXWjZbZ6xfiHSTY/ZCCUUVEpa9vfUVZM/YhUE7mi+vJnKBEu4YsKFs
YPNhUCzcGchUUmF1ZDNo6wqRLdAIIUfn0si8Uso0jlUISp7n7IMpwrvcPrqVAO4u7wYtzqocAhgW
v/mJkX9aB3LdusE3FFV9kc9tXnkrcdztrbSw4YgEeMGlPXVM3OWuRuNgV2vEiO1WaronWteBpxqa
CAhn0w9Xojn/wCkWhSahpyol4BcaANwYUQ94BAJ336xnrcRwvqBJtI3CAR90blMvovvBOMq5nxg3
UpsJgqXIODhzL1JAVQ6GAmjs4FbVPizvQIjHcax04ZJ+aRnUzlAggJl5vMcNFNqWq57qa0Aw3dSi
VUp2ob3xqpU47po1qR7IkaQBKStvvs4p3edBeuyN+15T3I5SX83M+3weBEmL6Cty12zYpQ36qRaC
l6X6df5odJn7nvh4Vuw1oV4lerm2UCtKYBPZKwl0eAXL8Ml3VfKBymX5bIlYhD8hcuzXi3YtM5IH
RI/XmdnmAdh1oEqJfLrY5g17Z1PcCp5AS3Y1Xzi+13xmJVFOg66XMmjJLqD6iOeIo2F0wLoKXdEE
5KYvGwpVCNIyRaWcpUSN1RoYCUIY6T52OUIWaORIJUJn37QMwgIvtv5xrXDmb5pNO04zPiEt5Ec9
NW2Nqk/v+WgrGbwmURMVPUF2YJwwcGyHXnzDhpuLo5gRQaQOZ+gRJjwWMkCUWeiFN42j6UdT2AqC
0nYGd9aIBxZvo7iLMBXL4qyqfkWth9ihXqp2Xdf0xTD79ikqpvSLVQf5/dC3WoduxrJ8oZ2M4UXB
1928p01cFirBOJXBm2Qd5eAAjFCVZPxy5n7Y9z4Gj51uJ8JO3DTIsyCZi/ohBrqMkCB5royXePqU
YeEMRDOXtRHJ4MzRAjrjMo+ssC9XBPWEZa9Q6SlVWtFX24zDZ2VeQ8vKkcueqGFXwLs6oKFIduRk
H4fOzp3oq+4OngZ+dcmNHjuHTcQTkXSBlq/tjZVwzVRidbSQxgZJpu17zLnuO9MwnVI2RPD0Ij25
Q5ONuTNl47U0bh37XboLD+2BsfNcPrftSuvqe3L3dJQYVSxl6N0xpMt8L30ad3hd3UlPCx6QGchW
lGPtS4f6WQSXsunxpgGcFAK0FGxs/F5gyMFHqCjliCm88GWSP0eG6GJj2eGbkL8SwEWvop2aIWXz
d51bHBhuzrC3kDuysad/UbHeNo2zOlwA6yW9m+WFmcaNGdkxdgdDtAv9al8eoivwuWBeqP36rlqh
RVAhNwgFMDX7xit7TKbOqNoEretavW/T2ssAOiNkvt48qJUQzhInreqAMAOMmRQkWH3wfQpz77IR
iiRwNtiatVLPOp5ouXJK0k8lBu4vC9guV6x04IytVIcmo6x+wKr6jJ9twqtI/0lH4ItAebY7uStp
nOW1Bu1NlbCd8uv8igBsEDMaTuJL2PWYsZMEgFwx1Md2HWgllDNAzcRSsbUgYAxggWsdcIHg6Wd9
n08L+sfEz0/9cyrbpeDoNs3eomw0DtuWms6pmk+0V1LEY3cqmztZI3ctsNhK4KFePkCRGE65YcR1
rUWI+lZwZ4yRTXQ8yAB8+VdS+NGTQG6msCKordbGVdiDTHtp3U6q36ML1RQdA0km/se8YeW0SpKV
IK9DtyJVMLMb3Jbj4DeSqKK6bQ8UK6I6RhcBk8edDMC9l7gu4VTR4WeGne/zx/BHDFrAANvzdu5i
8NlVvl/+hOyvvgm6K6ncQUVZrxjqImP3sgqdMNNdKuX+nN7reWxn2r0iekqwj8XLo5jtoiq6yIbC
azlrcjMMk4ml/eZB1gN7BI3QZY1Y8LkkgdPI0KZBK8MJ78zsozze6NY/UfQp7EWphUARvicHRL5i
0APA0urErvontf9xWY0tD6J4JmApGqvRYIr43eoq1eiboGPv1/lZAiEkXb7kQry1zW+1EsKFWT1R
zGyJMDwYPxUHza0+YvfyOUQNYD94gES5Nw9aZZt370kl1rpxpr6EXamaBnRbwpfEuh/bh8vfbjOg
U1UmGtGAEoaW6e8fbxonOtTMBjrX+KZ6mU8BrX4nH+gN49jMT+1X7U5EMLN5YPjZsqWCBEvjGdrq
QqYLNnCAwUcfuuYaM4V99J5hT/TXf8ngzisKZQ1NiQYHNHu11dgT5rUvf7pNs9ZkirYLg+YhLElb
Bbt60U0i5QDwqIZbpbxSRNvEmxZHLFOj2G40LL6SIJklzQ0GgDcvvW1FYMpTQkedfuRF513WZDOH
QLb6SxSnyqQvel8sDChsh0zZK3cJEISBd6qBFTRGSVc4mKhtRR5L1YHfpgE8iS8kqHOXAF8XdG+s
woXdVLu9sVy8dYBDodrz/l1eBGvAoDsuDc3ijFzulqHqFcBfSGV5HQTgsav63eVvuGkNZxF8kKuV
EYE8AEKi1fhNPWEjQGRvmxNmdCWC69Gow5RgiJ7RMu26Q4FefeoFQIgdjgwgbHkEttb3yzoxH+Hu
ByqrePoZBkzc5Ds19ZiqnSJJrL9wM4+fDT201UBxx/DRsKh7WdZWIPpNGDOZlTtVraXQIOgZ3N/s
/T/en5bc/MT7A8TPvwD824hDv4lkZ7oSafVDtcgGXvaLFnmjZbqK3u3ESCEiMezfV2LmuM+loQZE
RAqe7RxtPQOYf7KgN7IRLX7ThbsEjUaP8xkDNi5Q+3dDlTilsri5WnllJ3hXb6qjyVhM1U0Zdy73
1UgVq2Zm4KCS5bbTD3n9UEn7y8bA/sQbw9N02J6O/yyZU6aftMQkFrZfJqn9Z55wuyoizqXN73UW
waeqltFG85gvSLuL7wtAO8ynkr6MwlrmpgutxHBn32hWb+YzsnsdeCCkvA570EI8zPNVlorKKlsV
QCqvZHFfrcn1Tp9jPJNGZ8b+GoDMjtXVjKqmLBw73Cpz/yaLu17zgQahOqKoCTixDsvPGH4ZrrTb
+hvbl0s/FTsRIpfAJF6LPSsniqOun6sBrb/KOsbBKYz/+/TpbwpxV8QQqdKC6RO8MY2T0V0XreDv
i74YP/fXy22eDwOq2kPoVQdw2uyLq+if/huxsQ1/RV0h7e/GHbvW6HUScvXFMn2e2v8j7bqa48aZ
7S9iFQMIkq9ME5Qly5L1wrK1NnPO/PX3YPauh4a4g8/ex11XqacbzUajwzkyG49XgXJxooJzF8Om
7mmjcVfsEM0vf7VbA0q/SOTSiGDCRHmexZnb6EO/a9LmeoqGyrNq6SabVIzyBMZ0ledkcDU6aA5R
ms+Xf8F2aDKIjowJHQqD+9pGrH6lQLxHqbZvfaWUnBaLB1XRic6SKfIxPp3lcF8a3iB1h3fSPzMb
sacbtgHgaoICnAYQUu+yWtux6qc4vhZG2sJk3B5Y8+nA0p4VjpTK3pLH93ml/n4agyM8i+Is2GV0
WcAGh9Jlkg1uTujyqZ+LWXBOIoU4+5kjipd1D4WyrHUKQBhhjB1LlFmNBhkWvi9bT+AUJheqmlwq
Ri1HY0SZXpTUsgP5PhE+BkRCuHfanJmlVaD17NbmbaTv2/GFiEDiWAS64HR8EtuHujK1bNWQpX/t
rtuPfgSGHNFE+VbZfO0CfCYLHOlgnhNEQhVw8ODO9qcOQOY2Vv8xLDy6upN40l9gOg288SgiXxQ4
Bo+mFS00yceqx4QoeUamC4zTyi7DZzUXdk23o+NPR+eRtGZdjZTORCGTPmh+6yxXwEf2TbfxjF17
Hz3o95edUHB4/MAcDcwQy1/w+OSg+xpgP/UdmycTqSVwQ54BqJ6iPEliBMAwehjCL5O8H6I/WIn6
xT+4EIEdx6g3RoL5rXF0agBX91dKKruX7bV93Z+Ph4sQEegiKkvS8fRIgKOWXgvhxUWW4qJCWCRm
mNfox1fa9z4CqApIkkVYlVvvajb1aVoocqjA6+NebEuVaVGhsdb8g3lEhvStszXwODhwapCsWSJU
lU2dVuL4k2l0Na0mzOjG3fUov8rqjwX4HJcPZqMK+otK3MFgfyDR9B4FqULF7HYR21r43jVeAaIN
QAW7pfTlsjyRTtw5leHI0EBQUs7lQ1c/Sel+0AQI0lsP61904oK3SQCuk8vILZf35ppNfJr3yu3y
kB9wn+PlGTyKHGMzzK0Oiks200wKQqJG2I1QdgnIZLoQY86v5vhHn+pZDl/1N2uyFAHBrTTHAbTK
5XyXNHO9bw3z95G+9bUNeewlwNn2qTSgJVnGC9A2rR4z6FhIHnvB6/MEFPDhGlzpxCWZTVxaGuq9
GPQC4VXlL9/0PR4gi1u4wT09aLvi1nokAMQLnfqOvKBjftN9/4NJdSjLMDgxH4eZSe78UNQMVLPH
q06VClcN6ANmeL1Jjw+zLsL83JovXcs6vStWaXw+5X2lJ7iosJ3R270ne+OuKjAPpuwWcKTEh8Up
71VbDIrzL9Hrp5b8EznVtLFIGahb8ZodKOIXG77OZrQWGQbPH11dZ5ue6kMrPTW1KKQ0wOZOFJNm
38R4L3TymO6iTHq9HFK2v76zXlwIq0epDxsZZa1A/TIYPZKMxi7z18L6flnOdug6y+FC19xh39vI
kLAt5L1MrywCKCPRFJ1IFz50DaNSlgE+u0FV7YneLK3qaNHe/H1uDPZ5n3XhPN7IVUXLR9aHiB/T
8SWWBJ+1wFb867girDqtsJfb9FSan0P6Xo7vl49j+3l61oF/EAdNGdEsxpUfRYFT5tj9JNHnsDd3
aaJfJ2P0oKWzj3Urp51jwRWzmc4QgKgamgaSbX4RmdajWXUjHv+RdQisx3j6LNBNJIDzaUtJo2ph
3+rgZ59UzO9nd7nTXIFrMrYbW7WxGC/af9p2vbNOnHtXXRY2TYsgKAPJUm3tZLSt/L4Fo5NAt41p
MvjeWRDn41QtqkpXGepeWL4vFtmnlbbPlcmLysUEqzK5q7F3V0rglg6Lvy4L3/RLnVDkbyaaSfwI
aRgXxIxq+H2sfqoV3Q7nq0YSOOamDIoxOQUgawqqqr/Wh7WiyZI4xLiQkfuLXDqxfpCnWWDFTQeh
xMJSuGzJCh9eCYrOesZ2BZZop9VPTSSaMNi+LjAYisKLqZqEr1IYapmRrkQn8e9FlvQYuOFNf8Ji
mq/+AIuJ9cZ/CmM2Xd0WfTzpQY0sxu1Cy7Om98V8yuavkXQdNpJz2QWEinHfVgQ+S31EcgbFUEZz
Watq2VEgm8p7/SAi+9iuExoKuh2KToHswg5ypVk81zJIe6BZcjDe69vMLZ35Xr2TfevY7Ma9qK66
6XwrcZwhkXouLdWhXCP5ce2XxvNMBOWyTddbieDsp4+DpRvAxnTbIhttNU5viS4J9mRZDFhnhRgE
QbvAwOCJic1qwlvN1NKpHMB96yzWbMe1N4+gKkNauLy30+T34EG/7BS82Xh5nNmMMYwNM4l1YN89
BOpVWdwlmeDO+FDP52VwdkvKRk2aBjrJp0wX2BWATg1ssgfTjMjHRfpwMSiqMjnHrKTusOJS5k97
y693zb63bCyffUUK6AROL4uk8p7Ba8hFdlLneimPJ6mGhg3a/iFzU2IPtpVCLsX+BpA6hKOuIl/h
cpm8Vqsw0mFX3QL0jpHYGvZZUyzuoqjVLDtFBNTxobXJqckjGZIhMmZ9gJpz5MwedZa9/ogNaMnR
vdkvPPUKAO7Sbw/r81K54gNWSJp2ziF1HJ/l0p+KyC4DQdr2YRSLF8K9xtqoBo4gs2WMeP9wAmnc
VVdYC6iu1LvJqzH3DQrJo6hIKXAcHsCwKCrSpcxxouCrXGLbzLv8eQv14qJwUaWBmakQ0HrZJxRB
scRRXJVO4FZefSiO+AJvxBvezPE+BDFMlIDlSbU+TnzoYaEEjZnpDg2C75WafQkUI0SruPHLGWTY
GD8kZe+GuMgF0YxP5U6nuBLMnWIRDBU19ER3Oj146duvZVa+5n2xo23vXzbs5sGtJGm/3m59iZcX
kRA3zWW8zs35Vqus/X8TwR3dmNEKLQVYMS5/JENux70oMLMf+fGcsMsNRFyNdZp+VSIPpjhfLEgw
bxbf8Jc9dbMraps2Y9/s96JxbxZ7L4njFOrnhe0oprrTJNdL8KBrb+WcOtivsHVgg1423rYLnlXj
7rVGnpcgjKGafAxBKvqn9B9/OxyoDAAtjAl9nbOgmusFiRI4XGkW3YGoDUhTurl7wUSGCKv2Q0LF
yeKjbxKGXRhXcLnoOv5afAIkJCLvYMuZUx8Y8ZaoOPQhX+QFcoFXluIiTGco17zmX1mrJt0pb0tj
L566DzzRAvLmzQ0z/r8p+TE0KY2UXMOugzN3gNbSnoLwsWqeL3uFUCXuvLRGJcFQwIbVKwOt6Xfm
QbnNrxlFLzAoBR/wtg+eNeL8vaS9bFYDNApumgN6JTcACsF+iPCctr+rsxze16lakr6BUoZiR5/C
vXG17EliK4/BCf+kcrLdfEDtFIcmMOd2FDxL5jI7QPAXy2xCQ7KTMW83XYFLt7hiS1IhJuiNe3Lb
ihJW4RFyGR78JO0xbK47w6t51PbWY++nnxh7WuQhtXMuayhySi6xm6jc1IYCYfFiHdAc2ZVash/R
U/xvYrhMbkhibdAmiMn074p+jDvdbiThw5Y598f4+/O0eFy+Qe/6ImsghSG7/U1PsjwShHvZTTzr
ICqECtySR+Yr2yxKahnigH5tB8tbaF2naWkrGpY6xs+XDShwRB6YTzZbYOR0kLWEyk1qkOtRFWE0
b+cWZ+txoSNKiyWcTXxlSg0oWV3BmyLHIErqDUsqeARuWg7D8phV1AFKckrqVk/nsNAIJRUur67I
CztSqexEc/O9sDIQcNfSfkh1UW6/6ehnkXxNEV2AZSkylmzMd3H3Ni+TrQlRrTZPaSWES8/qLIpy
0PCwvDDCAlau7xaKF9JlV/jQBTtdWysp3EEpmp7WLbOe8tS5FYCzAA92q376m6OmAVGbiBdHpBb7
99VxpWUTgsoPAkmYXLc0uMKuh0ApkQguxJth0pOBwnJzIh9UYLvCFwTBXOQBXCyfpTCrU4kdTvMt
Gu5T6W2mb4Kj2YxAq6PhYvdEk8oMKLPUW/uZOOVD9JQ6RWNHt6NbePOV8btENH/7AgGEGsMyVnkW
uIpqszr0FnHMEjOeN6G1i0Xrmdt2O4vg7KZNVG2XGSKU+DEEcf3wrBRfL9ttM/SQswjObGmdVXJp
QgTydRvgj3ZqPcr13dTn/mVBIl24627E6M8cKxBk1A9N86QGXxUiGCDZLiLoBHxHFFFMszhlgrrL
qRlDBlr6vdd9ipzSkTzpM7UZQQFjyvofQE1ZZPlw9a2EcopJS1hrBTsksgN2H3X0b1Pg6G8awJC6
mzpwRY3xD93Ok+OtBHI3uqblZLEWkLPp9uj1t/ELAzVAtf9GvddurJuaMQGnd4UTv1w+we3o91Mw
4RFfzFnr+76AYDBvhzvDx5qcB/ylCjtl+SdWubExMSl6SF42L5G5l0JOg3ooDYM4tTe4FMUoF5u1
trYDH+dXcXlhOwVc6ch+zirgtr1ODanDaQ6+0rjECx8ssCsbBma6GOS/aM1n8/NbieMulL4diI6r
mjgdBSVD+KmZeruMeluJnwSHtxkfV5K4m8QIg0bqIyg2P4BF4xGb867kFfv5nYE+ig35YQbhVy8l
POwAldMsHQ04i7Svf/ReXGD6gOFuEFd/Y5v6iZ14jU1t7da8o758hb69owqcZ/NqW+nMxc9pbkgw
U/yGDGt1g3yk6fNlq4oEcAEH75Nk0AII0JaXrLrXRYw4p9zo34MLRjp+dceqMxdVPl0yGErGpCGA
/zzjGiz0Pvuv4umEpsjm5BgyqmS4ZC+CRdr0UKqYBDNEBO03FtdXHwQpYjqOOe5uoz0Oo58umjNr
4NbMncum3LwfVnK4s2poNWmzjBx4Lu8z+jw0aFvWs3tZCDuPD+ZcCeHOKwiMNM7ZM6Uxnrv5Si72
CgqFuOw8momwerdvo5Uw7uxio4/0ZIJGjU+O9SNAblzqont+MN/LE2Vj7YnKYNuFHKqrJhpjACXi
B1OJnId0phKi5WyfqD2cT3HozF+yr9SfbQIau/1li/6LliZWmTG7Z6C39Kt/6H3Wtl0AiaPTXLMR
o7RnXzmoeWZXteV97AK1XNSL2XRKy6IE8Ir04xD7UstKp7U1ai2y+qTQ4KaqFfAaTk9Vne0uK7j1
iQMZT0YNzpQxn8hdCMo8orIjKcSRy79mcwKS4/tlAZs9LDAs6AD0wjPf4iNlVKYgcZor3QkL43Yp
0r/M0XxKtNAnGQodmDN2ljQ/qmkX25KJnfGGCFTcrORjeRqkqRQPPkPndNTbqh0sCbnz6JgMGxNj
Ytp+2ktOsW9jVGybXS7bsU8eL2u+VcRai2VX1iq0GM2YJZjdwid/BPXhkU1rtwcxj/LmR7GWw454
JaeNOzUuIqjX+eaOMcK1u+alTgCtT+1oX+10XRDLNhVbnSgXZtQIy5RaDPckRUuOU2pem1qrOHNR
WGxY1zq06F7v+1w2Dws4YwTStz6OlT/x8xiBpaglIDXQl5G6z1ptdU6qzYqjxxi3b4kl2nUTieMS
NEPrpXQOIa5vYyfRnomB7nLup1SwvbftpWernlK31TFmXdz2PdOLLcSaKcvwD+Ux8wO3L5zuuDjt
oQNtnCMqgm5HgJ/f58m9VnINSU1AJ4nvs9NCe7DuO82//B1sJp0oxiBeq6qBwRBm4pWEgBbTXCsN
02z02CU/fLO81pV24H4/aIJX0tZFuxbGOWeY60kuNy1Kx13sJZG6nzPpkFqK4GLYttpZJ+5e6Goa
aXkJMYhk9mK9LJPAzYVW495BvZ6XuiHBH9SHyZVsbR9+N58Up0G9tnBEWxfbUVqVVR2QHZaGUatf
zwh8n5VaANvNaQADwGru1uN0bA8MF17ED7Ot2UoWZzuQmbYgQ4KsorTzzwygPd/Ra5JhbxCYTK5+
uOx/m7m6spLHWdKqyBSBZ491cil6Wv1n4mGY3An2gRt7oALHC2h0+0MHsmkQkeAeCF2RzptRBEtV
miErpq4q3E+o5GKeimUiTlNXdhdMTtY/yvTTZAr4xwVy+CFKo8uDPK5HAlTdJrbDlBxAqf4wF8TP
mvYPaq0KBdILEJp1Dd2nX10mm1vsNAM53lEl86EFzpHdxEtqa5NmT3N6HcSdQOCmciuBXK6um10g
m9msO3X3VQ6dkWJlO72bf3c4mD3t0H5XZELxgJNl7lMwi0ZJyrqEu5SkuTdis41sDHvTx3pkK/2m
DIsIPvbNoLXKUDjNomCJ87FjGUr1F4adG+pnpcAztr+6lQwuChNEkzo7yTgqvuopV6DbfWZvKxl9
Nf3T5W9u86hWwjgbjo0+N+bMcp/iczYcIzPej8HzQiX3shyR4bhQkvSLpC8tDNeW77J1rZY3rSJ4
ZW8+AVb+cDLs6vrSBrC4oQaGCskBPcLWZiMuwOa+Nd6WH90tK4tLv40+zPkgfynTMVwyWYVMWt7G
44OhiaZ2Nu+vs5Pzk/0d1iDnSoGA5S7/3F1HjmLnN5YnPY++tKNXDGDw8kltltfWZuR8fCo0M+qZ
GdUddoZUB3W2XeACNOx98BhIfSwMukKRnMsD/KUvIwKR1auMdXgKdlAsmRo34X2AgWh0d2/+5OW2
VpLz+xirx8uSIplKBhCt1be0uMbA+U48zCv0Ss7zyywhccEOELX5l+pVelqw7l8DqV6lHvg12Ur5
PhY1U4RSuXssCsa5HgLERnV2yLF3yAM9VpgVHL9QBMmn5mu2l/em6AtkNwlf11hZlb/VMC/ax9qC
aLLcYVGDIUZGLrmn1+ZT8No5816Ecce0uCSPy/mTbEmasIVtzVGys9Ezop1JK2fIFAdXa1TcL5kI
8XY7AcPkKsETAHBvBneey6LWUZ8g3bPospcSw9WI5CeJdJMmdD816uMwtYd2tOw80l9CIcvMh9WI
vyPOT/k8jdQSxoOSUnguIz6Or8IjIOMPpVvdiGAdtyPPWRBn3K5Lsg7olejYK0/LUOwH4YLY9uVz
lsC990uwpCQyYPEdNX5JNT9uLbuWXVN+FkS0bbc8y2H/vroYumyq45K9a4yn2HTYepT02NnN7KkY
6ZztH6IkUmU//KNfngUy064EBkSSSL3AR9AAqn+wgdzxaB6/9Tu6Ywsf+a715ff2fX6lr8BWEEJ+
iE6Oi+BGKFsJLSEetZp9OBu7JDLdyzYVieAidhUFwZTVEEFA+6lHLzndXRbAAvBHE/6sBRHOhMCf
UNuIIGGYlvALmYuHghhvXaM6WTk9NIkqmqsUJShcwIxDKUlMHaHL6BVbB/ynlNmS9nJZqe149VMp
fr5tmqOk6FPEK72LXBOWqwI/jt9m+V5qv7f5W14KihXbx3QWyH3DvVLGIwkhMJYARCwrn6yiFXxd
Ip24j7geUkBbzDgoNO9tra3spXls4r1ifNKWG8l0DVmQEglOih8olsyBzDJgjZxeR9y9i1pfF6KG
bEeMs9047zOwFZs3BWQkpY0u46HwWYuRdifgEGDDu4ugGiLK+nn+1yAue3TGIHF+QAUbAhnXHLlT
fbYvKgpQm4H3b7BKy7IUPmsFQ2RVASIVD7T8+6R9Vub3aJLsVBJxvInkcGa0FjJ2TcFeaPJDFewU
bJ43jSP08tOr/EOwWOnDBbyKmkNuaJCDeMsSSHm3+EVlx96wDz3JyeyZeIqjYPwi86obkTU3P7KV
dC4WSpYaVnmBG3laQAYbgfptkgXR8HQilzRk4XJ1ozQx+mLRzDTcJ4fJnT4pe8MLD9MPzcHY45VI
pe0i50onLsuJevBGTSrkZdfDNUscy8+LywgQMTulurO73KQgXQ4F8XHz015J5YLwNAPivjIQrsIc
6LBlDk6XR7UUpXACKXyWWkxKV3QLdAPDpNMakV+VikerYH852LMj+XhkADE0dQMVJZ6LdcwzkDoT
ZB2pES52Ed3XU7unS/4+D/HoYJFVhJ4jEshZz2zlORhZYXrSUOyJjeQojf33UZbAahTjlTOHglLF
tuP/1JBfI5S0ItWbCPU6Q7nvMH00C26v7YM6/33us56KuFVVEwqZcfk+09CxpKC1SV7tLp/UdvDF
Gsf/H9WHwnceJnFVnBLExa8f42O4k9/Bdwwc//5KxEmzHRTPwtgxrj7l0qqqYGlhtc54luqjtTyg
ZEXyw2WdRLbjPmCQwFdp0kMl2VhuJVU/1hV47frBvSxmcwpIWZmOc7rKpAGdYsgZ/NFjfVfjlXGX
hx7Byy/6jG4TYkUZ2cZfAsGbV/RZMN9ibuPYBN09zNhkTnXIMSETPjMG5+h2dhPUDERDcFvOjto0
dnJRFgaOLJfnADSjqaYRUT4KivFJC/rOM2guv15Wa+vYVlJ42qyO1EakyXB5ebnr8lcgNvbDj8si
NmP7WgaXFHbZQAZ9gozR6TM7+wKqHYYWkdnlLnUw3gdcV7BxiodIRbpxFuynYJxG9nKedHTkyxvV
PMi5oPS8+TxfK8e99drONHKjgJDW6z8zvoWqs9tX1mBNjnrhXDalwCd4fE1ZGfs5YKcVLPsZSB9F
Ihz13XpKrvXhYmBVN2NbshGD7FoBE/YEpsHGKw8NxpZCV1QV2wyEa2lcKrOkxaDOE5w8uDmVqZzc
6fbv9TWmNvaS4PYQCuMCYZXIYTg1UK24ZvAw0x4zWTsFE1lsh1WY0YjOiguIQzEthT5DmnlDZlv1
WKO/s7sfjbc4qqvuJVekIAt9fAKwNiYXGjMp7kESA4nDZNnpiPnE+amnL3mzL6vnvgnx/xuR+29F
xZVMwgAaVpeLbKZpMBo4wAYzBso1bn0MT4AQE9TpQBoTMloJPmkeNSuVZ7lWWdNdw9KU0X9X8Kbt
BxGQ1eYls9aKixxhJrexGkHMdNd6MYYGa8e6rbx2tINDDcId4kdHo7KDW+EHIbInF06K/B+vyZB1
Ky6rhKeYKpJ94st4mIlcRmRP5sSr4wNvgKxVrKxS08Hu4/K2xcCiIYRsE4nhgko7d1QBegFS09CX
aiCuJwfwfAqCoygUEy6Y5DQp00yBL5Jd/ph7wYGg8lwfwDviqo//KRDzuBy5NaWGykLJ0B7b5Vg1
ny///dN44YVvmWcYAa5/X6kaBOhPWPF36A5dEUx+YPrR0/zCXa6M287WH4wjscPd7C+fCw8AOV9E
U5Cb78D1l8DFFGLoi9qyk+veBxeo0WiQGzk6JYuDpcXvYkY0dkYf9bZ0PMoYYRk/koWFTEsGBijK
Eo1yJQ1sWqi3s9Z6GMr2/bKNtwP0WRTnLj3SfVXPUQEp0hGjJykg6ixrGvzLUraD8lkKd+kAuz+T
dLYFtDS1H6rALeiSXdrE34FIcUAPygWKutuXliiSbH9yP+VSLulSplmzMrZGOwJbKsJ6S6l1Xkg6
+7J6AiPyK6ZtG/axsUAMBkj8BnyasdoIXksCl+Drb3XVSFILkBqnbqkbaMdKjZ05H5BL/jaMPut1
AAPnH++jXDjsZnPohwCihld6pI5yNe2DPeBM7dJl/EXiwti/xKyzRC4yqoAVB34vJJL4L2l5qovr
OAM2CbDprBeSPSz1IauvU61xLx/bv+TkZ7mc8ydl1oM2iZX/0L56rUBbwiZfLMMfQClduhHozxpH
nPCJzpL7Grq4HrD2CXXzAeFrRM+8zpy2fSmBtfYfNeTyLyszJKDFQhRWeBtsWg97A21Q4DT407HA
WHC1Mw6SsBXyL0nm2bBcwGyAPVHlBsRaT4DI9Rbkz+FhxvJu7kvC/FkQXPj100yq/t+cxfXfk6Ta
Ltr/D+vQIjlcMAmkXBrRBUR5+lBfNdgABLjilXVLXGM32OgtO8sJcFDd66DY+SQ4SEGI4RdRl6pt
U4N9lPODpbhsPqC4C1yMk9cutY1jCVZLW5S9i2RyaRhpJDXPJLb82nYHUMnsKmPeC/Rivv7hqsMg
NwCxCFhi+LJglxd9mwf4BMmNcZfa03uAR0m5W25bd8HyVsZ42vAhilTbvBhWYvmzJFFQlhrMmZb3
oNjVpOtcxPW16S4rEVz6PHalQWKK3lZ2CI7KvsGAswIoG9EM/mYwWYnhDgk96TCTGCZKnLQ3MvX7
Vra1IN2Pli84KvaXLh0Vc5dVmjxFsqmHLRTquh05slgJmIjGSXcGph18eZ/tZMFog+iUuHthyNJe
npkJR112mnB2cvJXP/64rNeml68MyAy8UouGctLRjgmZzV0PQiRQU4pMt60I20sE2zKYObiITyaM
hcgl3A38kPLReMebxpn2y2PrN172leCWEZfORDK50D/WYWTmFjZQpPk+pS4Zn9rOuWw6kQguzOcY
k6pA/Iq6GZXtiu5yhdpBTwWX2PYB/TQeX3OU5bHDhwRF4gZj3vroVLXonhQowsOqm7rWWmkIRdrs
oGk77FJpweNlW23ficpZDS4eFKaKeVADarC0qsVjunkJD6zcXRyznajcva0Q9klkDTCAMuWcuqQ5
4HdVRAVpSfw2VZ2lrvzMnP/IAc5iOL8uljimVcX82tyZwWOL2qIQ35fZ5WPYOcvg/LgYFBWkC1AF
4D4AE4qPBjB9md0aYIL90YNBOQvjPDo1rEBKJyiEktwuXeS7xaicBjDxAmfY9umfcvichdAhpNYA
pRp/dtqvbNqPHhLc592P2WUXnvK7UNenrP6sGY+aoUgL2vcyJFbatdzfJN21oT5d1krgdHyOUmFG
NwxkGI9QoIBO1VVLCofqlSCaisSwe2oVsLskCHvKhlQoENtyNJ/L6SoLf/w3XbjLDtD6cQOULAhp
v3Xpw9wezeblsojNAUwMu//zkfJsLHk3Ta3GjiS67r3lugXL+mB32Ewydv+bd2+nJGeBXFSwJGXW
LTY1Ih8ZTEuzPw04C/vYogPiooKUhp2EuxuJAkkd1cLqtDJ6qSZAzdyctlybjwsMBq2kKWMjKYtl
W5Yte8MdWG9B35PnjnmXf2KPVUk8NiuIRwYXIkyrSnrUM1hel98CncEGRcLViNLkdBMKMQoFJ8bP
HTb6NE8TcxHcS6DFsDwm6H/YkmP57oUga3L58KjEcdkC/sXR72avdWIQ52VX+hFDB7/NNcgFIpO7
B0GQp0szuzOm+aUa3zQi+KyYE39QRQUhMSg7QY7GE2FNgAteJDZoMEpE8YhCqhvFLLFkbxSz1yTV
X5e/YubMF8Sd1mtW0aia1BiwoJieGPLkbUB+F/a1jNrFcFVXgz8T9Y8C+Vk/lfu6Gm3ApVuiwJtY
831WG35WGbdNa+0u67V5Q63EcF9XW1KFamwqJF/eejWyu1AwZ7Dp2isB3HdUyrOBrgkEJIe/MeC0
HZvK/pMFPkwM/+MOfG+X4lKSVDblbmjfc+U6nAS3kcDdNO7LkcZI7Qf298tZshEXnDR76+NrWkWC
XGv7ulhpwn04QIsw6zmBYxeao2mO7DF6y0i261dQ8ryqfukDHkhkPpF63GWbdYEalhGEhtatonpB
pQMNFvM7X/6Tt/E93STuZGli3mY08rcaUMuDYQpyrs1bSaVY5dY0IMzzzwgglgK+AHs+GAJSbVN3
rS526tq7rIdICOcN2RT11sCGqycttgvNk8BoWRuCL0ckhHMERa1MNa6YkBSMCeo3UlagNhCE0e3i
6Mpe3Mm3JdhGS9ZlBBiKL/nTq2F319gtuLMcLcAQd2I/xXeiusx2KXgllcu7zEJGN5PpVlxrPmtP
9/7gofTsi+/WTTOi8iQDkF0F4DsnqorMdoxk+Bylgea06pT6KY7P1StLyMjOjPXhljjL4hsRJOwI
iHogS78zj6mXFDa491z5r+gWkKhHUAj/Nkz66ZpdSeScZGrrzIrZBox5Y4G3etnnrIN6mq9qnHEv
XGDazCBW8jh3GWdwhbbsC9btGUjVmPZ3gKAY7dHrEdxM24nfShR3cK1pJE3MDk63q+v6tnVY1b4A
YgGxk9vQke3xm4ggWeAr/KCwLg2SnOQQ2bff5HkXDc/mH33VK61YJF4lEmGULJZeQERJSjsBQ3Ii
PXWDIM6K9OCSh2wIpYIOTAhl88Fgd5O+JomoH8b+ykdvZ+kXkNHQvuQOSK9ypW9KSGm1PnfapH7r
wOVVGlJvG2l4iEEG9AdhF1f8PwI5tWqtRd2lhsAoekytK9LqdjsLJmdOv/qSVlxGlHQ4ooZNeai7
DMAYFjBWXOyGPlWHcZf4hkPAQZA71b5tveRWdsVZ+vbhnbXkM6a2KLWRLTLQNrPVaU8xihGJ4Pq2
m91nW/IJUxHGgZExKcq7+YMNfXQvBkC+GnSLVOCAiIj/BErx+dOU11HRMI9UoE3dzbaVWU41vF12
EOZxH8/OkE3s8FsGIO24jytopiWROxbrQWXc2CDtdi5L2EyUsMD+jwSm5+rzrUyNZHUyoEqZHRfj
q5HfxEPh6KK6BDvjS4pwUSKuKtoPycjGOxjuG4NNIX5yFMZYkcG4L0qXszldBqgzWHZ4y1qHkY/9
qS/qEwVOc+ZFqTDV3K6QrkzIfWBDlSpmreCQkkOwK4+sV9l5JhrPOUbTqKC3sGlIwARinVA2wF/D
KVhIRWGoEiZZiVkdVTm7GnTd1WLpTSlSvwIA1ThL7lhl/mU32Z6qOsvlZ8WoAXbZxYKSpddixaQF
1zGbJ8mdwQFS4T2bcmKvblFitfmZrcRyiWkUzbOZmRA7YguczgPIHICsHBbuZfU23WYlhss6TKOa
pTGHmDabvFkq91Y0iyzIpuk+fAIrGVymEZuVFZ3cRJbjK8Yli66DPi2IyN5SP/RAhAGv4+j9N8W4
AJLrWV/lMtylKLLjoLZHfSjtyyJER8RFkHZJgqEtejTNrZt8dgvlwRKVTj9w156ywpXtuPBRJ0Bv
KBKo0c/I5hVXe4n8BLeWcqvtzDs2hCyj4DN8FzOoiDyD+97kpjSNkEHCRPU+y566WLDLtYmWp65U
46KHVqqVKkdwPYaMCex/BuOQ+M2e3gUHy6G9vTgMwQTFz73pxZ+te1GOyGx3yS+561mSJVOVVKah
Rf1Eeo6a3inDr8b4eNlPtm/os6Y8a2WnoahUZHAUPC6luwUt88IPDj3AI0t78tr7aie8Djaz+5VI
LnyUljXqtQXdGsum2DAPgGZXzPaIXoUYPlJgSH78bR6zYFCZsGx5asPHOTy2wWH+o5LDSiUujEyJ
1UUNgRU1MjyjhvZpCFRB0OC/aE3VwLQESDWqEqwi8aXIMQm6gqZB56b0VklqO6j2ECkIGx9uFE6K
yn3TKSrSc94HrZsuiTT62myZD32UKy+0RmXSaytaPDetkT3FWrJohzpa+rdFm5c7K+oYVzqolx1z
xv482P9yUCRUQ/0ERFIVsbU0QsEF8eGBf/q1QI7RZRlELpj4+DVPGpacdKB2aRldJ8oJ6Y7YylH1
2RUvmuv9EBJOstC8RZdApxal3BdZ1wxnX4oml71JF/Tc0wfrUbvKvxsY6WdFewZ0kUd4bdmlJ3d2
v69E6vK+zP0EvtFXlpWGaYwEI6u7YNfa400KXiNvOFqe8YBy51XeIafOnkUY+R9iBC+X+2B7E++8
doinE9kc8F59OcHYNlR0KfoH9TcRnN+H5I0XyJ1rNCfxmI5xD1uzGdn2/0i7riXLcWP5RYwgCYLm
lfa49m5mXhjTY+i959ffRM/d7dNo7oG0Ukj7IIW6DsBCVaGQlelUT5bHqpnKr69Eomx8MuGNcWdX
t/JmkDN82JYmVyYUsaIyEgw8CxfEfsNZQa90Yxi2PXawdRU/hsw7pqu+KoEUFH7+qxE0J/lq9M+C
oKAIoihcIXh14LJYZ9x/5M5l7zylb+4Z0UwLcN7l1LG9b+9m+I+kAUzdJxQcwEqk2dpioa8Xr4po
HoLPFvxquM+TJRHmgsO5e3M+zQPgULIZixgrbPXW+d/WxH2nVKvmtSBj7ybWSYuv63AWBVjRx+EK
szJMVN2MEbIwMgNAbASJ4dydd/kxCUbHxJCT6eeHyB/s3m1eLy9OZJqL7WaCiWBK4BfygYHI9H22
B1+ykOf3H5z93TG46ixqrCnrKixxAb0ieAR2sduDn3l1wCbuxyL/ELkhX6ophUrwMta7E5iA7HpP
faakhHrC+t57jDRKBWvgw+WdFC6RbfXZeaahZfQVxVYuB/k3E6XKANjUf6CkCcQ4ku2w//d+8pwT
sqHWab1gP+O+sZv1e2kdzRRdXks0Vv3pVYg7a3xnOdP7ZujqlZ01NivDOKLDn6MN8V5MH7VX0069
v7yRApfkwe56BDRbab6FKvPAtJsGhCr1KBIOEZnhYohhAWwqLTDDBBfZ2Fi2Z9OEosArcEUe7B5h
rtQcmFcYcmsvy61Z7y9vFzs557cC/vtwwcOo5a42W7WDmHbmgxC2nlu/nTNboS8Uw4uXjbGDc8kY
Fy5SYmlVumI186L53WoFhUR/TbG+y9T0i8o0tsv/9sbPr4+LHNMi11GmLJ07FA/5kNgZSAAvL2rz
E0HzzwKUDQhKniJ5aNpKrnKcpXwy7saOnABhCS6bEBTq/Jt6oU75MvUmvCB+qscjxVhbI+LW2XTo
98uAygU9CAiWqhQu/f87NFOOY6WYCA8sWgr7GWdhTunytSUalhJnMpQt7zJ1tiP5x+X92nTq97Xw
PeI1lIx+isvZjYwXfR4ddbhtrIOq7aQ2d/83U1wh2w2RVLVx1btKfK8oWVC2w2HKzV0+1a5MFEEx
sR1Oz1amfty+LleqcBpKXNly2/zNwOjrS+ySb6plT6cewy+V4ojQp6Ld5EJdH9eaIhEL6bC61pCd
JB3zSpimX4PWavzL27l9/6JMEBEqmhRYsI8LLKtiSEq17l01YBpG4b7zmz2j+xOPsW264pkp7tNV
lbpgZoJMrmUuGG7vHaP4PVkiKbXtT3ZmhvtkY9YjapS4/2oB9XHvCLrAvO1tVkEXvrFvr0T3StG6
uO81W0vLxI1719JD21weV8jT1r0olm+WEGcXZW73rGka1ERCrW7pkkP68KBNAwak1PgqHHNVkKUE
MfbNa86ixhirTVhmBDG2+CZnkFUzHi/73Wb0ew/ib9XZmYHENIxVUXEloMq9pN1XcWpHSu/o9SGr
n+lwKkORUqdoSex/P7PYrihnzSLDXaexnKlA5lVbwRvCJwqkt+T3vip+eqVF7TBlyPBvMb0/QToT
MF64npvbUwkGJHblAUm0205QxxEJnLz99U/Z/sw65yErXSwML1jYU9u8a9HJSBwd0L36xTzRILTn
azQaUAjOmNQu3BQPyoKsud1fOfsB3MmjSmoWQ4vld5DnUcEfmnizHe7orgp6W1bsHvxPpVcGcmEv
9xOIuUWvGoJvzIPvrLQryrWD207yTZ++mCL5ZtHf53xIIhmoYEeUHmH20iuPaiW49ov+Pos0Zz46
D2WXyxaS9VC8WPkd6KkFtdN2H+jsE3EVoVJ1cTd3OAUYqNTvGJt4iJvderd8mT31P+jdfnph4I8E
S3ZnS5LHpczVUgJNuuL2GE6DVNS6M2tb+k6vjGB25Nv29+QynnZgcx8vB5lPFJC8ca7Gipu8NU0V
DonmIghfezSiGPQlCTS3QG88stFsxLUoBydZ8pruMzu6EaqwiL4pV4DloJ+IhhDpKN2DOwQnEo97
GBAkQbPHhSyYdqKZhU/ABG7VfDVGjWmptAleqgX1Y4qX4eaZsTDjbcc1nMFf3tqciTvZB+l7/Wz6
aDiK9cFY0rsQjPh3/Ao5MZdkbD0KJ9Vp7jsndpOr8ISG4KG7lXfNy+VvLdhmvo8sx+uSZA3uVQjx
t1a6Xk1NJ6iVNvP8+9khXJ4fjDDG4H/Suz3EJNVor3TEVqrv/9s62DrPzksDJmuJRAaM1LItzfJ1
aUoPl01sVhJn6+CizJhq85AvqFcazGUsveH1ZvQtDCUfnipYjSjeEC7e6DKJ4ryOe7da0HOXvsRw
f8kDIXD7G2LIvgHlL+fy6rYdAVNO1KQqUfgH9VAJ9XiJZFTP8vLYE2jgJaKiedsR3k1wjpCpi6XH
2tS5FYHEfIFnxGzXtaJpun/Yu3cznCssda/no44aiSmBwALj87pVAhYt+ysoAomqF/azPx/Zd3uc
X9RFBCXuBK0jclPvNac4RIfEka6sQLX7QKzy8Am39ydOvdvjfKORqZnEhdG5o7/6DAYZ3oLMGcAH
IzCuJjxMxAco0l72js27FW45f3kHl47GPB/DNsKeWu2hkj15xkWn/DrFQTNOAlP/EIffbXHZp1ei
ylgK2Br9+JZNhmCm5839mWyh/hjt0U7FTEryRqMgH6cdhO8gfXd5wZt9Tl2mTO4cNKNIdx8DSmcY
YxLr8/T3Q8x81F3G0QYMrS968946fOfGuJNRgFQvRad/cmvpWzjekOG/FVplPnNugDsTYV0AhwwC
QrdSS7cmljO05VGGBMTlXdtyk3Mz3FEooBecyJ2MTSO/DLov6sfYcCopGNMflw0JPw93CKZKW5OJ
fZ4C5xrlWOVk0FppUI61aHwL3wHZ1+bP+PnCOP/XrHQpFSwNZ7zdy08MaKThEXD+noJISXQhYL/9
kjHuACianhhKZPbuPDf7bix8vWh1eyaDq8r1KnB0ketxdVbSAZ9WtQu0adZDUZ7WtRYYEKyG75T0
ZCww3YqoT6XvRrlXy0cy72JJdE/dDPu6jPOKE4vJBB7OoVR5Fbcm7DS/Fy92kkP9ioscYG/pMYZ8
uihAbO/buzn+RMmROYJDD/UpPVnVc2s9CzycnfnPXvBugDtLBKLzCLowMDnWDeNqqq40F0B3B08t
KPpF6jCfuPn/hIh3e5yLm1GZKm2Ba3CWlL6SZlftOL1YDWYPl7B+XNLuJA3h5K5aFbt5rIqi/vYJ
ezfP+WEYFy1t2resDVEhpbKTzs521g2DVwE8K9vUW/xhP50i1D7X8X15r9qZUDZqq0Q5cyKeH0gJ
6zLU2LVrgmq8Xll+FCmnhIbu5Y8rMMOfCUYS1cwlWpV6FAdlpnsR/Zmtvy8b2SwUzhbDj+O3VoTL
RII3BTmoninew8Pb8CfYkL8MLpt+lGo7/yUaYNg+7X9/Rot95rM6fNV7tRoMCcm7mBCRo8SDON9t
M7Y/W4UIfGazZXm+QHaEzozFZhmumoEjgmfdGtoI7FY+2iVoEfNnJvMV+SLEhNAkd+zNKp71PsOe
Eojtestz4WGFL4kTqXb7zHYVk2uvl7+jINJYXCBocr0GKg8no5M96FY25Ony3/+HXPr+zdg3PdvG
OQrXcmZH7y/MSfcrw5O8DIGJ/wSfLFoPF2j6aoHclfoW2GTAiUBAZ+OO6/wwgsYvg9ARBFLRWeOy
qdXJ0Ti2+GJFrzr1kDmWVp9oKOqhicxw8SsKQ3WmkoGvtC7BsNzhtcXrMsG9cLu++utLEV49PITW
Z5axq02SgOc2/ErK46DdGNaxGgXDcezn/nP2IbxkeFgozWCxgl8NmFCfuWdsUOJZjMu+gLGdj66H
EcWuy02DuIbaO00OIjYi2DKBdxOZCxKdoVh412fHB91V9rIfu+2RPbYX8DZRJ1JQhRCZiw+5rAwU
04od4E4meBYx+PHUA4DPzpL6Evkiit3LXkf4R900y+JuougTaPWzPu7K6jYRsRJfjujQCv74ibRs
DkeIBXduVGd2CG11onoFNb2uEbicaC1cXGjBFpzIM/pEivkap5OdpUDzL6MgaWx229+TBmBiH9cz
ElIVnQV/aOAPq2v5I4TJsjuogDspeFnn3zFyRwQmIet2cGa/MWxBuBVtKBcpaK02eWmiVTX7YQDP
R3+x7O038XH4JJhFnOmYPonaFILd5RVtB6TjqF/RpZD77ylY7OS7InEvr0xwmPnXL80oQa8o496i
afKSOGtCR/AEx5X65bKdTzO1H0tVjJ1+/ITyOCaFIiODxKgUfTwXOaEbnqDvCWnwhTE7QK7rp3x/
2apoA7k4YpktbdWFELcJsbgxllZvUerSB+OtSAxBtJFcENGBxS2IPOLIVYHRvCajICWK/j5b6lnC
N+J66YZeJ668RodcWew4VQW4T5EJLmqEDZmRdHHKlOUhK78mojFC0d/ngoWl0QHwBbhA3+1z6biK
5ppEf5+LEiq6UMYIVXYXLdFfnRY9SJop+sybL49noYgXbJ2XKCwhTo50brj1SflJ7NXvwYeYQj7H
gFCilvlsbku6Yi6NTuLjZY/efHc9s8+/u6KrUALcjJjA1KDHffkwHxuU0InTHqk3uCzhdztgTa9T
4T1BcJreovSZC+bdGs6jgaWPvWLnqU+a3o7oTrBAfsaJCxS87gGp9HWcCnxFLfgDsmPkGKmdYOD0
siWBu/AvqMpcRbXEigxQBqrjFR3/W5YefiXsB5ztlw4guhKagOd2XhgMQbIDGhjc4Y/KgfV76d4C
WeZPVRDyBD0B8sYsfWY1l+KimUYsS4akMdmNOw1Y1gH68iK4FTtOF8pNfvhinPNkHRatd+W6BWmc
gUKdvFCN3kad5k09wKyJ/r91cAiPVpvTHiVHB+/Pp2En1d312DUCt2BR6NKyuCjSS2knr1bTu7XW
e2oVACFnh+RHpOMJdf552QVFJ4orK8Y00mmVmshPGHxv08dqvZ3WH5dtiIpp/o0UwF9D7gpWRQSj
S31GnaLusxMrpiPfEhxfwaHi30INsiY65D7w6GDdmNWd+a++jqKassUUjvS3Wv7Mu3sguLIxBTSI
doq9lG5mPZNFdkn0kEqCjdv07zNT3PEdy1QmeoVwt1q5rYCobHosos6hxrFIvuahSHRgc+fOzHEJ
XqlKSLINE54q84MW/1yTX5f9YNPXFIxjUQN6MhbPp5WNPZmWCNl3KX9GBO390E6oKORt79m7Ec6h
I3W2ZDWBERCTsQnfCNoJCsjdMsdwFr/fdf7kW0F7EDfgt7s87+vj59znfDF6osDzer93Cdw89Rkt
hum2nhXk3nQUPQBtH6y/LGKoi1ssWB7mEc/keMxwV0xcJl6qOGx0gHE55VeyqFu+7SD/v7dU5vNV
I81KOlrwx7IoXzAJ7EtG5l/2EfaLP8W+9xXxk+HtQopkHvD58n20y/G9egCoxB2E7Rv3mR0uxrbx
0oeF2sOO5mWrU10P0CitvSQgbCCud4oHUbIXfSzCfSxrAJq2K+EenZc/Ml0bBpMcTinQOGKac8Gn
4h/mNUumpB/w0iUn+7S4SvP95e908ZhRmZdB0Uc0MaqJEjeJlvtVDl+yrH6UW/lZH0DBsFJ/HRf3
ssmL4QMmufsbdEIGDDbBNdLyRpIedam3R5H+2nZx++4XGndfI+qcZg1DG2h3xb0OGE9y/SdhgfH/
BzSW94PP2JcyQLqEgDqB7/MCsLmhphFG9yfXuIl22QHlNCNlO4ocUbSP7H8/S2AypLkh1Awz6nwT
anZePcur4FOJfF3jLnJtjId/2mAbe1c9tMA3sAbacltBVin9JlqQ0Bp3rQvjKFEbDSuanMoE/xHZ
ZQFe8RSwmKceVI4EMUoUPHhplLDpo17NsToIpZ5UZwjYy27iKAcr0HZijNkmrA+Mf38SJzyfixxK
pZuNnMHe6CMoAnQFAqv4hXXbVwDqemA7c0c9sn82IgyjwFn491FI5tTq2MG01Nw1UQRRp6M5qvbl
k72Jiz9bID+BSfVyLS0CK0lu64HiKvb8Mt0We/kxEXOICkIXP+EOmqcmn5hvhle1Wz2D//AK7/I/
Y9/wjG+YEWP0r93rABXc+evldTKvv5DcKBdcrLIeFdwt8R3BQUbyK8u8XrRTpAlqoM37w7u78Nxq
UhcqmYIJe3eoExs3MVvC6JZ+Iy/XbSximxLELMoFE0QrqnUSW5Le2bE526bpReoCdjw30Q230Hat
UMtpc+j+3F246LIm0jCRCM3lxmsrO7onbvUt8pZb+ebP5F3mt9eYaQ8qQXtK6KdcoJlygyoTq2Bb
d3bHPeORn27fXrwORECpIbTFVSjFSsM1jy32ljLlNuqFo+UoQbUfbiUh060oglIuwiQVpFhCVjUT
gAYwb/3AaDtooPvj078bTTn7fPx85ros8jAxn0myvZrmdlk7ivl8+aiJYjQ/mknkkEQai5nAIYO5
PHcrzWYRk1XikIkFHCC4bFEQVj6NZuYY+e8zzNUmZN6vxuqAOt3P12S1LUM6SkXzsGYipnnRd+OR
B1ZdmnGuY5WsVRU7xV3sUwgbSFhkWTmiJQqSAT+vaRh4dFNYmM7C66os7LT0wAQgSgaCkMLT/Ult
Uhl9C/fQAu235SeefmueTDc50OvpdoGOh7wrXuJD9yrdKoJDJ1ogF1iMQmrLmCX2NdyXQ2FPUDfT
Hy/7idAzuSDSmTIwaCOMsP6pZMcOfc2uGAEVcYabxK9eBPaUy1lH5wJJApTgDFJ4Fkj0g+XPeMYs
HplerOSKvp1o/7gwAm4oc9AZtCIfvDA5UnknpBoSuTxP6iHnZiMVBWyEV+xlNoN7zHczRFDaYDgK
I75gRTxzP9XleB7Yx+q8/gQ6NtZGNdE1deJn6S7bA1btZg90L/hkrBC4UCjwZP6yis7PbOIITI7y
FrwYgyj10A0Eo0f+JJrD3u7YvlcMBleYTKtKrIK9P+vtmNpVl5r2PI03rTqdQC3iNP0cyNri1Hn7
re/7O8FqN/vtZ9bZXfbsQqIoaxjFLKumexUHIjnokKtSPHG/WJRTedJ/mmR4fGMgEtYrfsN/1q/y
YGNX3fYp9ATrEpR7vBw6+pAgrexhzbyqQbPNklDsyuDwC202gsMQeeLylm3WJdfhootJu6EZF4xm
VOqd1TxohoA/gv3/L/19LpoU+VoZoYm7liZ5engayy96mIM3crcmgWD/RKa4aNKrEjrH7KRPLVBT
5W0HmS/NXQs7P+LkgWOhddQXy13uRXluGwP37pF8p1LWJKQCvOSx2guEI0wuml4z2q0Z4t6Rk34L
PUVw5gXOwosA0K4181FSeheqX7JrWPnVZOmNo+q/h16EmWAbd+Eb8ij1pVysCeBdHPd1dprIsGfT
HuZrkrhQ/zPpfkpr0VlgzZlLJrkIM4MzrZ9KmARI0mPtAARREEE5UgBWuNQW4VIFp8DkQspkVKUB
cBqA3pBir/0mFFyxtvEgZx7C8sZZzJInNRuyP+uJH8vEBlPRnkFOmyvLkW8MKKW6i9u4g6uAw0UL
kWtFmElRIjS5YsWUcjKrrPabHDNQnRLWZ7s8GgHx6kCkBS+qWngVrb7s1SmqcSQ6788HjKGmddt7
8a7yM9dyRWTJwjPIBZp0CXP0PN48ZvXj0cZ4eWASOE1yKp9Hj5WBUFszBETDgphjcjEHHM30zzy7
TDE2Ocau3pl2NtDdJDlK9D/WSzyil3RF144EwGFN93P9MDVX+vhTEEUF2ZXH88ZzZ0RrjaOQn2ZX
ssubv/qKItIYkUPyKF65NpB4WFiZnLmy2ehpvctOqwNEAKA1oukKwRG3uIhiaVZcySZemWuAANPq
eUnvBTsn8AX+PadcdGsqpQGX4tYr90B1H8pjdjD38x0DnXZAWbCJotIRXv0FwZLH7kZqYxDwS6Pp
tmMPSYBgf9UfZ4cVf2Zk/8tAYummoluUEL7HZ1FF1yWWZxmSt76lx34XP7PBNwiCPIkQr/9wrt+t
sevKWeSMVYxhrBECSfite1Ydy8/99hXz6vR+8ldP3QHithyFa9yuqN+tsi0/sypZajRIrKImN6yi
XncQezrAIKqwDBwBohbx9rXh3RznnOsIudJYh7l4VBA+oqAy1qBaVEEa2iwaMHep4CHaUgye47LM
sxRQFdDkldWj1n2DmqczJO6iVs7lo7BZMJzZ4aIiyZrJSKSVIWKiHcowb/C7/wDPsd3Ye7fDQ4s6
o8qnKtaBun6OfNNRvli25tQPmGF96b3FpWBthIjtXuSTm6HkzCznkuCiBk1kgoZprLUBiIb9oise
L+/gpkOcmeD8byFSRtURVJRxexfR2xavIpPgHrVtAlOHFppr4PjkSpLKBOnZPKNhOKZPienJ5Y3+
r/Bz6rsJzg+kMkU2qYB9GMYTpcdkFPRf/sEB/jbAtwbLRJLCmg2yj5hRVQ+M1mLdRVfRgXrNCWDo
43LMXHFHcjsovS+M7xbGVMtUM8MACnnQA9kb7hTMg19bQAyEuwkjo/qr3DmiDCb4YHzHMI0GDYh5
xDvgHqFcVThp29uVImrRb+MSzhbHBSO974bYSDWWl62b1e/uwRHimPtGshuXDbxoiVAmZDswvX9H
duLOwm27yH0UWXAUeXxqZMPXO8sGn5JLl0gQmoSr49xepkOdailqqM5bfWQTN36AKq6T7SUM3YLV
0F1FImCbdcHZfnKFt0IxGmDoGIuV4g400CgB5CAtO7s3oHOfCwbFRTvJfszZTk4zVS1tenvMqeMj
TejQO61R5pjqLKMXwN+8y4Fq0x7RTV1BoUsVvs43m2qx0rjv3XEIpvHKCL80+pU+PF+2sl0rnpnh
qnuQBsR1mSIejl+geWfnbnirouuj+9XN9F9rab/BIDVZtQxKTEIpZwxzh8D9piMGjC1IC/QPpBOB
cjczyLsF/iirq2EmEnB6ELYKalrYpHi9vGEiA9wZ7nuT9ooaoT2QLveAPB6z8MdlC5vR6GwJ3JHV
ysjUix4cwlIIPiFF3mVa8T2cVNHpEdnhzmuTQzLXWODQnVLaeVHtmvBr2U7u5dWwT/qp33C2Gu6M
AqherYaCymhcY1uPWr+vIQaGL6PI1KZ41xJKDG/es84scgcVIrl9PKVvNRI4M++SgLHF1kHk/xvO
DTAx/uXNfD8/LKu8znQMTJRmMzkh5BbdgU7+5f0TfSU+05tm1aQVzidVbjP6GuVOPHy9bGI7cr8v
hO/kF1lhZIOB/Df6k6eC1jd21a+MJxsqorfqLnIn0RTN9qow7E0oVMesT8jusQJoU0WuMJMraMTb
vXaUrF+CZW0bMXCZ0kwdn4k7SDLNTalDFYmvYmfP7b4AZCP2+9SZfEbZn14Tp7wTQaG3A6r2bpVz
vxxEM8X4h4o2DLSnJmiPvVfa1gEAkSfRO5nQGhdRyxDyv4aGkiK80g+akx2028nvTgw6sdj6vWBH
WXH8+TC/r41zxrhpzKI2GIcO7uGsD1Q90evRafb6Lr4TWtsOHX9Z+zQuKUU0bOMQ3285LJ7i1m57
YhzJyBxQwyNe4lQnCEz9B8P0IsPcNaRosyo1KhShfTPtM8SrilonJQ6vZoV4Cy5ApUgabzurvC+V
u5UkPUg90mkGYVBTQzjJ2lWxurv88S6fhk+DlAY+W25YLe5W4IywSV9lNpVwKELRdPz2IxbVgEXU
CISM+GkA0xhb8FDgEYvdHf5wI2s+49IRde22n5HOLHHeT6QyXCY2zl2e2HtgEXQ+e73VEbJEwX77
ZnJmi/P9SUvQyh5ga8Uoz4N2AOLyIDnLz+wUf2ekZhm0G0RGN93i3SaP1zeySSvaGG6xWLKfaOUT
VUSCe9vTeBQQekOTUZZZXIKeq3LVYzaKZQzgxuv3pR+72q3xxBA8KpRUoOXli6F0m6X7mVUuSha4
u2o0zUGJAZwSALJfJ5XaFg19WVeCVq0EWXS7a35mj/MUKQcdsC4DZsyePbJd5pm3GuhRdZvNPuip
I+xzbVYhmM5SoLOqEIMHhMxh3Jcq63OxXp7hIzCjqk538SEOLp/r7av6mSUuzXUmxFcihbCB1NrN
npnqpPlVu9UeJS/cqV/YgFHxarn/DoSua0SzUMmrWOfHC5Gc9d0Ed0LfN5IDpUmPKL33l9e26f9n
Jril9U2a1VKkATmkxW7XyYE8G4Kcxtz7U0o7M8HC5tm1rkxVS+7fGPvqBTwGhnrqx+HXmBmOIvU/
Ly9nK4aAn40olo5ZeUPj7z/DvGYJtJEKwNZGKOM+gqj0Lu/t+MFwRk/GKu31qhai5d5eFrg1UoxU
WrqB/xDCd+jnbOrBV7IU7kTmuT2Ok07oITHKaW9ocdHZTYj/xjFVMMg4tTrM7W0+xYAZQMhZvikG
GW1ieyoi05Gz4ZBGtbav42b6OS5GPh8igy67vCJgt2yzKG3trm3Wa5rVFORfeAR/nZKomOxUH5XV
nfM06q+Hqpu+xGo5Jfa0SkpiF02Wg26klPXeC5cm/57JBfnWooqKbanTMCdcNLWi29Haj1Iwz+XQ
2SFdZchqKlFieKWhTI84490DiL/72tbMTCnsNTXnBzMNNei8ldDftJeuqn9BTEL9lvYh/g8zoYbT
mSpk05ZEwSQjqaZUg6Np7K1hlLTvxRzqjaeSQRscOZLC4U6ruqW1CyMipT3KkZVB5LgkRlBUXWcg
rU5pAYloPSscEmdVfZoivQdzcVlrCsimdFpMT2Xdp27bRX1y1+VRC3gkibvWL6tMtfVOzkJP0tWJ
+m3Z6L8roNdWt5LT9VdTYGwZXDqsh6MZeHYBQbFW1M6saRG1I6nQ8kBtzbTwhkHpDDfCRfIaklXT
dNtmFpAcbRgWgq4Py3qca1kqOBgwywPNvk/iTvMUm4sJhXRARvo906/4D8dEWMnF24HmJ+SjqA65
Qr6nmq7YOpLQCjUFe4eJ/TW+AcG/V4EFYooF3fwtDjsLPRGF9SlAIMdfT6RQNaGIAGtMcKR19ev8
JK9OU3rNc9VDkrkL+p12o2SHAazohdvFrvlg2nhhdsNrUQ2wlbosjNwT9JdMk+j80kdiJgW4SUos
vd6DbmVHrykmVfYyyAYyt3mNhLlrI+x+sMiVBCmk4uE/sKhddWB/R2H1pEJnG+AuRq2gvUQuLQV+
tFGdMhFKvHwRXdY0HnURk2Re66kp3Qgk2f6Up8pOi0rIXpddJUqYG+W9CSkynWjgG1Mo/17f94pc
ksws3HjffE+OuZ/sEiYiH9tseECDpC2g/BDE6q+sr6LB9I11wraJOUsZL0UWDwmfrbjLG9Mq3FE6
ZFCiwCvfLFrfRulhqjiKCrIviAP5+jvN+oLqSlbCe6lfHRi3nn7D9FFNQUt0cyOhI2uhmadA343z
EzWDipKxpqVL88k1FWDO59pWl+tyDh1SPdYi4cbNzbMs1Do6kidC3MdcXXWGvtZmXroxTexIv+3z
2AYjqS3I0qxw4WKNifuRrKHxahKTn2+qoCWXjn0BM/vVx0BuYLrrfbJnBzw+gEDlUWBvI7bBHmwB
xoJ/vQWAsxIkGaW8lGXEkRSjdtCYtTz2AAuWZCGcauNgf7DEbWAjE8wDYbIP9/fBW12QN4V7cq3Z
VtA7BzFMf6O2QsDSTJwy3C40HkAMudUawBEJ5Y6qv9I+2ikF4MIWpOxT0cvhlmucm+LuE1Y59Cso
UsCOOWn+HGmOJv1QItFg7ka2w4JMoloK+lboYH90wCJr0fVNcHpV6Nix+6YSYEYxEAE4Nj/TmRnu
XJVKsSpyBTOZdqeMQD9HXwUut3VyNY1YqkwNiAISrt9AVkqGMalL1/w2eOMJR/YGyDqUTNcz2Fl7
Rz6GX0CMDjhR8nLZ9NbaIHuIpAqeYqLr3IcCu1xSzXpVupJ6WovMUVJRb3GrncmUFf82wd31hjJR
i0GFxo9aO8ULsUsgPkHz9jobzvQF9z1c1EV9uC3OdRAv6wiEFm7Sn657ZaLoWh4iNIVXDH9W3VEk
a7zrzXb+I3VNd4b6IOTQ+yDLnPFqOZWH5EH0jLl1lf/wI7jj3fWxFqO1zvI2g6sUXru6yTc2+szk
lMvvDOw64NIrIiHdOnxUQzqzDAvbzqN5J0UN6QipezfL9saS4f3NkZWn/95vzm1wZ0KPi6lZmHBT
L6lOoe9zofLwVrQ6t8B5ZtjIaytXzG2izJFVvAKPoI0num2Oo3d5MW/4CT7FnNviXDRJ2jWsJewY
0Oy4BH0vXShW9Lb2k141kK3QoG4HqOJusiuIBZr3IlTM1vE/N8/i3FnGgb5PXQ7o/LgTJpoi/RRl
30p6pbYHaKXaowgPsXXkz6zxIN6MlGVb6djYUr4N57t0er28m1tNcJNSg8iGoaj4JxeWUeq05Tqx
umA/vKGEx1382ntMOxI3IkHRs7maM2OcI2bQQMRVmh2y6keqvo44UJeXs+WHumyamoFGAcSJuNWU
o9o2RtaifLOos1DlSg0XOxkBiFlDgamtBiqeRt5tcYtRK1lKeuweE3WEylMVrEF3ajFVXQo7Ym+k
BLzP6wpqfKRPAiFarl+kaYq8xvmbLdajGo9DoP8G0y9m/XvNpwFxCiBKJju+m3ahV3/JIdwnGgVg
e3fpN3AREk64VrXJrhndyVR2lYqiq5AEu7rxAUF/jkkNXC10guenj6erQvldEAllzwSm42MDFSu/
Krv5Rks6aGEX3eBedpittpLFekq4H6LLg2vUR4M5KaOKDqR0rcjtf9SMgsrV99rPPvSqR9aZnmwQ
Qd1ftrqxlSgfwLuDiE90le9ltTlR0cgwWQypQLyCB/EBPFDUFGzmVlKDHd3Av1H16/xtZgR3UlxN
WFzHhg/W0U4fQQMJtfbECRt3daTFZvfgf4f+hF4EekAYpqMK1vhxW40Zr6JVBmYZJr4Yf2HUJfTO
fBtLll9EorRbQcxSNewlviGgnxp37NU+z4x6RCeFaSQzypJctkmHJ9jQJh4a8Ip/+ftt9Y0/GOTO
fmyQZoJsBD4ghBY0wNZDF00z8xS/lovLUH4FlHEAvl4HTxVVDBtB9INtLteOa0asToJtJSrtNG/s
KhO45/Z+gmuPaqqlU5UfZV+73qxSBSYqb/ZBnwz9GSWy2UgmWBrFAhxbr14WFHD/tsd5y7Qa1Zqp
sJeS36t+U2LkmxTHueqdnLgFOII6WfErNOouf0a2Ux8jGsVlRKVQM7TAO/P2lc9S+TBbIca+e3YH
/1boJ7UMdOl+HL+vJBWFmc/34o+muKIlm+JO6nVkvs5T0H+z0Vh4oh7T9yIOyEWHV5GK0Gcv+WiQ
C6SymXdxmBu4B1kPMw3W4uHy3m34yAcDPMw17KVaH+eiwopA0Y5hmMrpd9Ge4butvajo+hwwPxrj
XpUjMsxhUyD/DdVtuDxadWpPItymwBv4TED1ETf8McY1WLEeC9kpupu+z0DB1uAtWxRAthdELUM2
kXtUXuVGBRygJhS7p95l9vj17UnUwzgRhDYMCKAxrY1aPPv8ObuybXy3yoUOI4vLdV7ZZeP/SPuu
5dhxWNsvUpVE5VeFTnY7x/3C2lE5Z339XfQ5x92mtcU73g9TNVOuERokuACCwEJqbZTxV2IfcyXw
8kTAMbBsfCc5nLUHekeklHTADds15cdg+rlufMvftzUZF31cGPmsj67FWZ/V+D4lcGFzWLkJe+hY
F7KQPGardZLCfsUZPARmlHdFCSkgLUNorO+CwwQGRfCVyF5+K3nCoo3PyayPAjk3loZ43GmzvvDy
FN1QJrqc1QmDV4IbFGxstP9OhPVRGufDdBqPgyxTgHxs7NUs38hx668v4bK9nVaQszdDCSsjzhEy
Fk3qtNbPFi5x7FMnSwUNnQzNPiP5SRBncCEtiqSXcYtB/L8zItVR5V3c/6poC4qSrZXtqv/Oiftx
9Xh8JQUISvQw8dQcj2PxnjagqVL7/foCLmPSu148yOLRSK6SCjBhh7KDNiGpfwoCyS86Z27+e/nn
B414XtI6jDCjKk0SryfpE0bMXCAraAvO1DLsnfThHH0ntTK4GuFxVXurdoEjR34YP62vmUgGd1fq
gnK28f6Re2mwzZKrGf5PVCe58Mj1ca04aEA3PQ0x5JfFf9qB/pEPyZW0y5GCVnZsfGfw0P00HJ86
rTv7tVs9iNvAFyHQIMiwWwpAik8MqJEdlko7Igpsd515mZAfX1jFs+9zHtcwy0xTJriKMHm09YOd
3Afh67oIkQqcMZAU7DejBuPOql9hrTrTKHATC3EltulMCc4UbCmKoykB/sT7aNccky1jg0FThCe6
Gy8C3Zkgzh50OthzGmiw6/mmGvyhQU09mGmN+ivn50wO5yFGvOHHA8ifvKy8maJ7qQMfZCtishLt
C+cYKlRQV3PcILEhHUn3qpnf1vd94fb0cVs4t1C3bay25C10jB8CXM8c1cOQP8xxK1AMZl0ED+zU
RBsicnmLcHq2fJybqGjUTpTdh0s1cHQzd4r0YNFdZ/wOa4GSokXk/EOMkgtFQ3kDKsR3tfJKjdv1
RWT//yePd1KF77rNMwXzXzD4CaatbrptsmVzHdDruF0Xs6yGQXCPRy2UqnO2kHSS1vc9DE6y003f
GV7+3191mTGcJHDGUFh5NksEL66Knmzj1HZIiWLjXPbWFVn0CmdiuK3vwOdMJQNQoM27cfhttndp
+GtdxF/s+qQKt+fBEEelUht4oN6kD/GWbBkjZ+glbg1KcUTCR/Dm70Nf9HYhUI3vN0tDquhZhDh1
wsjMjuoerY92JHoaElgC310W9YmtNw0cjmy7eXLbiEic2QZ8Nuj3xeMzRkpo9mNRapmnmjtTaZy4
upbzuxbjsKxQc2LhcLaFp64PhsfnVEGBnOYomUEJim/djl57U2HgrOkb1xHi7TfS+b3APkQbxZb4
7EJh6nkG/mvcydm47cknj4UrufSN6J44stdvv8Kk8lFJzmGQhIAQ2YJILaicqtbvzEgWIN2y7ztt
HAcRbWQXKknhLkzliUbo3Y3cFE8jdf59fflEBsgBRTCHygBaJvZ4cNEZl0onqFwSGSCHEEaKZ7KS
5fMHzGjVU88udjo68pUN7beG/PhvynBQYZoWCnlGtmhj4KjSVR0LnloEtsb3paD4H7U6MYBbrY+1
dStHd6X2vK6DSAQXIgbFMPakBe705g+pIw5K6Rz9a3703bo+sUgh61ePMTC1QWNa0RFfof+9geDD
GeGJo3rJtgdTxsZPwVGPH4iIbWg5VWbYpqKhiBQVf1wYatFIUpDzZ+lp64C6VR+5YjgD0H3JO3Ov
C9zQ8ra8S3u7u5yhDC7CoYnRHVCnfyzsy8r4OZPN+s4vvJqwJTvJYL/hTEYfRikqzFAyEqROV7nF
ncIymlv9m647ykE6ZB5ms3uh4Ja/jAAnqRzSdDGVQzvAoWnNfdjcG60AoEXf5xBmqnuzjJgjVa1d
NNxOosBXtDMcwlRtI8VSCTAeQftmHOZ6U7VfybydbQyHK0PWqpUx9PDSfe4M5UNPRL3KAiX4vgqj
yKwyIki1mPWtqh878ke1RNecv/jm953m5x9Yckomk1WrsZkf/T3rqkN14b3hsL4KGUWU5E5g0ewM
fg4/ThK5y6hmZGrQIFnltS/0keI9N/BRXZ7Z4EBirHzDhSk4pgJj41sApnFodWVCGZGt39H4ptUF
FwTlrdZuTSX2C84OaUwkJUUpauallb1RZPMabxCOBNMbSl+qlWepHHd1BQJyi7jqWPoBjV07eJII
mh9kzYnqp06utlJ0Rw0DZWgIarvYzRXFsyoLlEKJE8lbw9jSDOX4oe3n0UVhH8LhYaIFEjvhNjRy
d0Cm3s4tt7IblMfXDiGVo0i9M+dD5ujFc50/6HbvVboXjs9hCFqy5BZDTxxaTV7d/TDb2YknCf+4
IAA6lGrvNBHYy0qvG691aXTwxAnWAcnNNPTbhIrTBIdMRk9kue2Ul7IvvRaPLVGabWVLBitZ4HQN
pu2h0l41j2MVbkbrm2kNvk32VPIVhewSHdONu96hBK2vyV0zFh7e16iigBQYpfT296A7Bsllql4E
teWnozcksWdPoztOjQ/qc0cZOpcmthMWW9T17MbqYMSzk+qy2wUdOu2fMzyl1YjGIu0xl3NnViV/
BNXQ0JCNJAfu1I+uHXuVQtA38H1A3NsYV0N7lNvLsrsKoW8ygqqLXCXhZTrgDYmUTqTcDMX3fPbT
fDfN91oESma37x6T7j7RRRcBEQBw2B/FqM6dKPyLHCLt2RsPKq38IewFyRvR+eDA3sT8k5ayFBsa
J1yjPSiyaB6eSAIH9yimm+UhlhG/JI0bKg+GKKEvEsDhvU6kWdc0gHHVZC8oir+1J+NxHbeWg9YT
bHF4nwyjXRs1NqOTbob0hypto9pN+8axpsppFEEIvvwkcnIv/EQG0plabs/QiJG4q5I7NrjBsBI5
5TtMediNMaol1jUULKLGRZltUmiJRVFsEuQBRq08D4YoKySSwEM/tQI7zJHqzHu06ZRogZlExa/L
ISCKklBaqarAWi4EpKoCbtAcISB9xGA1lPBgFOeuw8x2VNL7ooJeZrifgP9MGHdCAzkxtZ49Ntcm
npazJ2XMnXB6SMxdOwomVwpE8UwbCdIdhpEhrTKFt2UiO0a7CZuLrA39NvjvBE4IOk9q8Skvo7RR
mtogKNCTb9r0ommvVne0UKAQXFdp4YxC/gV2eFbWkWediydkKusR1h5LB6Wo3Hq80SJMAk0Hx1Iu
zfLSzAJv3doXwfVMR84W567swZ05IBumZDtVDTbEbv10sAUMgSIxnDlWmdJUsYZi9iJ9psGvAMOE
mtxZV2XxWJ2pwv5+Fn5MNBgzI8TqGWVj3Jqo8XWGKKYCA1yGpDMxnLE3qjwlNEP+kHWnNleApp32
oCFQZBXD8aNoXBFzO2s2wbkl0pAqGQeIMynjrdjpDR4u5Hub/lpfPdEOcc6pricSpTbOcEiv6VA4
BbnUMkWwRSIhnIPK1WyIDRQFeOBC2Izxpo40Vyr+rGsiWjHORVn1QPVaI3izyDEqqCRO0DZbNcKU
23z4J32UT0Oih6mS5BxJcXSaaeA5aC61fL+uzfqSKfx06KDOyFSNuPna5I/U3Rjaz3B4XRchcBYK
Pxo6SNvQLCl6GNo8Q/9lP+3RRegZREndeUo2ckvBfN7q/phbjiQVlSPVw1UokS+paqASEwWEaGrj
No6kMjgcKK7bdiY7s/a9zv8QCFtXdhkl3oXwvI11r4RtGShoq5GeW+2bRh/Wv7+cqjBPArj4Aank
vg5AhczG1ve1N/kmWhCTR9QjUjaV60nxSzBYZ88CsctWfxJLPqIfkcahySKWqwAsIabYNG7smYFj
XMobEGGAWDf1JQ+d5+tyRcvJAbtdGkFezzAdDdcCe95NqqjEWiSB/f0M1uGdSFSFcB0U9zKpwqyb
XpC6/Iv9n9aOg3RZmkI5j6HE5PboxHUUp0LTaLLPbmZM8hBFSyKFOETv+zhEZpmFFeZOHX6aogzm
sjqWLBOUOMqm9fb3sxVL5t7uJROQMd22nnHAY91v9Ti65qFAkagoR7b85n2SxpdxBHY/Va2OaNYo
QPVdI2Ei7avIS5Nb3XITO7i08gO1BMmGRVQ8E8pZO1hLSBJIcCRqoL7QUXZC0vlVY30Fkc7EcNZd
k5HIYwpXEiOwBbu4VpSOrghSaCJdOAOXTVKGI7vfzuml2f8a4kfUXwhQbzlqOdOEM/G6MvRyymyW
ElY3857N3tLCK1Y5jNSjl7p6KDhUDKw/xS1nAjkrT2YzDfMcjbtzSi+iEIwDmj15ahI+B6H+QNLi
okclIOMbEKnK9n5NMhfJyCjf79sa12w2B4Jlv3ExUK7QUg/yazSABALkFW0fF9MoGCbT0xbZfH1+
jpG/C8iNLkyCCveP843FqFclirAZG8Xk0zemnvGu9RU3drLr5mLarsO66FTzWVcr0OYgMGD5g9v5
jD0KJXvbcIe+ZH9d0iIanuyEz7waChow8IiBBD6eKsxd99/ZV3GJO/s+hxTE0vGaYwNtLVTyZneK
+qXTq4IfxEDflPKpQT0qlFDFZcZLml/ReIglP5oagUkvm9i7DJ4TJBvjmMwpNn+oLiwgLaHIkmre
+kYsBy7WSQp3bug8T/WE4UhvW17vq2/Ex6v4xka+BVHhW4MW3sXddamLYcu7UPSofPTuuTFUlJSs
tae8TdJdZ1/roEvWBVIWeqeYFfyfbkTmMDbvkSTRE5ahoJj+B9bYjsp7a+r9LKoc0NFdh4XiqUNU
OkEMEiV5EjiSZTQ8yefgNzPrXJoDBa2D9gstj7b50KmXkv3ay49MqC2JZkesmwx6cj6uq0SsQqlj
FBukIHrHs8kI3hSjEGglEsJZjF3RBjwo8FwNHD6YI30ZtIpVI4l2j33nM6KfVo+D2BilNKnSwf6t
o+yCOA9j3WQwH7Imn2hv3yqY56i1IEAtBKlAkVwOdNWJTmE340Tk/QsyRU43PwXFIcfASn27fgwE
kt7g+Cxko3RUOsuEJGo3KPpud2o97GrZ8ALJsUvRURfs29tpOZNW1COlJKB4F8QFQUpuQaDndCD4
WddpGdnfd40PQzHR3q701EBdrLypm5tUEuVR/+IUTxI48JjTzkqqBleD4TBvgotmGx2Vu+GFOcX6
WD2LnKJo2TgQGTsFtxuL9dQMFG24mld26bEJYn993ZYfI09g9QbUZ9uDFHvRJaxoWduCWOi1eUw0
p/TzC8byBmoXDXdw5wsMYR8Q8q2170xoD5a3UAlwxnr1UqkvpFKQARRZAzsBZ9+X7Mru7BRv3WZh
O8VwMNBptb5uC43aH1XgYAIDxwazkvGCM7jRVXTRODnxjX3vypt0pxwsNkHKTa4Z85/2rdyKmHhE
1sGBxWjYdYnxY8ikouVqvtPIlY6+gHUVBYvIl+ej1iO1pVwDTFh+jzmvSioQIHDH/GVuGLr/rcK2
8Pgx2LpjzrrfoGSo7gU3OEG4AS6VjwaBYwsG6gTrxVii4p8gsy4wsLB4mTEtqvCSyjdkJ/CsWuBM
RBpymFG1FQFvPew8mHNHCV/H8Vuk3eRURJIkksOBRVuWct0nMy7hneok5r7uf2vt7RQ/rFuEwOoI
+/vZsQrJFNcJu2a18k2EztP0ftQENzmR0XGhRJn2ilQkrDI/73DBD/aYWCtwtEJj4NChN1JZ1TT4
vyR1qidGh4HeNGS6S99CoaK9fZv3vlH/dZN4xBjj0ohaIK1Efs3N6NTjzzYjjmKKCkyWt8mwbDRF
o2eYL5ntTDmuex3FpoTcWmblKrZfNoXg8AqE8NQKVkmCJswi4B8Or17skCvu1Md1e1sOVN4V4Uc9
dUNfInkLY5jn2mnb/YywIW7BxhV3jjKLan+WTe9dGv8CN7RRFOZoW/Tk9FlVvyNk+bcl41/ccsnu
dZmRBKkm6gmLx0yp8CI7/qMUDup0yZijPmYZP3tyaHij5a+B+n19Y/4SNZzWigO2SbXQ5a9i9yXF
UTaaH4HFNL0Ojk0Ex5eD7g65D1Ebimh/2N/P0Ee3JcWYCK41JUYft4GTWqLElUgCh2/GnFEt6fHe
G5Dj3F5F1leKia3TqnHgZhq5KaE2Fhm+RnH6Zh+hnz7XXgNT4O5EenAAR8KptxKCnGybPOYJ7hD+
+vaLvs8hmdFTpcAAVIRXeXGw5fRijonAc4pEcAGOGSKnjO4pWHGz1/HwmTytq7DsMf9vKwz+MS03
q1JvJ4RvdhluovkAih9HVb/11d26nHU9DP5FLesjtPmGKFPDAFXQF3e+ZWzXJfwlA39ShTvwzTQb
Fklhtfll9Z34bHCW5ox/MJ71/2N4KVv3z7fjkzDu4OttPal5Dd8ZBjdy8aTIqJW7HqareDgqym1A
X9eVW/cyIIDkznxPk7liFQOxeqlbD1qHUZSCiUYiEdyhV1U1JIHN3rKk9mhQy9EG69Kco38yaIPP
kSSYHBrGYFcCHQPGnCuJ24kGQIoU4U59kNG4TFREZ31TbUzZ00HkrtBGoIdICnf2CyMMMLUTkbRk
X5POctp0p6aimwH7yJqVcadfrWmfglADD31oALNfJekwdfvO2Epw/jYN/XUjexvCtiKOT4ggGzIY
cgFvxvgrQrfZ4gk6OmTbwLcx0ZllfNgo7nabFu7X4t3388RnR6QWIKSNwKGJEK+gOqoehS+OAqzj
cyMEfMXakCOVMODFUUPzPRoSMdFP92d39HO8EFNMchZOyBYYyls+5cxd53aQgjgNeZ9JxxzlKPX0
yp+nm7ns3dIIwcH8oNabId7a7d0w/w4QgvfNHWZZ79c3V6Q8hyBSTnQdbFp4ng63XRx4c6J4ZNZc
I2o265LWo1U0V33EqiFRi3ZQZWRSMuok4HMvn7PhPsndyPhHMOHzJ5La17Ex414ZYkx21V0omJSy
rsxfLkknw+TQJI8K065UFYYJUmt0+gUHJXbnK4ON4t6Yr8y3pEdRgl4QV35ijW7DIgK2wJfFe7B/
N675zLrItMhL9qhw3sSJT93x3xyAwoFNV7RqqXTwMWN8aXTtJiE3spx46+spiAM+JVOKkiRUwzlX
q1ujv83CL2W83reLz6VM6ZCnNnguvDyDOZTZXulbgX0LThKfQ5G6pG7CEvfXDm2LxNh0RYbcGmrB
k3/bkDe+uDPkQFG3Eevs6ckmqAVPb2VETZKgH06ATnwfEQlpWXdv3Yp0DJ26Rs293H5T6uAfdeFA
ocFzQhEyt8+MK7jXi8iRIoEM0anhmdCyvEzRe8meLL6loGnIN9m2d/pDetF5s49xnEIyF5Ep8OCg
SmXUE2iVWoZTJhsFUDB8T+M/64dGJIaPNbS+C5QBKXcVzXem3DqyAnKpajcYouuGyBw4DDC6qqeR
nIBUU08vCppfhErn0ECUNRaI4R+6y5jmapcjTzea3zNkhTEeu4lf1xftjaJ3JZrhH7kpai9aOYQ1
dIfOz65CF62/eFgNwBKBXO4eUx22mWuD0yr0gq38wuZLDhcJRrlEYI5IPOKEvu3pD+u/SoB/PK+w
ERlF0/ewmJLCPKt8q03Dbl3EssuyZRWU2ShHQn76owPWMnmsS1brpH3L98nF9BtRzrP8S3sJXNlh
yhWhUz2vC2Xf/LTYZzI5EyWdXmeq8lb/eRUU2wiOWA8Mx463USN6glq0njNZnJEWQ55HE+pcPJkc
WunVnr/ZkuC6uvzKdZLBW2iQa1ZqsoeF6E/r1fviQD3Z9Et/8AK3y518qwjMdfn6eiZR+bhr8Pg0
tnJoxWhMSAI6Zvl6xuMTuKbBSAwKCMEFZhFUzuRx1+VEohnaR3Ajr2Zjj1k8rtmkbldMx9ioBcls
wYbxXXBZrA200IFf8uyPwy8p9yVR37hIG3buznylhrqmRlJBXNA2h1b1tTxzjPq2Dn6vm/nyFels
1ZiqZ3KITNQ4YykfqdCflKTy7MR0enRCVDR+pl36NKGDbSxAt2ZovtTYezusd22IORxmvrW0fq9U
0aak4zOtIlEykuUcVs4gTzc3ZFEalhawBR1bB3Ti5U6LUcAPtR/uumvUv+bgjRAY0VtQuCaTw5q8
TtuxY8Qe8X72JExHVRRcrojLaGvH5gLNlZHDZqXLJmgyvarfiH6ByLZ44GmHUJ0yGblxRd9NabIZ
h/mY119K9dkYU2Ug6lI+DYcD6X2nx4kSg9Nqn+IF0G41wU1jGUFPEjgLDgvk3dMCIb9W5BtiRQdw
YKN4St1M0+RKYDdbt+RFR3SmEGfItaWU9Rgi2le1S4w8MkuBNS4fyJM67O9nB0UaWq1NTHbZtjO3
HL7p+b4CTXM+ixr8lg3gJIizQHUKy96ooYgyXSXTbaH9rkQlKSIRnI0ZM1IweQsj79rYkbTCrSbF
6aJJdJgYxH8+TCdVOMemm7QOMEUKZXnB/7aPkdfmJbkhXnIt4vwRmBuf6+kLtIVQRotqEsOtounC
HlGnPL5qie1KkiVQTWBtfHrHTNW0JSmsoQsejOK6Dr/UIHQyZz63oxmJmWaskZQRlSpe4le/Jb93
pwLTDmt32LWiLpS/eIL3zeLzOhVB90ZQK1jA63pvoO6f0aNW2+SY/ugxBij382P4WN9KQsf9l0jh
JJlDitlsUFAHXhsM2WA5LGUn+fOdumUwa3uicc5/iYRO0jig0Lp6CjB6CQkQsCBLTuaDzc+rLzC3
76Dt0sdKgEt/8SgneRxwZHIn12GK4sQajTCbt62sHGufPdY7xqRr7RS3dsiuRS4y2IhmBYpOBQcm
Ee0mPSRw72qf7Rp6adeQmR9VtHtLwZ91BBauLAcrQaMb84hgFiVHGfJJbrdVnqknJQ4G6bhKgFRr
JaibFR1DDmBSatQokcBeyjYoJkGsul9Xif3iFQDjszvZqNEapb84hdMxpU/5dF8nho+irUn+aaGA
al2awMXwuZ7IaNQmNeH60/KWFKgwPdJ6r3WbdSmCNePTPSDxHfGECP+CSU7uIBt+VwcCmxeJYIHd
ma9URhmtwxkuG0OwqYLYMYXBxV/uhO+nis/zoBo7iEgBzMgwaTwm0z7GuOw8bd0hMm775gVNmzvD
vGvMR5UM2yY0MX+vdyrzzmxFhPXLF3PbRKysaxhWxRPjz7TSY5mlMwZXdmevcZrjuKses4N0FTnt
Pt1Qz/DsR+OebAgmLdioTMJZhwcET/+u2uVbdY//EnioZWN6/1E8UVgUp1EbEBQl1PplFv8IzOsS
QX1yu25Mf8HukxgOu2U96iSbwmYrv0dTQYMwub3AUFe0i4FLXpQQY4bz+TyepHHYjffJqQEzOhJH
afBLncrLsh23c0F3fY7H0V47lhO6nKfmzqon3wqDa6Io296WYsFJ/Yv5nX4IW/0zCy9sGkxGg4RP
45d7za+2xW/jtcTcb22DweaxY/nT7ktNvCcz4wcpkYYOERJnSLWEsq+atVdmCkqyMc6LiKpHlw/w
ST0eyZMQefOJlcxEzT4p0CkAOot1y1mG1pMIDroBQLEVsWJ2I/816k8hRgJo1YtU/aLarrb/rAv7
S3DzLo0nFjNqc0KPAKtqwpAfxzjErrENdslB8jX4YNkjv4ZNeWXs5J3hr4tejrVPklmMfGYpKal1
GpCJFaXtku61NDylEzBMiayRpxvTw7wC6zeOhX6d7490y4oFLM885t9lL/ZxTxfsnUgndkzPdAKh
VdtPmPIDinnLbafIqQbdw3VScMreHN7KcefH/1EwewZZgzZb8m3ejD9tT3WM7TdzMzubfhdvJLek
fvuHTaxmqCqad7IwiAQ9QxjbqGLGlmoB3T+qCSJULapVeP943z0Rd/jG6F7nbYc2WLzQ3TGi5Ggj
3/13ezkXyiGLLlHdkksgyyRvG9lPhud0+srl4lwGFxWGcxBbE8HVvEabL3GhoITXuN5lycDxd+gX
P9Z1Eq4khydzpIyjNOPCGUob46Bc4l/AeFDXqMlw5u3g2X9iOMboWtQlu+QEzxXlQKYoqTnSQEd8
OBCvTK5JkoHBaB/VpcBUl+LsM0F8elWXdIIHIaCZPo1O1G6oMbkTpsRq9XMoiaj/Filbz6VxmGLE
AwjlStSbZbrzwtwuGCwbd3Yk10lNJ3VmjPTD+3S9FfXZLR38c8Hk44lQB2XQExsveC1GZ0/RuM/D
0B1bTWCgy6uJ6fRo38dkPYszF0vum1GOcLvWK8lrooOOWdHFfDENF+n8j6I4C0k0ndYx41036HOo
7gtM5A478IGCLSVr7tePwbI1vqv1qRA10uyisJGhVtMMjFm5k9ipI9cx/v33uqQl/00wFk2RtTf+
Rm4BJTlS6YwcmzfK+lWbKzs1L/x1EYvNnecyuJWL2mY2kGLHysWYRB9eGtKvNDzqs2fJT9Z8oY8v
pSx43F18ED2TyVdAkykCS5SOJ7Ahv2htB6FX7cwee/0ab/PmB7LSXngQgchijHsulTtuWo+Z0ZMF
N1R7yqa/wbPbteln+3BH0DYrPayv66KRKDJqvDWMhVL4i00VNphMHiDpLZXXHShUWmVbaTflIEoA
L6/lmSDOCdhySO2iQsKsOSR/gFZ+/9C88T5byYa9HUo3ooVcRI8ziZzFJLo09IWMfvs+/B4a34rq
IY1+ra/eouGfRPA4PJAgVkEmARFy89z2zTG0U4ERCrTgn2GjOcfgrhp2P4IQprkxIzeZRf5SpAaH
s8ZgYAhAjuw86z7X8NDbYm+svXEfvJYH3B29r5SrkbN14yO6Ag6sTGHiofqjnq9z6c/6viyfoTMB
TOOzkDHKoikwTTlDdpFuc/BUZi65rvYpq1JzRfEpMyQ+bjzXhm3hmbCpSKKuzRBDmTCAtnT7FiQS
2n1g/Mj7xLctL1cF0L68YZqKUd+KrWg2p95UZGMOigc8r3aXkbQTNogvo8Lp+5xGNgZXJXGM+0sP
Vvbmhz3/NK3MHern9W1adLzKSQz7GWcLp0cYkg52JTw+2Ye+dyX1ezzdhcpRaw1BwPQXgziJ4uBH
GnuVjBShxLiZ/Mwvtm2Ju1jvM4KFiboi7rC3jPxnmwCRCQb2EjZl86NqHZi9UM0O1XrM6a3vwVU5
uMklIiXIK0SN08sBr/Iujb9vphjKW48qLJCVZspPiNRuS+rlP1pHvzU2ySZGYYYpOZrsfmUDT3I5
V9VXcdHiUg3vMd8EFANQrsv2apKurXESbSD71MqC8pfOWe97vX9jHkfWq9+zYpRoOyHvEx9EbIp/
8VUntTh40qvAajU2SW18qXatxwZeSldlgTFTmDl2g/704/i6vpDLKH+SyB1o5BerMO4Q0A/FTZBh
Zm7wPc5FQxFFQrhTTUnUG4mC5FmTN45qHAmZvSL8ysBAcmaL3KGOUqpGcQzLb4cLvaqdPmgRXDzm
9tFMRSnsZRw8LRt3qhWajg0KPWF/yWsKsl0z+LW+L8th55k2XGhLjTYxMP8w9koQZeDi/qyhbjxT
w73ZF+C1sHZSknWOBnJAy2h368JF+8VhSIPWXFr2yOUY0Ys0qccU1MRJLaJ5EKwhPyQJr7OVZkcz
I725zKTflSFqAF52Ju+bZHEgQWM1HvumjUGgV4GoVx4v0Hh3A7Lja8WKTQEiLZ9doiA3juHvFqY1
fwTezIbN2QXUKfx0b20Vj02sKH/Y7viHOrETHmbB0V1U70wgp15RqbSuMbPZmyaMGrVv1fRFTycH
BULeF8zhTBAXpSUDbq+RBlQqpgdNin29+KGUk0DIssGfSeGwz56bObYrJGvItt53237XbcwDqPRc
EcqK1o3Z5Znzb/W21AxWCpRips2US9t4nvZzEUG9VtQIsniSCCbIoyNXNjBz8aOszkwtNW6glJwe
mO1NF1Yiyoou6/N/MgyeFUYK69jsGfFGpzugod6E9z11sy3B5a24LB3ilMeocemVqIKHIdAnx/iu
myFzuo2oC7bnAZfURApcSrZNv7erWzS7zcrDlIkyT385Xyc1OUAc2jwJJ0aHySoF6BMbaDpegHGc
NTzvMq98TH58xexPAjkURFyj53pco6pj3CT6fUcu5eRhXcRydHhaQ76aA9OlrbYJR0bKQQ76RtmR
1/9Ja43baPOle+mZMA4wIqulY1ViBal+kQaXdnFVhgLPIVSIw4qpYzmZnmHFn97TN8mBPkiPxaW2
CQ/oXRG9kwlMkK/laJs2VDsJCbTqj3FAYbDb/4CrMo/Wpb7VUTRb/o5d61G6FA99X3yLIGeLyaFI
aZqRVUdoDwr30zbv3BHaZoekcsqLrvHtbyA4xduYIWJkEMrlYikdk9KrYIKbaWKQ6s/hbzAlAV1s
w4nRSxNPoJ+PQc9PqnR0hire0PYXrTapiaECflbW/roBv5XmfwQBAI6uoHED01MUlU/jZGNvpSEI
63Aq1ZfkyUL32ZV2wIywXxmIhxI3dcon+8j4fpNNs5cfVN1hBAXtFlUMIg/8GWw//hZ+aQa9ScJh
KnEZQW3nvsPQEzTBwQFPDnvJSCwndaULUdsi2+i1FWDwfOZOqNL2UkfHEp2+z0Ny2YhIKxZ2/KNa
HM5qUd9PoQ0B8iHaYfSDGrvjTvo+bWa//aZtyK4fHHCz3q3vrGgxObiNdDuZmgFSq6LcDwp5pgPm
YLSiaeYMRNdWjwPZzOxzPU9hPyAy2zUgEmVPy2QnSugLNokPzoLYDIbaGkovprPT90920QhOwgLy
fdgmPl+Guky9SwmGWtQe61JEEz4qBIK9vW23+bYQFAQJlo1vRxjQOxdUI0w9RdF5cqh3+lb1w4Oo
2FCoFBeUoRY0s2N2vAfUdGGoADLQ7aHaE6fGAe6cdZMTbRIHqWhjVQjt5RJNLP1RglPEkImndREC
q1Y5iJiUym71qZBBvIZeOS/Ofke6KB5ja7Ji0nw5t1EWmjXkUIOxhxpucLBuNG/EoGg8zW21q0xg
CqJV4+BBt+VkSjqIk6b7OXpWhof1JRPhj8ohgTSORpPrsLV+8z8UofZmvsBBxfNbtWdp2vxRFKIv
5JU+HiYOFtJo7CRMjCk99T5Knck1DskF42i29rYbWi7YYBjFIiIKUcWLwED4GRqo4AqqssVqWu0P
O7kd6bMp7A4XyeDiMNwRYwxmAFJMze8qwQyd7EYXzk1bqFL8sIRvA4jO/JKUBhkZG2jSvygb9TLa
sYYp+abzFJf2TrQR0ZssVDF8FMhhBSgIiniqILDxByRvHZyvcYfJ2JkfbxLwYtrbac9Y2aqNDbqi
EDc7kKxMIpIaATJqHIik4dxmUwHEYu046abdDeCyrbdCZFw+5Tru+6ZKbIOvUtJNMhSGPGMTD+W+
uwIjlzfejniQjncx4w7fC07h8jE/yeNOYZCQ/0faly3JjSvJfhHNuILEK9fMrH2RqtQvNFW1xH3f
+fXjKN1RUhCVuKM2O31eZJZRAAMegUCEe7iq6Jhw1wis5dRmEUb3UrQXWLENdBmdPhAdw99vluyL
WgZRQFNkyfxhiGmcJybmJF0F1zmV2EN6r8a3tSVAsP3zcDbDgXLU9MifEq1249Wf6OcYDYWd4DFr
5/b461K4LG0d1qbIGwK3SOzFY0THI6SmPUxoITeknwu/FJbiRcvigFm2qtZYRm11W6u39cRZJNXu
Ql/gFwwsfo82583j/GJMjFGKBpbZwN/NK0bz2bmWvRzbwBT4oMgdeFDGqcr7KF1coz3R0W5N01mH
a1NIzfUH6Pq5pt9kB1QMf0sTPpZxtziyx/R4qCM/rWjP7wPqqoIxt33IOJvj8FjL1CRUdYMlUywH
zYLs+P8FGYJPZXB3YzNVSaIXWBbLdTMvesgc+rU4al4dlJMj8Av2Yxf8wuDQuND6pqcJPpZ+M3ia
X/rjlX5Mv2snFa0DwtHOfXQ6byGHuno+LW0rI6TVfRKY8hSs5f+dUPSXE2xwKKEleFXFeBX4DvVn
bfhmNu+akPmdHclLm8ahhJoP2pCY1QhiKKjgrY+RdMxQOtbIfS2SkNndMbBgaxr+T8eTMP6UTXgG
vXxEpghxSjPfGujIEeX9bzyAWBahoNHTFI3DH2vIMQVRwgPKxG6PpZ9aNnUweW4GxG9vQEmheAKL
+2s6W+SwSKZyK8UhsKj4Xh5Nf/iWuuS4/KsFjIIGER9j2i+XTe5hLAqrmO5DfRU8KJzfGQaNUJtA
6MgHb5xTeylvLJGY+x7sbW1wjmdFodxIVdWAuBkPPdPsDek/kvZcK537F4tRNHTZqJaFtXCLqWgW
5kaBcJtUnqzeyhC2rIPLJvYcXN+Y4NYSJ/K8mn0ju2bRWgcEp880XpKrEnSIblkNxC4kSUSHsXuJ
3BrlTpWEq/E4pCZLDBUfTZg+pCfLgxkoKJBVvS3iQ9nzwq05zu9Z3qtNLcyFy92qHagmaKXbvRAR
lRgEU6Uoe+vcJnZS161jMrBLMaQhVS9Hh255WDEpi55ZDYPf9Setti1BlNpb1tYqt4tNKA9Zns4L
ShhBC3Oiz7R3lDa/z+OrSXXcuPoIshPy/Zi91uoD6b9f9r6dGTEQh513jk+ai0iqZLPFVVIP5ut6
tJXj6oPV4Yl68mCTu/7E9i/3IgcU97ptCM6XYAf5l3xdMQx9zeXFnSCOo4yrvYhGZHZdfbNAvpM7
aTJN7eNswV2ZZZkov2q2db34xK8DWtuKoAAu+GY8iamCfuOWRD32c5XdEoNa0ogLOfRSBd9t77Kz
XRbne2a9dJkxTPNHSQNNzb5+b3Y2WPrQiIgi961QK2w3Bdxa5A7xRCCAopqgtUGu1Nmxox3CIybs
QswWtU7sWbdCHoc9aNxa5IKXWuhzvC7FyG5Xd4wxP76DEnhxk4F5RL9LbxtfOpYgmD/+3zvhfzkU
JpdWt5HcVVVBIVYLjZei7n0JcrzFKJqHE23pb+/ttR6Vtd4hq7ZHNzukaJq1yRf52INnQD7Q1BMV
KUWngX+Ax+Sgks0GLE4YQdWdKYCk8dVHL4s/vYlet4TWuPR6liepVSvAco8CLBtPWw9ZACKDIyji
AlHVf/dCuXEXi8uvp6S0miZBjUMOFN/0U7+ITvKTGbCHjumluqrexKPLgmNoMYDb5IxSNDdqMeC4
T7EzXitgbSic8HqMHWLHh5qVwwT4ItxTLtRpdNLHZWxmFwWxB1ZPkRz1mB01p8TYm6idUYBmvDqM
FFJahzU+YBjdpNKVkT/RUkAzJjLBwUoy6FZiLjhrWubryWkuvq+9qNQgssEBSTotsr6iHRM3r95l
TaCpmwS9bPf2APlVm5H50CMRyd4wCOavLlt/5FBEWqI4aSB17Q4mdFnmw6ro0Kb2hkIUCwSG+O7+
LCzDdUEPBbK5HJckDO13TuSFtb28x7ezB9c4MeE0WZD+7JaENwvk2aflKCvkzAKYWDeLo/m4P3vl
S+yPKH6xNu4E8/rJnehNUfAtKYcpuqWGEcngkllxWNLPa/k0NE+Xg6vIBAck+lpnUsncJRyK61G2
Pq+hdsy1yr9sRpD88DclquGhcmLbZ2rQRdLCe4tq3mUTzMUuuCBlK93AkzmiAQry8KwUxWYOwZ/j
ffSABpfNiFbCJSPRKq0D2pFQlbQkx6ib09pnImfbq55snY3DiTCxLApaovqjGan/N/FC9GCC7F4K
VJTOha8OomhCOcxQBi2tGhVbFx/j++pzcgAhRaDfNdfDNXu6llwR1u7MVv2SdVAOL2LVlPUp+4jN
MwiAYjyuJMTRNVu5ZQNyqot2YdkeUzt8FOYFl+MY9MZ+dZRmzJsKKk8sL5AXG10inuQhn5TfITpi
V0+hpz1fdpnLZ8ziWawVS9dquccxHjC5kytOoryl43+0wUEFsYYFjbQILX0zB9Zo2VFeBrIq0hAV
pHEW3+4lq9mUI9PBKbsevAgh2Sxs5bHDs46BJ4DIlUUvKgLnxDvAr59LGbsxlHK4SvRVZYpSD/Tx
PXwKEclqhx4BvIIDLsg6LJkDkq6pxrJjvhlf926CkqwFpr/qmjHCJEKFUeGGcnhSl7Mc464xuwQM
Hv/UR/NQoX1uQP+QYv/IjaPVveyPwhVy+JJNq4n5OXxE1OaY/+MV5xmSwY7u98HwIno8Yr/2Z2C2
ZA5dWgIqjDzGfg7yjd58slItUCuQo8hgrBgFH485w2+2NFmWNaJRqvDkHtRYy7AucVUMhyRyayqt
16DbaQSHbWfQHfC1McP55CoZKa1kAKYeLGC3MQ4xdjF2JU+7JU/kDsKqKHOnuhsJaXx285+zZb6V
RDYxANMOOOeK+m9CWzsJwTlZ2hBHcAROIthK/uFdl0yqVhNQq/PISXUYgw9w0gF3XVBimoMeRVwa
IoNcTJjLuZnTDpvarCctvM7AVXB5SQID/IOivOhSRmpUYDQ0xegQGD1c/v39qHb+ODr3lDNIdZto
DVbQvudHlCucD3kPp3mIHtTj4Dexp1+noAsVjt3shrSNYQ79Lai8dEkVzshOV9/wm0C/Xx9X6Gix
OZ84ENGR7ga0jTkuaVQnVZ0x1Ii7fHOsZseSY1tVvl7eTNHHYv++SefAaymt4QLUCCfrXacodhLp
y2UTO9NKvxxjvpSqrFKmGhJs5PN9Or9UxrNpDfZUPYcou0CFvs4ytymep+ldYFj0vTjQD2VlsaQG
Z4sJauE5+BSd+gNr05GCwodyjojBaReCNx+MA/wmr7IIExwLZPB6b7aar5lVfs2aDFqCc+VFk/x2
eYEiB+EgPxwXtbVIPrpt/FWuP+nNzSQa8xYeNg4uVGzi3FgIYjMag1hdv9FB4BZ5s2lDIay8Ko4g
rPCL0TehEip8bGIn6kKg4R+Jo2KOpIWB1XrXef2xONUvoxPfrh5rvxAVlwTbaXC40k7jVNUljEnl
Gl9lYTG57drEV6k6imScRKY4JEmIOqU5wZFYuuuJXjftax9+/k/Owb8Nr3M11mStZ4j3HEp6b0iH
UfSmLloFBx50RMsMCbGKXv2et56EaoQ+CKpTIhvs37cApcql2mO2zF2tT2XjWWAZKMvHy1u1X3Y4
H1yDA4pFT0O6THDyzgsDRvtUIM1Iboir2yzjjkGmF/mi3RNAr8GhRVLFc6RNM0rCeezQZP6e4Hnd
Fqxsrx1hk0LxdF5ln2bQ3cEnok+Lhxb6m/olceJHVtkDXbnAGPPaS6eVw4poIlqdstrAdNJPrDib
+9b94Bsn5UYSdoILHINw98up6qUmYyWVdJJPaVrczglumlBiurwoQSZIOFDQwU+yWDVezMIagvf1
IY9U24oDkwiKlvs3lLMPEra5G0cvG00dWga0nceI1yDpe7CO6ClCOYJcRb4omRHEKp5SDWSmwziD
ycYtaTh5k56O/rqs380Uzzwt6dd7rclCkYd8qCJc8BDCIUabLlrbs4YVckNOtR/9Qz3pG+jeWden
i0T+mNzfthAlPZQ3phu9kUdNNGIk+p4cnmAovDFVAx0mhmqXxRpIqxMXaBevhRykoh3mQKVr0lBr
Cxw91gmUg08eFB8Y3MJC1acJtHmzR66SOx36FIJWO6ErccjSGKPa9SF2mTXzauhRr1+0WySQH3lq
d0jeLh8R0Unk0pCK6p0ytDiJsnzTjTeTdFoj0XO8AMcIBy1pSq0uTbGZyPivNbz5ZNcovoAVCAqf
zuXl7N/bNU3XKMikTZ1/qxuzWJqUrmEfjr7Sq+abubgWtPBQ9gY1F4Q3R8GNZn8DfxrkH+2WstBJ
p0SjW+WrU0Nb1ugGqBF9u7yu/XhztsIBzBqZmo5na8wtkOVEJkBZ/u9lC/tn66cFvnpvLuAkwOQy
ipnNVy089Qb0lKintLl72Q5zqN9R5GyHW0lSJaPcF9AlpLXlGNJDl92aoWGDcNSutUAX9QYJPg/l
7mGVEWlRFwIy0vSx0p7q/pFqf3dpPi+JA8bcXONyXBBmBv25MTPbGL5c3jPRIti/b8JL04CMNaqw
Z9IYzPGzGfnF/HjZxH4N8XxwKId4iW52hlT36L1wsq9o6QTyWJpNQfUsBbmn9nYuZO8TODU/e7vI
qjVVKgo1WXTTzo+6Jjiaf0gNzx+GA7ehkGY5Yg8R3Y/BW0Tl5xT9TFc1KnkNHkllO7uj0OWzL2+m
yMc5wCtnKTVlDXbz7lXqX/LpWzY8r9UVusdACvp22dhl5zD4Wn1kaKQxMVfuhjoem2u/TqiTTKLo
L7LCpVITkTN9kOCCpmV5iqQ6JJaOtNCCy4v5Q/j7309myBw8kI7kKM/jLI3vi9MfGRFUfVW9YigC
OkOYDnwW2BOti8MHiGZqraEgNkVf9ZPps4oUey3VXRD1yj4bCEo/iS4PgiBl8PV6vAPLEBpCLUq7
k95N1KLY9EVMwKie4SVJGBP3k5nznnLwoaxIKhSzZNmpoWEONmZjl9CIhNoao5Ccnop7zKCDy13U
OHP5gBu8JKVE1bXTYgTjbtJ8qRrfpiH/JviAzCH+HE8MfshdDqFuqKo1Wxye1h/BjPmIsfqj9hmC
AsJOINGCOEApqRGZhOKsNV1vTyHo5v5CJJoV3IhlGgb+s3QOh+vUqtN8AA43w3WaEWcIa1ewZful
tZ8meAaiOTESKoGw3NW1yEF76W0BHSqICLgLyEoao3MjVMxXeXC0VHGrvvEHiZyoJJJJ3z96P/8M
/hJYhFMWZRWOHumuQwwO1O8ke7i81P3vdTbBoVYTzmWUGyPeT6enOXuVMkG2Lvp9Dq2SRorKeUXS
ZIC5nzyU9afLf//+yT3//Rw61U1X6UaG38+ke4pWYCOYpdewNOx4FA1F7ud/Z1NsqZscY9Rn0pPs
4wqr+C2bwUEJwO3f0J9V2cm9hlIKRtJuRQogfwD8s10OnOpF19SuBeArd73bH6G54Ci34YFNeMiH
/C+0GH85XoQ7Xo0sEeQdcDq63DbxIZleFlXw0f6QdpyXxF3hSJunNUbC1x+Xx9brbqwv1r/5lQ5p
y9xbMP5vFxNE8+jzZW8RHSgOneSUDpKmsDx0vqPRVVE/1LmgoiL8XFxqk5ljbeUr9k8PkkfTRxMm
GnzWx+IajRcHel+9XF6SwCv5IYy+M4fZqlCVN5bGyYnp1OqpXV4t6l+2I9g6kwOKGZq/Mx2xrGlM
g0qD5shCnDYU6b+LzHB4EfX6PBGmBZlE0HGaZH8a8SRKjOC/rYaDjbbstCnsABux8lJDXY0iuwjn
/7hlHGAkdV2BB/7npWQhXk4fL69DAK9897Qpq0NpzYiFKvXy6tbqBfXp/ZOqy5qiYIRSVz+8fQN6
0poYRcaKnh+6zO/Rid6yunH82IIFOvItLw/q4K+eKjZGuY0bLSlXVHY7aKxbdQ1i5UsilGzfdTSd
FUAMSMggk/gVzbNSgcyehMyrd41XMIYHide+UfAamniZlu6bp9IRpZkikxz6FFM+zmOfglQm+dSG
zx0F0BmiD8YKw79le5t1cfAjjdEwqyteBdMjuxwUwbvBhqWEg7W7nne2w/dQFkpfqH2Ib5SagbHc
xcIe1N0cbGOAA5xO1jK9ZjUxJtWRHJKT9UWR0SbMmM8zd3iDUujlsyT4PHyjpFYtS6tlaJizVgkD
gPJ7N1avCTR37f9mh8OeLg+npZyA2GmRXSlkjG2pfInCWuQJbIMueALfLgmdk1RXJBxdAzyuKM3e
KUH6yK4xYs/eDUIGxtcMnY0UWWxrNyiRlKFppWM5u2r2vcg9cwy9oj/KZeZc3rpdpzvb4UtwEa1I
F8foWCfD41LelZEgeO+6wOb3OVBoARWhGaqDW6rXpLsrmpsoFCTE+6NXGxscCjSLMVfpgCc/+dQf
WduU/Ck5abfxgjluA6Ot/af82ySkpts9TRurHCwoZiXXVgqrdYXRier2g4MepStCMTyOnjT/r8Du
p0Ecl19dIkc5bswkfKoykp0OfJx9ojtUTLC/6+UbOxxMaCUIBVQVpym/Zi/oAAnMC4PXI76SD+Us
SBsEHw/h9ddVlZm8RrGFBDK8YS2nIIu9UcDZJUGeFbLSup+eSGSLGJ+Z1/12kDdL5AAjWWYdRJO4
wA9q0CyvcfGtaYOi+kw1Qc/w5WOM7lludSjRSpaMUnBRvfegvpIKO61upfBw+RRfPmUm3xtpmvkc
E0ke3Fi1/qnM4QYtpk9hoghwdj8T3+wbW+4GlXKiDGqXoKqjB+mz4bMO6CG15xMb5U0fqPB2sV8h
3hjk4INAkNvIRhwyNoWfA3Hlyc5Sd7mrwJ69HIrQUSRbpH0i2k0OT5SqSmUKuSG3yk7WdKDt25II
5kFEDsiBRyZRZUpiaXArYjhhfhUp34vesFfrs1kLcmbRHvJ0ggOZ1SaSpRnlRukOg6mosmeOdpNB
ht5T3cQnj5LI5GVsNHmFyCltEimjBcs0GIW7gbmy/spEKij7lU8nW5Te7reMnf3ko/q5cUxZrSJa
ZgiXIIfAiGXk0R8VOU/6IrTFEOl38DB1UJ0zUW6+RSKdLPCDWuGAPHfyYiwu8qIb3WV87ugRE5rb
j9A/zfFP4HhuJ1JRYS/ZOz+rFCtvRSCheNt+xnsmdAVlU3DM90HrbJHLPVq5i2nVwv+XJn1rM/2G
9OGpLOlDP02JwNb+dcg4G+MgxZjJMBYKoJi5ynKbujSyqyDvnNbLr9RXpm4UQeFctktR07xoYzls
iZd+mBMdkaeZP0nJSzcIsF/0+xyMRFJCYsXCNhrmYtdoA0FL1WXYF30oDkV6ulAlrnDnluh6h9zw
tpEX8Dhprq6qggf1fUz8+Zn4ogil5tRC9Xp2afmQaLcG8Wkm4sUVbBhfEOnRnRgWBjxdyf7JCozZ
zt8u75fIADvZG5Qg2mwUMWIKWpmTK5IMtyCmEECfaJ+4zAKXYJBSsLODoVoodH8P6V0oCRLe/eBx
/hZsmZtlSHCqtV9wZNLmpM+38wKKCwkPLEoP/k/iXN6zP8T8szUODQxiDEUXIlSNkau9IiOEXIF8
pJ9ojRG7yofIpcCrRV+JQ4Q0nst+SLIJSkG+Fl5JqmD79p/CzpBjcgc/TXJZMms0NqRHxWfLMRZ3
vWUjwSVq3XYroo8TLYgDggaDXG1toTAyLwqmMM1TWI2CfGI/jSYyVTEious6T7latejfnOscPTUB
3p1HjG41jvWl9syT6VSgZoRi/JMoNO3Cz9kmzyWTVnNOzXTAcFMVOXGKF+dlaYImzT196TMBAIlW
yPdcxmlEpXLATZKC2Lzz4hBjpmCwPqYvfejVDTjkftzERQSUDER/C/fnVfJtl2Y4lbWxUPBCHj8Y
k0BBLoG+U0SrtgscGzOckygQjVXSWMIlVj5M4b+ydejj98tHWWSCCxdDn2lD3RrYwSJ9jtP4GMlQ
o7NywZcSmOHf2JZMpVJcwMwcPbaT3+NyVQtM7Od7593iuyylLJ+NhsDdwRmCt+X1ELq9nR0JGKVF
c1K7p3djigsaTWyq+RwB0ek436iVecpiTYSxoi3jokanSpkVm4h8Vu6VRxXciKXilC/hgRx/MCMU
mHwQdsTuQ/tmab8FklkqaIcjxUrR9T0UQUFZ073+0KEx70X3KqE9tg2bwKWs+Wi1Kr6aYU+YUmTf
TfISRzsxJhRxY57oy3GBZNXGZeoz7CpJQ6+kqpOMinv5SIlQiSevGTJobC0rtlAPmNhxEUw3aAdw
yDWT1yF++QB9DlFZVbiPHFZUxapnNFUG5MyTV96D/R5954+MTFPxMjedbe2LYJm7NaGNp3DQkTXI
YaHOiSvB6YO84Al6PlfhE+MImf6qznW2xaeaIWSqFDOErYpAqXb9RwdTIjoHBBcPQfDik801NDP2
KgKqtemqiL+v0qvR+VkpnNdj8HAhfPD8QvEgkzliYSvVHNbPO7+hYlLGzuLL1wneezrR9gm83uSw
JFuXsqYxajR1JNtQCQ8KPRVlG+w3Li2KA45QA2mhyXhOGHDoH1xXJhhxCOp1LbgYRYwjuwnvxiM4
3GggyqUWmQlaoYncjtpyl/eW2xYKuKCNm2w0e4Fv7GeIG4McckyqEpI5qdillHHUdI4UoXWJfJQv
QG30ePl0iVyRy0fXhmbEIgsKNKZlSyjkOWWvHTt9vV6GUPDpRN7BQYek9W25RMDEVoZu5Z0Wfr+8
FtHvc0AR14bW9xqC/9DFQbZWrkEk77IJgTfw3c/yVE2GDglyl6Ilf05RK550H48AgaYNOFmNwJzg
6/B8RZrWqJArxYpAz3fVhU/JdGjJ5JpERBYvMsSQZBMdMypVStWnIEqc79I4UE3E/DjoTAGWC74Q
z1E0L+rQTTLWo6jJY1ebD8UwfL78hdh5vAAPPCWRGocgc8DXcItR80e9ddU6CWQlP1w2s187Oh9T
/pFMVcs+6UBF7pJPeKuAyk3kGZG9fKneB5/JAKt29EQe/2p8YWOVfcfNdyrxiNlUGB5ye1DdRMup
wO0nFBHAiL4ShwlWN3eRuQKBZPNKGyI70oUgJzLBQUFTob3fmnGxya8zIPdnNqVpMUaT4xC7hpN6
3YsoNomOLocOpI/iKulgUpOve/o1Hm6NApRc43Wh/1Vv2fkr8a/pOdHWsZpQ9ZZiUMXrJ8meAlyJ
UcWw50fphjlH9jTZsqhpWXCK+QfVdMgNEOrgUryQ+6y3bINWtpJ7VZgeBd4vyCz41/VIR7gAzSkK
Mx9TO1WAx3wdj/kaK2OgE1VUNmH+cOFU82MNiqKm1jQWCFPfJ6c99okte42DAaXok/yu3VwHYN9/
gLKj+1frhICappmWavJ9JUWV0CHsMyQ0mZ+DQTZl5CZ96uSTG98yPR0Q8AlM7h+NnyZ55p1xMts5
SYCRpmJbAfWrgPEbmo5i2NIDSCQeckek2KDutpmQs03ubEA7iI5qjhPPhs8hQnqYxmPi5LhMSOiK
xHdtT/JBOUL7AJ2l9pI6oiyLGfj9+/7vH/AbAQ+RIpr2qc6uMj8YryefpXMiIpfLe/sb7Q6ZxrDs
eqyzHm/z7CYWCkv+oThwXggXSE1ZGSFU+1EcYHcy6dZYbRD+g56uDDIRGZhoOVy6XceVnGUh2n1J
tTomTfwq1gUZyB/S0fOC2N+wiThQ31bacMaLU+PpmIKsmHwRqnqMakdMZbL/XvjTEX8j2knlJu2i
JUbBo7TbCk251NdeJKe96ltQbZaPPVTIREwIf7jSnpfIBdVBMqYxz/GCrf+zAFwwg+GH12oPXpPZ
K73pUBuO4Izvw+fZIhdh6awnqzrBSyhEVRdPc+c3cr8G0FR1Y3D+iL7h/pXpbI6LtkkSq2VHcYf5
IUExvoTP2s3ig9zKWd4WZC3Bf1wfhydqRtLMZOsjN2w+uHMqh9zrIC9iXbOxKNzu7aYJ1nLFssBT
bajcbpZZE01RlvzoLVMdxhwGbnnXDCqU5P7mhWBrjNtL2hXhmJSof0h16Zna4PVDJxqvFi2I275q
WZupkfFIsDzoDzVePeaDfCy/M3JbMM0KnHEvYd4siKcPapNyWiCpBNKCaLBn+WRh7n4R1ExFNri2
njG34tBaUVaZsifDuLOST4spMLELVNt1cMibS6FWhG2JwHzsMZGKYxy66n2Czn53em4D0aHaw96t
OQ57e3MolC4mFbvMFvOrLotyZNGeccDbETNDbx4BYUr0aBiemQdzKHglFplg/77BdgJszzID1CFj
70zhocBwQCzs29kr3203ikNXfTJyoicYGB6ISwI2/dVeRVDvOg1H9SAK8HtJ/tYYBwWtDOkW0uIe
m3bQicudhtzL6XCSkeyH/X88OBwSJMVogv7TGN2yvOtVJ21UexlFLKp/cGtKDd2SVSae8Os3Uoxu
jloLT6BdDKcewFicOel3UPYADBjxwGXk3vfqszUOecxBb1Ki4JLUG49x85SLmBxEy+GvRgbBEe00
YHWHdEJxWRdX+sKSvcKnbvFyeTX7/v1zNfx9CC8nupI3YNBudN8E3fPwxQqfL5vYd7izCQ51aNHG
kPjOMUc5JH5kUbuKuvdZSj6zVghliILL5vbyZBM0dv/PG/h7UANpnSJLepDZ6a8pJhDSzm9L3LfI
fR5pUJT+guLkZYt7d8qtReYxG4yIJ9wq4wbhoWm+5dPnTnXG+r1rY8Fh2ncMiI9Q2TQJWvg5P1+X
tipnXR6RMjC+MgVubl0rJ9lNvcgVgfduymdurHE4gUYM0qUaTtX8zlRhGaGjpAUdEr4UkxBmaufC
nG/XGTcmObhYJV0b1AQbyVQzUTaO/ShY3qsJdMGMt6d20m/acRC1Couscge6UZYGtxxcYBXzIK2P
fX7Sc1H+tYvw55Xxj66QqKmGmDFQJQUm2nI/C+S7+fvqsUZk0ZVn1x11yJkT0wCj44egw8Yd1yix
ymKBLQiT2YN601vPk4JGuPjbZbfffVwzz4Y+rswbQ0UsSSFentgzgxVo79EBk3qeVYLjxsLcMvSR
r8TX093bI5R3LBPCRaaq8rSwXRJPVGe5GEvUW8seD4bXuR+tLpljHAVL3E0zN9Y47LIGdSryFi8p
46v1YJ0UUFYSNxkxtQd3FI4B7SLlxhqXMA1jnoS9bKF0aeV2DLWf8Us1v5bxTUW/XF7YbhDbWOIg
i0RFAukd7OKUnfLqgH6xy7+/64Ob32dnbuMaKsmlFcIMKEZpgQyp8UpSnK55Xsf6L0BRUSCVBLxX
TaIZ3EpomOn50qdgP64dhYKTp/Ci03Q/6d6PWX1R+N/zekWVTVXH/3Sd8jKu9dSEqSRDLVt7UsHw
qbm5r082eQpR07bsHo3W6SdF4Ic7EPWLTc4x1tWQq4LApmF+CrOrmN6OuSBs7njELya4fSzmOC5I
P2auDokJWiWuDkWwy06xV7oAuSzG2CE+TcA2y9kwtaiWsgw2fvQds1ni8oV+7V5nB+MMKCN06uGy
yR0/VKD4DddQFI38pthFqlgGR1eJjevcdjnQDOyUXiTqQdn9PLhYaxaBqLasct4+pAtIALSycpvW
dBb4eKuoNyRdBYvZ37+NHS4kh6s29a2Vg/dNCp2qqA7zgPFoiwRrqAdymgZoqQhkMz+lFOJhWffF
JJCXMZ7HdvIu7yuLxFwxUlE3fwkXqaWqRr15oqWrKiqGFq+W/KvS3HeLX6+FTfPHy9b295eaikwU
YuCU/4omRl0UWl0bFd7EXHV8IPNVlTz/NxOcaxqqRaZ4mka3k8BsUzszJhqkyv4LI5QYFnI3XTX4
2JUXqPksPQrjmuFV4zNoIpHnCwBxd6/ONvhxAqWzpHkYlArtmdcK+ZLS6zoR3InZXvz28TcmuFIF
yZJiNuMBFUjjcdHvGyJ4BN89tJvf54JulEfl1Gpo6VpKzIhBuSR/XcGglaoi2k7RQji/MpWq0yq1
A4VWonmdnPpQYRNh3k7mp0Br9n+/+ceZ3kRCMlNznsFqhHyFxabwGB4w9GYnbumIylR7Kfsvtjgc
gpBfZ+qsNcfsHcNG8D20d0UwmnZG7eSZdQOFouRZaJN9zM36egWs6NJo4eCg18S8At21M30xAkaK
XqL8Hb1dPkJ7l6Bf1shhoFnKZbM244RnkDDIvOYmfRtP4HKDknrxInr1ETkIB3Mz+urZBblyx/mq
l7+moyAN28tmf1kN/XX3ogbaZtaiIA87rb7sdYFW2PIda9Qp/EU0OCJYDZ+vx5RUepVoKDPlh0l6
yNt/BN9m541suxqeR75RFbRPz+PoqsGPkmwIslDW9itStRWAnMohRNFNM0SeUTDr8OpSWLWzUCQV
lkiQdc+MhjQFQ76KQlU+X+nXuZi7YkbdV/oHbHh2VvR+KSeC5G73CGmKqVAL+gHQ8OCOUJ2Zap02
8LIVfCfRgUnnqvedT+zVYxo5wkvNHr5qOjZIRmrEwvivTjfGTdY3JkUY0iyPNr2j6VEOMdPVz63W
jQg4ETPJdIuicCAi57VreFIwFjwu9asUVacyfC1VXeQ7DGv5oLL5o/iqV7JqZthTBODxdUXPWvaQ
Kk6aOmgbwhRVCdrU2l7/veyve0nM1iQXx4p+ltSkjCZQ6Uy2tEJIc7WN6Eueru5MnxTp22Vzu950
3na+IWCZVTlPFX1yLUl2pkY/6RZ68+koGoMXfF6+AGZ0fdmqI9xJubMCVj/8oCu9Ge3yKs5R6rd8
9S1yoRJzeXm72el2Oxn8bCKBaeETqmoyu+O7+TrcNp+oI31aXhl9AaQhT9QVEqPuxdatRbbjG4td
XDWp3tSsFtAepc7pFQylLdCOR9trdyW6+e3B59Yaf0wnrcgNgsGXPH9OrEBfRTwJIn/kQpuRjKki
F+B/V43C0Yf3FAKRsnxdVzVGRryyXkRfTLR/XHgrlRoXmlCrMJWC9XjroTw014xsQpyb7K8NxSLU
o0ykQxzm0LDCxOmi430VbJjSMNkJJMhbNYhaCLZE3xNRg9b+Ifhpjy+4FQlklOsG9rLlH204aNSX
GzAtCicd2N/9O2yd7XAYUlmWPFpTiRcO4BTyu9jP30gMZoPuWj9IrioS9mEJwSV73D52uqbUxoR1
LbTwCz0Y25tMfcrf2jJH+wvYOwQZiuC78Vcv2VirdFUs7KNa3S63CGFO1YcOlJ8qJXloUwEk75+x
83ZyGDIrmkJWI0TtMrru1Ye5E1wtRL/PIUY5gD99ruLJ7ebFz0h+mttZcAHbzVA1/bwGDieGuQ2T
tfwonLNTlTyo99N9yZBX86RjIWraE9rjYAMSbrMWg4ULCt5FA4LMAY10/aF5x/u7BXUp0SSU6GRx
oKEZlRoZJgpuIYodenWV0dxT6s+y8iaIJ7tHy4DAr6WAZEXjpenUSh0Ls8Y1s/OiR+Ioh9FuQGbu
rY6CZD9s/+q7bexx380MizazmD0KNeijjnbLzJkUtCahuOyWAfEE69tF34097ruVaZ79D2nXtRw5
riy/iBG0IPlK10bdavkxLwyNEb33/Pqb0MSuKIhLnKt5mw3FdhFAVaFQJnOO+xbV69Frm1vZ/N0J
x0nVLB/wiolTpi9JDwDQ9HMKuhDMnGBbFqpU9Wj+jg8aWOZB04suNvOM/kC0DvHUczXqWQhjXjhy
I0S5KiIaCc1D2F7XxY5w6S23NUVloVfQBxCPUod3b/DUuX9KVdOvwZuBDxs4PP7m1QSw8u+K8O3v
ow4i6IkyBi165zEmJYOtKL2vv4xoiNonp+JQOMIhGE+8lyhXKuP4Z9Ti8igr8FIEOlT8S7WJ5gRH
FCMO3WFIbOFYXfilpFXvv1gqkyAhZjebsYj6fWtckH2RVdPS1diu0VUtPQgop26bxKp31lTTVPHc
Uj/k+cp00mKjxeVGhJtJ+mXmz9u/v+q63n6fBY/rxdQQ46IcnDEvLb/4JWFmegD0c/+pF91CEONK
0lhOykEWUJTYkaN0anb9Xrnuj4PXoKEDpVMefPC6kf27cezI9FRW1ZSWZgHukckL8zACjax8FUsZ
JxpYv2sWC2NcB2gmpkikYZVmkZ1qo6X/KGKuaHLyIwZveB5yLZ+Ais4/+sAi9wuZMYqzL1NHRXvW
oqN8mDwFzNCf6FhDau9fQezMymyI4wxcVbh5UTiPWX4afF4uYf15tJDBuA0NhRG5D2kywURqrrkO
0Txc/0hrC/zCtFcFo6W7gpfy4R0Y+9YvawzrTykNeJCeo3xP+Y/Uiq/pEym2h9tt+6I31ofgdLFE
xl3gGi/bMUyA3p4mzlQ+glfQKfxb0zgPvbctirswJlJsYqGsJliZU5vWK9obeLUjAUPGgA3GjBuv
T4a3NGqBi6fmPLRlnMnQkKF5rGsdTxj869o372PCya5zV8Y4j6GrJ1OJsYt/ptskK3aSXeOZwNwX
HF5nL8clst37mlI1taSijzKNvzfJTosq248eU4mXm16/Sd4sjHEcfVioJAU6qFPWbi89T/nL1B8E
9OWMXWTXBg+3jHdcTNSRdRpSdzUqRnVU2llpd23nBNpPX7DbhkdfwXG+bOZKVkMxjhRAAxTJfQpy
Lv8mD/fb2r4mgpiGZkro6AAwKWNYgt4NY9GijBmXl6D/ZqZHRbnfFrGmCAsR7Fhv4KtEmPMqdwzt
SjA8TartIn1QeSR+awezFMPowZRhXFgkQe7Ure4MEeAGW6tVLkr5u+OWXtbCiYUsdjRQyDDNFPRT
joRU68i2jo4p42A+ly+GJZ7Eve7kP7f3kCeQWRyRhHQcfSlH/eWqThqrRLz0dxIYvQ6LrkhDMcL2
9V/jMrLyzzDzSItNY7XZMEOzmeQxB3wWRV9BTSywhEeKEZvvat74NUev2e5D08iqIiyEzBG16JJl
QKWt4ruZlBzz4eg2m3ltCCC6tEBGR5J0Kw2h1YyjJfpeHfCKrxwFYFOvwlzj4wVonNgSR0rxMDYI
L7akSsResssDYi4+RU/zwg/FHAyO9UGymnOIJ8iI+HIEBTjF4zJB4VjawoGHy847LPr3xRUoxZqg
EtPPHKW8mP2ThNHACqM72wrO8Q8s50wxhmkiJzmuvCD3UFc8RH30uw1np0qR5ioHbvMwTzfoBy1W
JWqjDoIRqCB9V2Gkyw1zy3xtPPQwgu1S1Ofk0gL9m7dSnq4wzkIMM7HsAIrnqK3qGPL4ZY54M4G8
E2O8hRbTh3dUgCU+PWS6KyMG5HEtbq8CTT3vty8WBnA6ayUaQQAHOlX7pOcMLWyfD2Ff21VsNJLf
4OrDe40kCSZtMydMb+Yi52je9mYRFuk0iQbJkFoR/ZkKgE3DPZEprp2zrd48IcxFXhHSyYXWASJT
NiwaCsGAjPgTz9w3D0FYVFOQNkhJXMbYMsWwUqUGi+eD6p9RqOds2dqE9+KyANji+9MPO7kK2wzX
kX5Pi3bpZQLoYol2XQzWYkI5tdVrWkxQRXt7G1cfU8slUq1ZWG3U9Tq4IiG494L9dI69GAiELz3M
tbaT0ML05YXXl887OsZRFGkjVxiwyp0yvDKj20b09O7hL5fF+ISi9vUWUOaA43R6B56WPKWO70R2
74qz9wpA7/Dws3jLYnxEVOpZXPdUVr4r5Uc9PCsqryLJcRJsT5Ksz32dGgXC11Pw7O+UPRic9v1e
tYqT6uXHiDuUzFnUa9vFQj2mYY4GIw5zJy8vY/cSCMe4/MuNe33GLWTkGBYU9AgqKIt7TTkU5mEq
OL6Pt2+MtzACBCtzl+ERncwu6A1Rc+y8bZXj7RT9hMUqAAaSqEKEsD/E/drXid2G6XVW1ZwIbPVR
uzDY1/TmQo4fpWBijjv47lN9ioAVLNi6Gz/T4j4/58y5M17d1kLYlAR1Xha4Wru5s6Tpp2pMVjrv
fB6T4Bqb9tL/vf59IWgQFXkShyZDMxLFtY1c46jsJd0qMVuZHXwLQxK3ZmmllcVr8t+Ok4jEeAo1
NbOhNpQMg3X+1z6ovb5Hu6JQF16pCqIbDwFHUV4hCv877vwwViAos5LrE9YanspD+HUEYLB807oT
kN2kDD3/NPik6EKdbaJaEtvGmbh84P3VPPhCkdgmJkzfaUo9zviMQ3Q9PdEsWvBYujL6DMJ9C7zd
1OYFvhwzZNuaakVLUIfC86EdFach4b1IIs6AyJoZAlxdBD4k2MJMmbnPqN8P6gwPh0L+5medVaCP
rnjcNvU1q1jKYFSmqtWhA9pL7pjdThl+pfF9k53Hltfk+noCrKIs5TA3ipB2+mj4cL4oL3kA+FDw
8p73wS6lgyEPSQHCEc0W97TPAOjgfOtfO66FfHZaN+mrqFBaGhuEu6k5Tg0HaYN+/8b6FCaRGxsV
3nkGNFA8al56SXYZgA3FPa/OylEJds5gquTSDERE1hnGDOIfTb/TWo7WrXrl5VYxF0wZ9mo40rmC
2hFtWsqqHnurtYDevhcOvHT++oI0laChTjRk9rHfhFkiNoD4dRoQI2h6ZPViedQCXh/S6vGDLUfR
FGTMYFHMjaYno2QkSGDE6stgAmx8NjnR55rv1d8ksAqA7pVZrMIxcwo1vFHAvjvOsu0XphXKN7WR
77bNlrMetgmxKOdQakbc0Bo5t/JO55ETrLYfLpdDz21xiSVRF0gtRvXx8LH1rwoaxjK7tWbNwmDX
ofxkdLYUyDi7fugbwMXhSWeW/q5VVbds26eibt3tjVvVt8UxMYogKz4o0ZUBUYDgzrFppemhLD/z
alyuhXGqbSWmddNh8zT1DsOzVXckKkcBeOtg/Clm0Hpkl6EAw3wZ+1+FuZcTjiNYvRretkplXvGq
iLrolMNmoibyxnJfqudS7a2+fto+ktWASZc0XQcTN0yUTe+Eielj1h13g55bgMN+Tl7LYP6BIqZI
L+j5cVG++R9mItf38E0uowudIaWmLMJk9fjUZYkFKj5Lin9ur27VUmUZ2CyKDLZWhTmoNArqoc7q
zOnlJz/5ERicU1p99aKF8h8BKuOuu2oo27DA/A8G3Uv0+WD28TzmB/EAZpE9kDzcUuDSp9Od+XDb
LWTSRS+8A6oRcg043wwFotiewtrqq2NcFXaOIlgY/fqrHVTpMS6EtTikJBCgHhNwRZvKSj/Bnoky
69sOMq6nHjNAb46IDaRed4z4Ku9mK+tf5uYUhofttayq3EIUo3JSFoRjRyugknhfkckyfCtQePVd
6l62TodxP0FU9mqht7lDxFuzOAwNZkdD00IVm1Rf1Kjx/m5NjIa3fqN2CQ19/JEc1F61ymHaNxLv
CufonMa4o7Itog7tPNRLlFYAnUsGjK40R6W6GrlNJ/SbN7ZQY8K5tvdVPwYOMcI5Ch6R7IJDRWE3
OMbLUQe2AVYkWRYD4wMuVjzrpkfKh4zHWMnbNsY99KTq1BGFT0dQG0vO75r+Ph9+F8EPoIp/JgR6
U2526rbMDEEX0V/iNKh4atrzhB7lJhctP8ysKudYEsevaoxXkGYygJIYbq/L+69VnN+OhXS3rdg8
JWD8QgUKcy1pIaKPQjcX630bxXs9HTwSFVYSac7cPAe6tNuWupo/XbgjFrxeqoRcbFQD2+gqXneL
pywIYeObkJwBK/ck/wSP4VlOJGsOUK3clr2+qUTUTdlUDBTm37taokokI6i0oLE38mRTtYGhwhGx
+lbX5X9kfOChR2aEVHjZYlRavFEHEXkCZ0Q/VDLZUfo8BiDcfTAmNxwOqegmxXOvHKci5Gjqqt2B
xo5gGp0O8jC+ZEgaUcpnfMNgiDbCTjvTkTNoOeMrq7u5kMI4EV2KTTFUkamTtLs4vlS8lxrv9+X3
pxWZciz3FbyHktRP0McHueZh9ay/AxZrYNzHUGICpxlx+RYvszc7khXe665//yeVH3Hh7XlLon9f
3PWzksVBNeF+nLPbFGgYIueZvm5ci/UwbmNOqqxDeY/WCPwdAqb7zEaVAGDlaFeLreyeVif4qef1
N/VCLONKQkHKesEgOKrWJkcM66MxKdWR+0ADDyYwP2XHC3FMmOFnMWa5ZmhGWH4z8pMhcpDWVi8V
DXSGCqi0FIPN3TeGFmsiDcn6UDpn+bFtn7sos5u4tM3E/YRPWshitFxqMJDSdhoeU+VBD7/MmMf6
OwGMziWhEDVZi8WYoSticrn+sv379Gw/xBKLBTAq15upMQ5IdTuzDDzL5kK0yhp0AETU9V+uhNGy
si/6KjPwhp77GznYVS2nC23dbb4dO6NWkS5PFfw3qtPiodcfisbJ9NvtzVp3AG8imNi1yFMDxSe8
z4s+sqekfSiJfr8tYvU8UAAFZJIiyxLb/ZiUHckGmnIaMaDcku+oJVvgONV5VfB13/kmiG38aLN2
8vtAoWWU2Mk0tBBI5GeC2ZLCLwF/OJ1GNXBJMFz0CodFZADkFr+MfH7cXu/6+3rxHYyCA6NWj5oa
e6pYwr48vSJ1OsTJdne9hcHzXXqHlngv4aj9+kW/EMvovTD5VS/JtI8HwE3tt/RAAS2l1jJxrVth
hcYU2RH382fah/SFWNYI8jDAnBc8PFG/dQEAj4XE0v3f23u66gAXQhhL6OY209URlZagANNpGFp5
de6HJ72PMETEa0dZNbuFMMYmOlMwJyVCpXRuDhUw+tr4JRt/bi/oNT/5wUsthDChXw8o5xBzVmjk
uZDjcDTwvgIGt+QRoIICyiaxkVm4apH+M6wAiXpynTnf6qsG/5nd4H+yaZWFV8/iaC7yJ+/DgVhp
xzZL4DoxfSOkQETNnRQ3tvzQfildqj8F3s90FBi39vZ+rN/Y/+7HB0gpNasp3adOq3jDUwcGcd1O
DuaODq4PV7x5mG11QsXn/TrNKpb0yqSFuzbCQr9m3QHPDD8VrZEPlE1/7L9PWhaZkE7oIj9VdYSl
809/Nx+iI0KRK/VreEWp7MMdZx95S2OcjzapUzjJWJovN8cgDI5pGd/5JHYMzIxEEnHaqD7PomqD
MvNktP1u0gFZIwfHoGyvwml2fSH9ZoT5w/Z3rd4zi+NlnFNWVErS9PASqZ4CMLkvUnW6inVCJs47
9bW08GG7gc0nAQRIUlHOe3+2nYk3/tChQYn2knXXysMITAdEM17qFLZg93bihhf5RttNDqgx3Piq
xiibaCWXlAsltupIFp/CPEiKqSQCJlAyZyrM214vD3Ws3bZyyokO1y++hRxGnYspqOea9n8Nt6MX
7TPw15qu9H1A8xxkX/F0bPVCRxAKcEddkxWDcV1z2o06GZC/m5oTkc+FdDXEj6b/tK0xq5v3JoXt
gW3LMgSgBIIfgF4/NAFxai08q5nibItZ37yFZjL3F+maKJEFFJZ7r3uhTRH6tW6T+/yJjmf4tsIx
hNVlLcSxNxlYzCpTQPaulEsXgLM7zTes0edSUq4bnIITEikBr8oc0iCRsCI5HvviLWVLS1x4AMe0
xcvkAb9pj/7Uz23kvxLZR75UoaM3A0wvDE/y6ptq115FtnSkDRjoP3v8DDamhPG0f1bI5gzL0W/i
PIenG46wrJvYCR2DDn1Tuw7djkvM8R8B1ptAxswkSR+GUsWVLRMnjqwQ0dxOceJLtFOd8iWPD6Aw
d/6HW5leEB88GtEVScTUvgFK5fcejQD3WukG3Mr6/eCKrrSvMYwV0mINJehwFDS48Hh/V01cFwEs
aWooErFd++LUtqkuoSGtSA1vqMEN0HWYGskOqu5z9GbVIBaimOtRMkRf9oHu7RikvldCdV+Vk9uF
IUfM6r24EMNsok56YzIkpNoU4EdYcaee5gDzsDU60Jv2CQk6l+NXqIF9ODVdxXsHhKNggGUECokO
Hj96D9Vf61N7ILZ/TJ3Y0a/J/Xg32i2YqUUrukcPhsMjEVzf0jfR9O+LrE7eq1OARi9saWra5QBe
rvoidZ+gIpb0xQIZx5m2SZ/qIq2JAwBvVBCrmbHH2cTV2Gkhg/GWcUrksRlwgzauv+tAeEAO8+1o
j4CayndIsG+L4x0ZE/jPQ99HqCSjCI8CZemZKH5Vk+k2wjlJHoQssuqMN6ywHnIvrjkmRkB5SpbA
GIMuyVP4MDrRFR01A0OTas22DyTLzhEdtNNeeOhNq/ZgADsTGVlgGbPTTNqUtzLsbnDE5jkTzxgH
64xLXYNpUiCcbaWa/sESFqIYS0hI0TfRhCXWXWWF3WPHu8NXvdVCAKPvepG2ZSoB+jEIzn521wSA
AG0vbcB5s62a1UIMo/DllEQ18IMxoFpcQAlqtSHY7nLB3lZCqmRbu8WofNH7g5JMWMyQ/o5MOxAS
JOqzPVAz7BkNTunnUs6LZTFab0y+LgYx7BioB4oHIILSMkCe843SwQT2ONq+O/KGzHnax0QnXRAK
lUTTwqTLrQTklTAzOaV9oruw4vFUcHaUnaqTEyHRmgE7KvRWp1wA61v7iZtOxzC4bYXoU9qOCwPg
z+ivYlmmxXFKJaIjGI/z6ioCkDUaYNxtFXltLP2oI28yGIUvcjGcSYJIBIjIx2wfHHWPsokYTveT
crrlx/CWkqYIB16ie93S3gQzJqADDMToiBA7gQFuIhcTGpMiunVae9srXHUZJtBiZeAUgVedkYMm
DoC3GOiJyxTVIuN5inkDo+sJh4UIxs66CKZc69hD40zpkZvvxk1i+/fYNwtjLdrN9oJWfcdCGmNk
miKoARqfkJscrnr/MdZKjPhycHVWr6+FDMaoIpAuz52Iy3LUDFcjxKrb51Hd+9pp7s9SnDiR9vg3
q/pQW6ymqDOVIS6cyFdvxSK1JH381om8Xr9tbfgA2Uo6X1R0BY63TR60EWy0nBb/Va3+d+PQrvg+
XiqKaVDK18Ih+Rlnt4Uc2kN/I5qcYti6DqiI4YGBrAHV672YqBlaA+qeOXNaWE16bc6jnQp320ey
imapA7jjHymMXo8iegJ6GZpG8x+0ghgcyz0dHf0fsCFWXyYLWYxWD2JdZIOQFo7/SHaCFdrBrX7d
B1bxUzkqgJKOJHd7dWtbCDo01JF1BNYaWzCvY0FO9Rl+QW+PUXnK02NYcrIpa8rwJuLDMN2smE3Q
z0hEtupTSc55dtCic5v+2F7IqvtZimHivhID69pMHYJ4FL6WIMXGCLarXswd7bzTf3Gk0V9jL4yl
NEbDm6o3/CyANP8MgFh0gg/fOnCYU2bAkccaveaGlrKYB12XlRE6U1Dsr6VTLV2jS9vS1KtQeQrG
ozTqVj7y0rnbWoHkynvDAuyaqhkDfdsJx0K4y9TTNHK0YrWQjQsdENQaAVwnm8UdYqWqkU/BjfQS
XIs7ihGqnTBrcpA7K70qQSMB7BD01nMUfs31LcUyS5NLNBw0E2pJGJ9+SbXiMJfKnqMca1ZsKATF
ZUB8ESCov98+UdXLyaTpw7EYCyvVhYNG8kMcqp7c5G4niDuhq1wxL2Wr14Sd3qCAH2Jk0iiftr9k
dbH/fojCYrBiTDYxkwzv1rS4nZMv+fCw/fvrRrcQwPhGWZqAIeKr6N0s0bupe5TwDax9qKLvxt3/
QMvJWxDjH/s27eLUxDjr6PWO5OReYfegCUxf33bo6r7waLJXLWGxQCYEkIxSKOUC/RyRfx+k14pc
WFXIM3DOqthuhAL0NySm9bEMnRTSozpy1IB3TOzk4CzlwazH2DaaSUxjPIhHizwMEWpP1UU4fCZd
8qb/yuvnLNIlgd53TVIhAwXEKy0FFGb5q9U/AxqxFMIY2Vj5hCj+hKR59UiUG93k1WG5u0aPbbEM
LcyDwBRhPT2UDTDWtn/QrntwYOZucOHCvm47DXQgv5dWmW0tgPIjwZRsNNuUCAmwLhiZsoIbBVPH
gsN7enBU+9VBL5eXhU2UGthAEYA1ki9Y9YT3Indy5VV7P1yVbyb0mrBZyFGDSK9rE32vWmM+igHg
FWfZUcf4SxekbqmVnh9WniBN+0HkkXWvvYqXOsK4C7kYpL6T0ImYG8Z3JU8dEgluFU+WMNXeFPCa
s1YjncVKGWfRCboBNkLYcegnVkgyS5e+1eRLw2tj4fgLtiInCAEpdSScHDF9kqSzyPv91cT8Yt/Y
2cCKxCq6cHBJ0ontyvouu8qeHAbgntP5tnvzwBs7Xg2ylxKZeGoou0xuae5TjVUEbGYYAMtEevbr
KbSTyhSdYegm26gGxUsaKbWaYkD7m2jKn2hoXn4H41XQCVElk06jEuVKiM9RCoapn9uXJsfu2HxG
lih9RApk72TQP5jNPg4I2ug5T1eeEMabKOIwqGJNhdQRqMArK1MxNBZo1vZaOBrPTni2kS/ndYSL
ZapqJ+kKyzQcpdEtbfr6d4KYQGMOjWIYUpiW0l/VneUboTeP3+aKN/m0mglaKgDjMgxxnltZQ/Uy
PzVPwMxQTqkH5IKryhG91gURsY0EgIWC2JHnj9cj4jf3ITPuo0BbV6Eb2EzyPXkiIIIYD+hxsHy0
OoHNNH72f77yQXziEb1YMDtYWqZKJRM4KzQSGG4SgmhZa7xMnt3tA+RZODtfmHRTIQbNEDvNMT1R
PgDjD0dra4cudytXn0xvW8mOmYoa6nuqDGHyjl7diE+nneAWdxSzMjn1oNDM7n0XMXfhAQCq562V
YxYK40Umc6yMIcWVN9hARkTXWOzUaD0CNtzvLygQnABk5AjgXS2c7U3myWUilqYbq6z3oUFdNVmK
oMORPsZNbk28PBUvNlIY/yJNGer8yAG/IjCiZuu1tBn4D4hxeNYe/m5ddN2LEKILG4VEdOoIZBwX
Mma3pFOvKjLv00Dm8tZyAjGFcTXx2AdjrOJ2BUnEQbVTb7xKbPmVvqTeBQ4vlfDKo/UxPjJVggk4
USUqI08TEjnOGshTLn943oL6WkfmFFV+m+JCa3bm6ef6ud+ZB7WxR2KNL6pHe8YKyf7kRfz2NYz/
q+dWCtUCF2APIK5hlxyNQ0MrF269m3jq+h/O9k0Y4/G6wRSJkSLC/tdOPNMGHFLoCE+9G9g0fRNb
ojX8aAjHVNZDw39Fs80V7axUkzTjghz95yT+upMB2VcJPzqNkwqlhrBxumxTRd5qRhPRseDZnJ3e
Vzy8WnBFcrPv66b/th4mgJphH0Xo494aMReAZ/h3iq+ZOwGYiyiKxXTqLmBAUQNOALDu1lUZ/HAq
OpJFkTlCTKGI4GRBqig9tIfi1nd+/kn512f1btsJUOf1YSffJLGv5LoDoymhY/25dBcmh5rb7rx6
VG8CXg114WVEsxkw94M++tGbcGXgkXzqdphdCgpgPwERxCazYzo8vpb1YHshlnFuRoExs4iiPtH8
ctRYgjXcYUwltAR0pIARqgWfKvpDuSfH2c/Xvr/FcgVUDDF/PaI4bvUOzTUnmjONuwgVcgpgU/+e
pSte9o2nLjLrXiKzT0Pa0xRiclSLFQBrUaK/yOm19LuuqJktVardFfFVA9wmkJTzqom8Q2b0teoU
ydfp2J0siYda/KWXkQ0IXHdbV9fvx7dDZaOqWi+GuAHPOl5Qgzs+AH3grLvKsbkpd90Vr82YsyY2
tIpAiTuYEXxZA0SlybgpSOtKFcf81p31YkmMh6kSzEp3PeyvcSd3uJv3+jVtg1M1OwWRN2DpnRSj
szvfVSWXt8JV77aQzQRUMTRErTVMIvjpfooVSxK/ZYoVmLzeKZ4cajMLmwDifji3M7yZ7Lu6Mtud
8VKJsaUQXvaKu5v0TBeS0FNcJQWG+JzKnT3ZrXbl1eANj/4v3wMaODqZph/aL3UXH3kILKsNMsZi
Lxl/UwTjVKDGSM8x7gHanX7TrkJPvlGtmM400Be+H6DYDWLqHccqaKvwhgtnQ6tKlqeRGA0a/vC6
oZT2jVcdVDRs8cIY6ka2BDFuRjUwfwoODjSFojKYd+KVkpzkfh/F821a/i55V8e6KyVgFlN0Q1LY
iRxBnFsfGLnoEY+k7zn+ZYldxSmYrKvmmwzGBLpKnCKQeCHfKZ4nxbDDIraI6JTxZ9AcDeDZ/LMY
xgZIg7m8gTbUGpjAu24wwWBVlaTsSl/De3hbI9Y915ssxgqCUCsDiWayZv3H4KduYh6aitcAxNs5
RuHRxxT24TDhdNRb4ptOkJy66SmbEmd7MetyTLTwgUjDRKvne5NOKzkL+kJEnU4jP3r9RQW6UauO
FxLLHENa1TeUllQimyZRWX2T46lJJdrjNo5o0C0vRH/YXspqdAzeadSEVR1DZswtGQO73I9LCPBF
cPvI8OyzVQfnavzVAHJuW9bqYt5ksQAjY2NERKc4in79WDQHnYcBvn4XvwlgcWDm0R/lYUKApe6C
feIWZ1Ja5plO34RH41r6tb2cVZVeSGPq0GnV6XprovgXVXDtKbE0YjhzaHISlauwKcZCDnMdK74k
BLpAM2KdFT5Qd+o7/olc9J20k73MifijMPQnP3jVhUjGBRmT6MfgJacbSYEBY68oPOOkg8wQrTAY
q+Ld+qtefCGPas7ijiwmo+8Gw0Rg0aseCZtrIpNDOepnyZ9AWTldKQp5+rvTYxxS28RNKeTQlVp/
nBuM4MVWzqOZ5ig86yfiptWnaISGdP41EQ6Swsno8baNGvdi20otUXvkFFAemHNUOu6y6DEn302M
4wyFJXccfV+PJxanxNy1QtBVdRPg2dS4g0uTXRHApUc7BISielGO1YNs5TYw8YrZ+czgzNIGGDel
krqOQ9rqHrSYxeh3UfDLV36FMgcHgWPSbK4gCgTQqCooTpjCMYl/TvW50Tgi1l+Bb7vI5gkKhfit
SpdSTGCvytxih8H+L8EptQRQZOR2c8XHFOSti3EhLbjBQekNLz/XB4PcKPKtIHF0ked8NcZnxGWS
NKRDRN24Iyr2KMF905DUolTA4Pb79lfWy44I1FIkp8UAVSRmsi9JYc+TdullXtWDqtWGH2ShW0g0
jjEhQ4aBe3FvaLWdNf0BLbA7aQ53mIm400nxOGvq1+3V8SxNYwKMpApCWWw7mpuTPAVEWeUPDWNI
f7CU/0xX1c60nwdOlMZbL+NQhiQLslQJkOM59afs2F4hGLwGmBAnEOCpI+NI8qYi4D1FD3M9j1bS
i5YiPZjCy/Ym0m/9eHaYwlExOi+hafC9c5TDvNCaDnZWgSo46DwEOKV2BXguq9N4M2PrC3qTxSzI
aIxZEyQ4+hC5DfXS5i9G9eXvlsN4wEAxiJnROW4pB9iTJvg5aIU1kKIDpMvt8nZ4DJOSty763cwe
KrqIWTEVbMui9JrkWVwwCDrntA0UPB2n2iqLr0kl2pV5kY1jmbhRy5sikVfijnfymH0s0lFqArMB
v5Qb3kR7+JJzfyXtQ9rhp9jaWd/VqMiVj7ENHGbQs1c/BG97m9fyVstPYAudtTlgbEbHJ4CcFCaA
p+SJzpHL+4GLTbdibe9EMdYm+j1a4VMdjLxabAH5wCLDrZYeasNrUWTpKw9s1ZzVcQ6UzcpFcjyq
dSWhbftgHLvd/CMqbCWw/IfBE47yXvsmfEP0AOzU7or3UufuLKPBiR/OM9Dehtf0JyVEm/cl6I5p
JyUv9bEG4rvcWjYrJwfpPBgZZInH4E7x5CNCEju+R51wuqFtPYCHvcaEBuYAQQzz+xOIy++kMy+D
UAuIkQWgklZIfqyT/qAAsGX7JKn3YiwTcFAKICHBuo7+Q2ZWOypIEA2yOTpadZtkoxUJo6ujoGKU
HL+zoqTvBDFrKYPCbBK8EgGHjDfV0XQHDzWpHe9KeO002VoQE6Lk01RGoY4edfU8AnYZpZO9/Bg7
Vm/FtWU1DmUxTR5y1zyQR4EbX67V5t4tk4leiqHLSKJgP8MDIKX/BDC+Q+fmfryikHjyr/Fo3uIt
aamt1ezNm9F97Td2ts915cnw7jvo3xceNyTpHGu9jg8I7+bokk77v/t9epMtfr8IKkHGs2R0svSY
q1+z5Hb791du3Xffz9y6hTipigGaRYCIvkg9chaAWFfRz7wj8vO2pLWA850oxn22QZI2KSrwODKK
fDju+yMd/BOBexF4XO+1cjW9k8ZeTWYspLIBaR08ioxRYt0NDoMzv2oBry2bZ92Mq2zroRtkEcIU
+cnUzyJqU4lxLLit2dR4N4yOrbR1fRglqQ45lWgeMJFgBW16I8S4cYVvdZtYvtg5XdMeaqXaY6D0
sH2CnFWy0UWeTKkYUNdSandSfSTKddF+lSIeHCdPDONZNHMehkaFysfaj0TcJ3Vm57Ob8x5AKzHg
UkFe0RIWljWlUWuoXQ3Lyq+67EsIYkBieNs7xnHG7Dx7htJvMuNKAE6fdl1k/knxZRDwgLBSPsg1
MInr6bHIubPEHKfEdqwObQ6AUaGidwA5DyANpn0u8mB1YHX0reZecHgGwNtMeqaLzex6sxWNCZvZ
BLdSvk+7OzP//6fZ350X4z5qXcxlOYda5JFxADmxM2iCm02VLRQdR9F5q2F8Rx2bgCMz/NHRq1tJ
+Z5EjhnxUIBWIrt3y2FcRu6DowShHT0jJO8bK3KjfXRM7PSlDizqqbSn0s5BcNEqlny3rZY8V8z2
qYpNIxt9gwX+4fxsbCHAxZ1a3emV9JMTkqw9j5drZbtWlW4OxEkoIa628oN+Xx9yL/gO3O8vqtMU
luo1lwgqmVx8l7NQzkm+PmAWeukHg9qYZkEXOnuKpz5TJhjV0m4zQFjIVuSkv3m5UZ5IJjJRgUei
zRG8JEHXtq85Uh05BW8Aci3J/G5LmbhjqCZQekUwOD1Bm/YrflV2rvfjrXxJoDzoRWq5MR/HMbNt
GF3ZaUlmQmV1+Xdp7qfGtNrqZ1Tzpui56sl4kyRKYkMaoJ40cUlTU0j2RrvWLa/R5+VFP7aVhGOJ
bLtFJRma1I+4VIEuYxv6SQGeXh9famMfGrGtyTwuYZ6CMN4lCGopLkZs45Tej9pu7J9LHq0m76QY
50JEH5gYIjawrved6cbdS1nsGpGzcZxrhn20/R9p17Ukt44sv4gR9CReaduOd9ILYyQd0XvPr7+J
0a6agngae6XniegagIWqQiErs15UTehlfXJKs0d+Fk+pxNOh53wbFkBRZAIhSo3yNIodLc4sov8T
LW5CwBVR7UJeMcz5Miw4NRbndDIKAZ4wPaNxOHeHROPEQs6XYQGomqAYWlMhOkThu4RCjVROA0io
gemL617NWwsTICpDCGdMkKJYi105ycAq7fZQQfg7I/SfWIVXtQ9HKUzhAWqd2XP+JZxeo4aXrHhb
xkSDPtMkfVhwPmW/3I226avu8iW1W2dA+qDjvtU5OfBIQ7ZaWwiwaKaBhBa9OvZDSX1n6lVMS+3G
Ct+BNz2odm2HLrHzU38edpQ360M8wgkdxaWyg39WU13+A+YLFmgfzk2I/2Amy00mLr6U5vtF5M03
bdaomgh+FINOa+tMODK6TI0rAkfJ0DCQdqlPGwYyt8WzxT6mais7TEwaVGEMEwV2RgxP74D3PhZH
ZMjZg5rRMfGbP3oVXVtk2TBSuaoMuSx+VDkUaz7tmuOACcjBL2xev3c7aV3WZzCNl2xe+nAqUeQs
oUPhwkCWvwZe9tKeRJCR8oD0m8d7ZU3+9eR1VZsspkgLm+G5D7+XWmQNf3ZDujggc7rrVk/CEeQf
zhxIrROOGYR61Gaw44Rk7vVAsp1KLqaYM95Amj0QK1rcC++9/NLyOKp4v89cHioDYnItzfFB8a1L
PAKRh+sL2A5SlwUwp4hUgiqJKVJHOmm3ZRJa/VJ/bQHsrYRxf93UtqetQhNzkqQFHRsjRnZP9pKn
2soRHMA2eaZ+HT7WnHfCzZ27OJrEGGvzZYTAYYI8Auln+X4SdpzVcAyw0DO9mTIt6pERRTR9JUu4
nTHTRh6E5xkKvyCEig4Lr8PAOTwK87EWgInTIkbamoLGrY3CBp7HxnSGf31pvJUxWzeARwsM4zij
9XwO5FNS8jIjvUr81g66fBsWP2OCgDg0QxgQOjuhJMiW0VnaTf6GUvkhOKYeDyVMj8k1g0yME5Sm
bSeaFMtQPJlTeaOn8w1YkcHWPvqAoXM2cOvtfR3BVSbKxYSMi1LhQ1FYIkLqo/opf3Prk+JWkHwM
v4Qel9tx8yCv9pS5voVCogVLQ33ja/tC7x7hfewrN4pP/OVAxQkoo3XDe8j9OEbXdpb60qqSyoTO
bHva9EoxMg8a1/RGtfH8jwEXcGc6PfqWywP5vNjRMTrIs3PdUXm5mRVCInmjZURFMz86dW/6IXcx
52F3B/J5dMAc6PLcaDuCrTaZCfepCLKjQMkngLBRO9pgbnFBPudNbgEqFYUTLzmnnR3jKZe2rsYa
W2sq4b6oQSdZBydDjzlvdZzTrjJBRegmbQCBDM5GbNijfqu3vMGA7TeX1bYxAUUlgzl2GkxkoFrX
zwOYOejcXB+CEDTzTKf1KH5D3vWvyh4jslydY/r7V5yUhdtkqqrUogn7g0eVZ1Nf8aMd/22J5x4s
5EYQQFEU0GPfuv33bi/tUIJ803zJBRudU/MSECeKslJJcb4URdTBWn+YvOyO9koFO/CKF8WmYD1e
5cbxExZ3M+dxn3QhMA5tdJ5qP6g47s77ffr3VSSpI7PKxAFnOdM/S7IvKP9/fq91TGYxNqMkCsqs
4PdT4ZEO+QnpXcTTjuUF/t8ANUYWkaRBomkx0gBADciKAyf6oiIS0tfMcSdUUF2/HgV5G8fUiJE4
BEQvaEm93MbRYQz/cuOYAKGJYylOC/wsC4+m8pppXjPw1HC3RpV/+TpMiFBmI5z7gKYvTJst+/bZ
dDQX2nmqJdnCgfqz6Wa+LHL2jhNjdeZ5u8XgTq7EcIpAVfZyPO2HZTzlPZf/gP7OlQikMwWIKMrp
Is7/iUBUPU3yBV/+H+YUeLFWZ0qPUA/1JDdgSTwA0nVSjj+mhQU7+t65ohfapYfuMVj7KXV2b5uc
DeVUWixp6VwNY9xHqIpJVFhtnVlG2Vlm/RTHfsJlleIZY0JGVmVF1IrUaSQpsoGSdgFowVh0qbrx
Qh4qiScAykkkOnWnVYxCbM+nvv3YXPrq0YC1TXZSjwcr4ZxoloYu0WehLlXVdFId0lKLcKeEPFqK
7beNS07WmagxTakY9SqaDJS3V3lTZzc4gCHGVZ/odKceWxWEHrzUIw6vccNZnUHz2moTDaWNxVbA
mSug5qBLsRXoPCg751gbjGOYSxX1vYKQGHwGYe+utbPb1i/tFNoCk5u+iaBX5wFLeMnfYHyjL9Af
bwc4I8WlEmgZRI58VzuCD0h7aPHOGW+FbCWKgUN9qbCJFTrlmAGu7suSk5B5LmIwLlIug6iDQ4Ku
SPL6G6gyPJp78zTZwMh40IbwGxuhxOZeZXhrYxKOiSFNkYwAVfUHkLg3e7ABOHHqFsDDeHScrPlc
uDGA6E/X8yjPLJOCSgG0aWKXAQxh7AvhaRne04GTSnkXFpPJNwaYC+PeFH5g05I7yZF2wb446shy
/W31/Jc1G0sS3yWBQYiGaJxG+7rddQPHRbaPsgLVR6h5aBDE+fUop2EA7VYgbJ06mJ5BBuP1Ue5d
/yqbJqCNCAQayHcgafGriYnoIknB1enMEUQtjySOOB2w7W+yssAcpaXNAkMtsEnS4+DItm7jm3xS
zuBetJfn0OFeIjeTyMoec6ww8JItaoFLpJ5atHcNIjPRTnfZ7bALn6nu3vAO5bjxROcmQy7igbtc
5nRpYyWPkhmMYNWlVCK5O+2Mh2qnWnRwMr7lDdnT3fut8lmtljlVehOZQz5itVOkWoa5a9Rboett
MKFxvuPm8b0YYjFGSSCUWRYioQ3iHUKjtXQPi8Lrd2wBPkHB+NMdWSwRqfI0qRLExM4p3nS/bi1t
R7z4IN0APgh2XSjVJG73ArDpUX6IuRRrW9xnsG9gTA8sl6apMoVkumRpEEwp7Fdnw/THhBbLZmVV
7V1uN8BciMrz9QO4/QEvFpmCMlekWqs6HTXBdKtWuUXKb93g/AmtxS8LY0KJkcyCFBYaiCWSc6nd
yOo/Stz9kYtclsKUBeq4pKbSI2nGwp1AvGR4VkwO2mcb4LD6QEy8Co261tpJNj+QG/2LiuOFXth3
w1YOml355g3h9AG2/f6yKCZ8jYqqdnULj4iEzDIBS5mlu4BHjPzBIfb7Mb5YYYLWUE2VEGXwAuE4
2/U7dMe84I4CaNsbOlpUvPaeivbt9AI1jXO/S3YY4OOHTupr1/4LNnblSSlELXoQyi2ax1aDeiS1
OzfatbcCd+R7O/NclsxELox2l+qo4QVBMko7SZ6ShZfb6L97ZTlsX0qIakFIKMpHIIe6OKj1Z9m8
TVMPg206j0KTsxq2NzVXpAmrMcYzn3oaJGiO8Rx/89sYkoi4pIiGzCbqSG4CJYYGNcVumD7xgn1U
uYNtWuXTAPyLyQGiUYf7be8u5lhsVhrklRZEuIp16rcyetLyb83yea6gSP1yPf5tnq+VITb+LarQ
txiZdpY0SqxQS2QbdfGDImi8x77t5LIyxcRAoY/0sumQK+mdTLdxrJ7Es4RHJWJH7xIEBVOv341f
JrCN8ft7W3MTqrayzkbHslSzWEZtqvoTHcraAVeHKyCUqFDk/92eMkFSrbo+FkoEYhHbCnRHH/hz
z6MC2Excq/UwgTFMMNyrh4CaQe3akjQ/7CNnmg99wWmg8xyECY1lUc7qlKMkqKd3VZttGQ+aSuJc
37Ht6+VqNUzoU+aglfoFoU++H934iAbsSfGp/Mfg82Gx2+24lTUm9ulEGuRQhieKh/lhttN3+qoT
HkyHshYaqFtvqAtGvHs7dfArh5pFZhmDmbUzbV5lpwLvgkBbTtb4qXUkcJYVqSU45OnvtpUFao1S
vkRCi4X2INaDdpDsLjvhneoX1Z/EI+8+xnEVFqglJGO7mAGumGrwKOp3TfUiKzzRp+0C//LtWATQ
VJhhlLcmAjEeqdoHA9LaxNZvCwwi4VXa5Y3IbpekK3tM3JBjoSnTCP6/dAdB/prKXlN8WsrYmSBn
b57D+TUdeMX+9hzNyigTQTLJNMaqhlHU4bIlOSlk1zIvfc8f6Ntn/Bz6BiDjA4gLsl0zW9qhcFMv
euaPPNPVXXNZJsqUSzi1eYZQZpj7Rn430q/XPZTnMkx0wWSXVgkmfh+yJPrsp8JnlQcf5ARKFlaQ
h2UtmCEyHDTlLLX9FHcHNT+nBadQ5e0UE1MWeQgKoNPxNFsew+RYRPvrO7UNfbv4BAsrSEA+EhfU
ERtv8MKb+WD6wQECy61tYEBcslVHt4ob2gPP94C+eYHN66pyPhZ7O0PHrJbKAim0RP9ggDhY5o95
zUmenH1kwQX1sGjxUCOIaGHvZqC7HoyGU1z9SwxBYpSg1aChuwOvX/VozUCptFxFtfgDaJ+6qW4T
QBdpIIb2DnF4/DDbi7oYZNxcalKBgNYQTZGpwTSSaOuK8Uf+dzHBZNAgVIcWqiFoCs+CpcrfZB55
xPbdz7hYYDyc4sugS4Ecvdz+EFupz1XpIAqCx1Q4RIcUKlq8SLjtcj9tsh1FeZq1XqSvcyKqnGZO
LEG6H/TX60dr+13zsjK2kZhXwZhrIvaOJmagPCDQO2DaQ3XQ0zl0fuFXDrcYoJ/898h6WRlTeBfR
KCqQR0TH90V6nO0R76npvSlY0sMP5T3xjVIoJgeNJ322vaUGAaTZMBXCxhESK3Wt5IvpiPQBcsht
M5itRPau7+m2x/+0wj49ThgWK6NFRtlo6PtUw4BHmrvXTXyMWf++hT9tGIxDtpjczzB4NwJxZ35v
gQKmKgCaB3oCN3wuz+FzbFM1sgGYC2Uf7cBdbBufKvT3QRBy5hU/nAWznqqQWUrmAv+MMPhj89ZK
z9dX+y9F68/Vsk5aKyRFLMMN1HymvDGZk90quwhk14pvHBorOVD8LO/1nWuVcVMz6iqpm5HWBgzq
UA4j5SY/C4iVGgSWwOZhJ6fC1ji5bovtD5e1y1ppJb0K0IM01CDRwFop12a8a/baLr2XE2tMrNox
b+kLl1FZ2bnyxyPPOO9D0r+vbOP1zhSaCB9SCs6dfggF//qHlLevAZfF0QO6MqCafaPmwAyhuFu8
+CE7VfvZ793xnUroCe7iz1/jEwoh7+P51el3eMvmHB3eGpkE2KZKXPYgaQA53m4mD8rydn2N/3Kf
u6yRSXiDmC+NOMJtsr3mpW7+HDzVTr6npCtqbvHmUf4lNV3MMckvbXQRSt3wFyrYMj1VEWCJ0652
lMOgHICVOxCncjhL3K4rLzaZ6DMtBRjFdLR0OwDL9Xd8uhu8Nbj0o/2YQDA+FX+i6L4+GKwoeUEK
Re96OKco3Cx5bXXtuxpwsMW8j0eYLnwfpLKoZxItjyiSmc5XqHeVO546zHmJnGKMevuVIE6YAJNH
owo4O4zl5jGQH8P6yehF6/q34rg7YcIJ8D1jpJvodaq42RPfSDhr4O4YEzPSsSqGWYb/Sbe9O53S
AzSWwPojOoCjoBD/u9Uw8SM0FGUsCxVvTs257J9K5f3673Mcm9W+bPIgqQUVdDXCdBPWd1CXtiCL
ZSUmD53P3TYmSkhTb5RpA0vJSfIIVOEyvBXPjva/PQ1uV1w/DyxhgkSdd23cZ9g3mlRmN7Kl1+6o
O8FjeaIEJpSZRvXJjjezxHM+Jk5kbaiXAihCMY11R8hRNDhUaFd/HywmzKM7SoK5UiccoGa4UdKd
oXCc++oBxe8z0SAThbaYOqQraTqaOJoZQM/BxDmh110BVpgwUIsC9DETuEIGDREP5JajXR2pThnq
t8+FX75e9/FtZPd/KwzYY0JCUSvQlQMpGZrR3UnK7dY3HYz+5zYofqm8N4Bkht/vE1f9Mu5aToTd
hrGtrDPxok31uMgFrJa6IsSPFi9/6U6VF2FkJIogCQcUSmkBY261ezyTe7PPg1//yx34P6cBG8BE
kXTQSC+U+BfIY/3e2uD5fMYgkaVU4DOn6gVS4l7fcu6imaJjDiDloxjY8vBmAkDPbV3ljXi4RO6k
g+p1gC2rT+keCgbHBITYlaNx4Cncf4AJN4qYd1NAq0r1s3FLp+riF/KWu/G9YIe+hmide/O+TizN
n0+5I3D/gauBFVvOBKA0GSrQFkaAhumttcSfMKlRGY+iwTtLVwMd7DARR+jjUYPgCE6sZFUUX3Rb
wLOMBQ5V7jN3RuHcga76f0BfcGIRi1JQFCUD5A2xaPCqvQRuy8jRcuhy6B+SCqWX+cq36151/aqg
gl3t12p6Voykj+hHNT9jBtXGah+V3bDD45xLPygB1xnwtRAi4GHUeGtlItY4KAs0tvC8GQaPRv3F
5NLKcD7jxwle3RNKPU8kuUKt1zjgi3togZuxMrAXGrboQe8rf8rvoKvk8lfGifgf1fbKMJ7Ck5kO
XTtxvEvG2TLBQMQFrPMi/kdTZmVlzouwMAJ0COjNctrXCMDQ1N3Da3FJkHiakbw1McFHE9qWLBpu
PFr4LpcntJGWmfNSxsspH4jD1Yp6eZaEkpYzFFGo2/UNHcZIbgNnuQFwQUZnFkJGe+Nu+hRyi8Lt
HhaGog1F02T5N+3SaZwAmJRQ3Yig1IKIQmR3kRXdChhBHN+GFypSgRGU3fXTtxXRTEM3dUMRZQlY
u18PX1NmaVoYiGhN9CB0Ozl/CJOHarq/bmXzjK/NMAHNDKuw0ySElR4k+wNSB2hf7dzWFqsdLeU8
Ub6qD9Ar5Wbh9W43gaIr62wrq1KKJB0wMIrPmr9DRBWUrP25Ey3DLU+TO/lLCaYsciJcMNuWz64N
M6GN5GASVWS0wpfIDaTHrLGFjvcmSX+DvX6tbTBRjE6NgMwQ1SkF1Ms2wPtnCt43j6HDu7dsnngi
SbJsiKoIHAXjLWpYBGE2z6h6biWv8kqfCjaVewCHINjyt9ZU5sRPWU46pUJ8Mc/6AaqZ+xBCZgFI
KGnm48Eet5LBamnsNJvZDQppih5HX0QvR1XsNjO866eAOjn7pdYmmN0z2sDIwnmYnDnfJfpiJUZr
KdptAaW0sj0vc2s32cIrJejl4ZpR9uRl8Vhki4hXhbPigTJ9H+57cIZW4Fe+vjrOBrJgodGoO6HO
kE3r5qtu/lPxHhp5zscihLoh0NuoRgyp3RJIsgMdXYrtbsZ9k9YHvHbwZn29+lzs/Bp0nhelj5G9
6RuT/KK9UoV1SpWZf6JdSy6z3lYoXttjLjS5HCjSDL5OR7+XbdWOvoGPY4cXjNvlgeKv8VCzgzw4
by5gK0StrdLPuk55gZhhxKjDLSLU7FAU3GiIbQw7cXx/s8G3tkP/j5WddIpCaZLwQjPfA7PxAmol
6Dyap2JH4frLmT9TzfUXJnwYeqZnMYG/BOfAH/3wYNjkTHwqv0gc3f0772duJu3YdU0aI3wYi3Qz
p/qNWfPeVTnhg03VfWMKxSgjfDQtrgCxYZWd4iE83hqtYOup7GpiYtcLef2DlWlEQUFiqLLB8keH
ZdvrZTkheTamChECc7QWYG/861a2SmWyssLsn64CbVULiB5qXX6KCjwKFJVnxt/jKP8mBQnnIrnp
9CtrTCQuY32ZGr3D0a6gttffjso/BhdpS8/rb5FX12VR1mllxXIMDxGI2fWObtyPWUtXuyEfatq6
N++0u4kjgLtZY5GVPSbSF1I6JHFTjGiUxy/RYC2OtsMNzu92wR19RxtepOd4L3vqn3HQrEyzuCiz
KFMZH5CGSozUzVAOj11z34PN+TtVVosf0y/X3WUz2VzWysKiJKXOJ2FErKyzXZaew/bx+u9vOsjq
95miqtWIBD1TYYBw4UGd9gk0CgyV44TUya74B4uDSg1J6o0qBKRAGK18/KRIh6p4q4Z3TZcwI+hc
X9HmAVutiInzY7iYYTHigA3kNsgPWfCkCpBaV1+WkqentHmTIbhQ4EFeJ7rMRqpGnVHodCgTG7yP
NbjKxLvliJbYveKjTMVA4rjjTZtvOoQJCSdZRZZRdGZ5g6LraRaNuB2qp6m8W0oefJhngMkmtSFA
xU+fcDvzi5PyRhkC6OQ0OYtvwKAeM5/3JMYzyEREsdbBppPhTJnlcVI/l+P36w6xmU5WO8bEQKUs
xkULiAHVK+ElzNQdkWurjYP9KKONGGbWWIDtsKpbHu510+9Xhpk4tURlnpF8QVkvzE+NcqcukhPk
tVcIsl0aeB8OeHSx2w55MckyVplqBTFao6Zv4M0p3mUodqzieKJ4ocAqwdt65AE3t3dXNyUIi4EB
jGXf0bp2KfUYR0A8dPv23O0ozYJ85F3fN+OU+dOMxjhJY3SLZsoz3L57K4q9OT8qEq9y49lgHEUf
M7JEMo7WlNkYV4VCKGQ4dGey9Tf5RAnapP11z9z2/MuiGAfp1YwAfo1FqR28IXzXxD/pJZHLtrEN
gboy9TyOsSSluQ+C73N5m8q8YZ7t+nNlhLn8gzF+IAHYCT6eCGTgk0En5avAJyvu/wBN3rznrawx
GYukU9rpDZaU7KeTstP3lG5O3fEBJTTQ/Za2VoaYawqpDDM0hhGOsISumXdWZaiOPETunOmcthHn
ELFBnfSZqRawBcR/uPvBi9LuRW75sgnMXLsDPQGru0kzdUA6NCaw6x/i6b2vvGKYN7UVP/bTfeD1
Dr020GlHHYyEoaOCVvj1us9vpufVrjLpZcyNWq0kOIsqq5Y47SfyqrbHoX9ueWPTnNPFDtY3YSO0
I6WUHsfSr8sY1KwqryfF8xEmZPQlZnnMEiF+tJUnYLtALRkfcrzRCK68pxKY/W3s/QnsZ/0VmbAh
x0pDugBGxTJ8VdLsLg9i+/pX4uwdm0dIMiap3qPsFIInsTkHvI3j/T4TMuYojtukwtnSUdYm+5Yn
yLHZCV3tkcFECRnctcUSYgGdI6EyK/bpbtkRjKh97Xa6ZVriKXHh5X/wAL22yoSMatDzpjNhtSja
WxKpHsh/D7m8cDpQ2x2byyFiaRUmxYiitEYMHDERQhWtSx/Khy2ekAo3O4tccWfOoWUpFYRFF8ql
pGlE+WdWjpjcMaOd1sR2EPD6eJwkzAKe+wVQi3ipcT+eu09TiKiUZqd2DDiplxNxWUqFWK/URBoR
HGjE7XF1HL123/g8AhFOfDCY+JCK+jzNGTK8WXta7U7JvVK4LRcGxTPDRIQJ5ZE2DsgfRW9j8MKq
bfVu9MRbeU8Hx9QjxZTxh8d4h4wFkkalFI89+BexiYonRhA5F/E+T9mvENoVe3xbbN1rznie5nw9
jpOwANO06RKyUFyiSl6r6CSWlRXnnJzMCVGsEmuLW18Qm9jTQU8sVfhnGjlX+81H/lW0MJlokWW9
nGp4mgXykA7R9n6cWv0DIN3OABXTwKMNQ81OgGfCEC+5K3c8SoDtXuUljph0D1b1ALBTeiDTyyTq
gdQr6AO8Z+QW+hkfgtG471n8+cbNjSWirIHtzTQlFgWkx0uqFCI2FnwEVtQcK4MTHjfHN8nFAvu6
mQzECKMUyzLP1Z7yA6kQsAh8aJofqtfiO56preIQ3EguFE8wHM3JnZvOubLOnPk2gZR00LUIluNr
ou11+ZsgPFxPz5sjousVsgc+k0fTGBAlCxD5UdGyBmhOiJZhObwQxlkOK/XQidG4NKRHt37+LBT7
ubmtQax6fT2b+eWyZR8nZeWHJIdOsAECREcZiNWYn8Xk1GU3qf5FUP8kQ68sMXVBps2GCfFZrCbC
+0bwkJoYWtMkznp4e8acbBIuLRED9KDk8Ckfdm3yECUvf7dlzNEtxxYveRo6u1Xa2mI9oaPw3PSf
o+ldaDkNV95q6N9XX2eYG7nVKbnMWL1I4UvTZFajhpxTs5nCVh+G/n1lZO7zJFAI7gWz+Kkzd7rw
LdHetOif67vGWwp1xJUVNNTmMgvgaGH+2Ci7gjxm49N1E9vX4dVKmPMfzqCx+9Hh95O73odYD96O
lQPtD88WdziHE01ZPW+iBCTDSDItBcmt8JYeutfU7t8koBGBTbvJuZxonC38rQUOXFyAkSBg4/JX
s39Swnszfbu+hTwTzO1g6mdhQtMCM6VFc5C7wpEE0WviheNynK1jh4Ax2yAVY4tY0ETvAhEsIeMN
MG3OpKziNNv6rmQyqip9Uxox1WwesBLRgsIkHinoTGxg0ffpzNc56YG3f0xsAGlXTsYRBzarP8ma
ZkV15yhhyglynBOr0P9idZbGVNPmVkavUYkfJmDnSLLvhBdZdK87A88MExgUg6hJp8PBp7j0SDcd
llz36plYRA6d66a2903RiahKMpgkGL/rl3SIpbRFO199yMTXQbqvoj9y7YsJJv+IchT0uYywXUD+
E2qPVlEeYzn9y4Uw+afL4wGvfnCAhfhT+kTCs8lV49s+PZeVME4WpsAFLxk2K29P6iHfTTvtQTur
T9r99BDdmF5Vc5/w/+U4XWwyLgdRn7lo8VaAl0Y64lX+EKt3Jkvck/v6ifJyhI707bpXbF9zyMUq
44HLnAsZyeCB5nm+1+9BMO9XewoKCv3quwoe2e9UYTSZLB5U519SycUyk64WOe7qrMf1kUK/KT17
hruVfvqYtnrkASS462QSV0JauZkihN0iKe7Axgq4N95F8IVrOdlNYe1Ey7yLyWD1Kh4TQuM5l9Oz
Uow3sVDtlwW5VA68UlgiTpzeviitPgBT7Y7FEg25SguQwwC5UKqkknkYmzq2vmB/pWRfgVV/Jb65
yx8zn0eTyfM6dpIpXzCSnyOKA18hecs+dgNnLOyvNIbLFtUcU28ELgSNE4vYySaEBsjSgyHOkSXN
zYrargqg3UjsX3duzilmZ5omiWR1KiAeTbprtrfyyGX12+zXXz4eO9Fk6kvY1AnuD9m+2+f3kQOF
ATwRZfe86ZXtx6+VJSYiSXkySbhE0J4fxTHNbu/nfvK6+PmeKjonh/iR8B5YePvHRCSTSH1NVMSG
snRV81YaOF2I7ez3MwKwE05RY7akWOB7JhGtJCkPejKeGjP5B3RV3v/bFaD5baiKitYGVLGYU5ZG
U1UbeDpHEwmk3PmNKfC65TR/Mi8qawvsPLcezqLQDSHquvnUt6mVYil4fpiOfX9TFYkltR5efzOd
86S9cZTAnwBeeVHGM6XyEWVXhUoW5WqyZEDFis2NMD+086sIUOL1zaOx8belrWwwGVdqwHkBsSXM
h4UZpHz9voOCa32vlV/kif9UuXFf/mVFjKcLQ5TUc4FrjB7cpcZjofri8JqS3RhrnHVt+Pcvlhj/
FitxbrQJp3eqoe849fbEG9raamb/YoJJr6TKgh83GEq2hfcTF8oRVnf4MdtDnIWDRtkK57/YY5Iq
qvGEhCHK/s4x7xXv3GJsVL0L9+0psGwqJsyXQud5IJNZG0lrhNJEu2ZKT3nxHjTnmEcrt9USwrJw
doFD0XSd7SZ2kdD3KugBUSuoh/4mc/J/yrdyP/gpRiKernv7tldcbDGhollCFAsDZqbn2uvEc6zz
5hO2HfynATblSppBxDlEWMXEGSVHxby5V9+AzLmgYMrIql4Wd7hXX4PQ+hM47Hoj2cwbA+EWBhr4
S/vD4rU3klWCcSUArkGzMzxo83gLtn3jslTmRmAGRZg1agJ2w/gZSbjviZWMnCzC+V5sDiaKqslJ
CESlEB7V+qzycCdbHddf9oz+A6sQqwWBLgJASR+w6WhT4Q0UkUdVYfWTajXvjUXxE/qD7My7zBY4
Dd9/CSGXPWSiVNkGUWFIqGKi/eDQmYv4PrfnuwlSbR1C8Z8oPfyyXCZkhUvcKYGOq69GzkK5C+KH
vzpfhAlRczXKWkPjxRwtB9VIH6du8K+b4LkdE5JiswLPj07buulrDLlgaCBKb9dN8LyOiRJFWwl6
meD+oKdkj5u1F2syL1DQvPp73v3vlzfYxwQ8YNRjGDd08ix6krzIrn31E+Uck1z9NfN52PXruwa1
tl/9PG7Ro+w6fHhdze1seYQysSXq367v279kqMuimJCQirGmVw3cWfWBqbIBjkdW1DDzDWYKOmaM
WvZzqEHA6rpdzik22EljcyjHTu1hN/hMRVOic7IvdUsFxpVOKXZQTz1Ux2mHybeTuZt3PGGYjVoX
p8oA+FqWiSZqjL+YZZiN5oj6PTMiuy9uifAJb8xWSXjF2r/kyp+WWFhUGdeF0RFYokPNUDe3pJ26
p0KSFfcFeOtWsl4VqzgSJ5kox/TyqlmTYqsHyalt8245qk/Dd8kWT+pRcLhaktt+elkg40HoYqVG
ZGhY4GPyFEC81S1t0ymJJfmDq3udX/khHies6w7Es8oUwSNYVEINfIBOnr2OyXEqjzNPUYJngkk0
EVFEtZoz1KPtK07EHJ7kYn99Fdth67J39F9Y5bJEF9o+ivESkc+lu2SLr4eCc90Ex9NZXRFTUqHP
EoZAdS97NX/sxtxSUotHnbNdRF0WwmSRhkhtDb5wnKfwKCkPA8Yrx/My6k41cbaM91WYZCLOpNCV
Bu6mBOdZeNDHY51zkgnPBBMcdEkWlDzGMTI1iJXUn8X6PjJ4VwOOERb2BEr5gPQFrsDjbIPNUkYl
EeH5BiVZ9GWyowcRcpL8sU2eVSapDGZQx0mE3ZMG4k0x0HD3VccdMtzOlD+9gUVEkUav61oF0p/G
vHRXY+DdsO8grvAhhfhnifJijQkFQhYmWjiq8Aj5u9FHlmbeiCLvBWKrP7qOrSwOKk/lfhlKnKPB
S+50O8Osre5Aq5qSJYfcmyMnMLAoqBFDYwseqtFHSL7JvT8lX69HBV5aYrFPRdKOcSrk9GYKYv8b
afcDTa0f+TOnm7FBliTDlEVFgbTsr0FOVyUtz+lcSSNGVlZ2dm/GVi99qaCfAB0MzsJoumGrNExH
yLqoEFM0Pxa+CqmhiRZuEaKwiF8AFvr4TuInjSpvQf2Kyxeytba1NSb5TWkgj0WLIq11hdv2Bnhk
rztOoCLIjilgrjT9gWXhG+8GTiPQtUUyLh+iaItyEFr8qNogLQZaaLfjFhRbXrhaHYvHQJezHmUl
GOh9UZEVK4q4LdutULE2wQSkQNH6LCpT+mo5uupLHiJWQM3LKW4UN7+NDrz3yi06Am1tkPliBEpp
XTkgq6v+jNNrV14NZhlA7x8GV7PBo2cpH52ZDKRHGifob+XitW3ms7WSlOhFkqDRng5OofTnPESf
WDEfw6xyOedgK9KvbdFvuzoHVdH8p29CO9TSLSVHhGjD2Xwq8IQEqJeb/MON+xy3/CBwXtnMy6rP
pQDzqDqGy1VM6IHuwU4eU9uwDb+YLVoPJm5hK3f9jttro55y5UzIzEU5JYNet+AsRfM/vyk8vBGe
dXxLeTdC9O765vLOBVPtpKVkyLCHqxmwFubNrHJQMLzfZ2qcKtNJJRJktGaSVKttWkyZm4PAWQX9
lWsbxpQ5QMAUjUrpAZVYtKZlsnDxn9RbPMiJcuPmKcfcZudk5ZEsmqNcjH4IW9hL9kpsofzY0YEX
ABOsGJQtlc1Ti9hM2WuDTGwRprDsxhmfKTtRfclg/0G2aIMVFHhsnk9sDTysAwsL8dAio5YwaEAD
CyXrj4GtDE7Qg7NpoyCiU/Wu5pqgrmrOmmBFfnrLe8PluA2LAOni/yPtupYjt5XoF7GKIMH0yjRJ
YTXSrrz7wvIm5pz59fdAa1sciB5ca8su+0FV0wTQ6G50OGfQjbZBKifvzs34jWYPv6X2KmdS4p4C
nEtDXJylNw1Ye0Vg3sIDYzZtZT/aWGmqVEOtYXSCB5aJZZsYPZcHxZW/inZr87W8Vg/OYKhSPYRN
CNfDMPOb70rpxCgZ0u+4cTfAV/sYpk5uCgvtgoiBH2IzsyHVw5pJBd9iUdZOjeL34BEDvBiNe/3A
NmXpBPOiqkEsYnAXoDMTTa11ZMXUKPy2jIonVfnNiDGcZbCcWkoERbdNl7MSx5mtKVCaVB8tTHIk
pV13ze2ohyBPIQLXtqnmKzGc3SoNY5gAAYX611IcmrLyzHIWtG5u26pXGXy7eVEtedEM8GQNMBFZ
khnDjSlazZMzyvAgVZfP109q0xav5HEn1WroAadAFHTbIffqAKWOsD7EpPFo0jtSE9yNZSTIZwpO
i286NzMzsELW7FQqn+eitxv5Xq6ery9LJIMLeBIVWLDSAgQHfQ4mb5xy9JuDw8cbY1oKlrOZUVQs
4ALIbFSZ8uVrObImzGPjQZ0cYhDSE1vJ7ODI0IPDH9OxeWHIBpol2AAKLzqKSjlbKwXakwWsdxSM
NJNTSoClkyjMYyjM9NigV8R8DpZv1zdzI1cLiiUTfIjoZjcs/e2jMMTC9QATtvfxHRvFaW+lMyMP
ZDRBlaf4uRt5ooD57cIuhXJWsiiLcJYsOJV23kfjbqi+Zf8dFf1SBBdOtUOTw25MAH6mqd2FfyTV
n4Kde2syLiVwlqkDPcrULVaLx7sJlUiP1jk7dfDGyf6Fz3QXChT/baR/KZBTh9qSiamr2DWjA33H
OQLkGCz9LMxKCE6Ht1PBMAdlt2SYPLvvZ9CmAtLQr0608L/1LmsZSr6Yd6kIOHgDFeNidXzzoopg
UdaHFC8LzOGUZ7Nyog/UKY/5MXEtb3ow7erPGczTNio9u+tHub1gTaPomySmzD9Ju0XvmkXLe9cs
vqdZbrfhLusFfmz78EzLABgXA+Ri37AKQ7KB6E3cBVhe9NCHGMadbnv5IbK860v5l/v8KofTypDI
5ZSNkAPuEoQgbCKm+hp8AENy4+k3ORr9Yn8s3WYUReJvvQ07v1fBnHZSdWlSYqJTl+6Cxi4/1XfV
DSNBzXzLG2bgUkoPIPSxp8mudiJDuZF5uhDO19uTKZS1rjNhxTKHIT4Yd+FN83PxciBYiKbeN6aO
IMxS0GOrahY1+GlnqidKCX6OFitV0caX75SDedBvpNvZLd1xnwEo73D9VDeV51Xim7zuKE/SwGBG
0XGUVZ3TgSB3/GkaoqznRohysTQ+uGsKKGmbyx1ST6S0Geckax1YnPbASGTHk7Bkx2KQy/fipUAu
c4LOvXAqDeylvKPMiHohmiIrVLxdE68bdVeD1RsmRz4FnnJX3GYfRV8gOk2eRbwwwVBjSLj8jG6b
Apavey5vWVgWf2jwgKyJkOlh09ysTpN78oTjUJs0KTtXoudRfaSAKDMfrivMxjvkcl85c6NOeTbL
vdTimRo95bpdYqqSDTa2/nLUjjryYbtR2FbArvi1w+Tc+igZQT++oP5iKLX9K4PY7ETmetPxrvaP
c+2dhOd3F8DSaJOyn9BNo+SikSGRCM6KLrTtq0HL4O/SU8pAmkxbcEBMsa/tFWcumyIP6DIg7ipi
O72L9zVG7gH834P3l8GeSf51eQKd4316lli0krOhc9NOS+0xrc5xpfxZqerX63LY3l9ZFu/FtdSa
s1rp4X4KxUuI7sTqcxjBl3eG3eX768JEWs4/N5pMa8KeLsxcBTs2RZ49F6Y/AFWcIV2auU0bxziI
9nIjpXBxufhWNZKNutr30I5f6LOxZ52XM2sKlvf96b8DTlwK46xFPDcxAHyL3tWqBzX+3Ab7qEQy
DTSGIsI/kY5wNiNIwnEy+xzFGzMDoK3V2nXfSXYSaK7g3Lavl2ZSQP2oKuFRwUw66ZU2xrjBqOXF
iy09l8iXy/cmjP10pz9HnihC2PagrxI5P1M0qBONgQE/M9X1TRoUgW0NUmQvRpwCXEMWXAOROO6N
WmTUmkgNcZVyk1gPDXoYx/hzUwg6g/9FE1+XxSlHq86a3Eov/nr2JNs4hcdirx5NP3aLW1Fya/tu
vwrj9COv05oswdy5cxh4pRm3dlHppzQc9p01+GM7ipLJ2wr5KpDzJ4s6gCpMgzHpk2Oq2d10Nqkg
shJpIudLihgxrdQnndulpm01N+3yeF3XRWvgPImxyLEZxgQCrEODIb3MdEP1v9PgMhvxulGcM8mp
qoFlKOnxMkzuTFI8ZHJ4KIJRsFnbYbaFfAR6uwxC+TB7maugDGaNPXkZc0R925wQoLG2o8ARwSRu
b9yrLO7wabgkZihZoPwhz30NprbON6zofZboVQp3/omc6PLS4a1rPUaAufbbneXRx/ym9xdHdnVU
4d+V+1jtIacQUlkTRDCQGGl47AbxNH1Np2z6KBFz2l3XvX8xD6+r4/QiDk0paCQUKxgTM0WK4iUE
/Jaci6PxQVgsY0btre//WxomJfD31RN3SPNS11X060Sqs+D1ANAC1rU1f69+JmcwzfiiiZnrKoJO
ikuBaRREo2HirRsvu2zJnFrxmq4VPGw3coAG0mMKbhjjXDR5kEQ6DnkMSjiWIZud4WY4VE+609wv
pxw89YvHyJMZhzFLAc5CeLot+7QWzp1gYcam0tTw/mqejPsGE1W20tFI5Ee2jm4lhm/oUudhqEe9
6Ny8zpxlQbNzQ72iCF0pn//Ii8XWjepJVcofzaiYTh12P8OxSR05jLzrKitYLw96VSihFOgJ4lSq
3FLpUMQ/rv/+lsqsF8rdvjCSs7yN9NYNUTouER2az5EkSPSL1sCd2awt05RFOLMM27NQ+UHKkp+/
tQw+IaDJQd0gq9u52fKsxCfJultExHKCneJTAXEiJY1V4XItCrA6b6fCk9N35MRWh8G3dIWDpodK
CrdlaZVykAAhh8kI1PudIje+NKEuqhxsBTBE1omGERMKAFJ2C1YGyup0peprPLzbpbBZc6T2ZbYi
OwhBnJLrAruxQWfN7AawktEObOoaT4KV1I0+6QrC6UbWPldlves04JuoxS5Mml0pW5+yiKLcFJzr
SaAdm356LZrTwKBrpkQdYInZuyhy1NN0Cm/qQ+nPz/8dz3W9Sp03+oo2EDz7EYHSad8Du2kc7Peo
+t/bqPNGfpbrurRmvPECoN1UOhAHVHDFaqLpwU1f+bpnOk+LpRK9UpYRfjn+JN0DetTPnWrf/Zzd
YRf7IoydbadCUNxB/xqQcHXuPRIp6txPBZ7/qq3vyn0EZkpwUvnFV1bWN13lXvYVN35kWTcxMuRm
rp0QADvIBF5T51UzINoSD2hoe8lggpHqSwKgD/NAFsDmMy7cyMuAoyjvgcWWv+c4/xH9ZgIhLXRi
jXXZu1KFfLta3gRaZPeper6uNSw65GOR1xUaMhfXxRNB02CD/kC5ONXJt16KnBmzwaFU/uZ6OIdS
zXMgjwm2cpgeiylGOxtaT4ZWIEW0HO5CV+EAoxGi9DMrpl1GP/Wxdkjh9YYob7jpu16Ph++rxKik
FSoNniuDH+wMv3oMAQuQ2PGO2qBq86bJMUN7+Xz9sERCuTgurIs4JyouQ7p4ZDrLydPv/b5yaffV
xEo03UC0vTT5j0Se3bQxBa5sM428UriXzPrKt/TRoPzC/Zu+FQfdCZA/9ia7H4GszhLYAQLEdyWS
1zLZvq5kqpmRVBI7rHn+Ek6t06bnhj5f37tNzVOQpUGHOgjOdE6/gzhOo3iC+W0MCeOtKXrJ1bSp
TmXQ4EU+a/8dTRv+ZCWP0/Sp0EKzCZFbI12wm2vjUTZFHZObkY0CRC68mQ08ZdnfV9sGkvPYKoca
IjKlcUIwkvtzGyTO0M2DIAjY1OyVKLa7K1GapVu9ZVYwtMOfbbortZ/XT2fba8GNyCYe5Dr+cynA
yA11bGfk+TVbPsqgogqhdfKj7LM6nyR4Jmyu5lXYSzp2tZrFlEe5V9reLbNPtXYegh/XVyP6fW63
yjLRB3SPdK6Obq3yqSs//t7vc7psGaURGyrizZrqQBZHFJanu+siNnVrtUWc+rZD1Uz1HCHds2QA
pOgfhyyx5ygXPDFE586XrMM8KbVZQt5qdIDShpd2+DCgwqse8Qjdi+7kdjz5uiqFM9ByH6nhkMHQ
TH5+1+8wHLvDkJ3NSIpF9TjBBr50RK50TF6iVEE7D3Rs/lKmH2oL8CiLCPVCJIR7CFTE0BoYvM4t
dXU3keTeKCynqJrDdWUQ6LPC/r5aS5x0eVAueAHk6NrXbyZNoAWbtnl1LGyZq9+3UObXknSiALy5
oVZjB4nsds3XqGoFF18kiLuYXYYOMk2DtuWAvASYjR32kz+k38Jif33HhHrN2bO6ypc0lxDosC4Q
QF96wed6tKM7dJRh9HqeXYE80co4k9Aai2KZA0xO54Zn1uD19FKJeGT0UQo4pbOdKK+5WWNnkf9f
JptHvJMUowinBMoXHdDTGwLsNnKzr6xxaHxK/eAsulECLeRbpPMEgH60Tns3VoGySLKjEYhIN9ip
vIm2X5fE13OWYpRNQFLgYS3NHrH+bKJ7qn8E8oadqoITExwY3xEdD/FSRhogpYx8PDdyLtsAn7eJ
nnrpaIq4WLaFsc4/mWram15XZZY1tRug91U+J7Y0y3e1OqB3J7Q+zqUIdHN7E1+FcVFqSOaxnwa8
pKX6QZo/mdZhnHYDOrxENNb/Ys4NKKBMLFWjnKRYl1DJ6XHJkkNzaHf5LRYXfapvCk86xKIe9m31
exXG2dpSiYgl5Qju8/yoAv8ne7p+hbe37fX3mfyVETS1ZiSRilRY34ce6EoyOwY0ah9Yfixbd+1i
CPki2Be/0XbQKhINKENogeYkavmkFHOOoC67KZ6Gx/Jlukh7+DVwED+KSpebzmoljrPy3ZQFqZxD
CdP+Y1mGdqbJTp7413dx85RWQthNWO1imqoE/0IlAvWY9J9oVgtesJu1erKSwFn2PFyAFR0jjR7F
IOFeXGJnj5KTncZv9Y3uF7vMsfaiTpHN+7uSyVn3LAyU2tKRbFg0sBqV6a5vqz/GmrhpJf15fQNF
p8QFfkaF0HIqox6ckalPksKh9GBNvQApRCCFD/tIiDx8kKARLNJzF7VrSFP8JKLu9cVs75tqaQQd
wSh9cBpeWy1ysSoy2ElCbYssuE5HMt6TXNRy8C9a8SqJU26VDtIgLQuLLIk/3iITW7hIOQSaQ13t
aJ6ac+P01VFUyt7ex1ex3GktaKgz9RIjy4t130yBPYanIft6fRO3HT39Rwjfc0PMwkyDCqEs45VD
NWyX1raBxrIJE2s5+v2nRHDHlE1buJLIxelEmbOB6uhl+wsXAm+D2quf6RmvQ4e9Etrb6bnZ6x/I
rj9QO3hS0ZPZ7YBCFArNlnD5nJfBAKvchy0uPDtaFIt32dcQaaTFaZAPkT4EohzZtgl73W7O0ahz
HskhUHTcyISJISlIU6REEAhv6o1m6Ki164pqUM6g5G2oz7MFvcEYmD2rxEbKpU2J4Ppt3wodaM6A
ewMnIZ9MsvpJKfsFtZf5KINhFOgXtS15ITD1O/DqIjOLadbT9Pm6vm6u7VWowu2fYcUZ7UAgif6E
vL8tapp1dlwaWmi3yD2Ibv6mNJMY6J81LEXlxzrHrlBM5K4wWdHVNq16m4SN3YlG0jd1YiWFc2v6
3NUw+Qu67KJzJAEW4fn6nrHzfhMKrH6fc2qLTAuzUHUV1Q/1Lq/UxyUyW0fJiK1R6ziC48sogo/X
ZW6/kVZCOSXUGy0Y5WZkb3+MN+PN0v5IMWRcvtR3/jt8PvJxJtD/VF0DNhvf8tG1YdmQCAkmSy5d
ki8+KuSOXCwCld9Wh1cx7CBX8UfbKkhvh+gtUqRn04hcNduhcUxgH0VC2N9XQoLSrFRlQYRtAMph
lHxZ8bro2/XTEcngNI4ogODIgHvrhigl9QV1hrjbJ9HT70nh9K6X56JAMw5iwiX3iRx86w3lOGXk
4zvEWIoMQD6GrKlwi6krJUuAPokuYrO12/y8dF8TKowMNy/RqxT+9djWaRhEARzF4IdnLbZBtn0i
N79wFAfPuK0P5r6FcicPkWB9m+ZhJZlzUbEUDKPaGuhD7GB8anLQMlEn9qZLXllVTrGDNisUUuKx
IFtxfJAbVB/GxfggV1brWbNlucEkgjHaLu+tZHJ6DvahWE2LlwcKuvhlj1GyGF7kg2p2F32aQR/S
fbRcDU0rorfK5oauJHMKo2p62RHWkBsbxI6q3SyC7d68XisBnOJHpZLTqcbSCGrCdmPG+yEI7gDO
5rxD81dyOBvbpZGsEgOpu6lsXTP1JjrYsfx4Xch2iLSSwoWh85j2IOdD8XA8djeWHx6B1YPGs8VL
gKwvue/KBL2K4zNBRk4qrddxOkGhnPJY89FHL0AZYAf8xiGuRHARqIqO9h7PCogg9001u2Gp2r0+
naRkFjyFNq2GDuJag3HwUJ77B1DSaEY10clTSF/a6eOsjHYrfQGRSIB8UF2JQLz/5axe5XGXSuoK
q9dmTNM2rnLEoKSPOv13smPIzNkxdEXcRpuKjh5L1TI0VKr4l15azlMqjUibFOlNYNxE/TkaBDXL
zbNaieDOSupRORojdFgu9R/qcNSa7phpttnRnUDNN63CShBnZvHwVwIlgxuJwDAY7/vb0kkBAw/W
xg90H953/ruedyuBXCgbtdKULgSDs1mEk9KrUyOXn0o9EPH+bO8gIJmJgUygxbO6Ug15hLLADk5D
5RH92A3NbrQOeFELIheRIM4cVU2VRWi9bt1eO8WDW+aLTbJ9OYhcx7bWvS6IM0hKpCMUYN0Mufqk
zTdq+SnCW+q6Omxrwz8yePDCIJKMlHRyi97X+ayM6n0Txe51EZvLWPl17vyLWCZVq0BEYd2H4aGW
/LHaXxex6ddXItgqV7HkMEbK3C9q6ypKUttD3XyJWvMukMJ9JgcOmQpR8Lq1bYjEgGyOdiHZtLij
yZK6VgGGh0uk09IuF3qaNIwaXl/VdSHoD7pcVQYiXKmdgB3YmM2zGgJrRMkEZ7NB08DMGd58GtXR
B61zC9GjfqioNbQv0zNRYqcvhKPxxxaIWrObg7Y1uWW8MphSfc/i/hHMN00mcjWqpawjdgCKXE2m
Uy0Ph+siNttAVovjuyYNtcNokIxTYijW8R74e/fAHj1lSHsgy/Q4nshngUR2JLzHXUvkjCsA0mJ9
oNhOsPDdtDv9AMRdX96Lo4ctG4TWDB12FVABusr+vtL4MmqTpI0klMqaP+T0zpDRPRs+ZvG36wti
x/9mPSsxXIRHs7ymiY4KeqN0XqJ/K0oEReSTHN7p2WCnrVuLio5b1mK9MM641sQcoi6DxHm+HxQv
JD/TSHBKokWxv6/2LgzMLNdAXICGO0bXaYL0uT0kR1G+e7PndLUUnqFAgtcjRgs/IR9/wcI2wP3+
v2BhWXDw9pgsjaoqKiAqPzbbkD4DDWLDkhCsUJsBaDLczT4mj4SMXVumViGvopjRWm0eCXQ6GBms
uU5lW0Grf2PYOirdxqHLBFZ9+/5StEXCTFCq8YSnndSHVhDDo+c/4ztWHIt85UMu2coj4wSSTwrQ
AUQtkZvpPoUCrxjoAwqSfkxBVwvUqiEO9FhB/9unvnbkT+jm8CxP/dJ5pYLwMmeD1w+iGGkzoMVt
1iFYQS2L77SwKlULw5CgdQhAboa/7E13wJi+BR7G1BWbj03XYoBiQrEsE/9w9zoIq1Clnaq6NbiZ
D1Woq/dy2okYyzbv8koKd5fzKQ9NI8U8eaW2vUdkye0NJK7EaD5b1pBVvGXsoKohR3t5Zv0kz3pJ
UfI28x+WdFsa6JO07rFKgUfeLNauBfH2HSzuv2BGMHzijncLvMmM3uDsAX7SuW56t9dkmoZpEPQV
Um5NWYJkz6Rj3q6eMDqr+HM62K15VAz/upzNW6YCLOJvQdya0HzTA48IGZ/gy/izegJEOGgRqCvd
hk/ph9DBOJl3XeKWWqwFcgFhb4D8mbYJdZvuIVtSu00Ke8gmwf6JpHCGqgQmt9UHeLON/Q2pnufM
NyHr+kpemoZ4wwsOGJVQHVDBqsw+YmUs6qwtzECCho9O/SnYde4njNCy8XHnrKCm6ksetcmRVQlA
GOTWJ8baKEoKb7mz9Tdwtyya40kzWNUOsEj7v2FeE2GVbjPTDXNoaLKumSZu2uVaW6Me5z7BG197
HNwQkprT4JQ3sosCkivKXW0v6lUY76PLWJpHCSmfJCmey6jxmzn1tTLekUryJcXCENQinfBN5+sn
KpDLlwkDKudqu+BAB78D1g6K1D4F/q8wNmA6/lZx/lkfP5pfkLBAD1+C1m7LNv6IgGIreYPlGreT
w+Sli9CeiM6Pn8/Xi2AOUoI09a9KReZOe1YCtHYlyp9CnrPtBVoAQdJVxZApry1NGStqDm1pverA
qmaRq52p3XmUlVtdYeS9ed3R//G3PM6jxY2EwIiinPBLHgPYMA+ZC7giEAClT2jPbx2Rkm55UdZz
8rdM7ua1iQZ0ITY9KrWa3RIgpmi76+q4GUOuRXD3YCLVmBVseKhqD2bwXasPluIN7Ve1H50y/2x2
kQNOS08glZn8t9r5z8I07uU5trmSJDFUBcriEZeBNJpP6i7ag9T+JILw2Tw5BQ9pdHVRBZb00q5U
VdpETQLOGgntpYX5UKvfm1TQnLk54oO2eVXXMWNjwnxdCslqaQlTE1MH5m2wU2+ax9jLb+kH7Yty
mJzhE5uyCTz9Y7YzQSb3LgvNwKoRV2qG8mY756xvxhyuPA+SH4BbfgKQUYkOtnaXzcanQcOUSgBr
lhvhOyrkeMgoqgm4PE1/ef2v3FOqW7XaKWgkUhVM1oFETNLtXH1P9XgthbsGpVEOlmRm1A2N/gde
B91dNcygpo3l1r+umOyU3ugl1XWDUkwlgO7+8hS7pAL2EmtIlYxdXfmWbNj5NzMSZXcEYvgyqyxN
I6CQ0KQJGGAPcbJbTM3PTodLqC3BCW1b5dcl8QRRBUal6VKj55WxkI5fgsN8z7IT7WPs9ntddLFF
K+NivT6qc2VqEBQBIuKT7NQeey7WO9PVbg0vPbSM9fReO1w/tU2fimtHANhuINPEDMBKCyMgHdI4
Mxmwvnn8hUREfTES0dbLFDUty2SPRQvoyZdipJIywtESGSVqejV5IOhXLi03QoIuH/3rS9q0/CtZ
nMqjCktBmcdwYNInANSNolqv6Pc5s48u4aKQEzSwpWnsFXHjxZX+8DtLQNXmcruCfNQnK2LxsTnY
6I3aVbokOPhNbftnlwg/LWoECR2AsooSP9XtmD6T7Gfd7adC9Gbf9CA68AKRxzYNJAoul5INam/2
PepcpD3M+PUSxl2Yjd/AlYfyvkrhU+VRZFS0ZC1U0r656fH+A2Y3m744S456XnadN7uJrZyio+XG
X6+flWCBPO2PMmldkS7YyCo8y9nekJ+CXKDRmxmI9fI405BSq6vrGcVc7XFB7MveLoxujRVAc7fa
RaLIZlPFdUMBub0Ohgg+hY5uaDMJZVxX+TgBCDrzx9STgLlljz7Y5k8FKGycWIQsvL2RfwsFkOyl
phRUnZO5Rt1w+K7qT6R0lkZQc72+LMwTX0qA5xqnXsVrrC0/xHFia/rjdV3YTFCp/2wcGDcuJfRL
Am6kGcHZhKlQdKMB8XAx7OWM3j6PQR7SO/MsTOWIlsX+vrLhWleBjalFCNPO1aGf4mfLLAQx2qab
WK2LcxOJGtLWYmfzQlS2+0VXInYTm0bJoERXEGui8sGZVlUZAY2SAQ0K0//odTPdbshPUtUAHSra
C45q8xH0KoufjwiWZWnQEc3cLfGpkx+R1wPspwpUueAl4vxNedwWRspgBE2CrsHGNXcKeN7KW8mZ
78E2hMg9+igaQdy8TavlcV6QhsaslAUe6SDlcZv5pI+qW/be9UWJhHDnpQEiT2uQMcIMmleUB6m9
GUSFIoEIPlE/J+pfo2FF8blUHlvzYPYC8yoSwRmeVJ7zoVAA/mMobi99lxc/Xd7jJF5Pgx8kiVK9
ka0CTxwl0W258oMQuadUlPLafpGuxHDmJ0iyGPEcHr0vcHH7+NjsmUaLPcSmyVkJ4kwOxn1GRevQ
P200ldfE1m5IB8EFFYlgp7ayahZgrbqlVNnreqcHxzATNHWITp3ZotXvy+g+LOMcVTpjKbzOMNGa
oHpm1HjXr8j2MgygmiD8YaR1l2IUAAaNBuJRAAnLgGiV8z9jU5TL34yu8YwESASCbFnl7rpuTTMG
jpFfofMttYBgf67NzK61e8X4fH01IknchW+yBQgLAw5liG/08A9FewSUiWwGCOtm57oo9tFv3pOv
i+Iv/iRlcdZ1INoOTHIfSo3dG4PXV+hl0zuftJYzVZUgPthUCQuAFxg5RGKMr0lPcdehtTvEAKB2
wuNBTQI7I6LOgW0h1DAYVj1BifhSIdTIyLqBwO/kmvxgWaPT9cYN7QpBDLepd8hV/C2GfcZavUdF
H3WTzVeXQBgbn2VL8EbZ9NUrAdz9MesAwU4X966eScesP9TqqYgxqSkJAbNFS2FKuVrKWPVDVLHk
trSnu9ILvsBfo0lTPyidUx+C0/8Bk80iwTfKh9cqohAVyEQ8WgDuUzzX8/QrQ7q4hYvg4ElDDxu9
mcXkSSJp3P2lSTfVSTv+KhGz6ZNlnzuDM/vMdItwiF4GBvi1oXCLZBu6AQ2TB2U1okUnJUWrP3lE
nHrT76xz5ZXHAODxyASDO63I7PZJsQsHnOzfHyZwqAVO96759fVncKcaWHEXF4wVwCjuk/ZzKGW2
JH26bkO2dHQtg9vYvKeTYaio3A71H2xYdGzBKGk6Zv18Xc7WnV7L4cyiMSZ6I1XoBstI/dloCwdt
0o/SKGKU2XzmruTwya+2kKKhytF1BJixD6zMCXKUG9lhCprvzKfpuDh5iaoBuOCFHcub2bC1cC5M
Qv5Gj2K07KCWBfhHp/4RfiR3HUa0mh0rHAvM//aWmigYg4ad6jK3pdooS21ewD0XerqLe3WfSUZh
W0sh7Ffdun0U4Ch/SeKRfIwiL63WgNVHjsIf7heQMWY2C5uUU3YrqhxvLougBRIEX/DWlNP6ykqa
VJoxhNvln3PYsuWU1YK32vZBrWRwWh9WoFDFUC66JDA/+gt4vzsWL/DwKbier6v+ZszJiJxReIQ1
waPt0jrXbYTMRI03m5apyIBoZeV2pjHYRI0mJ9T6Z7Nsy1sjQfJ+IotnwifZv/kJXNhbBjKwz1JY
tOSA9DM4npvTL5BpYWlwyxWtF8s5b40UEeq5cN6s+FJ8yGEvg5vwCPqXErN6GLF/nt/TaboWyTny
KR9ioPzAOWhL6mSZdDONhh2O4/76Jm4q5uoYOXdeaGOgBibaNIOhd+Z8H+F/pi4IsJh2v3E9KyGc
9k8y7ZYZVEuuWlv2EILsYrxr6i8RuV2SWGBAmIF4IwvjcgZa8DB9znMCBUpUl2ULF14ltPAKOttk
bG6mPvCVpL9tZdUpO72xx14EkLe5k8jWATOJoibPs5un6jho9QLBEkXAn+zM8M/R8q+f1qZjo+h4
R9mMNTdwGp9nMai+YtisGcgE7Ykilz6pj7P5nkYNJOz/kcPpO5Gkv7hmJGAC+WUhH7Hg2e6bSaB+
mxdL04E3iYFRYvC4qkE7LVa1IFxdEAdM7TkXwWGIBHCqh/YErU8GqF6fKscgqvaLkEBvQwQiRUC1
o1WMPfc4u2vIcZICmgJjzEfsk0/c/jZyJXRD2Mkday1MfghpSDZ814VIzksuYSzDui6g+HrAhCPy
jYNduyE6g/4fNET2/dyNWgvjo4+gVqIiniFs7r427WQXiuZk6nNkPmqaq+AFfV3Ht5KpF/K4gGPM
VTUuGR4LdPwpcqyvERoGpI/LUdp1t+N+3rcnEeD+xt29EMk5s7GKkijJUdsBIMLtbEqHqqB7pVoE
11egKRZ3faH+hHQMz7WsS/qhSQbNG5ISJXbBDm6oB9IBMjICTCffjP6kdS1nUowiaQmAmRdatnIn
f27QPH4geFq0osbxrdDjQiDnrPShikARhSLw5M/AWKvu6x9MI9HH4pZg3xRMNm2c1oU0zme1lpVk
eYPlZZ1l5/mexruhbQR+ZOOsIES3UCFlTEYvM4Sr1+cgx0VjtgMwYNrBLsbxqKr94/VzEl0s9gkr
EYtk6QvI8ya3UyUfEZOkmS6a/s59NQHSKVvu2nwuBMva2DuNEB2DyqqKVhiLO6k0wxvXnJvJ1fA0
Mvc1JsJEZaStZa1FcMej9rE6Sn05uPCHR7keNMc0CT214Iv5OZAaj8+g22XR9N+ZMA2NKOhaIYqp
aio/vadHmmRpRQRIB5StxgTEU6X2pHXKO9oDNKJCK9h0i4z+7stji6ZQqoLUYM/2F2g5O36Q0NCk
HoFyLkSJ2DyvV2GUM4aGGasAejZ6N49uZWlfWveT9em6Gm51m64XxGepKYal6RwRkPncEl91w6N6
Rke3dCc5o59+YLhisYiwa6u0eSGT20SlzwIyWugjB4eex8iQgGiS/Bw868i4AUO3kgRGUbSR3GUD
XIUVlmAEcyUTzXZp6teAxhrpuPvNzeQuGC1jGnUFtMN4DDQbLBC+eVgeAAv7DbTY4MsqnHdFAyuF
5Lu12qTRyjpGVj78c/Hj/bKXnOUuP8gutvJeBFclPDkuoiJSCfT2Ba0j0SHYxbmNyQYfTGSaDcZg
O/K0EUViwZ5u+LMLZeEirLLpQdMQIdEd14C4Vny59LTqIDU33bhrpe9ZhT5eS3E0836S99dlb7oB
NBOjHq6YBhoZLi+7OncdtYDmByjmp7L5gyQffu/3eWNJDSDuj+DVzY0hd5ZAAwCO0YSCHWS/woVw
AOz+ZxUa2+CVp4n1XFqsAUXIgPQodoTHnKLDpC1nJ+in9+AVXEjj7nZhBcVsWhQp4i/Rrm9AYRTu
x135kU3AGACWcENH2y1ec5SEhOAbt/xCNHfLrbSQjSDDA8mo72VrAufyuepE3GQCneCbp1KatRlg
6no4uPmD1AKbxSLtx+t6sXXNLlbCKYZigpxE1xFSMQ6t3Ev8IQE53eCNh9S1XPJBxMMjWhR3rRci
R31AYESyWLsxkhCwerlgTSIR3DU2aRgmc4e4rTM/puO+kB4Fe7Z5+qu4l1NzLSqMfiEZA8ccXIag
Vu+arw3xyAN6E/15Pz6MGEM+XJe6Ee6gA4mBwCgYfkdj5+XdMmJ5mtoQkEdJkbgBJRhz+Q5ScYse
i9o38nc8zXWEHTrry7UwIMqdU5qPRF0QX7l1+JCWIGbAG6kpBM5yiyX1Qgp3VLnVlFGVIftEdyjx
HxhEhoTehXiH+uJNewBZ6sf/kXZdy5HjyPaLGEGC/pWujFTyavfCmHb0ngTN198D9e4UG+IQd3ti
oudFEcxKIJFIpDknCkQX2aZ9rFTjXrVTniZZQtCnY+jdOVT6m1qYHdoXYfIddsVCIqMwR7im5rul
EEefRfNIbP3fudq/lXiH3z/nZKQ0NNFVYL2q+qUsjSCkP6L0lBJV4NU3zR2kvOA1RjQv891vWTvb
Wa+kuDvIwRoeC2DpUEG1TySCCz87sGTEg4zrKU/r49Dmh8LGJVL1/v4Z2hZj6sRQ2Pgs3wA0yWWS
KTne31p9k8FfT8u5Fu7MtkvFfMd/pKjMOFa3oGQM5jIzkgDjMgWMympy1KfEBXcQRgjlG9EA4aZj
WIljSq/F2WqiNr08eKXa/kjG/nZSmsIjYRcoeXcLsslHqRUxxggWkp9BJvIiW1OP/WrGv5YRKCn5
UYjbJ5LBeSCqyU2exyE80CQ5Rh2McedSTeDLN9K4cEDXveIcUFW3dgg+Pcwclw+KfrLSr8MgB7F5
E8ZAA04SJxI9SURqcd6nMRuMReJZ6vXzwzAfcvnQUm/fzLct0ABmiYUOAEsxuLuCRrKhTh2cw/I8
IVLvkCj8pl/mgHGKlIc/KDrhoX+VxmlUTXWfmm2me1VMqsDSOtlV0xlsC6ZUC1zRdgboKovHDkg6
GlWlPQPS65x9iI5lULnaQ3KKHvAKEU4rbs34rTXjOzaGZOymusRFL7dqc070qX1pu1b9Aryesnbs
Yalu9KqLM3Bzmtno6PqIOcNkwTy2Q8ZkRIFMlVTZsazO+KTJUk08a+rI5IFMjBK3kqfqeehbWUZa
ulC+LpmiEC9N5PiF0NwibqPK6GVWIjMsROAfm3ZvKhjPkg1kGPhe1alMxpEoGJudz+1pOGQX9WCf
CyEz3OaDANiCuDRQSkAR73ffNNpFWFjtBODXDlB8tukWgF/PP46qqEdpO5JYSeK8hVFoWVTr2CrM
1aFurThFBqhG6pYOaOECRv3BnvsiRP7NW3gllXMfsp5ltTJHFPxsnyVUyxdQtDRfZPMol6Lk5/ZS
IoOF1mW0V/BsGUumZ1MIZlhPW04ZvVf6yKnRVQoEmn3nIZLDPQhiYmSDPgHadrIOivHFKkvHAGlV
NQnkbM1lAT+FjSehfoa5Hi6K7kNgvisl/DvrJuzUs+Jkj+FDc+lvhk8TiIOr+/GrEZi6M98yEK5I
RCi4qehKPmebipSUHemI7o0daTDDJ7td1AayIrlop/y6v6hbUHC/Kcutal7GtEEKHQWobwtrB/YX
MLpPZ+uUuBjuZiZaHix3Pg+uqKi8GYpe1dS50Gowu96oE2R/Zf1GUu8rUQfi5hFYfZ/bRrim2gTQ
3QRy2OfM9nLtVGaftPTJLp7211CkCHepyUraAp4QSxgt/pg8SH+UIlkpwoVtvWmWREb3n1eBVtdK
u7PahcG+Cpt3/0oEZ3JdpehtGyKn1ZR3puXMneyEg6iiv337r6RwtiZJCSUKQ0hjnTRyg3HYhoLT
nM2WESfPnB4QjoJ7WbQ3nPetAEKTaxWuZVP9HocvnSTsPRYtHedp4yLEYISKoNq8136OlgdO08P8
0GKmGCPTUAw+Qr4Rja9tdUT9FgBwxi2RWQOr3lu4UXwoP0WjV540Pzq3oat52a35GN4rbvQSOsX/
A6lj00GtYh3O4KNIXhY7hINMK/lD0kUBgpAvqT0+ynEhSA+KRHG2X9UmndoSAWOrkENUpa91MgFn
sXFU4awHYQ7n3ct1pRZ3CMxEtZS0fht7tA64M4GaEN2xqaPsR3YBxpAXP6mvMzg/jICVmfWX/TO4
rappYSIcs8A6/wY0ohLtDAQpB8V8nevESePZbazZiVFA2pe0eShWMRY3ZoeiaTopZYq42JQKVwvn
8thLmShzvNUhZQD4+e9QjnPwNI6pIi8ocZCDGthB6uE+OZhn7SiaZRY6Fi7QrxNzVJGbAtrth/oE
InAGDdsF5QcSWMfhPgpEzV+bL9urI+MTD+il7JK4nTEjtuSVky3pY5+FrtWpHurOPihy/b5pBQ1n
m5u2ksmtJvrPG5rLcNGAk/aTZDhZlqh2sxl7r0RwTiUvR0z1ZZPutdGA0ez5dTI0X7XSDxYhR6NL
P2V6/ajFy/EPzHEllnMnYQWmqjBFSbYxbmiqOFohyshvrh2gA1DvBVQxHiu/R/sVHWtjaQr46Aa0
iMBvAjBsLYr0N+ONlRBOjcLWl74zFGSjVO1BlfqjPcp3gBm8jQv1dqxkgT1s3jsrcUznVXZFzfQI
+Rw4YRJdJh20CHAZpf3zD7ZmJYRziZNVNYap43IL50sRH0klaIzb9hErAcwprrSoBzPVQDYzeYv8
ISx/2NbneXjMwVHWfOnNm2rOHKv29nXafpHZwBR9m0xBGuJ3maVW9k2mAyVTPlAP2V0AcvRHBgZC
ndq3D+mRRfWaKPrZ3q+rVM4GCa5MtW17NGo2lxAWOGjuqH3ZV23bBK8yOBNUKxCBg9QVSQi1+mov
tgsmgsdYaoI0aQ9NWwhWcvtYXcVxJjgY1jiHFibOhzH0UHu4ICARNPVuX8qrzeIssM8j1SxllSXi
wVT8oiBvmZ0lvz9neDiznDy7lzFJmLuWqx2KWAhlJNo3zkIBVo10kY6Moiq9JN2ISba/ZFP19zdu
W4gFJA5LR8+mzm1cN7bWaDYyfAdC4+Eh14PSErVtbMYX9lUGt1tqK6lWmKNOw9o2LmgXdl6i8/Aq
+V3QMRQ5MF0GtWiIRaQY+/vqfEd1EpYdxVlLuuy10cmdIkUvc/NnzvCqG7dJY55ZTVKjEjBHjyoe
Lkn6NAvfL6IF5N4SNUl7PW8IGua78yj76CNyc9sHpJDz74yBe1FMSEmVowmG06RYLmirfYrjyely
EXCJaGu4oKki1SS1OVxvopzoEDqzdlRSUSve1tQNhhj+3hk+VIo0PSRKj8b/xieXJndo0J7M4A0N
8oKp+rviE/gbXdVVMWQE4HlMIMMKvcEXhWzbMeLqh3BefxlKK6lGOBLM7vnNHZyIG380UIxnxY/k
XoTDtJ0QXsnj/L09zBUmRdFykOROfctAPUNkIpy0dViPfnsANMS+2WxFb4qMoqhqIeQGs/zvR00P
GxmXNSoGvY0Mo5I5dH5Kwwe1eA6rI7AVnTAUGOpWGAxGdNRi0RgCyhvOaw2RFvUISRl1Aebg9Llz
5G70C8O4iZbQbez6AGRQUTOMSCjnxnI1rsKKoBuX9jGowp7ABuzEWuGO1Ae7ltMtojGLzXzgWk3O
h1XGmFRFhIeZ8ThRR/WUo1k484MBu7UeerQ5A47/pnbnG/OUfYzPonbCrXO6Fs/5tlxLhlbtEehN
iMJzqcWjwzg1o6hat3lA1nI49wbKY1UuGjRASIrzBmzqGd+lv3q/ZnfDJf4hqjdtnpC1QM7PdQOp
6zIDgsgv8DdGUWt4msOoiaN74RtRtIycu7OTsSzCHsY6uil1MBqhFaBFdYYfrHsL9XD1VkffRIwO
LtFIF7NIPq+w0pN3gXQZ9Ti34Xliq/grrG1fmQrR5c4O954MzrvNS9VSFZ0YnjaCg/Wxs2/K9rIA
T888ExCyV2RypOJPyFHRsa3bKiMgUA0e+6orJktHxxHewSflm2EA4EHzU09yzcWJf8qfMDGBIC3I
XSFm1FaguxbMbaak5iB2oLi7qp/ScQCaH1AmgROeHbR7PXPsL+qZjZDqn+enfR+7uZVXhflRgIIU
5pIUSBGN1YOtHlvRDNumka6+z22joY2KnIQINou5DQwMfxvq8rgYnUCNrRGD9cbxw2tUnWYTs1W4
DO+BEPqAvh0vPLY/GVgLm3qt8X9RJnbzqbfaM775v84KkJ3b6G6Rz+FBP4an5MQu3/4guupFm8Tf
EKhIWcWEG8KaHnvl0ol6DETf5+6DGvTJo6GgWSM0ZDdd+vMsiTIxm2WZ9WJxTt8Ch+0y1TBw7ZA9
GW7+HD/XX+MPkOno7q+EOWYaX6Wb8U/eqcD2BWC3YRvkXVNNqBHdkAxAHUzWMQ8T3yyfZ9N098/R
Vss1DPAqhTP0op1mzEDDJ6bgOJ5OmW+dACh2oGBVBl3KY3hX+QKJLBh55yFXErl4LFXbUIksBuEA
iKLOmX8kZ/tOBtKidCgCvF+FAaBIIBcdpWZW90r5BjGnBnWQBmgTiU6s2QZRbubkbvhjX8Vt53Fd
U87uZyO0ojhFHapNv+j5y9wftEzgOLZN/yqCM/3J6I1OWdDSU8Sf4mEIrK467iux7dmvEjjDb9S0
DKUeXkKb1Y+yGrkjKrDLAuDxJvWVTMSIufWmW9shF/SMJMYeDXCESv0oo6OviNx5Ceb0075WW5wW
v9k7F+vUjdKEGD3B2Alqyr86MzW0NwDDFNWaEmg1kSs79Y9EVJzfQgc3MBSCAWUQtQKOjlOwoYiP
QyKh4waNDqlrG2ggDw9aCeKOz6l2Xyk/7CpxpkKEf7e5j1e5fFeooUdlDVZxgHMNf8VIzkigV6yc
iNz9P5o1N4OflSzO8LsulRqSomdEPi+AbWsO0cU8ANBKSJ9AmJN450RWkjj7b5oIGNARAOlokD6A
UA8ABGnvhh6LIJNTc9u4KNIDI5/5lPmrVTiFOJAVrSx3QgokVAorRdgsHxZkw/Igueh+djDxE1gd
tT2YeGvnwmaqzZNC0JOjo0TGgNmxNKtMDrhTu6JvcDCtuTjT/iKHjTtIIGySZ2f/sGw6maskHn5U
TsEOY+aobTbZOTXPU3He/75AEz746XQpzfQQuHHL9JyNQaw8pPZDlQtCcpEWnPuvwhqsfhOwBLP8
Y109zI2/r8X2e221TJzVV4ky6g2BS2HYdECVLh1SusAqLE5Inx870+k+UpG73H6zrYRyB6BczLGg
Pe7tKYgf6mA69o59sQ/EYU35ojB/cwnB4qkARgrz1W+54ZXJzWhgq/sEzcpKe1bBfzcJDGHbOa4E
cEuYovBgpzbA4spbhhcRIgahjD/3ULrC8HfTdaxkcSuHKVUbrY+wB/QiONbZcBOfEf8wsBtkrUXN
Nexr7xzVShrnJHS5Su1WJqNnpc/aiAHO7Cwv3wQWyIK0d0KAYI7hdQXt13yzLYYAcX1SQFUVfXHq
J5Z2kqNjX6mBgoQfhhEfBzu7VWl+orH0Y5BmUbPgtjmufgHnlPolnrqEEVKMrgZCG/h+t3DDW/Mw
nvD8Own03XQcV2k8NJeSkb5oE9xpteoCheZUnQHo7qHf4kT98kj9tzbqj8LEzOYxWInlYmXZamjR
xZjEpYH9SQFPNkhB5ZN1/+btX5uP9LMp0HTzillJZLa8OnhN2xpyGWMPE+suqzunynJ2dXf6kyIJ
4r3tl8BKFucniTyC/FTFk7oPjDOSpCclckjtzPdIk7pNMB5BIyWkAmfh1o7l8mBkIPDppmmB5dqS
7eaDPxs2mlkeivw2NEpnyg77liPaQf7sW6luRD2iTLM7DtWtVTz+u+9zpz0lczbljLfTktCSjnOZ
s1ZBb1+IyPq5s0bLPCkLCfUjtVhO2tI+zlHm9zn1al00dSGyPy5aXrRitOYaQauJnjFXroAg2PYI
UfUuUb0sKsjdkGMIWRB3bPrMlSVySaV8mdVpKFGhTfXUwWRRg87Ohv7YX8XNzi1G+/Afp8kD75td
Khd1jmB1OH9BshyDbZkv+7mXZE7hYvjxefSkc8VepI8iByYwQ77jMh7bQppsWP1Y/xzTzlVF3NZC
5TjHMYS6NWgNLrkpGMD2El6SJ1bsmY71x/48nROExpOvXOSbEGCzgoUVacc5kjK2KwA7T2xgcPSR
MsGs543tJqfhtrltgVE0f2wqUQCxeanryJWAawAY33zPVl1JSUJ7G4b6TG9RGfhqecBqRXH/JB9z
dxA9qjaP4FXcOyJsACRoIKaAhZapq6ivdD5NbYoD3wqOwuZargRx+6iUHeMpQphnSfkXEBy8hpT6
+/u1KcKUATupyioK31y5Sk5Ms1JZ+VFeUNx8KqPvf/J9bIsNREv9HVcVgJFmo9GhgqQYPiiyTkOZ
Bvsitl/1QDv6rwxumdDxM6dtCr/e+fHLdEvc+XW5kVx6Npz4KfrsV0HsD8dOYHWbfmollTP0LKHK
3FpAuy2nZ+T6k+km1ATNRZsOGPN/oAokGBfjyfvqpjf6RcU7V6kIBpa17HWK50vYoMW0GEfHGorP
+0u5qZOloZII1HVF5nvuZxpbud3BNbVd7Uz93ZISB6gPArPeUgtTCmhwlA2LgGTu97hmNNteH1mi
oOq/Dun3Jb7Y9Dg2j1Zz2FdnK75YC+KuEqJK4dRZOvwgnV29vEzapyK/n5pvoeYmonz0Zmb9Ku0d
KSsmLuRZsmGGjGqxP2FSAQklhrwkigs3H0xrSVwomsMJwhMiFIXB4/kXB5YcAHlRx4TOeOyH4/4q
bob3a3Hc+aolLVtmQAa98UKz9ubeaX05YDBPkScyDqE07lwRgsxANSG815/xL0B550Z6xePTT33x
23bL4NeqMfe4CrFpTDJdLzsUKSLlwQZcxgi8cnRgCg6ySAz7+0pMNc0zsINVzTPnDzVRfIocZ9QK
9onsnys0BPwuZcjjvElY5EQeZZdgiARdODf91+mmYFQAtdOBs747gdDo3N3kfuYZTyB9981T9Qz6
RcEZ38yLrFeW/diVyrXaDHLf4kFhP+uJ02HKwPico0pPPwCA5IgqvbdvpVuX8loe51TKFH19UoGp
BgoS8KCZut5f5OTrOKX5MWyST/vShIeddy1GplRRhbdZZg8+7UfPIDV1CEXMqiagf1Rw+Iv2YbaL
L7opEs504d9NK135HpOOUE0t2WOt80M0T3aRM7rs1Yb9vquP5qH2EaqzVjLQgwpcquh4vvmm1b6a
IPrTUuAneOpz9ASGoEt7BNMY9QkbsHRlQePhVniy1pRzPUOXgTkghaeber8xbuflaX8fNxsbgbeN
CIiRyaLS9ruZ2kRpmiqcmG8zgDGgIkiO3dQr3PzjdDQeuoCRXacO/RG/mrfSg2g5tx3DVTynXxKX
UhsBJxIR3seO3Kj9UyJ6lW4fjKsIzvegwldOIygTvVZW3D4fbpE6vy3k5pEN3wmi/20PdJXFeaCy
olUmWcroDeVhTvGUahtnST4OyIQrJNjfun84gldhnIdZItqamRaOYNSOQDYQet9mzIQAV+64L0i0
R+w0riw+bKOJtjOyW037lz4/RcnBQGfFvox/cJdXZTh/0sdjFyo2gPq1g3GWfYwvuS3oyPVDd2oP
0knUDPMPIcTf8niUstoAJGVSYfH+S/kY3+uX5lQE+UVY82VG/N5dXWVx4UoUS1FZ9iN6d3HdMEaf
5UiPmVucrADMnaf9lWQLtSeMO1HUru02r/Cg6crvXfIApmEno35sYXB6BPcFddVemFRmIcmeTC5k
sSJrMvOOQW9CPcVLgzF9KwQZAZv7KhTXfNlXUmCSPIQEBU5klgO3HXOxn0MbUOnKl45+35ex2Z2C
lwc4AhgNNHoof7f7arGKTMkgJPnA0vLghfPpSTmGt8u5b9AfwPiuRbf4pmIrmdxZi0mUV7hJYSST
EZ+6dnysxsY+Dkn81752m15RgdMHAiEGtN9G+1eHehnAv1CzhthwyvxZvxtluP0O5tKJTva2SldJ
7O8rSXFmVcx7wMVfWvDGhqcedOVoQlWd4rbsnNat3aIXs5VvumJiAx/Q0vHEegsWV2IXS5+GkQ06
6OHkh0roka5w5VZ6jPVHWo/+/nJuKrmSxu1bksmhGi0DAFqy+zp9rNTXrBXAbW6GAqoNmADgfGtA
mvl9HVVqTx2S4TqI7z7YdHAaYZVeIIEHOZQ7k/YzJtm9NDqoww+Tft5fpO1g46qCzn7Aak+UsSyL
IQX4X+eb35LOCc+xO1yiR8y8IIJK3BGvnOk1Oy0+yBa9+vWPTtdKPmeK3RyroxwiRjas+TxlYFqo
LKlwOmsigkBAsJQ6FwhMUtJYDZtYUvLZLZbGGf+kB5CsdOG8kyrHDfK3eNvPSu2ZBUZsrS/727Vp
0ysJnE3XEYAb2lQHGpAUunTATMvSuIC2ESzVJorIWhPu6p9nNVmohrVS7+tT53R4ummooMVeGBj3
JRJZ88N0rk70EN1bblk5I6q8pUue9rXdjkCu6vL9sVkWaUqcosFZe2R3NJC2nmwfgJFOeiM7QB/4
E4+xEscHBb0566UFiDxq3+v6l9k66aKJfcEGGlwoUKnV0vZMxESfpeqYjOdyEmixGW2stOCckmSg
bSluFQxNdtrXauqDIQtvJAUjbICknKoQgJCLV2j2x/3NEmnGOZLGlqMinHCQy/DUpR/i4jxJP/ZF
bF6QK83YT1j5KrWslySUoZnZ5Ge7WI5LN94BKwJISIq3L+q96amY1QJaLgHj3QYasIUZDcTYNfVy
RtFdBxigv9EMfwyGU+qjB/ZHJli/d+7pN4EGT/YYg8AJzZV64y1hoGfPqgiL4t3ly32fs7yknCeV
GgBuaqfnsHktEjzUrcXJygcqgs0VqfLOAqWoH2e58Qb7NqIvvWkLAph3Js7pwtkaTRe1xRO8wcuE
AeRmB/XAOHr/51cWJ4aztyRbiCTVHfVs2dMHZ1I9SgT37/sXIyeDv5VAxqMsBNuiqr1bayfdfFbk
WxVjKzRTnTm71Jh5yB73rVtkC+zvq4OkGwtg+ZeBoMLiEvVTSG9NTAd0xe1svOxLeucVOPW4C6sk
Q4QJGUn2yIzu5Dq5i0odBPSilqpNMSpYEmSZoFfc4AyiDFulHwGo7XWa7PWZcdPhtR/p/XFfm03D
XonhDMKaw7ZAc3IDkr8lkOvmUOjGp30R245nJYMziLjrJJRXeopXsBKU4NsCjHB2iFO3/akFRSBN
6OLbF7mpFTCaDNMGSrjMM030YZi3VQoTXACYOXzXbVHN8P2zjVmBTlDMs0xiKia3PR3YtsmoAvec
MTTlD8C6Qh4rcxXwFuhujRxdIiRn2rSIlUhuq+rMzpGSNGSvNns30kig6/KpH3LRmDqLCX57Z3Oq
cds1a/YcaRnuCeNRCcbDdCQnNv61XBJh3/jmPq1U4k5tVWC+L0JyEMWACwmfUDETuNX3iVROGe60
doDEmaIBymDQizlWekx7Z7kbA+ZdbcCQC+LMbWPHfKCugzoT71HOMGJtqIsxx03BshQaArxsPNl+
78fHyqtdJAepCOxcJPKtkXfl+9CZZmaTvDCRIAgBk3ONFKQzuUip3iDVdFi+75+uTUO8qsi3O5Nc
XxbJHKiXNbMDvHowrz1UauL9OyncQuZRNLU2xVXVh0bQGKk3ZlUA7mjBhomU4U4VptwTLY/aBq2+
91H2YDUvUyTwsSIR3IGyrFDGCMjceOP4amJSO5TOWiy4ddlqvDu0qz3hThJRgLFvUzQoddJzMd5I
won6Ta+wEsAdpKkfhmLRm8arbac+oerlm3d1iw6XyovPIv/9/g3Pju1KGguXViatJbq9ZAajlcjh
X62zepIftXMNoEnJHT4zqvfENR+Vp18TlGImhu0g5voD+MztrGipaRkUd9YbNCO9SW4bQN4nQm61
zcBlJYh7oSWxOTRLDPsDFY4zp3dTeizae1I/6/nX/QP1vvvw90Xl2bBTCSjjUoi7PvqQn8oXNHy5
kl+NjnpgzZyS119EhRdmFDtWyWeTWinpO1PBKmbA8gfqg1NP99kMqJOJQYJEQHLZV1Ekj/MZVjvS
rJHgCcuqdnrjMpeYl5Qfh+nn0n2m6vO+NMGZ48Egk7SwwkrBuS4zM1Bq6lM1OuyLECnEuQ51mDsp
GXDqtPwcFSB8lD5V6S0aA+1CRhVdNOS+fV2itctWTIWxqnHnrqJq3VltKqP9lrGDVAf1acEhAxCT
nwRU5Hs3F/Aqzea2a55ta5ILXCTjDGoJrXK6JNhfv/cVGGbzKxGcQjSpsyYdSziSN5bEOBjR7g6s
rMqzT4MsuEu2b+K/pWk84niPMbhIawvYe+tYBzuIfDI6zEvZj61DHOlERBa/ebesJHLuYwEqOA0X
xNZLpZ+qOAlqDTm0XJZFUeGmJa4Ekd89soK2d9sO2QUDigIkDx5nN37Qg+QcAdrCPBdefVnOWiAf
pe+CLVS3nMhKMvv76i5Iw6ntVAInYn1hDRfqUYqczLVapM3A7+eNR11Eeb/tKVciOcPsjaaT418R
FU0cBogfB9R0TJ8Fwq3TX6zUFfZ0bt6wK6FcJEJaGSTrC5xXMtyqqe3Yee3oleJpBl5n2VlHIhmt
J34XH+pY1GbH/Mg7R72SzfkZkIgZNiE4Jln5XWlfDHqZ0HNXj4/7eymyVi5KARmJPZUKa6NuX3rr
c6l+HqjAXEQimB2vrCWyQH0i9dAEHEoNPSrKgRj/a0/ibz4FkPy/ixiSLK2JjVzNMihuF16a+A4w
uoKrTKAH332SSq3WkhxWP8/32A7LvuSD6EyzM7uz63yXCTobrcJgQWPygaIJTDlGF+2ZNYFlQeSJ
IDDYquwJ4xyIpSdmQS2EdPKZwfH3R/0AbMlAFHKIzu6bj14ZgES0sKljyPnlqBJMOi2Fg0cfkFdR
8InBWJR83DdroUzOX7RLga6X+u3RpwRt8GtUUUsdDa1Y5k82pyhK7AsO7Ft+YqVlWNSSaQxDA4b5
m14OQhXI3vK9/W+d7xu+3EpOPsI86gImQr/RgEG9R/636CB/m3wACQlTHIL4490Er1o3WaEtsHoV
TGHMTOjHAlRhzCaLQBfFH6IzxvmKfkrAJjUh9jbq23L29ChIZUE9VSSC8xVT1gwLkeGOzKV1TLQ5
AeTUrATjl/8Qd4C1yjQsG4kHzn2bWkPtIkLcAVySxv+FTGJ5Dwr1qpN1zAKR9W1rZVsYgzNUUPBx
V3IsA1a/x3CkJ1c/1PYjoHDdrBDtzj9odZXCnSoz1pZZZ7nJxXZAgH6rHu3IyUPX/vILFIIAj8j2
BEd5O9q4CmWqrwyeLFJZ6W+qHWaQrseYraBgC+8dNmWdPIf+v5THbV1bKMtMK9IgQG1Pipf40xGI
Pc+LyxJUubt83pfH1uy9F76qx93Aejq38pzGyBX1T5Z+q4v6xUSWwR2pqurjohgz1GTqS0r8KT1b
opheJII7UlaZIz9ZwCxK61CEH2wtiKPn/VViq7CzSvzrP23HMFFaOIbSPkpq4ozJlzy5n+O77H+f
qnkLJv7eEH7MJUMZU59YXK0dRn/xci/ykUZ+RF4FmbvmuK+XYPffZwBkvVgW7E4tA7S7HzAx+wf2
hXePhsQ7YyPhc5FLHWc9nXH7xhJYfW7zWaDB1r2nKTJG8uHsbI1wxwWwD91ghQiS6RKEQ3Ynlc9p
HXn2ICIm2LyKNBA9EGBUK6bJQ/gYdre0lQnP3fmym39OzvT4bTkbgfEV/b7u/74va1mc08mXrkiG
Hv40yb+R7DUVVUq3jsz6+9yq6UtkU6IiWtAHYG9I4wmwPmDgngUN+JseG5e2wVCydEPh0WbnJYyW
qcGDXrnHFQ46zApY4sWnySVBf8Aufd9ftm1juIrjQkotG8xkBNqIZ1cYKNBTwMInelCX6W0mj4Yg
IBcJ4+68TJ8aq6egiaEzyi/T0eo/J+RHqP9JUL5eQ3aGVxfQZNukHUK86NXIk76xKe840L7nuUOC
7gEZIO/frSFnektF6Kj3dYMCyY90epCW8ZAaqqv1P/flbJvgda84EyRFOFaWjeNkE6+vziUw6VTR
0m257fXScZdbkpLIXhqYeefP/nCXB5Lp6P7yNf+Yx059ZGnjwqtqT6Un+2VfPaHpcxffaEe0CkMc
Yd0ZfcxisOSZ7ZZtMOHdUfogfEr9fZHsnuMvqbW23D0Yp4NGRto3nrLczYMvqa/69E3SblrpbrAM
zxTxpm++clYCeUC4pJknOW9hmbqTn1h6cEF/cXSykBOJ0F8p5rQSaMiDo1i4TeQsCxf0hAe6tDi5
rvjx8DoPuoPZfFtSvIiKjjk7XjurygOmZLodN/mMjGssS15lp76mlH+QP1ivI+dJyjZVJSKhsiWR
n436TJtvf5SaXovgnEgo50sxpSwtOAZVc0kmwYtDcJp5ZnGSdM0YgTHda4jl1K2vzL1TLIK302by
dq0F5zMoZio6q0KkJx+MA/GTc3lTnBikWPS/c8kiDFuL4lxHqTSVgT4IREbzHaUfauOmEK3Zeyx2
TgbnIuSEdrXRQh3GWJod1Zv4Gf0W7jC+ZSfiY/nF/o7JJlGv/mavwlo3zlGMSdqlCWv8Ym5xvmNY
LPHH3rcwvKR9tL0WyR5RQLN/WRI+ES6PRFcyloSJa5DLzidi+c2cuWktMJFNOwT8L/B4NRvzmFz6
W1OUIivZUYriS2+gXTm6mfsf+3520yOsZHBRBkhgQ6uV4dlt8BlXSkCbD/sCNhcLWFOqgm9hbJ9T
Ylqk1FosGy6nfRmzh0V5tKNATgS347YaVymcGsOSSLSa8dCYkvhYK2hXt0VF4m1FTKCvEZtxoXCH
SEfzYZyY7GVmfqUp8A3jLqhDxBSf9hdsW5WrHO4g1WCOaTsNjwA9BlZel58aY3nZF7FtWFcR3Jkx
h96W8yhtPUw/HcKkLsD0W91XkS24CwSqWNxknELCOV5qFNx06wDSesfQBf3Vm3conkr/2RM+JM/b
TknLBlGCQboeBQTrGOuL3zXdkZSD4ZoWuTOm9L7WP/+rBbQ4c+vpOCpIMOOG6CWnpfREUslDFSnY
F7MdlKz04y5TeR6LtLZg1sXsYglB6SYrgfRhcnW81VI0cY8fRf0vAjO32J6uIvSsScBhSxFm9rLq
RfnXNj1KSeuEsohvS2QczEhXgqJQKQFGjvOU18ectG5vx75g+baKTuwl/V/zYLquRBTlktg2aPHe
Cr70ITkrd+aBeNrX/8fM+eaZUjVLtQkQwDAJ+rusdpSmZZYQWuWYzulRYE6OjIAvOelgRTXwQrRP
on7XbfO4yuQzHq1tz1VpwwyX++YD/RYeAELjITOvf1FbvKjKs3QSFfI2zWMlkrPIyNALgtFd1Ctz
9bOWJoGRq8/KsHwDu4zAe2xHSCtZnCk2Si3hPySqMFOPsdrER0tFGPQ+m9BURQnZTXNcCeP2z8wk
FL0sVCP12EsBcEkr4Ty7aO04cwQRpZ7ZLAwzapdRNALGE1PCJZJiyp2qo4YjwThRnZIFj3uBaar8
zVVaZmVE8CKNMXuGGQf1qDqy2rqC48a83rvXxWoJuZurtBNVzexFfuutJL56EzXO8Fm6xEf52ABe
8Pu+PJFa3C0GBKS41XRYfx49VflXebkz4mBfxHae7KoSDxSn5WYBYrC3qFYJWALbUh3N+5W/Ti/Z
138pjguW5Fjpw4QVpIC5dDCD5kAAZMhINWRHEr4KBBbPI7XEeWJGETUbT52SrHFyVW1BJ0zy/k+e
U6s15FwGaPK0eGrgGcH659j2i0wA5iCEMGRf2TG+d0BwTZtRk2W1WWUUN5e//B9p17Ujua1Ev0gA
laVXpY6T4+6LsFE5Z339PRz7bms4sgiPDfhpga6hWIkVzsEI9h6vKw/4sXfaNdCVti+LY80K4zDG
nFSqmiJQhvOtEN0rkWzNOTa8uCiqXCVk/MZkqGo1hCg8Nm782Nw3O8E2HtPfVAul08QDGuaYlcJ4
Cx38oaUmIKfKx+okqondR9NzovK4cbinYrxFIjXzVJZo1iS/J/ttrRV+0QJvjbCrUU7NeLbFuy/G
XQyiPs21IaDrdSbHN5iGF/V+fhHs1Io1YLHXu2kvgWBhv60mnM/JosRlQzC3pUArniCr6AHybnZP
ES/R5glh/IYWY35JzFF/9GtPbE4GgJDMzzxGL1asUue/yKWKSp/9uYcS+s33qUVBTHC7lLcoxDsH
4yrkJEmJNsKmtOLWz78l/rec52N5IpikwjQ7IVExReFI5b1euGG2L/vH7SvnqbZK/4bFt8KbRyhT
E3cONle6jEYbBfKdfAUqV5fseUMh1CA3PB+7KGsk7dCPBcoRffGYAOyw+JZW3xMZxR4eruJHMgNa
5FkoAeMb0gGo4+0AJUh+zx4FP6cJjGI3gDsxnLS2KOceeFUxtsYFLObdG+MuMjmpMUuMU2riMe69
aTj5+X80VcZDFBH2qqUWwV6TgzslSO2ibQsL2z0hJ3Ss19Mv35FdlJ2xzy8Uyd+tJH+Xe+ENKFW/
jjbWtuH7Cp7vo8a5oSIa4x+CyYxqhYZg2u6bwWwcY0fJ98xd4Uynz/RhASwu6cB5xhCFzmh/1YND
earQdBE1zcqj8EVVEs67fz11uYhgImLTxVWaiYhRQuKH7pwQ0xYTjbdWTe/741e7SGG0Ha3rQupG
JJiU5VrFnMR4bA7xsfqUZ72IYTQbPTGikFybnRkLfvF33/RC3qAO7ySMZs9ZHxRqiJOoN/UBkybX
8q68lj5B3/vmH/4chS34AE/K8MfULJ3qt78rvebKxw1ZOfjgwFzpBo7CwXZar/6i/CuC+kFSgMLx
3tP6I+mnrtdnVJ2JHe1lFIEc5TE5K7fzNe2IFQ6ewLxQuJpJLIQyF+arhUSSGKfUmrPQPSb589xX
LmZdOA+qVce+kMPcWpm302jSkkIx79PhuW0PuaxbXb/DAqC7HbJWDeoiis1StHZMu4SqekiuBXJn
9oft31/13ovfZxxQJgdhkjT4/dkHAHX9ddROcsKxo4+YtVT7FkKYFCUtA71qGgPb8uNsxWBoSRor
L/Za8ewbZ7/4GVReIp7n+LFsriozRIILvtOf2ghM2UrdjeYxB3X99rk5qvKBWE/OSFhnWOBPsPmS
O034Q0j2ScsxA97t0X9f5BtglhT0MYpQKFF+Z+N1I95vn2I9oVl8WcalSzLwkHRdKB2/tOmcJBms
6UsIAOkjjfUjQJZ5PRaeZbNZjThIhl7SVmX92iFoUTiL+XtmZ4MVfgN3qzOB49Iab7cPuq6mQLuR
RczFwJ+8/5ByoUdaU6mzI8zn0Tw12DcEmvO2jPWPqaoKNlgNVKDZweSyM9opN2AL2N1x6dqmgVH4
EdP3k5O6w96MOLb9EdyW2sVCIGMXSVSX4kyn/pSdcUwPFJpDPVHChwGEbhaIu2wwJWOr1/+2fdK1
r6kakmpQwhyclInSghkEwUyQBoftIdTviO91vLnr1bajJhLswVCwWZ0FH1YE7ClFPdQkPRtHQCOh
RBNCnhUTq7fLZ/0IrEpXji0x97YPR538++QAiLqAECKapBIisylcWaOvlUwGsE4wfiFhB1sDrHkO
iHtRswzsi2Yzj01lpdz7XiTjRNswlvU+yAlesFN0yA/oB5yMR1lzEqxxeLWVAUuVV+9d2RV8L5RR
HjM3Ri2LcE5pV1xTnhBxl19LVmnzMGI/OrH3gpi33wxrL4FDUTpZXdjpnO5JwUPvX8m738tg7FtU
/TwCiUbptD9ET7PF1mpfdNe8owQM8d3wwps/+hjBMT4M5RCp71QVFudAmTBhHKdy6UjpbWUITl5d
1+1OUEVLHF+39XHFEt7LYnz0FDeqGrcxNmyeB7dFlof5IPMaHEY3WmhNgNqNLeEWUPujyklT3gAu
WVNYnpKx805rBVPxgaEk7ZLrN0pg7CE4P2LHvNbt6kzrOb473bVPKVJAblX9o5d5f24mBQQrcaSG
Ib4xLfwp4I3Kneopb7FF1R/pPlN1Y8bc3f4VJ/5eKpsD6uCu1TRUr8iOkhDnTviA6lXtVgdlnyoW
T5FWbV+Gh3vzpaAGZuUVBItiolZioAFY3l7udJWl36vuAKqo7iHy4iteBF79rn8kSoQx/MKQJvRe
kFQAiMbtzPSYhCmWQRtOyP2YIeFDLsQwZt8WWmhWqVqiViLZbX41Sc+JkNp43TnbBsI7D2P7Wh6k
MajnCGAz9ml7UqQXGXQ6/00GY4N5LE9tB7pkx1TdXP8Szju95Yyhrn4v0GaZCl6FGEVgFKGcirEs
+5o4BskdtSh3mjkXVpuW54gEz584DgBtiAhYWyArMYZdiWqdlhhUQ4nbm3MsVJvnNPy5LWPdkhZC
GPvVmnqS1Aia3UwWxTXUr8WvnQfc/X1yA/aTF444qk8fnNVCHPv9KrMPxSCo3h71iRt9BX3GGIBr
S7Zj1w+sOXZ5s4VUs7ZEMu84qRLQ+RhICRrTq05+KM1/XzYVJeUtyZOIrCLZe5+2GtmQNT54Vhy0
VjwNFItZ0Hp5NnIc/epVKbqKnRjUdWSkye/lDEGp69WI5ez4PLi6NwNXvUNAOVKi52Ev9Bx5a6q+
EMemWIqRVioeT5MTdN967aYtIwew6kLIeT3Rz89ez1IMk1b51awnFcGpekDPVJJyU0mjHZTDYcTO
W5/6V00neELLo1hZyw2WYhn/KgEmclIVGdW45HkST/JsV69jgv4Rj/Z8NXYopkbwYsLaAkje31+b
FHW+IE/IGxsXwMDftMIeMZnQutGt+dw8UiRAwtvcXk0bsSQhY4cKAxjIft7LHLNq0toMHYnYv0vy
c6Q6re5Jw0/JCl8G9ZB3d5+waxUVRUVRMSwnsTYQ6AGWPTOkj+Ru9vKf9UN4E1xJnWX8qDxiDS8R
r6u+pp1LgexXVdtZIBF6ta15IwGCUzwLgR20nPC4enlLMYwPlurSjKq+LYHVUVgF1rXVkwWqi1u6
doAtmiuNYw1rx6I1ftEwJElTNcbGJbPyJX8AlKSBqvHklEpItIMO/MrrJhb9H51BQk5/eDV/xMsN
bAMaOGRUduU48UdDSsO8BHkfRQimjqWJnfCm3Q8/KItfjNy8tnO72qcH417nBKA174xBI8rjZOii
wZarx17sJj8CtLRBrobebcw9RzN5ApgbjMpWqAYSoAbqgtpuVx8AE+xFlSU80aADFoUb3njaukRd
1w3sqRAMX743vjBt+sQvBexlCo4CGvVA4nZv18IoBPwRwRxKyMU29tUUaonBNEqB6B/8RxPMpehJ
76vvBa+2x5PHZAlzpjSqUkAe7RYX1/IeUzrfdQDdYrjkFDi8LuFKp4uOeF7Ox5hBEI/ZlIkRPqFo
tfAimMaYQfJo3Ea70SaeeSU9TJ7ovhEW3HMUhnp+NiDp4OwRMc+KhP8NP2hRzovHIpR60R+xgv+G
RlTsigF7wj0Gn0J0H4Lv/1EeE4lSYdRAvBRiPPyVduJlgL1Vr5oF+Drg5oQ7jrTVm1ycjv774nQY
3p/1NlM6x8TC+rWCibV2jylx/Qnb5Ecg1Hqo622LpOq+9T2puSwkgpMlGAIhnFDVc9RAtIRgP5OK
I2Q1OVreGmN0la+ByFUF1i/FRkPB1812NYolfy2HKffbR1oNC0tpjP3NcTei4oY7GzBKVoN2He9B
TP5VFPBIOEr77oViuj9uS6VKv/UhGSNMozrpYgKhc1jaUvSzqa6y6ThVdz2Yi6fXbWG8W2MssCnr
NhxboXO0CSjudhKBBYUTeXgimMSclKHozxHq2GFw3RSd22G1aUgFb/sg677kovHswi3B3phIZPiu
9sf0Vj7HGO9gjafSzc6irdoFsLcoD1J1An4aR7a0fWXsDkGmBgA8lKD74o0CaIoUFdLGCx5n943Z
xd6Wthp3Fgelf8zC0HylbHSlzEpHjJ+i4SD0HK3n3BeLuCW1lOPXB2m9n8dWhMg5aphD4Xbnecdg
/MUYqn0nVshHwMxti+iWRwpg7SzZdDoPPQ+s6ADpMPM5IY5a7EfjMoihKaiZw/G//3iq5IPIdChL
tMh2o/RtqL726WRNksSRs/bu0I2LHEbpB2w3kDSfRydIXkxlX/i/1Ao9ObyBG3XmqN/6l/wji20r
RmIz522DKJrUP8z4WAcc01pVCDBKozihYtKAhWro/XGqS1/qHHU6lSS1DH8X+z+3lXr1XhYyGG2I
siCsJxPxqtCB4T7/lOOrQGntlncvPDn0rAvjiTHqXwwdjEdWBrulb3gJ41x3PVe/eR+N/iELQZkS
JVFVgGhB7I9m+6y2XqN/2f5mPBFsoGjUWh0aehb9SQBpStLt1OLbtoz1ELi4GMZgpnwUBsywAqLx
gIjk5F51lVz55x5j1Knr3wu33F4IfbR+MNGFRMZ0DKmZMP/0FnR1i5JUi6dgR5F++BTV9I/fEMXG
jLKb+8ZMUpBqNlFzQvU9PBh68gXbNLMNFLRv6YSmcouZV45FrWmhgYYFFrVEdLZYiIOyFFAkNTC3
ZuTXQgdMyOFBM/ZdOXI8w+rtLQUxaWAKvvagbhAUlQD0BCKooUWUZolvhSDsDfLpJhEme0hByOoH
Duj8rmJNssdoxJCtwElJV73U5VrZGNmB3gqMyKAtAIq8q+uBV8uBy1HW1azXVEzwuspEImzZNurK
WlEyWMRf/D4p+gXRk2mPdnIrAYXD0jgC1890kceoaiYCZC3QcI+K7IFXNI05UWTdwv//+2jAvnci
2BWrRZVCYYi+fp6acbCa4bUQapOTUqw0r/EQ+/PhUIp+L0iZCwX4DgghNQq0j6ArcPIbTbC0c4vK
QOFkD/nz6KIfuZM4ycZqQ20pWXoveQowiRqn2KhvHeDk0am5yjgbwGadMaZn3ql25tWarcQ2byBs
/SmxODNjG36m+vWsQVmUO+2YO8lXDFfGdnKgBJalXZUcXeHdJRPhzDY31MQXO6cs73rJ7uvv0+xw
9J9+rI/+7KIv9G9YBJ1R0gTNNPE6mnajR7GvjJ8pNl6IU9vTnktNxpPGhjhZyoxyfCMiAcCN7hU7
1a1wh/ZfdFr/fuLxvY4y4U4Le11uB5qGqPW+zkp36lPOMtRq1rZQCSbY5cmQS2EdI/00wIlnmI5A
CrsdrjT1AABwjkKsDN+8PxDjPXpxboDrrBVvwKLhD+D2DIf5ujjP3yQrt0fAVYNuas/7jBw9ZFEB
S0Eb9PKtEidUViW+dtgXb6fHbU3cdoyYG3yviIGpFcNIHXFsHvz5VMX/ehP53ad7s+2FopvSOKJO
anYYLbtXjO8tb5KOdzdvMw4LAXEkDJGm4NE62P4d+TrZFLCazmHLxK5dc0ceyZ7bft4OX+JbNF8I
VTFBVAWj3KH8RpGqZQDXYeH9d51aok1nsfLB+vfXhC1Kg1KK47XC5iFYeBm0mDTopLbumB9FHrzx
2z2zDmkpgPGx2lgMuVHGeBibVrRPvWgn3tENPDovxEOUW02qFodhHayJ4aVMx2Ga6C4IHlT/LIR3
fRhxYuWaai+PxPjYoilwIHEsnaI610h/tbvtO1mzT7zldIJFflAAsGsNfpYqfm3ghZobNyH5FUSt
lba8JuP6IS5CGNfdF40uVHmF4VojcIiQ7dUsePzEOVBexYy6iU/PzqXJVdFko4jroCs5XfVL7gSr
LL9vC1k9x0IIExMCeNAgFgzQOkUozjXqvo6Sz/SGaLnl/wdhgoLv533mhzgI3TmO3OxJLhzjPHnV
QYUW51fwn6nAMczVtGgplIkNJKsVOcWz2xk9Ew2pzD0ELhGsCLuK+o4yBqOJrpeWeNj+nqtJ0UIu
+yIasrTEuh0aYf/fYSh2yVWDHQYQ7tzwUrBVVaePIHRP0DRVmUM2cxJgoxtYcr6a2cZoC6JiBTrn
3bEysIxO+kUK2+DuMz2We/opB5vCMTYW7rCy/FtMr+96lyLVxjvgkB6qU+Tx6vD0BB/8H1peGEA1
FUxPMs5ikHKsKdHyanyI9iKWG9QdbWdwd9TpQ2BLDmPPxawCTC3AqLVUDF42pbaQ5mcg5VpJrDil
GDlJio1uojsAp7zfVpnVS8SMJqDaNEPVdcbFC30iZK2OI2bJQ9N9F3GVheBsy1jLy+BG/sigbmAR
GIsqT6UoQX21ku5q06v8+7r9hmGWSUw53n3dABaimBsjQqmoYYfjJL/J0d91YABVr2cVi/6Yq/N4
FrCaZyxPxlxcb6jdkNKuUBfaZWfX52FXN7b2KHwFDzRQwpWb5iDtQ85407p7WZyS8Zs5abVMadEt
jQ/9WbkDsx8eC6EDDl5yQ2F9JGvK8drjhWierjCutMjzsDdq+sxsDmV33XU7k6eOqxFhcTLGp/h1
Dr64IZqcvhStvsIudKvwnDNV6Y/W9kcd2QWcUpi1Rqnw8EGZIbLGQ+yMGISUbooDkIpuBOdTL62F
lrAILJmWJmGQ0EN5/ZnyFrd7/Sv1XWTv2xJHOThfkIVdUYM5TUkUAEkyVuw4/RXziABWE7XLFRmM
x6gxnlAME0wsn2qrl2orlvbxoDlyy3klcNSNRVkhakeyXICgObiP27tZfY15BrwqAky3GNdSJAXo
S+890yjOYxg1WucEPrCSr4uytAze4sl6Fr0oFzLuLycGabQW11+oaFUrLjg1roURLonuhfDeh6vj
28uaIeMByzHPtBpkyG9FtOwea5OeUlqdJ9rhnu5NcpfU17/hpRrK+EDsLGEytRTQK5HuZv0xbs+y
9LAdQLiHYhyeVA91Egc4VKZaylHBTL94jwa8UxUYgST71FYftyWuztssPyPj6/qUlLUo4Qlcv06/
g5N4aqz4EOzVU+hpTnDWwHuUu3idgITNJnuFNxu2asULnWH8YOf3QBQoyejUquYCa29HZt7S/aod
X0SwuaJfK3M3FAlyxUq3sPgSCfsIpDl66W1/ytXq5OJTsqXjrO/LMsXwLUiK7cmlACH9Xrrt9wDm
BDJmdpZtlNBvNFf+si2Yd0DGuAESaUaJDD/vi3d1/aD7T2aoWUP37wEjkaEuPiTjEOE+irlLUNkS
xN9S9N3ntRuoqn2IV4vfZ/yHWOkh+OHx+30c25iUsobR0oqvMqmtkuT7gOdCVtO1hTzGgwx1NI1q
B3+lJsSKK+BaBT/SRrcMZd93nbN9SesZ20Ia4z7SOS7jyEByKN9E1zSPyWxQNUAoVnX4fIPrqdNC
HONJYsAwRaoKux6OwXWAmgYo4mMLxfLGm210rB3wQ8S7dEe4UwarSf5CMuNRMt+M+ow2c+h+MbyJ
057kXXNod7wlofWsdCGJcR5xCL5hzOICf+oJXWvQkNv5jXJLHqSH4XVw4n1pA9j0M6sQCytgUYDi
cWgA/YdobWQnkoBVllgF1y1yYg1LHa8rUZdNFSrk6ngSlJ3vH8WYM9vJc1cs5E8mRIYQJG8tjeHN
W9XQR98eX1S3B1eyYckuanm9q2O84mXbGNY9FvYINAx6YsiBUZGiHtIRywvI6+sEvb7iqi0qK9Pr
0Oo147Ata93K/8hih48bNa7JHEyj07epWw2dO/oo7YnzKa+EoxnM37bF/UMIv8hjvLHexXnUTXg8
RKCMrFCQVcAg2FsabPyqO3c3icd9Vq8H0YtIxjEnaJ/OlQiVDNHWeE0f6X5sv2++KOA9dlvAFWeo
G2wfc11BLyIZX62oRSKGIa2J1Pe6b5XGQ8MDGOGdinHPatr+7cG05r6LbyUe7/CqYqABq4E2lwL1
Md4jb7AgQXrYWNBp2osUAdihLqRzPCJnjaI+8eow5A0Groa4i0x2BqYQa38gIzr5bfWoeiEShQKD
euJox/XXCAP/25fEk8a0N8AS7aNBDk/cC6nVGOcxvylA01ZkVwWKnZGg29vyVpVicTpG9YH2kKNQ
j5pwNOq2nBUPQH+wQb7HK3XS3/mQKCzkMPpuxFKYNbVZ0GYsmGcbm5Jl5nsgmHiofey3D7Wqhgth
jKY30SzmZMIAWJIe/Oxs9l+2f5+jhmwhvenzNmmpv+hDsOcZj34Kp9tZLRZsQ83ZlsU7C5ODTEIt
AWGkHwEH5CntjaRyvAI1ma2LoWddFMASQ1TAfIWkQwK3OxawD5g/3bX8OiJP0Zj4MWu9GU8jvll6
fn0lgIOMnYPvTF901H/ju8DjDfvw5DGuwi98jKcYePpFAgjQaqsJdmPOK6ZzhLAF4HCuNAkryZi8
Fs9TeMzaXcZD9uDcDwv9I2gqxvrqdgIzGa3z1m/MZCX3flbD+8VkNMYPdJISVhF9U8rG3s9O4E0a
mldTfdlWZo7haIwXAHmEqhEg9TskB5qw/NIjymHtdhaupZDXgeTdDeMEpriapKCfMQkVAsxKm3Lp
CsDJnSULhcxxoutOW1NMg3Y7kSC9t6HADAu1F+G0/aH91eqA4a5l/b5oBWEPSBPD6bP+l5El4fP2
11y/sz9i2X67TJoBFCN4niTKa2oepMqwhnAX8GC11p9BWH7/+3hsy33KzLwWaEucNK2VD88yUEr6
w0yuEuCH6GdR/DKQl0x88jVeqWH9Di+SGa30VRJ0ChpHTqCdxN7zA9lq5IJze7zPyCil5sO9CsBp
dkqgqqJiUtypiWu0nMta9+OXozDqaLT+bAYGhnRGABg3N8Z8v60M66aFfiiAT0TVZCuSGhbNZjPH
ztDcl243Pip9aWGFyFan4yg+bMv6B424CKP3tggaRq+lXUGHMMab1qHYj+a97yWHGYNcifeZ9VtD
uQij97cQNlSCUQcShlkSsq+752Lg3Mz6/V9+n4mAJIuFoFToszuyW39fY39FTX+lcsDRs/VnxuIg
TAg0Y9L5WPTFDBXWdArrL7hn08UWlGyH9z3wK81PLEgsPx3jmCS9SrUEQLtOIO664lzGh4LHN8rR
O5Z3RSgBuqQXeMhQoGcsKliq8VLLp15QrWnkUUCvG9Gfq2I5V1Sh1408pomddCUPYKPiBQ2eZrMM
K/IUCrleoT5RO5ML+CAHTbp7eYddKuxq8lYLOZrHsniBISoOTBkOPCW/E/lRbBW71k8GD4h73Yte
vhrjeuRQFrqihd71wb0WXwfTdTNxFG29dnXRbbYdPcdGNkUZbobOx6YHyS69+KFSHHJrfhOPkhO6
Qm5PsQ0ubY4vWg++l9Mx7iErKYzvhDFy1aJj5CKa8MluPMWt5QPZw6Hs4JhQrO2CWMkLbwOJZ9Mm
4zwUtWlVzNWgEYTJQQxyBW59MhvLb9/We80v5IUHF8pVUcaNhH064L+ZIvogY3eiO2mwxXt1Rxdb
wq81b5hwVXtULIKbpoF9dhZ9XJhr4k8JfSAILrZGrWx6Vocd5xJpIP/wClkIYc4k+YXeNfJEpxmq
6+lq3Euym5z/eh0aT4RLpLkuTzOIaqqmpL9NdixiStJPQ9Smb5sAvUM3ASJXsH2P0mjmXGLDVTPH
Jvbfwt76OQth2M0sFb8ABFPVPzUDdse+SWFjC5rIMYVV77iQw9QO5FGOB3OGt9eyXxOSQbH617Cd
6CYsBNCvujiIUfplZeQ4iNGDciQ8GcInpmSXAphUDEQ6QtvIIXStPmuqE4DDqyL2lJz1lOc3eB+L
cYoEZDNVO6IaNk63ZvyomIdtleb9PpMiRZoqEGNAVhlp5j6X0lMAkNNtEeuWedErxvPVEakqUiAx
kpqzNO3S9FcnpRyd4slg/FuJqhOSTRxD6Qu0Ps5aYo/cmTTet2KsX6mMJIkUWgydzEe0ow/YL+Z8
q3WvudBdJhUa4qgzkwq62wKPsD+Afs9tj4NnHtHg4/IWcr4a27+s6ikaCGBdgAfro4zsO1DjU2mm
7rYCrLfvwXMMBlCimYrCaACpCLJVOlI0HGcQlqAVe1ud6Qwfn21g9UgLUYwiZMBWnqUywmSUOWq7
qhhit8qC7lRiUmq/faxVf7kQxajDoJtjLurwAqQMrCHQbWE6zKiTVyavfrO+xbQQxWhFK6mhWBJc
FCg9xB80gBsH4Vf8AnooG32+7+WON4q9/h0BeCtjhxMr3owPDeS8U6YKRhvLZ1W5ysobkddkW/9+
FxGMF9XNpg7GGd3zdtaOOhiHdN8/k14Gugl3qpPGlA+BW7vIYtxoFyZy2TdIRpJnoBNjPznE4Lyl
3FCCaP3fc7wg/iyE0W+7iD9RXhDQ1cAZ+YatKl/9/te24q36ocXvM+YUT1oWTDJ8ROGP96Dmge9O
OINDPBGMGZWTrqfJSF8wupeFT3LwGbCE5TdijGcu5SFKCWBtRnNnRCdB4nN78lSYMZoEW5TpICIj
nMSjEp+a4aTz8mrOZ2Id6IhSrZ/QVEYOXb+9MpK7/3TT7NyHgtU30tcoacXirWnepjyyOd7fz1i5
j406FYPjgGrtd030LMnftv/+9XfHRVXZVXqh06rM1H2KH/EXM3dhGwfEZtvE8myAiZVtebzz0H9f
WN4oGUldp7CMZj5GwlGXeZ3tVT+iE2A/4ZEBcmY6obAQYBhA7a0LjAb2rxTftrFDJ32hI83pHa/3
uqq+C1H0T1mI6sYBYTPCk02uDkC517PIShrOeuXq9wIqERD0CWBm38YgFjJiir0kznLv5F38mk5i
aI0+7xGzeg5T0YgIPQASGeOtiqlUUhObvQ74jfZB6HuzniJx5sFfrIuhlW2N8jOy2xZ61CJRFnD1
cWoHqicIdhXytHnt9jGsjzl2zOqJwP96fyV9AYiAZoA2T3fNs+I2V8AAfhkKsLqA4paX+a/ajimK
gF9RKZqayfgvXVa7NtewQC/sh8mSPTqJHft2e6ToR+CueeDDqdGQy4bJi0iNMCG5DKZBr1OEZEGE
QDr4GL+MdyOyDMnKHkyH5z9X092lQOaLxmKTip2CdE27mj3iFiCIFxqrcapDfvcZrnMRSv7/L6oR
qkMLdR+lKsgj0Lg6ZTa5Yw3iurLatyh2DyP3ZGumtZTFqH2vGGUd63CtzTHJdhK6YtUOCxf3BfbA
KI6yaieOdr/t/jgqg3WG9wcMpxFuw0fmQbctUid7Euz4hS7AvmEHfBm/bMtby+CWZ2SCuDmHeoAJ
GJAw609i+hgWz2N61KMf21LWLHsphbGDoJ6KSjFgdU10kBVbVe/qkPOg54hgW1RdFxpBCKpNh2CQ
M9Kcqs9tmTf7/w/KbmgUdcWQgen9/nYKoE7HYoQsnsLP0SHOZJeeWpcas+/yirarR5IkYsD1SgBG
ZEx5CnrSDfjfmcofWnWbd9hs8O8+cTMXGewjgYBFrhYzCvGRZnaYCR4KnDZplN22mFU1W4hhjlKB
A7IpQ5htK/7W87siALmMAeQIjhKsjq2ZCzmMMzKA2CpkIPJ0Otu/Gp3k2nzAmCG2Qkxbe+gNG0Nl
lv25V/hSLOOVfNK2sT7hKwZkT4JfI7lpeHkk7wsyziiOVSyFNBpgMgFhPwDmTQ+HawDLO7WQ2duX
RW3+QwhZfETGBQlSK6sC3BB6OV9G7cbU7wD+EpfXDTjJFP1xWxg1/S1hjANKhcifR4LwgXztrgHP
QJTHp74J9lKUi9akalZkaBZQBDmqwjEuiXFJRAkSxQxgXEGe7eQ5P04NOWal9nP7eBwxrMPw69iI
5KgCu5dpngJjPqT5L6Vx/psQJs8MozYzUIalaFenQPLCyQ14wzur47QLFWeXRPppnkeNWpawVx+q
35SsLHDVe38fV8gtAoTC3OZN03J0nn16VJEyTnmLc9WlbPvCy5hdSUPp1sZn6tnLwzFuI0y0VDUT
1IHmCKu+V5i3+28XxPiHomgMcSjwCJzrg+/vy3zXit62iNW+2PIMjIMw5VYJM4LemwgmlDPQEj3/
J3kInhSHLr6iTOdmTmnzekQ8/WZ8hTGaOUo2dHEifchGAsaexzL4vX00+vU3XITMuIgCMOl/NQOE
zOvrk/CZIbvll2NdgZhig7GGamuqdJWlzV2bPVcdYDwNYVe0PDwcjlKzI+IgIcFIRYeMtU09o8Aq
0vy1mmOrkfb/6auxU+K+HMldU2GiJUuPtXrV5ZwVu9WK5uKzsSPiZBzSQkiROpod+qHNtWgFbiNY
4XN11h4o0LdwUGWOp1tPjy+xSWESiSGXtRKgEyjgHwaXVgFT0Z53UHqQVuRf46vhv+VHLFmsYsZ1
NisU8UY/mPUuS3orlF+2b4qnEYx3UANFEroKT7ayMS1tvpEjfEoS2qhKcXos6/krIBkk9Fc1cOEw
kaIcEjHxC0Tb+YHCgeTw4dEu/D26hZPveIvj6+e6CGPOpTWaOrQ1Wq2ghbGi+udY7QLAHDS81aBV
CHFzcSr6hywehXOj101ENVEqbqvUzUJ0/w0MYkqHoG1stTN2sg70Oh6u93rqcjkf4/sCEzh8QgPd
mI6iRwlvgoO5U/a8Ivu6i72IYdxfZYwJQAYQPNroK/JmNX8OeGZF/9KPHvYigvGAQWwA0GzEB0xT
NbP0OEm9jMi/9caX7TwVM5fIEY9l4x/8xx+hbCEuG6K41SOdQj6ClcIGNwVFzirQWZp+EGCcninK
AC+PWY8lF6GMAWADTxlqgiHnIMr3A/huAGfsbZszTwRTkS1831ebGW8dWYwAcDEEzy1QcDmOkCeE
8YN+jNq+DCI+RwKBTVEKjlgXh8+cwzDBSQQUOoUdx2iTtAYBUggRVSl98VNNMqx4nD6D3mtKf8Sw
8XAeei3uU3QWBXRIc4cYN4rkbp9k3YIuIphLHwuKXxGiRloFr734hL6/lcW8HHK1Rbo8CHPv0aAJ
EcnFv0hAc0+4jgtHQZkIzKn74XNKdjkSc/9DoU7+3OFIat6+9kb3XZ6N3fZX+4dgcZFBdXDpVpU5
ys0SqjvY+UE+z6d6/2PyMLeCul73qTfnRRYTK5oY3CfGAFldfuqx0KypxbHyH7MiAy5haGFaiBcK
6aV/9HkXiWzQiBM5JQ30Lu4QCbtdAZyqKrXpRjMfNGK9MCFLsqnL2A/EgM77b6lpvuwDAAF1Z8QK
0UmOwamCr2v3CZDwJwdbnl7xczrxWO9WHftCLHNIw9RnNAdGPDwABpeohp0poPgqji2gXKuHz+jL
QhgTD2swCYzSQL/oAWMPThhaRW43jmEFNh4GD6HyGR+4kMcERqIWrVhrCr6pfxtHpmWAXnL7SPTz
fNARVSbARJA09K+ZW8trudKbmaDaHKuHIYmfjcw8G0Z4SPSaN3G66qQWspjTTLU+zmUaDU6U+FYr
ytYkXDWiu32g1bBxESIxQnI/E0hA8gF95/5ojNW1GNac8Leeoi9kMMkE6Le1oYZLcorJTg80poMm
M9hlhSXeSa8irGvgreCsP34vMtkyi6YmgS/F8L0CKISPtDjhHxrZ8h+jX/N1+q22Cg8g94em4x2W
OvUNDWHbu4ksz6oUA20xPI8epejU74PDjDpjhoSad0yOirA1mNAISZnqKCbJ9as27oXuSRj3/0lB
/kfalTXHjfPaX6QqSaS2Vy2tbru9L4nzokqcjPZ916+/h547sZrWNL94nrtKaJAgAIIHB3zJJatR
5AtaiFhi6Sbp6aHPJEFeIdKCCytZlvazOmKv0unbot9EhNqSIngVFRkhYX9iFbtIUhZjrIDThPpk
1zrFQ+S+Ds5ygRxjH7qiVxTBsSKcm1VmMH+DLG50pewx1O+D+PH8rgj8EJ+KFb1UWVWL7w9F6+Ip
INIuKBoC00jUPCnaG84/mEGmtKQOGJ1nVWKWSXZkozyjXerMN4Xis1eoed+I3Ox2prE6vrzLmJRo
QcQHhbOCZoXep4k9WG75tTyw5GmS7EEY/gUHl087e70qisQCazT12++AASA8lk7+FTfhn2Nhj/tK
hAAT7CFfjylSHYzcWTW69XwTGgCbSHd1tadgADtvK4It5MsytRopU9TjuljnuN1YLxJKgs2ngJQA
yf4TGfk6TFRLwDnO0KarWrfLu+uu/UxLyVoE5ydo1FR9Lw2oL2WyTaovjXYZ4AXi/GqJTI+fgBTH
bRrqlQGM+7fgCmNBgavvLs3CtvzJZ6x658VtOwrLNDUFg6QMjbuJSEONW5uF5uSExraylA5JRH3d
/6LRuwxm+SvXl1VWaiQ5CL2zo2bZIVo5h8tiH1iYGs2qPJ+BGQLa/lsl7iYS6BNNAtoA2NgdO9Ww
A/OuEoF2tm36XQZnCkvbj30DOl70M92A99cmwTVRv5zfms1UeaUHFzE6HZWcOmuxbDWQBbn0cwjI
IRyUXUr1gzbMovIpW5ePmcO7TlzMIHgRGJUAqVje2FkJTiziovbxYk3ANL6NSfzxKQq29VZxCXoH
2NM8hUhnlZu/i6fmQbmeb/6fhE000mOrwENg5NTUNEB6cNc4NUSpX8q6TEHQN2p2cdQvcgzcljw0
kFz1X9lIuuTXJx6MTiRy4csqAHhUUmAeKR1sPEv4UQLS669zIpqjuXXIiKZgkqYOmgtwzXNAAIpH
e7WQUfuT/f9fSuCIyBsxZubI939smifCOK8hx3JvRCouxwqqZRkK3Q2weOZBJbf52H7CIZ4I49yH
NVjGoBp4/R12yo7ZZD35gzN4jLx5oO4kSjk2zsGJPM5/oMu0lWMVVeJu13vZLQNVSPeMm5Z406/Q
FZFjbriSE3GcKxnTVuvqCBXwQf9hGHdG9VpqoqPNlog72icyOFeCUbxSg4o0eyvtPQbCAtXXI7Jc
UK2EO9HAO5FCnB9BSOlak9EPGNM16LGy9j4S9cWKRPAHuc3rSkFzu0vzh8D8tXRHXRdN595wvydr
xh1duZ5iNbC6yU2qF6uPbFI8D93OJF+r8b9uD5dtYjComUwBLK74OmEiWrHL/eIyeQbV1/8ADdlI
+9Z68S1ZlZkjZ2dv2IrSHIeA2jSkfkW0r2VIvfNuYiO5OBHFuYlg0aZcoXATUrJLx4t6fj3/fYEZ
8FihEGNog7RgXHn9EyiqrfJ5pIK74da97UQHzhvE8twslQo7LjKnKG3UHcEUKjkdJr2UNspYz40v
ysm2oA0nMjmXgDmjajH1OK7jhRS6gY8Lj2u6FqZh3o5gjPzfsA3Mns/4CJUt9ipLs8JoKOnCCoKh
ajfkWC2zLbegtjO/RdKtZv51fu+2KiRQEvPjQFqqWYQf7UuWLkp6Zoekt4FFHSJP9jCLE4UZVXGb
7zI40QpPtmMx8SsLhR81fZfMneyBKnNHKDJsii7S/KLbU6AZo31yISLj2bbPd0HcuR7Ucp7SGNDJ
krwM+tWg3BWoQZ5fx+0z9luGwcX9ME2bdGbPOSN4IuYfffPl/Pf/5QC8C+AOMZqnO4tWSAsXdhVm
PKlhbWcNbJ9ZYnMV7kQIrM08bWUaBhfxlV4Htoc1u4xOmoNkgeHl5FtaOMa3MQYFYbkDqk2EKd/2
i+96cge9aqeeGNI4ugH9SlSgAX+M9NVEInx+Pbf3y7KoackWiL255Yz7rgwiBjy0zBzH7E6Jfp4X
8C+r9y6BM+8krNRZQsIElvvZqy9qh6FgjmzocgdMqHyZXYn4ereX7l0iZ+eZNiS9HKLuHS8HzLF2
+uBVSsAoQUWpmUAQXyPRqWSNM8PmzXfo8nGrXX6Fh2FHCcGwzY5w+1A5+vXycH5FtzOB3+rxhRJ0
XmH2coBbyoBJr+ntnN3ncufMqEhVn2HBhld8l8WZ/hhoBZkaPFkwMgEVmKkejJQ4a5ggZatfersR
0T5s+6h3gZzZt5gMl4UpAMRJK7npvG+r2B9FpLYim+RRK6pSZBZJFiRsvnmhOzXoRM1jfFwcxjIb
3QXOJ2AyJ+vIRbOm7M0lY+s4mCATj6MvBega565/Pm8aotVjBrsKmi0goRSNc8hy0+OQX2HWnb30
L5+QoRJiMoQ3G4p9KqOmUjuScETyrgJaZBJP7q3dJGv+eTGb8X8lhks6UNLossSElc91hHmaxu0k
pw74j47hPByaMNv3UvJ6XuTmcV6J5FYvkOU5LmcU3g3F8HsQqLRF/7WNg8u5bRqB393cqZUsdshX
OzUnWohCF+x8aq40zASMCjeohXAmdlo+pBYrKZzvRXOVPA1szLDykKZ7Nt6IsWkmkVP28L/J5acK
eERbSeR8b5G0Y95rKBsPdWVrtWFX2Y/zu7QZsd4l8JUFEgBUNPTssh9+z8BV1sWCiCXYGp5kqy7R
GLd0gI4oSXZR0MhH7f1gpsKZJSJFuIOkGMFcVgqby/iA6IE++PSXco3hKI/VNZsN1u8XESmowMDf
cquV0Y1GqMzqouJMzeioTQ+69FOXdXuORD2Emyntao+4w9uOS5CWNXtuJNYFlamrzLLXojLTzuZg
j6AVxsBod9KgbSxClG8rqZvoC9EMSnkIn15HUqzI8IEUlLxm6QxoC4kjvywO5+1w20ze5XDbp6IN
IM80XBjmAW0uVbov5OA+VD5X/1Hf5XAREdx5Utx2SHiBUEjYjQ/Q5RvTxXUPMLAd4/MJvP+mGbd7
qjEOY2FBs6DrnTmDWPUxQYr936Sw9V0ZYzLnPW0jhEQ4Qi9OJduYboSPPdtn7H3xOJdea0prjuxW
NxY/69EzERDPa7FpbZhDCj4LdGSahFurQiu0dBxQ58ykb0EeO1mvOjW4P/JKYG7bFx9G/qMCHaOo
fOOiMuSWjEY+IJrYrR9Fs+ULkjHpOT/ou8YJkU6IHu83LXwlkdNtIl0oLTHDUMVP9XCjAKVaxZ95
2yTo/tR0NM6y+aTcDaTvAr2D1uz6W16z6mbsk6v0EO0bP3NSwfVx0x5Wwjh7iGY0GigEwvL4NZUx
+lHEvrUZcVcCuLgupUqINju8xADcMTtx7DDmsmgnvySmY74ivRTCX7dL7SuRXJBvwjBrsgpeXa0c
NlIQozwO6o11hf8A5yCqBm0a/EoaF+CDurbmwATqkRQ3afGlMrqd3F/HnehgbRrfuxye7LltzEQr
ZZCJqcmXrrqI4i+RKNCzv/ohO1qJ4CwvV2KtU3W80WrKswVMeV9Tj6jfqekXsoN2PCfPPtMgubZ2
jYsakmbVlWzAAIOnzmUNzxaeeybgYQrvU213J8K40BHHypwELVyGEh/H+FebtI4qdwIPKNoozkuY
RQqmKw0bpWeXsRTbUXPUTOEz9KbZAZQPvnsKIuS38t0qWlikbJuRhhNqMOCs9cgeRyv3gPH5Ti27
e1btzo8fMkf4/s3O6wcbWcnlznNYAFCUmyXK7nj91vzA0p24c+jwOokGGW1eeFaSuGPcymGjBw1r
nVV/qfKBRLsu+J4MkT0qikNSEcBjc9tW4rhzrKKeBfgSu+xgRMGc9XYWXBtgdT0fHrej1rsYvrzf
zvM0hxMCsOybfrpP3yqq5KpFfz9Gnj19giKBaCtx3JHWRi3M5gXGaCyxnWcYr4tqv/mp956VFO4Q
KwkGyLWYw+DKGsZellVrE8zzLetf5xdvM1jpCogrwI0Ho+eC1aINGrjggdGK+8zu6s6eP0GOQRB4
ddS98U6rKZzNxYZRNlSDIkPzdSyeVBHWZvvp4F0Aj6eMSZYqegIu3GmX3kePuAT4kkNjn5W4WUtS
M9nWiy58o9007pVYzrhnKUAPQwyxWeYYnZM+L2AyqR3Jk4g/YBbZNaMmCF2Rd9/esN/LyaMsrVRb
4hbTGV0D0R8gz31QkvvzNrEZs9414+u1lamXeUAokPN+cyD71Cc+y5REUX773K7kcCZuFHlIpRqX
U2m/YMq4sg9+VpeT85ZsXvV2+OO8WpvufSWOi1RaUEVJMCXIYXT5prdwuYHfvR/14EczKrNzXpjA
Ovic3dKmTm0lWIeR30TSY5GhXjsKzu5m3FgpxP7DKl5pVW3QhCD0tt3PWr9V8n2vjU443C5S4Z1X
R2R1nJuIjVlNpiSeXBMtpmySsC4avLGdYq604aIgKft6JhmsLjtMx8xNgBYF4vGV0TqAcurneX1E
28M5pbwxmnmJwcump+1Vju6DKatv5LITLJtIDOcj0tiaekXOJ5fKd7F6OSrPi5AhZfM28L5u/ANB
jvFKeolyFbhfhh3Z5R6lbnDsMFs831VXAVrJ3P+0dvxlKqgHtOtrIBKBl7AlwPTiYbRj0WR2wdLx
EMpSG0uELAzaC5pd1jxYJWi7ns8rsuUQdIwMVlTM9QURKecQwD3azxpBZKLRPqK7IXbi6Rh+OS9k
6+QYKmrYBiHg1OWTEzVWwrinaAFG64Kd5Ie66QSuZvPkrEVwCcm0tAVaJCCCPaCw2y0dHfXA6LQa
XyK2InqS2vI7a3mc3yZlQYdpwf0iRc9x8lO6wRjEffOl2EvfQKS3Y8zECWLuT9FQqq0eU7IWzG1Y
k1qonjMqugAEjqn0c1mchELB+ZuWeEVwVYaXmbBfV7SB7PeVl+3xtNhLFhAX0fIzla/N8OW8gWxZ
4VopdhBW36/MRkMfJGjB4/iL1LhVUNo0f5kSEber0Ew4Hz6FOjEKCp/HmiRSr7wyH+nN6Kpu5UuP
k4D5UGQjnDcfIynXIrSnu31cHbKldce2PeqjZRdmuzfJ8udMIieWwfnzCmiAorLQPCtP3xItspVi
tlVZVHLecrXrreLcOe3DCvPUGZbbBXzDvFD2ucNIbcgFu1tL7mc87Uoen+sFMeAicwTwptzdq9U3
M/SNVrBPbGH4u+daBOc7VKVdDJn1xE2935jPRW7ash77ierPNZJYU+Q7mG/4KM/CxYaAE1XhhwLn
Vjk1C6tNjHeq/wbz2VV762nyNEfMvvovJv8ujXMYNG9UNezeeOrf+P13QeHoLsqASCrKVsiVshWz
DPVdHOcqUlNXUnSFotm+/Fmql2b8rRgF3uLtunRuATl3kZOkaLOGAJxV2tJligzGZ5xo8RNDjAy2
/JDNXn6Q3YRNGd+fd1XbrvBdP86D6HmRZOOAxu1Y8mTzWThze6t9lxgEb1+KSjSChuRTXxiSOpvU
BNVga25RLAj3U9Z+bfX8yiDVYjc9PD/QJDYtzb9iBdWsQnS337xMrv4BP+CiS+Ukr3K8GKTPDfon
dy2bXKZ9m78uQP7Itvyl0wThe9No3nXmp1zgNT2dx5RBLfKXxriIpGPd+p/Yt5UILmCXdWpi2SEi
6mfHqGJ30QTnejOIrSRwB22sl3wMGSebPCPlxISLH4b6aE0CL795Y1zvDnfAkqTWK7lJ0eeAKd+v
i1ug7N1cpiAae2CBLP0MtffaIPlBF2TMWq0IUcEqpthX5eW2rwtfV/rX8xu0CRZZK8adLDNTI9JJ
M+tbZ1Mekhsq2T34xZzFkd0GgEQMsrI74bvI1huqoQGLyGD0usFnwDookFWNNWD11vSSzvlulGKQ
lxIMjBzlwFal4FB19G7WooNEJe+80pspwko4t5k0j6KoDXHYh3kXyYk9FX9lpRMsV2Uv6ETctM6V
JM5nhskgl3UEeFhVXXW6FxV7bXgaRP2OIincHnZxLKXgdsGw2/DKnO60Ah2v9ChLk8BhbPuolTpc
bgViOHByERhLOtsGpurKXrEzDFtySixig6rX7HZO/FCJ2EI2PdVKLpdkYRZPvpQx6g19+kCau1IN
7aoUuCrRInIRYCzUpQ5qPDRhQp2TgTwynWR/WdCVbwrJk5hT+hBK3/XhcaQVcuGqq4BLrCO8o81e
c9v6qV9Y7uQ0z4qH+aKibvnNbGslkcu2ljKhTVMjgayKl9Z4zIPbunECelslltOKvL5gu3hIaTHl
YynpSO3iUNkFibYLzQAvJ73gGG+img3NkImiyBSRmzvHUl6N+dghunSufoFhQPfUV/Ekmd5Zud0Z
9rhTS0wqppglIyjobaYj74L5GlsRmX0/TuztWFb3zaReGmPmnvdR22v4WzfCmaMij2PdSBCRmw+W
dJFVjdOI/IZABl/Aydop0SwGJZ3CS12+DDWvjARZo0gEZ3eFnBaqOqHSQYzuCrWbS5J2riGVgtUS
bAhfs8G0x0SpTTzEGJit0N/RTnABE6nBZRmxps9zzKggJvNHoeY2qR0dbSr/act53GY2B61KdGz5
nP80uq9KGbvZp9pfVmeG73g1x0JLMNybEboT4mi7Gk8WmtfUDhs2L7minjzRxnChiVZzMoYTbl1W
8i03nEQp/uOicSFJyfWkTkHq7c54RDSKzsmaJ+DnvP+2NVwAyiYNww6MBg+0meZlQLYGcuBlVvx8
XoxotbhD386dZUQZkllNehyWb4b6cP77AjPmYQfGTGlNa/BVEAlUl6b205q0e0MRcTwI1OD7nNPO
HLJSAQC5s+5K+dLsVMGmb0ez387xA86gNQFlNYAak3SQ5s1LZh6SpZ+uzUmy7DFLqm+hGlfHHFMD
BSmQSDXOERjpYJlVDXxmH/0yys5Wu0lgatsZ+Xtw0dhfWJXl0mLI2p717bORC2yE9dLZqTM4yMQB
sMkwOEw0XWUzH9ZlCpIbAyAv/vKrhIuSywWyVHN4CpLWNlrQcWGyHVI8kahNC/wtCuHxVLmQxsSU
DGRZqIF/W7IF+Te9DfBQet7QtxdxJYfbpyFq87AZkalmmvE9A77C0dME7eljjmTVxNCytC5mL+4x
TDJs0mMhtZndd7Vqa2GL4aIZKBOGcBBNhxJpz21tI2tzVqjI+3StcuLs0MrovhLN/zy/mxpPNmXF
YWOq7GrVkWWHET222haPzWDsI1xXm0BUx9s8EauV5jz8Aor8JuvBGQOg4F9lkNzG0fipI7GSwTn5
KpKbPqlBnNAMyrGxcq+Pu/0cx7tElv0hMQ9F2+5pYR0mebyd4mxvJsO+J+gn6htFRPwoWl8uFgwW
uPfKqsD4SSI5qlQ7IILEZI873bzL8vv/aMdcRND1JUkXgqPZzl51RHeW8xh6hocG3PE1fWRd2bog
1dkuXb4vNg9Bn/JWzXAHwoY6YMRwyD5x06u/eYRxRRehCgRH4gMeHXlVLLHXtiU5xupu6Ra7GkRZ
yGa8WKnEeZ24qjBepMIjspz/KopdUgLkVH6TMWCGPjStiEF9WyX26ibjQR9PfKc+zmitsg6KAKzf
2nFitP0gY9YFefX2qXuXwdnFYixJmUeg6pF7cm3OyR2GZghC3b8Ywm8Z/CNAVE1mU8agEvlnRm36
VOz/LmGLZ9RuV9gQgAxMd0Ud1uJWbSqWJsw7wEtaz7JsA4kpCdktrkVODw65xrFu6eyeP16bO7WS
ya1ip0tWohPAPaelvrDG8WpIB681li//RQyYd08NIlwSA3OCLPTYJsWXoLGOeTNdqFmzPy9mO+j9
VgcDe07lBHJBch1jW93mK2pbqv3GpuCgo42h6TH918uuRCdr+1WADSBCgyWAzDrn/itDH4wyAHhC
szvg9x9BoXORX+Q+dXXb8CXfulMcfV/5oasKfCP78ociykoyFxSksQqjtsPVEpVSt+u80gR5ytzY
USU4CJtnbSWIs8ylsIiEuSJAwefacVmkSzRgCCLctiG+ryJniOGcq1XWo8BVBZldWDtZec4y/7x5
bKphKjKCv6qwMbun1lGXGG8eW0ia+/RLPV0r4eH89zd1+P19g7fyop2rqswBBwnr13ms7EbfmZag
nrotA7Ue07Q0FbMoT3UYFzA+GimQVJnV2Vbo00l3JBGZ/maAN38L4atz/Tgi16jRItXMtVtq0r5u
A8dspn3czgdNqwVOaNOOV+K4U5sBEKTOFtYNs6ls0l2AVNDWChDdC9wDM9MP52UlhwuCkVmE0bgg
iZqk3k/z7tdgVZg9mUzXVV7uSKM5HekFbBvbNmfg4c7ULRlPr6f7lQF+mxcDmsuJeqwDMLmK6kvb
Ps98l8AsZnVbUkAYMcc9Kj/gkS5iG8Tf7MoU7SwnW4BEYfDBwMkFZri9Ze9COacXFqDxiNgtMC9/
zQ3eTujTXBmu2bycP1LbFU4LPRuySVUM8uT2bNCbTk3qmXUoy47qpJf9M3GDw3I9OcjvnR7IcKfw
R9Hoss1tW4nl9NPHOM3kXEO5i97n0XPefMYVrb7Pue40S1qMdwVuKIm+5fVVTIWQk833pZUEzmdn
jVZhRB1uWvKFtmMP1J3996AmQ+D1Nk1hJYjzSL2xTFlOwFwjGaDw0Brd7of8NVBSVykBvztvD4J9
4VPzBflYrYfsGVzX7BQ8iRpqtudFbOtDTfTksXl/Bn+exqnVwAmBHiLlMVGdeCEOXoUV89d5MdvJ
JYgZ/pHDmQAuUGkjh4h44GzF3Zs6hTvt59vaskHCuIsfRIgWtg8fvN+7PJMt7cpPZJo+SN0SonBT
Y5bRnN0YqBdacfqclIY3dOAmKxYn7vPH83oKltPklrMM26mbNNQ78ubaUL7L+n4OnmQ1FqQo7DPn
tOMOrJJVmh6Z2LVm+DLW1xSDKohIxmZYXK0gt2PjqAWh2oAPog3QTEHNwzARpy3b/TRYPxIqe+dX
TqQSd4IXydRzRA4Af1PLAQDKT7viOaO6qIAs2iHuAEtd2IG7HdldKhe2anl9WNhhcj8Md/9JHx7f
YS2NEb0NJ2vBzDnOfhwVthEKcAoCZXhIh97LVO5a9k5hNI9Snx1oiphItQOS9Ofz+nzwRYCtGmwa
uGHqqobgdHqgKksrrGDqYneUvX6sUaUU3S0+KMNJ4HYmmoa5ktU+die5tTHUnGju1Ono2xW1BH90
RqeS+L3RVTnr5NmKMVcGfQdwRDGYy8tDYrM+CpFaHwybCWMQNAvJsiqrXL43qVNhxk0cu/rwPax2
qnUViWo4IhFc2pB1JJfLBfoESm6buJeVheRNhqhTaHvdCKVoswFoCizppzYwmWWmGMSI3Npj04FT
TwrtYI+BbUCASwcR/HfL4izEC01G+i8DOHQqLc9yDDwtYQ80/zVld6T+ed6iPzg4bMz6+5xFF3lj
zj08nJsD5DvRp05/bOrENpOdJnIGIlU406aTouO9ihlc+SKFNwnZnVdlywBWqvAvuzTtqwLgm9jV
6kfS9A64CArrM8ulo1fbgiTclrjNV0NjjsoWmx/PpadYu6q5nLPBLsI70/hT38l2ZiWK2xlDCsMR
6E3Ymfwi10+BjsaZw/kV29z8lQhuR6pJ6yZ0wUfuUtU7ZZj2U5E/KorkF1mDqTuN4AbB/vFJwD7V
iAfn16re4tY35i6idaRdjhpgIKhzEZSTQ0DxQlHw3jyqqyXkvY7cKoFBGzn6DdUvWicGyCvay3uQ
Y4lIiATLybMFRr2RWmMAceM8e6O6m8PUjuhlh9JulIlwSZunydJYlx/rn+Wxciq1DEWuYR7xgtid
f1cs77xxbK/eSgJn60TLq3asoE50ACXwPrxYrnVwozFyQOvwmQCBGqgM1gCCYbM6572LoW4mqbYk
J62li6J+kEEzkovmdWysGYUE0zA0U8coW07IopMcgynHCF0uP6w6s9s/7r5E6+VaAHf1H2el1Vo0
u7m1/rVVjoUhSHk/3o05AUzDVUZf9GOsg+sc2OPX4FvwNJQ2GjCdaZ98kXsb+H/zbax36Ipm1H+s
VDPBcHkWoYxOUeaMAR2fBoYt1li6p94bjiimPJlHELxeLV6+s15E5rAtj42NUSAMSG6ufGzNakQV
tcnByUt2y2HZD3ZN7AkPwsmlvE+cRtTXvHF4QVtDdIOArBbDjll0Wa1sOAQjaCsa3Im01J9SQDCr
fK9YqdeV+aGUZkEnwKYprsSxv7MSV46B1RsGrmAyyv1Bq9hDKjq/myJ0lFAw9V3R0EN9KqKb0Wjc
910IW4kLv3hk/bKM/ZK+pr3/BloUAni3t82gmoUsGRhXjVcrNqVl6EKUHnYZxhWCiM2JXP2nbitO
dDnvRbPNNkI+lVfiuBgpVVXRYXJu5BrkNWtuzAVQmOnxvB/cWkaA4/E6o6i6BZLr02VM8xJ1qkDD
2Er1WKpf1P72/Pe3dFh/n9umgZZjM9ZGCHRA7baTZ4aSR0VEtiIlOOvGlN+yXIYsx8O/Q5TMKUtF
5Jo+VJ/gIdZ6cB5CSTsZbhciqG5r0+IUgWRP+uPU+t0Q2E38Ja6LYzmLepE2TW4tlzM5JSVgeTWw
fip4yWUvA5Xt/BI7uk1BR2lei8inN5IYlvoTqlsKKN75MSt1Yc7mZNDQbdJob/TogVPJdS4FDrN6
pagONBl+fsJCViK5lZV6i1h5AQtUysMyeeAjykWp2WZgIbquo2hNLAUfPLXy0iiUOQ8RuYyH6qD7
2i69CB7ln9pVeZyPjCRXe+kvJAG3zqZVgh+Iqjqcrsm3J1n6KCeGhrWMceWgyq9BlOBuni0L0D8T
tyRD5bFfaBAqC2tOMJlIdgfwwVTTnuCV5vz2bFogBSG+QjVkFigMnK7drBQybSpI0Wx0oO+ApE7R
xjK+EF92VTCV2YoIG761cGuJnEWAw0SJwkENXUtG+/lxmn2BSuw+zqXqdC2AO1SjXFMNbSwhhrcF
fu4FBzbo8+/SgIgGfWuP1qI4H16XESaiqwtylu5+aa9jzQsCwcVjK5U9UYezbqIlDQkj7FDnjp4K
FmgDfHX7v4vjUuH88RhYuMKVSh9ABPE8LpWmhG4VVk4UAF92WWmyk+eCJOJfLI9SAJ7QU4LgdGp5
6MGMMiuEXq2n7NDIsguIvdxPuOIQDB2rfwj5Brc367dAvmjUl8lQW+hMcBNtP42vquqYiYibQCSD
qxXFTUtCScE8VMn8LneVE5Qv8yhqxtk+Qe+KcFGdLoZE8xlbtAwXWbofVJHJsVT/wwmiIJFTVQwE
QWrJbU2sxUFcDDhBd4FmM2aPwDWc+EAMR7kg3rw3hdNH2KH8IBKEz3iGRos9SDtPReZaWlmLnCFO
9EDz2frF+BfiISp7KE89lMfgBpynrHV23P9xqyIzeEMHtaQsK7h4csoOFO8zXYMzXAA5E8cwehF5
9rapm7JM8X0NlTBOuV4OrLDD2DEgtJLH8bm9my4rrz0amQ0yeUdcsWQulF9MDZVjixgo9UC108Vs
Yt1a8sTMgA/N7dnypjq1+/YGIzRF4YP983OSOHsf+zSyqIVt024Cn7gLCrFg0bxlDZBibPpW+rJW
i1vGAHR2WS3nMEti2krt1fXXPPAX+k21dnl+OB9GPpxktm6s1w3ZM1Hx7nW6hnghTzOjwrzyKgWi
N1JtyTCOZjn8sRuEHEyX0jRMpiEI9twKhp00lGWkqU4w2Rrsfr7CYDMHc4Wyt6FW/0Or84dkl5PI
aZYXfd00ga46w654ZKxl9VfL75zII4LbwQczhCAVPUymgaK5qfJNHmkkG6OcjcRRkvCalMt+HpVj
X8v7KSQP53frYz8wk4VnXVM1MIPmQz9w1UW1Jg0UT+4Rxt9Wu9IPHqf76B49kcJJ6R/b6k6F8ZFk
aeky0MFUnBbzYrqbZDfYr+yaWHlsOFMF/qPx7rx+H1z+m0TUyrCWSAg1LtGIkiIYFmmGRLlKXier
CCjABMYowhBuycHDAMyeopIAMOSp1Ycm2mZTA++E4FMk8S4WPQl8zNWhCNpHVcYjholqMpecDYYq
USUgipMd8cY6gYqGzdwhe8mRFpvaOsDPB3SxuqIXlo8+mBPMrWARmhkesAvFsR7AyIDWWdy1Yic8
tjFeP7r/gVJgYykN3LrhOzBOiz0gnS4lSjFGXMiW4ozduJtyI7XNuRHlG1t2b4Bb2EBdkOJdUGNu
bFWLoX3ct2YPu/+H0WVG9y8aOymmQMx/XtnC3q2lcbm7Pi3A7+XKm7MaHfPNWUlO32Pn1J25T3ci
tPHHRcTrEaUWqFiRE4Dh/VS9JpGsUJZk4sTyIVKfZuuPzxUYBACuowYqcgj/3PLJuTnjEjcTJ6pD
8KN+Sy3BA+9HvBPev9YSOA004DNmcwYqo/gKuJOe/k2ZvAsetcxv3eZZ31X+IioIbpgFk2rg0Q1d
QWCe5qKKKiXNgvxTdaR98hjvs53pgtM4PTCzIKIem49XFKYj8lEDInXtQ4E1a6WpbjKYBeuAifeg
y3D1W4oH2cFPb0QX74+BGcKwKcgrKMCRPEvgghoGCdqOOEtZYT0Pcpw4tBOlwMzRnSQ2UAlcTMRC
DRI5KS/F7Gp02nZv50oBUxbCiXSID2jE8vBOCgYS0bzRjZjCBKKCwTDoJjE5x7hkak6VGGso+91X
RncSUzvbTegk6l8tv9zh2QLU1/6fhpVTobxTDMK6NwfchJCD2KT8uWiC5oStzVJNjYKFUIYlWux8
r9xTa1RBkjOtJMzmmKe7rHpWB8ER+3B1YFtlqYQxUyqofnOOdphJ31rhojr9+C2oflEQQ+cFdSSp
AeJFdc6v2PY+raRxGuk0lqisQxormDBeieKx2k37ytN80FndZ17kiZzg5vlaa8h5KQs9Uc1QQ2bt
LV+HQ+2bbrAvj4zvYd6LxlZvudy1MM5hqXVtZhI6JZwi32Xg15sELle4gpyllwXeTIIS2oxO76m+
dQOPcZU7r3PmgJgVo7glV5SJbprhatN4O0+mRm8riNSrV0VGb/OurV8EhsG+8cFjrGRw9YwmH3qp
bZhaF+m1ihFQ1TW9+yfPCFzF1wxgXu/eSDqEY7sECvLFQkkv67nIINwI/bDclct1mv4pNPj0mGlc
SMGjFl4sVIioAVEqoivzz9mNOQlc8lmYVp+16oy6TBSFd9NCw11kxibyiym6yIC6xoDXOBVhZ9+e
485snMb5DzUwZ3mWoVhyKG7JftgTP71tcB9q9wIT+XjzOvFU/KuW0ltqCpyP6qgY9NP7ktfu2oNq
z3YvksT+8zmdOI9RaLWqVNKbTqNHjq0TeqYrPUX3qp14ma/en9dMZH6cz1BqlAzNBj5DVi6q4TZF
J1DbCW6TWzLwxInBYKDmR1jm3IZplpbc6LCOab4Nqt3QPxF1d16NLde3EsG/j6iY8kOyCGoM84Ne
Xs264Aht3H5QTHjXgU9nSxqHnUagg3qXHRTQyg42GLy91JeeDH+O7QHdMG8AeOG9a8sg1pK51Zuk
IaJ5gES3A18KaAQYWe//kfYdS24rS5RfhAh4s4Ul2WR7qw1C5gree3z9nOo7Vw1W17CeejbaKILZ
WcjKSntOuBNO7eJoh8qfrqyR81ISf0eb4FYi5XMx1GgalYgH2JgrV1mvku5gJvdG+WqVh1gGFqjO
u8kcC6H7QHJRKXOfI9RO54epvjdRwFZTyb5sI6xoY6MWPaklClkmpRPU6hdUrF8Sw5+noxoGbcIN
4jnfTKU8bpdUXQpcWFg8eE+Nl9QtTpmjPhA2ijqQU4cXWXPMn67XgMLKjPoU5zcMmR2q92X8cPns
mIHM9vCIxptwsFTysoy0UUGQO//U4QLnneH1C0onhBzir0fI8Z6QxFtF/Ak2QTq5i0s5D0cD5yce
/qX1HfxmL+94GwVsrTZyKO83DXM/yDrkTI7orG5nZxkglkaH8ILLL389N/CuFaZ40XoE4xk9bRTH
vRWGHc5QWTRXQ1E5BppzxYmpGeUSROsYzyJDiSaWPKm3mJxoNpnwF2iiaTZZyTBd/UhWBLNbQJhz
E31yRpS30JFCqoqFZjF2K6kzNNq4E7KS3N0+9wRzV9am20TXMo/tmeEjzuRQfnBo09gwashZdTT2
h8jWUZjReOwJDCeBL0M6W8gFRJNuoCBPngBZLilOVLyE0rE3d615F8/fJ4PbOCEf4tPBbUQRhTdX
qinquM+JqOz5vYELeJho3x3/N3QY5ulthFFfSTGTsstWpHPNepri3YyMePIv+4j3ScrPCpkqirmG
hTkFykeoRmpk3QrLU0+TJ9iEjrvY5TfAkbxVH8hkBDqhGOMLve5gASfZuSyeZfj4dB/iqfwuW4XC
iMF/gGgQgwTe+gh2ZkcJqkdUcDI75yKBMg1/I4/6fkMfJ5mV4PslpYV2oQ9OgERq7angxB48OdSn
69cRkyElYhtFiA8d5mMj1XDMQgZfDm/pk/GO6KidYDACE2ka8KzPTbKIBinuI4haQUgvBKL8dPkb
MTKts9+nIotRKfV4keFvMSFmT824C2WvUTtbTid7SH4oIZfvhby0tE1ijAr1ahVDaSKdItQg8TC1
KiYpQmK6KnommTMfsC7dOG3ATfeZ57eRRplgki1CCaISxZlvBg8jx6ub+yGK1eCWqX/LsP+SK5N5
67YaUmaod6Mo9DNeFfKGpcd6P94kh8WLEZ0WjnKqEhR4MQ/igkBvF93wUGZ4GlPGWcS50ZQRanpq
frCGxI64DJesOiweFlBp419DlukOipW2FkhSoKD1oLwar7Ej2dU/5RWCqQ5jwfpVfeKFHyylMJAJ
JHcJuDkq7chqUwZwjtrhM0ZX5nI78IbvWL8PbWRDwl0DBxF1aHrXolVUNHgyxZc0u0sjLnEJy+y3
EqiLHLZlGo8lJIgAYC689apJ3QagyNNe3OV/jXiom2jRfKhD3WojQ3cBsDFwhLpvpeB0B716lPml
CMoA7ZfW8upcrBo56URhwpQkZZ/WU+RG0ta8hMDRL67BlhyQOaHIAdAPd4WI9am2oijdwiHSxLxr
cbvq63HO7Enj5T6siGMrgao+5Sr2BTIZNyhOkgOI+Y5VZhzDWX8DZ9Mp69vvl10wKxDYiKOzIM0C
c/AS1ji78GYAm+ai7lZ0ab4iRCdD1DLY+OgoyhRGgLIYuEAaymkCWvCTHkzK3zfgMWQsgS5RBK2R
qNG8RhHqubqlQBXi+dBHsxunwQxDEOcIdglgT8EDp2NYAySiUYLflSCcurj5uuRz1OBbFbXkNdg+
zuXh2+Wj44mgbu46WPWSCRBREUY8WfYs7eGyBFbWc6YFZdNGog1a0eH6mKfoPtmtyOTSZ2DCu1gl
+8oFQjwIgGUyVY9ZXKLvJsode3WdxwjChmwvRW/Z/M9lbciRUw+8JWEC0sS4PlqNMnV9zDzGajMg
zhyzTPxcKPwwTLwyXd1JMDmpFfPTfIiiB+xm09CBiIVPE4F5QFNO+cqz6M+X0xIVjBXDsgwRjXb6
4+stSkwhlJkcgHvsJOz5Vf90k7PcLD5pN6qRHVcOb7iY8cJCLIZINXJ+Fqboz7+RZALIrCnwjYrf
ZtDdS7vIC4/AqLPjKwAkImfkda8YHhwSsZVpoCGoiPhw5xJ7cIvkZolpBTmYQakl2ZHXYzIy3sk7
bu32s4M9k2VS2mGPUZQbDYeqoO8zfSdQPfptAxTg2WmOI6YWSSUXeOmpd9kyJZZgDGSCeQ2cayZm
Jc+VFGJBELsVgvN9/bje9G6/L331VgfFqq94jUt6/fLOckVOTZf5PbeCqRJAPLWhEOYQTNZYFAxo
5i/mW9zbI6AsJA9JBICPXy4r+7lmCNCRja5U7lcvXRJbMkSqCDi6YNxNvhDw+cRYF2QrhvImqTxo
IdgN0a/TSkR/o/ioaPVhNQX3sjqfr/q5OuTv2HitBfyMkUC27rP5NMuHgYdyyzQNtDzRcldlbCZT
xyXVpiVqI3n0G8uFidwJ8vJzqgq3sgQ/xkDZZXWYxwZ3YmFcHDPp9AZ5MonyqpPOewp0e/h6/Jtz
slRGcxBHtpFBXemsq4G3pWJmTA4GzAUDZsInO8p+tDfuhLsSYJr6E697wfQjOEDsQ2MMGZM0lKX3
eiqFeofvNPsh9qec8Fbe157sV8B1chqOjTMqDPgqSCThT3RMnNA98bHRTSO0YH06IGkfVWRYFTY7
K8sGSCCR2fU2L9Ylb/H583YukjLErhmFtRxxr5o5/D7FGvjsFDfGdAMQRbymE5+1ut1fNhZGfHAu
k4pyRNVKiyjHcxDvAbZilxgOzd6ZFpf912709kzJTdncNOz3JbVOYvlk+FGko12Jrmg8XtaIZf5b
GVTAkwHVshdJYSotT3oo2+O0E7nAIExb3EqhLkBeF2KearhkvQ9ibTc5iPtiT/ZW+UHV56Bn+4U+
wdyJeatXvQiz7yPTDqPX3rA81Qrq5fX/5+AwVUt9nGEyu6yC9S3QJQK/K9B/F+4mC8vZonYM34Si
oWTS3RJlnqN6UHBwxW/ldXWxALkDL/1R/wmrx9Ms7nibEozGMc5vI5Fyv4Ju5esUwyD6uHMk89A0
d5rg6s0OG+hqs2sFb+GVr9nmsZFJTmFj6A2wk5VxhX8UDyQOGHfzAfCBdou0teHMQDEPlEzTWhhH
Am4I5TTAYZKqqHkh5s6r66Gy/H4Sfl+2jPct9k+OaSODchKRkOZm0uOjGQ/x7fowOTVmd2O3fZHu
y6vGFb6tTmvnHqJWZ9pNB15Ux1IRUAhAw0C0jGol5TYqLQ1NFTsbTtQey/6YmXeX9WP6+o0Aero7
kZpm0Rb4JRVzrtEOfLPXYm2vwb8DmtZ+5O2GsO70ViD1lEmx3I4TEZiA4iMTbzLksuV439ScLIYV
emzlULavy305jxLkFEBGLsdrWX5Jo7tefFu4HVfOR6KRoCIjW/tRhah+PYrmSU+mL8Q1W10oQ2/W
cs57UnmquwFV5CTF8kJfPoxazLlRrBdkK4iydrEn88IaLm+EYoZopZ7Z31lCcNnmeMdF2fQgVFIf
iih0LnVqF/VJXP3LApgvO+bDMRWJPxdMHtQTpasr1rYUnFfnLV76mjV2fzU6VqA5rSNMDg+YgH1q
f8TRs02rLI9tkuKZKtWjWeR2I91WIQ9Vim3PH0KoN6oPw1GPSpzaqNVBMZrgrQU31Z0ahrbCW1Zg
er3NAdLLTpIwab1Eiu2NZ0jY6lO/Ky+VY7rmsfUIO1UX24Pbw7GTPRqQSgR/P+ZvkQn//74g3c8o
Y/A1dQophk8vRfmkaxwb/H/4vQ8BxEg3z9RQLIJVkoi698Gi7KCNcEBs4ZIlicYHBrZ32SSZNq+R
SXu0xDEWTH09ZWxQaiflG0lQnwpLOHYlj9eYbfUbGZRnXVC+rq0FKsXHwev3ElYWyh3W4Zz/hYaD
mQehQmgC0gH1LnSXzg9QWgHnWJMwkMz1yygU+cmh3WEJb/FnsDblWISbB5u7JfF5Qg2GsRFLeagu
SfV/C9Vi29mtGXlS39sCGmpD/jCrbmf5VXVjij3HAzNfrY1YymflyPtNMAPhQuhx/VwUdf8G2qrW
NpRV9EZBtXjJCfO6bwRSsXwz5VE+r/iYyyF/HODGOmc4VcEk2Ni+/9liLy8Fx4qNQJ9jqcwAbnvC
lPMMp6FYh5S8Zrj4yhHgy07jkkJz9sCtj5FHmI6uNrLoPaVEAzd7aeBYpQc9MH+T0na/SzFu6C4Y
s03vuAJZeeZWIHUPU0lvO7VEams86AfZqf30cXV1DB9anvANO5zXpGSVgv9U4XxQjgHRQBdpY65L
okNTefqWrYMN+Ge3VIJC5Tg2pqPBwp6JjgGA4ulruSyFJUUyxkei6tekHiKRt0vBNEzgIiGFEdHW
oz2zWVujJMckVzKvsQbm6Fp1WLMgbZRd2fEevXdUp08GspFGuelZz3PFMHEN0j3qbXbk5s44oL4J
7gJ/vVL3oBaePczKYJwp3Mk+9h64XVLm6775EyhHp8ZVkxYLkqg6PCjizx6rqhm/+0uc8yVFKb+W
tmWBXB23bvT1gwGGhAJ7qrqd3Yp27fAGwpjGuFGJ8mZaVGGODqOkTterwBiGA03WQJAfR40zEsvo
2sNdG9gaQSKKaRmTUiuTmzYsR5XUS/u91tuAiphONcoGREHxV26PXuWWd8uPonf6xq6feLMKzPvw
8QfQ907oLEGSMpirNd2G1o3IK5YxHcrm96k0o27HLm5JrUyJhlNRGLt8MI65pAdi1zltUXmhWvuX
YwmmQW5EUneiS4GDlc0aynPp3kxvlwVbEJy0kCeCsvm6AhCBFiEPqITRyYrbvjPdJXm7rAc7Btso
QhnHMqrmv0MV08EMdLxvhZM5mN3XMWMsYm2ES3rNvGQbgZTdW1OpqC0xhsmZydCKu/4w3c61gjkQ
bnntJqaj3AijXvC6D6s2tSAsNn6IVeKN1U0X7VIF84q8JUHm58ImHXaYgJOC4ZHzWExuVXUxSL4z
L/6U/wAy64r97Mtfizz7nxyUidFwHRABmFOhXs5yiYAbrkOGeCA7I+ZeARS6vOO+0EzfhO0dtOgw
YafqVBur0cC2pQw4NjWIdvLiKD7ZQ5jemsitXo0ArQo3Ke1RsWNOZZ+p4EYwpSAqc8Ikx3hqiGDg
KqG1o/rpgeeQ2PHVRg71sUZZ0/rQxEGS+qnqrbv86r/6KS+LYudxZKQIxSOAANGtXOTzZV2Tjybf
xbfRd8XPgx6j2oWHgMfpPeD2AL5i+jm9krL+V7aa4P034qkjzdBb0soE74wm/bKEqyj9tvK4qZim
vxFBnaZmzmsSxdBQ7fX9RKBcB/l6GTr3svWzrfLjICk3v4xxos2kdSzIgmM1D1q+2JNwKiKOT2Q6
jY06lG+vNcRvGRmZsubbqH3W8tNixXZYR46BOtllndhHhzAOrzOw2Wn6DlCQA1QMqH3Ack1sUDja
Vn8PsGeOFOYDTOAy36XIInWfza5OlsTCyVXKAUGrHU+8iVieBNrKEnEwBR21Ai32WvlGGh8vnxPv
9ykT60OrN+r3yUMl8+el+Z7UPBHsp3BzSpR9maAhIyCDJJuW/NjJPEKRVXurI2CztvzCOhS5mB8f
hai8qX6Yub4OkwFxJepURt/ZMaDrUvnh8sGxDAyryRgxx4byZ9jRKldnYyY1Fl3qfU3tAGdkedNi
BZfFsO4mQCewH49dazwb1EPbyUKbmClejAY00vNx0V8rQUJPgFeFZX4kAKEAXwAPIPZ4qXilHoRS
GiPoI2I5irwRhARCfSAk1aTEwuuJsvTCW0uazYaB5hdld11oxWraGYoTFoutywehu0rKN0XkTGIx
dr6wsobBIg1raxIqVNQNbaamMxcBbRQ5ALsFCg3ri35b3pjgjo5uzR1qzXtB4c6xs24VmtlYDwFi
AzbmKIvX+zobmwojeXL9nMvemr9ctgpm82srgFjnxsalOYllgwzntXLvhhXSw0T/J56j32NjPGuV
DowofMkxeYnrkvcqsdz4VjZlKaNYa0VBJlNW2W3Xya6yfTnIIAXzIl7DjXmOFqjtTR10mya9XD7X
YHSxani/IXwVm8dZfL18jowEB5vxCmIHMrGF1f/zY4yjbOq0vIJnGhMnRL6tIk8TED7XvrqeOp3T
tmEY/Zk4ypmrU5/Lc4eTkxcPVANOY06OJmLAotxf1otxbhBkAH0KWDKA5iGfcGMecHyWqmQ60vr5
ygSfmYztxssSGO4Prx6eUNRh0IOgN4aWJF7mhmTZ0vTSoieUSvuFN2DDk0FpIU6RlkmVBkfeoz6i
SSAslrxS+YI9n6lCudiywbRNSbLcQi0cPQdT5nWD9SQBEC48sEy2RkCVxLwLBufokDXL5jRXBwmP
Rlv96NLMA0b/aRJj//LHYX5+OLz/xFB2plvYP64ymHUxfgc5qz0Wz5cFsMrxOLMPCZSDqwTDnNAK
J2Nx0Y7ktqOt3dUY5Sfz2yoHxoLhcM6EEXU31lyva92XHbxprMSGE+aYoMEkpO7q9Yhq/KT3DnBk
YueyiqxPhYQQ46hAGcVuHGUVQyHLa0KCFj2Kg1gffE3GsmTEW7hiiUEQQSA6AE6n6uT/N7rlai3l
ORgoHGM8hOJVXlyHBsca2CLwBsqSilhYoY4v1QrRDGdokout3VWrjTV5exl///15oWaKkWoJSGoY
hztXpMR+sxqR+GFsRoAUSvqzIYi506bKl1wPielFEat8QNk7l2SFTTKuIy6RgUX3GpzZ1U3MM3BG
vowK8IcM6usv/ZgUoFMhpdmPfJk/OMV8f/CuwcwAsoQxwnNVWqWdJJGIscqbpvnehTsLPFLqW2k8
GQrnFun4LarGgRluCzsegELEvC711nXmNJkYh4AZgOhXGwHIjxZLXUUAhsncv7cFBTLI/QGcJD2q
uHbrnKwV0qK1ru1svksk0EjPPHpophMC5r+GqwNvKtJj4waAj0arxemRZo6BdcHYLV86v74mM/Az
b7aD5VQ30mjfXaeCFNekdiMW3ZUmS1f6PHLOjfWJtiJov90I6qRHUKjCcHprdPuy7K9Bu3olF8vI
ecB5sijTa1bLakQyX2SsYEVb1KR3qkS4W3ptX4z582WDYHlwjF6A0VDHm4G64bmdr9OgWCHBBmhr
5VttpHZl5kelCfdAs9rrqRlcFse2DA1AesBUBuEOnTXVWaMZ1ghbnw419tmQzYTuaJsDQB3RRQl4
u2bMswTKO8bv4ZEg8Vy9uIyyfMggLql/yqU3Dr8m4WAqu8taMQ9xI4X8FZunAoaTzY1ADrEsryIr
OQyGEEzADbCLWThaeszZZOBpRfnAbmzqeSZjq7IaDfbS56ozxv0O7G+nRQn/vkCJnZyPIyQOeaPc
0FVCJrQ4QgWB2IgpJkG/KtNXPQqa+VlOXsSUox0r4d1KpJeoOj1VrYZs0CCwbDHMZ0W2+iY/5Hb/
nYQx4TUXYYf1EG90pGckhcoUh2aGxCoHsnd8LOufas4BRucYCf2iTGmNplSHyF8fW3+YvmfdaKfr
PhF6O4s47oqYNf2iILtA+A+GWbh6yl2laS1mKzCZHHVGg7sQXdPiLWuxv9JGBuWm+jnrZ5wp6WqA
dmXxSHU3CaR7si2Ye2Vj8+4yUylARiJ4VkUsq1IBWSdafT20Jvzi/FBFvxKBUwSVWKEFuoZ/BFDX
uFsmrSnBlOKMlp0/jkfLlwMs/GKkhbRrolsQQNvg7yNIVV8aOsZa0kdUS3mqQqpiPV8RC4pL6/eL
eLLW7xjMd3rV4hgi+xw/JFFqlkmW9hZBRojnl3G4TaLby96QFTptNSEXYeMwGgJ5OAxwGFpSAwph
cWWrvbXkwtPSEkQSsW2GXFYoktV8MvjN6VFOSq6nTMmIzN5ffdEjAYe6V1FKavaFH/m8I2T6CxT9
YAy4Xub7lNJGxbpOSiiH3MAUJlsBJ/kKXLP87vI5coS8N7k3QsrY6PGo4FUZsGWeLv+07U+D9/yz
OuVAdfijyXsrZyNEbRKrGUoENiH64/l+8Uo/3MvvCOOEaTZ5RFSKmapqX3pAHeNEAzwNKReS64K+
zAM0VIY5MFftNOvKHmBxnPFSpsFvdKRS4tCaR30lWWoNbkesdSQZwKvrlaMM03tspFAXOMujYmoF
XCupkFCuAr02NgIdrW5dzOc5bZsG3dqfzAxx/WU7YVVSz74h5RhrK4vM9ym/3jWDsPHVAwYdHnSg
gPZORAAKKrd+asFcX7uXJfMOlvIkRZeCS6wjnkR+Tsd/wIt2+fffq2GfrvXmTClXIumZICJJRhUw
dsbElhKkR7b4W0afoghWAKtXAUhvf0tedRPe/Etjlu5QViGLeJlbPvFq46zq7tlRU5FXrBR915IK
blJkbmVi8i+WfwMf4rbR0juhh3ND83G/htWpG5Kv+FWCBYCtfOTy9FB+g8mIaMpwGFgzixp810J3
7cEM7Ymgsgj3l8+eNWkJVf+Io4HeMei41lUKcbPfJ/bsqk5xGK5zN0T3QbcTzP+CCc/jUpgyY9uN
WOqyZm0mDmMOseXReiUUpuWx3yde7PcH4RSNDuFUBo2Ez9GWJ5a6vYkQyWFO4GbmG/2OwMyC2eE6
m+wYKDejk14T7o3uigtvy/SAZLYBRe73Qvf5W5mP5iybC/yDaoROmTenvOiPY6lyTIdpt4QEG50P
zKajJ3ouRyrWVYXZQo7qT+3qWdK9JeeOlD1U8bcofKvQLWisty8c6kYqPWcZCmpULSRrDjHnOKIi
SYh0Kge7srVmV4INKAECXNQGlitzaios17QVTZlRlfRLk8YICIq1f5vS7rFd8i84/K0IymQyM271
nATAZHKDrBz9u5TLxaxkmeZWDuXelTA2uplcxOh5ruzsXnU6J72xHFRYZbs4EmgB+DqH6+uIc6Wd
ryEbJjbWgaoGRc5tpouUvM9IaNB4o9sdelf4afg5HK/6SEatpUN6jzn83VcmVVCAR0UMkM8SGRc8
l9uacrTUqPwDuYtQrFQnAThT1mE+fQV/BHntRhSlIgFPGJoGeZKexwFg5Rw5XdyvXIKNDMpMSpAe
DuVMcrGguI6u+z1c6N64T5wJqHsdBi0BrBDwPh7T/BXQt5gW2D7hWc7PMA2rscDgL5KzJTNAaTYB
CaqNf19WjRXoY0ftjxDq9IQcY3p9B81SIFkCphvoXLn1HRnWQ2xMXi+mbjzHFifa+eQx0XMHooEK
XEFwmiHBPdcs15thyiz0NzpMxGrW22R9b0aeu/xk+pQQyl1mOp53kQwitr4KBjoJQFOClx2069sc
HAIoE7jVQ+hwh9A+fbUzsRo9tAJ4mswMidj4mFwLdue82/5pPUiODBxIy+XhSzEP05QtEQAiGuHP
OD9MM237okPW6aCCaqc9gLsRVA1/m8cQrTZCiH/bpBiLkqhzHOI+g1jJW9fMHZrqHkHr62Vr/JzK
UHKoYDGZu6gHXg1emyf1INjvY5aP7Q+CUrfeYXHpftmD5N3G9lfzbLzxbhzvKKnIMNMjY9AGHfQj
oEyaqwwEcfcSz0LekQvOfPK7jnjB4R1BjEMX1he5K2etwVQ4mL1Ht7oHAiDWQg2kiPZ8l92Ztxbc
iuSIR+CFIUiyAEgV8REwiAe+8FfQBXewCJtDP72/DAQaKHbWXXgs9jo2mHgsVOxj/aOwQj0GXW3M
rVBLqlNXw2HUTD/r9Ye67Dg1kc+gHu8HS9BQ4arBdUp5aYCJTbJBJu1GX3sdrklZenqrXlHwObb2
/BR6GP28bK9skYAS1RCSYW2C9tFN+s5+RXLD1xIpd2evL+AYfFoPVtD4mR86Aied+pwoQklZRA8Q
nSagl+qUjVaNNS0j2dJI0Hl2xWf9HR4m8YTrzLGeyufyfg6wr8qJkz7FL+9SdSA6wAuAT5RyMqKe
inom5vCa6ymEXYJH1GxPUcTbdGd5T6B9GKQ2iK4dDa/YCYs6Tg3evCo6lcNztnBshOlgtgKo41My
Ve36CgLEO0JwNARt5+ioMunINzVg9AM4FQvngmt6rbv6JichY6un4tkDnQOAvygLHaxCSo0UEa2c
HVq1sIf512WDZF01GYBiQHOUNUJAfu6nDfApYk4rUh0T1e/mSVx1R6l5qzWfy8bEGj6k0Fur6joZ
CwBT4MEyu3fJTkbkgeToWX0gbB6Rz8vsmNa3kUcFKWKYyo2SKqqzFtJPTZ29ecqf27G4KSUeui3z
Rm91oz5RBcahJtPgF8naSQyuZAL/lTnyY2jZktciyuPtFnC+GU1z1IpagmZ4rTkJhs7sYSkHQJfU
8n6VSh4I/OeCAPXlqHc8M5q+03H74IrhPcY9wDf34eN0G+1Xp3okIE/VC3dvnyuVetVNvQ3DmtjL
7Gf3pB4gPhQn+Zf6oBwIi05O7KgxeL5ZZrxw2y9J3YUonHPdIA2h6aAfaj9CPTk7wkDdGrSEPLbU
z7P55GQJQocIfDDt0wBA3NTxMsw42WpR1aCRFtFH6oUEyPoVS5PhGGbdOlYG3sxRXRq7G8LKbrNs
3V12AKyrgtISAkFMzyqYRTh3AIJSDnHeNZoj94kjR79zbbArPbEzk8cWQ46PDiC2kqgnoR/FvOlV
eFJDKlq7N5vDpOeN3TbJa4HmSxH9kIdCcy6r96lAi1MG7Dlh/QZ4N6bwztVLxdpQCsRV70t9Jbhp
pIDAnnPzdZbtbOVQx1ilmr4UNe5kvDdRomwCCxWkf3ctyCLhZaWY9wOEcViHxtQNZjGpWznKepMC
tQu30h1auwAAGynRKdeNK/qjIxBeFfDuXRbKPknA/oJeDfNX9JzPhPQo76MS9oqqzqD4UgieM9MF
57k9m/6cpnaOGs9lmSzjBNsZAXtDqIRW2fnXCyM11ROjh8lY7S4S62/Gknn4G7x2UDnDoOz7uJFF
3X5AvzS6rGFiqvPafXsDauHr9W70SKUq4nGsE2ugrwKYoDBHSxhQka6f62XWuZh0mAl1xvVar+4q
HiAJ8/eRKgCnBmC7n8a5w0LulKHBOHe7XCXaPcblLn8XmSUAkxwEbxBXWtIoAxzmTNZGcpfTPerz
409gHHrjUdlZMMEQfJPtFakXk+L87DW+fiMeU2/YFT8u/xmsh1BBJI3Bf9gj9o7Oj3EYB0OxSPA3
iKVdJ7U9rZUbFhnnuhEro7/WVgzlQ7TFajSt6zRnMkR7zrDpvKp2A2ptW5SqG8VYObkzy+oVTMgD
LV8Drix9uwG/ttb6CLVWdfRG7BbEQ3JaisIJ14lzqT9vbRH/uJFFWWK5TMLcKx1utTf/zJ71kxmo
XvWkYgLD3M9ONtrdKz7okRBRL7v5zXr8yif8oyu9ELBElpBWJTGkSbzCQMZpBlT6vAycLIhtKYQl
QkQ8+2kCW5pBYFubcM9T+WDhIQ2zY4S51a/o8iGEOksBMO9anWBWwTSVII+0F0mQbozG5IzKcHSh
E/FQn/tlfn+xl9DPmvXYTSWqcRLHIfLEUEm4LqFnGiU4srpr7BVw19avqni6fGLM4FkBgcD//S50
OpwXYiouaAC/o+eoT9HB3Jc7AvVCaE/VXRnwNmXZEv+LdwDNSj0pcRkCukRARgUCSrKY2zmNE7r5
Falug27ofxhHY2Y/28BHPHdTc9xkdUG8ffZ7ccJgwC6PequclIBsQg67v4YIIlf6Pw0R0VEfLjUb
IQGAOHJGXehswZQCMZ6vqlitOPbOfAQ2gij3CybDVTYjHOUa3xtADc84zokZcWx+n/K70mjJZaIg
NK2TZA9feBzN9aYz0YKs6no3mFpgjIXX5A3H/zJLJnhP/oQ6VCgAeLcli9UaJZPWHn3iERtMNj0V
T6qbfkfCDzo0FGreeLNOzBu3EUv5jyxf50VIoe9qPrXAzgt9+a9Bt4htYPIcIywI4VAQOjdFRa2L
UshgihHKoaM/xPcZj5KHGeZvRFBa1Bg8CSXC8aph2rgEl7cuvU3iP7V8MNd7i7tZ+k4++ul1/pBH
D1LrPRq46Qor1E/TXfK9+P7eKnsIj+1vIxj82SO71eCGtHlVSqb5bwRT92yQmroxCEvPJAddd5OH
z5edI9McNr9PXS9wABuLliAJLlC9VpajOl0Z+f6yDOYV28igrhiSFmzNRZABMz8AXRYkfEKQH3i5
A08VcpSbbkCtR1kTZngZ9fAYlYc5fU1KzqVlfQ3CdS6isY5i7nt4vxFhNhLwSBV4PaXfp/JBi77w
HG5/n/oauTwWYUnS9RjJsZ7IrjkGoDDkhJpMawbIJFJVHTU/sDGcn1RjZLWoTbigvW88CL58aG+7
U3Mg5bIOyV3zOFWoKsm24PK8DzOp3IqmLm4pdHkSjSh/KDeG26JKB8QiNwMgkwr8BYLElvi8wQ9W
pIu5TsS5GO5EFEppm0ha3SmprGJvEoA7xbWx/FDq54mHWcETQ2mWRZMQt0AycaouBM/6+k86qIG0
rqd+MHnrMBxZNDR6py7jEveq6ujK4DVC6Qxg3ivTU8V75pmRzObwaDhNae5nQD3BIpfD5NW3pVs5
giPvx8P4XHpomwcSp0PKusVYjQIkNfa5sKVJ/n9zxaRsiASjRx8q0l5jxZObyY6yx8sOiRksbYWQ
890I6dasXoDThaDipnsmbab0BhjUvnU3ALeWTyfM04kKB5soLCNhQKVYMnuvCHOvyULgWfUeRy2W
o92qRVu6MSYj9jdJG4HQ4mXefFWirin/Wg/yg3BHMI2XHe57oLkKr0fCNklDxUdDsvyJ1z1OE1Vs
MWCNuYA2save6h0p6m+npXCVOLq/rCmzW4myA5ywIoP0jabky4UonjTrvY5S7wE8bIf7CGXj8YWQ
JyVAAon2ZeHOnrobEJQ6mmvEdsx9cZjPATDDZLABAQ6A7nppuSJGMQHcFqL7VHSb/vWymuzfx2uj
YB4BJRbKTOG852HSMDo2VJ4Z/ZwLHpcdMQg6rAHFwR8BlGFqNRjrB0FEaznsnKrQT4Kk36SiEETh
tLfa3i0mnZNYsu/eh8z3PZ7N3TPluV3iFpMB+XHyRC/31duKUOgde0/yCn9M3cuHyLx8G3lU9JEm
ojGCLhcvTgn61/nnNL3U6cB7Upnmv5FCPuVGq3gIp6lq0E2W7wjehdHbFegUYt9yjED3Ezfy1wxo
b7zZAGZpBRMroGPHSCW6k5S7rBoNg2I1BjuaGCtxyDX39YN11Tixm/9I9lqwuMJBOxS3hFYnBVYO
b9CaaUEb+ZQFTXqqRXmFl0ipO8NLqkoNStyWG0nL2h0S48IbxqS6S+qQx7/EkqyRdWcTNwC/RJ14
vywGumJwdlZ/yENsfAEWeRbdbtK9cllt7iL/5yUOpDVbgdRRT7IkJAnZQbV282t8at1hwXKK7qR+
v1P3Zmw3R+Hbv2UF/hIHM13cfmhyHBsD67qsz5cKQXS02MYNFomOVeNEu8KrAvUXYU4KvfRaOPDx
nZj3Z/OFqbgml9W6y0U4uTEGu2/8S8DGvIZJ6Mu39PP6Hk53ox8d0qxmlZU9uabCDoBiQYnOmFTY
xoms/KT/8O4N87p+KEWHNXEaGmumIcrAznInYUJ1vsqto8yt6jIL/lu1qIh+NESCtAqj0dDZBNcV
Io16ZwF8ND7wUkXmhyKIMYZogliLPkGpbrRWT9CFKqeXWNsP5VvNQ+qTWZdO3cig0tFFC9spGhAO
dl7lKTdLABQXu3OSO9SbbrKg3JEJ+SyorwgIneakmOJusZiL4Zr/ZY6UHN6n52vz11CHGxXmNFva
oCLeWZx2T0Zr5L1wQl6Dwh4vdeEdL/WOSJMyGmqKt3Ipr+XprkuP6bS7fAl4IiiXli8piFiqEcay
Kgd5GlwwfgVqkvqXxRCf/PnYgF2AbW0FcQXls9VSEUtpQTgq1KZjaN9U5WddnMT8W6jx1qd4oiiv
lVlrFhWEp04qwmCUBDfpxMP/Ie3KmtvGme0vYhVXkHzlKsmS5TVO8sJKPAn3feevvwee+SIaZoSZ
3MpjqtxqotHd6OWcHDw2clg4kSJykovNBBhQBv/TjPFVCTAe9QhJI8YkjIME9pPRQ7mV26XcdlYm
sBXQUkdrnX1STuowa+KMNmUUW9TylJ3gCt/iPYWJjvGwvX5em2ZxkcbuS7SzjjnqrEVuEe9VzZGr
U6FxRGxOIKkrGYx1JyraPmEOhzhlNsZtJ0dx0IK6FW3KZWbssR3ROJg10dCsXJClCQ6vZs5TkrF9
0sdG3fX4AUsL7jw58sPWsLH/4l//lpsObKUn/RmrMDrpUpQqmNxGkWhWLIA1e6HY35tdiX2m8jBJ
ixUsC6eqs1n0oB1EEFMD/UpiMYzbVNYjWcZrZbTNM2VCLc7DTnUQtXtHsud9hXWihfOOpt+LveQr
meyGxAgMV/R/8T3F+asaPBgLp9m1nQ5dlGLxM+UkiKP4bVza1V5lG97kUfOknXzXuAQ0ItUnLEph
6iqwaeJ5/RC3bGWtG+P3xQp74xktStTTVzlWrCImlgHQt+tSeF+QuRJFSzAqUpkwFfmpqB5Jz1kk
2dYChFQEM3d0lv69KUoVIVNDq3DVku+SrjioS2EPpH+8roa05YMpLgJIrnS8lFlLEI0yLtQaL/N0
tqqj5tClkvIgY5U19fUTOQ+GLXsdelI8tM7N5EeTwV6u6qqJFzLjjlNDXMwqxaOoc96IPgHEhiVn
AJJjf87laEkzjw/2jlYb6hsy3e9gLvYypqo8UDqJxsGwudPa4SE8inRB0ecN/m0e3EoUE9TMuKgS
cewQprXEasNH3UhsQeTcL54Q5tsti6YFRVHB6Ve95nSNTO6JEbdeMwU8n/gRlJx52TB1htQMo6gc
AizkllZ4S31/FSEEUMbFyHmtXMkObdrkKJ35hi6s8Wu020aKlRkgFsFWMbn8/jKgqGSkUYBXRn+I
nmQ/vA13GHCyS984pr5RWKNnfDZuokPKm/7ZNtKVZMaZjOBAVRcDypMTLZoBKPeFjm+V538xjrd5
FU1NloEFRmTxrTC/ij6dQBqxHOCUW3d08we6Ea08TLvKNSy8r/zcG28Q+P47lys9X8wBERE4QODv
ZHrDrSqWdb9ARQEMD2Z90zYcJI9tvS4C2NNTmzJrUO+2Uayz0x4eOZKs3PxWVaElhZwsedMvr7Rh
DqwriKAaBkylJKpwMxtarlvTMCq8/aotOfSLUWoALOOz/jnIszFGjRgHU92X4eMi/IljXgtgrt1Q
1XIqABOTZpHUZ2m7t66iQ74M9uCGtrEbj0Dtsnho+Zu1hLVgxrd0RYKKUYC3dgO/XD5kTgw4Xlfs
LelQ7+mkefYs3Y33/5neDGa4EssiL5pSrRpBAUiZ0liOaWc+KQaXu5UePhsG1jIYS1SUxkhlqcYY
RGPJPjmoFBnazU2r3IOgcMdLzbfSybU4xhbTBMUDzIzhZg0TKISC4i5XCjzbFk8GoToqDFYr8fbU
NtNJpA00n6SAW+zsBSmLMai6Bg0tp3UXDyoesEpsUXoFw+pswFJwB4m36iVrkYye+iKV2NZDdAXb
mQswE6sWvgo9Cu0qb76J2t6HA1wpx2RFKOuRSgw0BNdiOoBV2Qqn9qAklW/qsiWZi27NJgwULDXX
E4iteLvWkHqDlWvOMkOrE5So7Fn1Ztmbg4Ogc0Rslr7XMuhvWMmQzbzO0xkPOeM0/9S8GjM6r+Yp
3Qs+Tb94trmZoa/FMf7FrCJFi8BjAhxcYG4rf9OMUID25sZ8xjLXQ/tFfpWwfp7Zyl75cv17boUE
rJHpYHlHZdpkFwCnqTFL9LNVW8WGU/OyYH6/Ns8mmojwO9dFbR7dRRQ73rfImFMr6du16Xa1qFnT
uA+m1LouZDMarIQwN4CUVZ7LAfA1wxmPtXq4AeE3J4ry9GBMv9W1cDAnxAO19aJiT4LTnNz//7Rg
rFyUQyJ2CfwV1rPPgzD4WcC7SLwPxRo5meS4jpBs1D32RmLDMnnPP54Exq6bGhCKAdbt7EaaAJv0
UPEGVngCqG2v7mmfzkgxCvggvdnT8TZD5y0r8Y6aeUIUUZAUyYiNKLm4KyJfz4G3jSWM64e97W9W
NsvEeRI3eqLQ0eUB2EW0kJP7ADk5/w8ZgYddtBkkLuI+FKBRPlfEsgOcR/M6kK9B9qDXP5uO41i2
pRDQgtBNPEzMvz+cuk2VrKRQ73qa2K3pKso5VNHi5cGUcOSw62RG20hdT3N1LT7W5eNcF1aCpKJY
Pl8/pY9QNDQtwqLmPwqxTx8yaGkf5BUdRij21BV33hRbJtZIVEe5Vw7xCRujo0X3w8HoZ5XHCaM5
qaN9Wf6S+aXNbdu//BrGzwUj2t05xTWM9o7kAcd8Z8l7YlX/Egti+yJcxDE+r0Jjr8b2BcSZenc/
qWb6zcBjDCORnRoFHB++HRExCIRGKRqmIgvaCLBL4M6UCEoAoF9QmlJPBsCpZPTQQIKRWjquR7EL
98phwU4dz21tztLgDfZLOuMZlQRWUHYIIa0b+IBwx8hnsIcB+/Gd5IrWzM1Otx3ASiLjKbNGkvQu
hA3T96YEkjEKpTdY9SsdCjYTLuv5ZmF8rSLjORWjGZcRgJ9Y2Rhd2Y1ddGSe3mYjsaLIowffvKEr
7Rgnmizpok8G3Jum+2FYW1hyUcZv+vh0/YJyz41xo0naGSJmxzDaAnAmfETVpZ0mgMcj449B7ZQ7
wQOvQfmbo1MwsQ28dUzSMvewiUSU8rKaJvlvYxJOooPQU/GRK/rJ6CbPvJHazXUbgMf/kshcRRlp
em++sVucRlfzcnfYpQfp2PpvEzWAycIicrSLDpqt7mJMMsi3jcf7EZvvqdVvoN5pFXmnIpGN/A0Z
Bqwk/ZEsn2PiauDuXaanVmo4AXLT1xGs7pmADkFxlNG4xDaY3taZZkv9oZSPZbm7bjmb0xlkJYCx
nExtY7VJ8FKr3U+ds5x7F4Vy+JzJiXfzcwl2sNK0gPD3Un0zD/+Ce2rTu17ksxi8QBKsFrNGLqaE
Tv0zvTUxbDlYoS8/toLXoK5Hx0JKHn8NTyrj54BKEyUd5d+Q8q8zeLuq5LQUvPGP31yQX4fHLjCp
9VwNSdxQJGgKIZY5kRP7OoA0F7fz+x3vLH/j2i7yGNcWz1kUlhW8QPA8OHRHn9zpbu/ouA//Aqxs
8/m0OjnGtylF3hqNilgxvFZO/q29Lc7LftmFfgaeZEtCG05yu1P/ned3Ns9ulYwwFzAjFWaQc1yJ
OGkwxZfYdf2l4c7TU7v/8MhfSWEsROmWClCdwt8AVwr6tIqvevKORzbPE8OEv7KIC1OJYCK05SHt
ul3n0nYwbwZq86xW2jCWMU2GjHVVxCFF/66R2DX6wpajhyJbrEKN3Os+hXdAjGEIQa8OmEGnDUw3
m49xcO55qJbbAW+lEOu2FlFDoQJuS3oc/scm/dV0ASeM54MD/hzuHBvnpNjSYA8OllqmvTDVDw6U
qy7eUzI+XgVy+xJfNGMRwNSyEMWCEiZKZ/UgnpYb4RNtwcrgJI3ueT0pzlGxQ6pkAnKs1EKppj4V
8nOWPabZ5+vWsBnBVvowEaxq5WmRGpxUbuaKZ5oJ6I1IxttN/Qjy9/6JwsYRYRGAySz8c5G0XYQg
Yp7oVeLSYXPuEls2woiIEGGSj+ZaYOH2DXfyMAwGFicF13d8xQiCCG6q0OMNQPDOinEVRSFVY6lB
w0y81bsfanNfCK/Xz4ongnETS6bJ45BjCiDtvpvqLieoiHHxxeiBX/Gs7Ejy1CahKNFcNfw0NoCj
oqSglBuxVV3Roxv7PFA9nlaMrxjaSkbrBVoVUZmBqywKC0stDdmpi2bkDFJsyloFRUbWFI1ZlcV4
m4r5X1nvKllsNZl7/ZQ2O5GrnI2tJmJkAs/ECm+mwVM+y7Zg5YfwENuLTbugjQvQaTy+M5+XNG27
potyLLJ6vsRRaw74kLQpQycF4S5s3ab4yOMLT9r20+lXMqMzr4ssknrgEOCdps7dQxz02HzUbqQ6
eoiaPyt1YSARsGKqhsfM+5Q+MEXALmqYleo7Mlpy10tWl0yuGFSc2uZvvNQvSeySXkmiGmCk8B3J
Pgb9A53+kmy0s3xeXvGbAHmRxHSZsr7pw6DGLRu82Y1vkHt6wZHCNVEbUV8yP+dMA2yel3wRyHzE
eonyhZQIJfUQ7sVctrVeACKGuB9CLkINTxYTUzA1pEU55Q6a72cMlR8rr/zRvGAK4KB65T6wDA/I
ktwMYPNurzRkEk8JK8RprKJZkcDPt+ewP4TDp+tXeztYXj4i/Qmrx2U09UPam2g/gPArKW9JwDmk
7Su80oF+2ZWAlKjROMgydR3GQTkC/gyP5tlL72SrsHmoXduR8qINE06GMp2VgVZb5Ur62hiS287K
TZDGe5H0thk717/d9nNrpRuTdxpBhTpIIdFSkuQRu/ZF1AHeICuxMXVYEouHIMm9ZIy3B37JrBd0
bT8HP4ejeZSeMnLku9rpHdEJbjBWzJnI4hjI25Dk6vziMRUEs8W1VqKHRDh2vCRju/54+Yhv9YKV
gCJPwb9Q4yPCx8+WBvqiwFH/0h4C1OYp+jXwJF10AhJLfMHe0sv1I9y8YRiNAjEuFrNROn9vnQFg
VqAe2iZq8ILVdnN41nnz4ds3YCWDucW1UmJVukDwJF8HJ9ylrvnQHYhFH8mYL+OEap5CzH3WglaZ
4xEGEtX30xBaguqJXE53atcfEqqVRuydNns9aICaiaDS7ihqD+piN3iu3iWe6Ra73oHQHbntb3hv
lc37vRLM3O/ZxIiGoPaIm+QmLY/RcjenWFXURUdHN/f/ZxrM5S7lelgMysy6JCI2SSwjAXqJxjmu
zbiyUoi5z/I0K0tNQAkmVdJrmwh+XcPSA6k4gPDRvq7Q5k0GcBCAIQ1M3bKAY4G2LIJWIppQKugJ
zWC9fr4uYXuIZiWCsT5SjnkAzDX6ZFV/Gj+os3+l5aDMzTEHTpdj/wWY/LZRXPRirBFh2ZzrwUAe
0GDwnPxs34BFKGw20DFua3hhOrrmjDul8Dj60hTjw0W4VNvf8uaV7xpr3YiUDr0TyrxGRwOHnXFU
fIo+2O90DiLmdri5SGPHOaV+kJqQPivU+2YPGFjLuOs90w+sBE91/h7ddrBZyWM+rGagUhoBOQ4r
8ZNX7cEDZOd+Z012/kS8HAt8vOkMah5XPidL19rrVZZLDbyxIE9OhL9fvSgNN2pzDu1tn2d1aE1f
N2MLnC4EnPonxZIX3Oi74rewEcGJOPML9AJfU4m54FKbi6NAYevnA12JAH291+7/RR9t8xJczorF
JlLKUjG1EZ5R2PUugvUufa4FixxV7B6FoHGgWMGirx//MycprYKs5DJZ/xzNUicRBLe8eTa6Uz3t
hHgnq9+0kLc285tezKVVyOT7Qj3Lc09j9WhL3nxIb4fXt96BnZ0pR3fxSXmAvud4AE4DnWqLjr2V
eryOJcdGFSZj0Iyla7UEChNUmLIw9fs0wfxOy8ktPwYGDAlpBujgseMsg1gddrUy0rpqw97UcPeq
+qnM7rTxSMQ75LacILeRfb2Xw9hnEU5d2/Yl3ofHZg+vfcjuJCtxBHusrOmw+FqEN36NGVxzlx3N
v677z4/f8p1wdlF3kkZDacMcw57TS0G+GvInideo5IlgfFiUq0OfD/DQdQbO5CT042H6gUkWznfk
iWESkyAzh3TBur+dlnex6WZKDsKYmiPkYwB//7mYjCTOVDOYF+gyZzeZAphbzluN9/cZWxi0URDS
Gkpo0TGNvonzw/Xj5vx9dhYmrImed0AvxNKFcjst4ae6Mv9zNezdJ2J3WBcx1mt1hIip2SXVrjFv
CY9+knPUbBNabVDcA80lomLyLIavwIqVCk6k/+jM32vB+JhB0sZExBoMOIQrq64flPqxS3924lfJ
FJzrZ7LxOnkvix7aytFMfTwvlQ51dABGACItfcbdv5ts/VC42Q9ejY3nb9i1L1MvhWbQceXNx2Iv
Ocpu8ib6jsVqinab6BjXpejexaGbLOFu4ux/bUwJv1eW8QbDsuTNUJv4sJ/l2/BTEzntLbbF0XPu
Xyc09m3NTj3ek4xn9oxvWMgwS0MAlRtz3wvEjrWGc4g8e2EcQzHOepwB5sQ229rS+kM77IkYWrn6
aRh4BUWeLMZJSCDvziotxcB67pJ785WO52Nj4zbDgqQdWMNhsVUv2SX3vAIjJyKyCxthq5hVAPhZ
O8u9QPZa+adogD2UZyLyh4TtnYmYTEIDsL4cGw64e3Q/S3RbO3+OfRWEuaWXPfN04t0+Fki1E0Lg
Z8l4/02v5H469r7givscCw4O1rW9/55fv9eN8StdEYSyPkE3mQCXwswOAMdxSZDvr/sUjodk2R0w
SzvlFbas7b5dTgrgutK8ctI65Cw2c+6VSX/GynMZYikJVQRtVPGcCS+14V1XY/PvY1bcBDESsJfY
51YN6gpjqnRs0sPHZx0oW3ir2RsvOhzIRYRKf8JKhaiLkiJdcPwg6MJm7z495GhvNJklnAJsLfAt
YAPm7L1E5qNVQtwRBbuPdvwz2g8YuYnd8lDbSGO9ERVE7YTWL8ptI3fujvM1Vcb1osyWtUY+wyiE
8S435nv+mgRPBONoxzyUMAeAXZqwf8jNc0c4BZRNu16dFuNm50wXk6QxcH0MLLEkWfytFbAkHREe
RT33lBgnWwbZZAYBnCwm98l9fqu8tj8DP8esMvkrBw7dz/yIKTvhQIG5eA+c7SB5UZMd8g2Nopel
ENFEkiwASWE6shCtYEceqWenDDcVqji8MvCmd18JZdyuSAJd6FV496mKn7NptEPT9EyN7OqJR5TH
MRONRoDVpTMKWYiLBJY4t52VC1+TmuM4NnZH310ydobOrDqtlVQYouyLX2WfImNSzLHF1x8SwMWr
Vrof3OgbHTVLwZGk73lT5xxL1Ri/IqhDQtIGt7yp7pP+Jg4yS0k4jQGe82LZMFJ1qVpzgf+l3Q8d
a+65HcKNdG/I7aajP113xzwLYR3IUKXCPEOcMQVeY0x2ojc7XSw/9WHHeQjxPh/jSJRAq0eduuUY
3I39JzMEpSJHBM8IGV8SoVUKzFkkhXL6aoCIUvjr+tfi/X3Gg4Sp0s0affdKOnkV8fMzMXevi+B8
JXY+SarCrMrpy4Gon/O+s5agd0oegiRHD3Y4SRGCZVA0HIVY12ehG1w9Sjh5BE8Pxh8k84DVwYA2
rnsMcUkCgI2hyDg41z8XPdH3lcB3ToEwyZdsknauJHwuY9nnVmzcCfJTJLnaiLIE52rSw70min7U
lYcrzYZMM62rBKcOePIdejN/OEr7XiX6ZVdydLVR04VATvjJPEd7AiDbYD9XFtYGpjeSGkyQPfMe
cbzjYvxAnALRVK4gtAr9RHkG+5al5DySGJ4QxgOkYz21SoEA3MzCOQ8SgLWVh9JQnq/bBMensZNJ
RIqVTjIhRsZemGQsGAt+bDrAbJc84gueJMYfjOB2lCNZhUkoSmgNU3wrqkgh6tiwB50XAH+Tv6B2
Cepk4GobzBnlpFG6cUhQh64dAn5soOi6ZumO4T/jIIlbAFmjOKYYmVB5AI6/Cb+/pLPvDy1RFbg/
hN/g1B/ovk51DE4GRiijR3WPdS/7b/ZqyU4xUCk98xF9t53W5Qcw9yISza7KdCSKRp67VdB5dc0b
veaJYL5wNZd6EAJU0B6X3prm08JrtfIEMDeACJEmZTWuWRacxeS72LxcN/0NdCXqPC4fiYmAhZxH
aL3jeTXaf9MaBj5AgLzhu/GXDAIMWospzwU2O2hThpcg/SbJvUhn7gM2Y4sAvJEgKjvPmCwjGIam
CyzGccGe0+BqNn8qcGOKbq0xaJ/eu0vMudVdpiDQAHRGqB0hw+Y4am60ADXcRN9VBIW9Mjp03CF2
eMAz18/TYBfkY3kBEF6LQDovp0Hzs55Ts9yYNKPaobUMuiAJMIKMwcRjsnSkgICycJPurIUPaf0q
9o7ZRlaKBDQF8O7wn7tr72UyNiS2S1x1A2T2Ueqk4We5ekhb0zFGL0vvheik8krY2270oiRjNkaj
BOqcaOhYlCGQQxIr13Knlqz0z7LdX4LY5EqVkqFtOtRQyqLaD0N4nvPZyYdlH8rF1+s3cVMnsARS
SiENkEvM00ud867G5gieXgomY5XnvtGssP4SabzSGs1wPqQlK0FMoiVLVUnaFn65dbvjhBm6aadg
058CLaVgmedZ/HYUWsljMq546qS6nuHCyKnYd/saxbUx2A1gRpKtxM3sdjffaE6yJ7c8NKTtt9FK
NL2Nq8zI7Nskapo30SGx8tsIMwkDtigr7MX9q8IOvV3Xvi0Tcgyz02fVRHY5TvNOLnR7GGJ7EM1H
TdD8QuBF+M38aKUfE34kwazAS0uQljf1rtcMW1TJQcJyx3XT3HRaKzGMT8lVMawHAfc7nbOnUB4+
mXHpXhexXYIF4wioC4D5/IHLahQA3dlmsErpUUSPHvWO2prPqpUB1EnYK5xLsH3ZAK1EmbMAeMQ4
EFLEiIk9YsAYdkctIa0VFcRPJpDuTMDjvq7b9uf7JYwdnw70KVwIwZO5KAcbA+j2mHEcME8C44DH
bs4yKUNDpcxHe46EczQlvESBuoWPpn3RgvlkINgNdIWSEmtn0Mb7si0d8abZSfcPwBl2OlCfGccW
I2doxLmJW0s2j+1sY6wJYQYMdf8cGtu4bIjcDFlGPaQ3+8srfefkfnwwH7DIR850vll+CTBrxwmp
nI/LNjNRgugCMMfS10Hq1jNy1Sj+M+u/qMb45F4x52hUYP3K2extHfgrdJ8eo30asLf4O02/cYwX
eYxPTjMh7rUJLwOCJfPCUW6GHa08A48FZJ/gTrCv3wDOdTPoJ1754SGZ2zZuaIKQG6qH/UH0dIKs
sLu0J9a8yKNzXR7vyBg3TASAyEYpPmddhp6eRdYCBKnrIrjWyPheXQZQlSggNeic9JsIyEKMZdkF
0FZr4AvLDiXwSk68Jib34BhXHKrLMpq0dUpBm6c9Dg/hG5SXp+5bBxZm+eG6lryDYxxLh8F3I6IV
8CjB1geob8Xc6fLHmfBCzPZLYHW5Gfcia6kpFbTCBKLdv6HLY788dVblKgfFjcDsXtm8Gvt2+Px1
C9heJgbigTwnQrtKQGXW9EZMZGoRZxbiN5HtIoVJ7EJhQIERL3/g74OXB7PiqJeiv/P3+4LXW+RY
PtvJrIp8wqQ4Apuo31TtMSA8bbazx4s2jOdQRmAmxykERPvoqdtLO8HObgAvjA2u7BA6vAc2xwDZ
IoLeYWu1Bn2hnWFNJ1ZnT4heso74pfZ83dJ5H45xGWIbFXKVBAguY38gefokmuG36yKoCV+JoCbj
McJIV6eIekHRp0OIxr5y633n84hxNnNQkM6/0WcCioFxERLmsM1KRbqhkPCs5IU1qODFTXNHj030
OmriXVdrO8G/CGRfLoKSNloOonhMckZP8a7aiy5NtLsXIAh02Err71IPY797sDRy4srmBV5JZsJm
PgYA7KTG2JHhi6Dq1jgokdUJxu66ipxPyk4bFiRvqiE2sMtKDEvuAzsWXySs3iX7wNxfF8VTidrp
KlQuZaIapYSUPhdGS8zcVoktlSeEpw9j7LLa6XkTxBg3JMJpnNKdovX7KpD3Yp/silLxr+u0JQ5F
Cex3SJKGUiRj+KWipsJoYLpxIK9EuzXS77n4s8h6O1y+X5e0GZVR+SCiKSqEfIA/74IqU8sJLbcW
OD0ARNG8/vTWzHcXuzv0znzMXHPPe2huOQ/6ipAIlp7AKsg4xTbW+1SdcLOb8osq3M8qx/42w/5a
AHNgRrGoQWMi9R08vNmd3h9uYtRNQeWNmXPMM3GSmy0jXItjDiwy5CVuY7gQKX4Oq+ceddv4D9o9
axHUZlZ2DkjmONRSaNSW0YOkN07eFS4Ql9zrBrGpiQJyNQDVyKLKEjUvYxKGlYlEN9cxSSt/q7WH
uObERPo1WL8OYGcABJuYFQab4HtVRgNUMAqtRil6Ys3Cj3Yq7FD0Wl3gHMtmKrGWxDiHCgTB6ZjA
02YwAsh7yW0Tq26GNR+Tex7gzeatXanF2pxiyppOK8OtYFhtWxzqUbabodyFefysZbyToqnkta/I
2FyazHKRD/iKqjFUVhBiOTHNz2OmfRqk6meUV17faY/XrYN3ckzSmQhCiKgPIxzjl0GLLFF7wRim
q86v1+XwDo7dC8jQC6lmCcoZJ8kzvWVn2oCseKK0Z/yNEc7BsfFYSvU0j2kqE1bBZ2FMbsYqudMW
2cki3S4KTgzenCVdGSXLYVz1U1YnE4psemcv3uLMP1I/dHW3tVBsu4mPtIVAbsDqeuIPUm02mdbC
Gc+rpi3udwhdb8ZD78a72g+f94VuiYk12GBdA4A1bSOkXnvTYMoj8w2Z45s3ff/lmrDAbZUx/qO+
EY23ulrdjWrG+cQ8EcxN7OJqGrUZpZdO/iQun1GGvm6enKunMFevLyJ0xUN0sYKhOiZtemgk0Ykk
PGnNxYoFO5fDT9clbrtllBRVAy7kAyVfLRd9EC94oI/ql6F66dSnIeWlAttaXWTQ/19FmFQ2CiWi
4yPzIfzWHbEY/AxegZNuZ1b8JHt0aIsCSs83vDfYVp4vKxfBjFfRpsosK6ASU8G7N3AQMPACGs2/
/g2viwF8+nv9qqI2J41misVQ3GMezhFy0ylJ9liKoIDVgd3ei3tVTX9cF7t5dCD8o4whtFHBGKMZ
KaFSKMiwiu5pQFMpazOAXuTOdSmbJr+SwphkuqglwUohvqFkNLuyGVOnm5Tk6f8l5UN7Z5qn2qRl
NyIGn+Wx/NoNonddxKYzvijCTs6IcpToSHXR4QxzFH5v+uqrXJyT+i7h7YBxDobF9FnMaS5aGclB
rWhuJGd2QAAJSCT3ukKbzz2MKFCSXrAZmW8EmKt7lWhl0QoS/H1y7I7dOXNws+zpO7ARegzMUrAs
fV+62WSZe2V/Xfa2VVxEMzcLras4GjLkpWW12IIOYkgeSg1HAhuo+6LL9ECFcpPyY5Y+iQLHlW9w
OgCl9PL12OCMfe1xaAb4WtGn+BXBneT3gNIHRy73dbzZC17Lkt97iCSpq8HIYBF5eVs0rtB+KaVT
AwwGacitXrxN4oPRcoaetp8qKwWZiExIrhdDBrcUg0PIXRwTI4nZd3Isj3NpvYH6cWFBqKf7kDqu
RNJDXVnkIuRl3MhIAszHDlRrmFwF+kNzC3QVzrggVznG+aVZVFQiTcDpZnWF9oPm9t6ChQv0Ts/8
E6Re7qNiQH8ErzfMxmTtXSymUqAdD6NKrVw+mWpsg7jS1jHddf1mbTuP/0lS2GCSNIGWRDWC5QTQ
B/MLERtL5y6tbEZk9SKEeShF2aIYvYjHWPit3DUO7fLlp2CX4Tt2B/20gOwHWwqOdsdjbt6+1RfB
zEWQlSyaK7pNMrcPEjqk0h/030BW98854bn53gAHs+oHrUZ6r5nEK4nmdl36JxnTSgRj43mmqGQu
TPqQvWlAB0ZuBPUPmqJrLRjj1uUFw8rSANcUNZaovAjJYxs74/DjuqltlvrXcpjYPkxT2NRZR8GQ
yEHfhVbgvE6Hl8X+HzsirzzDM24ao1f+IV7CpMMTHbc2SR1TA0edhlSa5xu2vdDFCJh8M8ZMx9/c
hRrwD7DRcWh2s0c5DHjrSjx1GK/QFUI/99GCDExdGrDYmPOL0QrzHRmq3r1+VpsXByNyGsE/kHow
hk0IdvWiEA6oHs6auEsLTkDfrtetBDBmLXYK5h4j5HnSefhs+NgDxBpM96LdpsfZq4g1+amX2dOX
62ptYCrAnSJ/fWPoxckzJlhOUiB0tPOjSFZxjO60Xe4DoqJ1RC/GJEzpFT7hfMpN57cSyRihMWfL
Iop4xNXmoypiOld6HpWHakSLK36u9T8q4a3EMdZoYiK8zyJo2IAdMXioyfMo8d6lm4a4ksEYookt
4ikv4PZyobJIMzo62qxAZ+V8OY4YdhOmqNohzlsY4aLIlhk8JcnihgbHJDYt/aKLxsSmapS6UK3g
X408u83qxZ+KlmPsm9F8JYKJQm1ft1j6gq3Li4ZZR70n3jTogptlbenXpihyYjpPJebyqkGWaKmE
rsUkHwM0LVq1tK/fI54E5vYGiZhHBjoWdjKUZ0UhO71QOEpQG/qQAhnoGagoFYCzhbmpeNMahoGN
Mls8UJ8a+hQoNzrwgHK3b+cvMWwNdylircposZNki1vKnRPX4b5PEl+s+h3A03Zjx/N92x/vIpIx
h37pxJ7QTZqCUH6mb8Gf9E7ly6djH2rqLDRkSWHSyiTvJuF56GNkkdFgVXrJKYFvX9GLLowh5PGM
Z3SECNtqcwuQTWG0MTQzWmM1Zd51m9u+RRdR9KesgrmeKaDXJHBsuojVzFgHxsD3WLpTIh7SCU8n
xvIICZUwGmHcDXqKighoE/Ec95yciyeEiQqRanQ1ZkERFbT0hUTRLYz9i1JmnOSE99GYaJCC09jo
gWJsJ8BAneWTkHxdzMHWat6s2wY8DI2sl+NhYkJZ1rq+YJMXYzFYR3NEfwZ7lOn0GFiZnPoQu93L
UDqmjc2UfXXbY+SosSubR/G0XXC//Az2HS93clOGAX5G68YYUFtuiJP8HFwCBB7DFR+um+R2CXwl
jQkecxc2RqLCVIJTeyhvBq9AD7yLLclp7cjRb6UH4Vn4mj71T/mZlw1uFphWshk3oppj1Qc9vLw4
fTWXm6bDMHsqWmLgN0P7R/7+1+GyfXDNCJNYmOFRmvpJKu6m1L3+ITm34UMtXZKNppmQUIiDcMin
XR4MTpn/AfnQOxtV6M9YuZChIaQiER674WyZj3QsmRLVyfsGfGAAr+ejFW3uHOD5DgJYVcQiztv/
ryTGTUaSRsYhzfbgINlFa0RPbJCd2cYRqKnggp13M2A3bueQEz83b/5KMnPz+1Lsh3hAbUSQf5rZ
qVDRLJRdoeG0ELYz6pUc5t4LOii6GyGmcTq/HR9qmy7YEvS4KPE4XVf+k9mP1SdlETEDQ0hI16NS
V+Y/8+VAApR8eh4w06ZBXrRi04JG0fvAoClUkh21NrSUzK/6p+tGv5kHrGQwF1gbo04lIr5cW90V
g1cNnPnVzTIgWtOiBiGGLolMINOGXOh7A7dWMg+YM7UU4tbY9VkiAJUci/GLMe/bhSN0QylFVFWC
tTMANBB2pa7MJRIHEboEwaBjjSE+AhiFU3TZsOx3IhiLU6RS6OUMIpJQeCxDAA4rsbf02C0bFJ6D
/2gHmqjpdLbDBEcSkCLfewx9noqiD9EoCE4AurQN8CNR5G3lvtwjCfEAjMq174/qQSRwqRUCvjhd
Y8nEzGXKDUxIYDgxxUrScpCnWzkF303Kw7P6cHVV8E2BD1FVNN1QUGJi7EOtJGMcBEQvkDe8TGn5
lIfyYTGz16CM/UKXD3OQ7coUI4spcFMT3UmwYmymqHI1asZxV6zdML+FhfNvMTuhBQZNiuVbNH5k
bqimoXj9nmAFML5/jBYtT1rctrl6HcKbRiJWEvhJ3VhJ3nkZsHoyya7M2ofXdK9fdPZEWdHMd5bF
thLVRcR3xictcytqU6spnzSDc/c+NMVZQUxSqdUGqDyptY7YqFM85VjaAnZ9aL06OE73FHsc6JUg
1Mb4gekk4/+Rdh1LkuM49IsUIW+usmnKu67ui6KrjSTKi/Jfv481u505LHVyp+dUh4pICCQIgCDw
HhqH/2n5gf8ELuyg5DIsoEXF4dR/WAA5ldZDMUf/bj05BwAyGMMaHVC1yNKdaV1p+hGdbJ2wNM5+
5oLF8Kj7ed3keZ3ieEzVD0W7QzXR6+xdP2Shlh178mUi4b/Si58XMeCDjFXr2EPeZxlYgzb5Yst+
PVLBWRPYI4+0bzpyTNMW9mghzbKl79guXA+P0rC/rA/vPDlb4NGd9TRZh5pNcWfFo0oAObebLMH9
U7RHzK2c5Ve0aZZ4oVDFwIijnUdxHJJuPxe3iTa7Y3y3Jj/+RCcD4ZTNLCkaZ3vTYBVSzNrVCxJ7
fXU/Fph8NL5eFvLhuemvlfslhY8B+aAbmZrDGxqK26HVX7rpd8CEi1pfDYtA8kV3id94jpNA7iKT
zgk1pwLHtvP1w3w1gVCOhLYvo4/Yta9mUE3Q0IrgK4PhbbJc6ZiEIjbbbWs5fQKXDpW1towLQbYS
9w/qdK3RB1V5E6wr+42PR/okg6uM1dVc5EaPdUW6hWVFKL8mb0wz1U8Pqoit/UP2z28jZ51OMerG
0OEyutyTDI8DQNX1jLc8Sn+mn4CKfGUCz4dE004U7LaD6UlNttRnpwJ9U7222IgDmRWm9s2iCuxT
9PtcQHPiiaYSLr5e0/d7R1J2SZr4gq1iW3Fpq7hYJimxnrYTroTtRK/ttBm81RgxGkICoow/1cxu
vbUEGZgjpanXYZIvsqe1chu5wPxgo/7Dcg2/k1xYW+JZtRV2AXakg5IqroLT2IhoSfgbPS+E8y35
ZPdJjUFJL9GGwGzvZkzbOV8BZoRJ0tfLy8u+98Lq8qX1xTDzaWKgiFWjpp7sZObsVrYeP8oaiOmV
zkCNrcob+mT2i4gmT2A9fMXdGNK60szU8IzlRsqvxzn4E90cDYyqmqLo/OjI2o+J3PUrdMvXPaXq
Q7F2XWB15WuTVd/w/HOfkkVwDd7W6SSTs9YRcz6KzEY8rPlTkl1N5h+lPKff5+yPLVeXxgmuckbm
EuN2zKlrFPs+/n557bad8EkOZ4LZXDjVXEKORg+dGsSY9Vz+lSoG33EgATNKi3u8hsxpVDjXiQR8
ArqbRRa+fZj+p4nBAy4kVuIUdZ8iEZ0qbwFzoG50rqQ8xRUA3ExB5r2dUZ2EcbEryeoO76goF9TF
TlseWrKflxxMe0TgFS+bmcE/y+rEMhZNzdHXqpRXzlQe6lgEu7jpGTQVz+KWrDs2PyGtSNK0OAS+
XVNJSGgKeKSwN4lnaTSogI3TC3EJNpU6SeSn8QwMidSrgWil3c53juLqDLHmoDxYz4oB/uPaz9DE
e9nMRSK5PEBHqbrO0WvoaVXlTuaVmorQDzYP0plS7AvOQnCGdRybEYnpsEpuihRet59R43T/nR5c
oJdKbWxwuUcJCXRq6s2sfbr8+5uH6EwLLtAP+moWI8YrvKFJX0nRhksWE3eSR1dt0rDWMD55WaBo
2dgHnS0blWbV0RmiyKQ9qfE3PQs6KnDVHzrx3sPsmVKcLzWtuDRnFXyimOKKGrSKf+sDRmFceaI3
TJE2nDdVRztVJB3eVCJXhXWfGcHaC7TZ9Dy/lEGx7+8LJq1KD1JH7FCt3q/1XqsOafdiiuBQeEUg
AH1oGgqJGm6hGHf6uxTbSkZ1msvJl6xnNf6RrzdZ93h55/kjyYvgdj6u0nkkFpn8oT6m8puuC3LW
jy9DTAcUDi0FUCsgleZOpJI11dKTcfT/Ih4v/PizcUN9KTKP01G0YB9qa+/qnKTpXESQpqlO9b7A
KNr9AGr1+pCGae/GoemyG1x1bd2J6uIfLo2cSD6ni5ESW2qcjH7vVyqYnJQduvitL+1V7KLP9BnX
1c+Xt0ykJJ/J0WGQZTR1zVjSdxwlzGAk82H05JARELerrzSuLqpeCPXkltYheHJGI9kEPZVwvG3R
EOxqN1mKHh7wEu4kzdf+YfbPrywXLmoizWCgU0Z/op2nS01gSzUY3tX95fXkzzIvhrNQ0sdOBzaI
0Tel1pXV60Fu3Wz+VEjzP/SyvCAubEwK6cfGhCC7zwP0vISGUvmVIQWX9eFTCV4M5zVolQKlxuxH
v9MoxgWue/OpM4/FdMUyi0HwKrDpok4Hjse/0oE1lFQtjvdQHBR6rLvrWjQDL9ofLnCkrZGusUUg
AjxliOV2XbltcqRL7l9euI/dcX/3VQYXONamrNo2zfBkCGC0IcA46w6Pot4QzkF6A7AOkB1ad/+0
dMttFz8UsZK2pTEYSXwqxd4kPciD5Y/Z4F3WTbBP/FyEReN6BKrQ6K9k8Js8uS2b/ksv66LY+6H4
wqvDuYliiElSdAZO05e8cI1vkluBq8/2tYe18BV4Kdtl9RfzQYSQKYo0PNToWkxrQzJITn7WP9mT
EQmtmyb16NUKZirRONBm4NQ09saMQq3DowusHZWmypJmDNK+ZSZeFqanyzv2G4d7ksCFZiuR07FL
MkT/3Qo4R9AoVd4amW66M3eAkAxEcWX7nJ3kcedMM53O7pdq9FMn0pbFXep7SqMWK3hZsW1TPMnh
Thltsx7cP8nkFzZm7YfrYijcebAFzvZDvvluiCA3tBxVlRXUb/6ePMlSY0nKLLHDbB8wwQ0cMttl
7S+ZL7rXbEfkM1lM5bP8WZETdH4tcLmMBZbhMyXHPLD3BnUnzKJ1kQ6MJsEqbjurM5mceehUHeVq
mZl5NOBFq2Ai6Oz3estlg/dr0Ed56jp+0osWdjO+nATrXFjus3RN8T4zAkNOC0E7F0HhMI+Wuz5Q
Ijac0XlAwbB881l0uxNJ5iKbLafDkkjW6Jcq8dqs+Il66L0OmDcgfe2bVgtIKotaEkTrrHPrXFGz
LOkIz2le24tXf1XAox375M2uQNKpeATF+fhTGoimGjdPydkqc6dRbyvLrjokP4UKgr92wHxI7xb5
t8tnUXRKdO4wFmPuDBIws5FLGq96MO/iXfnEeK3F0zWiU8Jnyk7fxXRNkP/0r0NQPqQeKGgi5d4E
iysbY0sPojUU2AufKMutqaEprZ781HwrlNxTjce8fe2VLzMwqgiawgWLyRbrvLzLuRweY3+cyQBA
tRVB9ta+T3YtENPmne7Hmpvd6/4YLFel4mIqe9/uslDoEAQWw+Pvy8RaJVnD6Yi/KOiFu2rv80Ps
M77yufWGvb3D0JuQefVjtwvLmU52+gF036JLvK4r+IsAAGKF+X23S2/IbtmJ5i0/dv1xkjgnKzU0
S9oBbe/s2jM/YhDyLg/SENvIuNh7r7lhjJD1W3k0Pv9zIDBOOOd66qzUO9Qw0XP/OL4zENs+Xr6n
0HZ7Tz4W4Bi8bEsi0+W8jmUthjKziLLamK5rRje33xbpoa9fsuRu6kVThOyh8ZLlct4GZSWw8hEb
O8j4sMCjGGHSZQqliARJKAJZFtoM53RS+X/KFcrNapfBhMFp+sXQkBr2gU1Nl+Y/x1QVRczNlE3X
VYDiOLqs8GVcja5OOWQtwsdP47X5Xvi1Z3+vwdEdyD4gFN/UoyhJ3HYIJ4lcDjKZRZqZmjniRk6C
tfqcp/eDnbhWAtooPPE65jEbBVspUpI7JZaDuTgnQXTuh+JbgzH1zJYEd77tzPRsIbnDkMla7BQY
rPUXUCdmxxZNt44H9OEbcDuDklV0Q/pNCD4tI38YzGXUyx7L2AZTwNipCC4UxpGEjFV9DECMXMGt
mg+Xj+C2Pz1J5c5EObQW8D2lyc+s5orG6Y52Vek2kyo46ts7ZpmGoqB/D0g8f08e5amkZZ2yECxX
blH+yESvWNuKnARw25UUeYdXU9Z0Yj9SctTsG1OUAb8PN3x0IL9kWNwW6ens6I2K0EeDmYUBRHfi
p6lbAi9nDJp3tEYFpL2J10fFcxOh9RYoxJc3TLCQPHKoNKZlpqYw/VyOw8GMo6KtBCI+DlO+x4Ff
evI8iJ1qGUoTayzTR3/9zbonYde7ktf65V7zlB8VGo1dUfQRbCCPd6XKsbyaFPbfg5HUZLRftQh9
SCSCre3ZDYYWVJudAblZWt1m2uOcPyrCF4Btb3haO87Qq9Ukel0hk+5DMzJeJfcW6Iz6Z4bOU4AA
kRxVoBqWj7EnQjsWGQZ3AFrMmGHXUEfvpa9S/bJO+8uGJ1o8zviR1calNeUwfMU8zk4aYbwz7HUn
uCyG/cyFM2ZzDkmx7BG06bC9oQG9t9Z5Od3L9XWKxiB9EQRLkSwuRGvpaCxkRP5Rz5Krzl8l5wld
uV61PC/2/b9Si3+ILMZJKwsyTv401G8xZsDGxbkrFGdn1ZbbtFTgbkVHmOc6rGynqPrGYffX+oYB
hKahhpERxuBUho6vP8i7WLBzAsv/CBM6aVSJ6eirKCyWhzz6//iwBZvmcDfzPFcymZbL6MvKbTLt
lCqSx72yPFFN8PwlMHi+16PPnWwp8wJbZjZI1o6T+j3NBD2G2/U8Q2E99Lpi2jpn7nS2LJNOKOAY
ALZgbeAsz4hDI9Iw5N3uLhshcwEfztaZMM7egaIYD06DywWYk12zuRskXE+Nh2oQrNymKzrJ4e/A
ZotX966tUZyXctcsE3DdiQbptu/ZZzJYsn/my/vKNqu0HiYf3Vvl1/aBIYQW4fym+5bhKt5s++U/
JwhncfFMpvp3mXlSTqicm6bvrNVDHi+Paplc2zQWeFrBNvF3XGvEg2idwy0N9o2cv8hkdDMtoNbn
y9awfUM5U4cLh5iAzRaLGKZfV+qD0Q7Pxegc9aUOdV35rk6OL8U0csyEunGsfxII37yMnQlnp+9s
//SsBZBMDCXNe+2Vpbur7A6NW++7QwoCuOiyONGScsGxMnu9SsCd58v0ipBQ75tgne4TRQQbI7J8
5rzOtFKzeAbehYx6bPGJxEHdCfzFpo89WzXOXUiSFtutZk/+4i1OCRrHAjQlkzcMgZbeUC0Y05fL
C7fpBM8Eci6jMjVrMmfEkdgxPJonvtyngRavApMXiOHfh9KxLVeF4nqgSjdap7oy/dTbAlW2aysn
XfjnIfR8tjLwJ0dfe7QcVACqsPb6nX1n7tUn+9FG2q7v4htWFYxvhIUr5hs++l7dUNE3aBjqe43y
zDL6stOzYUUlmwayt2KGs37uALL+Tj78Q1RD3oyRxkkY56jStYkbpYCmg94cquV7yTpqYhtd/yA9
1hfB5v0miJ3EcSEZ4LXpPE3Z7E8eLB9BbH2z/QJnufbzR1ESv33ETsI4r7XoozzlDXRLHNuVYgmB
07ZEzzciIZx3ooA871YblxF011T6rSYiqWLn9JI1cP4IrWF2aXVIYqbYCgpSXxGjuabWiBlb0KMD
MiJKyT8GVniPXqeF43zT2vSdrcyIXpRYO6LL+1jvBAm10BI4/6SCcUWuC5TYyOAxKKY01PfVcfbs
V0zUYEr6snP6jTjLMTCEiPYhftqk7uwxntd88utg8bSw8onv3PQHHCq/uRZBH2z7qJMwzhUumTbQ
KceT3kyIt6pe08z+IsfuZZ0EUnhCkjxrZSXpkHU2deOO1uH/yTpFMrjcKcsLmtQ2rnIqoMclzOw7
mB5ov1xWhJnwRxP/tVx8EQH1nrZOB1zkKqDsNxkqg5KXJAMeQ39cFiSyAr5ygDZFKgFampVlEBnV
QNnJmqsDrs3wdHTtAytAIJD5s0uqcS6ojjOjNlUy+9Xgxc8xG9wMViUwr5So+1oFOgX/1GWRoh1j
/z+LHjRGRSbJkVeU8+qW1uOiSSCYELV8/iYjPO0Z55bWrG6bjMAwlkMcDRFG+3aMTUA8iLqpj4kR
JwMQ7ihUcwEK1EIT6FtQrWvQlYchK0+pUB9x0vAPlu1MDBeYNLuQWqPDa79jvFnaVyfbybHgYr9t
fWcyOGMolkGq1gxrll6t4bjPDqO7PigHPMJj3UQ3uO11020NhX1L1t4/5swOjK7o5apCUbrB/TC/
XmQ/TgWXt+2blflLxvs815mM2sC4gYQJf59cYVAQXhUjnp31PqolRToevciz8LFkMzs6k8ltlGX3
pG90tDTihRYERWF2kDwlUgfMlBLMpInyI+aqPxzgM3HcnsVDNadgOGZtE3+h6RoR4z8X3TrYz1wS
w53abkxiw1ShVTk9d/NVYgq8wjtUwCUB3HmlKpGGopzg9AD8ye6/U+eurzXaurRwiOx9aeDFYsnc
ad9EyZ3sgxhE8Am/Mf+TtXBZhd0onZUpPctr66/5EUx8nvOVvJguukEO3T8dUnh/fD7bOC6/KPUE
3NoWbLMgQx6iZW86Kmk5/pHbOOnERfq0cyyrs1BbWOYGLCc3km54sSIaShQtHQ8AgOC4gDUjnVFm
nwBqmnrzzrrpMZZQBc2zKFcSmDyPEZvVKD/F+bvJ5w+ozl1rUfuEfgTRs5ngJGucZ5/BJaBn7E23
D6VbNWDY6cqXHiA58jG9VgXvgAJ3yGPHKBYG+HIHgRhsiP0Y1s29sHC73TxyMjm+xQpk8YTICopZ
RZIfu1j1kqp4WGtp9lTLDpQkvpnRlGNLwB41Y68ZRAXxbScCQhrUnmTb5BPCpDHKul9h8upkH42x
DVJN+Pa4vWknGdyxqrXUbhUNMWzypkBy38GXd1ZgRelx2YkucNubdhLGna5BjksQ3yAxHO3FNe3K
q8h1RwRTOAIhfL29ymbMRxB18hPNfmxa403NKj/uFYGn+E2w/KUMX2dXbKMb8wbPPXpU3rCuqTKa
7nrknlJUholv+LbA5H/jNU4SuQOWA/q+NHI4JxqMmcto/azAuWYwVDmmmWLRjW4z1wUq93/Njy+3
GzZRtYEghaquWLMPBlPr69wjP1fc6VgL1SxCYBDYO192V2RqDK2GR9axAvluQYDbpAuU2iyPnOnE
xWW70IYuB1iTb7YdSAOraES/gjIVO6lB378u7S9noSKNuChdleCAoxZ6XPtWfrHU5KlrRCPNIhFc
FNYsTBE3iYI+yTarw7wmakgnIFteVkRoe5yfMLN1KOcBCU11pYQM+iMH5poTMcwPcSud6AhzfkJP
lRn9tTjCcXm06P3cgU/P+HRZo82oCLwFGXM7uiXzMDWyZcZKrMC6G6p8oiu4nIw16rW7EjDmtE6C
sXKizGn8y1I3NTuTyu9WCfAspPdw6X3vGvTHoOAJ8PmyjE2LOJPBbVVdqkPbN3iNy4veJ5kVxbnw
HrwZNs5kcDuUTFIFVkyExrpwGVtlRT029lTd6DtlcqtIWERlH/0h3z0J/FAmbpteUUeUYOhhDscr
zU9v8QBzl6P/4upz8YC3TX/aDW4isBLBfvGF46QytLaQJAAUSQeDHufxq5m/Xt4ukQjOq1srrZsJ
tU1fKe818pw4PyRchC7LYH7m0uoxV392sZvsJibFjFjV6A9Kv8/iH12ZuG1vitwEGwy8JIjZ5pmg
QZ+1Boh1LCgyhJEyAiDFXt39oYs4swe2qmeCJGLMMx6S0EBofC+K60S560TAR6KN4Zy3Zs5J07SK
6evrvnLuV+emqR8u7ws77peWi3MH8ep0hsSar3v1R9vdNM6tWtyp3RwBb1m0NZvh/GzFOLeQmbY0
FqxZr8jcv94hkqB7W+/Z1EDpN8+WIPaJlo9zEUM/gDWSqHg/kj/ryrVUF15eCu4c2zIMBQzfaODU
39u2zqygnco4pjZkOKTGvP+PRgJ5bfbj8iaJhHA2nRZoeRkWFBmlvr5tUj2cU+t5GRTBem3bwkkX
9hlnuki6WmaUNVEUi9N5hVHtTWe9wxDOLeBwe3cmjaBTZNspnARy9u2YaPzDPXr0M/iCxfGQRLja
9FxP3y+vH9voj0Z+ksMZ+URnW5YLRNp8RWtz9VCUi1vHLwt5yfXErcsKmHR/ZuwnmZyxd0mr1uOS
wj0MLn2hLh7dPBShJXf25qAC3JAoWxYZCWftUpLKGOZEN0eu1u6QH2XlhyTk/hWYCF82KJOBSFOM
IGg8zr7k9ldF4xZ+EmRoMOtfrHvFa+8wxReKrvYCS+ErCKqqUdmWO7RPJ5afDbEfm8o1qI5cy1kE
l5zt5OXXxvFFhGaSqzV2YJStNcuHvChnV04L2b9sktstvqic/9dx8OUDs1xMbdYSBN1v7NqLHoRd
7mVX5Eb2uyjxRSUYkVbs/2dn2yHUIN0KP9/pANi4EiazAuv7AEHbWLSnBC+jQ/6YNaHe3PciFUQi
OG9RTE3d1wY6iBbLdkl3tKQ7ZRZV1Ldj1GlbOFehp83arA5KSJgwiUAEEKy75pOOupge6sdpJ8oq
t3VihJqg8wTjJvv/2bZQXaKgNkTjJJkfQeSySKElOrPbR+ckgls2K2uzuFmhEZUnfzXlm6bJA7kq
gtIUMaGItOEWr21yR80IykWWqvhNmXtxdasUliCVFEnhPOs6SxTt1ihCEO1nrz4XxaekFkTC35zO
06JxzrTS2rUkqsP8nB2pHvWyIHtmpZX1pcfpFBXBtk/nL3F8xUifNFvJmxwN5ElzX5VKZKyipjWB
GfDFIpXWpkwG5JJl3l8t0rgj8QQG0uFGcrrwsm/b3CBAyyogLTYxDMKZQVpJ6aCb0EaenuP4u7Te
DiJ2C5EIzgZUbVnVosEb3qQ8JctOLj+vhSAObIa6My04EyjmcmimukF3JGqwnw2VojxTk9Gr52a/
yEbvT9kiC0x70w5OMvk75krjTJUl3Ck6ez+kL1khcG8CnfjLZD2UcTagAuonGVDVgdhRj8FErnTr
gCcwgS6CLeLp+4B7YqrygOdCBQ3v6S5Rr1rRMX3HxP6Q2J2tF/PmZ+6TTFphpiaKAIabfTXCIkzA
qnsNhPr1fWTNDp3onVDaj7+mmOgWdlaJ1pOLqlldWoliI2MmI/Vng3UvZkHdkK+2qd45QAG7fLBE
5sGW/EzdZq2bbNJwsCb1gHbJXIQ6Kvp9LlTMnZJ3Y4cSm1aG5fjUTiI2BZFNcJ5hrJtFMiwosLZ7
AGeQvnDV2L+8SNtlcdzFdNNGWo9RtL+vkkQ0NEjoqHBptx3qxow013igryPAkIqg8eJAexJI3Fbr
l0S+o0DvrHnUdWQm86sSKj6jsq6QFGMe9rHcGy+ym93+Wf3rpCU/JD4l2axkFkU/dURXz3qnYG6/
lfvE056Tfy+Omc6Z6elanmrg4cQVdGd86/dtlPpGMNXu4v8/WOGiBeUMvaDgpW86+ClpJuG4Op5D
knBaRFMD2z0nZ4vIGbyS9uliMCwNFcUiYLn4406JKLpORKWI33iqk4lwlr8kUyVlDWofbVDtjacZ
MAYaCAOHqPmEJjwXjf6vc1AEbH5L3DQkWk4uWlaK3uO6gSuNol6l+i5VD6oRXT4D267jpB936Kwl
dSzKZuyW4nEcnk0RfN+2p/31+3xbv9GrU1IjZfGnNdKnLx1FH/xX1XlTKkFNYjv1O9kEP9NuqQAb
n2fElO6bAZDiAZY+KaHuUtyqrxgQ0+CIPJZgf/ixdjITQL5SnGWn9/QFLCvsKW88mPvZy+6ca0an
IaYa30wIz/TkYmfiqEqnJNrozyDTUKrXKXuZ4ti1qKAXT6Qc5znmBEVetcPVPaaDFORKfAVCcXs/
O04ryDg2oXHAaPAO72iiU4hTCUAEYG+oEY6rV/W+YkVGANu+YYL9ex7REO39AaEYJ1929afL1r+l
47lgTsdlIpMCoGnTbwfLLXW8Hda1a2Uvl6WIzgD7ijMfnE9ItvMSK6k7d0m5n/RPiXnljJmH93NB
+UpwnPm3qaHJO4AMoToBLFva3+pxeFkV0e8zVc9U0ZKcpIoGi6f9g5zsafkvjY7zeLle5cNqwRIG
9SnO3/oGMPeCyvmmteGN/X95Bg9mpSx91pVptvjyfe8nuyrcS/2dAcYd2Wev4XaQBrsFg7mC7oLt
Ye2TXP6SkAG/PSdsb4p9fEi94TkNq2MZ1FGzo77iJV5buY7kimxc5Bj5y4Na9XOXSEjoDdeM3qcI
ou7Yu3KoBVlYCB/cts7U2fLy94emndR5LtCmXmtRWlw76fWsPl62wu3+mrOl5ByGXtor4CFRWF8d
N9lRYBj1bjYiqQGIkRA/RKQQ5ySQPElx4iBE5kpkVddEfepF5SuRCM5DGGZGJY2g6IyhqcNszK6q
548xFZF+C0KHyf5/fnq7ISGU1e01FCurowkMhMlNRbvDzujHy92v82VyPgIMlpVTW3B34Cqi6q4G
Seb0FKsSsKg9kIQJPJ5IJ85jWDYmIUGkAtAssOM1feMu435wFpekglixPR57ZnRcqiRbdV3qTjr5
1bfmio1dam+SRydXKd3yygR4G/i6wJAjhJXa9rlgl2REsfjDdd7ndlfnS2Gjbr8bB0990XbZM+Zy
77XU0yGTvjlC7M7tLTyJ5LawtlOzKxmQpkEPyRyYquFq2rNBwV9x6ySLIKj8xjP+EsfXuEgNwNg0
hYcCm/kCpNAiTP1mZ5XuMrk9yLuYcywfLRKJ2DZ/s6cnyerfT4RtZQXpDRRYu1eMjg8/lwDzIKH1
oD9lIIl/TXedV3nCzmW2Yx9PyEkq575yxdBQprQQ5Vim2kDb0hvBSxgAqycSvS9tH5CTMM59SeOi
D3aPR7SkuVPTnW4Cm3f6sWh/FLlPYjgXNqorbNTAQ4WlvTglgEIJMDsmEZXstqM8SeE8mJN3ktYB
/de3sirK49KLM/Isz6Kxnd9cME9yuANQdLROqYbLRPV+0jOQ8i2Il51wvFpwuB3OfQE8ttJjkz2O
xHmIjqzQpH/0/gJV/us/HM5vkXTCZZnF/7w6EhBlFfqTNe4vR2T2G7+36A+wz1nTE4DfvF/I/8Kw
pmG713eizvHN1XIwDgllLEvlMbWWeZRoWyGA6dboFqnqqo6I9GLTws5EcHasW5rcjCvg5doi2ynz
D6Ivh0YXcZ2JFOHsmLRaS0apAWpW/zpVn2Ntd3k/tpM+B1Rxuo3xc/M9CT4L9VO3ztbE+kMAO5O5
7CWkCPPrZA+2LVZZra5F4xHbQDdnEjlLluK6rU2gmADErr4ZovyH4zGWCzT7AZU2yp4Z3A07QRIa
XEc0r5OguK6VQKD3prcDIjjgRy1Dc2zu4NYqZgvgD5AZPlLcyEPwtXhF4+feeu8snoLxLpzhN3Gb
2bbZnORy2pe5LqnqgvYlVDwihaSfV23SXTsbBC8BW3JUWTXRW6vDSvk5f7st0Upp4QSs1i5Zombd
ryI+Q5EI9v8z07HiPNdsCwOS5ZAHpiIFxOkRDuU3wVaxreB9xrkq3Blw2rLriGwA4zAar5xPaJzc
qZ/178pNue8AlUm+OI1bvSaAvbkseFs/E09clgpSFr4nISXFVM71gOibvC5J4ubZ17kUEQds2aEq
/xKic4uoymmXOejz9jXauq3t66nsSkswE8Frl0AZnVvEvNRLxWYwlTm4MJzlzZYO9vjz8oJtVubP
leEOlWOT1rRZNExUQ7ltR7N5KIrhPl0IcM0qjC7KsSa5IFGR9vOKfqrWtqV9sS6xS9WWujkaeQJ7
QfPO5e9iZ+qjAZ3WmD9zfW6YfWmYfqEMUZfp11RLCRiy7/RyPpQqsKmb3hDI3HLc50vBBVNZIxZm
zlh4mPKgWdUjnarDZbW2z8UvtfiSaYI4TiS5xxFfPk3pgSYZGqy+287dXAtqpgLj4UumFamrXpMg
iSYzjOelB5z8KmoWEwnhUmw6moZuVjgJNE+jzgALa5kfaSsitRSJ4XLqopA0qU1VZGxpBaJX4Ozm
ByFIzebw3Nn28wlI7eD13JZwUZ+8+F4OygN9WX2wkBJEmCaQw8Rbc8BDAlcbgH/9/XQUOS/RWTTY
Opx55zkvHGPWDDYAZvhzuPr5TtlhsDeg2X9BnP/oyepcac7HSJiGrQYdrcxs0ifbAVvUj5+G0DrU
4XRcBdwGAsfJNyGMBUiCq6k3/R64EyQr3dVASbZ6aVvBzKrgJBuc96hLo1XLEZF0kcG1ktnh0JiC
SLM5+3C+cpy3iMs+sUcFdSoryQ5zW0TrmB5ao7ivV21H66HzpH55kmtQ/vXt5zouvDaeRR8hUJSv
O8753MdTbWJAO6pdPJlhvm7veJYHvCgG+i2slwncMl9vLOxOSwCDYfpjvN626fBEi++6ttws7fe+
XDVXU7t/FwT5kmNWmrRrZUyF51Ukla9p/aPKvl12yqKt5EH07TnPdXD54SHrYEbs2RYj2xHuhFhC
yReecuYUL4Q2nn546FqSEQlh5p07BX3377PN+jdWkBBDagsiDg+0qQ9Sa1osaR7GMpCaz71229MB
rPSfbEfUMiXw03wNMrOB0Ud7jB/HyiFZDxgjdI344fJmCXwIX4FM6zRdJxsOa+i/NpqrEC8tf+ii
p9NtTf73aoXnq797Yh3AbO2YFUDEaG5iIPOo0dA9XlbkN97+fzIUmav9OfNqraOO9xA9Yvj5wK3e
G4EOzp46BKDm/zG7t+0sTgK5aD0DxEYnGpJje8qOplXdjZNoOPU3R+kkgwthSd/bsznC3Fg8YTNA
464B3ot10HdF5OwES6htHqWTNC56mbYhZ3FZMYDq/nO6t98Prwp0+p/Ny//TMiBaQS5ZBpZ7Pps9
kqpm+pFlQas8X1ZI9Ptc3JLrpuniBfwasbJbEH8nwQ1zs+VBBSmVpmN+00I98O923aeOnCsFAmPn
463qzkQPJYiMD6zsnHlL+D4z+pg/AUwCkMZCspLNU3UmnVu+gWpNMcE88FplFV6Gxx3Jq45NMPia
h/Ioqhc5nuj+YElPMi1O48IpyrJxGtNX43rx7WF+zqS6ji4L2Tb7Mymc2csmOqFRiRt8I3mHWmBZ
1HhYwv4rwA6FOBKbb2Rn22hxdq9ZtB4r9upMW0cJYzKrHpL9wXUcA+jlS/JgzQM6SYuxcBczp4CG
kTXwOFaaoDS4mQ6cqc1t6CLlVdMZABGo8qvKujec2yX5ZE65twyv6K4WbOWm6z+Txp2OdZSBwO0g
FRjBMVLVvTeOz4N5W5Vf/+VucqmdZmLIHpAPA3Jw89ABq1f/PIIRG3gZXl8LsXwEavED/Wupz2XK
2vRNbVi8Vu/VQLeN0jWTuXWNxPl0WTvBnvFPTjMoIEjVoMekmG7sYfDa/NiAGWLCmiZ26VJT4HME
h57HfZLLxK6HBeXQntju1D6bM6g9qAiqSLSILFKcXZ26AZDmo4UDWOXxYcitQKmau7onkdSIkm6R
QpxHmUu5GlaKYugaP/+HtCtbkhvHgV+kCFG3XnVWVVfft18UttvWfd/6+k22Z1wyWy7u9kbMPDmi
UaSAJAgCmVF9r1XXcvl4/htt30VPrs7OIMwFiRXYwTvrXvX059Jv7iNcQ1N0FCxXiiVARLwI8Xxl
2P0uve4x43r+B2weRCv7DMDMZFBRCULJE9wWKvp2NM5NkPf3GeBoStSwKxONBEMluiPKqugQ4qDF
Zpl8BZIsc7Q2RGDlUKFeYVya3xU7c+g0T+8Z30Ob6tpz83remhjU6PIub+sGLihWdk0HoAvHeBXv
qyftGjMLuEuYXJsck+yMQpBPemRQk215Jai+0HOS7b/sIUg9RU1RVEOisbAKK6VuUmmURTAj6Hbg
j37oqnfxXtlPBzowNz/z6hHb4HSyx0C8EopBUFOGpHEUrEqwu2SniftE/gq1TaiN8Xr7P+bgKjQ6
8eRERBSLDSzyz/VJfTqEelNFDiqKI05uAtad0IWgFEYQW5em4qbDaxb6gB+MTWZPyzKsZE2ETVFW
rDR8bifFJTwE+eAZjBEmgAMI45ShmaBP0hgOdZ/s9CTnBBjPBBPDoabGFRS10XTcNwJEtVtIREHW
4f+0wnhEUmH8S1PpbgEKtUOp++eR7mPq9r5TqqRo0GvVFJbeTCqLZhEh4Q0KXYFA5UbeGY56WTzR
1A0dGLv/0xzjcYKA+ZwM+nKg1KOUGdMuPEKbEB2QFfDhfxaHYNbGuJogS/k4yHnkxNmFmezngNf3
9mGynzHAuhmJSEsM+MCc6nZVJxhgq14WVcqtOOyPKKm6nZ5eTOpRr+L/tcDNmGbcb5THoJTMDB6e
mvZgfInU3BZ4TA/bPn5yDsb7tLobpIjga9WQKVFrL6s5ByH9An8Ug5hVMIeGPNVDJ6oFDMiHeToE
GDmUeIWGD7fkP22wA8KGksVjQEFueMHVC1q9aNey5dvBhSy1azoaJ2K3lwRmKjwAEjxRMx6eVGnf
khE+MaoXFQhLlbtY4Pnd9nc52WAcu2vxspFO2LbB6/YtmO1MHK6FbT4mV7KbgmhJibx5ds7H7ubC
kEcSHfcoGY08fx4WeHXXlFmkCytjKzd/StLPaeL1vH08cunXWllhti9Uia5nxRxi/qE60rEVsmu+
pXb5Lq2sPPOmILbxT1FVvKijP1tlj/iqzBs9hyQ2WtAyJJtkp+3D/WKji/C/KX5u7+Fva+wkd5tr
cmFGNQDjdvHAlGoTNBBoN+FxgpKz6BSH0OHNqfNWyI51Z2MniAvqhk4OHd3LCk1ZkG60ocwKnkSH
P9lBgedDSJ82lCWIa3JxCKsCS0yF4zD4o3I7yF9TFWqVNeeiyttMJgrSNhEUEuGQL9PW6jUvC0or
Sf7XAbd3fzx9MQbiy2BsqgASlODXrl2yaHs0cX/qUFxtGYPli2T0hkCwZfETRajWjy/HV/VW8+jY
vfp2PowpZp/7PgymqwKmoJO0BHZITwr6LJTgse8vl/pimtCMmPyvT1HM9jEA31RLpKEhKHKWzje7
i5Bw3kfo9p9ZjUJP6FWGrklRgtc0HIOKblxM2pzYstjbRp8fG9n8cX7nNlH39JkU8qctCYyAkTHg
IAnKiybZGbyq+/bfN0zDBAOwCQ7vP/9+OpNw6TPqBvVbG94lC+f1/S/Y+tvAe11ttVmVoY1NBxpq
cPP2Lm0uB/uH37jF+8gc/7WMs553YFqZC1MTU0tznTuzojlqnt9hToA3vsldE3MqJcOs4QEQDobm
jMDPQT2tdI4CbDN/ll7svC2c8PlYfHz36NMm0lWvViVqYSKgNgGPprKJCl6MBXfu0eGqIl/mXQh5
W8hAXJdNc6OpWB0Z/K68EXhcfNsQeloMg27jMslZKaRYjBRZYnahkZ9Kz8tW6MPKxxg9GWHgbYIk
TAghctxhbuksauYk19JNcA/RYEvcRZ8K0pMxJohIqhnomoePy8W1IT3PvIFk3o4xgCZB9ct4X0wZ
VXs1ku/aqrjA+fD0Gaz5vYz3l4yVl9WCOBomvV1O7UtV3eszBwu2cfP09xksS4JqTqQJ32QJXVPe
NdM3tbTHnhMs27nAyQrz5KbFZl0nHVYRZKCf7+9DM7OGRLJCbS/yeos4ocLSXiVSWtSxgYusVF4Z
1Wjpwvfzn+QvidRpNUzkp12clkWIyI+OxR5S89dgx9nroHukqSKPhoX3gZjIJ2kU9d2MyA/nL9H0
VuaD3aW+1vIAlGeH/vvK0RYzFJvUhCOoRWUF4osi5FYf+XH/mZuecto8BgTAjZi3nYq7eJsciHKM
pSfMUHM+EM/dmNjX1PCfDzTaIHMbrAlD4Ri2uBVvIg8a6YM9OlRHbJR3Y8ipGH8c9PjzWJAYXOhj
VUqaGkjavOgWZi289gekrsHaTtXR1UvhtnALP+cJLHG+Hnu3bcqkq8MIVgt04aRTaWmR6hvJY1xx
8GIzulAIkEB3T6limTwrhJD3FATvl4jHEpJH5hPn220eEisDDFQU0BJZZk0AkY049+4ikxetUWaP
jB1CgGiDpRtJ6Xap8B36OrjqhuQlDGZiQXCA8L4lBb8PB9bqtzA5hTQnoZQv8NX0iU7NhAf0XVrt
EZrzPk/5ZvM4WZliMCVMKih9prheLKFfTUdZ3BufAsaVCQZJWrTUtZi2pwXX27Y9EF4X5MeJEur6
mkY00yAS0dlLbdkISz+maexk+BQxeOvaxV/UwhrqGyMLnU55Vqsbc37heAz9Ch++0sos85WaMRbG
WYpjR7lNwbTS+jmyWeHRuKbKzsKe99i7+aVW5pgvpc3mpKe5AKDUUivDi7N6yKZHzpo2wwz1FYIn
B12V2OKRIM1jUZRmjEn/CaWd4nq40Pb08TXeLy4YtK95Y2Kbq1oZZJxjKOQhElIN367JDphNOQyK
uVcqrtj4Zniv7DDHDKnrWDaSAPAPrWD6GhWj+A81BsFv/P5Z5hw227cCQ5YVUzMIlJAY3yDtWM8i
eKbRXCR76g6q0SJ91OgxjExxOMXoHVfsiULgB39c2WQchHRJI6sFbAbps5Lcx3jrjd0ws9XgWEi2
Sm4FIbU5/rK5rSubzOeDtBpJpTyLHTEPnMHM3bw3/aDN3WmsDzOYEAVQnvUDhMgX8xhp2UWMNx8O
XG6eQavfwHzaLIWyKnr6YqcjxDaN3hbBzInQaOFV55e7aQkc1xLRJPOj3MsY9aQmqRiD/eJA1Mwe
cl+Uv/W8SP84OkkBbWWH8Z4lDeIiVxTqrOJP2cmu8Ro32Iuf7gM06YgX6BN4S5/Pr237LW5llHGf
dsL0KQFZnZOikxWz7BZ6kzBfIViKM3uSEx3ARNoInG+3HSgrq4wDyYU+yU0sx46GyqCC/tkA7+yT
nT9QEvPwc1ntyhzjK5KZklzP4SukhUoUJmE0A0jwoxHuzu/mxw4C5hMy6SYJhSWV5CUG7wbYuFW0
XPVPlYdGDyrB1riTKzm6L13DjzA3FbnoTt6d/wXbtwVT1lRdEyVD05mEMC3zeh76GefF9ejSrlqa
DMoHelsIHV6dYBPGT8bYJpoRjVCZ2eXYV+lYKfu6O2Qjb0E8G8yVcUlJ2GniEjmG5oyu4UeYvIuc
feiXxAkf0B2E+V6J8x3/Eoq/d5Ftn2nDzlBAq4ICiLZTB7+F9vCC95vgS1PtG9K7M8QXzLsYKouK
ZJe6ZPf1bS2557/l5qm82l0GD7olUokg6Xj5SA6LfitJHBjn7SwT+oKxKJIWJ7FThpdpcVjyC42n
y7VtQhepLCB6H9nZAzFC52ZdYh/rabIHMcIwP5p6Ce8Ktr1TJzPsDQxDuJUaqKjGhV/L4rhI/vkv
8ReUPBlgokpXZq0wU2zVQCyVWEn+rnM47ZSHKLN6BXMqlPqDG8z0C384283fZtnrj5RGxOxDAg9A
Xy9xYlT9qFzpApoCqh/efua2tTLHhFqN98pxEbCNs/oQTbml1PecfeQtSMKCV9d+EcpSYxXiiGuc
2Q0O0H71B0u8ifeS1/mabvHKGRz/Y2cMcogt1Uo/oliK9sgOHPut/s1MOZVGnhEmjiDOEqO5BAjV
1aOV4VFtXOyR2+a/XQFefR36M1Z7pypjpmoD9i7Zx7vxkXamqb7mDZd8ZTZOPLEjBQrSOCnVsKJk
Lp0uGOyEx4n5lwzg5NrMSRmbaJXpOoqwvaVaxUNr1fb0LL4p0ER/kd15V4ycpIO3KAYk9HIJQDgy
YN+qm2i6jj9Vol19HwYjkjCqtZjWmzG2bXfKVzPovCF4Ox9B9EeeQQSdKYiIotgjk4FD63JsmclD
oEFoo82taLmru8iLEl6azTPIYMLURVC9jCi0Nq6ZXCbw61y8IubPrLLz/un86ugWnVsdAw/TqA7m
oGjUxSmN1LBrXCpZ0e/Om9kKWAmEmJKpqqKqvFcWVpFUqUmKD1XGjpG/taVbiqGVxRws5dlglqJM
QSTrNS4NsXE1Gbth/lbwFJ95JijYrpYBRXBpyHOYMJK9SR6z7kjSb+d3auvrr3eKgTYtnZeylmHC
NAKrN1/lCQNMuqOVoZ00XxqZc85u3bQkES0R0OZWQALOOFs2QUG2GOFsS/MgRFdx+r2YJMiGzvb5
ZW2WTdeGGPQh2tJiKIdCtgf8SSLwzn8pHFQ9Iisv6X/QlcMRqycWr2F1+6Odlkh3fPXRhrjICrBt
pk4n618G0zjogXidCO3D+RVuf7iTGQaMOjSWd2KFwkdFnVuVrGx4KNoXFJLsaardSuM8iHOWxfbE
CoGoBdKEBKmLdK8c7oOgs+qcsyiOe7CsRpBoUWvzPWFFtc9QPfR0QlTpUhk5MLSZ7q3cw2SDV9by
aIiReXee4ctHtDo58AwNrOfElXZv7Y43o8tzSFbgTcO8iNxr1OL3GZrdrR95seJ8X+zZgYoErsSV
bzoi56Px9pOJbkVUU0lKSez05nNa/5gL0VuU1xrV8PPOuHmdWu8n9Z6104+q0rcRDHVOrznFnt5L
NaoOHfRWc1E74N9Gb7h2d97stk/qikjAg4mmOCYGIC0rE73HrT9InpPmvituVLAZnLdBgYI9sSTM
dP1j48P4etFJ4jTJeCwwr6RKt2JyOZWNpSu9WxFOnrlZ8V4bY7YxzMhYTLlBj0faczDsQuTNlHyG
1y9LP/y5VVHHWX0vuQxaMQywc6L+POStFQglZ9826xTrtTAILKKwXaCIiJthBH8vvMhrUXOyVB+y
8V7o1c/nv9Nmvrm2x+CumaVEG3UaYI5oh7sILDYlxuDkA2VGqfyW8622Mpm1Ocb3wkbRtEqPsIOH
X3SKso/xkR2vj3A7gn+7H3tBXFSM2ssz7gQkCWwtPESzhKGBwpJG7//bP3YGfYhVSEEQ1JVkySYv
lKwvRMXACkur+Emr6XgA54QvZwvZGfQ6G1V1FhBaDYmscH4sE9W7ey5mkG3XVhL84Cxw88SEtqus
K7qErJDxeTFd+nYQcYIVxyC19GvtUHlmYktvzXODmYQCsxfvSHzd+DyF6m18XNlmgiFIljKTNOQ9
o43hnzca3BMIOKdD8xRYCeYz03te6W7Tc1YmmXhYqr7LghnxJzaZjUkxazQvp/AlBdsGZ2M3wWRl
iQmFpQqgDtACtRbi6C808AQ38EygSugMbrKjksSgCjxvlbM8lvIlUYNJkFoTF38JtOwxes30xsqN
wV14LS2c5alMzjoEhlC3BZZX9xBhSi6rklc0kbbQ+LSBKv33FRob3ThERAKWdC892EKotr32kB5p
MtL4+tv5jeMth7lUhEnTTOaI5RQVKCL7hya6PW9g81RerYb+gNVqGrE1KoPWjIWMZtpfifA89Jz2
T8IJZpbTZajwQKVKuOuT68XLXqlyDdUhMBxyu8y2ZqkoiJde5at7rudtwtZqfQyO9FGxxOYw5k5Y
5pYoxFaxYH51J+MIJdlhCGo7qkb3/J5+nDDHu4O0MsoASFMLyzzT003YlT/zK9OTDnjvdEGYhrZO
v9gJl2NsgfKbagULiRW5PAEBXrwxcBIQFMCmDAjWdDhSi4dExfRd3ThLylkqzz8ZNIH0aN+EFVKT
SYWA3deR31LDscCeqd0Ikqssx5mKUYA9OjsPwcPiF7gRih59xE1sXm8nZ+/YozUms2LmCV5Th/Au
E+8TnN8t6PZTHtPWZgVx5SXsiVqGQRmWE269c2XThvzoXnkbZls+yFhXwXvk4wQ6W3sdtRZjPDRb
NefClfFOjF6oQuWgyfZV7eT57CxhubRgg28nSM6i+Up8kp36smrtMXFjX/UpQIrZJQajzsfbdva6
skrXvgKxyDTkVqYJcn+on0C4ATKZxRdffmmA8IggeRvJIAoaTqJ8HpEITaSxJsMrkr0oPPyfK2IQ
JCtJG2TNe348Qc+QUoiEfuu8C6h7OSc75oUYgxbVJOezlON0zusEA6Zf0oFzs+V+IAYmukkThwkJ
ONJ98DXctX7qm5fZFX0GjbmZKs8aW5XV9J605gxr7x2AmGZNwD9c7Mp96cw7wTv/qTgHjM4kHFWS
pGpdTLhygjWtj1K7GW5UvbQgIGq1WWFF46Wx8Bx+q8tkBR06k4MoMa6EQY8hBComTOnhIVWwT1CZ
4FI5c3yD7aHRhyHP8gEniXKZ7au9Zte+cTO+lkdi46r7OO54FTmeQfrvq1jO6JhSSGuBxngt1g+y
+pmuoPXeMWDRQhcO3fu4WURH8mIcQMLm6FfFhXo7HktHcD531T2BE8tT0pEomrIY4BQdRdUajpQO
W7DBEz+ArjV9+y+YUbZdUpF0mc6rfyBUR8VjBq9SjXYO1OVuldtwp+5MpPo0DDTkXMG9eK3fVlfG
c+zxbtrbVRHM7v1rnMlYB5BtjYMQJk4l1N/agVzoWubnmbgTi/IC2LlfssDvJcXVEh4d3fbJfTLN
uE4udPISVCZO7vRujKAiHzeWUL1IOu+Uo2v4UJDBCCI4sYgJmmYm5pdZMqC0B0P4ng69fJepFTi/
mNyVY3PJK+dux8TJHhPu4CdMljqq0BAYonv4KTcezmPYdsKKoU4FA5DyRzZlA2Ap9Tm61lowAJjH
9Gf8dfkHN3W7h/qUBM0BK7pKdih+8h/WNx32ZJ7t2h+qXu+GBuZpgTeJrc7p9vLOvCNXExgrDjXE
w0Rrhshp52lXPC70zfN8ZZzxmjDV03YIUZsnraOkoTMGBXQWXs/v8HbBa2WFQZ0gX4yx1N93mLY+
QnX5h+4ONj0DRSv0Ft6Ne9NlVvaYLCVeOtBZqGjpCqOfg/qiDQHvDNqMtpUFJkUpY0xdgsM5BhN1
OVvp18ajvWOlH/qj11wgkRVuzUPnf6oYujLLJCtmEISzUOkAN+Uhld+G7Nv5L7XtDsBNImu6jCHn
P8+fAFK+ZNGRDCWjH5iR1QZew3s23t66kw3m43RCM0wlofHc1E5fXeUllHGgfKny2rW2A+tkiPlG
Q5iVjVbD68TDgDwhRfNisvsvKmabgCid7DAfJcoB9kYCXxB9MEJ7oOixDSe7yKx6T8vHPEH47WvG
yh5d9ypJGHHPHPMBJ9x8GI5BbU3P2n6+lg8oz12IlgQkvuKJx24fbP/aVPC0/6dNuSRSizoy+k5x
tfm1m/kRfJU+b1Z7O3T/2UwYYk6XuDHiUWzhHdIMhZB61+WcFOisi8MAc5x06DRDDzu8wixepUi3
6uBR0jmARz3rwxG52i0mDRBNs+0q2g88K1Vj9U1TOXWjgVS3lzBgrCjiXmynzDsfu2fdHQtjoLwW
zWgyZnyiShhR1xEcJcgtYmqWqKP5Y+jeKiGwu7h2z5vd/GCyYhimhP+JyEBGrHVVCl0FtM8Xl5W4
a3gvTZtwsfr7DFxk0BQuBYK9zOLsfmyQt467UvlhcJlMaJh++GgrQwxcaKQKi1xUqYsTPOd64V1w
IIIt3BkP9YvQWLILlaP6YXxI3NALuL3zmyiyMs+gSBsGsqjIAm4xyEIkF2KDP7od1DwxHyDtsseU
g/TbEb2yx6BIkMrKMCr4bmOX2eL8Iha+rN8a5YOo7mvlS1JDcIlwXHQzLk4233/TCrniXmvJZGCN
CjnI888yw+Ue9fBQArv9FNrnHXM761hZY6BEKXUQuI4YV8FNAGLudGCRll3nt0B2VdBbA5o5cc+J
hfe7+Wp9ZaUsetijmUdfvHS5MVIOE8Mmdq1WxOCKOZVCZuQh6tXtrh5vZe1CL76e3zWeCQZFchKg
/GIGQJHInYM3vOGJwsv/Z4JBjEJQ6kQRcV6S8rYsXQh7WtrE4QbifnwGNqp+acyCPlQofrireowS
mO5kQyu0taDV4PTcUgjv2zPwEcThEqUBRsDqwlfaV9l4Or9r7wrJZ/Dp/Z1h5VyN0vRBRNtaaAPu
eNVDBQ0cBrIn77SbdrTCGGXhdq9d0Cm9yl94LYubx8vK9xi8qMWwaVsFTZJ0Q8kuRUlTATsHbxpr
exsNWVIhg4LnT8aMJExNBPUE1NTDr1orWsHw41P7+NsCOyjQtAZ0hSr0kdEHzvfLiF99S1MrxjAE
5Eo8vIzjmdMBtaKb7c0HjnWaXnz8iifrDCgNlWZkIk2k6GUTOpE+NvSmB8hrF+OOV9vcLgbKJ2tM
smMmSxULAwBJtSgZcwY+QtP9VUnVX3lEu9vQcTLGoNMUmaZcoO/UCcz7otzF6l0588Ka4x4G/fdV
ECTjoottAxtyj+pDuAu/ooh1WX0zJ2uYrehO2dWoaXFOEp5RBrDgqxXpSoS2Rr7UpWybJm+KjWeB
QathmEW0XAHYpeWLTCDgrX4573f0D5xzOwad5pYsiTjRbxNMd1B8sKMZmjWLEkxOPknWeWPbN5SV
2zG5DFgC8pAIAN+itOTv4ddfqmFo0UA3Y7dA749WvnmsirwlMsiB9NCsFQ1fSVQvhsqBCp/VZ7dx
w3kv4C2ObS+MUxnCwhoejSndCmRCMu/9oedbcYHnXAn94tWlFHnnd5TjH2y34aBAfQ3oj1NZiSyz
+s6ltOUZYICiHJOpl2bcipbqQYtQ9lp4JRNpO/n7DQ9sW+GQzXJdSTj2m5cRPa69DyzyYldwQb/z
Lbzt/WlXO+YtJQKfd9Fj6lH9S/2G3BSXnxpvlE4OyrL7x1GTKeGIM0Co6ZvMV/kYu92uzWzoiauH
xdUuECk2D445HspWV9qp65Ai0sdVpXOjgpZwyDHU612Z8ngfOVhs0p+ywklRasANhoKzExcXaepL
1aVecnxyOyE4fU8GUgTc1IU5wNnShrci1LV1/TIPe5vEP4L2hkShlYRv56OAtygGVow6jdWawEkj
+Ycg77rqe6zyujXoIfUBKBWia5AY1lRDZjYuE9JJjQiiO30C3e1Vdi++glYXA6mu5s07Rbd4nPib
TrEyyGxjIhmd0dChhrlTMLVjWFOqHLUp8og4cL7YR3Fs2pqxssVsoB4Fc9INgBERpSpAs0f1UEGE
51c4O3/2r51LH7agzebwilabn25lmQHnWBUEMZNpA119rau3s3g1VZwjbhuYTzZYIjS8IMijhKql
k0Z2/PWX2Gv1DQQZeee0joEL/LybFf+8T243MqysMgmdadRVM5eoTxCqVk0T4/Fm9Ior2p/BO+K2
e4lWxhiYnnGqCsEA3Bq8xQt3oi3ZCl62BHcSwSQwHhM04JqO4BmIPk4SxPFThcnujHFIta7FSJEG
JrPrUdzXQWbFPAnY7XvbaoX0oFoBl5nCzlAiHPrD4lEySqjAeopFbNlG8xx3GnsTxFbmmNQuT802
CWZ8vcEzMAJo7GXcaiS+XsPm+bqyw8AK+IWnGAqS8JLrIbYEi6YMk2W81S/GfbRLDklt8a4a2yGn
0jc6AvxlxWfzeCxbJcN9MUnuqvEpyw7jyKNO4tlgwrrWZwwzNng+Gkw/Mm416P10Jo9YaPsb/bsQ
jAD96RKVOYazXKIJit48W7/bdS69efI6X7fNGJoMNvB3kp8/zSiFXCAxBkRl6TFW7pUAk/LZz7Lu
LVGsoTYBOnKl4BR0tt3iZJOJ52LKjLGhBC7xdLmI+5D3IM37+0zQyvg4IhYL2DU0K5/TL+2S8nzg
L6fKaRFMyE69DOn5AM1V7UE8iLPdZxa9Vk8X5Er8XkR29DS4EVprIfjy7Tz40vPq42F9ssxEr1Ys
eT/UaJfQllcyg0tPrKxoarwh9IzSjXg6yH/B+pM9JorLQSH5jPzAkTP07VPySO0he5LtGqkBrxCy
jbcnW0xeIDaxoZEJriEkx7C6k8ZDjl7s8cf5HeQuiUkJcllLFnQMAyX2k/OFWMRK/RbliM7/1HyA
cloQgxUypp/naERj0iR4hXZdzXfzfKFN388v6LzHayxYKHk9xjrkUh0V3ZhRfpjip/MGzvucxj5Q
mRkEDBV6txWVBxLeNaZXB1/qCJSOs28WPMFq3nIYgOiksP5VeogxZd3ey+rD+dVsD3v9/iqayCBE
iXlxSEJhOcptfKe48QFlgSFHKTG4DuHXeHbxMdX7nD9z7PK2kQGNuV9QBKNDKY3T9MD1zAuc+TXG
2XgluB1oiijEpzfaRf9M3ji2aUr2d9jQ2CerXimHqQhxMurXNH9CEzsGHCCY6EoXPKffrsCt9peB
jFwZpqhOAI5ZbIXTO7Wx6SazhQdv4uY4ayx1z1ke/WTnlscgR2GGZtnRQ6V2NV+0MeAGJJ5sw1Jt
acdPof6Sd/8b2BpL2ltJqqaOKewZeGdB60x30/qmGx712+yr6MCHuBoKvKhgoCSWo7KfCM0IBtDW
CMXBJMOnKo2nD8e+VZFOTQQBN060Xhu+BrqufJc4uKVdd6DOGb5EB94E5Pbkzcoic5NYhjIfSxmr
SvbEo72GDfqAYl8k/0SDAvau58zmeAtnL9k3q1HW+pI0+Hqds7y0V6nbdFb7OqETW3RCqknxOnJb
ljke+n4JWCX56Ojq8FKNVCudLQ0U8K0FWiJhsdoXqHzeYMj+mXfL5sXhuxOvTGalWiztgNPnX/a1
0o4vCQbhcm/c8epLvD1l8hJ9HJVCXbCn7aBYeXPd8TQwt3vWVr7CwIqoxIIEkWpUqSaL1sDNZ8kf
XdXL0F85ohf2qFk9WmpwZzJeJGu2uLjGWyIDMmMw950S4wc0ptUcdQ/cmzt0xzrLbU7tNrfzBW9M
bBtoQAlIVQoMtB8y25oZepOndMIwEH3xJ6XQo/yiGTosXuaX+Ibe73lfcjs/WtlkNrpXVF0AoRD1
m8Cn5RJxtNBACvmteTeovGDcDIyVNWZXE6hamCk9mVCxyCw6mhw84C3x9hdrq3rT80KRbtmHs2Jl
kEn/MtK1sqDjeMoX1Eaugu5Q8eqE21f6lQ0GrZcgFLJWwVFPvg8gMQXPDkgqU6t4MiwcDvehQz7T
4nMyyA7cgZs8zwrK5xLMlzkK9HlsGRqHU4N+9zMbx3bBGq2INFPAl0qlBzX0i/ZCn7/0yu48OvOs
MOmfpkGmoDcBJAGZ7EzsrEY8ZN1dwxVApt/g3HKoY67gcRRLMKQ2QOTh++zSlKh47muree5fxety
T3WQw/vAFnaqbEVfeA+HPA9hJ9cXRc9l2cC9KjkK19O+vPzFGiyAWJo+xPK67HlBzY7kob2tyowZ
9qaX2cXhg9ZwcqcipvNrXscmd20MgCRyKqqRCQBJ9pTSsLYhgoiBjAvtWvHEnaDavJZerkUGRPqy
SmuMgoKku7fzq8oL3eBNedDuKbNBdpkceDdVHi6zYuuQMmvjMIbBzgP/co0cAqRDu+/NT/rUZ+Ap
hbepm4fPKsAZRMmhoDYiH8UoQXuvGbtA5QQ3bwvZuTvBlMZFTWdMcmkOPWlQzdiVkz/YzRNxl9oK
uUJ+29kfRFZEFXJ0psy2gYcNWXKMIOGJr7SyB9Ht/eA1+0ZrJxDi8ZsrykUpv52Hl+2oP9mk+7yK
erWXU6Omh1ua/tQV8GAQ0KcqUFSa+8hK9OpmEcVrTQq/nje7feiczDLneFpJQU0SdNpFgz8UjdW2
zhJn1nkj2z5yMsLEXV7Kiyi0IBPFq+NOyozLoAg5T8G8dTCBlmOW28zHLHd08zIeb/Pu0PMKeNt5
68otmAO6kyTQohZwi9b9dSkAjc6uPNLbMTg0OZeezUv5yhgTV0ZQFYbSL3gFhpRwX38zpAu1yUDo
9SUsaitTPnVO//5ELHW7PAwBSWg7W1O8jmQ36K2dcQWvNy/7pzXJzK1Kj6NylGkZXLtcvPJO3wW3
E3D4erGMG/0RdSiruJK+z9DnFK3sBzfB4oQYywwuoXq9JFSnTHxX+8tRXNMxGMCjEeN4u8yc3/GU
FjHyHnQ1Yy6z1XVnXnhj1X8BxdPnYtCiLoV/5mTGxqr29S1kEjoLpYwFhVcP0i+YHquKz2XEJ6MM
VjSLpGl1hke9ERxvNaguUzdBx5QEkojv0Bd85b8DcNfJIMcsC6oQ0LFuyLiigaU5mjhCcbOp7Cay
BZ/SAwmcwOPaZKCkUdrOKBt8PxXE6siRM696nm4nO33QvOiAyvnzeXTkuSUDK2mOPtwmeGe3i/Fo
+WtAWdzxMjsOQsoMoERpnociDT5FkffoyXxIDLzljRln+zhm2JdfqW71WhrATSpGl3p7o/WH2eRg
PQ+IWemrVsmNTK+RM5azG90ooA7JffCpV7M7uPTmufB0AHmLYnJ/dZnFRKAE7llyV+pPkEleeADM
XRQDG0IngowoAwJTFid5J7iLPzoNaF4ozZfMOZG3LzO/Q1lh8EOPUyUwWzxGhWF1U6nRrdylz6E4
HeN2/FwCd7LFwEbUG23bd3A8VLWQkmZ4msdzjTtfT7PVfQXf9YFXKeAg8AfOnknPBBLg7IQamyto
aD5LeWLFPI9gQCIS56pcCoBER8D5LLkJdIQk+fE8MtA/8vEmeNo5Bhkwy0sGkdILLx3euTrVyqGK
Az0VtGxbQcn5TtsrMjBJisERHaoqfyagQqROOmRcUX6AdqG8nyP3cz3z6skE4+JNrXWD0aFNKey/
9tm3pf8qJQ/nt2z7BXRlg/HsPJrHau4q5JrEkg5U0jK6ly/Q76i3VnjsXNlOLA2KAH75TebYfk+S
Pn6v0/oYT6+MOdfAz4GT417ed6Ay1ux3whU7dgNHdZXr/qi6IS5k4AzE8JE9oMeHag1DVtEZD2T/
XzwI0C0995OYAzQpjTJJehR8aE0yxfFiOOZj740Q24wOusNL8XhOxISFuhSa0C9o2QoaT8SrfVqA
8paTqm6/k60+MRMWcj2OrdnCU4PHxVscqO7cEIsKhUOuJoOqEhRXDoHN08b5S15w+rrMATrjxTTQ
BkzpNA4AGrRB5hW46SjtNl6r8JiTcmsjNOTOfDy2vbWrh4R0VIShA8U9vfmieeC59dp950ePvPyA
FzlsYytkS8QxjuAqRej2qvXOx5g4gXOHN0iSOWmM1BIdaVAn4IkU/6Vq8XtrWWJNuW+lthuxtdoX
OgegXtSP6aUCXs2MjoiATuWi5xyA20nXySIDRaAlQHE3RhP2r0YWdIqhx/W/SGC3D9qTHQaO0iYB
FZ8AXw115/22c9X7OvbzKjLAukBrauOuvYm5Uo2cQGT7W/XIID2hnKhgCLOS1KvDylZ5Mln0x5/z
TwZcljCdk6BHWiSU17n+GHxuckiTZPQL6iYehxk4aUxtkMwe1azgcv5JO9AM57txb1iY57b5e7ad
gq3MMREeqkWplj1qWaP9XvLHQ4qdv+SY+qcSTtx6wiY2n8x9rGwZUvEf0q6rt26kWf4iAszhlekk
HUXLsv1CWA7MOfPX3xp5P5/jMZe91wYW2AfBas2wp6anQ5XMrvfWa9/LYJSyHOOsQ/60gwZISEqB
rwPYlT3u+Z2UgmEEGXbzh2xA5k574zYG7RnYQvfB7Z89pK7scRHF1AytpXUIMtPvjLwWZJ6uFNrF
/E8DL/p2XrYv/1WnvzLIHWrTSvMlYUo5oJZysvQDdJ5tadhvG1l1+isj3IkWu6xSCmVCFao17Agz
3zo1xkv5oc7FEUnazEMW4kNZT0ysJTzqCFwmD8R7UHeo3O31rIPv1YK4UxxFViKpIV5T8XfzE6M2
m05C6YmH1p1dBLUvlksNvFJbyB3rMDLKvpgZzXb9LpBju+/+iOfpak1ciCCEVaSlrMdZ3Ok7w6/R
HiZhSu7HtMsfEXFdGeNgIxvFAjMhWE6fWE6YONIUov/C2f5MhG8bXOcl2i7xoElmEDAut8O9qtxP
KRFXURY4eMimZVliAy/3oq/sdC7eV+1nUQif/24dHCjMkW50sok8N1Tu7ba8KdErKIBndNsKdYR4
uihwfLWgOoEDQDTLWdzUE26XHUM6CH+T407MX3+7By8OYHCQMIC1vpZGQELT4ZaPvuf9gyTuc8jL
LumfaGxiHPN/V6LBYQOmTgdBm3Fp5NLOKPdpaNideNQhcLi9g8QZ5dmi1Apvzrfyd5+E3jiJniWW
j9smyI/E4UA3LZYEDiNcSEemXV3uVBd6ofYPsS8q4qPcm4METIPrc8uyl61VgWniWyF/TMeW2LXV
sPLq63BQYASqNoctYugffGg5lBIZZwBVdCPWws/NyrHUmrmKoxpmp0JB7nexFciQEp+HcGuTAwRT
RitZmcPVzLP0pHwxMZiC5/Rwkj7hakAL3Tt2JSEvSxaFV4Pmyy7yqQgF1A99zuShqlS0+/k5mkRX
CB3DsIjPRe0jFzDoo17o6chq+gsI8iLLTnsvEJ+JfZS34YEflJWzuNasHAledcdk36Y9y0Og8oDB
yxADItvW1pdkySp07QzZ4GkAl94aDE0Y0eRofs7L71nf7aSKAof1AXj9pxX+C0nCrCZgUIEVKLKg
FICMBga1vcjHW1HbRfvhXDjjablnzA7RWaaAY90zL+a575a36BkdKphHgbY6GE8sYRq42QvKH5Bk
E97/uOnnzl4+hq/b+7vumxfTHNajp7kxBxVYPxfqPp8HJxwLNEEJd+Cz3m2bWofgiyn2qa9KwrVq
jZEhteifloobXYPkjal42yYIbzG52E+Z00YuRoQuYnUfDy9G7ejJw7aJ9Q6PK1/hUL6dZHnR0G+O
xLbig8sKCrKdB254QAfJEkl9HQ7kA70AjdqC6CK7kW+FyBYbqF/rbCzLQSf951xBzi3Zp2QX7HpO
6mqRHPBHmRQYEdRrQU9ZyHb0tUVRInBjPOhEX/K0B+jlumhydom9ZY7+e+Tx00X4DBH6LpRYZFFh
/D69ZcnO6ZQ6tSt9/9Gt80eDZ5dV8imieIhBSYyGBAxIQsC8OsrRbYOiS/KVWBZxvvl8UKJZ0xJm
WNboGJmT3Vt+4k6QnLBZd/jyPTpVu+ohBXMIKbiyjtWXDeWQRZKWTisaIAtTU0NT4zcIKCgPk1eg
rFS+hFSKjzji/PDznPRm2c1A61AuMDLzvQP5BbGXqysyZN3UwOAFZkXuiGuiJQZKzY6fZasQL5j2
0qMECvKnDmO0za4bHcIgCwt+88mLQT5pMxQVVHEzS3Ai9E6rUCxAlm2CYE3hjfuR4mpa3cArY9yB
L4wgDQqmyKkvhzT/3ClPf7ka7mDHZi/Eecnmms6t1x2kffisQIwENXafmnpbj4cvi+ETQlJnjlWq
wxtYsl70pH3xErOShZf6gUOOm7AX48Z34vnFlzmNZ5VBlnY3HFAmceVDCR656Eh2wa3eMlfrYi56
dZHFEVQlQgOWxF3/vfw+3Zt4k0d32owXM9QsrF3/NX+iqKspo9xJrvokADMfrgKz/hKOe61O7bIh
vIPwPp5lHJwBypCyLRy6w5Q+FRrxJF/PzVztHFvk1c41smzK1cySTW9C5f2ufA4OmqfbrDRcPoVP
KpE5oXaNQwuhSvpCb1hAAK7O6NiYlZ2Ts+9s67c8j4sIJJDj6UB4dEUeIMHgLXvLM2/Sm9Flc/0o
Lzxvn2HqK3EYkReDGBY6EDBH6yXkTCihz/XE6tVX4jCiKNEfr7OcxnhE3ljzmTAYHmZ2+o5NSv+H
a3/1frwY5JNBs1wWs2HCLazGq27Y6DnijZ2tfhTvjdSWvxjQsQCX/1l83N5JaqW/vS7CSMiTyESm
w5V8yWVTBsmLCm+UoUQGCfSP2/ZWw7mrdXLAAf16qxJiOIrSC2j6MY7RMNlGPH030aqwbYpwfD5h
VERJnpgCQptOQ/Z/OJvqYycSjBbrNkBnIVogpNX46aw8NKwmFZscc/u2OCROmvplRJGDEUbePuEV
ZNSLUsXJ0ADWZ1Alt5ruF1USQXqMSnuut8kydo4fy3l7JF5Zkuq0z/AUY+9axZ/PiW89VonDvCGA
eNZ80ipbp8kP/sUHf5p9m8e5MhvoaWPmIm7J4MzYGeudcQtd+g5mdT+9g0Wqrr/uhReDXB5EMVGF
6kp22uSbJEB75Dd5+mrKh20HXEepixXO13tLVvDia9mb9i4NHuuFcPB/iS4uBrgLUZdLqTRjGBiP
zQ3bN9ONbzREMo0zgtL671bDVnv1kaQuCES5gDEx/qpkXtBRxFbUdrFjcGVAr+spjgZoRRmt+DGL
osdJ+fB3S+CuwmVUpVZpcVrnIgGjguLHsfyXJriLsKwwH1pFKSoHaFmDqtISy+7fLYK7+3pFy2ZV
R/tQEyKbP8cHwxoI4gQCcGTu9gPUdX3bYhFdV/uNZL3oeetoRk+YYb/m96Dhp/vyHcpN3iD/pwGg
DeMw57fNGKJV/kvVdXaYP9Tj5EjDu+29owCO71fusz42gxQmmw/le/mB6a8Jj+ph2WUQpfaYaBLc
j/hg68uEArFuqaZhGpxL1GOdWiDMxDiy/tiW74ocnEAQ1rBAmAmVL9ClBuZEnNV/WefFJuckY1Kb
MrjvcVgfylN/HNDfonqAcy9HMHYHvghQ2fxRjx4+2P/WyXmNgP5NSdJbDEV28RejVRXwj2vFYfsL
rrvmTyN8nnwRrCTp2MKaZXzpYsy6LZAvk2eKTHcdW0FWacmWjOoM/+aNBllKBRWByuC/kTv6OkTf
nMnR/cSz7g3KMVef2BdzvIaSJJvBsrBhEXXXHZqnwLVQxccI3310JFNqq3t4ZYuDQVMyrTDtYCt6
ozhVPSbIjivXhcUvDaTDhAMu+u3vxhzut7N+ZZM7BKhIy4qo4xAIYn+TT+jyLSd7yk+NYYsSlNvC
iXCU9STllUXuCEzjoIQqNL7Q9I2gAkoa0V2xt3YF+j7Ibifq63GuH1rJWGUsbirMHRRtbEkLwK16
V+kPvXg7GoGtoWHC3KsxVe6gVsm/GyZBTZs8h5tOvuKD79QvE1D/29Zu2PWnpfC3vyLhOfxjIQqH
QMxaVKmawh9DPL/jj0ZORTXEZvIKRGBpM6ZowmaaZ9kRMD8YH9VDfhgPDVT8ttejbnsl/0SYpnQp
ZBWv/Ul1gvKhnonXFfX72c+vQpo2X9K6b/F15sVTjNuW6o1d+R4WmnstRRJFxRRN9vOr32/VoWnM
Rp+7qi46lfSqWZmrFcQiKCMcXFiCaRZ5CdKXUDx03Smdn8xiv/0d1l4AWIiq6LplGLr6hsZXC5HN
NO+MMQfPy6E5pN7yErWO+W5A66fkifshcdOOACR2JDlA+sUiFzsPk9hXyRRnbjWhsJXIjjnpjpLu
y8QvpJup2I0dVUpe8YZfTHLeoHb1HEwKqj9ZvJPSB20ktZYpC5w/jGAtMNBWghbEo3nsd4xUQ3DS
G0yZsWoFmpF3MpFdWiuT/LIozjv6LKstNQ4z8FMZd6M3e9br8AoNQIgoho5+wviGQyu1rLvkxV24
28QapKSc5jh107K1jd5y+sCfwHe/7ZWUFe4GmfVpkRptwpB0n3liP2OOEveHPFDBGvtrt1yRuz1M
MdebSlVSN/jUHFCQfw1GZwmc/uPozy4biDJvlzMe35ozffyrFfIPb20w6zas59TtAkylKE8h+Bzb
4eu2EcIpZe6xXS51bQlGk7oRSMu0g7q8bP/+Nd7GaxeU5V9RMO2bMRAjGGCKqNi/vQbC2dxRUaOY
vOZWtxW05SbH7Ew1oLw9hDa+HD9WHCjhKM1jinou+LKTr6bTeqWn3UGFbFc6wdfqe2enTuXnz4GP
KVyvZGhmg8H+VvdztzhTLw3CkWQOYKAUMqhqKeWunM+2nB6U5mmYJmcszjo1xE2cDZlDmgzdyApG
dNFxmn+StdSuMEBIKkpTnsNhS2DoLbLlAExdO2X9bZUT1w7791ufj4ORFENMYaDhZuujAI0ize1c
6Z7WJF5iztQhp2xxYFJ0QwLtnRG2nMVXmUjxQwGyDgtdjIx+s75D0/ArlbOh0Jl/yetT3ZQYQmMX
QoM+0PbxRw1b799SekzmvEV5iAqrCOfgH/aKMY1VZOiYWZViD6oGT32ZuZI2PGwffMI9+Mf8YuQT
5KWBXn33mFZ+vDz93e/ncCVWB2uW+hrAhSu0/76kX7Z/P7VNyq+4BZVNa8gHuHepu3l8H2pOQVEZ
UYGVwkGCkVeiVDRw8VGzF589g6RX/Wt8095InnrKzlT5mwirFA4XFLQdqyNoS92q6fdBh0H3Wf9o
ttpj3UynEiycYjw4ESkDS20lhxTprMhDH8EVFO1mSXUHTC5aS61tTdUHF41hirKlSaqhcVY6Pa7R
GZrgupRvGunRbG9F0xEQp1ZPCyZdlNAeMO257ST/coQvRrnoIBaaRk2RmQcLrL18KO3J7Xd25MfQ
CruDKgOyViBLUh+Dz9t21/Hqp1m+cl2HQ2zoGi5Vo92N7XuhCO209JOIgOD1D3cx81twoEEyRKpS
1woeDHBrJeJdMKoU+LKT+jvQX6xwJzlXMnRwLsWPexpEMU6c4mLubKbbK75S8LeOSxdr3LlWiy5Y
zCZLXXO4scQzyY5E7Rl/pk0THIumkELo6ayq94HqdcmfQJMMlnYIj2mK9FtIFYW5KAm4N2owKKP2
iMIMNaWw6mBXJrhVLEtbC2am4pvo1rsS/J5R2s12rmN8Mk1zwgNWt+zKGPv51fsSNa02HBO8Urro
udRul/65m///07aWdGWCA4e0D7u66nBOM8GH3qcsQGw0+rZ9KNeXoeoo7VmWpPIqD21UV5NZwI9r
KACgpNQtx6Gkotr1O0P+nxVN5FayBElWjgHupdob3Oqd6qDbVHucnPC+vC8jOyCnBbeXpYlcHNaI
i9B2/YyJxDQqHaPLv9c9oK2u08P2/r357W9AcLU0LgoTpUHGRQHpV/EIVlQXssVevstehHOSOPbo
/ygBGPf9XrF7L3+V7sj38mqMfvUXcHAOAvbMDDoWOPvBrnWkU4FOOHm0Ez921Lsodhico0lauiNT
Hqu4dDHNk26CAixJZRXbHBut10udZyXUoV69/q9McHCeyLOYFaaEezj91INaQ42dUiicRvXbaBdL
ljNJibv9TQnn4VNHwxwt1hhoiAJLDNSOxtEyxMOYG0SxijLDgboyow9bS4bcVeJno3lqg3OjEbkU
6vtwiJjMQRqZooiXYajdyFN0kjFX+nebxVZ5hYP6pGc/cD3rHFO+VVIvpCR8qFVw6IF7KZTCEqm8
3rot+3eJTHCFUB+CA4tgFMFFUvWpu2iPff2soiE4NIiXBQWBvByctYhJayUsMfI2p53htYaEAhCC
cXeHLqUmsB5ZXp0bDhXSKUhUrYcT60mTOMNc+GFf2erc+noTOrNh+FrWeWgt/aTVHRHprRULcXP9
xHs+C9Qtad70I/DePFeH8DRAm7ICXbSK6fDxUN0uz8Joax9JYjt2Yjaw+Le8kDWbUdOU6VsnXLg3
WLLS02+sXbKXkSQpX7Zdn4AmPqQZQCY21wM+aXLoDukxxny4hCl/suVz3T9NpOVNQ7ZMftQTAsxp
1GsyXOfD4KLj2Edb0ICXAYbDA9TWoiOo00OfKr5SVrlT19eyMPQp4EnI7+TysQherISAp7XWRfjJ
ZWXcydNmWW16AX7CSqLqZ9Ck5DWE/Xpktmo/7e0itccTlcKgFsbd2HKrWWINF3WN3IlAxKGOfo1i
/bZvrJXRflkad/6CEoqZRW8iGK1dE6XyaT+O+GQiZHxA603xibGP8bvn/9xIvmhXzrLRSZGRurJ8
lOTPGcqCneJ35UxcjZQd7jZWNbWuhgFRvBQ95+Kdar3P2s6ewqft3SM+EV+wE5LKFERk/9y0cqIe
rE3xfqZGrlZvFUXSVN3EfzJPwSYnTVgp7AWnSw9Rgiw1KWu/jvlXJrjrVw/1QmtKaA3kGbK5rDF8
2Os307Fn9CPefKLEuNfz1lcG2b5eX8Z1JkaISBkAskaU0MvuW2exBbTOQspvcRiFaeiW++JZf/yD
L3ZlmUOLZGkMMUGjvasu9Z06Q+i8r12IWb7fNkN9NA4w5kA1wqnFEy+P6hFR59zthMoovG0r6xmS
q9VwENEN4FxoNDzuZJAPSi5mPM7tDhwFbx0U03uI7CLPSWosrC9OtUykoEX9Ny2McmhzKw+RIJF3
ExhOUk9CoVpA1YExAeUfkZMh8Hf1mCkXg1wEOlWVkNdVhkpbjVdC1/ljEO61YPK3t5NaF+cbemp0
fVAACrPmIeo+Z+O77d+/jrWXdfABOwoHklbJuCBrD5KOkIjI7rTb2dd9+URN1a6HNle2OA+Mi8mw
rBmPcsb6n2OucXmpXop972pHxSnvomPgtZSiEvGd+CbaQTZ0sJQh+x2Zid3NiW3GlTNY5DAvQ+/f
bpHL2viwTdcsuS2QK0HLEESYn5a9ei9+kbxmh9EIqn2HcAo+VuvFqtbGfMjcRd+H6AnsCUCifj+X
oJP0PpfmEvAua6BJPy+DSDx81oOXq93iTk86VZqcySwpl7mMuUQKnAYzi/Gu8xiJf4WO2e7jtqe/
lf+2vhBb9RXAz1kCemoV3qfugh3rZJE6G+MX4r3+McbYIqMeBlHYIQXjsb7HUMFhfgxJETZqa7lb
RplUua9EoGNafBNkr0N75fYyCX+XOcBQ89gqLBXX/6Tc1PkjHvrqH1Ubrz4ed4x1CT21Voovl2WJ
U2SLW6ePChJsf7cQ7h7JjLwcs6rP3HpUXjUIRQqWuI+FNCHs/Euk8RPJ+apcVCVxE7R4ijDa4fQE
4eh7piHD5DKKc/tCJfSID8SX40YzK3J0PMP1+9mXisQZxbm2Uy0h4kAKbfmCnGGYi9mmOGPDh+zA
hmaGvfFcYZoE0003jDMhOUvEPBX7JhtHTJF/PWJp0qpWvWBt4EGya4ypW5/13g3RPqQnj0L0ddtD
qC/Hh6FKIk81FCRS9A/Lx+6Q+fr9WNmVtzgMeLPzQkAI9ek4BEFULcnBhDtfVU6hZtmFchrwv+1V
UUbYz69gKmzjois1XCRZ0NmDdrekltOaxErIreNgIswbU5IxDQuGC9tE5zVrVhTvgw5se4ynzXIN
4mNRy+JAA8F8iJkqAF/S7fPhY2DtSotYFPubt7yPQ4y0r+qsYldwEMpgan5JhA9BJtqN9W37C611
I1vSBQB5ql8Bc6RCacAQmxqUITWfnmXQOUV7GS8E+XHbGnFj8IS/ixQiTSLiTFkLVKPj4gU8ti/b
Jtjeb2ycyr1MRU1TKiGN8JwbP8X1TQVxK3B9uYp4FyVEvpBaDYcQoFuI22zAkQ2WzLUKad/W1KTZ
evru8nlUPriIRTEaBqTv5q53ejF4bjTl3dIlp76uz3Mq74dSPSby4g5yPBOnd903dFk1RF2SFI3X
95DjRFRnCdmE4Nvo6McSgmtJCU3e6BYvn/1CEQ2vP7eu7HFwMWWd2gulCiLJye5cebZFr3DzHQZ/
c0iLZIYroMma0d3FVKRBmuYwpBoKJc4SvJhLiK8pfuskfoWExil6id6LvuIAwr5NiS0RSEJuMQcl
eaEkulXiwmY8e4y2czjFu8mxQFf+H3SIVw/H1QZzqKK3lSgUBoLh6kvzgfHsyUcRlBfSKX/WXetc
5W73HoT6e2owYBUwr+xav94DwQwaVnFBAqQJT3qo2GEIDYmBcNfVC/tihO8rANvEkla6mbitdOwV
31Jzexk+h/XRTPZjRhRt2F/8G8xcGeNgRjLi0BBiA5z2OP9F7KXDPpJwIG+FKrVVa0/yIa8/bq8s
cmgjhMKgyyDjxijj5LZ2ejRuQ7DMM06lP0r5XpniQMdslzopeuTPl+ix03bz+NIkRHS1ip1XJtjP
ryKDZbbMcdZa9LZ0n6zqvjbfbV8Da6xDlnRlgMMSo5rLoMyBJdbTAPlGTH7eMbrYwsXcjS0UjGIZ
2ZTGDl4qRKzUo5ByDw5OwAAvmo0F630LxawEOsS5U1qD0yNlr7a1PeZ4bRiWSyya+cCWV3Jogua4
1IxZFV8/V4NdHqfXcKc/Dd8nr0T8TwsCUl+Rw5MmGIegmmWUVwpb1+xgh47UXfKCApOOLGNjL8+R
R+lZEFiic1hS6Uak5zV6VOR0nxX7RPAM4UDsI4GTfBo9qqw5gt4Pyucg15DACNjE9uKCu+kQd2hA
l/3Sj1S7evgPekKrWwoCW01UTVFTTO7sJUlrZOBgYReC6HQHIMtzJDnFvgSzLO6E82yQM8vrQcaV
TfY3XR3GYG4xPGCKiTuDWw/p4mNnM9al0iflB1cd9MoSdyrLqpKsHneeG1ieeoz3LboTTDcVfNyx
YC6heKqpzeSOoSlD7G0Sc5QprIc42pkBEQGu+uLVcrjzVoqB2GNqKXEL8JIgaJkEz6K7ZqhVcKes
NcQJ0wImqJNbMJTG+/gYPseCXbxWnoGAqLwTDtS8/qpJUxFNHaUcxeClwcS+SNBaiY0LYyh8pocy
fUccsdUc48WCzi0qm7IyHkRs3VzD22LQRvY2IxFpZKeBCq35UZFBfT086r2/bZlYGk/AKSUR0j3s
tdh1XiHgaC+zt21h/ar+uTY0df56nvpQscomxO6x5n0BTIj4YmCUVbzqT+bMLOli6i2+vDq6QjKP
s2nhQFXLba08ipRe4luu97cr5coAd2J7vagzWcZaWIAq2GhwRL8CsrUnFCSA8QvYrgQ3Qu9CBLL3
3iF2kqHdlnXuAAe9rjZBheWNR7WxUfO++4a+H1bCQooTtBHU5bKeS7haLnei66KXm57daMtd7xX3
6bE7MVXr8J7ZozUXtp0R87G/ekoylUI6mUB7M2xPU7+EtjmNBEitv22u1sTdmJZZ14k4IpzLvxeg
1WNTI+IhulMP6ts05+RhEoiey2WfZuPT8UWEsp2beilQCZTV9n3QxH4SY4pVlU5GsFAED+vPqMsS
+SpCpZR6lSaIt3LNjt9XBzCkPwiOUftIzfh4bDwTfkl8N77lo+7LQpogM/3PULVwO35UIEiJ2Qdo
1HiKYMtk2/R6RHu1Ri4ykISmAwkE2pPaI5i398ZL+a17Gez0xgAvR+KFfgMmFeai80knCoTUctnP
r1CmGSdVQLUVIFCajZ0l7YPWiTtiT1djg6v1cUgz6fKISw5lTxb5sFbq2hGcCoPVsluQuEl5Jwcs
XTTqjawgoZwPnR0s90JwksSdMvxRe/DVojg80bu6UMUaJbtQ+SDGykGSE8eKZ39779jWbJ01Dkas
VBLGnMFIEu7K5KQ0flUSw9PUhnEgEgtdXLYLkFiIBzsWC9tSe0jbIkeoP/zVYviiwpTq0qhaCyzp
4KeK9qEYOaX4um2EQgy+ohBD0iqrAw0h/sOPigK01D6xhozcDX1qjJ/4PnwtIRyWxRhSYGGQ7qP5
ZlkOhfpCLIg4o3wBIcDAZYCx0oRlwfUHNpM17QO/0GwJXOaMvdG8lR+3bVImOVgYEk2u5AopCXM5
zMb7RSOSBNRtzM/8NBWUzroODxNWiDZeEzzdk5f5A2NKK74FpCbEmqzNdTSlcKiQyGabh9VbsMOI
0iKnjo4VCj7ovGBKk80uxzvXsLMjxK+p2h3lIxxSyNJgKmOF7ydmgRdMxik0O1eUJW/7m1FmOKgI
F8h5RSJSBKP8UAWSJ1maYxQkTQwB5nxZYWqDsSw0fDlhb+50Z3w2HrUze1SirHBH+SGxJr6sME+Z
oQwtznLZ3gThQRJqO6cIEdbL/Bck5wsLmJvoornB9xl8pugae1Hsx5OjvkPlEyPwme4YiRcTMEWt
jG3z1cWLITu1WxZcH8sIA6Gloi44jKnXC2JD3CHUYeNLDWo3DUaeY4HtsffCfeEHrnJroIj2g4/4
j3LCV/vJg4dm5PLM3s65iOclpqaML0r9advZCYBS2fZebR9Ipqa+Z68jbdgF1rfQXOxtA8StqHKA
MadjUgg5ngtj90VPILIOmTp01wd/NP1wtVkcOEjjLCmVjOMUzAfoSlrWd0u4i/TWycvnrn9Voi/b
6yKdgYOJUuq0ehphEM1gqEtgqPioH1Q3s5mQanEm9X8IvFC58CLtk0rVYnQA98fOVfzci1XbvGGF
kGEn3FNd8cSx0sRf/cLolbqoLHy2qDtHxWGcT031vL2D7ItshGQaVyBQ1KFKzLLFw1z+Lmuu3nxI
1Pd6BOmA9P22JepbaRxIzOiyVzqZHdx/uj3Fj/oNy24zfdN6T9as2LffWhr3ECkSWVgs9S1QZymB
wk0fu6cSwXrtjl/kD4ALv9+L+8CjKEWJ48zXI8vWCESJGdZyP4YWUIBp8+29pCxwgNGK4dSLGSxg
cFrv0Q9MUmwTiMFP+ja6lanqANdjuSEWYsReCAJ2MLa95cxDpzhWu/y1pLRgqPuLpx2bZND7GSVO
dGHZWe8UB9C2uQPUux3dgq80NupYpDoHaZXDkSw2onpByR+3puIP9zFQJIPyw5ueXeLpSPFVeE0Q
X5E63hyYLAIGZZWKGU1KaKBieECDNqDpb/sK+y0bx4CvN05JFVumgkiqa3F9IQYB1xM4/kLFGWXw
H2iWn49oG1Ip1WTq6cKTceuFMktLiHwO41It3PhheM1eR58ps/WibfxRh+bl7tE5eJErY7JSBVG+
Gp5n6SRM++19pPCLZ6hT1UQNQAPPYsXuhj3GmHbfspu+s5zbf2BEJtyDZ+KOVFxuKSt3tN5wk0OI
pEAb9wgGPslh2RsdcwaQWS2otloCW/jxHaOo9bEPANNaBLLEV3OMCLcnHYOLRpI6TJepwfNF2M+Q
XIeWhd9h0ED0C2SeySEDIjerczEJ+E7NpU2xnu6DfkTjpIPopLKL7A1MGuwgCvDbnkJ9OA5M8jjJ
lNFAb4+EtN6Md9lwzEFJt22EdEcOPZKqycRsenMPVg2D0tRBvGcja2x+dkDTtUMYZAdoA0j4amMX
1/PSJLgS8mTfe/N7xV32GbQr8p3oize00Chxf/Nce0WuVNbSwZ6+ROdyhrIQCFJtU1Q9/CWHILFu
g0DfbS+ScH5+kge5X9BcDdhUVUNhWopsZSQ6MoiLlWfcM+OoGUIR6dFx0DGxm9thb7lWuZunx+2l
UMeMryDJiWqaUAlP0PofPrLqcPWifcJLEDmW5LmksvfUznEhiRKFy6Sm7MGOAgxLi5boEQqgyozK
y75wqNQ2tY0chvRqqY3VCOeIh/A4iNFRFlu76sKbUR0O2xtJrYwDkHSog1pVsbJAPtX556Knkq9E
DG7weBFYkWAoaDcUw1l3ulpanKRvaky/TspxRledlypF/XF7VVT1z+DwI2yEQS4b3JejM7j4YHZ4
rE75QfGiIyXgRXwsnrPWCE3B0ia8bxNVt4VYspcITKvj+yn6y0wcr++GRl5MkC8swwytGwzJ1bb5
1TgvTrRvzvnLfMopt1//dromyyrGoMAXAtC8erqb1QIRQRauIoQbMFcBzsHnDCmJ8Ma02bRrs4M+
438Q9qXsMqe9sps1cSVqjYwqy/C50lFQqSPHyr+D6UwLA59wFcIYn4S2uiLtc2UCEp9ZvrHfTa/x
M4qAMpJKjBdfOGRe7GsHkZLCWXecn7vLp+fMqemLWEdeqcqe27A8L8VTFUNsPtTd7SUShvjUnJaN
s9xAP9vtFfV+HsPH0Wruizg65kVIucz6PfpzUXyGTsniAPOdCH9m/YcgOaKfHN1xDyL6dQSXzFms
49fFHvt7rlxFF0tZ1mrYU550cCu3ZyO3IbCYnZZjss8eEEdaB0pZnvAYPkmnIGnRJ4MEre7CtHsQ
NwkTwpOsTewqVB/bVCRuVcoedxzMfOniNEbvSRQJ3jR9K6rGVut9qn9Vp+/brkJtJ3fR6bryT8E4
QAEmDN8lwfSybWE9frx8MOasVx8sFEVVy8Ap6OrWixJ9VIbFzsI/y+NfjLAdvTKCUYRKTGUg5Sz0
lW8wtp4xy6ddWFrEhq33bYEH4B+MVLn7rVBVUzJkfBzNnB/mZHkaO8UT9eKhW8pd1ZenbFRvp2Ty
klykbK/371xsc7ecPllzm7NSCSvNgOzjwXg0HlgIpCS2RoDIv1ypP43x+To1gvRrOQMnwxlNhopb
7pp9WKJ7oXRjsli3Hh5fjHGZuwwPs9QYUBqOyxctz89a81k3ZrtXQbGJB04Ebv1ttyQcn8/fWXXU
CFqLzzgmL03zaAbE9hFur3FX6aLNTS+qWFCkfi7rT4WOlxklOU2tgf38yut7K08zUKHBHQxMuUXZ
qSv/sEBx+TAcQHQLOiZjRqXQeuxxmx778cGCPuSCAam+v7VckWh7WB87uxwwPlnXyVNfBQZK0aMT
vTN6m1VF0p1yZpSrygL1Ut2PjpB23/YH6ntxCKJXpdSqLPeuCoHTVuWhHyW7Mkwi/GYn9Pdn52U7
OfSI51isS9aawIQBWsyrMtoS+rX5L+/pix0OKdqlTUrdGpH3eOpuVC+7Y1qX1jn8CsoS9IxRCnLE
7vFpORBgLDJUw0BWr32Z03ujR81i8La/0Drb18Ux+BRcFvbD1EhYU+uN3vBVeQkf1EPnyYf+Q3DD
FNdMP78TIPgx78yzfhs8UtkXapVc7AEtuSXQawHyUNVNMpeOGCL1Yn3dXiZlhAMOYbaUNIZmKOZv
XUHxZXwuhThiBG7wubhZVMo2zCywKOiVI7XfhPxPyPPAaaeZqiijp5qt8QqYctNarL6eMQdQH2Kk
Y6UjCAH/ZJt+muC584y4EceAHaRIgqqGUeI+1tvaaUKqGvwv2fSLJQ5l69CaqlSCbyeH6abANZgi
a6ndZt+NnWyLdnaOKZKcdZC4WOS2TxcHvRsHIGAE+nw2divtWA2f5DZaj90vdrjQrA3MIBfZZxpR
mWA1JSTvbfEONJr+uCdvEsoah7B5NQ/pFEUFqhIM0tEo87Xas3ZW1qLbUDxy/3KNXBbHIS0KL9Kk
ZhUokTFjCR35/AHKRB7LNxde8sjkdwW3fN12StJXONi1EBwuWoeogpHn5/tlb95bjvzEdAYbp3/J
6O6Zdbj43zIhIft/pH3Xctw6tOwXsQoA8yvTBIVRsCXZLyzb22bOmV9/mvI9nhFEE/fIL7t2latm
CcRCY2GF7rdHrZxH8Kwq2EPjK4Rtvv0etakwLSjd/G5RNB1RdkxkkovVosgIEjNckn7JMQl+9fG9
LxeC/Ozieu/vyfOyOKjtjC7WtIWfr1Je0uo4KsqeRN/qRPUEO7btlSrh4HbI+55OMeBWCpDwkPd4
j1tBhLJgd70M5Yk43f/SUHpeGIcmfaPUoLmGvWay9Q4SvB2EZJddS2xaeZAd9JZyiO8WYHQWxwWr
yG9qKCxhvFXHE+attyh+zMKwxUwgQwG5/BoLZzpXfePCAA9dlKRhK7XgQEDKOQ4KJ4l2WSuS3ljv
GbswwyFXGqG5epKQ7sPhxmbZ+WncT6XVOIMD+SgQzhGQsl2RD3HBXJjlIEzWxrhSkYZ2avMk+06i
H2QRg7JohzjY6nu971vIYjlFcG9oByrSQl3+xHcH62IJHEIZ06yk0ZDmziBdp4PX4Kt1zdFowYwh
0i9ZWwojhCGJgDq3anJLKYom8RuKJ5BqaLbZZlcqZc/bx3fbhMafXrWIc8iKYEOC6EYuH8nwc/v3
19z5vASNcOdlbGVVTxu0uNPEsNIUrtbchP1+28hqbePSCndoRozl5kGydHrbxo5eDzch5rMg9OBM
n+obIYnSciPwHnBpjTs7/TyGcyiD013ZTegkoVflXkW7d7n70ODZpSXuuMRh3rdyihZB+TR7uofb
8BrPHah3LC3zooqeyBU4b/Op305pBWOxfG3qt9JHCieXi+EOTiwZTVSqqGuoWmwNlfJzYOqPbUcQ
LOE19XQRNqtKxoIxRnqnA3tWdzP7T9u/L/Dm14zPxe/7UZ1CnBBLyNK7il5XyWnIPxD5X3ylV1e/
MBH0cgPF7YUGXAY5UhqgS9m3JFPE8ChaCXdrz1mhaEq8+DCI7LXy6wThV9za//a5uMOvyENgBj4a
yMvyFHW5TQwrpKrAyOpL/fKLcYd/Dk2aoKyf4vD/nsAY0fG86+3iMO70zhn2umCoQGiRAwAodyRS
xXBSGjf7pmW7+lB6/T5CR/Kteb8IdPlEEM2tPWgu18gBwRCmRZr7SM+2+SlsdkXVuUp5X5KvkQqC
xOoGdd1//awcHGQTmEbj6fWzooKLd5vxpbxS0Em58AdKd8rDtq+sXauXK+TQoZeKuW/GHqxZuc4c
CvJWZ5a1yJZ7Yym9EwVCTJWoSWj1uXFhlR/3khuzBQs3CBHig5l69R1yta5u+48M0qufAOk3PugY
vmyv9C+3lawTxkxdNvmetrLvFJIs8+6NG95RJ0MnVBRZ0d3SzGbekY/0nzDyxxzfCdU3hdl0IY56
WNxr5GlgTtVoAm9Zh5OzDQ5OYr3PMKCqpo4vY1HdCNn2aG+aobv96URmOEAZJ8hxj1AcccbI6cOT
Ptp9JEjtLGf3/eV+XgmHJtKQhxXVEOCnWeX0kKGhmXlDlNAug0qwmr9439kWhyPV0EpjCN4xp/q1
8OGVJ92r7MzOQUFQW8u4/vTdF0X+ovVxSELUappYD3YcTep36SjNlpKGe031b5Ncdv5tuzgIkWS9
k+bIRyguEytMAzsjsqOH99tW1i99ncoG01Fx59nj+qg2yLzI0gU6+pAqdi0V9eGfTPAV7yFNJzBj
BOj5MIlV+ZMVivqAVqtijPxZhcx9q74wKz1uZQyezrGtJpjYiWTL8K1xuI6Vx7q8lXvFykyRpt9q
kerSLoe78UJKUdDX0Hl05OvgqINipDjkbvpZFGCun94/S+Sr6gW49mMlgLZNpHrEfKrJPlEFhV+B
L/DF9Lbu00ybYnCcmeZurgMPc17eti/8Bb7Py2BvUwD+UCthR2M8AG0K5bLUk9z6qvMUT9mbjkgf
Q/TNOGAtY9nshgpuEZJH09ecuQytqhsFSCT6bMu/XwSdZZpoStNhSSR+qiqnYfvtbyb6/WWVF78f
k9IcSg2qW1ow7VnR27ImqguJTPBY2sSmXiT4UDmChqJzmfA1vo6c533nkHOEkkclSbi2I4ZRfvUQ
+JWX+Z+rUASbIkMcFChZrWZmAUArpdlm/hNAM8B4NnZ+e1dEdrijz6IqIhNFYDCGxQFK4m4Y9ict
nQ/VPIia2gR+zNfCu561nWTAA2YZTcRS61VN+VKa5YdeT3/2iJ9fmcHO0UNtLXVkObTm9EVXEDwK
dRj/8gA4m+EggCZz79MRVIqtM6JZDnIYrnHXYpJ+Gdw3hdIQqx+PElVXmAL5IZMzx3LoGE8tnrUJ
Dagjh6DNVcBv4fhpFnzkA16Y4vCGzUOnlCk4Xwt05FfzS0YDCw9egeetHtYLK5yHx0OA0tOIIIQl
OnPrViF2wyaRosb2Z9P5zD4JZGqUI25tpWmuNC10w8zc+UHsbR+j1Yw0+7ManXDp/CJMmgZ5miWe
Lw9onbThDYf5KtjL++zzcp1qL/nCixdaTSOcVREtkvONMU06H914aNzR7+aosubxMEiKYL9WkeJi
hZxX9JKWoyDZ4PRKwfcOOW9jhpRxNB9nNTwJvuZqdu3CFncXtUUvx8TUQOsuqTabx0c1lm5kA/Qp
cQReKW3ypJ7sYpNabUKFbfSrz9AL68vnvripohIOP/sTHtrQvSDHhYQtOiIiI6D/u+68+TX3FuUW
bR1RWkH0kZd/vzAthySbpBEp+SS/kxtHesrK+1HYlLRs1bv3zcUCuVusVBojxbgs/OWeHZdJrvik
lCDOWrhp2F4sgLl91HXCH/UY5H8Gwbu+CIofzdR7BqsETzbREeDusQjjdZTpEjpPUFIwW+W/eMi8
oBS9DNdRnyqEYn7dMAn/kE7rQUrkRbIW6n8uSGc9/SH+rtsdVIzrHZWsj/AvsLM9fuIBFNWmQnPY
m6OHUpcsPbDlTsQ/ub4/fxalc17XaPPYFjLF/oAfoP8Uj5+2z/P65px/n/O3Xu2ZIkkoAPQqWgpr
YtP6aSbDhwDqbIXzsnIEZ6Lf4yWtkU9KUzt0NveJcSy7jzwEL7aEczU9ibJ+zJbefGNuLUrT0E3y
ufS2v9lqo87FzvMd8vkgBxCEwEtJf1wYnTAv52m718OKOmd5BRUsdJO3Np0sai9c/bktequtg9Gf
D8p3zstdi0bQAGCkGMVtVlBPMqbPlVruulz6sb3adcg9m+JusNloe9UIkHGhvYys9+cQbX5Jd5Uu
fAiziB1Y4O48UaEeGYgPNYzKToP6M1GhzjPHok649Rfi2UuM5Y+4QHI9Nkt9boyFiJHYxE3cwjZd
em8uWmke/TeX5FuFarVIJCWD63fN99C4jVJ7e3sEB9jgAMI3WsMIAtRTJRp8Jy0kadPwpTFCgZn3
XoAiprHQNYO0mcp8EBXFmhoMBvoV0vFZ7u+CAsQl9EtRP8v4v//rit6a4hyuDieiZQZBkiAj1sKe
3FbXrS8qda9kdN6akd96gZzSolRzVPIzPblvy9Qb0bGAY+WNTNmXOfVI0B1YwQ4+S0QU9u+P71vb
nAdGeoFuew3Sln1eWSb9JoMHOsjcKRSg+/vj9NYOFy5VE6Eg4dYzp6juiHSop/9zbu/t73PO10st
jc2BQR202+nafamJJoREbsddT13ZzLUWoMpR/zDuF4RN7n10Ofm59SzfD7jZw2N401mjwK7ou3H3
1UjNQgEjLAjY2fUk/YCbb7v4Sqzy9sNxF1UBhqOiKpsMsqrgILqKT5KdX6n34R6jOQsLkAiF3qPE
G3t85dVMMLtYSzWEGaavNKHW1B2D6T/BopaD+TZ2fWuEe2glTRoM45JGaiY0NTc7yVWc8OmV/gp0
eSI+acEe8ZXYSlISsL52OVgwym9jXqoIX4rH7SWJbHAYUckj+i1DQNEwpBZRGmvsv2xbWGnje/vR
lj/h4jJSQbbpMxMmFnEV3UswOe57CzN952D2fhkaR7VLEI6t3IBvjXK4wDqfsSBUoCu8m1+W8CX0
CtxQXvFJ2XdXQjmmlUrKW3scTgRtHKd1Pi8NIMUTlK3c9BFtznhCXS/vmnZX/gxF3dQrz/63Njno
qNtaz5q4/J0H7m4XXgxoeDDXj12EaM7SppHeE4iH2vJgSbEranIVYDzPwjkSSZ71xkwdHcOM8uOQ
oF+seGDj920HEp1sDkmg5gGWm4imjsZ2jfY51m3aCVBetH18GZa0UlFEJq5KtqNe+TKA4x9ETnfy
7axaC9Fn9ihq3RUcPMZBSTo0aEuep8zR5dnLq2I/t6LSisgEF2ZQTe4DhVU4A3Tn9/eySB5ZsDH8
rGnbKdlQZqiEgrDUIlFqsWBXUsF4omgRHHrEbRVOU2CgYz8bvtKQWno6CnZftA4OK5p4gLg62IAc
I9FCkLxkTjPPqPC2/2iHw4h0yBQ0U5mZM4R0NzXMkerMlf3G3T4vgoiCcbCgpGaO3voB80TZTpag
cAJOhLBwQHVp470hCGVF9zzjAomZYB6dpuaSe5zAeFWh84U+pNZoaxhq0w8iLqN1zNFMk4Bk29QU
zqeDLKtJDtk4J0JDxhi6eUSdwDzkIqGFdZ/4Y4cnV9GCHnO+S/dyGA++G82qclSC6WcV6t1ue7sE
lngCBn/sglwPMTndsutKdVT1JRdhjcgEt0eFSZLah9STM5W3dXsbzyfdePq3VXAgrTa+OuQ0AMHk
1FitpDiR7A7DsN+28hec/rMtfF6CDSnN8x7Pit+6L9QCeUoOeW6o6yzXnfE87OdBsEHrCHS2ySE1
zdGX0PuoFUjtsY8/lfXn7UWJfp9zaRBFVIOZj3Bpuqfd0wSByn8zwMV4uVxqady1iBOqH4EPfjOh
YJngVPL5BsiSDNA9QfCtzpXdqOwQJJjmycDiXk+CArvAl/lswzSD9aUyDSRr1O/T7IbIi6eBICgW
LWf594uItTWjrDQwWfOqHlUFnjr+qIrAbpRUsDPrUH12LQ6qC9LFga4gNE79o9GnVq6ktqY8+Oxu
bnKBLdGiOBDQiqHPpGDIHBlagwxdkDOi4Erb+cUsODAiSxwW+EamhaCgTx0wblmotRv+npl7DIQI
ViT4euZSyLnYpiYZIzBsFdimSLGn0Z4y8KIloaWA5i4UdeoJ/M7kUGDo0rFLGbYqGyVr6J1uSOxc
FTjeSjPMEtL/cQi+0BopeZbXOQ4SqOaCfea2z2SZiWiuc5d8rz4UWp2NcbgQxNUUTj1SD335RZlu
DVF7mWh/uNCtmyDCpy7vkznOrbS5LXrMdISZFQWD1bSCxfzlNXRezbKBF95Q9T14QaLlJYtRuPxF
t5i9zCxYUmDlVymG1OKH1MX14I67yBMOBb0vGr7dOA4yojowq4xg4/Lr4rY4+gcYvpF2/Y0qSNyI
rkCTwwxpqGkXzRjnnnrHPI0OCmjIyce+ndaIumYXKV6HCt7wop3ksAOaJhPNTahehtJgd/7Pqs2t
cUzcCfFkhwTf9n0lOmocftC46PpcxYMv7Xdl/ZiRu9T/tW1i+859V5lHjC/noQpnUVHZym9LUTfd
9hLeVeTbum51RnJAU2ccWTB5pirvCBFVBLeRFv28b31+SjKziiNEqcqUW6paXiVJ8W25qpK0EDXQ
/CWl8r8HTH83qSMHBnQMkOJY8jiLqntm67cmnDzzzIOIyEi0Mg47BlQ6jU7Cynqq7yp2GOrKq5TQ
YongUSbADZ1wuJGrvh83oK5DB3Z1O2NhyBU5wU1yjG6m06IBDE1oL/HSXThaIqEl4TflYIOoY2pO
XY625a8LJyWmhn6L10IL/VFyRIL1QnMcdrRVapRhgtdT6/XOhKHFcS8/9K+yidJBdL0IkOpd5Z1I
3WBqMr5shWl/Ao1UDbi/C9xoJ2MaOvNIa2UiRUrRweOwo4vqBoRoEBbFDFEeq9YUdFbeiZhSBfDB
J5vDpFIrFGBxBJL0pR0ghRExgV+KTHDxhgxF6sTP8a5mutNFT2H1eRsBV+RtLm8sNC6/xY4mJJAM
lZHyCr4tlwiGD05QDnHzKx1fzcH85X6OLfFNuVwV71Pof1DkNZ9wcU3PWhdVmYqkVGkcitC0fNQ3
jC9DUNp+6pHo0/YqBTDy6qIX1sYKozkDG5Ci6nS7HbyuuC/bK38Ulf9Fq+JAhEo5k7IYb7gSF3ES
/urnm3jax8FoBdm9LqSVW7x46yNysKEqiqzSDudYP7WesQPRuJc++gft0zI+u6h7L8TE2rN+KK5E
uQSRX3IQYqRGi5wcAh2pMy257ywaHLb3THCE+bSyFA+xWaRIKxfddTW9RP1u7r78mwkOJYIJGT8j
xSIG/zHXjrr5GA+C8ytYBZ9RnuNRJ7kh4VUv72LlazseMlnQqSYywUGEXxa+UVd4CrNBsmIMT0Ar
5RCa+T+uhAOKoDJ8VZlxYuWGHM2SWkamn8pwEgXwy3PjnVObRGEa0YhBCO9Znd6WiYlSrvm4jNH1
GAhXZKtylpY3/3uHnj972wtWweFskEdxhYzEb4sIJUq1dYsmd1pi3uVVf5S10Ns29eq0G4uj3OJy
tIihv67PoRXJbmhnNb+W6xcVIlv+utDk0hDDwrUFFR3H/8dlcs6uFmqV0KSHm+R3YbTTWOOU+WM/
ispBqxh4/py8ko5ipE1FkaFzojC8V7r2W6k2V9kUQpiwec40TJLEpWgQcvUIXNhc0OoC3wslKftY
xtpU1AXs7AE6ey6J3RZUQuy/ASMR8XFobPX/zkmNu/PC7PJnXZhlhLY0kYEfDWiADTm50uvqcdtj
FofYcBheU6dlKmbAshgviHqiB6n358duKvvHqKnNx6nvy2NTtB8Y1Xu7MM5NC6LkRjHjYqHytQbF
Kr/3aipYmWjPuMdkpGpVSCcct6xE8xOpnSL3Ojlytr+fyBs5r2/quZfADAKSDNOVpK+UfWYmtZX6
pUx2kjkKzvfqrXh2CH6yqK210o9icLj1wfWEIaZC0BW/HrlfGOCwXh3CztRC5LrS69+D+PlV7Q4O
FNbReCB8lsjbzsdXWUy9CUatZJmTTaDeIW63U2N7KC3FihhiC2ax54AKYGrZkA2H5yk6Td1IGGsQ
Uy/MiOreOAweJs+OIvIEgfcpHGLMLcaMxgx11zwOu9NYUoilqa16SAiYEbddUGSKQwlVMSM0jCCP
oeallYBaG2wgkf+R2/nCMbhQECxxiq+bMm7nunKMkVhD1z8lvUgY/DVe2doeDhnSOCK6xEJI3SPg
NMEEoXxRDqlnHLTHCjw7hVN+Zg94OdiqY0LYdPtLCt2fwwx05oWqsrRzDHZ5WB4r0Q0BcVwIvZTU
Vj9tWxMdZg46UOdrJR16Jk5GK1eLk081lA7/yQQ/jUQ6SqRGh4lSdWvpRc2/bf/+eu/f2S34OaSR
qD7pe2T7EbDdjE12VSVJZjE5OIHW8leNIbLEV/ZALDeKRD1zAujliTn1bKRMmeD3JnuKkqux+DR2
Txl56Ys70G842ysVHDJ1gbKLqxh0WqyeF6hqweXdsxMpTrHoRSIIFN8J6ARDLBvtnEHE8UEZDp20
G4zvSSAqMYjMcHgRNWrVoBKYOfWguCVxFAUADB1zab/9ydYTMxfOwWFGKSWDAV56JKtfRu93z2Fm
t9b0w7D+//R613vALixy6BHqE5mlJfGk7FRv2EFF1wYj/06ypc/VQdlP3xNPEfaACW4xXo27j3St
7xoYXaTnZCdyM7sPrB7SbJpX7nwb6g3bH1a0gRxwSKCST+MBvhip0zFUyFGRkLLUwvrOKHXRCJvA
8XnCTqg2BHo74JQZxPcao79Wq8ELRhEFkMgMF3go+jBFuo7AQ5avw/FnWT0RU1SaXG8iObsHP9iS
JGUdyyMulzxwCXqvFMiHNIpjtOBpBF89FOhtUcVm8biN+4xv8AglI+2TDnsVV1pgTXNzSKAlFfj1
jyHV70PwYWz7hug7cnFHQCWcbRTinZw91fiCYXk7ZC/bNtbLh6ZsaKDbUDSZlwvRgxDqaRQdo/Kr
SpZkRUcFcdTi7qI4av37nU1xYNV3ma77DWrkrHgyyGnumTWSz7J2RUIR6cZ6qvK8LINDjwQNpH4H
1jOndog9Yr4RjFfPXYya3uS0rm/lqOvRx1rUN/EX1PqzRr7mG4RGajY+MlFJanVuf2DH0cmd1JMf
Ooq0xHQdu6FiiTxz3VPOVrl8yzwQ0uomMkdK8X2Y/NCSJmJhkvS/bWcRmeEuzlqv+rGJWjwwZYwo
dyC2ZJCiM3/8mxXO7XVpGiHrgWdY6X8G+e6xQ1tQJyL2Ei2F88Woy1RKJxgpip1egfixPBmtLzjA
6+B+3hbu0owbPw8xNYzE5zxaRZ7vkwo0AjOxmEgzVWSJc3cDm15FrZw5fqwmVtm1LnjLoMSWGLum
EL31lg14j4PnZXGRNYCuJP0EfG/Qdtb0MTrqTEG8ITLBXYtFnY+S3+GJopS3RnTVimTW11+O/7sE
hR+zzkeljCooczg9JPHM3lOknRTtS91S0x26Lamo120b+jA39jbknFSiplqLEfW5f9TCR0J+duG3
rLN0EXHx9ocDEfNbQzLKCgmlC6lR8RP9E8PwoVfI+cPxEKB26cwUVC38XLeZqbhzGwhM/OXldrbB
AYA0qemYo68JhVxLOcpIeWYYG3T64+wWSF0I9aCFBjkw6Ig5VGkPXBuOxi4Bga/izMelHrJQFopy
niJX4ECBpAbNqgBJwMhQ7Xkkh3rw90FZOXVWOv0gaoX/S6B0/pocNEAhoCOFjq8ZX6Ps445XmvN7
FnNhQ0ajmrON3iIH5MEBGchRkvBQGLtjm7zkgYgBRGSAg4Z2lPD8bBH49fnJx2gxib5sr0CADXyO
XxqIhugSDaOvbP030Q5X0CE8ikZ1tm8gTBC+PakaiyDpHmNfAkIctRisqi8eMmHqdP1z6cxEecRQ
dD551XVz7M/o+nAKg33R2sma2Cxia1u/fc42uC0ZMr2oJg29PrQ5Ag6S4vMQ5FYZ6fb2zqx/sj92
eJEIGvY19VMEkJra76WisupYvU9r0azlX47M2Q53ZJIg1OVkQouFdqMh13eEXJ8r2cMXcgLDNpo7
RIHxused7XFnxhjoUINxNnPIUfXQRbJb0lRiM3+J9c92uH1CZ12rhxLypcbNokPhHxJ7UaLIj4Ej
arT8SwD+xxb/1uz1XJbCFO5NT+YP04tP/bP+0HyRv/YueE6fpU8lms5KUVFd4O0ad6hatQx9fcLZ
JW2iWa1hPlDaiypIIiPcHSs1ZlJnS0d5eDB20svSUU5ah0FeF3mCcF/uGHWFqQnBGeMfn3k0KQmO
GdJ/AbG1/DvqtjQx7VLULLh+PZ33bVn8RXIsREdiL43o8DQqPCP8FhHRYOVT4mbhbaMIytF/SRGf
rXE3bx8qkupHBSLkPWSSkaQlN9H97yLnvNN3MgY/A6++6Q4IMoU0NH9Jap2tc1dxNpXToCto02e6
PdnSj/oEJk23c3xUBtEV0dqgR3b+CcJ4KVcWNyxoemRx88nLx181OZFOQC3yyuf+Pj4/L4uDE4WY
BEqFsIHC8S/Fhu5ubDU3yQ29Mu4SOztANtxJTkuVHPJ+TuKZDq0sdJEL/o6/vIXPfwcHN4WuabXe
ZEsGnkAkN3HjT5kbHH3PvDEnC3MyLrpNBA+H1T3V0QkgyyYk6Oi7VhA/m5tBwuE0bsB050JwD1m7
HEmhRcyw8Mg+8B3hs3/t0Fwa5VaqJaxLYx89Qz6YiUFPaHXmSTKeUnoDac9tB1oDnwtTfJNI1uW+
XNXI4Y1ttMtGbC06I4RpjAXCeBe6tMLhKFIHUyEPuJEW7fTf9FDJTnGKQ4/Oxo9EQpfGODwN2s4w
Kx/V3Xi+7UGkkYU7uRVV1gRbxE8eTkVD4raEM1b04Lef9PGJ1hg8fcoyUVVS5IK83kICehpfb5FE
XnQeFs6d+jl/hlKuE+6VPXzEBiHFvzkFB6OZwXoFEgJom09NCDB4aSG6z0Wfj4PKAuwgZUzQQj6z
p5Y9ajoUBMrBSZCsDlLBvM5fPqBC0fKnalThdV1plCZVMuGuaz3cCu64z1sr/t4ejROOMKShY7CU
CGyuH6s/JvkpMUXLW+i2gcBZUn40YDFlxtePbNHZAHeiQtaHUlSCGImOXWHPNSO7sJd8AfyJlsEd
pc4kXRkOYC+X48/zEFum8Pm17gjndXAJgKpP0zjWEBsr6Dv24x91+z2crrv5MRUe2bVwXydnU8ti
L0KRBpFOQTC+6cjzr0G/zqsIyru64OisG9E1oprMNA2+bwFkbYWKMhpoPvtvA6aBovLURh/IaOrk
jw0+Kk0lBdXGwYQ/m3sGJrqkvcnA4vMRBzsb4bY+rEwlGjJkZmatcDIQP7M+F0S+gm/Fx6BJQFHV
kdHOH/rHLtwXZmj5wpKmyAi365hPiHoy1mhUpdcQAZLpp0bEuLn6wLvckOVvuPCsAjo5Pp3BDajd
zB5z6V4idvg9O9Sv8FJ9FwYIqymmS4scfipSXo4hwmjEQiNIF8C3+FWyU0vf5W70KHpPrqPA2RWW
M3yxvHiMY3NCuxnola5L5WsiGpwS/T4XYKKyQswix8Fsy8JKILtqSOwDT/3L78VFVAQnphgi1L7i
eLrOlQhJ7TyuraDqRTTwgsXo5O3HMkg9V1oI5tre+Nwzt4i+bZ/LtYfbxUp4RrxWm5FaHJCRRZ21
Gg5VQ2wz3atdI/hiIqfmK3ltaTSGkSHylfHiTvb0KvqZoDqDktciFgsaT9FsiGhl3FUQ5MU4hMuX
U+JD31xV5JesOhkRTbyuNsJefkEOERoNXdG9jqHA5phfG/ZgN9/QD+DV34cf5s60FSu4C2x0MV2J
Wm5Ep1bncCJDJXvWWgDedA9uzSOoUhwIXv+aHNTrPVHT7eLS72PuP6eWZzWc+6QyNQJjSzdbs0t2
tdscxFkgAb7qHDjU2STTMXwlJDp1YMlt4s+mqFle5BkcQIQjbtR2Ge42ZWjwQaTbyK0BuYR4FHn9
ejhy/mgcTkhVQZlGQ7wx2/Ja0ZpntQYPVkvikxnmsxV34EfYPs9/iU7/mORDRYzYSCVqRwAM9Igw
tz0sCaBhsNoMMrULraaU2wiPt62u7hqFZAg1CUQDCLfOoJTzUe0itA9XXhp9Kku7owKgEph4zehd
3BpJySomjwQ8keRmglh3mRw048v2MlbB9rwMvqe9C6u0Qvs1okeztnzJSfqnfzPAeR7aoXTW1kXi
gPHvqk/nm1buvW0Tou/EbQW4rotZoiraGEABbSStVeD/W+Vx24rgS/Hv/JkCSFkJor9KujPzIxMx
QIt+n3uPxJNWEikD2iT61WyALlPwEhF8pVe60AtvKma9q7WF94yZ03OgzKdRxqsKOfvtz7R+OVDd
hJSGShWTV2YPEuYXE0HtYUkyBXttR1xktp3Yk+zkGiODAGoZ3cfiqbRVjLswzLnBEEcT8fVl9sQ8
1tFDrn8NAohHCodNF499dy2c7fB9nwxSe7pfAkuNr8Z970DXyKFW8xNaccfsmnjxfnQh73z0XcGH
XXUQRhEKG0yV5VcYvNhAXO5ym8946I2AuQ5lEDc6sgOCiZfxtt7ldngjfeRgMYMxqusyIXwDqoEM
Q12lCgSF2LXf3SACtNRANO25fqdfWOHeSXWossRfFATI7nexN7HnnXwMIMAJSlrBV1w9BTLVVF1X
NAPg/Ta4VOslW0eiyAG5RIvNIiCuFphYreroZxs8UkhUQr2coW9Xfeyd18jhBlcRJLLRBTeLCMLW
F6QSE51iRMOxe7sgo4iGADoCeMfgkogrV5dqK+0/bfveqsvLZyPL0btwvbbvCUtHZDFqqPp1hwQP
/yjX3SxA11F0PccinxAtiguJzCHqkzCEUlnCjnl7pYzPQSMYVVs9TRdL4u4lkkxor2a4v2daQ7Mi
dRNFFJisFlP0Cxucs5lSxqqhgyxOA/ZlDbxakXIbFF5buv5+UZjNTgUBdbAbfQ+vh2e8cfUvpmDn
FhPvwOrPn4CS89udS2W0O/k6Kow6SK+K6D85oY7ZyYd2+JL7itXLu0YigrhlFYgvbHIuqbOqM40Z
u9cY0Dq6msL/jPyUJIKVrePGhRkON2gt5VGWo1j0ylqGirDvTHedF+7jo3onuj1Xm/HPe2nwzAlK
HGSBkWuIYw6ytyj1/VioL1uxXOe27xu82CkE0EIa1kiFLO0hspM/YgCZIkUNYhDFw8D9NaaFQssQ
iQOKzC7/fnHEASJ9V5TIh2Tdt1D9ps83YyboI1o3YajM1ExFpSp3HCZtKHMlwMqKeS/1nukXVtuK
VCYERvgytyL3OaFziM+nPhn6Uz9+Ns2f22i4/rBHePP/FsKnD31T8aNJepW78ncaxhWlzotAhTpB
9ngRNE8LwUX8F+87W+R8He/6ps2LeHmK+kcMfu7nhyayZHfaF6J2qPXTezbFJRHKUSbBIOMB18aI
pmeyCxTD1cbBhtj4YftDrmPw2dTy7xc+R/RWa4d8aVPp0W0VDFejPgpgfn2vcM9rqrYwgzPOr5Wa
YUqiwV7lkTV7qkf3mR3sps6a0GixsBsmz9uLElrkLq85mJqi0pD3lYKwsepSP4xMs6cZ1CCDLNuq
Sh6lqTvITfHQTczBLNuVaRh3Uyeqe60ehYulc1ecUY3GNJYQABjazpaL3J66yR7mH4L1Lr737oo5
m+FnhjtGOj3OUIlaOGWW0xD6znIaFg3T+KeQpnf1RrswxztN29ZRNQRL3YZ6UznbZiSdplFzMoy2
T7FslcRgltYJa7CCzylznlQyGYQ2i55CPOZ2EBS7sS9xl1a77e8pMsPFWqSbtazuQRoimadJ+qnU
BcQCDeffjHA+qrSYmRwrRPasYfZQyFZD26taYwLcWn5myzU4D5y0qRozGQnJLn7spt5iCH3QPa7M
3yV9tLaXtIpbF37B3S60Ghh0GfDdtNygp7GWwR6msAn+IYf9A7irw1zwEdcjEJ0ZhqnI+K/MuWKK
YMoMMywveHqdp3zuLRAPHNEBcIWRcvsD69Mh4q4qiPMxns6B5TRMTY1OSODyQ55WlsQw71Vds6R1
tw2tOuCFIe4CUGqlrJpaA43B6NQgns3Cq4Z+3raxfJkNx1C4sDTWA5SUKTAjT/MnPTHmfZtL9Ueq
Y2eP4HUc81EeDVZA+b4KNCurrudutgZN0DG12lSjX1jhrmYpTTCUvhSS5pOGwTj5KvqcXrXPLRhc
pF15hO8/B8/bX2/d8S5scltUpEGsYxoNCXjX3w075FYeErt56V3IKu/rQeB5qw6hMobw1zANjVcV
7VSlKWIFV2gS1FY5F3YROcn/kHZdy3XjyvaLWMUAplemHZVlyfILy5I9zDnz6++CfMabhjjEtT01
b65S7240Gs0Oa/GWk3lCmOuLFn8plim+x+pq3Gd1fZ7075MZcK4sR8oHvysrDHQP2JzVxsZt2+y2
1HS3zmpO3FsdttQvJmNdjxRhhqIrnGL0FE8/UVTl5Og/jqU9ebKDivQ5/C4cBI7Drz6NC6mMK4Il
uo6CFAf1b8NC2b13mvbb7rduRFMiqqroqqIxL1QqAbTemFCplGvdMsitrLz1Midv48lgH6giVsO4
RLQjimjngNOtx85SB/fvNGHeJ1UDHXrYIAGVk2d9uo/DK503vrn6LGmyakjYX1JQRvs1bLfTnGVx
BxC8pjj58SlA/cwc9orEG7RdjwkXQexcuUBUox9bvH+9N7l0U9Z3jMe3H73GhAeetno8C2H03xeZ
u5HmtZlQF4jib2r2TZK9qZY5DzpPBuNmmuEPWkM7B2V51SXuLGJ9Ybd9/qv5yUINxst0pR9atWrR
FhOdMDpro+/ppYYmlWxnPG5ZjiOwdXEjJaqGxTYs6qAYmI37aZqB5mNFf0Axqxr6QikmkiqK74dT
grbzoFaWLt/0ZWblqjsqD9vGW33DL3LYOvgISCJtnrDfnuujM5LAy0FWtS1i/XFdyGCSnrRPtULI
aG8UyPTjIfYSbINZ4q26G86ihZUd3KYXXqbFcTwW+wCzj/kU+DQqpIEVjD0AU56k8E+WiRfHpDJv
eF0lBmBgMVOXCc9SmttZc+gilXOHVl+Ehf3oGS7u6ayKithINFSbt0Q/pe2OYOdNle980Ys6N1V4
YYjnFExgSMJSq30NTZimT9y8DI9axQPb50U6dutkKNWkJphDe//gVJxmRwTrjS6ZZx7wPXmP6rpG
KFgpRMV6Ozsg3puKnPs+5u+DJLYwDXuUDR55xYeOAUG3DG1k3RR1U9ckFg9YSYSi9yN0q/KwOCpZ
cu519c7XVTfR853akYeg1ncGMXdqKbtiGnEKc6yKv4pHG+FXL8nHWZ+yJFTtSTgHwve04uQlH8pX
rAAmzkZlXqt+Cf1oYpId+z0qzy7x5D0Pr5Q+2MvvClYQ86A3s6yKeQxBqfk1qL6HGOqL1Ngivtd+
asTX7ejExglWGBNoA78ps6yFMDnDZgYmlYbeHkj9m9k3I+XdtosrnIj5MMwzDic0v9JZRdTSs+H7
X2nCrr4JCjL8XIEmfp9ZmlxZU/UYCvd/J0T+1ctCURWx+gghXdgDUbE/p6KBrIhHqcQ5lffy3MJe
8lS1ZlHBXkPou4EQ7SLfcPMh4KQOH8p87LkwoXWM+hgFWcjxv5Aj7cWa7nTTYIdDcturwCvcbetx
YgTA/X81nxaGQyNEVC97wOdEY4c37VH0Cg+ov7+Z4P9QTZfRyNaR5bNQHpmQVzEeDYLV+NztJdEp
wp0acTL8D1sxrBTGgBGhjGJmQOxQ104NsHLUEXxio2z3LXHDxADW4NdOeWiSwkrTOwkf72UTeAFQ
Fif/W5f3NvDn2+6rbDTWLOWOKt00xV4JDas2f3dJiP2pjO3j3DAava1hdfk4FWdJO/k+xxyrbiuJ
mibrBI0Fhcl0hFLyMcGQETvud6P8Kfavk+Ebx4XYFPRdjYUM5gbOZdyOQEwhNrmq9X10jwT0O+Ar
3cYT33SM2qouvrPsgLth/eHF/iEYe06GLuGpY7uQiTJkeTMqqq1iebM+ZHuKrT94AG0/8ve517W8
CGO0DIOGSIXsK3Y71pZe3hTNYBnNSz48bpuT+ueHtwYErf8qxSRwkh92YBSHNQv/oZceu98da2KN
xtyPmkjYWkkMYpv5S2WcwxaAMORPXv6FDoxjGz1KywWZiN2Scx5cpTyyn3UboUhANEzza2zyFHdg
XhqFDpGkfUyEfdHxqr6rD750EcC8wYmJbqlAEETM6JyMh6r+rEyTJRpfdc2Oa9PdPvIPo4Y/zuSn
OHY2OVHUpiz6kdjCvkmtCFOhxiHfkxvd7V3zCBB9R/22LZJjQXb1hhBgbaNqBQXLQyPeRrw5CJ5K
7PRkEBFd00O4AOXcULzpU+wkdm8XB/BMYd8y5bJCr0e6nzY0mEhXpvUsqCoEiul0aKb0IGr5KQ8n
b9tw76OLH+/nRQ4TB6pSHrD3NSOiHsbzZE+ueq7szBYPk4cnhdKyUtShfFcr1rZknoJMYOix6ikV
laDYgVaOjupPYLeq/dorUSNytkWxBQzGH1nSpmjEt58oqcTuQRgxhueyfChb5PCf2p6TE6znH5eb
xpI2ZZMxxvkE15fVd97U4FPlaFZ+rQK+lDvrRs9m6+yYL5JgygS8+xD2b7IT3EU7YhWH3A1ueB8N
PCMyXye6Ngqk0RFDVBTNhMMQ77PqS6HvWh5jCc8xmK+T0B8wFyYTYtf6QZNPUnEd8ljfudeZCYi6
GYiNEcVIVdCNRUDcAVc837fY8U+8+Eq+j7zfLZe8+6CsY1MLq4EEc3W/JqZoJGbq3IgAsJc1ayKF
pxGIG2de7GVrGawcat1FYl/3bZWPJeIG2c2OBv0mV7yqdoYD7vXRHl18fDmlJVvt9+q15C10rh7d
QknGIac8r2W/p8L7+0GJrLy0hfR++zKvp0kKooCogr8NDcVfNQQItWyUZqLaGuZKKeV7cjUGlrTL
btud6Qw8lJD1z/KFPObkSFU1+Tym+Cy/e59pOmGM5Zay+fIIB1attxDEHJ081mFVT/j0mzt1J+fd
oRLzk1bWnF4cTwxzSHnd9l3vw34gebaF9togb4P8un1IPBlMsBimVDb1BDaLtAcf1vKv0ohHyLnq
6QtzMXGiNfNYnzPISJLWGaadjxaiahXNjTLdtNXXZuTUZ3g6MTEjamUxyDXcYKm6inPsGnyN/adt
s62mMUQCMjmmSA2ZMGYbA/C/akmk2kYY7ElXXZu18bYtYlWLiwi2bKv0xMR4RqzaIG14nAWwWijj
C+nC520x6xF2IYexVl6Kg9HMkEN2ilfchV5iS3fpSbMMpBPTXrnNOYqtZzIXiexMm1qjKZuACccW
ajeNrPBRtintj382r8t95WQH4ZPoGZFFx5m2lf0wwvoedBeimWStNbuujBKIVm4GrM5Le8Op96Dr
DHYKiPruqdKyU9xIxPFnS/x/ZIsfWqnsL6CpwiLsd0FV6pMBz6HbPfGZUtGD1hncffiA1BzxjeJH
67cJ55qvl3cWijOxOJ19UoYtFM/PtdM7qtfs0ldKQYflAkym/1GEXIhjQnGnBL45EYibm2Og211j
WkbM3c3gXBGN/vvClrPeSmqjQkrrFE8y6Hp2pTfuZawW7TFd+gYckhes0bnbPrT+zCx0Y8JyoujB
WBaoXCmDVyqFHRYYUZd3/V11MybXIrbiRxBPbwvlacrEm7hqZBmNV9UuU/RvwIUE7N5Q2W0L4ToJ
E6izYMwDLaD29NSbGghO/d50fa9zZpfsQ5e3vLCegxNVRJJooO/Obi+AWSVKSAN5lRs+6l61k29x
+XdYN+E65HrA/imKXWJIzEjOEoWqJo3YGAQJks4BTqFH8CHHvyjDsqcXc9MknUmVSfZTF1md9jmL
b/X2qeCO7vGUYWJIK05SJehIDNLkU1J/JioHrGI9c1vowkaLrFZSmUBApDvpY2M1drbrXsD8UR0K
0M5xp9HpD96yHRMu8lCK0a2CvLBxMdyEFSs7u9JrsCi70S1Kwo7wbdvV1+/TxR2YyDH6ROv9EAL7
8blIXJ+8RQKnArp+SAbmFIiqY8mJeWpC0Fv7BXZ2bEE/1NmVn/5JlkMuf59xgrjpxFDONdDMKv21
VM+nrpMxh17cb1uKRrOPR3MRw7hCIPZzkSU6YJ7Q5og7HSzx01e5H08RkT5vi1o/lIsoxgvM2Sz9
oIfFuupNLs6p9jngIQv8h2dfZDAHD/4/kk1iTkOcRj/86dtLHNEEv1xr83eu1+WpEkYqiSIpWO/4
9YkqChSkhL6kT1SNLaN9tdNd7aHDZD2tRvHeplULLqQxPif6oQlUJQU9iOxLlc6WkZxJyGvC84Qw
jqeZwkzCvkB7VTtl/UEkrhRz7s66CGwFigRrejoLsuXXVQw2HpySJFfNKahD4zxLxjPIN2dn2+dW
3RuDX/+TxGIp9UXiK52R4Xzi8iGuirMgkswOyeS1+vR9WxZHK5lJHAzF7M2whixpUOxa7Pc9Ka2a
NLxnnJ7yhyu70IlJFjJz1kNQQ6CVB4gy0wuO/TG/ri3M9fJhGFdfvYUsJmUQEj/2Q43ar3JoIt/Y
1ZVgB4LVeMYLQUVNsvHd99A9c9Hf6M3Z0pL5bjGBrScOAdxwOPo7yr+S7YLDcCZ7HtrJh6md95T9
oiM781ZlSgk6XeiofZm9aN99Ii8SAOd2dO9XoAgKJ+Ew/kknYyGTucl+Oid9peMGNMmzkF0X5X7b
F+m5bFhPYS5xVmrEzKgvhk1ppa3uCRXgOtva8QOsUTfxLfiIvW2RHPdnFyvAMFCDjgIiC/IsBDZ2
fTLO5926BEyLgWfABBwt81YRMg2jGMIlUqRHJykOCIYsKyl9qmthetvWZvV5xxaOYigyXcVhAruP
XUgTrIN43rPKS9L0WIHreFvE6t1aiGB8AC7Q+l2B95DEpq0lB2zWCKHh6QPQnX4X9fjdxxeyGH8Q
sXs4z/SZ76XbUPqaD7+Lj8cKYM4GgNtpMzcQoM+3hVk5eX4igj2r11n3z7bZeCfDpBGljjaFpiAx
Kv3wH6FKXqVZ/BNXXliLOuLiw3MgRIzzDidTZIHV1kc/zC1f48Rx+hx8uKILIfTfF0LGVu+CeYLF
Ov+WGOdEMLEfVNk+Pje3DbYuSMamPxbKkBqxR/M+Iaih6zJoQ2hH1Si5Rq2g8hyE3+MuFzlP7uot
1S7iGL1aqZZjQUPbIBdHw059jBDnRtvaRmmE9rZm667wUxQLKDaLGAYZ350uKwC5d1Pq3t8JYHxt
jkAs1QcwXd3vKvM+4c1kcY6GrXDUJeaxlAi+rJSSnYySrQM7MB9PfctDB+KcCjsFP4fAdhp0aBK2
O0W6Nc1n+S8Pnu2ej3EXzRWBiFT4ktR225t27/M66Dw9mIQkCoU0JxVuTao1Vlg9CI1idajJbJ87
TwqTfIDhtjTEAarM0uwUJkBZSWkrALXZFrP++XC5K2yDfjDHzFDf5byJNt32FGztLB1BIupGHpfS
jqMVCyVWAXZaT2jEIVdibSme06ECFLROcOgcSthDMsvkfMVybigLKhYEddeGKQyplvluUpEpEokT
R9eLvgsjMvFNagNwoXY0kB59DVS+vaMAuZcS3coP7X7edc7oxk/hPf0mo/Cp22dIXeFjGP8Zg9h+
YtYYchmHuML/brEM3v8H43397H7mI+zHRVMFelHEUFLsO6CyVamNqfnrPo4/bavDSUpkxvMVNan8
iD59fR7Yem+bFXDQs3/A3Efiu21R677xUyWF/pTFAxiNaZnNPVQKtW8FhukCiQfMsR5eLxKYYJFK
RjMONFWoiKcKqKqaDhCzdbVytjXhHI7CGG1M4rqcUSjCmZzKESxRyWHgAnSuOxpmrrFDhK9mFjql
KuJ4NlpcpVG5J7InzbdJfTKxazSqgxM2t1L3uK3VuvUuAtmc0VQEEs14yI3s21C4hdDaExKhkkyc
K7TuCBdBzAVuMBA1G+8Zg3GYtE9/1jAEefK/lqPyF46mN9Eghz0UScprSa5tBcBbNV70bXPxtKBO
spACIIJo1Om4hCoDePRV6jnXZd3JLlrQ41r8/d7owzKgx1ELCnBTr8QkAnsSb8/jHVjrQzzTZVUS
MdqpoLT5qxhs4QtGB8IXOz5Px/i29EKnfh6d0JasEKNW0Rk0DA6q3l6OOnGMblbG29ZaNeTiFzCG
TLE5LMwtbm2ZX43y3dhw+u68v88YUk/GOJtVmnRFJRjkbszs67YnrFcUFhowkS0ZyqLTBkigUy0d
uAEkj1Yw+lO0S0/GjeKmicUbC1p1j4VMJtblESDSNWq1GjEovqnE2zZ95ei1WlVYyGDinJy1g1gi
t8dbB4Zm17QUJ7sz4pN8O92MdnPoryJHv20qV32Jnjmyqc02/JId/JsDoQeRMsJfDQyz/pADT5M2
sOhqhggSgt5F12zPH8/9ABD3/mF70Zmt8wddFygFTZwxwQO24XcOpGek5/leuksOkh2eRCtwxHvl
QeHUiGSOuQ0mACttU8cmffN7b/aIrR1xCT19T/msOuDTAbUCYG6goNtFNnmYbdC3nmQHVWdMRVP+
Ps7PWU9WF5ZgwvSgzBIZR5x+5U62bAMh6qo+tbC/4sZ3vGSV487sqKDko08Jn4aw4jZUaycKT0PC
6zBzIgE7JFhW6tRglITYUTntalP1/CH3OH7Lk8FEm3wWYyWpaZZz+MFiETqmO9+VGEVod8Oe12vj
XRMm9IAwcM7AsIY80dDdoHid8+umVkA8W1i6cNjWjf70rSvJhJwWG6+pbuJqJI0nz59742GSscrE
QybnhVODCTuDXoZxSz8sxWN26r34UQKEYbYTc3u+l3bVAYPMA5etlXP5TKYAWCuREEf009zMUEHF
qz7eT6Pjaxh1Mywd3HvbtuS4CZvdFR0pyEx1nPTgURLLu6jmeTvnuEwmnCRC3oY6jWRARo8Dpwo7
u5me554HycS5uiYTJ9RGqxOdvhKzEWKjd1+VL3VvcOzFE0LtuciG6rCI/JoGo7xxVeGkmqeOt2a2
bi/VJBrmFyST7R2ZcSM1kuQjBNXJ11HBFEgDUBhtUs+myWvqrB//RRbj4nomg/1doLVgsKuJ6tsY
PGz717q9fgpg69n1HAalXkPAJD+G6Z1QPo0tJ6/iiWDq2YKfxuUMEjm7qb530e2oAgqo/7atxnp4
u6jB+LBRKH6Hwjxm/wAHrWHLOZCektFEG8DKmn+2ZfH0Yfy4V8OwTCrI6tvPZvVs0LVqXgWIJ4Nx
4whCUOuDjLnsgbSQ7dSmdoxh5gyvcFyZBYOqDTOtJuT6dmL0VpW+6rSI0DzMfzTSqoM3WcZ/Iggx
fr2VmK3u8kgQMHVfXAutJz50lbt9KOua/Cvhw24WIYGukByzuZMm2rERObFArBqL1KB632+LWh9k
/KmNwmIYNY0/dG2DAFBjfuD4Y41x3JcP40l359JuXck2POk7f4uGmunjw3pRkvFyMIqgmNDAjPHB
P0bHYAcobdTneIuT60HnIoZx8HIOy7JVIcYUAXSl9Xek4e1qr/v3RQTj37kyaFJvvIvI3a4xdtIY
H3I133GOiv7ULYvR37F4Dqq29idBwVFR7FL91N8Un+p9Dz49xe7B/fBJu+cIpEewJZD66UKgnupN
mIoQGB/Kg2bPJ8CFfSPW6FIcOQyX/qU4Jq3z1UZM9ApuT1GHZXfe5z62niiC0rQXHv/wY+tybExm
l3fJEFcqtPux0AJsicIDqqcBSAvTbY/ZQXHLXT0ei9nhOeXqBTdkQ8KTi/lrtotQCUWJ9xihShzT
qzERzkOhHro29zAuz7ngPFGMlmI0mLrZQlQsXBWJZwT4343il+2zW70CC4WYmJj21RTVOaTkHbjb
b2b9lEiftkWsf5pdZLB9hLyRQCEHLkJbf/hBSNNji8a4ER3sx3q89WKuNOahr9RUnlTaGx8lfA/r
XuyhzH6fAE1cBikfbz6Dc0psCwGLpOrsZ/TJ13q3mrOD7CcP/qgcZrXhUA6uBsSFGZmAWM1jb/i0
udQGr4DrtRQevBJPABMOqwJ2U2nDMklv5+RZKx+2HYH395kwGFeJHhTUD4zy3gyv5IKTR6xvEyws
xIQ97GQbdUp7LcmTevgB54YajJM/9wA0iU+4RO7facQEPkEfhqCkPSu5fS2be+6gzPrtxN4h5QnT
RZmxmCmqhZRlJuY8SHUSCvJIjNEBSB4nCKy+6MZPMSwoHQDj+06T4MRCUqKu6SXjccgVW5Jyi06U
Z/JRKDhVyHVfuIhk4o6qgASrCBDDi2zaN2bqxdnEc4fVZ/eiFgtQV6skqNoQ1lOtUcFCLupyN4aT
ntQQD293i+09jjv8hwP+1IqFqsu7OCiDBoYUj+ALcpK7+pWGHuFOdGIXrNGGO3KObn1sfqEkk421
8QhmBuoi4CvDmOchO8ZO+dpP2OYYXcon2HXettP/R4S9aMkEorxNQqH04fXz2+DqHk0B86fZph3M
fPdH3+sL/ZigVMqpIOox9BskVFONowi+U8Ibn+d4I2Hu2SiXWUmnU2wpDr+KmC9Oal7pi2s1Jjgl
BCPthF4yHFR6MI7KKXRQnwyxbfnOFutsnxJPJSY0hXUiz8DsxMPeHyflNhh5vRj6Bz7kmIuDYfKT
NhuIppi4wRO6PeptPd3X0qOWWzIXM5Pr40yw0Jq+SaMcPtAdW2dyKS6ycaj3qlsdKm/iAh/9hzwg
q4sSmkyKyfqcmbY1LbnY6kNT2truB0V61jqNp+9kgMb/0cYScEqw9Svpis5mEY3QC+GIhWDg7Ohn
gEi0lo5PYUBN83rO69XKhSTGLWrAoihjjiHtRrXKQ/XP5OZe7BgH6V7RQdxpURxv3+15UGbrkXEh
l/EWX49khdBRi+yf0asPeGOu5sDKEuz3SDbWOq6ywuFCu64+AAuhjN/UZmAAip82JZ3yoKAVQW6H
lxofxvQDIXsdOSWm9U/yizy2C5TWpSD0IJ2xo6fkWnIau7iqX8kB/GAK+L5jkCkYs6U7/Lr6aha6
EMzkvJpUm7EyQVHffxBibPMBpwsDToKk2H8QVRaCmNfGD4tZiggEUYLUUirsauBRFvJclB2kFWVx
nJG/Y4jq0B6AgP6g4dQItgWVJ3DVWWhuvcn322qt5lkLtZgLXyitnqGUgm+t1AeEkvKkqhhKFnlz
zzwxzDMTA6yrEjC/aSuy5ESl9piEsVNP4Z98OS60YV6avtSGqad3bZhyC2DdVqgdVMCqyS3vrHgK
MdGk6YdaSVo4vNB8bsVXcXoweR8l6xuPC22YyGF2czNlGYzWmddaf57Mf9LuOFfPbXsPFnJxui0S
LusQ7z6xgaMLEq1UqcxjWlhgmXSy43giL61FrOz2x6cr0hDOBx7P89muzhiR/w1pyF/wfVdoFsK0
3e+nb9qDftd9bmgv6TBzMkiOrmxvp2u7OpkrnGGJ1Cc4kDGw4+oWyFOc0PEfT4AJHmIRi+tYSvu1
KAUi4jiMSryqjTs6kgPurb1y/UZhT7Aza6c75fG3LzURRYVgYEYxDENj5GkhwZ4QHUnqxk9D9lVM
vXL+XeZC9N9/kcE4iuDHhTqHSIXFaQ/Oo1oEBZDzV2qw1ZO0MSrdpwMhpAFAa9bamrFPqj8Yw4Yi
moE5DEnWZXbcrSayCXApKNI1r6OqWwOJrMnfiVzC05WQ8Ysg5lSQWVXiTHskc/RJaG9VMG0Z3rbF
1vK3X2Qwp6LEbVhOE2QET2TXHrBiedBdLII7+bVs8bO3lRu0FMd+Z+pV34qKCdsZWmER8XMqfSLq
P4mvc24Q/dlMxk1ELKTpqPoTWWHPSDR7X0touZrk36qZOH0mvM051geVRvF8kbwoxYzrFHNGKzhi
CVV/UUyOpsZUUxXV3SgPb5MquItV8yFQWxvDiy9jAawEVZ+upqTiqLvqKRd1WZgLWeuCGBy8QA2o
VEvwh6si7q7DoPiDLtfSrOwGQhJUhdym0E8qwI4uoXHn5Aqvvb0W/X6RwqQYaqWUqh9CSnzWjqU3
gzpHdTtvtn3A7GDl/Ir34bz2wfmLRCbbCE0ZHXUKqUrnvDK32EmZBaojZ3BoWUCc/iROXY6LRRL2
JRF7PFhHsBvBzcpPVXNofU6axvFElUk3sKE7zAKFCRXR1+jv9Pm5rDq7Q9mhfIv7sy7wWH9Wb/ZC
JyZY6Ura9ymWWLEweQ1Aq3G+ItK1wYMj5Tg6y+UV+VlOBBmWC/WDPN3V/vOc8FILZTt2sLAns580
kV8B+YNcVf/4O8zWn4xz6QpffizVSwdOCOZYjqX1moiczgrlDB1sDKXtykPxFOylfQuIFcO0pOPs
0o1n3lzWSk1i6fIs2Ookq5M+ltASj4tK9oEhe77/jXLzaGr0d/7Orveoqa8LYk39PTp08q4cvhQF
x4o0JmwEfI2JGSYpUU4kEBG3n7X+lCgu55To59qWACZEKAaWAyoB/t17/q46Ak8fJakssijThX4o
OCuF9LZ8kAZEbIrPbYj6e8BaPCStMQbVaEJaUyfKwe9Mybf0UBJvhELtP6lqaTgKah90yywEIg5H
19UbANZiJJ5o3knvyfdCetoMXVz0eD0VcMtQMDfBxkclUH9FB/hjXJzW1bNbiGNeTdnsc10tIS6d
Ri+tNS8PeTt6q3EDc9CGauB7lLDV5o74ICyNqT1N+SputDu5F+601OTU0XliaFReGE4UqphMOsTE
JmZYpeZhMrK7OYx47/C6xS7uwXh7GsctUAyAYWKU/pdkRjut4UEwrb+JCxdkHH6SG5QRe8jQHwbX
9MZTfhptuiVe7zCswUlg1iBmCMoVPx2e8YHWHOqsJAhH07E86KdxH53NHcrku4C76MPVjHkb29Dw
s1bDKbVAWKIjiBSMeN6ZOwrLqXAC02p0XyjGvIvxoGSxQkG0QlTj5e48mo/gxrPqmjddue57Fwsy
vpfOct5mVBBRTyHBsN5jxgVtXQ2CF2VYdB7QA0SSpuOUtCv9hlIME5COOcpdcpvCdDwS2fVEcCGO
qdUlwYDvsAji6PRCljvZFxFbMrQllaIyGQCYowDDN88V6UDox9j7b/QTTcbx9VrRQtFHOBpQz24P
0im4UncUXZ1Xyl59gn/GPdFkfL5J9c6vwFlqj+VVlB/FOLHmGXWTtramvvm7oC6yZA9FoU0pyJTx
SbSrD8Uxvmn3vle7xftEknGdvP7VIwL0vV9joUDCup0kaBc9KW/UVwD4/dI4xg2lkxUcbkWIZ03G
/6VUNWsMGKA48zk/IF7t8wOtnBQY8B8+d47/hlz45Lu8l3r92v3rLcjcf1XT6BrSCliwsuXyJAbf
esGdUFXm2JI6+n+7pPRhgC2LzSoIoZtx1Z+HK/M6OmNa36ak9twi4vrbclGIxoDFG4ZV9iCYaLNq
sH3VCm9Du7IxsJ9Pdv41+Ea/h9SDwdsGXq9D/LwLEstzPFXGpBUDpCo3xRPtW6EDkQM0GTLRKx2e
ZV645KnJPKFlUHSV0UNgVd5WymCpKbeBRC21dWpMIFENOZaKAq5B2dhyJzgG38d7dUc7KkFjay7H
SbYvAPD2fz04jHHGWV69i/MxXDbfkKNmp44hAGYv+wyMXKe9B4NAhtY6R/J6tnpxGeZBHeK8F3LQ
E+NBFe1gT7dbcifOLfU6ep/c006A+MNuT7qTOAUX3ikyQYb4SlvKGk5RHK/E+VpQOB+DvNvNBBU0
hn0DCLxY+gCeXzZasvCl55GirvXCkPv8NB9LtRIZYepHGJW25V1eoNWIFTOw/liCW+6jw+AYXnfG
F6BjHrguw1HvPStb3HXVzMDSRG+dkFuTPTrDLvtEQ6d0DT4Rezj0dxF36ownk4kvwHDKM2OCTFIr
eOduxHqy6+x12yV5QugXzkKxSOzjtNJxF2Zj3/WildVHofqyLYPje+/Zy0JGluVzZQo4tg4sDOVZ
Tjl/n73PoFw1NVHWMCMJdg5JZHxPyIR5VnVldoKms8fu2JHrnuiAsXwojJdtVVhzMaJYDxQlKcqr
VqS8wkfi7/tiV/eHbRGstVgRTC43xarYG2VROUDHcKUIHxESD6qbpwXjWVHVtaSIMtFpsKIlHIL2
YIZP21qwkY7VgvGrTu2LtKiz3pmbyhLHu4nczvJRHI+q+JKFobMtjf12+CFNA0ASUYDr8qGcnPmj
aATiDOY09aGvBjRD832elU5SRJ+3Ra0fz09RLP5dZw6kECOzdHxxn/qnyH/c/vsfHnhGF5U5/ypo
C1OY9NKJD5Innemctf5JxLapYdGcApvc2wLfgRSWry8rkPGGrE7aVhq00mkdY9eFdpdawmckM7to
155bR7YVZwZMR2qNk6UeKewaOAv/mc7zVX7H+5h+nz7c+jGM3yRii+5aqZTO+OZjjP19wiJuLflG
t8X3lWL/AIwLLMBSkN9u3xxBT2HT6MtDzf/w2LBmoY6wiFq+PshT3MEswmmwzTfVK73UaV9NbKEW
EegpMO73EAGBjpcn8xyMXt6F3DnVh0yNE5A6mYJb68ouyUJOiOH6GJMBzfGo5LMOGd2RDtfnD6Nv
S9fAa/a0PZixr2vB2nayD6UE1ppM5jMVaYSiI6w52b1DW9Cx054I4Ff7HdbqOUXB9QfhckeZZEeb
ylyPMajpmGnuGhWxgJ5m99pjXZ1JMTrbqq0GUxmYaYBcVHWZHewy5t7s5AhPQhM/F+GRgLskHO62
Zaz6xEIG+8IFRSPqhVo60fBSNY5AONnhhwLC+/H8FKCIjMWihoxCVMglSLJbh5bys+/Sfb/XnORA
v0L1wSL3f6OSwj7asRLPtRAIiKPqYCVtD6PxKODeAfg+BJOLVuxrjamiINYyaJWkFl4iR92HD8pr
/9B/yxO7xsiWI3mYNfzePus2TfubB5leAHwqGp5oDZI9H0FaKdv6E7bLecRB236jsCllH5S1MPb4
cYI+uoIZ3ygxkBen0d2284d1fuZo32/mIp6YiVBrGFlAePcyMC99Ud9mVPIiV7iOruSH8FXfCcf+
CY0NPpYmDdZb9meCuTD1SVIlUJHssBpJ77wBXjHws9myQz/Jea/HepRZHDgTs+NkUpRhgq7irsdQ
p4kxxNAhj+G1AnSp6nXbsrwDpP++MCzSUVnJqLCKvgfdm5r4loaS1LaU9Vi90ImN1R0GouoY8WVE
P0Wyygc64qtfdQ4F1g8cXjlqNZVaiGMCda+NYitjgN4RAh8YVvNJLlNLLxCyFfk3mwCsZzJBRyaa
OGQT3gRZOkzdvizcjldU/lAuZ2UwkbNRVMBdiu8eQRd3il2uW60725QJouL1gzgewVZ91STLtFYg
+DoIv6AKG5LAVZrf3QNnNGJh2WttAlyMGYlOW2u11RfzpwKwhtKocvLCD5NjrCD5V/+upaYIJB2O
R3G+NLu7ij15sDrMNOwoAknmpcSKJJsL+8TxQJmJGmIyi2OObQAnx1c2eW70J0G5a2ced/X739mI
Tuy2e+PHJqD1oJ9/JdvoqXnaS2ZjEmQAlQQghi3KV6R54TG8ArP5zr83gD7Cra7xXIYJInoYjXkm
wD8l+dwlu1F6KXsO+D1PBBNAqv8j7Tqa61Z65S9iFXPYMp6kLFm2NyzL9mXOmb/+9cjftY7Gx8Sz
78IrVwlnhhgAg2l0x6kkxQMuFFYclOCx6XYkiIIywQUNocHtC7wtSLS6vw5+q/mlQfDqUV7BBYuy
atUGeO/andY0MGvN1rJPlZ6d4KS77YhLLYYLGZlZhLnGqoZoLDyI4gaFJfhKknnbZqjEzBMU9Jj5
XKQwbXC+FB9zwm4TZFf5S7JP8IzCEDz559AZHO0TCaTYLicVhbtiSgtIgBsrRMkKja74Y+4KqTNM
jnyzOvGuDpRxN7xQr0WUTS6a9EPVNGUIR9eMlzG+MWbiq1G5n2dj7vpMHxIBDqJepft2r+yKILla
vi4uXtyuKA7EizeMtyypcIWGXOXSaqE7507ZQzXey8Nop9B0E9rSrsSnbUe5vHO6blmg69N0Xjdp
zJskUnrEw0avbUNswaD9uG3hFw2fH6H+pwmdc3mpElYD+FocLtzOkmPuxjfSse1wJ+wZy5RdQOx3
cpYj5RSXj9pPuzznESCn0dQ3OGpTfi2AjHOR7lNK1I/99l/D/JsN9hvOyrQhM8U0LpbV7S31FBa5
LWvpQ6obkZMM4cFaBreX6kctkqlhJmpxXNxdk2Q1uhl0qsoIBsPPxmz3KVGC/ube9rY4LvBWWdGA
URUbyCZT8VbpyqOnf2MySCyAdJnTvfR/Kp/JOYvJReJ5SAUBQ0e1W+enUnwqdC+vCJenHJInQOrU
sRG1DNEiPq3+CA4ajGdFT9J1qzH2LUe2y++xlzsjhRf5TRT5uaE8XF5KZxNaIMhkvc9Uw6MDJK/Z
gJYt2jSeh/AQHiZfRbnejDVcc2q/JjLqC8guDxS54G/quLclcZE3FiYB4vE43O3X+JFNv1SNbU6A
IzAZpNbJ7+QTLUxGBC2eEqmRlaQdVFZczXtDvplk6tGQMsD+/+xYZ9AmUuIVBiLpRltfQmu1iaB4
+fb6tm9c4EimOWu7bGVB8QcTivRiXIOC4kPLRLh9jcL9X65w3uzx8UJJ5apN4fN5+tmSbifpAfNX
7jSqRGFPeR0XM6wG7f+hjBu3KvLb3sSbfy+CZoB6ZKCWw4WJ2BQG8BRni2sY0Porln5y2jnrbU1P
FRsTPn+q4sKFJZ6JR51lJRvWaXVXczr2RfKo9cWNKjX3/8ktMNvw3vFEw6hzlV0benSP8G7s6+hf
oX00IU+qL5FPEUpvfy7ocry3FzdaF9doNLhSV7jDfN0ujyJeOLZXtX2awArw3ogi53KVVchVRuwV
8Qdxfdn++9QiuDudFsUC4BKoYXrcocrTmntNSDR9t/O8IXIBoen0pEx61H/pnqkgZQEYI4M++FNy
jvduZohcVIibWiqNGZ+jGFV3mq4GBUx80pVJEU9QX4SLBp2R9SYQ3MiAUTDIx7X4u3r533BjiFwY
SLVQU4QVBpBS0Rv90Z2DcpRfoldGidtQ358LBgBQN1PDCsxqqew5BbMuBi6lnPBiygpXxmaqXoZd
hcpELV4U4eNcvJjCx21HJrIpXpvfn5TF6EujYCT55cfqn+K68CIP2D5htbXPsxPfYxbITZ+S/5jE
Db5bnApyKZsJq5RRoWe7xOuf2aOc9UU6YLbOLp8AlKHoBYjt5DvHvTqOUq2jP5eqvVPJWuxKdfpF
L+tPxJ6yPft9iW68tkDPcnmnyZLZanivYZ0mNOnd0c72oqvuqAYxtSIuRtSzoUGhGgWXPjwJjZc2
ih0LFGCKdBH2K86Wo6ZSZFl5ig6dP+L5NMa0guI2VwWepa+Eq+QW/ALH1PCITSQCxmtJfWa1WeUB
OKphdYUd2AWcwmuCwoEE7dP4g6HLox4wLt+BfwaQ1wfUM4PaMAHZkeIOPIsdGOHKdrYhS1Y9ChD4
8Id6lZ1KKyIC63F5c8FMB2UXDVOYr6/ZZ1bXqG+nusQZN1qPPQ8nXuEkgj1ivPB28lWfSdDnQZwS
23txd8/McqGl63Ota3Scv7Z5lJLHfiTm/Im/zzeDZGWZxyw1EbrkY4nAWEQlsQLmdb8csrcV8E2f
tYysNpmRHwXrqR2v5/VGp7ALlAmuiigkcRLzBhWzoJzm9V7LdlFIxQpqo7hKoreSUJw7fAg1mGN3
fmycyNP3Y41JzOw2+5h6lttTsFL2cbe2jv2mM5+rxzaVO3OuXVN6bJYvs2m6UCHozJdIXGy9u20m
f/sws3S4ZZBt9JlBQRfWSkXwdcf5g1Cc9E6wJ0BJ2wIlh+CLpGwEZY8rNnrNiMSqgm9U6mMuP4go
06Pem6Kd0H5dptjeXh31CbnKw5oaywpzdnXTxP2aS3Yeivv/ZoKrN/Surmarhydq2lOhXA9NRpQa
r3l+6xNxAcHsphKqX6+3Q9GRTtJO3S8+A79TBSfhfPwk8Kgu2TovMJQN0kfrRe8DNT4ukhwYyS4R
jJ0UU4yjl48xlBAkmY1t8zepolxMw2gQi8Tqgzl5jSzZffOn9M+vdTT0Q38YwejxexdfpTlXxnSB
E8yjXSle0zxvu8Dlh9M3C7wiYNOGYaPGOESTIzrlN+UIfUo86URAgyM1/93F4Mwc53KpnOhpiFai
qzT71PItsLQq4k7KqL7E5dPzc+P4drDSqZ3SrwhGo9LawtwGUBkjrlLU1vFDscYsJmMT6SD8CroW
KKzCm4/RU7jrvf4DI9zXiONKGuQ2L4JudtVgdBB9TAUwr+QQu/Xz19mBdvYubmwSz8sy0a+n920T
udNbxEazSN3r6f0x2ZRlUE8anWZfH2rYuyd8kfho/KjsYPWj2EfIWsDTLXb8qX9YdxjREW+Ynmh4
HNGMvqHQ5pRNrnGwxGYzImbgBpmPgaWWuzZV3e11bUcKoG/fH2JlipJViZE3sng+xbUVyBpkKYp1
t22GWgkXK5JobqAciYSRzjpYrx+H8Z9tA5f76G+Hl5+KLeuyHsII/pCj3yy5y5Wo2nGMHqkRiCfl
u/mcPv3V28eZSS7HN2Ga6ejLYu+a1LbyOy197ikBamrjuLze9immNyQsK8UEbJIOCLRfiJ1je79x
knQumYvzvJStgmVMzupHuxxY0SyAV0PSTbQTl9LkoDyOCxQF0AHjyupwHUKVgviSAVZe6QOR3dm+
bC2KCw/lLNRlxGDeMsBD5p0AYqqmDdSZCgvsCG7Y4XlY2qQAYKnA9xEPhj99F5zeHlzjULni8U8H
QLh8y0vhCVNfCaIJU/LqldVBzu+2HYHYMp5ubhykqR9jtF9zMXaE0FbzT3n9IaQeXn9z//sZuQ0u
FmjVMI1gQq9dV7/qoXtXAtMT3n5V99FeCAq/fhIetxdGeBwvDzUNczvXJTwumYqbXAKUTZv3eRES
oZQ4qgYfDurRbDptxltQtusbPCr/FcTzLd4YXCwAs0C3lqyO7Lz+lLDZo11xVTi1NzsgTrhbnqnC
ldo4LjKE6P7negqD/Qyyw0b7bGiao+XLy3/7PlxEMJMGLBQpulRiHlj9rbXeKHFmb9v4RSOMPz1c
QBC1dpL0EtWqHISB7khHUdiFGFO+iZ4SIOMZGrx1hFv8w5ht52Udpk8gW0b8DGJHeS7ADMzA5pJb
uKaFqWMUEGdRniyDQhwSnsjrP/Xj0CpRi3eoGQKC+imcvm1vJrUK+X3R0NZigvkJHfxnTGJUEOxc
qu7qZSQAQ5QZLlAoVl93rYbyJzGORZbZ5nzsSX4BIurxAIZJFSszM1G3CtKpyxQ7Nz4t4rNCFv2X
H8TfTi8v3BSvZqMl4Ptx84+9259qP/Kiq9w33e5reOo9hgU1PkGIcftTUXWRyQWN3JSFqRxwhhnD
kIL81NuhrwSTC06Az/0TOAc8mZgkvPwEf7ZULm6sE5hrEhkBt/FY+1R3iszOoPglHXQfjIMmYY/y
Ey5+TCCi6pYV7i4I4W04yM+AGp7qevK2t5JFiI1UzyMapipZB5F1JHI8T2WHLFixHHFHBV3KUXgA
Qxz1dSRViFSte8TVxu+c9Xl9Ybwk6lfFEcGKN7xUxFWbiBg8jqEQozZvO5yCdPXn7KodiOYo5RK8
kFNT5YLWqtg8dpVnHXWwyuwj8J/qu+VI3Zt+09r5WWLw2IVJkvo+s1jiSkSvG/RdqRTQqf5naDAw
kzZ+lMuOJoCrVB79bSchfJGfJYmrGG30CsVNJjwL6c1SXzXpp20T5F6y33DWW9QVUelTDavrvBY6
Hk1g3EenwWX0PKEnUo8hRIDkqRvmRcxAwYKnndA4hsrDlJR2O+0k6WF7VZQZLmbg6pktKlgN3Dms
QJ6U2susfNEXAF2Unih0qV4Fz9dQKqtZjzoCxvg6rZ4chPsMx4ttYX6AQtt/DcJ8P27twyI1Q8R+
5Wb22ch/btoCRv4N8LCIUKBIbozH7e0k4r7GgxwyS9bEltVu4efxpDsdkKnoooJWWQb2RXbFHSWC
QrilxsMczKmV5JpdVeUgu65R1OdH3YawIzQDI5K6ZPucaTzcQVZDQwtz1Aa1eF3rV0v4NAtEz4Lc
Qq7+6EOAotMfI1XqQXHrGN+sSl00tUI7clQk7JCiy9s+BeBDfX+0tVrSjCFF5hzExxRvjB0wxNmz
qFFvcOyn/z6XaTwGAsDlKo0EHOrqn+za8pM7ppM7O7WOhf1/eK9I52ALP4tZWppLY5PiBLDpwfER
7hiMUKPq9q1TX1GPxMQVU+OREdq6yIaowDukxtUDlm6Su/JGcAbFbk0Hp9wDtayT/BWi7Wfdo/Ez
eJLah2vN8GaluXpVkRxE4U/Zvd5fYzR+6E6S0jwuJJaowRUUg9TMrpc8smfT8rcDyOXhirfF8DAJ
UHuWCaQCWMaeUcR19noE06yz7kFX4lZ7KIBMtz9YsjIXDd4RUyUPoeNu/4rtmkvjQROJIIco5Ngb
A56HVeGfWNhXrYNGczD2IEkSJkebiOywXQppr5585qlduICLf4XJoXT17kb7U40T7gu+Jqezv59M
g5kN0CR2TYxNLsb9qhC1HLVnXAwRZnEuTLMTAaPqAaLvd+xRPT9QlE5EqHo9g2friEaMk0klnF0t
PoTrR1362mEAYv667QDU1+DihtyYaRN3gJ2hMA2Le5Mi3qL+Pld2CEaf12OBrzGqvZ0VfqNTI2Xk
QeKuJ7qSjqW2wKGSD4xdrrrKjtpHPWCArcQrXxiH/filBe+lFAiBulseSlI1j8iWEnOZs281zkUs
Fzm+VZEHhbCXO7cmB5DZpX8jpfCjc/KSQeRKho18n6CJPL+0oi1dL5hIz++M0qFoT6gYz0/RiaVV
AW6Bbe19qNl96R8Sz7jO/1md6QS5CkcAXVtkUy1/0irX+lDAcmSIOhLn6I8n9Qu4f/zQNTJMJDZ7
1kEqnVh3KCYDwklfPezs84FRVEss9vZUh4ONIc6RzFzMB7c+HhczwrgspVmf8fHkD8AVRxnAOJpl
J91d3A4ABUlEW4IIHryEVabOYOFg10EVc9ldelK0q9G41ZvY2Q4fFw8fIJ6GDFU+w5T4J+RKbyax
FGBIkwCSxLvQdTxgBMeunCRoPQ2tU4wX7Yo9pqbAO1SI9sIIiHzqUn/pAJ7/DC4GmFEoxtqqrm5t
+WN6gL7jHBPtYcoEd8b7bkF31ppwxxBvJzlyrOqoaBRE+5Innq2DhzLMehhJPbrp7qQEgrHaVaMT
X+xS9jq3wB5cznxd6AelqRtYYEhCxqTXeuwJmcpeF++A53a4g5wMQrQmKb4I3nOvF4c15ML9gsEb
0a/c+EAKEF7y+HN7rCI/W1cYodEoRyinpIfZF6Gv04KzL7vDE2X/HAVTZScKgKfl1Uq1nC+GrHPL
3NlW4lEupxADMdLDgtYL3ndcZtVe/A5YO0YzHl5T2JCL9f65UeatZ8vVmiwtzQHeyEYvGDkhBhT1
fed2++YGMjQC0SqmvIYrE2KAkcpJfPWaf2ueeCfTvTnK/7lyQVlFo1cNLItNay2Ypy6cbrLZtNaw
l4/xU0H3stif5EPz+U5yoWOp16XLRpi0IPJwYGhl7V46ZhilGg9WUPkR0KiRDy0vooyk7HLxxCox
ENwsI5KOmka2WQqC28vTJ4w3VntDnBp7ysx2vx2uqVPJczMpcZrqUgKj7PTnbh7bGEZW8ToT2qKd
3WilMxlEKiLiJs/WNFqh2WsY4gL3mB8mt5ns5hRhJ+GdPOBnFtUIk2Iwke4xV43BBhbT2mDYbe8e
4Zy8ZAGgImotLjgEcXenJXstIr4OEcI0LpAkhtoY+pBicGLdy6Vb49HeGE9tRLXLKDtc7IjjsZq7
ETW5ZOV22dV2CHE8o8mdMKYmti4+C56dLl6fwBBmK+tz7BmLU6YHrFQDSnoQ3QXrMdzXnhWYOyko
HiEhjDlaJslHFXeU/3EhRR97BVgF9tXC1O67Z0n5tEwy4eSUa3BBJFHyVgBfN7a0e+g0LxmI4oOK
97xaQVMPRR3GJguMrzI+fvYk7wdX9uWded8Q6DbCQXgslhobuSjVyGihGCjNQanQu5q+QBmZqEUu
dgDPvIPXK4jLaRzNFH2k7ENyr7hAKszgquwPOqoE3R+BOPurxqYhWpIu65qkq/wr07BqS9yF8+xG
gMcsSoO6QLbnnMIgXo7uP83wzM+F1SmKDuUjF0pCEMpwTeMp7D5XAMAalMTTZd97M8U5+FyuuQYM
LN6zomOaX43Ch78Je//+/V9awZpk6BDGYVf4dLRz0QIRwsdtC5f97acFlavdSkuLc7PDKGeiKGHQ
m2XnNspSBMMyKnYTCzkRyF/v47/m/DeDXAQcQ2UQxxKnKd0vnoo5EMHRMLha+rFvoWvKXnqGXeNh
VOmmeN5e6+Vw9Gaa7cVZ4VYnkhr3HVzeWE9L1znGEkQ6dbC2XULjRXzMUoboyAzvm6F0qkfX4Ui9
WlEWfgl4cgUdUuxgk1yt6s20fN/eptf2wtYn4sqjNFvTfIwQttPXdke4bwDHUVUXrAvPIiThwCrr
jVdpxOaMUxuFC81pS6yRL5YsKICJGaP3GabuSkz15zzXKU9k16CNZfLVUVIrk2bk2MfenTxcW9zx
WB9HoHpzb3im3m0J3+PrpNaYokqM69FtyuJU9copaSTBTluKgOlyPfbTx/lCSZfmdq1aLKozjua0
ePUaGP2tmZyK+VuMWcBu/JuBibeorvGlk6rHeMZc8KnK2Tr2Lbi/Maa77ZHU5rH/Pzu4RYb0245w
yHpAksKApobOTd2rRCXx2sfb8gguQIyZrgvKCOoZzQYdLC6y8ancC+CGm58RelGopzvls+hDGMSz
9hR4lPpyXC7RGmtFcciulcLkLmq8kzoQw6WG3S3VTZX31yImLAyZ2NqLkIzzz8dHE8hNCIKCgkO5
YeiF0tVEu5S9Onx9NZN9THRAnQE6pOB1c7c/629qkDdn5QJNMkX5mrDrOzuBYePUfoGXVfMBV85T
4RY3eHuhpnCJwMLXV0uZdELbIWM37bdEuEf/mnAiygDX5NHaWZeaHs2XcHocF3DsL4QB4jDwsPas
z8BcMeOFXzG/VPUpL7/V1f32h6HWwBUFWdjLQtnhvGnVjTnu2r8rcn9+dx7Qns5jF+mYr3FDYbJL
K8ycseivBb3xiintCC+j9osLHuMErfOlRtZPNSg8ph8sIXJK8mK3XXRqOhc6hilqGj3CZ8/zz21R
OrN61bcvRp7ZUkORIhM1G49qV5tZMtoGeJK4qz5j5EaDrIMQmGJ+V6faf4wPvKiogCZNOHYIS72b
QOI589bVTb5bTnZaIKtXftYQH4+RT3bZWNzZiMU861OZGU0YZjioyk17UvwMzSHLKQ5ZhV4bm5QS
3e4m/95+j3wKxU1sL497r4TQwKUE3p9OHxULXcX6m4RHA32kOJh+c7P8eQ542HsTAzBriKgV9dph
EuE13ukYWcdpgUYX+FaJu+Vv2qVv9uT3eXSM58wSWFXFkGrJrroTCtta3PIIjUTI74LAW8I93fCo
Wf3f9L7eDHMBZci6Sq+V4a1lumKOHuMEvgUSjOVIUSxfZK87S2o8LL5aQ0ntLCQW9bN5lV2HB6gN
7eZdjxzm6DdsCnu8Uv1XGcpgO3RexOedm+bCjSlopmgm8FuMAQMPWnY7oZOOSy77tWId41ENhFB+
yjRIh0gJdWqIWMfD6LNUBWlTo2HqPXuqQSOcZPd5RRkhQp3BFSpqa6RLquJ8tP3HSjmW841hlXYy
oJlV9kSbgloQV51EUF+JZUaWPUwDWgaK04MDk5b1Jh2Uq0TGOVa1UcaaGG9OUdivrxcFcDyLrziV
ZIuiTXVOqdPPA+YHSRw0nZXq4+uDSeKFLpAnSsCuwGZkk4eQiGs8dD6ZrbkfW0SbCcouKio9zKbf
rvv8ZjzizRfEZfPnDFR6VMuT+IQmF3QsVQ/XOMaByKXrrIxcVf8ymtRYALmZXIQp1WrBsyvSVH0K
gylIUb1K0IJjoOLEJQMp+80byYlH1sddmZQahDBeW6s/6GnGHRSXgXlMbqj3POJiwKPr16RbRGmR
VzSZagcKrZ6i50+zUT50Se5pYxrIZmxbs0xdh6hQxuPrrbavpNxEFC2n7CSO9Y2qgdRFXhxBLBxr
LW2jbOy4em6V4eN2FCUKUJMLMdq4aEpXsf2FyIN6o5YE6yx13nmawL7v+qFvGOWTv/qgywETd+hq
eJC1cPtPfCohUZ+QCy9TaZpiz9aT7kcIceqYxtf9jHyKp04Bj6+HFFaplayl8eNpUrItw05QUfxv
UpnKBERE4aH1salOQ9KyeiLd6/Njq35e26+aReliU1+LR9irCuj/cwYzat16j6/lSyA8xHBYD/3A
9hDFdvy07X+v9DAbB5xH2QtLW5oNi5Wtm4KWEPxTPuRoAaSeXEawt0K2ELAml2QEJ3Irj7FfQR+y
NgZWyiq09fRKhwhx+tAHgcg3GaEscq0dGGO97Hl7xcSJ45vmTYVWWMIS4Lwc2+IjoqG9bYA4AjzW
vl26UBMZJSJjQBuAkZWCbv//eMYmQjMvkFhXUqNnNRIBw3Yu6OrNz4an2lYwBtEDJb9MHjiuPsm6
Mso6NvDJJMc7G5LtTuGoUGoADPeKqhiITMpD7dXUyKOBiSUU/X1b7bPwEFGBcfsr6Ty0XozVtdBa
POfmAFgyJHOyB445iKn4u/2VdB5Qr8tZUTVsdIuNKShud5Vdifvc7vaFj9KHAk0THW3Icb2/+JjV
0skr62gzBgcptnN0tBz9NoE8W2G3xxZxBKytd2DLi25lTCF1z4JBvoYSQUXn1RHndG26SsGiGcJC
Km1o67Gh6hWobSMw/eSmDUpgt1uXarRtO47OQ+9RPETxEGP5cfyiSsem+6jmFnG+iaOg87h7wQjL
NWoQuhhln4YCk83af+09BpKkMGeXjUnYQlWzLEXmEZKTMXRj2OqsXi++qF4VoIV0yK/BNgeKpb96
xj4zxtLgWftZ0VLhRwVbC4dW+Qyrqrzfjo4XM+mZCa5AwHh6nmh5u7jaGLuy+HGN8RjW3AOr/Vef
6c0Sz+U1NGOiVqxQTk9mEB3Xo+Uod0agORlyCxUfiWUpXDNUVTW9TydhgdBa7kW6Hy6y3xlfq/77
f9o+HgrZt6Uw6dO6uIqQO5n+oAmjPUtHU/iybedyY+Fs97hrxpTj+NYTRDTUzzlKufImdNXb6AAu
O3/wF7+2oSwfxAfLJWGsl5vlZ6ZZBj/zwroFC2HKBElYsxwQXReixrsC8UPNHdFNvcj/KyIa48wk
iytnJsNWWUdtgXZhi1txdsxwQ01fZsgOyTvrllSbeNW0+KXoOjPHnbNUj0ZRL9kKB5vNkhVe9WXe
p3h2GW3Zy/3wNgmm3JG/smi9PPcfZgNjbSxeK5+2v/PFNHj2S7j7RyyijbKwVwL2AsrYs4o9myuj
Nvhi0XVmhqseolhWjIpl22zeadNJlKmii/2BrR3lwspo5SZI7yyAVcQJ00imDOhzdpyVzisKkDFq
ahbZytgE27t3uV5/WxcPpZ3yqLPGCDFGgx4pEPN+8R0kcR0OCHTnHSO1K6pnezHDnVnkAk2WG9B4
ZTcRIwq6+NswHApqsOzix1J0HZNrIARTFe4wlKtlFSvTixJA+i7vavVhe9eov895vzrinq8LSNLS
JB5CaTiZ3ehtm7h8oz9bA+/XSx/ikQI2BCWx5+ymXh6a8mQiba6rXZb3mlTZ1d9QKhhnRjkvVweA
WDTMHrl1dxDFXYpO3thTQ9gs8P7i6WdGOE/Hny+aocCbiP558NZTdgjdFui21clueyjMU4mN+Fi8
h0ulJne9hTUpLYhhB/mkN4K//bEu5s63FamcS0dpp6xLiG+VVUtum3oDnL+4V5r5VpsH4mXgYrw7
s8XVx52KDn0p48CKBxbvkkALJC+jJdCIr8SjjSx0IA0xxZqsB7xeQXItM736RbmqQZSJ4czoQRH2
27tIrYx9yLMUVrTjkFtsZT8w91nwo79KFqQXHQJBQQYloShKOlcYFElTT5nQo1d2MqEUzvD9oVvu
1Fvjil1qLNf6tr2wixHvzCC3sGpZjbplNb2+3qzDdS1/ysdP2yYulhyWCUlrUdNMzeKr7BS0Bnpt
dXDB1q7+KfdgyvEEx0xc4zO7tLQYfqYwWiwC8ef43CTniY1YKnqvAyM4xbJtWfs2PJbynZY1IKyh
hHlfRyx/MWYBkYiBcYAS+Y82VEXYiWL1o6SSwNarp3ggmrG0PjAoZZJLHmKdGeM+GLR5V6XuGiA7
473RtDa23dn+XpQFLkOBlaSNVCtf3DG8qkzPkv7m1n6+BC5FCSA9zpIG+8V4vqGmDnZbc284r21v
kpWdWg2XqyRrwqdcq8VtVSvIZHknRy2VNS5629k34VLTAtUnI+vg4OYT8OsfDb84zLtJdQ1PCxQM
UmPSrrgtAIWlbuS/Lg69FUnSZIhCW7LJP+EXy5zIS7LOLpSuUy8soswBwwsFFLgA7nlvhlsfOLe1
WQhjCHW8PvkkYM09MF72DmQJWF9gfKs6ZylICstfgxOzq1q6qsiKJPO1EuO5L4daGN1Ye0HKb1FW
DCPh7b9+u/c2uLUltWnqep8xmO9HQ7sT+n1fZbYCtcH465+eq/eWWI45yyHyVOZ9noaDq4SHUtkN
irv994nd4ouJeAQYJpeH2dVq1c9y88aMIKNbzY/bZi40Td6tg68oRCsdl6zOAaqMATfogsox3eoj
05ZNIaxGufiFWwAzh/QhypZu/dIQKqx2WpYCThAtNiOZX3fhY6bahoeJMCg0umUA6OhfLfHNJhc0
ukRWe3PGheff2ayssVV3dqCU60c3FLXQBUHw90vkfDBUSkXuVuzo/4gE8OBuZ0/VofquKmjaj89r
wGCDEGg6FiDPw9sB6+Gb11Lp9NQ7628O+9vaOTcFzZyMa5dRoacqoafaBBO0X75bXnks9sjfmPwb
Jzu6kb5t7/nlc/jT7Oud4+x0JHOiDKupDG4eyuluzVbVsUQTYJZMvIuzQrXBsEdR3l0+MW82udpY
N6eyNDvse9x9lNTPkblvhfvtZVEmuEIkHCHzaWLyww3r21aJg773jbEgavzLZwQVo6RLoLI2Xyuw
s81rzEyLDGCsIG2tfExAvYXXg2/SHchsvBQKEPSQ98WvdWaQLfvMYCThXtFoLets/KCqmnfDVezn
ULH/Fv9T7XVf2HepIyHDkw56Memd2ebKB/T8o7DU4x+PJenXBDxjql3sK9ZyR/iJyCz76xUKx/PM
IBcNVqMXI8RWXGsEZa+vimul0rXURn5elEStfMFdNAOD2KYK6QdoIXJr0xHEI2MEcleRM2dRbgv9
azd19rZPXnKXd1a4BQlNi05HJc+4zcy4P5U3/W7xbR39OIfmIbrgKu+MccGtHXOzl5Zpdo2pdFpt
L2l3TSbaouylCTVjdeFLvbPFxa46HGtRwAvNa9yeb3t3ZCyCd4K33FpXImik9OfSoRgPiG/GA3CK
EN9S6rLZbTHyWVT3q3rsxf9qhAtVdQKWa7kZZ1cpIyfuHlflKp8pSuALXAD6+f7xIJs618EkM5oT
JAnZNW3dRQmmoQsv9vXHzh1OFp5AR0/D3UZyWKu/eYnvqBGHC+9b73+E8j625GUsNQynj9hShvb6
mLtgcN1liW2yEuMLw4vWYKoWdn+uQgbD0AWTRdWyoAXKGW6yXEL/Qp/cUuodbTiOsgh8d7B9+C5E
r3dG2P+fR84SneklxnEwhds6+pRQ3HcXvfFsEVxkngVNLQYLR0ANux2uwfagCD5CNRFDKDNcoEpK
vFeXETxFqB/Ttody+ocYlArbe3XxOJ+thYtTvVIhqwm4xefpqTD83vgUF4dKftq2wgLQ++v7+8/O
BahCrLRI6ME0OwqWoyqHJvxgSpIDFpim3zXp47a1C92Q9+a4GKWUfStCAXF+nQONrhGrgvihtzs3
vxZPIrgGqAqa2EV+VmHUV1w6dNwL5ix1wqa0i2E/VZ+GlJKQIVxb52IUY70ISyuf3QFwTsETc6Jx
QP19rpaS1sUS2hlHB6Lw903Y3EZaRXgc4dZ8K8csJG1JwxIeVwEOr9WO2T62IjVLQC2E/f9ZDAi7
1DALqFK6U7Ezoquh3G/72GtHbcOldS4ImE2SREKBSKZ/1g23/baAYCI5jC+o4RMbd3angPTYApmQ
8Wo6tofEp9IV5XNceBgSsZPEDq5Q6t9MzSnF0lYzpymIhV66i55HU74BIvRttETQwQHQJL1d3eyg
3+pssPBD60CCgvA/0hoXKTSxkqY8Xmaw9i6O+IHJCUZXCTjZuwe6bqJckYsTtTpORZPEM67wN2qc
2kP4NFD6MUTo+2VGobXGRmhFbJ82X9dmYmvm6ERV6y4S7g540ElUg2iWXfZ9Rdd0Fa85Io/vWBtN
S9CiQstKuG5rCIMg0W97/28i7JsJzvmgkKim2bKiiH4w71gLvX9m19cf9AT6M/2pLnSAWUx/s8gl
qnoBNlmqYZHJ3JfQwRMc+VELdL8Oeoqt5rJfvNninDAzF2BkumVyk+FLP32o2n2o7rZ38LIJjB/I
qmqoCg+yW3u8+OZzP7t19iQmuZ3KV0L+ZdvGb/bszQi3Z0Kr63nfW2zPkl1xVziZE1/jkR6XOP1+
2xa1Hm7L1DxMwrALJ7BXDbYZPYDSztH1w7aRy3Ur6sd/d407sOPcKjoQRTMEhdS7xZM9KPyUYPVm
ZAihXR+YyPyyCz2SVnZ7eWiUcemkitNoipTZtfAkigsPoD+prT6qdrPPPQE4ptYBKQdBKf6bYPjv
clUee1f1aBLpEpzkX23VeWd5uc26+DQ93+Wo8WaMS/0DMJ/t1CFjFrrlFXmLAeSWIEi6fCv++f1U
HlcXzi14JWYJcM8DG+S2/O67/si0i4Y91Cx3wrdtf2Hu8GuOflsSW/JZEWCkVTq0koHbBpQqugCY
FJBQpofQ2zbDjtGWGeY8Z2aarFFLja2qLISH/yPtOpbjRpbtFyEC3mzh29BToqgNgqJm4L3H179T
nPvUYBFCzVDrjuhEZWWlz5NLolpDKHv6IB+bHpu+xYlxKsYrkHlK+Y5Lq0tajAxGYy9udh7s+ITM
kC1da/eVP74OL/9LXSoMz40lIZQ6SWNVKboEEiICLnRIANnBNaxJu22v5nJllB7pOy6bAdo12vVS
+G1z3fCpm6RPmsJ6W+SP9i6NUiVygGVh4QT/jTCRd9Lj4AZe70U3WC2OfufBCUzdJ4s4WA0JG7ga
xJL9OiKdhlWnZEaqAZTJYgLkbM4yYDglW3jCFgYbAfh5vu2cxUEa3GbpMcYNvhmMlaQuSwY4tB4K
JUyHA9qvXVR/GG+coSnfdNqKhFh0mtDnsJ2V9FVbMFTL3+ja3f6DY+mRt99XRJQATcJYg0CSULpi
BkcBO4z5g3C3oHyAqZAbZtMAQyzp7C+P4mMaqrCkcEud3OedDPcFI/BIChaZn9rGoboSnvePyWIl
pVe0VkrTQsMpteR7iqAy0U5VwbDbG41G76WRUiZynvVaycFDbJqbGbWQXroSxee6WMyZ+x6rf3Hx
cWEmEVlySGkSJZWaIpmbCcn05rzYspM6iT2ESO2Z0bXkzMDMG1lgLBszte9PSqkWOdARPU8JjM9d
0WPkILLmv1JPB19fJA8AnE52BRRCZ/8OWSel1Ew5hnKcFMhcGoNg9kJopirD22dICQ15m4ljF8oz
rAHqIJbe39RLZ+kSqz+RRYVKPIxli5g9RtTO19isKAGpPZTuxLpjsEtk2NI3qLTVy16A6KzxAxFH
+I9eYAFX9wwQPk/4WRzIcPDiV34FfF1kaLHeW75ZUBkF8i13heVTHmueb9sB03kU/2VREDWZ8om4
UZvLScPXyF75AgBJN72KfrRu5/QYtRgSe19WNnl8oaaQ31dnzxO0e3aRgrADPrSsndXwxWhZoPvk
kz/YvRUR6r0HhRKUsYCnl50JJmbrGdfS9T9rJ3KX/++4hnhzK2rUQ8/ljOeiEWITFaWbJLqbjDeT
wdBhm29sRYR62H0Ro6UwRM6Ax5IJztVShq/AuhfqDXNZ2abqhHsRhy9R4mbtucgYbX2b9uVyBDqB
GHKioI4q+CTwkxkL32N0pYcRsBMAb7svZAxm0RlEjDInXBzDWU2Nymyl+6lmOACso1BvJkvqrk5J
vkjSftbDXWRcG+qTUnzZPwbjTj5kEZdF7XQJWi8VCz8aRXcpo1sOu9v2yWx7GquLIexcvckoa8Q+
EkiXGxqpyPxwaQXAQ6jtN9RTl9VKyjoW+X1FLlHkVkB8i/xulZp9dugHwVZGVurwbbv9jhKgMVCG
MZVjKUJ1EuU7nEowpRPZvTG6XGzKTnjUHDJlXp95mzebK+OgW9gWZjVXhfXf28HfKQg6uzhWbV6l
ak1qNcBeAALCUg/Y8MNyujcAo97ToXREOQ9NY2SoQIie7mlouyAIxAAqcbgvzamaUXIjbgd3lh4S
L2YClWx1fKz1II2RIoe5IhQxwpoOY+89uJneSwDWiD39jPKfxf8P04NVrGUoezr5mKuxEOo8Qo3k
EHhvqxq9zsSGFTM68T6LxwzNQmOkzGUbJUWLh881V0t5K4Q+4y0yNAu9G3QJY0BmzDiNcJM8FjES
MeOVeit8R6vwHTH/E7AI+R8sJ4DxJOlNoWHfcqpMnmTSfRsHnwMiptYyfDgW6ygtk+btkM0KWBe3
X6bqdtYf91m3fQZkGZFpxP4SOmMAJKquBWgZriY4KtpdoB+miZWbIx7gR53yi8bbE1ipLlmfRWMZ
QSM12qOa9M6kh+6oB38N3YAykgC8MkM6Y++q3/LGYehZSdvfOGuXD6B8jXEM9EmXUZZVrwpAHJOY
UHGMu7eVmjZLb21nwPULNUqhLF2rNU0FA5SUZmej7/9tvZWH2cZT8Td3RTYpDqwjMq6R3qDRAYSk
LmakPwu1trQltMUJCMul9rQvLYRROzdJRxQ5IMXqhOSXouagoFlT6DB8exurornItb1Pi7BpjxYV
V/R9FXLFgryxGgdAmUUPWu/kw2EBtHM5HvvusE9u+6H9ujU6vOi5OUkrXUIcP9yo4nmJv+7/P3EF
945D9TfoSj7xKYcbSg76sXAHfzrWZHae4S4yBOFtPm/11vp8Gnq9hruoqYsbt4AfKIqnPKoZ9oN1
OeQzVmSweGnOVQmnUXBNJhdNbiKVp6nNrDwWfS4F4nvKgjFjHY0YgRXNKEFffFRB3Q4KsFIiwaxi
wGFnKSOX+RttoSGVL6m6IdPAMHoGSGWu4hE2v821l171FJ4Hgmp71ZvMls/tU12oUaeqh76Spg5i
Ps1Idqec1RipL2isqvd2jkO/0KG0Uq+kC9ZxoVu9gWPHf+VuyMR1/9xgLAkDryRN9S+2Smx7GRei
VHyk5H2Ti/pbNi6+Jj5yeBRviYesAwDjE+BIxJP7RY1GTmkyNS4nFXZmQsK2uSVwc/JhuZ4snkCx
WY1n3GKiwt9/19t640KUUlOTiM6IRYt1uw6g4fPRDcT/jhb5/lxU3JRk2lI3Bc4lCvFpiCovB8Jz
qbMKj9tO1OUklIaSs4mTxQFZME5QTYm7mmqAWSlOMDLCQBbHyO+rdxwqUl5IMhzuWcX6TP5WKnJz
/04Yb4oGQuECRLGpijK3Nl6n8fco96OElfZicYt6t61QhuFESh4Zl5ly96oIL338IiSssgdLHdFg
KAaP8eJZR55wvOtsgjA4YWI8Bgwm4q5/EY+weEfpiTHt+rmrIQX1DIQLlD1sDiNC6kF8gKooroGJ
4mEQjiESvwmmL7JHKYpqMAxRNSDiy+s/K2DS791pdOcYCx8JSE/5Y19CGAQ/7B9NgnFI8xkiEh10
susM6wM1qzwDiwjQQGzY/H2Z/7B8tCqQWOtFaHlZE78MS9uZpTp9yib/Pw8/AM13IpZwjTXafpRs
cJHnjc2xlS25MZxlwt3NXeQuacFQf/vPQKHrtkvKqVIrQsMX2OwblqLZtqWpNqMp1gLDMG9H6pg7
kAhgPrq0KQU1hB2XDBWEhExCVWcoKsA6C6ccDR8T0ERHtz/DIQAmlwEjx+qM3TzoijiltfQmN6RS
BvFG8wX+VW2+tdgXEP7cl8tNOTFwOoxcqapI+/FKh+bbMW3fGnS49lyyGmC3g5MLAdqDF0sFSwLq
kaQbRkdzSaZDc3KvdQEvhh02QGv+78grsF4rirSB7IIkG/kB5dT2KCU3WXAbZnd/xDXad2/TWEjT
AZ4hUHK8aWwPVVgy0n3b1//rYt6at1dGS+IxeYqxpNEuB0zZxzmy8MCBl88ha+PjtmZa8YsStG6c
sRs2wQ0pJmlQRW7GJDuVyDT3dMVun9rU9yty5PfVwRK5E5uCDK4Fkea3iOIEEdBG0/yZ8GpFhjKX
1RjA+8xxqrR7LaWfGmttKVOwqRi/KRegIoQgUDv1V4JP1nq5hx0vLv8qoGIe3LNSpSzGUYYSo3EJ
n7dIKsxidjK02JZGEQUnlvO3GTeuGEdZRgXjReVIop6872sr6Kv7vIotblJKuwtbU0kSW52kE6C4
7f1H9Rt1i3YEXTR4GY0J7yUjlZSYl/KKlLhE3eKd4QEJFAvNYl5tL7NJ+hB69LFi8CfFZBr3yUSK
cfkA6ughEvcil00kEBNcwRaQFkWZdEBWtLjnfcPujwpDSrc7MC4k6XGSMSxaNPjBTo9HgqTfYjwn
AFR1fojPjZ97sdW/AozCyzxFtCYWrtOWROngtM6LEnZBvnX3rJ6iiGS33vMtEkeBx3HfhtKp5/v9
S93ULmsalNR2GKHnOQ7aeHAndJwCk9u473vslp+c0CojM3CYJEl4Qmc+1iSpaxyiZMHQExL5pFdt
fsF6P1s8aHcolH7JrIohtQwe0vatm9Nx5ApDs5cssQax8fJFsbVmdPb5uJUIwxwCGS7ScV/03hF+
HvkGUwsINcVzM5+XEHDDkWwG3UHsGDXGTc22pkX4uxKLYhiDQRTwDpUblGTOKnAsO1+6fyWNSN33
wlNZBDcvTNAlURYkSUZE/Z5glnKY+yzhhGhNelLbOjMRGdopL7tydhsomIdtaqtUVTeMDHSpio6o
LoG5z+Ate6tfvoEO4ep27tMUHYE2X7Rm13hZ/Ah/qwlZvR+b8rKiQ9mlWq0q4I7BrTPE1IwA3t7k
vljmDKl8A0n78AZWZGiWTmPeRQvkpbGbMxnaRGrYnf/W3OV0M5Xm8JidBZc0rRZPgV+eo3sZaz5F
P74NoPcwMpA4lWx+pn6x5jGlC+Ks0ZqwBY8r+e/aCM06PYvoy9q/yG2Nszo69fylcawKVSZm5M64
Icn33HpFNI7SFgDPOJuFx7UB76Yql1PpdENuX6eLFiao+ffHwTaQfM/c7IC2LHc6QX3bQmZGPgGq
iV2Wp7sZqq9JU67u0EtyELXoRCcl4e6Al4rpOf0c3hKcBoER7u1LLmzG+1fKy1LZ9gocHmlsvSZs
/KFKbXVmOW4sMlTQJeWKOg0SuvaAnXXsmvm2NEpAG4YMhbpJRsQuNF7gNUmgF/RJRRzrJUk76Ilv
DG5SXmsDw7hv6uwLCXpjiZpEQptzEERJ/LvtXlX5KYtUs+lf2+XHvswzDkNPAJU1xmDzAQ8rCbGA
NcVGiDT2gkBy/4wMpbu4uO4xkAVnxdADs0XMHQ938sxyQFlso1TXkGDyS5og1I3hGdFtEp3iYDKV
7se4vO6fh0Q2H5Tk6oIofSSEWSI2KihxHZbKCYkFy8uQge0nuqJBaaO0XxJD1+BjBd8BoO+Ed6mV
mcLfRCFwNgtbe7MfW79Qo6vsQh8aeZKgGvOGLQF4YdWqr1PE29VJRt49a83GhBJ8ZnWlblrPFV1K
EUkxlr9xRgQLnrfYuzJ0nTkGJSoZZVG5aZvwjNfLokfpolnFUEyYoGSSGN/jaTDjwF8WJwlZFosh
IXTFfarGAV0LiMIX/VCUvsRs6iEfuiOC9NIRPZfTRot7osFHhzMLOzhomKvgXTJXwUIKZ3GNqJGV
Y1e1UdaphBg/AyyzQEtjK5lzMFqF+hlbsZIHSlMEvCIpvUZS+33uJ8jM1cbgDKHEEINtW7+iQ+kK
xJEFGrxwP/HfqPJj+gDjX77c/W8nZN0xsTC2Na0iAJoGLjK88fcszJoC4N1xOdpted0r15zw2Oqf
SC4BY+kXCUorobdbHYxI0+ygPInigzA+72u9bYdlRYBSSZnR1Wq+QO3xHub+v1eH3Em/x1/45wLg
h2n+BlMPTOkr41FgaEMG92gc4bHm4rYoEQxy4k9Bi8xED6x4/rp/vm0p/8U/Gj/YKGURPeNIMA05
cHyEyerEL/XM2UvH2ptIbuLj471QorTQmMZGjyQxgrKbcPFFdTDH6LZpOrOqv3yizL4SConyisSZ
l+syxdPNjcGc8+cgvhdSVonpN8bqciCiDlcKopOSvovIKOD0Kh4nAGJyVm3noon5+H+Tb9kWB12V
RF4BCAPdCyQunFQbFfItBFZasEVLRgIkhJ4wyVgv8Dt+ADWQERn9RvovRCmVsXRJ3KR5BpV+0zui
NR8lt/f0WzQBZeboxsjsk/2FamjGD5/J4OkAbvv/81IvO+JTKUwruLZq9hQULzn/kA2sqWWigD7K
5IUG9bi5bFiA+Q+eTt/KF9GpPeVev5m+oqrlsYz+5lDn6jz0+FCltVibnCEiELuXcnHm60Man1Xh
sW8sz1DgieqMzq5tc/zrcPTQUKj0khKlOBzfpiY/POv6z33dwZDItweyegDVwslGkaD2iQWTprYg
c4wiBdTIPhXWMajHHGuFEgcyvJdpKrxIbuxOahj6YtuJvnCKfMLqIEYXisEUQ9Tq9KgLfjO/pvW3
dP5bCRgc+43OuFAiLF1TClJAtmWwiPoVaeDNncEfn2Vsj8H0k80CT2NxjvIrkkBT+KKGALTBQ1g8
T5z/ZzdDKYdJCLksKBGyaeHJKK41heEXsb6f0gBdOneyQXa1DjUQDNTRkQUWQClLhCkFoEXaGHUC
XPEoa600qZ0sT8x0ZBhZxkHotCcKzlU8T7gIrjuGwLJnvfTtJORFV9KOVjLnYzqqOYb3SjPwVAvA
Xw6W8cEytAPGxuUTu2bO4Bxd1ZOmvgYGHd7MnD6E3H2qH5KZocBYJKiXLwZLVQgTHKBJ/jkoV3Va
mlJfMtTLdhQII6MiSaPDa6BEIA+U3lD4YLBLIFeIf2NayK6/YL4CNesB64gEeHi83/NM53hTKC50
6UkIaRYjPukg3fU8PxZD5leCau8/0E0GrkiQT1hpmxpTbCUyUZo9Cc2x0durXs9+Ln3H4iHrKOQ7
VnSSDsgfiarBtOUPWXFbtg9/dg5KkQlZFknChEC9q3neagtN88IF29HkNpy9fVLbQdKKZ5RSq3Il
UhukRZELhsKxSJvacGpd1SQAl7HNmhUl0vXBA1mRo3Rcooda0YTIcMvecC6wnZksbeq8nqGqf3Ms
BdD6AAtF7wJ1LKVJZVTOIG2ks6C9J/gsuaV9WdBR098UHqtOvi15ugHIRaCF8bRrUPLpwuvE2RfU
wVlm0ZTG4D4uF8ZtbVZBdelCh5Jw5CVllCHh6Yt31WH2Mys5o3cSRfnEJVtXDA9w2s7itWQixmd5
x9tifyFOif3Y5oPGc8hWjelRKo8qZ+/LIouJlNjPxjK3DcEr48ZTPntzcm4VBgPJX3wUv8sRKLHg
uqwrpa7BaEb5vETnVARubXxsYoaDxToJJeWTUXFhIMS4ptZdur9SzMv3P/+MWZQaD6tBRhyL+cgA
y1mrSDg3rXKnRYr7R2RoU65m4lIW6C1Ewe15zF/1eTI5ZtmLsGPnVmhz3tZNLPcCBGuKZTTXP2jB
bHLTTZy85Jw7y6xIliHHH0x5qeaZJCPFocdX8vgUJV/3ecY6DmXHYzXmBOQ20YuhaU6K2Z/W0ZbM
5Nof4nirAz94nxzrOOT3lTUatcHIU4Ek7virorvNF0Y7JOPNvEEWr/5f1CtFHGaIABbammNT2AMS
g5WmmHHKSG5ttoWv1NvbPOCKVJ00o8qT8TMFVdYDaS8tLcOaMrt/VR8GR0DhCkuC5Pt9Bm6Hqhet
ShuLLq4AcwQIYBuz7xXALid/ydHZEV2TaS1mYMy6L0o5dFFVDwUxgbUjH9G4cUiP2n2L7pV/dkAm
qckiybpBSlcAxj9KBBm6guMWUx9mLwOkrDjxmZkJIqteT1TozmOm03hoEJqlpkJ2tygB0q24ml9/
BXTCl/AIFHxPfOUje3oBGNGB1XHKIkxlX+VFKrEurkPuRkxcDYuPtdmTmyMvfRWAF74vMow7pNeD
LfGSZMWCLpJpfuiyb0n6c///WSJJp/TaKpYGQUOsqV+px+YhxJYMGWmv/jFn7lBhnYX8vnp0U1ZP
fDniwiRsc+KN1AykL585DXYcaQpCC0mii52LIRs5PyB4wnzn8Z95VvTHHlI3dFlVrs3TrEhRTsrS
YDN0X8MT6zS/ya/aiGHa36zDB/leESCPbcUuzHWMaVnAeoxW/KKZ/VcRqCDqkXcKN7qRAclOwHGW
u8lpb/VTcpfarNe86VygL0sQAC8mAGqO+oBhnvWGfECUFXdKHR3KHJ0aS/q4f2ksMpSrpIyiqGSo
rthFxZ+CJHZCY0JaRbD3yWzsaEOHxOo4lDrMRINrq0FB8jqy0BphEdS80rq/n+7LqxYN/+JteCDt
GWgtcLhb7By7CixW6WFbaC4spRRkF2tSqElgadxJZ6BafONiiaEXGeykVzKIFSpRXUL6znQ/GTBH
HQI66sc+LxnHoNcxYHy2jopO1uxkiEw+ADLOt30C22EV9ougD8tAMws9/qHwXSwHMXSsdEOA0bTT
dEp+yGYJdLmyMDOL1cSyCUOtrwhSNzPPQ6EtBfQgFjWf5bckYmTVVooecSxFwGrczpxd1M/NwokA
BfBvQHM37cqvTxA+7DotEqUtI5y5nnpTAPRQF3pi9zzUs1kHrNHZbcW/okbpL04Xi1QgeabJJQB+
w6l3DQ/r1LDlgdVfui0u/3+ZH6atl6IYKmxjhx9c/F2PT4ro7kvLtshf/p/SIGmcCL0QwbC0Q4gC
m2ANJSYyh081qq44RikQoL6G0UygeGqMQ5ZIAArBdV2zmuZYh6EEMSkDSWhL+FB6FltBN5hpeF1k
rHBruwB1OQxdNcmMOa5aATlA0qOhucXtW9OvXZ3a58maHALi2J6a1DSAx7Z/W9uSp4gqHHANS1bo
dgYx7UPUTxbkhs+LK5xrj7+Fv+aSVQqsqfRNyVuRIr+vbKjMD3UqkI6QWGxcHk3j3VxZ+8fZvK8V
CeoddW1AoOOh0sXsOEY/Ve1+UVkcE/GZH1yBFQ3KEgMDJ2zUCXFD+HWwg6Pkk+03KfCUCSYe67WS
P9sjRr+mitfzhtTT2rI1ObU3Q6M12+LES/4+51iXQ70ndEhzY9rE6BdrqvDYZFhoPTc5/6fMox6U
kg9zECQQt+KszkBziW4Mq3FGETN2ZP6X5Rduy4MKpwnOBmScYt8k9QY2ZIF9glickjjxeTlxB35m
lFi3mfeLDG2CuQ6FCSMjsX/hpfLtMjJC5G0puPw/EcnVyxGGRG3jYoRONZ5y3uL1xYoqK/tc4U65
0KFyGAASQTvQgpRMi84ZUiOoePN1sjiv8fqnmuFT/0b1XKhR+iCSpmloK3ANk/u3MHp+bBG0VcXC
1rzDvnRvlyRXJ6MUQ4ExSyFr4VGQpirSU7D4jU9cmBrRCMeQcpY4UBoiSpQ+CANcVxwNtpoDoagr
GBLHZB4l2SkSCrxO5s0ISNL02HqpRxqap5fGY8Geb0ufoWB5o2BgMyUlfVjczHMxD1eoke/13M6m
+1m0Ddnev6Jtpl2oULIXRJiYTkPYwMj4OQQPXM5wkzdRjrB98tcxKHEjPRBtH0MXEBHQM7O7STBX
HBNcKU84EiCWyjKQP2Cca1sFXchSktc2ShgmwIyw86U3s/5ar4FsVjGKiCzm0RKX9XygEDBOTr9p
ZL9nAWhvAnGumUeJGzbIthNGdpBm6bW7CmNHRV7mphgEjjjVbldiv3Yq3qRcassDE1qJXP1HI3hh
IWWb2qxGBMqTXKen3UiuBOyc6rRgKe9M1r9d/emNUTaqK5UsqwwUsidOuNaLxo245VrTG0Zs+Bud
9OtYdM5MrYeBm8i7Gq3FJQMZmK07YMSL7Ah/Yh2K8YjpFrhsUXpumqHaOcHWlUde+1Iafrnc7z/i
bU/28sjoFFk+F70iGbgqYkGy1/5F8rtTa6ePgZmj0oyQ/pxjQ5fqcI8MyqwDUvqjS9S5lUjAJns9
Uo+tFWEA3cRCF3NCCrmEbxZdFcgiMMgynrdEaZUS22MGoYWwJIdWNbtbTCVZ8sG4Tq0EAeutYs0+
lqCxLAzrPdKbMUsxloqohbbkjwoeBIEbVTwssfdZlpPFVkqzpLnGz3EEuVFEc4q+Rs2xMJ4C1dtn
I4uLlHqRuDSRJrLrAmsoeO5BmwuzM5x9GpuDlSsdJlFqZIyKtg0VjEREB4TZdg30c1PAfkPlvjjN
wElu3cFpD5h5+oG5TpNBnBjJHR0mUUpFLLMSe29BPLiaHVJsIBt/NK9D8gKbHFlSSfi1Q43OO01L
I2BhK/JOxDvIbpcDdmh543MGg9eZkqcd5wPc7cL6VDPW5fnTjrDCZ7qBQgdqKijh5X7Gf99nI8PO
0ZC3gR5oY0ug6BQNa51RmapY2003JVEVDUPQDEkCls97V3ucc61GUQiOIhriFfUol49BznDnN0+x
okHJQtQhHfKWgonrn6l0HykP+1xinIGeIK6Hpu4FA9mkETD16IlwlmCwdIOVxN3OC17OoVO1l1qU
+azJEG1XktW/tCa6LTwVVTvAHpvLS8VEPGadi7yxVRgkjYMoTa2G1FX/RZ3MnPP0nuFIEdZ/eDir
I1FWREpKnuMJxEavqz5ff9HL7w33IDSnNrof1YPaMbr/WEeizEcdLPUckpLSkihY6/ck5oNZaBJD
H2wLnAroCE3ViA//nnHJMiLZLuBUOufI07eK++szAnf5f5prcxKHHdq27UROzCAF2Jtohyqrgk+e
3se7uVCheMUls9zKpI9Zqb9pPeBdROS7a39ovBixnNSxVDYR3z165O5W4tbPfa5GCnyZpLaz0TCN
/LRI524+S3lglolbzr5WXk/Jp+Ji9XJOyuSi8UKvlRKpmOwceLmTPMgHsUeoKjmjn7FSz9sCeCFG
Wd5YCLheIqOquoEsSRH6MuqBbd4xJHDb2V0ditKrCWA140xFJnVwkcDAhoLQEZ8rx/A6j7ONn/vy
+BvNdDkVpWGbvEgyjgC+JIfukLkk4I/czsy+tgfeH59YXfzbLQyX09EI2W0q6epI0nQkgTs8Llhl
hNas9NCfS7Kf+msKn5dnxQ+Mq6PBsoMBK41U6c3jHQ7iHYANHGzqxJJac+xNA83WNWCzbBYINIu3
KqVMpiYWMcwF6xK+oDvEmr9w9+So0wtvonXdYTX1besuA93kmizwEk8JzjwJeY7+EM0eeO1G5kVf
DXnWS9/m5C8aNORRhlUBGW4Pbov7Tzskgd0g1my+waOw2pvZr58YIkrY9FG7/KL5occq5NosjKHN
AHXjJa/6s3DXvKAL14yOoR2yqG3btQs1ylRzPa9WRo9cm2KWXwnkRvdEsJZVezqR7a6aM1mLwz+K
PhbXDs/7R90MIdQLbUpgRjEoolyD6zsoX7r2WgyOWnpKchbi3nZMtKJDWSExKsKmkPDoSRGt9Qa/
cbQjyeqwavEsZlKGKI4UvQkJQpbsEYwfIDwj9GIP07DIUPYnnNKuQb4KD00r4MrpbhUpFgoo3jIW
cE1VGwheh1Du3f3r2k4trvhI2R9lmnWZy9EuSRJlAjiZer0b+QT5iRUWsY5IWR+5qPMZ6wZJ0B76
BTBFRvffdF+Rv9l7a7QO4Y1w5sjanzZcrHp8yHus3fyp8YegYPiPv9GOF2EnJ145Dao8ZllRk/gB
SR2ShoihkmPAFSXXZH73Uy3Il7uic0jFkKpDUCE8H+ZrdfYG46FKnT+TBzp1NE/LgPmnN+NGbAwa
j33lmmCB5Tes4WoW++j8kcpluVLNRFe8Dpj+IzkxDUBnN4ZXu40VMvEyNq2LJiHe0wRZVw1KNw1d
00mdCC0scro51rxV1Kq/z79N4VuRoNSSLOWcaBRg31zfjvxoVmWIRkon1G1VYulA1nEozRT0mVw0
PGgFUvIXvC1L5D+FbKqvzkOrpbao0QlHUny54GXyYlWIMrUkZ4gd6yiUFhKMRNR5MgmaCXC1+xFo
DJ9aFLo+CqV+xrLXg1SDxWhs8Wh8E53W0uGUtmclM0VsYg4sxd4XBsKcD5poxTxKEyVTaWDLOJin
59cA7O34x4wlA9t2cEWDUkFwfZUmrKETGpvMvwPv+FAirRXfsHLK211cvyhpNM5No9adXsuIXivD
5G7IsG7s5JbhlFZ/jWS2rTiaFz2pwIkVzeQ4nkS78+AOM3i66V+svoLybSZOzWWRVFgKPrUm4V6o
G0sO/ADLZfcv760l/fe3h8Xk75V7N6VNpI6QF+AIfRseElu3yW6w+Kpy6nP2tT4LDhnASM7JFX/K
PFaYsf8kAMH4njxcqNAIRBLVAAGlQntNMLA2rm9XyVbMJN+wsl+KoSWaDABQRE75vYHtf+0LOvTs
8Et47tEragHvC1i4rFow6wopnZJge+MyVLCaknE11DdG+KzN34U4MfcvcNu8rE5HKZVSioVogTKB
0/2PeYnv8qsYoLsB3jv/g5WmZ10YpV/ieEJUQ9KhinIvah7PMySf9f+UNuFaTccEEvyaIPe4/rpi
eTP72gpLId8LQ9emsoJ+ELysvLf7oTTzcbb6+FO9XDovaARvVpHfBj9XMlfPedRJcoFQq37kE6/g
bhORkVTZPMmFBF3DHsOp6coOqcq2euX6yGyWQxQ+7EsXiwb1PPVObQVJB41cOHKBFyZnpXP3SZAL
/aCAVsegXmcqTFobaxhG75GCkoLFHITnPjgY81UQPGsxK8NAvniPHPUsw7KsY+CCwJK8aiYZzIjc
JrCM74ODEqWvHEaW7dqMB1bno96nCudFNlqScgN6quCnbztxRZ8FpMy6KepdSgsXRoGAzEmFYX41
fOob3Qp7hsht+n2rs1CPM13ErsdkOs7CvWj1QyAexe6mKFGRFDJrXyxY56HeKUq7iSY0iO7lIjSV
/jYxHrT45x/RoCONoQ5bUaphGIDIeuAbxcH40VVW9YyjbFeQL2yjo42lVw05JGzjPfHYv8iAP+Xg
MLs1diqmlnAkfbHDZOmn2GXZVwYb6eBDrgO1CSsEH6l6msNjJXgxa8HBBglBlSSksXiMqCp08ixT
lCGsai63DfW1Su4myLnKqJFtzcm/o0FJdzACdquZhfxtClaG8Q5GE44RijLGsXRHvCbW2gvWqShR
1wKDx87buEDbJVacN99nLsWqHMYaKhYRSsgHKVDiPBdzW5N+KoFq59VNw9UM8duwqGve0WhpGXDz
Mn4xcrvJHyvtJHSMQ2wohXf/T/mqhZEl2aKCU3NyiPvJCrifU5+ZQf44SCz05A1j8Y4W5a32M593
dRjkdjmhEQKbwTo9tHoeTYo+F96HCkt5b/NO1bDGCxsADPr5TPwy9Wmm5qgyVaaABY6hxsiusCjQ
IrCMilpjqgj7mI7j9CCxVv9umB9w7NcJ6PI1fHt9FOq0sJOiehDkydOW8ThkkceH/a2qqKaaCUew
1PvPqvUdWeqiWk5EA9UyFfakdVaqxR4vRxbcJUZb4oaT/Y4MsfYrN2tO6kRFRRi5xGm8HsUwtrBo
G9OAU2ANrd4wfO3t53rhJbnLFbW6FSJjDKrCNoSvSuSNQWZqvb3PuK26y7sjkY9YEeEqtCYmgC5D
qMv1mOIEYpMdJCbA0JGTDbBIkCzSYAUrLCmhnJRZxyqNgl/QCXnW0f4dX6UHFbAJrMLH9vO9MJBS
42LVq1ndzLktSNhrUXajlWhlZlZq9Zh1wQ0aug5lIjP0E+vWKE2OK6tmLVmgybG5tOtGfxB5W2iZ
IIcsWaRectuVYhkMGCuWv6seGYcVfLmw0nOEeRHgUi6W7KZ2olpV6e6LDEOFKPx7iYmDUanGPCzs
MP6WZ8VJaUXGM9sKoddCSQNzB8XIceEE+ZiPpV8chgOymFeRK9v1WbtCLIhO9/6JlUlnXBxd4q8m
ru4Bf1nYUVxhw7aDrlNLZKcHNmrigipD9xiGrBlIm75nnyDLRhnyCdYlCsDgqVyZIw3i+SNviydW
69nmVf2iJdHZparjpykpe+xeLwY37zJ0X4QMH33bV5IlFWi/mGpU6fGXpm37NpI7yKEX+9Adt8Y1
B7BvE7NuaAgu/iqfhJ+fEMALRbppZuLbQFJa2BitTG7HTjrGAA7ZJ7EtgRcaBqXppylMxb6V0XGZ
Wb3TnQW7iUyMqSQA2UeD/d1iqW7zxbBlRsC4KYQruuRGV+o4GIol7HmorC7+P9K+azlyHdb2i1Ql
KlF6Vehkt+N4bM+LatJWzllffxZ9zp6WaY14r/ezq4wGBQIgwlrKLxqOpwEI9XZe5z+3FVzNohZy
OLdPG11SAuxiu35CvKbPnFG3nL4Mn4syzJB5Yl1vW6BIMc7lF1lZxiYz+9A8dvMpzEO7FQGBiWyR
X7M0u2gOh1rG6f2c76Kv+gvdhbktOUbraLfRF9WLT+rrtl5rYxm4z3/s3+L8/UyqOAR/XP7Whc4O
82GUsYQxO/FV6eSO1AvS69XQuRDHuQ9fwmqE3MH7qtrPaEztSruh0yEyTxUe4oV+JN1xW8F1H/Kv
fh8q1HqBOTtpqnLXlF+jCrPA5dN/E8Al9E01Kr0aIaGPZPJPZo43YNVwt0VsG9+HqjNmqiR0ZDMc
WsCM27Az7deITeJtKQLz+1Bd1hq/h9fHs1Hbqzv6E5Ox9zIoJ20T+69OB7imoXFkKrhYq3nAH4Og
/JqtGWhq3Ggdezlmj75ktg5C50OodvemhHVmgYrr0etiDZzfaJNYVodygN8wyxOATXZ6YZw72v7y
K72yg8H0SjK5eVLvyjm5rstaYI0Cx0x5eNNCL/CSMIfMHWp78oYbzJgYWGuOMD/DuPQSMC68rXmK
Huiia8DlkrI/Rb0yw4Sq4nEyn9RPgN8s3Ajoet47fsCUtaMZjtjGMGPbrFU7yG6C+Kup1LaSXxe6
kNFBwT/kKpPvBHKORGnTzMhokbvyPePlqRg/4C+2PWYeyr2IO1xwAd8abouwFowK+FgznF5d589q
mQ92TdpnPD28bfvcDmv0bTBjIaeb28yiKXve6uV1Mha1HUy5N2ggHSk1sGP7ohFHwe17iw4LgWTq
9LSs4bxIV9qRrtu6jDmgERwVVLTetTZ9v/xib62ZhSxahoVCwgkwD7oNhsry2N00Tv9cXsm3mBb2
ojPjZMUMrGccckdU2RM5t7e/L6QbOUDcigFPbPUWmPuY7qr2qWxToO64g5t7sYf5vEnkUQVG+vZ6
XQjVa0tNNB9C62ynhk9UAoM6SFqns6lmbqiBTeZnmu4nvOd8EaeM4MK/OaKFaBrIajkS1H6k6Vfl
fy+0TxV7Lo6b8B6lbCuspeKRM8v0V5CWj8WYCp5q7A5v3PG3SvFCh2m09GCUe8TuMvJov0+sFGWs
yskx61h9I/EzFpW3L+Bf/DMFmZJp6QbIl9/7scbAjEgyAkZgelvJ0jB+ErrlQTrbPjaUS+efgwg5
af1DXSRy50jmMaiqAmUSo/wdFckDCdov20qtX/I/EvidiTGfTQM7SrBC6VWbj7maOVP82gCbbFvO
uve6yOEeHemoJUWawJkUhbHXfWnXKOmxabQdqQDhVY2iWLp+uy7y2MkuzKPw264nAR45jaf8o3jx
TrXc/oQHDnrwEmoJz9vqiY6Ryx2aOh600mwzt0rNnW9h9ByoeBYQw+n9tqC/5OQXxTgjlOU4VCk4
oZCIFTeo3+98V3Onn2zEMHCpwDoE9qdx9lcDFjqY0ORzi+Q5HtEYbX8J1GEVlQ/XGJCcJsV8labx
UU2uTKnWpBDVzV63NSn/GfnTcJfHfeFabZ64WdSTq6n1Uy8oEs2mUSv4cqsq6lTVLRMtZsIPZw/R
DAktSiNTu6uVW78TOdv1L7aQwD0CML1QRWi/wTaArlseFQ8ICpivZZucyrOoLLI2xEDAZ/pHH3Yx
FoYPug7A4xjImftdewSTy5OF3PHUe6rXnnOnAg/ip6okC4nc1c59Te2rApVj+eSfwju2vvZTZox9
bLAn9PTB/lQ5ayGRfdOFjk1N5rYDGq4rgwE8oqYTa+W1EdWCjGu1xrqwTU6MRJJcawY8uWX0TqXK
DvXrzvghzzu9+d5bopL4qgtZSONcSDohS04mGCI2dOxQlW2CAcB6vK+UWvDOZv9p685xLqQxqdVI
ZYle2fhsKbWrR06m/lchnOuYKYk6eUTtzPSvE8srpetG+Y96cO8KXe5jRZFwsdpEuteC+YboxTnt
ZYEY9ku3jot7TaTS1JKY1NhMLvZG1ziYBP3St7f+IHq3CCyAH/ofiYTu0YDCVQj8Y7VwyuYu0VMn
1wRrZeuJzMXUeHBVGiuhOlNUGXWb2i2b2sWdfehjRyuxKCy7DLsLm8nRXuDsV4PyQi7nm2he+UPD
crbGq8GO3aAfUzjml/AmPMT3okaMwMp5QmQNxQojq/rM9afCm/W5AQGE7GUledzWSiSH8xKl3shR
y+TQ6crvv+TVzdy9botYzXWxGQ/WVU0FsThn6GnTV82IF7rbz8SZosHx69zOh29G8zIZod34p1i0
lrGu1R+RFtcJkfWBVkGJ12ZBx2M9aMdAUU9BQgUmIRLDxUZdlnS5IEgL6Vzd0HxyJml8IVkvSN1F
YjjDi9t6lBO/QV+n2DfIzphbGn9sf6T1ROJyYur7oKQEs+pnBHUAXTp32feAiNyDSABnaKBBqnJt
xKtNM1/i4k4RQcyL/j87xEVUDcy4ysL6rb89Xfd+cieFovmdtRlZZCeXQ+JCT5UWQRmENHP1mWaS
48tDeswbuSpsK+664ywZ1wUZDUy/A/95R8vKfFYVXznoAyDp7Q6PSlA7+uox7GP9BMiKp9H3gQc5
WrHlgvOoUPYETxhiN3Q/SOSw/YXX/fMlteIOyKea1oPEAgMA9FhPV1jzAJ/7ffTfM0bulAzQfoC6
t8nAEDrv0HnaBeduN4NlFQVQVzSnLdKKC9Q0qVNqxJicmefqLBWtNyXoK4wAli0NQaq4amHYxrN0
asmWztcd8iFSIiohU1Sqq2Z6qUvJ3v5Cq45yIYDTZUwMdJh6vCb+3b0adhqa76IVr1V3shDD+eOp
VjMlYIaghOkh16ktWfJulCdvWxvRcXGJR+/rcQF24wwrxucgTOygft4WINCDTzi6viR+mbBOYLs3
EzfsnoQjTSIRnIPH/oRVzTBnN1BOfnkNBBibJKJEkH3Wjxnaxatwn72yWlr5FE49AQYiauZKd18F
PywsT2ghEZjY+nW5yOK+fU4rGmQNkmcfDVNUeu3aeozHgzr8x5DFffxS96eKNDBlpY2ctgRwPIpM
w27bALaVwdThe5cfA20vnyV8nQSA9H188OOfOXmNcZLbclYt+Y/bx/zmezm62vUpijHoADRHdXyw
VEEOJtKDi+8jxpWypsBLQFXjc6kHO7WNj3r/LatFvZK1/ZlFBDP5NQsN26oB+BWYrYG0qoudNunc
QvVDW2/6F13P0Sqi5mEujS8zUvntcxTET5DWvz/IQo2NUqnxFsF00b7ywt5WUbDOTvFOu2PlLdXp
T7NDvHrPOkYYgt1v/4DtmwZe+ffypSzSaB7DKht18gqp+jbpjauNMnWyAqtRsv9zW57IcNiHX+Qk
qtJk6hSyNFRFbWHALCTNjtsi/lIx+fdGmzLnPcYA/ftJN9mYGCMka+xotMEQ68Q3KgCEm2cRKpTI
WDkPMli5FncjXkHT8C0ddmMbYfbSLfzPBNtLkYSfZSJ9UauA7MzdcqptOR6dahJ8nHVF/uRDOpfx
jhVJZqlB+zxLGts3rrQAyH/Vjf8JGJRlSUvnjN4iVqooE0qeCb0b1XOQOoDaF7j1tb3md0I4y+4G
FX2XBMMHVqT+xitkl6sjQETKfWXIbpI3+0iPd5ll7rOmO0ldIbDC9Yt1OUvO0Mc5Bj0XxUOIPfHq
8FprZXu2nnOD2KFoT2T9Ul1kcQavdbEBLA84kWKkHgrVOyzVutuXSqQOZ+OhZkmhkfSxW5WzHRov
1nBdgEYD8z6JLgC7XM0wFnbOBUrs96FuQvTMzWhvF/4/jVzbRBlE9sFCyIcc45Lz8TtCU2BIYdIw
qpPd5IFezvOB1AiGDm0nH9K9/mv7/NbNcSGOu1s9HgBWOiH363eMlDvdla0tHyeks/IhEK0urh7h
Qhh3wbpkVGQlQV6eqEid46++BsghDE4JdGJfYusIuSvWl72Plh10al1zj9AVHBg2XXDO2Q4h9uAx
W9QcjUOC9Vc7fBItgq53eRdaclcszsCfURp4oAdfgwfZI3Z1tgJMUDFyhui1Cm3JFT3ZVz0kgGZU
TA8CH//DOB+qM8HcIp2yYvlWkbpTkMV3tRI/T6HIQNe/4UUUp12kmDNtWJfBoke13vfB2Yh22x9w
1W8stOH8Rm/kNKF6mrlR/o8sf6XDYfv/rw9sLwRwXkNV0rzJCuRW/Q5Anr2DSiigC1MKLBITPVYJ
dWq3OyRUdLfXDfNydpwLmeKmM6MYDrF1ZecNHTK3jVdDtX9iLH2fPjCYnvbVZyDU2GsXSBd8OL7S
ZkpznsSsV27gQUG7u7T4XYpW2gR2aPH5t6y0MybqkOKYe23aq0g5cuu6F7WrRaowH7rI1uQ8Sro8
JmyydEes1zw5ZvXjto2IRHB+cczyEICT6Mk05ddefvDL+8r/8t9EcN5wnIYUq9MsxzWu4vmHZh4L
8rQtQnCTLKbl4qDaIskjHbYOfoIfZv3SGyJXy47ho6v9Y9EW5w3yLspbOcMmmRQgqWUj9A0IKlz6
jc3O199Q4RG9DP7iXi8iee/QEq0KaohUgeC6p7thBOQfoygyJdSuCKZo0AkUje6sGzY1DEoBooX1
4PcHmZG6yzu2bdFiRHTSn8P2exl8mVrB6PL697qI4b5XhzEMM4+hm0KCEyYXdvEsIicQieC+WGmY
fRIWuKL9pOxNq3JJme23rW797ly04L7QoI4tuCQQIqr0MYnuta6y21RwUiIZnAu3xjwD8ibazyC4
z4tjiB2KQrBCwX7mR9u+qMF567EGoYdRsTCkfWnDnTHfq/MxyJ9UXdQnW79FfyQZXHkkya2irGYo
M/5MblS3Oc+HLndm3e49HQsA8e9UtJW3HokuEnlHjcnddOo7FErS9NRjlpDE1g0+2suUTddKmTzW
Sn8eg14UeQX3iN889f1eBSQs6y0w0Cqn+2377vRKgKLNIB2k2DYeiOB0BZbCk/8WudJ0iolgQVJo
Bswq6S5tRTknM7cNW+FZxgjAyLsGqy9upUh73eickACEXMfGVPC9bjSM6PSCcC64xwbnKsioZLUV
Qq0xAGIMiBi6NDl+4h5jVkVWKVE0g2/fRgWtsl5nI0DFTZJeDf53ScRrvj6QuZDBhXLaNElispZj
45HdePuNzUWC78sG8weDg0tv1P0I3OzwXoyCs3qCC9FciLfyWht0gkEIXblOrbtRNMcn+v/s74vg
a/hDS6yCNerSJxlTg0YggqxYT2QXKnBGQJVsCFo2uC6FtnWt3+ZvUz+DBPRW278drlsAfxdCNO7V
G7WQyoUQf6axSjo01xrzMYl/qu21UQlCiFAzLoY0Q2MRkqCwGROwKI/Xmlfsyx/gkNRs+UVzDXu4
rvfjp9ziQjMuqpR0lLSMIOuTT/8iP4SH+jMQwgQQuH8uFhdZzFiTDICmwTLy8zhOdpzdjET0UBOY
Hw+VELSpHM45ThA43NepPj6QVtSfEongokhSa9GoqxjqzIlla2S+m0rtddsHrSExLM+K3+euw34M
uglLT9PJPDXfgvv20FJbvrXuYwxzNFfWQXelY+FZrughv27mGtoJBnA/gZTw/v5OmZZkmo5qhZn/
UKKbJLsNtG8C7Zh7+xA36EUGd4L6bGETia10sQ6svmv2kjOVwEZ/q/Y4yY//KI7ztmnea4Y84YM1
3v8Wl9of2pdhJ7u1Ez3WIgtcLy4ttOM8rOyHNJIqeFiGoqHvqj2h9nA3AcZRPsy6s62c6HPx7nb2
zZSaKHcb09kIdop0X4+C9EUkgv194dHTYaxJHyE9t2pl15vRwe8x7UsDQaVx/VpdjILzryWpw8hn
Xijs9zK5ygzBevVf7tRFAOdcaWN1ddXA6uT95Iyu4cQ7yTNfq9ieJ3CIMvYjbEBkNjBu05fsefs7
raaeC6PgfKwlV6hiSTAKlgKCt+zIQByVg+idyHTYulmcj5WSxsRLEaae9MEREwBOGINtwZQec2U8
Dun4CSps+Kk/Z8qv5/gAZVCyAMlSoRrHMu+u204EH7WaPFNqUcCqykTlp6TxjieqxSY3tamObNnQ
Y1s2q2PUVw6wywTXad0I/wijnGdK0gG7KhRNF0vBskPv70ZN329bgkgE5430MCiUfkSpGwWQ1Ljv
JsED7i9JxEUHzv+0pql0EzjLXPPJPLNFcRCgY/Sw9rLj6MmubE8H/c7wtrV6Wzr5aHkXqZwjsppx
7toUPQlCbHa9iBt5yQOQT5pzf5U4WmfPp9FDBbzcG4JXsehEOQfVm6qB0SY4KCM5hCrIPYBHsa3d
6kPnYoOU801GocxqOKJ0WmkloCDOmfKc+fu++Il9rSR52Ra27m8vJ8n5qWDow8AMcJKUEsfPuqNB
1Ksm+NRk5UInziOVfi2VbQOdGvNFpZ1TWrGTW7HALkTfhnNIsh7ERiTB6Q5FfD2PiTuPRHChRAb/
gXNDVfKxwZauS3OboXQch328qw9A+LlVXkegVmG7UwjAKVDsQ/MhrYvALHDLavVO9s+FiMJb9P85
N5EBlDHRWzwRFaW/GSvtYMSil67As5qcowi0Rp4xbYMkM1dudbU9NHpyXRTtFSG9yCmJ1GF/XyQR
pJ7ncC4RmMKj6WDEds/Yf8rnYq8c0QM4FI8ipyC4RSbnFEbajXqGlofrW9gZbe4ZAFMYf2aM6HKH
TM4vDB2a8lGN2FQXr02k2ln/0n2qP7+QwbmDyS/BC8jcAVF1V+mP6PDYQfq5tP+P0+GHoH11IMqc
wtyy6SmPvyjVfdCJsDFEn4TzBWNQaDXK2LmbIuNvd7Ppyo0gFLDD2IhCfLun7qs5rNkifSkThxSV
3ee/fP0YD981Q/DtBTGB7/r0YGnPtRZRZ+y6Q24151aXnDiv7sps+Fam5KmIlcN2ZFjvAlxsgYfM
1kmltrrWgL4XrTQG0R3H2FDDzrCLya8EbFbds/awLVPgJHg8k16XzWDA+gweGJI9+uVulvMD9lt3
U0B/b4sS2IfF+Yi2T4paYmMNinmngjaJDAelnwShfH0gydTAt4xutSmbvBS5yNowgYmwx2d/VK8k
R/peucUbgDB5FY20rTq+hTju+vrYBMqmEQGQWN8Kqz6BC+ozpd6FBC6Qp0YsV7KEteaBZo5u7Uqa
umo+C85t9eMspHCXtw4VtclybP1P7XWsHQf/lJn3299/fXPmIoO/vSPwTs3EhDvNCxvw2QAFCgDy
xThO9H13zI4EdNyRW4hW8dlP/+A0FmK5pF+v9c7y8xkm3mQeoNps0LPP0WADdtMxytsufCp7d1tV
wWnyF3k0IxALpKiFRWBRinz9esx9D1P4gim11cuLfN9UwR+LBWqumAPcxqbVc9j6MH9vYBJ6fFQK
yw59gZNYN/KLHO4EKx3DBcDdRAVxbu+sHov2lgjfSCRCeZ9AoIZDSGbhHvnh76F56UORFaw718Vh
cemQYimNZiZIUaSDdZtr8K6R115pdN+54QFr6egWuSIOCZFW7O+LtEitUyXSQmSRMunsFjhzWSzK
wNdN7fJt2N8XIpQW+CMmg5XLEmtfVuGpM2qvCeLdtkWvhsPF6XGpUB13U4D5Abw6Jwx2DsXBIicf
mydYdHKV5lRnn3NIF714x+r78zh1bFbBfIyNf7SsAaCLoFIpOjvOtcbFMMTgW0I9Xg+dYviSYng1
F7IjM9P96H8umnCuFRshlEgRvlAEVnt9x7CXf8bfGQia5IrGY1cTpMtn4l0sds6GcRrhYhu1dKZp
thN6PSuFrZmT7fvutk0Ijo9PkQJgSKBUjuKkNYTOPFz789cBkEb/TQjnGEoJlfK3rZTaBDE24n7h
5MQP91KgBAJRgtvK50JRVIdYIsXhdfOTqcb3ei0i8fxLCPxjC3wOhPyYAkkLVs3YzGZQHJgnpA4/
wlvJUbHCvwPB9KEGefrz9iGKNOOcRAD85VZSIbYzULKZM+UB85iC2prIGjgPMQCOv5pqBKOcHrA5
ECqnyRQ4IeHxcU7BmtSoD2NkKfSxvpa9fJc5ceO0rW15w47hiCjP/Tl+ikTBQ6Qb5ygqgLzQXMLz
iYaeRL/MuWeK0CLeVmo33ASP/4jpwKLuVejGuKHG3jYcUHHeKU/pLgGPwrSbjqh42KyIrZ/MXeTS
u/xJxO63bSc63x0i5pSGFWul1JErF2dNNLq1Dufwxz/p/C5LUleT2jABGAMBw13okB+mC2SKfe6F
30SdPGZxfz9RnecUUYoAEzU6hpt189b0b3qN2moNAEpNtK6/7XV1fq1l7knVlj0EhdrPGADDQP2z
m+abNLb7zheNPIqEsW+4CPioGiW1XOEIm1L1VNIfs6xHHRFT1RKO0xdtOG6bvs4vraRhWg0AIUPL
ofwV6LIn61/7UISyv15eXtgF5zzy1EjD8H97eGSnXqe70cbW9G+GrW6dWoCzWNcYx3NFLCJvg+db
JsI5lNwMDcCdvfljsmvszEOF5ysCwJk9vK0nDR350dFP9U2Le0ePwaOIT3rVRsGIDOpYXQcBKBfe
rGEsxjACbt5stTYN9+i7jUlop6aoQsfS2w+aLgRxmjJ+7lxPkWA3XqnYFH3L3u5e51N11J0Yizqf
Gi5cyONcZkj8MbYq2I0Sdbe6nztZhMhNh3tDBEKzvlW2EMUlWL3UWaFqIQ8ZHNnBs/Ix2E871ZOv
RA5l9S5cBPHTB2NDBqtnIw5q/iqVbtMMdisaHlp1wQsZ3FsrNvtCLdmTwZi8HI1KUeF5PYYuBHAW
l1TdlGUtnBXIl7EcoaNIW/6gDoBrC7u2a2c4DPflXuRGVr0WtpZh5YqlEj4xtWhk+cWAcpqqMjjx
LHks/e5mrAfFqXp9T4U42OvneBHIqTmBVU/rAfXggob3XCr9oZVT9xNZ1UInZi4LT1wkQxIR5val
tLcbDEMJX12iU+MurarFmlKpqHIHQ+CZzYmCNd0MgF14VTWSIH/bPjCFD80BamnVOGGKsSRY4Uuw
Me//3j6v9U7OnwNT+DhZj4qatOx1orcAgaO75BSCWQzbgp0ru+pJddJT7oieRCK92N8XX0mB5x3j
FBNrKrkxtIdE9Mb/i/v519IUPkJit3igXY/kMG7iO4AQHSnob8w6xuBBXNrgEv6Sm2lkW2N2rYYi
Csl1l3QRzgXOZlQTZSZojhEJ8SN/MQC8qKaiVRzRGXJ2aFRW0JQjm+pXTr15L6ei4Y316HRRg4sW
VRLOocawG/2nyakxbx+69UF5BF4yaoLBrjpsW6Lo1LiI4YdTU4UG9PFlgLmTsrruGgXVmclv99uS
2A//GHb/KMZPUHRRZKhTgpDRJtiaqm9JU9qor5b5TdiQw1Qet8WtpxMXcXz0aMBOk5oQlxPwXPQ/
TO1ZVkO794XEzoIv9pbpL64ViU3f1ELkE2zdqL2bD2XsZMcKmJ8B8gn6WogWjQQ2+Fb4XwiMG0Jb
nSGs0Pxclne5iD9mvXNw8U5vBcSFgEm2NKPo0C9tXel2dqFZiyQ0tUHkETDE+r2QHVtghm/+ciER
yToxSlZUS4J7isrJnJ6s+FNv14VanIcofQmdLIL3glI/9UQF4FFu99Y/23YnPDzOQ5RRVc0lY51I
/ul39TEDJlYn2fLj6Eh75YCXl8itrz8lF3pxLmOIJLQrBkjU/MG10uCqnPLrPqrs2pf2RTUEdl0a
Nx1Nd0CycmjS3Uj68HVbbdEH5PxImgZhE8awSakEv7hyRaZvgy7I3Nft3tQtgocl8id2EZdGUoyB
Vpu4aFYmP0Vxd+o/U7oxZBSlLBTZ0aBSuaM0I6ww+GY9ApbjZpIORfjQCm8X8zycI3wngzsqoO9P
RRXLvTucQEviVfvgTO8D7CSCa1OQyax8laUojWuL+HVPtDJloirTDf32ypSVOx8LkNsfn/3iDY00
zteahhahsotYX5EuemojGruTUlqeP4eSMyqTkdjGYHXHhlR3OfjKBAOVIi25BLcuotTsdRD6UX8H
HiVtvNGFlKUrTv7dSXK2N3RT0hPGV954/r5xmjNQFWc0TN74f/a+p30i0XgnkEvWiKlqhjngTJPy
JuzuJio4tDWv8U4AO9XFbcp9f9K1LBhd84ytDHgpzVX3xAmwnpo7osf9ytWFMJDSybKlUI0v6eVh
JwczUDABTn1dlkd1FvQvtv//hwJX1KG6hHGEwW3zL+PwREUMDGuzzgsFPhS21Kxpq2aKR/i36kjq
4Tj21kOStPdzWHqJYdx1FcJkBY7nyDiYeiz4WiL9OGuIiSUlhQaSV79BPXIE/KpwS435go+X+N9P
9KG8pbYUlGqIFm6EaVBUsO1QsUKn7K1dqgIkjZiPU91gobnRbX/0vW0PsrYo9O58udic6WB67FR4
qugfYz+7xC7Oxv3oMvfo/2ptfXKse9mNvbACybPoSb4Ws99J52J2bJWTXAUmGNr3bHPbANI/Rufd
2VF2uYf1g2eBtuse63LWXJiBHYFwPAGnbnPqMKrf3lVO4US/DXd0Jjf5WYL9WDQwLRLJRZ3IxANd
Gebelev4OJnkHKeA7JwzQSNeIIbP8rUujYtpwHcko+qmHbheJAXjqsb//yjI8oO9XdeF8wKYauRL
Obyj0X8P9X2kfDXmh+2PtNaGeCeDCyvR3JBkyCCDVejJdZLaxWHCMBImg54jbDcC9+Gh9KT9ZNpF
ZPs/Fbs9B+4nqof4FRZ2OWXD0E1+EdCq2z6MdGUAyP4IUpaTHFeeFpr2BHSGbYX/cgv+iKLcLaja
ICZJog3uVDrjbnZDJxntaJ8VAGFWHXJOdqKwsJ44XCRy9wDkJ9FIw2gEFW+Pp257KK7Zaox+3NZs
3SgvYjjblwzGeGQRPMjyxg5GzweUUU4FJvmXgPpHCj+Dotd+NM45Yly78/dYJT6pspPWAJ0gDgg2
Dkl++E9a8YO5USelPqlVfC50t2n6O85OUiS4ziKbMLlLUMu0KlINl8B/Gjzidnv/NXOkJ+JIJywV
uSLPKPhS/KSuRMDuNfQV2HEVzVb7m6zSbXn8vX1wa72O5Z3iJ+M6PG4prYvB7dBgnLwMUOrUeSPs
MBwfGLLY0CrR56gNx/QaTA8wDDQhYObaGM67X8HOYuHDGq01h1KFR55T/Az/VN7GbgKynhd6ZvdN
sZPHQtQ3Flw4fo63MpO5mnSrx4WDC9tH4L42dokQ321tBemdbpwrUYpZruYIyUTjAfQcuDzZXjtW
qGW1b+xwii1fMRSHfC/qY4kMiPMohRaO6ArG1O0LsCEG8QmPj32UizDd1/Oxy13nPArJBn+ei5C6
XZp58dg5XT6721Yq0ITvE8RhkGjFCHdSxc8GsgOsA1Hhwv560vdHD35wBbMPRlrOBjrQ++qm2yf7
EW2w2in3oobRWsV7aRH8IGA/Tuk8Sjlo3l2spKU2cJOc5EyfgqdhVx0VjPQSwCEIzlBg7vwcSxxV
SqWH5QD12qN6sDy8cLxWqJzoU3HZuaY3lmExz19Iz+r0o65uWpEjFhgcD/US9aquyjXen7S+z+W9
lIgcvcgSuAS804M6bXOE4vSYPbBQbDw2sATw833Ztuv1OAnmZlmRNVlTFM43VOo8FUUAH9/uGGg8
W0807/Kr6ph701Uj0Gv13C7CVO7dTuUWjGEK3m2FegLmBZ0E2oj+P/v7wom3YehTc8yQiEoJOAZ7
N0ifBOe1+mUWKjDrW4gAI0ET6+X/5aHBIbtP9ulX7NheiSZP1/o3BuPU/r8vo3I2YChpjeOSWHRg
16U9ZNfNEV0pVz1u67R6YRaCOBPIfENpqAQvDchHavcqUPUTWia2PFSfmJ58pxMXEKhZkr7SaA8e
GP+qkZUbqQieWhIK+jarnmahERcQwBEwFUSGUQMwdpfv2gODjP5/eKkKjIGv6IWaHiskgb3lEf0R
TN+lkLi5XqOhghlepXOSVP/SZ9lBykSjPeuWbhgqcHc1Rec9kDoP2D2bcZBF+7WZ70DpY28bxXrS
YF0k8OZnhVggyHGH6tQpwPBnm6mNadT7sbXRGR12zHWbbL0cM8oHUQ1gzSQJBg6papmmbPEkvZ05
gpcOJRY3ksanXtZu+qndxzQVWD6zbL7KshTD+YtaR0syjZEYJRWw6fKXWgOAYfArC37E2uP2ea59
sKUozm/QGM3Q2sJtjuqv0/BMY4FrFZ0Y97naWEYabSKia1PgDsNZzl5N/fd/04FzFHKbV4E+wCSS
/ErVz1YqeEOJzojzDmmW5JOv6D1AdIsnZdIPcx+8bKsgOibOMyTEQOUwL1Fn9a9zctcngZ1GAjVW
3xKLb82/PUlLEeRa9vZ825dqgPRZgPOTkZyPHuLqQRQrBAfHPz7j3vBNWSpGzEdmthI8dPLP7WNb
TRiXKnEvz7H0i7GbUPLU7uM7oMTsIw9bPzfSGS/PM+PJk1zRhPVqarKUyWULWOpAP1waAXW3HzzM
45wYNZ/2pThWO/mHCE1R4Ar4V2gRJiaRS7xC1eplNn/Q8VcxPGoWttsagScQmCC/IqqaZR9aujy4
4XRjlLsgfCr6u+3PtW4P4F7TLVXH5DZ/cj44RU0lGtysnyKnT01P98G9vC1kbWLLIPJFCvsVi1RI
pSMpEoza41k5eMND5QDlWHKCwVH3DNlTsTN0+FEk/i2yjPUTvAhmf18IBm1xYFQJmiUpzN0q7ub8
lNQi6q612c936nEeNTeTNqzUHjXaezRqswf2cC7OJvAW5V141WM4SHG1A+DYne1zZf/3Y1C6aMd5
WRPYx2Mywj60/HcZnxr1SvGfEk0Q+v5yuy5iOGerAFOKVuzrDScTjc/5kDilR/cqOk6odwt0Wv1i
gGAyMWFn4eXJuY+e9HVrVLjK0jjaYX/SSt1ORFRUa0D6BgN6+lcKZ/aqEgVBNuKB2brkRfrZHkNH
vQJNsFtdM8zK5hoxC4Sz7ZPv1aiziFzI6odbiOfuQx9rBlDnURzOQfZGLKztAF4NE6z5920DYTHq
g4Es5HDmL2OklBRz/L/v6GZvHpMjY4oUPdZEYjj7D8DXGM6jj2pER+2k+tbVsV12N3E52fWQOTS/
MkTLzSIz4Uy/IrQaKh02KZP7brxPZARoQZ606hoXh8eZPc3UqB4TjGb06tfMvI0qwX62SAUuwZDi
NCRhiByml7N7LZy/WGqf234ne9tGIDA2viClh6ZaFjXLxRoVqwOPeNrbRXsYI8Fqu+C8+JpUGfZD
rDZDjxG7Pa0fZel1Ww/BefGVqEaTlNys0A2womtCT3L4IBW7bRHrru5/SLuu5caRZPtFiIApuFdY
kiIp3+4F0erugfceX39PafaKUAnD2tVE9FtHMFWFrPR5zuWbs4UnI89ARmsgzG+c4J68mrp4L3qq
LVoC19RtFulXVojdpaqbeE4aLUXr9kuEGAn557CDE26s+GlBzjTe8OZKtuPN1fnoHa/8oToPKmis
ELsILTqmtCdGO2LTLhKtWrER0mQWH/Np+8PB1gICXSGEHc5JM900xBSXSorfqmH1YWGln2qCSRj8
+Y8QwpjUDPhpqooBbUc7oeuHhgd1wDLow1GR3xWnT6WdK3HMRTYZ8Du6HMZBnA0nJIVvmqJF1Iqj
kJyrI4xlBeRYr2FJdXSy4pYo37GlYzXcJGTbfF+ujrGlkWZqRTMj02l+LcD5bP1hp9zoXkb7Grbx
GN+pGHJq/By8YNw3wDsgY2TnGAgoagDZrfijmh+k7FFAw/ZTr/pyQMbSBi2AMfMK3RNK8TKhP5o9
KmcdTJeyVXE7GdvB7kU1WOaVIgBRX08rV39vSLZ25GH8HbHFYKdPtSc49U5weB1Zzj2qzChXFSVj
0/eIKLo2eZjVrrAmEJSC9Zgz0PIPFuTtLlUmPsM1Jn0TInLKZ6tHrqUBX8qCjzedX81fzbnx44Eb
525mXKsbZaK1yDTquFfhWfTxsQpBetT9DovvYnhuDcPh6Ar9rY8hky6riqHqMubq3ltIzLNm8hii
nqT9kFHJOvT+8JJ9JVb4RLzxMTnwQsFNrwlyF8M0FEmSdMaQTKbRDqBEG5xquomQuIafSfBWv89Y
EAV09gKwDwanJzfFcjsSTgF1c8JKWglgrIe5ACoumyBA7DEALPeGlWYYFBdTZzbyWyWMvlbjeNZk
4aEgMuYLeRWN7exr9QcwJmQI9BK1T0Sfsr944Q1Ir33VxfxDjNU72gJO7jN/9n9f15NNm7kSypgU
kuiBog0T3tvkKXpixQA/XawJ21THpGwRZu2uy9t83xd5bKEIY3iV2lV4drrghfINIAw4B9oOfWQi
ySp4xUyVrVDrkTxEINzCiTzKgwVIASc9BTvTN3aFzwOd2a4SraTRZ7EKRLRa6IU+RejTOYGvAGor
9Bu3uSGWZCtu5Wf27Jv/+xiyBsDstwMyL03UZcx5SEiGunafSzfjwIl/t8O5lQDmqfUCwvkpwZko
aHYOcBgCYK8dBe5srPIRsC0CJzrgfjPm7WlxKqeBJoyvG9cE0Vxp5zZAeP3MFRyFY0m2Vf5yf8w7
G4WpB17RazIZ7govxQyC4PNRmOktfTDAq1tkXlaGYn4M3kjA6ygxNk3MAbukirmXZv1GKXkT0NvW
9+1MrK8Wa1LKs15MYCZ0quGPMJSc2GPzNIpomrquypr8AZgxmNE979H/VRJE+PmTph2lQXGxb8UR
tK19K0mMLoxSUiIfRiRF7pt9faBVGuGZssaKVuplJ14qwTsYow1DZUaFOmWYuG/L73Ou2PFQWWYm
2QZJneu2b9P9K7qhmUCWUMTXV7CyFQsS1lSNUbPu4jhHqjJFbgIYhYNaR6YVDyJYuIT0+3WZm/Z2
JZMJOcRILAVZbSdHqZ4Uw+uTYzO6nxBBJHhgANTS6Oa9CWxTYoxZZI7Oop+S+mUUnLbklSY3j7GS
wSgF8BOzACsmCO3NfWj8rLGhw2P92XxCFxFs2l/kOcDKCpiFIvphBLcBbzuRcwQ27deVep7HsJ+c
IT72nVeC+3wUf1//FNuPZ3UI5nObfS2jb4FDzHb0JLqpG6GzZHeWZskeIBAkm5c/bmcJK4n0WldK
bYh9m4ZR+PekleSgW+qFO/Mruj92bIuesGBhK7rvOWHEtt9diaW3vRILBnEjyXrU+0c7/Tm6lO0j
cwbYiswyG2vcI5LhTovyNISakrVMRRhlAQNeWBKTOmeqVNWSpFD6d8/JZFQ9iWXSxmE6OVM726p0
LlFm6DsetwNPGxmzV0RRWeeFiry/XLRdFESt1Y1N7hsg0rY5Srlp91bfivGElTiYpVHDouuPizcd
0ex0W0B+CXbt1HvF7778XYHnqiY1PB888JtcwmKogA6w68BgAU/iGwfpKXECR34s982heuZuL1y/
T8LubIsTScI8QNQ5eDHG9l1lF7ptYaP/2R/p8ao/scNLueg3unY+JsXrC60jTQKj2IJbeUgrO8pO
ZY9hdM3qpp+G/Hz9O15Xf8K22EasnyRSm2EUt1+sZvlVqITn+3lfjDEmVTOGNZFhIwFe6xOMxRa7
EqgY/1XRkt7Ox9sjcFngNDR1Fu58QHFDNTVU8yjKD7ExD+gLruoqgPQpfB505PbdvQljqw2FHgN9
jsbsQwcG1nOj+J/5NpffZ+x+MyyyUWswGqn+OGjfevHl+u9vzsZI5CKA+TJYl890KUafgvgmXTJC
dc0YbcNp3AkkUtMfNbO6n42l3QhOZvMW7DZjtJVw+vhWhrct9FAXBtxe0L0EWQbSv3Ms+O34+/oh
eR+Jse9Z3Etjv+A9idVyyrPkbFa6e13EdtlpdRTGugdh1AEpEn6LLnUI31B1GjFWEANBGyXrEn3I
sbNm3mTTpnFSJcCXY2wK6JSMoYjKVArbAqoeNacybuxO/1ZwkYM20yoV6J5Az1EUgDm8/0jYhZXD
OcPJkn2zpx2A6SB7MpcdaDvguMiR6YTaShkCYVKXTkDFYj40e4wMIx0trQogQcZv/Xmy2/1wj36u
7HKhxzbdmCaZsqQCJUg1mE+X19NYJDXc/5KqlpGa93Ud/RqBSSz30cEk7Wee9Eoc46HHrq/MpURl
vpuG50mt9nXEAwvf1AtdlmUTzQxNY0PScpph0zMk+osk2bluaw22HbQ9R+Wp7flgaFdSGNtUBrKh
E/rBJi89U2Ly2s9R1JIO1ZmOXXNdMU8eY6qkBdlrW2CNiPgzQOq90h90C+1JzaLbpZWt30XTZ76V
bkqgzcCSKaYT3+tkFom6ME5QjTl/HIKvKY/KYtPTX35fYVKsblCUQZJG7COWoI0dw9EbW1iNBbyy
WX8ny0gqNB4k56bRXclkjMacpHqxACTGKUhsgc7FSquf2E53wj6yr2sI73SMgmRqncfDjNuLzcqS
msdW/KvUQEz9o5j2dcojFd1UegN1cV0BzYnOzpEucZOBDxHnksvIimA+NNCIpsK362fiSWF8SVd2
caVLmB4rw1PVY6zvpyl710VsfqDVQRh7FMp62VbUK1Z10ViLmk52Mmo/+rj1pwA7Pdel8Q7EmCMM
+M2koelx33plnllBc2qaT2xRS8BX0BVFQQitMSfSwUmP+Qv0tyIQcdSZeDOj+n79GNulxpUM5hxa
ooVjSsM+5bbaV97wtQYlUY18MXXGHW8IiP7BH0zfShjjEzVsT8qhiKpZ0tVWTL5H+l5Vvkw6hvvG
0bp+su0P9HZ5OuMX604fzEqGXielsV/KDnApsbTLOsIZJ9lWu4scxhZFI5pNxIQi5INgGVVimf1v
gJjZIuFo3LYgk2AjAPVYgJW9N6qKUFUaeERhFuSnSv/T5X/M7pfRc17R9id6k8ISwGk9ycZFqnTH
DJ8FoM0oD8JglQoqTSOnw7T9gS6SmPMYdVA0sYx0VDH2ifm9bU7L8HRdBzYjWICH/OfKPvQ+gqwG
ezF0oC7Ue1EbvCAunq+L2I5gVzKY7x92eZzFNILFaInfYlUnt+fv4u3gzg4gRAordOYHjkjOzRHG
FY1jUURigmcknyZvdofb9o/+IJx1W/5FXXrwIuy5iEC8q2ScUm8o44xWLQAXhOaJFOJB7nk4vTwR
9P9XkSzWL+Mo7EyUzqLIijG7Nz5dvzjOCyL0XlcCcGd61vXICvM2hQt/joFMloVPAW/5hCeH/v9K
DoLlKpJ1FJlDEVMrIziBqsruEvKiDTWnebNd+FupH+MjkmTKSaBBF2rsUMdWjq3B/I/2u3Ze58wd
Os7Z+Tonht1UQFM2iAoqX81kgeX6fBEwlw1TpLU/x/xQToKrxDrH3vGEMLcotImpCnSEJK9/D0Jh
GWNtpeTndZXYfr6rozD3p0x9BPxRhJLSbXim/a/QNQEXRjlPUSK2Y49XhtvU8pVAxuE2qtEHSoes
uhC0FyVaTmLJ6+HwRDCWtSFELMMc7cNa90b5OCS8jii1aR/8+OUMLKpEOUfzTAQEJoM324oX2dOL
hMGbwq1O3PRl0yGtZDH2NUsQoZYKPpB23zypPfbCxWfJikA+g6hftiKaxpRedm9i/uZTuqFBx2WK
Dqox96iFWasYJo7ZuoqXKLaGqZFpJz+h5NKgSEsxIXkR0rbSv4n8UJoALHRUaYj9R0UFR/dIMttA
eH43LyjyXD/e9sVeRDEW3cQ0DBwX2m9mLuyUIdr1EvhbuuGmKJebfDA5cRLvZIx1H6paV9sGybWO
/CJDhWxUrDLlWPh/eM6XQ9G/YmV6m5LA5hIk18mx/5K7APHGXvttbpPfwSPlFpbKI+9Bb1dgzItM
xlAB5RI4bhEWu7IeCJEwh2gwpSCgOBtPmYUinZW4YQSYufDr9Q+4HbuvBDO2q6oGLAEm6DUlRxq7
l6fKnT0JSAWNHfKXcbatyuWYrOGSpzojPTCdyr/Cs+KNvplbVWd1B2CYA4ewuAfqO68tw5PJvMA5
GVPZyGAsK8zi5OSB8NhDOFrJDlFXejSpZos9UZBN+ULgp0FpJwGPr34zILh8KLaXughVYY4jXFkn
AcPiZ5XctlIIyBNezsOTwwSGS62JSlblk6O2ezltrUl8UOXZEYnCSa4434Wdpw56qS/zQAaCSxA+
hUR2+0XlWN9tEaYuoVRmKhoLYjdqmSFhUgTlReHWqO+Nyr3+eqjqfPRhl99n7opkNQBiNFTwJ6BC
0tnYv8deeKES7xiMlc3VdtH1HAadKIiTHhMeKvf2J78cg8pfGTxs9yyzJvS6EyT7EcBxZuBmvbOM
Aue6th/KRQ79/5Uc1Onzsa1RJ8i6g1rsq2RvFPvrX4R3FPr/KxHLQrJ86JFiJAr4AjAkFJJfHbC/
R4k3Obx1GIA8S6CHEvGPjV/aNkfQXI466HVSqzKeetXNZh4I92ZovpbCRC6aMJEuX5BuFCA5Pdbn
wlsqt7OEk4HNuAaLSJ2d3/KAPXhHY9S6q7O6lAykoyQ+VK1mjQBgLCROaL7pedZHY7Q6CaTZ7CZI
0X50zt/PpwkBJSO8TqiVnNBhcxR0LY5R8rQYCUpUCMTK2S72xE08cIXuAmc5a7/zo+zlmL4WjiX3
MrceL4YzVUCP0h1KlpV5LJSkzkEvBRLZPyT6UU1P1zWe9/vMxxI1JVc6Gd6nFYgg2WLUto1TESH+
jBxcIPAedRkD0MznIiRe5nCGnFHzlvmBTL8/cY7V79Nzrl5uISSNoAaos+iN+dxK81kWQu+6iC3j
IK9EMPYnkYeqi1p4nEgLrBitdmPW3FK60yKOoM1vshLEWCETLAClToFXtEVzwlD1l6bjiNiKvGVZ
0ZE5E02WWbS8GJsycyjQslQVWUZ8VKfQGnrd6kzg24efsKprYYyOLVLT13WLXH0RUhSSG3s2Aw/o
r3eqkdx/4hthX1sGzLeIJhZTcu0bWSJqpKEVOVROvvizoO9Ts7AAD3xd0OZwurySxJjWzESPpEgx
GDHa8ZmOz4QH8kQT0PiRF95v6sNKFHN/Nch5SEy3aLQRDsNIhNZDaze2rp+IJ4V5odKc6FOU4UDd
VLlJJJ2nXvCvi/iHSwNOrYRxaV0SmXQhw1ikpGCf2elVcFX3foiRo9a0JpdSyPCGcTb9kHQRxmQL
sdyGcjKg65ib6U5ThztdG9BM5S1SbZoFCVsWumgaoKlhVE4QR2xaasATkhG0i8JDU94RtBJabsiw
7fJWkhgD1LWgYDMaVCerX/kXmm5FXvA0qFb0UAL+hDfUvon9I6/EMWZoUUnYzQQ2QjzEuxqYTKar
+gkyWB4YI/dgjFpgwi0FsHGmO+Sk/CruQJHswpcDi71zNa/y+9K5roeb1m91MkYz8gHOYZDwyULA
dNbyLegNRulLIpzj+fd1SduP6qIcTPY4BFmeA9wbPsNsvhaheq+kCefdbk6Yrr4Tm0D2qZ4nijAj
3koP/fRA+u9y6IWLXeX7eDwJ066NMCBxo6PFz9uV5ug+m1WGOlbS9ATZXldpj/IcOLlgJlabYKlJ
5xVjOVfJjkYogMitwgraLxm3ffClIBzXsVlEWd8jYwC1DuCjdQ8zm0SO5EkO2BQXS7AHS/hR7jNX
fBHuFZe/sb9tpt5UhF3V7bquMqoC9SJZ/bYIIKd4qqLPOOCLvrMN9k7OlQDTkMgA5/Q+mcFxPhT4
THX2CIDsTyTN61tkrEaGDuusTjiOWss/SZMhhxoWTjS+Cde5CsXY9hMQI0S5reBH5nvRRvvJCVzR
R3zhALjTHSxKmhc40ctg677s1I/8UtSmMl5CNHYnuCDKTCoTk5dZZlhL8VvnWl/q1NniwPqIjE0s
NAWMZNFCu+LkoHvhIbWDXXCrYnK1331qxWMljd1WoWwbVV0i5KRAHON52QVHWtVWTqInO+Ju4lXV
to3W5QLZrVJDMYpEoBPIFPwR++kOqqSU0Q5NTKu4Ry71dN0Qb6fCK4FMENUU85x2LaoHNYBiRBf8
2jvJonyzyj0Fihl+hLe8zdnXIaCP31AH7RHw80SVxa4tiqE3ZQqoP9oa4CYzJ/IyOO3OKvYyuggJ
mPxCH/l/7qc2udVe8WoqFE6nxIqO0/fFbe6FO159f7NADYzFt7+K6vYqVQrHIMhTVaLTWBjSxzZ7
n1jNTbFDow7I5kgCklPjcW5/01GsZDKhi9qn5ZAEKcodQJnt0cugYJ/mOcMaBPF6Z3YAHezxIPK3
I5iVVMYWdXMepIWQ6446p7dpsTwuJPDCcnFMSXJT4y5GLUw2W6sqGs4y87Z9uNwx83p7eCp4fQPO
yvwppIU9pZ+grtFkzOQghdN0XXktWKy+oo4ETlJB5OY0xnMEUPziVuGZ8k3PtBLBhEmB2onJRLCR
kGaPtXGcg59NyPEW2053JYMJkOoeTEmdgSn9aE/7eKCk2wkhLEELCFjJpYDSiS3ueGiT9Fc/PMyL
VHZitRDGPE0GAC1TFNga0KYzsBnFHS8D2dQCjH4QVG+w9spaVbEeykCnU77hshvmY8abMd+MYwkm
RYlhmFhsZD5QKpXNpA2IY7vqe9YJdkkJzopHFXT3ssoLjzYdEtENmbJ2YPyHUekJqhBV1Qya7tvZ
DrGDGuylc4/PREnIeBuh2/5hJY05mt6SIFfoNkz1jRwEC3DRf4qb6gttLaWOceY5wM0vpRIM3AJh
DfuUjHeYJnOW5QX+XFG+xNVJKzkRGO/3mdhyBmpzJWX4UsJcaxY2HIGjW2aFyzGzm99IRbPY0DEZ
Aa17b9r7gIT1QBGi9cfe1cFjGvshQGYon/p/AVe++Yo0CfPrOqa/sd39Xlo+y2YtVZjjLdD8o7De
WLK5AfzPfeNWWE6mnNPZfeiUwCfjvSz60x8esAYSZqBzyrLGzoiligAaUAGim+BkKK0rpu4EtNgm
+xYoCJQyjjnfNlMreYyZGvEgitFAp5ouCch2a2s9nHlsL3+B2wpjGlQrhTvwanE+KNWLK+dk61lZ
F8gaqWBBZL/+iWX2U+Bg7le/xzIsJvmj55H3yjdt/uWgbM9L0gaV9AOGijtsRVo0Toq8wYq+0L0S
Sl9HbkIv/nr9lDyZzOOLCDBeAwOhbhUGdtsafpFkZzNWHq+L2Q58VmdjHmEa6oMw5Yg5aUGDBiGt
Le3M83CgzeMJKIsebwyGK5LahZWXTjpxWCQZaOrqbQCWnNNw7H0DA5q2lPvJQwOt6V94a62bm0Hy
6pz0vldCzTyN9Rikv+Cbi8+iS/6AQsCG2gBX2wEGnQOD4JYIer/yFzI3PdJKNBNxtXW1VKQAAmwr
126k7qZGB7nnQVtquwh/X/+ePLVhHFJK2kRvFmAUDlIn77A8GbtjVvYvRgJ64OuiuN+RMXUjWDWM
NKS1gdiKz8NRfN2XVHNEKrpqtfvuPva0h+tCX3cUrj1+xuiEJbDVRJpKd94C8hXFyR+KfXAIb0Yf
3tdZfMUn3yAbnETg6PJKBwkDCBQ03uG37fybsWXDGJJJmSI1CDVVa/FMa9iHZ3AiHSlDkYDt3nKf
fAW75W9tN+50DrLGK/T7hzvQJUOXNd2kTfj3uqyLY1JLcogZFnCSafayAy7Qqdpn+8Andg4uKNON
gTyYudkLCFExekp2gHV3umeBS523nUKu/hZGCbrg/x8z0EV/gYEaOCaYtL2jsI7lPrqRrfFG4FQ6
NnV8JZJRgVyK2iqHQXaIPh6LQvEI2LfKJeRc82Z4chHDTqqD3jANghabTXn/QCQv/QRPIxAqwEcA
tiIF2Qo95soiqZUE5qQB4ZXRHefhyUy/XH8q2+/zIoD1k5pRqIOSYQa1cwzVUr3W18/mz+Fg2jPo
TFBCfolfrovcvrK3I7GOss2qQEtqYB8G83Nb30/18/Xf3/7yl99nnOKCYV1wwcCS5ppoVeR2aV70
/F+egXGIhTE3xYAMAjtLx7K8zXlLUrwzMI/XiMRaJzWitF46DL1rpo8Lj8+D++UZ1TIqowlqrIk6
3bceFO1ozdf2sFvO00PzF0FbPsjBKnP902wnJyttY7zclDcL3ByqZa3bZ9ZylKzE0UNr9ChP91hg
he5fi2Sc3TAr4IAeaYHudTc6c2IEnPYA0196ZYqaUelyDklzhY+W96KAjLWT4k6Yqxm4UAlsrbob
buhicYDBvsrmTYxsTFfQ2QaCHIIQSfwAjSbPoRlVWUmjztFdwJfQn0wvwgGFHwSXCji93XhjPHDl
fnzE7+UyD2DoBYwQE8xNkhM2M3xgVt7jO2qOfkIB2aofBWfhtWt4Ipk3sUxilUVB3zv1dFLDU5v+
7xH8+zMxD0LH+OQ8F10P5TR/KU58aIEWCLiyeE9rq7I177Rzm1vXteVjPvZeKPMiot4QJqXUe0cv
s2NQlYe2Hd3anC2jlex0lp1pCP3rImX6m+8V9L1M5kkIcdlmSQgLDDAJHbmnugOumIVF4Ahj0vFu
2Qm29KNFUNT/FnfYKTtOh1620MJ5NB1ejPTR0r3/W5jHEifxaLRNoTnqGICgoh5ztLjV2WnDkWfx
eKKYkGCWtEJQakATmf0hrZ6L/iESon/3OdnptKGdAqNT8B5DI9p15k02Ppfqs4GW9jTdtBoPK2uj
AUyvDzhMEpGIKb2Caq/iA22ISKpEA+CWTuat6qWHCLRgU2OJtC7M51n7aNrei2N8az6kUxqCZ8PR
Ovk5GlpvJMEDqXQ7jNTjgLXrUFTPpTj/lZsNMEM0ztrZtuJeTsuYgHQ2mkRFj8yRxtKJQHFYRm7X
vRjdn+svZFtTLnIYTTHkWo7rIqPMm4kLhFurzRM70WeOO9x++29iFGYAYs6TolUWWDQDIUr2Q5xu
ifAwhp1lBpVdzRxsa56uKIzNjpVUFKYQujLaePp2a6GLCUdIO33ViTc7y7lClf7/SjEVo1FbKUeE
FBqZ0ySjZQSmHSsl5wqpqfpoyt6uUGXMp6EKag4SGkwC5wP2wY7VvMuEr8bgD4SzrcXRPZUxmu1C
JDMIE5AfURSqLHyIpiW0RKU+gUjB+1f6x9YHZ1mLyTxA//r6WJSTJeYnoRs4por3hVglLwJR6kTq
T/XArsyX1NS8Pnu6fpKNkso7i6ExOq6bMaAlwpzWcaKnwBfhbKLHyjP25BFDZqVFM+/uj7BPTubu
umjO+TRqy1YaGBllrbSa3DuZcBvJL63WYr2XhyXIe1QaYxG7YMIzlrAvmB0lT3GWG7Gw5cd8XzqV
X35teFsC20HQm75rzBsOwjE3xBn9+0EU7pH3u9PI643w7o0xshqZA2C7VYNjtMdYO5PgkE2cqvCr
W7rybFkm3jFu0iRroODqY3EMHyg/LvCfdyUCSQpwXTtjbBVfyiftBnOPfwqf12DeqEi8V0vGbogm
rEZYzz1i9OkoT1b6o7uNXTO0dLuU0U5ubEn25tbmTSTyLpexIvkQ1ioIwXun6Q9ieS/VdsczVBvN
2/dnY0IqomlZUcUtmsOHbo8MC+NnjYtKz4GLXEe17dpnZExIQwCqrZhTj+xDuKUl79yvdsGOtqY7
P3rmBXAcY88WWxaNCGGWpWDh6rFSWvf2RJwxinUnA6aTNbboDV03ITyBjAlR+jbuEgkZQQCahiG4
adJdUDyk7V4PeUOkGxOe776azhiSBpuDdSFhIgy+n07lBw766723uLmT/fjfGczfC2PMCKiggiFJ
8cYxyewBkNIZCpQkq0+kwu/lMLakb3sQ/Sj4YsMrgDFmR+6Xe9PHzqdfcwp+G7WF97Lo01vZ+yQJ
xdYoUbwfbUo8D1Jx2wzsKbewiXLGOr+j8ihr/iH7frPGLJLsoLYGxhLhYmhtYXrKPPNhCFFMnZ35
bv5FKwyZj8iR3Kcv1xWTE4yw9OJojoyFNMJ+jnHwexoFWzTm2jISwyJzzDHWvEfAmJOiFZMuiqmt
jo9m55oCcTLpEJj+ZAjO9WPxzLLOGJQqxixe0uDBET/wo6fu+JqNusVuObTH0B7QLAhcjkzOXbJj
yHJYKooWIacZbeG2dXFOFEEB6JhY2ZfZOYuWCBwImdugpO/5iu1koWaNODG6pCLwBKjcSA6FN9Uf
JJ9u4YTe/84F/u5tsKvJWJhKi5DOO1T6Tm++pvFDxW2AcrIZdmZrFgIjywU8huiIWvWudF+3fVCK
6r3JTRxj3x1KtFz+Cz7kzaAIvXuA7RhYXWDneAESWUn9EtNdb1jO+/Q+AoAa0mBb8Dvf/J7c865z
80m8CVRZhMxkVnplpJWiIP09K3tAYJvqAkqs3MK8kcXRz00nexH2avdWdk1ua6VfItxr63ZHyoqV
eHFt6S5l0ksfuxOvtrcZoqzkMXZ01vtBGgPcJpoPp7RPn8Io/mseu5lzsNdZoQ8vYCWIicEi3ez7
zsTBsIZ2zL/MbuWpqNg/lraJirfVo2m+PEc3wNx1jXNx4j583kHpV15drJrFmlYC9I62JpGnAj8i
fjbd7hD7nUs1R0nw8P937Cm8xNWhGWvadkZRdKoEC5d+bUGiDLQhdCs5V7sdTKykMHY0XgpELmpD
w1tKB1L6BspCdCI1OvCCsu0M7yKLHQkL4jjQJhOJMRb8xAOlcjE7Kz+p5y5HYV+ykx0K7q+DihC+
5zyOTSu6Es5EaHLaNaMUzgCN8zBFg/ESdBZ9amgyF31lDuoCR2HYWaegEQHxIEJh+yL9ssz5g1Kl
X4pZ5Tjc7ZxydSgmOquaKpkDXaUPA2EFnX51lNCqXHSs/YhwuzK8YzFBWm5mcWZOCj1WZIX1UWmP
Ssip3PFk0P9fvTUlyANhSTqMAEXzHm7vnA+SM+nG7ro+XPcEgP14L6ZW5raBH+odZcx+4Q3ciBEP
Ip77dRizQQbdXASJJj3fAGuCSD1yqpviL9mb/M+sYr0zFzJjLoQ+L/WkRfClhH41z1ZaeJXw+/ql
bXQC3wthrIVWylrWgdgUhXHMaIQ7BQ2AAf1f/YQNStRnPsMQ/U4iW/mUeiXrR0pQs3SuId5MoTfw
gnOOxr2OmK80LiwaYCDFsO6leDJJY7fqn57wujcyxzmz43SdqiQzAE17pwJMPSoJh+mptctnOt2h
+Lrd7QZbPVCkzuLZcB8VN3J5ec9m+HoxFmxVt2+7MhAUSpcBs5d8MaLQKcbv2syrtPK0RGHMhFks
xkIMBD3TLzAj0WOC2ER7wjavJfjGTeRyHfRmRLk6GmM0JCQ3QRuavaPKNuBZfum3so1C0a1xV/6K
7XQv9ojxFAz08ZGeeNrDGBIhqUypCZAUyNKBTHut+Tb0HJO4nbCujscYkiaUKhTIFxowzzbYaUBt
qN3Ffu2YWIYt/vBKT9uKQiggpYaRU5aVPSJhFrbAUHOqGGli6gz6ow7Iw0Dl9Bm2r+5NDsuQHIDa
HuxLQe9oaeUYIopBMCtyIdjXrRZHDBv0k1ZPSNAIvSNK8W2hSJFVT5GtN7l3Xc62S3k7DjsZ3Klk
yUDlhpnA5twGJ2HgeHve79MIZ2WntH5R+iqhLbVy9HVNukk1g3OE7bTauJyBCShGsVMzbYwQ5M5A
0rRocSQ9JOj+jJVVowZvt3eJKyjcyIJ3NsZkIKpIdCGGynXhuRbvyphzMN7vMwaizvMpaxJ0tGLR
sPKpcc1B/3fabNJXtfo8U0CEaKywgi8syLzSCmxq2bGTM84cGf2Zj7nQ5QsxtmAYh0AtYlT/smaf
jHdhqFjygEI0r7jPVQUmoMDebtFISdE7w7fR7c/SjuzFX9WN6mNnxA9sxdL3vBY/7ysx4UVgYhsv
M1CPVsOHUr4ZlPvrL/QfDOn/X57JkmMUQzxKtQ7onAZ0HNX38j7YIwM5VmeM0adWduLOFNGs4p+/
lsnm/2aHpYdwxiXSTqroRpiuVIGhJzsg/OaVNentXJPF2IfJ0MZ2qREB1pEtzhb6tnYSWWCwdGbF
qmOLoobSBMtwxyNA97lMMf8Q715ulzEe6ZwKuaAhl5w87UBp1EFF+kBxhjtf2HNHsLcTuos0xmTE
ldnpSiABN3k/gvgWc6r6ecByY/ANmwLcbYh/iN8u4hgLouZqFtYBDkcndPMHmj+qD4I1IZvUcFSS
WAWYcQ50Hk7ft6VjeOSGTxp/3ZeZImNkKqMuRjNDDGcCnGJIbkPzoRo44QZPBmNhsqRQRmkGYWdM
QltqI6uTKos0snX9MfLEMPYlk9ANFQZU/Lv8e1jmVtx+w9r0dRnXjSU46d/b5KgXh0kvMchTG6ar
dMvexGCvNS/quSp4uw/XjRdg8d/LkkKDlPqUakClR4itwsKI3Aofx5y8VnNWPibvMzIaNcZakn19
lqzslccve2j8z3D70sTrTd9fH/tKVCqKjZnI8Mi94qXjoR/srHy+/nV4BoMtWCpBhv5EBk1r3fIn
Je4aXnK7aZAl5F4CiD5OIMj7QozFGKN26qIJFbUu8APgrMffOefhfR6q8qs7MwPAjWUpBGDuw/l7
ZrW5EU7RTtxF/yoYNF+3qVaioj4AapFZoxeB9oNSowg6eNdPw7stxgwUORmMTkI4Ww+5FZEfES/C
4DxOdrUSw69FAAuAsQugw/f7IEqsDofpot31g3AMDcvR0iWJMbQlDiIL7U6UErtutcdEl93rYjju
l61udlGuTKrUIDw3zmV/O1QFhsEOURXZsRzZA5L8hjdTsp32vr1Rdqavl7oczK9QAml8jMtHGTQZ
SnGXNHcF2t5B5V8/IEch2KJmb1SdTIYR0wIUWDt8qGJOBM0TwMQPTajNGF1E+JfPhdOn84NRwq1e
PwRHGWTGBixCuywdiTT0Q7sdkavdKDZuIYmcu/qHuvrl0zCmQFcm3QwGfBrwsYBoq/W1Pe0VZIcR
GLHXj7SxwENNNcXoRsIOPk3Wy+nL/5F2Xcty48jyixhBAxLEK03b442OpBeGLL33/PqbOHNXzYE4
jV3Nc0d0EUChqlAmEziabYnO4Ofwabzj9O/5CXNofnxzZDtwzgHsur4BgLJX7Amfo9yl95mfPIbP
Mgu7Xee+fIo4sjF3hTYE+QCUXHTLoIj/GVQjxdfAcGIXJYancgdCuLu4cPTcmWRwpdtH+2sbRMAQ
NCqr2hIioBjVT6G106rRrWeZ/mzr6EWIcK7VohdhyF9FFaX3LZ9NiQKJ7sjWIcR4o0WCQQ0KeEXr
49A+16hwxb2kQLHd+rM6KMG6a11sZ4QunNosfQKa/H7Z10cbRGYylZBtmBDmxZiU7BcLgpLpDEwo
hygyr8sDq9/fPZcjEdS/GrSS5Coyq//h4Kr8+shJlqRdTJKTEaf0RnMBQUILj9X6wX5EJo745a2B
9xynieaPq+xVdrllByWiuJgpBqDCDtrQg7vPmZnq2kt/s0SmGwaRn3eRb+jVHcZIbhQ6/7huWf7h
vfxra03hSdl0hCZDiYAmu6k/9Hdo23KZSz/TvXJKUDaTEYtvRwQXcYIDUPRGC9QeBeVleeisfWPf
NdptV0gyKBKNNAUXQDrSmpwiwivCLyP6PFP96fq2ydSE/76KzeIkUwYSjICbrndjuKPjZ1X22Jft
lGAjTExsBsnUWp4OcMkh+ZhGd7byVheyhMl2RHs5EcFMkCDisNYIauYT2EQxyZ1g8gOZhMIfD7Os
ie4fnOZFmmArbNaFcwK0cwAygSwIL3rjLrn7iydVZpZkZyQYjT4xSL8kgQkUy6g9APkj8GfAYXjq
Mv3v6ONwz4jQVdPQgJopctsaQ6tHYYBisNHchkRzWPjY9LIe7U2F+CUECOB/1znTTO0eM7woYsVj
6fQqoNrN/qjkYCSM/neQ//WCsK6/y8p7kigKxTEtyStDS0JGTlYi0TyuWL8Z9ct6xNd0GYXWooa4
pHCGbhPljq4prh4Afpg+5WoqiQq3X6IXcWLwji5NI0+sGhM/uuXMVeEpeu5VDdrzWgXQ1My1AutQ
sMmNTOaSCi32qFNI7NK2+l8+Qqyb0aVbpqWFI+OoUSoB/cU3iuG8fFf8kPUlbar/SpRoP3SzoQUF
Cjeq66WjjwlzIrwoT+0EhOLr1nDbg61kCbd6iko6DF2OV3H5Qb/Noi8BwVNlxzAok/1c2g+ZLBOz
nbq+SBRHlc28LXQ7mN7bvG50P9vZnn1j3hHUL0C3AbAj+l3muiQbKga+qYLJURqhRAeYUozHfUMB
aEBX+PWtlAkR3HEdlzGamlGdoe2SeGA7Ux0raAAKUKaK5EZsOsnVFgr2hFpp3cYBdLHRXVW/66dv
15ciud9isF4nLAnjCBdumsPvFaYigtY+0N50k0H39OV/Jzz7m8kSSaE60jedMUIHo4KVh6ItM9do
ldTNo3L5pLbWW5rHMsCjrdMCoR/TDB3YYfT92bYKA4pJDZe4hu9UQBBmh66ZoaZmSYaNtoWYBmEA
m7NUS3DQaDEJKqvAPirEj1VXKx/o4P/vRwVkrV8ihPvbm2jqzUM0GYW6sqeYhF7YsCcDceKgORR6
IclsyTRDME1xOIMMm3csTwBVJenD0CPCCUannp/qXGJyJV5TpMMmJg3CuMXjZATelbVT1Mypg9tc
+mqU+Rci7KGVDbXZqqhB85Zz3n22HJB+AKYFhxWWQa/J7q4Q26RaZKV0BiUBrU/LcuwKSXy7/cq/
GAfxHVTojVIqARIO6kn52DpLhOF89EHz+nDooj6MIlPh/zf85VvafgmlLPExpM2x0ug8lFKXDlYj
PY9N2yAskAHhbrewrFYoWNo8yYthJCme+WCmAO/nqcCUt5E7nZPYoK2ePfReR44hS2HIfKWI4T/U
adjVDeQGtwA8dyDzvVqIqUvv+qWW7aTwCEoK1FqVGApZ5nu9OlPQBljzIBEiXQ7/ipUJrIAPHiUF
hqdaH2EGiG33huoS5ozH5JTKIKdlSxIMh9EQ2tSAU/RI03iRYnmpanjzJCVT3cw3rHRDMLl52Zml
EsPk/gXaPR2oTwHaPR9k1GQS6yQOdwZ9irbRGOWRYikwVTTQ2VGD9mejzr5Z2n9S9VutSjAarVoZ
Va5hVXH3pIOiQDNeRvrputJt5xMuQsQZz7gKMwOY/ryIikmfG6CtoTOsAXIAUD38al+/XZcn0Qhx
sDMzg1QZK930SLEvyxvLPhQyEmyZCMFQtGUxEQqgS68uEz7QnoMLgfQnvVykeL4SvRMnOi0MtWFB
uKgYeTnVKOtTTgTmo7a0v75tEg8sAkIVTaEqACJAK2mrvbFqOPSWsZ+s+ktC1Qe70WRWgu/Rlbee
OONpxyAtoSFK68nxnSnd1UCt5pqfsy+FPx+SRCaP27Zr8kRDoRSWpWF6AX0KwV7DHEHH/TEDhEd9
LHfVDzpKpzm5f78mUrAZbZpwmhAsUbeWLwwgU3MY+DaN7vuceVFmn6zYkvSDyFYphBw5OCwC2him
Z7Is85EF0JFyrzT/uq7IpAhmI0yiIjVLtGsP3ZGaZzDvXf9/yf0SJzkxXawDaQUWo+++IDE4ZT/D
TvKqkixB5P8J1WwJ0B2GszGVs9IFB4N2khslW4VgJYoxaQEngoebAuDT6WQsx2yWiJAFZWLXJggx
sqKvCZbxqLy3v2K3PAKw9vgVo4bxDR82bB5J5/zLXALl+7ty8k00V1WxYP+q8GbufQXNKZHklSPx
hJTv71oEI9Y49FibtXRPtHuz0+SOdLMbK5X37/RNsA1WrSpFrSMussuvpcmcpnirpTwLEgMrDmVm
DakWAAkjLFrQRge0kMi2/TQu/caajjSVRrMSA0sFUzAndpLTHmEYd7s2WrPAGnZWP0aYtxkdTXJW
Ml0XLIKpMgYiKgizc3avzkBfZ8Fda8rGo2RPKnEakw3DEiUlemEigGeB0/7QnQpn9njhB2QEEhsh
UUBxBlPNhiRSDeTLMtRxe7A6hrcqOSTZ4vwr9RPHL2lc6SGhyFPU82ve3ofDvlJ+XhfB9/93V2Sq
BBDGAM4WvXvTTlFLW/TK8yxjgQ4iQFwixygbDvyH8/klRzSr45DHesXlABsLrY+tGyTw6gRMRHgb
vv3RcAO7SBMsLNCf9S43Eb52+k2anQP2nca3xfzx+t5JFyWkxdgcossjgVNVH2c32Oe+cpd1zuDy
MTL9TQbRve2ZLosSLCvtF83UWiQVQ/XQDT+sRZKE+4d4/CJAsKuFUY2gREb27X0eFsgauQuexJ3l
8Jal/quM0162HsG4hr1atUaswg4l4/1YwYYnsiFDiXaLprUKFs22MTGEWLLDxFW8b3zOCPxHsAgr
dRMsah3YE7YO9qDP0U+IF23dHaVAQttuAj14VDcpejv4g2Dl9WhXDQbhpV8rGXf1XNVOay9P+ZR+
btl8zIf/nYyAJ0kv8oTj6cMcfN8REHjm4K5J7vXmEMqY2LeP5yKCL3m9JLvMuyDiZZ29fWrBCmDs
+fFIjc9m3XK1FOF8rKkAgk+CXpDWBwGHk3/Wcic4IH4ABUFH/ihmuCxK8HiBUmZRMqP2Vi13IfOM
5I3KjuYfakO/ZIgljR4zQEFUYeN4ArF8SjF7HB85qHb+LGtz2FK7Vd5aFfbOaAolXnodY7ql9cRS
5Tno4mOkV442V08KgjCJTd3yrSt579WclU60ALCeSbDwVqnm+FHZTbv+C8fRxiTyaaAAF8x3oSfz
F1tRylqooOtpxMg025gr7KfPQXjolc80kTzAZCIEXW8tgxRNg/RNWIaOPR7LsHLNXsY6LZMinFap
FqxVSvSkFKRzl+6u7TDyr4eS+EcmRVDxcsoiWqtozZvZQ2eAvgtxYyrzRluXdnUmYhFWAxbRkqT0
L0UogACjm4gXwG57THe97OG66fvW0vjXrNQuVtNhYNwUMQ0d/TFCocSL99NJua3uTCAJyFzGlvNb
yxMiFBVvlWHGM8ZL9VNoPgfpk+QebdnWtQAhNlmKwByyGppg3Fuvf0HbEIRd+Z54UfQeetVH9tge
cy9+/reL44tfbeYQ5njdGrhOlN1WmLsEAL9kdRIroXMNXUlIa6sGGDTwMq342H9YmAMmG1B2Bbse
ha+H/tu4o5hMqvay2VKJ5ouD4k2gNHbMDW85ZE7RITSa0bvY23+2PpCKmBplIJwRDNKsJWaT5ngT
drse5Fmpb2ju/KkG2XIJ3uMezZvxrn2T1Si3lfKXVLEMOzckZGEG18Uac29hlaEaHK+f3LY7uYgQ
Dq4JTCWtFYysWItxNNMedaE+8EhZ3BT6vK/GXmJ2ZUsSzK5epEmcN6hcZ+aTzX62wcv19Wy6YgLm
2/8/KbGWFy9aUVcMAnQTSmiA30z73PmcSQnQIxK7u1mIWgsTDC8CPSNdVLQy6LX6o03iXVHNX9QA
cLSVWmAEKEBL+6C+IrnojPFzay335UIPuTk9m7Q6XF/59lX4tXCx7KdXJgsrE446bb7V1nOvgF9N
Cm8mOT6xxKeA2vw/jQeeBZ5N6/O/W4RghitVC/TRQLbKzn/E8ynUv0etRIRE48Ui3jTUGVUpcB+y
sXYa+0VfniflnBS+WchgBTYfpCv9EJsZg6lDamXEckAmw6FakcgGKg0Ky2BJlsKabNvgiwIIV1k3
1bzOAcbjaXm5CxHn9ozuexI41pJ9uX5M0oUJ9tAM5inTNNyy5p0pNPPSvXqcXJ6qCHd/ggC63kXB
ZjBdT7Q5AAdEVL+U08u4NI4u63jhgZiYd1nLEAK1dskrK7ERPteD7rLhbka/dftNo8+Z8dKGg8xw
bCqhpnPicdPQbZXfs5W/7OoCw05q2HvnjyhOxS4yZOdvmZMiD4zxKg9wyPtQOgK6aSFWQgUFaVrG
TGJiol+Lmw+84tAZIXLPlWwURSZHOC9OWYK5pxDnhTq58qSwN5Z+lSggD5d+O6/LWt7jx9UGknY0
rKXCE59XieiBfQ0ekAv21NgJvwEi8NP06bpAyYG9e4KVPJovo9nXk+mNXehHieao80NdHtnyuZY1
iGxGiqulCcdU9GY4zD1iKTrNn7MhvzPMIDjWceFTLXV7u3xgde/HttlKopxN474SLFzqvKyiaB5s
XOr2sZo+D9Xr9T3cNFCr/xf0IqdBjVpOBw6xZHC0eNonNjy0XRyylkjCDNkeCtcZ7J/WErD3aixo
TtHN0yHRlMrTqLIlCQFA3SijOoTgjFeB0ZoBOLh2Qx89WCekMhwF6W4OOihLrkvOSXyJzUVeNdkE
D5akoeKOZgzDYRtP1w9LJkR4gGljMbVLGePl2h7D9t7qJYUIyQmJ82opiDCKIkIOyEiLhzQ0fZ2U
e7UiZ9j6XWCYp97IX8cil4iVLUt4hhVZl6aTBcfVDoZjNoYzykKYbd8IUkCTajrVMPf1d9ue9X0B
nkVATXAYA82L/cADTxbx3qPQ/SgNQnmi8XdT+EuemFTF5TGtOMXTNTmGh/w0HMi9sue0AdIW6G2j
e5Ek3Cq6gHbaZBoUj01+3WQPrTG+9iA6W0YVaQ26T2PlTNQJ8FMVxm5s4jV56oVp/3hdN7cdzK/v
sPkhr4xxBELtQae4dVRtHN2+SYLnYpR03GwGBJdTZMIpkjE3zGiAE6sT3Snmr1rwYBdP9XzXxKfE
TmUBAQ9s//kQdZX/vloSU21lRGNH58Uf6D16bw65mwLJF1XhHP16Mp3ZNlv/2UBdBCoIaRNXC1UB
epFVDzYGU0c7f6Nzsh817eP1s9p+I/3aSF0VrH5palXWBjis1jc/lo7hhehHtBDo6Dt0FbnyxUku
oC6OLieTFeYZ9zOom+gO8aPnGGMx7YB8LJcnG1bZRE4klxWK9jgIu64O9RajjZE7qoASAYzhRzQI
uny4E15amRySAfvCwnRntZeJ37Zov85SHDO2zATMtwpq4kXZnJpRPXaR7V0/Q4m6iLYa+D+NwvnL
vBhUXHOYOgm7o7a39C/X5Vy/1/o7ysfqEiwoSMZ0SdAHbv7Ug+8B6HNSALJeFyJTD3HIOO0sAKOq
sM+83h4f2tLtC5fegvrWn8956wJM67pE2QkJAR2mRkhFNNyAyurJYR5L9Rg3+Z9Fbxc94Ie42ryi
i7op1TQgdmTmPpuyR4X2kubv7azsStOFu5zHRm1qJki4crB+eTk8W/AS37a7/uavSIfKWm5lGiF4
HMA2wcSDRt5L0+No1E5mn/Pw0787HsHSK7WuTaGOzGwYtc4Y3BeBFMf1uovWxVrhPCrJqMf8aR7c
J9p5bnrY9saZjR1Vbwdz31pfySgxvNsvll/6IAInUnR5KJqOy6RmkaPyeZ4O4KOxBypCn9iyFgyJ
josAimA2K0BgiUeLUt9mxrGajtcPSaIIIjziOPXZ2CaofhLt1Kd3Wf7c/lnN4aLd4oRXzjDj1XKO
0+FbnnvNEUDCP7Q7WwMNgrXjyIiyQqhs0wTD0HQDsScFWeXCbg5zp7pF1PnX900mQrAKaQ6upa5A
GG9iUJ2mgAv63zkUKbpVLnom2AQ8Eao2xsgkBnbv6vpRLyQnL7PXhmAD8hbDm1aFeYb8ZwQHimMJ
ffJgYLoWjK8KkA8lWyZTNcEeROU4VGMJGNWxTJxqfGibj2MmiS4lxyIWjJVWNWNq4HISUG3Up0kG
9i9ZgzjwBs7JEHhHaMyc9Ze02qlZ6Siq5I0tkyGErCaNa63XoVrJkmmOacxfR83yp0XGPcz3+0po
TIQn2wRM9rQI+F6hJardp/txB5yMg4xRXRaoitUWGjcFVSZ+VZzRD8+xH05upaHGCbZx3wZcWA8u
Cln0JnOp4uyb2tvpWBcY7mDPow/uzn3qVr65tx0TiAXhTiZPtpmCPWioEupWAE/EmRl4daTHZnbS
Fg+ZfgtGgVhhNdgWzozN52g5VJWk8Vj2/4JN6LVMVYsaNmEsAifRTlP+dt1uSrwnEYyAFnRd0FLk
Sssl3k1149BxcfI5dhr9ccq+Xhe2sRpim4QZyAUT3RKrmIAOne2pVkavbAEN1OQAJRpDWcpeJkRY
kQJ24HpmmDvrdsWxbR0DjKb1CPUuPmiu7jRAWHSBjHd9ZRs2Yr0yMSwo9RgASCns0Fh9W2qfkrPd
Ha6L2PIPf5Mh2Ad9aMKZmejKnPH0Sj4VaDYd3MLJnur7/+Kxx/NegjX6mzS+zaswuyTwdiUPq5Yw
d03FDfpDoR5C5WCHL4wErm0vTlt+y3LJMjcU8m9y+U6v5KIG0aC/LEKBoqVutGA0e2fOTxbarFv1
SbKjslMTjETKujJaUryQajSaLSW7ifvITe35BCpIN9HongTJMcq+sEj9ZtoNc5a4zZy8Df06rxwL
WiX5IH6E1zZdMCdTsXR9TPBBw84+xXe8AB9+VtxpRsUp8+1S+qbf3gEAHIONxNZUEYo07UfghMQ2
ynb6Da1Okf4yZ5LHlEyEkGDFFutd2htY08wcq/tUNwDxhaGRbN223lxWInjprEfuxcoQ1Hao1CkA
HE3Q8YTxpKT0JuQk9BueoTZNV/suVSP+17+f2kW0cDFtNrOoqLFC3mO8eACc8rtzu+N8SopHJEq7
bd4uwoR7GQ4ZqYoBwmx03uWn0pRRwm55agKCVltFJlNjhiX4HKUigQkIOXSVustuAdMPKO72wY4A
EJFz/RAJCNTmglbiBHtdggA9ZymaP6KFfgnL6qwNuaw9bVM5LjLE+Z1x1jBQscDxzNaDRU7BYDtq
arptaDo98ySauKnwK2GCwleBHRuRbnZejpcv2rMNaETkMV//XhzMvY7SsXIsv14XKtlEkY2tC5NO
sxOEO53F6vFQdabeeWEzlJKmgq3gca0c4nyPXmQgnQ7VvzpA63f2KePcfMWTm3P2NXtzlAJmcn37
7XpZpk4QNJiUGny/Vx7B1hbajByhMW5vIhNdXXdDexsWhRfNX+ZaBhSyfXoXaYJPyEO7GlsFAdE8
xP4whR8S+60dxz8xiqs1CYZ+1vulzYwGz/z6S169lOaxj1+uq8RWuhZHdVmJcI9bs9DahJfBM/Cs
0zNxAdUKCIijdWPsw+MCl6IezMIlgFtL367L3t5E26JM15iliWX/rFc0gzFkpu3s0NlvAcZh+h/X
RWwE+FjdRYRwTknbTgiIoBWdOr40SeNrHd3nwMspier3lv4wq8k9C3WZo9m+aRe5wsnlljV0SorC
WhDOx5SwE6yxJATajvRWaxNOrqwAEMkAGvzeZs05JEBx7hMnPyJzK53v3r5elwUJ9rcbssZsSiRn
SEbcqqpdfb7TsrvBTlylu2eyaRLZ4t6n9VfXOU+Crq1mdKCgw/qDEjuZF3jltzBwNDdD56QmS61y
RfjdfPxa33sj3Uqe2rWBZtfQRaJ9MvNHLb1VC8TNXSUJ3t7LH9cECREIqoZWpPV4A3TodeHV+ODT
ODqc3a05L3sojFN66oEZDjkoXvQqw/6RnKPYKWI1GtLiBdZZscWNur0ef++Qe42Xh3h+1gdJfVl6
jPyerLZ1jMFmEPIaBu/x5Rw86Z7d/lWP7R0Z/+17cee3vaW8iwgRCSHicHYLVKNgYVaHUhdvMCu8
4Pge4d2aN82z07wN7uT7w133o/uc1I6sKWbTnK2kC7am0yst6oYQddjwyWyem+K7hem76/ZsM0RZ
yRDuvFISNsApAIKoe0VROdNK10BrJclvE5DF/jtZwpW3m7nB/AueGUp76vt7G32cdXuqB7evZbQn
m7fvsiwxXhiHVpu6Acvquv2ieN38lLJjLGuykGyeOPwbk8CwWQFlVBbzpSaGCxiEY1hDE7TGJdT6
eH3/ZIvi+rLW/X7m9GAgcJhS5b7r2WtcaW92TJ1+jiQJoK0+X2KvNlDQvTJTVIIuMBNPwupY7UAV
cdKAHwaWK0eG5i1Rc7HBglELfMWtDq6NqnWHILgNkRnUFE0S+8h2T9B0dCyVDe0oxHQ5c1qanhOi
Pug26GjNWWKUN731avcETWeRggZRDpTb2Z9DcD7LoP03o5DL/4vjv2pjakVeQ/Fi0u1ylbpjpHta
ae/roPXUYHkKZhMT6al/XQG3l2XiGaZZVMdj8O8KCJZLWkwauihq5UGdTuMgwcDevk+X/xeOaCrz
qo4UPAHDftz3i206erM8aEF5Y1vqjtaFd30925p3kScck900nA0ZVbXO/KbquLbFfiFv12Vsq53N
bKoRTdNFrPqwHTKNWnhnKigS0AE0WYWrgZSLSNR7ey0XOcLZjH1SqIaC0B6AUJ8UZTjP3BbRavfv
liMcUWOa8VgbqBgvpDsDK+JRCczHSlfOLLVkiH+yrROOJ1fAYRuoOJ5xuWWArxmYW8aA/5OOn/AQ
6Xc3/2vvxA6Tui4LZoZAqPjPtPZ0pv7kqrsCcF7SSFRyUr91lJRh1mshmifH6v2ZnmAMvQY9InBf
jrVXHvv7dCdDvNq+uZcVCkFiHbZLtISAJmfaz6RoHCORpFMkZyX2lrRjExkmmk49hR5tehMMlUOT
D/P0dF39ZHvH17l2gXlYmnOFPIBhLPd1wHbqYN/UlaxYJdsu/hkrMYbZaQEylGjgMrT71KwflkFG
kCnbMP77WgSJs4ByrA3W1rs5e0B/mgMMFrdRJFu2/SCnl7MXLIMSpXNZc2TVYac+oSJxAi7KSbuL
bzkkKPV5665+Zp4qbZ2SHZZgK7qqjVRLhZdqrPp7PGuvJMi/jFW6v64T228CG6UdQwNFgimm2ayk
tJaBP/uTY3xQf0ReCjSj9qZ8AJ+kK6tcvTNm/GYsLtJEAu9MR+1XS9EIlPSu9YgWk/Nwo3EMQN+4
XU72R/Vo7CsfvShgCtNMSWCxuaUr4YL+p0oY6w1FXDstb2iPdcrmxQxlzSbbz56VFFH9UQ+OFIbw
xf5MThh43RnnyLPQgA1WBZeCehHbe9QP2V57AOf7QTaDLVukcDUoG9S246nZWC0cosGLfa1DyUNy
8/qtlihcCgJwkLS0UI1mWXtfzsxv49BT1OTUocf2un7KliNcg6kzgm7MkTIa1IdZO0/66U+mrYm9
Wo3gKVlm5H1jIrkBCvRb2wo+VICLqutFdtM2Gq3WckQ2yWBUCRC90WoXHYcbTpwQ3pgnDjpjS9wJ
3/4rl4wJyexu1Ge1m2CzSI7xgvJog2UcKm9rHwI7966fz3Zy+bJ7THCOWtIyrQNwHQxk8sIAb+MB
7D13bM/ibaVovaMngOo416VKFJAJ1Zsq6lONdiixW+38ITfYC5rJnIiqTjOkktBw05ut1icajSZL
G30GTNm4TKipBmByryV2afu8TNtEJ7WNEV7hvPLMalNgCqAbDj1EEfvash+8+59adwn1r2/c9mou
ogTjpOR6pnccnXQpbtXlgcj6FbcP5vL/4nXFFdJthnr3yOav0zC+6NawHxDhhlNbSLZti1gPF+oi
TLi4EXA7FZU3R9q3YBwdTSc7ziBKTGBp7c/sm30yDhgXdoLins/+8cmD8fm/qLpzDf/9uv36DHG4
tbPVappGZBZanxou3dV75sexowId3Wv2mVtKTKJkj8U514nQLEti9IAR5lM78Fh6WOLvBaBk/pWu
iBQeAEYibUGwLpWpH4kyPyJ/L1HHf4g+LnsnXOSApmkWMtQ7OIxQ4S1nADd0zrwz4P/NBP3ckjVJ
BQrX2aJZ0KP+0b03WM++5YanFFOvnFizepU9HLbTyxcNNYXrVk1NHFUzrhsvcOuPoz/cDEdwHkBH
6ROIjQAR7Jm3806/ASlK4cim9fhtu6aZXJNWYfLQZHoSUcSQRVKiUSjdl2N+Y2SgmFSUx1QZ/HhO
ZcxiMu0UYoOJFwTzmJgYO6fmTdIDqTImPXPR3VO6LRqvZIlRvoe/L5LpwFRCdxKi2L8vMrBCg9oU
j+oWvcSm4mUFXEF8uH4XZEK4DVjtZESysGo5KVcG2pxqzL2U9KibZrIYgev7tcUIJ8aCOifRBMdm
h+ZZSYyP9Wzfz7l5pGXj1gypt8m41/LaA8T0vmgrtx/0XdBQScl4W3Eueyocoq23bdPGaOiZssGN
tQX0eo3DijsNXeg0+zGUT9e3d1tpLvJEt1EBeSvSkKwPkpOd7m11dCaEy52MOXS7T8K+CBJcxhiw
KB4rdJy0vrEDlubORh1r3AUOuM3uEbDI7M0/vAZ+CRSzI1FZBUFvI+hDXSD9UqFi5o23uq8dIi92
O3/xMXRROvXRutdcmL5bxTOP1/f2H0ze5ROEC1IvnRmrvBZf3HDeqemw7C1H9RoHPZx/GJldhAkX
JQ40tR4AbYxGnq+m+lp1N9O8Ry5KYscl91HMmOTtEDYjBziLqkczeC3MyhnJ6/WN246VLksRXEWU
zR1ObsElaG+J/VrKmJhka+C/r2yKjWwtnSe4oqJgTtfctPUpAAHz9UVwhf7NoDCdgkAIDH+WiH+q
dhjlD0D86i1TNKORMip9FP+pE4xd4ke1/q0CuaSfzYrilpkW/rwufXMLV9KFew0czyCjEUII0rH7
oW3vairDsdjcxYsIW7jRDStsWjL+qLf343DL0lMWSjLrklWIDzdr0SnoMhGkAPXrtmli3Fe9ery+
U9vvqMs6xEdbkM6jFmg4qNb/azJXubNhItJjf+Sk6eVBBry0aXNXAoWbWre5ouUZJuoz8mSHRyVp
nRAJiVbyGJUooPhUC5VKs+YZYv6CVbSO485Cz5FsNdL9E25rM+mWnWVI4RffRjd6AL/ea68crYfB
HXzert52ji7jhtm27qs9FK7wYBthbQ3oW+bjehxDJT51Z8tNH9PbFNZdxYBs5UyPxomznqkgw5V1
n0q0nwnxwsiMhOQcQHDAkM6yxyBwE0m0/72544oJEVnIWKaDXRVZ3fcMoeaEPsMMAEePl52hTCMF
axGPU1WwBoj4RvQ6qWDCTlzkO0dd4hDfh3KuLUgwGRXJilDnBcDwQ/3BvG+OmD56Hk9oE1bOo8v5
40yMICB/7Tf3PB8afdChtSpaQ22n/1Yeg2cFvZXlsd3NHye/c2NpxeH6TlCxxXdRgwx9nqjldcp9
DmqjSQOLSF47fSrLPWxHB79UmKpCdDB3ybJoXIW53SEuOu8PxXnCADRQXjxZy6NUmmB0TGospT2j
J0R/XHbhIT3Z3vTItSkFw6ysEHHd9ACh9O8OFrgDGO+ve2STpzu9yPcDsRyqfe2W2zz6Ove1E+qy
F98/LNBCiVeFx1VFiK9IKxctXQyk029Gn7c0l671kHzgwDmhx2SNBny7ftfkX9LE1INmAbUEWCIj
3pcjoN94z2pzjo86Gs/7s4xUZLutAdHB/69NTDwwvdYWJebJHVwS3tCzHPQj3QOU+SALWrdd7kWU
oCdLFxGSjniAaNVhVneBKXngbL/MV2sRdKOvlHlM1Rw3zAOvDCy3ovkETOJOuEf/BMiIwJ33arut
rxxUgAK8ymadZAsU3FUPVAxW80RcznwSfWMtca4HFDIBgmsqjGLOSx3cW+2so017ONnT4l8XsX2/
LockOB81MIopJthDPvxmHJjPh9/krl16VsJrdDbmZsh4gu2vofhsl6M/WzuPt2UK8qjgoO46N7+f
3+xzh5LEUZZs3t5JZqkYtyDoQ+B5/VWcblVTFzcK5i3KInQs7UclI2DYtvYXAYIu0pYUJSvR2qWP
pmuGhc9i2KYF8NBNIJntlIkS1I5GSWdbBtqFgnZ4Jn303Yoci7zq7dt11diOSy5LErQPH75Y6UjR
zz69Nv2dbUROO37/dzIE9QsmEie6iipUlbzG4B3qY7/+Ax4g9EkYIElHaZRRsb2qB4dSnbYh7xUa
wXiZOmGh7oxc1u+6pWIrMWJLEovsuahCvDDy7HlmP6rp5fpWbUbHawHCuZdz1mlNilfSsDN29SkB
pFt1zm9GNLh2rvKJeZNE0bZsw1qgoABmE41DSKHT9gzwCkIObfzQJN/G+0rb0+GYhrJ2wi2NWwsU
tCHM20631GD0kLkKzpSk2s62K/MuokQGOcLtjeh116IEe5QPEV7s6GMHetBBwWuQkg+BQp3cnp1q
+Sg5OZkwISjWTSMEWBHABUa3uqkLPz3Ep8EZH9jt9JgeJz9wck9tXdRfJcHFlqlYr1KIko0pjJZa
QaiWpS2ovRLHijCONUVeL0uEbAYWTLUIxZipZmtipaHKwnkcKd6+Kh/89aYDj645IE4hHUzZ3s6L
KMHW5hXaaKMCqwJojJPHL+lwH2i6n7N9h17Q62e3vYMXWcKlGzS7IYsBAzUYrWOVi2Ooj2b5M0gl
OvI+g/u7Ql4ECZdtasuwZzkeNPGH3l+84Xt3VO6NnZ46+o/3QbAX4nCetOBrfoPh7Z/Fk+4Ne0DO
oSvVvb7mzdfi+iyFe9jFbaBXFG2O+n64KeCql319JAf5SW7bTMY0lJ+A8CDCOgcg4lLRl4WszJIc
08Z0h1gW8f4fadexJDmOLL+IZiQAqitFalFaXWhd1dXUWvPrn7PGdjoLzZewmTnsqXY6EkQgEIjw
cF/ewN8muLVkmsQyFsNZ+vqDxRhJLF9Z/anRzfVvtuyTv81w8YT1ZpSB8QqFRvleDqlFq8nJho9e
Mla0blbXjS2+UExI6fzvu3EBZazrVC1qFGT+V2jyfqpA3MyTRfVeESBFlqPyb2NcEKn6upRSFfeO
WvqRpTTR2cvItklFosOiVfEsNkmjleMU423SVijFzFwM3QZKcCp0fRLgEEVPS4HzUe7VXNVdMUg9
UFMxux8yB+J913dJ8N0o9/6R606H1DD6QJ3xnrWnQbntRRIuIhNcJIxAWkPqFkvAq7hrPn3JqUSc
WcJd4SKgYTK18+ZJgjkwqSsFDMP+Ft1dG0nHvyGOQ672t6/xM4fZpBnDmAwo6xDfSUGY7Jk7Zr5X
Qj1FQVjgCddB/BiyeMTjVKp7K6LbZHLL7jUfRM2j5ViqUMq0GRZi8Gi5HpENHKud6pR6bVNl2mMO
1pd/NExZhXkGuhxw2DL/hyYLgviia1zYnf9+8eKBADBNw3QmXjdv5AnH9rGv1tcdfDkjvbDBxdbe
iFVpyGbY8K53w33sap1LXuUthjhRNc2Ja9yJRISWhO4YRLX//p58oMX7ruk0VDIbZ1phGmgGHcSb
EjUaya5Lp3YMi2KgzYysf1UXujTNRV3GVDkeMkTdZKus5Bml4jQbcq63sSPvRdxNy+cOdRqDGCql
YNf+voEBNSZSxmiPDSvgDj7/Yvae7MLq7rJ1+X59KxePw4UxLhaak9kCn4q3XqhCVkZzUqJZGsoo
igD38kV+90eac2GIC4plL/VpaWh/1QHmmo3vjr1d2uG+XM91gM6loAyZbG0FSd2OoRQQHEUqf4t3
9cVv4KImqDfLfKJICfxpQ0PMvq/w8iTq3aQK+iaLVQ+T6pBV0kwIvmjcHpJwYGCXmgH8tjfa2q51
yxNIfux4PTNGUvD4jk5/81eTIXoT1eIXQ8CFdW5TWVirMYvgr+20rkB426+GTPDAEJngtlPzxnEk
KuJ1w37m5dson1gmyKwWTYDfTcfjYhY44e4fpoeS3AVA1kGT+yHv0bhI4ifKdIFnLjrFhRkuXvoM
wn5mDcQ7Gwc7N92q0q0Csm7DioggPaIVcXGk6wkN1B40t8w8aeOuJE+6EPM++/Af5+xiOXzSJmkD
SQw8OeV1sQ33yiZ799fhId7OUtWpbCmCZGcxmfrbHuG7HWngsT6sTIBrUuPYVO0qxizb9Ri1HBEv
bHD+rHl1bRoqCl+1+9Xg2eTQjyb35Tbb+SvRlMriJoGuHkIfGlTweH7erohziYBGzZlG3Qm01ka9
wPajwr2+qOtmKN+6mfQgbhSwVjg09dN9p/a5q9egHvTbrLn/b6a4szqlYTGAWHnAxQw1qp9muvNA
H3HdxnJK8PdnQ9Ht+61V6WkVawWGA/Rz+QPs/7ELCg47Bm1++AXQq46ab4m4WRZvrwujXIiIJcbG
osEoCVHWafE4lr1jlLs+qASb9TWr9sep0pDF4X9gJeT5FSJpqGheQGdyOINm5NSuo7PiAezYrhTb
3Mkr35atfiMmcVs8XRd2Zy+6SOZi2U8K0zTmKn2zjU/zRAIk7UBdq0IEnNqRK/UWGx3BXs4OcW21
XHpHlQDcTJiOxnlDBgJOJC2yGkv5qgUkR+X1urmlRryKMi0IzU3DNCkf6DGO0PYKgXgjuw1Pc2og
u5ljbKe95E4beTsneMNO3w3H0nNw4oVvj4WjqMqqDl513ZBxW3OXdTGWLMp11jiedNNH1MrNd4xa
CQ7Iwk5+M8KfD1WPQ2hLoLeojbeTVG48Xxal5fO/we3bpQ0+czT8POvbKZ8Lxd0hsIv7wBkj+Kjx
MuPFTMcXRub501yzyCXl0txy6aMIq2pUR4vjm8GE5siYrQLDtEi5JfSkj6ENBXJBD1CwZyp3lQbM
N1KSI5Xr5EOh3+r5J6tEgEPBlqncVTqRONC8AF24woB+cmOsa1/USVwIYJc7xueJWRTpss8wgKH1
ktVnbl56NpADvagVIrLD3aCR1FeFnCIjzPR2Tb3gtteNxm5JfZ9OkSdw9aWS8LdVzfHlImqB/6OO
hhKPilmGE5yDYORQ7ma94Wo9iEA0SxfPN2PcweqjnCVBGgCjdBjQH0khfa673rbYMMuEiNr4LJra
/1KmvOL0vJRybnheVGhI48adbIe+pe6Ds2n/BUSddmwVO8Gt9HA9SIo2kLsIdIwEJ8QDvEbzY0yH
PTAW3Eu1tm4H4+m6pSWY7bcPOv+Ui92TxkjScw91n+RgrAHFWoPf/qBZM8Q1cH1Hc6/bm0/qta/J
hRAti9FamAf7erKTpQ+j1FGzcCVzTyPUbqfJvm5OEDh4srW4SqH1Ptcax/IpS46htEvlu/9mgosb
Ju1MuYnQzVKHxE1azyUkd7pIFlzTApfghz/HyI+g3DtH+2pD/Gej8ewg/OWFquA4LzyQLv2BV/Ru
Taky+xwHzAxRlivUu6Cc3C5B4TSsrMIL/ps/8Mxq1QgE8sRQ5+lALD0E4BdWdbsZz/10j/FIOyky
wfpE4UrnIogsY1pXjie08EuMruZvHrvxh+c8ueurl1B/a6dTLt8Gos8quF14ChVD71o/lwDAUPt9
zE5tLcgGlmoQ3/aNCxk5iUHNPSBkjEgFtoZLW3BcpzjPChJxVFqyu9T2Dt7NtIa4FXHGDRPBe0We
w0USU+vV0eiRWE0Y7w7NQzoFdqrvlPyz1UVAj/lQ/RFGwHyGqgsUfnSZO3QSNAp9NcYzPjSfQTcl
qydp3BrDa+4DImRmVipCIS0Gkt8GeWQJ4N+jxFJkrSWk4Gv61LSbgN1fjyTLsfjCCHdvq2FHs4TB
NUu3cQZHgQwU6BI2zNHXoCbbiwpHi7H4whx3ccddqOpqADyhJxmpVfmtsVIL3K1WHhuGbYSZt+nB
47hTcyYJjv3y52R4cM/8KjKPohhACCAPAYA6tNoy78PEvJEpqPQspwrabxtc0pgmkKo1JTq/azzc
bKEbMmtEFW7EqGt4X+7rd5FXClZlzn+/uEsRNpsmrZB3xdJBgu5O89QRwaqumwBu8bsJUmieXgwz
wB1TKpGBQb87UyRtufT+xYTW/76cInPrKFNSlm0JrOKc8jA7caLMit6r93X7mm4rK7LkdyDt2L+h
9vxml4sgddTHWiWj0ZAcwODxUqyCM94WKwLlX8WmdveZ5baoPbh4r16slUtI4sgjbZ4iQ6incWWi
ZNYCATBVFfz/x/XjLbLE+WOQMSqTAiypUbvWqGqh6u+EFT6nXP+bXOFiTVx0THrNy+MYhRIzzZ7D
plwphX6n9q1btSJW/cV77bcpPi6SJCzNjCKfG40Xo7xVRYA7gb9/3eYXRypqvMoDO6nqoCdjqeyt
j0GVUA6CpGBpPvnS875qkhdmSlzPZAjwsp1xi8SmjgGZ+hQDWLP3z/VHqNS72iq7RQHoOOf8kuM3
gh8h8I+v2+HyN4Rd6ckNsAVpdDTQE63bdZZ8dOnddTcUfdF5Ry/MECaXiRwjX00iy5wwT1taplIK
1iIywkWQxs/8OsqxFrxiHJWQndebgAaLSKcEMR50Xd8XM2V93ILTAL2PXfokrWoXk0XrAbD4nM6U
Bk68EsUL0cq4eJHkQYY2OfLjRrtLlX0b3PVEEChEJrhA0TcgayMlUv0634fRiSUrRRc0dIQfjgsR
VQcNcNMgf3GgdgcNImPaq/KsmGitRncKiFCTf0GddHnGvjLYC8ejFW3GZCaLM/Vk1QMQnHjNSqkT
uxVB0gUn6asEeWGp9SG/zigqK6aEts5z1d/0+kdkiLhqFxPe37GP1zMbp5HkTdKiqM/iQzy+SlMG
IQnIFwf9PMbt/qdzy89Roms7jLWPlMnQxx3N0oNquh7YOK9bWQIyfNslLjwUemx0Blg7vpDi80xE
s6HrYCOeG1hO4f9OMnhQmJp3ja81SM8AXtzJVb7WyvYUe7mbse4xKjp3GOhz2siCzyjyDS5ioIGl
654OpN+Y/iLsYUaD5uO+SxLBhxQcYsLFCTnKDDnx8BoymtBmoA9Q2kfNE2WcS82yb9vFxYo6aYls
+IAG6WdlFdizqJFyyp7mKelxI6rdixyeCxpZRCrDmykgvOqgjPdFfGbtg4lxPVkXyesJTPEgsSEg
YCFp8fkK7YmOnmWoh7LtLb04ZLGI2kKwVTxCrFMyv9QjuEQcDVYP8FsI2lFVeLLm19ufb9a/HZ4H
ig1lQRMt9QBpWf2VW0xrdQdpKACCRYVmwdniZc7SBLCgaML1O+sJl2ttO89tYV5fcJZEH46LFcYw
6Aqdydwn8kTQQxn9fS/St1h2BN1Ev0YmCtrC32/4UG1aSaN4pGZa6him5ORGaQ9IXyqz2k0/r0e/
xQWBwBLdKV2FYgf3AG/KVvNB3oYR7LK0qxpMA/1L1Ity5iVqNVW+MMN9t1gLMY0DILBTfWjqV5lm
ntQ0brwC+r6J1T1hDMgF6xhG7STh2P9yyLiwPn+Ei9sxD7ssGuOveap57i1xJPRvwSQ3C2q0zyIf
WYy3F9a4eOu3LJhqE2TrSmon2WGa7vz4IDHn+sYJF8WFW+Y3TMWw6JzPDA5dzezVqR0e8m3iAka1
uW5N5CZ80O0BkyUzWjwunjzSY/hnq6Pxfd3IcqMUIw9U1xh80eC+XIN6WkkI9mnuq2Tbv4jqsz2B
uBcG0dBmL1fhKlg3eBlDWngtwsEZX7WEPwLWxQ/gv2ncReUoDSChzM9h7VsEQ79WNuBpAq4Fy28P
tVY4tRccqzLdlDESORlT6WhtKaCIplVsaYUJUFLqEPo0Je/tUK0kFp81LXGyZLLMzrhTg9o2hxe5
i3YBKFKG8pAbvyRUALy+tUx5H5vA7ZYopUTVE7jyG//X4H0kOVbLDh4ZHb0Hm21zzPUXqYFohWkX
9WvjJw4jqqt36ybfjcUngU5mIkfHUItsNVon8YGFKzJuM/nkSZAokQebkg7qNUcv+aGHP5r0Zahv
fIBR2xRKv0FgpXKMx6dseclHNNddpD3eNrZMfmrhadC3uvkuscIq/EPY37eKYWeqZnseXZnFbaKi
UqJ0Vmo+h0ArMr922JRY1JtnxqiV6KYVgKpFyaRNIJeOwTpLxzx8nkCPQwXXxGkoI0vNtk2CGx2q
I0lc2Lm6Y0Gyrpv7IspQtADnfWSuSfuYdcc6u8nbBNsUQGgu3Bgy/KZ+NjJlbcq/QpmhOrs1yvuW
vnbeW4CR0HI9xm9F2lut/yGV04r1+grDqk5UpbYBMjVSrfTCPBTho6rftrVbBprTK3geUIdobgY5
nvJtmvBOLlxzXGuaa5Rslw3o6OAFk9bULfON0t+HdD9IueXTY2o8TSCMKrwRfuRboR676gQm/eQ4
1gdwPq0N4MF1z8ra5z4D1352m2iHMdkZarrKFXCpm6Wl0Y+oOsTqXUY39fgopaey3ppjbXlYu5ZT
PGl/GNFbI02WXL6FmpMXR5I8kjhxh9Bw61gHl3ljmUP3rvYfBXgffQ3Bnlms36lx7HhMswd4sWzs
xvo4eTc1PlBCXgdA+ZTYlr10X7JPvyzskKqJlXTxnSRVllFlb63aWFrl9gXqqMVkSZCczQBU0XUr
DkfXNN182g5Jb6VTaw+5/JEosRNXhW2yMy18u4wryERMmybx0RlbBfKr1L4MIBvRgCXEbPng+/YQ
SG4WQXKty3dS364Z1Ou6NlkNMdAi8miRPrTz8tHL4k1M12r3mRejVaMiqQTKQachqvOZO+DbF93a
MG/aENIlOEj+INspaa1Zf0aVdnD20hjhy0gpQ2BfkcOqhmenZnXTTW8qO8YFODxy4Ldjt4gOHmpz
I6hXsUNTXDj9uFe9g0QmeywxkreRm90E3Tu1APyzqW01P/WYQaWuEp+GdHI1qEmlZr8NaWiF9D6h
mNXq4TqxPUr5uiHoWQwfeqbbI8Vkp7ou5G2avrbDjmEKw+juQjzzyHYAkx1Zt7qrt/uc3cWBbg+G
b4MSwVaS0fLzM+0gaJ8iPW5+NeOqTTQ7i2RroNUpiyaL0B9S7OO3HxsZatvle5p/UuW5LTZGDZ6j
8KyABVW5TYuNJoWbSrvzm/QhK+xGHyEnMDoqYkY3vpnNY6UeCxW3UJi5EY50FeQOGW/KyrdkDWAQ
OGg2WkP8MgvIDM2vAZpMQDe5tfFkQii+kwZbZ6siwtLzfYuprsp/LFrPSiLcav49VV2fqVYYv4P0
qTB3E42tNAjtDpElL++ipl153WuJUJX5Bt43+qZrcE0ZhlVV+yo9xvWHp518vFVjH2fqlameDRoH
D1sc9ynq/3tpuM/Sl7D+KRumg9LlKZVRhh01W4PKNRSKbHmqNhUOm99g2nK86fG96iix+v4h8+Hc
lQm6eRy7CqcSOmGTtGZ1bhlRZynabaq+6zhvavfTyPc95BHqNtrUCb4KWBMex5EepXZ0YiOzfN2D
NF7stF6Jhe0Z5K5N4zj4nq0xDGlBEr2n566UrHZAVhh/dgO2CgQs3iaq8m2p/qDGSWbDJglbq24i
O/OeC7qu5cYeq9upvqPDTvNekqBw1Hifymt1vM0rzSm6c5IFlkdqKy3OHl43/hyrO8XqgpuoPNRq
YzNPt2s4IwElUG9u1ebcFYFVxLE1oUsKuPwOfcTEf1MI/j8NCEXyu1FHHd10y9H1x8NImKV4Hz79
gebqZCDsN4lVhTdB/ThFLkjAweRV2OrQIdhVdhdUmGFYxwOoX5J7j5z99Lkqt17/2asHPfxI5Dc1
KtDmDmySHfv2c5DCdWRCcobcm3r/SP3KJr6bJ7ep8tw3pzp5U+g9I9sI6L16eA+Tc6++mcquR12T
svtgxFCfdDf0sW16jd3pOMCPBSVuO7QrHT3GjgzPBi7pLtznmoNRPSvtQYTJxm0/+HY77np9PcDB
PMxa1GzYl+admr7ECoK2Aw5Pi6Cd3KifSbv3U7edYrBpwnc93ND9L4nV1ggJU8OmRmspamDrXb1K
PXDrsHObOaa3UcAy36LUgowkN1+GAEKNXu70w7BTvAPpfvnsM4wfIIPgkjFwlWEN4CUAB49mjv8o
i21oJtXgWq1wv0zd2qzfh3BjSniJZb+CYL7hNXsc3hgAVRBEtxJUx6Yj9uPc1gMuJt32E1v3DkFB
rZgOlued++45mx7N+r4jOyM3cb6JO5TjIQcPSKc00Ds8jMZtmZCVYqa2qd8k+GQk+EC/aKOS1M6K
z7E76R7bFfrRrIhr0rteDl05d1MDihsUCy1+1NpeLdeRvDWkuyltbAUALL1KcPQ+vgKvqls+Pkk7
3qYRsZsovKnb3lWio5z6TujJezBxuRQ3APMmW9F1O5RW0vQmjQC9NoaNuEGkow9e8+JM9ZMuJxs6
PSj0qKhgWJHljZS6vR/aXroqY/ISRz3cv3O97lefvgFV53o4r3qPK7hndpfsCX4ii14NWT4M3UON
BkSXot9xDhDoo1MtF+6IWZKy9O0oO3neT1kynUrqEcdC5FqpleSnHFclqzZDpIA2qrCyrLGDcQbi
jDYBv8ug2ZPKLEP5mciJ5aU7ZTx2/VPdhyuoFeKCh5ZHftST0vaSPRiDLcN79zHijuqMRZG6RxhA
8lM0yRNcihBolCydjk5LH0nk2WanIv3rbTNDQjVlCMunIjXtZqIuxryU+pQpR/ROgWWBFF0vUgqc
X4Hf02/QUTKqzG9fRlW+iiklRpNGPVorXaxaqv6i6KIC5p/vmO8WuLd1XShgRFLwwqia3Yj3O7a1
jm+vP2MWXmbfjXAdSzqldKpnsQtENP9ulkkLcVkxp3RmrqWs/xdy6N8Ncq9riZhlFQQoifn5nS7f
1pqw6Db/5Gs7w72g5UEl7TAPQVfgCp1L5wyszfvQNs7aqphBb/+cdOD7krinoGpkTR6HFNWwYVon
WQwApry6vk/zP3FtTfxjz4PeRaCGoI7y7yS6LZTEinQ7ne6umxE5Nfd0loa6MPMCmyNPbkieB+/X
9X9//u+vLYMrUSKsSdMEHhCngDBXddA002L0p96+GkBUi3xbsBi+SOkn6agzFa6tTvkb+HZgTrOv
r2cBrvRt6/niZGjKJKsA9EVhQ7abB2VT7Tub7uaKfP583dafVcPvprhw0FWyBP5xBJxLhXQxScxC
+eu7HS4i1HoSeAXp5tk+2a62AVqsAWrXMyUSco91vZ2hh9SdFWVFNEyiHeNiw2CmQyx/TbmSXd7f
KvQfwzO+L42LDLXvV2BaQWTQow7aTpAJifoVqgiC2pBoGVw8MBoVLJDeCNCC7FIwc4mGsRaQSN/X
wUWDTstlf8hxjLIX42isixV0H2xzhr3OsF7fmV6vu55oQVxYCIteaaYO380Yz9GAMkkoMCAIb5SL
Cxr1NaS0MnwuNU8B2BNHqXz3ot6d4mp7fS2ij8dPGChRqgDvh8V8MWWDV4HdmI+DbViZW6wNW6sF
3iC6YnlWekWZ/DKZDVZAjU1AjUUrA5R3fykka4JpR0HSwBfkm6bDfT4r6eHVHegPTD6VIvFRkQku
QEDUQe77EjGvi+pnzTOO45TdyV0s8AmRGS4YRHmmMzZDagvtwwQtfTGi7iagZFy2oWmKqhHUcPnJ
BdCdMmXwsTUZnor6dGdKB+ggXHe4BRsaShiEoqkto305//2ioF+l0FmKU/h2kL6hUpjUH72I92Xh
Wv1mgosHPhTRem+ckzg/s4YO+ol4/6Qg0X8eiqe0XF9f0JJDX5ozuHBQSDRCkwRfrbelM84RyPnm
oYIGGsjdo2gEW/D5/qBzrX0zLuctCv2V3Lo5mi/DP/eCy/XwM09axqqO/CWgiMKGkQ7RWtIl4kiD
FouQHX+2GaEu/tsbTO7blZ4f05AidM/Uf/0p3DGIEfdOsZM3gWifBG7BT0/2RRKgbIYTBPz2F6lq
ctZP6br87IA5zrfmreIGO+mhfu8iQcxbuDAuVokH5Hefr3Mzbus0w8zAoLthLm1MYVtYZIJrBvZK
4VEz6EEmV0efDToBQ6n1gmXM54ZLV78tg3xfRtQylIEjjD4M3s4b15QQq6mdmqKmK0T2L6WS34xx
YZVJCQunBHEi8sNtCXH2oSe3ZhagCNitmY+mnI6p27YCUlY29/XoaYLVXj9pBj9XGZssaMoSrjlF
APobVli+5M3meuxYuOi/LZILhlmWVUap4jQP+QP130YptYhyMvPH62YW1MYujxkmCb/vXADlSaPO
YUeKV7LdbfX7mYU2dr1ZlQtV8x9RZaHUBDUTTbcS0atg9otrfsPFY0mlZoppNbi/PZuFSgV0ubK9
CYZP6UbUwhUdBC6igFuga82xaUA/w27UodhF04/rX1PkGFx21o9pjKEuBe9b/4SqcGtupFIwQrgA
av62YTxSdQJOtYyHZH51YNjpVYfUF6LUGUACC4O1wIRXAGKIOLYEn44HFJS9Z2S9jrbd1K6D8WcX
/7z+4QTe/nWRXlz9taJkEH+BF07apizvvGnP6o0W/PNE6fJM8cjUwYyVJpuvFGCmJlTVSP0ytqJy
l8AHvhCLF0tRqzjKG7/Fpxr8e52itZCn0WmsChHOVmRo/vuFoSYPwqbwYChtOqiUmfcemip91Aie
gkvPgG9fjYsQuJjY4JXImcBz5a2zVb4GBcrMWTtT15T3JdrJorAwn5MrYeGLVediaRlV83FIcB93
H3SrnLOtCTxYtfd32ja0zTUFwxvYou3i2FuiILEAHPx+vrgooSr1xKQIQ/NT7t0bGdonwZg/5WPx
WpLKHUdmpyNB6xqYT4ZZr+vnQHCPfpUcLhdeea3WFT1zfOW2KjZhjyz4RMY9DT+uGxI4Dw9iLXof
XCgRDlykvkfFVjZ++CKxLJEJLu+I4k4d8qFkTgxhGXA60UA6Np0qck/BFcKjV7NMrswowqEmb+p9
sQXZAJ74oFaax2glR/RqFLkHD1/FrJaU6FrH0MXyWpvl9c+qMp1C6XexD8hdoYSj1Y+fILAv0QrK
BVmx4GB88RVd+EetxWWRT+A4MFR2owz5KiPlPq67XVs3LzlwF1LdrMu2Ex3I5fhsaDp4BlDK50sB
fsfACiZDrBo3tauA7G5OENQ7f30z2NI62/XP6ft1B12+cX5bnP9+sdJAa/IyC2YHrTbUxxDe/fV/
//95m/02wIXPRGoNI/A0zLtiVKI+0U28HnYzuWllh456c93a8r79NsbFUEOrat3rkOdgIugQ78Lj
sKu30U70vF0OH7/NcOkUk/yK0R7b1OZrGf2zsAQsL76h5Gc5ikLV/5OI/DbGBcqA5EQhGQ5e7dZP
zP7iF0OInulFZiVm/x4AVEffXv+Qy0Hlt9H5Q1+4Rcr0PA9nVuGGuXJ88sjhX9YI/jbB81EMHslK
tccZM6NZ3/69SY5a/jB1mDwCpKD7vL6gxS1jqspU6C1DdZxzwxRl96ZI89YJIjbYWtr8aGt1k2vo
hfbKoVIlwbtigQcA99uFQe4LAqxuUEkya6Tc1QGUG064UfaSjRbmi7ya5UP8lepcX+NyCvHbJj8m
OXPG1dUImx7VI9swMbKTaeWJTMmGjNlG8ypi4bo9QhLVhlSD26nqdtTrlQTSB8ENuxjJLn4Kdysl
eFTJslKB5WFo1mp5BoXnWUXnexDEr+WL4sLQfG9deKqcgnC/qTHn4PneoUrkx6SpXN9sMmuqk7tq
JIcqNs8JeSvJvxgn+rbHPItjygZdjby5CRZa2i74yIG01JzoCXkoNhinMrIMwRWxeDAvlsvF62LU
wzof6vlxVdsKcLJ08neSLpqtXNw+FeqNFAJTgJNyX7VQWFnLRo6vGqm7SZ222ahaZk1PtSGqQC3e
QBemKLeBI1XlRi3wEesHAuBfJ7gTRP8+d/LB4aXnIwOFMijp9JsgBMG3LdcGYFPXT9/izlysg7sU
inHSlChEp3oy840my+u66rfE0AUOINoZ7jpQILkOfCjevr5sWF7E7JKshtRfsa5zry9o+eq+WBEX
wrSqpLSNcc3NXB/UKdfyjWaBZRoKGuKnr+Dz8VJcaZ7UZeQjTwDeFtQbsrTLIlEOO7vSH++d3wvi
S7dR5AeoTODbxb+m1eRMW2VDCgvsJb8o1hQ9ijr/AtfjFZQTvGaSgoHqxogmF02Xs+eJ8nLRZ+NO
j1/kkTbMdMIS/aySyiX6h96KHoqidcx/v4ixhAWloeYAsHdqtuoJcYliPFx3NpGJeZ0XJpRaTtF0
Q2Wzrm5q80cgitWi78Rlhn7QGwQibI1TDv6uHT1QIqfngYp2fDlbQ/9GUxTIlso8Cr/LwjHQQJDz
lcHPdGX5Z7cBHsme5aQKO1mnK0xqCLK1BfpbXEQXVrnYw8wmhJ7FNHMqkZN3CyzLvl5Dm96ZdSjJ
68yulO2yoyjhWPyoF2a5WKQCulkXFRYbldLtEJHbZDS3vmTeX/cNkRkuDhmSl3qk01Ho7gAbzH4Y
2VsVCW6J5dxJM1VTVzTDYIwzMvnqGIO4FJ2JmSdqIz1jLPi9m6sgT6C07i1V4PDLBnVwIeKdBwW7
r4rxhccbadt4UYMCI9q+SMsO+ru/0yvQ3Haub9eAnAHTK/KTxQCI+RDNxOyz+seMiCTFIennax3k
uk/sFwOFHsRogHgCwa6bQyLJ0QXLXNw7A8TMChgiFJN/x3d6kRPQl9Wo4f/wzcAK5Q+1F7TLlj/l
hRHucFfNRDpWIXgg0q5jLCjYBKtZhFVbyVC/BIRMqOMmWhd34nKDVlEq097R2Z3fyxhphCRDIqrt
zE73x4V1sTDugEWlPCXaBMRdtMXzARzr6lpbxZjiuX7Alm/6Czuc8+eBEY8Ms8ig7MZEB7yi2M83
veJiYEFY5F7MYH4b42FQml6mMEV6ABVTuwV+WElqq+lkq1FW19e1tEkQpVYgJW+CK5txm6QHg1aZ
wPY5TV1YzfiBYXxLKTLnupXFmH9phtul3vCkQA/BBhFsjbVml+t2PXNADJDAA2YbimNkL73+c7pg
Q7s0ym0ZGzGgESRIa7P6ZarWrJJtpU8ES5t/Oe9/F0b4N7ocqZKkz+wFbUVXRi9/tsXwIffDkcXB
JvOnUyF5Al8U7BkvRScPiUQDYFkdGTMdIf2ZspshE/SPFugMvn08XpZmAMQ91Xzs2Mz1U6xAJNpb
9IjJNRvFlHNrtfYkat0ywafkEjUIp/jUI3OMYuSTStEInnFDJC6xhJW79Ap1/hUXl4re1E0XYS4Z
AV66zx7eA0DgrejZczobNJKr6OTbNoKwE5RW/Hz9GIg2bv77hekG6ojAQsMhY+WVss1gdmCc0wWP
LNFX5CI9KipGqk/wDmo+ePQuxczt9VUs1hMuXZ6LGWMj1VJW4AtmB38DKqMVnvTA6UY70QFerBBd
WuLChlZhEAUXJh6+B/2+2mYrJKUbb2v8DO3aGQ/NGjN/IqbIxUh/aZQLG50W14ExM9fM+NAJUJny
UULOoa+TTbgSVvGXQv2FNY2DXeSsC6EQjPgxK9KcQfbpFu/GTWhPdr0lG3a6rZ9FGbjADTWu8FTG
U5PXLRIOWX4L9YNKdqn3et1HBE6occWRiAyjoqQhZpShKh/Ke68R8pbO23Al8GpctEjMsgA1GEzM
53gE43H+qW6Cs2TTo7pDO8JGaQnpml1BbUXEBiD6glwMUdLe0/IKLkLkbfB/pF3Xktw6svwiRtCD
fKVrN3400kgvDJkjeu/59Tcx2lWzMTiNK+1zR7AaQFWhUCazRfoyPhYYxby+h9SMri2Q8RbVuixE
o7ghnaQ/Al/D10oLg4Zq85gi3AEkiogOVySQ9Rzr0DY2hnM8s/q4tLYrf5zil3XFuEwuorDn68fb
DQNCVXCDXHrCeZQzXUuQFhzMGHPyzfRDx+TH9f0TyWAOKTaVZF10vB50/bFFwjzKX68L+BdPcV4F
c0LgwpkUKcaDqFQ1r03Sfd/PGPqslEMUF0eMDx5NjLIlxDioinbf6a3krOogQokU/g3m3NZxKVep
gDa2YHaBwwJPBpABTuBq9JPgz5GAQDOENxkNGFU8kpg1F0U4V+E8T56eJBgGWoHJd4OCnKfEgufm
exu7FMT4/iLMzdAIkcYluuJWxfA6zqHbhKtAS967kUsxjLeP+tjUqrHFDDkQ4un74RdFu/D9QP34
pTVfyGHL3EU3JGG56B0iYPNY3497HVm15UYVEom/t2IqyEZTPObnNQAdXJqWrURtbKP4BoyADxOm
ZydMiZL5PtZPnRoFf2wBF8LYKDHTmjTLo5rmcii6Jh04IHe1L+3AwfxJhHT83qAvhTFOA8R7yHK0
3eRV2iMmhzvRzS/6PuMw6qiWl65AAmyMbtb01cb47/XtEhyNwdhOOy2GnBPYTrk85OGL1JtO3bQY
vI2dVlIEwjhP/svtYtxCZcZ9FcVgIFVvUaTAi2s8tXvdo3m2JogCUdMv/Ryj4IosUx4ADS9Xiw1k
6jKLE1XC4qa+x6hh7sz5Q918lIWtzDQ8uSaICV8MczHn2iyQ6/JxDbrDLjqGAdkBmu5ZtCaOD7pY
ExPGGE0dkjmd0MnRWRhQ/ag1vSMtluCi550UxAAjR9UMoqpvFJebd4HSS5kdVeiLlY/mT2B0BiYw
a/K7EQAyqoNZ28/X1ZATwIMAUUYrPg4KWKQ2oxnEtKUxrMpfPk8DGwzIApH/VIV4uByLuhBEDWKz
MKy4DnUd8+xxtDr1vDhjE3nXF8Px3xcimGuinIH/sbZjh6Rkf+h2/f7XQM1faQJwdTWboEJusrWX
fqjleRngexINXS17Y3WrXjAGwnly41g2MhjF1mpbS1Fznrw5d8cbtDfisTOjQ4Pa7HBDe4hUUezA
PaCNSMblZUSyFZK0IA5ObrPm1o4EeUeOx7tYEuPxkmJKZ7VENrVVFLerymO/FqdQwRha2fycO10g
jmuvm+Uwit2uzQTkeAruoP8czRKMxAM6T0RN18KDYtS6jcNsJTV2LVp82ucV+f23KXVGNxqd+k5G
8qD7Jmxy4bq9zdoYRV9JY3W9Dg0c/Nf/ZjoVH7yl++sGxfdGG0FMAEEaxc5bBZuYfAQ5IRiXJT+B
f7B3yNI5kidCReKfGZgrFSK/5fkvfYQBkPWmaWgbRPdSaLazjG4OhIzri+IJUeDqVICbowykMXqu
VuNqECXRPPSU7ZIme5CtdZculoD4m6fuWIdm2yBztjST2boZ1GEAAgOLkh729/IUflgsoIsAMcZU
Y8/QS0Hsyl/Vb3Esg0FaGej2a+LOUyvgktgnfX6uRONWVK3Y2xZFCRuxhAIUCRZmf7D0AQiFZueR
0LqbTC9RXtMBjM61eoNDO8RF9Odxv6LKmmqD8hPOlt3DYtSNqGgWBMrG12XAiHGQA8/kz9VhI4Pd
uLbtI2votc4rqw9t9hnYiMDaEFF68U4H7zpTNompqOCjvFRsuWnNsogR8YPH1I3alxyhHsl211fC
i7q2QhiN65dGnbR0RIQSYqYrfbDMQ2X8yOLSvy6Hk4qzEZ7oNDqRddVi210wzDKZ+gT3Q0eM489A
EQdguqt7qFF81ff5DgMGh0bQjcDdwY1MJuBf8jLRwKKM97V0r0uHcXwpRdPtPItVDbSRQrXBfagy
+yfbfUeMCdqmKE5p2B+Xpg3sEjg5y2jdpSKkaO5pnaWxdZ02NYGgnyMkt82dArqIsv+qqYGZrwJ3
J1gVO+JutYaxpASrappvDdpkx4A0wDEpgXP18bpe8CVZKoJJVVHgWy+VfMxko1xneO+kurPSj5Vd
uib5atmPBUn+SgXhwA1dtVETZifUDK0MF1wWtF+QzsZhvv2+2oUoIKV3NNNBvFoI2cfVQGJZwARA
bdYkdPmbADbNwjQy5FnzxrV1Wv2lNNFRNAgCP3r5sC5WPQthexJTksWavAyaF3f7ucIs0O76GXFv
9K0A5pCmaB0TGbznqF1iypRCpcZB5o7HSHVoz0WGrRNIpA+ja0tiHk5p2Gth3Q94e+5oXxSNIYBa
hGkJ8NMu+/XPi8BwTpsdZBxFqKSkVFI8oM44C/E+C0T0HpxM26UcJozQoiGNlggPp/hQfYxQbo5u
u+/AhPVSSuz0dH0TBbpn0d83uodoJqrTeIKzyBB5KcauxQBcasaCmEW4KDZoNmSgUJlwSjQDVt8X
7ujEX9F8Dso7gE8KdF20KMagurgmfUR1vSxSj8SS16vEj1RRWZszTHh5Uszl25uVXhRUAZOP0j0J
lJNxJz+DQ9zrXiePYjmXtwWgYMEWJ0KW4fr4jS4yN8oYg0lnocdWTSoAHkqHtN/i7HumCHaSf26W
irNRNYzr6ox+LLMxF1MOq85vJp/yjNXooULN1M280hVVPDhlU2yoheyOCj9v6e/m7nIJ+Ig63tn5
DeV+mfeABHySDyr6HUGFtK8OgP5yw7v5M1YsCWZNeEqDy9lEXlOX4foZsxvKqYgAsDh5dIpXejLr
DwOgFq9bGzfAQfoF710T9WFFYzSzlrWoiYak8+znynLzDzFNo98S13gkO2lxVx9cZDspuC6Vu7KN
UEZNtU7WJATXUBbAjRZz8QzUv9sx7QWuhNP9hhrLRg6jlLIRAwBRweLoiAl67hyQBFXu+q099Y71
THb1nepU9zbxRUfHu9uQhCaWDVokGdyvl05sRVYr6qsar1YZIGr6c4ZhpOtbSP86e9VsJTDKEWb6
pBYGtrDzx5sS2CAKJvL0vbAxTCSHMTditU0pAy7Rkx/Nneore/L9DRU5SL+pH4DP9h1MeB7m4x7E
KX2ulpiWqqIxV7NVNvYuyxFjTxJG8wFfvGsMaVd0/ZcK2J/Xd5LnuTTQNmtoJwc+ms7copa8pKnU
4vWq9a9D+bEuGtc0vhuJCGmA67k0S7FNWyc25Se/VAp9tXJFKvBupRV22oeJgSeXIANJUyeiJgKu
BiK9gBe5biF2ZEysGFTwkBbQwB5wrtajkQv8MO/7eD68DQKoqv3W+rS5pmM6H5pKFb4vrUB8NG7A
uiDwfyIRzBK6eu7yUkLYYejrKa5slwyt4KnF0+7NKlQmRJSkPtYVtAV4dTYc5+GZdIC+VOog7Elg
tIlnLsXT2i8CjaM+lbXdrVT1UhEaK5aSOUXFpQgfVOU2BYQZ2o4crRmcPPt2Xbt5RrSVxWh3P9mt
tACMC8NUJEjV7nEsPyFVs78uhdPpBlU7qwM7F4nKHPIKKtRNPq4UwTf1kn90rzosB7QZI5lv4RZR
P/1VZIq7EbTrKMpSeMPLnUxN24rtGlDYhRmQ1FsfSP9qmIfR/GEAKQRwpZL5uW0iJ1wE28q9N7eS
GWNOrAaojyVlDq/xLDNAIAv8ez8nzlwBfGwFljqgOoFaKkrp/ctOn5fMXNjaDEZeomDJ/XfwuH4l
yFTmn1pg+CZv/cFNIO8HR/sA7KvrR8xXpLNcxhrjBI0fmDZEml4z/aGOPJmMwPBsBKEB3+jPYpgr
ezJHLaxM0nphto/DU2cKkod82/v9fbZet+gApS7ozazl2Ukuus9R0+6lNgkiDWnSWPGu75pgOWyi
oB+BoZ6VRuulZD22ywp8dkWQ/eeJQL0bSUNdw9QxG8EluZ2WslUgF2GeyHyDzOH1JXDf0RsBLFBX
VRd1OA56i3tLPVKG8AZsPvmn4qD440sk5JUQrIe9j3tVn/POhrgQDJmaei/Po+BQeKpsAiidKICb
BUsw43/1ZAplqUVgMcuBZYJK4n4WjjnybpaNDHYCEENyc5cUZotUQHsYcNUrO2knjpG4h0NkxcBK
dLwU2EdCiwefbcRq67Wvg28jH+6Rap8rrv7cHNbbpHctKwj96xpBfRt7f21lMjZqKHnY5BlckIE2
rSnfI5MYRGuQap+uy+Gd00bOu6F35GPtOsM5jelLvy5OGgJiQ9R+KxLChABQbjONFxxUn31prQ9J
/NSm3/+3dTD61i32gIZHqfVipfpSSenJHO1AjoTJavpX35+LbhuKrNi2xgaYdl63QHzCuUzqh7q4
AavcWH0Pp6fM9A3yHKv3CnrBx/gv/A+Rz1KZC8kOO7QsjRogA8PjWB9D+/AXu4fUpwyCV5QT2MGp
uFCiMJZQdlzKndzfJ/ZuLJ+ui+CWNpHtRLBsgk8HJbnLOCIHI4lp0tYAebe4lP8KZI3/0KEKUOfg
VSUmz+FpnW0iu2rT1hGLBVdry0i3ExyXl+HxW90UzSNpvwgWRdWKVQc8NgD4jP4UzdSYEKVRujoi
GRY1BupPzeteAG8fVYgS4n3hhSDqNdzrEnmeeyuQ0QSlJrXZhHgTqFIVmCrwqyoRezn3pLYymDBE
X/UcRJ6Iu6qf8YfVm3bKKbldHuR7DTBZmFVa9pVoyJFzVgDPRv8DwVsUFMOM+Ua6GaZ5Z8reBJKU
JtZ+JFntFF3x4frucW4MTZVRcUT1T6ZNKowO6okFHHwAp9CE5H9bOtKjKGbmHBLQ30CBhTchJhEt
5pCadcjSoQFSSd6Al6Vob5NBBMLKuR8uRDBnRMDOYPZ2PXqmrKGjB4PhehgHlYpezSweRYlc/oI0
TK1h+p3YBrNv/Qi6xFApQPWTOYsr/wQMnT+eRgdXugkKLIThwj3kaYSqnkXSv7R5/EaDrre1YUAj
gOCuS8qhXD+vtiV4VHG3EVAROh08RI8Zo3dSQgqzNxvwNVj3M1z4+m0ERV6uiVJJ3NVYqmxqMpoF
oBiXq5nrIRoVHYpXoeFhAGdB4SjSn1+B0GpLVVBrRKqFHbjSNHtcIxVtcqQ7grgh7p5mERUpRw8u
RDBal5RjrnatPHlK9sVUbkDNcd0+OdtkYHjXpMgHgEh980ybQwdQZLsOaObwsnH50CuaNyfZS19G
/nUxnFM3MIcpKzgNBKdsuU/NpO5X/yIJkVgLJa9MZmeNUZcw6z+/WS9EMZbTlE06hbR3US69CDQK
1r60Pl5fDS8+vZDBmEpFQmVtZ9QFtGdMOB20U/SPdoeKTnEAiPFt9U2c0eb40QuJjDrXTT7PyTp1
nnVLHPtV9TEupt0oe5A4uKajv9YfuxtU/7zxTt6LwMuojjFX7oVsergbHQFkfEWSbJ0A0xcfioEE
IQh1SKT7obW684ghwFz+Jthhrt5vFIZx6GtWWM1IIJM8D/7qKY6yB7FWYPjGznBphU6UWuQawkYg
Y2hyGVd6aJngts72qV17Y+6rmai2KVoVPeXNTsoWwJvrAtZs2eptTqHxjeh/U/+3ftGNiKofpwG4
MGjlqO7T7mSSvT0KRHCgUsFOdN4rtn5UFLMKqh2kz/Mb2QVnxR6UZBg/jvfirlOB7r2lnzfLiRtd
CSdwjXmhaf+wug4HnxiZF6PdyK/XxvCaMW7cuEZb4nUNpAr2XulthCw2Ms3o+rk8qq7rknCQaFuR
NZ1WKQDyzbHXqspJNeLKwoYIvmacxTH6LsXmqhYLvFZf3dftbukery9H9H1GvZvEjuSuQOsXbjLH
UvNgjaTddRF8H39eAqPccV9giquhPertTTqcujX17Oggq6Ki7Nt4xZWjYd81ySyrYUabxtWddF/s
6/tlpx+zfefMnwzffEYU/WC4+rfFAxmOL2qHEKySMHrRyl1F20iAKSBLDmWJ0wYA9qX3WfZ6fTv/
5ZL5vZ9sQmdt5DY3FOyneVsfhscVvO01qG521tsg3PQplZzrEvku8CyQuTnVyJJqNAGhSQEUQDW4
svroMVJF1M9UDd6dnoEsBx7XqD2z+Y91wXRBK6HUre60AIMM+wGsCf1O9CLgb99GDnNQZY/RWUtC
FUSHHFDqfUP2/rYLDNDqAN9iOIkmMbkWtpHHBLblmmc2ieGpDOVnAhaoRDSHyUuSG+ZGAnM+fajH
iqbCJeWJQ5zb5o4SkJsPJlrKmxs0eRz3y16k7rz63oVQuuyNA56a3NLzAk2J4+vkkwApBLcP3eU7
CLLQsGwKKwF0m66pBxPotC0BRnU00ot/8o0gOdpuF2hH2fu72U9cZJsdZSKbzJJXfS3omc2T0wNy
noBkuGjM4LphCXWR9e6RXciJiQ4W5fnXCH7kmz+AAX+D8i+Q8UQMvFwftVkW4+wRYBg1ChuoaiQv
tnHoVNRm16C3M8HjQSSH8fhNFK1S20OOAkaypnjKpTuiPJPpw/Xt4/ql83JYWIZ56VMN+Ne4irWn
GVxz0Uuf+9dFCIyXhWGIEVTEy4KAXol31foQ6oICDf/7Jk2FIIlgvJEJb6yoSkiNtj0owGrfW+HP
TJRm4UYrxvn7jJVagB6M1kWFa+iLf7qhO40x6OCKCcA3erqXm1Vw1/+LRp8FMmaa5lOcGRH6N/tg
DWQfg1uPyQvBpLvmDs/LSRcU5v/FDZ3lMZZqJQ14nhLcGnOQf1D9NGhrHxxCR0opRiRn/Pw3+nAW
xxhsJ8k95rug2aX+oke7QUT0xVfp8/cZC41t8z9ebs5vkvmY5vtSZDXce5ag/QPJPVBK64xKSKRF
uDygjzI9hMdfw7A6cB1E9yx3JRsxjCLE6C6XS2VF0/p6p3aFK4+7SowKK5LCHP+sodUwpo/6X3OC
uacYt5lLXkwHgztu4Q29M6cepvevqwFfzTerY/QgK7Vw7d8GIZFAB4uzF1aBhfsWfjtYOjd/Efbm
cT3FRiKjGcoaFmPRwlPQ3vzxw7q3DmBMRhZ48NJ9DRB+EZDJWzvIuxt3I5Hx4olGCtlsoCiTS5zV
QyU0eq7uaPdVdFsYd8kOpZebIhjxuMO7O3WH5LMlMG/B8bIe3p6UopLoX9CUm3L5mJGPii4qifGf
DZiHRL2FYHhIZna2bMx4bGcEhOaX6gR8z5GSQT2mYKQYghoj3NUhOSw/erDoqBjEEoHW8Zd4ls7s
cqOQUYq1BQm2MfrRF8UdaYdPYS5KHHOv5PMi2ef/MmfE6Cf6bEVOzyq/tsOLgcHd1BC8FbgXjiVr
BNMCmHRkR4nKKoqsORoRxQ9tsK62A7Kem7TN3IksD8ikfLtuiFxnthHH2H87jVljmDT9leV3gz2f
UjwrG1N1mhXUInZ6VOI2KO1ZUAXkFWYMpKl/L5PRGbCGrZGp9dQa0ZcL++9MCjGUwSbAHwaSr8B+
EGkK1wNsZDKagjJHVbcrmiCz4aYH/MkoMDZel892Ue9mFKYyrJsCAqiLUW6AMfFiedLHKVBcwOIF
MThHu78YTr2QybzGJlvvunCEvqzyXZQ8ZERQFxRsGttWudiRImkq1jSrGOsuUPcWvVv5zy8L7dkW
5rrxSmZuOkNCur+dsYQaTQmYVve1vYUWdNsH6uRu9EGMdSRe9OlvFP8slFH8pguLPqoKDXQcmbmv
Zrn1zcKUnbzIzDtVtx7bdZafE7Sa/tRkSRLcf1S9310NmyUz11+a9H0DwGdcAOjEmaXU0UbTycvQ
iWfNWYobTVTe5XrJjUDG3kypG/o2g0BFmR2tSBzQjSsifkh+/hKnqGP4G8V3FotSzqTeypFNfxs+
Ul0QjO/rPUUdqHfCCVyq2O+38CyLtWaAo+Z9g/ucdvaToNlJnZPdUGHxsRbdcfww+byytztw884g
q2rFWY2LlA7PZH58bx4MHyDsgI9ZTp0oWOGf1u+1sY2mSS9ZwxoiQ1VZCiANm6cFilorg+Dx9C9e
+CyHSa30dqM2ptSi2v+GEvEt8Qs3/TQF8X7f7kJXfrpuc8JdZBItS6RLVdtiFxt/DdS3HkjlqQUS
CgKDk2hsgO+5zoujv2+OrEP8nHYLFES3HlT9xyrqN+JGBBuVYNwWEhxGstjgk7Wtxcnnn2r92E+f
B0Uw6ssPCM7LYBzVkkTdZA9YBokbr6teFs1XwRq51qc8FQQDvB0jho0qooJBz3c4lwO2q1B7DED0
0Y0+I5QT3Pqi7zNOiIxrrugL8stLrX+rtW99b4qGlt+JwCi8hrloQ0MVHKM4jFdoUVxIbTkuvVGN
HSJ/hZu7rsPvTv1NAOBb0MFMh3wYz93nct1UjZZ7fQw29sYpm/sB9m+LOubfuYA3OUDMN9B2aBts
nwIwnOZsWYzcs+bCMZdXra7coRAlmvjb9VuKSX/f2Eg0ykM4jXLi1dguI8Z0qC0KaEUiGDMpxkXK
SDTmYLc/adGtrgk6Ot4/sy53ymQMpAxntBBkOJHwCx2jTINwR5s6Qg+9mo8AZUdrtbov3XinoYwr
hrl770QZ+YxGSIkdVxnJi7erYZZc67P8GcxTnnpj71Sndm0vrYLrSvjekTIyGUuS0r7W0w6bOh1r
TKrmXuH2xxyonPQhK+KKEJ0gY1PAysxNKdJzr8mPpf3Q6IITFHyfLTs1epa3NdUQU3kk6teC/I/f
Z0JkDAYNoG2BKUVleANS++fEmHbXD0RgrWxJKV4RJMtEBlmHqh0W0w7iARDcseJcF/MubLw8dsLc
n9VoTEY/L4mXqUugGiB9tFPwupp01ino5f4pUgeBz353/TAiGQ9h5NqSjPYM7VYek+i45IcquTOj
XS/MI3A9q26aNmadNBMu/NIXddbUFIVq5V5e3S/TI8lMd+l9LWn865uocg9rI4hxGO2sxkorrXhz
ArW3AEq1/WwcNKf3VNTcoSXIe7nVa+4AWOrtMRrdSztgtx9EnYJcvd/8D8ZxFGU8Vs2kYcR2sr3C
iG4zNRE8SUVLZfyEqViAdyZK7q3KTZPsAXVbNQIF4fuizTIY92DUkQXyCBUYtwjEjSAPyFP1vfeX
m/SIEFLwHH0/Ykv18be0d/gGuk2bFtQFicocc3GA1/WKO8WhDnDEkGYsO9oXtO3g5GJfVnzRkfGd
vYF2K6BcEfwNxhwK0yxJlhWFJ3+JvtL5V8WpILk0nOn1F4XdH+N70AVvJDJmscjyUNYKursaMidP
C0DO76vKXB1pzWLRe4Br7BtZjGXMdgJqkwpX6WA40d18o50q19KcdHESTCSsbrynZ2r69YsoyuUa
/0YyYwv5VEpxFwN4PF6ezeaLUn7UALrfimCZufYA6i5gkylomVMZe5i7CRD/Up97GuKd2BqcMPsi
haJnzrun6duRnaUwFjFkWkz0DskSO/KjfbczCkf+0fry6FQe2DM+XPdngjWxeClZv0RZASZ2Lzef
jA5Q6g9W/em6CK6nom3GMloLbMx+X7pmQAhXaVjKOeAyj2N1zPSX69/nnv7m+8zpK4oSEyPpS69R
LUctd5Gd+l2iO/YwCm5Q0UoYBTCWvqy1FivJE1+3wJBqEIEEvj/cLIY5/VROVq1V4A+BUBftQcDq
2v7QeG+UC/e520UCgfwlaRZNTqsWGhUuD8fsjThqOyXzlFn3zSQMEuuPR3ioQuPN818RbNyxoIpQ
kgKPnjR1yyLAWfmmvc/GH9f14F/2jmgKJjhMEyW2y7UonSZN67BkmKwYAKuW+f2n8MMUgD12h2bm
P06zvC3rLI3ZOWDupcQucZfo5qcksfdJ/drIZH99TfzjOQth9m7MoqIcLTvzyHhU5szRksG9LuEt
+XSRCmPWQf/C5hWXLeYSyQ00ID28AcwG9vfyDe6i2dludChz4LJrvnwiR8Otd6KmCKF45oYaYk1N
CnSpvU2qJ/vFt0/aPnpcJkevwS65IvWdYt0PiSft2t2wD79eXz/XARKUSiwL5O5ggrxcft0rKfzf
lHlDOO7VsHTlFmwMc7T738QwrmMukmhuZbiONHmZgckCgphMEzjC93VRepQAa7Z0OpyJxvHLtSha
YQCYeMywl4htHihLZ/iZvOUZrR68OiIT4GrnWR6bew/T2ZJAdZp5yJYFVjj6bWkEf7Nvv5ekM5eH
qWSmFctl5tX156FVHG3yF1mwb/wkwGYdzL5pc9MZ6Mz4tW8qnv/g5Vu9MhhP4aEBpNdRcd+Is+wD
BsJ2UTCJ3L5oIxntsKpMaWqlyyjafanvxGE29RPvjHyzQuZaaQYMiQLonq6QFljBuJA5wPXC1DzF
JcmeRSBEdMeuyGNLxyDLKtC3bcCqAT40j0e5tZwuHx2tOinr63UVEak92yYUhujCTxvsHqW+0dGF
MhPQjYy07QV9//GL1f3NpXneTRaTe9KUbi5V6H1Xd6cwz+6MVRegRfD94kYG4/nRiKKsk9ln/2mU
bGDRups9TjvaCxAdrR9AxSqByrZGB8kTcapRdbh2fMydQObCSrp2psIB2X6y/V+Q7cIyjEDvWbju
BZ20ql5o2EiUEBSvcSM/7p1WfaOqqwL7kBN/kAU3nkg3GZcSy3pk6dVUeFabO021uvYYFNLBtvog
j37+lW4C0wkDSZaCwO7SJYfAjlRqkyB3eEq+0oAu9qLbRnNQ1vXBwncrwuB4j0P0dgecBTL3qRQ1
ayfLDS4asHV17nzK7/tP9b731SBy+132DOa/+/9HIpPrYSxApqEwj4lgFlQ0DMs6syqEQxb6oqfd
fEpA9kOp6wy0e4euSEO5h3gWx+bMZDIYKxJnmacBSmo1/ul71dXSxjGyg05Wgb2/r83TTd1IY4wx
VypMNqwmHpiT4syKGmi47AgiTXWZHwut8cYQVGXodVLX8hSH4WlRZhCITrt4QceOvhyuaxU3Ztn8
HUapUgCUVGppFV5qyb2fZ3ru6uOI8rMODs7rot7X19+WDipCFf05FqBCLxU4mhS9nLMw9zB0jRxX
B7DdXf2teF0CM6juE8BMu9XePoie9Hw9phSI/5HLbLlqgiR30LHFlLUH1MY1mJAoOxHGPBRn+kwb
gqxT7A/76JtgxXRF75zfRjK7u7HSRJIOz0tJGDWv2hWSQynUKFt8dG+KLhP+YZ4XyhhsrE1Zm9NX
S27Mz1PXHJK5cydzFXi9f9HhsxzG7XVqCkrQEstKcsd+rg+0vt7XvnmDmTy0cZe75v7/Qb7EdwvA
oLLQkWQStvMJNG1pRpoq82zVrW/oyFgagH4pQbceWnWCFNCigoXS43l/fGeJTMJ+LmNlnioUHBTl
46Dd1aK2cbpP177PGITcxU3R2kmOJtTU6eTDSjQ/LB/DTpB95VseqmuaiX1TYO6XlqfUABCIpjUD
9IVDnmlkU+1MNHg8DN/LU3GgrQqhL99Vn67rP2//EG9bBgXtVeHLL8XGwJOT6gmO3AjtxmsiOdtb
a9P616VwV7cRozLbCN5KOLAF6qg+1gfdB1X6iGuqeIluZpfSFba7+jGKneVv1GMrl/ErMbCkm3FY
kF4rhts2AnpR0wfX1ybYQRagSjJNM8Z4L94s8egsUnjQp0iAV8ZzGttVME5DQj9JZKaIr3ErHeeq
caap3ZNUBAjMFQNAaowF4XWsWcy7ZJzXZAV0fOZV2WEtXiXlGBeiDi6RDEbfqirNjbRC9K4PT3H+
WJqvdinqc+Omhiiy9n8WwpJLGFLcgoUIeRTw3B6syo09yc0SZ7gZb+XTcFKfrmsA90mig8qdNjOh
zG8wzjabOqOs+7cAOtqnr+vJ+hHhDvuIB8kOZKP2QyV4L/zLCn9LZMGmdNSCwiGDt6D3pQ6Su/YT
TboD8W+fu6ugrYR/ZmdhjI9dooLUg42kSbfeSknQJp/mUVBOoKrFutnNDrL8dlK4RosZzig+LScV
JEu2dpNNHzTzbjKeNDX1rh8Y78GzlcZ6hYGk85xj937BG/eIl/Wg/YvxN0RTWznUdWySbWliW9qa
Qy8ml5a76Esu2emO/FZyioToSdxLfyuP8RP2KqdyasEVzYES1OiaasDf0qduuB99Oim2FECuc0Sj
6Vz1wO2EFBT4b8DedrlKtJ5IU5m2mEprAjXc25a3ZAL14N3C+kYEc2ClTdAq24BGV88b35wA/994
LWm8SK7+Ip7YSmKOrALdVxyFVNdlv06PViO4b7mRLtyEBi4xJCCBLHi5W3ZdAcd7QG5GPk5+/5D5
ZbuTIsf29edfgxT9CyndJnbyL8W362rP9xob2YyfMvJcytQKsufvgx8eKU7o+hjfyR7qygfR1ctV
i40w+qbbKL+Wk1xVJKRNVvkn6U/18FLK/vUFca9e3SZ4/xKLoM56KYKkIenrGXbcL4DSxOt7nxvS
83UZXF+xkcE4P9WYsq6J/5Mc6XaSrwFuTTzCw60WI1z/vRbGiqYqmmOrRYTUo8HKUYHGnwakAvKj
7qCzwQX5ThI7oncXdwMNlKaBP2TqMtsksna9PcwhUqEIcCfA2syaqKWLqwUbCYw9NakkqZmZZV4W
1afGtA6K0viJPQmCMP72beQwZmWOlTSNSYLk9K0SFPt5HwbKkYJ3xxSnwvGuKwU/nt2IYyxJT+u0
jJMYVS4vu6OdIP+liYy/rXg6Vp+lw7QXdam+vQHe3ZLoekE4CaBfhZ17t5Zcaqq5pfeJ7FImoWi3
ILMk74XsitShXpPEaGNk5RgpJdCKAU1jdVC8FKOvYbjfrR2KhJVXgXA6gZfjQSspEmeoHBugL7o0
ZlttE9kO0T1ULwXYDkujcvUQTB6VEVa7ZLKyQ7GE2u76QXLjjo1QZp1ZOXekjEb0gDYN5k59YHQF
WfGqDgdFviV/3DRL44GNNOYaq4ex6JQqgjR7t8KiV1SVr6+Ha9AbCYy5oaBc5UqETTSGHagvJFUQ
eHIv4s33GTNb52qRwURReFneOcboagA8r1Kn6gRel78OYO/qMkCtMd90qQx6M9hhoUJOU9/V8ucl
EfT58a9CchbA3E7zlBcL6dEqs96DCDjQ9sg1+dbzgqswEVJy8XftLIx5WOXZXFlm2BYYnv5RGYaj
tZkzdLvQFpyOcFXM6yo3yYiXKFqOaMD5iz6036NkgEnJKBA9Qriu/byF7AgTjLXuQPVaemr2Y7YK
34oIsgh/DKJObcZCQyQYGUDNwFZfMilpZbVsCm9eZsdYTrFiuIYR4I0nMB3uIW0EMcZpSZEVgY+E
Coo9G+zThgGUo/xhAnDZdSPlerqNJEa5+3WUatXGksr2tTMap2p1X5WfVmNxBlPQcsc9pI0sxmBx
fHUm9yT3ktD2wd/s66nsx5HlXV+SSAxzH07SvBjjOqBPEqrd2f5MPli2qJ9PdEKMzWpmJ9WyjMYv
PHp/rp59av6haCLKUffiOwVkevI3q3BEr1+uK9rsIGO8wFIbp6qB07YHcp9rUxAukmD3+Ha7kcHY
rSlPJQGIF027V1/Bf3gs98OrjOHGepe6nUAl3o9evZkUKDmABYcc7du/2UTm+Toq8EboORuD5AmX
+269G8DhQqHLRBTA/CcpIGb+K4tZWdhEdm52VeEV4PcpvSRzJD+7KW4xUrYju3if+4kXi+bh+QmZ
s9S3cutmhSWiB1sbofXpzRrYGPjSDwkg2n6h9vw/AFq44dJGHhO7LPWIKGLG+WmOvlsD3VdOTeob
t+i8Rt4WgPGANvkbg/u9r2xClSoLijVoCE66pzBxI+UfoP/+byIYhwh8/1JSE/j3Wf1YgPTaroOl
/j/Svqs5bpzp+hexiiQYbxmHM6NoWZJ9w3JYM+fMX/8dyN96aIgevI+3avdmtcUeAI3uRodzOPHX
/pW+LIMxhVqepuFsTqUzkfocY8KyK908gqE3OSnU/dh5c0SMISz7VDBrHf2qY+uqyw14zyxZy6wp
Apo/OfbJc2zeVenqXd/D/XfJRixjGMna5W0V63TiYzwDU/aFFNaQ+gmg2miyzgjtiM5rc7Rjt/UZ
7Bz/XjuZMZUaWhdz1YA97r30qfphHPPz7IgY/gid9pTHNn3ENokluak7nXg1hX1noIMAlLJcEp25
87I8kz7GLJITDQAxBSDKgJ5GABNzrOa+Yf4lxmB0x2wnqV4EdIJGrRX1n4SUl6vef+Uhn/v/F8Iy
hgHPY857YFjh8CYQ0wqW2KCFW7CFj0Besqen1sZ4Rc85O87usajUstqMSRePeAcpQEwd8ejvHpXx
B0cvqUV698DbLI1RkHzI9KoxYJenI+WvK24A5YI0g3KYuCW6/Tt+2UXGgc5z3autaCbOpFRWWA1u
W72sTWoJRDhcX9Xu1gEJQdRNUCTp7CDcsgJgtVJgTVDWcrQcwXwCwrKq5NgS+oPf7d1GDKN4rQSS
537sYBjbxS6j84RKw6yuAK86G2C6zLLGvr4unkDGdqVTXjZCO6OGu8a2MP0QEz827Sm5M2vgkvDI
LvfVfrM+xmaVnSqTgUA3wo+LjSYAq7ON1Mrs4tyelCcMojvEFQJhcK+vkpqFa9vKqGTXTQYBzFTp
1AWw78I5vlOS1s/l/MGItZdRSO9JNtlZHXN2d9eObJbL6KfaqXMOSkAEJ2VsD6J5jM3p8frS5N0A
YSODMYlC04pxQsMg2a+D+bX+ZiLUA2irfZd6pm3cRz5QGr0lt3ELRQf18/u/SsdefgFbMSKCVOeh
AKWdxrvFfOxkO4p4Q/37O6koCkH/DBCNmZ2M0F5VhyZ2siGnqblRlb8pRAH14d/vM7uYwZf2JugN
UM2N7HE+oYbpxjzYKapm79XwlxA2dsww1Fx3bzOasmqXxjGuWitpX3X5SRl43SB/uGoXYUzgmMao
BiTACwMonYkJE79GF6rxhPenPXmdpw3oxi7d0i94w0n7i0TSHEReqFqyvlNdxFQYEjgZAB2hkYhY
RlgeyWz1omwRgTjX1X/fLl+kMfZrBQ5OM2p4uOX1kzI9kP4xlb3/XQSdCZJU8DhgmJuxWV0zC1Ih
IbzTu0OxvIJ0q5C+XBfxngMT76atDMZAiUoXtWr9ll2RPCO30DJ8kO+iBwzUWhmSLJUHhs+74ivS
iBwTtedCt5KZiwWuSKSMckRURdnaY/Kx6RaHKIXd8gD2904KfC+6Khl4HMps3KhnGBuJixLzu1Xr
jAJSO6M9FwfORu4FH1spzHIWGU1Q04BRQ0VIwOyRS5Yqi4ndhoOjdAiH8yro0/UYqsOjAJATUew5
v2B/Py/LZAxJqmHMN+rQ9bI0xO/7/FhF5kFSxpMZdZ+uL5Yjiq1RDZoRzoreFU61jh8aEeXzJv0n
zOKDOPJIWnmiGGNS4jmQ1zWGl5PMtJUoiLTYabMggWW5vqY9O785P3aMqFmn0JAFvAzF/GDIeEaE
3/+bAOpON+/3IgeJSZhhzLtfjGBJMU8r8cZdZd5u0UVuZFSlWRvdhM6xPCjv27Niq6fYqV/WA8ih
5OBnW1KGtGkX9Dd6oFryUQ2oay59Hr7r22OddTnb/WTs4zALCqkENJym57GyRIAaUVJYDW0d5mPj
rOiPau5mmxzDw+CseLIBoYBTYN/NCW1/At2tzW60YtHkIH8DaBMKWsmB9maXpwxEXP1HXh/47saD
7oCy7Oqg1WDMaD4O45CFmKkuVwpxjCHg9UuzoIjGY4ffNWYbQYyZKdvM0JYY2zqYL51yMpPJE2te
9wNvNYwpidsybocQr9BWGV1z7YJK/drGsWWavAT1bi6B0nGpJvCSgFvJqEmloHNU03Dt8rPkkXPu
CW41obmjR8iIls5/yKeZY7z2d/AikdGKaV7TrhXkwonBLmr1c9iASzL6OBkKxyDzBDE6kZRJo+kJ
PEIlBk16q4tBQv6jCEYbzISYRd3RlEh1p0iRvRiZZWi8Abt9daC42pTXByyRv98jkmXG1Esw9/Hc
2IrgJmR2TMkfO04Bay+Ag5P+JYdRO3HJBEWuISdpE5uoAKPWSysmhS305zr9m5zERRpqMb+vyujB
DAn8l9ypyyc0wlvdElkyb3J4Xwf+XRLo2X4X0pbaWDcGUmXxWNpSHLtgNwyillcku75zOkt+Y7Rz
XQAKGtnvJAaYzdwPvhrnHzXMFdlqZ4ggNzA575ZdfylLJsieZLCnsRZPT6IeI4mY0uir1lXqxkMP
/8N1j7m7eRcRLFVCPcVaimllxL8ZUh/xeJxK1e4WXojBEyP/fkYlpZjqMnpPs5caNbI+8syRsxTO
bmmM85dbs+xBJ4Txi/bGlA91HFzfqt1qC7jL/j0OFphhmPRpiGnbUBrQKing4Oz5YQICPoDMXOEv
suhorqaApyJBizVjQlU9DpMU98cx+mJw0Qoz2WCJK7wBUEp/80rYiGJsT54lq6AIqGAC/toaliMR
c0sqPiTZ0/UN3D+gX0siVEk2sUKqzo2hTNC1tT206WRJMa9Cuq9mFwnMpiVj3+VFA5yCsaqtCLi7
0jnnNXbR3XgXdF126934LLy2HBIDnUnlDzMCpON8SI1PpP1qTD9qg/fm4e0Zczal1mv9rOW5IzbP
iXFHMs78AG/HGH+gF5VZVBVWIyizM5aaPyI1Yv7znw5eYdwAIWOnER2R2yjeit1x4EUBu3W7zWVR
GBegml0atTneZaVp0TmByDWC8Gm0xx+AabEEhwdpzjkVdtxJMxcF+AIKot4xeR3HzIoVnjX7g7X5
pcss66w5K4s6TSXwsY+UAVLDkF79dbRFj7jJnc6zbbsrApwI7LCsgFGM2cF6SPKlNxGx/dsBMqQn
sgK8erXFc22Xdpv6MQ+ie/cqbYQyXgHop4ZWhyh/opvQA3q21R8mLx9JgCGhE5p3OQ5iX00IWsQA
d4dZBZNR9nVIc1ETZlou/0mpOZ6iG7BhKF7hpTe8PpfdkA5t1UgXgJ5NZjED4jzt1ZziBBrmSzLc
jdM5z4OaR+hEf/M7c3SRwnY8kTYx6kpHhnj0jLfOXOLT5fAeX7t2YiOG/n1ju5dG1QmevmgQix+H
+pyqoyUtr39hJjYyGOs9RF1oClFIqUBPUnSW8pfr39/toVY3ApjXgproU1zRqvGIPnfqwGdHsMih
PVE4UhTObNERrcTjJU05iqAzNjyVNETzLW5yiOy50B0UQM5UWWcvKSe45wli9BtV6kRNU/SLzV1z
M8rrCbHxXbHEblHFnL3kiGKbuPSsE9u1xvN1UTxNeE4R3CsDSuP17Fw/NJ4gxjBVRSKqvZmgWww1
q1h5VsbKMVWPe492U+ob5WBRqPGOVLMlBMai7GvudIzvFdCKR0ft00IsyZ+c1lo/hpHFsxK7JXdV
gUECGqomaaydh5USpD5GzDJ/E+3VKdzolLnzSb6f7dFN7BzEhOD8dZYXCOcVd3at/kY2/fvmVtda
UZsaILkAi1hYwGV1TaHx/ub8LstjDEffpUaozSsaJqP8Q6N7a+srRecDzoUjaPd9tlkLVaTNWopM
Br3XAkFmRUSMXH6u1d5a+9iqwvYfLQ396+vadyYbeYwxqbPRqBsT5j0+A9bvB8266YWFcq52R18E
1crlod9P5GxEMoZkHdaIhApeuq3T5RbFwetVv/p2DxBzt/fDR73yeDlG3q4yJkVc57qWYglgdMgC
nrLU7rNyfTTiz5U6SegHacJO4TxHeDvLwoKUWbEA2AIuTQL18JHOVqegj0f5WH1oAopx/zeNJ5sr
yEKDqFlFokSB4xGrxFpwz0Ljq8SFbKPRzHtP/esmsB2p4WBoajNhWVOGKb9Yk8Db2h1aXTvFVXGb
6uJrFul+k8teM/dOJUSLJagCJ6WwH1YqpgKmZRm9sSwlexZPkxmneOxR9B9apG9uDCd5CyvLG15D
3X7UcBHG3JExVKRcShBwpdLtEN8vwMLsOQviiWDuRJ70S53LAxJa6mume9NwENeX61d9VwQ4rJCY
Q30afBK/W5ZYB4y+2dO+pDKyIqNxQuNAFN7Ey/7t3ohhDFhfzJW0FPDenSseyR3BJF7/kggWiDPA
GtjfCI6UWtdXtp++38hkDkjOongWGkTgxoM53IvCfZo9Neg0kPysOmdd0OqtNY7udam7XmcjlDmy
eZZGJSnhaVEx9EdNPa6FzLEhPBGM2dKRNyvSBJVj8MHVJBjGv9G6yxLY8IcUiq5UmC50mkl1jdB0
DBVQHwLP+nKWYTDBT02UeDGBJOCMSmSpJfq6Fv/6WezbAzz6gDWu6ZrOhh+rNK7roCIzp4Kzj84G
CXbtJk/E/r9w9u12U6IaTplnFEkF98zvV6kt8SRChQLSQOGDYOCgBBQ3bjloHB2jl+Wdsd0IYnRM
N8IoyjpYnip+7fralvVHRf7YxJyI+w+X9teC3vqYN1EH8ITLxgAjBdAEf2IvqDioBYwsqw2YSUs5
CEEvBNfPjCrvlbW9RbIbmWqR14lOL614VL3O14IsAJApd5hr3+xdlsacVdRIaT/rMZ58E0Ju0NBF
Wn+Tm+tfvcovR8V2/xRTkgmVCJ14m6q216/qY37KrdHVvOWgfkIX9PXt24/0NwIZ4wCweEXFBNFP
gRl6GENvtqfSBmkAonwAhH2MvoI9gmMy9sOai1i2QaiamhTopyiGhJ/1b/TgMl+5Cz3jbjhX3nTg
sc/vHp8GjgKCm0Ywqfn7VQOXjt6QCjdAIt+jDIxL6Ud55e4lTaq/08WNFPr3jS4apF+mhcK2to7m
9k7ol5422QTlZ8HP3byyeSaRtyzmyUL0SasmDS36lfiqTs1Zmp6Shbd3u9YD5SqC9BsgfN/M2GZV
cmUupjxASG58yRB+loAvwusWMSRHF3mCmDuWFPUMXiKk3WZQVmjKywKW4HItLaDwcTzivqvfrImx
iFkfqn1SoKoNMEZraEC/CAZ4okvuHE/+BGSqmiTHYhKtahKsJS84ieZdV7YRz1w6omeq2Am45T3S
fP2PmoveQbfqnSZeBLDXK246aYpj6PukekP52Bt3KxoVl/BGnXnP5l0d3Ihi3LKq90s2r7CMSXma
ZE/Rv6g85pd9IwUwXAxXS3SWkdkvbY7NGoLAWHAz/JidPuis3MkUKz+lz9V5cTBjdpy+ao/XbeP+
Kf2Syj69pLAbDDQYoWBbP5VoYBTqj9cF7KshUGIwlAdudlQ2fzcYI4mmVl4Qr+frWVzq1ylVH5Py
iywdTWTiDM1BvdMrVj22otZ4vi5899w2spkrEGWh1IpGh6gw/KDnDzL5YaRP/00Ec2x91JOm7NEI
p4klCLBkO++/9eBwuS5l12xcFsLqepLHBlLLqHdE0U3d3yyRbmnda4O3w3U5uxtmgnER/ZEwBSpV
l40dVPRKM4wMWAxZEVn9BCAukDfF368L2XWMmojpbfSUovuBRUwX8yjvik7JnPZ1sfsgB/qh9n20
l1ca1eT2zHPEe7u3lcecUak2pgqCBsRPn6vCzb7QGfwUiAlthHqH8q0uEHvITs6lW9290xvBbE+f
VA1LN1OYs8UHsStcpRDa8qfOyZ6AZGUnd4NVA7yd5zHpIbGGcSuVsVb6MBUknwFNsmT3o+Ci/f/6
+dHtuvZ9JtAoslRrpxarovEbePUCFfN5LZeNjV7Oa2KYSEPX1HrJB9ysUfiiov8m0dwo0u1ewpxc
7Yg9Lw21v21oGcczRQKoFaMl2tRooTkANMEoFcVdmhHcBELBawPjSDFF5oaFSddrJbBNG3W2tboP
SFMF189n94mniboBR4KrLLM9HmIVqWppIkYTj7FiDxgmC53Vb13TT2s74aYM9/XhIo7RB0BAAAmn
QzvpT5SkzKctEvyK1P4tvohh9IFIiYb+JYCblTKekM1TgxLbkh4X8Rtn++j9eK94F0H0CDdGcIry
GtuHwEL2aYIe4zuH9bYKaH894RzVrjYg6ASwnqaaMks1bmZqsap5CJTHdTnPZLmrE+ULZzl0+98t
Bzj7qgJiSTpd9ftyKnSbkEYRs7cpHVoyDB2ABQJCHXO8Hi8BuHtICoD2ZV2TUAKlDmazd/0kF7U8
Ul2oM2vMHiryLcKcMo+gazeq0DZy6O/YyCnKag5HilCELhlU9kA0n1oqyD1pJn4WON5332FREHUR
BHA6NON3aWseSctEsX20GxFJWsw5RZ9Ne/GUD+2z7GSe/v36me2FttCHX/IYDVxxo9SBDuOLbW8t
1aOwfszlYz3f9Amn62hXATeSmPNKC60iY4J9NIzUlsDhqf8N7OF2LcxJhfVEjLRGE1VlnJT1fuRN
H/NWwMSXlTwkqtSkuK1F1SL6CvWgEXoe4PyuXmMIBtcU+H2myZyIno1knElROprgjutijUsJUGFH
6v6mdqxtBDHb1SRk7fUV/gFYlMZgWKtYWV34IABF+LqO7Sv1RhKzcWkGbhZTgaTOpc0RHSiPIle+
x9gcZSCt/ap2ORJ3LdFGIhOOJ0mB92AETFsKNy8hCItc/XbwmiA/Rt7/zMyMtON2Ixl3DiSVtcgH
IcYc21lKH6KSF5PvKt6/qzFQWfndKGhZLJmLBBTMVgvq9a7m5ST2YvFfC8D3GbttxlHfr28UFKb8
SS4zrzArJzIIB+WBJ4bx3pqsxoqcYxkdcGSno1C6Bo+j87qqYSmM/RTKHv9tREQq+u1Z9TDLY9Vu
60p2awFRjktAwZXH3NYIvEKyIQBMjKJS0QiIwnwlZ0rcWAG2R+bR5XAFMmZUaMTFiGY4iNmLHhe3
v0vvBFtBLxUyEqnV3vxNd45GYbdlBaDqhG0UBjJHiLYXwG5p6slQX2oCBeGEJvuPl40M5raWRtwV
6qQjbvjcuItdPFLsI/E+FJ35iBFwTPZ2p+wrb6pyP3jdiGXubaejYtD2Aq4VerZozw6AENoD3UuK
gxDyYP93E/qbrWTnXUF0Y8zqBKMEfjLtWLjAWFx1i9xo1gySGVpnz/2Wl0bdcycIzSVUZXV0Qr7p
0yZ8KQtZqxc5wsSJ4A4AEl8AGr2az2ut8EIXul1s9LeVxGimrLVLk+kpfWuHD3MwfUwDiq8SucMn
BSss3S4I71TMDU0nXtZsz0CC+hePKVNWRIXNLaH/ZVklE1B7Yva9nD4WC28Xd/q7gCaKXDfREdka
6PL73QQr6PyYJllL4MJeZTTOuNOXzBVc3fWTM0X1W57yBwHp/f/Zj/0ulvHR2VrUgxb3iUOACaZ6
0iEBTkd8+7OExgsIdhQU0vAPEDIUxPBsG4EiRFFYR0qCJrbhGSPTPjn0B/EDHSTFo/tFuOeRKLw/
t98FMta6ntKwlowiQSHhC6ZShP99Opt+Xwd2OYYcMIfL3HDwcSrQyjh1xv4UtndLFaj54/Uj2l/C
LxHsK1vvAU0+oO0BsHDPovic86qoVLF+v1W/LcFkfXOmlO0KwC/Q176s07e0OCny4foS3onAY0PX
4Kdk8CtgyJbxYZqiRmkt91Cq6lMHyM1MdZv403UZ7ymOGCHMBcIUvmq2CYTg6f6j+oIOuCNFwe7w
b+ZTAAfZ6QIRJVvZSY+lzxtX5q2RuUjFkgPAL9SAWtr3H+txsnM9+YALb19f5vvXIrNMJtQN83Lt
jDhR7J94mMCnPIUHOjG/HHjMZe+BrN5kwaajfQTpfBblWG4jrRXUjtjqHW3kLh47tBWGTm8Nr+bD
6iLtx+03fT9wzshkbqwSLrNUCQuxwYgxAeY7c7MZz1Ski93RKgYbnVR463dfS18+8V7872OfN+E0
WYw8BowxEwcnJER2Ok4Vm2Zzo8MA6NvyBIWlVCC1H9rkiXOa71waI5CJWBdTyas+wiDo6EUHDON6
6JlJgupGCcCHCfYIYKk7xalzcz//CxBrRjiz1auqihGJQmJL6uOYvc79eRqfry/wXeKTEcHcfKDT
LJpamApgTe9Tcls2T618r4SPRTJiiKriRAj7d/ByfIwJAPAUZnRyk9h5+WktH5bO9ISVh0LGVRLm
pq9NPMTxsELKuXwyfNoJYtpJsFBoKaAKc58A9Hu/GWhmD5kbPyzDqqzlrNidcavIXgrabBIfh/Th
+lHRz1wTw8TIUwIkIbXSiS0Iph3XDdA6D7H+tFa3o8Ej6n4fkDNrYvxmlaRTV4PWx6YcTsi734+R
Vb+gATUKZpfStJcYS4tRk2959pOjI2wkF2Wz2mq9BDv9EB1oh+Z6yGwdkIrUMSyHFNDJvCCEc4Bs
i6bRDqiILvBMqwo+FUtoQHS2fsi5aJ48zWTDq6xZBiHr4YNiVGiwslPoaE54+DkkktvctyJvLxkD
oqihIEWJQWxx6n1Be5yHGvMPvNh73+XpGAFHny4t5TFGJM0MHFlC6LJgovzxNHjRvWzRyR6erN0V
bUQxd3sGv4SRxrAgHegDZdQO64euD65ftPdd81T5N0IY5W+NVWokAV5GFP3Kzc+jU92C1I/inj/1
rn5EGim3aSe2iDXy+LJ3r/lFOFt+RYW3yBsC4erSunUW2QpZHqS4+CGOGK6vVx5uxq6H28hjwsu+
rjNNzQf486APsiOdkqIVNt4QGOfgWGzIfm21pRAQFqX1QwFvKT2lxLt+bm9b885CbpbCqHudZb2Y
NNS9AKli9CaXdg2NZ/Cf+eujcIPIxEUPNk3bm8gO8UiG3yNm/K42LOlOpsbgsK1gMzs3vn8Dy79D
w17qUMVZH4tzAmD0IYiP5F74HrtmUB248x70sK7tAD2FzVufAGM0zGgg37gYuce685NmEaDQAtCU
g87B01PmJpYAr9RrEaslxuzOYeQuS+ZpcWSh1/1+7HT3+uHu287N4TJeNjFXSeh6gdjT0fCTA3q0
0LZP/BkAgf8Xp05t1rWdZLwtyca0AJszsXVjvgUZ5XOfZRx95YlgzExedWImhnDohHzrFmB6/XN9
y3Zju8uOsR0B8bT2BUhJ4UnT9bsOPC8zQc5nVIWTrExeXyd+OE+cDC9PJmNN6nCcmq5HJbgy7XHt
7XiyIn105v42zQMJs2nXl8ixKizoj9HJaGrrEtUupAe1CrLmoUo5p8QTwRgVOZ3GfmxkYo+h1+pP
6eJ0XBAv+o0rykYYB2oIUpsLaqTY/evqCRbGfY5KoNyhhc4uEPPwLNX+u3GjGXTNGzMhyLOWCiLk
ZT/0OzoW1gZgxQMhlXEG3N/8gz6mBi7+K30rXVslYzFCsY1FeYBuSMUoH6Vci9EqWKc2yiWiXcba
j1rFDJCca70z1WpoicQE7aG4jn66Dv9rX8nvtpodtK+VYl27AiFLmsm32mj4iz5hsjE85DEwEE3T
iRL9IQ4BjHBdYTl3njBmpTOaVh2jFT5CRl8Jolx9NfzrIvavoCKiyxgUhIhkmMON0rgEWwK8IOJJ
aT5FIMXuG0vMgkFcPVx5zpL+YJl/CWRHUPNumdtizhV7lSzapz4fRNVePtHODPkQfwStI6eQ/Af9
vUhkLGeqhF1exTDOxg2YaZAYs9qg9CrbgIcfJ+et8sLPfOzr7y+p7FxGV0mjWpYT/M0CIIAanWSm
2xBrcGSsM7eLl/90jux8RhdLutmgn8Lu5/ZAQP1EBPU4jcpNnZTumMwY9SI/rovct3WXFdId2NiF
Ze77ehURpKnNMTPuutqSp2/XRfC0he1vELCmMK4Rb8ZBHWj29DH8roPcuTnThrz0Iw8tav/CXZbE
mNaiz0JByFo8GKp/9OShKDlhEE8XWTzmTtdSc8hgSxtMM1VWloMnSbGLh8LvvLG1yucxtxZHOfDK
cn+Idi8rY8ypZhShOkq458Uz8TJX8Sm9Gu1vpLTH7Um+W7ziCSVIoA+Av47Tcf2HN9JFOmNlpilO
htRE+nR+VVESiR5XB7WC03wiJwN4PyihUd8lf20fEo/3Xn9ft3uz3hfhjBVtU1loRwI9FQ40FqwA
llO7RUAbHUubVxT5Q1x/kcZYGyUmplkZdKmediy94VY/Nb7mDLclYlDBnR90v3L6f4oX5SyAa7rl
gtPtp851XQF8hgqGNjbt2aZ9Mo85EoHAv3TIh+YL2hOfNb85TPbPwaDya/NtXNyhQrCPznGP9+ze
zwddfgELZboWQ2bICmJJIMj1GO2k0AaFX54SV7A7z7yhbC7lR+XxurHYt0e/1s2WnjUBlS9txTlH
+VEcH0rBLQZew+6+Vb/IYHRJr0EwShoa6N8hnQ2C2/K0ghhYplTLzl8VITbbyKhSScx2DGMYi3VN
D5WM9IJS+5nEDfA4i2ILzVovt6kkIQWqgQq99lJYhehcBZUTuwJ3dHzfxP7aQbYFtNKl1YwmvARb
9TFUz3LLCWh432e8kgp2okguUHGQ5g+m8rldnq5rGd3093Hp5ffT6Hzj9dJ5kfNQwWb921MKPDR4
dG7xgncojCtqAMgIIFsFj/Mf6rfoQGe01Ju0sVe38EynOlxfFc9osKSOUwqujJogxJ1s826yBzc6
SAdwztqxZwQgqI/O4TdUpU4GrChyqvc8HKM/WOnLvjIOqhLjTCtSU7FDdFIj+Y5Sn3CLGQzBM2Et
+MBJfwgtLgIZnySGQGgrSuR/4sDwo9N0k3rtaX2gWKXRK7imOAHaH/KeF3mM6Zgw3YXZQnhgNVIx
a5w4oTbeGItoZ3HynOro+O+TF6ANBDI4J8ySG3jT9VxTXMaaRCQ31mVAQNq/Zl+I1+EJZ2KIHFO2
ikWObW1Tim7xoA0eT7no0V2RrDN1uNEoZcSnMMwSSa3BPOeZZufDWUx4xRzO3WQbinO5NIykR7SY
BjTEHw8SSEJ6bnaSp6vsGH4oCRTUAJelc4Ej4HZ+7IxW/Kwfe+QKdY7BecsEXts+xuLkcVVqDZQC
V3NyRX90usfsiDK4rT6oN8lRvEedEQAtodUe0RL1KN2PnyKu2eZdFxbdKQxFpZfLVsV1ac+ymxwz
e8ScqoEyGSUR4fk+jray7dpJIRWZsCKxHQMZNBoTS+0l8FKIjqblngGk0Ov2j+M1dMb65ObYLYin
iA14H6W9I8nz9e9zt4+xNmVtLNIq4RCNj2UgusVxPQGz0S5GACr8n+bbd++CIRqAF5MxGvXG57Dx
UwpaXIQoASTKz5ZWhPxH+WH16NRAGOiLswIvsgnmGzDOZo4acJa767020hnvhSd3EhYhlps9U5nV
0fgkfkBqwVr/mQ48Xdk9vI0wJkGlA6O5auhTu2u+KfmnMuakKd9jBdAXxEYAox2akGTSkFe0VEAz
9dJJwWRReqi5k0W7IexGEKMlUdMDxgckAPaUfZiL80gUq1x4q6H24p092QhhHBGqQ4WRTQgraQSD
Sc7PmT8/DHTi3I4zi48fuu/5NgIZzyMJlZAbGUKmMbffCCIO0mMSpGBtxhvev655u3bjIotNY5t5
2yaKhpqGZAJ3zC7IS9hMlrn4pcZjKuUcFgtUmCxSJscibljXpqWlRBmgkqvcmhfee4oniAlpF7GW
4y6aIEhSvX49iWB6rU0e9cm+n9lsHeNnOiXGqEUNLe+9abF6r3PpA7bwQ4/cJjfLvWKlt+RWOqJA
bC2n0AbvqBUfeYEgx26x2W1VaPRm6GqUofzQVw9hMHjTuefeNJ6eMDajU6VxGQuIoRBdISrsUW8l
zUMXBqXES0ByLhxhzAcAMqK1TFG6ocWo2ptP4DZ4S3nQ1ojo7zpMNufIGBGt6uOF0J6rorrtVl9b
U0fTH0szs69fNfqzr9gRNjudDUIbiSbewpUwOMPyGgOApmtcUn2+Lofao2tyGPMhz8UypQN884z5
bIC4d/E3UYqsvDklGjgR6w/XxfGsPZs/0eMhqdcQ2QvFN460aYzSz/Zo3eLmijg7qDD1L3MRzGmR
UC3Kz+15dVRMIKgvNDBITojwQKv0gvH63gbDXWFPQePFx9hPnA+Ek9XgXDkWQzYlZiJFA5w1Qju8
/0fw7TYBP2zeN2MKAekc+M0klqo9ykoiVRP2Naq+i2hm78IbvXrkHN7+Wn4JYfPg8yKRKe6QwVX8
xQUZlgvAAke4M730rj2FXlTgeTf6sodhTV/i7CNngSzOSREL8gqCcxynHqzm11ZAk1/PMya7RXvj
skDGSoulhtnfrKFvnOELtPNWvsu/ICmAaZXo6/XN3FfPiygmiDMBATYNGd5twP5uujtjPKu0Z76b
3f8mh7HFeazoJdFhi5N1vFHb0k9G6ZY0xtEceK6Upx6MKQZI8qwD6AShiDefySHzk2AIUHfiRCH7
Eell5xgTnHezkLYLdm4k32Xxn4H3ot5/Tmy0gInhFAHk31IPNRf9wQW+o5/eGUHk55byimngm4yj
CVx5jA0uYyFv5gF3twPVuOwCLYtYo92c6TheeiOceMPoPIFsn7ymdkXWCQNN2rfn7JDfJf7qmzfS
keYoUn/mVHj3KxSXDWX75tXE0DsCNcQC62A9F8908lCyxpforPomUvaSX97mSICZgEy4rv7vh0Xe
nhc6hdfXFXByM/kRQUJH6Lxic1NqtkQbxTu80Ron8Xt3cZLzbGPgB62of5f4NS6CGVsyTBrevToi
vvicB28AXp+iYHAw9oiJcm7/+f6luEhjrnltaAQDsYhLtM+6hfKDj4Yjr0CKsXerYLjnj//vJzU3
62NuuzqsSRWvGpIIlbVgsjO1AeZSApUdfe+Betu6xZPpdo75qN7QdLfwiQd48Qc1vqyZMQQdaeXC
jGDaWmd5I2owMOKeI/iTXPEgnLmqRJ8C72OlizzWLoiFWMYy7MJ0nNyfZReBEvEFCrK2vGZA3oEy
RkGPlkmopwYPyeihks9tFFy/GPv+59di2LrEFA2jLBcI/DLpCXyMyIdbcW13wz/XxVC9u7JnbEVC
N/BkFFX4hKZP7HDQvdCwllLiRMs8KfTkNvmYBhTsYRTOiJaLzmpDSnVTWVK1WtcXs+/gLnvGXmkB
HVuagFwIpemkVwz1Nn/kpkCp3l7bMyY0iAwT/7fU0u4c2a21QEy/ymiHnpfPocbJV/BEMWYjRXvK
lEdQ6TIbMXSu2PV8FiLNKuATCK+hnHdKjMXo5rELNQEILsOo20ZyLCs0pqicB837wbnfDT7bdDO3
gAeZlRodXGg7xdCjF6IMH973FiW1Lrzojld82L2pwDQSAcEHrA22TRi4MVEbrXRZavKhmTCvJ3Nn
6HefaRsZzDkpQ0wQ80DBu9YafgjfFDdzMUYHWGGLDjh3cCrAM67tHo9eXtaHtz7m2IpsTsRSwoau
SK9OXqR9v36rdtViszbGjJuGLuSpiqBbr29k2Vu7H/3fjbtsZDCmWzWqvtJkGQYiutFAsBgVVko4
r4ddi7qRwVjsMKoiSU3RGjBnWectSBDbqGgLB6U0vpdDzMuqc7aNTcZVUW2aRQKPr8qTDf4tjCsL
t/U0Of/pdNhE3NQmUqWAgNDWh9ghUuyPxWoX0+BdF7Pf1nDZPbZ/VFjLcQE0PUqUsmhN/4+062pu
HGe2v4hVzCBfmRRsSZbzzAtrInPO/PX3wLM74sBc4buel93a2iq1AXYfNBrd55R3dX4OzJeA3Pix
Kw43pmFFJLajYSeFj1qNaqp6o6eiK8Wceyb3D2FAPkjzPoB0A80Wo9huniEzs/cf8y2Yyjz5YURD
An2I4l1v15+9FuunUbg4woSS9DiNUVst3NkTEd79zQRtgDfI8kyORPk6SC6sMXhSVH05dRJOMuVh
fPU33aaw2628K2lXPl2gceQx9fLclUER9LjGWVLiUGu0m8h0VelnzasF8kwwQJJ1YT2ISoaUponc
VCi9RGh6Sww6nt7dOiJCntKQTV1EcyfzrfI2khUcB9A97zO7ISZKBbVmutdDgmeFwawk0LpApxma
iRlg8Sbh6XStX43MyzIYwKKjzEFWabTacZAeJptSkaNn7YBBevOpuH0jQbDN79dX9R+O/tsqeyEr
MmMoUb2hLyTkFTIYe2nT3PqWDEZefha97hIXY0wRcNTkZvJpE/yIkamHtmh+NHKP3HA0U96Fbw3+
ISyt4lFQw/sfO7ldZpVPyAw8RoGKmF4vvMpQeuZNia5u39IMXfECJ0gRqVOQ4b2nwVyJhE4/35HR
oB5uKZsOr7eQtyYmaP2yM+q4KlQ7l0PLAPY2d5EWWqm/ve4Ua66+XBQTUGMRGaM+AI4SIrplq3jT
mHJMrHnC0gQTTVkHAVYtn+AJiSZbaLq3tZQcfSng+ffqJeESVexkoRJn1VwRpNTTmc5MJufQTp3M
jjbauYbQywxIl7fBCa03O4VzP1m9ERsiGNfxLG2CgoO5Byl+FQuNgrMLHHZ70QXz5BFzTxFqSZQ1
gnziFbffqyQj2V4aZA5LXRqbUOyRu7XeZMffJxs94OJ+dlSXys82HsbBA4zJfp5tHernkUPApeb/
D2SEq193sXDqYIuoSDG/PCstsocK2UmOl61EtOKI02C86qUiNFVFNCugb58pJXVDJbVRByMyuKLN
o+hzEkjq5ey9z1j8PhPaTTRiKk9UkGqlhdWbj0PxrRRufEwMaPPT9YDjmWICW+lbtRdnmJLC2apL
15Cf1emQpw+DlHzMKS/bxgS31LUowI0ohJWvvTM9N/ZsCa5yUL/9apDlloXWfeFij4102Mrmnlb8
bungMr0AgoNmvh88GgQdNAhKrkb3akK1/HbMWTqX/T9P4yrUxsDh7AWJZdq1K79Kbrj3MQVoPl7/
hJxlskVcMpPGyGjFrx2OefqjEJyia3jfbu1BZLEstnIbEWXsWjrATyk0FFRto728mzxM759418zV
9SiILEp4DNpo5qjWfSLB1el6gi+x8qVSUclBF/X1TVvlzDAWVhjAEtWpmUcVF2l1o3j0AV47Dc+0
lKO56rf4mN1BfddLbcHjFd1Xl6dCEEMzQVGnyoyDqKkgyKTHURrGnTMUuTUMD6L09fryVsP6YoS9
E2amVMsSyTE1EuXWXO7r/imyR8WDStV1Q6tQuDDEfKw5x2yY7sMvRPy6PxVeL6e7vzMh/wnpo153
XYOft6W5I7vS6Gdr1iaJkxasZjgQZDMkUwaZlEg/2+LgkMdhHNTEAOaaJmjb7vuodevhS5PyHvRX
p1NAcfTbEgO5fV+rateiN/uXhAiYMDIgBO1V6JEUKChZhwft+0f28GKTgV49jYlWyDT9lcZul/ot
KmLGwAEi3hYyeBv1o1ZhNoCyYXgZ6Ie76jOkWKxIMDhOtx5Cl9UwIeTHhi73dHA9EQx7FsBB0eo2
Jl84ZtS1Y/jyoVhVCMUctTQASNmS8aRjyCIan69/lfUcfmGBiZ5kBotkjgfOt/bBf2nJfdSSc8wE
8Eb0OLvG5oRd36tTP6F8R8L82KcmBBzr23bgMerxdo0BVkOV0BoDmQ1bVXurr+/bv0vg36m69roy
1Z0MA7HyXSU3gRJZCg8N1hPoxSWOcTE8UqBPS8BQaHpLR1AiF+VC1Fd7lz4p+fZ0f90TVr+NZpog
+5JxaWQHA5ombLuhRregL56JhP7YU8CTyFp9fDUWNpglyZLeNHiaRz3cgZz5Y+RmFZgVg12/r38O
Tu7G+8AR7wt3OPOZvlad4mKbbU5vEsMMG7Qg2KUaWCN0jFJOyszZQLYpnRSmMOUDhe/ykCgPnbBP
FM4JQeHrXVa+WANzDvlVI/vmTFCGacaNVkAvDZM1ZgWlBGHUN0J4LqQgta77xeq+EVFW8GatgymS
/v/FqVQqoxJWIR7MA7/e9fJ0P4TJR47XhQnmaBj6wGyTCRXxVsrtqMLY9fARohFjYYI5GBJpECW9
QEZXKY3bp8E2yzFinvBykfWgXdhhPFzQ23AuaKeXZmH+mDIzCnZrJRHCFvIpLn+gZ9XrLgbZi2CT
RYU00sHZjii7csTnDwbI3Ck+76DgGWIOitCsy1loURcxEosyqRCvwsyQvMtug81oF5gpKbk6EuuJ
ClF0HZpgIgTuGKMEcgtiaiLxIg90GEHa5l/V3eDJ0OkoUflukR7zisPrafnCJhNk4CIT266Hq2gP
02b01NQ6pCBlIkflMHkjZDr2gxPY/Emw9Q2+rJU5tfJxohphOOtz9MuN3w3/S51zMH51OthYrI0J
5i6ClmTbYW3CFrJMTYhBk/G2AONiezMfox3Ivt0I1U+0wlCeQNQM7etgslrnRaOGJGoQGII6BN2E
BZqIul/EOWpG6Muavf4R0lDH8FPuUUei1PnzAaWh53Av8B4Z6Oa9Q86LXTaRGv1oalQ6MSRiNqLf
UeJvzOp+610R5PmDxUt01kHz9zLfOuUXy8xbOfKbAcsMg85Sy7PEy0BWTwIDAaHo4C+V2e5pUStH
uR3RkpFOtVXoveWLmtU2W0k5SWmDYQJeD+t6KC4sMl8uqE25zFPEf/AcHf0NmuA/63eRHX8ZXeFM
yyeBV/LodVe30RQNFFAMU8c6//SWXI6QZKPJ2Q7mg1jdZwWPKWYdrxcWmKBLxLaqlRRPQQoeHeod
nfAy7RndgrTT8oNJyMIcE38iGZIhpwvqfYxx9V+CjpMhrILIwgDzlaiskujTm2qWvCjtTdm0Vqtx
niV5NpjboxwWWiHESEyj8jhjUtWQn4SQwySwbkOlCrhoZXinRUZ6I8SHx0bp8b4oPcM4kXFzHYtW
CxSofvxjgn38CdtSlYbexLcYj43/oIuDNQX3fbrLTQ7srsfOwhRzjCEpaBtdx1dRN8KNuM/uu03o
iXe1K2yk/ezG6JbgJTzroXNZHRM685xNiSIgG02g4Vp2z+HkXN++1TIj6vqSRjRJkkBg/mdw1tGI
yksFC8HgmA/1bgDHffqi38apZdYWREmc3BY/4BZLm0z8SEMZK2mLBDgW9kF3auInvf2Ad+PFDIok
YLoWRZb2sZaiIJYn4JwW3Q/9oxKctYbThLr2bZYmmG8jzoEsQJsb7pAdAz22evTLcD4O/Qn2vAMM
iLKpagYuvEweqinlFGsSPG6wwx55qII8FCw4P1WvxZMH91inP3fFHNt31BZjog+0M+OA54LiS7oL
76Ktti2eMrvdB3f6afCKXXns7vjN+Ot+KEFLWEOlFnIVjB/KczOBaAUXV1MC9XCFuRFIqxHXPPjb
3m2gc5aeeSwrq1UTc2GT8UMhC+ouzVE1UU5UoEmyKltHW9dsT//DCNMaFi6NMZieS9AfzSs4fSXc
NpgMrnaCbl/3l7W62dIEA+l5r6utNKBuZgoHaCfZUv9dNiHUrtY81Fh1zMXOMXc9mUxxh2ZSAPvT
YNO5s+SHduz3oleBKYT3/rIaaAtjzK1PToV6yGYJINjJdp2ElsnjO+R6HxNoIIlVoGT6Fmh0tCe0
QUz7RNz4aHihCzJc9yPF+8ungpTJn7BbqbIoZiE6JVQAu6oOVtp+7cYf1/1hNU+HPjewVhV1DRj/
pxUNVGsGOprp/ER/2zoipmG/VhsQwZ10y4CgyBf5Jj3wpinWHf1ilPlcmH8nmd4AF3XNC0DiQ7am
yCnSrA59LRfGfC9FiislD1CCFPd0pJ9SB8hevxksbsJMcecdJl62kO1qhoiBqKYZCk6UnifZjrcZ
ONAim6om9Pehy9u8VQgGsdPbazAY6hmUGAc5ijTKov0vJ0KHN8YWb4wcz1gP4IsdBio6SYq6iTLZ
t9+CL8URmQwYCiYJdGdvJ4vLMbeOTBdzjCOGcl/oA6UHBHvHHvSeG0pJWG+zne9pkHEXb5obgTvW
s+6IF6OMI8q5OuvthAGvynxJWm/uZovb7rw6LW0uPhjriXo+j0EJzFU3n+n7X78d97TFbtvwfH7d
E38vhx10FNp0Diua6Zbgx6eEGclB2pTbt44+jJNxSQHWYfdij0l3JzkhiSDgsm08KR3I/8C1fiMj
ySUYJSp20nNtT1vu5BLnm7HDjZkeDGNI26tqtH+YUDvPQXAkzBYk1r3+WQHHe3rg1cxXa0WLb6gy
ucdAslkNZbzvm53ln5UHtNqgIRpNNgXGXVTImclWdTtmLuVOBpM3Jxtevb0uzTNpyATKwzLO0WMz
7GdMa0V70+1tqjGFE+9/UbXixL7KYIxEIrEae5SoNKt3BCtEogWpDnCwF065ETxO6PO+KIs0Oobu
zRBJlrppd5HrOxKo5AKMqVMOlNbOn4z76IVjk+e6DNwEoL2utBz1WzOH41KOrFlyy6/+Nj5CBAEd
7XPrzJwbB88mgzZtnkBpcaAjcORJkk8h+Uhyh7d2oiiaKr17rQrIrBa+BjTDQX9jFD8avwBp1rRt
es4XW/1gvw1BgvPPpKEWyqBRAmxekj605NwUp0zj9D3xTDCgKTUd1ERLBFxWPgfJV798jIun6z5A
/8p35/ZlFW9Bt6jdddWcl1OJ7erjwgLhbFKLtuQ/DMLrdTucpbxllgs7/pwQyEehR3/Qwu6otOBi
qOR52IV6FLjXTa3j1GJN9G9Z2KoyET0sKb0jhZbWWdo32QZNIRpNRNMa7iTMx5Jzj7q2Aj0aLiPV
qn8vjDNuoRVSQ8oSGWtCXtvuS6VtOKvjGWCCVpSlLDZGnG8DcrpiP24rp7cNy0eeikZer7McjsFV
HFysiInYCSzBVdXgrEl+qm/jV/5Owb3z2y8xipHXS8nzFMbp485oCjXDBbANbsrgU1rdydPX60vi
mGAv8AJoMcQJwwY2uLodNYztzNzovAmv9ZTnsm9sX1WSxVMe0w+FvsxbjBVsyYF+Jsor9ZEipbkw
RT/hwuMFoVHnPsTVz6/vY3Qy+Ful4Pkdxw1Y6qV81PshqOHYrZc8IztFC1f8omySOzpWyzsOOU7+
xuqyWFAxEzMefcCF2H8xQZw+3P+dBzAQoUKvpjElfBtFva9lN6jO9eBeN0Hj8AqyvnXwLpag+UOf
NTHCRlLIRihe8RS1Laf9FN2bEedM5fkzAwmFjL50nHGqrc87ffgkat/zmJd90TT22nIYFAhUXFU1
yiVGRSUkJ/WgE0nQP0WJn9Hze33v1i+uC4dmQGDU/SkvKbUuLq4om/TbhDZS0/7l3XVLHEdjG/f8
dNCmdJhgyOy3itbeitPMuZFwHIEd5MrNsFVTs8W0dGpYZveQqqdS2qelbA3G+fpq1nNkWZMhXiij
Hqox+6aOpK9B9YIy9ZdyF0IJzcCrFVi97nFddVKbVwpd373f5nTmsFOnVtRnAUmrJN9Own3Qf2jr
Lr/POPY8Krof96BVV4TWQZeT43fhtp835dxiwuNDUXQxxnh4mQ1tWlHm79I4yUliRXDrqud29q7j
6MUM84kUUSqFnp5v6sbf16dflIeSHVuZN2y5t1NaIHsftr+tsY1AcRfNtRwhbFGf8ZS4PXRi5Sbd
o9I+oRTmgKAUOjQVpA47zm6uJ5YXw8y1uAEpZ9SOiOAg/5nrdq+7TXgnhRyH5zggy1mJAbCSpDR9
FWIvFu7GnPOUzvt95srbzm2n1joycOLvZ4gLK+EPTsSuo4MBfUl8efyL/gWLY0IEoaAJOSmKq7TN
G1cwzHBk8L5D+9b9Rm/z9Q/zO6/Z8j8g9mKYOQLDrAzqUcfWSSIyuWzf5ac230l1a+XkU19/M/Jj
l3EuNKtvg6Z8McoABtHToNJGFD1pW3twQ2dVqGZi86mBYgGc1I1/NBnnMKEB9T4ELjYZECnKodfN
AphIO887MA4r6Pfgd7Rw18bgB0gr86CAbhWEGdW98Qy91ZvWGvejm7rKvkWNwufi72qP4XI/GTDJ
q/Sfs4WyHhZncGC69Yv43Xe0e2WT3seWaJmf/C/Fi3yQPl333PWk4/e2si/K1ViOQk2Qoql5ehij
0BEycO/nhXvdzPrr08Vl2CfKTiFR2zQAktpJcWRWtuSg1IURJwM1Jtnif0jewiiALyJSMsVKMgoB
c5Itserhe2PiWpxwgOs/TurL9jHIojZJ0foGTpvoGZ0YeFIT7r+hs+zx45pxCz/RGJSJ4hAs8pTp
SDBPvnqsp5Opvlz/UJww0xg8UY0RhFcZwkyGK9IwqyETV2940yrrb1ALf2AgxBdkoQ9GpFPkAa05
+whUz1Q+ENyvAJD/Sd5+/cS+fCoGQOZYKfMeT1/07Z9qFsZecCgKq/FET4bQAG+edf3MuZhjcKSI
Eq1I8PxrD8WPKTu14+76h+KBBpskGtkgdR0le9fxqNWB+qr81FWYzLT828nzLdCiyVa4LZExklvz
jvekx8NJ9qlIj4kRz/QmMaEpD7xUqDuCaBp8pqrVRNAJqT88kLyIAJYPp5jiRBsbJPpxP1hDf5g7
jITy5S05UcDKEXdQnIqkEAdcuMOLZeFOv8gxt5CJOGR4hlBPeMyxxMfS5lMZrDY8IvEXofRNNCKK
TM6FNqIcBKCoWIe31WTlr5QUar6B1j2dstLBOQpmOFv00M/poVSf2LxOgdWc72Kf7cMA0UA0igqt
q7TyxoTumRq+1qW0USveobAaIxdLbAWnImQwhhmX69Yp3NEjnnSDSV9bgrzgLxDgeS3PILO1fpXk
YxsDAzrhQdS+9T0nKHm/zxw6ph77kPTEgrS4rS2NyLVFhg81AC4chK3hZFHZZpAeUjEiTR+qqifV
AWv/L71qkADwckzeouj/X5yk5eAryM/hD8TQPpE6ee6rkVPuXz2sF47AnDpTURRpjE5+ezJf5upF
q79K/v11vOSZYA4cBYW1siAQ2JPUb0Z8k5SllXBfLXlbxZwxAPw+6UycntXPwY220k0Cd8ZbHr5N
YLfgR+Vd3ddheLFzzDGjy+VsjvTdMt5Rcr4U07oBxjHHveplb53mApcaloMP7CimlGtVUmf4WET1
LYE0FglMK9Jly5B4ALF6Zl9Wx9Z1pHSo/cHH6wzqBvRVFkAIBed0soo3kS0eDeAq7C/MMfDQZ37o
kxybqQUbGW8bKslsIp7DurZM9bXzD+hWsP7KLVneHrD59pMWwC0VMfYMKT6j2dxuBp6aJcf7FSZP
xe1JjmJ1xDPv8NIbVtncDYN3fSUct2Dbu/tqmg2NUhObZmIFYBLsf/jVPoOY2HU7630+i6/EgAV0
oEVD79G+1HrBfbStNsGBHLQMiQfNHZH0fMakGURxeTjI20MGQfwOhTLBhN8nQm/3Pe6+ZWBH03fO
8nhmGAwByEqFFgDds58dJDy6YwLBZgMcn/Ex+I77ky1wWbl5KQdLl63NkloP1PH1z7+oIDHecCIe
fcCeN/M+usOkDGjOJTd2/SMPw3gLplG5OF/GIM8UTdeQ78i5jTeqr02D6V7F4JzN6w+KF79hW0oy
0KTgVQrT3Wbtggt/cnPcAcA04JZbHfoPml3WlG8Dt49py+vq4yALOxQkix2m4AbYpjd8NLNsOmhK
8pnjeWYoni620iRlrPtUN5oS1FPV5Hnzv7Blc0KdbSHJpCqdhRnu0keGlUKPK/ncDp87+cv1UFg5
TU3IOhkgYzGI/m5gZBoMtG0pWE1rTJZcQ5Mz5VSyVlzPRIOBip5zEE5hZPjP/RqksBSbAZXpyKx3
ivZFkJXKiush4mHWSgH3D0MMdkTQ+euHBNPraV1ZpeDN9WQXVjU5U3CYinMe1W4ocosu9PBnamZ/
WGWgBEGdaWaL5YkbdU85dMEo641oNi7s8mtkC4e3LPuTJFgfIYE2QeYoK4aGzVXZTvs2F5QgzGG6
fE2eKdtn4CqB5XvRrbbP3fqJVyJfcck/7DFJ6lz10ywUeDuVFLBsdKoldJFrCDcJ+XTdKddcRlWJ
LEGlRpUVdmQ2n5I+NxIUXA1pQxLJmsKbJn68bmNtMUsbzHcrxLjX5glFObn9OgyPmvKq1mdDLDhZ
91oRxlzYMZhNE+qxrZMIa2ncifI67xMAvninQWAe8g+fA+8jHW9/WKS7uwCoOAwkM6J6zfVrdFS8
8R+15umucfC8ujdu+EzLazW6P2wysUfUqZQ0E9Qh8a53MB2xFY60dpztaLIQOcrfOYjBfLx4NtJS
V6EOVUj7IL0z5Fsl3P6VfxhM0q+YXT6bCSbAiBgflCj2qrTYjT3aRuLs//8A9Mfm0RNn8cGSKqFE
h3ARUm1j5PhaLFly3lvD/O36mtYaLZaWWEKeFO/S8xTAUrp7owByQDy7IRu0sm149zRODLO0PGNb
gcJdwCeqJ8+AzGv7ahQOZzk8G8xR3A6+2gYko63UgysjkcsdcBqN97ONRsC3UdVpO3NcT14D/EVA
s3Ml5UjEIZcocGx+laPBF4mitL9rnRF9/mjudHXFUh31NLp4y/AC6CoJjuRmJ8HR3err9T2g8MEe
P8u/hoGXrCkyPcHwix2S2DJGcKl51w3wQttk4ETVUmEYaGgPNYSz6Ut59KN2jROdT4OS9eYDrOJ/
+CgDJSNJ8olQwGz1nR7eZWih5ayIusW1PWPQQzHVoYgrkKQZBwkFsWKT2JXT3Aa2aPH1Tld9VMML
sShSxj02K03nTCyGHIMFmvpdhTqfvK8HToa19vCDea6LDQarfII8oI2Q+Y7e6Ejoh6VP5fqJsqQG
nrS7vn0Ujd7tnqbi/gcRF0ycMPncNItQx6EThLT9VtrWW8q1JW55ZUT6Ea6ZYUCxTnxVDEe8+hSz
G5SYlp4TsIzamt9ag8mJ6bVrCzbw95rYIqkSpM1Q0IaG2hs9OrlVnUMQIs7baKOeQNYPlrTBofez
XuPkB6tosrDMlEOaJAWLRogczky6fdrMz6Gh78E85sbB8HMKpAet1bfXP+C6R14Wy6BmloFOCoSz
KG2SwgrS1GpQ5y8FLpsUdYQrX5AtoU7GMFVhSTfVqZ4Vp3oLM2UjQYGHdqHzrrirSLjYSQYJqzZJ
SRhAji2RBcus5pugNHitXbwlMVhY1wRdigawv3ElLwP3juAStNa34N6pIRAl3l//UrwlMVAIYhqU
gWlfZGu0dotkO+4/Mo70h+szYFiJZZLqEZYknkeP6gyPVrRJbukzITI3j2uP/s3XvILBqljH5zEj
ZKejlx2z+xy1AdOWH7NbA0qYOcYxzF3t8ZIRnlEGTOTSIHLfYCODzAfvgqelYIitjoT3NrH2YLjc
TbaYOirDmPoVkJjq8qD64Y1b5CRusEmeKmdwwMkAXokABFrxnvfcy0EShUGSfizA8EhzO38MdlGv
WgYeJzthcnIJbChK6+pTxJFmeGvMff8xiSaDhUUjKpskR8WUTRntVadMv61pKab1S+BRdyon2Ul2
a2W3kU02jZMfIR3LXfQ6lv3+A0wGy9oukwuT1pv69jVGbakknsq7Kf7H6XAxwpx4ZiCLWYI+Qpx4
07Nc0aHeweqt1Oonyy8sesEJHMUKHtTPuc1TrForxcKlLtYZzDHCLInMCCdEuKPtpKihbPV4E06Y
YOp29TkEeRCddCOCxTO9HjUXywz8gLquU4sKlptoJ482KWoLlGlhxzt91wo3yxUyEORHGBvUG3iu
ioya9kMEu2YXY1d5BYx1PL0siMEeo8U1a0iwIKndN+QWCmPX8fo/ErGLAQZnRiMVJBLgQhKDCanb
9DeNR+8ilDg8tXl5rLyax/72DCSYgNrFvTHIAl8eAkrXuNdBaJy4wn3qRUfBwiykJ0CcebYhsWr5
J2jzbMxddOJVXDnr1dhndBQp66IFBQTWO4I+J9qDcMajCqHZG5EyZ3fXU8J/dxcUx3+utxFnU8MN
nEoaQ9xoWzxLEepslZ1s1IfpFZp+u8mBYe8DI7SLCNREJv5Jkhppn+AGZMyVO3d39eC0Q2C1Ob5s
uW2mk1RxKgLXHVVjidqH3KyVScHolywWB+TalhIFT9d38zpyaizj0iiaGZj9kJ013Rd/2GnZ94FL
IslbBgMgEEQ05rpGvMlNojskQlqrFFFzyhsjcscYPFOTmUp2MfqYxwkjfxN33efeUBuLEqbZc1OP
NhiNeCcl789i8KYfso5K6tLmi0dJ2pOBA2i832dhptTnUqE6EmG3k8q7nPf3r9cUF4HPwAxo/M0+
pVP4dKZ7+EyfrsCuMrpUSjy3wwP/PZrjLW8tsguoIVo4+34NYBPK86TbyrRte+evHPKtdrUwMZsp
aDw6HOVl+alqIHytFZYgadZ1K5xv84ZoSythUaqdCpdUix9y/HlM3Ou/v14uuXwb9nqsTGnfko6C
1D4BFHeb+cZ3VEs7G68t6kDJC8ceTevepWC6CCYsUcI/NCbGIi0OilDDtQeD8Hi7jyAEM95Pnu7F
+1r4yOYtbDGBUzdxEU0FDZxOe2m65hSN2T1nPRTEr62HCZ6wwaDtCKJye9rXu+o8WgIIiHtwwBWn
nHuErufrixUxkTSKpVFiVUCoc7kTz8Gx+6K9YKL4mMiW6mmH0UYRGwm7j0/HuwqtHmcX22x332hW
KY40uOIoVvbc3WjVg9m0luqfm45znvBMMXcDsSCpr4C+wNZatxf3iWbprWj1uSOTj8yUmupiWfQD
LyJMMaUqrjI4pHqeTyje0aJoj9Io2VZ2hhaqGeKhJ3TOYAKT11uy1qn/h23mpB7TNmm7AEXnX2QX
I6gTzA3Nz3nDUKup8WKRFGYWi+ym6J9igxFOuAeM+UnN4oOh1M+B3HFCYhWyFrYoNi9s1YoejpmG
qBMhVhuedVAHXo+5VXBfGGAgpJZm0usZdq2P6m89JruCKrOkduSsYz1bXNhh4COLTCOGOCU849BB
9g5j+9vgtnMopV7A556ifnYFSHQGSAakaIJIGULi2xLdneGpxHOUjyID1VznbSHFiffGVDyUmyAI
k1nU74mazjXBFqZyYA3CthePc3NnQBJxiE+ieqMGm+vfbN0pLgYZBySaEIITHnemTItMjKNr4X7A
f/6dlbf7/8L1oNaQh5KAREMUD2m+S0bv+irWPe/3Kt5uOIvfJ1PUpB3G4mzVP4rayyg/iqB+/jsb
DCbUkwpeJKrKjZncjW4UXq1KNxGROeRt60kZ+hv+cQF2EDcu/CbucuxV7QUgwqQHP7n3d/RtQduP
m8SweHC3DkIXiwwwQDVMiqYQTmf4L7V4bxSPkn+MK55a5XogXcww8NDIQSzKNJC6vX+gc0Gh4992
nranHKm83JYTSDKDEdBPL6G8QcuRe7SdHUyXdiGG+7/dOgYcgqEJ64QgywiNk9Dueq3EA4MXjJyh
uPXS0cIpmPwi1ZIweuu+HvYpKCksCPbdQwHITg7jWTqnz+JD/vzG2+5GPAW4tbZVHIa/vxtbiyRJ
JsdCjjp//hpHVroLtsN96iQbf2s8QLUkvUcdnvv91iOaqs6ZOgFnPLNgWSZtYIQ4/bMYEmOfSkhG
JJwqPP0277H2twmTgT49g8sPOcoelXQeyX4sznFuTwIeYfXISqqX6/BBHe6aNcYho0ApKshWot24
K9EgewOORk+PvSLb5MGP66Y4e2cyTunLfh2mA/YumN1OCKxKvO24IpYU7q6th/lASaVI5TxiPZSr
J9qaryVq1JEtf0u+o62TKwG0fh/S//1a+rsilRoqkxHTr+VGX6ItVfyW7luQxdVH2Zq2vAbS/0gy
LvaYVLeIImgiCkgyps1k046AcWs8qpbo5W7k8ficr38xna1IBV08hIWCzUwkGMINIgdDArdr4/on
A9U3PunilKxJCvFZBTivH9Q9hJtAjt1b0c7coDUW5S5e2fc/sujLFjIBFk1BJQrUDzXMdYv6eDO3
pmNEutMq3a3epye9HfGK3Z4aFHT+JgR0tipVdaYpZQJuzxMU9jD157Va+VjqAefFfE0UDth4WSJz
pnWBoIExb6alxPDxtdyld5SwRXmjB5PxIgoGK+2ofKavlWAi2MdHv7Obx/E4bHlvfFyHZQAmbrqp
8mtcQZVTh3mGaoPKrVegG0FGNwLvzskNRwZjtObf8kTvoVwAtp/QK29MvGBSijn/+LFz9rLPDNp0
fa5AIB6um7SF60NYXezb5xCtd5ZvRs5136G/9d/Ipr+rUXUltM9TIE0MSkBpq0MQQPofppfXGrmX
vsMWqsKsjvNSw5oGuy2s2aH8jeC03RBX/WTaqVXsCvAT1Bv/WHilzSNa5EAOW8AK2iY1/Qlp5jh7
RrTJjO2kcZ4xeCYYvBmSVojMEhvZg7J0/hq2z3K5uf6teH74lk0vMC3rw6CIKuR5wz445rct2Acz
NAhkhUUZOJKPjIqaKqH6NaYqie+Iw5VYIXqhwV4IE0J2lH3OilY37WKAHfIu56qY6glZsqLk94oC
neuk83y13HE2brXet7DDnG9qVSlGU6KfSNwTtCDEOE8TO3jUPXHLU42nyPMuoBam6MVg8Y1amXSa
hnqpXXSGQ+LchaSMF9eF1Wn6jSCnH4lfohLUMUGPqrB3aOiRNknYIa5icbTG4JNYPEy9aQUYIKh2
crvPS152vnqwLiwy6DT4gllnPRx9Bt2ZK1iNJb0oYB0OHjW0qGDGhXO6rb/YXQyyfUa1buazlNIZ
vE3rSB7m8zfta3+be4Ut2NK52OVu6KRfMYJqUTyGpjhnyau58+IPYLwnKsIJ4mXIjrrBt4dOeYnC
3DZSfRtN2tPol7d4qeFdwFevqQubjBtFtSKEQgBNCiWOnSJ3NHXwgnZfajxD6yH424HYhqOWFEMz
5LjUJZF8kwVgMwyFY6UNnEhfv1gRA2xUhoGhCZPGzSIuMP/RGUFR6naSWuQbrW+mXpyD40n+RvsI
hX3qGhn3NX69wPDbLFRt/zQrNfksthLuc40rnNTnZkMCa/qkWvI3zFIUjrAbB6vhMca/bdp7EPh3
sURkFjsWtRhpA6JSPZtb/zw6qFc7tH2YMlsJwB5DQoNLYqfP9PFV2NH6Gq/aup4jLZbOZC2tGsS5
oCJQa2dyKY8qRvBLd7TpAKZxr3Awlua315bMwIIWJXXSFLDWdbd9faPzUr51XP29pe8SlWKa08rH
7w8p+DJkb25vY7Lpwvs55dT96V96ZSVsqtIWQuh3Pq3FbwzKqb6BkPkOUjqcDZPWQ/yyIibEa0yW
JXMCJxFyS96bHkgSKNPt+Ma2mOxGt7ZSXL94/QecD8WeGOpcoL5C0H6QpIOXzppllsNHig0Xz2Pz
lH4WgrLusYOC2nyRgvagTKge55KTR60jz4abhj6v4LZ+xF92k+LcAl/Qlpn7QgX/oF2GoU0rieVW
QQ2xfPpQl+1ieQymJL0atzFYr+yZdJthJFYh/VSmDvLOvlWUH8krF8YYKEmbSOsm6JFBpm6bmM9l
EYN0tLE5CdL6EXfZPQYrVLD7lTpBIjbYfbdJ7ygxuPwpfTZdStnR4kGv3lBmB1SmNn9pmgEOU4uq
JKRcC6qPYYTwERCJCYv/4+5bmhtHkjT/Cq0v02O2UOH9WJtpswTfEqmURGVmVV1okIQiQYAAiAdJ
cG3N9rLXuc95T3PY2x73Vv9kf8l+ARIpIIhkqAT0lKzVbWWpJDMeHh7uHv74fA/4v1sBL8l0rA90
E8lyiGQyH3aMu0CbFnK2UYR4DtNi1zU+cz/7A+ceMH1D7dp5RLkHGg6w6owYdKZjA9pBhaVLcB4i
aWmmgK8Jp07yVY50U0HfqW3wcJm4rP1RImaRCOjKrBMslJUYDPY7mKVzYc1KWq4zIZBYBDRkwI+o
okaxqAOPprsgxZ1KpLn96OAuzGC+cAYKnJ3m5Q0xZCZtrfDKWtnxK2xDAWhBOPD9u4Xf9VlF6SzV
SYclgjQNNjs41dG2zhsnSB40+tKvaY8o6+U1S5zUJyu+XnGREl2qcditNQcSOdrdoJHvyLmFFOuu
ZkCt6c0Nc+mZUtbdjIkyYPVyYzEIJcrmwn4p7SRsNFZkE/0VTJ/FgvWP1tLuKO6I95rj7iMoAwGu
Gv9ufb0cCA+H27iXG+uJyTJEmBNSsozbLAFUo2NP2XDbkwagJJ57KPs3SR/eBZOELJak5JcobgBD
SLw1iTL2dxPJ74W7G2k7usz4dXdMfqUiHZeIdd3nXQU+PnGxmaw9ZcAvFlPOYMGn19vLpFeToUtA
C6RhZaWDt50rIpyz6jSa+HcEfJ9DIUcw3kzeVuJfa22VJqTYQzkYGgy7HK+SJNK7w91gOXpniKU0
DcUUB37lGpwrweqRUNuMqOl+08fDkiGeak+pNAvFC3MPCQDLHYp9+c1dtBxk0f2aGR2rfX+/zkFz
wsrYxav1MV0WoPp3aByKopt9N3UQpSdtwlhKkrEnOkV+r2Scm3k4IP2Qmp7gmshlMt2DzDBBajVj
aVuUqgo2xkryNTx4OX++M/mAu/G2Qd+T0543j0dbYzfR3APjYV8faSxNSmhdMhrnu7XOyT4QHubT
aOwCw4U0KXDRZssIAWQVoGmh1kt6877aZ8Eb1lv/pamJZC5NvRMi/cAZuGircXArfFaHxsD91ej7
I/UZGeOonhJRKMjyg/5gw7qMRmYCDwhfasOLzFXXcx3Cih+q18QHu7v1eki2uFsPN4DIzHq8Dwe6
1vO/qA/vEGDonlbMTF0NYScqvrsjXpzVN2P+iyajblBiOTN+QNXvs+T7L1FVSzh/F84h+/Gm8ido
e4TsPkDz3y6/ba81dKLEQw5JaazeIfVX5HVWam94ZB9CTgcbeajx1+Hg8L1Z6D03IiBtqwaiwx+U
HTTAUkbves0whc1XDc0Bm81C+bq2Pp/oaEkEbaZ/DtWpCnRYj2Hx1yrMV06g81ccFG6rXgR3mqIB
h1Y3emsBwJsIIK3ikCFU6pXL94OhzcVIjDLJXWCqKFLRqHyv9UgkTtSNlbkK0d1ZTgYBB0wXPxk0
IyN1u4P1mgt10r98n676nLg2A4BMCPLs8iz1mZglUhLGLLG7kO1hMswRBtsQoMPA1B53XUTkAB+j
Pewj5IAaQ4RVgOhCUpxZcdx6if1KXMp2dA4JJBgRnpFhbZ2+skUutfabYwzm/LUnMQhaH3wsbZWy
EwxddJJ5AjNyCbCEPSqHtr3FyIXnFyC4kFv+aH4tmMue9LCeGHmrrsMMMLwoxmP5TxiXPS91L9F8
k+zXnqqC5rtkIrhTkbuW1+PL51rvPyxtlhIoG/QI3a9Ja060O5vwEfZKoo77CTHHFl+20E0o+kO5
YV4z0t2iktId8Cxg43qX7esqaEtjj+7SSbSGS4VwF6lFVZCahdJN9DYR+str9BvoHVhdihnUpa2N
pbQ6oJIdCkoAWJcXXkfKz+nut8vkJYx55uAr7YsyNfZyJq29OeZAd4bN6iXlxkYyWe4ChijNHYWX
5qGUrQLPjSMQPDpS9O0NgNc8hynt3Yrw+HJp//Km6t+spV1RIgdQ8it/Q5rxrSbLR4AvTuePaWqm
gx0q3pbXLgtHgty3S5ujRM8qioR5SirsFoAxlvherHn9NPysLW9T3mVQsvaVWtoaJWmUzBd09wAx
vlP5zwvJuNa2HmsOhqqQKPkS7fjNISYJUskqDsxQWGvmLsXTP0B6T6oON5k3CjfrsaLvGZtjXjPq
aZICMWArGLjsyWALTz0B/4qHQVfrb3rSdTpOutxYe7zMLLmf6dLpUQJGWXFKKpD0aOItBbZaN5lo
g3CsIoVjYTvduQdGBQA26frjzLwud8OSoix2pUHPRHmF3lABLsd2QGJ6m2F0492g+hWoCPOuwtgv
g1lpPImtvHeBW4ob7+39bszNDvyXjWEJ/m+p9/NlyjLkF905b6VF6wT4ygj/Zvq3eWpMlvP1QJyH
jFwcliFPI50ZqutlcW5goKeo3H10zPlY6QcoFkhM0lWUvAXl0eaJ5V1h7Y+SMtlmF8gZaSu64LNH
nTNu/FU4RBcx1v6IDL7AoHR3PC+J3SxeEbfAvT8W+5vhfEJaEKMT9mDBVOkMhSBT8mWzWsy5hMeh
HQCUoWQ369UNv8S7aMvYFWseSsaI6v6wFnYIHISyeOd73mwVuyjCXoVdL2P1uGHITJmSKvHqoAIL
lchnN54uhBRVKwIjzFPLC2iZqAsaumILNOq7jsoRaUVCLqpwL0mj9WaaMduR1YZ1Xueg6324vXHg
0EFCItkGBChuf8N1PYR3erBph47AeC8wdqRSrx91Zxz2SULyhGRhIh7CritvbhfzqHdZSNSL/NKu
CPeXbEgpCmXdj7ErDyXPKiBTSAO5+WPY/wWFnQNga8smK42ilh9KU1LGiMjthANHglY7hFaE7drc
Mc+KDHF2Z0tTULJBOSix4wd4EGyfoVS6ytOiLzxsUFCd9RC9sZkqpFZll+Yjp1miospl8lJZkGBK
b/EAtPekFz4aT3u0tXQBn++YWj/pLx/00bKvvaWyuvY2o0kUmkEqmqHQDwFts422GQkekawUbQSQ
cLT+I6+RQ9cbEf+N29uZ62+XWad+z6+TUoo7mR90dU84x58QUIMEKhOABsw2CPXc8n0a2vT3dQWW
/x4Kc6tIpNG3gaS9yxupT5h9JR9t6QvJesOtl9hJmP0mL7JBmH3WFyCm1Dts7yVQb++YAstTU2sI
lCalLp6hAOQvThEQk7l519dfkvhGM1Cn6L3MWTnwjJOiITz32426jQnkGZeEJsA7ucdIS81wa+2y
lxTPAEdkCK96k6q0Oer++YGbOcE2Z8gdEj7i7qLvTMM+HJmDbCQxsiTqRaWuKeiRDflPQ9Ud+E3m
Rgom2/iLgRdEo4OiTrjEfY/KBMpqMQ11YED4W6wSUj0b8Wp3nfUW81GggDFYRVu1rpRSEFOl5KOk
KBvNXcIfG/dl15xP1Wu5L5jB0B9x/cMwGkX9PawPUi7Oj1ielDzCR0vO0uR0n6mlrsS+nqHUdDXO
+tO4OziYJEPxYHIjHnCsIoCWSaPu/TXgv38mRrJ4Y/hdlmypu/TlVVAkUDQp5T1SGhW6v/q6Dwej
dfnO112J8gQUg3KxFhwWPnz8shGaBr8wYx49r5QY6jYwg93A2PwssvKGWJuilMRuv9pGe/J21L2F
Ke7ueY6xqbqLUN4UZTwe5lrqaCRJVnXWvQCCbBUb3c1K7V+mHWsayp5TY9lPDwSpSAUM08rpB4uH
UGBctjrpWN4KpVzS0OC0wx60WsoPivTlsNqYUfB1G/tmEjLydRisoPNV3W0AA0Xd8nDnkfg66cBo
TLnh6nrJ2BGDajpl0C3jjbcJgZTTTb14rHrGaJ/OJ060YDQSZE1DSak9gPf0hYFpePS4d1+kWO/F
myVDvjM4mUYuDgwpPnAb4niMpcFqziema6QsN0j9TpDFgeQMJOzTgOvxwRdQX4orOldvkvTOWT0E
wTsymgCdUkxBv/w3yDeLtj4uzJq70zcTLnyeS18uX5Y8QeNcoL7OQYkytFPx1PUatOLv1Xtlpt8n
kwiWRt4MSEP2wWGY/cwP+Ik6M5Det+2jKhMmIqsoqP7EXldBy7uVsoAHECEbVNN2FTUwd7BpLu+U
NQU5z5INHHuas3dFEFOUBtn2ZrV6vjx+rVFRPi1KvAVc6IdbI4MCfs5R/1HIuuLN3TPBydR+YeXC
1NnU5dmoF/JG1lFO7+HV6ngAuONuXX05DuCKSr4ytsXgc/p5fODm3N4n9Sjc6DAgkJzuFxL3lYbE
XUp4YTPaM4qd66XrKzdQ0jURV9v9YY/nMrfFk8/N+utwZaGwsOckq+lCERieKMZ0dG0FcOf2LgrD
CfMBd+ZFcvrRSujJq4ds4zJudG3YtXRsdBO9pZb4vLyFlebjPeunJsG02t9zU/SXGWjD1Wh5DWVv
jJaMa16brVKel5K7IndIgMOQuzFxs0QE8JE/e88/H3FHl0MRvSEuMw7jvimUYPH3gpb5BD6M23+V
17+kK6PZhaadKqqT+WuU+RBEzqmfPGT++PIGatOjyjSjJIZD3CkiqYWZT+fDdT+YrrtybztKrtOe
OnAHO1agoDa9rTwhJUHW87WMuDyu2u4eJdXqUOwCpWokfVslpuOYxv1qxJuLXgC/XsBQy/XSxOBV
AbnUKK6m5O9C0w9imsCs3vvbrqT/skMh/jwzI+0dbyGFf52HkloSzyEzKwDQ016yBWnE776tXMYU
9Xz3OgVl/h3m6yxZe3vwHb+52fnJbO0m77KVXqeg5JMcKdxqS7paeA4/9KRoeFD3Y+SQMJJuai0/
tCgw0DlDEyTaxyZHYoLmgPAgZ9doDQjLT0ArEHnEuqj1sqE0DyUb5qGQoVcClG92r33OvnKm009G
h+sA7fkGxnUy1B9YdUKsnVFs4KZpqrsilJcgLs19OpX5MS/M1kb/4IwVNL51WRDMtfxd2iLFFPwc
tYD6ASeGHmJRdyvMp4K6nWoou5W5eHBZbrA2R3FH4vv+Sk9gaBBMBJKnJw1l9GZnHhsx/M8st9c9
nXWU1oylIhwwDwmawsE12g3iMWkW+R7QDGCw6ryiyOiGSU/khHvRjwiGrzzcT8iGSJmHeMPcEOGz
sw2V5qGeIMANWEcuuVb8/bHHjvyLM84GWQ89098VyShvimL6nerqc3eOyXz+br+fbIJfDHcQszy9
tcZTaUuUEjQyJNj6y43aTf3b5eLrIpyuWAZarbwrTUGJbjeKd9FOgkhdc0ZflQ93CMsyrJb6KVRR
FkAxNIKhris6B25DlDIiDSDZAfs6QTNehrFQr2vF1ymoCyrpaZisDpBBysy15tcEJxqA7L8Gk+Xo
LakptXEFpTQfdUl3Ib9QFyR7Qp0eBs4IzWv76Hw94rr7B7jCR+uZN5VeLssFBhXp15yn7F1JTUBF
vHVMf/tFMfrvmQDAKJqMHmYiDespq2vJUTdwfCyzW4PrObJ9efx6Zn4dn3xeekEFoeQcpJh4GAGW
n6ysXYBCBmfWbBLKBnLUXcrF8KSilZeO6J8xNHREs5I9g1a1ZfYAYUCDAVLRqdBNgNA0R/ViUpwb
9/c9ztz/TBzB4YDgI8yBy08iwxBE5m6yHS7770J6L89O3ajNTuVATsyuJF2fpKGhabfpJyb60qbm
6pYkDalG7zJl6x+or1vWKZG3EOLUc0h9QdLbYstxd/nZ6JPMN1Ivob4j5FnaIe2DkTRBR1oPHD2B
6I92EVrf+tlkv2JlQdULjtKmyK0rMeVSTUNB2oMp02vj82Hi4iJvgQgeTPi8MQorx5sczJmOKk1H
3YFkgT5Ec9IGYMOnqAeMzIUwVsWvYWb5AD1iHFit1VKajLoLguMoS3EJLhHDrn5PnPl4LyY36Ef6
M8lbEJ+lrvSGukcmTSnuXMQZ5y2XwAdeTTZfSSyZ6yoQjxlpeNclMcLL+6yVK6VtUrI/CdAyIogQ
IJnLWzNdAkwqds3MZTgVapPMyhxJiXxNQjqtQYLw+4GDxgD7kfiZoDcipWDI4pJaUf+6I7oR0t49
LEN406Fdkokb3kt7hkKuzUoq7YWOKYXcXFyoIaTkfqCizEox/RRp6qQ9ENdfPQWOebgn1/pwr5rB
43boDZ1vl8+MxSM0NP7c50+lWN7EHxuDw2iLPuzEKQQc/v6ixyp+rDWqJVWR0bwHIIgKJbu0XSSj
YyEOz8ezW4JH1wieN9t7o7vPPjvKtTRnVabXM+XrhJTlxqmcsg4DxD8VASjrqe3uwr4f/XqZiqxJ
KOG10TebjeCQdL30YSN+2yjAwGBMIdZLrNeN0BJrv/WFZI63VnadjFcAx1w8HHrhQL/fb00DzTPd
rtYlXWhIhqx/6G7v5V6KAgdSaP+GdgPkLp/Lz9fVUCJtFaPxzJYk22io2PuytkRSv9fj8jW46ILt
PCrZqTyH5WP+gf57nZsSa4DDjcNtRqh9LQxItcN8QHZK2ty/YaeEIy/tlJJqwkb1FhHxKhbAS/LY
GRPI/Le0f2XujRJu0VaOVH0J+1mbBbfrvjCCG72vDLOeMHWY4KcMtqVTjQC/qwJbC3djT5Ch9SDT
TAC5LHucsH+6fEEY1552gczDlJ/rpP1lLFzPD2Ev5Z6zcKLqYxS3msLeNzcxq66jXnZ/5xKVkjSJ
4AnKjsChOe7XTB972c+Xt8QiHiVYEnF7WDk7PAOS3WyrXWvh85pVCc/aAiVW3GgX7/cpius4wblb
6bsJgKhHl3dR78h+FcgqJVY4Tc00LgQP+JNdf9fVFj0SM1oOnCGAErh7dyIO0I4XVWGX52VtjZIf
yXy9D4M9eUQpD/CzmFzwJZ/gp+f9f13Ywd3xhsZ/+xf8/hyEWeQslgn1698+h7Y/SyLbTqZW+C/k
n37/avUf/m3qPEdBHPyW0N+q/COMf5q/ZyVW5Ze+nzhJdp/aUfZgw/5OLn96XCk2Qga6Cxw/eQzO
hnjTl/KN/HCgjp2v6zEL7X/9y3OQonwB61s4gf+X00fjl3/9i0DesD+djZTv5tIInoVNpy8YWlGv
0F2WJymRfP6D2+YF/uL0sShfGSKgaBBhPf2UD/MSDc4WVUOny9+5tIEjdQgJ0B63IQlkkIAXRMng
hSMJMGCJBPqVKPGGqgBw7juFQPISP/2IDS5vr+C2472oJ+XbSEDaMjViAlm8EnQeZwyfRf5TpYAs
XaH5oIAq69PH4JGPRQFBhinRjATGlaapOnz98pHRQdMSE6hXvAEOEQoWIZ1wPhYJSOPhZhRQr+D9
g49ZPlEAJC1RQLxCOayEWlfho0oCwQCPNiWCcAUIWwV+9mKbVSIIV/BV8UA3+LBEaE4C3HYRFADY
ylEYgNVLfCBAVoBEvAAf5/Hno90EYqM2ugmKcgVJKBiSphx3WL0J+pWhywYvSSf6EMi0jyUL0Fe9
OQkkSdVURTSOTECZBdKVwQPDEY7u7zzysUhAAujNmECAyBeQzouGFvlPlQkE/orgEfE6QULPfz4a
Exy5krIu/oBlKPNXwD5URVU9icIqAWT5StUkVZWRTJD/HM2wD2QW4QI35AHJuIJJgIJGpbp3Trsy
8IEOg+l0+Edif6DNk3YozfhfukK1iC4qxonBKRLoV4KsG0QIflQSCHxTGsgKNskjtIsnUP5DqUL1
ShYBRCd9PGtQgzeg0fHLsIclmLw6/pv/VO1hQbmCd11DYsxHE3uIkDfdunYl4tAFreBs+MRKBpCo
X8mk27sECLmCKT6W7iP5IY0OX9Eh9yDbxeJyV+++qFzhJYDDzw1B0OBobXwg6ScS92wjEsApIAhA
FFelWu0nyFc6miLzCvH2f6zTF0khd6O9K7DuJCABq8qJw6vGHydeKXAXCN8dIh/v/IWTXHq/9aOI
V6KMmjCIgcrtV/BIVlHIqZ2sHpLj8cHOv7Htz18Rq05Rscn8p0oB2H2qIOqKrh/FHwHm+mgUOF7K
958+bN/cHViYvqRVT0kFcHgiI7qi4o6caPDhJKACpdVICEjw/OrwfH53+lV9ghLMQ1kRYPoQZwB+
PhwFCLZrIwqoEkQAcrlUtF7Nf6piEFrQEPFEVE4E+HgUQB+MhiSQNTh7UC5eKEHqHgjGlSwQMF25
CA98OFFAEjcacYGCNyBcXeh1dnoHVUUBDAFF5CENC1/RkeRvsoXe8KXvkaTu0vFe8kCTY8elaBXz
C0UQ4nyAUhxJg81Q+SKJOx2Hfo1D/a0ShsoDIKUPSTyv9Gvlu/HZl09bzxd1mqv8V5WNVhZWfFL8
5cixIyt6XgJsiMTxTnu6tdaIbX3yFnbkWOWAGbT16yLPAmvfGeXiqP4i8CqD4sibDmoGSbyz/Mqw
pO678bi271QihgT6ofGgaZT6L04xEInCkeLLpsN2l9ZLMQoZkzgxm475YIfpk+c8d4LfOsnS7nQR
2gyKYfNJoNaaTtKz18FzhJDqc4c9Xwsc2AV3R0E1Eiy3wCzdYB0gmF4QhJCHlOI1JU8XA0SW1/n0
W+Q8W/53GhUj5/PAX9F4Hiu0O1/t6MUuxspHhhnQdOTeynkK0qTC8SQtpem4/UUWJsUwZLFqC4vt
b1IrCSD3vM4wdXy7IlPUFtikHzlIzagMS5K3GxMjWTpBWBXXWgu38xHXfmitn6oj63BcNV3x0Hqq
XkK9heMbLik1QFqsNl7pGSMgmaH5sN3f/09id17+abwNnKhy6+A7aT78je1nFTYTxBZGnThPtFUg
EJdJUxpP7DhIlhXlIhB4tsbjOk8UFUgFeNNRp9aLtbDiZysqxiLyB33Zil9rM4/eZCBNrSxIkio7
kOLj5kv2rJ1TjJMvV2mBvlPLowZt4RZPoUifn6vMQJ7kzWmQQvpaflWYCW0oo2lwIFJyk1ZPjgSS
mq761oEhXgyTH1wbgj0flSIEiXs0Xe1Ra6LINo6ttBguX7XRArs9wMx/qUi1vE6s6aJndva8tD3P
rphveJkWG3j/fZ7B9FmerLdiNEIOOD+KXxsMbvv2wvKKgfJxCf5aY3rgXRhZnYkd+BV+FkkdRePB
gzWERvUQSX5u43HTF6v6WmtDjT4G1SePKLWg7Wa//6+g8xisf/+PDvi5cxf9/r/9Zyes0poAyTWl
yWPqOzFFa6mFR9Sj5R9oOYoMv+YL/rI4u+AkS7cpHdBiy3V8qzOw4opaQZSi+eDwlziUgSwSOI+m
i+7DqZE4fkW/iqRaoenAv54Z9CKBwWs8rLN+sp52VS5WWyDEUYbOzu43iVM1XbTpRJ1HWEYVIapI
LYz86SmzK2enIRcCPn9DRmgIQSBkWDAvTJ1b73v29LlTspoV/cc/P1GT6BFEcBAJLxyFZVcj7aqE
69DHKZx5KavfC55ty2d850O4PXM/S8FXhBLEvUux2WnLJef4ZZ9nAicrHFwVnSeoxtnx/8Fxacle
88L7YyP20yioaiEBGc1Cs+3fBhGxgOB1oyggSmhO1GzsT2lMvGOUhtNqbtYfI8TJajtfMxpvn9ux
f2zsz+QmVFcM+D1dRkqcjLiohv5BedfkqmT7Y3Pcob5mEdCzyEi91ngJwBGIuBgiUtVp6qevlTIw
hd/0YAXPWBQjIv1FR24XZoCUE3RV4i9p2bdONIWLIAwSKNvKPUJsSTEUpNqpyKrWJATez3jqHbua
WotlZD8V9MnlgATcBvwvb2qN9B2RxCyrh/SOibpW5Dw9gSM6tzZ87JEH+wcUOY5LpkXXTrToQ2kF
yaZA803g/hYf1zwcjsT889QGcv0AzPAWtVGi1ZlaKK+fbBLBtPJf9XEZkiKSV5mr+KT4y0ti2bQ9
51A1VlqwVbpBnFidB0rUtWIOep2Z5W2tl6DiDSAYwkduqWGHN97hIZzeNl5llYt1rp5KR/bGgUeB
D4xrq8LQAunN3nTFtyBwZC3SyooFggnSdOQ7eJDX1WEJOsDlYeu48wLPtminkQtnNL5wVVvtQ9hh
dZqdJCZePghsBFWhl649zJHfAs/tjGMiaovxiKRVFRhQum6oSFEDaiasE6Yv888799x8LMTcJfM8
fVXpZ3L2Ax67X2cro4CyOKgfCbk/7ySQ5gqwlqZHUV7/30/lWcvIqqY0kAzNpleqm4VRWpHxbXjr
h9bB6qCO3QmLFZJLim6mxa8/YgW2DBhHVU+h0Ib/cRxHll1xIwhtEBdr3RQ7zglAkrKanth1EFHO
UoE0Ymw67E26s5ykGCdfbRuelIn9ZPnVYDGeYcU072eDz2uKDdpwVt3j6RUVa8tJYLRwxWZW+uJ0
PkUW7Wi8+LR6o5U2A45ExeIRSa/WpszwxXcS+yVfc6e/dpDiQ4VXCJh700m+2XHSMS3fLYYiFMeL
sPj1/czxi722q+EEUhrbdL23QQdM909xhzY+0I6h+ehD5Nb5nVn69OLAL+I8V66iLPJtiGWEFJ5O
xlNF5MOsh7wjUF5NafTpKe1M07jCkafRW6DRf3voz/oPX/u9/94hzGNHIBjN//Ap8DLcMMjUR70C
Ot9e9JTkt6ysv/un9+l/zgugznnU1Br5gIbh0ReHw7LWAcUazVnOtKM1wgvFQLkQaSHQMgs8ZAX6
ddeFdNpqelHMIN3aSc1Lpg2l2w2eg7jz1xsbbhJ/8c91e2gjlSb3DpNLOIUjDE/vunlIUWJTWnWD
oHjzVcSW0kKM/9qKtk5ccw5t2BMDZ+UU2yd8qbWw4IH9gsRvop1nCVHLJME3x4LybcqVS/r1NCX9
ILL952WHgFedj9/C0ZqWa0c11CegrS2tPY8HEC4l4fpPxRu1Mzlz1rZgeMAZty4WTg68DfNxZFvR
y4lE+R6mz73At7zi7ypXAjGfYv73m0+jYEdMnJpjQduJ5sObSORy4mVnjFR6mDx5TKXziKwVB9m7
WTE+IZ9AGgY0ZYPrYOnHCST5pyTwqm88UsPadPgbSFiYhUjutn8rRsvX3kayyY2DCAMSCaoDt3A3
ussIZubaqpN8gtQCD91Z3jpDHtI50eUWznRqkWxAp+q4QEFeQaf38/6tQ6UBtpHh/RUQzFaSFqvL
2UNrgQy3IEN11DZk/q296/xqI6JQdbECBq3YwPvJe2eFqYVw2a4mRR9V521M4NG5iy1wMwyceGl5
3kkkVkVuG8GWGVx7SWdke7Zv/ZfOp/jZ9mNAHuby/pFcVUiYF6uDZg3LqqVLsKabirDHwLUpqqH+
tY1x/UV1taSBbOPVplvLq3C92IbN/A3HC0OQ6L1BmqTVijREqJsv/BtsnRqdKrZhxp69rABf03zF
U+dlZ2XnMhwoE+eJNelrsOKNvis0KQpDOyK6+TyioyBiDqgNhHIMoA+qskLKmpvyzsmvdbKcp+h0
HXU+p4mXQYnX3W1Mipl5OBR0BJdI5TuTqn+eMwGn8g8ZTfxtgcqgXAQWDEAUaAvK6NPBjp4sZ1X1
JLegLj5F8D9W3bItMC9cpQvPerHjZZkOBAW26bWYokfEuur5bsM0Npcp9FaxvPzQWtDwJmpwq8mZ
pCtQUxKgtPQpwHukGImsto3s5VnkkKemWx24hZcz4sZVHdVGOjRyPhadG/Kf2aeHMikA/Vn8+n7j
Dw8+FCVQXgqhDQsmf0oWC8zN6zaqHa6tsMq+QhuxlZssWmQHYtFVFtyGwXVM17wJqCJVoQ2z65hW
WTN2C4xxg3CxuzwnSQv3emJV67qFNgr2p9azFZxdEdJRtakYmpIyfSonFgjlLQwMh5GzrUbxgHDS
ysBWRt/pNsq5b+2wWh4ltOE+vUPq2bNd/5AjcOJND/DOcs9MFYF04Wk8MHBQYC4jX7/y+rycyfpG
Q3wG89cKITaKZRIRKpLOdU1X/bi0HNqRILZhWzxaK+ec0qjSaGHNloNSxWKcnBRtWBiPqGMiZiEt
5gA1Wcz1ftX65fBk15CDoMM3PcKvjp0grbIYKKdHG6LuM8LcwbYzTuDDCjs/dfrw/gZJWvMUBLJl
G37n04Q3eNvHS5QO/dQp/ujUTarJbRRWzUIEa7ys7nEpAUiwDZXhvLx4dqdvxUn5jI6pbT8+fUiR
N9UInKg2WzouEvh9UO37H88f7aiLQR4/843MzvJCbbqVWTigyPH+3//499glvw2jDMX7WMEI+BNr
qzi1ijxESq0qtYE+8OgAE4YDtkG1oF8DGBaw4QpKv//Gzmw8CtyC3eOfeo4VZHgvOZ17YAxZlVJH
gsMsai1M2gvclwAEfIQrCnegmisNTFsZ9RjNt3ZjpYhbVNJ6SP8ItNlowZC5szjP4Z6XjsXFcVos
Nrf5j3O04Kmb4aVdM3ILwnRihQkcyTWDM5XAn+hYyou9/vHyUrrIWagmjrQhuobo3uTTNg9BZG+q
iKf23qGQNdRWmJ2EHu4IbIB9jC8TKAyAfhYrzjU+O4ubLdQr3tfK6G3EBL+jbZ1X/h0rm358ANAg
b9KF3wu+yosHoBCqvC4G3o7j/3kX+FgJ+o93gT95SC6u+uxauBCf4KYChEb5jJnCmc38eblrda1t
ZDegEm7hpFXrvAWj0gxiEDYXByM7OtiLYEu5G8UWXodYvEVVH7QBdGWm3oJkpJVPsI2chp5NvOQV
u6aNvOJxBDJUY+1tYA/1SdJLlQgEH7+pFuoebGJ8FQMR5dAG9tDAOdOZbQT8BlYUFEFXSOHj5sma
L1Yav1EdDCLLf674TEgvsqYEHjpPKIunChHa8CAN0erRj+2sWCIhA7s8ki3ZhkjAtfzqsG3QAXZU
lboEhLkpdbtRgHyqCvvm7VKajjtK4UKjstfagIkaw1lJCQehDZiocWJ5lSNDsX9z6l7bEcVgaC/Z
wrDwOwBcr1rTIbShgSZWsqW4oY2o38RJliltmuTNyZry2cwLtnAxVxlYboHGEwdyPUHaUWJTVYZt
BBYn6d5GgDWNqu/qNvyT08B7AU0KLiNSLW+F05TSCMVY1HOrjUwdeLaS6mLbcDP+AIAibwfSlBCI
KiILqELfNlQzcsppwdZGBdIdIGtSClgvb4jWlAwPcDlS9hT64BRkaeAIxI2ms0XyNj5NFwwvVl6Z
4Vd8iWIbr45ZSJUi591iGi8YiX1PSHYvaEquMnoNFb82IPEORRNVf0YblbiznZMghYhm47wxc1Na
fHFJtXfFuAQkT3NSnHwwJGv9Jag+G9tI6ftKwODBd120JCgWmx/jReSbN9rbkMhQUPYiqjJ0G6+a
GTLBqkpVbCPxGxESOy/QqcYTBaBVtOCoOKZ7IBnBRl5NdfWnlsBNufAGHea3FWojGVNW2eB37FfD
7/+T3Ju6uJgmS8g1NwwA7ukorZXQbbFgpR+JgD/TtXby/jX1rpW3QLb5d8FN+hSlT1Xjg0VZ9kGi
pMoBmE/uKzKt6ImuxWxjhkXqeFWEozaSE8hqAclU8Qu08QoiwPumtQQUUWXoNpLHulZGio2OkdfK
6G2Y0l2KO9rIeu8Fa+CgVvET27B4i3Hr22q0kdmEQA4dH2rDQEWN4AvCK2kVrPEcmTD9w/n0IwB4
OMV1y99BbQSqr8HH1Pkh/b+Y5kcSmS03UFNDEHJp2PU2Gq8QQyEmMNhJsczjq7AFl/UdnGhJQEDi
KmoRfVOLqd5PkWMR0I2TJMc6lFsbpcnFsLkV1UYazHGWSfpctRjQzayY6v07QKmS77xYL7kyeAye
AGRZDJqvvw2XDcmjOtKnC75EnXuNMBTbCCMcCfXVgY8XAVJirJBGSkepcJaG10Y9fVEY+9WJFk6t
kAe2RUHP9x/Sl1nn0gwtMLIJ1wnVF0VsA+uwCzxCZN4WJMhZqo20mJlVtYrENoozkVSZdPop0v3o
QlWxjYDJkTthwiTL3//Ds9eV55bShos438DUwgzVtzNgsNvI7z1u4KgFOn89xlL+uXy0aLPdRtbB
7/+GN9iLDdSezq21teLYRgLU8U/WSXZ0/tpz4jAloAoWcuc7X2afuNGn8eO4sh5gyagG/q8ArNYQ
DDSHlIrl/ugylo36/n8qsswR7LjpowRa/PUJWW2D+Ge1NowWZEXV0pc20ihNpN1ToYA23uhmZB2q
APVt4AJ0kQxe8Q21kfHYJYg3lBekjUTf/jMs3irwbRt5SydoEjStQRpXcRGJSmijtcDA8twf+ieM
YrYfXXu28TtMUXJXWTUyJJsPO0O+LHK1K6whtBHqJmUTeORXlIygt2FP2zSCQQtZll+ilF4sGho3
J+9XeB8PyI2rHBzgvVkj/3lqQK3BjW+qFMq7ITfgsqeq/O1CBZba+FYW84c+LyVz1IHWVwY+LfOC
OjvD1y2vm73L440nYvl7r+JiAZcAjYd2AFO/wk5tFCE9pDFVkSW24Ql4/P3/ohVPVpEuaATxcbm/
rr9AcSz5Wf3d+aLMRX+Iu1kw4yXu12qaG/zj7bKul8IH2yXjsE9y8tkDoNff/j8AAAD//w==</cx:binary>
              </cx:geoCache>
            </cx:geography>
          </cx:layoutPr>
          <cx:valueColors>
            <cx:minColor>
              <a:srgbClr val="1F4E79"/>
            </cx:minColor>
            <cx:maxColor>
              <a:srgbClr val="1F4E79"/>
            </cx:maxColor>
          </cx:valueColors>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494">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31"/>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3175">
        <a:solidFill>
          <a:schemeClr val="bg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67BA5A-B7B2-6F49-B210-DFE1EC7664C5}" type="doc">
      <dgm:prSet loTypeId="urn:microsoft.com/office/officeart/2005/8/layout/pyramid1" loCatId="" qsTypeId="urn:microsoft.com/office/officeart/2005/8/quickstyle/simple1" qsCatId="simple" csTypeId="urn:microsoft.com/office/officeart/2005/8/colors/accent1_3" csCatId="accent1" phldr="1"/>
      <dgm:spPr/>
    </dgm:pt>
    <dgm:pt modelId="{AC31D75C-B0FB-7948-8C22-1ADFCCDDC064}">
      <dgm:prSet phldrT="[Text]" custT="1"/>
      <dgm:spPr>
        <a:solidFill>
          <a:schemeClr val="accent1"/>
        </a:solidFill>
      </dgm:spPr>
      <dgm:t>
        <a:bodyPr/>
        <a:lstStyle/>
        <a:p>
          <a:br>
            <a:rPr lang="en-GB" sz="2000" b="1" dirty="0">
              <a:solidFill>
                <a:schemeClr val="bg1"/>
              </a:solidFill>
            </a:rPr>
          </a:br>
          <a:br>
            <a:rPr lang="en-GB" sz="2000" b="1" dirty="0">
              <a:solidFill>
                <a:schemeClr val="bg1"/>
              </a:solidFill>
            </a:rPr>
          </a:br>
          <a:br>
            <a:rPr lang="en-GB" sz="2000" b="1" dirty="0">
              <a:solidFill>
                <a:schemeClr val="bg1"/>
              </a:solidFill>
            </a:rPr>
          </a:br>
          <a:r>
            <a:rPr lang="en-GB" sz="2000" b="1" dirty="0">
              <a:solidFill>
                <a:schemeClr val="bg1"/>
              </a:solidFill>
            </a:rPr>
            <a:t>GÉANT,</a:t>
          </a:r>
          <a:br>
            <a:rPr lang="en-GB" sz="2000" b="1" dirty="0">
              <a:solidFill>
                <a:schemeClr val="bg1"/>
              </a:solidFill>
            </a:rPr>
          </a:br>
          <a:r>
            <a:rPr lang="en-GB" sz="2000" b="1" dirty="0">
              <a:solidFill>
                <a:schemeClr val="bg1"/>
              </a:solidFill>
            </a:rPr>
            <a:t>NRENs</a:t>
          </a:r>
          <a:br>
            <a:rPr lang="en-GB" sz="2000" b="1" dirty="0">
              <a:solidFill>
                <a:schemeClr val="bg1"/>
              </a:solidFill>
            </a:rPr>
          </a:br>
          <a:r>
            <a:rPr lang="en-GB" sz="2000" b="1" dirty="0">
              <a:solidFill>
                <a:schemeClr val="bg1"/>
              </a:solidFill>
            </a:rPr>
            <a:t>&amp; RRENs</a:t>
          </a:r>
        </a:p>
      </dgm:t>
    </dgm:pt>
    <dgm:pt modelId="{BC3558F1-49B8-EB4D-B5D5-05F16402F9DF}" type="parTrans" cxnId="{6072F3DF-60B5-B647-99BC-7A3B5E317276}">
      <dgm:prSet/>
      <dgm:spPr/>
      <dgm:t>
        <a:bodyPr/>
        <a:lstStyle/>
        <a:p>
          <a:endParaRPr lang="en-GB" sz="1100">
            <a:solidFill>
              <a:schemeClr val="bg1"/>
            </a:solidFill>
          </a:endParaRPr>
        </a:p>
      </dgm:t>
    </dgm:pt>
    <dgm:pt modelId="{1A20C546-F3C2-2D40-8680-9D27F73F184D}" type="sibTrans" cxnId="{6072F3DF-60B5-B647-99BC-7A3B5E317276}">
      <dgm:prSet/>
      <dgm:spPr/>
      <dgm:t>
        <a:bodyPr/>
        <a:lstStyle/>
        <a:p>
          <a:endParaRPr lang="en-GB" sz="1100">
            <a:solidFill>
              <a:schemeClr val="bg1"/>
            </a:solidFill>
          </a:endParaRPr>
        </a:p>
      </dgm:t>
    </dgm:pt>
    <dgm:pt modelId="{22553B95-401F-254D-BC1C-4BDFAE9D882C}">
      <dgm:prSet phldrT="[Text]" custT="1"/>
      <dgm:spPr>
        <a:solidFill>
          <a:schemeClr val="accent1">
            <a:lumMod val="60000"/>
            <a:lumOff val="40000"/>
          </a:schemeClr>
        </a:solidFill>
      </dgm:spPr>
      <dgm:t>
        <a:bodyPr/>
        <a:lstStyle/>
        <a:p>
          <a:r>
            <a:rPr lang="en-GB" sz="2000" b="1">
              <a:solidFill>
                <a:schemeClr val="bg1"/>
              </a:solidFill>
            </a:rPr>
            <a:t>Universities &amp;</a:t>
          </a:r>
          <a:br>
            <a:rPr lang="en-GB" sz="2000" b="1">
              <a:solidFill>
                <a:schemeClr val="bg1"/>
              </a:solidFill>
            </a:rPr>
          </a:br>
          <a:r>
            <a:rPr lang="en-GB" sz="2000" b="1">
              <a:solidFill>
                <a:schemeClr val="bg1"/>
              </a:solidFill>
            </a:rPr>
            <a:t> research centres</a:t>
          </a:r>
          <a:endParaRPr lang="en-GB" sz="2000" b="1" dirty="0">
            <a:solidFill>
              <a:schemeClr val="bg1"/>
            </a:solidFill>
          </a:endParaRPr>
        </a:p>
      </dgm:t>
    </dgm:pt>
    <dgm:pt modelId="{48C0DCA5-0E2F-8B44-A0EF-F5330D4B7BB5}" type="parTrans" cxnId="{6ACB9E00-A4FA-7840-A942-1971C564B350}">
      <dgm:prSet/>
      <dgm:spPr/>
      <dgm:t>
        <a:bodyPr/>
        <a:lstStyle/>
        <a:p>
          <a:endParaRPr lang="en-GB" sz="1100">
            <a:solidFill>
              <a:schemeClr val="bg1"/>
            </a:solidFill>
          </a:endParaRPr>
        </a:p>
      </dgm:t>
    </dgm:pt>
    <dgm:pt modelId="{4F5A8FFC-E2D9-504B-B771-62D5C54B234F}" type="sibTrans" cxnId="{6ACB9E00-A4FA-7840-A942-1971C564B350}">
      <dgm:prSet/>
      <dgm:spPr/>
      <dgm:t>
        <a:bodyPr/>
        <a:lstStyle/>
        <a:p>
          <a:endParaRPr lang="en-GB" sz="1100">
            <a:solidFill>
              <a:schemeClr val="bg1"/>
            </a:solidFill>
          </a:endParaRPr>
        </a:p>
      </dgm:t>
    </dgm:pt>
    <dgm:pt modelId="{4A015E19-4512-194D-9FB7-01EC86D006B2}">
      <dgm:prSet phldrT="[Text]" custT="1"/>
      <dgm:spPr>
        <a:solidFill>
          <a:schemeClr val="accent1">
            <a:lumMod val="40000"/>
            <a:lumOff val="60000"/>
          </a:schemeClr>
        </a:solidFill>
      </dgm:spPr>
      <dgm:t>
        <a:bodyPr/>
        <a:lstStyle/>
        <a:p>
          <a:r>
            <a:rPr lang="en-GB" sz="2000" b="1" dirty="0">
              <a:solidFill>
                <a:schemeClr val="bg1"/>
              </a:solidFill>
            </a:rPr>
            <a:t>End users:</a:t>
          </a:r>
          <a:br>
            <a:rPr lang="en-GB" sz="2000" b="1" dirty="0">
              <a:solidFill>
                <a:schemeClr val="bg1"/>
              </a:solidFill>
            </a:rPr>
          </a:br>
          <a:r>
            <a:rPr lang="en-GB" sz="2000" b="1" dirty="0">
              <a:solidFill>
                <a:schemeClr val="bg1"/>
              </a:solidFill>
            </a:rPr>
            <a:t>students, researchers, teachers</a:t>
          </a:r>
        </a:p>
      </dgm:t>
    </dgm:pt>
    <dgm:pt modelId="{89645548-1980-554D-82FE-0449C40242BB}" type="parTrans" cxnId="{755BAA7B-FB17-8A45-97FE-BF7DAAB7282A}">
      <dgm:prSet/>
      <dgm:spPr/>
      <dgm:t>
        <a:bodyPr/>
        <a:lstStyle/>
        <a:p>
          <a:endParaRPr lang="en-GB" sz="1100">
            <a:solidFill>
              <a:schemeClr val="bg1"/>
            </a:solidFill>
          </a:endParaRPr>
        </a:p>
      </dgm:t>
    </dgm:pt>
    <dgm:pt modelId="{CB4721D8-5151-DE4B-82C1-DB93A7B4CA3E}" type="sibTrans" cxnId="{755BAA7B-FB17-8A45-97FE-BF7DAAB7282A}">
      <dgm:prSet/>
      <dgm:spPr/>
      <dgm:t>
        <a:bodyPr/>
        <a:lstStyle/>
        <a:p>
          <a:endParaRPr lang="en-GB" sz="1100">
            <a:solidFill>
              <a:schemeClr val="bg1"/>
            </a:solidFill>
          </a:endParaRPr>
        </a:p>
      </dgm:t>
    </dgm:pt>
    <dgm:pt modelId="{B8A7CFC7-17AD-D842-88E3-8BF2F6DBFBEE}">
      <dgm:prSet phldrT="[Text]" custT="1"/>
      <dgm:spPr>
        <a:solidFill>
          <a:schemeClr val="accent1">
            <a:lumMod val="20000"/>
            <a:lumOff val="80000"/>
          </a:schemeClr>
        </a:solidFill>
      </dgm:spPr>
      <dgm:t>
        <a:bodyPr/>
        <a:lstStyle/>
        <a:p>
          <a:r>
            <a:rPr lang="en-GB" sz="1200" b="0" dirty="0">
              <a:solidFill>
                <a:schemeClr val="bg2">
                  <a:lumMod val="25000"/>
                </a:schemeClr>
              </a:solidFill>
            </a:rPr>
            <a:t>(Secondary target: General pubic / IT &amp; tech outlets / R&amp;E outlets)</a:t>
          </a:r>
        </a:p>
      </dgm:t>
    </dgm:pt>
    <dgm:pt modelId="{924F174B-A0A5-8542-8F8F-CE1C00151493}" type="sibTrans" cxnId="{37FD266B-DF1A-8340-848D-400C78F77FBD}">
      <dgm:prSet/>
      <dgm:spPr/>
      <dgm:t>
        <a:bodyPr/>
        <a:lstStyle/>
        <a:p>
          <a:endParaRPr lang="en-GB"/>
        </a:p>
      </dgm:t>
    </dgm:pt>
    <dgm:pt modelId="{F25D620B-ECDD-2849-88E0-33E4F3E8BC10}" type="parTrans" cxnId="{37FD266B-DF1A-8340-848D-400C78F77FBD}">
      <dgm:prSet/>
      <dgm:spPr/>
      <dgm:t>
        <a:bodyPr/>
        <a:lstStyle/>
        <a:p>
          <a:endParaRPr lang="en-GB"/>
        </a:p>
      </dgm:t>
    </dgm:pt>
    <dgm:pt modelId="{3871F849-D4BC-C443-8064-0351D42E1892}" type="pres">
      <dgm:prSet presAssocID="{0C67BA5A-B7B2-6F49-B210-DFE1EC7664C5}" presName="Name0" presStyleCnt="0">
        <dgm:presLayoutVars>
          <dgm:dir/>
          <dgm:animLvl val="lvl"/>
          <dgm:resizeHandles val="exact"/>
        </dgm:presLayoutVars>
      </dgm:prSet>
      <dgm:spPr/>
    </dgm:pt>
    <dgm:pt modelId="{D51F3297-C9EE-AC46-AF6B-2084F8360F36}" type="pres">
      <dgm:prSet presAssocID="{AC31D75C-B0FB-7948-8C22-1ADFCCDDC064}" presName="Name8" presStyleCnt="0"/>
      <dgm:spPr/>
    </dgm:pt>
    <dgm:pt modelId="{83EA4E4D-49C7-1643-9375-0B735EF6703B}" type="pres">
      <dgm:prSet presAssocID="{AC31D75C-B0FB-7948-8C22-1ADFCCDDC064}" presName="level" presStyleLbl="node1" presStyleIdx="0" presStyleCnt="4">
        <dgm:presLayoutVars>
          <dgm:chMax val="1"/>
          <dgm:bulletEnabled val="1"/>
        </dgm:presLayoutVars>
      </dgm:prSet>
      <dgm:spPr/>
    </dgm:pt>
    <dgm:pt modelId="{C85C5AE6-3DB5-4A4A-AA99-8A8F64A24236}" type="pres">
      <dgm:prSet presAssocID="{AC31D75C-B0FB-7948-8C22-1ADFCCDDC064}" presName="levelTx" presStyleLbl="revTx" presStyleIdx="0" presStyleCnt="0">
        <dgm:presLayoutVars>
          <dgm:chMax val="1"/>
          <dgm:bulletEnabled val="1"/>
        </dgm:presLayoutVars>
      </dgm:prSet>
      <dgm:spPr/>
    </dgm:pt>
    <dgm:pt modelId="{D84D1756-CF0A-4649-84A5-30CAE0B188B0}" type="pres">
      <dgm:prSet presAssocID="{22553B95-401F-254D-BC1C-4BDFAE9D882C}" presName="Name8" presStyleCnt="0"/>
      <dgm:spPr/>
    </dgm:pt>
    <dgm:pt modelId="{BE04B0C0-6D58-8340-BF0A-D3A6AF2D743F}" type="pres">
      <dgm:prSet presAssocID="{22553B95-401F-254D-BC1C-4BDFAE9D882C}" presName="level" presStyleLbl="node1" presStyleIdx="1" presStyleCnt="4" custScaleY="100313">
        <dgm:presLayoutVars>
          <dgm:chMax val="1"/>
          <dgm:bulletEnabled val="1"/>
        </dgm:presLayoutVars>
      </dgm:prSet>
      <dgm:spPr/>
    </dgm:pt>
    <dgm:pt modelId="{A3C1572F-376E-2B43-A448-9E32EFCDE21B}" type="pres">
      <dgm:prSet presAssocID="{22553B95-401F-254D-BC1C-4BDFAE9D882C}" presName="levelTx" presStyleLbl="revTx" presStyleIdx="0" presStyleCnt="0">
        <dgm:presLayoutVars>
          <dgm:chMax val="1"/>
          <dgm:bulletEnabled val="1"/>
        </dgm:presLayoutVars>
      </dgm:prSet>
      <dgm:spPr/>
    </dgm:pt>
    <dgm:pt modelId="{048DEB19-405D-6F45-A6F0-7ABA74838825}" type="pres">
      <dgm:prSet presAssocID="{4A015E19-4512-194D-9FB7-01EC86D006B2}" presName="Name8" presStyleCnt="0"/>
      <dgm:spPr/>
    </dgm:pt>
    <dgm:pt modelId="{0D40A53A-DB4B-9F46-B616-358AF88BBE17}" type="pres">
      <dgm:prSet presAssocID="{4A015E19-4512-194D-9FB7-01EC86D006B2}" presName="level" presStyleLbl="node1" presStyleIdx="2" presStyleCnt="4" custScaleY="40112">
        <dgm:presLayoutVars>
          <dgm:chMax val="1"/>
          <dgm:bulletEnabled val="1"/>
        </dgm:presLayoutVars>
      </dgm:prSet>
      <dgm:spPr/>
    </dgm:pt>
    <dgm:pt modelId="{60549FE9-9DA7-2842-9A04-839D1C364056}" type="pres">
      <dgm:prSet presAssocID="{4A015E19-4512-194D-9FB7-01EC86D006B2}" presName="levelTx" presStyleLbl="revTx" presStyleIdx="0" presStyleCnt="0">
        <dgm:presLayoutVars>
          <dgm:chMax val="1"/>
          <dgm:bulletEnabled val="1"/>
        </dgm:presLayoutVars>
      </dgm:prSet>
      <dgm:spPr/>
    </dgm:pt>
    <dgm:pt modelId="{D2A587A8-BB42-A34D-B9D9-BF2F0347DAD7}" type="pres">
      <dgm:prSet presAssocID="{B8A7CFC7-17AD-D842-88E3-8BF2F6DBFBEE}" presName="Name8" presStyleCnt="0"/>
      <dgm:spPr/>
    </dgm:pt>
    <dgm:pt modelId="{22E8DE78-8764-084A-B889-2F06B11EF395}" type="pres">
      <dgm:prSet presAssocID="{B8A7CFC7-17AD-D842-88E3-8BF2F6DBFBEE}" presName="level" presStyleLbl="node1" presStyleIdx="3" presStyleCnt="4" custScaleY="18525">
        <dgm:presLayoutVars>
          <dgm:chMax val="1"/>
          <dgm:bulletEnabled val="1"/>
        </dgm:presLayoutVars>
      </dgm:prSet>
      <dgm:spPr/>
    </dgm:pt>
    <dgm:pt modelId="{BD095612-11C0-3A4F-A9C0-88F602BD8CF0}" type="pres">
      <dgm:prSet presAssocID="{B8A7CFC7-17AD-D842-88E3-8BF2F6DBFBEE}" presName="levelTx" presStyleLbl="revTx" presStyleIdx="0" presStyleCnt="0">
        <dgm:presLayoutVars>
          <dgm:chMax val="1"/>
          <dgm:bulletEnabled val="1"/>
        </dgm:presLayoutVars>
      </dgm:prSet>
      <dgm:spPr/>
    </dgm:pt>
  </dgm:ptLst>
  <dgm:cxnLst>
    <dgm:cxn modelId="{6ACB9E00-A4FA-7840-A942-1971C564B350}" srcId="{0C67BA5A-B7B2-6F49-B210-DFE1EC7664C5}" destId="{22553B95-401F-254D-BC1C-4BDFAE9D882C}" srcOrd="1" destOrd="0" parTransId="{48C0DCA5-0E2F-8B44-A0EF-F5330D4B7BB5}" sibTransId="{4F5A8FFC-E2D9-504B-B771-62D5C54B234F}"/>
    <dgm:cxn modelId="{39184A0E-96CD-8C4B-A10B-2BC57BF06D77}" type="presOf" srcId="{B8A7CFC7-17AD-D842-88E3-8BF2F6DBFBEE}" destId="{22E8DE78-8764-084A-B889-2F06B11EF395}" srcOrd="0" destOrd="0" presId="urn:microsoft.com/office/officeart/2005/8/layout/pyramid1"/>
    <dgm:cxn modelId="{37FD266B-DF1A-8340-848D-400C78F77FBD}" srcId="{0C67BA5A-B7B2-6F49-B210-DFE1EC7664C5}" destId="{B8A7CFC7-17AD-D842-88E3-8BF2F6DBFBEE}" srcOrd="3" destOrd="0" parTransId="{F25D620B-ECDD-2849-88E0-33E4F3E8BC10}" sibTransId="{924F174B-A0A5-8542-8F8F-CE1C00151493}"/>
    <dgm:cxn modelId="{6C1C7A7A-AE6B-E54D-94E7-D9D99A5535BD}" type="presOf" srcId="{22553B95-401F-254D-BC1C-4BDFAE9D882C}" destId="{BE04B0C0-6D58-8340-BF0A-D3A6AF2D743F}" srcOrd="0" destOrd="0" presId="urn:microsoft.com/office/officeart/2005/8/layout/pyramid1"/>
    <dgm:cxn modelId="{755BAA7B-FB17-8A45-97FE-BF7DAAB7282A}" srcId="{0C67BA5A-B7B2-6F49-B210-DFE1EC7664C5}" destId="{4A015E19-4512-194D-9FB7-01EC86D006B2}" srcOrd="2" destOrd="0" parTransId="{89645548-1980-554D-82FE-0449C40242BB}" sibTransId="{CB4721D8-5151-DE4B-82C1-DB93A7B4CA3E}"/>
    <dgm:cxn modelId="{EE71949B-9F8B-1F46-887E-F8805A0707C7}" type="presOf" srcId="{AC31D75C-B0FB-7948-8C22-1ADFCCDDC064}" destId="{83EA4E4D-49C7-1643-9375-0B735EF6703B}" srcOrd="0" destOrd="0" presId="urn:microsoft.com/office/officeart/2005/8/layout/pyramid1"/>
    <dgm:cxn modelId="{CE9211A9-C275-5D49-A55E-72FFDE3FDFC5}" type="presOf" srcId="{AC31D75C-B0FB-7948-8C22-1ADFCCDDC064}" destId="{C85C5AE6-3DB5-4A4A-AA99-8A8F64A24236}" srcOrd="1" destOrd="0" presId="urn:microsoft.com/office/officeart/2005/8/layout/pyramid1"/>
    <dgm:cxn modelId="{45C841BE-9C25-C74A-BE9E-63573BAFA7E3}" type="presOf" srcId="{4A015E19-4512-194D-9FB7-01EC86D006B2}" destId="{0D40A53A-DB4B-9F46-B616-358AF88BBE17}" srcOrd="0" destOrd="0" presId="urn:microsoft.com/office/officeart/2005/8/layout/pyramid1"/>
    <dgm:cxn modelId="{7A7B05C9-0F56-F945-B3BA-DE136E4ACA7A}" type="presOf" srcId="{4A015E19-4512-194D-9FB7-01EC86D006B2}" destId="{60549FE9-9DA7-2842-9A04-839D1C364056}" srcOrd="1" destOrd="0" presId="urn:microsoft.com/office/officeart/2005/8/layout/pyramid1"/>
    <dgm:cxn modelId="{4FD8DFD3-6671-9347-A533-509C8EA6A1CB}" type="presOf" srcId="{B8A7CFC7-17AD-D842-88E3-8BF2F6DBFBEE}" destId="{BD095612-11C0-3A4F-A9C0-88F602BD8CF0}" srcOrd="1" destOrd="0" presId="urn:microsoft.com/office/officeart/2005/8/layout/pyramid1"/>
    <dgm:cxn modelId="{6072F3DF-60B5-B647-99BC-7A3B5E317276}" srcId="{0C67BA5A-B7B2-6F49-B210-DFE1EC7664C5}" destId="{AC31D75C-B0FB-7948-8C22-1ADFCCDDC064}" srcOrd="0" destOrd="0" parTransId="{BC3558F1-49B8-EB4D-B5D5-05F16402F9DF}" sibTransId="{1A20C546-F3C2-2D40-8680-9D27F73F184D}"/>
    <dgm:cxn modelId="{7417B3F3-4795-F544-8C08-AE0C78FED4D6}" type="presOf" srcId="{22553B95-401F-254D-BC1C-4BDFAE9D882C}" destId="{A3C1572F-376E-2B43-A448-9E32EFCDE21B}" srcOrd="1" destOrd="0" presId="urn:microsoft.com/office/officeart/2005/8/layout/pyramid1"/>
    <dgm:cxn modelId="{243EF3FB-D9F8-B048-96DC-4182D54299D3}" type="presOf" srcId="{0C67BA5A-B7B2-6F49-B210-DFE1EC7664C5}" destId="{3871F849-D4BC-C443-8064-0351D42E1892}" srcOrd="0" destOrd="0" presId="urn:microsoft.com/office/officeart/2005/8/layout/pyramid1"/>
    <dgm:cxn modelId="{D56CD826-1001-0748-8660-9F0BB03A1DD2}" type="presParOf" srcId="{3871F849-D4BC-C443-8064-0351D42E1892}" destId="{D51F3297-C9EE-AC46-AF6B-2084F8360F36}" srcOrd="0" destOrd="0" presId="urn:microsoft.com/office/officeart/2005/8/layout/pyramid1"/>
    <dgm:cxn modelId="{913295C0-8A02-8F48-A8EE-3967DEAB0A27}" type="presParOf" srcId="{D51F3297-C9EE-AC46-AF6B-2084F8360F36}" destId="{83EA4E4D-49C7-1643-9375-0B735EF6703B}" srcOrd="0" destOrd="0" presId="urn:microsoft.com/office/officeart/2005/8/layout/pyramid1"/>
    <dgm:cxn modelId="{049DF6D5-4069-5B46-A3B9-978B8D674741}" type="presParOf" srcId="{D51F3297-C9EE-AC46-AF6B-2084F8360F36}" destId="{C85C5AE6-3DB5-4A4A-AA99-8A8F64A24236}" srcOrd="1" destOrd="0" presId="urn:microsoft.com/office/officeart/2005/8/layout/pyramid1"/>
    <dgm:cxn modelId="{826138BA-51A1-8648-936E-EC07EA0153B4}" type="presParOf" srcId="{3871F849-D4BC-C443-8064-0351D42E1892}" destId="{D84D1756-CF0A-4649-84A5-30CAE0B188B0}" srcOrd="1" destOrd="0" presId="urn:microsoft.com/office/officeart/2005/8/layout/pyramid1"/>
    <dgm:cxn modelId="{EE24B793-2028-ED4B-BB9B-286E53C57CDC}" type="presParOf" srcId="{D84D1756-CF0A-4649-84A5-30CAE0B188B0}" destId="{BE04B0C0-6D58-8340-BF0A-D3A6AF2D743F}" srcOrd="0" destOrd="0" presId="urn:microsoft.com/office/officeart/2005/8/layout/pyramid1"/>
    <dgm:cxn modelId="{C3F1D3F0-9BB2-C245-AD59-8368C6D73F6A}" type="presParOf" srcId="{D84D1756-CF0A-4649-84A5-30CAE0B188B0}" destId="{A3C1572F-376E-2B43-A448-9E32EFCDE21B}" srcOrd="1" destOrd="0" presId="urn:microsoft.com/office/officeart/2005/8/layout/pyramid1"/>
    <dgm:cxn modelId="{F1A95704-D0A6-C946-84B7-0F954552D9CC}" type="presParOf" srcId="{3871F849-D4BC-C443-8064-0351D42E1892}" destId="{048DEB19-405D-6F45-A6F0-7ABA74838825}" srcOrd="2" destOrd="0" presId="urn:microsoft.com/office/officeart/2005/8/layout/pyramid1"/>
    <dgm:cxn modelId="{DD179BF1-6254-4545-AE51-4B4171D544A7}" type="presParOf" srcId="{048DEB19-405D-6F45-A6F0-7ABA74838825}" destId="{0D40A53A-DB4B-9F46-B616-358AF88BBE17}" srcOrd="0" destOrd="0" presId="urn:microsoft.com/office/officeart/2005/8/layout/pyramid1"/>
    <dgm:cxn modelId="{9DB94BF1-05AC-7C47-BCDC-9391DE0782F4}" type="presParOf" srcId="{048DEB19-405D-6F45-A6F0-7ABA74838825}" destId="{60549FE9-9DA7-2842-9A04-839D1C364056}" srcOrd="1" destOrd="0" presId="urn:microsoft.com/office/officeart/2005/8/layout/pyramid1"/>
    <dgm:cxn modelId="{B76895D3-326D-DF43-9C47-2261887403B3}" type="presParOf" srcId="{3871F849-D4BC-C443-8064-0351D42E1892}" destId="{D2A587A8-BB42-A34D-B9D9-BF2F0347DAD7}" srcOrd="3" destOrd="0" presId="urn:microsoft.com/office/officeart/2005/8/layout/pyramid1"/>
    <dgm:cxn modelId="{6A3D24D9-682A-3A46-A6C0-D3B054B62EE1}" type="presParOf" srcId="{D2A587A8-BB42-A34D-B9D9-BF2F0347DAD7}" destId="{22E8DE78-8764-084A-B889-2F06B11EF395}" srcOrd="0" destOrd="0" presId="urn:microsoft.com/office/officeart/2005/8/layout/pyramid1"/>
    <dgm:cxn modelId="{1EFDECB9-F28C-3647-AE65-76C316EAF8C6}" type="presParOf" srcId="{D2A587A8-BB42-A34D-B9D9-BF2F0347DAD7}" destId="{BD095612-11C0-3A4F-A9C0-88F602BD8CF0}"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A4E4D-49C7-1643-9375-0B735EF6703B}">
      <dsp:nvSpPr>
        <dsp:cNvPr id="0" name=""/>
        <dsp:cNvSpPr/>
      </dsp:nvSpPr>
      <dsp:spPr>
        <a:xfrm>
          <a:off x="1808861" y="0"/>
          <a:ext cx="2276013" cy="2316262"/>
        </a:xfrm>
        <a:prstGeom prst="trapezoid">
          <a:avLst>
            <a:gd name="adj" fmla="val 50000"/>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br>
            <a:rPr lang="en-GB" sz="2000" b="1" kern="1200" dirty="0">
              <a:solidFill>
                <a:schemeClr val="bg1"/>
              </a:solidFill>
            </a:rPr>
          </a:br>
          <a:br>
            <a:rPr lang="en-GB" sz="2000" b="1" kern="1200" dirty="0">
              <a:solidFill>
                <a:schemeClr val="bg1"/>
              </a:solidFill>
            </a:rPr>
          </a:br>
          <a:br>
            <a:rPr lang="en-GB" sz="2000" b="1" kern="1200" dirty="0">
              <a:solidFill>
                <a:schemeClr val="bg1"/>
              </a:solidFill>
            </a:rPr>
          </a:br>
          <a:r>
            <a:rPr lang="en-GB" sz="2000" b="1" kern="1200" dirty="0">
              <a:solidFill>
                <a:schemeClr val="bg1"/>
              </a:solidFill>
            </a:rPr>
            <a:t>GÉANT,</a:t>
          </a:r>
          <a:br>
            <a:rPr lang="en-GB" sz="2000" b="1" kern="1200" dirty="0">
              <a:solidFill>
                <a:schemeClr val="bg1"/>
              </a:solidFill>
            </a:rPr>
          </a:br>
          <a:r>
            <a:rPr lang="en-GB" sz="2000" b="1" kern="1200" dirty="0">
              <a:solidFill>
                <a:schemeClr val="bg1"/>
              </a:solidFill>
            </a:rPr>
            <a:t>NRENs</a:t>
          </a:r>
          <a:br>
            <a:rPr lang="en-GB" sz="2000" b="1" kern="1200" dirty="0">
              <a:solidFill>
                <a:schemeClr val="bg1"/>
              </a:solidFill>
            </a:rPr>
          </a:br>
          <a:r>
            <a:rPr lang="en-GB" sz="2000" b="1" kern="1200" dirty="0">
              <a:solidFill>
                <a:schemeClr val="bg1"/>
              </a:solidFill>
            </a:rPr>
            <a:t>&amp; RRENs</a:t>
          </a:r>
        </a:p>
      </dsp:txBody>
      <dsp:txXfrm>
        <a:off x="1808861" y="0"/>
        <a:ext cx="2276013" cy="2316262"/>
      </dsp:txXfrm>
    </dsp:sp>
    <dsp:sp modelId="{BE04B0C0-6D58-8340-BF0A-D3A6AF2D743F}">
      <dsp:nvSpPr>
        <dsp:cNvPr id="0" name=""/>
        <dsp:cNvSpPr/>
      </dsp:nvSpPr>
      <dsp:spPr>
        <a:xfrm>
          <a:off x="667293" y="2316262"/>
          <a:ext cx="4559150" cy="2323512"/>
        </a:xfrm>
        <a:prstGeom prst="trapezoid">
          <a:avLst>
            <a:gd name="adj" fmla="val 49131"/>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b="1" kern="1200">
              <a:solidFill>
                <a:schemeClr val="bg1"/>
              </a:solidFill>
            </a:rPr>
            <a:t>Universities &amp;</a:t>
          </a:r>
          <a:br>
            <a:rPr lang="en-GB" sz="2000" b="1" kern="1200">
              <a:solidFill>
                <a:schemeClr val="bg1"/>
              </a:solidFill>
            </a:rPr>
          </a:br>
          <a:r>
            <a:rPr lang="en-GB" sz="2000" b="1" kern="1200">
              <a:solidFill>
                <a:schemeClr val="bg1"/>
              </a:solidFill>
            </a:rPr>
            <a:t> research centres</a:t>
          </a:r>
          <a:endParaRPr lang="en-GB" sz="2000" b="1" kern="1200" dirty="0">
            <a:solidFill>
              <a:schemeClr val="bg1"/>
            </a:solidFill>
          </a:endParaRPr>
        </a:p>
      </dsp:txBody>
      <dsp:txXfrm>
        <a:off x="1465144" y="2316262"/>
        <a:ext cx="2963448" cy="2323512"/>
      </dsp:txXfrm>
    </dsp:sp>
    <dsp:sp modelId="{0D40A53A-DB4B-9F46-B616-358AF88BBE17}">
      <dsp:nvSpPr>
        <dsp:cNvPr id="0" name=""/>
        <dsp:cNvSpPr/>
      </dsp:nvSpPr>
      <dsp:spPr>
        <a:xfrm>
          <a:off x="210815" y="4639775"/>
          <a:ext cx="5472105" cy="929099"/>
        </a:xfrm>
        <a:prstGeom prst="trapezoid">
          <a:avLst>
            <a:gd name="adj" fmla="val 49131"/>
          </a:avLst>
        </a:prstGeom>
        <a:solidFill>
          <a:schemeClr val="accent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chemeClr val="bg1"/>
              </a:solidFill>
            </a:rPr>
            <a:t>End users:</a:t>
          </a:r>
          <a:br>
            <a:rPr lang="en-GB" sz="2000" b="1" kern="1200" dirty="0">
              <a:solidFill>
                <a:schemeClr val="bg1"/>
              </a:solidFill>
            </a:rPr>
          </a:br>
          <a:r>
            <a:rPr lang="en-GB" sz="2000" b="1" kern="1200" dirty="0">
              <a:solidFill>
                <a:schemeClr val="bg1"/>
              </a:solidFill>
            </a:rPr>
            <a:t>students, researchers, teachers</a:t>
          </a:r>
        </a:p>
      </dsp:txBody>
      <dsp:txXfrm>
        <a:off x="1168434" y="4639775"/>
        <a:ext cx="3556868" cy="929099"/>
      </dsp:txXfrm>
    </dsp:sp>
    <dsp:sp modelId="{22E8DE78-8764-084A-B889-2F06B11EF395}">
      <dsp:nvSpPr>
        <dsp:cNvPr id="0" name=""/>
        <dsp:cNvSpPr/>
      </dsp:nvSpPr>
      <dsp:spPr>
        <a:xfrm>
          <a:off x="0" y="5568874"/>
          <a:ext cx="5893736" cy="429087"/>
        </a:xfrm>
        <a:prstGeom prst="trapezoid">
          <a:avLst>
            <a:gd name="adj" fmla="val 49131"/>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0" kern="1200" dirty="0">
              <a:solidFill>
                <a:schemeClr val="bg2">
                  <a:lumMod val="25000"/>
                </a:schemeClr>
              </a:solidFill>
            </a:rPr>
            <a:t>(Secondary target: General pubic / IT &amp; tech outlets / R&amp;E outlets)</a:t>
          </a:r>
        </a:p>
      </dsp:txBody>
      <dsp:txXfrm>
        <a:off x="1031403" y="5568874"/>
        <a:ext cx="3830929" cy="429087"/>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59.png"/></Relationships>
</file>

<file path=ppt/drawings/drawing1.xml><?xml version="1.0" encoding="utf-8"?>
<c:userShapes xmlns:c="http://schemas.openxmlformats.org/drawingml/2006/chart">
  <cdr:relSizeAnchor xmlns:cdr="http://schemas.openxmlformats.org/drawingml/2006/chartDrawing">
    <cdr:from>
      <cdr:x>0.20035</cdr:x>
      <cdr:y>0.79868</cdr:y>
    </cdr:from>
    <cdr:to>
      <cdr:x>0.2227</cdr:x>
      <cdr:y>0.82603</cdr:y>
    </cdr:to>
    <cdr:pic>
      <cdr:nvPicPr>
        <cdr:cNvPr id="2" name="Picture 1" descr="Text&#10;&#10;Description automatically generated">
          <a:extLst xmlns:a="http://schemas.openxmlformats.org/drawingml/2006/main">
            <a:ext uri="{FF2B5EF4-FFF2-40B4-BE49-F238E27FC236}">
              <a16:creationId xmlns:a16="http://schemas.microsoft.com/office/drawing/2014/main" id="{D9157815-460D-3320-7CC2-6AE5ED7E5898}"/>
            </a:ext>
          </a:extLst>
        </cdr:cNvPr>
        <cdr:cNvPicPr>
          <a:picLocks xmlns:a="http://schemas.openxmlformats.org/drawingml/2006/main" noChangeAspect="1"/>
        </cdr:cNvPicPr>
      </cdr:nvPicPr>
      <cdr:blipFill rotWithShape="1">
        <a:blip xmlns:a="http://schemas.openxmlformats.org/drawingml/2006/main" xmlns:r="http://schemas.openxmlformats.org/officeDocument/2006/relationships" r:embed="rId1" cstate="screen">
          <a:extLst>
            <a:ext uri="{28A0092B-C50C-407E-A947-70E740481C1C}">
              <a14:useLocalDpi xmlns:a14="http://schemas.microsoft.com/office/drawing/2010/main"/>
            </a:ext>
          </a:extLst>
        </a:blip>
        <a:srcRect xmlns:a="http://schemas.openxmlformats.org/drawingml/2006/main" b="-8217"/>
        <a:stretch xmlns:a="http://schemas.openxmlformats.org/drawingml/2006/main"/>
      </cdr:blipFill>
      <cdr:spPr>
        <a:xfrm xmlns:a="http://schemas.openxmlformats.org/drawingml/2006/main">
          <a:off x="1784647" y="4394042"/>
          <a:ext cx="199086" cy="150472"/>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24/10/2024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24602429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consistent visual identity</a:t>
            </a:r>
          </a:p>
          <a:p>
            <a:pPr marL="0" indent="0">
              <a:buNone/>
            </a:pPr>
            <a:r>
              <a:rPr lang="en-NL" dirty="0"/>
              <a:t>Building on the branding elements</a:t>
            </a:r>
          </a:p>
          <a:p>
            <a:pPr marL="0" indent="0">
              <a:buNone/>
            </a:pPr>
            <a:r>
              <a:rPr lang="en-GB" dirty="0"/>
              <a:t>R</a:t>
            </a:r>
            <a:r>
              <a:rPr lang="en-NL" dirty="0"/>
              <a:t>e-using the content</a:t>
            </a:r>
          </a:p>
          <a:p>
            <a:pPr marL="0" indent="0">
              <a:buNone/>
            </a:pPr>
            <a:r>
              <a:rPr lang="en-GB" dirty="0"/>
              <a:t>E</a:t>
            </a:r>
            <a:r>
              <a:rPr lang="en-NL" dirty="0"/>
              <a:t>asily recognisable</a:t>
            </a:r>
          </a:p>
        </p:txBody>
      </p:sp>
      <p:sp>
        <p:nvSpPr>
          <p:cNvPr id="4" name="Slide Number Placeholder 3"/>
          <p:cNvSpPr>
            <a:spLocks noGrp="1"/>
          </p:cNvSpPr>
          <p:nvPr>
            <p:ph type="sldNum" sz="quarter" idx="5"/>
          </p:nvPr>
        </p:nvSpPr>
        <p:spPr/>
        <p:txBody>
          <a:bodyPr/>
          <a:lstStyle/>
          <a:p>
            <a:fld id="{EAA26957-3063-4AF5-9C10-771E4439D98E}" type="slidenum">
              <a:rPr lang="en-GB" smtClean="0"/>
              <a:t>16</a:t>
            </a:fld>
            <a:endParaRPr lang="en-GB"/>
          </a:p>
        </p:txBody>
      </p:sp>
    </p:spTree>
    <p:extLst>
      <p:ext uri="{BB962C8B-B14F-4D97-AF65-F5344CB8AC3E}">
        <p14:creationId xmlns:p14="http://schemas.microsoft.com/office/powerpoint/2010/main" val="3137017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Targeting specific target groups (with grouping and with some specificities to this campaign: e.g. the Home Workers group is following on from the 2021 campaign and covers the needs of a changing society)</a:t>
            </a:r>
            <a:endParaRPr lang="en-NL" dirty="0"/>
          </a:p>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17</a:t>
            </a:fld>
            <a:endParaRPr lang="en-GB"/>
          </a:p>
        </p:txBody>
      </p:sp>
    </p:spTree>
    <p:extLst>
      <p:ext uri="{BB962C8B-B14F-4D97-AF65-F5344CB8AC3E}">
        <p14:creationId xmlns:p14="http://schemas.microsoft.com/office/powerpoint/2010/main" val="683520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Easy to re-use and to customise</a:t>
            </a:r>
          </a:p>
          <a:p>
            <a:r>
              <a:rPr lang="en-NL" dirty="0"/>
              <a:t>Maximising reach and distribution</a:t>
            </a:r>
          </a:p>
        </p:txBody>
      </p:sp>
      <p:sp>
        <p:nvSpPr>
          <p:cNvPr id="4" name="Slide Number Placeholder 3"/>
          <p:cNvSpPr>
            <a:spLocks noGrp="1"/>
          </p:cNvSpPr>
          <p:nvPr>
            <p:ph type="sldNum" sz="quarter" idx="5"/>
          </p:nvPr>
        </p:nvSpPr>
        <p:spPr/>
        <p:txBody>
          <a:bodyPr/>
          <a:lstStyle/>
          <a:p>
            <a:fld id="{EAA26957-3063-4AF5-9C10-771E4439D98E}" type="slidenum">
              <a:rPr lang="en-GB" smtClean="0"/>
              <a:t>20</a:t>
            </a:fld>
            <a:endParaRPr lang="en-GB"/>
          </a:p>
        </p:txBody>
      </p:sp>
    </p:spTree>
    <p:extLst>
      <p:ext uri="{BB962C8B-B14F-4D97-AF65-F5344CB8AC3E}">
        <p14:creationId xmlns:p14="http://schemas.microsoft.com/office/powerpoint/2010/main" val="5344813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Introduced single webinar in 2020, then programme in 2021, expanded in 2022 and 2023 also with RedCLARA</a:t>
            </a:r>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22</a:t>
            </a:fld>
            <a:endParaRPr lang="en-GB"/>
          </a:p>
        </p:txBody>
      </p:sp>
    </p:spTree>
    <p:extLst>
      <p:ext uri="{BB962C8B-B14F-4D97-AF65-F5344CB8AC3E}">
        <p14:creationId xmlns:p14="http://schemas.microsoft.com/office/powerpoint/2010/main" val="40156071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23</a:t>
            </a:fld>
            <a:endParaRPr lang="en-GB"/>
          </a:p>
        </p:txBody>
      </p:sp>
    </p:spTree>
    <p:extLst>
      <p:ext uri="{BB962C8B-B14F-4D97-AF65-F5344CB8AC3E}">
        <p14:creationId xmlns:p14="http://schemas.microsoft.com/office/powerpoint/2010/main" val="3187944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24</a:t>
            </a:fld>
            <a:endParaRPr lang="en-GB"/>
          </a:p>
        </p:txBody>
      </p:sp>
    </p:spTree>
    <p:extLst>
      <p:ext uri="{BB962C8B-B14F-4D97-AF65-F5344CB8AC3E}">
        <p14:creationId xmlns:p14="http://schemas.microsoft.com/office/powerpoint/2010/main" val="706979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a:t>Focus</a:t>
            </a:r>
            <a:r>
              <a:rPr lang="en-US" dirty="0"/>
              <a:t>: Social engineering</a:t>
            </a:r>
          </a:p>
          <a:p>
            <a:pPr marL="0" indent="0">
              <a:buNone/>
            </a:pPr>
            <a:r>
              <a:rPr lang="en-US" b="1" dirty="0"/>
              <a:t>Tagline</a:t>
            </a:r>
            <a:r>
              <a:rPr lang="en-US" dirty="0"/>
              <a:t>: Your brain is the first line of </a:t>
            </a:r>
            <a:r>
              <a:rPr lang="en-US" dirty="0" err="1"/>
              <a:t>defence</a:t>
            </a:r>
            <a:endParaRPr lang="en-US" b="1" dirty="0"/>
          </a:p>
          <a:p>
            <a:pPr marL="0" indent="0">
              <a:buNone/>
            </a:pPr>
            <a:r>
              <a:rPr lang="en-US" b="1" dirty="0"/>
              <a:t>Aim: </a:t>
            </a:r>
            <a:r>
              <a:rPr lang="en-US" dirty="0"/>
              <a:t>Stay vigilant and think critically to be one step ahead of </a:t>
            </a:r>
            <a:r>
              <a:rPr lang="en-US"/>
              <a:t>cyber criminals</a:t>
            </a:r>
            <a:endParaRPr lang="en-US" dirty="0"/>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26</a:t>
            </a:fld>
            <a:endParaRPr lang="en-GB"/>
          </a:p>
        </p:txBody>
      </p:sp>
    </p:spTree>
    <p:extLst>
      <p:ext uri="{BB962C8B-B14F-4D97-AF65-F5344CB8AC3E}">
        <p14:creationId xmlns:p14="http://schemas.microsoft.com/office/powerpoint/2010/main" val="22752402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Investigates incidents involving members of staff at the university</a:t>
            </a:r>
          </a:p>
          <a:p>
            <a:pPr marL="0" indent="0">
              <a:buNone/>
            </a:pPr>
            <a:r>
              <a:rPr lang="en-US" dirty="0"/>
              <a:t>Spear phishing, romance scam, tailgating, </a:t>
            </a:r>
            <a:br>
              <a:rPr lang="en-US" dirty="0"/>
            </a:br>
            <a:r>
              <a:rPr lang="en-US" dirty="0"/>
              <a:t>The animation are presented in true crime style</a:t>
            </a:r>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29</a:t>
            </a:fld>
            <a:endParaRPr lang="en-GB"/>
          </a:p>
        </p:txBody>
      </p:sp>
    </p:spTree>
    <p:extLst>
      <p:ext uri="{BB962C8B-B14F-4D97-AF65-F5344CB8AC3E}">
        <p14:creationId xmlns:p14="http://schemas.microsoft.com/office/powerpoint/2010/main" val="6945695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Ana Alves – Social engineering and R&amp;E</a:t>
            </a:r>
          </a:p>
          <a:p>
            <a:pPr marL="0" indent="0">
              <a:buNone/>
            </a:pPr>
            <a:r>
              <a:rPr lang="en-US" dirty="0"/>
              <a:t>Andy Roebuck – Secure use of AI tools</a:t>
            </a:r>
          </a:p>
          <a:p>
            <a:pPr marL="0" indent="0">
              <a:buNone/>
            </a:pPr>
            <a:endParaRPr lang="en-US" dirty="0"/>
          </a:p>
          <a:p>
            <a:pPr marL="0" indent="0">
              <a:buNone/>
            </a:pPr>
            <a:r>
              <a:rPr lang="en-US" dirty="0"/>
              <a:t>Subjects covered: Online dating and romance scams, sharing data on social media, secure use of smart phones, strong passwords, cyber espionage, password managers, free wi-fi dangers, crisis management</a:t>
            </a:r>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30</a:t>
            </a:fld>
            <a:endParaRPr lang="en-GB"/>
          </a:p>
        </p:txBody>
      </p:sp>
    </p:spTree>
    <p:extLst>
      <p:ext uri="{BB962C8B-B14F-4D97-AF65-F5344CB8AC3E}">
        <p14:creationId xmlns:p14="http://schemas.microsoft.com/office/powerpoint/2010/main" val="4182233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31</a:t>
            </a:fld>
            <a:endParaRPr lang="en-GB"/>
          </a:p>
        </p:txBody>
      </p:sp>
    </p:spTree>
    <p:extLst>
      <p:ext uri="{BB962C8B-B14F-4D97-AF65-F5344CB8AC3E}">
        <p14:creationId xmlns:p14="http://schemas.microsoft.com/office/powerpoint/2010/main" val="133345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It’s the European Union’s annual campaign dedicated to promoting cybersecurity among EU citizens and organisations, and to providing up-to-date online security information through awareness raising and sharing of good practices.</a:t>
            </a:r>
          </a:p>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2550530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Insider threat taxonomy</a:t>
            </a:r>
          </a:p>
          <a:p>
            <a:r>
              <a:rPr lang="en-US" dirty="0"/>
              <a:t>Social engineering</a:t>
            </a:r>
          </a:p>
          <a:p>
            <a:r>
              <a:rPr lang="en-US" dirty="0"/>
              <a:t>AI and cybersecurity: new threats </a:t>
            </a:r>
          </a:p>
          <a:p>
            <a:r>
              <a:rPr lang="en-US" dirty="0"/>
              <a:t>Safe use of AI tools : Andy Roebuck and </a:t>
            </a:r>
            <a:r>
              <a:rPr lang="en-US" dirty="0" err="1"/>
              <a:t>Floortje</a:t>
            </a:r>
            <a:r>
              <a:rPr lang="en-US" dirty="0"/>
              <a:t> </a:t>
            </a:r>
            <a:r>
              <a:rPr lang="en-US" dirty="0" err="1"/>
              <a:t>Jorna</a:t>
            </a:r>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32</a:t>
            </a:fld>
            <a:endParaRPr lang="en-GB"/>
          </a:p>
        </p:txBody>
      </p:sp>
    </p:spTree>
    <p:extLst>
      <p:ext uri="{BB962C8B-B14F-4D97-AF65-F5344CB8AC3E}">
        <p14:creationId xmlns:p14="http://schemas.microsoft.com/office/powerpoint/2010/main" val="33225272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33</a:t>
            </a:fld>
            <a:endParaRPr lang="en-GB"/>
          </a:p>
        </p:txBody>
      </p:sp>
    </p:spTree>
    <p:extLst>
      <p:ext uri="{BB962C8B-B14F-4D97-AF65-F5344CB8AC3E}">
        <p14:creationId xmlns:p14="http://schemas.microsoft.com/office/powerpoint/2010/main" val="2453995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34</a:t>
            </a:fld>
            <a:endParaRPr lang="en-GB"/>
          </a:p>
        </p:txBody>
      </p:sp>
    </p:spTree>
    <p:extLst>
      <p:ext uri="{BB962C8B-B14F-4D97-AF65-F5344CB8AC3E}">
        <p14:creationId xmlns:p14="http://schemas.microsoft.com/office/powerpoint/2010/main" val="5460392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35</a:t>
            </a:fld>
            <a:endParaRPr lang="en-GB"/>
          </a:p>
        </p:txBody>
      </p:sp>
    </p:spTree>
    <p:extLst>
      <p:ext uri="{BB962C8B-B14F-4D97-AF65-F5344CB8AC3E}">
        <p14:creationId xmlns:p14="http://schemas.microsoft.com/office/powerpoint/2010/main" val="42313408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39</a:t>
            </a:fld>
            <a:endParaRPr lang="en-GB"/>
          </a:p>
        </p:txBody>
      </p:sp>
    </p:spTree>
    <p:extLst>
      <p:ext uri="{BB962C8B-B14F-4D97-AF65-F5344CB8AC3E}">
        <p14:creationId xmlns:p14="http://schemas.microsoft.com/office/powerpoint/2010/main" val="2116749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000" b="0" i="0" dirty="0">
                <a:solidFill>
                  <a:srgbClr val="333333"/>
                </a:solidFill>
                <a:effectLst/>
                <a:latin typeface="Calibri" panose="020F0502020204030204" pitchFamily="34" charset="0"/>
                <a:cs typeface="Calibri" panose="020F0502020204030204" pitchFamily="34" charset="0"/>
              </a:rPr>
              <a:t>The Security Awareness Maturity Model allows you to determine the status of an awareness programme, the direction in which the programme can grow and the steps necessary to achieve that goal: </a:t>
            </a:r>
          </a:p>
          <a:p>
            <a:pPr algn="l">
              <a:buFont typeface="+mj-lt"/>
              <a:buAutoNum type="arabicPeriod"/>
            </a:pPr>
            <a:r>
              <a:rPr lang="en-GB" sz="1000" b="0" i="0" dirty="0">
                <a:solidFill>
                  <a:srgbClr val="333333"/>
                </a:solidFill>
                <a:effectLst/>
                <a:latin typeface="Calibri" panose="020F0502020204030204" pitchFamily="34" charset="0"/>
                <a:cs typeface="Calibri" panose="020F0502020204030204" pitchFamily="34" charset="0"/>
              </a:rPr>
              <a:t>Use the model below to determine where you are now,</a:t>
            </a:r>
          </a:p>
          <a:p>
            <a:pPr algn="l">
              <a:buFont typeface="+mj-lt"/>
              <a:buAutoNum type="arabicPeriod"/>
            </a:pPr>
            <a:r>
              <a:rPr lang="en-GB" sz="1000" b="0" i="0" dirty="0">
                <a:solidFill>
                  <a:srgbClr val="333333"/>
                </a:solidFill>
                <a:effectLst/>
                <a:latin typeface="Calibri" panose="020F0502020204030204" pitchFamily="34" charset="0"/>
                <a:cs typeface="Calibri" panose="020F0502020204030204" pitchFamily="34" charset="0"/>
              </a:rPr>
              <a:t>Click on the menu item on the left for the desired level,</a:t>
            </a:r>
          </a:p>
          <a:p>
            <a:pPr algn="l">
              <a:buFont typeface="+mj-lt"/>
              <a:buAutoNum type="arabicPeriod"/>
            </a:pPr>
            <a:r>
              <a:rPr lang="en-GB" sz="1000" b="0" i="0" dirty="0">
                <a:solidFill>
                  <a:srgbClr val="333333"/>
                </a:solidFill>
                <a:effectLst/>
                <a:latin typeface="Calibri" panose="020F0502020204030204" pitchFamily="34" charset="0"/>
                <a:cs typeface="Calibri" panose="020F0502020204030204" pitchFamily="34" charset="0"/>
              </a:rPr>
              <a:t>You will immediately receive information about how your organisation can grow from one level to the next.</a:t>
            </a:r>
          </a:p>
          <a:p>
            <a:endParaRPr lang="en-NL" sz="1000" b="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133312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2619507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508319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How the different element of the campaigns should work together throughout the month (ideally)</a:t>
            </a:r>
          </a:p>
          <a:p>
            <a:r>
              <a:rPr lang="en-NL" dirty="0"/>
              <a:t>And with a group directing</a:t>
            </a:r>
          </a:p>
          <a:p>
            <a:r>
              <a:rPr lang="en-NL" dirty="0"/>
              <a:t>it also feels like having part in directing a complex partition</a:t>
            </a:r>
          </a:p>
        </p:txBody>
      </p:sp>
      <p:sp>
        <p:nvSpPr>
          <p:cNvPr id="4" name="Slide Number Placeholder 3"/>
          <p:cNvSpPr>
            <a:spLocks noGrp="1"/>
          </p:cNvSpPr>
          <p:nvPr>
            <p:ph type="sldNum" sz="quarter" idx="5"/>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1608143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3787247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Enter the Cyber Heroes</a:t>
            </a:r>
          </a:p>
        </p:txBody>
      </p:sp>
      <p:sp>
        <p:nvSpPr>
          <p:cNvPr id="4" name="Slide Number Placeholder 3"/>
          <p:cNvSpPr>
            <a:spLocks noGrp="1"/>
          </p:cNvSpPr>
          <p:nvPr>
            <p:ph type="sldNum" sz="quarter" idx="5"/>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3278232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consistent visual identity</a:t>
            </a:r>
          </a:p>
        </p:txBody>
      </p:sp>
      <p:sp>
        <p:nvSpPr>
          <p:cNvPr id="4" name="Slide Number Placeholder 3"/>
          <p:cNvSpPr>
            <a:spLocks noGrp="1"/>
          </p:cNvSpPr>
          <p:nvPr>
            <p:ph type="sldNum" sz="quarter" idx="5"/>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33277579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Autofit/>
          </a:bodyPr>
          <a:lstStyle>
            <a:lvl1pPr>
              <a:defRPr sz="2800"/>
            </a:lvl1pPr>
          </a:lstStyle>
          <a:p>
            <a:r>
              <a:rPr lang="en-GB"/>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dirty="0"/>
              <a:t>Click to edit Master title style</a:t>
            </a:r>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918524"/>
            <a:ext cx="9923105" cy="430909"/>
          </a:xfrm>
          <a:prstGeom prst="rect">
            <a:avLst/>
          </a:prstGeom>
        </p:spPr>
        <p:txBody>
          <a:bodyPr vert="horz" lIns="91440" tIns="45720" rIns="91440" bIns="45720" rtlCol="0" anchor="ctr">
            <a:noAutofit/>
          </a:bodyPr>
          <a:lstStyle/>
          <a:p>
            <a:r>
              <a:rPr lang="en-GB" dirty="0"/>
              <a:t>Click to edit Master title style</a:t>
            </a:r>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Lst>
  <p:hf hdr="0" ftr="0" dt="0"/>
  <p:txStyles>
    <p:titleStyle>
      <a:lvl1pPr algn="l" defTabSz="914400" rtl="0" eaLnBrk="1" latinLnBrk="0" hangingPunct="1">
        <a:lnSpc>
          <a:spcPct val="90000"/>
        </a:lnSpc>
        <a:spcBef>
          <a:spcPct val="0"/>
        </a:spcBef>
        <a:buNone/>
        <a:defRPr lang="en-GB" sz="2800" b="1" kern="120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5" Type="http://schemas.openxmlformats.org/officeDocument/2006/relationships/image" Target="../media/image54.jpeg"/><Relationship Id="rId4" Type="http://schemas.openxmlformats.org/officeDocument/2006/relationships/image" Target="../media/image53.jpeg"/></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image" Target="../media/image55.png"/><Relationship Id="rId7" Type="http://schemas.openxmlformats.org/officeDocument/2006/relationships/image" Target="../media/image18.png"/><Relationship Id="rId12" Type="http://schemas.openxmlformats.org/officeDocument/2006/relationships/image" Target="../media/image5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chart" Target="../charts/chart3.xml"/><Relationship Id="rId11" Type="http://schemas.openxmlformats.org/officeDocument/2006/relationships/image" Target="../media/image17.png"/><Relationship Id="rId5" Type="http://schemas.openxmlformats.org/officeDocument/2006/relationships/chart" Target="../charts/chart2.xml"/><Relationship Id="rId10" Type="http://schemas.openxmlformats.org/officeDocument/2006/relationships/image" Target="../media/image57.png"/><Relationship Id="rId4" Type="http://schemas.openxmlformats.org/officeDocument/2006/relationships/image" Target="../media/image56.png"/><Relationship Id="rId9" Type="http://schemas.openxmlformats.org/officeDocument/2006/relationships/image" Target="../media/image19.png"/></Relationships>
</file>

<file path=ppt/slides/_rels/slide2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chart" Target="../charts/chart5.xml"/><Relationship Id="rId7" Type="http://schemas.openxmlformats.org/officeDocument/2006/relationships/image" Target="../media/image7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microsoft.com/office/2014/relationships/chartEx" Target="../charts/chartEx1.xml"/><Relationship Id="rId5" Type="http://schemas.openxmlformats.org/officeDocument/2006/relationships/image" Target="../media/image61.png"/><Relationship Id="rId4" Type="http://schemas.openxmlformats.org/officeDocument/2006/relationships/image" Target="../media/image60.png"/></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66.jpeg"/><Relationship Id="rId5" Type="http://schemas.openxmlformats.org/officeDocument/2006/relationships/image" Target="../media/image65.jpeg"/><Relationship Id="rId4" Type="http://schemas.openxmlformats.org/officeDocument/2006/relationships/image" Target="../media/image64.jpe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3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80.jpg"/><Relationship Id="rId5" Type="http://schemas.openxmlformats.org/officeDocument/2006/relationships/image" Target="../media/image79.png"/><Relationship Id="rId4" Type="http://schemas.openxmlformats.org/officeDocument/2006/relationships/image" Target="../media/image77.png"/></Relationships>
</file>

<file path=ppt/slides/_rels/slide33.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82.jpg"/></Relationships>
</file>

<file path=ppt/slides/_rels/slide34.xml.rels><?xml version="1.0" encoding="UTF-8" standalone="yes"?>
<Relationships xmlns="http://schemas.openxmlformats.org/package/2006/relationships"><Relationship Id="rId3" Type="http://schemas.openxmlformats.org/officeDocument/2006/relationships/hyperlink" Target="https://security.geant.org/security-awareness-resources-hub/"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83.png"/></Relationships>
</file>

<file path=ppt/slides/_rels/slide3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8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1199" y="-22302"/>
            <a:ext cx="11480801" cy="5825201"/>
          </a:xfrm>
          <a:prstGeom prst="rect">
            <a:avLst/>
          </a:prstGeom>
        </p:spPr>
      </p:pic>
      <p:sp>
        <p:nvSpPr>
          <p:cNvPr id="9" name="Text Placeholder 10"/>
          <p:cNvSpPr txBox="1">
            <a:spLocks/>
          </p:cNvSpPr>
          <p:nvPr/>
        </p:nvSpPr>
        <p:spPr>
          <a:xfrm>
            <a:off x="1255493" y="1619457"/>
            <a:ext cx="5802255"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i="1" cap="all" dirty="0">
                <a:solidFill>
                  <a:schemeClr val="bg1"/>
                </a:solidFill>
              </a:rPr>
              <a:t>Géant Cybersecurity month</a:t>
            </a:r>
            <a:endParaRPr lang="en-US" sz="3200" b="1" dirty="0">
              <a:solidFill>
                <a:schemeClr val="bg1"/>
              </a:solidFill>
              <a:latin typeface="+mn-lt"/>
            </a:endParaRPr>
          </a:p>
        </p:txBody>
      </p:sp>
      <p:sp>
        <p:nvSpPr>
          <p:cNvPr id="10" name="Text Placeholder 6"/>
          <p:cNvSpPr txBox="1">
            <a:spLocks/>
          </p:cNvSpPr>
          <p:nvPr/>
        </p:nvSpPr>
        <p:spPr>
          <a:xfrm>
            <a:off x="1255494" y="2607476"/>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CSM24 – Your brain is the first line of defence</a:t>
            </a:r>
            <a:endParaRPr lang="en-GB" sz="2400" dirty="0">
              <a:solidFill>
                <a:schemeClr val="bg1"/>
              </a:solidFill>
              <a:latin typeface="+mn-lt"/>
            </a:endParaRPr>
          </a:p>
        </p:txBody>
      </p:sp>
      <p:pic>
        <p:nvPicPr>
          <p:cNvPr id="12" name="Picture 11"/>
          <p:cNvPicPr>
            <a:picLocks noChangeAspect="1"/>
          </p:cNvPicPr>
          <p:nvPr/>
        </p:nvPicPr>
        <p:blipFill rotWithShape="1">
          <a:blip r:embed="rId4" cstate="screen">
            <a:extLst>
              <a:ext uri="{28A0092B-C50C-407E-A947-70E740481C1C}">
                <a14:useLocalDpi xmlns:a14="http://schemas.microsoft.com/office/drawing/2010/main"/>
              </a:ext>
            </a:extLst>
          </a:blip>
          <a:srcRect t="-1"/>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a:solidFill>
                  <a:schemeClr val="bg1"/>
                </a:solidFill>
                <a:latin typeface="+mn-lt"/>
              </a:rPr>
              <a:t>Leonardo Marino</a:t>
            </a:r>
          </a:p>
          <a:p>
            <a:pPr>
              <a:lnSpc>
                <a:spcPct val="100000"/>
              </a:lnSpc>
              <a:spcBef>
                <a:spcPts val="0"/>
              </a:spcBef>
            </a:pPr>
            <a:r>
              <a:rPr lang="en-US" sz="2000" i="1" dirty="0">
                <a:solidFill>
                  <a:schemeClr val="bg1"/>
                </a:solidFill>
                <a:latin typeface="+mn-lt"/>
              </a:rPr>
              <a:t>Product Marketing Manager at </a:t>
            </a:r>
            <a:r>
              <a:rPr lang="en-US" sz="2000" i="1" cap="all" baseline="0" dirty="0">
                <a:solidFill>
                  <a:schemeClr val="bg1"/>
                </a:solidFill>
                <a:latin typeface="+mn-lt"/>
              </a:rPr>
              <a:t>Géant</a:t>
            </a:r>
            <a:endParaRPr lang="en-GB" sz="2000" i="1" cap="all" baseline="0" dirty="0">
              <a:solidFill>
                <a:schemeClr val="bg1"/>
              </a:solidFill>
              <a:latin typeface="+mn-lt"/>
            </a:endParaRPr>
          </a:p>
        </p:txBody>
      </p:sp>
      <p:sp>
        <p:nvSpPr>
          <p:cNvPr id="2" name="Rectangle 1">
            <a:extLst>
              <a:ext uri="{FF2B5EF4-FFF2-40B4-BE49-F238E27FC236}">
                <a16:creationId xmlns:a16="http://schemas.microsoft.com/office/drawing/2014/main" id="{07BFC8EF-A9F1-694B-9F9D-CC0F056AA3B5}"/>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a:t>
            </a:r>
            <a:endParaRPr lang="en-GB" dirty="0">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dirty="0">
              <a:solidFill>
                <a:schemeClr val="bg1"/>
              </a:solidFill>
            </a:endParaRPr>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solidFill>
                  <a:schemeClr val="bg1"/>
                </a:solidFill>
              </a:rPr>
              <a:t>October 2024</a:t>
            </a:r>
          </a:p>
        </p:txBody>
      </p:sp>
    </p:spTree>
    <p:extLst>
      <p:ext uri="{BB962C8B-B14F-4D97-AF65-F5344CB8AC3E}">
        <p14:creationId xmlns:p14="http://schemas.microsoft.com/office/powerpoint/2010/main" val="255734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28F89-5099-BB56-235C-991771ECA653}"/>
              </a:ext>
            </a:extLst>
          </p:cNvPr>
          <p:cNvSpPr>
            <a:spLocks noGrp="1"/>
          </p:cNvSpPr>
          <p:nvPr>
            <p:ph type="title"/>
          </p:nvPr>
        </p:nvSpPr>
        <p:spPr>
          <a:xfrm>
            <a:off x="719090" y="790309"/>
            <a:ext cx="9894723" cy="430909"/>
          </a:xfrm>
        </p:spPr>
        <p:txBody>
          <a:bodyPr>
            <a:normAutofit fontScale="90000"/>
          </a:bodyPr>
          <a:lstStyle/>
          <a:p>
            <a:r>
              <a:rPr lang="en-NL" dirty="0"/>
              <a:t>Content Calendar</a:t>
            </a:r>
          </a:p>
        </p:txBody>
      </p:sp>
      <p:sp>
        <p:nvSpPr>
          <p:cNvPr id="3" name="Content Placeholder 2">
            <a:extLst>
              <a:ext uri="{FF2B5EF4-FFF2-40B4-BE49-F238E27FC236}">
                <a16:creationId xmlns:a16="http://schemas.microsoft.com/office/drawing/2014/main" id="{487D7335-CB14-AFD8-3C25-D2FDD4C21F62}"/>
              </a:ext>
            </a:extLst>
          </p:cNvPr>
          <p:cNvSpPr>
            <a:spLocks noGrp="1"/>
          </p:cNvSpPr>
          <p:nvPr>
            <p:ph sz="quarter" idx="10"/>
          </p:nvPr>
        </p:nvSpPr>
        <p:spPr>
          <a:xfrm>
            <a:off x="718926" y="3475569"/>
            <a:ext cx="3488716" cy="2698955"/>
          </a:xfrm>
        </p:spPr>
        <p:txBody>
          <a:bodyPr>
            <a:noAutofit/>
          </a:bodyPr>
          <a:lstStyle/>
          <a:p>
            <a:pPr marL="0" indent="0">
              <a:buFont typeface="Arial" panose="020B0604020202020204" pitchFamily="34" charset="0"/>
              <a:buNone/>
            </a:pPr>
            <a:r>
              <a:rPr lang="en-US" sz="2000" dirty="0"/>
              <a:t>Some ingredients for a successful campaign:</a:t>
            </a:r>
          </a:p>
          <a:p>
            <a:r>
              <a:rPr lang="en-US" sz="2000" dirty="0">
                <a:solidFill>
                  <a:srgbClr val="EC1556"/>
                </a:solidFill>
              </a:rPr>
              <a:t>Weekly themes</a:t>
            </a:r>
          </a:p>
          <a:p>
            <a:r>
              <a:rPr lang="en-US" sz="2000" dirty="0">
                <a:solidFill>
                  <a:srgbClr val="EC1556"/>
                </a:solidFill>
              </a:rPr>
              <a:t>Right mix </a:t>
            </a:r>
            <a:r>
              <a:rPr lang="en-US" sz="2000" dirty="0"/>
              <a:t>of content and media types</a:t>
            </a:r>
          </a:p>
          <a:p>
            <a:r>
              <a:rPr lang="en-US" sz="2000" dirty="0">
                <a:solidFill>
                  <a:srgbClr val="EC1556"/>
                </a:solidFill>
              </a:rPr>
              <a:t>Right </a:t>
            </a:r>
            <a:r>
              <a:rPr lang="en-NL" sz="2000" dirty="0">
                <a:solidFill>
                  <a:srgbClr val="EC1556"/>
                </a:solidFill>
              </a:rPr>
              <a:t>r</a:t>
            </a:r>
            <a:r>
              <a:rPr lang="en-GB" sz="2000" dirty="0">
                <a:solidFill>
                  <a:srgbClr val="EC1556"/>
                </a:solidFill>
              </a:rPr>
              <a:t>h</a:t>
            </a:r>
            <a:r>
              <a:rPr lang="en-NL" sz="2000" dirty="0">
                <a:solidFill>
                  <a:srgbClr val="EC1556"/>
                </a:solidFill>
              </a:rPr>
              <a:t>ythm and frequency</a:t>
            </a:r>
          </a:p>
        </p:txBody>
      </p:sp>
      <p:sp>
        <p:nvSpPr>
          <p:cNvPr id="5" name="Content Placeholder 2">
            <a:extLst>
              <a:ext uri="{FF2B5EF4-FFF2-40B4-BE49-F238E27FC236}">
                <a16:creationId xmlns:a16="http://schemas.microsoft.com/office/drawing/2014/main" id="{B604C31F-70C9-2ADD-F457-35CA629CE7EE}"/>
              </a:ext>
            </a:extLst>
          </p:cNvPr>
          <p:cNvSpPr txBox="1">
            <a:spLocks/>
          </p:cNvSpPr>
          <p:nvPr/>
        </p:nvSpPr>
        <p:spPr>
          <a:xfrm>
            <a:off x="718927" y="1560860"/>
            <a:ext cx="3857425" cy="22474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t>CyberSecMonth campaigns are a </a:t>
            </a:r>
            <a:r>
              <a:rPr lang="en-GB" sz="2000" dirty="0">
                <a:solidFill>
                  <a:srgbClr val="EC1556"/>
                </a:solidFill>
              </a:rPr>
              <a:t>marathon </a:t>
            </a:r>
            <a:r>
              <a:rPr lang="en-GB" sz="2000" dirty="0"/>
              <a:t>throughout October…</a:t>
            </a:r>
          </a:p>
          <a:p>
            <a:pPr marL="0" indent="0">
              <a:buFont typeface="Arial" panose="020B0604020202020204" pitchFamily="34" charset="0"/>
              <a:buNone/>
            </a:pPr>
            <a:r>
              <a:rPr lang="en-GB" sz="2000" dirty="0"/>
              <a:t>How do we organise all the contributions? And how do we keep the attention high?</a:t>
            </a:r>
          </a:p>
        </p:txBody>
      </p:sp>
      <p:pic>
        <p:nvPicPr>
          <p:cNvPr id="6" name="Picture 5" descr="A calendar with text and images&#10;&#10;Description automatically generated with medium confidence">
            <a:extLst>
              <a:ext uri="{FF2B5EF4-FFF2-40B4-BE49-F238E27FC236}">
                <a16:creationId xmlns:a16="http://schemas.microsoft.com/office/drawing/2014/main" id="{BC5BEA61-E702-345A-C049-E244487675B9}"/>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5808372" y="550903"/>
            <a:ext cx="6383628" cy="6319976"/>
          </a:xfrm>
          <a:prstGeom prst="rect">
            <a:avLst/>
          </a:prstGeom>
          <a:ln w="3175">
            <a:solidFill>
              <a:schemeClr val="tx1"/>
            </a:solidFill>
          </a:ln>
        </p:spPr>
      </p:pic>
    </p:spTree>
    <p:extLst>
      <p:ext uri="{BB962C8B-B14F-4D97-AF65-F5344CB8AC3E}">
        <p14:creationId xmlns:p14="http://schemas.microsoft.com/office/powerpoint/2010/main" val="564614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oup of people performing in a concert&#10;&#10;Description automatically generated">
            <a:extLst>
              <a:ext uri="{FF2B5EF4-FFF2-40B4-BE49-F238E27FC236}">
                <a16:creationId xmlns:a16="http://schemas.microsoft.com/office/drawing/2014/main" id="{5F0461EB-54DF-9D0D-7678-C6DA4D7D5C18}"/>
              </a:ext>
            </a:extLst>
          </p:cNvPr>
          <p:cNvPicPr>
            <a:picLocks noGrp="1" noChangeAspect="1"/>
          </p:cNvPicPr>
          <p:nvPr>
            <p:ph sz="quarter" idx="10"/>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p:spPr>
      </p:pic>
    </p:spTree>
    <p:extLst>
      <p:ext uri="{BB962C8B-B14F-4D97-AF65-F5344CB8AC3E}">
        <p14:creationId xmlns:p14="http://schemas.microsoft.com/office/powerpoint/2010/main" val="3527465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CDC37-3B0F-4CE5-BFA0-145003A1D109}"/>
              </a:ext>
            </a:extLst>
          </p:cNvPr>
          <p:cNvSpPr>
            <a:spLocks noGrp="1"/>
          </p:cNvSpPr>
          <p:nvPr>
            <p:ph type="title"/>
          </p:nvPr>
        </p:nvSpPr>
        <p:spPr/>
        <p:txBody>
          <a:bodyPr>
            <a:normAutofit fontScale="90000"/>
          </a:bodyPr>
          <a:lstStyle/>
          <a:p>
            <a:r>
              <a:rPr lang="en-GB" dirty="0"/>
              <a:t>Highlights of previous GÉANT CSM campaigns</a:t>
            </a:r>
          </a:p>
        </p:txBody>
      </p:sp>
      <p:graphicFrame>
        <p:nvGraphicFramePr>
          <p:cNvPr id="5" name="Table 11">
            <a:extLst>
              <a:ext uri="{FF2B5EF4-FFF2-40B4-BE49-F238E27FC236}">
                <a16:creationId xmlns:a16="http://schemas.microsoft.com/office/drawing/2014/main" id="{511FD112-20F4-5682-E298-9C053768E683}"/>
              </a:ext>
            </a:extLst>
          </p:cNvPr>
          <p:cNvGraphicFramePr>
            <a:graphicFrameLocks noGrp="1"/>
          </p:cNvGraphicFramePr>
          <p:nvPr>
            <p:extLst>
              <p:ext uri="{D42A27DB-BD31-4B8C-83A1-F6EECF244321}">
                <p14:modId xmlns:p14="http://schemas.microsoft.com/office/powerpoint/2010/main" val="3614960535"/>
              </p:ext>
            </p:extLst>
          </p:nvPr>
        </p:nvGraphicFramePr>
        <p:xfrm>
          <a:off x="998895" y="2531016"/>
          <a:ext cx="10194210" cy="2043068"/>
        </p:xfrm>
        <a:graphic>
          <a:graphicData uri="http://schemas.openxmlformats.org/drawingml/2006/table">
            <a:tbl>
              <a:tblPr firstRow="1" bandRow="1">
                <a:tableStyleId>{5C22544A-7EE6-4342-B048-85BDC9FD1C3A}</a:tableStyleId>
              </a:tblPr>
              <a:tblGrid>
                <a:gridCol w="2038842">
                  <a:extLst>
                    <a:ext uri="{9D8B030D-6E8A-4147-A177-3AD203B41FA5}">
                      <a16:colId xmlns:a16="http://schemas.microsoft.com/office/drawing/2014/main" val="1195986228"/>
                    </a:ext>
                  </a:extLst>
                </a:gridCol>
                <a:gridCol w="2038842">
                  <a:extLst>
                    <a:ext uri="{9D8B030D-6E8A-4147-A177-3AD203B41FA5}">
                      <a16:colId xmlns:a16="http://schemas.microsoft.com/office/drawing/2014/main" val="3135829524"/>
                    </a:ext>
                  </a:extLst>
                </a:gridCol>
                <a:gridCol w="2038842">
                  <a:extLst>
                    <a:ext uri="{9D8B030D-6E8A-4147-A177-3AD203B41FA5}">
                      <a16:colId xmlns:a16="http://schemas.microsoft.com/office/drawing/2014/main" val="3940778102"/>
                    </a:ext>
                  </a:extLst>
                </a:gridCol>
                <a:gridCol w="2038842">
                  <a:extLst>
                    <a:ext uri="{9D8B030D-6E8A-4147-A177-3AD203B41FA5}">
                      <a16:colId xmlns:a16="http://schemas.microsoft.com/office/drawing/2014/main" val="3537203251"/>
                    </a:ext>
                  </a:extLst>
                </a:gridCol>
                <a:gridCol w="2038842">
                  <a:extLst>
                    <a:ext uri="{9D8B030D-6E8A-4147-A177-3AD203B41FA5}">
                      <a16:colId xmlns:a16="http://schemas.microsoft.com/office/drawing/2014/main" val="2384799461"/>
                    </a:ext>
                  </a:extLst>
                </a:gridCol>
              </a:tblGrid>
              <a:tr h="336188">
                <a:tc>
                  <a:txBody>
                    <a:bodyPr/>
                    <a:lstStyle/>
                    <a:p>
                      <a:pPr algn="ctr"/>
                      <a:r>
                        <a:rPr lang="en-GB" sz="2000" dirty="0"/>
                        <a:t>CSM19</a:t>
                      </a:r>
                    </a:p>
                  </a:txBody>
                  <a:tcPr>
                    <a:solidFill>
                      <a:srgbClr val="065081"/>
                    </a:solidFill>
                  </a:tcPr>
                </a:tc>
                <a:tc>
                  <a:txBody>
                    <a:bodyPr/>
                    <a:lstStyle/>
                    <a:p>
                      <a:pPr algn="ctr"/>
                      <a:r>
                        <a:rPr lang="en-GB" sz="2000" dirty="0"/>
                        <a:t>CSM20</a:t>
                      </a:r>
                    </a:p>
                  </a:txBody>
                  <a:tcPr>
                    <a:solidFill>
                      <a:srgbClr val="065081"/>
                    </a:solidFill>
                  </a:tcPr>
                </a:tc>
                <a:tc>
                  <a:txBody>
                    <a:bodyPr/>
                    <a:lstStyle/>
                    <a:p>
                      <a:pPr algn="ctr"/>
                      <a:r>
                        <a:rPr lang="en-GB" sz="2000" dirty="0"/>
                        <a:t>CSM21</a:t>
                      </a:r>
                    </a:p>
                  </a:txBody>
                  <a:tcPr>
                    <a:solidFill>
                      <a:srgbClr val="06508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t>CSM22</a:t>
                      </a:r>
                    </a:p>
                  </a:txBody>
                  <a:tcPr>
                    <a:solidFill>
                      <a:srgbClr val="06508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t>CSM23</a:t>
                      </a:r>
                    </a:p>
                  </a:txBody>
                  <a:tcPr>
                    <a:solidFill>
                      <a:srgbClr val="065081"/>
                    </a:solidFill>
                  </a:tcPr>
                </a:tc>
                <a:extLst>
                  <a:ext uri="{0D108BD9-81ED-4DB2-BD59-A6C34878D82A}">
                    <a16:rowId xmlns:a16="http://schemas.microsoft.com/office/drawing/2014/main" val="181050985"/>
                  </a:ext>
                </a:extLst>
              </a:tr>
              <a:tr h="336188">
                <a:tc>
                  <a:txBody>
                    <a:bodyPr/>
                    <a:lstStyle/>
                    <a:p>
                      <a:pPr algn="ctr"/>
                      <a:r>
                        <a:rPr lang="en-GB" sz="1600" b="1" dirty="0"/>
                        <a:t>6</a:t>
                      </a:r>
                      <a:r>
                        <a:rPr lang="en-GB" sz="1600" dirty="0"/>
                        <a:t> NRENs involved</a:t>
                      </a:r>
                    </a:p>
                  </a:txBody>
                  <a:tcPr/>
                </a:tc>
                <a:tc>
                  <a:txBody>
                    <a:bodyPr/>
                    <a:lstStyle/>
                    <a:p>
                      <a:pPr algn="ctr"/>
                      <a:r>
                        <a:rPr lang="en-GB" sz="1600" b="1" dirty="0"/>
                        <a:t>19</a:t>
                      </a:r>
                      <a:r>
                        <a:rPr lang="en-GB" sz="1600" dirty="0"/>
                        <a:t> NRENs Involved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27</a:t>
                      </a:r>
                      <a:r>
                        <a:rPr lang="en-GB" sz="1600" dirty="0"/>
                        <a:t> NRENs Involved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25</a:t>
                      </a:r>
                      <a:r>
                        <a:rPr lang="en-GB" sz="1600" dirty="0"/>
                        <a:t> NRENs Involved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22 </a:t>
                      </a:r>
                      <a:r>
                        <a:rPr lang="en-GB" sz="1600" b="0" dirty="0"/>
                        <a:t>NRENs involved</a:t>
                      </a:r>
                    </a:p>
                  </a:txBody>
                  <a:tcPr/>
                </a:tc>
                <a:extLst>
                  <a:ext uri="{0D108BD9-81ED-4DB2-BD59-A6C34878D82A}">
                    <a16:rowId xmlns:a16="http://schemas.microsoft.com/office/drawing/2014/main" val="4190517294"/>
                  </a:ext>
                </a:extLst>
              </a:tr>
              <a:tr h="336188">
                <a:tc>
                  <a:txBody>
                    <a:bodyPr/>
                    <a:lstStyle/>
                    <a:p>
                      <a:pPr algn="ctr"/>
                      <a:r>
                        <a:rPr lang="en-GB" sz="1600" b="1" dirty="0"/>
                        <a:t>7 </a:t>
                      </a:r>
                      <a:r>
                        <a:rPr lang="en-GB" sz="1600" dirty="0"/>
                        <a:t>articles published</a:t>
                      </a:r>
                    </a:p>
                  </a:txBody>
                  <a:tcPr/>
                </a:tc>
                <a:tc>
                  <a:txBody>
                    <a:bodyPr/>
                    <a:lstStyle/>
                    <a:p>
                      <a:pPr algn="ctr"/>
                      <a:r>
                        <a:rPr lang="en-GB" sz="1600" b="1" dirty="0"/>
                        <a:t>41</a:t>
                      </a:r>
                      <a:r>
                        <a:rPr lang="en-GB" sz="1600" dirty="0"/>
                        <a:t> articles published + </a:t>
                      </a:r>
                      <a:r>
                        <a:rPr lang="en-GB" sz="1600" b="1" dirty="0"/>
                        <a:t>1</a:t>
                      </a:r>
                      <a:r>
                        <a:rPr lang="en-GB" sz="1600" dirty="0"/>
                        <a:t> webinar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36</a:t>
                      </a:r>
                      <a:r>
                        <a:rPr lang="en-GB" sz="1600" dirty="0"/>
                        <a:t> articles published + </a:t>
                      </a:r>
                      <a:r>
                        <a:rPr lang="en-GB" sz="1600" b="1" dirty="0"/>
                        <a:t>4</a:t>
                      </a:r>
                      <a:r>
                        <a:rPr lang="en-GB" sz="1600" dirty="0"/>
                        <a:t> webinars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45</a:t>
                      </a:r>
                      <a:r>
                        <a:rPr lang="en-GB" sz="1600" dirty="0"/>
                        <a:t> articles published + </a:t>
                      </a:r>
                      <a:r>
                        <a:rPr lang="en-GB" sz="1600" b="1" dirty="0"/>
                        <a:t>4</a:t>
                      </a:r>
                      <a:r>
                        <a:rPr lang="en-GB" sz="1600" dirty="0"/>
                        <a:t> webinars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t>22</a:t>
                      </a:r>
                      <a:r>
                        <a:rPr lang="en-GB" sz="1600" dirty="0"/>
                        <a:t> articles published + </a:t>
                      </a:r>
                      <a:r>
                        <a:rPr lang="en-GB" sz="1600" b="1" dirty="0"/>
                        <a:t>4</a:t>
                      </a:r>
                      <a:r>
                        <a:rPr lang="en-GB" sz="1600" dirty="0"/>
                        <a:t> webinars + </a:t>
                      </a:r>
                      <a:r>
                        <a:rPr lang="en-GB" sz="1600" b="1" dirty="0"/>
                        <a:t>4</a:t>
                      </a:r>
                      <a:r>
                        <a:rPr lang="en-GB" sz="1600" dirty="0"/>
                        <a:t> Cybercrime for newbies videos + </a:t>
                      </a:r>
                      <a:r>
                        <a:rPr lang="en-GB" sz="1600" b="1" dirty="0"/>
                        <a:t>10</a:t>
                      </a:r>
                      <a:r>
                        <a:rPr lang="en-GB" sz="1600" dirty="0"/>
                        <a:t> Cyber Hero videos </a:t>
                      </a:r>
                    </a:p>
                  </a:txBody>
                  <a:tcPr/>
                </a:tc>
                <a:extLst>
                  <a:ext uri="{0D108BD9-81ED-4DB2-BD59-A6C34878D82A}">
                    <a16:rowId xmlns:a16="http://schemas.microsoft.com/office/drawing/2014/main" val="91104462"/>
                  </a:ext>
                </a:extLst>
              </a:tr>
            </a:tbl>
          </a:graphicData>
        </a:graphic>
      </p:graphicFrame>
    </p:spTree>
    <p:extLst>
      <p:ext uri="{BB962C8B-B14F-4D97-AF65-F5344CB8AC3E}">
        <p14:creationId xmlns:p14="http://schemas.microsoft.com/office/powerpoint/2010/main" val="205131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p:txBody>
          <a:bodyPr>
            <a:normAutofit fontScale="90000"/>
          </a:bodyPr>
          <a:lstStyle/>
          <a:p>
            <a:r>
              <a:rPr lang="en-NL" dirty="0"/>
              <a:t>2019: GÉANT launches a pilot CyberSecMonth campaign</a:t>
            </a:r>
          </a:p>
        </p:txBody>
      </p:sp>
      <p:pic>
        <p:nvPicPr>
          <p:cNvPr id="5" name="Picture 4" descr="A green hand cursor and text&#10;&#10;Description automatically generated">
            <a:extLst>
              <a:ext uri="{FF2B5EF4-FFF2-40B4-BE49-F238E27FC236}">
                <a16:creationId xmlns:a16="http://schemas.microsoft.com/office/drawing/2014/main" id="{7AD35BB3-4C6F-1D5C-D92F-38FACDB2EF2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0012" y="1852446"/>
            <a:ext cx="2926188" cy="2070462"/>
          </a:xfrm>
          <a:prstGeom prst="rect">
            <a:avLst/>
          </a:prstGeom>
        </p:spPr>
      </p:pic>
      <p:pic>
        <p:nvPicPr>
          <p:cNvPr id="7" name="Picture 6" descr="A yellow bar with blue and white text&#10;&#10;Description automatically generated">
            <a:extLst>
              <a:ext uri="{FF2B5EF4-FFF2-40B4-BE49-F238E27FC236}">
                <a16:creationId xmlns:a16="http://schemas.microsoft.com/office/drawing/2014/main" id="{63973285-D487-8405-24CF-38F0466489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73626" y="1852446"/>
            <a:ext cx="2926188" cy="2070462"/>
          </a:xfrm>
          <a:prstGeom prst="rect">
            <a:avLst/>
          </a:prstGeom>
        </p:spPr>
      </p:pic>
      <p:pic>
        <p:nvPicPr>
          <p:cNvPr id="9" name="Picture 8" descr="A login box with a lock and numbers&#10;&#10;Description automatically generated">
            <a:extLst>
              <a:ext uri="{FF2B5EF4-FFF2-40B4-BE49-F238E27FC236}">
                <a16:creationId xmlns:a16="http://schemas.microsoft.com/office/drawing/2014/main" id="{05A56B8B-8E2C-F331-22ED-39AFD19EE0F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37240" y="1852446"/>
            <a:ext cx="2926188" cy="2070462"/>
          </a:xfrm>
          <a:prstGeom prst="rect">
            <a:avLst/>
          </a:prstGeom>
        </p:spPr>
      </p:pic>
      <p:pic>
        <p:nvPicPr>
          <p:cNvPr id="11" name="Picture 10" descr="A close up of a logo&#10;&#10;Description automatically generated">
            <a:extLst>
              <a:ext uri="{FF2B5EF4-FFF2-40B4-BE49-F238E27FC236}">
                <a16:creationId xmlns:a16="http://schemas.microsoft.com/office/drawing/2014/main" id="{D00B65E7-07F8-43CE-490B-26F704C3D25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90891" y="4566799"/>
            <a:ext cx="7772400" cy="1577173"/>
          </a:xfrm>
          <a:prstGeom prst="rect">
            <a:avLst/>
          </a:prstGeom>
        </p:spPr>
      </p:pic>
      <p:pic>
        <p:nvPicPr>
          <p:cNvPr id="13" name="Picture 12" descr="A person holding a circular object&#10;&#10;Description automatically generated">
            <a:extLst>
              <a:ext uri="{FF2B5EF4-FFF2-40B4-BE49-F238E27FC236}">
                <a16:creationId xmlns:a16="http://schemas.microsoft.com/office/drawing/2014/main" id="{D61B23AC-649E-703D-B704-52687F9911C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0012" y="4148573"/>
            <a:ext cx="3653286" cy="2070462"/>
          </a:xfrm>
          <a:prstGeom prst="rect">
            <a:avLst/>
          </a:prstGeom>
        </p:spPr>
      </p:pic>
    </p:spTree>
    <p:extLst>
      <p:ext uri="{BB962C8B-B14F-4D97-AF65-F5344CB8AC3E}">
        <p14:creationId xmlns:p14="http://schemas.microsoft.com/office/powerpoint/2010/main" val="2445378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4A4F9F"/>
        </a:solidFill>
        <a:effectLst/>
      </p:bgPr>
    </p:bg>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3BA0EBDE-1036-1772-897E-8AB028C97590}"/>
              </a:ext>
            </a:extLst>
          </p:cNvPr>
          <p:cNvSpPr txBox="1">
            <a:spLocks/>
          </p:cNvSpPr>
          <p:nvPr/>
        </p:nvSpPr>
        <p:spPr>
          <a:xfrm>
            <a:off x="0" y="-699215"/>
            <a:ext cx="9894887" cy="4894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L" dirty="0"/>
              <a:t>2020: Enter the Cyber Heroes </a:t>
            </a:r>
          </a:p>
        </p:txBody>
      </p:sp>
      <p:pic>
        <p:nvPicPr>
          <p:cNvPr id="6" name="Picture 5">
            <a:extLst>
              <a:ext uri="{FF2B5EF4-FFF2-40B4-BE49-F238E27FC236}">
                <a16:creationId xmlns:a16="http://schemas.microsoft.com/office/drawing/2014/main" id="{1BA8FF85-E305-B632-9564-38932B0D1A8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3426" y="561230"/>
            <a:ext cx="11205148" cy="6296770"/>
          </a:xfrm>
          <a:prstGeom prst="rect">
            <a:avLst/>
          </a:prstGeom>
        </p:spPr>
      </p:pic>
      <p:sp>
        <p:nvSpPr>
          <p:cNvPr id="12" name="Rectangle 11">
            <a:extLst>
              <a:ext uri="{FF2B5EF4-FFF2-40B4-BE49-F238E27FC236}">
                <a16:creationId xmlns:a16="http://schemas.microsoft.com/office/drawing/2014/main" id="{B5E7DE8B-844D-9180-4067-6C6AC2D15A42}"/>
              </a:ext>
            </a:extLst>
          </p:cNvPr>
          <p:cNvSpPr/>
          <p:nvPr/>
        </p:nvSpPr>
        <p:spPr>
          <a:xfrm>
            <a:off x="11698574" y="5486400"/>
            <a:ext cx="493426" cy="1371600"/>
          </a:xfrm>
          <a:prstGeom prst="rect">
            <a:avLst/>
          </a:prstGeom>
          <a:solidFill>
            <a:srgbClr val="4A4F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4181926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p:txBody>
          <a:bodyPr>
            <a:normAutofit fontScale="90000"/>
          </a:bodyPr>
          <a:lstStyle/>
          <a:p>
            <a:r>
              <a:rPr lang="en-NL" dirty="0"/>
              <a:t>Become a Cyber Hero (2020)</a:t>
            </a:r>
          </a:p>
        </p:txBody>
      </p:sp>
      <p:pic>
        <p:nvPicPr>
          <p:cNvPr id="5" name="Picture 4" descr="A two posters of a person holding a computer&#10;&#10;Description automatically generated">
            <a:extLst>
              <a:ext uri="{FF2B5EF4-FFF2-40B4-BE49-F238E27FC236}">
                <a16:creationId xmlns:a16="http://schemas.microsoft.com/office/drawing/2014/main" id="{D1CAF2B7-0AD2-2EB9-56AB-9E3456F53E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35404" y="1857274"/>
            <a:ext cx="3692212" cy="2076869"/>
          </a:xfrm>
          <a:prstGeom prst="rect">
            <a:avLst/>
          </a:prstGeom>
          <a:ln>
            <a:noFill/>
          </a:ln>
          <a:effectLst>
            <a:outerShdw blurRad="292100" dist="111655" dir="2700000" sx="95000" sy="95000" algn="tl" rotWithShape="0">
              <a:srgbClr val="333333">
                <a:alpha val="65000"/>
              </a:srgbClr>
            </a:outerShdw>
          </a:effectLst>
        </p:spPr>
      </p:pic>
      <p:pic>
        <p:nvPicPr>
          <p:cNvPr id="7" name="Picture 6" descr="A computer with a fishing hook&#10;&#10;Description automatically generated">
            <a:extLst>
              <a:ext uri="{FF2B5EF4-FFF2-40B4-BE49-F238E27FC236}">
                <a16:creationId xmlns:a16="http://schemas.microsoft.com/office/drawing/2014/main" id="{1217A000-2789-8C9D-9A4F-7DD4D4A004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64386" y="1857274"/>
            <a:ext cx="3692212" cy="2076869"/>
          </a:xfrm>
          <a:prstGeom prst="rect">
            <a:avLst/>
          </a:prstGeom>
          <a:ln>
            <a:noFill/>
          </a:ln>
          <a:effectLst>
            <a:outerShdw blurRad="292100" dist="111655" dir="2700000" sx="95000" sy="95000" algn="tl" rotWithShape="0">
              <a:srgbClr val="333333">
                <a:alpha val="65000"/>
              </a:srgbClr>
            </a:outerShdw>
          </a:effectLst>
        </p:spPr>
      </p:pic>
      <p:pic>
        <p:nvPicPr>
          <p:cNvPr id="11" name="Picture 10" descr="A poster of a child with red hair holding a superhero logo&#10;&#10;Description automatically generated">
            <a:extLst>
              <a:ext uri="{FF2B5EF4-FFF2-40B4-BE49-F238E27FC236}">
                <a16:creationId xmlns:a16="http://schemas.microsoft.com/office/drawing/2014/main" id="{7E749C0A-2BAE-04D3-6EF8-10D070BB474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35404" y="4159016"/>
            <a:ext cx="3692212" cy="2076869"/>
          </a:xfrm>
          <a:prstGeom prst="rect">
            <a:avLst/>
          </a:prstGeom>
          <a:ln>
            <a:noFill/>
          </a:ln>
          <a:effectLst>
            <a:outerShdw blurRad="292100" dist="111655" dir="2700000" sx="95000" sy="95000" algn="tl" rotWithShape="0">
              <a:srgbClr val="333333">
                <a:alpha val="65000"/>
              </a:srgbClr>
            </a:outerShdw>
          </a:effectLst>
        </p:spPr>
      </p:pic>
      <p:pic>
        <p:nvPicPr>
          <p:cNvPr id="13" name="Picture 12" descr="A person sitting in a bubble with a computer and a computer&#10;&#10;Description automatically generated">
            <a:extLst>
              <a:ext uri="{FF2B5EF4-FFF2-40B4-BE49-F238E27FC236}">
                <a16:creationId xmlns:a16="http://schemas.microsoft.com/office/drawing/2014/main" id="{50768859-DE52-5AB2-250F-C1CD117FCFE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864386" y="4159015"/>
            <a:ext cx="3692212" cy="2076869"/>
          </a:xfrm>
          <a:prstGeom prst="rect">
            <a:avLst/>
          </a:prstGeom>
          <a:ln>
            <a:noFill/>
          </a:ln>
          <a:effectLst>
            <a:outerShdw blurRad="292100" dist="111655" dir="2700000" sx="95000" sy="95000" algn="tl" rotWithShape="0">
              <a:srgbClr val="333333">
                <a:alpha val="65000"/>
              </a:srgbClr>
            </a:outerShdw>
          </a:effectLst>
        </p:spPr>
      </p:pic>
    </p:spTree>
    <p:extLst>
      <p:ext uri="{BB962C8B-B14F-4D97-AF65-F5344CB8AC3E}">
        <p14:creationId xmlns:p14="http://schemas.microsoft.com/office/powerpoint/2010/main" val="3232373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standing in front of a person with a black object&#10;&#10;Description automatically generated">
            <a:extLst>
              <a:ext uri="{FF2B5EF4-FFF2-40B4-BE49-F238E27FC236}">
                <a16:creationId xmlns:a16="http://schemas.microsoft.com/office/drawing/2014/main" id="{43E65679-2C84-A3DF-CF31-B2249E7702C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1044" y="1857274"/>
            <a:ext cx="3692212" cy="2073606"/>
          </a:xfrm>
          <a:prstGeom prst="rect">
            <a:avLst/>
          </a:prstGeom>
          <a:ln>
            <a:noFill/>
          </a:ln>
          <a:effectLst>
            <a:outerShdw blurRad="292100" dist="111655" dir="2700000" sx="95000" sy="95000" algn="tl" rotWithShape="0">
              <a:srgbClr val="333333">
                <a:alpha val="65000"/>
              </a:srgbClr>
            </a:outerShdw>
          </a:effectLst>
        </p:spPr>
      </p:pic>
      <p:pic>
        <p:nvPicPr>
          <p:cNvPr id="6" name="Picture 5" descr="A blue advertisement with white text and a logo&#10;&#10;Description automatically generated">
            <a:extLst>
              <a:ext uri="{FF2B5EF4-FFF2-40B4-BE49-F238E27FC236}">
                <a16:creationId xmlns:a16="http://schemas.microsoft.com/office/drawing/2014/main" id="{6C025CDD-4885-8CA8-A99A-8339EBE477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38743" y="1857274"/>
            <a:ext cx="3692212" cy="2073606"/>
          </a:xfrm>
          <a:prstGeom prst="rect">
            <a:avLst/>
          </a:prstGeom>
          <a:ln>
            <a:noFill/>
          </a:ln>
          <a:effectLst>
            <a:outerShdw blurRad="292100" dist="111655" dir="2700000" sx="95000" sy="95000" algn="tl" rotWithShape="0">
              <a:srgbClr val="333333">
                <a:alpha val="65000"/>
              </a:srgbClr>
            </a:outerShdw>
          </a:effectLst>
        </p:spPr>
      </p:pic>
      <p:pic>
        <p:nvPicPr>
          <p:cNvPr id="8" name="Picture 7" descr="A poster of hands holding devices&#10;&#10;Description automatically generated">
            <a:extLst>
              <a:ext uri="{FF2B5EF4-FFF2-40B4-BE49-F238E27FC236}">
                <a16:creationId xmlns:a16="http://schemas.microsoft.com/office/drawing/2014/main" id="{53EA8634-52C0-2CDC-211A-45AC0128FDB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1044" y="4159015"/>
            <a:ext cx="3692212" cy="2073606"/>
          </a:xfrm>
          <a:prstGeom prst="rect">
            <a:avLst/>
          </a:prstGeom>
          <a:ln>
            <a:noFill/>
          </a:ln>
          <a:effectLst>
            <a:outerShdw blurRad="292100" dist="111655" dir="2700000" sx="95000" sy="95000" algn="tl" rotWithShape="0">
              <a:srgbClr val="333333">
                <a:alpha val="65000"/>
              </a:srgbClr>
            </a:outerShdw>
          </a:effectLst>
        </p:spPr>
      </p:pic>
      <p:pic>
        <p:nvPicPr>
          <p:cNvPr id="9" name="Picture 8" descr="A person standing in front of a shadow of a superhero&#10;&#10;Description automatically generated">
            <a:extLst>
              <a:ext uri="{FF2B5EF4-FFF2-40B4-BE49-F238E27FC236}">
                <a16:creationId xmlns:a16="http://schemas.microsoft.com/office/drawing/2014/main" id="{23D51544-174D-659C-10E4-15AF8244071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38743" y="4159015"/>
            <a:ext cx="3692212" cy="2073606"/>
          </a:xfrm>
          <a:prstGeom prst="rect">
            <a:avLst/>
          </a:prstGeom>
          <a:ln>
            <a:noFill/>
          </a:ln>
          <a:effectLst>
            <a:outerShdw blurRad="292100" dist="111655" dir="2700000" sx="95000" sy="95000" algn="tl" rotWithShape="0">
              <a:srgbClr val="333333">
                <a:alpha val="65000"/>
              </a:srgbClr>
            </a:outerShdw>
          </a:effectLst>
        </p:spPr>
      </p:pic>
      <p:pic>
        <p:nvPicPr>
          <p:cNvPr id="3" name="Picture 2" descr="A poster with a logo and a house&#10;&#10;Description automatically generated">
            <a:extLst>
              <a:ext uri="{FF2B5EF4-FFF2-40B4-BE49-F238E27FC236}">
                <a16:creationId xmlns:a16="http://schemas.microsoft.com/office/drawing/2014/main" id="{34722B19-EF39-0594-1722-13B310D0D34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02028" y="2373848"/>
            <a:ext cx="2775227" cy="3120589"/>
          </a:xfrm>
          <a:prstGeom prst="rect">
            <a:avLst/>
          </a:prstGeom>
          <a:ln>
            <a:noFill/>
          </a:ln>
          <a:effectLst>
            <a:outerShdw blurRad="292100" dist="111655" dir="2700000" sx="95000" sy="95000" algn="tl" rotWithShape="0">
              <a:srgbClr val="333333">
                <a:alpha val="65000"/>
              </a:srgbClr>
            </a:outerShdw>
          </a:effectLst>
        </p:spPr>
      </p:pic>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p:txBody>
          <a:bodyPr>
            <a:normAutofit fontScale="90000"/>
          </a:bodyPr>
          <a:lstStyle/>
          <a:p>
            <a:r>
              <a:rPr lang="en-NL" dirty="0"/>
              <a:t>Expanding on the Cyber Hero concept: Cyber Hero at Home (2021)</a:t>
            </a:r>
          </a:p>
        </p:txBody>
      </p:sp>
    </p:spTree>
    <p:extLst>
      <p:ext uri="{BB962C8B-B14F-4D97-AF65-F5344CB8AC3E}">
        <p14:creationId xmlns:p14="http://schemas.microsoft.com/office/powerpoint/2010/main" val="38916251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erson with a computer in front of buildings&#10;&#10;Description automatically generated">
            <a:extLst>
              <a:ext uri="{FF2B5EF4-FFF2-40B4-BE49-F238E27FC236}">
                <a16:creationId xmlns:a16="http://schemas.microsoft.com/office/drawing/2014/main" id="{4CF819BE-536A-CFAB-FCD1-EBC9EC8E9E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1043" y="1858225"/>
            <a:ext cx="3692213" cy="2076870"/>
          </a:xfrm>
          <a:prstGeom prst="rect">
            <a:avLst/>
          </a:prstGeom>
          <a:ln>
            <a:noFill/>
          </a:ln>
          <a:effectLst>
            <a:outerShdw blurRad="292100" dist="111655" dir="2700000" sx="95000" sy="95000" algn="tl" rotWithShape="0">
              <a:srgbClr val="333333">
                <a:alpha val="65000"/>
              </a:srgbClr>
            </a:outerShdw>
          </a:effectLst>
        </p:spPr>
      </p:pic>
      <p:pic>
        <p:nvPicPr>
          <p:cNvPr id="14" name="Picture 13" descr="A person with a computer in front of a city&#10;&#10;Description automatically generated">
            <a:extLst>
              <a:ext uri="{FF2B5EF4-FFF2-40B4-BE49-F238E27FC236}">
                <a16:creationId xmlns:a16="http://schemas.microsoft.com/office/drawing/2014/main" id="{F7C3B83F-D1CB-C7B4-FF0B-3172ABED4A8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38742" y="1854010"/>
            <a:ext cx="3692213" cy="2076870"/>
          </a:xfrm>
          <a:prstGeom prst="rect">
            <a:avLst/>
          </a:prstGeom>
          <a:ln>
            <a:noFill/>
          </a:ln>
          <a:effectLst>
            <a:outerShdw blurRad="292100" dist="111655" dir="2700000" sx="95000" sy="95000" algn="tl" rotWithShape="0">
              <a:srgbClr val="333333">
                <a:alpha val="65000"/>
              </a:srgbClr>
            </a:outerShdw>
          </a:effectLst>
        </p:spPr>
      </p:pic>
      <p:pic>
        <p:nvPicPr>
          <p:cNvPr id="16" name="Picture 15" descr="A poster of a person in a city&#10;&#10;Description automatically generated">
            <a:extLst>
              <a:ext uri="{FF2B5EF4-FFF2-40B4-BE49-F238E27FC236}">
                <a16:creationId xmlns:a16="http://schemas.microsoft.com/office/drawing/2014/main" id="{58EFE5F5-545C-F1BC-12AA-8883904446A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1043" y="4166127"/>
            <a:ext cx="3692213" cy="2076870"/>
          </a:xfrm>
          <a:prstGeom prst="rect">
            <a:avLst/>
          </a:prstGeom>
          <a:ln>
            <a:noFill/>
          </a:ln>
          <a:effectLst>
            <a:outerShdw blurRad="292100" dist="111655" dir="2700000" sx="95000" sy="95000" algn="tl" rotWithShape="0">
              <a:srgbClr val="333333">
                <a:alpha val="65000"/>
              </a:srgbClr>
            </a:outerShdw>
          </a:effectLst>
        </p:spPr>
      </p:pic>
      <p:pic>
        <p:nvPicPr>
          <p:cNvPr id="18" name="Picture 17" descr="A poster of a person with a computer&#10;&#10;Description automatically generated">
            <a:extLst>
              <a:ext uri="{FF2B5EF4-FFF2-40B4-BE49-F238E27FC236}">
                <a16:creationId xmlns:a16="http://schemas.microsoft.com/office/drawing/2014/main" id="{A83038F1-9C40-823A-CF0B-1BCC6609F23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38742" y="4166127"/>
            <a:ext cx="3692213" cy="2076870"/>
          </a:xfrm>
          <a:prstGeom prst="rect">
            <a:avLst/>
          </a:prstGeom>
          <a:ln>
            <a:noFill/>
          </a:ln>
          <a:effectLst>
            <a:outerShdw blurRad="292100" dist="111655" dir="2700000" sx="95000" sy="95000" algn="tl" rotWithShape="0">
              <a:srgbClr val="333333">
                <a:alpha val="65000"/>
              </a:srgbClr>
            </a:outerShdw>
          </a:effectLst>
        </p:spPr>
      </p:pic>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a:xfrm>
            <a:off x="998895" y="918524"/>
            <a:ext cx="10410633" cy="430909"/>
          </a:xfrm>
        </p:spPr>
        <p:txBody>
          <a:bodyPr>
            <a:normAutofit fontScale="90000"/>
          </a:bodyPr>
          <a:lstStyle/>
          <a:p>
            <a:r>
              <a:rPr lang="en-NL" dirty="0"/>
              <a:t>Expanding on the Cyber Hero concept: A Community of Cyber Heroes (2022)</a:t>
            </a:r>
          </a:p>
        </p:txBody>
      </p:sp>
      <p:pic>
        <p:nvPicPr>
          <p:cNvPr id="20" name="Picture 19" descr="A person and person with laptops above buildings&#10;&#10;Description automatically generated">
            <a:extLst>
              <a:ext uri="{FF2B5EF4-FFF2-40B4-BE49-F238E27FC236}">
                <a16:creationId xmlns:a16="http://schemas.microsoft.com/office/drawing/2014/main" id="{64ED1CAE-AC44-BF64-20A7-EE27273AEAE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80175" y="2979745"/>
            <a:ext cx="3031649" cy="1758356"/>
          </a:xfrm>
          <a:prstGeom prst="rect">
            <a:avLst/>
          </a:prstGeom>
          <a:ln>
            <a:noFill/>
          </a:ln>
          <a:effectLst>
            <a:outerShdw blurRad="292100" dist="111655" dir="2700000" sx="95000" sy="95000" algn="tl" rotWithShape="0">
              <a:srgbClr val="333333">
                <a:alpha val="65000"/>
              </a:srgbClr>
            </a:outerShdw>
          </a:effectLst>
        </p:spPr>
      </p:pic>
    </p:spTree>
    <p:extLst>
      <p:ext uri="{BB962C8B-B14F-4D97-AF65-F5344CB8AC3E}">
        <p14:creationId xmlns:p14="http://schemas.microsoft.com/office/powerpoint/2010/main" val="2739834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blue and purple background with a logo&#10;&#10;Description automatically generated">
            <a:extLst>
              <a:ext uri="{FF2B5EF4-FFF2-40B4-BE49-F238E27FC236}">
                <a16:creationId xmlns:a16="http://schemas.microsoft.com/office/drawing/2014/main" id="{C1BDBD1D-1167-A8A5-F5CE-688D795D347F}"/>
              </a:ext>
            </a:extLst>
          </p:cNvPr>
          <p:cNvPicPr>
            <a:picLocks noChangeAspect="1"/>
          </p:cNvPicPr>
          <p:nvPr/>
        </p:nvPicPr>
        <p:blipFill rotWithShape="1">
          <a:blip r:embed="rId2" cstate="screen">
            <a:alphaModFix/>
            <a:extLst>
              <a:ext uri="{28A0092B-C50C-407E-A947-70E740481C1C}">
                <a14:useLocalDpi xmlns:a14="http://schemas.microsoft.com/office/drawing/2010/main"/>
              </a:ext>
            </a:extLst>
          </a:blip>
          <a:srcRect/>
          <a:stretch/>
        </p:blipFill>
        <p:spPr>
          <a:xfrm>
            <a:off x="1" y="562888"/>
            <a:ext cx="12191999" cy="6316133"/>
          </a:xfrm>
          <a:prstGeom prst="rect">
            <a:avLst/>
          </a:prstGeom>
        </p:spPr>
      </p:pic>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p:txBody>
          <a:bodyPr>
            <a:normAutofit fontScale="90000"/>
          </a:bodyPr>
          <a:lstStyle/>
          <a:p>
            <a:r>
              <a:rPr lang="en-NL" dirty="0">
                <a:solidFill>
                  <a:srgbClr val="12F2E0"/>
                </a:solidFill>
              </a:rPr>
              <a:t>Reprise and synthesis: Become A Cyber Hero (2023)</a:t>
            </a:r>
          </a:p>
        </p:txBody>
      </p:sp>
      <p:sp>
        <p:nvSpPr>
          <p:cNvPr id="6" name="Content Placeholder 2">
            <a:extLst>
              <a:ext uri="{FF2B5EF4-FFF2-40B4-BE49-F238E27FC236}">
                <a16:creationId xmlns:a16="http://schemas.microsoft.com/office/drawing/2014/main" id="{82779ECC-BA4B-45D2-48CC-95EF8C5B9085}"/>
              </a:ext>
            </a:extLst>
          </p:cNvPr>
          <p:cNvSpPr txBox="1">
            <a:spLocks/>
          </p:cNvSpPr>
          <p:nvPr/>
        </p:nvSpPr>
        <p:spPr>
          <a:xfrm>
            <a:off x="998896" y="1712145"/>
            <a:ext cx="4352593" cy="45037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Refresh in line with new GN5-1 project and new team: Building on successes of previous campaigns</a:t>
            </a:r>
          </a:p>
          <a:p>
            <a:r>
              <a:rPr lang="en-NL" sz="2000" dirty="0">
                <a:solidFill>
                  <a:schemeClr val="bg1"/>
                </a:solidFill>
              </a:rPr>
              <a:t>Social media realignment: more spread across socials, more focus on </a:t>
            </a:r>
            <a:r>
              <a:rPr lang="en-NL" sz="2000" dirty="0">
                <a:solidFill>
                  <a:srgbClr val="12F2E0"/>
                </a:solidFill>
              </a:rPr>
              <a:t>LinkedIn</a:t>
            </a:r>
            <a:r>
              <a:rPr lang="en-NL" sz="2000" dirty="0">
                <a:solidFill>
                  <a:schemeClr val="bg1"/>
                </a:solidFill>
              </a:rPr>
              <a:t> and </a:t>
            </a:r>
            <a:r>
              <a:rPr lang="en-NL" sz="2000" dirty="0">
                <a:solidFill>
                  <a:srgbClr val="12F2E0"/>
                </a:solidFill>
              </a:rPr>
              <a:t>Instagram</a:t>
            </a:r>
            <a:r>
              <a:rPr lang="en-NL" sz="2000" dirty="0">
                <a:solidFill>
                  <a:schemeClr val="bg1"/>
                </a:solidFill>
              </a:rPr>
              <a:t>, starting to abandon </a:t>
            </a:r>
            <a:r>
              <a:rPr lang="en-NL" sz="2000" dirty="0">
                <a:solidFill>
                  <a:srgbClr val="12F2E0"/>
                </a:solidFill>
              </a:rPr>
              <a:t>Twitter/X</a:t>
            </a:r>
            <a:r>
              <a:rPr lang="en-NL" sz="2000" dirty="0">
                <a:solidFill>
                  <a:schemeClr val="bg1"/>
                </a:solidFill>
              </a:rPr>
              <a:t> and introducing </a:t>
            </a:r>
            <a:r>
              <a:rPr lang="en-NL" sz="2000" dirty="0">
                <a:solidFill>
                  <a:srgbClr val="12F2E0"/>
                </a:solidFill>
              </a:rPr>
              <a:t>Mastodon</a:t>
            </a:r>
            <a:endParaRPr lang="en-NL" sz="2000" dirty="0">
              <a:solidFill>
                <a:schemeClr val="bg1"/>
              </a:solidFill>
            </a:endParaRPr>
          </a:p>
          <a:p>
            <a:r>
              <a:rPr lang="en-GB" sz="2000" dirty="0">
                <a:solidFill>
                  <a:schemeClr val="bg1"/>
                </a:solidFill>
              </a:rPr>
              <a:t>Introducing </a:t>
            </a:r>
            <a:r>
              <a:rPr lang="en-GB" sz="2000" dirty="0">
                <a:solidFill>
                  <a:srgbClr val="12F2E0"/>
                </a:solidFill>
              </a:rPr>
              <a:t>animation series</a:t>
            </a:r>
            <a:r>
              <a:rPr lang="en-GB" sz="2000" dirty="0">
                <a:solidFill>
                  <a:schemeClr val="bg1"/>
                </a:solidFill>
              </a:rPr>
              <a:t>: Cybercrime for Newbies (Granny Smith)</a:t>
            </a:r>
          </a:p>
          <a:p>
            <a:r>
              <a:rPr lang="en-NL" sz="2000" dirty="0">
                <a:solidFill>
                  <a:schemeClr val="bg1"/>
                </a:solidFill>
              </a:rPr>
              <a:t>Introducing </a:t>
            </a:r>
            <a:r>
              <a:rPr lang="en-NL" sz="2000" dirty="0">
                <a:solidFill>
                  <a:srgbClr val="12F2E0"/>
                </a:solidFill>
              </a:rPr>
              <a:t>videos with security experts from the community</a:t>
            </a:r>
          </a:p>
        </p:txBody>
      </p:sp>
      <p:pic>
        <p:nvPicPr>
          <p:cNvPr id="3" name="Picture 2" descr="A cartoon of a person using a computer&#10;&#10;Description automatically generated">
            <a:extLst>
              <a:ext uri="{FF2B5EF4-FFF2-40B4-BE49-F238E27FC236}">
                <a16:creationId xmlns:a16="http://schemas.microsoft.com/office/drawing/2014/main" id="{0DC90BC4-AB3C-2FB7-07B4-70659633D94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12212" y="1856150"/>
            <a:ext cx="4187095" cy="2359395"/>
          </a:xfrm>
          <a:prstGeom prst="rect">
            <a:avLst/>
          </a:prstGeom>
          <a:ln>
            <a:noFill/>
          </a:ln>
          <a:effectLst>
            <a:outerShdw blurRad="292100" dist="111655" dir="2700000" sx="95000" sy="95000" algn="tl" rotWithShape="0">
              <a:srgbClr val="333333">
                <a:alpha val="65000"/>
              </a:srgbClr>
            </a:outerShdw>
          </a:effectLst>
        </p:spPr>
      </p:pic>
      <p:pic>
        <p:nvPicPr>
          <p:cNvPr id="4" name="Content Placeholder 4" descr="A person sitting in front of a window&#10;&#10;Description automatically generated">
            <a:extLst>
              <a:ext uri="{FF2B5EF4-FFF2-40B4-BE49-F238E27FC236}">
                <a16:creationId xmlns:a16="http://schemas.microsoft.com/office/drawing/2014/main" id="{4DE8F453-8730-AB88-4080-E4744088225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85818" y="3429000"/>
            <a:ext cx="4187095" cy="2359395"/>
          </a:xfrm>
          <a:prstGeom prst="rect">
            <a:avLst/>
          </a:prstGeom>
          <a:ln>
            <a:noFill/>
          </a:ln>
          <a:effectLst>
            <a:outerShdw blurRad="292100" dist="111655" dir="2700000" sx="95000" sy="95000" algn="tl" rotWithShape="0">
              <a:srgbClr val="333333">
                <a:alpha val="65000"/>
              </a:srgbClr>
            </a:outerShdw>
          </a:effectLst>
        </p:spPr>
      </p:pic>
    </p:spTree>
    <p:extLst>
      <p:ext uri="{BB962C8B-B14F-4D97-AF65-F5344CB8AC3E}">
        <p14:creationId xmlns:p14="http://schemas.microsoft.com/office/powerpoint/2010/main" val="39585694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p:txBody>
          <a:bodyPr>
            <a:normAutofit fontScale="90000"/>
          </a:bodyPr>
          <a:lstStyle/>
          <a:p>
            <a:r>
              <a:rPr lang="en-NL" dirty="0"/>
              <a:t>Community blogs, articles, case studies</a:t>
            </a:r>
          </a:p>
        </p:txBody>
      </p:sp>
      <p:sp>
        <p:nvSpPr>
          <p:cNvPr id="3" name="Content Placeholder 2">
            <a:extLst>
              <a:ext uri="{FF2B5EF4-FFF2-40B4-BE49-F238E27FC236}">
                <a16:creationId xmlns:a16="http://schemas.microsoft.com/office/drawing/2014/main" id="{CD22DD14-0094-DF6A-7D9E-5E4B0BF6C47E}"/>
              </a:ext>
            </a:extLst>
          </p:cNvPr>
          <p:cNvSpPr>
            <a:spLocks noGrp="1"/>
          </p:cNvSpPr>
          <p:nvPr>
            <p:ph sz="quarter" idx="10"/>
          </p:nvPr>
        </p:nvSpPr>
        <p:spPr>
          <a:xfrm>
            <a:off x="2991172" y="2498823"/>
            <a:ext cx="2333241" cy="1267308"/>
          </a:xfrm>
        </p:spPr>
        <p:txBody>
          <a:bodyPr>
            <a:normAutofit/>
          </a:bodyPr>
          <a:lstStyle/>
          <a:p>
            <a:r>
              <a:rPr lang="en-GB" sz="1600" dirty="0"/>
              <a:t>Universities &amp; research centres:</a:t>
            </a:r>
          </a:p>
          <a:p>
            <a:pPr marL="457200" lvl="1" indent="0">
              <a:buNone/>
            </a:pPr>
            <a:r>
              <a:rPr lang="en-GB" sz="1400" dirty="0"/>
              <a:t>1. Decision Makers</a:t>
            </a:r>
          </a:p>
          <a:p>
            <a:pPr marL="457200" lvl="1" indent="0">
              <a:buNone/>
            </a:pPr>
            <a:r>
              <a:rPr lang="en-GB" sz="1400" dirty="0"/>
              <a:t>2. Staff - Technical</a:t>
            </a:r>
          </a:p>
        </p:txBody>
      </p:sp>
      <p:sp>
        <p:nvSpPr>
          <p:cNvPr id="5" name="TextBox 4">
            <a:extLst>
              <a:ext uri="{FF2B5EF4-FFF2-40B4-BE49-F238E27FC236}">
                <a16:creationId xmlns:a16="http://schemas.microsoft.com/office/drawing/2014/main" id="{CDE1BC94-8290-6B31-014E-C7843893A368}"/>
              </a:ext>
            </a:extLst>
          </p:cNvPr>
          <p:cNvSpPr txBox="1"/>
          <p:nvPr/>
        </p:nvSpPr>
        <p:spPr>
          <a:xfrm>
            <a:off x="2356138" y="1604132"/>
            <a:ext cx="2698879" cy="584775"/>
          </a:xfrm>
          <a:prstGeom prst="rect">
            <a:avLst/>
          </a:prstGeom>
          <a:solidFill>
            <a:schemeClr val="accent1"/>
          </a:solidFill>
        </p:spPr>
        <p:txBody>
          <a:bodyPr wrap="square" rtlCol="0">
            <a:spAutoFit/>
          </a:bodyPr>
          <a:lstStyle>
            <a:defPPr>
              <a:defRPr lang="en-US"/>
            </a:defPPr>
            <a:lvl1pPr algn="ctr">
              <a:defRPr sz="1400" b="1">
                <a:solidFill>
                  <a:srgbClr val="FFC000"/>
                </a:solidFill>
                <a:cs typeface="Arial (body)"/>
              </a:defRPr>
            </a:lvl1pPr>
          </a:lstStyle>
          <a:p>
            <a:r>
              <a:rPr lang="en-US" dirty="0">
                <a:solidFill>
                  <a:schemeClr val="bg1"/>
                </a:solidFill>
              </a:rPr>
              <a:t>Currently published (2019-2023)</a:t>
            </a:r>
            <a:br>
              <a:rPr lang="en-US" dirty="0">
                <a:solidFill>
                  <a:schemeClr val="bg1"/>
                </a:solidFill>
              </a:rPr>
            </a:br>
            <a:r>
              <a:rPr lang="en-US" sz="1800" dirty="0">
                <a:solidFill>
                  <a:schemeClr val="bg1"/>
                </a:solidFill>
              </a:rPr>
              <a:t>151 articles!</a:t>
            </a:r>
            <a:endParaRPr lang="en-US" dirty="0">
              <a:solidFill>
                <a:schemeClr val="bg1"/>
              </a:solidFill>
            </a:endParaRPr>
          </a:p>
        </p:txBody>
      </p:sp>
      <p:pic>
        <p:nvPicPr>
          <p:cNvPr id="9" name="Picture 8" descr="A iceberg floating in water&#10;&#10;Description automatically generated">
            <a:extLst>
              <a:ext uri="{FF2B5EF4-FFF2-40B4-BE49-F238E27FC236}">
                <a16:creationId xmlns:a16="http://schemas.microsoft.com/office/drawing/2014/main" id="{B1758B76-EE65-C5A5-3342-9255E005C1D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57932" y="2487137"/>
            <a:ext cx="2333241" cy="1720017"/>
          </a:xfrm>
          <a:prstGeom prst="rect">
            <a:avLst/>
          </a:prstGeom>
          <a:ln>
            <a:noFill/>
          </a:ln>
          <a:effectLst>
            <a:outerShdw blurRad="292100" dist="111655" dir="2700000" sx="95000" sy="95000" algn="tl" rotWithShape="0">
              <a:srgbClr val="333333">
                <a:alpha val="65000"/>
              </a:srgbClr>
            </a:outerShdw>
          </a:effectLst>
        </p:spPr>
      </p:pic>
      <p:pic>
        <p:nvPicPr>
          <p:cNvPr id="11" name="Picture 10" descr="A group of people sitting at tables&#10;&#10;Description automatically generated">
            <a:extLst>
              <a:ext uri="{FF2B5EF4-FFF2-40B4-BE49-F238E27FC236}">
                <a16:creationId xmlns:a16="http://schemas.microsoft.com/office/drawing/2014/main" id="{A3DDC00E-4E72-79B0-5133-A5258C8795E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46256" y="2498822"/>
            <a:ext cx="2318717" cy="1565887"/>
          </a:xfrm>
          <a:prstGeom prst="rect">
            <a:avLst/>
          </a:prstGeom>
          <a:ln>
            <a:noFill/>
          </a:ln>
          <a:effectLst>
            <a:outerShdw blurRad="292100" dist="111655" dir="2700000" sx="95000" sy="95000" algn="tl" rotWithShape="0">
              <a:srgbClr val="333333">
                <a:alpha val="65000"/>
              </a:srgbClr>
            </a:outerShdw>
          </a:effectLst>
        </p:spPr>
      </p:pic>
      <p:sp>
        <p:nvSpPr>
          <p:cNvPr id="12" name="Content Placeholder 2">
            <a:extLst>
              <a:ext uri="{FF2B5EF4-FFF2-40B4-BE49-F238E27FC236}">
                <a16:creationId xmlns:a16="http://schemas.microsoft.com/office/drawing/2014/main" id="{1D3D4278-682C-8006-CFD7-49949DE24D64}"/>
              </a:ext>
            </a:extLst>
          </p:cNvPr>
          <p:cNvSpPr txBox="1">
            <a:spLocks/>
          </p:cNvSpPr>
          <p:nvPr/>
        </p:nvSpPr>
        <p:spPr>
          <a:xfrm>
            <a:off x="8264972" y="2498822"/>
            <a:ext cx="3637726" cy="186035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GÉANT, NRENs &amp; RRENs</a:t>
            </a:r>
          </a:p>
          <a:p>
            <a:pPr marL="457200" lvl="1" indent="0">
              <a:buNone/>
            </a:pPr>
            <a:r>
              <a:rPr lang="en-GB" sz="1400" dirty="0"/>
              <a:t>3. Staff members – non-technical/all</a:t>
            </a:r>
          </a:p>
          <a:p>
            <a:r>
              <a:rPr lang="en-GB" sz="1600" dirty="0"/>
              <a:t>Universities &amp; research centres</a:t>
            </a:r>
          </a:p>
          <a:p>
            <a:pPr marL="457200" lvl="1" indent="0">
              <a:buNone/>
            </a:pPr>
            <a:r>
              <a:rPr lang="en-GB" sz="1400" dirty="0"/>
              <a:t>3. Staff members – non-technical/all</a:t>
            </a:r>
          </a:p>
          <a:p>
            <a:r>
              <a:rPr lang="en-GB" sz="1600" dirty="0"/>
              <a:t>End users: </a:t>
            </a:r>
            <a:r>
              <a:rPr lang="en-GB" sz="1400" dirty="0"/>
              <a:t>students, researchers, teachers</a:t>
            </a:r>
          </a:p>
        </p:txBody>
      </p:sp>
      <p:sp>
        <p:nvSpPr>
          <p:cNvPr id="13" name="TextBox 12">
            <a:extLst>
              <a:ext uri="{FF2B5EF4-FFF2-40B4-BE49-F238E27FC236}">
                <a16:creationId xmlns:a16="http://schemas.microsoft.com/office/drawing/2014/main" id="{FBB06C42-D585-BA34-59B5-438683419852}"/>
              </a:ext>
            </a:extLst>
          </p:cNvPr>
          <p:cNvSpPr txBox="1"/>
          <p:nvPr/>
        </p:nvSpPr>
        <p:spPr>
          <a:xfrm>
            <a:off x="6460600" y="1602054"/>
            <a:ext cx="3375262" cy="584775"/>
          </a:xfrm>
          <a:prstGeom prst="rect">
            <a:avLst/>
          </a:prstGeom>
          <a:solidFill>
            <a:schemeClr val="accent1"/>
          </a:solidFill>
        </p:spPr>
        <p:txBody>
          <a:bodyPr wrap="square" rtlCol="0">
            <a:spAutoFit/>
          </a:bodyPr>
          <a:lstStyle>
            <a:defPPr>
              <a:defRPr lang="en-US"/>
            </a:defPPr>
            <a:lvl1pPr algn="ctr">
              <a:defRPr sz="1400" b="1">
                <a:solidFill>
                  <a:srgbClr val="FFC000"/>
                </a:solidFill>
                <a:cs typeface="Arial (body)"/>
              </a:defRPr>
            </a:lvl1pPr>
          </a:lstStyle>
          <a:p>
            <a:r>
              <a:rPr lang="en-US" dirty="0">
                <a:solidFill>
                  <a:schemeClr val="bg1"/>
                </a:solidFill>
              </a:rPr>
              <a:t>The </a:t>
            </a:r>
            <a:r>
              <a:rPr lang="en-US" dirty="0" err="1">
                <a:solidFill>
                  <a:schemeClr val="bg1"/>
                </a:solidFill>
              </a:rPr>
              <a:t>CyberSecMonth</a:t>
            </a:r>
            <a:r>
              <a:rPr lang="en-US" dirty="0">
                <a:solidFill>
                  <a:schemeClr val="bg1"/>
                </a:solidFill>
              </a:rPr>
              <a:t> page is always the </a:t>
            </a:r>
            <a:r>
              <a:rPr lang="en-US" sz="1800" dirty="0">
                <a:solidFill>
                  <a:schemeClr val="bg1"/>
                </a:solidFill>
              </a:rPr>
              <a:t>most visited page </a:t>
            </a:r>
            <a:r>
              <a:rPr lang="en-US" dirty="0">
                <a:solidFill>
                  <a:schemeClr val="bg1"/>
                </a:solidFill>
              </a:rPr>
              <a:t>on CONNECT in Oct.</a:t>
            </a:r>
          </a:p>
        </p:txBody>
      </p:sp>
      <p:pic>
        <p:nvPicPr>
          <p:cNvPr id="16" name="Picture 15" descr="A person sitting at a table with a computer and a phone&#10;&#10;Description automatically generated">
            <a:extLst>
              <a:ext uri="{FF2B5EF4-FFF2-40B4-BE49-F238E27FC236}">
                <a16:creationId xmlns:a16="http://schemas.microsoft.com/office/drawing/2014/main" id="{FC240455-340B-97D6-F867-51229701FBF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946255" y="4555137"/>
            <a:ext cx="2318716" cy="1731509"/>
          </a:xfrm>
          <a:prstGeom prst="rect">
            <a:avLst/>
          </a:prstGeom>
          <a:ln>
            <a:noFill/>
          </a:ln>
          <a:effectLst>
            <a:outerShdw blurRad="292100" dist="111655" dir="2700000" sx="95000" sy="95000" algn="tl" rotWithShape="0">
              <a:srgbClr val="333333">
                <a:alpha val="65000"/>
              </a:srgbClr>
            </a:outerShdw>
          </a:effectLst>
        </p:spPr>
      </p:pic>
      <p:pic>
        <p:nvPicPr>
          <p:cNvPr id="18" name="Picture 17" descr="A hand touching a screen&#10;&#10;Description automatically generated">
            <a:extLst>
              <a:ext uri="{FF2B5EF4-FFF2-40B4-BE49-F238E27FC236}">
                <a16:creationId xmlns:a16="http://schemas.microsoft.com/office/drawing/2014/main" id="{CCB68286-0B40-5B20-1B61-032F709410E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57931" y="4555137"/>
            <a:ext cx="2318715" cy="1530946"/>
          </a:xfrm>
          <a:prstGeom prst="rect">
            <a:avLst/>
          </a:prstGeom>
          <a:ln>
            <a:noFill/>
          </a:ln>
          <a:effectLst>
            <a:outerShdw blurRad="292100" dist="111655" dir="2700000" sx="95000" sy="95000" algn="tl" rotWithShape="0">
              <a:srgbClr val="333333">
                <a:alpha val="65000"/>
              </a:srgbClr>
            </a:outerShdw>
          </a:effectLst>
        </p:spPr>
      </p:pic>
      <p:sp>
        <p:nvSpPr>
          <p:cNvPr id="19" name="Content Placeholder 2">
            <a:extLst>
              <a:ext uri="{FF2B5EF4-FFF2-40B4-BE49-F238E27FC236}">
                <a16:creationId xmlns:a16="http://schemas.microsoft.com/office/drawing/2014/main" id="{EF6B7F4B-F96C-19FB-4F4A-C94524590AAD}"/>
              </a:ext>
            </a:extLst>
          </p:cNvPr>
          <p:cNvSpPr txBox="1">
            <a:spLocks/>
          </p:cNvSpPr>
          <p:nvPr/>
        </p:nvSpPr>
        <p:spPr>
          <a:xfrm>
            <a:off x="2991172" y="4575532"/>
            <a:ext cx="2731202" cy="20219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GÉANT, NRENs &amp; RRENs</a:t>
            </a:r>
          </a:p>
          <a:p>
            <a:pPr marL="457200" lvl="1" indent="0">
              <a:buNone/>
            </a:pPr>
            <a:r>
              <a:rPr lang="en-GB" sz="1400" dirty="0"/>
              <a:t>1. Decision Makers</a:t>
            </a:r>
          </a:p>
          <a:p>
            <a:pPr marL="457200" lvl="1" indent="0">
              <a:buNone/>
            </a:pPr>
            <a:r>
              <a:rPr lang="en-GB" sz="1400" dirty="0"/>
              <a:t>2. Staff - Technical</a:t>
            </a:r>
          </a:p>
          <a:p>
            <a:r>
              <a:rPr lang="en-GB" sz="1600" dirty="0"/>
              <a:t>Universities &amp; research centres:</a:t>
            </a:r>
          </a:p>
          <a:p>
            <a:pPr marL="457200" lvl="1" indent="0">
              <a:buNone/>
            </a:pPr>
            <a:r>
              <a:rPr lang="en-GB" sz="1400" dirty="0"/>
              <a:t>1. Decision Makers</a:t>
            </a:r>
          </a:p>
          <a:p>
            <a:pPr marL="457200" lvl="1" indent="0">
              <a:buNone/>
            </a:pPr>
            <a:r>
              <a:rPr lang="en-GB" sz="1400" dirty="0"/>
              <a:t>2. Staff - Technical</a:t>
            </a:r>
          </a:p>
        </p:txBody>
      </p:sp>
      <p:sp>
        <p:nvSpPr>
          <p:cNvPr id="20" name="Content Placeholder 2">
            <a:extLst>
              <a:ext uri="{FF2B5EF4-FFF2-40B4-BE49-F238E27FC236}">
                <a16:creationId xmlns:a16="http://schemas.microsoft.com/office/drawing/2014/main" id="{C1800CB2-0A1D-A0F7-D579-808C2EBEDF8F}"/>
              </a:ext>
            </a:extLst>
          </p:cNvPr>
          <p:cNvSpPr txBox="1">
            <a:spLocks/>
          </p:cNvSpPr>
          <p:nvPr/>
        </p:nvSpPr>
        <p:spPr>
          <a:xfrm>
            <a:off x="8264971" y="4575532"/>
            <a:ext cx="3141782" cy="20219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GÉANT, NRENs &amp; RRENs</a:t>
            </a:r>
          </a:p>
          <a:p>
            <a:pPr marL="457200" lvl="1" indent="0">
              <a:buNone/>
            </a:pPr>
            <a:r>
              <a:rPr lang="en-GB" sz="1400" dirty="0"/>
              <a:t>4. Comms &amp; security awareness</a:t>
            </a:r>
          </a:p>
          <a:p>
            <a:r>
              <a:rPr lang="en-GB" sz="1600" dirty="0"/>
              <a:t>Universities &amp; research centres:</a:t>
            </a:r>
          </a:p>
          <a:p>
            <a:pPr marL="457200" lvl="1" indent="0">
              <a:buNone/>
            </a:pPr>
            <a:r>
              <a:rPr lang="en-GB" sz="1400" dirty="0">
                <a:effectLst/>
              </a:rPr>
              <a:t>4. Comms &amp; security awareness</a:t>
            </a:r>
          </a:p>
        </p:txBody>
      </p:sp>
    </p:spTree>
    <p:extLst>
      <p:ext uri="{BB962C8B-B14F-4D97-AF65-F5344CB8AC3E}">
        <p14:creationId xmlns:p14="http://schemas.microsoft.com/office/powerpoint/2010/main" val="672492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p:txBody>
          <a:bodyPr>
            <a:normAutofit fontScale="90000"/>
          </a:bodyPr>
          <a:lstStyle/>
          <a:p>
            <a:r>
              <a:rPr lang="en-NL" dirty="0"/>
              <a:t>What is the European Cyber Security Month (ECSM)?</a:t>
            </a:r>
          </a:p>
        </p:txBody>
      </p:sp>
      <p:pic>
        <p:nvPicPr>
          <p:cNvPr id="15" name="Picture 14" descr="A logo for a security month&#10;&#10;Description automatically generated">
            <a:extLst>
              <a:ext uri="{FF2B5EF4-FFF2-40B4-BE49-F238E27FC236}">
                <a16:creationId xmlns:a16="http://schemas.microsoft.com/office/drawing/2014/main" id="{C11A29B9-0A90-AD45-3939-22D0B19E233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41694" y="1915788"/>
            <a:ext cx="2083328" cy="2772191"/>
          </a:xfrm>
          <a:prstGeom prst="rect">
            <a:avLst/>
          </a:prstGeom>
        </p:spPr>
      </p:pic>
      <p:pic>
        <p:nvPicPr>
          <p:cNvPr id="21" name="Picture 20" descr="A logo with stars and a flag&#10;&#10;Description automatically generated">
            <a:extLst>
              <a:ext uri="{FF2B5EF4-FFF2-40B4-BE49-F238E27FC236}">
                <a16:creationId xmlns:a16="http://schemas.microsoft.com/office/drawing/2014/main" id="{16FEB36F-C780-15DF-FBFA-2043CF90F3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8" y="2065566"/>
            <a:ext cx="3136925" cy="2472635"/>
          </a:xfrm>
          <a:prstGeom prst="rect">
            <a:avLst/>
          </a:prstGeom>
        </p:spPr>
      </p:pic>
      <p:sp>
        <p:nvSpPr>
          <p:cNvPr id="25" name="Content Placeholder 2">
            <a:extLst>
              <a:ext uri="{FF2B5EF4-FFF2-40B4-BE49-F238E27FC236}">
                <a16:creationId xmlns:a16="http://schemas.microsoft.com/office/drawing/2014/main" id="{98AD9217-F5D8-9AD5-AD81-A10F924AA45F}"/>
              </a:ext>
            </a:extLst>
          </p:cNvPr>
          <p:cNvSpPr txBox="1">
            <a:spLocks/>
          </p:cNvSpPr>
          <p:nvPr/>
        </p:nvSpPr>
        <p:spPr>
          <a:xfrm>
            <a:off x="998895" y="2065566"/>
            <a:ext cx="5842799" cy="3334989"/>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t>Annual EU cybersecurity campaign</a:t>
            </a:r>
            <a:endParaRPr lang="en-GB" b="1" dirty="0"/>
          </a:p>
          <a:p>
            <a:r>
              <a:rPr lang="en-GB" b="1" dirty="0"/>
              <a:t>When:</a:t>
            </a:r>
            <a:r>
              <a:rPr lang="en-GB" dirty="0"/>
              <a:t> </a:t>
            </a:r>
            <a:r>
              <a:rPr lang="en-GB" sz="1800" dirty="0"/>
              <a:t>Every year (since 2012), for the entire month of </a:t>
            </a:r>
            <a:r>
              <a:rPr lang="en-GB" sz="1800" b="1" dirty="0"/>
              <a:t>October</a:t>
            </a:r>
            <a:endParaRPr lang="en-GB" sz="1800" dirty="0"/>
          </a:p>
          <a:p>
            <a:r>
              <a:rPr lang="en-GB" b="1" dirty="0"/>
              <a:t>What:</a:t>
            </a:r>
            <a:r>
              <a:rPr lang="en-GB" dirty="0"/>
              <a:t> </a:t>
            </a:r>
            <a:r>
              <a:rPr lang="en-GB" sz="1800" dirty="0"/>
              <a:t>Hundreds of activities across Europe, including conferences, workshops, trainings, webinars, presentations.</a:t>
            </a:r>
          </a:p>
          <a:p>
            <a:r>
              <a:rPr lang="en-GB" b="1" dirty="0"/>
              <a:t>Who:</a:t>
            </a:r>
            <a:r>
              <a:rPr lang="en-GB" dirty="0"/>
              <a:t> </a:t>
            </a:r>
            <a:r>
              <a:rPr lang="en-GB" sz="1800" dirty="0"/>
              <a:t>Coordinated by the </a:t>
            </a:r>
            <a:r>
              <a:rPr lang="en-GB" sz="1800" b="1" dirty="0"/>
              <a:t>European Union Agency for Cybersecurity (ENISA)</a:t>
            </a:r>
            <a:r>
              <a:rPr lang="en-GB" sz="1800" dirty="0"/>
              <a:t> and the </a:t>
            </a:r>
            <a:r>
              <a:rPr lang="en-GB" sz="1800" b="1" dirty="0"/>
              <a:t>European Commission.</a:t>
            </a:r>
            <a:r>
              <a:rPr lang="en-GB" sz="1800" dirty="0"/>
              <a:t> </a:t>
            </a:r>
            <a:r>
              <a:rPr lang="en-GB" sz="1600" i="1" dirty="0"/>
              <a:t>Supported by EU Member States and hundreds of partners (governments, universities, think tanks, NGOs, professional associations, private sector business).</a:t>
            </a:r>
          </a:p>
          <a:p>
            <a:r>
              <a:rPr lang="en-GB" b="1" dirty="0"/>
              <a:t>Target: </a:t>
            </a:r>
            <a:r>
              <a:rPr lang="en-GB" sz="1800" dirty="0"/>
              <a:t>EU citizens and organisations</a:t>
            </a:r>
          </a:p>
        </p:txBody>
      </p:sp>
      <p:sp>
        <p:nvSpPr>
          <p:cNvPr id="3" name="TextBox 2">
            <a:extLst>
              <a:ext uri="{FF2B5EF4-FFF2-40B4-BE49-F238E27FC236}">
                <a16:creationId xmlns:a16="http://schemas.microsoft.com/office/drawing/2014/main" id="{B57539BD-549D-18E1-67F5-61F177853D79}"/>
              </a:ext>
            </a:extLst>
          </p:cNvPr>
          <p:cNvSpPr txBox="1"/>
          <p:nvPr/>
        </p:nvSpPr>
        <p:spPr>
          <a:xfrm>
            <a:off x="4463463" y="5655023"/>
            <a:ext cx="3265073" cy="461665"/>
          </a:xfrm>
          <a:prstGeom prst="rect">
            <a:avLst/>
          </a:prstGeom>
          <a:solidFill>
            <a:schemeClr val="accent1"/>
          </a:solidFill>
        </p:spPr>
        <p:txBody>
          <a:bodyPr wrap="square" rtlCol="0">
            <a:spAutoFit/>
          </a:bodyPr>
          <a:lstStyle>
            <a:defPPr>
              <a:defRPr lang="en-US"/>
            </a:defPPr>
            <a:lvl1pPr algn="ctr">
              <a:defRPr sz="1400" b="1">
                <a:solidFill>
                  <a:srgbClr val="FFC000"/>
                </a:solidFill>
                <a:cs typeface="Arial (body)"/>
              </a:defRPr>
            </a:lvl1pPr>
          </a:lstStyle>
          <a:p>
            <a:pPr marL="0" indent="0" algn="ctr">
              <a:buNone/>
            </a:pPr>
            <a:r>
              <a:rPr lang="en-GB" sz="2400" b="1" dirty="0">
                <a:solidFill>
                  <a:schemeClr val="bg1"/>
                </a:solidFill>
              </a:rPr>
              <a:t>#CyberSecMonth</a:t>
            </a:r>
            <a:endParaRPr lang="en-GB" sz="2400" dirty="0">
              <a:solidFill>
                <a:schemeClr val="bg1"/>
              </a:solidFill>
            </a:endParaRPr>
          </a:p>
        </p:txBody>
      </p:sp>
    </p:spTree>
    <p:extLst>
      <p:ext uri="{BB962C8B-B14F-4D97-AF65-F5344CB8AC3E}">
        <p14:creationId xmlns:p14="http://schemas.microsoft.com/office/powerpoint/2010/main" val="3866044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p:txBody>
          <a:bodyPr>
            <a:normAutofit fontScale="90000"/>
          </a:bodyPr>
          <a:lstStyle/>
          <a:p>
            <a:r>
              <a:rPr lang="en-NL" dirty="0"/>
              <a:t>Awareness pack &amp; white-label materials (from 2021)</a:t>
            </a:r>
          </a:p>
        </p:txBody>
      </p:sp>
      <p:sp>
        <p:nvSpPr>
          <p:cNvPr id="3" name="Content Placeholder 2">
            <a:extLst>
              <a:ext uri="{FF2B5EF4-FFF2-40B4-BE49-F238E27FC236}">
                <a16:creationId xmlns:a16="http://schemas.microsoft.com/office/drawing/2014/main" id="{CD22DD14-0094-DF6A-7D9E-5E4B0BF6C47E}"/>
              </a:ext>
            </a:extLst>
          </p:cNvPr>
          <p:cNvSpPr>
            <a:spLocks noGrp="1"/>
          </p:cNvSpPr>
          <p:nvPr>
            <p:ph sz="quarter" idx="10"/>
          </p:nvPr>
        </p:nvSpPr>
        <p:spPr>
          <a:xfrm>
            <a:off x="998896" y="1893094"/>
            <a:ext cx="4115545" cy="4503737"/>
          </a:xfrm>
        </p:spPr>
        <p:txBody>
          <a:bodyPr>
            <a:normAutofit/>
          </a:bodyPr>
          <a:lstStyle/>
          <a:p>
            <a:pPr marL="0" indent="0">
              <a:buNone/>
            </a:pPr>
            <a:r>
              <a:rPr lang="en-NL" sz="2000" dirty="0"/>
              <a:t>Re-usable materials:</a:t>
            </a:r>
          </a:p>
          <a:p>
            <a:r>
              <a:rPr lang="en-NL" sz="2000" dirty="0"/>
              <a:t>Logo pack</a:t>
            </a:r>
          </a:p>
          <a:p>
            <a:r>
              <a:rPr lang="en-NL" sz="2000" dirty="0"/>
              <a:t>Posters</a:t>
            </a:r>
          </a:p>
          <a:p>
            <a:r>
              <a:rPr lang="en-NL" sz="2000" dirty="0"/>
              <a:t>Weekly themes visuals</a:t>
            </a:r>
          </a:p>
          <a:p>
            <a:r>
              <a:rPr lang="en-NL" sz="2000" dirty="0"/>
              <a:t>Animations and videos</a:t>
            </a:r>
          </a:p>
          <a:p>
            <a:r>
              <a:rPr lang="en-NL" sz="2000" dirty="0"/>
              <a:t>Email signature banners</a:t>
            </a:r>
          </a:p>
          <a:p>
            <a:r>
              <a:rPr lang="en-NL" sz="2000" dirty="0"/>
              <a:t>Translations</a:t>
            </a:r>
          </a:p>
          <a:p>
            <a:endParaRPr lang="en-NL" sz="2000" dirty="0"/>
          </a:p>
        </p:txBody>
      </p:sp>
      <p:sp>
        <p:nvSpPr>
          <p:cNvPr id="6" name="TextBox 5">
            <a:extLst>
              <a:ext uri="{FF2B5EF4-FFF2-40B4-BE49-F238E27FC236}">
                <a16:creationId xmlns:a16="http://schemas.microsoft.com/office/drawing/2014/main" id="{0D63F81E-82DD-0890-9C13-0F97A6278C26}"/>
              </a:ext>
            </a:extLst>
          </p:cNvPr>
          <p:cNvSpPr txBox="1"/>
          <p:nvPr/>
        </p:nvSpPr>
        <p:spPr>
          <a:xfrm>
            <a:off x="998895" y="5004903"/>
            <a:ext cx="3619600" cy="646331"/>
          </a:xfrm>
          <a:prstGeom prst="rect">
            <a:avLst/>
          </a:prstGeom>
          <a:solidFill>
            <a:schemeClr val="accent1"/>
          </a:solidFill>
        </p:spPr>
        <p:txBody>
          <a:bodyPr wrap="square" rtlCol="0">
            <a:spAutoFit/>
          </a:bodyPr>
          <a:lstStyle>
            <a:defPPr>
              <a:defRPr lang="en-US"/>
            </a:defPPr>
            <a:lvl1pPr algn="ctr">
              <a:defRPr sz="1400" b="1">
                <a:solidFill>
                  <a:srgbClr val="FFC000"/>
                </a:solidFill>
                <a:cs typeface="Arial (body)"/>
              </a:defRPr>
            </a:lvl1pPr>
          </a:lstStyle>
          <a:p>
            <a:r>
              <a:rPr lang="en-US" sz="1800" dirty="0">
                <a:solidFill>
                  <a:schemeClr val="bg1"/>
                </a:solidFill>
              </a:rPr>
              <a:t>Now available in the Security Awareness Resources Hub</a:t>
            </a:r>
          </a:p>
        </p:txBody>
      </p:sp>
      <p:pic>
        <p:nvPicPr>
          <p:cNvPr id="7" name="Picture 6" descr="Several brochures with text&#10;&#10;Description automatically generated">
            <a:extLst>
              <a:ext uri="{FF2B5EF4-FFF2-40B4-BE49-F238E27FC236}">
                <a16:creationId xmlns:a16="http://schemas.microsoft.com/office/drawing/2014/main" id="{C263C58F-4336-20C2-DA7D-B307B5357E1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14441" y="1935977"/>
            <a:ext cx="6604902" cy="3715257"/>
          </a:xfrm>
          <a:prstGeom prst="rect">
            <a:avLst/>
          </a:prstGeom>
          <a:ln>
            <a:noFill/>
          </a:ln>
          <a:effectLst>
            <a:outerShdw blurRad="292100" dist="111655" dir="2700000" sx="95000" sy="95000" algn="tl" rotWithShape="0">
              <a:srgbClr val="333333">
                <a:alpha val="65000"/>
              </a:srgbClr>
            </a:outerShdw>
          </a:effectLst>
        </p:spPr>
      </p:pic>
    </p:spTree>
    <p:extLst>
      <p:ext uri="{BB962C8B-B14F-4D97-AF65-F5344CB8AC3E}">
        <p14:creationId xmlns:p14="http://schemas.microsoft.com/office/powerpoint/2010/main" val="23587740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p:txBody>
          <a:bodyPr>
            <a:normAutofit fontScale="90000"/>
          </a:bodyPr>
          <a:lstStyle/>
          <a:p>
            <a:r>
              <a:rPr lang="en-NL" dirty="0"/>
              <a:t>CyberSecMonth Webinars (from 2020-2021) </a:t>
            </a:r>
          </a:p>
        </p:txBody>
      </p:sp>
      <p:pic>
        <p:nvPicPr>
          <p:cNvPr id="4" name="Picture 3" descr="A person on the phone&#10;&#10;Description automatically generated">
            <a:extLst>
              <a:ext uri="{FF2B5EF4-FFF2-40B4-BE49-F238E27FC236}">
                <a16:creationId xmlns:a16="http://schemas.microsoft.com/office/drawing/2014/main" id="{B46E14B6-DE15-0EA8-6D65-A3CFC4C725E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28876" y="4432565"/>
            <a:ext cx="3596135" cy="2022825"/>
          </a:xfrm>
          <a:prstGeom prst="rect">
            <a:avLst/>
          </a:prstGeom>
          <a:ln>
            <a:noFill/>
          </a:ln>
          <a:effectLst>
            <a:outerShdw blurRad="292100" dist="111655" dir="2700000" sx="95000" sy="95000" algn="tl" rotWithShape="0">
              <a:srgbClr val="333333">
                <a:alpha val="65000"/>
              </a:srgbClr>
            </a:outerShdw>
          </a:effectLst>
        </p:spPr>
      </p:pic>
      <p:pic>
        <p:nvPicPr>
          <p:cNvPr id="6" name="Picture 5" descr="A close-up of a person holding a phone&#10;&#10;Description automatically generated">
            <a:extLst>
              <a:ext uri="{FF2B5EF4-FFF2-40B4-BE49-F238E27FC236}">
                <a16:creationId xmlns:a16="http://schemas.microsoft.com/office/drawing/2014/main" id="{8DBDC9C5-40B8-7CDF-53F9-76FCA47876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4111" y="4432565"/>
            <a:ext cx="3596135" cy="2022825"/>
          </a:xfrm>
          <a:prstGeom prst="rect">
            <a:avLst/>
          </a:prstGeom>
          <a:ln>
            <a:noFill/>
          </a:ln>
          <a:effectLst>
            <a:outerShdw blurRad="292100" dist="111655" dir="2700000" sx="95000" sy="95000" algn="tl" rotWithShape="0">
              <a:srgbClr val="333333">
                <a:alpha val="65000"/>
              </a:srgbClr>
            </a:outerShdw>
          </a:effectLst>
        </p:spPr>
      </p:pic>
      <p:pic>
        <p:nvPicPr>
          <p:cNvPr id="8" name="Picture 7" descr="A finger pointing at a screen&#10;&#10;Description automatically generated">
            <a:extLst>
              <a:ext uri="{FF2B5EF4-FFF2-40B4-BE49-F238E27FC236}">
                <a16:creationId xmlns:a16="http://schemas.microsoft.com/office/drawing/2014/main" id="{9BD10C12-3292-E0A4-2481-F426890F7CF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28876" y="1879587"/>
            <a:ext cx="3596135" cy="2022825"/>
          </a:xfrm>
          <a:prstGeom prst="rect">
            <a:avLst/>
          </a:prstGeom>
          <a:ln>
            <a:noFill/>
          </a:ln>
          <a:effectLst>
            <a:outerShdw blurRad="292100" dist="111655" dir="2700000" sx="95000" sy="95000" algn="tl" rotWithShape="0">
              <a:srgbClr val="333333">
                <a:alpha val="65000"/>
              </a:srgbClr>
            </a:outerShdw>
          </a:effectLst>
        </p:spPr>
      </p:pic>
      <p:pic>
        <p:nvPicPr>
          <p:cNvPr id="9" name="Picture 8" descr="A picture containing application&#10;&#10;Description automatically generated">
            <a:extLst>
              <a:ext uri="{FF2B5EF4-FFF2-40B4-BE49-F238E27FC236}">
                <a16:creationId xmlns:a16="http://schemas.microsoft.com/office/drawing/2014/main" id="{D63FBC96-B020-A89C-D40B-63982D13138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124111" y="1879586"/>
            <a:ext cx="3596135" cy="2022826"/>
          </a:xfrm>
          <a:prstGeom prst="rect">
            <a:avLst/>
          </a:prstGeom>
          <a:ln>
            <a:noFill/>
          </a:ln>
          <a:effectLst>
            <a:outerShdw blurRad="292100" dist="111655" dir="2700000" sx="95000" sy="95000" algn="tl" rotWithShape="0">
              <a:srgbClr val="333333">
                <a:alpha val="65000"/>
              </a:srgbClr>
            </a:outerShdw>
          </a:effectLst>
        </p:spPr>
      </p:pic>
      <p:sp>
        <p:nvSpPr>
          <p:cNvPr id="3" name="TextBox 2">
            <a:extLst>
              <a:ext uri="{FF2B5EF4-FFF2-40B4-BE49-F238E27FC236}">
                <a16:creationId xmlns:a16="http://schemas.microsoft.com/office/drawing/2014/main" id="{42BDD5C8-BAD8-224E-3120-2BE96C628592}"/>
              </a:ext>
            </a:extLst>
          </p:cNvPr>
          <p:cNvSpPr txBox="1"/>
          <p:nvPr/>
        </p:nvSpPr>
        <p:spPr>
          <a:xfrm>
            <a:off x="4789588" y="2044005"/>
            <a:ext cx="1240061" cy="1384995"/>
          </a:xfrm>
          <a:prstGeom prst="rect">
            <a:avLst/>
          </a:prstGeom>
          <a:solidFill>
            <a:schemeClr val="accent1"/>
          </a:solidFill>
        </p:spPr>
        <p:txBody>
          <a:bodyPr wrap="square" rtlCol="0">
            <a:spAutoFit/>
          </a:bodyPr>
          <a:lstStyle>
            <a:defPPr>
              <a:defRPr lang="en-US"/>
            </a:defPPr>
            <a:lvl1pPr algn="ctr">
              <a:defRPr sz="1400" b="1">
                <a:solidFill>
                  <a:srgbClr val="FFC000"/>
                </a:solidFill>
                <a:cs typeface="Arial (body)"/>
              </a:defRPr>
            </a:lvl1pPr>
          </a:lstStyle>
          <a:p>
            <a:r>
              <a:rPr lang="en-GB" dirty="0">
                <a:solidFill>
                  <a:schemeClr val="bg1"/>
                </a:solidFill>
              </a:rPr>
              <a:t>Opening collaboration with commercial partnership programme</a:t>
            </a:r>
          </a:p>
        </p:txBody>
      </p:sp>
    </p:spTree>
    <p:extLst>
      <p:ext uri="{BB962C8B-B14F-4D97-AF65-F5344CB8AC3E}">
        <p14:creationId xmlns:p14="http://schemas.microsoft.com/office/powerpoint/2010/main" val="1188590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D67EC-AC7E-44EC-8D89-D514462805A9}"/>
              </a:ext>
            </a:extLst>
          </p:cNvPr>
          <p:cNvSpPr>
            <a:spLocks noGrp="1"/>
          </p:cNvSpPr>
          <p:nvPr>
            <p:ph type="title"/>
          </p:nvPr>
        </p:nvSpPr>
        <p:spPr>
          <a:xfrm>
            <a:off x="559508" y="825672"/>
            <a:ext cx="9894723" cy="430909"/>
          </a:xfrm>
        </p:spPr>
        <p:txBody>
          <a:bodyPr>
            <a:normAutofit fontScale="90000"/>
          </a:bodyPr>
          <a:lstStyle/>
          <a:p>
            <a:r>
              <a:rPr lang="en-GB" dirty="0"/>
              <a:t>Webinars</a:t>
            </a:r>
          </a:p>
        </p:txBody>
      </p:sp>
      <p:graphicFrame>
        <p:nvGraphicFramePr>
          <p:cNvPr id="16" name="Chart 15">
            <a:extLst>
              <a:ext uri="{FF2B5EF4-FFF2-40B4-BE49-F238E27FC236}">
                <a16:creationId xmlns:a16="http://schemas.microsoft.com/office/drawing/2014/main" id="{ED6F7BE8-EA1A-6543-DB40-470978AA29F8}"/>
              </a:ext>
            </a:extLst>
          </p:cNvPr>
          <p:cNvGraphicFramePr/>
          <p:nvPr>
            <p:extLst>
              <p:ext uri="{D42A27DB-BD31-4B8C-83A1-F6EECF244321}">
                <p14:modId xmlns:p14="http://schemas.microsoft.com/office/powerpoint/2010/main" val="1437616541"/>
              </p:ext>
            </p:extLst>
          </p:nvPr>
        </p:nvGraphicFramePr>
        <p:xfrm>
          <a:off x="325012" y="1559503"/>
          <a:ext cx="10823634" cy="5067698"/>
        </p:xfrm>
        <a:graphic>
          <a:graphicData uri="http://schemas.openxmlformats.org/drawingml/2006/chart">
            <c:chart xmlns:c="http://schemas.openxmlformats.org/drawingml/2006/chart" xmlns:r="http://schemas.openxmlformats.org/officeDocument/2006/relationships" r:id="rId3"/>
          </a:graphicData>
        </a:graphic>
      </p:graphicFrame>
      <p:sp>
        <p:nvSpPr>
          <p:cNvPr id="24" name="Content Placeholder 2">
            <a:extLst>
              <a:ext uri="{FF2B5EF4-FFF2-40B4-BE49-F238E27FC236}">
                <a16:creationId xmlns:a16="http://schemas.microsoft.com/office/drawing/2014/main" id="{DF434C9F-C8D5-01B9-E99B-A5A0FB9E87DD}"/>
              </a:ext>
            </a:extLst>
          </p:cNvPr>
          <p:cNvSpPr txBox="1">
            <a:spLocks/>
          </p:cNvSpPr>
          <p:nvPr/>
        </p:nvSpPr>
        <p:spPr>
          <a:xfrm>
            <a:off x="3026343" y="1970382"/>
            <a:ext cx="592399" cy="382004"/>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000" dirty="0"/>
              <a:t>2021</a:t>
            </a:r>
          </a:p>
        </p:txBody>
      </p:sp>
      <p:sp>
        <p:nvSpPr>
          <p:cNvPr id="26" name="Content Placeholder 2">
            <a:extLst>
              <a:ext uri="{FF2B5EF4-FFF2-40B4-BE49-F238E27FC236}">
                <a16:creationId xmlns:a16="http://schemas.microsoft.com/office/drawing/2014/main" id="{887DC4BD-8A1F-3017-3DBB-D777BD12BA82}"/>
              </a:ext>
            </a:extLst>
          </p:cNvPr>
          <p:cNvSpPr txBox="1">
            <a:spLocks/>
          </p:cNvSpPr>
          <p:nvPr/>
        </p:nvSpPr>
        <p:spPr>
          <a:xfrm>
            <a:off x="933264" y="1970382"/>
            <a:ext cx="592399" cy="382004"/>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000" dirty="0"/>
              <a:t>2020</a:t>
            </a:r>
          </a:p>
        </p:txBody>
      </p:sp>
      <p:sp>
        <p:nvSpPr>
          <p:cNvPr id="27" name="Content Placeholder 2">
            <a:extLst>
              <a:ext uri="{FF2B5EF4-FFF2-40B4-BE49-F238E27FC236}">
                <a16:creationId xmlns:a16="http://schemas.microsoft.com/office/drawing/2014/main" id="{EC95A975-5514-8BE9-EFFC-445CDE604B59}"/>
              </a:ext>
            </a:extLst>
          </p:cNvPr>
          <p:cNvSpPr txBox="1">
            <a:spLocks/>
          </p:cNvSpPr>
          <p:nvPr/>
        </p:nvSpPr>
        <p:spPr>
          <a:xfrm>
            <a:off x="6342054" y="1970381"/>
            <a:ext cx="592399" cy="382004"/>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000" dirty="0"/>
              <a:t>2022</a:t>
            </a:r>
          </a:p>
        </p:txBody>
      </p:sp>
      <p:sp>
        <p:nvSpPr>
          <p:cNvPr id="28" name="Left Brace 27">
            <a:extLst>
              <a:ext uri="{FF2B5EF4-FFF2-40B4-BE49-F238E27FC236}">
                <a16:creationId xmlns:a16="http://schemas.microsoft.com/office/drawing/2014/main" id="{934C2603-6B0C-E808-AE4E-8DC5241B331F}"/>
              </a:ext>
            </a:extLst>
          </p:cNvPr>
          <p:cNvSpPr/>
          <p:nvPr/>
        </p:nvSpPr>
        <p:spPr>
          <a:xfrm rot="5400000">
            <a:off x="1182380" y="1977026"/>
            <a:ext cx="73474" cy="57170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L"/>
          </a:p>
        </p:txBody>
      </p:sp>
      <p:sp>
        <p:nvSpPr>
          <p:cNvPr id="34" name="Left Brace 33">
            <a:extLst>
              <a:ext uri="{FF2B5EF4-FFF2-40B4-BE49-F238E27FC236}">
                <a16:creationId xmlns:a16="http://schemas.microsoft.com/office/drawing/2014/main" id="{F45316E0-6868-4CF2-BFF7-C69258F6D821}"/>
              </a:ext>
            </a:extLst>
          </p:cNvPr>
          <p:cNvSpPr/>
          <p:nvPr/>
        </p:nvSpPr>
        <p:spPr>
          <a:xfrm rot="5400000">
            <a:off x="3275462" y="523804"/>
            <a:ext cx="73470" cy="347815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L"/>
          </a:p>
        </p:txBody>
      </p:sp>
      <p:sp>
        <p:nvSpPr>
          <p:cNvPr id="35" name="Left Brace 34">
            <a:extLst>
              <a:ext uri="{FF2B5EF4-FFF2-40B4-BE49-F238E27FC236}">
                <a16:creationId xmlns:a16="http://schemas.microsoft.com/office/drawing/2014/main" id="{A39A3622-6467-EF8C-1F26-7E67B25C15EE}"/>
              </a:ext>
            </a:extLst>
          </p:cNvPr>
          <p:cNvSpPr/>
          <p:nvPr/>
        </p:nvSpPr>
        <p:spPr>
          <a:xfrm rot="5400000">
            <a:off x="6601518" y="902918"/>
            <a:ext cx="73472" cy="271992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L"/>
          </a:p>
        </p:txBody>
      </p:sp>
      <p:sp>
        <p:nvSpPr>
          <p:cNvPr id="3" name="Content Placeholder 2">
            <a:extLst>
              <a:ext uri="{FF2B5EF4-FFF2-40B4-BE49-F238E27FC236}">
                <a16:creationId xmlns:a16="http://schemas.microsoft.com/office/drawing/2014/main" id="{83A13B1C-9801-E326-7FC2-E1B432A89432}"/>
              </a:ext>
            </a:extLst>
          </p:cNvPr>
          <p:cNvSpPr txBox="1">
            <a:spLocks/>
          </p:cNvSpPr>
          <p:nvPr/>
        </p:nvSpPr>
        <p:spPr>
          <a:xfrm>
            <a:off x="9149368" y="1970380"/>
            <a:ext cx="592399" cy="382004"/>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000" dirty="0"/>
              <a:t>2023</a:t>
            </a:r>
          </a:p>
        </p:txBody>
      </p:sp>
      <p:sp>
        <p:nvSpPr>
          <p:cNvPr id="5" name="Left Brace 4">
            <a:extLst>
              <a:ext uri="{FF2B5EF4-FFF2-40B4-BE49-F238E27FC236}">
                <a16:creationId xmlns:a16="http://schemas.microsoft.com/office/drawing/2014/main" id="{97C0785D-A2B9-8459-251A-1647F12BEEDF}"/>
              </a:ext>
            </a:extLst>
          </p:cNvPr>
          <p:cNvSpPr/>
          <p:nvPr/>
        </p:nvSpPr>
        <p:spPr>
          <a:xfrm rot="5400000">
            <a:off x="9408832" y="902917"/>
            <a:ext cx="73472" cy="271992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L"/>
          </a:p>
        </p:txBody>
      </p:sp>
    </p:spTree>
    <p:extLst>
      <p:ext uri="{BB962C8B-B14F-4D97-AF65-F5344CB8AC3E}">
        <p14:creationId xmlns:p14="http://schemas.microsoft.com/office/powerpoint/2010/main" val="21204095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p:txBody>
          <a:bodyPr>
            <a:normAutofit fontScale="90000"/>
          </a:bodyPr>
          <a:lstStyle/>
          <a:p>
            <a:r>
              <a:rPr lang="en-GB" dirty="0" err="1"/>
              <a:t>CyberSecMonth</a:t>
            </a:r>
            <a:r>
              <a:rPr lang="en-GB" dirty="0"/>
              <a:t> campaigns across Social Media – 2019-2023</a:t>
            </a:r>
            <a:endParaRPr lang="en-US" dirty="0"/>
          </a:p>
        </p:txBody>
      </p:sp>
      <p:grpSp>
        <p:nvGrpSpPr>
          <p:cNvPr id="5" name="Group 4">
            <a:extLst>
              <a:ext uri="{FF2B5EF4-FFF2-40B4-BE49-F238E27FC236}">
                <a16:creationId xmlns:a16="http://schemas.microsoft.com/office/drawing/2014/main" id="{01F98C74-E51B-8D6F-78EE-46AD39AF6F24}"/>
              </a:ext>
            </a:extLst>
          </p:cNvPr>
          <p:cNvGrpSpPr/>
          <p:nvPr/>
        </p:nvGrpSpPr>
        <p:grpSpPr>
          <a:xfrm>
            <a:off x="827571" y="4965947"/>
            <a:ext cx="486924" cy="474117"/>
            <a:chOff x="237312" y="2170240"/>
            <a:chExt cx="1150746" cy="1120479"/>
          </a:xfrm>
        </p:grpSpPr>
        <p:pic>
          <p:nvPicPr>
            <p:cNvPr id="4" name="Picture 3" descr="Logo, icon&#10;&#10;Description automatically generated">
              <a:extLst>
                <a:ext uri="{FF2B5EF4-FFF2-40B4-BE49-F238E27FC236}">
                  <a16:creationId xmlns:a16="http://schemas.microsoft.com/office/drawing/2014/main" id="{5EEDAF3D-10F9-4569-B849-1621A2DFBC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7312" y="2170240"/>
              <a:ext cx="837204" cy="837204"/>
            </a:xfrm>
            <a:prstGeom prst="rect">
              <a:avLst/>
            </a:prstGeom>
          </p:spPr>
        </p:pic>
        <p:pic>
          <p:nvPicPr>
            <p:cNvPr id="10" name="Picture 9" descr="A white x on a black background&#10;&#10;Description automatically generated">
              <a:extLst>
                <a:ext uri="{FF2B5EF4-FFF2-40B4-BE49-F238E27FC236}">
                  <a16:creationId xmlns:a16="http://schemas.microsoft.com/office/drawing/2014/main" id="{60560596-DA90-20D1-2D66-5AAA8A13CE1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16"/>
            <a:stretch/>
          </p:blipFill>
          <p:spPr>
            <a:xfrm>
              <a:off x="565433" y="2468094"/>
              <a:ext cx="822625" cy="822625"/>
            </a:xfrm>
            <a:prstGeom prst="ellipse">
              <a:avLst/>
            </a:prstGeom>
            <a:ln w="63500" cap="rnd">
              <a:noFill/>
            </a:ln>
            <a:effectLst/>
          </p:spPr>
        </p:pic>
      </p:grpSp>
      <p:graphicFrame>
        <p:nvGraphicFramePr>
          <p:cNvPr id="3" name="Chart 2">
            <a:extLst>
              <a:ext uri="{FF2B5EF4-FFF2-40B4-BE49-F238E27FC236}">
                <a16:creationId xmlns:a16="http://schemas.microsoft.com/office/drawing/2014/main" id="{EE9F9449-408E-4CF4-A958-A132E648818D}"/>
              </a:ext>
            </a:extLst>
          </p:cNvPr>
          <p:cNvGraphicFramePr/>
          <p:nvPr>
            <p:extLst>
              <p:ext uri="{D42A27DB-BD31-4B8C-83A1-F6EECF244321}">
                <p14:modId xmlns:p14="http://schemas.microsoft.com/office/powerpoint/2010/main" val="3046523020"/>
              </p:ext>
            </p:extLst>
          </p:nvPr>
        </p:nvGraphicFramePr>
        <p:xfrm>
          <a:off x="1378730" y="4037231"/>
          <a:ext cx="4860716" cy="239824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Chart 5">
            <a:extLst>
              <a:ext uri="{FF2B5EF4-FFF2-40B4-BE49-F238E27FC236}">
                <a16:creationId xmlns:a16="http://schemas.microsoft.com/office/drawing/2014/main" id="{5FD49CC1-489D-93ED-FC25-AF885A2CAD7C}"/>
              </a:ext>
            </a:extLst>
          </p:cNvPr>
          <p:cNvGraphicFramePr/>
          <p:nvPr>
            <p:extLst>
              <p:ext uri="{D42A27DB-BD31-4B8C-83A1-F6EECF244321}">
                <p14:modId xmlns:p14="http://schemas.microsoft.com/office/powerpoint/2010/main" val="2875969149"/>
              </p:ext>
            </p:extLst>
          </p:nvPr>
        </p:nvGraphicFramePr>
        <p:xfrm>
          <a:off x="1448787" y="1477529"/>
          <a:ext cx="4375412" cy="2431607"/>
        </p:xfrm>
        <a:graphic>
          <a:graphicData uri="http://schemas.openxmlformats.org/drawingml/2006/chart">
            <c:chart xmlns:c="http://schemas.openxmlformats.org/drawingml/2006/chart" xmlns:r="http://schemas.openxmlformats.org/officeDocument/2006/relationships" r:id="rId6"/>
          </a:graphicData>
        </a:graphic>
      </p:graphicFrame>
      <p:pic>
        <p:nvPicPr>
          <p:cNvPr id="7" name="Picture 6" descr="Icon&#10;&#10;Description automatically generated">
            <a:extLst>
              <a:ext uri="{FF2B5EF4-FFF2-40B4-BE49-F238E27FC236}">
                <a16:creationId xmlns:a16="http://schemas.microsoft.com/office/drawing/2014/main" id="{0FB0BD1F-3A13-C1BA-D803-E99FF77CD42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7571" y="2279226"/>
            <a:ext cx="621216" cy="621216"/>
          </a:xfrm>
          <a:prstGeom prst="rect">
            <a:avLst/>
          </a:prstGeom>
        </p:spPr>
      </p:pic>
      <p:graphicFrame>
        <p:nvGraphicFramePr>
          <p:cNvPr id="8" name="Chart 7">
            <a:extLst>
              <a:ext uri="{FF2B5EF4-FFF2-40B4-BE49-F238E27FC236}">
                <a16:creationId xmlns:a16="http://schemas.microsoft.com/office/drawing/2014/main" id="{A01945BE-F012-355F-564C-E8A3FC8B57CC}"/>
              </a:ext>
            </a:extLst>
          </p:cNvPr>
          <p:cNvGraphicFramePr/>
          <p:nvPr>
            <p:extLst>
              <p:ext uri="{D42A27DB-BD31-4B8C-83A1-F6EECF244321}">
                <p14:modId xmlns:p14="http://schemas.microsoft.com/office/powerpoint/2010/main" val="656698052"/>
              </p:ext>
            </p:extLst>
          </p:nvPr>
        </p:nvGraphicFramePr>
        <p:xfrm>
          <a:off x="6830518" y="1611005"/>
          <a:ext cx="4823106" cy="2298131"/>
        </p:xfrm>
        <a:graphic>
          <a:graphicData uri="http://schemas.openxmlformats.org/drawingml/2006/chart">
            <c:chart xmlns:c="http://schemas.openxmlformats.org/drawingml/2006/chart" xmlns:r="http://schemas.openxmlformats.org/officeDocument/2006/relationships" r:id="rId8"/>
          </a:graphicData>
        </a:graphic>
      </p:graphicFrame>
      <p:pic>
        <p:nvPicPr>
          <p:cNvPr id="9" name="Picture 8">
            <a:extLst>
              <a:ext uri="{FF2B5EF4-FFF2-40B4-BE49-F238E27FC236}">
                <a16:creationId xmlns:a16="http://schemas.microsoft.com/office/drawing/2014/main" id="{0D9CC96F-FED8-1787-98FF-1B44A16C995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198294" y="2377220"/>
            <a:ext cx="632224" cy="632224"/>
          </a:xfrm>
          <a:prstGeom prst="rect">
            <a:avLst/>
          </a:prstGeom>
        </p:spPr>
      </p:pic>
      <p:pic>
        <p:nvPicPr>
          <p:cNvPr id="14" name="Picture 13" descr="A logo of a camera&#10;&#10;Description automatically generated">
            <a:extLst>
              <a:ext uri="{FF2B5EF4-FFF2-40B4-BE49-F238E27FC236}">
                <a16:creationId xmlns:a16="http://schemas.microsoft.com/office/drawing/2014/main" id="{36D0E138-E1A6-C4C4-CEAD-6CE3670BD1C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890515" y="4757650"/>
            <a:ext cx="622821" cy="622821"/>
          </a:xfrm>
          <a:prstGeom prst="rect">
            <a:avLst/>
          </a:prstGeom>
        </p:spPr>
      </p:pic>
      <p:pic>
        <p:nvPicPr>
          <p:cNvPr id="15" name="Picture 14" descr="A blue circle with a white letter m&#10;&#10;Description automatically generated">
            <a:extLst>
              <a:ext uri="{FF2B5EF4-FFF2-40B4-BE49-F238E27FC236}">
                <a16:creationId xmlns:a16="http://schemas.microsoft.com/office/drawing/2014/main" id="{CAF9D5D3-8790-9B64-4034-020EC1DA714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139224" y="4750635"/>
            <a:ext cx="622821" cy="622821"/>
          </a:xfrm>
          <a:prstGeom prst="rect">
            <a:avLst/>
          </a:prstGeom>
        </p:spPr>
      </p:pic>
      <p:sp>
        <p:nvSpPr>
          <p:cNvPr id="16" name="Title 1">
            <a:extLst>
              <a:ext uri="{FF2B5EF4-FFF2-40B4-BE49-F238E27FC236}">
                <a16:creationId xmlns:a16="http://schemas.microsoft.com/office/drawing/2014/main" id="{7109631D-AB8A-F35C-DB38-922783F3302F}"/>
              </a:ext>
            </a:extLst>
          </p:cNvPr>
          <p:cNvSpPr txBox="1">
            <a:spLocks/>
          </p:cNvSpPr>
          <p:nvPr/>
        </p:nvSpPr>
        <p:spPr>
          <a:xfrm>
            <a:off x="7400996" y="4783292"/>
            <a:ext cx="797938" cy="692331"/>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lang="en-GB" sz="2800" b="1" kern="1200">
                <a:solidFill>
                  <a:schemeClr val="accent2">
                    <a:lumMod val="90000"/>
                    <a:lumOff val="10000"/>
                  </a:schemeClr>
                </a:solidFill>
                <a:latin typeface="+mn-lt"/>
                <a:ea typeface="+mj-ea"/>
                <a:cs typeface="+mj-cs"/>
              </a:defRPr>
            </a:lvl1pPr>
          </a:lstStyle>
          <a:p>
            <a:pPr algn="ctr"/>
            <a:r>
              <a:rPr lang="en-GB" sz="5200" dirty="0"/>
              <a:t>+</a:t>
            </a:r>
          </a:p>
        </p:txBody>
      </p:sp>
      <p:pic>
        <p:nvPicPr>
          <p:cNvPr id="11" name="Picture 10" descr="A red and white play button&#10;&#10;Description automatically generated">
            <a:extLst>
              <a:ext uri="{FF2B5EF4-FFF2-40B4-BE49-F238E27FC236}">
                <a16:creationId xmlns:a16="http://schemas.microsoft.com/office/drawing/2014/main" id="{CC5B6085-DA40-5A06-AD1E-12F4E764EEDE}"/>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641806" y="4757650"/>
            <a:ext cx="622821" cy="622821"/>
          </a:xfrm>
          <a:prstGeom prst="rect">
            <a:avLst/>
          </a:prstGeom>
        </p:spPr>
      </p:pic>
    </p:spTree>
    <p:extLst>
      <p:ext uri="{BB962C8B-B14F-4D97-AF65-F5344CB8AC3E}">
        <p14:creationId xmlns:p14="http://schemas.microsoft.com/office/powerpoint/2010/main" val="37863176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632ADACB-E60A-4802-A1F5-B99175D83CBD}"/>
              </a:ext>
            </a:extLst>
          </p:cNvPr>
          <p:cNvSpPr/>
          <p:nvPr/>
        </p:nvSpPr>
        <p:spPr>
          <a:xfrm>
            <a:off x="3428756" y="3137759"/>
            <a:ext cx="3163876" cy="2222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18BF2AE-6B5D-4954-BFD7-97D1A40CACA2}"/>
              </a:ext>
            </a:extLst>
          </p:cNvPr>
          <p:cNvSpPr>
            <a:spLocks noGrp="1"/>
          </p:cNvSpPr>
          <p:nvPr>
            <p:ph type="title"/>
          </p:nvPr>
        </p:nvSpPr>
        <p:spPr>
          <a:xfrm>
            <a:off x="392418" y="903244"/>
            <a:ext cx="9894723" cy="430909"/>
          </a:xfrm>
        </p:spPr>
        <p:txBody>
          <a:bodyPr>
            <a:normAutofit fontScale="90000"/>
          </a:bodyPr>
          <a:lstStyle/>
          <a:p>
            <a:r>
              <a:rPr lang="en-GB" dirty="0"/>
              <a:t>NREN Contributions (2019 – 2023)</a:t>
            </a:r>
          </a:p>
        </p:txBody>
      </p:sp>
      <p:sp>
        <p:nvSpPr>
          <p:cNvPr id="4" name="TextBox 3">
            <a:extLst>
              <a:ext uri="{FF2B5EF4-FFF2-40B4-BE49-F238E27FC236}">
                <a16:creationId xmlns:a16="http://schemas.microsoft.com/office/drawing/2014/main" id="{DC0E80D5-C22B-4BDC-BAC3-E22BEE90B213}"/>
              </a:ext>
            </a:extLst>
          </p:cNvPr>
          <p:cNvSpPr txBox="1"/>
          <p:nvPr/>
        </p:nvSpPr>
        <p:spPr>
          <a:xfrm>
            <a:off x="5620650" y="862820"/>
            <a:ext cx="2635644" cy="861774"/>
          </a:xfrm>
          <a:prstGeom prst="rect">
            <a:avLst/>
          </a:prstGeom>
          <a:solidFill>
            <a:schemeClr val="accent1"/>
          </a:solidFill>
        </p:spPr>
        <p:txBody>
          <a:bodyPr wrap="square" rtlCol="0">
            <a:spAutoFit/>
          </a:bodyPr>
          <a:lstStyle>
            <a:defPPr>
              <a:defRPr lang="en-US"/>
            </a:defPPr>
            <a:lvl1pPr algn="ctr">
              <a:defRPr sz="1400" b="1">
                <a:solidFill>
                  <a:schemeClr val="bg1"/>
                </a:solidFill>
                <a:cs typeface="Arial (body)"/>
              </a:defRPr>
            </a:lvl1pPr>
          </a:lstStyle>
          <a:p>
            <a:r>
              <a:rPr lang="en-US" sz="1800" dirty="0"/>
              <a:t>31 NRENs and RRENs</a:t>
            </a:r>
            <a:br>
              <a:rPr lang="en-US" sz="1600" dirty="0"/>
            </a:br>
            <a:r>
              <a:rPr lang="en-US" sz="1600" dirty="0"/>
              <a:t> actively contributed to the campaigns in different years</a:t>
            </a:r>
          </a:p>
        </p:txBody>
      </p:sp>
      <p:sp>
        <p:nvSpPr>
          <p:cNvPr id="37" name="Rectangle 36">
            <a:extLst>
              <a:ext uri="{FF2B5EF4-FFF2-40B4-BE49-F238E27FC236}">
                <a16:creationId xmlns:a16="http://schemas.microsoft.com/office/drawing/2014/main" id="{BB8482C1-9771-4261-A75B-C30863C4EA40}"/>
              </a:ext>
            </a:extLst>
          </p:cNvPr>
          <p:cNvSpPr/>
          <p:nvPr/>
        </p:nvSpPr>
        <p:spPr>
          <a:xfrm>
            <a:off x="5976197" y="4184548"/>
            <a:ext cx="3163876" cy="2222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7" name="Chart 16">
            <a:extLst>
              <a:ext uri="{FF2B5EF4-FFF2-40B4-BE49-F238E27FC236}">
                <a16:creationId xmlns:a16="http://schemas.microsoft.com/office/drawing/2014/main" id="{9A565A93-8365-4814-84B5-D7E946505D5A}"/>
              </a:ext>
            </a:extLst>
          </p:cNvPr>
          <p:cNvGraphicFramePr/>
          <p:nvPr>
            <p:extLst>
              <p:ext uri="{D42A27DB-BD31-4B8C-83A1-F6EECF244321}">
                <p14:modId xmlns:p14="http://schemas.microsoft.com/office/powerpoint/2010/main" val="9526553"/>
              </p:ext>
            </p:extLst>
          </p:nvPr>
        </p:nvGraphicFramePr>
        <p:xfrm>
          <a:off x="97556" y="1551602"/>
          <a:ext cx="8907804" cy="5501659"/>
        </p:xfrm>
        <a:graphic>
          <a:graphicData uri="http://schemas.openxmlformats.org/drawingml/2006/chart">
            <c:chart xmlns:c="http://schemas.openxmlformats.org/drawingml/2006/chart" xmlns:r="http://schemas.openxmlformats.org/officeDocument/2006/relationships" r:id="rId3"/>
          </a:graphicData>
        </a:graphic>
      </p:graphicFrame>
      <p:pic>
        <p:nvPicPr>
          <p:cNvPr id="44" name="Picture 43" descr="Text&#10;&#10;Description automatically generated">
            <a:extLst>
              <a:ext uri="{FF2B5EF4-FFF2-40B4-BE49-F238E27FC236}">
                <a16:creationId xmlns:a16="http://schemas.microsoft.com/office/drawing/2014/main" id="{52363AE1-131E-435D-B792-5277220193A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8217"/>
          <a:stretch/>
        </p:blipFill>
        <p:spPr>
          <a:xfrm>
            <a:off x="3562502" y="2884808"/>
            <a:ext cx="234033" cy="176885"/>
          </a:xfrm>
          <a:prstGeom prst="rect">
            <a:avLst/>
          </a:prstGeom>
        </p:spPr>
      </p:pic>
      <p:pic>
        <p:nvPicPr>
          <p:cNvPr id="45" name="Picture 44" descr="Icon&#10;&#10;Description automatically generated">
            <a:extLst>
              <a:ext uri="{FF2B5EF4-FFF2-40B4-BE49-F238E27FC236}">
                <a16:creationId xmlns:a16="http://schemas.microsoft.com/office/drawing/2014/main" id="{721DD93B-C28A-4622-9240-45CDC681430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1438" y="2599408"/>
            <a:ext cx="150472" cy="150472"/>
          </a:xfrm>
          <a:prstGeom prst="rect">
            <a:avLst/>
          </a:prstGeom>
        </p:spPr>
      </p:pic>
      <mc:AlternateContent xmlns:mc="http://schemas.openxmlformats.org/markup-compatibility/2006" xmlns:cx4="http://schemas.microsoft.com/office/drawing/2016/5/10/chartex">
        <mc:Choice Requires="cx4">
          <p:graphicFrame>
            <p:nvGraphicFramePr>
              <p:cNvPr id="32" name="Chart 31">
                <a:extLst>
                  <a:ext uri="{FF2B5EF4-FFF2-40B4-BE49-F238E27FC236}">
                    <a16:creationId xmlns:a16="http://schemas.microsoft.com/office/drawing/2014/main" id="{855AE9B2-24B5-4EA5-A6A2-89B1ABCAA4BF}"/>
                  </a:ext>
                </a:extLst>
              </p:cNvPr>
              <p:cNvGraphicFramePr/>
              <p:nvPr>
                <p:extLst>
                  <p:ext uri="{D42A27DB-BD31-4B8C-83A1-F6EECF244321}">
                    <p14:modId xmlns:p14="http://schemas.microsoft.com/office/powerpoint/2010/main" val="3172425640"/>
                  </p:ext>
                </p:extLst>
              </p:nvPr>
            </p:nvGraphicFramePr>
            <p:xfrm>
              <a:off x="5620650" y="685817"/>
              <a:ext cx="6629529" cy="4441343"/>
            </p:xfrm>
            <a:graphic>
              <a:graphicData uri="http://schemas.microsoft.com/office/drawing/2014/chartex">
                <cx:chart xmlns:cx="http://schemas.microsoft.com/office/drawing/2014/chartex" xmlns:r="http://schemas.openxmlformats.org/officeDocument/2006/relationships" r:id="rId6"/>
              </a:graphicData>
            </a:graphic>
          </p:graphicFrame>
        </mc:Choice>
        <mc:Fallback xmlns="">
          <p:pic>
            <p:nvPicPr>
              <p:cNvPr id="32" name="Chart 31">
                <a:extLst>
                  <a:ext uri="{FF2B5EF4-FFF2-40B4-BE49-F238E27FC236}">
                    <a16:creationId xmlns:a16="http://schemas.microsoft.com/office/drawing/2014/main" id="{855AE9B2-24B5-4EA5-A6A2-89B1ABCAA4BF}"/>
                  </a:ext>
                </a:extLst>
              </p:cNvPr>
              <p:cNvPicPr>
                <a:picLocks noGrp="1" noRot="1" noChangeAspect="1" noMove="1" noResize="1" noEditPoints="1" noAdjustHandles="1" noChangeArrowheads="1" noChangeShapeType="1"/>
              </p:cNvPicPr>
              <p:nvPr/>
            </p:nvPicPr>
            <p:blipFill>
              <a:blip r:embed="rId7"/>
              <a:stretch>
                <a:fillRect/>
              </a:stretch>
            </p:blipFill>
            <p:spPr>
              <a:xfrm>
                <a:off x="5620650" y="685817"/>
                <a:ext cx="6629529" cy="4441343"/>
              </a:xfrm>
              <a:prstGeom prst="rect">
                <a:avLst/>
              </a:prstGeom>
            </p:spPr>
          </p:pic>
        </mc:Fallback>
      </mc:AlternateContent>
      <p:sp>
        <p:nvSpPr>
          <p:cNvPr id="40" name="Rectangle 39">
            <a:extLst>
              <a:ext uri="{FF2B5EF4-FFF2-40B4-BE49-F238E27FC236}">
                <a16:creationId xmlns:a16="http://schemas.microsoft.com/office/drawing/2014/main" id="{7AB92BF3-2017-428C-9FA1-910F5439D174}"/>
              </a:ext>
            </a:extLst>
          </p:cNvPr>
          <p:cNvSpPr/>
          <p:nvPr/>
        </p:nvSpPr>
        <p:spPr>
          <a:xfrm>
            <a:off x="10539957" y="4723406"/>
            <a:ext cx="1652043" cy="20904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Text&#10;&#10;Description automatically generated">
            <a:extLst>
              <a:ext uri="{FF2B5EF4-FFF2-40B4-BE49-F238E27FC236}">
                <a16:creationId xmlns:a16="http://schemas.microsoft.com/office/drawing/2014/main" id="{248966CB-4CC4-59EB-1B1F-12A7ADB721ED}"/>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8217"/>
          <a:stretch/>
        </p:blipFill>
        <p:spPr>
          <a:xfrm>
            <a:off x="520866" y="5895848"/>
            <a:ext cx="199086" cy="150472"/>
          </a:xfrm>
          <a:prstGeom prst="rect">
            <a:avLst/>
          </a:prstGeom>
        </p:spPr>
      </p:pic>
      <p:pic>
        <p:nvPicPr>
          <p:cNvPr id="25" name="Picture 24" descr="Text&#10;&#10;Description automatically generated">
            <a:extLst>
              <a:ext uri="{FF2B5EF4-FFF2-40B4-BE49-F238E27FC236}">
                <a16:creationId xmlns:a16="http://schemas.microsoft.com/office/drawing/2014/main" id="{B4F96330-2BAF-C336-8E75-B80305A351F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8217"/>
          <a:stretch/>
        </p:blipFill>
        <p:spPr>
          <a:xfrm>
            <a:off x="1665169" y="5852797"/>
            <a:ext cx="199086" cy="150472"/>
          </a:xfrm>
          <a:prstGeom prst="rect">
            <a:avLst/>
          </a:prstGeom>
        </p:spPr>
      </p:pic>
      <p:pic>
        <p:nvPicPr>
          <p:cNvPr id="26" name="Picture 25" descr="Text&#10;&#10;Description automatically generated">
            <a:extLst>
              <a:ext uri="{FF2B5EF4-FFF2-40B4-BE49-F238E27FC236}">
                <a16:creationId xmlns:a16="http://schemas.microsoft.com/office/drawing/2014/main" id="{D9157815-460D-3320-7CC2-6AE5ED7E5898}"/>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8217"/>
          <a:stretch/>
        </p:blipFill>
        <p:spPr>
          <a:xfrm>
            <a:off x="3250932" y="5959846"/>
            <a:ext cx="199086" cy="150472"/>
          </a:xfrm>
          <a:prstGeom prst="rect">
            <a:avLst/>
          </a:prstGeom>
        </p:spPr>
      </p:pic>
      <p:pic>
        <p:nvPicPr>
          <p:cNvPr id="27" name="Picture 26" descr="Text&#10;&#10;Description automatically generated">
            <a:extLst>
              <a:ext uri="{FF2B5EF4-FFF2-40B4-BE49-F238E27FC236}">
                <a16:creationId xmlns:a16="http://schemas.microsoft.com/office/drawing/2014/main" id="{476EBC3D-06C6-7CA0-DAC6-1C33F353B727}"/>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8217"/>
          <a:stretch/>
        </p:blipFill>
        <p:spPr>
          <a:xfrm>
            <a:off x="1426204" y="5771465"/>
            <a:ext cx="199086" cy="150472"/>
          </a:xfrm>
          <a:prstGeom prst="rect">
            <a:avLst/>
          </a:prstGeom>
        </p:spPr>
      </p:pic>
      <p:pic>
        <p:nvPicPr>
          <p:cNvPr id="28" name="Picture 27" descr="Icon&#10;&#10;Description automatically generated">
            <a:extLst>
              <a:ext uri="{FF2B5EF4-FFF2-40B4-BE49-F238E27FC236}">
                <a16:creationId xmlns:a16="http://schemas.microsoft.com/office/drawing/2014/main" id="{A877D4E4-E87C-0D4C-8DF7-CAD5082353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50750" y="6069498"/>
            <a:ext cx="150472" cy="150472"/>
          </a:xfrm>
          <a:prstGeom prst="rect">
            <a:avLst/>
          </a:prstGeom>
        </p:spPr>
      </p:pic>
      <p:pic>
        <p:nvPicPr>
          <p:cNvPr id="3" name="Picture 2" descr="Text&#10;&#10;Description automatically generated">
            <a:extLst>
              <a:ext uri="{FF2B5EF4-FFF2-40B4-BE49-F238E27FC236}">
                <a16:creationId xmlns:a16="http://schemas.microsoft.com/office/drawing/2014/main" id="{7FD7A78F-27F9-0891-5C26-07411851A895}"/>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8217"/>
          <a:stretch/>
        </p:blipFill>
        <p:spPr>
          <a:xfrm>
            <a:off x="747157" y="5795172"/>
            <a:ext cx="199086" cy="150472"/>
          </a:xfrm>
          <a:prstGeom prst="rect">
            <a:avLst/>
          </a:prstGeom>
        </p:spPr>
      </p:pic>
      <p:pic>
        <p:nvPicPr>
          <p:cNvPr id="5" name="Picture 4" descr="Text&#10;&#10;Description automatically generated">
            <a:extLst>
              <a:ext uri="{FF2B5EF4-FFF2-40B4-BE49-F238E27FC236}">
                <a16:creationId xmlns:a16="http://schemas.microsoft.com/office/drawing/2014/main" id="{35ACE691-352F-2C1E-B155-E454A284CABF}"/>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8217"/>
          <a:stretch/>
        </p:blipFill>
        <p:spPr>
          <a:xfrm>
            <a:off x="987137" y="5928033"/>
            <a:ext cx="199086" cy="150472"/>
          </a:xfrm>
          <a:prstGeom prst="rect">
            <a:avLst/>
          </a:prstGeom>
        </p:spPr>
      </p:pic>
      <p:pic>
        <p:nvPicPr>
          <p:cNvPr id="6" name="Picture 5" descr="Text&#10;&#10;Description automatically generated">
            <a:extLst>
              <a:ext uri="{FF2B5EF4-FFF2-40B4-BE49-F238E27FC236}">
                <a16:creationId xmlns:a16="http://schemas.microsoft.com/office/drawing/2014/main" id="{08D13AE3-A61F-026F-9CDC-27381EC45EB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8217"/>
          <a:stretch/>
        </p:blipFill>
        <p:spPr>
          <a:xfrm>
            <a:off x="1206163" y="5668763"/>
            <a:ext cx="199086" cy="150472"/>
          </a:xfrm>
          <a:prstGeom prst="rect">
            <a:avLst/>
          </a:prstGeom>
        </p:spPr>
      </p:pic>
      <p:sp>
        <p:nvSpPr>
          <p:cNvPr id="33" name="Title 37">
            <a:extLst>
              <a:ext uri="{FF2B5EF4-FFF2-40B4-BE49-F238E27FC236}">
                <a16:creationId xmlns:a16="http://schemas.microsoft.com/office/drawing/2014/main" id="{95DF3DEA-7F1E-4BDB-B139-68B2D4CA24FE}"/>
              </a:ext>
            </a:extLst>
          </p:cNvPr>
          <p:cNvSpPr txBox="1">
            <a:spLocks/>
          </p:cNvSpPr>
          <p:nvPr/>
        </p:nvSpPr>
        <p:spPr>
          <a:xfrm>
            <a:off x="10767086" y="1551603"/>
            <a:ext cx="1327357" cy="148513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dirty="0">
                <a:solidFill>
                  <a:srgbClr val="1F4E79"/>
                </a:solidFill>
              </a:rPr>
              <a:t>+ Brazil</a:t>
            </a:r>
          </a:p>
          <a:p>
            <a:r>
              <a:rPr lang="en-GB" sz="1200" dirty="0">
                <a:solidFill>
                  <a:srgbClr val="1F4E79"/>
                </a:solidFill>
              </a:rPr>
              <a:t>+ South Africa</a:t>
            </a:r>
            <a:br>
              <a:rPr lang="en-GB" sz="1200" dirty="0">
                <a:solidFill>
                  <a:srgbClr val="1F4E79"/>
                </a:solidFill>
              </a:rPr>
            </a:br>
            <a:r>
              <a:rPr lang="en-GB" sz="1200" dirty="0">
                <a:solidFill>
                  <a:srgbClr val="1F4E79"/>
                </a:solidFill>
              </a:rPr>
              <a:t>+ Chile</a:t>
            </a:r>
          </a:p>
          <a:p>
            <a:r>
              <a:rPr lang="en-GB" sz="1200" dirty="0">
                <a:solidFill>
                  <a:srgbClr val="1F4E79"/>
                </a:solidFill>
              </a:rPr>
              <a:t>+ RedCLARA</a:t>
            </a:r>
            <a:br>
              <a:rPr lang="en-GB" sz="1200" dirty="0">
                <a:solidFill>
                  <a:srgbClr val="1F4E79"/>
                </a:solidFill>
              </a:rPr>
            </a:br>
            <a:r>
              <a:rPr lang="en-GB" sz="1200" dirty="0">
                <a:solidFill>
                  <a:srgbClr val="1F4E79"/>
                </a:solidFill>
              </a:rPr>
              <a:t>+ NORDUnet</a:t>
            </a:r>
          </a:p>
        </p:txBody>
      </p:sp>
    </p:spTree>
    <p:extLst>
      <p:ext uri="{BB962C8B-B14F-4D97-AF65-F5344CB8AC3E}">
        <p14:creationId xmlns:p14="http://schemas.microsoft.com/office/powerpoint/2010/main" val="17118451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F9C80-CCB8-901A-2936-5F83E4A99FA8}"/>
              </a:ext>
            </a:extLst>
          </p:cNvPr>
          <p:cNvSpPr>
            <a:spLocks noGrp="1"/>
          </p:cNvSpPr>
          <p:nvPr>
            <p:ph type="title"/>
          </p:nvPr>
        </p:nvSpPr>
        <p:spPr>
          <a:xfrm>
            <a:off x="7054921" y="918524"/>
            <a:ext cx="9894723" cy="430909"/>
          </a:xfrm>
        </p:spPr>
        <p:txBody>
          <a:bodyPr>
            <a:normAutofit fontScale="90000"/>
          </a:bodyPr>
          <a:lstStyle/>
          <a:p>
            <a:r>
              <a:rPr lang="en-NL" dirty="0"/>
              <a:t>Success factors</a:t>
            </a:r>
          </a:p>
        </p:txBody>
      </p:sp>
      <p:sp>
        <p:nvSpPr>
          <p:cNvPr id="3" name="Content Placeholder 2">
            <a:extLst>
              <a:ext uri="{FF2B5EF4-FFF2-40B4-BE49-F238E27FC236}">
                <a16:creationId xmlns:a16="http://schemas.microsoft.com/office/drawing/2014/main" id="{93530BE5-870A-50CF-949B-6770BFB54D28}"/>
              </a:ext>
            </a:extLst>
          </p:cNvPr>
          <p:cNvSpPr>
            <a:spLocks noGrp="1"/>
          </p:cNvSpPr>
          <p:nvPr>
            <p:ph sz="quarter" idx="10"/>
          </p:nvPr>
        </p:nvSpPr>
        <p:spPr>
          <a:xfrm>
            <a:off x="7054922" y="1567629"/>
            <a:ext cx="3894838" cy="4503737"/>
          </a:xfrm>
        </p:spPr>
        <p:txBody>
          <a:bodyPr/>
          <a:lstStyle/>
          <a:p>
            <a:r>
              <a:rPr lang="en-GB" dirty="0"/>
              <a:t>Clear objective and goals</a:t>
            </a:r>
          </a:p>
          <a:p>
            <a:r>
              <a:rPr lang="en-GB" dirty="0"/>
              <a:t>Well defined campaign and targets</a:t>
            </a:r>
          </a:p>
          <a:p>
            <a:r>
              <a:rPr lang="en-GB" dirty="0"/>
              <a:t>Engaging content</a:t>
            </a:r>
          </a:p>
          <a:p>
            <a:r>
              <a:rPr lang="en-GB" dirty="0"/>
              <a:t>Co-creation</a:t>
            </a:r>
          </a:p>
          <a:p>
            <a:r>
              <a:rPr lang="en-GB" dirty="0"/>
              <a:t>Active involvement of communications units</a:t>
            </a:r>
          </a:p>
          <a:p>
            <a:r>
              <a:rPr lang="en-GB" dirty="0"/>
              <a:t>An amazing team</a:t>
            </a:r>
          </a:p>
          <a:p>
            <a:r>
              <a:rPr lang="en-GB" dirty="0"/>
              <a:t>An amazing community</a:t>
            </a:r>
          </a:p>
        </p:txBody>
      </p:sp>
      <p:pic>
        <p:nvPicPr>
          <p:cNvPr id="4" name="Picture 3" descr="A group of people walking with their phones&#10;&#10;Description automatically generated">
            <a:extLst>
              <a:ext uri="{FF2B5EF4-FFF2-40B4-BE49-F238E27FC236}">
                <a16:creationId xmlns:a16="http://schemas.microsoft.com/office/drawing/2014/main" id="{DCEB6C72-4759-F397-12C3-0635563D76F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553793"/>
            <a:ext cx="6667910" cy="6304206"/>
          </a:xfrm>
          <a:prstGeom prst="rect">
            <a:avLst/>
          </a:prstGeom>
        </p:spPr>
      </p:pic>
    </p:spTree>
    <p:extLst>
      <p:ext uri="{BB962C8B-B14F-4D97-AF65-F5344CB8AC3E}">
        <p14:creationId xmlns:p14="http://schemas.microsoft.com/office/powerpoint/2010/main" val="7654666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a:xfrm>
            <a:off x="1148638" y="802136"/>
            <a:ext cx="9894723" cy="430909"/>
          </a:xfrm>
        </p:spPr>
        <p:txBody>
          <a:bodyPr/>
          <a:lstStyle/>
          <a:p>
            <a:pPr algn="ctr"/>
            <a:r>
              <a:rPr lang="en-US" dirty="0"/>
              <a:t>Cybersecurity Month 2024 – Reboot with new concept!</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p:txBody>
          <a:bodyPr/>
          <a:lstStyle/>
          <a:p>
            <a:pPr marL="0" indent="0">
              <a:buNone/>
            </a:pPr>
            <a:r>
              <a:rPr lang="en-US" b="1" dirty="0"/>
              <a:t> </a:t>
            </a:r>
            <a:endParaRPr lang="en-US" dirty="0"/>
          </a:p>
          <a:p>
            <a:pPr marL="0" indent="0" algn="ctr">
              <a:buNone/>
            </a:pPr>
            <a:endParaRPr lang="en-US" dirty="0"/>
          </a:p>
        </p:txBody>
      </p:sp>
      <p:pic>
        <p:nvPicPr>
          <p:cNvPr id="8" name="Picture 7" descr="A group of people holding phones&#10;&#10;Description automatically generated">
            <a:extLst>
              <a:ext uri="{FF2B5EF4-FFF2-40B4-BE49-F238E27FC236}">
                <a16:creationId xmlns:a16="http://schemas.microsoft.com/office/drawing/2014/main" id="{A625BC40-27A7-87DF-7B3A-24ACD6C13FA7}"/>
              </a:ext>
            </a:extLst>
          </p:cNvPr>
          <p:cNvPicPr>
            <a:picLocks noChangeAspect="1"/>
          </p:cNvPicPr>
          <p:nvPr/>
        </p:nvPicPr>
        <p:blipFill>
          <a:blip r:embed="rId3">
            <a:extLst>
              <a:ext uri="{28A0092B-C50C-407E-A947-70E740481C1C}">
                <a14:useLocalDpi xmlns:a14="http://schemas.microsoft.com/office/drawing/2010/main"/>
              </a:ext>
            </a:extLst>
          </a:blip>
          <a:srcRect b="6483"/>
          <a:stretch/>
        </p:blipFill>
        <p:spPr>
          <a:xfrm>
            <a:off x="0" y="1471391"/>
            <a:ext cx="12192000" cy="5386609"/>
          </a:xfrm>
          <a:prstGeom prst="rect">
            <a:avLst/>
          </a:prstGeom>
        </p:spPr>
      </p:pic>
    </p:spTree>
    <p:extLst>
      <p:ext uri="{BB962C8B-B14F-4D97-AF65-F5344CB8AC3E}">
        <p14:creationId xmlns:p14="http://schemas.microsoft.com/office/powerpoint/2010/main" val="25983616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dirty="0"/>
              <a:t>Cybersecurity Month 2024 – in a nutshell</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a:xfrm>
            <a:off x="998895" y="1807472"/>
            <a:ext cx="9894887" cy="4503737"/>
          </a:xfrm>
        </p:spPr>
        <p:txBody>
          <a:bodyPr/>
          <a:lstStyle/>
          <a:p>
            <a:r>
              <a:rPr lang="en-US" b="1" dirty="0">
                <a:solidFill>
                  <a:srgbClr val="EC1556"/>
                </a:solidFill>
              </a:rPr>
              <a:t>4</a:t>
            </a:r>
            <a:r>
              <a:rPr lang="en-US" dirty="0"/>
              <a:t>-part animation series following the adventures of Jake Doubt, Head of the  Security Team, Guilder University</a:t>
            </a:r>
          </a:p>
          <a:p>
            <a:pPr lvl="1"/>
            <a:r>
              <a:rPr lang="en-US" dirty="0"/>
              <a:t>Available in </a:t>
            </a:r>
            <a:r>
              <a:rPr lang="en-US" b="1" dirty="0">
                <a:solidFill>
                  <a:srgbClr val="EC1556"/>
                </a:solidFill>
              </a:rPr>
              <a:t>8</a:t>
            </a:r>
            <a:r>
              <a:rPr lang="en-US" dirty="0">
                <a:solidFill>
                  <a:srgbClr val="EC1556"/>
                </a:solidFill>
              </a:rPr>
              <a:t> </a:t>
            </a:r>
            <a:r>
              <a:rPr lang="en-US" b="1" dirty="0">
                <a:solidFill>
                  <a:srgbClr val="EC1556"/>
                </a:solidFill>
              </a:rPr>
              <a:t>languages: </a:t>
            </a:r>
            <a:r>
              <a:rPr lang="en-US" dirty="0"/>
              <a:t>English, Croatian, Dutch, French, German, Italian, Portuguese, Spanish</a:t>
            </a:r>
          </a:p>
          <a:p>
            <a:r>
              <a:rPr lang="en-US" b="1" dirty="0">
                <a:solidFill>
                  <a:srgbClr val="EC1556"/>
                </a:solidFill>
              </a:rPr>
              <a:t>12</a:t>
            </a:r>
            <a:r>
              <a:rPr lang="en-US" dirty="0"/>
              <a:t> videos from community experts</a:t>
            </a:r>
          </a:p>
          <a:p>
            <a:r>
              <a:rPr lang="en-US" b="1" dirty="0">
                <a:solidFill>
                  <a:srgbClr val="EC1556"/>
                </a:solidFill>
              </a:rPr>
              <a:t>8</a:t>
            </a:r>
            <a:r>
              <a:rPr lang="en-US" dirty="0"/>
              <a:t> interviews with NRENs and connected institutions</a:t>
            </a:r>
          </a:p>
          <a:p>
            <a:r>
              <a:rPr lang="en-US" b="1" dirty="0">
                <a:solidFill>
                  <a:srgbClr val="EC1556"/>
                </a:solidFill>
              </a:rPr>
              <a:t>6 </a:t>
            </a:r>
            <a:r>
              <a:rPr lang="en-US" dirty="0"/>
              <a:t>Planned articles and blogs</a:t>
            </a:r>
          </a:p>
          <a:p>
            <a:r>
              <a:rPr lang="en-US" b="1" dirty="0">
                <a:solidFill>
                  <a:srgbClr val="EC1556"/>
                </a:solidFill>
              </a:rPr>
              <a:t>4</a:t>
            </a:r>
            <a:r>
              <a:rPr lang="en-US" dirty="0">
                <a:solidFill>
                  <a:srgbClr val="EC1556"/>
                </a:solidFill>
              </a:rPr>
              <a:t> </a:t>
            </a:r>
            <a:r>
              <a:rPr lang="en-US" dirty="0"/>
              <a:t>webinars every </a:t>
            </a:r>
            <a:r>
              <a:rPr lang="en-US" b="1" dirty="0">
                <a:solidFill>
                  <a:srgbClr val="EC1556"/>
                </a:solidFill>
              </a:rPr>
              <a:t>Thursday</a:t>
            </a:r>
            <a:r>
              <a:rPr lang="en-US" dirty="0"/>
              <a:t> in October </a:t>
            </a:r>
            <a:r>
              <a:rPr lang="en-US" b="1" dirty="0">
                <a:solidFill>
                  <a:srgbClr val="EC1556"/>
                </a:solidFill>
              </a:rPr>
              <a:t>15:00 - 16:00 CEST</a:t>
            </a:r>
          </a:p>
          <a:p>
            <a:r>
              <a:rPr lang="en-US" b="1" dirty="0">
                <a:solidFill>
                  <a:srgbClr val="EC1556"/>
                </a:solidFill>
              </a:rPr>
              <a:t>2</a:t>
            </a:r>
            <a:r>
              <a:rPr lang="en-US" dirty="0">
                <a:solidFill>
                  <a:srgbClr val="EC1556"/>
                </a:solidFill>
              </a:rPr>
              <a:t> </a:t>
            </a:r>
            <a:r>
              <a:rPr lang="en-US" dirty="0"/>
              <a:t>Technical Security Master Classes with Arista and Nokia</a:t>
            </a:r>
          </a:p>
          <a:p>
            <a:pPr marL="0" indent="0">
              <a:buNone/>
            </a:pPr>
            <a:endParaRPr lang="en-US" dirty="0"/>
          </a:p>
          <a:p>
            <a:pPr marL="0" indent="0">
              <a:buNone/>
            </a:pPr>
            <a:endParaRPr lang="en-US" dirty="0"/>
          </a:p>
          <a:p>
            <a:pPr marL="0" indent="0" algn="ctr">
              <a:buNone/>
            </a:pPr>
            <a:endParaRPr lang="en-US" dirty="0"/>
          </a:p>
        </p:txBody>
      </p:sp>
    </p:spTree>
    <p:extLst>
      <p:ext uri="{BB962C8B-B14F-4D97-AF65-F5344CB8AC3E}">
        <p14:creationId xmlns:p14="http://schemas.microsoft.com/office/powerpoint/2010/main" val="2551788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a:xfrm>
            <a:off x="562200" y="732846"/>
            <a:ext cx="11067599" cy="430909"/>
          </a:xfrm>
        </p:spPr>
        <p:txBody>
          <a:bodyPr>
            <a:normAutofit fontScale="90000"/>
          </a:bodyPr>
          <a:lstStyle/>
          <a:p>
            <a:r>
              <a:rPr lang="en-NL" dirty="0"/>
              <a:t>2024 campaign: Weekly themes</a:t>
            </a:r>
          </a:p>
        </p:txBody>
      </p:sp>
      <p:sp>
        <p:nvSpPr>
          <p:cNvPr id="9" name="Rounded Rectangle 8">
            <a:extLst>
              <a:ext uri="{FF2B5EF4-FFF2-40B4-BE49-F238E27FC236}">
                <a16:creationId xmlns:a16="http://schemas.microsoft.com/office/drawing/2014/main" id="{0791C6E1-F337-7DC0-FA58-3B2FCFFC2969}"/>
              </a:ext>
            </a:extLst>
          </p:cNvPr>
          <p:cNvSpPr/>
          <p:nvPr/>
        </p:nvSpPr>
        <p:spPr>
          <a:xfrm>
            <a:off x="1057431" y="1475700"/>
            <a:ext cx="4555490" cy="2404199"/>
          </a:xfrm>
          <a:prstGeom prst="roundRect">
            <a:avLst/>
          </a:prstGeom>
          <a:solidFill>
            <a:srgbClr val="304C80"/>
          </a:solidFill>
          <a:ln w="19050">
            <a:noFill/>
          </a:ln>
          <a:effectLst>
            <a:outerShdw blurRad="63500" sx="101000" sy="101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 name="Rounded Rectangle 9">
            <a:extLst>
              <a:ext uri="{FF2B5EF4-FFF2-40B4-BE49-F238E27FC236}">
                <a16:creationId xmlns:a16="http://schemas.microsoft.com/office/drawing/2014/main" id="{BF853534-36AF-6F71-5B93-956B22C4D24F}"/>
              </a:ext>
            </a:extLst>
          </p:cNvPr>
          <p:cNvSpPr/>
          <p:nvPr/>
        </p:nvSpPr>
        <p:spPr>
          <a:xfrm>
            <a:off x="6680170" y="1475700"/>
            <a:ext cx="4555490" cy="2404199"/>
          </a:xfrm>
          <a:prstGeom prst="roundRect">
            <a:avLst/>
          </a:prstGeom>
          <a:solidFill>
            <a:srgbClr val="304C80"/>
          </a:solidFill>
          <a:ln w="19050">
            <a:noFill/>
          </a:ln>
          <a:effectLst>
            <a:outerShdw blurRad="63500" sx="101000" sy="101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1" name="Rounded Rectangle 10">
            <a:extLst>
              <a:ext uri="{FF2B5EF4-FFF2-40B4-BE49-F238E27FC236}">
                <a16:creationId xmlns:a16="http://schemas.microsoft.com/office/drawing/2014/main" id="{8FE25420-BB17-0FD9-4A93-6F58AA4E0111}"/>
              </a:ext>
            </a:extLst>
          </p:cNvPr>
          <p:cNvSpPr/>
          <p:nvPr/>
        </p:nvSpPr>
        <p:spPr>
          <a:xfrm>
            <a:off x="6680170" y="4032900"/>
            <a:ext cx="4555490" cy="2404199"/>
          </a:xfrm>
          <a:prstGeom prst="roundRect">
            <a:avLst/>
          </a:prstGeom>
          <a:solidFill>
            <a:srgbClr val="304C80"/>
          </a:solidFill>
          <a:ln w="19050">
            <a:noFill/>
          </a:ln>
          <a:effectLst>
            <a:outerShdw blurRad="63500" sx="101000" sy="101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2" name="Rounded Rectangle 11">
            <a:extLst>
              <a:ext uri="{FF2B5EF4-FFF2-40B4-BE49-F238E27FC236}">
                <a16:creationId xmlns:a16="http://schemas.microsoft.com/office/drawing/2014/main" id="{8DCBBC7C-1194-5E22-A2EB-4A612881C352}"/>
              </a:ext>
            </a:extLst>
          </p:cNvPr>
          <p:cNvSpPr/>
          <p:nvPr/>
        </p:nvSpPr>
        <p:spPr>
          <a:xfrm>
            <a:off x="1057431" y="4032900"/>
            <a:ext cx="4555490" cy="2404199"/>
          </a:xfrm>
          <a:prstGeom prst="roundRect">
            <a:avLst/>
          </a:prstGeom>
          <a:solidFill>
            <a:srgbClr val="304C80"/>
          </a:solidFill>
          <a:ln w="19050">
            <a:noFill/>
          </a:ln>
          <a:effectLst>
            <a:outerShdw blurRad="63500" sx="101000" sy="101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3" name="Content Placeholder 2">
            <a:extLst>
              <a:ext uri="{FF2B5EF4-FFF2-40B4-BE49-F238E27FC236}">
                <a16:creationId xmlns:a16="http://schemas.microsoft.com/office/drawing/2014/main" id="{CD22DD14-0094-DF6A-7D9E-5E4B0BF6C47E}"/>
              </a:ext>
            </a:extLst>
          </p:cNvPr>
          <p:cNvSpPr>
            <a:spLocks noGrp="1"/>
          </p:cNvSpPr>
          <p:nvPr>
            <p:ph sz="quarter" idx="10"/>
          </p:nvPr>
        </p:nvSpPr>
        <p:spPr>
          <a:xfrm>
            <a:off x="1266198" y="1652734"/>
            <a:ext cx="3603810" cy="2112916"/>
          </a:xfrm>
        </p:spPr>
        <p:txBody>
          <a:bodyPr/>
          <a:lstStyle/>
          <a:p>
            <a:pPr marL="0" indent="0">
              <a:buNone/>
            </a:pPr>
            <a:r>
              <a:rPr lang="en-GB" sz="2800" b="1" dirty="0">
                <a:solidFill>
                  <a:schemeClr val="bg1"/>
                </a:solidFill>
              </a:rPr>
              <a:t>Week 1</a:t>
            </a:r>
          </a:p>
          <a:p>
            <a:pPr lvl="1"/>
            <a:r>
              <a:rPr lang="en-GB" sz="1800" dirty="0">
                <a:solidFill>
                  <a:schemeClr val="bg1"/>
                </a:solidFill>
              </a:rPr>
              <a:t>Introducing main theme of Social Engineering</a:t>
            </a:r>
          </a:p>
          <a:p>
            <a:pPr lvl="1"/>
            <a:r>
              <a:rPr lang="en-GB" sz="1800" dirty="0">
                <a:solidFill>
                  <a:schemeClr val="bg1"/>
                </a:solidFill>
              </a:rPr>
              <a:t>Everyone can be a target</a:t>
            </a:r>
          </a:p>
          <a:p>
            <a:pPr lvl="1"/>
            <a:r>
              <a:rPr lang="en-GB" sz="1800" dirty="0">
                <a:solidFill>
                  <a:schemeClr val="bg1"/>
                </a:solidFill>
              </a:rPr>
              <a:t>CEO Fraud</a:t>
            </a:r>
          </a:p>
          <a:p>
            <a:pPr lvl="1"/>
            <a:r>
              <a:rPr lang="en-GB" sz="1800" dirty="0">
                <a:solidFill>
                  <a:schemeClr val="bg1"/>
                </a:solidFill>
              </a:rPr>
              <a:t>New threats linked to AI</a:t>
            </a:r>
          </a:p>
          <a:p>
            <a:pPr lvl="1"/>
            <a:endParaRPr lang="en-GB" sz="1800" dirty="0">
              <a:solidFill>
                <a:schemeClr val="bg1"/>
              </a:solidFill>
            </a:endParaRPr>
          </a:p>
          <a:p>
            <a:pPr marL="457200" indent="-457200">
              <a:buFont typeface="+mj-lt"/>
              <a:buAutoNum type="arabicPeriod"/>
            </a:pPr>
            <a:endParaRPr lang="en-NL" dirty="0">
              <a:solidFill>
                <a:schemeClr val="bg1"/>
              </a:solidFill>
            </a:endParaRPr>
          </a:p>
          <a:p>
            <a:endParaRPr lang="en-NL" dirty="0">
              <a:solidFill>
                <a:schemeClr val="bg1"/>
              </a:solidFill>
            </a:endParaRPr>
          </a:p>
        </p:txBody>
      </p:sp>
      <p:sp>
        <p:nvSpPr>
          <p:cNvPr id="5" name="Content Placeholder 2">
            <a:extLst>
              <a:ext uri="{FF2B5EF4-FFF2-40B4-BE49-F238E27FC236}">
                <a16:creationId xmlns:a16="http://schemas.microsoft.com/office/drawing/2014/main" id="{6ED77AF5-C9AA-E8E5-D559-FF129AE59C1B}"/>
              </a:ext>
            </a:extLst>
          </p:cNvPr>
          <p:cNvSpPr txBox="1">
            <a:spLocks/>
          </p:cNvSpPr>
          <p:nvPr/>
        </p:nvSpPr>
        <p:spPr>
          <a:xfrm>
            <a:off x="6860175" y="1652734"/>
            <a:ext cx="3603810" cy="21129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800" b="1" dirty="0">
                <a:solidFill>
                  <a:schemeClr val="bg1"/>
                </a:solidFill>
              </a:rPr>
              <a:t>Week 2</a:t>
            </a:r>
          </a:p>
          <a:p>
            <a:pPr lvl="1"/>
            <a:r>
              <a:rPr lang="en-GB" sz="1800" dirty="0">
                <a:solidFill>
                  <a:schemeClr val="bg1"/>
                </a:solidFill>
              </a:rPr>
              <a:t>Romance scams</a:t>
            </a:r>
          </a:p>
          <a:p>
            <a:pPr lvl="1"/>
            <a:r>
              <a:rPr lang="en-GB" sz="1800" dirty="0">
                <a:solidFill>
                  <a:schemeClr val="bg1"/>
                </a:solidFill>
              </a:rPr>
              <a:t>Pretexting</a:t>
            </a:r>
          </a:p>
          <a:p>
            <a:pPr lvl="1"/>
            <a:r>
              <a:rPr lang="en-GB" sz="1800" dirty="0">
                <a:solidFill>
                  <a:schemeClr val="bg1"/>
                </a:solidFill>
              </a:rPr>
              <a:t>Social media fraud</a:t>
            </a:r>
          </a:p>
          <a:p>
            <a:pPr lvl="1"/>
            <a:endParaRPr lang="en-NL" sz="1800" dirty="0">
              <a:solidFill>
                <a:schemeClr val="bg1"/>
              </a:solidFill>
            </a:endParaRPr>
          </a:p>
          <a:p>
            <a:endParaRPr lang="en-NL" dirty="0">
              <a:solidFill>
                <a:schemeClr val="bg1"/>
              </a:solidFill>
            </a:endParaRPr>
          </a:p>
        </p:txBody>
      </p:sp>
      <p:sp>
        <p:nvSpPr>
          <p:cNvPr id="6" name="Content Placeholder 2">
            <a:extLst>
              <a:ext uri="{FF2B5EF4-FFF2-40B4-BE49-F238E27FC236}">
                <a16:creationId xmlns:a16="http://schemas.microsoft.com/office/drawing/2014/main" id="{451A4A1B-0D39-E0D3-9D86-A50266AC8783}"/>
              </a:ext>
            </a:extLst>
          </p:cNvPr>
          <p:cNvSpPr txBox="1">
            <a:spLocks/>
          </p:cNvSpPr>
          <p:nvPr/>
        </p:nvSpPr>
        <p:spPr>
          <a:xfrm>
            <a:off x="1266198" y="4153271"/>
            <a:ext cx="4526728" cy="23908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800" b="1" dirty="0">
                <a:solidFill>
                  <a:schemeClr val="bg1"/>
                </a:solidFill>
              </a:rPr>
              <a:t>Week 3</a:t>
            </a:r>
          </a:p>
          <a:p>
            <a:pPr lvl="1"/>
            <a:r>
              <a:rPr lang="en-GB" sz="1800" dirty="0">
                <a:solidFill>
                  <a:schemeClr val="bg1"/>
                </a:solidFill>
              </a:rPr>
              <a:t>Phishing</a:t>
            </a:r>
          </a:p>
          <a:p>
            <a:pPr lvl="1"/>
            <a:r>
              <a:rPr lang="en-GB" sz="1800" dirty="0">
                <a:solidFill>
                  <a:schemeClr val="bg1"/>
                </a:solidFill>
              </a:rPr>
              <a:t>Malware</a:t>
            </a:r>
          </a:p>
          <a:p>
            <a:pPr lvl="1"/>
            <a:r>
              <a:rPr lang="en-GB" sz="1800" dirty="0">
                <a:solidFill>
                  <a:schemeClr val="bg1"/>
                </a:solidFill>
              </a:rPr>
              <a:t>Cyber-espionage</a:t>
            </a:r>
          </a:p>
          <a:p>
            <a:pPr lvl="1"/>
            <a:endParaRPr lang="en-GB" sz="1800" dirty="0">
              <a:solidFill>
                <a:schemeClr val="bg1"/>
              </a:solidFill>
            </a:endParaRPr>
          </a:p>
          <a:p>
            <a:pPr marL="457200" indent="-457200">
              <a:buFont typeface="+mj-lt"/>
              <a:buAutoNum type="arabicPeriod"/>
            </a:pPr>
            <a:endParaRPr lang="en-NL" dirty="0">
              <a:solidFill>
                <a:schemeClr val="bg1"/>
              </a:solidFill>
            </a:endParaRPr>
          </a:p>
          <a:p>
            <a:endParaRPr lang="en-NL" dirty="0">
              <a:solidFill>
                <a:schemeClr val="bg1"/>
              </a:solidFill>
            </a:endParaRPr>
          </a:p>
        </p:txBody>
      </p:sp>
      <p:sp>
        <p:nvSpPr>
          <p:cNvPr id="7" name="Content Placeholder 2">
            <a:extLst>
              <a:ext uri="{FF2B5EF4-FFF2-40B4-BE49-F238E27FC236}">
                <a16:creationId xmlns:a16="http://schemas.microsoft.com/office/drawing/2014/main" id="{7CD8EC28-4E01-0808-B702-9D9294DD0301}"/>
              </a:ext>
            </a:extLst>
          </p:cNvPr>
          <p:cNvSpPr txBox="1">
            <a:spLocks/>
          </p:cNvSpPr>
          <p:nvPr/>
        </p:nvSpPr>
        <p:spPr>
          <a:xfrm>
            <a:off x="6860174" y="4217105"/>
            <a:ext cx="3236257" cy="23908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800" b="1" dirty="0">
                <a:solidFill>
                  <a:schemeClr val="bg1"/>
                </a:solidFill>
              </a:rPr>
              <a:t>Week 4</a:t>
            </a:r>
          </a:p>
          <a:p>
            <a:pPr lvl="1"/>
            <a:r>
              <a:rPr lang="en-GB" sz="1800" dirty="0">
                <a:solidFill>
                  <a:schemeClr val="bg1"/>
                </a:solidFill>
              </a:rPr>
              <a:t>Tailgating</a:t>
            </a:r>
          </a:p>
          <a:p>
            <a:pPr lvl="1"/>
            <a:r>
              <a:rPr lang="en-GB" sz="1800" dirty="0">
                <a:solidFill>
                  <a:schemeClr val="bg1"/>
                </a:solidFill>
              </a:rPr>
              <a:t>Information and knowledge sharing with the community</a:t>
            </a:r>
          </a:p>
          <a:p>
            <a:pPr lvl="1"/>
            <a:r>
              <a:rPr lang="en-GB" sz="1800" dirty="0">
                <a:solidFill>
                  <a:schemeClr val="bg1"/>
                </a:solidFill>
              </a:rPr>
              <a:t>Cyber crisis management</a:t>
            </a:r>
          </a:p>
          <a:p>
            <a:pPr marL="457200" indent="-457200">
              <a:buFont typeface="+mj-lt"/>
              <a:buAutoNum type="arabicPeriod"/>
            </a:pPr>
            <a:endParaRPr lang="en-NL" dirty="0">
              <a:solidFill>
                <a:schemeClr val="bg1"/>
              </a:solidFill>
            </a:endParaRPr>
          </a:p>
          <a:p>
            <a:endParaRPr lang="en-NL" dirty="0">
              <a:solidFill>
                <a:schemeClr val="bg1"/>
              </a:solidFill>
            </a:endParaRPr>
          </a:p>
        </p:txBody>
      </p:sp>
    </p:spTree>
    <p:extLst>
      <p:ext uri="{BB962C8B-B14F-4D97-AF65-F5344CB8AC3E}">
        <p14:creationId xmlns:p14="http://schemas.microsoft.com/office/powerpoint/2010/main" val="10289305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dirty="0"/>
              <a:t>Cybersecurity Month 2024 – video animation series</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a:xfrm>
            <a:off x="998895" y="1492005"/>
            <a:ext cx="10102694" cy="807197"/>
          </a:xfrm>
        </p:spPr>
        <p:txBody>
          <a:bodyPr>
            <a:normAutofit/>
          </a:bodyPr>
          <a:lstStyle/>
          <a:p>
            <a:pPr marL="0" indent="0">
              <a:buNone/>
            </a:pPr>
            <a:r>
              <a:rPr lang="en-US" sz="2000" dirty="0"/>
              <a:t>Following the adventures of Jake Doubt, Head of the Security Team at Guilder University</a:t>
            </a:r>
          </a:p>
        </p:txBody>
      </p:sp>
      <p:pic>
        <p:nvPicPr>
          <p:cNvPr id="3" name="Picture 2" descr="A cork board with pictures of people&#10;&#10;Description automatically generated">
            <a:extLst>
              <a:ext uri="{FF2B5EF4-FFF2-40B4-BE49-F238E27FC236}">
                <a16:creationId xmlns:a16="http://schemas.microsoft.com/office/drawing/2014/main" id="{92FA6EDD-4092-147A-639E-6AFFF4BEA6A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013542" y="4389779"/>
            <a:ext cx="3662117" cy="2059941"/>
          </a:xfrm>
          <a:prstGeom prst="rect">
            <a:avLst/>
          </a:prstGeom>
          <a:effectLst>
            <a:outerShdw blurRad="63500" sx="102000" sy="102000" algn="ctr" rotWithShape="0">
              <a:prstClr val="black">
                <a:alpha val="40000"/>
              </a:prstClr>
            </a:outerShdw>
          </a:effectLst>
        </p:spPr>
      </p:pic>
      <p:pic>
        <p:nvPicPr>
          <p:cNvPr id="7" name="Picture 6" descr="A cork board with pictures of men&#10;&#10;Description automatically generated">
            <a:extLst>
              <a:ext uri="{FF2B5EF4-FFF2-40B4-BE49-F238E27FC236}">
                <a16:creationId xmlns:a16="http://schemas.microsoft.com/office/drawing/2014/main" id="{4491D08B-A495-0447-B0DE-27CBD9FE1CE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514050" y="4431992"/>
            <a:ext cx="3662117" cy="2059941"/>
          </a:xfrm>
          <a:prstGeom prst="rect">
            <a:avLst/>
          </a:prstGeom>
          <a:effectLst>
            <a:outerShdw blurRad="63500" sx="102000" sy="102000" algn="ctr" rotWithShape="0">
              <a:prstClr val="black">
                <a:alpha val="40000"/>
              </a:prstClr>
            </a:outerShdw>
          </a:effectLst>
        </p:spPr>
      </p:pic>
      <p:pic>
        <p:nvPicPr>
          <p:cNvPr id="11" name="Picture 10" descr="A cellphone with text on it&#10;&#10;Description automatically generated">
            <a:extLst>
              <a:ext uri="{FF2B5EF4-FFF2-40B4-BE49-F238E27FC236}">
                <a16:creationId xmlns:a16="http://schemas.microsoft.com/office/drawing/2014/main" id="{4DF438F9-7E90-370A-B8FC-AD0A9873187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013542" y="2155885"/>
            <a:ext cx="3662117" cy="2059941"/>
          </a:xfrm>
          <a:prstGeom prst="rect">
            <a:avLst/>
          </a:prstGeom>
          <a:effectLst>
            <a:outerShdw blurRad="63500" sx="102000" sy="102000" algn="ctr" rotWithShape="0">
              <a:prstClr val="black">
                <a:alpha val="40000"/>
              </a:prstClr>
            </a:outerShdw>
          </a:effectLst>
        </p:spPr>
      </p:pic>
      <p:pic>
        <p:nvPicPr>
          <p:cNvPr id="13" name="Picture 12" descr="A group of people on a cork board&#10;&#10;Description automatically generated">
            <a:extLst>
              <a:ext uri="{FF2B5EF4-FFF2-40B4-BE49-F238E27FC236}">
                <a16:creationId xmlns:a16="http://schemas.microsoft.com/office/drawing/2014/main" id="{6ACE0A76-6986-1FF8-0343-68DE3C09BAF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514050" y="2155885"/>
            <a:ext cx="3662117" cy="2059941"/>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347215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a:xfrm>
            <a:off x="6936056" y="995797"/>
            <a:ext cx="5097105" cy="430909"/>
          </a:xfrm>
        </p:spPr>
        <p:txBody>
          <a:bodyPr>
            <a:normAutofit fontScale="90000"/>
          </a:bodyPr>
          <a:lstStyle/>
          <a:p>
            <a:r>
              <a:rPr lang="en-NL" dirty="0"/>
              <a:t>Our approach - How we plan and manage our campaigns in a nutshell</a:t>
            </a:r>
          </a:p>
        </p:txBody>
      </p:sp>
      <p:sp>
        <p:nvSpPr>
          <p:cNvPr id="10" name="Rectangle 1">
            <a:extLst>
              <a:ext uri="{FF2B5EF4-FFF2-40B4-BE49-F238E27FC236}">
                <a16:creationId xmlns:a16="http://schemas.microsoft.com/office/drawing/2014/main" id="{4F527B17-353D-00C3-FEE7-9BE807A92CAF}"/>
              </a:ext>
            </a:extLst>
          </p:cNvPr>
          <p:cNvSpPr>
            <a:spLocks noChangeArrowheads="1"/>
          </p:cNvSpPr>
          <p:nvPr/>
        </p:nvSpPr>
        <p:spPr bwMode="auto">
          <a:xfrm>
            <a:off x="3325813" y="152241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NL" altLang="en-NL" sz="1800" b="0" i="0" u="none" strike="noStrike" cap="none" normalizeH="0" baseline="0">
                <a:ln>
                  <a:noFill/>
                </a:ln>
                <a:solidFill>
                  <a:schemeClr val="tx1"/>
                </a:solidFill>
                <a:effectLst/>
                <a:latin typeface="Arial" panose="020B0604020202020204" pitchFamily="34" charset="0"/>
              </a:rPr>
            </a:br>
            <a:endParaRPr kumimoji="0" lang="en-NL" altLang="en-NL" sz="1800" b="0" i="0" u="none" strike="noStrike" cap="none" normalizeH="0" baseline="0">
              <a:ln>
                <a:noFill/>
              </a:ln>
              <a:solidFill>
                <a:schemeClr val="tx1"/>
              </a:solidFill>
              <a:effectLst/>
              <a:latin typeface="Arial" panose="020B0604020202020204" pitchFamily="34" charset="0"/>
            </a:endParaRPr>
          </a:p>
        </p:txBody>
      </p:sp>
      <p:sp>
        <p:nvSpPr>
          <p:cNvPr id="5" name="Content Placeholder 4">
            <a:extLst>
              <a:ext uri="{FF2B5EF4-FFF2-40B4-BE49-F238E27FC236}">
                <a16:creationId xmlns:a16="http://schemas.microsoft.com/office/drawing/2014/main" id="{E6371654-1A28-1491-ECF6-BA26057F7174}"/>
              </a:ext>
            </a:extLst>
          </p:cNvPr>
          <p:cNvSpPr>
            <a:spLocks noGrp="1"/>
          </p:cNvSpPr>
          <p:nvPr>
            <p:ph sz="quarter" idx="10"/>
          </p:nvPr>
        </p:nvSpPr>
        <p:spPr>
          <a:xfrm>
            <a:off x="6936057" y="1876649"/>
            <a:ext cx="4680687" cy="4503737"/>
          </a:xfrm>
        </p:spPr>
        <p:txBody>
          <a:bodyPr>
            <a:normAutofit/>
          </a:bodyPr>
          <a:lstStyle/>
          <a:p>
            <a:r>
              <a:rPr lang="en-NL" sz="2000" dirty="0"/>
              <a:t>In the context of </a:t>
            </a:r>
            <a:r>
              <a:rPr lang="en-NL" sz="2000" dirty="0">
                <a:solidFill>
                  <a:srgbClr val="EC1556"/>
                </a:solidFill>
              </a:rPr>
              <a:t>GÉANT projects </a:t>
            </a:r>
            <a:r>
              <a:rPr lang="en-NL" sz="2000" dirty="0"/>
              <a:t>(first GN4-3, now GN5-1)</a:t>
            </a:r>
          </a:p>
          <a:p>
            <a:r>
              <a:rPr lang="en-NL" sz="2000" dirty="0"/>
              <a:t>Focus on the</a:t>
            </a:r>
            <a:r>
              <a:rPr lang="en-GB" sz="2000" dirty="0"/>
              <a:t> </a:t>
            </a:r>
            <a:r>
              <a:rPr lang="en-GB" sz="2000" dirty="0">
                <a:solidFill>
                  <a:srgbClr val="EC1556"/>
                </a:solidFill>
              </a:rPr>
              <a:t>Research &amp; Education community</a:t>
            </a:r>
            <a:endParaRPr lang="en-NL" sz="2000" dirty="0">
              <a:solidFill>
                <a:srgbClr val="EC1556"/>
              </a:solidFill>
            </a:endParaRPr>
          </a:p>
          <a:p>
            <a:r>
              <a:rPr lang="en-NL" sz="2000" dirty="0"/>
              <a:t>Not only GÉANT: Our cybersecurity campaigns are a </a:t>
            </a:r>
            <a:r>
              <a:rPr lang="en-NL" sz="2000" dirty="0">
                <a:solidFill>
                  <a:srgbClr val="EC1556"/>
                </a:solidFill>
              </a:rPr>
              <a:t>community effort</a:t>
            </a:r>
            <a:endParaRPr lang="nl-BE" sz="2000" dirty="0">
              <a:solidFill>
                <a:srgbClr val="EC1556"/>
              </a:solidFill>
            </a:endParaRPr>
          </a:p>
          <a:p>
            <a:r>
              <a:rPr lang="nl-BE" sz="2000" dirty="0"/>
              <a:t>Active involvement of the </a:t>
            </a:r>
            <a:r>
              <a:rPr lang="nl-BE" sz="2000" dirty="0">
                <a:solidFill>
                  <a:srgbClr val="EC1556"/>
                </a:solidFill>
              </a:rPr>
              <a:t>communication units </a:t>
            </a:r>
          </a:p>
          <a:p>
            <a:r>
              <a:rPr lang="nl-BE" sz="2000" dirty="0"/>
              <a:t>Surveying </a:t>
            </a:r>
            <a:r>
              <a:rPr lang="nl-BE" sz="2000" dirty="0">
                <a:solidFill>
                  <a:srgbClr val="EC1556"/>
                </a:solidFill>
              </a:rPr>
              <a:t>community needs </a:t>
            </a:r>
            <a:r>
              <a:rPr lang="en-US" sz="2000" dirty="0">
                <a:solidFill>
                  <a:srgbClr val="EC1556"/>
                </a:solidFill>
              </a:rPr>
              <a:t>and</a:t>
            </a:r>
            <a:r>
              <a:rPr lang="en-NL" sz="2000" dirty="0">
                <a:solidFill>
                  <a:srgbClr val="EC1556"/>
                </a:solidFill>
              </a:rPr>
              <a:t> requirements</a:t>
            </a:r>
          </a:p>
          <a:p>
            <a:r>
              <a:rPr lang="nl-BE" sz="2000" dirty="0"/>
              <a:t>Establishing</a:t>
            </a:r>
            <a:r>
              <a:rPr lang="nl-BE" sz="2000" dirty="0">
                <a:solidFill>
                  <a:schemeClr val="bg1"/>
                </a:solidFill>
              </a:rPr>
              <a:t> </a:t>
            </a:r>
            <a:r>
              <a:rPr lang="nl-BE" sz="2000" dirty="0">
                <a:solidFill>
                  <a:srgbClr val="EC1556"/>
                </a:solidFill>
              </a:rPr>
              <a:t>KPIs</a:t>
            </a:r>
            <a:r>
              <a:rPr lang="nl-BE" sz="2000" dirty="0">
                <a:solidFill>
                  <a:srgbClr val="FFC000"/>
                </a:solidFill>
              </a:rPr>
              <a:t> </a:t>
            </a:r>
            <a:r>
              <a:rPr lang="nl-BE" sz="2000" dirty="0"/>
              <a:t>and continuously evaluating the campaign based on them</a:t>
            </a:r>
          </a:p>
          <a:p>
            <a:pPr lvl="1"/>
            <a:endParaRPr lang="nl-BE" sz="2000" dirty="0">
              <a:solidFill>
                <a:schemeClr val="bg1"/>
              </a:solidFill>
            </a:endParaRPr>
          </a:p>
          <a:p>
            <a:pPr marL="0" indent="0">
              <a:buNone/>
            </a:pPr>
            <a:endParaRPr lang="nl-BE" sz="2000" dirty="0">
              <a:solidFill>
                <a:schemeClr val="bg1"/>
              </a:solidFill>
            </a:endParaRPr>
          </a:p>
        </p:txBody>
      </p:sp>
      <p:pic>
        <p:nvPicPr>
          <p:cNvPr id="8" name="Picture 7" descr="A group of people walking with their phones&#10;&#10;Description automatically generated">
            <a:extLst>
              <a:ext uri="{FF2B5EF4-FFF2-40B4-BE49-F238E27FC236}">
                <a16:creationId xmlns:a16="http://schemas.microsoft.com/office/drawing/2014/main" id="{621CE76B-2DFA-F94E-9729-54D549FF8BD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553793"/>
            <a:ext cx="6667910" cy="6304206"/>
          </a:xfrm>
          <a:prstGeom prst="rect">
            <a:avLst/>
          </a:prstGeom>
        </p:spPr>
      </p:pic>
    </p:spTree>
    <p:extLst>
      <p:ext uri="{BB962C8B-B14F-4D97-AF65-F5344CB8AC3E}">
        <p14:creationId xmlns:p14="http://schemas.microsoft.com/office/powerpoint/2010/main" val="18288492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erson speaking into a microphone&#10;&#10;Description automatically generated">
            <a:extLst>
              <a:ext uri="{FF2B5EF4-FFF2-40B4-BE49-F238E27FC236}">
                <a16:creationId xmlns:a16="http://schemas.microsoft.com/office/drawing/2014/main" id="{8453D6D5-30F9-CA68-2466-57E86C1339B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856287" y="4195752"/>
            <a:ext cx="3885126" cy="2188640"/>
          </a:xfrm>
          <a:prstGeom prst="rect">
            <a:avLst/>
          </a:prstGeom>
          <a:effectLst>
            <a:outerShdw blurRad="63500" sx="102000" sy="102000" algn="ctr" rotWithShape="0">
              <a:prstClr val="black">
                <a:alpha val="40000"/>
              </a:prstClr>
            </a:outerShdw>
          </a:effectLst>
        </p:spPr>
      </p:pic>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dirty="0"/>
              <a:t>Cybersecurity Month 2024</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p:txBody>
          <a:bodyPr/>
          <a:lstStyle/>
          <a:p>
            <a:pPr marL="0" indent="0">
              <a:buNone/>
            </a:pPr>
            <a:r>
              <a:rPr lang="en-US" dirty="0">
                <a:solidFill>
                  <a:srgbClr val="EC1556"/>
                </a:solidFill>
              </a:rPr>
              <a:t> </a:t>
            </a:r>
            <a:r>
              <a:rPr lang="en-US" b="1" dirty="0">
                <a:solidFill>
                  <a:srgbClr val="EC1556"/>
                </a:solidFill>
              </a:rPr>
              <a:t>12</a:t>
            </a:r>
            <a:r>
              <a:rPr lang="en-US" dirty="0">
                <a:solidFill>
                  <a:srgbClr val="EC1556"/>
                </a:solidFill>
              </a:rPr>
              <a:t> </a:t>
            </a:r>
            <a:r>
              <a:rPr lang="en-US" dirty="0"/>
              <a:t>videos from community experts</a:t>
            </a:r>
          </a:p>
          <a:p>
            <a:pPr marL="0" indent="0">
              <a:buNone/>
            </a:pPr>
            <a:endParaRPr lang="en-US" dirty="0"/>
          </a:p>
          <a:p>
            <a:pPr marL="0" indent="0">
              <a:buNone/>
            </a:pPr>
            <a:r>
              <a:rPr lang="en-US" dirty="0"/>
              <a:t> </a:t>
            </a:r>
          </a:p>
        </p:txBody>
      </p:sp>
      <p:pic>
        <p:nvPicPr>
          <p:cNvPr id="11" name="Picture 10">
            <a:extLst>
              <a:ext uri="{FF2B5EF4-FFF2-40B4-BE49-F238E27FC236}">
                <a16:creationId xmlns:a16="http://schemas.microsoft.com/office/drawing/2014/main" id="{A33530FF-F598-60F9-E7D3-3A997B56F0C9}"/>
              </a:ext>
            </a:extLst>
          </p:cNvPr>
          <p:cNvPicPr>
            <a:picLocks noChangeAspect="1"/>
          </p:cNvPicPr>
          <p:nvPr/>
        </p:nvPicPr>
        <p:blipFill>
          <a:blip r:embed="rId4"/>
          <a:stretch>
            <a:fillRect/>
          </a:stretch>
        </p:blipFill>
        <p:spPr>
          <a:xfrm>
            <a:off x="692125" y="2249148"/>
            <a:ext cx="3885127" cy="2177974"/>
          </a:xfrm>
          <a:prstGeom prst="rect">
            <a:avLst/>
          </a:prstGeom>
          <a:effectLst>
            <a:outerShdw blurRad="63500" sx="102000" sy="102000" algn="ctr" rotWithShape="0">
              <a:prstClr val="black">
                <a:alpha val="40000"/>
              </a:prstClr>
            </a:outerShdw>
          </a:effectLst>
        </p:spPr>
      </p:pic>
      <p:pic>
        <p:nvPicPr>
          <p:cNvPr id="18" name="Picture 17">
            <a:extLst>
              <a:ext uri="{FF2B5EF4-FFF2-40B4-BE49-F238E27FC236}">
                <a16:creationId xmlns:a16="http://schemas.microsoft.com/office/drawing/2014/main" id="{22A51934-40D0-7D0F-3FB7-B913E12A1853}"/>
              </a:ext>
            </a:extLst>
          </p:cNvPr>
          <p:cNvPicPr>
            <a:picLocks noChangeAspect="1"/>
          </p:cNvPicPr>
          <p:nvPr/>
        </p:nvPicPr>
        <p:blipFill>
          <a:blip r:embed="rId5"/>
          <a:stretch>
            <a:fillRect/>
          </a:stretch>
        </p:blipFill>
        <p:spPr>
          <a:xfrm>
            <a:off x="7733287" y="918524"/>
            <a:ext cx="3885126" cy="2180945"/>
          </a:xfrm>
          <a:prstGeom prst="rect">
            <a:avLst/>
          </a:prstGeom>
          <a:effectLst>
            <a:outerShdw blurRad="63500" sx="102000" sy="102000" algn="ctr" rotWithShape="0">
              <a:prstClr val="black">
                <a:alpha val="40000"/>
              </a:prstClr>
            </a:outerShdw>
          </a:effectLst>
        </p:spPr>
      </p:pic>
      <p:pic>
        <p:nvPicPr>
          <p:cNvPr id="8" name="Picture 7" descr="A person playing a flute&#10;&#10;Description automatically generated">
            <a:extLst>
              <a:ext uri="{FF2B5EF4-FFF2-40B4-BE49-F238E27FC236}">
                <a16:creationId xmlns:a16="http://schemas.microsoft.com/office/drawing/2014/main" id="{3A64216A-B4C1-B483-A3E2-4BFC3EA9AE3A}"/>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210874" y="4195752"/>
            <a:ext cx="3885126" cy="2189237"/>
          </a:xfrm>
          <a:prstGeom prst="rect">
            <a:avLst/>
          </a:prstGeom>
          <a:effectLst>
            <a:outerShdw blurRad="63500" sx="102000" sy="102000" algn="ctr" rotWithShape="0">
              <a:prstClr val="black">
                <a:alpha val="40000"/>
              </a:prstClr>
            </a:outerShdw>
          </a:effectLst>
        </p:spPr>
      </p:pic>
      <p:pic>
        <p:nvPicPr>
          <p:cNvPr id="13" name="Picture 12" descr="A person with a beard and mustache&#10;&#10;Description automatically generated">
            <a:extLst>
              <a:ext uri="{FF2B5EF4-FFF2-40B4-BE49-F238E27FC236}">
                <a16:creationId xmlns:a16="http://schemas.microsoft.com/office/drawing/2014/main" id="{E4923C88-EAC8-B5DB-1090-34FD08C229FF}"/>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973701" y="2730510"/>
            <a:ext cx="3867014" cy="217797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41458160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dirty="0"/>
              <a:t>Cybersecurity Month 2024</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a:xfrm>
            <a:off x="998895" y="1567629"/>
            <a:ext cx="9894887" cy="700184"/>
          </a:xfrm>
        </p:spPr>
        <p:txBody>
          <a:bodyPr>
            <a:normAutofit fontScale="92500" lnSpcReduction="10000"/>
          </a:bodyPr>
          <a:lstStyle/>
          <a:p>
            <a:pPr marL="0" indent="0">
              <a:buNone/>
            </a:pPr>
            <a:r>
              <a:rPr lang="en-US" sz="2600" b="1" dirty="0">
                <a:solidFill>
                  <a:srgbClr val="EC1556"/>
                </a:solidFill>
              </a:rPr>
              <a:t>8</a:t>
            </a:r>
            <a:r>
              <a:rPr lang="en-US" sz="2600" dirty="0"/>
              <a:t> In-depth interviews with NRENs and connected institutions</a:t>
            </a:r>
            <a:br>
              <a:rPr lang="en-US" sz="2600" dirty="0"/>
            </a:br>
            <a:r>
              <a:rPr lang="en-US" sz="2600" b="1" dirty="0">
                <a:solidFill>
                  <a:srgbClr val="EC1556"/>
                </a:solidFill>
              </a:rPr>
              <a:t>6 </a:t>
            </a:r>
            <a:r>
              <a:rPr lang="en-US" sz="2600" dirty="0"/>
              <a:t>Planned articles from NRENs and connected institutions</a:t>
            </a:r>
            <a:endParaRPr lang="en-US" dirty="0"/>
          </a:p>
          <a:p>
            <a:pPr marL="0" indent="0" algn="ctr">
              <a:buNone/>
            </a:pPr>
            <a:endParaRPr lang="en-US" dirty="0"/>
          </a:p>
        </p:txBody>
      </p:sp>
      <p:pic>
        <p:nvPicPr>
          <p:cNvPr id="11" name="Picture 10" descr="A person looking through a microscope&#10;&#10;Description automatically generated">
            <a:extLst>
              <a:ext uri="{FF2B5EF4-FFF2-40B4-BE49-F238E27FC236}">
                <a16:creationId xmlns:a16="http://schemas.microsoft.com/office/drawing/2014/main" id="{EBF909E6-3E38-C80D-87A8-B0743083BAB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75196" y="4475847"/>
            <a:ext cx="2195072" cy="1629047"/>
          </a:xfrm>
          <a:prstGeom prst="rect">
            <a:avLst/>
          </a:prstGeom>
          <a:effectLst>
            <a:outerShdw blurRad="63500" sx="102000" sy="102000" algn="ctr" rotWithShape="0">
              <a:prstClr val="black">
                <a:alpha val="40000"/>
              </a:prstClr>
            </a:outerShdw>
          </a:effectLst>
        </p:spPr>
      </p:pic>
      <p:pic>
        <p:nvPicPr>
          <p:cNvPr id="13" name="Picture 12" descr="A person looking at a computer screen&#10;&#10;Description automatically generated">
            <a:extLst>
              <a:ext uri="{FF2B5EF4-FFF2-40B4-BE49-F238E27FC236}">
                <a16:creationId xmlns:a16="http://schemas.microsoft.com/office/drawing/2014/main" id="{201471F0-2508-F27F-E21A-F3FC0F97877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675196" y="2506667"/>
            <a:ext cx="2195072" cy="1629047"/>
          </a:xfrm>
          <a:prstGeom prst="rect">
            <a:avLst/>
          </a:prstGeom>
          <a:effectLst>
            <a:outerShdw blurRad="63500" sx="102000" sy="102000" algn="ctr" rotWithShape="0">
              <a:prstClr val="black">
                <a:alpha val="40000"/>
              </a:prstClr>
            </a:outerShdw>
          </a:effectLst>
        </p:spPr>
      </p:pic>
      <p:pic>
        <p:nvPicPr>
          <p:cNvPr id="15" name="Picture 14" descr="A hand drawing a maze&#10;&#10;Description automatically generated">
            <a:extLst>
              <a:ext uri="{FF2B5EF4-FFF2-40B4-BE49-F238E27FC236}">
                <a16:creationId xmlns:a16="http://schemas.microsoft.com/office/drawing/2014/main" id="{389E6B3D-9A73-14B9-13BB-3B184DF6EC4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102102" y="2518338"/>
            <a:ext cx="2195072" cy="1629047"/>
          </a:xfrm>
          <a:prstGeom prst="rect">
            <a:avLst/>
          </a:prstGeom>
          <a:effectLst>
            <a:outerShdw blurRad="63500" sx="102000" sy="102000" algn="ctr" rotWithShape="0">
              <a:prstClr val="black">
                <a:alpha val="40000"/>
              </a:prstClr>
            </a:outerShdw>
          </a:effectLst>
        </p:spPr>
      </p:pic>
      <p:pic>
        <p:nvPicPr>
          <p:cNvPr id="17" name="Picture 16" descr="A group of boxes of pills&#10;&#10;Description automatically generated">
            <a:extLst>
              <a:ext uri="{FF2B5EF4-FFF2-40B4-BE49-F238E27FC236}">
                <a16:creationId xmlns:a16="http://schemas.microsoft.com/office/drawing/2014/main" id="{DD6581BB-9096-C51C-0724-8AB89FFFB2D1}"/>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102103" y="4425227"/>
            <a:ext cx="2195071" cy="1753296"/>
          </a:xfrm>
          <a:prstGeom prst="rect">
            <a:avLst/>
          </a:prstGeom>
          <a:effectLst>
            <a:outerShdw blurRad="63500" sx="102000" sy="102000" algn="ctr" rotWithShape="0">
              <a:prstClr val="black">
                <a:alpha val="40000"/>
              </a:prstClr>
            </a:outerShdw>
          </a:effectLst>
        </p:spPr>
      </p:pic>
      <p:sp>
        <p:nvSpPr>
          <p:cNvPr id="18" name="Content Placeholder 4">
            <a:extLst>
              <a:ext uri="{FF2B5EF4-FFF2-40B4-BE49-F238E27FC236}">
                <a16:creationId xmlns:a16="http://schemas.microsoft.com/office/drawing/2014/main" id="{345F93FB-9406-2F54-EC32-4F5C9F02453F}"/>
              </a:ext>
            </a:extLst>
          </p:cNvPr>
          <p:cNvSpPr txBox="1">
            <a:spLocks/>
          </p:cNvSpPr>
          <p:nvPr/>
        </p:nvSpPr>
        <p:spPr>
          <a:xfrm>
            <a:off x="6475751" y="2492195"/>
            <a:ext cx="5441430" cy="3686327"/>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Char char="-"/>
            </a:pPr>
            <a:r>
              <a:rPr lang="en-US" sz="2000" dirty="0">
                <a:solidFill>
                  <a:srgbClr val="304C80"/>
                </a:solidFill>
              </a:rPr>
              <a:t>GÉANT</a:t>
            </a:r>
          </a:p>
          <a:p>
            <a:pPr>
              <a:buFontTx/>
              <a:buChar char="-"/>
            </a:pPr>
            <a:r>
              <a:rPr lang="en-US" sz="2000" dirty="0"/>
              <a:t>NRENs</a:t>
            </a:r>
          </a:p>
          <a:p>
            <a:pPr lvl="1">
              <a:buFontTx/>
              <a:buChar char="-"/>
            </a:pPr>
            <a:r>
              <a:rPr lang="en-US" sz="1800" dirty="0"/>
              <a:t>GARR</a:t>
            </a:r>
          </a:p>
          <a:p>
            <a:pPr lvl="1">
              <a:buFontTx/>
              <a:buChar char="-"/>
            </a:pPr>
            <a:r>
              <a:rPr lang="en-US" sz="1800" dirty="0"/>
              <a:t>CARNET</a:t>
            </a:r>
          </a:p>
          <a:p>
            <a:pPr lvl="1">
              <a:buFontTx/>
              <a:buChar char="-"/>
            </a:pPr>
            <a:r>
              <a:rPr lang="en-US" sz="1800" dirty="0" err="1"/>
              <a:t>HEAnet</a:t>
            </a:r>
            <a:endParaRPr lang="en-US" sz="1800" dirty="0"/>
          </a:p>
          <a:p>
            <a:pPr lvl="1">
              <a:buFontTx/>
              <a:buChar char="-"/>
            </a:pPr>
            <a:r>
              <a:rPr lang="en-US" sz="1800" dirty="0"/>
              <a:t>FCCN</a:t>
            </a:r>
          </a:p>
          <a:p>
            <a:pPr lvl="1">
              <a:buFontTx/>
              <a:buChar char="-"/>
            </a:pPr>
            <a:r>
              <a:rPr lang="en-US" sz="1800" dirty="0"/>
              <a:t>Switch</a:t>
            </a:r>
          </a:p>
          <a:p>
            <a:pPr>
              <a:buFontTx/>
              <a:buChar char="-"/>
            </a:pPr>
            <a:r>
              <a:rPr lang="en-US" sz="2000" dirty="0"/>
              <a:t>Research Infrastructures</a:t>
            </a:r>
          </a:p>
          <a:p>
            <a:pPr lvl="1">
              <a:buFontTx/>
              <a:buChar char="-"/>
            </a:pPr>
            <a:r>
              <a:rPr lang="en-US" sz="1800" dirty="0"/>
              <a:t>Diamond Light Source</a:t>
            </a:r>
          </a:p>
          <a:p>
            <a:pPr lvl="1">
              <a:buFontTx/>
              <a:buChar char="-"/>
            </a:pPr>
            <a:r>
              <a:rPr lang="en-US" sz="1800" dirty="0"/>
              <a:t>ELI Beamlines</a:t>
            </a:r>
          </a:p>
          <a:p>
            <a:pPr>
              <a:buFontTx/>
              <a:buChar char="-"/>
            </a:pPr>
            <a:r>
              <a:rPr lang="en-US" sz="2000" dirty="0"/>
              <a:t>Universities</a:t>
            </a:r>
          </a:p>
          <a:p>
            <a:pPr lvl="1">
              <a:buFontTx/>
              <a:buChar char="-"/>
            </a:pPr>
            <a:r>
              <a:rPr lang="en-US" sz="1800" dirty="0"/>
              <a:t>KU Leuven University</a:t>
            </a:r>
          </a:p>
          <a:p>
            <a:pPr lvl="1">
              <a:buFontTx/>
              <a:buChar char="-"/>
            </a:pPr>
            <a:r>
              <a:rPr lang="en-US" sz="1800" dirty="0"/>
              <a:t>Erasmus University Rotterdam</a:t>
            </a:r>
          </a:p>
          <a:p>
            <a:pPr lvl="1">
              <a:buFontTx/>
              <a:buChar char="-"/>
            </a:pPr>
            <a:r>
              <a:rPr lang="en-US" sz="1800" dirty="0"/>
              <a:t>Zurich University</a:t>
            </a:r>
          </a:p>
          <a:p>
            <a:pPr lvl="1">
              <a:buFontTx/>
              <a:buChar char="-"/>
            </a:pPr>
            <a:r>
              <a:rPr lang="en-US" sz="1800" dirty="0"/>
              <a:t>University of Rijeka</a:t>
            </a:r>
            <a:endParaRPr lang="en-US" sz="1600" dirty="0"/>
          </a:p>
          <a:p>
            <a:pPr marL="0" indent="0" algn="ctr">
              <a:buFont typeface="Arial" panose="020B0604020202020204" pitchFamily="34" charset="0"/>
              <a:buNone/>
            </a:pPr>
            <a:endParaRPr lang="en-US" sz="1800" dirty="0"/>
          </a:p>
        </p:txBody>
      </p:sp>
    </p:spTree>
    <p:extLst>
      <p:ext uri="{BB962C8B-B14F-4D97-AF65-F5344CB8AC3E}">
        <p14:creationId xmlns:p14="http://schemas.microsoft.com/office/powerpoint/2010/main" val="5718157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dirty="0"/>
              <a:t>Cybersecurity Month 2024</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a:xfrm>
            <a:off x="1048052" y="1528243"/>
            <a:ext cx="8553955" cy="430909"/>
          </a:xfrm>
        </p:spPr>
        <p:txBody>
          <a:bodyPr>
            <a:normAutofit/>
          </a:bodyPr>
          <a:lstStyle/>
          <a:p>
            <a:pPr marL="0" indent="0">
              <a:buNone/>
            </a:pPr>
            <a:r>
              <a:rPr lang="en-US" b="1" dirty="0">
                <a:solidFill>
                  <a:srgbClr val="EC1556"/>
                </a:solidFill>
              </a:rPr>
              <a:t>4</a:t>
            </a:r>
            <a:r>
              <a:rPr lang="en-US" dirty="0"/>
              <a:t> Webinars – Every Thursday at 15:00 CEST!</a:t>
            </a:r>
          </a:p>
          <a:p>
            <a:pPr marL="0" indent="0" algn="ctr">
              <a:buNone/>
            </a:pPr>
            <a:endParaRPr lang="en-US" dirty="0"/>
          </a:p>
        </p:txBody>
      </p:sp>
      <p:pic>
        <p:nvPicPr>
          <p:cNvPr id="3" name="Picture 2" descr="A blue and white cover with text&#10;&#10;Description automatically generated">
            <a:extLst>
              <a:ext uri="{FF2B5EF4-FFF2-40B4-BE49-F238E27FC236}">
                <a16:creationId xmlns:a16="http://schemas.microsoft.com/office/drawing/2014/main" id="{2BC94757-653F-C1FA-20E3-AAE71DF04B8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98620" y="2202357"/>
            <a:ext cx="3626410" cy="2039856"/>
          </a:xfrm>
          <a:prstGeom prst="rect">
            <a:avLst/>
          </a:prstGeom>
          <a:effectLst>
            <a:outerShdw blurRad="63500" sx="102000" sy="102000" algn="ctr" rotWithShape="0">
              <a:prstClr val="black">
                <a:alpha val="40000"/>
              </a:prstClr>
            </a:outerShdw>
          </a:effectLst>
        </p:spPr>
      </p:pic>
      <p:pic>
        <p:nvPicPr>
          <p:cNvPr id="7" name="Picture 6" descr="A blue background with white text&#10;&#10;Description automatically generated">
            <a:extLst>
              <a:ext uri="{FF2B5EF4-FFF2-40B4-BE49-F238E27FC236}">
                <a16:creationId xmlns:a16="http://schemas.microsoft.com/office/drawing/2014/main" id="{2E704355-06C7-529C-7CF3-C04E420523C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866970" y="2202357"/>
            <a:ext cx="3626411" cy="2039856"/>
          </a:xfrm>
          <a:prstGeom prst="rect">
            <a:avLst/>
          </a:prstGeom>
          <a:effectLst>
            <a:outerShdw blurRad="63500" sx="102000" sy="102000" algn="ctr" rotWithShape="0">
              <a:prstClr val="black">
                <a:alpha val="40000"/>
              </a:prstClr>
            </a:outerShdw>
          </a:effectLst>
        </p:spPr>
      </p:pic>
      <p:pic>
        <p:nvPicPr>
          <p:cNvPr id="9" name="Picture 8" descr="A blue and white background with text&#10;&#10;Description automatically generated">
            <a:extLst>
              <a:ext uri="{FF2B5EF4-FFF2-40B4-BE49-F238E27FC236}">
                <a16:creationId xmlns:a16="http://schemas.microsoft.com/office/drawing/2014/main" id="{15F4BF35-2A64-925E-DBD7-A8843CE6888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698620" y="4551168"/>
            <a:ext cx="3626410" cy="2039856"/>
          </a:xfrm>
          <a:prstGeom prst="rect">
            <a:avLst/>
          </a:prstGeom>
          <a:effectLst>
            <a:outerShdw blurRad="63500" sx="102000" sy="102000" algn="ctr" rotWithShape="0">
              <a:prstClr val="black">
                <a:alpha val="40000"/>
              </a:prstClr>
            </a:outerShdw>
          </a:effectLst>
        </p:spPr>
      </p:pic>
      <p:pic>
        <p:nvPicPr>
          <p:cNvPr id="6" name="Picture 5" descr="A person's head on a blue background&#10;&#10;Description automatically generated">
            <a:extLst>
              <a:ext uri="{FF2B5EF4-FFF2-40B4-BE49-F238E27FC236}">
                <a16:creationId xmlns:a16="http://schemas.microsoft.com/office/drawing/2014/main" id="{7097D464-0A49-CE16-5E64-700F9C2B755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866969" y="4551168"/>
            <a:ext cx="3626410" cy="2039856"/>
          </a:xfrm>
          <a:prstGeom prst="rect">
            <a:avLst/>
          </a:prstGeom>
          <a:effectLst>
            <a:outerShdw blurRad="63500" sx="102000" sy="102000" algn="ctr" rotWithShape="0">
              <a:prstClr val="black">
                <a:alpha val="40000"/>
              </a:prstClr>
            </a:outerShdw>
          </a:effectLst>
        </p:spPr>
      </p:pic>
      <p:sp>
        <p:nvSpPr>
          <p:cNvPr id="8" name="Rectangle 7">
            <a:extLst>
              <a:ext uri="{FF2B5EF4-FFF2-40B4-BE49-F238E27FC236}">
                <a16:creationId xmlns:a16="http://schemas.microsoft.com/office/drawing/2014/main" id="{93387627-ED8A-5926-1162-AC6E29012A42}"/>
              </a:ext>
            </a:extLst>
          </p:cNvPr>
          <p:cNvSpPr/>
          <p:nvPr/>
        </p:nvSpPr>
        <p:spPr>
          <a:xfrm rot="20788681">
            <a:off x="4123231" y="3480338"/>
            <a:ext cx="1337412" cy="6172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buNone/>
            </a:pPr>
            <a:r>
              <a:rPr lang="en-US" sz="1900" b="1" dirty="0"/>
              <a:t>Recording available</a:t>
            </a:r>
          </a:p>
        </p:txBody>
      </p:sp>
      <p:sp>
        <p:nvSpPr>
          <p:cNvPr id="10" name="Rectangle 9">
            <a:extLst>
              <a:ext uri="{FF2B5EF4-FFF2-40B4-BE49-F238E27FC236}">
                <a16:creationId xmlns:a16="http://schemas.microsoft.com/office/drawing/2014/main" id="{7E36CEB2-29FE-1E2D-2BEF-B55B4A20230A}"/>
              </a:ext>
            </a:extLst>
          </p:cNvPr>
          <p:cNvSpPr/>
          <p:nvPr/>
        </p:nvSpPr>
        <p:spPr>
          <a:xfrm rot="20788681">
            <a:off x="9322270" y="3480339"/>
            <a:ext cx="1337412" cy="6172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buNone/>
            </a:pPr>
            <a:r>
              <a:rPr lang="en-US" sz="1900" b="1" dirty="0"/>
              <a:t>Tomorrow!</a:t>
            </a:r>
          </a:p>
        </p:txBody>
      </p:sp>
    </p:spTree>
    <p:extLst>
      <p:ext uri="{BB962C8B-B14F-4D97-AF65-F5344CB8AC3E}">
        <p14:creationId xmlns:p14="http://schemas.microsoft.com/office/powerpoint/2010/main" val="16163244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dirty="0"/>
              <a:t>Cybersecurity Month 2024</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a:xfrm>
            <a:off x="1048052" y="1528243"/>
            <a:ext cx="8553955" cy="430909"/>
          </a:xfrm>
        </p:spPr>
        <p:txBody>
          <a:bodyPr>
            <a:normAutofit/>
          </a:bodyPr>
          <a:lstStyle/>
          <a:p>
            <a:pPr marL="0" indent="0">
              <a:buNone/>
            </a:pPr>
            <a:r>
              <a:rPr lang="en-US" b="1" dirty="0">
                <a:solidFill>
                  <a:srgbClr val="EC1556"/>
                </a:solidFill>
              </a:rPr>
              <a:t>2</a:t>
            </a:r>
            <a:r>
              <a:rPr lang="en-US" dirty="0"/>
              <a:t> Technical Security Master Classes – with Arista and Nokia</a:t>
            </a:r>
          </a:p>
        </p:txBody>
      </p:sp>
      <p:pic>
        <p:nvPicPr>
          <p:cNvPr id="11" name="Picture 10" descr="A close-up of a keyboard&#10;&#10;Description automatically generated">
            <a:extLst>
              <a:ext uri="{FF2B5EF4-FFF2-40B4-BE49-F238E27FC236}">
                <a16:creationId xmlns:a16="http://schemas.microsoft.com/office/drawing/2014/main" id="{1F874840-575C-E7A1-1F70-5F3CB29496B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455271" y="2834319"/>
            <a:ext cx="4438347" cy="2495438"/>
          </a:xfrm>
          <a:prstGeom prst="rect">
            <a:avLst/>
          </a:prstGeom>
          <a:effectLst>
            <a:outerShdw blurRad="63500" sx="102000" sy="102000" algn="ctr" rotWithShape="0">
              <a:prstClr val="black">
                <a:alpha val="40000"/>
              </a:prstClr>
            </a:outerShdw>
          </a:effectLst>
        </p:spPr>
      </p:pic>
      <p:pic>
        <p:nvPicPr>
          <p:cNvPr id="13" name="Picture 12" descr="A person holding his hands up&#10;&#10;Description automatically generated">
            <a:extLst>
              <a:ext uri="{FF2B5EF4-FFF2-40B4-BE49-F238E27FC236}">
                <a16:creationId xmlns:a16="http://schemas.microsoft.com/office/drawing/2014/main" id="{5EE49F7D-D1A3-C850-779F-68FE732A357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98382" y="2834319"/>
            <a:ext cx="4438347" cy="2495438"/>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7762765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a:xfrm>
            <a:off x="684104" y="918524"/>
            <a:ext cx="9894723" cy="430909"/>
          </a:xfrm>
        </p:spPr>
        <p:txBody>
          <a:bodyPr/>
          <a:lstStyle/>
          <a:p>
            <a:r>
              <a:rPr lang="en-US" dirty="0"/>
              <a:t>Cybersecurity Month 2024</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a:xfrm>
            <a:off x="733261" y="1623819"/>
            <a:ext cx="4018621" cy="4911892"/>
          </a:xfrm>
        </p:spPr>
        <p:txBody>
          <a:bodyPr>
            <a:normAutofit/>
          </a:bodyPr>
          <a:lstStyle/>
          <a:p>
            <a:pPr marL="0" indent="0">
              <a:buNone/>
            </a:pPr>
            <a:r>
              <a:rPr lang="en-US" b="1" dirty="0"/>
              <a:t>All campaign resources available in the Security Awareness Resources Hub</a:t>
            </a:r>
          </a:p>
          <a:p>
            <a:pPr marL="0" indent="0">
              <a:buNone/>
            </a:pPr>
            <a:endParaRPr lang="en-US" b="1" dirty="0"/>
          </a:p>
          <a:p>
            <a:pPr marL="0" indent="0">
              <a:buNone/>
            </a:pPr>
            <a:r>
              <a:rPr lang="en-US" sz="2000" dirty="0">
                <a:hlinkClick r:id="rId3"/>
              </a:rPr>
              <a:t>https://security.geant.org/security-awareness-resources-hub/</a:t>
            </a:r>
            <a:endParaRPr lang="en-US" sz="2000" dirty="0"/>
          </a:p>
          <a:p>
            <a:pPr marL="0" indent="0">
              <a:buNone/>
            </a:pPr>
            <a:endParaRPr lang="en-US" dirty="0"/>
          </a:p>
          <a:p>
            <a:pPr marL="0" indent="0">
              <a:buNone/>
            </a:pPr>
            <a:r>
              <a:rPr lang="en-NL" sz="2400" dirty="0"/>
              <a:t>Together with other security awareness materials from NRENs, available for re-use </a:t>
            </a:r>
            <a:r>
              <a:rPr lang="en-NL" sz="1800" dirty="0"/>
              <a:t>(posters, guidelines, templates, training materials, games, reports, visuals, etc.)	</a:t>
            </a:r>
          </a:p>
          <a:p>
            <a:pPr marL="0" indent="0">
              <a:buNone/>
            </a:pPr>
            <a:endParaRPr lang="en-US" dirty="0"/>
          </a:p>
        </p:txBody>
      </p:sp>
      <p:pic>
        <p:nvPicPr>
          <p:cNvPr id="2" name="Picture 1" descr="A screenshot of a computer&#10;&#10;Description automatically generated">
            <a:extLst>
              <a:ext uri="{FF2B5EF4-FFF2-40B4-BE49-F238E27FC236}">
                <a16:creationId xmlns:a16="http://schemas.microsoft.com/office/drawing/2014/main" id="{5332F59E-48B6-5509-B565-5B4AF419EB31}"/>
              </a:ext>
            </a:extLst>
          </p:cNvPr>
          <p:cNvPicPr>
            <a:picLocks noChangeAspect="1"/>
          </p:cNvPicPr>
          <p:nvPr/>
        </p:nvPicPr>
        <p:blipFill>
          <a:blip r:embed="rId4">
            <a:extLst>
              <a:ext uri="{28A0092B-C50C-407E-A947-70E740481C1C}">
                <a14:useLocalDpi xmlns:a14="http://schemas.microsoft.com/office/drawing/2010/main"/>
              </a:ext>
            </a:extLst>
          </a:blip>
          <a:srcRect b="-7"/>
          <a:stretch/>
        </p:blipFill>
        <p:spPr>
          <a:xfrm>
            <a:off x="5261547" y="554636"/>
            <a:ext cx="6945443" cy="6303364"/>
          </a:xfrm>
          <a:prstGeom prst="rect">
            <a:avLst/>
          </a:prstGeom>
          <a:ln>
            <a:solidFill>
              <a:schemeClr val="bg2">
                <a:lumMod val="50000"/>
              </a:schemeClr>
            </a:solidFill>
          </a:ln>
        </p:spPr>
      </p:pic>
    </p:spTree>
    <p:extLst>
      <p:ext uri="{BB962C8B-B14F-4D97-AF65-F5344CB8AC3E}">
        <p14:creationId xmlns:p14="http://schemas.microsoft.com/office/powerpoint/2010/main" val="32717525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dirty="0"/>
              <a:t>Cybersecurity Month 2024</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a:xfrm>
            <a:off x="998895" y="1562034"/>
            <a:ext cx="10839148" cy="430909"/>
          </a:xfrm>
        </p:spPr>
        <p:txBody>
          <a:bodyPr>
            <a:normAutofit fontScale="85000" lnSpcReduction="10000"/>
          </a:bodyPr>
          <a:lstStyle/>
          <a:p>
            <a:pPr marL="0" indent="0">
              <a:buNone/>
            </a:pPr>
            <a:r>
              <a:rPr lang="en-US" b="1" dirty="0"/>
              <a:t>All materials, articles, blogs, videos, webinars, resources available at </a:t>
            </a:r>
            <a:r>
              <a:rPr lang="en-US" b="1" dirty="0" err="1">
                <a:solidFill>
                  <a:srgbClr val="EC1556"/>
                </a:solidFill>
              </a:rPr>
              <a:t>connect.geant.org</a:t>
            </a:r>
            <a:r>
              <a:rPr lang="en-US" b="1" dirty="0">
                <a:solidFill>
                  <a:srgbClr val="EC1556"/>
                </a:solidFill>
              </a:rPr>
              <a:t>/csm24</a:t>
            </a:r>
            <a:endParaRPr lang="en-US" dirty="0"/>
          </a:p>
        </p:txBody>
      </p:sp>
      <p:pic>
        <p:nvPicPr>
          <p:cNvPr id="2" name="Picture 1" descr="A group of people holding phones&#10;&#10;Description automatically generated">
            <a:extLst>
              <a:ext uri="{FF2B5EF4-FFF2-40B4-BE49-F238E27FC236}">
                <a16:creationId xmlns:a16="http://schemas.microsoft.com/office/drawing/2014/main" id="{B64929EB-08C3-B363-BBA0-04A55D587DBA}"/>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2205545"/>
            <a:ext cx="12192000" cy="4652456"/>
          </a:xfrm>
          <a:prstGeom prst="rect">
            <a:avLst/>
          </a:prstGeom>
        </p:spPr>
      </p:pic>
    </p:spTree>
    <p:extLst>
      <p:ext uri="{BB962C8B-B14F-4D97-AF65-F5344CB8AC3E}">
        <p14:creationId xmlns:p14="http://schemas.microsoft.com/office/powerpoint/2010/main" val="28062482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D67EC-AC7E-44EC-8D89-D514462805A9}"/>
              </a:ext>
            </a:extLst>
          </p:cNvPr>
          <p:cNvSpPr>
            <a:spLocks noGrp="1"/>
          </p:cNvSpPr>
          <p:nvPr>
            <p:ph type="title"/>
          </p:nvPr>
        </p:nvSpPr>
        <p:spPr>
          <a:xfrm>
            <a:off x="6835514" y="918524"/>
            <a:ext cx="5356219" cy="430909"/>
          </a:xfrm>
        </p:spPr>
        <p:txBody>
          <a:bodyPr>
            <a:normAutofit fontScale="90000"/>
          </a:bodyPr>
          <a:lstStyle/>
          <a:p>
            <a:r>
              <a:rPr lang="en-GB" dirty="0"/>
              <a:t>Challenges &amp; items for improvement</a:t>
            </a:r>
          </a:p>
        </p:txBody>
      </p:sp>
      <p:sp>
        <p:nvSpPr>
          <p:cNvPr id="3" name="TextBox 2">
            <a:extLst>
              <a:ext uri="{FF2B5EF4-FFF2-40B4-BE49-F238E27FC236}">
                <a16:creationId xmlns:a16="http://schemas.microsoft.com/office/drawing/2014/main" id="{38BE75CE-5F98-9A98-0EE8-B0A04A0ACE9F}"/>
              </a:ext>
            </a:extLst>
          </p:cNvPr>
          <p:cNvSpPr txBox="1"/>
          <p:nvPr/>
        </p:nvSpPr>
        <p:spPr>
          <a:xfrm>
            <a:off x="6835514" y="1489110"/>
            <a:ext cx="4991725" cy="4093428"/>
          </a:xfrm>
          <a:prstGeom prst="rect">
            <a:avLst/>
          </a:prstGeom>
          <a:noFill/>
        </p:spPr>
        <p:txBody>
          <a:bodyPr wrap="square">
            <a:spAutoFit/>
          </a:bodyPr>
          <a:lstStyle/>
          <a:p>
            <a:pPr marL="285750"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NEW: Re-starting with a new concept</a:t>
            </a:r>
          </a:p>
          <a:p>
            <a:pPr>
              <a:defRPr sz="1400" b="0" i="0" u="none" strike="noStrike" kern="1200" spc="0" baseline="0">
                <a:solidFill>
                  <a:srgbClr val="065081"/>
                </a:solidFill>
                <a:latin typeface="+mn-lt"/>
                <a:ea typeface="+mn-ea"/>
                <a:cs typeface="+mn-cs"/>
              </a:defRPr>
            </a:pPr>
            <a:endParaRPr lang="en-GB" sz="2000" dirty="0">
              <a:solidFill>
                <a:schemeClr val="accent2">
                  <a:lumMod val="90000"/>
                  <a:lumOff val="10000"/>
                </a:schemeClr>
              </a:solidFill>
            </a:endParaRPr>
          </a:p>
          <a:p>
            <a:pPr marL="285750"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How do we keep the orchestra playing all year long?</a:t>
            </a:r>
          </a:p>
          <a:p>
            <a:pPr marL="742950" lvl="1"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Spreading campaign throughout the year</a:t>
            </a:r>
          </a:p>
          <a:p>
            <a:pPr marL="742950" lvl="1" indent="-285750">
              <a:buFont typeface="Arial" panose="020B0604020202020204" pitchFamily="34" charset="0"/>
              <a:buChar char="•"/>
              <a:defRPr sz="1400" b="0" i="0" u="none" strike="noStrike" kern="1200" spc="0" baseline="0">
                <a:solidFill>
                  <a:srgbClr val="065081"/>
                </a:solidFill>
                <a:latin typeface="+mn-lt"/>
                <a:ea typeface="+mn-ea"/>
                <a:cs typeface="+mn-cs"/>
              </a:defRPr>
            </a:pPr>
            <a:endParaRPr lang="en-GB" sz="2000" dirty="0">
              <a:solidFill>
                <a:schemeClr val="accent2">
                  <a:lumMod val="90000"/>
                  <a:lumOff val="10000"/>
                </a:schemeClr>
              </a:solidFill>
            </a:endParaRPr>
          </a:p>
          <a:p>
            <a:pPr marL="285750"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The partition is becoming increasingly complex</a:t>
            </a:r>
          </a:p>
          <a:p>
            <a:pPr marL="742950" lvl="1"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Increasingly broad campaign</a:t>
            </a:r>
          </a:p>
          <a:p>
            <a:pPr marL="742950" lvl="1"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Very broad and diverse target audience</a:t>
            </a:r>
          </a:p>
          <a:p>
            <a:pPr marL="742950" lvl="1"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Keeping the attention high </a:t>
            </a:r>
          </a:p>
          <a:p>
            <a:pPr marL="742950" lvl="1"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Changing social media landscape</a:t>
            </a:r>
          </a:p>
        </p:txBody>
      </p:sp>
      <p:pic>
        <p:nvPicPr>
          <p:cNvPr id="4" name="Picture 3" descr="A group of people walking with their phones&#10;&#10;Description automatically generated">
            <a:extLst>
              <a:ext uri="{FF2B5EF4-FFF2-40B4-BE49-F238E27FC236}">
                <a16:creationId xmlns:a16="http://schemas.microsoft.com/office/drawing/2014/main" id="{656FB660-1277-4B73-3B2A-97B42C0F1E9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553793"/>
            <a:ext cx="6667910" cy="6304206"/>
          </a:xfrm>
          <a:prstGeom prst="rect">
            <a:avLst/>
          </a:prstGeom>
        </p:spPr>
      </p:pic>
    </p:spTree>
    <p:extLst>
      <p:ext uri="{BB962C8B-B14F-4D97-AF65-F5344CB8AC3E}">
        <p14:creationId xmlns:p14="http://schemas.microsoft.com/office/powerpoint/2010/main" val="39263860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8BE75CE-5F98-9A98-0EE8-B0A04A0ACE9F}"/>
              </a:ext>
            </a:extLst>
          </p:cNvPr>
          <p:cNvSpPr txBox="1"/>
          <p:nvPr/>
        </p:nvSpPr>
        <p:spPr>
          <a:xfrm>
            <a:off x="7030387" y="1489110"/>
            <a:ext cx="4631961" cy="4093428"/>
          </a:xfrm>
          <a:prstGeom prst="rect">
            <a:avLst/>
          </a:prstGeom>
          <a:noFill/>
        </p:spPr>
        <p:txBody>
          <a:bodyPr wrap="square">
            <a:spAutoFit/>
          </a:bodyPr>
          <a:lstStyle/>
          <a:p>
            <a:pPr marL="285750"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Timely involvement of NRENs - relying on contributions from partners</a:t>
            </a:r>
          </a:p>
          <a:p>
            <a:pPr marL="285750"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Involvement of other organisations outside of our bubble</a:t>
            </a:r>
          </a:p>
          <a:p>
            <a:pPr marL="285750" indent="-285750">
              <a:buFont typeface="Arial" panose="020B0604020202020204" pitchFamily="34" charset="0"/>
              <a:buChar char="•"/>
              <a:defRPr sz="1400" b="0" i="0" u="none" strike="noStrike" kern="1200" spc="0" baseline="0">
                <a:solidFill>
                  <a:srgbClr val="065081"/>
                </a:solidFill>
                <a:latin typeface="+mn-lt"/>
                <a:ea typeface="+mn-ea"/>
                <a:cs typeface="+mn-cs"/>
              </a:defRPr>
            </a:pPr>
            <a:endParaRPr lang="en-GB" sz="2000" dirty="0">
              <a:solidFill>
                <a:schemeClr val="accent2">
                  <a:lumMod val="90000"/>
                  <a:lumOff val="10000"/>
                </a:schemeClr>
              </a:solidFill>
            </a:endParaRPr>
          </a:p>
          <a:p>
            <a:pPr marL="285750"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Sustainability of the concept Vs Replicability</a:t>
            </a:r>
          </a:p>
          <a:p>
            <a:pPr marL="742950" lvl="1"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Re-use of materials</a:t>
            </a:r>
          </a:p>
          <a:p>
            <a:pPr marL="742950" lvl="1"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Increasing usage of the Security Awareness Resources Hub</a:t>
            </a:r>
          </a:p>
          <a:p>
            <a:pPr marL="285750" indent="-285750" rtl="0">
              <a:buFont typeface="Arial" panose="020B0604020202020204" pitchFamily="34" charset="0"/>
              <a:buChar char="•"/>
              <a:defRPr sz="1400" b="0" i="0" u="none" strike="noStrike" kern="1200" spc="0" baseline="0">
                <a:solidFill>
                  <a:srgbClr val="065081"/>
                </a:solidFill>
                <a:latin typeface="+mn-lt"/>
                <a:ea typeface="+mn-ea"/>
                <a:cs typeface="+mn-cs"/>
              </a:defRPr>
            </a:pPr>
            <a:endParaRPr lang="en-GB" sz="2000" dirty="0">
              <a:solidFill>
                <a:schemeClr val="accent2">
                  <a:lumMod val="90000"/>
                  <a:lumOff val="10000"/>
                </a:schemeClr>
              </a:solidFill>
            </a:endParaRPr>
          </a:p>
          <a:p>
            <a:pPr marL="285750" indent="-285750" rtl="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2000" dirty="0">
                <a:solidFill>
                  <a:schemeClr val="accent2">
                    <a:lumMod val="90000"/>
                    <a:lumOff val="10000"/>
                  </a:schemeClr>
                </a:solidFill>
              </a:rPr>
              <a:t>Improving statistical framework and feeding back into campaign</a:t>
            </a:r>
          </a:p>
        </p:txBody>
      </p:sp>
      <p:sp>
        <p:nvSpPr>
          <p:cNvPr id="10" name="Title 1">
            <a:extLst>
              <a:ext uri="{FF2B5EF4-FFF2-40B4-BE49-F238E27FC236}">
                <a16:creationId xmlns:a16="http://schemas.microsoft.com/office/drawing/2014/main" id="{8A29C85D-A385-349F-0ABE-BD5B6E29B44C}"/>
              </a:ext>
            </a:extLst>
          </p:cNvPr>
          <p:cNvSpPr txBox="1">
            <a:spLocks/>
          </p:cNvSpPr>
          <p:nvPr/>
        </p:nvSpPr>
        <p:spPr>
          <a:xfrm>
            <a:off x="6835514" y="918524"/>
            <a:ext cx="5356219" cy="430909"/>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lang="en-GB" sz="2800" b="1" kern="1200">
                <a:solidFill>
                  <a:schemeClr val="accent2">
                    <a:lumMod val="90000"/>
                    <a:lumOff val="10000"/>
                  </a:schemeClr>
                </a:solidFill>
                <a:latin typeface="+mn-lt"/>
                <a:ea typeface="+mj-ea"/>
                <a:cs typeface="+mj-cs"/>
              </a:defRPr>
            </a:lvl1pPr>
          </a:lstStyle>
          <a:p>
            <a:r>
              <a:rPr lang="en-GB"/>
              <a:t>Challenges &amp; items for improvement</a:t>
            </a:r>
            <a:endParaRPr lang="en-GB" dirty="0"/>
          </a:p>
        </p:txBody>
      </p:sp>
      <p:pic>
        <p:nvPicPr>
          <p:cNvPr id="11" name="Picture 10" descr="A group of people walking with their phones&#10;&#10;Description automatically generated">
            <a:extLst>
              <a:ext uri="{FF2B5EF4-FFF2-40B4-BE49-F238E27FC236}">
                <a16:creationId xmlns:a16="http://schemas.microsoft.com/office/drawing/2014/main" id="{3F0F86ED-04C8-DABC-BD70-3700D892C07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553793"/>
            <a:ext cx="6667910" cy="6304206"/>
          </a:xfrm>
          <a:prstGeom prst="rect">
            <a:avLst/>
          </a:prstGeom>
        </p:spPr>
      </p:pic>
    </p:spTree>
    <p:extLst>
      <p:ext uri="{BB962C8B-B14F-4D97-AF65-F5344CB8AC3E}">
        <p14:creationId xmlns:p14="http://schemas.microsoft.com/office/powerpoint/2010/main" val="42765452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D67EC-AC7E-44EC-8D89-D514462805A9}"/>
              </a:ext>
            </a:extLst>
          </p:cNvPr>
          <p:cNvSpPr>
            <a:spLocks noGrp="1"/>
          </p:cNvSpPr>
          <p:nvPr>
            <p:ph type="title"/>
          </p:nvPr>
        </p:nvSpPr>
        <p:spPr>
          <a:xfrm>
            <a:off x="6976084" y="1068425"/>
            <a:ext cx="4791195" cy="430909"/>
          </a:xfrm>
        </p:spPr>
        <p:txBody>
          <a:bodyPr>
            <a:normAutofit fontScale="90000"/>
          </a:bodyPr>
          <a:lstStyle/>
          <a:p>
            <a:r>
              <a:rPr lang="en-GB" dirty="0"/>
              <a:t>Planting the seeds and fostering security awareness initiatives</a:t>
            </a:r>
          </a:p>
        </p:txBody>
      </p:sp>
      <p:sp>
        <p:nvSpPr>
          <p:cNvPr id="9" name="Content Placeholder 4">
            <a:extLst>
              <a:ext uri="{FF2B5EF4-FFF2-40B4-BE49-F238E27FC236}">
                <a16:creationId xmlns:a16="http://schemas.microsoft.com/office/drawing/2014/main" id="{F49B5AE6-6A2F-F25B-281E-BEBFA2A4A27E}"/>
              </a:ext>
            </a:extLst>
          </p:cNvPr>
          <p:cNvSpPr>
            <a:spLocks noGrp="1"/>
          </p:cNvSpPr>
          <p:nvPr>
            <p:ph sz="quarter" idx="10"/>
          </p:nvPr>
        </p:nvSpPr>
        <p:spPr>
          <a:xfrm>
            <a:off x="6976084" y="1880249"/>
            <a:ext cx="4791195" cy="4700433"/>
          </a:xfrm>
        </p:spPr>
        <p:txBody>
          <a:bodyPr>
            <a:normAutofit/>
          </a:bodyPr>
          <a:lstStyle/>
          <a:p>
            <a:pPr marL="285750" indent="-28575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1800" dirty="0"/>
              <a:t>Supporting the </a:t>
            </a:r>
            <a:r>
              <a:rPr lang="en-GB" sz="1800" dirty="0">
                <a:solidFill>
                  <a:srgbClr val="EC1556"/>
                </a:solidFill>
              </a:rPr>
              <a:t>establishment of other awareness programmes</a:t>
            </a:r>
            <a:r>
              <a:rPr lang="en-GB" sz="1800" dirty="0">
                <a:solidFill>
                  <a:schemeClr val="bg1"/>
                </a:solidFill>
              </a:rPr>
              <a:t> </a:t>
            </a:r>
            <a:r>
              <a:rPr lang="en-GB" sz="1800" dirty="0"/>
              <a:t>(internal and external)</a:t>
            </a:r>
          </a:p>
          <a:p>
            <a:pPr marL="285750" indent="-285750">
              <a:defRPr sz="1400" b="0" i="0" u="none" strike="noStrike" kern="1200" spc="0" baseline="0">
                <a:solidFill>
                  <a:srgbClr val="065081"/>
                </a:solidFill>
                <a:latin typeface="+mn-lt"/>
                <a:ea typeface="+mn-ea"/>
                <a:cs typeface="+mn-cs"/>
              </a:defRPr>
            </a:pPr>
            <a:r>
              <a:rPr lang="en-GB" sz="1800" dirty="0">
                <a:solidFill>
                  <a:srgbClr val="EC1556"/>
                </a:solidFill>
              </a:rPr>
              <a:t>“Towards a robust cybersecurity awareness programme” </a:t>
            </a:r>
            <a:r>
              <a:rPr lang="en-GB" sz="1800" dirty="0"/>
              <a:t>series on the roadmap for security awareness programmes developed by SURF – and articles focused on awareness campaigns</a:t>
            </a:r>
          </a:p>
          <a:p>
            <a:pPr marL="285750" indent="-285750">
              <a:defRPr sz="1400" b="0" i="0" u="none" strike="noStrike" kern="1200" spc="0" baseline="0">
                <a:solidFill>
                  <a:srgbClr val="065081"/>
                </a:solidFill>
                <a:latin typeface="+mn-lt"/>
                <a:ea typeface="+mn-ea"/>
                <a:cs typeface="+mn-cs"/>
              </a:defRPr>
            </a:pPr>
            <a:r>
              <a:rPr lang="en-GB" sz="1800" dirty="0">
                <a:solidFill>
                  <a:srgbClr val="EC1556"/>
                </a:solidFill>
              </a:rPr>
              <a:t>Awareness report </a:t>
            </a:r>
            <a:r>
              <a:rPr lang="en-GB" sz="1800" dirty="0"/>
              <a:t>2023</a:t>
            </a:r>
            <a:r>
              <a:rPr lang="en-GB" sz="1800" dirty="0">
                <a:solidFill>
                  <a:srgbClr val="EC1556"/>
                </a:solidFill>
              </a:rPr>
              <a:t> </a:t>
            </a:r>
            <a:r>
              <a:rPr lang="en-GB" sz="1800" dirty="0"/>
              <a:t>on the status of Cybersecurity awareness across NRENs</a:t>
            </a:r>
          </a:p>
          <a:p>
            <a:pPr marL="285750" indent="-285750" rtl="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1800" dirty="0"/>
              <a:t>Launched</a:t>
            </a:r>
            <a:r>
              <a:rPr lang="en-GB" sz="1800" dirty="0">
                <a:solidFill>
                  <a:srgbClr val="EC1556"/>
                </a:solidFill>
              </a:rPr>
              <a:t> Security Awareness Resources Hub</a:t>
            </a:r>
            <a:r>
              <a:rPr lang="en-GB" sz="1800" dirty="0">
                <a:solidFill>
                  <a:schemeClr val="bg1"/>
                </a:solidFill>
              </a:rPr>
              <a:t> </a:t>
            </a:r>
            <a:r>
              <a:rPr lang="en-GB" sz="1800" dirty="0"/>
              <a:t>with ready to use materials and building blocks</a:t>
            </a:r>
          </a:p>
          <a:p>
            <a:pPr marL="285750" indent="-285750" rtl="0">
              <a:buFont typeface="Arial" panose="020B0604020202020204" pitchFamily="34" charset="0"/>
              <a:buChar char="•"/>
              <a:defRPr sz="1400" b="0" i="0" u="none" strike="noStrike" kern="1200" spc="0" baseline="0">
                <a:solidFill>
                  <a:srgbClr val="065081"/>
                </a:solidFill>
                <a:latin typeface="+mn-lt"/>
                <a:ea typeface="+mn-ea"/>
                <a:cs typeface="+mn-cs"/>
              </a:defRPr>
            </a:pPr>
            <a:r>
              <a:rPr lang="en-GB" sz="1800" dirty="0"/>
              <a:t>Launched </a:t>
            </a:r>
            <a:r>
              <a:rPr lang="en-GB" sz="1800" dirty="0">
                <a:solidFill>
                  <a:srgbClr val="EC1556"/>
                </a:solidFill>
              </a:rPr>
              <a:t>Security Awareness community</a:t>
            </a:r>
            <a:r>
              <a:rPr lang="en-GB" sz="1800" dirty="0"/>
              <a:t>: first meeting on 12 November!</a:t>
            </a:r>
          </a:p>
        </p:txBody>
      </p:sp>
      <p:pic>
        <p:nvPicPr>
          <p:cNvPr id="3" name="Picture 2" descr="A group of people walking with their phones&#10;&#10;Description automatically generated">
            <a:extLst>
              <a:ext uri="{FF2B5EF4-FFF2-40B4-BE49-F238E27FC236}">
                <a16:creationId xmlns:a16="http://schemas.microsoft.com/office/drawing/2014/main" id="{C89DD3F4-A5C5-42DD-50B0-72811A8486D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553793"/>
            <a:ext cx="6667910" cy="6304206"/>
          </a:xfrm>
          <a:prstGeom prst="rect">
            <a:avLst/>
          </a:prstGeom>
        </p:spPr>
      </p:pic>
    </p:spTree>
    <p:extLst>
      <p:ext uri="{BB962C8B-B14F-4D97-AF65-F5344CB8AC3E}">
        <p14:creationId xmlns:p14="http://schemas.microsoft.com/office/powerpoint/2010/main" val="2140098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5A1A63B-A7B3-C64F-84BA-269873DB019A}"/>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3446DAD9-03C7-D24A-ACAC-77B72C20262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1199" y="-22302"/>
            <a:ext cx="11480801" cy="5825201"/>
          </a:xfrm>
          <a:prstGeom prst="rect">
            <a:avLst/>
          </a:prstGeom>
        </p:spPr>
      </p:pic>
      <p:sp>
        <p:nvSpPr>
          <p:cNvPr id="15" name="Rectangle 14">
            <a:extLst>
              <a:ext uri="{FF2B5EF4-FFF2-40B4-BE49-F238E27FC236}">
                <a16:creationId xmlns:a16="http://schemas.microsoft.com/office/drawing/2014/main" id="{D9136ECF-B205-C846-B3D0-77CD6025EFD7}"/>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10"/>
          <p:cNvSpPr txBox="1">
            <a:spLocks/>
          </p:cNvSpPr>
          <p:nvPr/>
        </p:nvSpPr>
        <p:spPr>
          <a:xfrm>
            <a:off x="1255494" y="1966743"/>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Thank You</a:t>
            </a:r>
            <a:endParaRPr lang="en-US" sz="4000" dirty="0">
              <a:solidFill>
                <a:schemeClr val="bg1"/>
              </a:solidFill>
            </a:endParaRPr>
          </a:p>
        </p:txBody>
      </p:sp>
      <p:sp>
        <p:nvSpPr>
          <p:cNvPr id="10" name="Text Placeholder 6"/>
          <p:cNvSpPr txBox="1">
            <a:spLocks/>
          </p:cNvSpPr>
          <p:nvPr/>
        </p:nvSpPr>
        <p:spPr>
          <a:xfrm>
            <a:off x="1291788" y="2599353"/>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Any questions?</a:t>
            </a:r>
          </a:p>
          <a:p>
            <a:pPr lvl="0">
              <a:defRPr/>
            </a:pPr>
            <a:r>
              <a:rPr lang="en-GB" sz="2400" dirty="0">
                <a:solidFill>
                  <a:schemeClr val="bg1"/>
                </a:solidFill>
              </a:rPr>
              <a:t>What are your thoughts on the campaign?</a:t>
            </a:r>
          </a:p>
          <a:p>
            <a:pPr lvl="0">
              <a:defRPr/>
            </a:pPr>
            <a:endParaRPr lang="en-GB" sz="2400" dirty="0">
              <a:solidFill>
                <a:schemeClr val="bg1"/>
              </a:solidFill>
            </a:endParaRPr>
          </a:p>
          <a:p>
            <a:pPr lvl="0">
              <a:defRPr/>
            </a:pPr>
            <a:r>
              <a:rPr lang="en-GB" sz="1800" dirty="0">
                <a:solidFill>
                  <a:schemeClr val="bg1"/>
                </a:solidFill>
              </a:rPr>
              <a:t>leonardo.marino@geant.org</a:t>
            </a:r>
          </a:p>
          <a:p>
            <a:endParaRPr lang="en-GB" sz="2400" dirty="0">
              <a:solidFill>
                <a:schemeClr val="bg1"/>
              </a:solidFill>
              <a:latin typeface="+mn-lt"/>
            </a:endParaRPr>
          </a:p>
        </p:txBody>
      </p:sp>
      <p:pic>
        <p:nvPicPr>
          <p:cNvPr id="12" name="Picture 11"/>
          <p:cNvPicPr>
            <a:picLocks noChangeAspect="1"/>
          </p:cNvPicPr>
          <p:nvPr/>
        </p:nvPicPr>
        <p:blipFill rotWithShape="1">
          <a:blip r:embed="rId4" cstate="screen">
            <a:extLst>
              <a:ext uri="{28A0092B-C50C-407E-A947-70E740481C1C}">
                <a14:useLocalDpi xmlns:a14="http://schemas.microsoft.com/office/drawing/2010/main"/>
              </a:ext>
            </a:extLst>
          </a:blip>
          <a:srcRect t="-1"/>
          <a:stretch/>
        </p:blipFill>
        <p:spPr>
          <a:xfrm>
            <a:off x="1353030" y="682159"/>
            <a:ext cx="1432450" cy="689706"/>
          </a:xfrm>
          <a:prstGeom prst="rect">
            <a:avLst/>
          </a:prstGeom>
        </p:spPr>
      </p:pic>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91787"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pic>
        <p:nvPicPr>
          <p:cNvPr id="6" name="Picture 5" descr="A black background with white text&#10;&#10;Description automatically generated">
            <a:extLst>
              <a:ext uri="{FF2B5EF4-FFF2-40B4-BE49-F238E27FC236}">
                <a16:creationId xmlns:a16="http://schemas.microsoft.com/office/drawing/2014/main" id="{741B155C-D1E5-7AAA-3EB0-1A18670A5B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66529" y="5787852"/>
            <a:ext cx="2127785" cy="473798"/>
          </a:xfrm>
          <a:prstGeom prst="rect">
            <a:avLst/>
          </a:prstGeom>
        </p:spPr>
      </p:pic>
    </p:spTree>
    <p:extLst>
      <p:ext uri="{BB962C8B-B14F-4D97-AF65-F5344CB8AC3E}">
        <p14:creationId xmlns:p14="http://schemas.microsoft.com/office/powerpoint/2010/main" val="249601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D248A2F-E45C-AD19-F8BB-1E377ACFBDFD}"/>
              </a:ext>
            </a:extLst>
          </p:cNvPr>
          <p:cNvGrpSpPr/>
          <p:nvPr/>
        </p:nvGrpSpPr>
        <p:grpSpPr>
          <a:xfrm>
            <a:off x="939454" y="1551213"/>
            <a:ext cx="10052395" cy="5306787"/>
            <a:chOff x="0" y="3005152"/>
            <a:chExt cx="7298267" cy="3852848"/>
          </a:xfrm>
        </p:grpSpPr>
        <p:pic>
          <p:nvPicPr>
            <p:cNvPr id="4" name="Content Placeholder 3" descr="A diagram of a step-by-step campaign&#10;&#10;Description automatically generated">
              <a:extLst>
                <a:ext uri="{FF2B5EF4-FFF2-40B4-BE49-F238E27FC236}">
                  <a16:creationId xmlns:a16="http://schemas.microsoft.com/office/drawing/2014/main" id="{30C28683-B1F3-CCFC-AB80-509EC453891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3031067"/>
              <a:ext cx="7145867" cy="3826933"/>
            </a:xfrm>
            <a:prstGeom prst="rect">
              <a:avLst/>
            </a:prstGeom>
          </p:spPr>
        </p:pic>
        <p:sp>
          <p:nvSpPr>
            <p:cNvPr id="5" name="Rectangle 4">
              <a:extLst>
                <a:ext uri="{FF2B5EF4-FFF2-40B4-BE49-F238E27FC236}">
                  <a16:creationId xmlns:a16="http://schemas.microsoft.com/office/drawing/2014/main" id="{37CEF784-4357-5AA3-46D3-0339DD710F67}"/>
                </a:ext>
              </a:extLst>
            </p:cNvPr>
            <p:cNvSpPr/>
            <p:nvPr/>
          </p:nvSpPr>
          <p:spPr>
            <a:xfrm>
              <a:off x="6178163" y="3005152"/>
              <a:ext cx="1120104" cy="107386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grpSp>
      <p:sp>
        <p:nvSpPr>
          <p:cNvPr id="7" name="Title 1">
            <a:extLst>
              <a:ext uri="{FF2B5EF4-FFF2-40B4-BE49-F238E27FC236}">
                <a16:creationId xmlns:a16="http://schemas.microsoft.com/office/drawing/2014/main" id="{650CA7F7-702D-60B8-A5E2-E0DCCE946446}"/>
              </a:ext>
            </a:extLst>
          </p:cNvPr>
          <p:cNvSpPr>
            <a:spLocks noGrp="1"/>
          </p:cNvSpPr>
          <p:nvPr>
            <p:ph type="title"/>
          </p:nvPr>
        </p:nvSpPr>
        <p:spPr>
          <a:xfrm>
            <a:off x="998895" y="918524"/>
            <a:ext cx="10177105" cy="430909"/>
          </a:xfrm>
        </p:spPr>
        <p:txBody>
          <a:bodyPr>
            <a:normAutofit fontScale="90000"/>
          </a:bodyPr>
          <a:lstStyle/>
          <a:p>
            <a:r>
              <a:rPr lang="en-NL" dirty="0"/>
              <a:t>First steps</a:t>
            </a:r>
          </a:p>
        </p:txBody>
      </p:sp>
      <p:pic>
        <p:nvPicPr>
          <p:cNvPr id="2" name="Picture 1" descr="A black background with white letters&#10;&#10;Description automatically generated">
            <a:extLst>
              <a:ext uri="{FF2B5EF4-FFF2-40B4-BE49-F238E27FC236}">
                <a16:creationId xmlns:a16="http://schemas.microsoft.com/office/drawing/2014/main" id="{D0E800FB-82F7-2988-65FF-9F38803A43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52546" y="6445404"/>
            <a:ext cx="321503" cy="167031"/>
          </a:xfrm>
          <a:prstGeom prst="rect">
            <a:avLst/>
          </a:prstGeom>
        </p:spPr>
      </p:pic>
      <p:sp>
        <p:nvSpPr>
          <p:cNvPr id="3" name="Content Placeholder 2">
            <a:extLst>
              <a:ext uri="{FF2B5EF4-FFF2-40B4-BE49-F238E27FC236}">
                <a16:creationId xmlns:a16="http://schemas.microsoft.com/office/drawing/2014/main" id="{C7DE1FB8-5B2D-D35F-777F-FD90195C6474}"/>
              </a:ext>
            </a:extLst>
          </p:cNvPr>
          <p:cNvSpPr>
            <a:spLocks noGrp="1"/>
          </p:cNvSpPr>
          <p:nvPr>
            <p:ph sz="quarter" idx="10"/>
          </p:nvPr>
        </p:nvSpPr>
        <p:spPr>
          <a:xfrm>
            <a:off x="9385042" y="6376099"/>
            <a:ext cx="4047236" cy="327941"/>
          </a:xfrm>
        </p:spPr>
        <p:txBody>
          <a:bodyPr>
            <a:normAutofit/>
          </a:bodyPr>
          <a:lstStyle/>
          <a:p>
            <a:pPr marL="0" indent="0">
              <a:buNone/>
            </a:pPr>
            <a:r>
              <a:rPr lang="en-US" sz="1100" dirty="0"/>
              <a:t>Part of roadmap developed by</a:t>
            </a:r>
            <a:endParaRPr lang="en-NL" sz="1100" dirty="0"/>
          </a:p>
        </p:txBody>
      </p:sp>
    </p:spTree>
    <p:extLst>
      <p:ext uri="{BB962C8B-B14F-4D97-AF65-F5344CB8AC3E}">
        <p14:creationId xmlns:p14="http://schemas.microsoft.com/office/powerpoint/2010/main" val="633268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diagram of a step-by-step campaign&#10;&#10;Description automatically generated">
            <a:extLst>
              <a:ext uri="{FF2B5EF4-FFF2-40B4-BE49-F238E27FC236}">
                <a16:creationId xmlns:a16="http://schemas.microsoft.com/office/drawing/2014/main" id="{A90D50F1-CA62-6453-E485-3734AFFA6FC1}"/>
              </a:ext>
            </a:extLst>
          </p:cNvPr>
          <p:cNvPicPr>
            <a:picLocks noGrp="1" noChangeAspect="1"/>
          </p:cNvPicPr>
          <p:nvPr>
            <p:ph sz="quarter" idx="10"/>
          </p:nvPr>
        </p:nvPicPr>
        <p:blipFill>
          <a:blip r:embed="rId3">
            <a:extLst>
              <a:ext uri="{28A0092B-C50C-407E-A947-70E740481C1C}">
                <a14:useLocalDpi xmlns:a14="http://schemas.microsoft.com/office/drawing/2010/main"/>
              </a:ext>
            </a:extLst>
          </a:blip>
          <a:stretch>
            <a:fillRect/>
          </a:stretch>
        </p:blipFill>
        <p:spPr>
          <a:xfrm>
            <a:off x="0" y="761999"/>
            <a:ext cx="12191999" cy="6096001"/>
          </a:xfrm>
          <a:prstGeom prst="rect">
            <a:avLst/>
          </a:prstGeom>
        </p:spPr>
      </p:pic>
      <p:sp>
        <p:nvSpPr>
          <p:cNvPr id="2" name="Content Placeholder 2">
            <a:extLst>
              <a:ext uri="{FF2B5EF4-FFF2-40B4-BE49-F238E27FC236}">
                <a16:creationId xmlns:a16="http://schemas.microsoft.com/office/drawing/2014/main" id="{598E7534-F5B7-6803-9580-2FD1B51D22E9}"/>
              </a:ext>
            </a:extLst>
          </p:cNvPr>
          <p:cNvSpPr txBox="1">
            <a:spLocks/>
          </p:cNvSpPr>
          <p:nvPr/>
        </p:nvSpPr>
        <p:spPr>
          <a:xfrm>
            <a:off x="9385042" y="6376099"/>
            <a:ext cx="4047236" cy="3279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100" dirty="0"/>
              <a:t>Part of roadmap developed by</a:t>
            </a:r>
            <a:endParaRPr lang="en-NL" sz="1100" dirty="0"/>
          </a:p>
        </p:txBody>
      </p:sp>
      <p:pic>
        <p:nvPicPr>
          <p:cNvPr id="3" name="Picture 2" descr="A black background with white letters&#10;&#10;Description automatically generated">
            <a:extLst>
              <a:ext uri="{FF2B5EF4-FFF2-40B4-BE49-F238E27FC236}">
                <a16:creationId xmlns:a16="http://schemas.microsoft.com/office/drawing/2014/main" id="{A62E46B1-D445-6D37-AB77-065C7C0654F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252546" y="6445404"/>
            <a:ext cx="321503" cy="167031"/>
          </a:xfrm>
          <a:prstGeom prst="rect">
            <a:avLst/>
          </a:prstGeom>
        </p:spPr>
      </p:pic>
    </p:spTree>
    <p:extLst>
      <p:ext uri="{BB962C8B-B14F-4D97-AF65-F5344CB8AC3E}">
        <p14:creationId xmlns:p14="http://schemas.microsoft.com/office/powerpoint/2010/main" val="3505953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diagram of a plan&#10;&#10;Description automatically generated">
            <a:extLst>
              <a:ext uri="{FF2B5EF4-FFF2-40B4-BE49-F238E27FC236}">
                <a16:creationId xmlns:a16="http://schemas.microsoft.com/office/drawing/2014/main" id="{069D6E38-D2F8-5F25-94EA-6E83794E7E0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737304"/>
            <a:ext cx="12192000" cy="6096000"/>
          </a:xfrm>
          <a:prstGeom prst="rect">
            <a:avLst/>
          </a:prstGeom>
        </p:spPr>
      </p:pic>
      <p:pic>
        <p:nvPicPr>
          <p:cNvPr id="2" name="Picture 1" descr="A black background with white letters&#10;&#10;Description automatically generated">
            <a:extLst>
              <a:ext uri="{FF2B5EF4-FFF2-40B4-BE49-F238E27FC236}">
                <a16:creationId xmlns:a16="http://schemas.microsoft.com/office/drawing/2014/main" id="{253205C6-3884-A8B1-E417-99EB4B743F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52546" y="6445404"/>
            <a:ext cx="321503" cy="167031"/>
          </a:xfrm>
          <a:prstGeom prst="rect">
            <a:avLst/>
          </a:prstGeom>
        </p:spPr>
      </p:pic>
      <p:sp>
        <p:nvSpPr>
          <p:cNvPr id="3" name="Content Placeholder 2">
            <a:extLst>
              <a:ext uri="{FF2B5EF4-FFF2-40B4-BE49-F238E27FC236}">
                <a16:creationId xmlns:a16="http://schemas.microsoft.com/office/drawing/2014/main" id="{53F2ABBB-2D60-0369-1823-EF529A6F4EFB}"/>
              </a:ext>
            </a:extLst>
          </p:cNvPr>
          <p:cNvSpPr>
            <a:spLocks noGrp="1"/>
          </p:cNvSpPr>
          <p:nvPr>
            <p:ph sz="quarter" idx="10"/>
          </p:nvPr>
        </p:nvSpPr>
        <p:spPr>
          <a:xfrm>
            <a:off x="9385042" y="6376099"/>
            <a:ext cx="4047236" cy="327941"/>
          </a:xfrm>
        </p:spPr>
        <p:txBody>
          <a:bodyPr>
            <a:normAutofit/>
          </a:bodyPr>
          <a:lstStyle/>
          <a:p>
            <a:pPr marL="0" indent="0">
              <a:buNone/>
            </a:pPr>
            <a:r>
              <a:rPr lang="en-US" sz="1100" dirty="0"/>
              <a:t>Part of roadmap developed by</a:t>
            </a:r>
            <a:endParaRPr lang="en-NL" sz="1100" dirty="0"/>
          </a:p>
        </p:txBody>
      </p:sp>
    </p:spTree>
    <p:extLst>
      <p:ext uri="{BB962C8B-B14F-4D97-AF65-F5344CB8AC3E}">
        <p14:creationId xmlns:p14="http://schemas.microsoft.com/office/powerpoint/2010/main" val="4222438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81923-AA60-3308-83E8-B2564CD407CF}"/>
              </a:ext>
            </a:extLst>
          </p:cNvPr>
          <p:cNvSpPr>
            <a:spLocks noGrp="1"/>
          </p:cNvSpPr>
          <p:nvPr>
            <p:ph type="title"/>
          </p:nvPr>
        </p:nvSpPr>
        <p:spPr>
          <a:xfrm>
            <a:off x="374358" y="709288"/>
            <a:ext cx="9894723" cy="430909"/>
          </a:xfrm>
        </p:spPr>
        <p:txBody>
          <a:bodyPr>
            <a:normAutofit fontScale="90000"/>
          </a:bodyPr>
          <a:lstStyle/>
          <a:p>
            <a:r>
              <a:rPr lang="en-NL" dirty="0"/>
              <a:t>Campaign Targets</a:t>
            </a:r>
          </a:p>
        </p:txBody>
      </p:sp>
      <p:sp>
        <p:nvSpPr>
          <p:cNvPr id="10" name="Rectangle 1">
            <a:extLst>
              <a:ext uri="{FF2B5EF4-FFF2-40B4-BE49-F238E27FC236}">
                <a16:creationId xmlns:a16="http://schemas.microsoft.com/office/drawing/2014/main" id="{4F527B17-353D-00C3-FEE7-9BE807A92CAF}"/>
              </a:ext>
            </a:extLst>
          </p:cNvPr>
          <p:cNvSpPr>
            <a:spLocks noChangeArrowheads="1"/>
          </p:cNvSpPr>
          <p:nvPr/>
        </p:nvSpPr>
        <p:spPr bwMode="auto">
          <a:xfrm>
            <a:off x="4171974" y="178172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NL" altLang="en-NL" sz="1800" b="0" i="0" u="none" strike="noStrike" cap="none" normalizeH="0" baseline="0">
                <a:ln>
                  <a:noFill/>
                </a:ln>
                <a:solidFill>
                  <a:schemeClr val="tx1"/>
                </a:solidFill>
                <a:effectLst/>
                <a:latin typeface="Arial" panose="020B0604020202020204" pitchFamily="34" charset="0"/>
              </a:rPr>
            </a:br>
            <a:endParaRPr kumimoji="0" lang="en-NL" altLang="en-NL" sz="1800" b="0" i="0" u="none" strike="noStrike" cap="none" normalizeH="0" baseline="0">
              <a:ln>
                <a:noFill/>
              </a:ln>
              <a:solidFill>
                <a:schemeClr val="tx1"/>
              </a:solidFill>
              <a:effectLst/>
              <a:latin typeface="Arial" panose="020B0604020202020204" pitchFamily="34" charset="0"/>
            </a:endParaRPr>
          </a:p>
        </p:txBody>
      </p:sp>
      <p:grpSp>
        <p:nvGrpSpPr>
          <p:cNvPr id="40" name="Group 39">
            <a:extLst>
              <a:ext uri="{FF2B5EF4-FFF2-40B4-BE49-F238E27FC236}">
                <a16:creationId xmlns:a16="http://schemas.microsoft.com/office/drawing/2014/main" id="{99ABEDE8-0918-11EE-45A9-D0147960716B}"/>
              </a:ext>
            </a:extLst>
          </p:cNvPr>
          <p:cNvGrpSpPr/>
          <p:nvPr/>
        </p:nvGrpSpPr>
        <p:grpSpPr>
          <a:xfrm>
            <a:off x="218412" y="775963"/>
            <a:ext cx="11727938" cy="5997962"/>
            <a:chOff x="122487" y="709288"/>
            <a:chExt cx="11727938" cy="5997962"/>
          </a:xfrm>
        </p:grpSpPr>
        <p:sp>
          <p:nvSpPr>
            <p:cNvPr id="27" name="Rectangle 26">
              <a:extLst>
                <a:ext uri="{FF2B5EF4-FFF2-40B4-BE49-F238E27FC236}">
                  <a16:creationId xmlns:a16="http://schemas.microsoft.com/office/drawing/2014/main" id="{BF7315CB-9E7B-B915-E62B-970CC4201608}"/>
                </a:ext>
              </a:extLst>
            </p:cNvPr>
            <p:cNvSpPr/>
            <p:nvPr/>
          </p:nvSpPr>
          <p:spPr>
            <a:xfrm>
              <a:off x="3775122" y="4140914"/>
              <a:ext cx="3510250" cy="589598"/>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fontAlgn="t"/>
              <a:r>
                <a:rPr lang="en-GB" sz="1400" b="1" dirty="0"/>
                <a:t>3. Staff members</a:t>
              </a:r>
              <a:br>
                <a:rPr lang="en-GB" sz="1400" b="1" dirty="0"/>
              </a:br>
              <a:r>
                <a:rPr lang="en-GB" sz="1400" b="1" dirty="0"/>
                <a:t>– non-technical/all</a:t>
              </a:r>
            </a:p>
          </p:txBody>
        </p:sp>
        <p:sp>
          <p:nvSpPr>
            <p:cNvPr id="28" name="Rectangle 27">
              <a:extLst>
                <a:ext uri="{FF2B5EF4-FFF2-40B4-BE49-F238E27FC236}">
                  <a16:creationId xmlns:a16="http://schemas.microsoft.com/office/drawing/2014/main" id="{A9B7B3AA-A1B9-E5A0-892F-FEF25C429F95}"/>
                </a:ext>
              </a:extLst>
            </p:cNvPr>
            <p:cNvSpPr/>
            <p:nvPr/>
          </p:nvSpPr>
          <p:spPr>
            <a:xfrm>
              <a:off x="3765597" y="4748289"/>
              <a:ext cx="3519775" cy="589598"/>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fontAlgn="t"/>
              <a:r>
                <a:rPr lang="en-GB" sz="1400" b="1" dirty="0">
                  <a:effectLst/>
                </a:rPr>
                <a:t>4. Comms &amp;</a:t>
              </a:r>
              <a:br>
                <a:rPr lang="en-GB" sz="1400" b="1" dirty="0">
                  <a:effectLst/>
                </a:rPr>
              </a:br>
              <a:r>
                <a:rPr lang="en-GB" sz="1400" b="1" dirty="0">
                  <a:effectLst/>
                </a:rPr>
                <a:t>security awareness</a:t>
              </a:r>
              <a:endParaRPr lang="en-GB" sz="1400" dirty="0">
                <a:effectLst/>
              </a:endParaRPr>
            </a:p>
          </p:txBody>
        </p:sp>
        <p:sp>
          <p:nvSpPr>
            <p:cNvPr id="31" name="Rectangle 30">
              <a:extLst>
                <a:ext uri="{FF2B5EF4-FFF2-40B4-BE49-F238E27FC236}">
                  <a16:creationId xmlns:a16="http://schemas.microsoft.com/office/drawing/2014/main" id="{2C86E5B5-941D-F930-7946-44651DD87E67}"/>
                </a:ext>
              </a:extLst>
            </p:cNvPr>
            <p:cNvSpPr/>
            <p:nvPr/>
          </p:nvSpPr>
          <p:spPr>
            <a:xfrm>
              <a:off x="3775122" y="3037618"/>
              <a:ext cx="3510250" cy="579843"/>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fontAlgn="t"/>
              <a:r>
                <a:rPr lang="en-GB" sz="1400" b="1" dirty="0"/>
                <a:t>1. Decision makers</a:t>
              </a:r>
            </a:p>
          </p:txBody>
        </p:sp>
        <p:sp>
          <p:nvSpPr>
            <p:cNvPr id="33" name="Rectangle 32">
              <a:extLst>
                <a:ext uri="{FF2B5EF4-FFF2-40B4-BE49-F238E27FC236}">
                  <a16:creationId xmlns:a16="http://schemas.microsoft.com/office/drawing/2014/main" id="{D5A4E223-D8EC-9122-14F6-A7936C8500DC}"/>
                </a:ext>
              </a:extLst>
            </p:cNvPr>
            <p:cNvSpPr/>
            <p:nvPr/>
          </p:nvSpPr>
          <p:spPr>
            <a:xfrm>
              <a:off x="3775122" y="3634792"/>
              <a:ext cx="3510250" cy="492475"/>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fontAlgn="t"/>
              <a:r>
                <a:rPr lang="en-GB" sz="1400" b="1" dirty="0"/>
                <a:t>2. Staff members</a:t>
              </a:r>
              <a:br>
                <a:rPr lang="en-GB" sz="1400" b="1" dirty="0"/>
              </a:br>
              <a:r>
                <a:rPr lang="en-GB" sz="1400" b="1" dirty="0"/>
                <a:t>– technical</a:t>
              </a:r>
            </a:p>
          </p:txBody>
        </p:sp>
        <p:sp>
          <p:nvSpPr>
            <p:cNvPr id="20" name="Rectangle 19">
              <a:extLst>
                <a:ext uri="{FF2B5EF4-FFF2-40B4-BE49-F238E27FC236}">
                  <a16:creationId xmlns:a16="http://schemas.microsoft.com/office/drawing/2014/main" id="{09C0D0A2-81D2-79F5-26B6-8AF0198FE92E}"/>
                </a:ext>
              </a:extLst>
            </p:cNvPr>
            <p:cNvSpPr/>
            <p:nvPr/>
          </p:nvSpPr>
          <p:spPr>
            <a:xfrm>
              <a:off x="3076575" y="733741"/>
              <a:ext cx="4208797" cy="57984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fontAlgn="t"/>
              <a:r>
                <a:rPr lang="en-GB" sz="1400" b="1" dirty="0"/>
                <a:t>1. Decision makers</a:t>
              </a:r>
            </a:p>
          </p:txBody>
        </p:sp>
        <p:sp>
          <p:nvSpPr>
            <p:cNvPr id="23" name="Rectangle 22">
              <a:extLst>
                <a:ext uri="{FF2B5EF4-FFF2-40B4-BE49-F238E27FC236}">
                  <a16:creationId xmlns:a16="http://schemas.microsoft.com/office/drawing/2014/main" id="{82E31E1D-90D2-89DB-7E2D-4FDDCCAA2820}"/>
                </a:ext>
              </a:extLst>
            </p:cNvPr>
            <p:cNvSpPr/>
            <p:nvPr/>
          </p:nvSpPr>
          <p:spPr>
            <a:xfrm>
              <a:off x="3076575" y="1320405"/>
              <a:ext cx="4208797" cy="4829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fontAlgn="t"/>
              <a:r>
                <a:rPr lang="en-GB" sz="1400" b="1" dirty="0"/>
                <a:t>2. Staff members</a:t>
              </a:r>
              <a:br>
                <a:rPr lang="en-GB" sz="1400" b="1" dirty="0"/>
              </a:br>
              <a:r>
                <a:rPr lang="en-GB" sz="1400" b="1" dirty="0"/>
                <a:t>– technical</a:t>
              </a:r>
            </a:p>
          </p:txBody>
        </p:sp>
        <p:sp>
          <p:nvSpPr>
            <p:cNvPr id="37" name="Rectangle 36">
              <a:extLst>
                <a:ext uri="{FF2B5EF4-FFF2-40B4-BE49-F238E27FC236}">
                  <a16:creationId xmlns:a16="http://schemas.microsoft.com/office/drawing/2014/main" id="{9528C3C1-EA99-2A96-C153-C32117C2AC33}"/>
                </a:ext>
              </a:extLst>
            </p:cNvPr>
            <p:cNvSpPr/>
            <p:nvPr/>
          </p:nvSpPr>
          <p:spPr>
            <a:xfrm>
              <a:off x="4017944" y="6288209"/>
              <a:ext cx="3267428" cy="409515"/>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t"/>
              <a:endParaRPr lang="en-NL" sz="900" dirty="0"/>
            </a:p>
          </p:txBody>
        </p:sp>
        <p:sp>
          <p:nvSpPr>
            <p:cNvPr id="36" name="Rectangle 35">
              <a:extLst>
                <a:ext uri="{FF2B5EF4-FFF2-40B4-BE49-F238E27FC236}">
                  <a16:creationId xmlns:a16="http://schemas.microsoft.com/office/drawing/2014/main" id="{FABAA338-09B8-24F5-52AA-CB60C67614F1}"/>
                </a:ext>
              </a:extLst>
            </p:cNvPr>
            <p:cNvSpPr/>
            <p:nvPr/>
          </p:nvSpPr>
          <p:spPr>
            <a:xfrm>
              <a:off x="4017944" y="5362575"/>
              <a:ext cx="3267428" cy="903991"/>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t"/>
              <a:endParaRPr lang="en-NL" sz="900" dirty="0"/>
            </a:p>
          </p:txBody>
        </p:sp>
        <p:sp>
          <p:nvSpPr>
            <p:cNvPr id="15" name="Rectangle 14">
              <a:extLst>
                <a:ext uri="{FF2B5EF4-FFF2-40B4-BE49-F238E27FC236}">
                  <a16:creationId xmlns:a16="http://schemas.microsoft.com/office/drawing/2014/main" id="{3EDF2EB5-9546-4B44-1A15-060429844148}"/>
                </a:ext>
              </a:extLst>
            </p:cNvPr>
            <p:cNvSpPr/>
            <p:nvPr/>
          </p:nvSpPr>
          <p:spPr>
            <a:xfrm>
              <a:off x="3076575" y="1817002"/>
              <a:ext cx="4208797" cy="589598"/>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fontAlgn="t"/>
              <a:r>
                <a:rPr lang="en-GB" sz="1400" b="1" dirty="0"/>
                <a:t>3. Staff members</a:t>
              </a:r>
              <a:br>
                <a:rPr lang="en-GB" sz="1400" b="1" dirty="0"/>
              </a:br>
              <a:r>
                <a:rPr lang="en-GB" sz="1400" b="1" dirty="0"/>
                <a:t>– non-technical/all</a:t>
              </a:r>
            </a:p>
          </p:txBody>
        </p:sp>
        <p:sp>
          <p:nvSpPr>
            <p:cNvPr id="4" name="Rectangle 3">
              <a:extLst>
                <a:ext uri="{FF2B5EF4-FFF2-40B4-BE49-F238E27FC236}">
                  <a16:creationId xmlns:a16="http://schemas.microsoft.com/office/drawing/2014/main" id="{38CBD418-E887-5BDB-6CBD-D9C878279D6A}"/>
                </a:ext>
              </a:extLst>
            </p:cNvPr>
            <p:cNvSpPr/>
            <p:nvPr/>
          </p:nvSpPr>
          <p:spPr>
            <a:xfrm>
              <a:off x="3066339" y="2416561"/>
              <a:ext cx="4219033" cy="58690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fontAlgn="t"/>
              <a:r>
                <a:rPr lang="en-GB" sz="1400" b="1" dirty="0">
                  <a:effectLst/>
                </a:rPr>
                <a:t>4. Comms &amp;</a:t>
              </a:r>
              <a:br>
                <a:rPr lang="en-GB" sz="1400" b="1" dirty="0">
                  <a:effectLst/>
                </a:rPr>
              </a:br>
              <a:r>
                <a:rPr lang="en-GB" sz="1400" b="1" dirty="0">
                  <a:effectLst/>
                </a:rPr>
                <a:t>security awareness</a:t>
              </a:r>
              <a:endParaRPr lang="en-GB" sz="1400" dirty="0">
                <a:effectLst/>
              </a:endParaRPr>
            </a:p>
          </p:txBody>
        </p:sp>
        <p:sp>
          <p:nvSpPr>
            <p:cNvPr id="12" name="Rectangle 11">
              <a:extLst>
                <a:ext uri="{FF2B5EF4-FFF2-40B4-BE49-F238E27FC236}">
                  <a16:creationId xmlns:a16="http://schemas.microsoft.com/office/drawing/2014/main" id="{740E8ABB-2E44-5215-0673-9CFE93685D05}"/>
                </a:ext>
              </a:extLst>
            </p:cNvPr>
            <p:cNvSpPr/>
            <p:nvPr/>
          </p:nvSpPr>
          <p:spPr>
            <a:xfrm>
              <a:off x="7305407" y="1817002"/>
              <a:ext cx="4545017" cy="589598"/>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gn="l" fontAlgn="t">
                <a:buFont typeface="Arial" panose="020B0604020202020204" pitchFamily="34" charset="0"/>
                <a:buChar char="•"/>
              </a:pPr>
              <a:r>
                <a:rPr lang="en-GB" sz="900" dirty="0">
                  <a:effectLst/>
                </a:rPr>
                <a:t>Raising awareness on cybercrime and on the behaviour and targets of cybercriminals</a:t>
              </a:r>
            </a:p>
            <a:p>
              <a:pPr marL="171450" indent="-171450" algn="l" fontAlgn="t">
                <a:buFont typeface="Arial" panose="020B0604020202020204" pitchFamily="34" charset="0"/>
                <a:buChar char="•"/>
              </a:pPr>
              <a:r>
                <a:rPr lang="en-GB" sz="900" dirty="0"/>
                <a:t>Explaining</a:t>
              </a:r>
              <a:r>
                <a:rPr lang="en-GB" sz="900" dirty="0">
                  <a:effectLst/>
                </a:rPr>
                <a:t> how </a:t>
              </a:r>
              <a:r>
                <a:rPr lang="en-GB" sz="900" dirty="0"/>
                <a:t>employees</a:t>
              </a:r>
              <a:r>
                <a:rPr lang="en-GB" sz="900" dirty="0">
                  <a:effectLst/>
                </a:rPr>
                <a:t> can better protect themselves in a fun and simple way</a:t>
              </a:r>
            </a:p>
            <a:p>
              <a:pPr marL="171450" indent="-171450" algn="l" fontAlgn="t">
                <a:buFont typeface="Arial" panose="020B0604020202020204" pitchFamily="34" charset="0"/>
                <a:buChar char="•"/>
              </a:pPr>
              <a:r>
                <a:rPr lang="en-GB" sz="900" dirty="0">
                  <a:effectLst/>
                </a:rPr>
                <a:t>Focusing on the importance of each one’s behaviour: security is a </a:t>
              </a:r>
              <a:r>
                <a:rPr lang="en-GB" sz="900" b="1" dirty="0">
                  <a:effectLst/>
                </a:rPr>
                <a:t>shared responsibility</a:t>
              </a:r>
              <a:endParaRPr lang="en-NL" sz="900" dirty="0"/>
            </a:p>
          </p:txBody>
        </p:sp>
        <p:graphicFrame>
          <p:nvGraphicFramePr>
            <p:cNvPr id="8" name="Diagram 7">
              <a:extLst>
                <a:ext uri="{FF2B5EF4-FFF2-40B4-BE49-F238E27FC236}">
                  <a16:creationId xmlns:a16="http://schemas.microsoft.com/office/drawing/2014/main" id="{547BABD3-D66A-43E5-F33F-E9D2A57B7E2A}"/>
                </a:ext>
              </a:extLst>
            </p:cNvPr>
            <p:cNvGraphicFramePr/>
            <p:nvPr>
              <p:extLst>
                <p:ext uri="{D42A27DB-BD31-4B8C-83A1-F6EECF244321}">
                  <p14:modId xmlns:p14="http://schemas.microsoft.com/office/powerpoint/2010/main" val="3589836367"/>
                </p:ext>
              </p:extLst>
            </p:nvPr>
          </p:nvGraphicFramePr>
          <p:xfrm>
            <a:off x="122487" y="709288"/>
            <a:ext cx="5893737" cy="5997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Rectangle 17">
              <a:extLst>
                <a:ext uri="{FF2B5EF4-FFF2-40B4-BE49-F238E27FC236}">
                  <a16:creationId xmlns:a16="http://schemas.microsoft.com/office/drawing/2014/main" id="{0D0BAAB9-0AF1-72C7-BA50-1649E197189B}"/>
                </a:ext>
              </a:extLst>
            </p:cNvPr>
            <p:cNvSpPr/>
            <p:nvPr/>
          </p:nvSpPr>
          <p:spPr>
            <a:xfrm>
              <a:off x="7305407" y="2409738"/>
              <a:ext cx="4545018" cy="593728"/>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fontAlgn="t"/>
              <a:r>
                <a:rPr lang="en-GB" sz="900" dirty="0">
                  <a:effectLst/>
                </a:rPr>
                <a:t>Inviting to participate in the campaign and promote it actively within their NREN (intranet, newsletter, internal comms channels, …) and towards their communities (websites, social media, mailings, …)</a:t>
              </a:r>
            </a:p>
          </p:txBody>
        </p:sp>
        <p:sp>
          <p:nvSpPr>
            <p:cNvPr id="21" name="Rectangle 20">
              <a:extLst>
                <a:ext uri="{FF2B5EF4-FFF2-40B4-BE49-F238E27FC236}">
                  <a16:creationId xmlns:a16="http://schemas.microsoft.com/office/drawing/2014/main" id="{35312DEE-A371-EBB2-12E6-A9CA3ACAC080}"/>
                </a:ext>
              </a:extLst>
            </p:cNvPr>
            <p:cNvSpPr/>
            <p:nvPr/>
          </p:nvSpPr>
          <p:spPr>
            <a:xfrm>
              <a:off x="7305407" y="733741"/>
              <a:ext cx="4545017" cy="57984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t"/>
              <a:r>
                <a:rPr lang="en-GB" sz="900" dirty="0">
                  <a:effectLst/>
                </a:rPr>
                <a:t>Security awareness starts at the top. Raising awareness of decision makers on the importance of cybersecurity to lead to the development and enforcement of robust cybersecurity policies.</a:t>
              </a:r>
              <a:endParaRPr lang="en-NL" sz="900" dirty="0"/>
            </a:p>
          </p:txBody>
        </p:sp>
        <p:sp>
          <p:nvSpPr>
            <p:cNvPr id="22" name="Rectangle 21">
              <a:extLst>
                <a:ext uri="{FF2B5EF4-FFF2-40B4-BE49-F238E27FC236}">
                  <a16:creationId xmlns:a16="http://schemas.microsoft.com/office/drawing/2014/main" id="{FD4BB202-E707-4FD2-AEAA-DCBD24F1860C}"/>
                </a:ext>
              </a:extLst>
            </p:cNvPr>
            <p:cNvSpPr/>
            <p:nvPr/>
          </p:nvSpPr>
          <p:spPr>
            <a:xfrm>
              <a:off x="7305407" y="6288210"/>
              <a:ext cx="4545017" cy="409515"/>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t"/>
              <a:r>
                <a:rPr lang="en-GB" sz="900" dirty="0">
                  <a:solidFill>
                    <a:schemeClr val="tx1">
                      <a:lumMod val="75000"/>
                      <a:lumOff val="25000"/>
                    </a:schemeClr>
                  </a:solidFill>
                </a:rPr>
                <a:t>Raising awareness on</a:t>
              </a:r>
              <a:r>
                <a:rPr lang="en-GB" sz="900" dirty="0">
                  <a:solidFill>
                    <a:schemeClr val="tx1">
                      <a:lumMod val="75000"/>
                      <a:lumOff val="25000"/>
                    </a:schemeClr>
                  </a:solidFill>
                  <a:effectLst/>
                </a:rPr>
                <a:t> GÉANT and the NRENs, </a:t>
              </a:r>
              <a:r>
                <a:rPr lang="en-GB" sz="900" dirty="0">
                  <a:solidFill>
                    <a:schemeClr val="tx1">
                      <a:lumMod val="75000"/>
                      <a:lumOff val="25000"/>
                    </a:schemeClr>
                  </a:solidFill>
                </a:rPr>
                <a:t>their</a:t>
              </a:r>
              <a:r>
                <a:rPr lang="en-GB" sz="900" dirty="0">
                  <a:solidFill>
                    <a:schemeClr val="tx1">
                      <a:lumMod val="75000"/>
                      <a:lumOff val="25000"/>
                    </a:schemeClr>
                  </a:solidFill>
                  <a:effectLst/>
                </a:rPr>
                <a:t> efforts in cybersecurity, their tools and services, their cybersecurity awareness initiatives</a:t>
              </a:r>
              <a:endParaRPr lang="en-NL" sz="900" dirty="0">
                <a:solidFill>
                  <a:schemeClr val="tx1">
                    <a:lumMod val="75000"/>
                    <a:lumOff val="25000"/>
                  </a:schemeClr>
                </a:solidFill>
              </a:endParaRPr>
            </a:p>
          </p:txBody>
        </p:sp>
        <p:sp>
          <p:nvSpPr>
            <p:cNvPr id="24" name="Rectangle 23">
              <a:extLst>
                <a:ext uri="{FF2B5EF4-FFF2-40B4-BE49-F238E27FC236}">
                  <a16:creationId xmlns:a16="http://schemas.microsoft.com/office/drawing/2014/main" id="{4F1A2BBA-DAFD-FD5B-F53C-55D6D45013F1}"/>
                </a:ext>
              </a:extLst>
            </p:cNvPr>
            <p:cNvSpPr/>
            <p:nvPr/>
          </p:nvSpPr>
          <p:spPr>
            <a:xfrm>
              <a:off x="7305407" y="1320405"/>
              <a:ext cx="4545017" cy="4829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gn="l" fontAlgn="t">
                <a:buFont typeface="Arial" panose="020B0604020202020204" pitchFamily="34" charset="0"/>
                <a:buChar char="•"/>
              </a:pPr>
              <a:r>
                <a:rPr lang="en-GB" sz="900" dirty="0"/>
                <a:t>Sharing community expertise and experience</a:t>
              </a:r>
            </a:p>
            <a:p>
              <a:pPr marL="171450" indent="-171450" algn="l" fontAlgn="t">
                <a:buFont typeface="Arial" panose="020B0604020202020204" pitchFamily="34" charset="0"/>
                <a:buChar char="•"/>
              </a:pPr>
              <a:r>
                <a:rPr lang="en-NL" sz="900" dirty="0"/>
                <a:t>Contributing to the implementation of security practices</a:t>
              </a:r>
            </a:p>
          </p:txBody>
        </p:sp>
        <p:sp>
          <p:nvSpPr>
            <p:cNvPr id="29" name="Rectangle 28">
              <a:extLst>
                <a:ext uri="{FF2B5EF4-FFF2-40B4-BE49-F238E27FC236}">
                  <a16:creationId xmlns:a16="http://schemas.microsoft.com/office/drawing/2014/main" id="{BE4C591D-7119-25DD-FA8A-CBE8D7763F5E}"/>
                </a:ext>
              </a:extLst>
            </p:cNvPr>
            <p:cNvSpPr/>
            <p:nvPr/>
          </p:nvSpPr>
          <p:spPr>
            <a:xfrm>
              <a:off x="7305407" y="4140914"/>
              <a:ext cx="4545017" cy="589598"/>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gn="l" fontAlgn="t">
                <a:buFont typeface="Arial" panose="020B0604020202020204" pitchFamily="34" charset="0"/>
                <a:buChar char="•"/>
              </a:pPr>
              <a:r>
                <a:rPr lang="en-GB" sz="900" dirty="0">
                  <a:effectLst/>
                </a:rPr>
                <a:t>Raising awareness on cybercrime and on the behaviour and targets of cybercriminals</a:t>
              </a:r>
            </a:p>
            <a:p>
              <a:pPr marL="171450" indent="-171450" algn="l" fontAlgn="t">
                <a:buFont typeface="Arial" panose="020B0604020202020204" pitchFamily="34" charset="0"/>
                <a:buChar char="•"/>
              </a:pPr>
              <a:r>
                <a:rPr lang="en-GB" sz="900" dirty="0"/>
                <a:t>Explaining</a:t>
              </a:r>
              <a:r>
                <a:rPr lang="en-GB" sz="900" dirty="0">
                  <a:effectLst/>
                </a:rPr>
                <a:t> how </a:t>
              </a:r>
              <a:r>
                <a:rPr lang="en-GB" sz="900" dirty="0"/>
                <a:t>employees</a:t>
              </a:r>
              <a:r>
                <a:rPr lang="en-GB" sz="900" dirty="0">
                  <a:effectLst/>
                </a:rPr>
                <a:t> can better protect themselves in a fun and simple way</a:t>
              </a:r>
            </a:p>
            <a:p>
              <a:pPr marL="171450" indent="-171450" algn="l" fontAlgn="t">
                <a:buFont typeface="Arial" panose="020B0604020202020204" pitchFamily="34" charset="0"/>
                <a:buChar char="•"/>
              </a:pPr>
              <a:r>
                <a:rPr lang="en-GB" sz="900" dirty="0">
                  <a:effectLst/>
                </a:rPr>
                <a:t>Focusing on the importance of each one’s behaviour: security is a </a:t>
              </a:r>
              <a:r>
                <a:rPr lang="en-GB" sz="900" b="1" dirty="0">
                  <a:effectLst/>
                </a:rPr>
                <a:t>shared responsibility</a:t>
              </a:r>
              <a:endParaRPr lang="en-NL" sz="900" dirty="0"/>
            </a:p>
          </p:txBody>
        </p:sp>
        <p:sp>
          <p:nvSpPr>
            <p:cNvPr id="30" name="Rectangle 29">
              <a:extLst>
                <a:ext uri="{FF2B5EF4-FFF2-40B4-BE49-F238E27FC236}">
                  <a16:creationId xmlns:a16="http://schemas.microsoft.com/office/drawing/2014/main" id="{1E967BD9-4CA7-2F46-B184-B6CCC3185DFA}"/>
                </a:ext>
              </a:extLst>
            </p:cNvPr>
            <p:cNvSpPr/>
            <p:nvPr/>
          </p:nvSpPr>
          <p:spPr>
            <a:xfrm>
              <a:off x="7305407" y="4744160"/>
              <a:ext cx="4545018" cy="593727"/>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fontAlgn="t"/>
              <a:r>
                <a:rPr lang="en-GB" sz="900" dirty="0">
                  <a:effectLst/>
                </a:rPr>
                <a:t>Inviting to participate in the campaign and promote it actively within their NREN (intranet, newsletter, internal comms channels, …) and towards their communities (websites, social media, mailings, …)</a:t>
              </a:r>
            </a:p>
          </p:txBody>
        </p:sp>
        <p:sp>
          <p:nvSpPr>
            <p:cNvPr id="32" name="Rectangle 31">
              <a:extLst>
                <a:ext uri="{FF2B5EF4-FFF2-40B4-BE49-F238E27FC236}">
                  <a16:creationId xmlns:a16="http://schemas.microsoft.com/office/drawing/2014/main" id="{2D9452F1-F365-A93A-E53F-8A4EA4FF77D3}"/>
                </a:ext>
              </a:extLst>
            </p:cNvPr>
            <p:cNvSpPr/>
            <p:nvPr/>
          </p:nvSpPr>
          <p:spPr>
            <a:xfrm>
              <a:off x="7305407" y="3037617"/>
              <a:ext cx="4545017" cy="579843"/>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t"/>
              <a:r>
                <a:rPr lang="en-GB" sz="900" dirty="0">
                  <a:effectLst/>
                </a:rPr>
                <a:t>Security awareness starts at the top. Raising awareness of decision makers on the importance of cybersecurity to lead to the development and enforcement of robust cybersecurity policies.</a:t>
              </a:r>
              <a:endParaRPr lang="en-NL" sz="900" dirty="0"/>
            </a:p>
          </p:txBody>
        </p:sp>
        <p:sp>
          <p:nvSpPr>
            <p:cNvPr id="34" name="Rectangle 33">
              <a:extLst>
                <a:ext uri="{FF2B5EF4-FFF2-40B4-BE49-F238E27FC236}">
                  <a16:creationId xmlns:a16="http://schemas.microsoft.com/office/drawing/2014/main" id="{0EE5D8B6-A7A6-0394-3860-1E8C27283978}"/>
                </a:ext>
              </a:extLst>
            </p:cNvPr>
            <p:cNvSpPr/>
            <p:nvPr/>
          </p:nvSpPr>
          <p:spPr>
            <a:xfrm>
              <a:off x="7305407" y="3634792"/>
              <a:ext cx="4545017" cy="492475"/>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gn="l" fontAlgn="t">
                <a:buFont typeface="Arial" panose="020B0604020202020204" pitchFamily="34" charset="0"/>
                <a:buChar char="•"/>
              </a:pPr>
              <a:r>
                <a:rPr lang="en-GB" sz="900" dirty="0"/>
                <a:t>Sharing community expertise and experience</a:t>
              </a:r>
            </a:p>
            <a:p>
              <a:pPr marL="171450" indent="-171450" algn="l" fontAlgn="t">
                <a:buFont typeface="Arial" panose="020B0604020202020204" pitchFamily="34" charset="0"/>
                <a:buChar char="•"/>
              </a:pPr>
              <a:r>
                <a:rPr lang="en-NL" sz="900" dirty="0"/>
                <a:t>Contributing to the implementation of security practices</a:t>
              </a:r>
            </a:p>
          </p:txBody>
        </p:sp>
        <p:sp>
          <p:nvSpPr>
            <p:cNvPr id="35" name="Rectangle 34">
              <a:extLst>
                <a:ext uri="{FF2B5EF4-FFF2-40B4-BE49-F238E27FC236}">
                  <a16:creationId xmlns:a16="http://schemas.microsoft.com/office/drawing/2014/main" id="{645EFE0E-514A-8086-F4BD-FD13382A1F1E}"/>
                </a:ext>
              </a:extLst>
            </p:cNvPr>
            <p:cNvSpPr/>
            <p:nvPr/>
          </p:nvSpPr>
          <p:spPr>
            <a:xfrm>
              <a:off x="7305407" y="5358154"/>
              <a:ext cx="4545017" cy="908412"/>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gn="l" fontAlgn="t">
                <a:buFont typeface="Arial" panose="020B0604020202020204" pitchFamily="34" charset="0"/>
                <a:buChar char="•"/>
              </a:pPr>
              <a:r>
                <a:rPr lang="en-GB" sz="900" dirty="0">
                  <a:effectLst/>
                </a:rPr>
                <a:t>Raising awareness on cybercrime and on the behaviour and targets of cybercriminals</a:t>
              </a:r>
            </a:p>
            <a:p>
              <a:pPr marL="171450" indent="-171450" algn="l" fontAlgn="t">
                <a:buFont typeface="Arial" panose="020B0604020202020204" pitchFamily="34" charset="0"/>
                <a:buChar char="•"/>
              </a:pPr>
              <a:r>
                <a:rPr lang="en-GB" sz="900" dirty="0"/>
                <a:t>Explaining</a:t>
              </a:r>
              <a:r>
                <a:rPr lang="en-GB" sz="900" dirty="0">
                  <a:effectLst/>
                </a:rPr>
                <a:t> how </a:t>
              </a:r>
              <a:r>
                <a:rPr lang="en-GB" sz="900" dirty="0"/>
                <a:t>employees</a:t>
              </a:r>
              <a:r>
                <a:rPr lang="en-GB" sz="900" dirty="0">
                  <a:effectLst/>
                </a:rPr>
                <a:t> can better protect themselves in a fun and simple way</a:t>
              </a:r>
            </a:p>
          </p:txBody>
        </p:sp>
      </p:grpSp>
    </p:spTree>
    <p:extLst>
      <p:ext uri="{BB962C8B-B14F-4D97-AF65-F5344CB8AC3E}">
        <p14:creationId xmlns:p14="http://schemas.microsoft.com/office/powerpoint/2010/main" val="745747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221325C-64BE-E9D9-3918-8710EDC511CE}"/>
              </a:ext>
            </a:extLst>
          </p:cNvPr>
          <p:cNvSpPr>
            <a:spLocks noGrp="1"/>
          </p:cNvSpPr>
          <p:nvPr>
            <p:ph type="title"/>
          </p:nvPr>
        </p:nvSpPr>
        <p:spPr/>
        <p:txBody>
          <a:bodyPr>
            <a:normAutofit fontScale="90000"/>
          </a:bodyPr>
          <a:lstStyle/>
          <a:p>
            <a:r>
              <a:rPr lang="en-NL" dirty="0"/>
              <a:t>Campaign goals and means</a:t>
            </a:r>
          </a:p>
        </p:txBody>
      </p:sp>
      <p:graphicFrame>
        <p:nvGraphicFramePr>
          <p:cNvPr id="14" name="Content Placeholder 6">
            <a:extLst>
              <a:ext uri="{FF2B5EF4-FFF2-40B4-BE49-F238E27FC236}">
                <a16:creationId xmlns:a16="http://schemas.microsoft.com/office/drawing/2014/main" id="{BBDBC9B8-F790-24E8-1BF8-64CF31F79532}"/>
              </a:ext>
            </a:extLst>
          </p:cNvPr>
          <p:cNvGraphicFramePr>
            <a:graphicFrameLocks/>
          </p:cNvGraphicFramePr>
          <p:nvPr>
            <p:extLst>
              <p:ext uri="{D42A27DB-BD31-4B8C-83A1-F6EECF244321}">
                <p14:modId xmlns:p14="http://schemas.microsoft.com/office/powerpoint/2010/main" val="4222090991"/>
              </p:ext>
            </p:extLst>
          </p:nvPr>
        </p:nvGraphicFramePr>
        <p:xfrm>
          <a:off x="998895" y="1720028"/>
          <a:ext cx="10264500" cy="4131281"/>
        </p:xfrm>
        <a:graphic>
          <a:graphicData uri="http://schemas.openxmlformats.org/drawingml/2006/table">
            <a:tbl>
              <a:tblPr firstRow="1" bandRow="1">
                <a:tableStyleId>{5C22544A-7EE6-4342-B048-85BDC9FD1C3A}</a:tableStyleId>
              </a:tblPr>
              <a:tblGrid>
                <a:gridCol w="3421500">
                  <a:extLst>
                    <a:ext uri="{9D8B030D-6E8A-4147-A177-3AD203B41FA5}">
                      <a16:colId xmlns:a16="http://schemas.microsoft.com/office/drawing/2014/main" val="3979315477"/>
                    </a:ext>
                  </a:extLst>
                </a:gridCol>
                <a:gridCol w="3421500">
                  <a:extLst>
                    <a:ext uri="{9D8B030D-6E8A-4147-A177-3AD203B41FA5}">
                      <a16:colId xmlns:a16="http://schemas.microsoft.com/office/drawing/2014/main" val="1753365842"/>
                    </a:ext>
                  </a:extLst>
                </a:gridCol>
                <a:gridCol w="3421500">
                  <a:extLst>
                    <a:ext uri="{9D8B030D-6E8A-4147-A177-3AD203B41FA5}">
                      <a16:colId xmlns:a16="http://schemas.microsoft.com/office/drawing/2014/main" val="1645759702"/>
                    </a:ext>
                  </a:extLst>
                </a:gridCol>
              </a:tblGrid>
              <a:tr h="557385">
                <a:tc>
                  <a:txBody>
                    <a:bodyPr/>
                    <a:lstStyle/>
                    <a:p>
                      <a:r>
                        <a:rPr lang="nl-BE" sz="2000" dirty="0"/>
                        <a:t>Goal</a:t>
                      </a:r>
                      <a:endParaRPr lang="en-US" sz="2000" dirty="0"/>
                    </a:p>
                  </a:txBody>
                  <a:tcPr>
                    <a:solidFill>
                      <a:schemeClr val="accent1"/>
                    </a:solidFill>
                  </a:tcPr>
                </a:tc>
                <a:tc>
                  <a:txBody>
                    <a:bodyPr/>
                    <a:lstStyle/>
                    <a:p>
                      <a:r>
                        <a:rPr lang="nl-BE" sz="2000" dirty="0"/>
                        <a:t>Message</a:t>
                      </a:r>
                      <a:endParaRPr lang="en-US" sz="2000" dirty="0"/>
                    </a:p>
                  </a:txBody>
                  <a:tcPr>
                    <a:solidFill>
                      <a:schemeClr val="accent1"/>
                    </a:solidFill>
                  </a:tcPr>
                </a:tc>
                <a:tc>
                  <a:txBody>
                    <a:bodyPr/>
                    <a:lstStyle/>
                    <a:p>
                      <a:r>
                        <a:rPr lang="nl-BE" sz="2000" dirty="0"/>
                        <a:t>How?</a:t>
                      </a:r>
                      <a:endParaRPr lang="en-US" sz="2000" dirty="0"/>
                    </a:p>
                  </a:txBody>
                  <a:tcPr>
                    <a:solidFill>
                      <a:schemeClr val="accent1"/>
                    </a:solidFill>
                  </a:tcPr>
                </a:tc>
                <a:extLst>
                  <a:ext uri="{0D108BD9-81ED-4DB2-BD59-A6C34878D82A}">
                    <a16:rowId xmlns:a16="http://schemas.microsoft.com/office/drawing/2014/main" val="343373221"/>
                  </a:ext>
                </a:extLst>
              </a:tr>
              <a:tr h="1284028">
                <a:tc>
                  <a:txBody>
                    <a:bodyPr/>
                    <a:lstStyle/>
                    <a:p>
                      <a:r>
                        <a:rPr lang="en-GB" sz="2000" noProof="0" dirty="0"/>
                        <a:t>Educate and empower users to</a:t>
                      </a:r>
                      <a:r>
                        <a:rPr lang="en-GB" sz="2000" baseline="0" noProof="0" dirty="0"/>
                        <a:t> protect their organisations against cyber crime</a:t>
                      </a:r>
                      <a:endParaRPr lang="en-GB" sz="2000" noProof="0" dirty="0"/>
                    </a:p>
                  </a:txBody>
                  <a:tcPr/>
                </a:tc>
                <a:tc>
                  <a:txBody>
                    <a:bodyPr/>
                    <a:lstStyle/>
                    <a:p>
                      <a:r>
                        <a:rPr lang="nl-BE" sz="2000" dirty="0"/>
                        <a:t>Your brain is the first line of defence</a:t>
                      </a:r>
                      <a:endParaRPr lang="en-US" sz="2000" dirty="0"/>
                    </a:p>
                  </a:txBody>
                  <a:tcPr/>
                </a:tc>
                <a:tc>
                  <a:txBody>
                    <a:bodyPr/>
                    <a:lstStyle/>
                    <a:p>
                      <a:pPr marL="285750" indent="-285750">
                        <a:buFont typeface="Arial" panose="020B0604020202020204" pitchFamily="34" charset="0"/>
                        <a:buChar char="•"/>
                      </a:pPr>
                      <a:r>
                        <a:rPr lang="en-GB" sz="2000" noProof="0" dirty="0"/>
                        <a:t>Social media tips</a:t>
                      </a:r>
                      <a:endParaRPr lang="en-GB" sz="2000" baseline="0" noProof="0" dirty="0"/>
                    </a:p>
                    <a:p>
                      <a:pPr marL="285750" indent="-285750">
                        <a:buFont typeface="Arial" panose="020B0604020202020204" pitchFamily="34" charset="0"/>
                        <a:buChar char="•"/>
                      </a:pPr>
                      <a:r>
                        <a:rPr lang="en-GB" sz="2000" baseline="0" noProof="0" dirty="0"/>
                        <a:t>Blogs and articles</a:t>
                      </a:r>
                    </a:p>
                    <a:p>
                      <a:pPr marL="285750" indent="-285750">
                        <a:buFont typeface="Arial" panose="020B0604020202020204" pitchFamily="34" charset="0"/>
                        <a:buChar char="•"/>
                      </a:pPr>
                      <a:r>
                        <a:rPr lang="en-GB" sz="2000" baseline="0" noProof="0" dirty="0"/>
                        <a:t>Webinars</a:t>
                      </a:r>
                      <a:endParaRPr lang="en-GB" sz="2000" noProof="0" dirty="0"/>
                    </a:p>
                  </a:txBody>
                  <a:tcPr/>
                </a:tc>
                <a:extLst>
                  <a:ext uri="{0D108BD9-81ED-4DB2-BD59-A6C34878D82A}">
                    <a16:rowId xmlns:a16="http://schemas.microsoft.com/office/drawing/2014/main" val="1498010465"/>
                  </a:ext>
                </a:extLst>
              </a:tr>
              <a:tr h="1284028">
                <a:tc>
                  <a:txBody>
                    <a:bodyPr/>
                    <a:lstStyle/>
                    <a:p>
                      <a:r>
                        <a:rPr lang="en-GB" sz="2000" noProof="0" dirty="0"/>
                        <a:t>Learn from each</a:t>
                      </a:r>
                      <a:r>
                        <a:rPr lang="en-GB" sz="2000" baseline="0" noProof="0" dirty="0"/>
                        <a:t> other’s incidents and successes </a:t>
                      </a:r>
                      <a:endParaRPr lang="en-GB" sz="2000" noProof="0" dirty="0"/>
                    </a:p>
                  </a:txBody>
                  <a:tcPr/>
                </a:tc>
                <a:tc>
                  <a:txBody>
                    <a:bodyPr/>
                    <a:lstStyle/>
                    <a:p>
                      <a:r>
                        <a:rPr lang="en-GB" sz="2000" noProof="0" dirty="0"/>
                        <a:t>H</a:t>
                      </a:r>
                      <a:r>
                        <a:rPr lang="en-GB" sz="2000" baseline="0" noProof="0" dirty="0"/>
                        <a:t>elping others by sharing and by being transparent </a:t>
                      </a:r>
                      <a:endParaRPr lang="en-GB" sz="2000" noProof="0" dirty="0"/>
                    </a:p>
                  </a:txBody>
                  <a:tcPr/>
                </a:tc>
                <a:tc>
                  <a:txBody>
                    <a:bodyPr/>
                    <a:lstStyle/>
                    <a:p>
                      <a:pPr marL="285750" indent="-285750">
                        <a:buFont typeface="Arial" panose="020B0604020202020204" pitchFamily="34" charset="0"/>
                        <a:buChar char="•"/>
                      </a:pPr>
                      <a:r>
                        <a:rPr lang="en-GB" sz="2000" noProof="0" dirty="0"/>
                        <a:t>Case studies</a:t>
                      </a:r>
                      <a:endParaRPr lang="en-GB" sz="2000" baseline="0" noProof="0" dirty="0"/>
                    </a:p>
                    <a:p>
                      <a:pPr marL="285750" indent="-285750">
                        <a:buFont typeface="Arial" panose="020B0604020202020204" pitchFamily="34" charset="0"/>
                        <a:buChar char="•"/>
                      </a:pPr>
                      <a:r>
                        <a:rPr lang="en-GB" sz="2000" baseline="0" noProof="0" dirty="0"/>
                        <a:t>Interviews with security and awareness experts</a:t>
                      </a:r>
                      <a:endParaRPr lang="en-GB" sz="2000" noProof="0" dirty="0"/>
                    </a:p>
                  </a:txBody>
                  <a:tcPr/>
                </a:tc>
                <a:extLst>
                  <a:ext uri="{0D108BD9-81ED-4DB2-BD59-A6C34878D82A}">
                    <a16:rowId xmlns:a16="http://schemas.microsoft.com/office/drawing/2014/main" val="3129370660"/>
                  </a:ext>
                </a:extLst>
              </a:tr>
              <a:tr h="894929">
                <a:tc>
                  <a:txBody>
                    <a:bodyPr/>
                    <a:lstStyle/>
                    <a:p>
                      <a:r>
                        <a:rPr lang="nl-BE" sz="2000" dirty="0"/>
                        <a:t>Create a sustainable, broad, and replicable awareness concept</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Cybersecurity is a shared responsibility. Together, we can protect what matters.</a:t>
                      </a:r>
                    </a:p>
                  </a:txBody>
                  <a:tcPr/>
                </a:tc>
                <a:tc>
                  <a:txBody>
                    <a:bodyPr/>
                    <a:lstStyle/>
                    <a:p>
                      <a:pPr marL="285750" indent="-285750">
                        <a:buFont typeface="Arial" panose="020B0604020202020204" pitchFamily="34" charset="0"/>
                        <a:buChar char="•"/>
                      </a:pPr>
                      <a:r>
                        <a:rPr lang="en-GB" sz="2000" noProof="0" dirty="0"/>
                        <a:t>Customisable </a:t>
                      </a:r>
                      <a:r>
                        <a:rPr lang="nl-BE" sz="2000" dirty="0"/>
                        <a:t>awareness package</a:t>
                      </a:r>
                      <a:endParaRPr lang="en-US" sz="2000" dirty="0"/>
                    </a:p>
                  </a:txBody>
                  <a:tcPr/>
                </a:tc>
                <a:extLst>
                  <a:ext uri="{0D108BD9-81ED-4DB2-BD59-A6C34878D82A}">
                    <a16:rowId xmlns:a16="http://schemas.microsoft.com/office/drawing/2014/main" val="1989281539"/>
                  </a:ext>
                </a:extLst>
              </a:tr>
            </a:tbl>
          </a:graphicData>
        </a:graphic>
      </p:graphicFrame>
    </p:spTree>
    <p:extLst>
      <p:ext uri="{BB962C8B-B14F-4D97-AF65-F5344CB8AC3E}">
        <p14:creationId xmlns:p14="http://schemas.microsoft.com/office/powerpoint/2010/main" val="1272118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28F89-5099-BB56-235C-991771ECA653}"/>
              </a:ext>
            </a:extLst>
          </p:cNvPr>
          <p:cNvSpPr>
            <a:spLocks noGrp="1"/>
          </p:cNvSpPr>
          <p:nvPr>
            <p:ph type="title"/>
          </p:nvPr>
        </p:nvSpPr>
        <p:spPr/>
        <p:txBody>
          <a:bodyPr>
            <a:normAutofit fontScale="90000"/>
          </a:bodyPr>
          <a:lstStyle/>
          <a:p>
            <a:r>
              <a:rPr lang="en-NL" dirty="0"/>
              <a:t>Main GÉANT channels</a:t>
            </a:r>
          </a:p>
        </p:txBody>
      </p:sp>
      <p:pic>
        <p:nvPicPr>
          <p:cNvPr id="8" name="Picture 7" descr="Graphical user interface, application, icon&#10;&#10;Description automatically generated">
            <a:extLst>
              <a:ext uri="{FF2B5EF4-FFF2-40B4-BE49-F238E27FC236}">
                <a16:creationId xmlns:a16="http://schemas.microsoft.com/office/drawing/2014/main" id="{63A3B704-FDCC-A62E-05B9-2FA85182F43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43660" y="3139989"/>
            <a:ext cx="883795" cy="979880"/>
          </a:xfrm>
          <a:prstGeom prst="rect">
            <a:avLst/>
          </a:prstGeom>
        </p:spPr>
      </p:pic>
      <p:sp>
        <p:nvSpPr>
          <p:cNvPr id="13" name="Title 37">
            <a:extLst>
              <a:ext uri="{FF2B5EF4-FFF2-40B4-BE49-F238E27FC236}">
                <a16:creationId xmlns:a16="http://schemas.microsoft.com/office/drawing/2014/main" id="{82CC77F2-ACBB-D9EB-916B-9C32A5C9E0F9}"/>
              </a:ext>
            </a:extLst>
          </p:cNvPr>
          <p:cNvSpPr txBox="1">
            <a:spLocks/>
          </p:cNvSpPr>
          <p:nvPr/>
        </p:nvSpPr>
        <p:spPr>
          <a:xfrm>
            <a:off x="6427769" y="1507153"/>
            <a:ext cx="4308247" cy="53170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lnSpc>
                <a:spcPts val="1880"/>
              </a:lnSpc>
            </a:pPr>
            <a:r>
              <a:rPr lang="en-US" sz="1800" dirty="0">
                <a:solidFill>
                  <a:schemeClr val="accent2">
                    <a:lumMod val="90000"/>
                    <a:lumOff val="10000"/>
                  </a:schemeClr>
                </a:solidFill>
              </a:rPr>
              <a:t>GÉANT social media channels</a:t>
            </a:r>
            <a:endParaRPr lang="en-GB" sz="1800" dirty="0"/>
          </a:p>
        </p:txBody>
      </p:sp>
      <p:grpSp>
        <p:nvGrpSpPr>
          <p:cNvPr id="27" name="Group 26">
            <a:extLst>
              <a:ext uri="{FF2B5EF4-FFF2-40B4-BE49-F238E27FC236}">
                <a16:creationId xmlns:a16="http://schemas.microsoft.com/office/drawing/2014/main" id="{4E490C5C-9315-ECEF-411E-9BD9A45CBC24}"/>
              </a:ext>
            </a:extLst>
          </p:cNvPr>
          <p:cNvGrpSpPr/>
          <p:nvPr/>
        </p:nvGrpSpPr>
        <p:grpSpPr>
          <a:xfrm>
            <a:off x="1271447" y="2053084"/>
            <a:ext cx="2338662" cy="3413105"/>
            <a:chOff x="1449997" y="2058424"/>
            <a:chExt cx="1901460" cy="2775041"/>
          </a:xfrm>
        </p:grpSpPr>
        <p:pic>
          <p:nvPicPr>
            <p:cNvPr id="14" name="Picture 13" descr="Text, calendar&#10;&#10;Description automatically generated">
              <a:extLst>
                <a:ext uri="{FF2B5EF4-FFF2-40B4-BE49-F238E27FC236}">
                  <a16:creationId xmlns:a16="http://schemas.microsoft.com/office/drawing/2014/main" id="{507FADBD-6471-B938-453F-D5072FF1887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53776" y="3056750"/>
              <a:ext cx="1897681" cy="778386"/>
            </a:xfrm>
            <a:prstGeom prst="roundRect">
              <a:avLst>
                <a:gd name="adj" fmla="val 8594"/>
              </a:avLst>
            </a:prstGeom>
            <a:solidFill>
              <a:srgbClr val="FFFFFF">
                <a:shade val="85000"/>
              </a:srgbClr>
            </a:solidFill>
            <a:ln>
              <a:noFill/>
            </a:ln>
            <a:effectLst/>
          </p:spPr>
        </p:pic>
        <p:pic>
          <p:nvPicPr>
            <p:cNvPr id="15" name="Picture 14" descr="Text, calendar&#10;&#10;Description automatically generated">
              <a:extLst>
                <a:ext uri="{FF2B5EF4-FFF2-40B4-BE49-F238E27FC236}">
                  <a16:creationId xmlns:a16="http://schemas.microsoft.com/office/drawing/2014/main" id="{AA508106-933C-BB08-8DEC-0279794E023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49997" y="2058424"/>
              <a:ext cx="1897681" cy="778386"/>
            </a:xfrm>
            <a:prstGeom prst="roundRect">
              <a:avLst>
                <a:gd name="adj" fmla="val 8594"/>
              </a:avLst>
            </a:prstGeom>
            <a:solidFill>
              <a:srgbClr val="FFFFFF">
                <a:shade val="85000"/>
              </a:srgbClr>
            </a:solidFill>
            <a:ln>
              <a:noFill/>
            </a:ln>
            <a:effectLst/>
          </p:spPr>
        </p:pic>
        <p:grpSp>
          <p:nvGrpSpPr>
            <p:cNvPr id="19" name="Group 18">
              <a:extLst>
                <a:ext uri="{FF2B5EF4-FFF2-40B4-BE49-F238E27FC236}">
                  <a16:creationId xmlns:a16="http://schemas.microsoft.com/office/drawing/2014/main" id="{73BD294D-F9DB-FE86-567A-BDCA09C18477}"/>
                </a:ext>
              </a:extLst>
            </p:cNvPr>
            <p:cNvGrpSpPr/>
            <p:nvPr/>
          </p:nvGrpSpPr>
          <p:grpSpPr>
            <a:xfrm>
              <a:off x="1449997" y="4055079"/>
              <a:ext cx="1897681" cy="778386"/>
              <a:chOff x="872003" y="7747157"/>
              <a:chExt cx="2672876" cy="1096353"/>
            </a:xfrm>
          </p:grpSpPr>
          <p:sp>
            <p:nvSpPr>
              <p:cNvPr id="16" name="Rectangle: Rounded Corners 19">
                <a:extLst>
                  <a:ext uri="{FF2B5EF4-FFF2-40B4-BE49-F238E27FC236}">
                    <a16:creationId xmlns:a16="http://schemas.microsoft.com/office/drawing/2014/main" id="{9FB9D8C6-2F3B-2EAF-A600-742DAD96A9C7}"/>
                  </a:ext>
                </a:extLst>
              </p:cNvPr>
              <p:cNvSpPr/>
              <p:nvPr/>
            </p:nvSpPr>
            <p:spPr>
              <a:xfrm>
                <a:off x="872003" y="7747157"/>
                <a:ext cx="2672876" cy="1096353"/>
              </a:xfrm>
              <a:prstGeom prst="roundRect">
                <a:avLst>
                  <a:gd name="adj" fmla="val 9170"/>
                </a:avLst>
              </a:prstGeom>
              <a:solidFill>
                <a:srgbClr val="2B2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descr="A black and white sign&#10;&#10;Description automatically generated with low confidence">
                <a:extLst>
                  <a:ext uri="{FF2B5EF4-FFF2-40B4-BE49-F238E27FC236}">
                    <a16:creationId xmlns:a16="http://schemas.microsoft.com/office/drawing/2014/main" id="{3E64FEE2-9573-53BF-3080-A15BC6C0062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75889" y="8007773"/>
                <a:ext cx="2085305" cy="508035"/>
              </a:xfrm>
              <a:prstGeom prst="rect">
                <a:avLst/>
              </a:prstGeom>
            </p:spPr>
          </p:pic>
        </p:grpSp>
      </p:grpSp>
      <p:pic>
        <p:nvPicPr>
          <p:cNvPr id="18" name="Picture 17" descr="Graphical user interface, application, icon&#10;&#10;Description automatically generated">
            <a:extLst>
              <a:ext uri="{FF2B5EF4-FFF2-40B4-BE49-F238E27FC236}">
                <a16:creationId xmlns:a16="http://schemas.microsoft.com/office/drawing/2014/main" id="{B28994DC-0EFE-32B5-34BD-A378FD1EA19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747337" y="3154579"/>
            <a:ext cx="883795" cy="979880"/>
          </a:xfrm>
          <a:prstGeom prst="rect">
            <a:avLst/>
          </a:prstGeom>
        </p:spPr>
      </p:pic>
      <p:sp>
        <p:nvSpPr>
          <p:cNvPr id="23" name="Title 37">
            <a:extLst>
              <a:ext uri="{FF2B5EF4-FFF2-40B4-BE49-F238E27FC236}">
                <a16:creationId xmlns:a16="http://schemas.microsoft.com/office/drawing/2014/main" id="{5B9E980F-2105-F02C-C709-16DBBB369850}"/>
              </a:ext>
            </a:extLst>
          </p:cNvPr>
          <p:cNvSpPr txBox="1">
            <a:spLocks/>
          </p:cNvSpPr>
          <p:nvPr/>
        </p:nvSpPr>
        <p:spPr>
          <a:xfrm>
            <a:off x="1006927" y="1488388"/>
            <a:ext cx="2867703" cy="53170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lnSpc>
                <a:spcPts val="1880"/>
              </a:lnSpc>
            </a:pPr>
            <a:r>
              <a:rPr lang="en-US" sz="1800" dirty="0">
                <a:solidFill>
                  <a:schemeClr val="accent2">
                    <a:lumMod val="90000"/>
                    <a:lumOff val="10000"/>
                  </a:schemeClr>
                </a:solidFill>
              </a:rPr>
              <a:t>CONNECT family</a:t>
            </a:r>
            <a:endParaRPr lang="en-GB" sz="1800" dirty="0"/>
          </a:p>
        </p:txBody>
      </p:sp>
      <p:sp>
        <p:nvSpPr>
          <p:cNvPr id="30" name="Title 37">
            <a:extLst>
              <a:ext uri="{FF2B5EF4-FFF2-40B4-BE49-F238E27FC236}">
                <a16:creationId xmlns:a16="http://schemas.microsoft.com/office/drawing/2014/main" id="{50051220-F85F-7D00-9590-2FB0131AB995}"/>
              </a:ext>
            </a:extLst>
          </p:cNvPr>
          <p:cNvSpPr txBox="1">
            <a:spLocks/>
          </p:cNvSpPr>
          <p:nvPr/>
        </p:nvSpPr>
        <p:spPr>
          <a:xfrm>
            <a:off x="3646842" y="2265912"/>
            <a:ext cx="2867703" cy="53170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nSpc>
                <a:spcPts val="1880"/>
              </a:lnSpc>
            </a:pPr>
            <a:r>
              <a:rPr lang="en-US" sz="1800" b="0" dirty="0">
                <a:solidFill>
                  <a:schemeClr val="accent2">
                    <a:lumMod val="90000"/>
                    <a:lumOff val="10000"/>
                  </a:schemeClr>
                </a:solidFill>
              </a:rPr>
              <a:t>Website</a:t>
            </a:r>
            <a:endParaRPr lang="en-GB" sz="1800" b="0" dirty="0"/>
          </a:p>
        </p:txBody>
      </p:sp>
      <p:sp>
        <p:nvSpPr>
          <p:cNvPr id="31" name="Title 37">
            <a:extLst>
              <a:ext uri="{FF2B5EF4-FFF2-40B4-BE49-F238E27FC236}">
                <a16:creationId xmlns:a16="http://schemas.microsoft.com/office/drawing/2014/main" id="{E352DE7D-B83A-2A2A-2B5E-7A36F4AF5223}"/>
              </a:ext>
            </a:extLst>
          </p:cNvPr>
          <p:cNvSpPr txBox="1">
            <a:spLocks/>
          </p:cNvSpPr>
          <p:nvPr/>
        </p:nvSpPr>
        <p:spPr>
          <a:xfrm>
            <a:off x="3646842" y="3493783"/>
            <a:ext cx="2867703" cy="53170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nSpc>
                <a:spcPts val="1880"/>
              </a:lnSpc>
            </a:pPr>
            <a:r>
              <a:rPr lang="en-US" sz="1800" b="0" dirty="0">
                <a:solidFill>
                  <a:schemeClr val="accent2">
                    <a:lumMod val="90000"/>
                    <a:lumOff val="10000"/>
                  </a:schemeClr>
                </a:solidFill>
              </a:rPr>
              <a:t>Newsletter</a:t>
            </a:r>
            <a:endParaRPr lang="en-GB" sz="1800" b="0" dirty="0"/>
          </a:p>
        </p:txBody>
      </p:sp>
      <p:sp>
        <p:nvSpPr>
          <p:cNvPr id="32" name="Title 37">
            <a:extLst>
              <a:ext uri="{FF2B5EF4-FFF2-40B4-BE49-F238E27FC236}">
                <a16:creationId xmlns:a16="http://schemas.microsoft.com/office/drawing/2014/main" id="{9EF73987-170D-5CD4-53F9-229CE98D9E61}"/>
              </a:ext>
            </a:extLst>
          </p:cNvPr>
          <p:cNvSpPr txBox="1">
            <a:spLocks/>
          </p:cNvSpPr>
          <p:nvPr/>
        </p:nvSpPr>
        <p:spPr>
          <a:xfrm>
            <a:off x="3646842" y="4721657"/>
            <a:ext cx="2867703" cy="53170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nSpc>
                <a:spcPts val="1880"/>
              </a:lnSpc>
            </a:pPr>
            <a:r>
              <a:rPr lang="en-US" sz="1800" b="0" dirty="0">
                <a:solidFill>
                  <a:schemeClr val="accent2">
                    <a:lumMod val="90000"/>
                    <a:lumOff val="10000"/>
                  </a:schemeClr>
                </a:solidFill>
              </a:rPr>
              <a:t>Magazine</a:t>
            </a:r>
            <a:endParaRPr lang="en-GB" sz="1800" b="0" dirty="0"/>
          </a:p>
        </p:txBody>
      </p:sp>
      <p:pic>
        <p:nvPicPr>
          <p:cNvPr id="4" name="Picture 3" descr="A blue circle with a white letter m&#10;&#10;Description automatically generated">
            <a:extLst>
              <a:ext uri="{FF2B5EF4-FFF2-40B4-BE49-F238E27FC236}">
                <a16:creationId xmlns:a16="http://schemas.microsoft.com/office/drawing/2014/main" id="{BAFDE51F-D801-93B4-82E0-86A244BF253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13990" y="2401832"/>
            <a:ext cx="746812" cy="746812"/>
          </a:xfrm>
          <a:prstGeom prst="rect">
            <a:avLst/>
          </a:prstGeom>
        </p:spPr>
      </p:pic>
      <p:pic>
        <p:nvPicPr>
          <p:cNvPr id="7" name="Picture 6" descr="Icon&#10;&#10;Description automatically generated">
            <a:extLst>
              <a:ext uri="{FF2B5EF4-FFF2-40B4-BE49-F238E27FC236}">
                <a16:creationId xmlns:a16="http://schemas.microsoft.com/office/drawing/2014/main" id="{8BF29D99-1699-2B69-FC4B-4258F2AB1D1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012239" y="2383100"/>
            <a:ext cx="744886" cy="744886"/>
          </a:xfrm>
          <a:prstGeom prst="rect">
            <a:avLst/>
          </a:prstGeom>
        </p:spPr>
      </p:pic>
      <p:pic>
        <p:nvPicPr>
          <p:cNvPr id="11" name="Picture 10">
            <a:extLst>
              <a:ext uri="{FF2B5EF4-FFF2-40B4-BE49-F238E27FC236}">
                <a16:creationId xmlns:a16="http://schemas.microsoft.com/office/drawing/2014/main" id="{E6E39BCC-3B96-F421-DAF1-AAF95871C98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417669" y="2375968"/>
            <a:ext cx="758086" cy="758086"/>
          </a:xfrm>
          <a:prstGeom prst="rect">
            <a:avLst/>
          </a:prstGeom>
        </p:spPr>
      </p:pic>
      <p:pic>
        <p:nvPicPr>
          <p:cNvPr id="6" name="Picture 5" descr="A close-up of a white background&#10;&#10;Description automatically generated">
            <a:extLst>
              <a:ext uri="{FF2B5EF4-FFF2-40B4-BE49-F238E27FC236}">
                <a16:creationId xmlns:a16="http://schemas.microsoft.com/office/drawing/2014/main" id="{91E79148-C8A1-6BA2-1A52-0D09D953D061}"/>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6810115" y="4703775"/>
            <a:ext cx="3552851" cy="762414"/>
          </a:xfrm>
          <a:prstGeom prst="rect">
            <a:avLst/>
          </a:prstGeom>
          <a:effectLst>
            <a:outerShdw blurRad="63500" sx="101000" sy="101000" algn="ctr" rotWithShape="0">
              <a:prstClr val="black">
                <a:alpha val="40000"/>
              </a:prstClr>
            </a:outerShdw>
          </a:effectLst>
        </p:spPr>
      </p:pic>
    </p:spTree>
    <p:extLst>
      <p:ext uri="{BB962C8B-B14F-4D97-AF65-F5344CB8AC3E}">
        <p14:creationId xmlns:p14="http://schemas.microsoft.com/office/powerpoint/2010/main" val="2590127711"/>
      </p:ext>
    </p:extLst>
  </p:cSld>
  <p:clrMapOvr>
    <a:masterClrMapping/>
  </p:clrMapOvr>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Presentation_Template_2022" id="{4BE2BC52-70CB-804F-8000-929BD1B6A85B}" vid="{DC141317-625F-DC42-A6EE-F36CBAE4B3B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83712</TotalTime>
  <Words>2096</Words>
  <Application>Microsoft Office PowerPoint</Application>
  <PresentationFormat>Widescreen</PresentationFormat>
  <Paragraphs>322</Paragraphs>
  <Slides>39</Slides>
  <Notes>24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39</vt:i4>
      </vt:variant>
    </vt:vector>
  </HeadingPairs>
  <TitlesOfParts>
    <vt:vector size="42" baseType="lpstr">
      <vt:lpstr>Arial</vt:lpstr>
      <vt:lpstr>Calibri</vt:lpstr>
      <vt:lpstr>Office Theme</vt:lpstr>
      <vt:lpstr>PowerPoint Presentation</vt:lpstr>
      <vt:lpstr>What is the European Cyber Security Month (ECSM)?</vt:lpstr>
      <vt:lpstr>Our approach - How we plan and manage our campaigns in a nutshell</vt:lpstr>
      <vt:lpstr>First steps</vt:lpstr>
      <vt:lpstr>PowerPoint Presentation</vt:lpstr>
      <vt:lpstr>PowerPoint Presentation</vt:lpstr>
      <vt:lpstr>Campaign Targets</vt:lpstr>
      <vt:lpstr>Campaign goals and means</vt:lpstr>
      <vt:lpstr>Main GÉANT channels</vt:lpstr>
      <vt:lpstr>Content Calendar</vt:lpstr>
      <vt:lpstr>PowerPoint Presentation</vt:lpstr>
      <vt:lpstr>Highlights of previous GÉANT CSM campaigns</vt:lpstr>
      <vt:lpstr>2019: GÉANT launches a pilot CyberSecMonth campaign</vt:lpstr>
      <vt:lpstr>PowerPoint Presentation</vt:lpstr>
      <vt:lpstr>Become a Cyber Hero (2020)</vt:lpstr>
      <vt:lpstr>Expanding on the Cyber Hero concept: Cyber Hero at Home (2021)</vt:lpstr>
      <vt:lpstr>Expanding on the Cyber Hero concept: A Community of Cyber Heroes (2022)</vt:lpstr>
      <vt:lpstr>Reprise and synthesis: Become A Cyber Hero (2023)</vt:lpstr>
      <vt:lpstr>Community blogs, articles, case studies</vt:lpstr>
      <vt:lpstr>Awareness pack &amp; white-label materials (from 2021)</vt:lpstr>
      <vt:lpstr>CyberSecMonth Webinars (from 2020-2021) </vt:lpstr>
      <vt:lpstr>Webinars</vt:lpstr>
      <vt:lpstr>CyberSecMonth campaigns across Social Media – 2019-2023</vt:lpstr>
      <vt:lpstr>NREN Contributions (2019 – 2023)</vt:lpstr>
      <vt:lpstr>Success factors</vt:lpstr>
      <vt:lpstr>Cybersecurity Month 2024 – Reboot with new concept!</vt:lpstr>
      <vt:lpstr>Cybersecurity Month 2024 – in a nutshell</vt:lpstr>
      <vt:lpstr>2024 campaign: Weekly themes</vt:lpstr>
      <vt:lpstr>Cybersecurity Month 2024 – video animation series</vt:lpstr>
      <vt:lpstr>Cybersecurity Month 2024</vt:lpstr>
      <vt:lpstr>Cybersecurity Month 2024</vt:lpstr>
      <vt:lpstr>Cybersecurity Month 2024</vt:lpstr>
      <vt:lpstr>Cybersecurity Month 2024</vt:lpstr>
      <vt:lpstr>Cybersecurity Month 2024</vt:lpstr>
      <vt:lpstr>Cybersecurity Month 2024</vt:lpstr>
      <vt:lpstr>Challenges &amp; items for improvement</vt:lpstr>
      <vt:lpstr>PowerPoint Presentation</vt:lpstr>
      <vt:lpstr>Planting the seeds and fostering security awareness initiatives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Annette Aylward</cp:lastModifiedBy>
  <cp:revision>15</cp:revision>
  <dcterms:created xsi:type="dcterms:W3CDTF">2022-09-06T15:15:15Z</dcterms:created>
  <dcterms:modified xsi:type="dcterms:W3CDTF">2024-10-24T11:20:44Z</dcterms:modified>
</cp:coreProperties>
</file>