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slideLayouts/slideLayout10.xml" ContentType="application/vnd.openxmlformats-officedocument.presentationml.slideLayout+xml"/>
  <Override PartName="/ppt/theme/theme4.xml" ContentType="application/vnd.openxmlformats-officedocument.theme+xml"/>
  <Override PartName="/ppt/slideLayouts/slideLayout11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  <p:sldMasterId id="2147483679" r:id="rId6"/>
    <p:sldMasterId id="2147483688" r:id="rId7"/>
    <p:sldMasterId id="2147483681" r:id="rId8"/>
    <p:sldMasterId id="2147483683" r:id="rId9"/>
  </p:sldMasterIdLst>
  <p:notesMasterIdLst>
    <p:notesMasterId r:id="rId24"/>
  </p:notesMasterIdLst>
  <p:sldIdLst>
    <p:sldId id="420" r:id="rId10"/>
    <p:sldId id="1063" r:id="rId11"/>
    <p:sldId id="2688" r:id="rId12"/>
    <p:sldId id="1093" r:id="rId13"/>
    <p:sldId id="1091" r:id="rId14"/>
    <p:sldId id="1092" r:id="rId15"/>
    <p:sldId id="1094" r:id="rId16"/>
    <p:sldId id="1095" r:id="rId17"/>
    <p:sldId id="1097" r:id="rId18"/>
    <p:sldId id="1101" r:id="rId19"/>
    <p:sldId id="1099" r:id="rId20"/>
    <p:sldId id="1102" r:id="rId21"/>
    <p:sldId id="2689" r:id="rId22"/>
    <p:sldId id="1087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na De Giorgi" initials="MDG" lastIdx="1" clrIdx="0">
    <p:extLst>
      <p:ext uri="{19B8F6BF-5375-455C-9EA6-DF929625EA0E}">
        <p15:presenceInfo xmlns:p15="http://schemas.microsoft.com/office/powerpoint/2012/main" userId="S::marina.degiorgi@geant.org::6a91c7ad-f824-4005-8c6e-460699cd9346" providerId="AD"/>
      </p:ext>
    </p:extLst>
  </p:cmAuthor>
  <p:cmAuthor id="2" name="Paul Hasleham" initials="PH" lastIdx="1" clrIdx="1">
    <p:extLst>
      <p:ext uri="{19B8F6BF-5375-455C-9EA6-DF929625EA0E}">
        <p15:presenceInfo xmlns:p15="http://schemas.microsoft.com/office/powerpoint/2012/main" userId="vue7nv8lUmvJnVoN18htNPcEISingpEqoE+wkukXTH0=" providerId="None"/>
      </p:ext>
    </p:extLst>
  </p:cmAuthor>
  <p:cmAuthor id="3" name="Leonardo Marino" initials="LM" lastIdx="2" clrIdx="2">
    <p:extLst>
      <p:ext uri="{19B8F6BF-5375-455C-9EA6-DF929625EA0E}">
        <p15:presenceInfo xmlns:p15="http://schemas.microsoft.com/office/powerpoint/2012/main" userId="85O0jWq4khe/e03UXpgSX/u+MVRG/EN6OCKD0xVajVE=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5A342"/>
    <a:srgbClr val="1F4270"/>
    <a:srgbClr val="C4457A"/>
    <a:srgbClr val="F4E200"/>
    <a:srgbClr val="002060"/>
    <a:srgbClr val="0ABBC2"/>
    <a:srgbClr val="1F4E79"/>
    <a:srgbClr val="30338F"/>
    <a:srgbClr val="FFDD7D"/>
    <a:srgbClr val="3C51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851" autoAdjust="0"/>
    <p:restoredTop sz="66218" autoAdjust="0"/>
  </p:normalViewPr>
  <p:slideViewPr>
    <p:cSldViewPr snapToGrid="0">
      <p:cViewPr varScale="1">
        <p:scale>
          <a:sx n="64" d="100"/>
          <a:sy n="64" d="100"/>
        </p:scale>
        <p:origin x="176" y="392"/>
      </p:cViewPr>
      <p:guideLst/>
    </p:cSldViewPr>
  </p:slideViewPr>
  <p:outlineViewPr>
    <p:cViewPr>
      <p:scale>
        <a:sx n="33" d="100"/>
        <a:sy n="33" d="100"/>
      </p:scale>
      <p:origin x="0" y="-4406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1" d="100"/>
          <a:sy n="91" d="100"/>
        </p:scale>
        <p:origin x="3326" y="6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4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2.xml"/><Relationship Id="rId7" Type="http://schemas.openxmlformats.org/officeDocument/2006/relationships/slideMaster" Target="slideMasters/slideMaster3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2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theme" Target="theme/theme1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4" Type="http://schemas.openxmlformats.org/officeDocument/2006/relationships/customXml" Target="../customXml/item4.xml"/><Relationship Id="rId9" Type="http://schemas.openxmlformats.org/officeDocument/2006/relationships/slideMaster" Target="slideMasters/slideMaster5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23/09/2024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25750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A26957-3063-4AF5-9C10-771E4439D98E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503473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-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49217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GB" sz="1200" dirty="0"/>
              <a:t>Represent the interests of our community: leverage 20+ years of experience in IAM in our community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GB" sz="1200" dirty="0"/>
              <a:t>AEGIS: https://</a:t>
            </a:r>
            <a:r>
              <a:rPr lang="en-GB" sz="1200" dirty="0" err="1"/>
              <a:t>aarc-community.org</a:t>
            </a:r>
            <a:r>
              <a:rPr lang="en-GB" sz="1200" dirty="0"/>
              <a:t>/about/aegis/ “AARC Engagement Group for Infrastructures”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GB" sz="1200" dirty="0"/>
              <a:t>AARC TREE: https://</a:t>
            </a:r>
            <a:r>
              <a:rPr lang="en-GB" sz="1200" dirty="0" err="1"/>
              <a:t>aarc-community.org</a:t>
            </a:r>
            <a:r>
              <a:rPr lang="en-GB" sz="1200" dirty="0"/>
              <a:t>/</a:t>
            </a:r>
            <a:r>
              <a:rPr lang="en-GB" sz="1200" dirty="0" err="1"/>
              <a:t>aarc</a:t>
            </a:r>
            <a:r>
              <a:rPr lang="en-GB" sz="1200" dirty="0"/>
              <a:t>-tree-project/ “AARC Technical Revision to Enhance Effectiveness”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80209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74748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97896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BA939C3-905C-4049-D5FD-91F532688AE0}"/>
              </a:ext>
            </a:extLst>
          </p:cNvPr>
          <p:cNvSpPr/>
          <p:nvPr userDrawn="1"/>
        </p:nvSpPr>
        <p:spPr>
          <a:xfrm>
            <a:off x="0" y="-22301"/>
            <a:ext cx="12032535" cy="6338264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75F30A1-C025-1F55-1C24-49A097BD075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847AC89-A300-37E0-582A-DEC698078DFC}"/>
              </a:ext>
            </a:extLst>
          </p:cNvPr>
          <p:cNvSpPr/>
          <p:nvPr userDrawn="1"/>
        </p:nvSpPr>
        <p:spPr>
          <a:xfrm>
            <a:off x="12754" y="4832211"/>
            <a:ext cx="12179246" cy="2042360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8C079E9-6E43-7154-64B2-1A5EEF4F8B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852542" y="682159"/>
            <a:ext cx="1432450" cy="689706"/>
          </a:xfrm>
          <a:prstGeom prst="rect">
            <a:avLst/>
          </a:prstGeom>
        </p:spPr>
      </p:pic>
      <p:sp>
        <p:nvSpPr>
          <p:cNvPr id="18" name="Title Placeholder 1">
            <a:extLst>
              <a:ext uri="{FF2B5EF4-FFF2-40B4-BE49-F238E27FC236}">
                <a16:creationId xmlns:a16="http://schemas.microsoft.com/office/drawing/2014/main" id="{623F1CF0-B6DA-C595-B8D5-3F1209326C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4354" y="2314410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909EE48B-16DB-EFC1-DECD-D77BE81D890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44354" y="2777636"/>
            <a:ext cx="10444393" cy="4793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400">
                <a:solidFill>
                  <a:schemeClr val="bg1"/>
                </a:solidFill>
              </a:defRPr>
            </a:lvl4pPr>
            <a:lvl5pPr>
              <a:defRPr sz="24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subtitle styles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B941A64-01CD-4B12-F0DF-7AA9843D140F}"/>
              </a:ext>
            </a:extLst>
          </p:cNvPr>
          <p:cNvSpPr/>
          <p:nvPr userDrawn="1"/>
        </p:nvSpPr>
        <p:spPr>
          <a:xfrm>
            <a:off x="11037739" y="5716824"/>
            <a:ext cx="1171195" cy="1171195"/>
          </a:xfrm>
          <a:custGeom>
            <a:avLst/>
            <a:gdLst>
              <a:gd name="connsiteX0" fmla="*/ 0 w 1402596"/>
              <a:gd name="connsiteY0" fmla="*/ 0 h 1402596"/>
              <a:gd name="connsiteX1" fmla="*/ 1402596 w 1402596"/>
              <a:gd name="connsiteY1" fmla="*/ 0 h 1402596"/>
              <a:gd name="connsiteX2" fmla="*/ 1402596 w 1402596"/>
              <a:gd name="connsiteY2" fmla="*/ 1402596 h 1402596"/>
              <a:gd name="connsiteX3" fmla="*/ 0 w 1402596"/>
              <a:gd name="connsiteY3" fmla="*/ 1402596 h 1402596"/>
              <a:gd name="connsiteX4" fmla="*/ 0 w 1402596"/>
              <a:gd name="connsiteY4" fmla="*/ 0 h 1402596"/>
              <a:gd name="connsiteX0" fmla="*/ 0 w 1402596"/>
              <a:gd name="connsiteY0" fmla="*/ 1402596 h 1402596"/>
              <a:gd name="connsiteX1" fmla="*/ 1402596 w 1402596"/>
              <a:gd name="connsiteY1" fmla="*/ 0 h 1402596"/>
              <a:gd name="connsiteX2" fmla="*/ 1402596 w 1402596"/>
              <a:gd name="connsiteY2" fmla="*/ 1402596 h 1402596"/>
              <a:gd name="connsiteX3" fmla="*/ 0 w 1402596"/>
              <a:gd name="connsiteY3" fmla="*/ 1402596 h 1402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02596" h="1402596">
                <a:moveTo>
                  <a:pt x="0" y="1402596"/>
                </a:moveTo>
                <a:lnTo>
                  <a:pt x="1402596" y="0"/>
                </a:lnTo>
                <a:lnTo>
                  <a:pt x="1402596" y="1402596"/>
                </a:lnTo>
                <a:lnTo>
                  <a:pt x="0" y="140259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riangle 3">
            <a:extLst>
              <a:ext uri="{FF2B5EF4-FFF2-40B4-BE49-F238E27FC236}">
                <a16:creationId xmlns:a16="http://schemas.microsoft.com/office/drawing/2014/main" id="{28DAA213-132D-6A2A-F21C-9C7AAC5538AA}"/>
              </a:ext>
            </a:extLst>
          </p:cNvPr>
          <p:cNvSpPr/>
          <p:nvPr userDrawn="1"/>
        </p:nvSpPr>
        <p:spPr>
          <a:xfrm rot="18940972">
            <a:off x="10539361" y="5650681"/>
            <a:ext cx="1640667" cy="774393"/>
          </a:xfrm>
          <a:custGeom>
            <a:avLst/>
            <a:gdLst>
              <a:gd name="connsiteX0" fmla="*/ 0 w 1591482"/>
              <a:gd name="connsiteY0" fmla="*/ 750465 h 750465"/>
              <a:gd name="connsiteX1" fmla="*/ 795741 w 1591482"/>
              <a:gd name="connsiteY1" fmla="*/ 0 h 750465"/>
              <a:gd name="connsiteX2" fmla="*/ 1591482 w 1591482"/>
              <a:gd name="connsiteY2" fmla="*/ 750465 h 750465"/>
              <a:gd name="connsiteX3" fmla="*/ 0 w 1591482"/>
              <a:gd name="connsiteY3" fmla="*/ 750465 h 750465"/>
              <a:gd name="connsiteX0" fmla="*/ 0 w 1591482"/>
              <a:gd name="connsiteY0" fmla="*/ 761518 h 761518"/>
              <a:gd name="connsiteX1" fmla="*/ 784688 w 1591482"/>
              <a:gd name="connsiteY1" fmla="*/ 0 h 761518"/>
              <a:gd name="connsiteX2" fmla="*/ 1591482 w 1591482"/>
              <a:gd name="connsiteY2" fmla="*/ 761518 h 761518"/>
              <a:gd name="connsiteX3" fmla="*/ 0 w 1591482"/>
              <a:gd name="connsiteY3" fmla="*/ 761518 h 761518"/>
              <a:gd name="connsiteX0" fmla="*/ 0 w 1591482"/>
              <a:gd name="connsiteY0" fmla="*/ 761518 h 761518"/>
              <a:gd name="connsiteX1" fmla="*/ 784688 w 1591482"/>
              <a:gd name="connsiteY1" fmla="*/ 0 h 761518"/>
              <a:gd name="connsiteX2" fmla="*/ 1591482 w 1591482"/>
              <a:gd name="connsiteY2" fmla="*/ 761518 h 761518"/>
              <a:gd name="connsiteX3" fmla="*/ 0 w 1591482"/>
              <a:gd name="connsiteY3" fmla="*/ 761518 h 761518"/>
              <a:gd name="connsiteX0" fmla="*/ 0 w 1591482"/>
              <a:gd name="connsiteY0" fmla="*/ 761518 h 761518"/>
              <a:gd name="connsiteX1" fmla="*/ 784688 w 1591482"/>
              <a:gd name="connsiteY1" fmla="*/ 0 h 761518"/>
              <a:gd name="connsiteX2" fmla="*/ 1591482 w 1591482"/>
              <a:gd name="connsiteY2" fmla="*/ 761518 h 761518"/>
              <a:gd name="connsiteX3" fmla="*/ 0 w 1591482"/>
              <a:gd name="connsiteY3" fmla="*/ 761518 h 761518"/>
              <a:gd name="connsiteX0" fmla="*/ 0 w 1591543"/>
              <a:gd name="connsiteY0" fmla="*/ 761518 h 761518"/>
              <a:gd name="connsiteX1" fmla="*/ 784688 w 1591543"/>
              <a:gd name="connsiteY1" fmla="*/ 0 h 761518"/>
              <a:gd name="connsiteX2" fmla="*/ 1591482 w 1591543"/>
              <a:gd name="connsiteY2" fmla="*/ 761518 h 761518"/>
              <a:gd name="connsiteX3" fmla="*/ 0 w 1591543"/>
              <a:gd name="connsiteY3" fmla="*/ 761518 h 761518"/>
              <a:gd name="connsiteX0" fmla="*/ 0 w 1591556"/>
              <a:gd name="connsiteY0" fmla="*/ 756181 h 756181"/>
              <a:gd name="connsiteX1" fmla="*/ 828613 w 1591556"/>
              <a:gd name="connsiteY1" fmla="*/ 0 h 756181"/>
              <a:gd name="connsiteX2" fmla="*/ 1591482 w 1591556"/>
              <a:gd name="connsiteY2" fmla="*/ 756181 h 756181"/>
              <a:gd name="connsiteX3" fmla="*/ 0 w 1591556"/>
              <a:gd name="connsiteY3" fmla="*/ 756181 h 756181"/>
              <a:gd name="connsiteX0" fmla="*/ 0 w 1591550"/>
              <a:gd name="connsiteY0" fmla="*/ 756181 h 756181"/>
              <a:gd name="connsiteX1" fmla="*/ 828613 w 1591550"/>
              <a:gd name="connsiteY1" fmla="*/ 0 h 756181"/>
              <a:gd name="connsiteX2" fmla="*/ 1591482 w 1591550"/>
              <a:gd name="connsiteY2" fmla="*/ 756181 h 756181"/>
              <a:gd name="connsiteX3" fmla="*/ 0 w 1591550"/>
              <a:gd name="connsiteY3" fmla="*/ 756181 h 756181"/>
              <a:gd name="connsiteX0" fmla="*/ 0 w 1591550"/>
              <a:gd name="connsiteY0" fmla="*/ 756181 h 756181"/>
              <a:gd name="connsiteX1" fmla="*/ 828613 w 1591550"/>
              <a:gd name="connsiteY1" fmla="*/ 0 h 756181"/>
              <a:gd name="connsiteX2" fmla="*/ 1591482 w 1591550"/>
              <a:gd name="connsiteY2" fmla="*/ 756181 h 756181"/>
              <a:gd name="connsiteX3" fmla="*/ 0 w 1591550"/>
              <a:gd name="connsiteY3" fmla="*/ 756181 h 756181"/>
              <a:gd name="connsiteX0" fmla="*/ 0 w 1591550"/>
              <a:gd name="connsiteY0" fmla="*/ 756181 h 756181"/>
              <a:gd name="connsiteX1" fmla="*/ 828613 w 1591550"/>
              <a:gd name="connsiteY1" fmla="*/ 0 h 756181"/>
              <a:gd name="connsiteX2" fmla="*/ 1591482 w 1591550"/>
              <a:gd name="connsiteY2" fmla="*/ 756181 h 756181"/>
              <a:gd name="connsiteX3" fmla="*/ 0 w 1591550"/>
              <a:gd name="connsiteY3" fmla="*/ 756181 h 756181"/>
              <a:gd name="connsiteX0" fmla="*/ 0 w 1591548"/>
              <a:gd name="connsiteY0" fmla="*/ 756181 h 756181"/>
              <a:gd name="connsiteX1" fmla="*/ 828613 w 1591548"/>
              <a:gd name="connsiteY1" fmla="*/ 0 h 756181"/>
              <a:gd name="connsiteX2" fmla="*/ 1591482 w 1591548"/>
              <a:gd name="connsiteY2" fmla="*/ 756181 h 756181"/>
              <a:gd name="connsiteX3" fmla="*/ 0 w 1591548"/>
              <a:gd name="connsiteY3" fmla="*/ 756181 h 756181"/>
              <a:gd name="connsiteX0" fmla="*/ 0 w 1591548"/>
              <a:gd name="connsiteY0" fmla="*/ 756181 h 756181"/>
              <a:gd name="connsiteX1" fmla="*/ 828613 w 1591548"/>
              <a:gd name="connsiteY1" fmla="*/ 0 h 756181"/>
              <a:gd name="connsiteX2" fmla="*/ 1591482 w 1591548"/>
              <a:gd name="connsiteY2" fmla="*/ 756181 h 756181"/>
              <a:gd name="connsiteX3" fmla="*/ 0 w 1591548"/>
              <a:gd name="connsiteY3" fmla="*/ 756181 h 756181"/>
              <a:gd name="connsiteX0" fmla="*/ 0 w 1591548"/>
              <a:gd name="connsiteY0" fmla="*/ 756181 h 756181"/>
              <a:gd name="connsiteX1" fmla="*/ 828613 w 1591548"/>
              <a:gd name="connsiteY1" fmla="*/ 0 h 756181"/>
              <a:gd name="connsiteX2" fmla="*/ 1591482 w 1591548"/>
              <a:gd name="connsiteY2" fmla="*/ 756181 h 756181"/>
              <a:gd name="connsiteX3" fmla="*/ 0 w 1591548"/>
              <a:gd name="connsiteY3" fmla="*/ 756181 h 756181"/>
              <a:gd name="connsiteX0" fmla="*/ 0 w 1591548"/>
              <a:gd name="connsiteY0" fmla="*/ 756181 h 756181"/>
              <a:gd name="connsiteX1" fmla="*/ 828613 w 1591548"/>
              <a:gd name="connsiteY1" fmla="*/ 0 h 756181"/>
              <a:gd name="connsiteX2" fmla="*/ 1591482 w 1591548"/>
              <a:gd name="connsiteY2" fmla="*/ 756181 h 756181"/>
              <a:gd name="connsiteX3" fmla="*/ 0 w 1591548"/>
              <a:gd name="connsiteY3" fmla="*/ 756181 h 756181"/>
              <a:gd name="connsiteX0" fmla="*/ 0 w 1568383"/>
              <a:gd name="connsiteY0" fmla="*/ 780013 h 780013"/>
              <a:gd name="connsiteX1" fmla="*/ 805448 w 1568383"/>
              <a:gd name="connsiteY1" fmla="*/ 0 h 780013"/>
              <a:gd name="connsiteX2" fmla="*/ 1568317 w 1568383"/>
              <a:gd name="connsiteY2" fmla="*/ 756181 h 780013"/>
              <a:gd name="connsiteX3" fmla="*/ 0 w 1568383"/>
              <a:gd name="connsiteY3" fmla="*/ 780013 h 780013"/>
              <a:gd name="connsiteX0" fmla="*/ 28149 w 1596532"/>
              <a:gd name="connsiteY0" fmla="*/ 780013 h 780020"/>
              <a:gd name="connsiteX1" fmla="*/ 833597 w 1596532"/>
              <a:gd name="connsiteY1" fmla="*/ 0 h 780020"/>
              <a:gd name="connsiteX2" fmla="*/ 1596466 w 1596532"/>
              <a:gd name="connsiteY2" fmla="*/ 756181 h 780020"/>
              <a:gd name="connsiteX3" fmla="*/ 28149 w 1596532"/>
              <a:gd name="connsiteY3" fmla="*/ 780013 h 780020"/>
              <a:gd name="connsiteX0" fmla="*/ 28149 w 1596719"/>
              <a:gd name="connsiteY0" fmla="*/ 780013 h 780020"/>
              <a:gd name="connsiteX1" fmla="*/ 833597 w 1596719"/>
              <a:gd name="connsiteY1" fmla="*/ 0 h 780020"/>
              <a:gd name="connsiteX2" fmla="*/ 1596466 w 1596719"/>
              <a:gd name="connsiteY2" fmla="*/ 756181 h 780020"/>
              <a:gd name="connsiteX3" fmla="*/ 28149 w 1596719"/>
              <a:gd name="connsiteY3" fmla="*/ 780013 h 780020"/>
              <a:gd name="connsiteX0" fmla="*/ 26113 w 1594683"/>
              <a:gd name="connsiteY0" fmla="*/ 780013 h 780029"/>
              <a:gd name="connsiteX1" fmla="*/ 831561 w 1594683"/>
              <a:gd name="connsiteY1" fmla="*/ 0 h 780029"/>
              <a:gd name="connsiteX2" fmla="*/ 1594430 w 1594683"/>
              <a:gd name="connsiteY2" fmla="*/ 756181 h 780029"/>
              <a:gd name="connsiteX3" fmla="*/ 26113 w 1594683"/>
              <a:gd name="connsiteY3" fmla="*/ 780013 h 780029"/>
              <a:gd name="connsiteX0" fmla="*/ 19416 w 1587986"/>
              <a:gd name="connsiteY0" fmla="*/ 780013 h 852385"/>
              <a:gd name="connsiteX1" fmla="*/ 824864 w 1587986"/>
              <a:gd name="connsiteY1" fmla="*/ 0 h 852385"/>
              <a:gd name="connsiteX2" fmla="*/ 1587733 w 1587986"/>
              <a:gd name="connsiteY2" fmla="*/ 756181 h 852385"/>
              <a:gd name="connsiteX3" fmla="*/ 19416 w 1587986"/>
              <a:gd name="connsiteY3" fmla="*/ 780013 h 852385"/>
              <a:gd name="connsiteX0" fmla="*/ 19416 w 1587986"/>
              <a:gd name="connsiteY0" fmla="*/ 780013 h 852385"/>
              <a:gd name="connsiteX1" fmla="*/ 824864 w 1587986"/>
              <a:gd name="connsiteY1" fmla="*/ 0 h 852385"/>
              <a:gd name="connsiteX2" fmla="*/ 1587733 w 1587986"/>
              <a:gd name="connsiteY2" fmla="*/ 756181 h 852385"/>
              <a:gd name="connsiteX3" fmla="*/ 19416 w 1587986"/>
              <a:gd name="connsiteY3" fmla="*/ 780013 h 852385"/>
              <a:gd name="connsiteX0" fmla="*/ 19416 w 1587986"/>
              <a:gd name="connsiteY0" fmla="*/ 780013 h 780013"/>
              <a:gd name="connsiteX1" fmla="*/ 824864 w 1587986"/>
              <a:gd name="connsiteY1" fmla="*/ 0 h 780013"/>
              <a:gd name="connsiteX2" fmla="*/ 1587733 w 1587986"/>
              <a:gd name="connsiteY2" fmla="*/ 756181 h 780013"/>
              <a:gd name="connsiteX3" fmla="*/ 19416 w 1587986"/>
              <a:gd name="connsiteY3" fmla="*/ 780013 h 780013"/>
              <a:gd name="connsiteX0" fmla="*/ 0 w 1568570"/>
              <a:gd name="connsiteY0" fmla="*/ 780013 h 780013"/>
              <a:gd name="connsiteX1" fmla="*/ 805448 w 1568570"/>
              <a:gd name="connsiteY1" fmla="*/ 0 h 780013"/>
              <a:gd name="connsiteX2" fmla="*/ 1568317 w 1568570"/>
              <a:gd name="connsiteY2" fmla="*/ 756181 h 780013"/>
              <a:gd name="connsiteX3" fmla="*/ 0 w 1568570"/>
              <a:gd name="connsiteY3" fmla="*/ 780013 h 780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570" h="780013">
                <a:moveTo>
                  <a:pt x="0" y="780013"/>
                </a:moveTo>
                <a:cubicBezTo>
                  <a:pt x="22577" y="772854"/>
                  <a:pt x="614066" y="457407"/>
                  <a:pt x="805448" y="0"/>
                </a:cubicBezTo>
                <a:cubicBezTo>
                  <a:pt x="1338525" y="651398"/>
                  <a:pt x="1577484" y="756042"/>
                  <a:pt x="1568317" y="756181"/>
                </a:cubicBezTo>
                <a:lnTo>
                  <a:pt x="0" y="780013"/>
                </a:lnTo>
                <a:close/>
              </a:path>
            </a:pathLst>
          </a:custGeom>
          <a:solidFill>
            <a:srgbClr val="3033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A8479A2B-31D9-0E3C-9171-7C8A00505931}"/>
              </a:ext>
            </a:extLst>
          </p:cNvPr>
          <p:cNvSpPr txBox="1">
            <a:spLocks/>
          </p:cNvSpPr>
          <p:nvPr userDrawn="1"/>
        </p:nvSpPr>
        <p:spPr>
          <a:xfrm>
            <a:off x="11291245" y="6408696"/>
            <a:ext cx="1003253" cy="47932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2000" b="1" cap="all" dirty="0">
                <a:solidFill>
                  <a:srgbClr val="EE426D"/>
                </a:solidFill>
              </a:rPr>
              <a:t>Gn5-1</a:t>
            </a:r>
            <a:endParaRPr lang="en-GB" sz="2000" b="1" cap="all" dirty="0">
              <a:solidFill>
                <a:srgbClr val="EE42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16E53-B331-D746-836D-0D6BAC2D7C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49389" y="1567629"/>
            <a:ext cx="10444393" cy="4503737"/>
          </a:xfrm>
          <a:prstGeom prst="rect">
            <a:avLst/>
          </a:prstGeom>
        </p:spPr>
        <p:txBody>
          <a:bodyPr/>
          <a:lstStyle>
            <a:lvl3pPr>
              <a:defRPr sz="22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A95B5F70-4483-CEAA-B08B-0FAAFC153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389" y="387589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2536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BA939C3-905C-4049-D5FD-91F532688AE0}"/>
              </a:ext>
            </a:extLst>
          </p:cNvPr>
          <p:cNvSpPr/>
          <p:nvPr userDrawn="1"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75F30A1-C025-1F55-1C24-49A097BD075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847AC89-A300-37E0-582A-DEC698078DFC}"/>
              </a:ext>
            </a:extLst>
          </p:cNvPr>
          <p:cNvSpPr/>
          <p:nvPr userDrawn="1"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8C079E9-6E43-7154-64B2-1A5EEF4F8B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852542" y="682159"/>
            <a:ext cx="1432450" cy="689706"/>
          </a:xfrm>
          <a:prstGeom prst="rect">
            <a:avLst/>
          </a:prstGeom>
        </p:spPr>
      </p:pic>
      <p:sp>
        <p:nvSpPr>
          <p:cNvPr id="18" name="Title Placeholder 1">
            <a:extLst>
              <a:ext uri="{FF2B5EF4-FFF2-40B4-BE49-F238E27FC236}">
                <a16:creationId xmlns:a16="http://schemas.microsoft.com/office/drawing/2014/main" id="{623F1CF0-B6DA-C595-B8D5-3F1209326C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4354" y="2187410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909EE48B-16DB-EFC1-DECD-D77BE81D890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44354" y="2650636"/>
            <a:ext cx="10444393" cy="4793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400">
                <a:solidFill>
                  <a:schemeClr val="bg1"/>
                </a:solidFill>
              </a:defRPr>
            </a:lvl4pPr>
            <a:lvl5pPr>
              <a:defRPr sz="24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subtitle styles</a:t>
            </a:r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CCCA3BB8-A994-4079-4751-525E79977CE8}"/>
              </a:ext>
            </a:extLst>
          </p:cNvPr>
          <p:cNvSpPr txBox="1">
            <a:spLocks/>
          </p:cNvSpPr>
          <p:nvPr userDrawn="1"/>
        </p:nvSpPr>
        <p:spPr>
          <a:xfrm>
            <a:off x="744354" y="5303545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err="1">
                <a:solidFill>
                  <a:schemeClr val="bg1"/>
                </a:solidFill>
              </a:rPr>
              <a:t>www.geant.org</a:t>
            </a:r>
            <a:endParaRPr lang="en-GB" sz="1400" dirty="0">
              <a:solidFill>
                <a:schemeClr val="bg1"/>
              </a:solidFill>
            </a:endParaRPr>
          </a:p>
        </p:txBody>
      </p:sp>
      <p:pic>
        <p:nvPicPr>
          <p:cNvPr id="9" name="Picture 8" descr="Graphical user interface, text, email&#10;&#10;Description automatically generated">
            <a:extLst>
              <a:ext uri="{FF2B5EF4-FFF2-40B4-BE49-F238E27FC236}">
                <a16:creationId xmlns:a16="http://schemas.microsoft.com/office/drawing/2014/main" id="{47868D09-7E26-5049-0782-B28B5EDDF46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89" y="5824136"/>
            <a:ext cx="1984777" cy="414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38512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16E53-B331-D746-836D-0D6BAC2D7C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49389" y="1567629"/>
            <a:ext cx="10444393" cy="45037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A95B5F70-4483-CEAA-B08B-0FAAFC153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389" y="73417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7589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asic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6F581CDD-E760-3C4B-B904-320C2653EC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512986"/>
            <a:ext cx="569600" cy="321399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rgbClr val="1F4270"/>
                </a:solidFill>
              </a:defRPr>
            </a:lvl1pPr>
          </a:lstStyle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408321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BC3C02-CB49-7B46-F9C9-E6E7C6E13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390292"/>
            <a:ext cx="9390692" cy="752705"/>
          </a:xfrm>
          <a:prstGeom prst="rect">
            <a:avLst/>
          </a:prstGeom>
        </p:spPr>
        <p:txBody>
          <a:bodyPr/>
          <a:lstStyle>
            <a:lvl1pPr>
              <a:defRPr sz="2400" b="1" cap="none" baseline="0">
                <a:solidFill>
                  <a:srgbClr val="1F4270"/>
                </a:solidFill>
                <a:latin typeface="+mn-lt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86790A62-2E7B-5F7B-4677-4AD038BB7A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6502153"/>
            <a:ext cx="569600" cy="321399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defTabSz="914377"/>
            <a:fld id="{6FA41F67-6E16-BC4F-8A8C-42F359C0BCBA}" type="slidenum">
              <a:rPr lang="en-GB" smtClean="0"/>
              <a:pPr defTabSz="914377"/>
              <a:t>‹#›</a:t>
            </a:fld>
            <a:endParaRPr lang="en-GB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2B244539-6C7B-7301-9B0A-59FE06FB21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6713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439A0EAE-9DC7-E64C-B528-7FE2DD3BE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91852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0444729D-076A-B34E-817B-AAAD4F608C6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1567629"/>
            <a:ext cx="9894887" cy="45037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1092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N5-IC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16E53-B331-D746-836D-0D6BAC2D7C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49389" y="1567629"/>
            <a:ext cx="10444393" cy="45037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A95B5F70-4483-CEAA-B08B-0FAAFC153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389" y="73417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5969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N5-IC1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3758186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N5-IC1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BC3C02-CB49-7B46-F9C9-E6E7C6E13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390292"/>
            <a:ext cx="9390692" cy="752705"/>
          </a:xfrm>
          <a:prstGeom prst="rect">
            <a:avLst/>
          </a:prstGeom>
        </p:spPr>
        <p:txBody>
          <a:bodyPr/>
          <a:lstStyle>
            <a:lvl1pPr>
              <a:defRPr sz="2400" b="1" cap="none" baseline="0">
                <a:solidFill>
                  <a:srgbClr val="1F4270"/>
                </a:solidFill>
                <a:latin typeface="+mn-lt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86790A62-2E7B-5F7B-4677-4AD038BB7A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6502153"/>
            <a:ext cx="569600" cy="321399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defTabSz="914377"/>
            <a:fld id="{6FA41F67-6E16-BC4F-8A8C-42F359C0BCBA}" type="slidenum">
              <a:rPr lang="en-GB" smtClean="0"/>
              <a:pPr defTabSz="914377"/>
              <a:t>‹#›</a:t>
            </a:fld>
            <a:endParaRPr lang="en-GB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2B244539-6C7B-7301-9B0A-59FE06FB21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4814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14C84F7-885B-A94E-8E78-3C548CC59F92}"/>
              </a:ext>
            </a:extLst>
          </p:cNvPr>
          <p:cNvSpPr/>
          <p:nvPr userDrawn="1"/>
        </p:nvSpPr>
        <p:spPr>
          <a:xfrm>
            <a:off x="1538868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Challenges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0033503-981C-D64F-93D8-D1BA5F2FF6CB}"/>
              </a:ext>
            </a:extLst>
          </p:cNvPr>
          <p:cNvSpPr/>
          <p:nvPr userDrawn="1"/>
        </p:nvSpPr>
        <p:spPr>
          <a:xfrm>
            <a:off x="3077736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Achievements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131B7F4-3BD6-224E-B99D-5A03C421D10D}"/>
              </a:ext>
            </a:extLst>
          </p:cNvPr>
          <p:cNvSpPr/>
          <p:nvPr userDrawn="1"/>
        </p:nvSpPr>
        <p:spPr>
          <a:xfrm>
            <a:off x="4616604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F890159-B149-7240-8171-7C52C8290442}"/>
              </a:ext>
            </a:extLst>
          </p:cNvPr>
          <p:cNvSpPr/>
          <p:nvPr userDrawn="1"/>
        </p:nvSpPr>
        <p:spPr>
          <a:xfrm>
            <a:off x="6155472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363192-1966-31A9-FD95-8217F77F7A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390292"/>
            <a:ext cx="9390692" cy="752705"/>
          </a:xfrm>
          <a:prstGeom prst="rect">
            <a:avLst/>
          </a:prstGeom>
        </p:spPr>
        <p:txBody>
          <a:bodyPr/>
          <a:lstStyle>
            <a:lvl1pPr>
              <a:defRPr sz="2400" b="1" cap="none" baseline="0">
                <a:solidFill>
                  <a:srgbClr val="1F4270"/>
                </a:solidFill>
                <a:latin typeface="+mn-lt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id="{6E5318C5-706F-F2A5-CB60-BE840063AA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6502153"/>
            <a:ext cx="569600" cy="321399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defTabSz="914377"/>
            <a:fld id="{6FA41F67-6E16-BC4F-8A8C-42F359C0BCBA}" type="slidenum">
              <a:rPr lang="en-GB" smtClean="0"/>
              <a:pPr defTabSz="914377"/>
              <a:t>‹#›</a:t>
            </a:fld>
            <a:endParaRPr lang="en-GB" dirty="0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3A5C0BC5-752A-CD9F-DAEB-92F43948E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66599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pn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9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0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3639E1F8-990F-F5B1-0F9A-2A6582A4B0A9}"/>
              </a:ext>
            </a:extLst>
          </p:cNvPr>
          <p:cNvSpPr/>
          <p:nvPr userDrawn="1"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A85A7FE-50B9-666E-795F-45B63970CB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29B5C591-99D1-235D-18AA-B504CEF331E4}"/>
              </a:ext>
            </a:extLst>
          </p:cNvPr>
          <p:cNvSpPr/>
          <p:nvPr userDrawn="1"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44D23DF3-447B-8C13-7C2C-570B97CE8A8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852542" y="682159"/>
            <a:ext cx="1432450" cy="68970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9389" y="918524"/>
            <a:ext cx="10472611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9388" y="1566391"/>
            <a:ext cx="1047261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886023-3160-F54D-ABE2-A8AFA16E520E}"/>
              </a:ext>
            </a:extLst>
          </p:cNvPr>
          <p:cNvSpPr/>
          <p:nvPr userDrawn="1"/>
        </p:nvSpPr>
        <p:spPr>
          <a:xfrm>
            <a:off x="0" y="-38314"/>
            <a:ext cx="12192000" cy="593453"/>
          </a:xfrm>
          <a:prstGeom prst="rect">
            <a:avLst/>
          </a:prstGeom>
          <a:solidFill>
            <a:srgbClr val="1D28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72B47DB-29AD-084C-8232-6CAF9C67327F}"/>
              </a:ext>
            </a:extLst>
          </p:cNvPr>
          <p:cNvSpPr txBox="1">
            <a:spLocks/>
          </p:cNvSpPr>
          <p:nvPr userDrawn="1"/>
        </p:nvSpPr>
        <p:spPr>
          <a:xfrm>
            <a:off x="10646471" y="105344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EB0FA4-9B1C-4D6B-AF0A-97437B69127A}" type="slidenum">
              <a:rPr lang="en-GB" smtClean="0">
                <a:solidFill>
                  <a:schemeClr val="bg1"/>
                </a:solidFill>
              </a:rPr>
              <a:pPr/>
              <a:t>‹#›</a:t>
            </a:fld>
            <a:r>
              <a:rPr lang="en-GB" dirty="0">
                <a:solidFill>
                  <a:schemeClr val="bg1"/>
                </a:solidFill>
              </a:rPr>
              <a:t>     |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365F78CF-3545-4647-AFFC-4E9114BD5F00}"/>
              </a:ext>
            </a:extLst>
          </p:cNvPr>
          <p:cNvSpPr txBox="1">
            <a:spLocks/>
          </p:cNvSpPr>
          <p:nvPr userDrawn="1"/>
        </p:nvSpPr>
        <p:spPr>
          <a:xfrm>
            <a:off x="11356610" y="139678"/>
            <a:ext cx="1268825" cy="290944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>
                <a:solidFill>
                  <a:srgbClr val="F4E200"/>
                </a:solidFill>
                <a:latin typeface="+mn-lt"/>
              </a:rPr>
              <a:t>GN5-1</a:t>
            </a:r>
            <a:endParaRPr lang="en-GB" sz="1200" b="1" dirty="0">
              <a:solidFill>
                <a:srgbClr val="F4E200"/>
              </a:solidFill>
              <a:latin typeface="+mn-lt"/>
            </a:endParaRPr>
          </a:p>
        </p:txBody>
      </p:sp>
      <p:pic>
        <p:nvPicPr>
          <p:cNvPr id="5" name="Picture 4" descr="A picture containing aircraft&#10;&#10;Description automatically generated">
            <a:extLst>
              <a:ext uri="{FF2B5EF4-FFF2-40B4-BE49-F238E27FC236}">
                <a16:creationId xmlns:a16="http://schemas.microsoft.com/office/drawing/2014/main" id="{A3DBBBB7-9CE4-D342-A765-EF35A5E661D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41" t="70685" r="16055" b="24139"/>
          <a:stretch/>
        </p:blipFill>
        <p:spPr>
          <a:xfrm flipH="1">
            <a:off x="0" y="-38313"/>
            <a:ext cx="10286482" cy="593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598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5" r:id="rId2"/>
    <p:sldLayoutId id="2147483686" r:id="rId3"/>
    <p:sldLayoutId id="2147483694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9389" y="918524"/>
            <a:ext cx="10472611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9388" y="1566391"/>
            <a:ext cx="1047261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886023-3160-F54D-ABE2-A8AFA16E520E}"/>
              </a:ext>
            </a:extLst>
          </p:cNvPr>
          <p:cNvSpPr/>
          <p:nvPr userDrawn="1"/>
        </p:nvSpPr>
        <p:spPr>
          <a:xfrm>
            <a:off x="0" y="-38314"/>
            <a:ext cx="12192000" cy="593453"/>
          </a:xfrm>
          <a:prstGeom prst="rect">
            <a:avLst/>
          </a:prstGeom>
          <a:solidFill>
            <a:srgbClr val="1D28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72B47DB-29AD-084C-8232-6CAF9C67327F}"/>
              </a:ext>
            </a:extLst>
          </p:cNvPr>
          <p:cNvSpPr txBox="1">
            <a:spLocks/>
          </p:cNvSpPr>
          <p:nvPr userDrawn="1"/>
        </p:nvSpPr>
        <p:spPr>
          <a:xfrm>
            <a:off x="10646471" y="105344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EB0FA4-9B1C-4D6B-AF0A-97437B69127A}" type="slidenum">
              <a:rPr lang="en-GB" smtClean="0">
                <a:solidFill>
                  <a:schemeClr val="bg1"/>
                </a:solidFill>
              </a:rPr>
              <a:pPr/>
              <a:t>‹#›</a:t>
            </a:fld>
            <a:r>
              <a:rPr lang="en-GB" dirty="0">
                <a:solidFill>
                  <a:schemeClr val="bg1"/>
                </a:solidFill>
              </a:rPr>
              <a:t>     |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365F78CF-3545-4647-AFFC-4E9114BD5F00}"/>
              </a:ext>
            </a:extLst>
          </p:cNvPr>
          <p:cNvSpPr txBox="1">
            <a:spLocks/>
          </p:cNvSpPr>
          <p:nvPr userDrawn="1"/>
        </p:nvSpPr>
        <p:spPr>
          <a:xfrm>
            <a:off x="11356610" y="139678"/>
            <a:ext cx="1268825" cy="290944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>
                <a:solidFill>
                  <a:srgbClr val="F4E200"/>
                </a:solidFill>
                <a:latin typeface="+mn-lt"/>
              </a:rPr>
              <a:t>GN5-IC1</a:t>
            </a:r>
            <a:endParaRPr lang="en-GB" sz="1200" b="1" dirty="0">
              <a:solidFill>
                <a:srgbClr val="F4E200"/>
              </a:solidFill>
              <a:latin typeface="+mn-lt"/>
            </a:endParaRPr>
          </a:p>
        </p:txBody>
      </p:sp>
      <p:pic>
        <p:nvPicPr>
          <p:cNvPr id="5" name="Picture 4" descr="A picture containing aircraft&#10;&#10;Description automatically generated">
            <a:extLst>
              <a:ext uri="{FF2B5EF4-FFF2-40B4-BE49-F238E27FC236}">
                <a16:creationId xmlns:a16="http://schemas.microsoft.com/office/drawing/2014/main" id="{A3DBBBB7-9CE4-D342-A765-EF35A5E661D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41" t="70685" r="16055" b="24139"/>
          <a:stretch/>
        </p:blipFill>
        <p:spPr>
          <a:xfrm flipH="1">
            <a:off x="0" y="-38313"/>
            <a:ext cx="10286482" cy="593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316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804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3639E1F8-990F-F5B1-0F9A-2A6582A4B0A9}"/>
              </a:ext>
            </a:extLst>
          </p:cNvPr>
          <p:cNvSpPr/>
          <p:nvPr userDrawn="1"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A85A7FE-50B9-666E-795F-45B63970CB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29B5C591-99D1-235D-18AA-B504CEF331E4}"/>
              </a:ext>
            </a:extLst>
          </p:cNvPr>
          <p:cNvSpPr/>
          <p:nvPr userDrawn="1"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E3F881E-B96E-DF9A-A5E7-193EEFB677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852542" y="682159"/>
            <a:ext cx="1432450" cy="689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352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5" Type="http://schemas.openxmlformats.org/officeDocument/2006/relationships/image" Target="../media/image9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education.ec.europa.eu/sites/default/files/2022-01/communication-european-strategy-for-universities.pdf" TargetMode="Externa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58CCB0DA-D0FE-38AB-2E6B-0D79AC5FEAC8}"/>
              </a:ext>
            </a:extLst>
          </p:cNvPr>
          <p:cNvSpPr txBox="1">
            <a:spLocks/>
          </p:cNvSpPr>
          <p:nvPr/>
        </p:nvSpPr>
        <p:spPr>
          <a:xfrm>
            <a:off x="744354" y="3940600"/>
            <a:ext cx="7485589" cy="73226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endParaRPr lang="en-GB" sz="2000" cap="all" dirty="0">
              <a:solidFill>
                <a:schemeClr val="bg1"/>
              </a:solidFill>
            </a:endParaRP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687597CE-8B20-F5C5-04A9-D7C46491FCD8}"/>
              </a:ext>
            </a:extLst>
          </p:cNvPr>
          <p:cNvSpPr txBox="1">
            <a:spLocks/>
          </p:cNvSpPr>
          <p:nvPr/>
        </p:nvSpPr>
        <p:spPr>
          <a:xfrm>
            <a:off x="744354" y="6344021"/>
            <a:ext cx="6689792" cy="3534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</a:rPr>
              <a:t>Project Participants Sensitive (SEN)</a:t>
            </a:r>
            <a:endParaRPr lang="en-GB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0EE7EDA4-3067-4DC1-E658-1AB44EC4A9F6}"/>
              </a:ext>
            </a:extLst>
          </p:cNvPr>
          <p:cNvSpPr txBox="1">
            <a:spLocks/>
          </p:cNvSpPr>
          <p:nvPr/>
        </p:nvSpPr>
        <p:spPr>
          <a:xfrm>
            <a:off x="744355" y="5186065"/>
            <a:ext cx="6199690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bg1"/>
                </a:solidFill>
              </a:rPr>
              <a:t>GÉANT </a:t>
            </a:r>
            <a:r>
              <a:rPr lang="en-US" sz="1600" dirty="0" err="1">
                <a:solidFill>
                  <a:schemeClr val="bg1"/>
                </a:solidFill>
              </a:rPr>
              <a:t>Infoshare</a:t>
            </a:r>
            <a:endParaRPr lang="en-US" sz="1600" dirty="0">
              <a:solidFill>
                <a:schemeClr val="bg1"/>
              </a:solidFill>
            </a:endParaRPr>
          </a:p>
          <a:p>
            <a:r>
              <a:rPr lang="en-US" sz="1600" dirty="0">
                <a:solidFill>
                  <a:schemeClr val="bg1"/>
                </a:solidFill>
              </a:rPr>
              <a:t>23 September 2024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27E757D6-C1A6-5F20-39AE-D5C4BC7D4A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to Wallets</a:t>
            </a: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D4C65C26-CF99-E236-2A5D-989BA89C0B6D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 lIns="91440" tIns="45720" rIns="91440" bIns="45720" anchor="t"/>
          <a:lstStyle/>
          <a:p>
            <a:r>
              <a:rPr lang="en-US" dirty="0"/>
              <a:t>Trust and Identity </a:t>
            </a:r>
            <a:r>
              <a:rPr lang="en-US" dirty="0" err="1"/>
              <a:t>Infoshare</a:t>
            </a:r>
            <a:r>
              <a:rPr lang="en-US" dirty="0"/>
              <a:t> for NRENs</a:t>
            </a:r>
          </a:p>
          <a:p>
            <a:endParaRPr lang="en-US" dirty="0">
              <a:cs typeface="Calibri"/>
            </a:endParaRPr>
          </a:p>
          <a:p>
            <a:r>
              <a:rPr lang="en-US" dirty="0">
                <a:cs typeface="Calibri"/>
              </a:rPr>
              <a:t>Christoph Graf, Switch</a:t>
            </a:r>
          </a:p>
          <a:p>
            <a:r>
              <a:rPr lang="en-US" dirty="0" err="1">
                <a:cs typeface="Calibri"/>
              </a:rPr>
              <a:t>Tasklead</a:t>
            </a:r>
            <a:r>
              <a:rPr lang="en-US" dirty="0">
                <a:cs typeface="Calibri"/>
              </a:rPr>
              <a:t> GN5-1/WP5/T7</a:t>
            </a:r>
          </a:p>
        </p:txBody>
      </p:sp>
    </p:spTree>
    <p:extLst>
      <p:ext uri="{BB962C8B-B14F-4D97-AF65-F5344CB8AC3E}">
        <p14:creationId xmlns:p14="http://schemas.microsoft.com/office/powerpoint/2010/main" val="33025441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828D7A-6F60-E22C-694E-87C8BF710C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Cloud 58">
            <a:extLst>
              <a:ext uri="{FF2B5EF4-FFF2-40B4-BE49-F238E27FC236}">
                <a16:creationId xmlns:a16="http://schemas.microsoft.com/office/drawing/2014/main" id="{615FB459-6B11-70AD-25D3-A77315C3AB90}"/>
              </a:ext>
            </a:extLst>
          </p:cNvPr>
          <p:cNvSpPr/>
          <p:nvPr/>
        </p:nvSpPr>
        <p:spPr>
          <a:xfrm>
            <a:off x="3595608" y="4491091"/>
            <a:ext cx="5739636" cy="2332461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sp>
        <p:nvSpPr>
          <p:cNvPr id="33" name="Cloud 32">
            <a:extLst>
              <a:ext uri="{FF2B5EF4-FFF2-40B4-BE49-F238E27FC236}">
                <a16:creationId xmlns:a16="http://schemas.microsoft.com/office/drawing/2014/main" id="{52AC2B6A-E853-DCC6-AB55-5E953785E7B6}"/>
              </a:ext>
            </a:extLst>
          </p:cNvPr>
          <p:cNvSpPr/>
          <p:nvPr/>
        </p:nvSpPr>
        <p:spPr>
          <a:xfrm>
            <a:off x="4972262" y="2499719"/>
            <a:ext cx="2386973" cy="1615440"/>
          </a:xfrm>
          <a:prstGeom prst="cloud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de-CH" dirty="0"/>
          </a:p>
          <a:p>
            <a:pPr algn="ctr"/>
            <a:r>
              <a:rPr lang="de-CH" dirty="0" err="1">
                <a:solidFill>
                  <a:srgbClr val="FF0000"/>
                </a:solidFill>
              </a:rPr>
              <a:t>Shared</a:t>
            </a:r>
            <a:r>
              <a:rPr lang="de-CH" dirty="0"/>
              <a:t> </a:t>
            </a:r>
            <a:r>
              <a:rPr lang="de-CH" dirty="0" err="1"/>
              <a:t>technical</a:t>
            </a:r>
            <a:r>
              <a:rPr lang="de-CH" dirty="0"/>
              <a:t> </a:t>
            </a:r>
            <a:r>
              <a:rPr lang="de-CH" dirty="0" err="1"/>
              <a:t>magic</a:t>
            </a:r>
            <a:endParaRPr lang="de-CH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B03F8B9-B15C-0AFE-141F-89850FF5D0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471937"/>
            <a:ext cx="10998150" cy="752705"/>
          </a:xfrm>
        </p:spPr>
        <p:txBody>
          <a:bodyPr/>
          <a:lstStyle/>
          <a:p>
            <a:r>
              <a:rPr lang="en-GB" sz="3200" dirty="0"/>
              <a:t>Scale-out with wallets: how does the picture change?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6CB2E9E-FBAD-1785-153F-919CDBD765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10</a:t>
            </a:fld>
            <a:endParaRPr lang="en-GB" dirty="0"/>
          </a:p>
        </p:txBody>
      </p:sp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EE089F33-09A3-8FDA-C338-F0C72B2636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1350" y="1536698"/>
            <a:ext cx="749300" cy="749300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244A5AB-3BBA-F387-40D4-9F5F30007C2B}"/>
              </a:ext>
            </a:extLst>
          </p:cNvPr>
          <p:cNvCxnSpPr>
            <a:cxnSpLocks/>
          </p:cNvCxnSpPr>
          <p:nvPr/>
        </p:nvCxnSpPr>
        <p:spPr>
          <a:xfrm>
            <a:off x="6597998" y="2014750"/>
            <a:ext cx="2312786" cy="846826"/>
          </a:xfrm>
          <a:prstGeom prst="straightConnector1">
            <a:avLst/>
          </a:prstGeom>
          <a:ln w="317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B9398BD0-7F20-CB97-FEEA-1AD8333780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6556" y="2112276"/>
            <a:ext cx="749300" cy="749300"/>
          </a:xfrm>
          <a:prstGeom prst="rect">
            <a:avLst/>
          </a:prstGeom>
        </p:spPr>
      </p:pic>
      <p:pic>
        <p:nvPicPr>
          <p:cNvPr id="30" name="Picture 29" descr="Icon&#10;&#10;Description automatically generated">
            <a:extLst>
              <a:ext uri="{FF2B5EF4-FFF2-40B4-BE49-F238E27FC236}">
                <a16:creationId xmlns:a16="http://schemas.microsoft.com/office/drawing/2014/main" id="{17959BEC-BE08-A7A1-F920-BC18D853B4F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5898" y="2157333"/>
            <a:ext cx="457806" cy="457806"/>
          </a:xfrm>
          <a:prstGeom prst="rect">
            <a:avLst/>
          </a:prstGeom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8C6D45BE-AC5E-B7E4-AE26-BF982EAD1A00}"/>
              </a:ext>
            </a:extLst>
          </p:cNvPr>
          <p:cNvCxnSpPr>
            <a:cxnSpLocks/>
          </p:cNvCxnSpPr>
          <p:nvPr/>
        </p:nvCxnSpPr>
        <p:spPr>
          <a:xfrm flipH="1">
            <a:off x="3070438" y="1970242"/>
            <a:ext cx="2423015" cy="767292"/>
          </a:xfrm>
          <a:prstGeom prst="straightConnector1">
            <a:avLst/>
          </a:prstGeom>
          <a:ln w="317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A199F993-05C6-73F7-E057-2855AC69F8A8}"/>
              </a:ext>
            </a:extLst>
          </p:cNvPr>
          <p:cNvCxnSpPr>
            <a:cxnSpLocks/>
          </p:cNvCxnSpPr>
          <p:nvPr/>
        </p:nvCxnSpPr>
        <p:spPr>
          <a:xfrm flipH="1" flipV="1">
            <a:off x="2989985" y="3538672"/>
            <a:ext cx="1489025" cy="1065199"/>
          </a:xfrm>
          <a:prstGeom prst="straightConnector1">
            <a:avLst/>
          </a:prstGeom>
          <a:ln w="317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51471A4B-F7FB-1EBF-E7E4-A452EAC29D3B}"/>
              </a:ext>
            </a:extLst>
          </p:cNvPr>
          <p:cNvCxnSpPr>
            <a:cxnSpLocks/>
          </p:cNvCxnSpPr>
          <p:nvPr/>
        </p:nvCxnSpPr>
        <p:spPr>
          <a:xfrm flipH="1">
            <a:off x="7565324" y="3472956"/>
            <a:ext cx="1294924" cy="1018135"/>
          </a:xfrm>
          <a:prstGeom prst="straightConnector1">
            <a:avLst/>
          </a:prstGeom>
          <a:ln w="317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8" name="Picture 47" descr="Icon&#10;&#10;Description automatically generated">
            <a:extLst>
              <a:ext uri="{FF2B5EF4-FFF2-40B4-BE49-F238E27FC236}">
                <a16:creationId xmlns:a16="http://schemas.microsoft.com/office/drawing/2014/main" id="{C44E8F70-C9EC-D327-00FF-2CD13FD0EBA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1138" y="2697774"/>
            <a:ext cx="749300" cy="749300"/>
          </a:xfrm>
          <a:prstGeom prst="rect">
            <a:avLst/>
          </a:prstGeom>
        </p:spPr>
      </p:pic>
      <p:pic>
        <p:nvPicPr>
          <p:cNvPr id="49" name="Picture 48" descr="Icon&#10;&#10;Description automatically generated">
            <a:extLst>
              <a:ext uri="{FF2B5EF4-FFF2-40B4-BE49-F238E27FC236}">
                <a16:creationId xmlns:a16="http://schemas.microsoft.com/office/drawing/2014/main" id="{A4CE08CB-271B-A8FD-79FD-1436FFFF2C3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7697" y="3275543"/>
            <a:ext cx="749300" cy="749300"/>
          </a:xfrm>
          <a:prstGeom prst="rect">
            <a:avLst/>
          </a:prstGeom>
        </p:spPr>
      </p:pic>
      <p:pic>
        <p:nvPicPr>
          <p:cNvPr id="50" name="Picture 49" descr="Icon&#10;&#10;Description automatically generated">
            <a:extLst>
              <a:ext uri="{FF2B5EF4-FFF2-40B4-BE49-F238E27FC236}">
                <a16:creationId xmlns:a16="http://schemas.microsoft.com/office/drawing/2014/main" id="{8C5D964E-CF8A-F716-8B79-FA12CC1D702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0685" y="2152852"/>
            <a:ext cx="749300" cy="749300"/>
          </a:xfrm>
          <a:prstGeom prst="rect">
            <a:avLst/>
          </a:prstGeom>
        </p:spPr>
      </p:pic>
      <p:pic>
        <p:nvPicPr>
          <p:cNvPr id="51" name="Picture 50" descr="Icon&#10;&#10;Description automatically generated">
            <a:extLst>
              <a:ext uri="{FF2B5EF4-FFF2-40B4-BE49-F238E27FC236}">
                <a16:creationId xmlns:a16="http://schemas.microsoft.com/office/drawing/2014/main" id="{207E51CD-EFED-5AA6-0EC4-4F226490B22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0910" y="2137636"/>
            <a:ext cx="749300" cy="749300"/>
          </a:xfrm>
          <a:prstGeom prst="rect">
            <a:avLst/>
          </a:prstGeom>
        </p:spPr>
      </p:pic>
      <p:pic>
        <p:nvPicPr>
          <p:cNvPr id="52" name="Picture 51" descr="Icon&#10;&#10;Description automatically generated">
            <a:extLst>
              <a:ext uri="{FF2B5EF4-FFF2-40B4-BE49-F238E27FC236}">
                <a16:creationId xmlns:a16="http://schemas.microsoft.com/office/drawing/2014/main" id="{38440EAF-4B05-4750-5EEE-9CB880E213E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078" y="3185204"/>
            <a:ext cx="749300" cy="749300"/>
          </a:xfrm>
          <a:prstGeom prst="rect">
            <a:avLst/>
          </a:prstGeom>
        </p:spPr>
      </p:pic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1F31AB10-24CE-CCCF-723A-EE63435AF9F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2133" y="2679700"/>
            <a:ext cx="749300" cy="749300"/>
          </a:xfrm>
          <a:prstGeom prst="rect">
            <a:avLst/>
          </a:prstGeom>
        </p:spPr>
      </p:pic>
      <p:pic>
        <p:nvPicPr>
          <p:cNvPr id="53" name="Picture 52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1EE57F91-86EF-B2EA-C9EE-8DDA437F45F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4175" y="3072424"/>
            <a:ext cx="749300" cy="749300"/>
          </a:xfrm>
          <a:prstGeom prst="rect">
            <a:avLst/>
          </a:prstGeom>
        </p:spPr>
      </p:pic>
      <p:pic>
        <p:nvPicPr>
          <p:cNvPr id="54" name="Picture 53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23C980BD-272D-B191-CD94-70CAFEBDF47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4289" y="2975784"/>
            <a:ext cx="749300" cy="749300"/>
          </a:xfrm>
          <a:prstGeom prst="rect">
            <a:avLst/>
          </a:prstGeom>
        </p:spPr>
      </p:pic>
      <p:pic>
        <p:nvPicPr>
          <p:cNvPr id="55" name="Picture 54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03E3AE90-8D8D-4F7B-2CE3-98B39C33442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3083" y="2362450"/>
            <a:ext cx="749300" cy="749300"/>
          </a:xfrm>
          <a:prstGeom prst="rect">
            <a:avLst/>
          </a:prstGeom>
        </p:spPr>
      </p:pic>
      <p:pic>
        <p:nvPicPr>
          <p:cNvPr id="56" name="Picture 55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48BC551A-9439-2E84-5CC0-A2391CE3DC1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5320" y="2137636"/>
            <a:ext cx="749300" cy="749300"/>
          </a:xfrm>
          <a:prstGeom prst="rect">
            <a:avLst/>
          </a:prstGeom>
        </p:spPr>
      </p:pic>
      <p:pic>
        <p:nvPicPr>
          <p:cNvPr id="57" name="Picture 56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70467B44-1DEA-C46B-4D4B-5981FC047C8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1849" y="2305050"/>
            <a:ext cx="749300" cy="749300"/>
          </a:xfrm>
          <a:prstGeom prst="rect">
            <a:avLst/>
          </a:prstGeom>
        </p:spPr>
      </p:pic>
      <p:pic>
        <p:nvPicPr>
          <p:cNvPr id="9" name="Picture 8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725D19DC-A522-26F8-9864-FD84507923E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8840" y="2679700"/>
            <a:ext cx="749300" cy="749300"/>
          </a:xfrm>
          <a:prstGeom prst="rect">
            <a:avLst/>
          </a:prstGeom>
        </p:spPr>
      </p:pic>
      <p:pic>
        <p:nvPicPr>
          <p:cNvPr id="58" name="Picture 57" descr="Icon&#10;&#10;Description automatically generated">
            <a:extLst>
              <a:ext uri="{FF2B5EF4-FFF2-40B4-BE49-F238E27FC236}">
                <a16:creationId xmlns:a16="http://schemas.microsoft.com/office/drawing/2014/main" id="{E67E5FD4-DDAA-A38E-5C13-5A0E0DA8698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7713" y="2201247"/>
            <a:ext cx="457806" cy="457806"/>
          </a:xfrm>
          <a:prstGeom prst="rect">
            <a:avLst/>
          </a:prstGeom>
        </p:spPr>
      </p:pic>
      <p:sp>
        <p:nvSpPr>
          <p:cNvPr id="63" name="Cloud 62">
            <a:extLst>
              <a:ext uri="{FF2B5EF4-FFF2-40B4-BE49-F238E27FC236}">
                <a16:creationId xmlns:a16="http://schemas.microsoft.com/office/drawing/2014/main" id="{8B8BEA54-A487-7273-6BBD-E2FCF3676F20}"/>
              </a:ext>
            </a:extLst>
          </p:cNvPr>
          <p:cNvSpPr/>
          <p:nvPr/>
        </p:nvSpPr>
        <p:spPr>
          <a:xfrm>
            <a:off x="5787922" y="4709294"/>
            <a:ext cx="2089978" cy="1615440"/>
          </a:xfrm>
          <a:prstGeom prst="cloud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/>
              <a:t>Our</a:t>
            </a:r>
            <a:r>
              <a:rPr lang="de-CH" dirty="0"/>
              <a:t> </a:t>
            </a:r>
            <a:r>
              <a:rPr lang="de-CH" dirty="0" err="1"/>
              <a:t>governance</a:t>
            </a:r>
            <a:endParaRPr lang="de-CH" dirty="0"/>
          </a:p>
        </p:txBody>
      </p:sp>
      <p:sp>
        <p:nvSpPr>
          <p:cNvPr id="64" name="Cloud 63">
            <a:extLst>
              <a:ext uri="{FF2B5EF4-FFF2-40B4-BE49-F238E27FC236}">
                <a16:creationId xmlns:a16="http://schemas.microsoft.com/office/drawing/2014/main" id="{F5150266-5EA2-AED0-7744-811368841E61}"/>
              </a:ext>
            </a:extLst>
          </p:cNvPr>
          <p:cNvSpPr/>
          <p:nvPr/>
        </p:nvSpPr>
        <p:spPr>
          <a:xfrm>
            <a:off x="6628088" y="4755598"/>
            <a:ext cx="2089978" cy="1615440"/>
          </a:xfrm>
          <a:prstGeom prst="cloud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/>
              <a:t>Other </a:t>
            </a:r>
            <a:r>
              <a:rPr lang="de-CH" dirty="0" err="1"/>
              <a:t>sector’s</a:t>
            </a:r>
            <a:r>
              <a:rPr lang="de-CH" dirty="0"/>
              <a:t> </a:t>
            </a:r>
            <a:r>
              <a:rPr lang="de-CH" dirty="0" err="1"/>
              <a:t>governance</a:t>
            </a:r>
            <a:endParaRPr lang="de-CH" dirty="0"/>
          </a:p>
        </p:txBody>
      </p:sp>
      <p:sp>
        <p:nvSpPr>
          <p:cNvPr id="62" name="Cloud 61">
            <a:extLst>
              <a:ext uri="{FF2B5EF4-FFF2-40B4-BE49-F238E27FC236}">
                <a16:creationId xmlns:a16="http://schemas.microsoft.com/office/drawing/2014/main" id="{69961DE9-8DFB-92C5-2735-DACDA4435AF5}"/>
              </a:ext>
            </a:extLst>
          </p:cNvPr>
          <p:cNvSpPr/>
          <p:nvPr/>
        </p:nvSpPr>
        <p:spPr>
          <a:xfrm>
            <a:off x="4132237" y="4924787"/>
            <a:ext cx="2089978" cy="1615440"/>
          </a:xfrm>
          <a:prstGeom prst="cloud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/>
              <a:t>Our</a:t>
            </a:r>
            <a:r>
              <a:rPr lang="de-CH" dirty="0"/>
              <a:t> </a:t>
            </a:r>
            <a:r>
              <a:rPr lang="de-CH" dirty="0" err="1"/>
              <a:t>governance</a:t>
            </a:r>
            <a:endParaRPr lang="de-CH" dirty="0"/>
          </a:p>
        </p:txBody>
      </p:sp>
      <p:sp>
        <p:nvSpPr>
          <p:cNvPr id="34" name="Cloud 33">
            <a:extLst>
              <a:ext uri="{FF2B5EF4-FFF2-40B4-BE49-F238E27FC236}">
                <a16:creationId xmlns:a16="http://schemas.microsoft.com/office/drawing/2014/main" id="{01A92ADC-551D-CB85-73CC-2F43FF3AE2C8}"/>
              </a:ext>
            </a:extLst>
          </p:cNvPr>
          <p:cNvSpPr/>
          <p:nvPr/>
        </p:nvSpPr>
        <p:spPr>
          <a:xfrm>
            <a:off x="4932301" y="4832180"/>
            <a:ext cx="2089978" cy="1615440"/>
          </a:xfrm>
          <a:prstGeom prst="cloud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/>
              <a:t>Our</a:t>
            </a:r>
            <a:r>
              <a:rPr lang="de-CH" dirty="0"/>
              <a:t> </a:t>
            </a:r>
            <a:r>
              <a:rPr lang="de-CH" dirty="0" err="1"/>
              <a:t>sector</a:t>
            </a:r>
            <a:r>
              <a:rPr lang="de-CH" dirty="0"/>
              <a:t> </a:t>
            </a:r>
            <a:r>
              <a:rPr lang="de-CH" dirty="0" err="1"/>
              <a:t>governance</a:t>
            </a:r>
            <a:endParaRPr lang="de-CH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CE29BEA2-6CB0-F439-081E-20FAAA365F58}"/>
              </a:ext>
            </a:extLst>
          </p:cNvPr>
          <p:cNvSpPr txBox="1"/>
          <p:nvPr/>
        </p:nvSpPr>
        <p:spPr>
          <a:xfrm>
            <a:off x="9285662" y="4712513"/>
            <a:ext cx="15808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err="1">
                <a:solidFill>
                  <a:srgbClr val="FF0000"/>
                </a:solidFill>
              </a:rPr>
              <a:t>Governance</a:t>
            </a:r>
            <a:endParaRPr lang="de-CH" dirty="0">
              <a:solidFill>
                <a:srgbClr val="FF0000"/>
              </a:solidFill>
            </a:endParaRPr>
          </a:p>
          <a:p>
            <a:r>
              <a:rPr lang="de-CH" dirty="0" err="1">
                <a:solidFill>
                  <a:srgbClr val="FF0000"/>
                </a:solidFill>
              </a:rPr>
              <a:t>framework</a:t>
            </a:r>
            <a:endParaRPr lang="de-CH" dirty="0">
              <a:solidFill>
                <a:srgbClr val="FF0000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3AD7E84-3655-F44E-8487-22082188109A}"/>
              </a:ext>
            </a:extLst>
          </p:cNvPr>
          <p:cNvSpPr txBox="1"/>
          <p:nvPr/>
        </p:nvSpPr>
        <p:spPr>
          <a:xfrm>
            <a:off x="5405861" y="1097499"/>
            <a:ext cx="1795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err="1"/>
              <a:t>Me</a:t>
            </a:r>
            <a:r>
              <a:rPr lang="de-CH" dirty="0"/>
              <a:t> </a:t>
            </a:r>
            <a:r>
              <a:rPr lang="en-GB" dirty="0"/>
              <a:t>  </a:t>
            </a:r>
            <a:r>
              <a:rPr lang="en-GB" dirty="0">
                <a:solidFill>
                  <a:srgbClr val="FF0000"/>
                </a:solidFill>
              </a:rPr>
              <a:t>Holder</a:t>
            </a:r>
            <a:endParaRPr lang="de-CH" dirty="0">
              <a:solidFill>
                <a:srgbClr val="FF0000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7BD1C37-6F70-7948-A839-489B62ED90E2}"/>
              </a:ext>
            </a:extLst>
          </p:cNvPr>
          <p:cNvSpPr txBox="1"/>
          <p:nvPr/>
        </p:nvSpPr>
        <p:spPr>
          <a:xfrm>
            <a:off x="10334288" y="2876034"/>
            <a:ext cx="131529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Cool </a:t>
            </a:r>
            <a:r>
              <a:rPr lang="de-CH" dirty="0" err="1"/>
              <a:t>service</a:t>
            </a:r>
            <a:br>
              <a:rPr lang="de-CH" dirty="0"/>
            </a:br>
            <a:endParaRPr lang="en-GB" dirty="0"/>
          </a:p>
          <a:p>
            <a:r>
              <a:rPr lang="en-GB" dirty="0">
                <a:solidFill>
                  <a:srgbClr val="FF0000"/>
                </a:solidFill>
              </a:rPr>
              <a:t>Verifier</a:t>
            </a:r>
            <a:endParaRPr lang="de-CH" dirty="0">
              <a:solidFill>
                <a:srgbClr val="FF0000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765119B-7A20-714B-B443-82DC8BF6C711}"/>
              </a:ext>
            </a:extLst>
          </p:cNvPr>
          <p:cNvSpPr txBox="1"/>
          <p:nvPr/>
        </p:nvSpPr>
        <p:spPr>
          <a:xfrm>
            <a:off x="470307" y="2599035"/>
            <a:ext cx="1224427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CH" dirty="0"/>
              <a:t>Reputable </a:t>
            </a:r>
            <a:r>
              <a:rPr lang="de-CH" dirty="0" err="1"/>
              <a:t>university</a:t>
            </a:r>
            <a:br>
              <a:rPr lang="de-CH" dirty="0"/>
            </a:br>
            <a:endParaRPr lang="en-GB" dirty="0"/>
          </a:p>
          <a:p>
            <a:r>
              <a:rPr lang="en-GB" dirty="0">
                <a:solidFill>
                  <a:srgbClr val="FF0000"/>
                </a:solidFill>
              </a:rPr>
              <a:t>Issuer</a:t>
            </a:r>
            <a:endParaRPr lang="de-CH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3661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33" grpId="0" animBg="1"/>
      <p:bldP spid="63" grpId="0" animBg="1"/>
      <p:bldP spid="64" grpId="0" animBg="1"/>
      <p:bldP spid="62" grpId="0" animBg="1"/>
      <p:bldP spid="34" grpId="0" animBg="1"/>
      <p:bldP spid="6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A9C441-B9DD-5455-2506-85145C582E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9393B4D-6D42-A04B-BCC7-EFBEED0346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11</a:t>
            </a:fld>
            <a:endParaRPr lang="en-GB" dirty="0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17063B2B-0557-C8B8-57D1-45747FA22415}"/>
              </a:ext>
            </a:extLst>
          </p:cNvPr>
          <p:cNvSpPr/>
          <p:nvPr/>
        </p:nvSpPr>
        <p:spPr>
          <a:xfrm>
            <a:off x="5369986" y="1058285"/>
            <a:ext cx="1471147" cy="1134116"/>
          </a:xfrm>
          <a:prstGeom prst="roundRect">
            <a:avLst>
              <a:gd name="adj" fmla="val 8691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GAFAM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F2E07CD3-AA9B-5A06-0DAE-767DB34CBFB8}"/>
              </a:ext>
            </a:extLst>
          </p:cNvPr>
          <p:cNvSpPr/>
          <p:nvPr/>
        </p:nvSpPr>
        <p:spPr>
          <a:xfrm>
            <a:off x="5367203" y="2345245"/>
            <a:ext cx="1471147" cy="1090916"/>
          </a:xfrm>
          <a:prstGeom prst="roundRect">
            <a:avLst>
              <a:gd name="adj" fmla="val 8691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Ivory tower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64272FF5-496A-2378-2C0E-426D35B0FC40}"/>
              </a:ext>
            </a:extLst>
          </p:cNvPr>
          <p:cNvSpPr/>
          <p:nvPr/>
        </p:nvSpPr>
        <p:spPr>
          <a:xfrm>
            <a:off x="5353652" y="4834520"/>
            <a:ext cx="1471147" cy="1049403"/>
          </a:xfrm>
          <a:prstGeom prst="roundRect">
            <a:avLst>
              <a:gd name="adj" fmla="val 8691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Usability and compliance</a:t>
            </a: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F3875DB1-2567-E241-2EE7-F82F8F7D6209}"/>
              </a:ext>
            </a:extLst>
          </p:cNvPr>
          <p:cNvSpPr txBox="1">
            <a:spLocks/>
          </p:cNvSpPr>
          <p:nvPr/>
        </p:nvSpPr>
        <p:spPr>
          <a:xfrm>
            <a:off x="6838351" y="1142997"/>
            <a:ext cx="5008506" cy="104940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/>
              <a:t>The role, power and unpredictability of the GAFAMs - changes in the ecosystem we don’t control affects us faster then we can react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709FA7BF-8ED6-5EC9-B135-74705ECD18BD}"/>
              </a:ext>
            </a:extLst>
          </p:cNvPr>
          <p:cNvSpPr txBox="1">
            <a:spLocks/>
          </p:cNvSpPr>
          <p:nvPr/>
        </p:nvSpPr>
        <p:spPr>
          <a:xfrm>
            <a:off x="6824799" y="4721381"/>
            <a:ext cx="5197476" cy="148832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/>
              <a:t>New solutions need to meet user expectations to pass the adoption Chasm</a:t>
            </a:r>
          </a:p>
          <a:p>
            <a:pPr marL="0" indent="0">
              <a:buNone/>
            </a:pPr>
            <a:r>
              <a:rPr lang="en-GB" dirty="0"/>
              <a:t>User-centrism challenges: organisation to service relationship, protection offered by IdPs, organisational control, data leaks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1080B66E-7FA6-48BA-24D0-936C2213BE1F}"/>
              </a:ext>
            </a:extLst>
          </p:cNvPr>
          <p:cNvSpPr txBox="1">
            <a:spLocks/>
          </p:cNvSpPr>
          <p:nvPr/>
        </p:nvSpPr>
        <p:spPr>
          <a:xfrm>
            <a:off x="6838349" y="2531898"/>
            <a:ext cx="5008508" cy="10014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dirty="0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FCE671E8-A335-ED97-1E79-E0C057412AB9}"/>
              </a:ext>
            </a:extLst>
          </p:cNvPr>
          <p:cNvSpPr/>
          <p:nvPr/>
        </p:nvSpPr>
        <p:spPr>
          <a:xfrm>
            <a:off x="5367202" y="3610639"/>
            <a:ext cx="1471147" cy="1049403"/>
          </a:xfrm>
          <a:prstGeom prst="roundRect">
            <a:avLst>
              <a:gd name="adj" fmla="val 8691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Global community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11D78A11-EFF1-1860-281E-4F0ACB72034E}"/>
              </a:ext>
            </a:extLst>
          </p:cNvPr>
          <p:cNvSpPr/>
          <p:nvPr/>
        </p:nvSpPr>
        <p:spPr>
          <a:xfrm>
            <a:off x="3129494" y="2748654"/>
            <a:ext cx="1471147" cy="1083756"/>
          </a:xfrm>
          <a:prstGeom prst="roundRect">
            <a:avLst>
              <a:gd name="adj" fmla="val 8691"/>
            </a:avLst>
          </a:prstGeom>
          <a:solidFill>
            <a:srgbClr val="45A3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Cross sector use cases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05AC8CE9-A46F-428E-CAC0-F84CDBAA22BD}"/>
              </a:ext>
            </a:extLst>
          </p:cNvPr>
          <p:cNvSpPr/>
          <p:nvPr/>
        </p:nvSpPr>
        <p:spPr>
          <a:xfrm>
            <a:off x="3129494" y="4014049"/>
            <a:ext cx="1471147" cy="1049403"/>
          </a:xfrm>
          <a:prstGeom prst="roundRect">
            <a:avLst>
              <a:gd name="adj" fmla="val 8691"/>
            </a:avLst>
          </a:prstGeom>
          <a:solidFill>
            <a:srgbClr val="45A3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We’re no longer alone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1017FEC3-1EFB-9839-1C15-078E1530BAA7}"/>
              </a:ext>
            </a:extLst>
          </p:cNvPr>
          <p:cNvSpPr/>
          <p:nvPr/>
        </p:nvSpPr>
        <p:spPr>
          <a:xfrm>
            <a:off x="3095727" y="1461694"/>
            <a:ext cx="1471147" cy="1134116"/>
          </a:xfrm>
          <a:prstGeom prst="roundRect">
            <a:avLst>
              <a:gd name="adj" fmla="val 8691"/>
            </a:avLst>
          </a:prstGeom>
          <a:solidFill>
            <a:srgbClr val="45A3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Money available NOW</a:t>
            </a:r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FB50DCD1-394C-2A6F-1F49-14B90483161F}"/>
              </a:ext>
            </a:extLst>
          </p:cNvPr>
          <p:cNvSpPr txBox="1">
            <a:spLocks/>
          </p:cNvSpPr>
          <p:nvPr/>
        </p:nvSpPr>
        <p:spPr>
          <a:xfrm>
            <a:off x="6838349" y="3746629"/>
            <a:ext cx="5008508" cy="10078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/>
              <a:t>How do EU policies scale beyond EU borders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3E1C36CE-2542-DB29-88E9-AD4CEB645C3A}"/>
              </a:ext>
            </a:extLst>
          </p:cNvPr>
          <p:cNvSpPr txBox="1">
            <a:spLocks/>
          </p:cNvSpPr>
          <p:nvPr/>
        </p:nvSpPr>
        <p:spPr>
          <a:xfrm>
            <a:off x="91644" y="4014049"/>
            <a:ext cx="2893603" cy="11341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GB" dirty="0"/>
              <a:t>Synergies by using cross-sectorial solutions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A17B1E10-68B9-5173-C396-45504544D2A0}"/>
              </a:ext>
            </a:extLst>
          </p:cNvPr>
          <p:cNvSpPr txBox="1">
            <a:spLocks/>
          </p:cNvSpPr>
          <p:nvPr/>
        </p:nvSpPr>
        <p:spPr>
          <a:xfrm>
            <a:off x="91644" y="2930518"/>
            <a:ext cx="2893603" cy="11341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GB" dirty="0"/>
              <a:t>Benefit of being part of a larger ecosystem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A28A4D60-4440-67F5-B9A8-3F2FFF20E403}"/>
              </a:ext>
            </a:extLst>
          </p:cNvPr>
          <p:cNvSpPr txBox="1">
            <a:spLocks/>
          </p:cNvSpPr>
          <p:nvPr/>
        </p:nvSpPr>
        <p:spPr>
          <a:xfrm>
            <a:off x="91644" y="1461694"/>
            <a:ext cx="2893603" cy="11341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GB" dirty="0"/>
              <a:t>EU seed money only lasts as wallets are still novel enough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9D7938D-B819-074B-A3D7-528B715220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471937"/>
            <a:ext cx="9390692" cy="752705"/>
          </a:xfrm>
        </p:spPr>
        <p:txBody>
          <a:bodyPr/>
          <a:lstStyle/>
          <a:p>
            <a:r>
              <a:rPr lang="en-US" sz="3200" dirty="0"/>
              <a:t>Opportunities and Risks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ED2DC43A-02E0-E548-A3B6-97C23241F3FC}"/>
              </a:ext>
            </a:extLst>
          </p:cNvPr>
          <p:cNvSpPr txBox="1">
            <a:spLocks/>
          </p:cNvSpPr>
          <p:nvPr/>
        </p:nvSpPr>
        <p:spPr>
          <a:xfrm>
            <a:off x="6838351" y="2454581"/>
            <a:ext cx="5008506" cy="104940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/>
              <a:t>We isolate ourselves from the transformative changes happening because we believe we are not affected</a:t>
            </a:r>
          </a:p>
        </p:txBody>
      </p:sp>
    </p:spTree>
    <p:extLst>
      <p:ext uri="{BB962C8B-B14F-4D97-AF65-F5344CB8AC3E}">
        <p14:creationId xmlns:p14="http://schemas.microsoft.com/office/powerpoint/2010/main" val="39306174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322732-1DF8-FA03-9D3E-77C231E387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851433-1084-52A8-A7F1-B37E5025E2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471937"/>
            <a:ext cx="9390692" cy="752705"/>
          </a:xfrm>
        </p:spPr>
        <p:txBody>
          <a:bodyPr/>
          <a:lstStyle/>
          <a:p>
            <a:r>
              <a:rPr lang="en-GB" sz="3200" dirty="0"/>
              <a:t>Community activities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0A73CD46-3CD0-E58E-A98C-3FC764D84465}"/>
              </a:ext>
            </a:extLst>
          </p:cNvPr>
          <p:cNvSpPr/>
          <p:nvPr/>
        </p:nvSpPr>
        <p:spPr>
          <a:xfrm>
            <a:off x="184749" y="1253808"/>
            <a:ext cx="1892258" cy="1080000"/>
          </a:xfrm>
          <a:prstGeom prst="roundRect">
            <a:avLst>
              <a:gd name="adj" fmla="val 8691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Monitoring</a:t>
            </a:r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9064DF7B-2A05-723D-06F4-66853C86E3F3}"/>
              </a:ext>
            </a:extLst>
          </p:cNvPr>
          <p:cNvSpPr txBox="1">
            <a:spLocks/>
          </p:cNvSpPr>
          <p:nvPr/>
        </p:nvSpPr>
        <p:spPr>
          <a:xfrm>
            <a:off x="2060624" y="1187434"/>
            <a:ext cx="3995514" cy="14049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en-US"/>
            </a:defPPr>
            <a:lvl1pPr inden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>
                <a:solidFill>
                  <a:schemeClr val="accent1">
                    <a:lumMod val="50000"/>
                  </a:schemeClr>
                </a:solidFill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>
                <a:solidFill>
                  <a:schemeClr val="accent1">
                    <a:lumMod val="50000"/>
                  </a:schemeClr>
                </a:solidFill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>
                <a:solidFill>
                  <a:schemeClr val="accent1">
                    <a:lumMod val="50000"/>
                  </a:schemeClr>
                </a:solidFill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>
                <a:solidFill>
                  <a:schemeClr val="accent1">
                    <a:lumMod val="50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>
                <a:solidFill>
                  <a:schemeClr val="accent1">
                    <a:lumMod val="50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GB" dirty="0"/>
              <a:t>Keep up with developments: update risk assessment, identify and assess relevant activities</a:t>
            </a:r>
          </a:p>
          <a:p>
            <a:r>
              <a:rPr lang="en-GB" dirty="0"/>
              <a:t>→ GN5-2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407C405C-14CC-AC75-ECB3-9303D0526871}"/>
              </a:ext>
            </a:extLst>
          </p:cNvPr>
          <p:cNvSpPr/>
          <p:nvPr/>
        </p:nvSpPr>
        <p:spPr>
          <a:xfrm>
            <a:off x="6086135" y="4045241"/>
            <a:ext cx="1892258" cy="1080000"/>
          </a:xfrm>
          <a:prstGeom prst="roundRect">
            <a:avLst>
              <a:gd name="adj" fmla="val 8691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Dissemination and consensus building</a:t>
            </a: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83235B63-B33C-758A-EC02-9714F2E5EA49}"/>
              </a:ext>
            </a:extLst>
          </p:cNvPr>
          <p:cNvSpPr txBox="1">
            <a:spLocks/>
          </p:cNvSpPr>
          <p:nvPr/>
        </p:nvSpPr>
        <p:spPr>
          <a:xfrm>
            <a:off x="8092696" y="3946325"/>
            <a:ext cx="3842784" cy="13562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dirty="0"/>
              <a:t>Periodic </a:t>
            </a:r>
            <a:r>
              <a:rPr lang="en-GB" sz="2000" dirty="0" err="1"/>
              <a:t>infoshares</a:t>
            </a:r>
            <a:r>
              <a:rPr lang="en-GB" sz="2000" dirty="0"/>
              <a:t> or SIG, community consultations:</a:t>
            </a:r>
          </a:p>
          <a:p>
            <a:pPr marL="0" indent="0">
              <a:buNone/>
            </a:pPr>
            <a:r>
              <a:rPr lang="en-GB" sz="2000" dirty="0"/>
              <a:t>→ GN5-2</a:t>
            </a:r>
            <a:br>
              <a:rPr lang="en-GB" sz="2000" dirty="0"/>
            </a:br>
            <a:r>
              <a:rPr lang="en-GB" sz="2000" dirty="0"/>
              <a:t>→ AEGIS / AARC Tree</a:t>
            </a:r>
            <a:br>
              <a:rPr lang="en-GB" sz="2000" dirty="0"/>
            </a:br>
            <a:r>
              <a:rPr lang="en-GB" sz="2000" dirty="0"/>
              <a:t>→ EOSC-A taskforces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E41224BB-0614-F4D1-9CEA-FA822C09F0C4}"/>
              </a:ext>
            </a:extLst>
          </p:cNvPr>
          <p:cNvSpPr/>
          <p:nvPr/>
        </p:nvSpPr>
        <p:spPr>
          <a:xfrm>
            <a:off x="6105124" y="1894063"/>
            <a:ext cx="1892258" cy="1080000"/>
          </a:xfrm>
          <a:prstGeom prst="roundRect">
            <a:avLst>
              <a:gd name="adj" fmla="val 8691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Builds and trials for new technologies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91E8D44F-D892-F50F-EA99-5D3FF0A9FD6B}"/>
              </a:ext>
            </a:extLst>
          </p:cNvPr>
          <p:cNvSpPr txBox="1">
            <a:spLocks/>
          </p:cNvSpPr>
          <p:nvPr/>
        </p:nvSpPr>
        <p:spPr>
          <a:xfrm>
            <a:off x="8046368" y="1854915"/>
            <a:ext cx="4194619" cy="16808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dirty="0"/>
              <a:t>“Get your hands dirty”: Engage in activities relevant to our stakeholders</a:t>
            </a:r>
          </a:p>
          <a:p>
            <a:pPr marL="0" indent="0">
              <a:buNone/>
            </a:pPr>
            <a:r>
              <a:rPr lang="en-GB" sz="2000" dirty="0"/>
              <a:t>→ </a:t>
            </a:r>
            <a:r>
              <a:rPr lang="en-GB" sz="2000" dirty="0">
                <a:solidFill>
                  <a:srgbClr val="FF0000"/>
                </a:solidFill>
              </a:rPr>
              <a:t>DC4EU (Stefan will talk)</a:t>
            </a:r>
            <a:br>
              <a:rPr lang="en-GB" sz="2000" dirty="0">
                <a:solidFill>
                  <a:srgbClr val="FF0000"/>
                </a:solidFill>
              </a:rPr>
            </a:br>
            <a:r>
              <a:rPr lang="en-GB" sz="2000" dirty="0"/>
              <a:t>→ GN5-2 (T&amp;I Incubator)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7EB1FA1B-D869-16B4-57EC-DA82A9601831}"/>
              </a:ext>
            </a:extLst>
          </p:cNvPr>
          <p:cNvSpPr/>
          <p:nvPr/>
        </p:nvSpPr>
        <p:spPr>
          <a:xfrm>
            <a:off x="168366" y="2903457"/>
            <a:ext cx="1892258" cy="1080000"/>
          </a:xfrm>
          <a:prstGeom prst="roundRect">
            <a:avLst>
              <a:gd name="adj" fmla="val 8691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Interoperability</a:t>
            </a:r>
          </a:p>
        </p:txBody>
      </p:sp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2249AC34-D89B-5A5B-14BE-E009AAFB599E}"/>
              </a:ext>
            </a:extLst>
          </p:cNvPr>
          <p:cNvSpPr txBox="1">
            <a:spLocks/>
          </p:cNvSpPr>
          <p:nvPr/>
        </p:nvSpPr>
        <p:spPr>
          <a:xfrm>
            <a:off x="2455198" y="4960426"/>
            <a:ext cx="2444849" cy="18791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dirty="0"/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39381CD9-E367-8B3B-F59C-F3961204E6C7}"/>
              </a:ext>
            </a:extLst>
          </p:cNvPr>
          <p:cNvSpPr txBox="1">
            <a:spLocks/>
          </p:cNvSpPr>
          <p:nvPr/>
        </p:nvSpPr>
        <p:spPr>
          <a:xfrm>
            <a:off x="2060625" y="2765934"/>
            <a:ext cx="3911208" cy="16489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dirty="0"/>
              <a:t>Contribution to the standards, collaboration with global R&amp;E </a:t>
            </a:r>
            <a:endParaRPr lang="en-GB" sz="2000" dirty="0">
              <a:highlight>
                <a:srgbClr val="FFFF00"/>
              </a:highlight>
            </a:endParaRPr>
          </a:p>
          <a:p>
            <a:pPr marL="0" indent="0">
              <a:buNone/>
            </a:pPr>
            <a:r>
              <a:rPr lang="en-GB" sz="2000" dirty="0"/>
              <a:t>→ </a:t>
            </a:r>
            <a:r>
              <a:rPr lang="en-GB" sz="2000" dirty="0">
                <a:solidFill>
                  <a:srgbClr val="FF0000"/>
                </a:solidFill>
              </a:rPr>
              <a:t>OID (Davide will talk)</a:t>
            </a:r>
            <a:r>
              <a:rPr lang="en-GB" sz="2000" dirty="0">
                <a:solidFill>
                  <a:schemeClr val="tx2"/>
                </a:solidFill>
              </a:rPr>
              <a:t>, </a:t>
            </a:r>
            <a:r>
              <a:rPr lang="en-GB" sz="2000" dirty="0"/>
              <a:t>IETF etc.</a:t>
            </a:r>
            <a:br>
              <a:rPr lang="en-GB" sz="2000" dirty="0"/>
            </a:br>
            <a:r>
              <a:rPr lang="en-GB" sz="2000" dirty="0"/>
              <a:t>→ GN5-2</a:t>
            </a:r>
            <a:br>
              <a:rPr lang="en-GB" sz="2000" dirty="0"/>
            </a:br>
            <a:r>
              <a:rPr lang="en-GB" sz="2000" dirty="0"/>
              <a:t>→ AARC tree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77A7CB3E-BACD-AA75-660E-6351BC64510F}"/>
              </a:ext>
            </a:extLst>
          </p:cNvPr>
          <p:cNvSpPr/>
          <p:nvPr/>
        </p:nvSpPr>
        <p:spPr>
          <a:xfrm>
            <a:off x="184749" y="4861574"/>
            <a:ext cx="1892258" cy="1080000"/>
          </a:xfrm>
          <a:prstGeom prst="roundRect">
            <a:avLst>
              <a:gd name="adj" fmla="val 8691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Leverage existing federation infrastructure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BAC6A158-1FB2-3988-C2C7-CB25436763A0}"/>
              </a:ext>
            </a:extLst>
          </p:cNvPr>
          <p:cNvSpPr txBox="1">
            <a:spLocks/>
          </p:cNvSpPr>
          <p:nvPr/>
        </p:nvSpPr>
        <p:spPr>
          <a:xfrm>
            <a:off x="2129048" y="4840036"/>
            <a:ext cx="4091887" cy="155608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dirty="0"/>
              <a:t>Evolution and revolution – the right mix of it: bridging the worlds</a:t>
            </a:r>
          </a:p>
          <a:p>
            <a:pPr marL="0" indent="0">
              <a:buNone/>
            </a:pPr>
            <a:r>
              <a:rPr lang="en-GB" sz="2000" dirty="0"/>
              <a:t>→ </a:t>
            </a:r>
            <a:r>
              <a:rPr lang="en-GB" sz="2000" dirty="0" err="1">
                <a:solidFill>
                  <a:srgbClr val="FF0000"/>
                </a:solidFill>
              </a:rPr>
              <a:t>MyAcademicID</a:t>
            </a:r>
            <a:r>
              <a:rPr lang="en-GB" sz="2000" dirty="0">
                <a:solidFill>
                  <a:srgbClr val="FF0000"/>
                </a:solidFill>
              </a:rPr>
              <a:t> for education credentials (Christos will talk)</a:t>
            </a:r>
            <a:br>
              <a:rPr lang="en-GB" sz="2000" dirty="0">
                <a:solidFill>
                  <a:srgbClr val="FF0000"/>
                </a:solidFill>
              </a:rPr>
            </a:br>
            <a:r>
              <a:rPr lang="en-GB" sz="2000" dirty="0"/>
              <a:t>→</a:t>
            </a:r>
            <a:r>
              <a:rPr lang="en-GB" sz="2000" dirty="0">
                <a:solidFill>
                  <a:srgbClr val="FF0000"/>
                </a:solidFill>
              </a:rPr>
              <a:t> OID Federation for eduGAIN (Davide will talk)</a:t>
            </a: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4761003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48B3A60-8006-E44B-8900-E1ADE4FD37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37814" y="4227914"/>
            <a:ext cx="3554186" cy="263167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94C57D2-8BF2-AE49-A233-B6DB152DEB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471937"/>
            <a:ext cx="9390692" cy="752705"/>
          </a:xfrm>
        </p:spPr>
        <p:txBody>
          <a:bodyPr/>
          <a:lstStyle/>
          <a:p>
            <a:r>
              <a:rPr lang="en-US" sz="3200" dirty="0"/>
              <a:t>NREN activities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ABC4836-B1C2-EF4C-84CB-9769F24011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13</a:t>
            </a:fld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2535E43-1BC9-7B49-B877-F29055D6A8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8246165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NRENs can have different roles in national activities depending on the mandate given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NRENs should plan effort for: </a:t>
            </a:r>
          </a:p>
          <a:p>
            <a:pPr>
              <a:buFontTx/>
              <a:buChar char="-"/>
            </a:pPr>
            <a:r>
              <a:rPr lang="en-GB" dirty="0"/>
              <a:t>Treat their federation as critical infrastructure, incl. supporting OpenID adoption</a:t>
            </a:r>
          </a:p>
          <a:p>
            <a:pPr>
              <a:buFontTx/>
              <a:buChar char="-"/>
            </a:pPr>
            <a:r>
              <a:rPr lang="en-GB" dirty="0"/>
              <a:t>Contribute to monitoring, dissemination and consensus building in their national context</a:t>
            </a:r>
          </a:p>
          <a:p>
            <a:pPr>
              <a:buFontTx/>
              <a:buChar char="-"/>
            </a:pPr>
            <a:r>
              <a:rPr lang="en-GB" dirty="0"/>
              <a:t>Liaise with </a:t>
            </a:r>
            <a:r>
              <a:rPr lang="en-GB"/>
              <a:t>GÉANT GN5-2 to </a:t>
            </a:r>
            <a:r>
              <a:rPr lang="en-GB" dirty="0"/>
              <a:t>carry the discussion to the GÉANT community level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11588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35957C4-33F6-A01F-C64A-191BBE102E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4351878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5647392-1A9F-F464-62AA-79846A85F94D}"/>
              </a:ext>
            </a:extLst>
          </p:cNvPr>
          <p:cNvSpPr/>
          <p:nvPr/>
        </p:nvSpPr>
        <p:spPr>
          <a:xfrm>
            <a:off x="0" y="-22302"/>
            <a:ext cx="12192000" cy="6880302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4A31074-511B-F7F7-7184-05D147319A0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48" t="49880" r="43663" b="13066"/>
          <a:stretch/>
        </p:blipFill>
        <p:spPr>
          <a:xfrm>
            <a:off x="1" y="-22301"/>
            <a:ext cx="12192000" cy="6880302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3826CCE-5263-DF21-8901-C8262BC098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2</a:t>
            </a:fld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71F1761-CBB0-980A-34FD-C07351A57019}"/>
              </a:ext>
            </a:extLst>
          </p:cNvPr>
          <p:cNvSpPr txBox="1"/>
          <p:nvPr/>
        </p:nvSpPr>
        <p:spPr>
          <a:xfrm>
            <a:off x="1177721" y="2104877"/>
            <a:ext cx="8076346" cy="20626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ts val="386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/>
                </a:solidFill>
              </a:rPr>
              <a:t>Our T&amp;I genes – and what came out of them</a:t>
            </a:r>
          </a:p>
          <a:p>
            <a:pPr marL="457200" indent="-457200">
              <a:lnSpc>
                <a:spcPts val="386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/>
                </a:solidFill>
              </a:rPr>
              <a:t>The bigger picture – and new expectations</a:t>
            </a:r>
          </a:p>
          <a:p>
            <a:pPr marL="457200" indent="-457200">
              <a:lnSpc>
                <a:spcPts val="386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/>
                </a:solidFill>
              </a:rPr>
              <a:t>Enter “Wallets” – so what?</a:t>
            </a:r>
          </a:p>
          <a:p>
            <a:pPr marL="457200" indent="-457200">
              <a:lnSpc>
                <a:spcPts val="386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/>
                </a:solidFill>
              </a:rPr>
              <a:t>Next steps – either with, or without us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91F1D4A-BD9F-3674-8D9F-5F25E4B1116C}"/>
              </a:ext>
            </a:extLst>
          </p:cNvPr>
          <p:cNvSpPr txBox="1"/>
          <p:nvPr/>
        </p:nvSpPr>
        <p:spPr>
          <a:xfrm>
            <a:off x="1177720" y="1396990"/>
            <a:ext cx="221932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>
                <a:solidFill>
                  <a:srgbClr val="F4E200"/>
                </a:solidFill>
              </a:rPr>
              <a:t>Overview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843E950-E6B0-26EA-42D0-7B941145CD4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10128188" y="673685"/>
            <a:ext cx="1432450" cy="689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2502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sky, sunset, outdoor, sun&#10;&#10;Description automatically generated">
            <a:extLst>
              <a:ext uri="{FF2B5EF4-FFF2-40B4-BE49-F238E27FC236}">
                <a16:creationId xmlns:a16="http://schemas.microsoft.com/office/drawing/2014/main" id="{F98C96EC-258C-84E0-3C62-4167A786146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76" t="37141" r="21276" b="13344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6BAD77A8-28A1-E0B7-1D27-6E6F4180206C}"/>
              </a:ext>
            </a:extLst>
          </p:cNvPr>
          <p:cNvGrpSpPr/>
          <p:nvPr/>
        </p:nvGrpSpPr>
        <p:grpSpPr>
          <a:xfrm>
            <a:off x="-2340682" y="-3892978"/>
            <a:ext cx="17197145" cy="7989893"/>
            <a:chOff x="-2340682" y="-3892978"/>
            <a:chExt cx="17197145" cy="7989893"/>
          </a:xfrm>
        </p:grpSpPr>
        <p:sp>
          <p:nvSpPr>
            <p:cNvPr id="7" name="Chord 6">
              <a:extLst>
                <a:ext uri="{FF2B5EF4-FFF2-40B4-BE49-F238E27FC236}">
                  <a16:creationId xmlns:a16="http://schemas.microsoft.com/office/drawing/2014/main" id="{445A203E-315D-9CDE-B443-D71201942617}"/>
                </a:ext>
              </a:extLst>
            </p:cNvPr>
            <p:cNvSpPr/>
            <p:nvPr/>
          </p:nvSpPr>
          <p:spPr>
            <a:xfrm rot="16200000">
              <a:off x="2262944" y="-8496604"/>
              <a:ext cx="7989893" cy="17197145"/>
            </a:xfrm>
            <a:prstGeom prst="chord">
              <a:avLst>
                <a:gd name="adj1" fmla="val 5072106"/>
                <a:gd name="adj2" fmla="val 16523012"/>
              </a:avLst>
            </a:prstGeom>
            <a:solidFill>
              <a:srgbClr val="FFDCA2">
                <a:alpha val="87451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Content Placeholder 6">
              <a:extLst>
                <a:ext uri="{FF2B5EF4-FFF2-40B4-BE49-F238E27FC236}">
                  <a16:creationId xmlns:a16="http://schemas.microsoft.com/office/drawing/2014/main" id="{8FF460F6-C3B4-7665-9AFA-05051A54E9FE}"/>
                </a:ext>
              </a:extLst>
            </p:cNvPr>
            <p:cNvSpPr txBox="1">
              <a:spLocks/>
            </p:cNvSpPr>
            <p:nvPr/>
          </p:nvSpPr>
          <p:spPr>
            <a:xfrm>
              <a:off x="49831" y="10580"/>
              <a:ext cx="12191999" cy="3824019"/>
            </a:xfrm>
            <a:prstGeom prst="rect">
              <a:avLst/>
            </a:prstGeom>
          </p:spPr>
          <p:txBody>
            <a:bodyPr vert="horz" lIns="91440" tIns="45720" rIns="91440" bIns="45720" rtlCol="0">
              <a:prstTxWarp prst="textArchDown">
                <a:avLst>
                  <a:gd name="adj" fmla="val 21580184"/>
                </a:avLst>
              </a:prstTxWarp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accent1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accent1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accent1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accent1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accent1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GB" sz="4000" b="1" i="0" u="none" strike="noStrike" kern="1200" cap="none" spc="0" normalizeH="0" baseline="0" noProof="0" dirty="0">
                  <a:ln>
                    <a:noFill/>
                  </a:ln>
                  <a:solidFill>
                    <a:srgbClr val="5B9BD5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COMMUNITY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1CA2417F-6983-5B02-2A92-DDF72890501A}"/>
              </a:ext>
            </a:extLst>
          </p:cNvPr>
          <p:cNvGrpSpPr/>
          <p:nvPr/>
        </p:nvGrpSpPr>
        <p:grpSpPr>
          <a:xfrm>
            <a:off x="-2452742" y="-3387503"/>
            <a:ext cx="17197144" cy="6816503"/>
            <a:chOff x="-2340682" y="-3387504"/>
            <a:chExt cx="17197144" cy="6816503"/>
          </a:xfrm>
        </p:grpSpPr>
        <p:sp>
          <p:nvSpPr>
            <p:cNvPr id="10" name="Chord 9">
              <a:extLst>
                <a:ext uri="{FF2B5EF4-FFF2-40B4-BE49-F238E27FC236}">
                  <a16:creationId xmlns:a16="http://schemas.microsoft.com/office/drawing/2014/main" id="{BA92D67D-2D42-D312-37FE-C2A1DEDAE46F}"/>
                </a:ext>
              </a:extLst>
            </p:cNvPr>
            <p:cNvSpPr/>
            <p:nvPr/>
          </p:nvSpPr>
          <p:spPr>
            <a:xfrm rot="16200000">
              <a:off x="2849638" y="-8577824"/>
              <a:ext cx="6816503" cy="17197144"/>
            </a:xfrm>
            <a:prstGeom prst="chord">
              <a:avLst>
                <a:gd name="adj1" fmla="val 5116398"/>
                <a:gd name="adj2" fmla="val 16474867"/>
              </a:avLst>
            </a:prstGeom>
            <a:solidFill>
              <a:srgbClr val="FEC96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Content Placeholder 6">
              <a:extLst>
                <a:ext uri="{FF2B5EF4-FFF2-40B4-BE49-F238E27FC236}">
                  <a16:creationId xmlns:a16="http://schemas.microsoft.com/office/drawing/2014/main" id="{5245BA2D-9672-B54E-D0B9-49652894D8FB}"/>
                </a:ext>
              </a:extLst>
            </p:cNvPr>
            <p:cNvSpPr txBox="1">
              <a:spLocks/>
            </p:cNvSpPr>
            <p:nvPr/>
          </p:nvSpPr>
          <p:spPr>
            <a:xfrm>
              <a:off x="69198" y="-419392"/>
              <a:ext cx="12191999" cy="3591431"/>
            </a:xfrm>
            <a:prstGeom prst="rect">
              <a:avLst/>
            </a:prstGeom>
          </p:spPr>
          <p:txBody>
            <a:bodyPr vert="horz" lIns="91440" tIns="45720" rIns="91440" bIns="45720" rtlCol="0">
              <a:prstTxWarp prst="textArchDown">
                <a:avLst>
                  <a:gd name="adj" fmla="val 527690"/>
                </a:avLst>
              </a:prstTxWarp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accent1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accent1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accent1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accent1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accent1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GB" sz="4000" b="1" i="0" u="none" strike="noStrike" kern="1200" cap="none" spc="0" normalizeH="0" baseline="0" noProof="0" dirty="0">
                  <a:ln>
                    <a:noFill/>
                  </a:ln>
                  <a:solidFill>
                    <a:srgbClr val="5B9BD5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NETWORK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A9F054F9-42D4-179A-5DB9-138F8AA734FF}"/>
              </a:ext>
            </a:extLst>
          </p:cNvPr>
          <p:cNvGrpSpPr/>
          <p:nvPr/>
        </p:nvGrpSpPr>
        <p:grpSpPr>
          <a:xfrm>
            <a:off x="-2340678" y="-2951912"/>
            <a:ext cx="17197141" cy="5721139"/>
            <a:chOff x="-2340678" y="-2951912"/>
            <a:chExt cx="17197141" cy="5721139"/>
          </a:xfrm>
        </p:grpSpPr>
        <p:sp>
          <p:nvSpPr>
            <p:cNvPr id="13" name="Chord 12">
              <a:extLst>
                <a:ext uri="{FF2B5EF4-FFF2-40B4-BE49-F238E27FC236}">
                  <a16:creationId xmlns:a16="http://schemas.microsoft.com/office/drawing/2014/main" id="{0FEF4B0E-BDF1-9A88-88BA-A97DF190A781}"/>
                </a:ext>
              </a:extLst>
            </p:cNvPr>
            <p:cNvSpPr/>
            <p:nvPr/>
          </p:nvSpPr>
          <p:spPr>
            <a:xfrm rot="16200000">
              <a:off x="3397323" y="-8689913"/>
              <a:ext cx="5721139" cy="17197141"/>
            </a:xfrm>
            <a:prstGeom prst="chord">
              <a:avLst>
                <a:gd name="adj1" fmla="val 5174408"/>
                <a:gd name="adj2" fmla="val 16373016"/>
              </a:avLst>
            </a:prstGeom>
            <a:solidFill>
              <a:srgbClr val="FAA24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Content Placeholder 6">
              <a:extLst>
                <a:ext uri="{FF2B5EF4-FFF2-40B4-BE49-F238E27FC236}">
                  <a16:creationId xmlns:a16="http://schemas.microsoft.com/office/drawing/2014/main" id="{C7839C65-19F4-B505-94B2-AC2CCEB59745}"/>
                </a:ext>
              </a:extLst>
            </p:cNvPr>
            <p:cNvSpPr txBox="1">
              <a:spLocks/>
            </p:cNvSpPr>
            <p:nvPr/>
          </p:nvSpPr>
          <p:spPr>
            <a:xfrm>
              <a:off x="161890" y="-1294902"/>
              <a:ext cx="12191999" cy="3824019"/>
            </a:xfrm>
            <a:prstGeom prst="rect">
              <a:avLst/>
            </a:prstGeom>
          </p:spPr>
          <p:txBody>
            <a:bodyPr vert="horz" lIns="91440" tIns="45720" rIns="91440" bIns="45720" rtlCol="0">
              <a:prstTxWarp prst="textArchDown">
                <a:avLst>
                  <a:gd name="adj" fmla="val 540036"/>
                </a:avLst>
              </a:prstTxWarp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accent1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accent1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accent1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accent1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accent1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GB" sz="4000" b="1" i="0" u="none" strike="noStrike" kern="1200" cap="none" spc="0" normalizeH="0" baseline="0" noProof="0" dirty="0">
                  <a:ln>
                    <a:noFill/>
                  </a:ln>
                  <a:solidFill>
                    <a:srgbClr val="5B9BD5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IDENTITY FEDERATION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2E712136-7402-D9A2-9E5A-AA8CD6455BB9}"/>
              </a:ext>
            </a:extLst>
          </p:cNvPr>
          <p:cNvGrpSpPr/>
          <p:nvPr/>
        </p:nvGrpSpPr>
        <p:grpSpPr>
          <a:xfrm>
            <a:off x="-2340679" y="-2332276"/>
            <a:ext cx="17197142" cy="4481868"/>
            <a:chOff x="-2340679" y="-2332276"/>
            <a:chExt cx="17197142" cy="4481868"/>
          </a:xfrm>
        </p:grpSpPr>
        <p:sp>
          <p:nvSpPr>
            <p:cNvPr id="16" name="Chord 15">
              <a:extLst>
                <a:ext uri="{FF2B5EF4-FFF2-40B4-BE49-F238E27FC236}">
                  <a16:creationId xmlns:a16="http://schemas.microsoft.com/office/drawing/2014/main" id="{44B53125-5590-9B3B-7F7D-35D466271486}"/>
                </a:ext>
              </a:extLst>
            </p:cNvPr>
            <p:cNvSpPr/>
            <p:nvPr/>
          </p:nvSpPr>
          <p:spPr>
            <a:xfrm rot="16200000">
              <a:off x="4016958" y="-8689913"/>
              <a:ext cx="4481868" cy="17197142"/>
            </a:xfrm>
            <a:prstGeom prst="chord">
              <a:avLst>
                <a:gd name="adj1" fmla="val 5221352"/>
                <a:gd name="adj2" fmla="val 16363341"/>
              </a:avLst>
            </a:prstGeom>
            <a:solidFill>
              <a:srgbClr val="C97502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00584B3B-F475-BE04-8738-2CEF21710DFF}"/>
                </a:ext>
              </a:extLst>
            </p:cNvPr>
            <p:cNvGrpSpPr/>
            <p:nvPr/>
          </p:nvGrpSpPr>
          <p:grpSpPr>
            <a:xfrm>
              <a:off x="949944" y="250404"/>
              <a:ext cx="2060505" cy="1334914"/>
              <a:chOff x="1306755" y="472670"/>
              <a:chExt cx="2060505" cy="1334914"/>
            </a:xfrm>
          </p:grpSpPr>
          <p:sp>
            <p:nvSpPr>
              <p:cNvPr id="33" name="Content Placeholder 6">
                <a:extLst>
                  <a:ext uri="{FF2B5EF4-FFF2-40B4-BE49-F238E27FC236}">
                    <a16:creationId xmlns:a16="http://schemas.microsoft.com/office/drawing/2014/main" id="{8D924308-A97A-446E-05E9-2F871CD478E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306755" y="472670"/>
                <a:ext cx="2060505" cy="498581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accent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accent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accent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accent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accent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ts val="186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Network Services</a:t>
                </a:r>
              </a:p>
            </p:txBody>
          </p:sp>
          <p:grpSp>
            <p:nvGrpSpPr>
              <p:cNvPr id="34" name="Group 33">
                <a:extLst>
                  <a:ext uri="{FF2B5EF4-FFF2-40B4-BE49-F238E27FC236}">
                    <a16:creationId xmlns:a16="http://schemas.microsoft.com/office/drawing/2014/main" id="{6F225707-5B22-CC48-3AFE-095738AA69E1}"/>
                  </a:ext>
                </a:extLst>
              </p:cNvPr>
              <p:cNvGrpSpPr/>
              <p:nvPr/>
            </p:nvGrpSpPr>
            <p:grpSpPr>
              <a:xfrm>
                <a:off x="1878069" y="906576"/>
                <a:ext cx="901008" cy="901008"/>
                <a:chOff x="3242598" y="2461421"/>
                <a:chExt cx="1056640" cy="1056640"/>
              </a:xfrm>
            </p:grpSpPr>
            <p:sp>
              <p:nvSpPr>
                <p:cNvPr id="35" name="Oval 34">
                  <a:extLst>
                    <a:ext uri="{FF2B5EF4-FFF2-40B4-BE49-F238E27FC236}">
                      <a16:creationId xmlns:a16="http://schemas.microsoft.com/office/drawing/2014/main" id="{EBA991D7-A5C2-ED82-AF94-DBCD4D564041}"/>
                    </a:ext>
                  </a:extLst>
                </p:cNvPr>
                <p:cNvSpPr/>
                <p:nvPr/>
              </p:nvSpPr>
              <p:spPr>
                <a:xfrm>
                  <a:off x="3242598" y="2461421"/>
                  <a:ext cx="1056640" cy="1056640"/>
                </a:xfrm>
                <a:prstGeom prst="ellipse">
                  <a:avLst/>
                </a:prstGeom>
                <a:solidFill>
                  <a:srgbClr val="00B0F0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pic>
              <p:nvPicPr>
                <p:cNvPr id="36" name="Picture 35" descr="A picture containing text, clipart&#10;&#10;Description automatically generated">
                  <a:extLst>
                    <a:ext uri="{FF2B5EF4-FFF2-40B4-BE49-F238E27FC236}">
                      <a16:creationId xmlns:a16="http://schemas.microsoft.com/office/drawing/2014/main" id="{B3CBDEAF-F210-0B67-47D4-4747461A28A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/>
                <a:srcRect r="79355"/>
                <a:stretch/>
              </p:blipFill>
              <p:spPr>
                <a:xfrm>
                  <a:off x="3425853" y="2635121"/>
                  <a:ext cx="709915" cy="635540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A3B7F9AA-933D-CA92-1788-522FBB7FB155}"/>
                </a:ext>
              </a:extLst>
            </p:cNvPr>
            <p:cNvGrpSpPr/>
            <p:nvPr/>
          </p:nvGrpSpPr>
          <p:grpSpPr>
            <a:xfrm>
              <a:off x="4259197" y="496532"/>
              <a:ext cx="1200369" cy="1346634"/>
              <a:chOff x="4140919" y="599413"/>
              <a:chExt cx="1200369" cy="1346634"/>
            </a:xfrm>
          </p:grpSpPr>
          <p:sp>
            <p:nvSpPr>
              <p:cNvPr id="29" name="Content Placeholder 6">
                <a:extLst>
                  <a:ext uri="{FF2B5EF4-FFF2-40B4-BE49-F238E27FC236}">
                    <a16:creationId xmlns:a16="http://schemas.microsoft.com/office/drawing/2014/main" id="{8EC95BC1-F972-C38B-674E-D9290A523C3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140919" y="599413"/>
                <a:ext cx="1200369" cy="41163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accent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accent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accent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accent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accent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Security</a:t>
                </a:r>
              </a:p>
            </p:txBody>
          </p:sp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DDA8E8D1-B200-F958-2757-6A3D4DF79466}"/>
                  </a:ext>
                </a:extLst>
              </p:cNvPr>
              <p:cNvGrpSpPr/>
              <p:nvPr/>
            </p:nvGrpSpPr>
            <p:grpSpPr>
              <a:xfrm>
                <a:off x="4305802" y="1045039"/>
                <a:ext cx="901008" cy="901008"/>
                <a:chOff x="4664156" y="2461421"/>
                <a:chExt cx="1056640" cy="1056640"/>
              </a:xfrm>
            </p:grpSpPr>
            <p:sp>
              <p:nvSpPr>
                <p:cNvPr id="31" name="Oval 30">
                  <a:extLst>
                    <a:ext uri="{FF2B5EF4-FFF2-40B4-BE49-F238E27FC236}">
                      <a16:creationId xmlns:a16="http://schemas.microsoft.com/office/drawing/2014/main" id="{F08AF61F-1F9A-2826-9AD6-C8364661F9E1}"/>
                    </a:ext>
                  </a:extLst>
                </p:cNvPr>
                <p:cNvSpPr/>
                <p:nvPr/>
              </p:nvSpPr>
              <p:spPr>
                <a:xfrm>
                  <a:off x="4664156" y="2461421"/>
                  <a:ext cx="1056640" cy="105664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pic>
              <p:nvPicPr>
                <p:cNvPr id="32" name="Picture 31" descr="A picture containing text, clipart&#10;&#10;Description automatically generated">
                  <a:extLst>
                    <a:ext uri="{FF2B5EF4-FFF2-40B4-BE49-F238E27FC236}">
                      <a16:creationId xmlns:a16="http://schemas.microsoft.com/office/drawing/2014/main" id="{716022A8-6733-F89E-FC54-919DE9C2410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/>
                <a:srcRect l="23932" r="55423"/>
                <a:stretch/>
              </p:blipFill>
              <p:spPr>
                <a:xfrm>
                  <a:off x="4768874" y="2607786"/>
                  <a:ext cx="811550" cy="72652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585D4148-BDE1-6804-DA97-4D1D9E239E09}"/>
                </a:ext>
              </a:extLst>
            </p:cNvPr>
            <p:cNvGrpSpPr/>
            <p:nvPr/>
          </p:nvGrpSpPr>
          <p:grpSpPr>
            <a:xfrm>
              <a:off x="6531839" y="521687"/>
              <a:ext cx="2060504" cy="1318257"/>
              <a:chOff x="6504798" y="692721"/>
              <a:chExt cx="2060504" cy="1318257"/>
            </a:xfrm>
          </p:grpSpPr>
          <p:sp>
            <p:nvSpPr>
              <p:cNvPr id="25" name="Content Placeholder 6">
                <a:extLst>
                  <a:ext uri="{FF2B5EF4-FFF2-40B4-BE49-F238E27FC236}">
                    <a16:creationId xmlns:a16="http://schemas.microsoft.com/office/drawing/2014/main" id="{8B574E53-4A63-9D3D-F5C9-59C19F3FCE8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504798" y="692721"/>
                <a:ext cx="2060504" cy="534217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accent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accent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accent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accent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accent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ts val="186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Trust &amp; Identity</a:t>
                </a:r>
              </a:p>
            </p:txBody>
          </p:sp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id="{35DE16C2-668A-B7EA-0560-2C0BE7D3A777}"/>
                  </a:ext>
                </a:extLst>
              </p:cNvPr>
              <p:cNvGrpSpPr/>
              <p:nvPr/>
            </p:nvGrpSpPr>
            <p:grpSpPr>
              <a:xfrm>
                <a:off x="7121898" y="1109970"/>
                <a:ext cx="901008" cy="901008"/>
                <a:chOff x="6076396" y="2461421"/>
                <a:chExt cx="1056640" cy="1056640"/>
              </a:xfrm>
            </p:grpSpPr>
            <p:sp>
              <p:nvSpPr>
                <p:cNvPr id="27" name="Oval 26">
                  <a:extLst>
                    <a:ext uri="{FF2B5EF4-FFF2-40B4-BE49-F238E27FC236}">
                      <a16:creationId xmlns:a16="http://schemas.microsoft.com/office/drawing/2014/main" id="{AA2D5CC9-9908-B008-8206-9E6C7EB46ACB}"/>
                    </a:ext>
                  </a:extLst>
                </p:cNvPr>
                <p:cNvSpPr/>
                <p:nvPr/>
              </p:nvSpPr>
              <p:spPr>
                <a:xfrm>
                  <a:off x="6076396" y="2461421"/>
                  <a:ext cx="1056640" cy="1056640"/>
                </a:xfrm>
                <a:prstGeom prst="ellipse">
                  <a:avLst/>
                </a:prstGeom>
                <a:solidFill>
                  <a:srgbClr val="00C25C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pic>
              <p:nvPicPr>
                <p:cNvPr id="28" name="Picture 27" descr="A picture containing text, clipart&#10;&#10;Description automatically generated">
                  <a:extLst>
                    <a:ext uri="{FF2B5EF4-FFF2-40B4-BE49-F238E27FC236}">
                      <a16:creationId xmlns:a16="http://schemas.microsoft.com/office/drawing/2014/main" id="{891A9167-6779-ED89-FEEA-8815BEDFA19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/>
                <a:srcRect l="50669" r="28686"/>
                <a:stretch/>
              </p:blipFill>
              <p:spPr>
                <a:xfrm>
                  <a:off x="6206451" y="2635121"/>
                  <a:ext cx="796530" cy="713081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CCBC7AAC-F10B-AF05-93CC-0D70BE383C81}"/>
                </a:ext>
              </a:extLst>
            </p:cNvPr>
            <p:cNvGrpSpPr/>
            <p:nvPr/>
          </p:nvGrpSpPr>
          <p:grpSpPr>
            <a:xfrm>
              <a:off x="9550637" y="348080"/>
              <a:ext cx="1188720" cy="1281631"/>
              <a:chOff x="9517088" y="411041"/>
              <a:chExt cx="1188720" cy="1281631"/>
            </a:xfrm>
          </p:grpSpPr>
          <p:sp>
            <p:nvSpPr>
              <p:cNvPr id="21" name="Content Placeholder 6">
                <a:extLst>
                  <a:ext uri="{FF2B5EF4-FFF2-40B4-BE49-F238E27FC236}">
                    <a16:creationId xmlns:a16="http://schemas.microsoft.com/office/drawing/2014/main" id="{CFD9274D-CBA1-AD7B-029D-3386D5512E2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517088" y="411041"/>
                <a:ext cx="1188720" cy="310919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accent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accent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accent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accent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accent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Cloud</a:t>
                </a:r>
              </a:p>
            </p:txBody>
          </p:sp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A8F73AA1-C71F-2308-4911-D8A0DF139A72}"/>
                  </a:ext>
                </a:extLst>
              </p:cNvPr>
              <p:cNvGrpSpPr/>
              <p:nvPr/>
            </p:nvGrpSpPr>
            <p:grpSpPr>
              <a:xfrm>
                <a:off x="9680534" y="791664"/>
                <a:ext cx="901008" cy="901008"/>
                <a:chOff x="7417516" y="2461421"/>
                <a:chExt cx="1056640" cy="1056640"/>
              </a:xfrm>
            </p:grpSpPr>
            <p:sp>
              <p:nvSpPr>
                <p:cNvPr id="23" name="Oval 22">
                  <a:extLst>
                    <a:ext uri="{FF2B5EF4-FFF2-40B4-BE49-F238E27FC236}">
                      <a16:creationId xmlns:a16="http://schemas.microsoft.com/office/drawing/2014/main" id="{E521627A-FE64-E3CC-A700-71FA253D4050}"/>
                    </a:ext>
                  </a:extLst>
                </p:cNvPr>
                <p:cNvSpPr/>
                <p:nvPr/>
              </p:nvSpPr>
              <p:spPr>
                <a:xfrm>
                  <a:off x="7417516" y="2461421"/>
                  <a:ext cx="1056640" cy="1056640"/>
                </a:xfrm>
                <a:prstGeom prst="ellipse">
                  <a:avLst/>
                </a:prstGeom>
                <a:solidFill>
                  <a:srgbClr val="C096D0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30423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pic>
              <p:nvPicPr>
                <p:cNvPr id="24" name="Picture 23" descr="A picture containing text, clipart&#10;&#10;Description automatically generated">
                  <a:extLst>
                    <a:ext uri="{FF2B5EF4-FFF2-40B4-BE49-F238E27FC236}">
                      <a16:creationId xmlns:a16="http://schemas.microsoft.com/office/drawing/2014/main" id="{B060F67E-90DA-73C9-D37A-F07997C057D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/>
                <a:srcRect l="76060" t="-11670" r="-1777" b="-12899"/>
                <a:stretch/>
              </p:blipFill>
              <p:spPr>
                <a:xfrm>
                  <a:off x="7522718" y="2605670"/>
                  <a:ext cx="846236" cy="757579"/>
                </a:xfrm>
                <a:prstGeom prst="rect">
                  <a:avLst/>
                </a:prstGeom>
              </p:spPr>
            </p:pic>
          </p:grpSp>
        </p:grp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AC589762-1880-BC49-B5C5-C7659068DF3C}"/>
              </a:ext>
            </a:extLst>
          </p:cNvPr>
          <p:cNvSpPr txBox="1"/>
          <p:nvPr/>
        </p:nvSpPr>
        <p:spPr>
          <a:xfrm>
            <a:off x="3994522" y="6376422"/>
            <a:ext cx="7975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Source: Erik </a:t>
            </a:r>
            <a:r>
              <a:rPr lang="en-US" dirty="0" err="1">
                <a:solidFill>
                  <a:schemeClr val="bg1"/>
                </a:solidFill>
              </a:rPr>
              <a:t>Huizer</a:t>
            </a:r>
            <a:r>
              <a:rPr lang="en-US" dirty="0">
                <a:solidFill>
                  <a:schemeClr val="bg1"/>
                </a:solidFill>
              </a:rPr>
              <a:t> @ TNC 2024 and GÉANT Project Management Convention 2023</a:t>
            </a:r>
          </a:p>
        </p:txBody>
      </p:sp>
    </p:spTree>
    <p:extLst>
      <p:ext uri="{BB962C8B-B14F-4D97-AF65-F5344CB8AC3E}">
        <p14:creationId xmlns:p14="http://schemas.microsoft.com/office/powerpoint/2010/main" val="1943261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67F8BD8-E2F0-2A26-6C06-498B276F36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4</a:t>
            </a:fld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0B3C766-097E-5F0C-6A56-0FD41A8AE4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9136" y="221672"/>
            <a:ext cx="8693728" cy="6143767"/>
          </a:xfrm>
          <a:prstGeom prst="rect">
            <a:avLst/>
          </a:prstGeom>
          <a:ln>
            <a:solidFill>
              <a:srgbClr val="1F427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AAADAD1A-F6E7-7AEB-0C99-EE6924BFF21D}"/>
              </a:ext>
            </a:extLst>
          </p:cNvPr>
          <p:cNvSpPr/>
          <p:nvPr/>
        </p:nvSpPr>
        <p:spPr>
          <a:xfrm>
            <a:off x="7129220" y="3429000"/>
            <a:ext cx="2665709" cy="549876"/>
          </a:xfrm>
          <a:prstGeom prst="ellipse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7165C132-9DAA-D51C-F7D9-2FA303381AE5}"/>
              </a:ext>
            </a:extLst>
          </p:cNvPr>
          <p:cNvSpPr/>
          <p:nvPr/>
        </p:nvSpPr>
        <p:spPr>
          <a:xfrm>
            <a:off x="2895601" y="5146729"/>
            <a:ext cx="1552414" cy="549876"/>
          </a:xfrm>
          <a:prstGeom prst="ellipse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1F852F43-BC19-00D6-DD36-DDCD97FD406B}"/>
              </a:ext>
            </a:extLst>
          </p:cNvPr>
          <p:cNvSpPr/>
          <p:nvPr/>
        </p:nvSpPr>
        <p:spPr>
          <a:xfrm>
            <a:off x="6096001" y="5146729"/>
            <a:ext cx="1552414" cy="549876"/>
          </a:xfrm>
          <a:prstGeom prst="ellipse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DA4ECFF3-6476-1C5F-DE10-8856FAAC59A9}"/>
              </a:ext>
            </a:extLst>
          </p:cNvPr>
          <p:cNvSpPr/>
          <p:nvPr/>
        </p:nvSpPr>
        <p:spPr>
          <a:xfrm>
            <a:off x="4884410" y="3429000"/>
            <a:ext cx="1788239" cy="549876"/>
          </a:xfrm>
          <a:prstGeom prst="ellipse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017041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B2A403-DF0C-0BA8-002B-3A112B7235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D2E062-7611-F9A5-AD2F-0E7838A316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471937"/>
            <a:ext cx="10998150" cy="752705"/>
          </a:xfrm>
        </p:spPr>
        <p:txBody>
          <a:bodyPr/>
          <a:lstStyle/>
          <a:p>
            <a:r>
              <a:rPr lang="en-GB" sz="3200" dirty="0"/>
              <a:t>Worldwide access: what is it all about?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7BB49D5-D59F-4E75-A591-93C1E1DF8E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5</a:t>
            </a:fld>
            <a:endParaRPr lang="en-GB" dirty="0"/>
          </a:p>
        </p:txBody>
      </p:sp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71DF4154-B0CC-C407-5F6E-12E455EE20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2133" y="2679700"/>
            <a:ext cx="749300" cy="749300"/>
          </a:xfrm>
          <a:prstGeom prst="rect">
            <a:avLst/>
          </a:prstGeom>
        </p:spPr>
      </p:pic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E0484AED-1298-1383-A264-CE738D6D4F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1350" y="1536698"/>
            <a:ext cx="749300" cy="749300"/>
          </a:xfrm>
          <a:prstGeom prst="rect">
            <a:avLst/>
          </a:prstGeom>
        </p:spPr>
      </p:pic>
      <p:pic>
        <p:nvPicPr>
          <p:cNvPr id="9" name="Picture 8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2F4D264E-22FF-AE82-2193-7924CDB18AA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0567" y="2679700"/>
            <a:ext cx="749300" cy="7493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052BFE3-4484-23D7-4973-F35C33A22F62}"/>
              </a:ext>
            </a:extLst>
          </p:cNvPr>
          <p:cNvSpPr txBox="1"/>
          <p:nvPr/>
        </p:nvSpPr>
        <p:spPr>
          <a:xfrm>
            <a:off x="5793816" y="1167366"/>
            <a:ext cx="497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Me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7D8498F-7068-903D-75E2-7F45603F5259}"/>
              </a:ext>
            </a:extLst>
          </p:cNvPr>
          <p:cNvSpPr txBox="1"/>
          <p:nvPr/>
        </p:nvSpPr>
        <p:spPr>
          <a:xfrm>
            <a:off x="10219867" y="2869684"/>
            <a:ext cx="1331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Cool Service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10D78B8-8C40-9E97-E90A-69D01A375C17}"/>
              </a:ext>
            </a:extLst>
          </p:cNvPr>
          <p:cNvSpPr txBox="1"/>
          <p:nvPr/>
        </p:nvSpPr>
        <p:spPr>
          <a:xfrm>
            <a:off x="656837" y="2733024"/>
            <a:ext cx="1315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err="1"/>
              <a:t>Reputable</a:t>
            </a:r>
            <a:r>
              <a:rPr lang="de-CH" dirty="0"/>
              <a:t> University</a:t>
            </a:r>
          </a:p>
        </p:txBody>
      </p:sp>
      <p:sp>
        <p:nvSpPr>
          <p:cNvPr id="47" name="Oval Callout 46">
            <a:extLst>
              <a:ext uri="{FF2B5EF4-FFF2-40B4-BE49-F238E27FC236}">
                <a16:creationId xmlns:a16="http://schemas.microsoft.com/office/drawing/2014/main" id="{F73DFE70-A450-8C11-0A74-70E13393D046}"/>
              </a:ext>
            </a:extLst>
          </p:cNvPr>
          <p:cNvSpPr/>
          <p:nvPr/>
        </p:nvSpPr>
        <p:spPr>
          <a:xfrm>
            <a:off x="6969413" y="928255"/>
            <a:ext cx="1855933" cy="1078085"/>
          </a:xfrm>
          <a:prstGeom prst="wedgeEllipseCallout">
            <a:avLst>
              <a:gd name="adj1" fmla="val -78839"/>
              <a:gd name="adj2" fmla="val 2250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/>
              <a:t>I </a:t>
            </a:r>
            <a:r>
              <a:rPr lang="de-CH" dirty="0" err="1"/>
              <a:t>want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use</a:t>
            </a:r>
            <a:r>
              <a:rPr lang="de-CH" dirty="0"/>
              <a:t> «Cool </a:t>
            </a:r>
            <a:r>
              <a:rPr lang="de-CH" dirty="0" err="1"/>
              <a:t>service</a:t>
            </a:r>
            <a:r>
              <a:rPr lang="de-CH" dirty="0"/>
              <a:t>»</a:t>
            </a:r>
          </a:p>
        </p:txBody>
      </p:sp>
      <p:sp>
        <p:nvSpPr>
          <p:cNvPr id="48" name="Oval Callout 47">
            <a:extLst>
              <a:ext uri="{FF2B5EF4-FFF2-40B4-BE49-F238E27FC236}">
                <a16:creationId xmlns:a16="http://schemas.microsoft.com/office/drawing/2014/main" id="{97F7E73A-80A0-91BA-E6CB-E9B9EB8C854A}"/>
              </a:ext>
            </a:extLst>
          </p:cNvPr>
          <p:cNvSpPr/>
          <p:nvPr/>
        </p:nvSpPr>
        <p:spPr>
          <a:xfrm>
            <a:off x="7686705" y="3785371"/>
            <a:ext cx="3567723" cy="1085213"/>
          </a:xfrm>
          <a:prstGeom prst="wedgeEllipseCallout">
            <a:avLst>
              <a:gd name="adj1" fmla="val 9961"/>
              <a:gd name="adj2" fmla="val -79427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/>
              <a:t>OK, but </a:t>
            </a:r>
            <a:r>
              <a:rPr lang="de-CH" dirty="0" err="1"/>
              <a:t>only</a:t>
            </a:r>
            <a:r>
              <a:rPr lang="de-CH" dirty="0"/>
              <a:t> </a:t>
            </a:r>
            <a:r>
              <a:rPr lang="de-CH" dirty="0" err="1"/>
              <a:t>if</a:t>
            </a:r>
            <a:r>
              <a:rPr lang="de-CH" dirty="0"/>
              <a:t> </a:t>
            </a:r>
            <a:r>
              <a:rPr lang="de-CH" dirty="0" err="1"/>
              <a:t>trustworthy</a:t>
            </a:r>
            <a:r>
              <a:rPr lang="de-CH" dirty="0"/>
              <a:t> </a:t>
            </a:r>
            <a:r>
              <a:rPr lang="de-CH" dirty="0" err="1"/>
              <a:t>sources</a:t>
            </a:r>
            <a:r>
              <a:rPr lang="de-CH" dirty="0"/>
              <a:t> </a:t>
            </a:r>
            <a:r>
              <a:rPr lang="de-CH" dirty="0" err="1"/>
              <a:t>tell</a:t>
            </a:r>
            <a:r>
              <a:rPr lang="de-CH" dirty="0"/>
              <a:t> </a:t>
            </a:r>
            <a:r>
              <a:rPr lang="de-CH" dirty="0" err="1"/>
              <a:t>me</a:t>
            </a:r>
            <a:r>
              <a:rPr lang="de-CH" dirty="0"/>
              <a:t> </a:t>
            </a:r>
            <a:r>
              <a:rPr lang="de-CH" dirty="0" err="1"/>
              <a:t>enough</a:t>
            </a:r>
            <a:r>
              <a:rPr lang="de-CH" dirty="0"/>
              <a:t> </a:t>
            </a:r>
            <a:r>
              <a:rPr lang="de-CH" dirty="0" err="1"/>
              <a:t>about</a:t>
            </a:r>
            <a:r>
              <a:rPr lang="de-CH" dirty="0"/>
              <a:t> </a:t>
            </a:r>
            <a:r>
              <a:rPr lang="de-CH" dirty="0" err="1"/>
              <a:t>you</a:t>
            </a:r>
            <a:endParaRPr lang="de-CH" dirty="0"/>
          </a:p>
        </p:txBody>
      </p:sp>
      <p:sp>
        <p:nvSpPr>
          <p:cNvPr id="49" name="Oval Callout 48">
            <a:extLst>
              <a:ext uri="{FF2B5EF4-FFF2-40B4-BE49-F238E27FC236}">
                <a16:creationId xmlns:a16="http://schemas.microsoft.com/office/drawing/2014/main" id="{FF3B7424-D5D2-9CC1-F50D-EAF77DA87156}"/>
              </a:ext>
            </a:extLst>
          </p:cNvPr>
          <p:cNvSpPr/>
          <p:nvPr/>
        </p:nvSpPr>
        <p:spPr>
          <a:xfrm>
            <a:off x="2357843" y="3785371"/>
            <a:ext cx="2147453" cy="1085213"/>
          </a:xfrm>
          <a:prstGeom prst="wedgeEllipseCallout">
            <a:avLst>
              <a:gd name="adj1" fmla="val -40711"/>
              <a:gd name="adj2" fmla="val -82592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/>
              <a:t>I </a:t>
            </a:r>
            <a:r>
              <a:rPr lang="de-CH" dirty="0" err="1"/>
              <a:t>know</a:t>
            </a:r>
            <a:r>
              <a:rPr lang="de-CH" dirty="0"/>
              <a:t> </a:t>
            </a:r>
            <a:r>
              <a:rPr lang="de-CH" dirty="0" err="1"/>
              <a:t>something</a:t>
            </a:r>
            <a:r>
              <a:rPr lang="de-CH" dirty="0"/>
              <a:t> </a:t>
            </a:r>
            <a:r>
              <a:rPr lang="de-CH" dirty="0" err="1"/>
              <a:t>about</a:t>
            </a:r>
            <a:r>
              <a:rPr lang="de-CH" dirty="0"/>
              <a:t> </a:t>
            </a:r>
            <a:r>
              <a:rPr lang="de-CH" dirty="0" err="1"/>
              <a:t>you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165162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8" grpId="0" animBg="1"/>
      <p:bldP spid="4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1FE519-A89A-D96E-07AA-1FCFF2E68C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A80306-1BC9-3FA9-D915-8AB86A31B1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471937"/>
            <a:ext cx="11481820" cy="752705"/>
          </a:xfrm>
        </p:spPr>
        <p:txBody>
          <a:bodyPr/>
          <a:lstStyle/>
          <a:p>
            <a:r>
              <a:rPr lang="en-GB" sz="3200" dirty="0"/>
              <a:t>Our well-established workhorse </a:t>
            </a:r>
            <a:r>
              <a:rPr lang="en-GB" sz="3200" dirty="0" err="1"/>
              <a:t>eduGAIN</a:t>
            </a:r>
            <a:r>
              <a:rPr lang="en-GB" sz="3200" dirty="0"/>
              <a:t> is solving this problem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CF0FCD5-A163-4CC4-7E74-3D5777304E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6</a:t>
            </a:fld>
            <a:endParaRPr lang="en-GB" dirty="0"/>
          </a:p>
        </p:txBody>
      </p:sp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40FE7A93-6DC3-9222-CC9F-B7E8A54E11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2133" y="2679700"/>
            <a:ext cx="749300" cy="749300"/>
          </a:xfrm>
          <a:prstGeom prst="rect">
            <a:avLst/>
          </a:prstGeom>
        </p:spPr>
      </p:pic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1361620C-25E7-40C9-AD39-7A48E8746E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1350" y="1536698"/>
            <a:ext cx="749300" cy="749300"/>
          </a:xfrm>
          <a:prstGeom prst="rect">
            <a:avLst/>
          </a:prstGeom>
        </p:spPr>
      </p:pic>
      <p:pic>
        <p:nvPicPr>
          <p:cNvPr id="9" name="Picture 8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D738793A-71F0-F889-27BF-F180DA4A84C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0567" y="2679700"/>
            <a:ext cx="749300" cy="7493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3939CB6-ECC9-C0C9-3420-C14108EE9666}"/>
              </a:ext>
            </a:extLst>
          </p:cNvPr>
          <p:cNvSpPr txBox="1"/>
          <p:nvPr/>
        </p:nvSpPr>
        <p:spPr>
          <a:xfrm>
            <a:off x="5847374" y="1155181"/>
            <a:ext cx="497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Me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1677453-3213-7060-379E-2DA466278E9B}"/>
              </a:ext>
            </a:extLst>
          </p:cNvPr>
          <p:cNvSpPr txBox="1"/>
          <p:nvPr/>
        </p:nvSpPr>
        <p:spPr>
          <a:xfrm>
            <a:off x="10234661" y="2706792"/>
            <a:ext cx="170168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de-CH" dirty="0"/>
              <a:t>Cool Service</a:t>
            </a:r>
          </a:p>
          <a:p>
            <a:r>
              <a:rPr lang="de-CH" dirty="0"/>
              <a:t>Service Provider</a:t>
            </a:r>
            <a:br>
              <a:rPr lang="de-CH" dirty="0"/>
            </a:br>
            <a:r>
              <a:rPr lang="de-CH" dirty="0"/>
              <a:t>(</a:t>
            </a:r>
            <a:r>
              <a:rPr lang="de-CH" dirty="0" err="1"/>
              <a:t>members</a:t>
            </a:r>
            <a:r>
              <a:rPr lang="de-CH" dirty="0"/>
              <a:t> </a:t>
            </a:r>
            <a:r>
              <a:rPr lang="de-CH" dirty="0" err="1"/>
              <a:t>only</a:t>
            </a:r>
            <a:r>
              <a:rPr lang="de-CH" dirty="0"/>
              <a:t>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79FB7FB-B18E-2EBD-0814-49F7A296C32E}"/>
              </a:ext>
            </a:extLst>
          </p:cNvPr>
          <p:cNvSpPr txBox="1"/>
          <p:nvPr/>
        </p:nvSpPr>
        <p:spPr>
          <a:xfrm>
            <a:off x="290664" y="2626961"/>
            <a:ext cx="1847406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de-CH" dirty="0" err="1"/>
              <a:t>Reputable</a:t>
            </a:r>
            <a:r>
              <a:rPr lang="de-CH" dirty="0"/>
              <a:t> University</a:t>
            </a:r>
          </a:p>
          <a:p>
            <a:r>
              <a:rPr lang="de-CH" dirty="0"/>
              <a:t>Identity Provider (</a:t>
            </a:r>
            <a:r>
              <a:rPr lang="de-CH" dirty="0" err="1"/>
              <a:t>members</a:t>
            </a:r>
            <a:r>
              <a:rPr lang="de-CH" dirty="0"/>
              <a:t> </a:t>
            </a:r>
            <a:r>
              <a:rPr lang="de-CH" dirty="0" err="1"/>
              <a:t>only</a:t>
            </a:r>
            <a:r>
              <a:rPr lang="de-CH" dirty="0"/>
              <a:t>)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3E5E691-7FF4-490D-5ED6-825C07D4F6E1}"/>
              </a:ext>
            </a:extLst>
          </p:cNvPr>
          <p:cNvGrpSpPr/>
          <p:nvPr/>
        </p:nvGrpSpPr>
        <p:grpSpPr>
          <a:xfrm>
            <a:off x="6705600" y="1796443"/>
            <a:ext cx="2764967" cy="873731"/>
            <a:chOff x="6705600" y="1796443"/>
            <a:chExt cx="2764967" cy="873731"/>
          </a:xfrm>
        </p:grpSpPr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0DBEEBE6-1931-DFE7-D178-81382B2855C5}"/>
                </a:ext>
              </a:extLst>
            </p:cNvPr>
            <p:cNvCxnSpPr>
              <a:cxnSpLocks/>
            </p:cNvCxnSpPr>
            <p:nvPr/>
          </p:nvCxnSpPr>
          <p:spPr>
            <a:xfrm>
              <a:off x="6705600" y="1798320"/>
              <a:ext cx="2764967" cy="871854"/>
            </a:xfrm>
            <a:prstGeom prst="straightConnector1">
              <a:avLst/>
            </a:prstGeom>
            <a:ln w="317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45905BE-AF7D-E08B-74FB-E18912776476}"/>
                </a:ext>
              </a:extLst>
            </p:cNvPr>
            <p:cNvSpPr txBox="1"/>
            <p:nvPr/>
          </p:nvSpPr>
          <p:spPr>
            <a:xfrm rot="988063">
              <a:off x="7255772" y="1796443"/>
              <a:ext cx="16646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dirty="0" err="1"/>
                <a:t>Please</a:t>
              </a:r>
              <a:r>
                <a:rPr lang="de-CH" dirty="0"/>
                <a:t> </a:t>
              </a:r>
              <a:r>
                <a:rPr lang="de-CH" dirty="0" err="1"/>
                <a:t>let</a:t>
              </a:r>
              <a:r>
                <a:rPr lang="de-CH" dirty="0"/>
                <a:t> </a:t>
              </a:r>
              <a:r>
                <a:rPr lang="de-CH" dirty="0" err="1"/>
                <a:t>me</a:t>
              </a:r>
              <a:r>
                <a:rPr lang="de-CH" dirty="0"/>
                <a:t> in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7AC4ADC-89D6-0938-C042-3FFD8BDAA9EA}"/>
              </a:ext>
            </a:extLst>
          </p:cNvPr>
          <p:cNvGrpSpPr/>
          <p:nvPr/>
        </p:nvGrpSpPr>
        <p:grpSpPr>
          <a:xfrm>
            <a:off x="6588125" y="2188846"/>
            <a:ext cx="2764967" cy="871854"/>
            <a:chOff x="6705600" y="1798320"/>
            <a:chExt cx="2764967" cy="871854"/>
          </a:xfrm>
        </p:grpSpPr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CA2776E7-73A7-047A-A332-0DFCEED87505}"/>
                </a:ext>
              </a:extLst>
            </p:cNvPr>
            <p:cNvCxnSpPr>
              <a:cxnSpLocks/>
            </p:cNvCxnSpPr>
            <p:nvPr/>
          </p:nvCxnSpPr>
          <p:spPr>
            <a:xfrm>
              <a:off x="6705600" y="1798320"/>
              <a:ext cx="2764967" cy="871854"/>
            </a:xfrm>
            <a:prstGeom prst="straightConnector1">
              <a:avLst/>
            </a:prstGeom>
            <a:ln w="31750"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0DB971C-AA49-141D-D825-FA3E1DA1F330}"/>
                </a:ext>
              </a:extLst>
            </p:cNvPr>
            <p:cNvSpPr txBox="1"/>
            <p:nvPr/>
          </p:nvSpPr>
          <p:spPr>
            <a:xfrm rot="988063">
              <a:off x="7380762" y="1856731"/>
              <a:ext cx="14950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dirty="0"/>
                <a:t>Who </a:t>
              </a:r>
              <a:r>
                <a:rPr lang="de-CH" dirty="0" err="1"/>
                <a:t>are</a:t>
              </a:r>
              <a:r>
                <a:rPr lang="de-CH" dirty="0"/>
                <a:t> </a:t>
              </a:r>
              <a:r>
                <a:rPr lang="de-CH" dirty="0" err="1"/>
                <a:t>you</a:t>
              </a:r>
              <a:r>
                <a:rPr lang="de-CH" dirty="0"/>
                <a:t>?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254F2B5-4A12-AD74-BA0C-5C5C6B3DC2B0}"/>
              </a:ext>
            </a:extLst>
          </p:cNvPr>
          <p:cNvGrpSpPr/>
          <p:nvPr/>
        </p:nvGrpSpPr>
        <p:grpSpPr>
          <a:xfrm>
            <a:off x="2751357" y="2064878"/>
            <a:ext cx="2853589" cy="844097"/>
            <a:chOff x="7947554" y="1795597"/>
            <a:chExt cx="2853589" cy="844097"/>
          </a:xfrm>
        </p:grpSpPr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C556E6A2-58AD-E1D3-4F01-3A5EB8281B8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47554" y="1795597"/>
              <a:ext cx="2853589" cy="844097"/>
            </a:xfrm>
            <a:prstGeom prst="straightConnector1">
              <a:avLst/>
            </a:prstGeom>
            <a:ln w="317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8F710EA8-D8C3-8712-76E7-6ED353549ECA}"/>
                </a:ext>
              </a:extLst>
            </p:cNvPr>
            <p:cNvSpPr txBox="1"/>
            <p:nvPr/>
          </p:nvSpPr>
          <p:spPr>
            <a:xfrm rot="20613114">
              <a:off x="8136618" y="1846978"/>
              <a:ext cx="18011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dirty="0"/>
                <a:t>Tell </a:t>
              </a:r>
              <a:r>
                <a:rPr lang="de-CH" dirty="0" err="1"/>
                <a:t>them</a:t>
              </a:r>
              <a:r>
                <a:rPr lang="de-CH" dirty="0"/>
                <a:t> </a:t>
              </a:r>
              <a:r>
                <a:rPr lang="de-CH" dirty="0" err="1"/>
                <a:t>it’s</a:t>
              </a:r>
              <a:r>
                <a:rPr lang="de-CH" dirty="0"/>
                <a:t> </a:t>
              </a:r>
              <a:r>
                <a:rPr lang="de-CH" dirty="0" err="1"/>
                <a:t>me</a:t>
              </a:r>
              <a:r>
                <a:rPr lang="de-CH" dirty="0"/>
                <a:t>!</a:t>
              </a: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C1D2F56B-2349-FE77-A0E6-32B867BEA8A8}"/>
              </a:ext>
            </a:extLst>
          </p:cNvPr>
          <p:cNvGrpSpPr/>
          <p:nvPr/>
        </p:nvGrpSpPr>
        <p:grpSpPr>
          <a:xfrm>
            <a:off x="2838908" y="2855340"/>
            <a:ext cx="6514182" cy="383676"/>
            <a:chOff x="2838908" y="2855340"/>
            <a:chExt cx="6514182" cy="383676"/>
          </a:xfrm>
        </p:grpSpPr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5F10FA65-48F7-E4ED-B7E7-66FA00FA2A4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38908" y="3206263"/>
              <a:ext cx="6514182" cy="32753"/>
            </a:xfrm>
            <a:prstGeom prst="straightConnector1">
              <a:avLst/>
            </a:prstGeom>
            <a:ln w="31750"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F83C253A-BE73-0393-C4CF-BB4E248C5045}"/>
                </a:ext>
              </a:extLst>
            </p:cNvPr>
            <p:cNvSpPr txBox="1"/>
            <p:nvPr/>
          </p:nvSpPr>
          <p:spPr>
            <a:xfrm>
              <a:off x="3471956" y="2855340"/>
              <a:ext cx="22183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dirty="0"/>
                <a:t>I </a:t>
              </a:r>
              <a:r>
                <a:rPr lang="de-CH" dirty="0" err="1"/>
                <a:t>vouch</a:t>
              </a:r>
              <a:r>
                <a:rPr lang="de-CH" dirty="0"/>
                <a:t> </a:t>
              </a:r>
              <a:r>
                <a:rPr lang="de-CH" dirty="0" err="1"/>
                <a:t>for</a:t>
              </a:r>
              <a:r>
                <a:rPr lang="de-CH" dirty="0"/>
                <a:t> </a:t>
              </a:r>
              <a:r>
                <a:rPr lang="de-CH" dirty="0" err="1"/>
                <a:t>him</a:t>
              </a:r>
              <a:r>
                <a:rPr lang="de-CH" dirty="0"/>
                <a:t> </a:t>
              </a:r>
              <a:r>
                <a:rPr lang="de-CH" dirty="0" err="1"/>
                <a:t>or</a:t>
              </a:r>
              <a:r>
                <a:rPr lang="de-CH" dirty="0"/>
                <a:t> her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222E9F2E-253B-7CA6-FE1B-283C1AC21FA0}"/>
              </a:ext>
            </a:extLst>
          </p:cNvPr>
          <p:cNvGrpSpPr/>
          <p:nvPr/>
        </p:nvGrpSpPr>
        <p:grpSpPr>
          <a:xfrm>
            <a:off x="2403930" y="3363208"/>
            <a:ext cx="2226876" cy="1082470"/>
            <a:chOff x="6817288" y="1195410"/>
            <a:chExt cx="2653279" cy="1474764"/>
          </a:xfrm>
        </p:grpSpPr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AE9D034A-EF29-6347-3097-C404536FA9EC}"/>
                </a:ext>
              </a:extLst>
            </p:cNvPr>
            <p:cNvCxnSpPr>
              <a:cxnSpLocks/>
            </p:cNvCxnSpPr>
            <p:nvPr/>
          </p:nvCxnSpPr>
          <p:spPr>
            <a:xfrm>
              <a:off x="7134792" y="1195410"/>
              <a:ext cx="2335775" cy="1474764"/>
            </a:xfrm>
            <a:prstGeom prst="straightConnector1">
              <a:avLst/>
            </a:prstGeom>
            <a:ln w="31750"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042DE66A-2F2A-4018-3DE7-532B341EB3A9}"/>
                </a:ext>
              </a:extLst>
            </p:cNvPr>
            <p:cNvSpPr txBox="1"/>
            <p:nvPr/>
          </p:nvSpPr>
          <p:spPr>
            <a:xfrm rot="1839726">
              <a:off x="6817288" y="1796442"/>
              <a:ext cx="25415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dirty="0"/>
                <a:t>Membership </a:t>
              </a:r>
              <a:r>
                <a:rPr lang="de-CH" dirty="0" err="1"/>
                <a:t>information</a:t>
              </a:r>
              <a:endParaRPr lang="de-CH" dirty="0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4A2250D7-7ABD-6FA9-C2DE-7651747753C2}"/>
              </a:ext>
            </a:extLst>
          </p:cNvPr>
          <p:cNvGrpSpPr/>
          <p:nvPr/>
        </p:nvGrpSpPr>
        <p:grpSpPr>
          <a:xfrm>
            <a:off x="7944299" y="3354434"/>
            <a:ext cx="1545621" cy="855549"/>
            <a:chOff x="7772127" y="696329"/>
            <a:chExt cx="1698440" cy="1039390"/>
          </a:xfrm>
        </p:grpSpPr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CF0FA801-C0F1-F4D3-F1C5-796A49F7D69A}"/>
                </a:ext>
              </a:extLst>
            </p:cNvPr>
            <p:cNvCxnSpPr>
              <a:cxnSpLocks/>
              <a:endCxn id="41" idx="1"/>
            </p:cNvCxnSpPr>
            <p:nvPr/>
          </p:nvCxnSpPr>
          <p:spPr>
            <a:xfrm flipH="1">
              <a:off x="7893241" y="696329"/>
              <a:ext cx="1577326" cy="1039390"/>
            </a:xfrm>
            <a:prstGeom prst="straightConnector1">
              <a:avLst/>
            </a:prstGeom>
            <a:ln w="31750"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80638BE8-E79C-F96A-F45D-2192E2B00A03}"/>
                </a:ext>
              </a:extLst>
            </p:cNvPr>
            <p:cNvSpPr txBox="1"/>
            <p:nvPr/>
          </p:nvSpPr>
          <p:spPr>
            <a:xfrm rot="19649862">
              <a:off x="7772127" y="883756"/>
              <a:ext cx="1546492" cy="7852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dirty="0"/>
                <a:t>Membership </a:t>
              </a:r>
              <a:r>
                <a:rPr lang="de-CH" dirty="0" err="1"/>
                <a:t>information</a:t>
              </a:r>
              <a:endParaRPr lang="de-CH" dirty="0"/>
            </a:p>
          </p:txBody>
        </p:sp>
      </p:grpSp>
      <p:sp>
        <p:nvSpPr>
          <p:cNvPr id="5" name="Down Arrow 4">
            <a:extLst>
              <a:ext uri="{FF2B5EF4-FFF2-40B4-BE49-F238E27FC236}">
                <a16:creationId xmlns:a16="http://schemas.microsoft.com/office/drawing/2014/main" id="{21965802-11C0-A18E-E491-D4DD82B075C1}"/>
              </a:ext>
            </a:extLst>
          </p:cNvPr>
          <p:cNvSpPr/>
          <p:nvPr/>
        </p:nvSpPr>
        <p:spPr>
          <a:xfrm rot="11728455">
            <a:off x="1697567" y="3514289"/>
            <a:ext cx="484632" cy="1671840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8E2AC57-0259-B3AA-B158-0D8F6CD238FA}"/>
              </a:ext>
            </a:extLst>
          </p:cNvPr>
          <p:cNvSpPr txBox="1"/>
          <p:nvPr/>
        </p:nvSpPr>
        <p:spPr>
          <a:xfrm>
            <a:off x="190629" y="5306077"/>
            <a:ext cx="46953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«</a:t>
            </a:r>
            <a:r>
              <a:rPr lang="de-CH" dirty="0" err="1"/>
              <a:t>centre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universe</a:t>
            </a:r>
            <a:r>
              <a:rPr lang="de-CH" dirty="0"/>
              <a:t>»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err="1"/>
              <a:t>Approves</a:t>
            </a:r>
            <a:r>
              <a:rPr lang="de-CH" dirty="0"/>
              <a:t>/</a:t>
            </a:r>
            <a:r>
              <a:rPr lang="de-CH" dirty="0" err="1"/>
              <a:t>denies</a:t>
            </a:r>
            <a:r>
              <a:rPr lang="de-CH" dirty="0"/>
              <a:t> user-</a:t>
            </a:r>
            <a:r>
              <a:rPr lang="de-CH" dirty="0" err="1"/>
              <a:t>to</a:t>
            </a:r>
            <a:r>
              <a:rPr lang="de-CH" dirty="0"/>
              <a:t>-service </a:t>
            </a:r>
            <a:r>
              <a:rPr lang="de-CH" dirty="0" err="1"/>
              <a:t>connections</a:t>
            </a:r>
            <a:endParaRPr lang="de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err="1"/>
              <a:t>Decides</a:t>
            </a:r>
            <a:r>
              <a:rPr lang="de-CH" dirty="0"/>
              <a:t> on </a:t>
            </a:r>
            <a:r>
              <a:rPr lang="de-CH" dirty="0" err="1"/>
              <a:t>user</a:t>
            </a:r>
            <a:r>
              <a:rPr lang="de-CH" dirty="0"/>
              <a:t> </a:t>
            </a:r>
            <a:r>
              <a:rPr lang="de-CH" dirty="0" err="1"/>
              <a:t>data</a:t>
            </a:r>
            <a:r>
              <a:rPr lang="de-CH" dirty="0"/>
              <a:t> release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services</a:t>
            </a:r>
            <a:endParaRPr lang="de-CH" dirty="0"/>
          </a:p>
        </p:txBody>
      </p:sp>
      <p:sp>
        <p:nvSpPr>
          <p:cNvPr id="33" name="Cloud 32">
            <a:extLst>
              <a:ext uri="{FF2B5EF4-FFF2-40B4-BE49-F238E27FC236}">
                <a16:creationId xmlns:a16="http://schemas.microsoft.com/office/drawing/2014/main" id="{12455238-762D-23D9-7385-C555576728EE}"/>
              </a:ext>
            </a:extLst>
          </p:cNvPr>
          <p:cNvSpPr/>
          <p:nvPr/>
        </p:nvSpPr>
        <p:spPr>
          <a:xfrm>
            <a:off x="4660755" y="2982827"/>
            <a:ext cx="3380263" cy="2796397"/>
          </a:xfrm>
          <a:prstGeom prst="cloud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CH" dirty="0" err="1"/>
              <a:t>Our</a:t>
            </a:r>
            <a:r>
              <a:rPr lang="de-CH" dirty="0"/>
              <a:t> </a:t>
            </a:r>
            <a:r>
              <a:rPr lang="de-CH" dirty="0" err="1"/>
              <a:t>technical</a:t>
            </a:r>
            <a:r>
              <a:rPr lang="de-CH" dirty="0"/>
              <a:t> </a:t>
            </a:r>
            <a:r>
              <a:rPr lang="de-CH" dirty="0" err="1"/>
              <a:t>magic</a:t>
            </a:r>
            <a:endParaRPr lang="de-CH" dirty="0"/>
          </a:p>
          <a:p>
            <a:pPr algn="ctr"/>
            <a:endParaRPr lang="de-CH" sz="800" dirty="0"/>
          </a:p>
          <a:p>
            <a:pPr algn="ctr"/>
            <a:r>
              <a:rPr lang="de-CH" dirty="0" err="1"/>
              <a:t>Our</a:t>
            </a:r>
            <a:r>
              <a:rPr lang="de-CH" dirty="0"/>
              <a:t> Trust Infrastructure</a:t>
            </a:r>
          </a:p>
          <a:p>
            <a:pPr algn="ctr"/>
            <a:endParaRPr lang="de-CH" sz="800" dirty="0"/>
          </a:p>
          <a:p>
            <a:pPr algn="ctr"/>
            <a:r>
              <a:rPr lang="de-CH" dirty="0" err="1"/>
              <a:t>Our</a:t>
            </a:r>
            <a:r>
              <a:rPr lang="de-CH" dirty="0"/>
              <a:t> </a:t>
            </a:r>
            <a:r>
              <a:rPr lang="de-CH" dirty="0" err="1"/>
              <a:t>governance</a:t>
            </a:r>
            <a:endParaRPr lang="de-CH" dirty="0"/>
          </a:p>
          <a:p>
            <a:pPr algn="ctr"/>
            <a:endParaRPr lang="de-CH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5C7BA5C-4C34-EE46-B3C8-E10D9734FAC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67151" y="4587936"/>
            <a:ext cx="2134128" cy="76828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6789EE4-D720-334E-A94A-1143162BA0BB}"/>
              </a:ext>
            </a:extLst>
          </p:cNvPr>
          <p:cNvSpPr txBox="1"/>
          <p:nvPr/>
        </p:nvSpPr>
        <p:spPr>
          <a:xfrm>
            <a:off x="6765757" y="1518332"/>
            <a:ext cx="472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1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927B8C9-5E9D-6C46-BD28-F67BB6228B38}"/>
              </a:ext>
            </a:extLst>
          </p:cNvPr>
          <p:cNvSpPr txBox="1"/>
          <p:nvPr/>
        </p:nvSpPr>
        <p:spPr>
          <a:xfrm>
            <a:off x="8938888" y="2632924"/>
            <a:ext cx="472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2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776ADA9-D690-1B4A-9509-CABA4F77A279}"/>
              </a:ext>
            </a:extLst>
          </p:cNvPr>
          <p:cNvSpPr txBox="1"/>
          <p:nvPr/>
        </p:nvSpPr>
        <p:spPr>
          <a:xfrm>
            <a:off x="5036270" y="1789370"/>
            <a:ext cx="472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3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CE580B0-AF04-B74F-82A1-1C1F59DBCB9B}"/>
              </a:ext>
            </a:extLst>
          </p:cNvPr>
          <p:cNvSpPr txBox="1"/>
          <p:nvPr/>
        </p:nvSpPr>
        <p:spPr>
          <a:xfrm>
            <a:off x="3154088" y="2867407"/>
            <a:ext cx="472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4145192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3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02BD246E-74EB-5509-B0EB-8959851005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0412" y="5508104"/>
            <a:ext cx="9760153" cy="455234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EU Strategy for Universities:</a:t>
            </a:r>
            <a:br>
              <a:rPr lang="en-US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16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https://education.ec.europa.eu/sites/default/files/2022-01/communication-european-strategy-for-universities.pdf</a:t>
            </a:r>
            <a:endParaRPr lang="de-CH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6660AFAA-313B-664F-5611-616E2231AFA0}"/>
              </a:ext>
            </a:extLst>
          </p:cNvPr>
          <p:cNvSpPr txBox="1">
            <a:spLocks/>
          </p:cNvSpPr>
          <p:nvPr/>
        </p:nvSpPr>
        <p:spPr>
          <a:xfrm>
            <a:off x="760412" y="2240868"/>
            <a:ext cx="10669587" cy="1334894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3200" i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"</a:t>
            </a:r>
            <a:r>
              <a:rPr lang="en-GB" sz="3200" i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Excellent and inclusive universities are a condition and foundation for open, democratic, fair and sustainable societies as well as sustained growth, entrepreneurship and employment."</a:t>
            </a:r>
            <a:endParaRPr lang="en-CH" sz="3200" i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5463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con&#10;&#10;Description automatically generated">
            <a:extLst>
              <a:ext uri="{FF2B5EF4-FFF2-40B4-BE49-F238E27FC236}">
                <a16:creationId xmlns:a16="http://schemas.microsoft.com/office/drawing/2014/main" id="{0F7D4A62-C500-FC6F-E907-12FF49AB22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5431" y="4595111"/>
            <a:ext cx="1721135" cy="172113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D941D16-8E66-BA2A-535C-4E0BFCA4D832}"/>
              </a:ext>
            </a:extLst>
          </p:cNvPr>
          <p:cNvSpPr txBox="1"/>
          <p:nvPr/>
        </p:nvSpPr>
        <p:spPr>
          <a:xfrm>
            <a:off x="5456943" y="6316246"/>
            <a:ext cx="1278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err="1"/>
              <a:t>Universities</a:t>
            </a:r>
            <a:endParaRPr lang="de-CH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1BFBB1ED-74FE-5717-891C-3D28C99F3F23}"/>
              </a:ext>
            </a:extLst>
          </p:cNvPr>
          <p:cNvSpPr/>
          <p:nvPr/>
        </p:nvSpPr>
        <p:spPr>
          <a:xfrm>
            <a:off x="4957933" y="649993"/>
            <a:ext cx="2276126" cy="567422"/>
          </a:xfrm>
          <a:prstGeom prst="roundRect">
            <a:avLst>
              <a:gd name="adj" fmla="val 8691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EU values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04BB2DE-071B-12C7-CB17-133657412650}"/>
              </a:ext>
            </a:extLst>
          </p:cNvPr>
          <p:cNvSpPr txBox="1"/>
          <p:nvPr/>
        </p:nvSpPr>
        <p:spPr>
          <a:xfrm>
            <a:off x="4432303" y="1371870"/>
            <a:ext cx="33273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EU </a:t>
            </a:r>
            <a:r>
              <a:rPr lang="de-CH" dirty="0" err="1"/>
              <a:t>Policy</a:t>
            </a:r>
            <a:r>
              <a:rPr lang="de-CH" dirty="0"/>
              <a:t> </a:t>
            </a:r>
            <a:r>
              <a:rPr lang="de-CH" dirty="0" err="1"/>
              <a:t>Measures</a:t>
            </a:r>
            <a:r>
              <a:rPr lang="de-CH" dirty="0"/>
              <a:t> &amp; Investment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43C9A78A-E261-3A2F-278B-BE03FEDFEA8A}"/>
              </a:ext>
            </a:extLst>
          </p:cNvPr>
          <p:cNvSpPr/>
          <p:nvPr/>
        </p:nvSpPr>
        <p:spPr>
          <a:xfrm>
            <a:off x="473131" y="2241269"/>
            <a:ext cx="1782390" cy="959131"/>
          </a:xfrm>
          <a:prstGeom prst="roundRect">
            <a:avLst>
              <a:gd name="adj" fmla="val 8691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Strategy for universities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D321027-D531-6A2C-2016-EADDF90C90FB}"/>
              </a:ext>
            </a:extLst>
          </p:cNvPr>
          <p:cNvCxnSpPr>
            <a:cxnSpLocks/>
          </p:cNvCxnSpPr>
          <p:nvPr/>
        </p:nvCxnSpPr>
        <p:spPr>
          <a:xfrm flipH="1">
            <a:off x="2709597" y="1635240"/>
            <a:ext cx="1646774" cy="314198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1F0B2C9-2364-36E7-AFEF-6BDA4E3A6574}"/>
              </a:ext>
            </a:extLst>
          </p:cNvPr>
          <p:cNvCxnSpPr>
            <a:cxnSpLocks/>
          </p:cNvCxnSpPr>
          <p:nvPr/>
        </p:nvCxnSpPr>
        <p:spPr>
          <a:xfrm flipH="1">
            <a:off x="4815840" y="1846816"/>
            <a:ext cx="553576" cy="244638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8ECD356-156E-8A8E-36F7-E68D2F251C50}"/>
              </a:ext>
            </a:extLst>
          </p:cNvPr>
          <p:cNvCxnSpPr>
            <a:cxnSpLocks/>
          </p:cNvCxnSpPr>
          <p:nvPr/>
        </p:nvCxnSpPr>
        <p:spPr>
          <a:xfrm>
            <a:off x="6675120" y="1817133"/>
            <a:ext cx="294644" cy="272134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8D19E00-437F-C2A3-20D7-B5985B2C1C15}"/>
              </a:ext>
            </a:extLst>
          </p:cNvPr>
          <p:cNvCxnSpPr>
            <a:cxnSpLocks/>
          </p:cNvCxnSpPr>
          <p:nvPr/>
        </p:nvCxnSpPr>
        <p:spPr>
          <a:xfrm>
            <a:off x="6080501" y="1900945"/>
            <a:ext cx="0" cy="188322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A508C349-09E4-B495-46BE-0316881E8DF6}"/>
              </a:ext>
            </a:extLst>
          </p:cNvPr>
          <p:cNvCxnSpPr>
            <a:cxnSpLocks/>
          </p:cNvCxnSpPr>
          <p:nvPr/>
        </p:nvCxnSpPr>
        <p:spPr>
          <a:xfrm>
            <a:off x="7758071" y="1669672"/>
            <a:ext cx="1538279" cy="322994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43D3E01D-EA6D-6B6A-3E68-3630832B4F7C}"/>
              </a:ext>
            </a:extLst>
          </p:cNvPr>
          <p:cNvSpPr/>
          <p:nvPr/>
        </p:nvSpPr>
        <p:spPr>
          <a:xfrm>
            <a:off x="8827117" y="2219059"/>
            <a:ext cx="1782390" cy="959131"/>
          </a:xfrm>
          <a:prstGeom prst="roundRect">
            <a:avLst>
              <a:gd name="adj" fmla="val 8691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eIDAS</a:t>
            </a:r>
            <a:r>
              <a:rPr lang="en-US" dirty="0"/>
              <a:t> v2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0A73530D-4A76-7F6A-0392-4B138A7D80C4}"/>
              </a:ext>
            </a:extLst>
          </p:cNvPr>
          <p:cNvSpPr/>
          <p:nvPr/>
        </p:nvSpPr>
        <p:spPr>
          <a:xfrm>
            <a:off x="9374106" y="3283089"/>
            <a:ext cx="2218721" cy="601486"/>
          </a:xfrm>
          <a:prstGeom prst="roundRect">
            <a:avLst>
              <a:gd name="adj" fmla="val 8691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EUDI wallet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CB1D6ABD-479E-39ED-AC6B-73840D9C6388}"/>
              </a:ext>
            </a:extLst>
          </p:cNvPr>
          <p:cNvSpPr/>
          <p:nvPr/>
        </p:nvSpPr>
        <p:spPr>
          <a:xfrm>
            <a:off x="928680" y="3673825"/>
            <a:ext cx="1782390" cy="601486"/>
          </a:xfrm>
          <a:prstGeom prst="roundRect">
            <a:avLst>
              <a:gd name="adj" fmla="val 8691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ERASMUS+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E2E50A8-596F-DA9E-6F84-51224CEAA67D}"/>
              </a:ext>
            </a:extLst>
          </p:cNvPr>
          <p:cNvSpPr/>
          <p:nvPr/>
        </p:nvSpPr>
        <p:spPr>
          <a:xfrm>
            <a:off x="928680" y="4414441"/>
            <a:ext cx="1782390" cy="601486"/>
          </a:xfrm>
          <a:prstGeom prst="roundRect">
            <a:avLst>
              <a:gd name="adj" fmla="val 8691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“European universities”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3419889F-1234-AB48-1D1A-99777B0E8FD2}"/>
              </a:ext>
            </a:extLst>
          </p:cNvPr>
          <p:cNvSpPr/>
          <p:nvPr/>
        </p:nvSpPr>
        <p:spPr>
          <a:xfrm>
            <a:off x="928680" y="5154937"/>
            <a:ext cx="1782390" cy="601486"/>
          </a:xfrm>
          <a:prstGeom prst="roundRect">
            <a:avLst>
              <a:gd name="adj" fmla="val 8691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“European degrees”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B27C8E71-5FA8-F9A4-3195-4A018A68D9B0}"/>
              </a:ext>
            </a:extLst>
          </p:cNvPr>
          <p:cNvSpPr/>
          <p:nvPr/>
        </p:nvSpPr>
        <p:spPr>
          <a:xfrm>
            <a:off x="928680" y="5895433"/>
            <a:ext cx="1782390" cy="601486"/>
          </a:xfrm>
          <a:prstGeom prst="roundRect">
            <a:avLst>
              <a:gd name="adj" fmla="val 8691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European student card</a:t>
            </a:r>
          </a:p>
        </p:txBody>
      </p:sp>
      <p:cxnSp>
        <p:nvCxnSpPr>
          <p:cNvPr id="32" name="Elbow Connector 31">
            <a:extLst>
              <a:ext uri="{FF2B5EF4-FFF2-40B4-BE49-F238E27FC236}">
                <a16:creationId xmlns:a16="http://schemas.microsoft.com/office/drawing/2014/main" id="{CE940BB6-BBA9-30B8-D199-4469A1D88143}"/>
              </a:ext>
            </a:extLst>
          </p:cNvPr>
          <p:cNvCxnSpPr>
            <a:cxnSpLocks/>
            <a:stCxn id="10" idx="1"/>
            <a:endCxn id="27" idx="1"/>
          </p:cNvCxnSpPr>
          <p:nvPr/>
        </p:nvCxnSpPr>
        <p:spPr>
          <a:xfrm rot="10800000" flipH="1" flipV="1">
            <a:off x="473130" y="2720834"/>
            <a:ext cx="455549" cy="1253733"/>
          </a:xfrm>
          <a:prstGeom prst="bentConnector3">
            <a:avLst>
              <a:gd name="adj1" fmla="val -50181"/>
            </a:avLst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Elbow Connector 34">
            <a:extLst>
              <a:ext uri="{FF2B5EF4-FFF2-40B4-BE49-F238E27FC236}">
                <a16:creationId xmlns:a16="http://schemas.microsoft.com/office/drawing/2014/main" id="{94AA1C7F-560B-36BA-394C-EA0F32CAF3B6}"/>
              </a:ext>
            </a:extLst>
          </p:cNvPr>
          <p:cNvCxnSpPr>
            <a:cxnSpLocks/>
            <a:stCxn id="10" idx="1"/>
            <a:endCxn id="28" idx="1"/>
          </p:cNvCxnSpPr>
          <p:nvPr/>
        </p:nvCxnSpPr>
        <p:spPr>
          <a:xfrm rot="10800000" flipH="1" flipV="1">
            <a:off x="473130" y="2720834"/>
            <a:ext cx="455549" cy="1994349"/>
          </a:xfrm>
          <a:prstGeom prst="bentConnector3">
            <a:avLst>
              <a:gd name="adj1" fmla="val -50181"/>
            </a:avLst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Elbow Connector 38">
            <a:extLst>
              <a:ext uri="{FF2B5EF4-FFF2-40B4-BE49-F238E27FC236}">
                <a16:creationId xmlns:a16="http://schemas.microsoft.com/office/drawing/2014/main" id="{7ED0E383-DAB5-C3D9-803E-80A406498687}"/>
              </a:ext>
            </a:extLst>
          </p:cNvPr>
          <p:cNvCxnSpPr>
            <a:cxnSpLocks/>
            <a:stCxn id="10" idx="1"/>
            <a:endCxn id="29" idx="1"/>
          </p:cNvCxnSpPr>
          <p:nvPr/>
        </p:nvCxnSpPr>
        <p:spPr>
          <a:xfrm rot="10800000" flipH="1" flipV="1">
            <a:off x="473130" y="2720834"/>
            <a:ext cx="455549" cy="2734845"/>
          </a:xfrm>
          <a:prstGeom prst="bentConnector3">
            <a:avLst>
              <a:gd name="adj1" fmla="val -50181"/>
            </a:avLst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Elbow Connector 42">
            <a:extLst>
              <a:ext uri="{FF2B5EF4-FFF2-40B4-BE49-F238E27FC236}">
                <a16:creationId xmlns:a16="http://schemas.microsoft.com/office/drawing/2014/main" id="{E3DFFE60-BAF2-7EB8-0452-173742646BD6}"/>
              </a:ext>
            </a:extLst>
          </p:cNvPr>
          <p:cNvCxnSpPr>
            <a:cxnSpLocks/>
            <a:stCxn id="10" idx="1"/>
            <a:endCxn id="30" idx="1"/>
          </p:cNvCxnSpPr>
          <p:nvPr/>
        </p:nvCxnSpPr>
        <p:spPr>
          <a:xfrm rot="10800000" flipH="1" flipV="1">
            <a:off x="473130" y="2720834"/>
            <a:ext cx="455549" cy="3475341"/>
          </a:xfrm>
          <a:prstGeom prst="bentConnector3">
            <a:avLst>
              <a:gd name="adj1" fmla="val -50181"/>
            </a:avLst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879764A4-FAA4-614B-051E-7320275913D4}"/>
              </a:ext>
            </a:extLst>
          </p:cNvPr>
          <p:cNvSpPr/>
          <p:nvPr/>
        </p:nvSpPr>
        <p:spPr>
          <a:xfrm>
            <a:off x="2682931" y="2219059"/>
            <a:ext cx="1782390" cy="959131"/>
          </a:xfrm>
          <a:prstGeom prst="roundRect">
            <a:avLst>
              <a:gd name="adj" fmla="val 8691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Europass</a:t>
            </a:r>
            <a:r>
              <a:rPr lang="en-US" dirty="0"/>
              <a:t>, ELM, EDCI, ESCO,…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60A6C665-608A-6B39-75CA-470250E35170}"/>
              </a:ext>
            </a:extLst>
          </p:cNvPr>
          <p:cNvSpPr/>
          <p:nvPr/>
        </p:nvSpPr>
        <p:spPr>
          <a:xfrm>
            <a:off x="4637721" y="2222913"/>
            <a:ext cx="1782390" cy="959131"/>
          </a:xfrm>
          <a:prstGeom prst="roundRect">
            <a:avLst>
              <a:gd name="adj" fmla="val 8691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EOSC, GAIA-X, data spaces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CC21358F-5C23-3E6F-4ECA-C3741364112C}"/>
              </a:ext>
            </a:extLst>
          </p:cNvPr>
          <p:cNvSpPr/>
          <p:nvPr/>
        </p:nvSpPr>
        <p:spPr>
          <a:xfrm>
            <a:off x="9374107" y="3989474"/>
            <a:ext cx="2218722" cy="601486"/>
          </a:xfrm>
          <a:prstGeom prst="roundRect">
            <a:avLst>
              <a:gd name="adj" fmla="val 8691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Implementing acts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556211D1-233F-22D8-A04A-CC5FB6EA5EDD}"/>
              </a:ext>
            </a:extLst>
          </p:cNvPr>
          <p:cNvSpPr/>
          <p:nvPr/>
        </p:nvSpPr>
        <p:spPr>
          <a:xfrm>
            <a:off x="9374107" y="4722576"/>
            <a:ext cx="2218725" cy="601486"/>
          </a:xfrm>
          <a:prstGeom prst="roundRect">
            <a:avLst>
              <a:gd name="adj" fmla="val 8691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Architecture reference framework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C106953-FBE1-E1C9-87B8-20046B089148}"/>
              </a:ext>
            </a:extLst>
          </p:cNvPr>
          <p:cNvSpPr txBox="1"/>
          <p:nvPr/>
        </p:nvSpPr>
        <p:spPr>
          <a:xfrm>
            <a:off x="6885689" y="4908563"/>
            <a:ext cx="119603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400" dirty="0" err="1"/>
              <a:t>Role</a:t>
            </a:r>
            <a:r>
              <a:rPr lang="de-CH" sz="2400" dirty="0"/>
              <a:t> </a:t>
            </a:r>
            <a:r>
              <a:rPr lang="de-CH" sz="2400" dirty="0" err="1"/>
              <a:t>of</a:t>
            </a:r>
            <a:endParaRPr lang="de-CH" sz="2400" dirty="0"/>
          </a:p>
          <a:p>
            <a:r>
              <a:rPr lang="de-CH" sz="2400" dirty="0"/>
              <a:t>GÉANT?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4EB44681-06CE-0F92-98DF-88C94961B31E}"/>
              </a:ext>
            </a:extLst>
          </p:cNvPr>
          <p:cNvSpPr/>
          <p:nvPr/>
        </p:nvSpPr>
        <p:spPr>
          <a:xfrm>
            <a:off x="9374106" y="6161266"/>
            <a:ext cx="2218723" cy="601486"/>
          </a:xfrm>
          <a:prstGeom prst="roundRect">
            <a:avLst>
              <a:gd name="adj" fmla="val 8691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EBSI/</a:t>
            </a:r>
            <a:br>
              <a:rPr lang="en-US" dirty="0"/>
            </a:br>
            <a:r>
              <a:rPr lang="en-US" dirty="0"/>
              <a:t>EUROPEUM-EDIC</a:t>
            </a:r>
          </a:p>
        </p:txBody>
      </p:sp>
      <p:sp>
        <p:nvSpPr>
          <p:cNvPr id="53" name="Rounded Rectangle 52">
            <a:extLst>
              <a:ext uri="{FF2B5EF4-FFF2-40B4-BE49-F238E27FC236}">
                <a16:creationId xmlns:a16="http://schemas.microsoft.com/office/drawing/2014/main" id="{9CAAFA19-15D5-FCE5-88B0-E6B82586CEA8}"/>
              </a:ext>
            </a:extLst>
          </p:cNvPr>
          <p:cNvSpPr/>
          <p:nvPr/>
        </p:nvSpPr>
        <p:spPr>
          <a:xfrm>
            <a:off x="9374107" y="5445023"/>
            <a:ext cx="2218724" cy="601486"/>
          </a:xfrm>
          <a:prstGeom prst="roundRect">
            <a:avLst>
              <a:gd name="adj" fmla="val 8691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Large Scale Pilots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C3F1ECB7-B91F-2D67-68CD-0553AD7103DF}"/>
              </a:ext>
            </a:extLst>
          </p:cNvPr>
          <p:cNvSpPr/>
          <p:nvPr/>
        </p:nvSpPr>
        <p:spPr>
          <a:xfrm>
            <a:off x="6592511" y="2219059"/>
            <a:ext cx="1782390" cy="959131"/>
          </a:xfrm>
          <a:prstGeom prst="roundRect">
            <a:avLst>
              <a:gd name="adj" fmla="val 8691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… and much more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645762F7-009E-EAD6-433B-1AE2FD1AC20C}"/>
              </a:ext>
            </a:extLst>
          </p:cNvPr>
          <p:cNvSpPr txBox="1"/>
          <p:nvPr/>
        </p:nvSpPr>
        <p:spPr>
          <a:xfrm>
            <a:off x="4149779" y="4908562"/>
            <a:ext cx="11624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400" dirty="0" err="1"/>
              <a:t>Role</a:t>
            </a:r>
            <a:r>
              <a:rPr lang="de-CH" sz="2400" dirty="0"/>
              <a:t> </a:t>
            </a:r>
            <a:r>
              <a:rPr lang="de-CH" sz="2400" dirty="0" err="1"/>
              <a:t>of</a:t>
            </a:r>
            <a:endParaRPr lang="de-CH" sz="2400" dirty="0"/>
          </a:p>
          <a:p>
            <a:r>
              <a:rPr lang="de-CH" sz="2400" dirty="0"/>
              <a:t>NRENs?</a:t>
            </a:r>
          </a:p>
        </p:txBody>
      </p:sp>
      <p:sp>
        <p:nvSpPr>
          <p:cNvPr id="2" name="Right Arrow 1">
            <a:extLst>
              <a:ext uri="{FF2B5EF4-FFF2-40B4-BE49-F238E27FC236}">
                <a16:creationId xmlns:a16="http://schemas.microsoft.com/office/drawing/2014/main" id="{F63BD3D5-0CDB-2501-8A88-7BA1BE6A4D93}"/>
              </a:ext>
            </a:extLst>
          </p:cNvPr>
          <p:cNvSpPr/>
          <p:nvPr/>
        </p:nvSpPr>
        <p:spPr>
          <a:xfrm>
            <a:off x="3154972" y="5902184"/>
            <a:ext cx="502633" cy="25908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" name="Right Arrow 4">
            <a:extLst>
              <a:ext uri="{FF2B5EF4-FFF2-40B4-BE49-F238E27FC236}">
                <a16:creationId xmlns:a16="http://schemas.microsoft.com/office/drawing/2014/main" id="{8BD53573-9179-45B4-7397-403BA4877398}"/>
              </a:ext>
            </a:extLst>
          </p:cNvPr>
          <p:cNvSpPr/>
          <p:nvPr/>
        </p:nvSpPr>
        <p:spPr>
          <a:xfrm>
            <a:off x="3119655" y="5108843"/>
            <a:ext cx="502633" cy="25908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" name="Right Arrow 6">
            <a:extLst>
              <a:ext uri="{FF2B5EF4-FFF2-40B4-BE49-F238E27FC236}">
                <a16:creationId xmlns:a16="http://schemas.microsoft.com/office/drawing/2014/main" id="{53EFF15E-3C84-24D6-DACA-1EE5CBC314B7}"/>
              </a:ext>
            </a:extLst>
          </p:cNvPr>
          <p:cNvSpPr/>
          <p:nvPr/>
        </p:nvSpPr>
        <p:spPr>
          <a:xfrm rot="1464430">
            <a:off x="3342232" y="4174851"/>
            <a:ext cx="502633" cy="25908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1" name="Right Arrow 10">
            <a:extLst>
              <a:ext uri="{FF2B5EF4-FFF2-40B4-BE49-F238E27FC236}">
                <a16:creationId xmlns:a16="http://schemas.microsoft.com/office/drawing/2014/main" id="{88D28003-F49A-1D58-5F98-7EF7B01B6204}"/>
              </a:ext>
            </a:extLst>
          </p:cNvPr>
          <p:cNvSpPr/>
          <p:nvPr/>
        </p:nvSpPr>
        <p:spPr>
          <a:xfrm rot="3193950">
            <a:off x="4072258" y="3770760"/>
            <a:ext cx="502633" cy="25908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4" name="Right Arrow 13">
            <a:extLst>
              <a:ext uri="{FF2B5EF4-FFF2-40B4-BE49-F238E27FC236}">
                <a16:creationId xmlns:a16="http://schemas.microsoft.com/office/drawing/2014/main" id="{A71E5B3D-3EB4-439D-69B6-AF9E2474D93B}"/>
              </a:ext>
            </a:extLst>
          </p:cNvPr>
          <p:cNvSpPr/>
          <p:nvPr/>
        </p:nvSpPr>
        <p:spPr>
          <a:xfrm rot="4661612">
            <a:off x="5234007" y="3645682"/>
            <a:ext cx="502633" cy="25908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6" name="Right Arrow 15">
            <a:extLst>
              <a:ext uri="{FF2B5EF4-FFF2-40B4-BE49-F238E27FC236}">
                <a16:creationId xmlns:a16="http://schemas.microsoft.com/office/drawing/2014/main" id="{100D7DC1-DE0C-3898-FA7A-0D273C3D87B3}"/>
              </a:ext>
            </a:extLst>
          </p:cNvPr>
          <p:cNvSpPr/>
          <p:nvPr/>
        </p:nvSpPr>
        <p:spPr>
          <a:xfrm rot="6162123">
            <a:off x="6656379" y="3690854"/>
            <a:ext cx="502633" cy="25908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7" name="Right Arrow 16">
            <a:extLst>
              <a:ext uri="{FF2B5EF4-FFF2-40B4-BE49-F238E27FC236}">
                <a16:creationId xmlns:a16="http://schemas.microsoft.com/office/drawing/2014/main" id="{AE4183A3-FA7E-58D6-190D-5443A1206270}"/>
              </a:ext>
            </a:extLst>
          </p:cNvPr>
          <p:cNvSpPr/>
          <p:nvPr/>
        </p:nvSpPr>
        <p:spPr>
          <a:xfrm rot="7801265">
            <a:off x="7698919" y="3859933"/>
            <a:ext cx="502633" cy="25908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9" name="Right Arrow 18">
            <a:extLst>
              <a:ext uri="{FF2B5EF4-FFF2-40B4-BE49-F238E27FC236}">
                <a16:creationId xmlns:a16="http://schemas.microsoft.com/office/drawing/2014/main" id="{172E5C1A-6DF8-042D-D26C-B1A3DFDD0BA4}"/>
              </a:ext>
            </a:extLst>
          </p:cNvPr>
          <p:cNvSpPr/>
          <p:nvPr/>
        </p:nvSpPr>
        <p:spPr>
          <a:xfrm rot="8298940">
            <a:off x="8130011" y="4322080"/>
            <a:ext cx="502633" cy="25908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0" name="Right Arrow 19">
            <a:extLst>
              <a:ext uri="{FF2B5EF4-FFF2-40B4-BE49-F238E27FC236}">
                <a16:creationId xmlns:a16="http://schemas.microsoft.com/office/drawing/2014/main" id="{01B2CDBB-A15D-5B65-0D50-BD2F35873E9A}"/>
              </a:ext>
            </a:extLst>
          </p:cNvPr>
          <p:cNvSpPr/>
          <p:nvPr/>
        </p:nvSpPr>
        <p:spPr>
          <a:xfrm rot="10426136">
            <a:off x="8253007" y="4997543"/>
            <a:ext cx="502633" cy="25908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1" name="Right Arrow 20">
            <a:extLst>
              <a:ext uri="{FF2B5EF4-FFF2-40B4-BE49-F238E27FC236}">
                <a16:creationId xmlns:a16="http://schemas.microsoft.com/office/drawing/2014/main" id="{6624046C-379A-0E73-9874-E63163A56D79}"/>
              </a:ext>
            </a:extLst>
          </p:cNvPr>
          <p:cNvSpPr/>
          <p:nvPr/>
        </p:nvSpPr>
        <p:spPr>
          <a:xfrm rot="10800000">
            <a:off x="8283075" y="5803792"/>
            <a:ext cx="502633" cy="25908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0C6E5E21-A3F6-1D8D-39D8-3B38088F97CD}"/>
              </a:ext>
            </a:extLst>
          </p:cNvPr>
          <p:cNvCxnSpPr>
            <a:cxnSpLocks/>
          </p:cNvCxnSpPr>
          <p:nvPr/>
        </p:nvCxnSpPr>
        <p:spPr>
          <a:xfrm>
            <a:off x="6077921" y="1200938"/>
            <a:ext cx="0" cy="188322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9207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47" grpId="0" animBg="1"/>
      <p:bldP spid="48" grpId="0" animBg="1"/>
      <p:bldP spid="49" grpId="0" animBg="1"/>
      <p:bldP spid="50" grpId="0" animBg="1"/>
      <p:bldP spid="51" grpId="0"/>
      <p:bldP spid="52" grpId="0" animBg="1"/>
      <p:bldP spid="53" grpId="0" animBg="1"/>
      <p:bldP spid="54" grpId="0" animBg="1"/>
      <p:bldP spid="55" grpId="0"/>
      <p:bldP spid="2" grpId="0" animBg="1"/>
      <p:bldP spid="5" grpId="0" animBg="1"/>
      <p:bldP spid="7" grpId="0" animBg="1"/>
      <p:bldP spid="11" grpId="0" animBg="1"/>
      <p:bldP spid="14" grpId="0" animBg="1"/>
      <p:bldP spid="16" grpId="0" animBg="1"/>
      <p:bldP spid="17" grpId="0" animBg="1"/>
      <p:bldP spid="19" grpId="0" animBg="1"/>
      <p:bldP spid="20" grpId="0" animBg="1"/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B635A1-B06F-7D3C-033E-20619B5618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317B93-2229-5E1F-0BA5-8AFC35AE8B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488266"/>
            <a:ext cx="11567750" cy="752705"/>
          </a:xfrm>
        </p:spPr>
        <p:txBody>
          <a:bodyPr/>
          <a:lstStyle/>
          <a:p>
            <a:r>
              <a:rPr lang="en-GB" sz="3200" dirty="0"/>
              <a:t>Going wallets: how does the picture change? And the terminology?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0CF9B04-BEA1-68ED-B8A2-0BBB0CDDC4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9</a:t>
            </a:fld>
            <a:endParaRPr lang="en-GB" dirty="0"/>
          </a:p>
        </p:txBody>
      </p:sp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E2ED7324-C4D4-8E3A-DC5A-CE75773D7A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0477" y="2679700"/>
            <a:ext cx="749300" cy="749300"/>
          </a:xfrm>
          <a:prstGeom prst="rect">
            <a:avLst/>
          </a:prstGeom>
        </p:spPr>
      </p:pic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EE86B45E-3704-6095-7F37-463126060A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1350" y="1536698"/>
            <a:ext cx="749300" cy="749300"/>
          </a:xfrm>
          <a:prstGeom prst="rect">
            <a:avLst/>
          </a:prstGeom>
        </p:spPr>
      </p:pic>
      <p:pic>
        <p:nvPicPr>
          <p:cNvPr id="9" name="Picture 8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CBEADE8A-1EE3-1DEC-1121-58F9F02AF82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0567" y="2679700"/>
            <a:ext cx="749300" cy="7493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C80B2B2-279A-B114-0269-9453B4D255D6}"/>
              </a:ext>
            </a:extLst>
          </p:cNvPr>
          <p:cNvSpPr txBox="1"/>
          <p:nvPr/>
        </p:nvSpPr>
        <p:spPr>
          <a:xfrm>
            <a:off x="5405861" y="1032183"/>
            <a:ext cx="1795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err="1"/>
              <a:t>Me</a:t>
            </a:r>
            <a:r>
              <a:rPr lang="de-CH" dirty="0"/>
              <a:t> </a:t>
            </a:r>
            <a:r>
              <a:rPr lang="en-GB" dirty="0"/>
              <a:t>  </a:t>
            </a:r>
            <a:r>
              <a:rPr lang="en-GB" dirty="0">
                <a:solidFill>
                  <a:srgbClr val="FF0000"/>
                </a:solidFill>
              </a:rPr>
              <a:t>Holder</a:t>
            </a:r>
            <a:endParaRPr lang="de-CH" dirty="0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92D245E-505F-9674-A4A1-DD5E6A59B01A}"/>
              </a:ext>
            </a:extLst>
          </p:cNvPr>
          <p:cNvSpPr txBox="1"/>
          <p:nvPr/>
        </p:nvSpPr>
        <p:spPr>
          <a:xfrm>
            <a:off x="10334288" y="2876034"/>
            <a:ext cx="131529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Cool </a:t>
            </a:r>
            <a:r>
              <a:rPr lang="de-CH" dirty="0" err="1"/>
              <a:t>service</a:t>
            </a:r>
            <a:br>
              <a:rPr lang="de-CH" dirty="0"/>
            </a:br>
            <a:endParaRPr lang="en-GB" dirty="0"/>
          </a:p>
          <a:p>
            <a:r>
              <a:rPr lang="en-GB" dirty="0">
                <a:solidFill>
                  <a:srgbClr val="FF0000"/>
                </a:solidFill>
              </a:rPr>
              <a:t>Verifier</a:t>
            </a:r>
            <a:endParaRPr lang="de-CH" dirty="0">
              <a:solidFill>
                <a:srgbClr val="FF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A43022A-5E41-70B3-D853-0BD897BA1E4E}"/>
              </a:ext>
            </a:extLst>
          </p:cNvPr>
          <p:cNvSpPr txBox="1"/>
          <p:nvPr/>
        </p:nvSpPr>
        <p:spPr>
          <a:xfrm>
            <a:off x="342717" y="2599035"/>
            <a:ext cx="1224427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CH" dirty="0"/>
              <a:t>Reputable </a:t>
            </a:r>
            <a:r>
              <a:rPr lang="de-CH" dirty="0" err="1"/>
              <a:t>university</a:t>
            </a:r>
            <a:br>
              <a:rPr lang="de-CH" dirty="0"/>
            </a:br>
            <a:endParaRPr lang="en-GB" dirty="0"/>
          </a:p>
          <a:p>
            <a:r>
              <a:rPr lang="en-GB" dirty="0">
                <a:solidFill>
                  <a:srgbClr val="FF0000"/>
                </a:solidFill>
              </a:rPr>
              <a:t>Issuer</a:t>
            </a:r>
            <a:endParaRPr lang="de-CH" dirty="0">
              <a:solidFill>
                <a:srgbClr val="FF0000"/>
              </a:solidFill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4F52CB2-8317-EB21-86B1-9A367ED11F1C}"/>
              </a:ext>
            </a:extLst>
          </p:cNvPr>
          <p:cNvGrpSpPr/>
          <p:nvPr/>
        </p:nvGrpSpPr>
        <p:grpSpPr>
          <a:xfrm>
            <a:off x="6705600" y="1796443"/>
            <a:ext cx="2764967" cy="873731"/>
            <a:chOff x="6705600" y="1796443"/>
            <a:chExt cx="2764967" cy="873731"/>
          </a:xfrm>
        </p:grpSpPr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7C6A3FD0-3431-1204-F7A1-B3D7CE1A63CE}"/>
                </a:ext>
              </a:extLst>
            </p:cNvPr>
            <p:cNvCxnSpPr>
              <a:cxnSpLocks/>
            </p:cNvCxnSpPr>
            <p:nvPr/>
          </p:nvCxnSpPr>
          <p:spPr>
            <a:xfrm>
              <a:off x="6705600" y="1798320"/>
              <a:ext cx="2764967" cy="871854"/>
            </a:xfrm>
            <a:prstGeom prst="straightConnector1">
              <a:avLst/>
            </a:prstGeom>
            <a:ln w="317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BA85C57-D094-A5A8-DC70-06CD859DCB23}"/>
                </a:ext>
              </a:extLst>
            </p:cNvPr>
            <p:cNvSpPr txBox="1"/>
            <p:nvPr/>
          </p:nvSpPr>
          <p:spPr>
            <a:xfrm rot="988063">
              <a:off x="7255772" y="1796443"/>
              <a:ext cx="16646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dirty="0" err="1"/>
                <a:t>Please</a:t>
              </a:r>
              <a:r>
                <a:rPr lang="de-CH" dirty="0"/>
                <a:t> </a:t>
              </a:r>
              <a:r>
                <a:rPr lang="de-CH" dirty="0" err="1"/>
                <a:t>let</a:t>
              </a:r>
              <a:r>
                <a:rPr lang="de-CH" dirty="0"/>
                <a:t> </a:t>
              </a:r>
              <a:r>
                <a:rPr lang="de-CH" dirty="0" err="1"/>
                <a:t>me</a:t>
              </a:r>
              <a:r>
                <a:rPr lang="de-CH" dirty="0"/>
                <a:t> in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7D66A06-8E6E-6AC5-F5C0-2D82DF16B056}"/>
              </a:ext>
            </a:extLst>
          </p:cNvPr>
          <p:cNvGrpSpPr/>
          <p:nvPr/>
        </p:nvGrpSpPr>
        <p:grpSpPr>
          <a:xfrm>
            <a:off x="6570277" y="2111592"/>
            <a:ext cx="2764967" cy="871854"/>
            <a:chOff x="6687752" y="1721066"/>
            <a:chExt cx="2764967" cy="871854"/>
          </a:xfrm>
        </p:grpSpPr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D4953A73-8420-FA51-314C-EFBE3B4C2C43}"/>
                </a:ext>
              </a:extLst>
            </p:cNvPr>
            <p:cNvCxnSpPr>
              <a:cxnSpLocks/>
            </p:cNvCxnSpPr>
            <p:nvPr/>
          </p:nvCxnSpPr>
          <p:spPr>
            <a:xfrm>
              <a:off x="6687752" y="1721066"/>
              <a:ext cx="2764967" cy="871854"/>
            </a:xfrm>
            <a:prstGeom prst="straightConnector1">
              <a:avLst/>
            </a:prstGeom>
            <a:ln w="31750"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E7C4D782-B15C-3FBA-D270-FE3F6D5EDA14}"/>
                </a:ext>
              </a:extLst>
            </p:cNvPr>
            <p:cNvSpPr txBox="1"/>
            <p:nvPr/>
          </p:nvSpPr>
          <p:spPr>
            <a:xfrm rot="988063">
              <a:off x="7340121" y="1796443"/>
              <a:ext cx="14950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dirty="0"/>
                <a:t>Who </a:t>
              </a:r>
              <a:r>
                <a:rPr lang="de-CH" dirty="0" err="1"/>
                <a:t>are</a:t>
              </a:r>
              <a:r>
                <a:rPr lang="de-CH" dirty="0"/>
                <a:t> </a:t>
              </a:r>
              <a:r>
                <a:rPr lang="de-CH" dirty="0" err="1"/>
                <a:t>you</a:t>
              </a:r>
              <a:r>
                <a:rPr lang="de-CH" dirty="0"/>
                <a:t>?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2E5CB13-E1E5-9807-2296-E189480D72D3}"/>
              </a:ext>
            </a:extLst>
          </p:cNvPr>
          <p:cNvGrpSpPr/>
          <p:nvPr/>
        </p:nvGrpSpPr>
        <p:grpSpPr>
          <a:xfrm>
            <a:off x="2509385" y="1828398"/>
            <a:ext cx="3027829" cy="860448"/>
            <a:chOff x="7705582" y="1626849"/>
            <a:chExt cx="3027829" cy="860448"/>
          </a:xfrm>
        </p:grpSpPr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8A4274A1-F8D8-C5EE-4291-7A3F4E65605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879822" y="1643200"/>
              <a:ext cx="2853589" cy="844097"/>
            </a:xfrm>
            <a:prstGeom prst="straightConnector1">
              <a:avLst/>
            </a:prstGeom>
            <a:ln w="317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AEF92B96-C19F-C8EB-A7D3-F94A3CF7CD53}"/>
                </a:ext>
              </a:extLst>
            </p:cNvPr>
            <p:cNvSpPr txBox="1"/>
            <p:nvPr/>
          </p:nvSpPr>
          <p:spPr>
            <a:xfrm rot="20613114">
              <a:off x="7705582" y="1626849"/>
              <a:ext cx="28057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dirty="0" err="1"/>
                <a:t>Please</a:t>
              </a:r>
              <a:r>
                <a:rPr lang="de-CH" dirty="0"/>
                <a:t> </a:t>
              </a:r>
              <a:r>
                <a:rPr lang="de-CH" dirty="0" err="1"/>
                <a:t>issue</a:t>
              </a:r>
              <a:r>
                <a:rPr lang="de-CH" dirty="0"/>
                <a:t> </a:t>
              </a:r>
              <a:r>
                <a:rPr lang="de-CH" dirty="0" err="1"/>
                <a:t>my</a:t>
              </a:r>
              <a:r>
                <a:rPr lang="de-CH" dirty="0"/>
                <a:t> </a:t>
              </a:r>
              <a:r>
                <a:rPr lang="de-CH" dirty="0" err="1"/>
                <a:t>credentials</a:t>
              </a:r>
              <a:r>
                <a:rPr lang="de-CH" dirty="0"/>
                <a:t>!</a:t>
              </a: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0B077065-47C0-9323-F341-BC768CBC2FE8}"/>
              </a:ext>
            </a:extLst>
          </p:cNvPr>
          <p:cNvGrpSpPr/>
          <p:nvPr/>
        </p:nvGrpSpPr>
        <p:grpSpPr>
          <a:xfrm rot="21396622">
            <a:off x="2718301" y="2357257"/>
            <a:ext cx="3503153" cy="954414"/>
            <a:chOff x="2478840" y="2413832"/>
            <a:chExt cx="10315101" cy="954414"/>
          </a:xfrm>
        </p:grpSpPr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7ADAFB14-97B0-61FA-E19D-F5C53FBDCFAE}"/>
                </a:ext>
              </a:extLst>
            </p:cNvPr>
            <p:cNvCxnSpPr>
              <a:cxnSpLocks/>
            </p:cNvCxnSpPr>
            <p:nvPr/>
          </p:nvCxnSpPr>
          <p:spPr>
            <a:xfrm rot="203378" flipH="1">
              <a:off x="2752447" y="2565350"/>
              <a:ext cx="7741912" cy="802896"/>
            </a:xfrm>
            <a:prstGeom prst="straightConnector1">
              <a:avLst/>
            </a:prstGeom>
            <a:ln w="31750"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41DFC025-8834-AA37-B111-0BC4077538E9}"/>
                </a:ext>
              </a:extLst>
            </p:cNvPr>
            <p:cNvSpPr txBox="1"/>
            <p:nvPr/>
          </p:nvSpPr>
          <p:spPr>
            <a:xfrm rot="20795181">
              <a:off x="2478840" y="2413832"/>
              <a:ext cx="103151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dirty="0" err="1"/>
                <a:t>Here</a:t>
              </a:r>
              <a:r>
                <a:rPr lang="de-CH" dirty="0"/>
                <a:t> </a:t>
              </a:r>
              <a:r>
                <a:rPr lang="de-CH" dirty="0" err="1"/>
                <a:t>are</a:t>
              </a:r>
              <a:r>
                <a:rPr lang="de-CH" dirty="0"/>
                <a:t> </a:t>
              </a:r>
              <a:r>
                <a:rPr lang="de-CH" dirty="0" err="1"/>
                <a:t>your</a:t>
              </a:r>
              <a:r>
                <a:rPr lang="de-CH" dirty="0"/>
                <a:t> </a:t>
              </a:r>
              <a:r>
                <a:rPr lang="de-CH" dirty="0" err="1"/>
                <a:t>credentials</a:t>
              </a:r>
              <a:r>
                <a:rPr lang="de-CH" dirty="0"/>
                <a:t>!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84EF67AF-34B2-0AE0-6D7F-EC314A297AFB}"/>
              </a:ext>
            </a:extLst>
          </p:cNvPr>
          <p:cNvGrpSpPr/>
          <p:nvPr/>
        </p:nvGrpSpPr>
        <p:grpSpPr>
          <a:xfrm>
            <a:off x="2334246" y="3481739"/>
            <a:ext cx="2541593" cy="1194140"/>
            <a:chOff x="6747605" y="1195410"/>
            <a:chExt cx="2541593" cy="1194140"/>
          </a:xfrm>
        </p:grpSpPr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9E7B0FC1-8FC0-8E02-1BDD-C08D3E0FF639}"/>
                </a:ext>
              </a:extLst>
            </p:cNvPr>
            <p:cNvCxnSpPr>
              <a:cxnSpLocks/>
            </p:cNvCxnSpPr>
            <p:nvPr/>
          </p:nvCxnSpPr>
          <p:spPr>
            <a:xfrm>
              <a:off x="7134792" y="1195410"/>
              <a:ext cx="1939323" cy="1194140"/>
            </a:xfrm>
            <a:prstGeom prst="straightConnector1">
              <a:avLst/>
            </a:prstGeom>
            <a:ln w="31750"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5E6A192C-50E0-6F0B-2F48-59E2D8523748}"/>
                </a:ext>
              </a:extLst>
            </p:cNvPr>
            <p:cNvSpPr txBox="1"/>
            <p:nvPr/>
          </p:nvSpPr>
          <p:spPr>
            <a:xfrm rot="1875632">
              <a:off x="6747605" y="1735291"/>
              <a:ext cx="25415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dirty="0"/>
                <a:t>Membership </a:t>
              </a:r>
              <a:r>
                <a:rPr lang="de-CH" dirty="0" err="1"/>
                <a:t>information</a:t>
              </a:r>
              <a:endParaRPr lang="de-CH" dirty="0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1E2EB3DD-A2D2-BBD9-6041-F1C3D99E966F}"/>
              </a:ext>
            </a:extLst>
          </p:cNvPr>
          <p:cNvGrpSpPr/>
          <p:nvPr/>
        </p:nvGrpSpPr>
        <p:grpSpPr>
          <a:xfrm>
            <a:off x="7272554" y="3574563"/>
            <a:ext cx="2541593" cy="1524449"/>
            <a:chOff x="7064679" y="696329"/>
            <a:chExt cx="2541593" cy="1524449"/>
          </a:xfrm>
        </p:grpSpPr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FFA48F70-BB97-F10A-E4F4-3503A87353A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124637" y="696329"/>
              <a:ext cx="2345930" cy="1524449"/>
            </a:xfrm>
            <a:prstGeom prst="straightConnector1">
              <a:avLst/>
            </a:prstGeom>
            <a:ln w="31750"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A17580FE-3B0C-B202-2ACB-EF5481247899}"/>
                </a:ext>
              </a:extLst>
            </p:cNvPr>
            <p:cNvSpPr txBox="1"/>
            <p:nvPr/>
          </p:nvSpPr>
          <p:spPr>
            <a:xfrm rot="19649862">
              <a:off x="7064679" y="1427680"/>
              <a:ext cx="25415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dirty="0"/>
                <a:t>Membership </a:t>
              </a:r>
              <a:r>
                <a:rPr lang="de-CH" dirty="0" err="1"/>
                <a:t>information</a:t>
              </a:r>
              <a:endParaRPr lang="de-CH" dirty="0"/>
            </a:p>
          </p:txBody>
        </p:sp>
      </p:grpSp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AE8B3019-DA4B-FDDD-FA48-DA2F836B12A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6556" y="2112276"/>
            <a:ext cx="749300" cy="749300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FFA03643-FA25-4C2E-11DB-8116D9238A4F}"/>
              </a:ext>
            </a:extLst>
          </p:cNvPr>
          <p:cNvGrpSpPr/>
          <p:nvPr/>
        </p:nvGrpSpPr>
        <p:grpSpPr>
          <a:xfrm>
            <a:off x="6456580" y="2418569"/>
            <a:ext cx="2764967" cy="871854"/>
            <a:chOff x="6687752" y="1721066"/>
            <a:chExt cx="2764967" cy="871854"/>
          </a:xfrm>
        </p:grpSpPr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78ED5452-5943-3700-A3DA-8D957CB13450}"/>
                </a:ext>
              </a:extLst>
            </p:cNvPr>
            <p:cNvCxnSpPr>
              <a:cxnSpLocks/>
            </p:cNvCxnSpPr>
            <p:nvPr/>
          </p:nvCxnSpPr>
          <p:spPr>
            <a:xfrm>
              <a:off x="6687752" y="1721066"/>
              <a:ext cx="2764967" cy="871854"/>
            </a:xfrm>
            <a:prstGeom prst="straightConnector1">
              <a:avLst/>
            </a:prstGeom>
            <a:ln w="31750"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9942819-9049-150F-08B3-5CF768C4D69D}"/>
                </a:ext>
              </a:extLst>
            </p:cNvPr>
            <p:cNvSpPr txBox="1"/>
            <p:nvPr/>
          </p:nvSpPr>
          <p:spPr>
            <a:xfrm rot="988063">
              <a:off x="7680951" y="1796443"/>
              <a:ext cx="8133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dirty="0" err="1"/>
                <a:t>It’s</a:t>
              </a:r>
              <a:r>
                <a:rPr lang="de-CH" dirty="0"/>
                <a:t> </a:t>
              </a:r>
              <a:r>
                <a:rPr lang="de-CH" dirty="0" err="1"/>
                <a:t>me</a:t>
              </a:r>
              <a:endParaRPr lang="de-CH" dirty="0"/>
            </a:p>
          </p:txBody>
        </p:sp>
      </p:grpSp>
      <p:sp>
        <p:nvSpPr>
          <p:cNvPr id="25" name="Down Arrow 24">
            <a:extLst>
              <a:ext uri="{FF2B5EF4-FFF2-40B4-BE49-F238E27FC236}">
                <a16:creationId xmlns:a16="http://schemas.microsoft.com/office/drawing/2014/main" id="{63717E3D-F6CC-8970-DBD0-F6C7BD624FC1}"/>
              </a:ext>
            </a:extLst>
          </p:cNvPr>
          <p:cNvSpPr/>
          <p:nvPr/>
        </p:nvSpPr>
        <p:spPr>
          <a:xfrm rot="11728455">
            <a:off x="1697567" y="3514289"/>
            <a:ext cx="484632" cy="1671840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D3DE9C5-F4B7-EBF0-B997-5C561E91D8C4}"/>
              </a:ext>
            </a:extLst>
          </p:cNvPr>
          <p:cNvSpPr txBox="1"/>
          <p:nvPr/>
        </p:nvSpPr>
        <p:spPr>
          <a:xfrm>
            <a:off x="190629" y="5306077"/>
            <a:ext cx="46953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«</a:t>
            </a:r>
            <a:r>
              <a:rPr lang="de-CH" dirty="0" err="1"/>
              <a:t>centre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universe</a:t>
            </a:r>
            <a:r>
              <a:rPr lang="de-CH" dirty="0"/>
              <a:t>»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err="1"/>
              <a:t>Establishes</a:t>
            </a:r>
            <a:r>
              <a:rPr lang="de-CH" dirty="0"/>
              <a:t> user-</a:t>
            </a:r>
            <a:r>
              <a:rPr lang="de-CH" dirty="0" err="1"/>
              <a:t>to</a:t>
            </a:r>
            <a:r>
              <a:rPr lang="de-CH" dirty="0"/>
              <a:t>-service </a:t>
            </a:r>
            <a:r>
              <a:rPr lang="de-CH" dirty="0" err="1"/>
              <a:t>connections</a:t>
            </a:r>
            <a:endParaRPr lang="de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err="1"/>
              <a:t>Decides</a:t>
            </a:r>
            <a:r>
              <a:rPr lang="de-CH" dirty="0"/>
              <a:t> on </a:t>
            </a:r>
            <a:r>
              <a:rPr lang="de-CH" dirty="0" err="1"/>
              <a:t>user</a:t>
            </a:r>
            <a:r>
              <a:rPr lang="de-CH" dirty="0"/>
              <a:t> </a:t>
            </a:r>
            <a:r>
              <a:rPr lang="de-CH" dirty="0" err="1"/>
              <a:t>data</a:t>
            </a:r>
            <a:r>
              <a:rPr lang="de-CH" dirty="0"/>
              <a:t> </a:t>
            </a:r>
            <a:r>
              <a:rPr lang="de-CH" dirty="0" err="1"/>
              <a:t>released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service</a:t>
            </a:r>
            <a:endParaRPr lang="de-CH" dirty="0"/>
          </a:p>
        </p:txBody>
      </p:sp>
      <p:pic>
        <p:nvPicPr>
          <p:cNvPr id="30" name="Picture 29" descr="Icon&#10;&#10;Description automatically generated">
            <a:extLst>
              <a:ext uri="{FF2B5EF4-FFF2-40B4-BE49-F238E27FC236}">
                <a16:creationId xmlns:a16="http://schemas.microsoft.com/office/drawing/2014/main" id="{E567D106-9E08-86AA-2B7D-6587EFAAD61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5898" y="2157333"/>
            <a:ext cx="457806" cy="457806"/>
          </a:xfrm>
          <a:prstGeom prst="rect">
            <a:avLst/>
          </a:prstGeom>
        </p:spPr>
      </p:pic>
      <p:sp>
        <p:nvSpPr>
          <p:cNvPr id="38" name="Cloud 37">
            <a:extLst>
              <a:ext uri="{FF2B5EF4-FFF2-40B4-BE49-F238E27FC236}">
                <a16:creationId xmlns:a16="http://schemas.microsoft.com/office/drawing/2014/main" id="{6E076049-EB28-C34D-B5FA-19BAD501F3A5}"/>
              </a:ext>
            </a:extLst>
          </p:cNvPr>
          <p:cNvSpPr/>
          <p:nvPr/>
        </p:nvSpPr>
        <p:spPr>
          <a:xfrm>
            <a:off x="4660756" y="2982827"/>
            <a:ext cx="3075315" cy="2796397"/>
          </a:xfrm>
          <a:prstGeom prst="cloud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CH" dirty="0" err="1">
                <a:solidFill>
                  <a:srgbClr val="FF0000"/>
                </a:solidFill>
              </a:rPr>
              <a:t>Our</a:t>
            </a:r>
            <a:r>
              <a:rPr lang="de-CH" dirty="0">
                <a:solidFill>
                  <a:srgbClr val="FF0000"/>
                </a:solidFill>
              </a:rPr>
              <a:t> </a:t>
            </a:r>
            <a:r>
              <a:rPr lang="de-CH" dirty="0" err="1">
                <a:solidFill>
                  <a:srgbClr val="FF0000"/>
                </a:solidFill>
              </a:rPr>
              <a:t>new</a:t>
            </a:r>
            <a:r>
              <a:rPr lang="de-CH" dirty="0">
                <a:solidFill>
                  <a:srgbClr val="FF0000"/>
                </a:solidFill>
              </a:rPr>
              <a:t> </a:t>
            </a:r>
            <a:r>
              <a:rPr lang="de-CH" dirty="0" err="1">
                <a:solidFill>
                  <a:srgbClr val="FF0000"/>
                </a:solidFill>
              </a:rPr>
              <a:t>technical</a:t>
            </a:r>
            <a:r>
              <a:rPr lang="de-CH" dirty="0">
                <a:solidFill>
                  <a:srgbClr val="FF0000"/>
                </a:solidFill>
              </a:rPr>
              <a:t>  </a:t>
            </a:r>
            <a:r>
              <a:rPr lang="de-CH" dirty="0" err="1">
                <a:solidFill>
                  <a:srgbClr val="FF0000"/>
                </a:solidFill>
              </a:rPr>
              <a:t>magic</a:t>
            </a:r>
            <a:r>
              <a:rPr lang="de-CH" dirty="0">
                <a:solidFill>
                  <a:srgbClr val="FF0000"/>
                </a:solidFill>
              </a:rPr>
              <a:t>  </a:t>
            </a:r>
          </a:p>
          <a:p>
            <a:pPr algn="ctr"/>
            <a:endParaRPr lang="de-CH" sz="800" dirty="0">
              <a:solidFill>
                <a:srgbClr val="FF0000"/>
              </a:solidFill>
            </a:endParaRPr>
          </a:p>
          <a:p>
            <a:pPr algn="ctr"/>
            <a:r>
              <a:rPr lang="de-CH" dirty="0" err="1">
                <a:solidFill>
                  <a:srgbClr val="FF0000"/>
                </a:solidFill>
              </a:rPr>
              <a:t>Our</a:t>
            </a:r>
            <a:r>
              <a:rPr lang="de-CH" dirty="0">
                <a:solidFill>
                  <a:srgbClr val="FF0000"/>
                </a:solidFill>
              </a:rPr>
              <a:t> </a:t>
            </a:r>
            <a:r>
              <a:rPr lang="de-CH" dirty="0" err="1">
                <a:solidFill>
                  <a:srgbClr val="FF0000"/>
                </a:solidFill>
              </a:rPr>
              <a:t>new</a:t>
            </a:r>
            <a:r>
              <a:rPr lang="de-CH" dirty="0">
                <a:solidFill>
                  <a:srgbClr val="FF0000"/>
                </a:solidFill>
              </a:rPr>
              <a:t> </a:t>
            </a:r>
            <a:r>
              <a:rPr lang="de-CH" dirty="0" err="1">
                <a:solidFill>
                  <a:srgbClr val="FF0000"/>
                </a:solidFill>
              </a:rPr>
              <a:t>trust</a:t>
            </a:r>
            <a:r>
              <a:rPr lang="de-CH" dirty="0">
                <a:solidFill>
                  <a:srgbClr val="FF0000"/>
                </a:solidFill>
              </a:rPr>
              <a:t> </a:t>
            </a:r>
            <a:r>
              <a:rPr lang="de-CH" dirty="0" err="1">
                <a:solidFill>
                  <a:srgbClr val="FF0000"/>
                </a:solidFill>
              </a:rPr>
              <a:t>infrastructure</a:t>
            </a:r>
            <a:endParaRPr lang="de-CH" dirty="0">
              <a:solidFill>
                <a:srgbClr val="FF0000"/>
              </a:solidFill>
            </a:endParaRPr>
          </a:p>
          <a:p>
            <a:pPr algn="ctr"/>
            <a:endParaRPr lang="de-CH" sz="800" dirty="0"/>
          </a:p>
          <a:p>
            <a:pPr algn="ctr"/>
            <a:r>
              <a:rPr lang="de-CH" dirty="0" err="1"/>
              <a:t>Our</a:t>
            </a:r>
            <a:r>
              <a:rPr lang="de-CH" dirty="0"/>
              <a:t> </a:t>
            </a:r>
            <a:r>
              <a:rPr lang="de-CH" dirty="0" err="1"/>
              <a:t>governance</a:t>
            </a:r>
            <a:endParaRPr lang="de-CH" dirty="0"/>
          </a:p>
          <a:p>
            <a:pPr algn="ctr"/>
            <a:endParaRPr lang="de-CH" dirty="0"/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D6238D44-6FCA-7047-82F3-DE850459AB5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06672" y="4825648"/>
            <a:ext cx="2134128" cy="768286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59904AFC-CC7C-2B43-8E49-B22B643F6CA5}"/>
              </a:ext>
            </a:extLst>
          </p:cNvPr>
          <p:cNvSpPr txBox="1"/>
          <p:nvPr/>
        </p:nvSpPr>
        <p:spPr>
          <a:xfrm rot="20911980">
            <a:off x="5145703" y="1411630"/>
            <a:ext cx="472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1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5D2D08B-21C5-364C-95C2-5C7775357E5B}"/>
              </a:ext>
            </a:extLst>
          </p:cNvPr>
          <p:cNvSpPr txBox="1"/>
          <p:nvPr/>
        </p:nvSpPr>
        <p:spPr>
          <a:xfrm>
            <a:off x="5642796" y="-897084"/>
            <a:ext cx="472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2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05FAD7A-9A70-7346-BC24-55B95F9751BE}"/>
              </a:ext>
            </a:extLst>
          </p:cNvPr>
          <p:cNvSpPr txBox="1"/>
          <p:nvPr/>
        </p:nvSpPr>
        <p:spPr>
          <a:xfrm>
            <a:off x="1740178" y="-1740638"/>
            <a:ext cx="472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3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BB2E32C-0838-AC49-AC05-8F627578C7B2}"/>
              </a:ext>
            </a:extLst>
          </p:cNvPr>
          <p:cNvSpPr txBox="1"/>
          <p:nvPr/>
        </p:nvSpPr>
        <p:spPr>
          <a:xfrm>
            <a:off x="-142004" y="-662601"/>
            <a:ext cx="472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4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BB0EB8D-6E37-714B-9DA4-A31DD1885831}"/>
              </a:ext>
            </a:extLst>
          </p:cNvPr>
          <p:cNvSpPr txBox="1"/>
          <p:nvPr/>
        </p:nvSpPr>
        <p:spPr>
          <a:xfrm rot="20648504">
            <a:off x="2538676" y="2931438"/>
            <a:ext cx="472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2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18C8218-ADC0-534B-B1C4-87226032E1DB}"/>
              </a:ext>
            </a:extLst>
          </p:cNvPr>
          <p:cNvSpPr txBox="1"/>
          <p:nvPr/>
        </p:nvSpPr>
        <p:spPr>
          <a:xfrm rot="923666">
            <a:off x="7006561" y="1578198"/>
            <a:ext cx="472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3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6667565-438E-CF4E-A1C1-D272322E8BC3}"/>
              </a:ext>
            </a:extLst>
          </p:cNvPr>
          <p:cNvSpPr txBox="1"/>
          <p:nvPr/>
        </p:nvSpPr>
        <p:spPr>
          <a:xfrm rot="923666">
            <a:off x="8901333" y="2603579"/>
            <a:ext cx="472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4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9EE586F-80D9-BA49-8DE3-CFB8B6EF08CC}"/>
              </a:ext>
            </a:extLst>
          </p:cNvPr>
          <p:cNvSpPr txBox="1"/>
          <p:nvPr/>
        </p:nvSpPr>
        <p:spPr>
          <a:xfrm rot="923666">
            <a:off x="6693740" y="2244781"/>
            <a:ext cx="472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5</a:t>
            </a:r>
          </a:p>
        </p:txBody>
      </p:sp>
      <p:sp>
        <p:nvSpPr>
          <p:cNvPr id="28" name="Down Arrow 27">
            <a:extLst>
              <a:ext uri="{FF2B5EF4-FFF2-40B4-BE49-F238E27FC236}">
                <a16:creationId xmlns:a16="http://schemas.microsoft.com/office/drawing/2014/main" id="{86CB25D7-BE98-3300-B1CA-68E2927247B6}"/>
              </a:ext>
            </a:extLst>
          </p:cNvPr>
          <p:cNvSpPr/>
          <p:nvPr/>
        </p:nvSpPr>
        <p:spPr>
          <a:xfrm rot="14172648">
            <a:off x="3594819" y="2051419"/>
            <a:ext cx="500740" cy="4120323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50422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5" grpId="2" animBg="1"/>
      <p:bldP spid="26" grpId="0"/>
      <p:bldP spid="38" grpId="0" animBg="1"/>
      <p:bldP spid="28" grpId="1" animBg="1"/>
    </p:bldLst>
  </p:timing>
</p:sld>
</file>

<file path=ppt/theme/theme1.xml><?xml version="1.0" encoding="utf-8"?>
<a:theme xmlns:a="http://schemas.openxmlformats.org/drawingml/2006/main" name="Cov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N5-1 presentation" id="{2D3BD044-C4A3-4960-9D24-09F7295E1D11}" vid="{B776F485-3B96-461F-AC21-600D16C25E05}"/>
    </a:ext>
  </a:extLst>
</a:theme>
</file>

<file path=ppt/theme/theme2.xml><?xml version="1.0" encoding="utf-8"?>
<a:theme xmlns:a="http://schemas.openxmlformats.org/drawingml/2006/main" name="Standard layou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N5-1 presentation" id="{2D3BD044-C4A3-4960-9D24-09F7295E1D11}" vid="{98334A8B-A537-4573-9C8D-C428CDEA7909}"/>
    </a:ext>
  </a:extLst>
</a:theme>
</file>

<file path=ppt/theme/theme3.xml><?xml version="1.0" encoding="utf-8"?>
<a:theme xmlns:a="http://schemas.openxmlformats.org/drawingml/2006/main" name="1_Standard layou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N5-1 presentation" id="{2D3BD044-C4A3-4960-9D24-09F7295E1D11}" vid="{FB1710B8-3A7F-48D0-843F-9D00F382730D}"/>
    </a:ext>
  </a:extLst>
</a:theme>
</file>

<file path=ppt/theme/theme4.xml><?xml version="1.0" encoding="utf-8"?>
<a:theme xmlns:a="http://schemas.openxmlformats.org/drawingml/2006/main" name="blank">
  <a:themeElements>
    <a:clrScheme name="GN5">
      <a:dk1>
        <a:srgbClr val="004461"/>
      </a:dk1>
      <a:lt1>
        <a:srgbClr val="FFFFFF"/>
      </a:lt1>
      <a:dk2>
        <a:srgbClr val="FFDD7D"/>
      </a:dk2>
      <a:lt2>
        <a:srgbClr val="3C51A2"/>
      </a:lt2>
      <a:accent1>
        <a:srgbClr val="0ABBC2"/>
      </a:accent1>
      <a:accent2>
        <a:srgbClr val="1AAA88"/>
      </a:accent2>
      <a:accent3>
        <a:srgbClr val="EE416D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N5-1 presentation" id="{2D3BD044-C4A3-4960-9D24-09F7295E1D11}" vid="{667AA67F-9767-4B7D-9A78-71A5C532A7BD}"/>
    </a:ext>
  </a:extLst>
</a:theme>
</file>

<file path=ppt/theme/theme5.xml><?xml version="1.0" encoding="utf-8"?>
<a:theme xmlns:a="http://schemas.openxmlformats.org/drawingml/2006/main" name="End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N5-1 presentation" id="{2D3BD044-C4A3-4960-9D24-09F7295E1D11}" vid="{04C7ED01-9969-4C91-9850-52FF073C9A55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49964085BF03940BF1408810DA7C764" ma:contentTypeVersion="15" ma:contentTypeDescription="Create a new document." ma:contentTypeScope="" ma:versionID="a5673d06aa2931e3c4bb4553424a7534">
  <xsd:schema xmlns:xsd="http://www.w3.org/2001/XMLSchema" xmlns:xs="http://www.w3.org/2001/XMLSchema" xmlns:p="http://schemas.microsoft.com/office/2006/metadata/properties" xmlns:ns2="8228d8e9-cc2d-4be2-9152-6eed6b2f3705" xmlns:ns3="5908ebff-5f8e-4240-93d2-61fbc062eddd" targetNamespace="http://schemas.microsoft.com/office/2006/metadata/properties" ma:root="true" ma:fieldsID="f42072d87959be83b1f36a093a34f1bf" ns2:_="" ns3:_="">
    <xsd:import namespace="8228d8e9-cc2d-4be2-9152-6eed6b2f3705"/>
    <xsd:import namespace="5908ebff-5f8e-4240-93d2-61fbc062eddd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2:Document_x0020_ID" minOccurs="0"/>
                <xsd:element ref="ns2:SharedWithUsers" minOccurs="0"/>
                <xsd:element ref="ns2:SharedWithDetails" minOccurs="0"/>
                <xsd:element ref="ns3:Finance_x0020_reports" minOccurs="0"/>
                <xsd:element ref="ns3:MediaServiceObjectDetectorVersions" minOccurs="0"/>
                <xsd:element ref="ns3:MediaServiceSearchProperties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228d8e9-cc2d-4be2-9152-6eed6b2f3705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dexed="true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Document_x0020_ID" ma:index="13" nillable="true" ma:displayName="Document ID" ma:description="This column will be updated automatically 1 minute after the document is added." ma:internalName="Document_x0020_ID">
      <xsd:simpleType>
        <xsd:restriction base="dms:Text">
          <xsd:maxLength value="255"/>
        </xsd:restriction>
      </xsd:simpleType>
    </xsd:element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908ebff-5f8e-4240-93d2-61fbc062edd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Finance_x0020_reports" ma:index="16" nillable="true" ma:displayName="Finance reports" ma:description="If set to yes, this is displayed on the Management &gt; Finance page (https://geantprojects.sharepoint.com/sites/gn5-1/SitePages/Finance.aspx)" ma:internalName="Finance_x0020_reports">
      <xsd:simpleType>
        <xsd:restriction base="dms:Text">
          <xsd:maxLength value="3"/>
        </xsd:restriction>
      </xsd:simpleType>
    </xsd:element>
    <xsd:element name="MediaServiceObjectDetectorVersions" ma:index="17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8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PersistId xmlns="8228d8e9-cc2d-4be2-9152-6eed6b2f3705" xsi:nil="true"/>
    <Document_x0020_ID xmlns="8228d8e9-cc2d-4be2-9152-6eed6b2f3705">GN5-1-23-8511C6</Document_x0020_ID>
    <_dlc_DocId xmlns="8228d8e9-cc2d-4be2-9152-6eed6b2f3705">GN43-1341242381-276</_dlc_DocId>
    <_dlc_DocIdUrl xmlns="8228d8e9-cc2d-4be2-9152-6eed6b2f3705">
      <Url>https://geantprojects.sharepoint.com/sites/gn4-3/management/pmo/_layouts/15/DocIdRedir.aspx?ID=GN43-1341242381-276</Url>
      <Description>GN43-1341242381-276</Description>
    </_dlc_DocIdUrl>
    <Finance_x0020_reports xmlns="5908ebff-5f8e-4240-93d2-61fbc062eddd">false</Finance_x0020_reports>
  </documentManagement>
</p:properties>
</file>

<file path=customXml/item4.xml><?xml version="1.0" encoding="utf-8"?>
<?mso-contentType ?>
<spe:Receivers xmlns:spe="http://schemas.microsoft.com/sharepoint/events"/>
</file>

<file path=customXml/itemProps1.xml><?xml version="1.0" encoding="utf-8"?>
<ds:datastoreItem xmlns:ds="http://schemas.openxmlformats.org/officeDocument/2006/customXml" ds:itemID="{EE4AF093-2412-438C-B9DC-1B8A4FA5D42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3E5A62A-91DD-46A1-9886-02B894A491D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228d8e9-cc2d-4be2-9152-6eed6b2f3705"/>
    <ds:schemaRef ds:uri="5908ebff-5f8e-4240-93d2-61fbc062edd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1142297-D27D-4CF8-893C-69C47FAFB1BB}">
  <ds:schemaRefs>
    <ds:schemaRef ds:uri="http://schemas.microsoft.com/office/2006/metadata/properties"/>
    <ds:schemaRef ds:uri="http://schemas.microsoft.com/office/infopath/2007/PartnerControls"/>
    <ds:schemaRef ds:uri="caeb1846-cdfb-4597-893b-2ae440ff70d1"/>
    <ds:schemaRef ds:uri="http://schemas.microsoft.com/sharepoint/v3"/>
    <ds:schemaRef ds:uri="8228d8e9-cc2d-4be2-9152-6eed6b2f3705"/>
    <ds:schemaRef ds:uri="5908ebff-5f8e-4240-93d2-61fbc062eddd"/>
  </ds:schemaRefs>
</ds:datastoreItem>
</file>

<file path=customXml/itemProps4.xml><?xml version="1.0" encoding="utf-8"?>
<ds:datastoreItem xmlns:ds="http://schemas.openxmlformats.org/officeDocument/2006/customXml" ds:itemID="{3165A57B-A086-431F-A711-70FFA3A82788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Cover</Template>
  <TotalTime>7397</TotalTime>
  <Words>846</Words>
  <Application>Microsoft Macintosh PowerPoint</Application>
  <PresentationFormat>Widescreen</PresentationFormat>
  <Paragraphs>176</Paragraphs>
  <Slides>14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Calibri</vt:lpstr>
      <vt:lpstr>Cover</vt:lpstr>
      <vt:lpstr>Standard layout</vt:lpstr>
      <vt:lpstr>1_Standard layout</vt:lpstr>
      <vt:lpstr>blank</vt:lpstr>
      <vt:lpstr>End Slide</vt:lpstr>
      <vt:lpstr>Introduction to Wallets</vt:lpstr>
      <vt:lpstr>PowerPoint Presentation</vt:lpstr>
      <vt:lpstr>PowerPoint Presentation</vt:lpstr>
      <vt:lpstr>PowerPoint Presentation</vt:lpstr>
      <vt:lpstr>Worldwide access: what is it all about?</vt:lpstr>
      <vt:lpstr>Our well-established workhorse eduGAIN is solving this problem</vt:lpstr>
      <vt:lpstr>EU Strategy for Universities: https://education.ec.europa.eu/sites/default/files/2022-01/communication-european-strategy-for-universities.pdf</vt:lpstr>
      <vt:lpstr>PowerPoint Presentation</vt:lpstr>
      <vt:lpstr>Going wallets: how does the picture change? And the terminology?</vt:lpstr>
      <vt:lpstr>Scale-out with wallets: how does the picture change?</vt:lpstr>
      <vt:lpstr>Opportunities and Risks</vt:lpstr>
      <vt:lpstr>Community activities</vt:lpstr>
      <vt:lpstr>NREN activities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Wallets</dc:title>
  <dc:creator>Christoph Graf</dc:creator>
  <cp:keywords>GN5-1</cp:keywords>
  <cp:lastModifiedBy>Christoph Graf</cp:lastModifiedBy>
  <cp:revision>43</cp:revision>
  <dcterms:created xsi:type="dcterms:W3CDTF">2024-09-10T08:58:59Z</dcterms:created>
  <dcterms:modified xsi:type="dcterms:W3CDTF">2024-09-23T11:39:44Z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0x010100C49964085BF03940BF1408810DA7C764</vt:lpwstr>
  </property>
  <property fmtid="{D5CDD505-2E9C-101B-9397-08002B2CF9AE}" pid="3" name="_dlc_DocIdItemGuid">
    <vt:lpwstr>6ae6d963-2624-4731-878b-b3e827956d39</vt:lpwstr>
  </property>
  <property fmtid="{D5CDD505-2E9C-101B-9397-08002B2CF9AE}" pid="4" name="MSIP_Label_e5d45f1b-bd49-4758-aadb-0fb229309946_Enabled">
    <vt:lpwstr>true</vt:lpwstr>
  </property>
  <property fmtid="{D5CDD505-2E9C-101B-9397-08002B2CF9AE}" pid="5" name="MSIP_Label_e5d45f1b-bd49-4758-aadb-0fb229309946_SetDate">
    <vt:lpwstr>2024-09-10T09:10:04Z</vt:lpwstr>
  </property>
  <property fmtid="{D5CDD505-2E9C-101B-9397-08002B2CF9AE}" pid="6" name="MSIP_Label_e5d45f1b-bd49-4758-aadb-0fb229309946_Method">
    <vt:lpwstr>Privileged</vt:lpwstr>
  </property>
  <property fmtid="{D5CDD505-2E9C-101B-9397-08002B2CF9AE}" pid="7" name="MSIP_Label_e5d45f1b-bd49-4758-aadb-0fb229309946_Name">
    <vt:lpwstr>Intern</vt:lpwstr>
  </property>
  <property fmtid="{D5CDD505-2E9C-101B-9397-08002B2CF9AE}" pid="8" name="MSIP_Label_e5d45f1b-bd49-4758-aadb-0fb229309946_SiteId">
    <vt:lpwstr>026057f4-2082-4f1e-8d04-3410acf953b4</vt:lpwstr>
  </property>
  <property fmtid="{D5CDD505-2E9C-101B-9397-08002B2CF9AE}" pid="9" name="MSIP_Label_e5d45f1b-bd49-4758-aadb-0fb229309946_ActionId">
    <vt:lpwstr>6e637ee5-1a40-4010-a941-c12d3a28a716</vt:lpwstr>
  </property>
  <property fmtid="{D5CDD505-2E9C-101B-9397-08002B2CF9AE}" pid="10" name="MSIP_Label_e5d45f1b-bd49-4758-aadb-0fb229309946_ContentBits">
    <vt:lpwstr>0</vt:lpwstr>
  </property>
</Properties>
</file>