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9"/>
  </p:notesMasterIdLst>
  <p:handoutMasterIdLst>
    <p:handoutMasterId r:id="rId20"/>
  </p:handoutMasterIdLst>
  <p:sldIdLst>
    <p:sldId id="597" r:id="rId6"/>
    <p:sldId id="639" r:id="rId7"/>
    <p:sldId id="258" r:id="rId8"/>
    <p:sldId id="611" r:id="rId9"/>
    <p:sldId id="546" r:id="rId10"/>
    <p:sldId id="640" r:id="rId11"/>
    <p:sldId id="641" r:id="rId12"/>
    <p:sldId id="642" r:id="rId13"/>
    <p:sldId id="643" r:id="rId14"/>
    <p:sldId id="626" r:id="rId15"/>
    <p:sldId id="638" r:id="rId16"/>
    <p:sldId id="634" r:id="rId17"/>
    <p:sldId id="644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B4879F-C673-A1B1-5A4A-33217A4CC3B1}" v="48" dt="2025-02-13T12:41:45.819"/>
    <p1510:client id="{AB301E46-571C-93D8-7932-FBA7D07BF61C}" v="39" dt="2025-02-12T16:33:24.038"/>
    <p1510:client id="{CB630DA8-DF8F-DE93-F4F4-90E758976BA5}" v="5" dt="2025-02-13T10:02:51.3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2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DA3CAA0E-BAC8-489A-9215-93CE0450CC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213BE-8804-4831-854D-AAB686E634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EC470-26C5-4610-8932-856F1FEA6BC1}" type="datetimeFigureOut">
              <a:rPr lang="fr-FR" smtClean="0"/>
              <a:t>16/03/2025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AA8E05D-4531-4AD6-B1F5-5A249F5788A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55BFBD-6D98-44CB-A193-F24A8FD09F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137F8-F237-4D71-9114-2EB4704D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430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33092-5D3C-4363-99AD-44F51C4ACF81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4B0C1-C645-467A-982B-DDE3898C8B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2801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1D26A3-B9D4-4D26-B9CF-C6CEAF15F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58B27DA-5AD0-4C83-9893-6D3B9A2B66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900E2B-4865-470F-92FF-89AF89FFA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B3EFB9-3795-49A6-9B9A-C975E0BD3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65D0C4-918A-45DE-836B-7FD959FEC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9B30DFA-24C6-4F11-B60F-C89D377AB8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4960" y="-35560"/>
            <a:ext cx="1727200" cy="1727200"/>
          </a:xfrm>
          <a:prstGeom prst="rect">
            <a:avLst/>
          </a:prstGeom>
        </p:spPr>
      </p:pic>
      <p:pic>
        <p:nvPicPr>
          <p:cNvPr id="8" name="Image 7" descr="REFIMEVE+FR.jpg">
            <a:extLst>
              <a:ext uri="{FF2B5EF4-FFF2-40B4-BE49-F238E27FC236}">
                <a16:creationId xmlns:a16="http://schemas.microsoft.com/office/drawing/2014/main" id="{408A2E1D-8706-404E-A317-04C110DE224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82" y="3383"/>
            <a:ext cx="2989892" cy="165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199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B4F8ED-CB28-4EBB-A05F-3D3547180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1FCCB6C-9EC3-4552-9C43-8BBF6D55D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4B1FA8-C6DE-4253-9691-4179C2539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7381E6-BB73-473B-824F-5564EA64F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843527-CDD9-494C-9E5A-08DC2C92C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871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B71B068-A651-4A2C-99B7-B1AADF21A3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1212F99-2C50-41D0-AB5B-2094110BD2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E8C517-28DC-4832-9145-C467DAB05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D15BCB-139E-445E-9176-2595EE024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BC7858-A1F6-4F50-8CF9-C6ACFD8B9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504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D664D-CB59-47A9-91A1-543C05FF43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3336068"/>
      </p:ext>
    </p:extLst>
  </p:cSld>
  <p:clrMapOvr>
    <a:masterClrMapping/>
  </p:clrMapOvr>
  <p:transition advTm="5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A3A38-F5D1-4634-AEB3-AB321AFB04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941115"/>
      </p:ext>
    </p:extLst>
  </p:cSld>
  <p:clrMapOvr>
    <a:masterClrMapping/>
  </p:clrMapOvr>
  <p:transition advTm="5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4F649-54C3-4FC7-B52E-C5891E2661C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52726"/>
      </p:ext>
    </p:extLst>
  </p:cSld>
  <p:clrMapOvr>
    <a:masterClrMapping/>
  </p:clrMapOvr>
  <p:transition advTm="5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27051" y="1411288"/>
            <a:ext cx="5467349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1" y="1411288"/>
            <a:ext cx="5467351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8771E-4546-43AE-A62D-0BDC5F2F379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601480"/>
      </p:ext>
    </p:extLst>
  </p:cSld>
  <p:clrMapOvr>
    <a:masterClrMapping/>
  </p:clrMapOvr>
  <p:transition advTm="5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3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624EF-B1EB-46CD-96FB-F75D448101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6041112"/>
      </p:ext>
    </p:extLst>
  </p:cSld>
  <p:clrMapOvr>
    <a:masterClrMapping/>
  </p:clrMapOvr>
  <p:transition advTm="5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78694-05AC-4321-BE05-4886E8097EF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603516"/>
      </p:ext>
    </p:extLst>
  </p:cSld>
  <p:clrMapOvr>
    <a:masterClrMapping/>
  </p:clrMapOvr>
  <p:transition advTm="5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332FF-EC68-45FC-BD2B-F6272DBDED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5" name="Image 4" descr="REFIMEVE+F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82" y="3383"/>
            <a:ext cx="2989892" cy="165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637611"/>
      </p:ext>
    </p:extLst>
  </p:cSld>
  <p:clrMapOvr>
    <a:masterClrMapping/>
  </p:clrMapOvr>
  <p:transition advTm="5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1"/>
          </p:nvPr>
        </p:nvSpPr>
        <p:spPr>
          <a:xfrm>
            <a:off x="76200" y="6527800"/>
            <a:ext cx="8148851" cy="330200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332FF-EC68-45FC-BD2B-F6272DBDED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9489860"/>
      </p:ext>
    </p:extLst>
  </p:cSld>
  <p:clrMapOvr>
    <a:masterClrMapping/>
  </p:clrMapOvr>
  <p:transition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C31BF4-E8A7-4C3E-AE84-04D0D4B05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99D1AC-7ED3-4BDB-9BEC-6B083D5926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19D7BE-CAB3-4C05-AF9D-F78DEF1B3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F94A54-FE6D-499D-85D5-089EAC276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700217-32A7-4A2F-8675-08029677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 descr="REFIMEVE+FR.jpg">
            <a:extLst>
              <a:ext uri="{FF2B5EF4-FFF2-40B4-BE49-F238E27FC236}">
                <a16:creationId xmlns:a16="http://schemas.microsoft.com/office/drawing/2014/main" id="{687A9A4B-6863-4906-9724-952487A7F4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82" y="3383"/>
            <a:ext cx="2989892" cy="165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1870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D694E-FC28-419D-B0FF-8DEF8502A19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129177"/>
      </p:ext>
    </p:extLst>
  </p:cSld>
  <p:clrMapOvr>
    <a:masterClrMapping/>
  </p:clrMapOvr>
  <p:transition advTm="5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23C2E-8580-443B-AFB5-EB9F9442BFA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593632"/>
      </p:ext>
    </p:extLst>
  </p:cSld>
  <p:clrMapOvr>
    <a:masterClrMapping/>
  </p:clrMapOvr>
  <p:transition advTm="5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2FB50-7995-474A-A2BB-135109B9BD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486545"/>
      </p:ext>
    </p:extLst>
  </p:cSld>
  <p:clrMapOvr>
    <a:masterClrMapping/>
  </p:clrMapOvr>
  <p:transition advTm="5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81534" y="361950"/>
            <a:ext cx="2783417" cy="56594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27051" y="361950"/>
            <a:ext cx="8151283" cy="56594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DFB7F-55C5-4E52-9B4D-CD7CAAAB5E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5227870"/>
      </p:ext>
    </p:extLst>
  </p:cSld>
  <p:clrMapOvr>
    <a:masterClrMapping/>
  </p:clrMapOvr>
  <p:transition advTm="5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527051" y="361950"/>
            <a:ext cx="11137900" cy="56594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7C320-EFAD-41D6-B294-42EDC8D4669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15047"/>
      </p:ext>
    </p:extLst>
  </p:cSld>
  <p:clrMapOvr>
    <a:masterClrMapping/>
  </p:clrMapOvr>
  <p:transition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D60464-6B2D-4214-92BA-5EE31D5F4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CCFD68-B129-469D-A60E-1137EB7C4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4E16E5-E5FE-4298-A1B1-5C36E2AA5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B4EABC-14E6-421F-90B9-E0E01B6EE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2583F0-22C6-4BE0-92C9-024366FE8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352214F-AAE8-4A93-AD97-F43877D3D8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4640" y="-25400"/>
            <a:ext cx="1727200" cy="17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495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A9DCE7-0A8E-4915-AE80-26D6BA045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98B675-9D11-4761-B080-A0CCDCDF8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68A0F0F-DE14-4C4B-85BC-164B3395A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B1A0472-B479-4D66-BA6B-1BE4C015A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9325DFA-8048-4954-9479-64D791043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9F7475-32E2-4426-973C-CF7DB03AC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149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2299FE-118B-4100-B222-BB2F156B5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510E3BB-7B9F-40C2-94FC-FAC19BA471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0FEB700-C356-42DD-8081-8F0BA4B47B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A5C9BD4-5FD8-4004-A79B-EF55211BB7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7C3B5BF-1970-44EA-96DB-389417F697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9B41AE8-3937-4C71-8CE2-55E849173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7931C43-B849-40A3-BEFF-34FDEA39B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1B1020E-FF6D-4C88-BEAE-98FC395EA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959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7C1EED-8C4B-4BA0-A694-A4E54955C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E592657-8BE1-454C-8B83-16708EF6F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F34197-CEBE-464B-BF4E-77DE1000A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74517B-5A7C-4BEB-BD44-9CBEF2BB1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428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6BD3A88-7C27-46CF-A9FB-B9F4E9C2A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E9DB6BE-2DF8-4A12-8AF7-E2D70A322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3D4B55A-526A-49CA-88FE-2FA76D552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36761C-CA53-4BD8-AD94-B93F40C264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0117" y="0"/>
            <a:ext cx="1900656" cy="193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7C4DCFC-A1C6-4ED0-BD9E-B7ACAD82E1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41" y="0"/>
            <a:ext cx="1931053" cy="193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63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A9A2F7-ED90-4441-969C-0DF14850D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7157BA-BFE9-4204-8962-BFABFFE82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F404F7A-0AB5-4610-AB4F-A685A9EB06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138DE5-5580-4EF3-AB3E-F366F8F80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AF223ED-3C2C-47DE-BC0E-A693F5CD3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CF3B44E-AB92-45BE-B380-209F939F7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254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80AAF7-5F40-4ED6-82D3-9D612BFFA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BC609E8-C32F-4B9A-9B24-3C1B6304D4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3A56FDB-A192-4582-8BE7-E09DD13A4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9EAAABE-DE57-4612-A3BA-E4CB495F5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B49364-1D64-49DB-A7BF-88414AC8A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6E94AE9-A0F9-41FC-8105-B3E651D2D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6111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86A22AF-1FEA-474C-BAB2-18C7302DE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9B6F79-2C9D-43C6-943B-EB2A4B80C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DEF2F4-93FD-4FBF-8D27-E5B64DE57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320F-278F-4140-86D8-8C4C0873E11E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360EE4-414F-4A24-867C-8B583A5939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D8B1CD-8464-47CD-8F03-C70F24F52F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B44DF-1961-4796-BF50-FB33A8556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09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57918" y="361951"/>
            <a:ext cx="835236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</a:t>
            </a:r>
            <a:br>
              <a:rPr lang="fr-FR"/>
            </a:br>
            <a:r>
              <a:rPr lang="fr-FR"/>
              <a:t>le style du titre du masque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7051" y="1411288"/>
            <a:ext cx="111379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59300" y="6021389"/>
            <a:ext cx="336126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5334000" y="3257551"/>
            <a:ext cx="1219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fr-FR" sz="2400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5257800" y="3248026"/>
            <a:ext cx="1219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fr-FR" sz="240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2260600" y="3181351"/>
            <a:ext cx="1219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fr-FR" sz="2400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5353051" y="3267076"/>
            <a:ext cx="1219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fr-FR" sz="2400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6327776"/>
            <a:ext cx="12192000" cy="557213"/>
          </a:xfrm>
          <a:prstGeom prst="rect">
            <a:avLst/>
          </a:prstGeom>
          <a:solidFill>
            <a:srgbClr val="6C455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2400"/>
          </a:p>
        </p:txBody>
      </p:sp>
      <p:sp>
        <p:nvSpPr>
          <p:cNvPr id="1058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27800"/>
            <a:ext cx="25400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59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52000" y="6570664"/>
            <a:ext cx="25400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500BA1F-4AAC-4F5C-AC37-CDBDCE3A569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>
            <a:off x="3206751" y="6489701"/>
            <a:ext cx="6373283" cy="366713"/>
          </a:xfrm>
          <a:prstGeom prst="rect">
            <a:avLst/>
          </a:prstGeom>
          <a:solidFill>
            <a:srgbClr val="6C455A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800" b="1" i="1">
                <a:solidFill>
                  <a:srgbClr val="866476"/>
                </a:solidFill>
                <a:latin typeface="Tahoma" pitchFamily="34" charset="0"/>
              </a:rPr>
              <a:t> LPL – LNE-SYRTE</a:t>
            </a:r>
          </a:p>
        </p:txBody>
      </p:sp>
    </p:spTree>
    <p:extLst>
      <p:ext uri="{BB962C8B-B14F-4D97-AF65-F5344CB8AC3E}">
        <p14:creationId xmlns:p14="http://schemas.microsoft.com/office/powerpoint/2010/main" val="239061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advTm="5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160357E-3AF9-4054-9085-69957D57D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332FF-EC68-45FC-BD2B-F6272DBDED2A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5CB8253-DB0B-4388-8A3B-3F00F5C9BAC2}"/>
              </a:ext>
            </a:extLst>
          </p:cNvPr>
          <p:cNvSpPr/>
          <p:nvPr/>
        </p:nvSpPr>
        <p:spPr>
          <a:xfrm>
            <a:off x="531859" y="2162648"/>
            <a:ext cx="1103684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6"/>
                </a:solidFill>
                <a:latin typeface="Tahoma" pitchFamily="34" charset="0"/>
                <a:cs typeface="Tahoma" pitchFamily="34" charset="0"/>
              </a:rPr>
              <a:t>ESFRI Roadmap 2026</a:t>
            </a:r>
          </a:p>
          <a:p>
            <a:pPr algn="ctr"/>
            <a:endParaRPr lang="en-US" sz="28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From a National Time &amp; Frequency Network, REFIMEVE,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to a European Research Infrastructure</a:t>
            </a:r>
          </a:p>
          <a:p>
            <a:pPr algn="ctr"/>
            <a:r>
              <a:rPr lang="en-US" sz="2800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Fibre</a:t>
            </a:r>
            <a:r>
              <a:rPr lang="en-US" sz="2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-based Optical </a:t>
            </a:r>
            <a:r>
              <a:rPr lang="en-US" sz="2800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netwoRk</a:t>
            </a:r>
            <a:r>
              <a:rPr lang="en-US" sz="2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for European Science and Technology</a:t>
            </a:r>
          </a:p>
          <a:p>
            <a:pPr algn="ctr"/>
            <a:endParaRPr lang="en-US" sz="14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en-US" sz="2800" i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Christian Chardonnet, CNRS</a:t>
            </a:r>
          </a:p>
          <a:p>
            <a:pPr algn="ctr"/>
            <a:r>
              <a:rPr lang="en-US" sz="2800" i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head of REFIMEVE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9BFE166-BD1F-45E2-9BA7-73A421CDA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0" y="6172200"/>
            <a:ext cx="2771775" cy="6858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C579BE5-7089-4BDF-8AA6-10A2371966CF}"/>
              </a:ext>
            </a:extLst>
          </p:cNvPr>
          <p:cNvSpPr/>
          <p:nvPr/>
        </p:nvSpPr>
        <p:spPr>
          <a:xfrm>
            <a:off x="0" y="0"/>
            <a:ext cx="12192000" cy="22684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REFIMEVE+FR.jpg">
            <a:extLst>
              <a:ext uri="{FF2B5EF4-FFF2-40B4-BE49-F238E27FC236}">
                <a16:creationId xmlns:a16="http://schemas.microsoft.com/office/drawing/2014/main" id="{5DB15578-D59F-47BD-BE41-AE6BF97AA2F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2" y="14399"/>
            <a:ext cx="2989892" cy="1655295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0EA79620-B9EA-454B-A115-8050D7F42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78" y="4928914"/>
            <a:ext cx="1900656" cy="193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1DB9B0E-F1FD-4D6A-BD9A-A0C8AECE05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416" y="-21391"/>
            <a:ext cx="1931053" cy="193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981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15AF156-1720-4FF6-96DB-6B39194503B0}"/>
              </a:ext>
            </a:extLst>
          </p:cNvPr>
          <p:cNvSpPr/>
          <p:nvPr/>
        </p:nvSpPr>
        <p:spPr>
          <a:xfrm>
            <a:off x="652910" y="2489940"/>
            <a:ext cx="10899012" cy="3062377"/>
          </a:xfrm>
          <a:prstGeom prst="rect">
            <a:avLst/>
          </a:prstGeom>
          <a:ln>
            <a:solidFill>
              <a:srgbClr val="3180FA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Structure of the partners expected to sign the FOREST MOU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D2DB9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14 NRENs, National Research and Education Networks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12 NMIs, National Metrological Institutes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+ GEANT, consortium of the European NRENs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35-40 other institution</a:t>
            </a:r>
            <a:r>
              <a:rPr lang="en-US" sz="2400" dirty="0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s which play a significant role in Science using high performance time &amp; frequency, quantum communication, </a:t>
            </a:r>
            <a:r>
              <a:rPr lang="en-US" sz="2400" dirty="0" err="1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fibre</a:t>
            </a:r>
            <a:r>
              <a:rPr lang="en-US" sz="2400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 sensing</a:t>
            </a:r>
            <a:endParaRPr lang="en-US" sz="2400" dirty="0">
              <a:solidFill>
                <a:srgbClr val="2D2DB9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594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15AF156-1720-4FF6-96DB-6B39194503B0}"/>
              </a:ext>
            </a:extLst>
          </p:cNvPr>
          <p:cNvSpPr/>
          <p:nvPr/>
        </p:nvSpPr>
        <p:spPr>
          <a:xfrm>
            <a:off x="652910" y="2027230"/>
            <a:ext cx="10899012" cy="4401205"/>
          </a:xfrm>
          <a:prstGeom prst="rect">
            <a:avLst/>
          </a:prstGeom>
          <a:ln>
            <a:solidFill>
              <a:srgbClr val="3180FA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Other expected letters of support of FOREST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D2DB9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CERN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which will participate to the governance of FOREST (WR collaboration)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dirty="0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BIPM</a:t>
            </a:r>
            <a:r>
              <a:rPr lang="en-US" sz="2400" dirty="0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, Bureau International des </a:t>
            </a:r>
            <a:r>
              <a:rPr lang="en-US" sz="2400" dirty="0" err="1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Poids</a:t>
            </a:r>
            <a:r>
              <a:rPr lang="en-US" sz="2400" dirty="0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 et </a:t>
            </a:r>
            <a:r>
              <a:rPr lang="en-US" sz="2400" dirty="0" err="1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Mesures</a:t>
            </a:r>
            <a:endParaRPr lang="en-US" sz="2400" dirty="0">
              <a:solidFill>
                <a:srgbClr val="2D2DB9"/>
              </a:solidFill>
              <a:latin typeface="Tahoma" pitchFamily="34" charset="0"/>
              <a:cs typeface="Tahoma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dirty="0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EURAMET</a:t>
            </a:r>
            <a:r>
              <a:rPr lang="en-US" sz="2400" dirty="0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, consortium of the NMIs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ESA, European Space Agency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Several European Research Infrastructures:</a:t>
            </a:r>
          </a:p>
          <a:p>
            <a:pPr marL="800100" lvl="1" indent="-342900" algn="just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2D2DB9"/>
                </a:solidFill>
                <a:latin typeface="Tahoma" pitchFamily="34" charset="0"/>
                <a:cs typeface="Tahoma" pitchFamily="34" charset="0"/>
              </a:rPr>
              <a:t>ESRF, LOFAR, JIVE, IRAM, VIRGO, Einstein Telescope</a:t>
            </a:r>
          </a:p>
          <a:p>
            <a:pPr marL="800100" lvl="1" indent="-342900" algn="just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EPOS, EMSO</a:t>
            </a:r>
          </a:p>
        </p:txBody>
      </p:sp>
    </p:spTree>
    <p:extLst>
      <p:ext uri="{BB962C8B-B14F-4D97-AF65-F5344CB8AC3E}">
        <p14:creationId xmlns:p14="http://schemas.microsoft.com/office/powerpoint/2010/main" val="2355082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BE638D-FE6A-48D7-8DF1-E23EBCB0A12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 err="1"/>
              <a:t>Sustainability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37BF233-1BE3-4CB9-ACB1-C9762042B328}"/>
              </a:ext>
            </a:extLst>
          </p:cNvPr>
          <p:cNvSpPr txBox="1">
            <a:spLocks/>
          </p:cNvSpPr>
          <p:nvPr/>
        </p:nvSpPr>
        <p:spPr>
          <a:xfrm>
            <a:off x="838200" y="2064178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err="1"/>
              <a:t>Globally</a:t>
            </a:r>
            <a:r>
              <a:rPr lang="fr-FR"/>
              <a:t>, FOREST </a:t>
            </a:r>
            <a:r>
              <a:rPr lang="fr-FR" err="1"/>
              <a:t>is</a:t>
            </a:r>
            <a:r>
              <a:rPr lang="fr-FR"/>
              <a:t> </a:t>
            </a:r>
            <a:r>
              <a:rPr lang="fr-FR" err="1"/>
              <a:t>already</a:t>
            </a:r>
            <a:r>
              <a:rPr lang="fr-FR"/>
              <a:t> </a:t>
            </a:r>
            <a:r>
              <a:rPr lang="fr-FR" err="1"/>
              <a:t>sustainable</a:t>
            </a:r>
            <a:r>
              <a:rPr lang="fr-FR"/>
              <a:t>. </a:t>
            </a:r>
          </a:p>
          <a:p>
            <a:r>
              <a:rPr lang="fr-FR"/>
              <a:t>Most of the national Time-Frequency networks are </a:t>
            </a:r>
            <a:r>
              <a:rPr lang="fr-FR" err="1"/>
              <a:t>operational</a:t>
            </a:r>
            <a:r>
              <a:rPr lang="fr-FR"/>
              <a:t> for </a:t>
            </a:r>
            <a:r>
              <a:rPr lang="fr-FR" err="1"/>
              <a:t>years</a:t>
            </a:r>
            <a:r>
              <a:rPr lang="fr-FR"/>
              <a:t>. Half of the cross-border connections are </a:t>
            </a:r>
            <a:r>
              <a:rPr lang="fr-FR" err="1"/>
              <a:t>financed</a:t>
            </a:r>
            <a:r>
              <a:rPr lang="fr-FR"/>
              <a:t> </a:t>
            </a:r>
            <a:r>
              <a:rPr lang="fr-FR" err="1"/>
              <a:t>nationally</a:t>
            </a:r>
            <a:r>
              <a:rPr lang="fr-FR"/>
              <a:t> for </a:t>
            </a:r>
            <a:r>
              <a:rPr lang="fr-FR" err="1"/>
              <a:t>years</a:t>
            </a:r>
            <a:r>
              <a:rPr lang="fr-FR"/>
              <a:t>.</a:t>
            </a:r>
          </a:p>
          <a:p>
            <a:r>
              <a:rPr lang="fr-FR"/>
              <a:t>The second-</a:t>
            </a:r>
            <a:r>
              <a:rPr lang="fr-FR" err="1"/>
              <a:t>half</a:t>
            </a:r>
            <a:r>
              <a:rPr lang="fr-FR"/>
              <a:t> of the cross-border connections </a:t>
            </a:r>
            <a:r>
              <a:rPr lang="fr-FR" err="1"/>
              <a:t>is</a:t>
            </a:r>
            <a:r>
              <a:rPr lang="fr-FR"/>
              <a:t> </a:t>
            </a:r>
            <a:r>
              <a:rPr lang="fr-FR" err="1"/>
              <a:t>covered</a:t>
            </a:r>
            <a:r>
              <a:rPr lang="fr-FR"/>
              <a:t> by the C-TFN GEANT </a:t>
            </a:r>
            <a:r>
              <a:rPr lang="fr-FR" err="1"/>
              <a:t>project</a:t>
            </a:r>
            <a:r>
              <a:rPr lang="fr-FR"/>
              <a:t> </a:t>
            </a:r>
            <a:r>
              <a:rPr lang="fr-FR" err="1"/>
              <a:t>financed</a:t>
            </a:r>
            <a:r>
              <a:rPr lang="fr-FR"/>
              <a:t> by EC. </a:t>
            </a:r>
          </a:p>
          <a:p>
            <a:r>
              <a:rPr lang="fr-FR"/>
              <a:t>Extension of </a:t>
            </a:r>
            <a:r>
              <a:rPr lang="fr-FR" err="1"/>
              <a:t>these</a:t>
            </a:r>
            <a:r>
              <a:rPr lang="fr-FR"/>
              <a:t> cross-border connections and </a:t>
            </a:r>
            <a:r>
              <a:rPr lang="en-US"/>
              <a:t>long-term financial commitments will be sought under the FP10 </a:t>
            </a:r>
            <a:r>
              <a:rPr lang="en-US" err="1"/>
              <a:t>programme</a:t>
            </a:r>
            <a:endParaRPr lang="en-US"/>
          </a:p>
          <a:p>
            <a:r>
              <a:rPr lang="en-US"/>
              <a:t>Joint Research Center (EC) is helping finding long-term solutions.</a:t>
            </a:r>
          </a:p>
          <a:p>
            <a:endParaRPr lang="fr-FR"/>
          </a:p>
          <a:p>
            <a:pPr marL="0" indent="0">
              <a:buFont typeface="Arial" panose="020B0604020202020204" pitchFamily="34" charset="0"/>
              <a:buNone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1720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916900-539E-433B-B960-C721CD15E4D0}"/>
              </a:ext>
            </a:extLst>
          </p:cNvPr>
          <p:cNvSpPr txBox="1">
            <a:spLocks/>
          </p:cNvSpPr>
          <p:nvPr/>
        </p:nvSpPr>
        <p:spPr>
          <a:xfrm>
            <a:off x="838200" y="28549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 !</a:t>
            </a:r>
          </a:p>
        </p:txBody>
      </p:sp>
      <p:pic>
        <p:nvPicPr>
          <p:cNvPr id="3" name="Image 2" descr="REFIMEVE+FR.jpg">
            <a:extLst>
              <a:ext uri="{FF2B5EF4-FFF2-40B4-BE49-F238E27FC236}">
                <a16:creationId xmlns:a16="http://schemas.microsoft.com/office/drawing/2014/main" id="{5CCDEDA3-BF49-4B42-B784-6BE218FF002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88758" y="5225385"/>
            <a:ext cx="2989892" cy="165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88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8830A81-A526-4841-9E1C-EF0EE0ECBB20}"/>
              </a:ext>
            </a:extLst>
          </p:cNvPr>
          <p:cNvSpPr/>
          <p:nvPr/>
        </p:nvSpPr>
        <p:spPr>
          <a:xfrm>
            <a:off x="10181690" y="0"/>
            <a:ext cx="2141979" cy="19315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4" name="Groupe 63"/>
          <p:cNvGrpSpPr/>
          <p:nvPr/>
        </p:nvGrpSpPr>
        <p:grpSpPr>
          <a:xfrm>
            <a:off x="6331330" y="1191690"/>
            <a:ext cx="5860670" cy="4673032"/>
            <a:chOff x="6331330" y="1191690"/>
            <a:chExt cx="5860670" cy="4673032"/>
          </a:xfrm>
        </p:grpSpPr>
        <p:grpSp>
          <p:nvGrpSpPr>
            <p:cNvPr id="65" name="Groupe 64"/>
            <p:cNvGrpSpPr/>
            <p:nvPr/>
          </p:nvGrpSpPr>
          <p:grpSpPr>
            <a:xfrm>
              <a:off x="6331330" y="1467820"/>
              <a:ext cx="5860670" cy="4396902"/>
              <a:chOff x="6249356" y="1467820"/>
              <a:chExt cx="5860670" cy="4396902"/>
            </a:xfrm>
          </p:grpSpPr>
          <p:pic>
            <p:nvPicPr>
              <p:cNvPr id="67" name="Image 6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49356" y="1467820"/>
                <a:ext cx="5860670" cy="4396902"/>
              </a:xfrm>
              <a:prstGeom prst="rect">
                <a:avLst/>
              </a:prstGeom>
            </p:spPr>
          </p:pic>
          <p:cxnSp>
            <p:nvCxnSpPr>
              <p:cNvPr id="68" name="Connecteur droit 67"/>
              <p:cNvCxnSpPr/>
              <p:nvPr/>
            </p:nvCxnSpPr>
            <p:spPr>
              <a:xfrm>
                <a:off x="7026965" y="2842592"/>
                <a:ext cx="2027583" cy="2544417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/>
              <p:cNvCxnSpPr/>
              <p:nvPr/>
            </p:nvCxnSpPr>
            <p:spPr>
              <a:xfrm>
                <a:off x="7007641" y="3851691"/>
                <a:ext cx="1248758" cy="1567068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ZoneTexte 69"/>
              <p:cNvSpPr txBox="1"/>
              <p:nvPr/>
            </p:nvSpPr>
            <p:spPr bwMode="auto">
              <a:xfrm>
                <a:off x="7436640" y="4890050"/>
                <a:ext cx="1807578" cy="27699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2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Coherent</a:t>
                </a:r>
                <a:r>
                  <a:rPr kumimoji="0" lang="fr-FR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0" lang="fr-FR" sz="12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optical</a:t>
                </a:r>
                <a:r>
                  <a:rPr kumimoji="0" lang="fr-FR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links</a:t>
                </a:r>
              </a:p>
            </p:txBody>
          </p:sp>
        </p:grpSp>
        <p:sp>
          <p:nvSpPr>
            <p:cNvPr id="66" name="ZoneTexte 65"/>
            <p:cNvSpPr txBox="1"/>
            <p:nvPr/>
          </p:nvSpPr>
          <p:spPr bwMode="auto">
            <a:xfrm>
              <a:off x="7055085" y="1191690"/>
              <a:ext cx="4948588" cy="40011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0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Performances of </a:t>
              </a:r>
              <a:r>
                <a:rPr kumimoji="0" lang="fr-FR" sz="20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frequency</a:t>
              </a:r>
              <a:r>
                <a:rPr kumimoji="0" lang="fr-FR" sz="20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kumimoji="0" lang="fr-FR" sz="20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comparison</a:t>
              </a:r>
              <a:endPara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5332FF-EC68-45FC-BD2B-F6272DBDED2A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1" y="1510753"/>
            <a:ext cx="6194560" cy="4602438"/>
          </a:xfrm>
          <a:prstGeom prst="rect">
            <a:avLst/>
          </a:prstGeom>
        </p:spPr>
      </p:pic>
      <p:sp>
        <p:nvSpPr>
          <p:cNvPr id="47" name="ZoneTexte 46"/>
          <p:cNvSpPr txBox="1"/>
          <p:nvPr/>
        </p:nvSpPr>
        <p:spPr bwMode="auto">
          <a:xfrm>
            <a:off x="1921684" y="569498"/>
            <a:ext cx="8540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kumimoji="0" lang="fr-FR" sz="32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revolutions</a:t>
            </a:r>
            <a:r>
              <a: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fr-FR" sz="3200">
                <a:solidFill>
                  <a:srgbClr val="6600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and </a:t>
            </a:r>
            <a:r>
              <a:rPr lang="fr-FR" sz="3200" err="1">
                <a:solidFill>
                  <a:srgbClr val="6600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frequency</a:t>
            </a:r>
            <a:r>
              <a:rPr lang="fr-FR" sz="3200">
                <a:solidFill>
                  <a:srgbClr val="66003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sz="32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domain</a:t>
            </a:r>
            <a:endParaRPr kumimoji="0" lang="fr-FR" sz="3200" b="0" i="0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 bwMode="auto">
          <a:xfrm>
            <a:off x="12765" y="5990761"/>
            <a:ext cx="623194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kumimoji="0" lang="fr-FR" sz="18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revolutions</a:t>
            </a: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kumimoji="0" lang="fr-FR" sz="18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frequency</a:t>
            </a: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standards 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1/ laser </a:t>
            </a:r>
            <a:r>
              <a:rPr kumimoji="0" lang="fr-FR" sz="18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cooling</a:t>
            </a: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kumimoji="0" lang="fr-FR" sz="18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atoms</a:t>
            </a: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2/ </a:t>
            </a:r>
            <a:r>
              <a:rPr kumimoji="0" lang="fr-FR" sz="18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frequency</a:t>
            </a: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sz="18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combs</a:t>
            </a: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3/ </a:t>
            </a:r>
            <a:r>
              <a:rPr kumimoji="0" lang="fr-FR" sz="18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advent</a:t>
            </a: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kumimoji="0" lang="fr-FR" sz="18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optical</a:t>
            </a: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sz="18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clocks</a:t>
            </a: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fr-FR" sz="1800" b="1" i="0" u="none" strike="noStrike" kern="1200" cap="none" spc="0" normalizeH="0" baseline="3000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-17</a:t>
            </a:r>
            <a:r>
              <a:rPr kumimoji="0" lang="fr-FR" sz="1800" b="1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10</a:t>
            </a:r>
            <a:r>
              <a:rPr kumimoji="0" lang="fr-FR" sz="1800" b="1" i="0" u="none" strike="noStrike" kern="1200" cap="none" spc="0" normalizeH="0" baseline="3000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-18</a:t>
            </a:r>
            <a:endParaRPr kumimoji="0" lang="fr-FR" sz="1800" b="1" i="0" u="none" strike="noStrike" kern="1200" cap="none" spc="0" normalizeH="0" baseline="0" noProof="0">
              <a:ln>
                <a:noFill/>
              </a:ln>
              <a:solidFill>
                <a:srgbClr val="660033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9" name="Groupe 58"/>
          <p:cNvGrpSpPr/>
          <p:nvPr/>
        </p:nvGrpSpPr>
        <p:grpSpPr>
          <a:xfrm>
            <a:off x="6152346" y="2835968"/>
            <a:ext cx="6039654" cy="3968312"/>
            <a:chOff x="6070372" y="2835968"/>
            <a:chExt cx="6039654" cy="3968312"/>
          </a:xfrm>
        </p:grpSpPr>
        <p:sp>
          <p:nvSpPr>
            <p:cNvPr id="50" name="ZoneTexte 49"/>
            <p:cNvSpPr txBox="1"/>
            <p:nvPr/>
          </p:nvSpPr>
          <p:spPr bwMode="auto">
            <a:xfrm>
              <a:off x="6070372" y="5880950"/>
              <a:ext cx="6039654" cy="92333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Revolution</a:t>
              </a: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in </a:t>
              </a:r>
              <a:r>
                <a:rPr kumimoji="0" lang="fr-FR" sz="18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frequency</a:t>
              </a: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kumimoji="0" lang="fr-FR" sz="18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comparisons</a:t>
              </a: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Colerent</a:t>
              </a: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kumimoji="0" lang="fr-FR" sz="18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optical</a:t>
              </a: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kumimoji="0" lang="fr-FR" sz="18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link</a:t>
              </a: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kumimoji="0" lang="fr-FR" sz="18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surpass</a:t>
              </a: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GPS and TW </a:t>
              </a:r>
              <a:r>
                <a:rPr kumimoji="0" lang="fr-FR" sz="18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methods</a:t>
              </a: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by more </a:t>
              </a:r>
              <a:r>
                <a:rPr kumimoji="0" lang="fr-FR" sz="18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than</a:t>
              </a: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4 </a:t>
              </a:r>
              <a:r>
                <a:rPr kumimoji="0" lang="fr-FR" sz="1800" b="0" i="0" u="none" strike="noStrike" kern="1200" cap="none" spc="0" normalizeH="0" baseline="0" noProof="0" err="1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orders</a:t>
              </a:r>
              <a:r>
                <a: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of magnitude:  </a:t>
              </a:r>
              <a:r>
                <a:rPr kumimoji="0" lang="fr-FR" sz="1800" b="1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kumimoji="0" lang="fr-FR" sz="1800" b="1" i="0" u="none" strike="noStrike" kern="1200" cap="none" spc="0" normalizeH="0" baseline="3000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-19</a:t>
              </a:r>
              <a:r>
                <a:rPr kumimoji="0" lang="fr-FR" sz="1800" b="1" i="0" u="none" strike="noStrike" kern="1200" cap="none" spc="0" normalizeH="0" baseline="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– 10</a:t>
              </a:r>
              <a:r>
                <a:rPr kumimoji="0" lang="fr-FR" sz="1800" b="1" i="0" u="none" strike="noStrike" kern="1200" cap="none" spc="0" normalizeH="0" baseline="30000" noProof="0">
                  <a:ln>
                    <a:noFill/>
                  </a:ln>
                  <a:solidFill>
                    <a:srgbClr val="660033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-20</a:t>
              </a:r>
            </a:p>
          </p:txBody>
        </p:sp>
        <p:grpSp>
          <p:nvGrpSpPr>
            <p:cNvPr id="57" name="Groupe 56"/>
            <p:cNvGrpSpPr/>
            <p:nvPr/>
          </p:nvGrpSpPr>
          <p:grpSpPr>
            <a:xfrm>
              <a:off x="7007641" y="2835968"/>
              <a:ext cx="2100153" cy="2585692"/>
              <a:chOff x="7020341" y="2835968"/>
              <a:chExt cx="2100153" cy="2585692"/>
            </a:xfrm>
          </p:grpSpPr>
          <p:cxnSp>
            <p:nvCxnSpPr>
              <p:cNvPr id="54" name="Connecteur droit 53"/>
              <p:cNvCxnSpPr/>
              <p:nvPr/>
            </p:nvCxnSpPr>
            <p:spPr>
              <a:xfrm>
                <a:off x="7020341" y="2835968"/>
                <a:ext cx="2027583" cy="2544417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/>
              <p:cNvCxnSpPr/>
              <p:nvPr/>
            </p:nvCxnSpPr>
            <p:spPr>
              <a:xfrm>
                <a:off x="7039665" y="3854592"/>
                <a:ext cx="1248758" cy="1567068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ZoneTexte 55"/>
              <p:cNvSpPr txBox="1"/>
              <p:nvPr/>
            </p:nvSpPr>
            <p:spPr bwMode="auto">
              <a:xfrm>
                <a:off x="7547115" y="4883426"/>
                <a:ext cx="1573379" cy="276999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2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Coherent</a:t>
                </a:r>
                <a:r>
                  <a:rPr kumimoji="0" lang="fr-FR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kumimoji="0" lang="fr-FR" sz="12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optical</a:t>
                </a:r>
                <a:r>
                  <a:rPr kumimoji="0" lang="fr-FR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links</a:t>
                </a:r>
              </a:p>
            </p:txBody>
          </p:sp>
        </p:grpSp>
      </p:grpSp>
      <p:sp>
        <p:nvSpPr>
          <p:cNvPr id="60" name="ZoneTexte 59"/>
          <p:cNvSpPr txBox="1"/>
          <p:nvPr/>
        </p:nvSpPr>
        <p:spPr bwMode="auto">
          <a:xfrm>
            <a:off x="837469" y="1374592"/>
            <a:ext cx="5023202" cy="4001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Progress of </a:t>
            </a:r>
            <a:r>
              <a:rPr kumimoji="0" lang="fr-FR" sz="20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frequency</a:t>
            </a: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standards </a:t>
            </a:r>
            <a:r>
              <a:rPr kumimoji="0" lang="fr-FR" sz="2000" b="0" i="0" u="none" strike="noStrike" kern="1200" cap="none" spc="0" normalizeH="0" baseline="0" noProof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time</a:t>
            </a:r>
          </a:p>
        </p:txBody>
      </p:sp>
    </p:spTree>
    <p:extLst>
      <p:ext uri="{BB962C8B-B14F-4D97-AF65-F5344CB8AC3E}">
        <p14:creationId xmlns:p14="http://schemas.microsoft.com/office/powerpoint/2010/main" val="190704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1">
            <a:extLst>
              <a:ext uri="{FF2B5EF4-FFF2-40B4-BE49-F238E27FC236}">
                <a16:creationId xmlns:a16="http://schemas.microsoft.com/office/drawing/2014/main" id="{479A1856-1B14-4797-8D22-EAEC25927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>
              <a:defRPr/>
            </a:pPr>
            <a:fld id="{AF5332FF-EC68-45FC-BD2B-F6272DBDED2A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B491F263-D0EC-411B-864F-FD85E0CD4C80}"/>
              </a:ext>
            </a:extLst>
          </p:cNvPr>
          <p:cNvGrpSpPr/>
          <p:nvPr/>
        </p:nvGrpSpPr>
        <p:grpSpPr>
          <a:xfrm>
            <a:off x="3339967" y="188843"/>
            <a:ext cx="8894630" cy="6491090"/>
            <a:chOff x="-369579" y="185022"/>
            <a:chExt cx="11821888" cy="8337297"/>
          </a:xfrm>
        </p:grpSpPr>
        <p:pic>
          <p:nvPicPr>
            <p:cNvPr id="6" name="Picture 2" descr="C:\Users\MMTF-Quintin\Documents\REFIMEVE\Photos - Images - Vidéos\Images pour les articles\carte\carte vierge européenne.png">
              <a:extLst>
                <a:ext uri="{FF2B5EF4-FFF2-40B4-BE49-F238E27FC236}">
                  <a16:creationId xmlns:a16="http://schemas.microsoft.com/office/drawing/2014/main" id="{16B4DD34-B29E-49BA-9BEE-3788F4E253D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2" t="29555" r="11768" b="17953"/>
            <a:stretch/>
          </p:blipFill>
          <p:spPr bwMode="auto">
            <a:xfrm>
              <a:off x="-369579" y="185022"/>
              <a:ext cx="11744325" cy="83372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9054ED0B-FB89-4577-BF85-E2EEBE78B4E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37270" y="4048481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A820EF93-8311-4E07-BBFB-ACB87475BE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46258" y="5984337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803832C0-A95B-4977-855D-F124F19B96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49531" y="6501616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177318F6-A4E1-43EE-BBCB-1C48546D69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45834" y="6315670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E06357D4-2EAC-48A5-9708-FAB7C2209D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46206" y="5403690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4C0CE87E-EE64-4BD9-9C0F-B98D436C6A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11406" y="5655150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478FC9A8-53E6-4F8D-9150-18D76573B0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80515" y="5567634"/>
              <a:ext cx="137035" cy="144000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" name="Double flèche horizontale 217">
              <a:extLst>
                <a:ext uri="{FF2B5EF4-FFF2-40B4-BE49-F238E27FC236}">
                  <a16:creationId xmlns:a16="http://schemas.microsoft.com/office/drawing/2014/main" id="{486B5859-0E5E-439D-A842-760CDBB7CD17}"/>
                </a:ext>
              </a:extLst>
            </p:cNvPr>
            <p:cNvSpPr/>
            <p:nvPr/>
          </p:nvSpPr>
          <p:spPr>
            <a:xfrm rot="11549045">
              <a:off x="7846235" y="5624737"/>
              <a:ext cx="360000" cy="144000"/>
            </a:xfrm>
            <a:prstGeom prst="leftRightArrow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Double flèche horizontale 218">
              <a:extLst>
                <a:ext uri="{FF2B5EF4-FFF2-40B4-BE49-F238E27FC236}">
                  <a16:creationId xmlns:a16="http://schemas.microsoft.com/office/drawing/2014/main" id="{3B4BDF82-C70F-47C6-9484-39DE5AA0BF86}"/>
                </a:ext>
              </a:extLst>
            </p:cNvPr>
            <p:cNvSpPr/>
            <p:nvPr/>
          </p:nvSpPr>
          <p:spPr>
            <a:xfrm rot="13902598">
              <a:off x="4485484" y="5515370"/>
              <a:ext cx="934402" cy="144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rgbClr val="44546A">
                  <a:lumMod val="75000"/>
                </a:srgb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6" name="Double flèche horizontale 219">
              <a:extLst>
                <a:ext uri="{FF2B5EF4-FFF2-40B4-BE49-F238E27FC236}">
                  <a16:creationId xmlns:a16="http://schemas.microsoft.com/office/drawing/2014/main" id="{25A41AED-B968-472B-88EB-E451972A5E1E}"/>
                </a:ext>
              </a:extLst>
            </p:cNvPr>
            <p:cNvSpPr/>
            <p:nvPr/>
          </p:nvSpPr>
          <p:spPr>
            <a:xfrm rot="11936743">
              <a:off x="5440443" y="6170761"/>
              <a:ext cx="654494" cy="144000"/>
            </a:xfrm>
            <a:prstGeom prst="leftRightArrow">
              <a:avLst/>
            </a:prstGeom>
            <a:solidFill>
              <a:schemeClr val="bg1">
                <a:alpha val="90000"/>
              </a:schemeClr>
            </a:solidFill>
            <a:ln w="8890" cap="flat" cmpd="sng" algn="ctr">
              <a:solidFill>
                <a:srgbClr val="44546A">
                  <a:lumMod val="75000"/>
                </a:srgb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" name="Double flèche horizontale 220">
              <a:extLst>
                <a:ext uri="{FF2B5EF4-FFF2-40B4-BE49-F238E27FC236}">
                  <a16:creationId xmlns:a16="http://schemas.microsoft.com/office/drawing/2014/main" id="{F33313D8-2C86-4100-9A9C-5D8EAAE73A72}"/>
                </a:ext>
              </a:extLst>
            </p:cNvPr>
            <p:cNvSpPr/>
            <p:nvPr/>
          </p:nvSpPr>
          <p:spPr>
            <a:xfrm rot="11638713">
              <a:off x="6287336" y="6429616"/>
              <a:ext cx="654494" cy="144000"/>
            </a:xfrm>
            <a:prstGeom prst="leftRightArrow">
              <a:avLst/>
            </a:prstGeom>
            <a:solidFill>
              <a:schemeClr val="bg1">
                <a:alpha val="90000"/>
              </a:schemeClr>
            </a:solidFill>
            <a:ln w="8890" cap="flat" cmpd="sng" algn="ctr">
              <a:solidFill>
                <a:srgbClr val="44546A">
                  <a:lumMod val="75000"/>
                </a:srgb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7BF3F4DE-B4E3-4D8F-868D-3DB5623085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2481" y="6317494"/>
              <a:ext cx="137035" cy="144000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" name="Double flèche horizontale 222">
              <a:extLst>
                <a:ext uri="{FF2B5EF4-FFF2-40B4-BE49-F238E27FC236}">
                  <a16:creationId xmlns:a16="http://schemas.microsoft.com/office/drawing/2014/main" id="{48F30995-75F4-4919-AE75-CF95790FD46C}"/>
                </a:ext>
              </a:extLst>
            </p:cNvPr>
            <p:cNvSpPr/>
            <p:nvPr/>
          </p:nvSpPr>
          <p:spPr>
            <a:xfrm rot="9862758">
              <a:off x="7132826" y="6449462"/>
              <a:ext cx="615184" cy="144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rgbClr val="44546A">
                  <a:lumMod val="75000"/>
                </a:srgb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" name="Double flèche horizontale 223">
              <a:extLst>
                <a:ext uri="{FF2B5EF4-FFF2-40B4-BE49-F238E27FC236}">
                  <a16:creationId xmlns:a16="http://schemas.microsoft.com/office/drawing/2014/main" id="{D3D1898D-8132-4732-B788-B5EC803DB504}"/>
                </a:ext>
              </a:extLst>
            </p:cNvPr>
            <p:cNvSpPr/>
            <p:nvPr/>
          </p:nvSpPr>
          <p:spPr>
            <a:xfrm rot="15559391" flipV="1">
              <a:off x="6255392" y="5817512"/>
              <a:ext cx="1268874" cy="144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71005C80-632D-49D3-B784-75EC8688DBAB}"/>
                </a:ext>
              </a:extLst>
            </p:cNvPr>
            <p:cNvSpPr txBox="1"/>
            <p:nvPr/>
          </p:nvSpPr>
          <p:spPr>
            <a:xfrm>
              <a:off x="3768855" y="5956316"/>
              <a:ext cx="1923866" cy="50359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>
                <a:defRPr/>
              </a:pPr>
              <a:r>
                <a:rPr lang="fr-FR" sz="1400" kern="0">
                  <a:solidFill>
                    <a:schemeClr val="bg2">
                      <a:lumMod val="60000"/>
                      <a:lumOff val="40000"/>
                    </a:schemeClr>
                  </a:solidFill>
                  <a:latin typeface="Calibri" panose="020F0502020204030204"/>
                </a:rPr>
                <a:t>TOULOUSE</a:t>
              </a:r>
              <a:br>
                <a:rPr lang="fr-FR" sz="1400" kern="0">
                  <a:solidFill>
                    <a:prstClr val="white"/>
                  </a:solidFill>
                  <a:latin typeface="Calibri" panose="020F0502020204030204"/>
                </a:rPr>
              </a:br>
              <a:r>
                <a:rPr lang="fr-FR" sz="1400" b="1" kern="0">
                  <a:solidFill>
                    <a:prstClr val="white"/>
                  </a:solidFill>
                  <a:latin typeface="Calibri" panose="020F0502020204030204"/>
                </a:rPr>
                <a:t>CNES – LCAR - LAAS</a:t>
              </a: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BC3A8B22-BE09-4F92-AB65-8FDDDB249B32}"/>
                </a:ext>
              </a:extLst>
            </p:cNvPr>
            <p:cNvSpPr txBox="1"/>
            <p:nvPr/>
          </p:nvSpPr>
          <p:spPr>
            <a:xfrm>
              <a:off x="5803287" y="6691603"/>
              <a:ext cx="1171403" cy="50359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r">
                <a:defRPr/>
              </a:pPr>
              <a:r>
                <a:rPr lang="fr-FR" sz="1400" kern="0">
                  <a:solidFill>
                    <a:schemeClr val="bg2">
                      <a:lumMod val="50000"/>
                    </a:schemeClr>
                  </a:solidFill>
                  <a:latin typeface="Calibri" panose="020F0502020204030204"/>
                </a:rPr>
                <a:t>MARSEILLE</a:t>
              </a:r>
              <a:br>
                <a:rPr lang="fr-FR" sz="1400" kern="0">
                  <a:solidFill>
                    <a:schemeClr val="bg2">
                      <a:lumMod val="50000"/>
                    </a:schemeClr>
                  </a:solidFill>
                  <a:latin typeface="Calibri" panose="020F0502020204030204"/>
                </a:rPr>
              </a:br>
              <a:r>
                <a:rPr lang="fr-FR" sz="1400" b="1" kern="0">
                  <a:solidFill>
                    <a:schemeClr val="bg2">
                      <a:lumMod val="50000"/>
                    </a:schemeClr>
                  </a:solidFill>
                  <a:latin typeface="Calibri" panose="020F0502020204030204"/>
                </a:rPr>
                <a:t>PIIM</a:t>
              </a:r>
              <a:endParaRPr lang="fr-FR" sz="1400" kern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F1A3863E-200C-4EE3-9D67-FBEB31730098}"/>
                </a:ext>
              </a:extLst>
            </p:cNvPr>
            <p:cNvSpPr txBox="1"/>
            <p:nvPr/>
          </p:nvSpPr>
          <p:spPr>
            <a:xfrm>
              <a:off x="7028262" y="6546569"/>
              <a:ext cx="1597551" cy="503590"/>
            </a:xfrm>
            <a:prstGeom prst="rect">
              <a:avLst/>
            </a:prstGeom>
            <a:solidFill>
              <a:srgbClr val="CFE6F4">
                <a:alpha val="0"/>
              </a:srgbClr>
            </a:solidFill>
          </p:spPr>
          <p:txBody>
            <a:bodyPr wrap="square" lIns="36000" tIns="36000" rIns="36000" bIns="36000" rtlCol="0">
              <a:spAutoFit/>
            </a:bodyPr>
            <a:lstStyle/>
            <a:p>
              <a:pPr algn="r">
                <a:defRPr/>
              </a:pPr>
              <a:r>
                <a:rPr lang="fr-FR" sz="1400" kern="0">
                  <a:solidFill>
                    <a:schemeClr val="bg2">
                      <a:lumMod val="50000"/>
                    </a:schemeClr>
                  </a:solidFill>
                  <a:latin typeface="Calibri" panose="020F0502020204030204"/>
                </a:rPr>
                <a:t>NICE</a:t>
              </a:r>
              <a:br>
                <a:rPr lang="fr-FR" sz="1400" kern="0">
                  <a:solidFill>
                    <a:schemeClr val="bg2">
                      <a:lumMod val="50000"/>
                    </a:schemeClr>
                  </a:solidFill>
                  <a:latin typeface="Calibri" panose="020F0502020204030204"/>
                </a:rPr>
              </a:br>
              <a:r>
                <a:rPr lang="fr-FR" sz="1400" b="1" kern="0">
                  <a:solidFill>
                    <a:schemeClr val="bg2">
                      <a:lumMod val="50000"/>
                    </a:schemeClr>
                  </a:solidFill>
                  <a:latin typeface="Calibri" panose="020F0502020204030204"/>
                </a:rPr>
                <a:t>OCA  - GEOAZUR</a:t>
              </a:r>
              <a:endParaRPr lang="fr-FR" sz="1400" kern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24" name="Flèche gauche 227">
              <a:extLst>
                <a:ext uri="{FF2B5EF4-FFF2-40B4-BE49-F238E27FC236}">
                  <a16:creationId xmlns:a16="http://schemas.microsoft.com/office/drawing/2014/main" id="{4C1B37E4-5AFE-4E70-8467-59C64436CAFD}"/>
                </a:ext>
              </a:extLst>
            </p:cNvPr>
            <p:cNvSpPr/>
            <p:nvPr/>
          </p:nvSpPr>
          <p:spPr>
            <a:xfrm rot="20695165">
              <a:off x="8390810" y="5582838"/>
              <a:ext cx="437575" cy="144000"/>
            </a:xfrm>
            <a:prstGeom prst="leftArrow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Flèche gauche 228">
              <a:extLst>
                <a:ext uri="{FF2B5EF4-FFF2-40B4-BE49-F238E27FC236}">
                  <a16:creationId xmlns:a16="http://schemas.microsoft.com/office/drawing/2014/main" id="{055BF707-F013-4E4A-A9FC-3D5A144055EC}"/>
                </a:ext>
              </a:extLst>
            </p:cNvPr>
            <p:cNvSpPr/>
            <p:nvPr/>
          </p:nvSpPr>
          <p:spPr>
            <a:xfrm rot="11893296">
              <a:off x="10370299" y="8235205"/>
              <a:ext cx="1082010" cy="144000"/>
            </a:xfrm>
            <a:prstGeom prst="leftArrow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E42B092-5030-47DC-B228-AB345C3A6FB8}"/>
                </a:ext>
              </a:extLst>
            </p:cNvPr>
            <p:cNvSpPr/>
            <p:nvPr/>
          </p:nvSpPr>
          <p:spPr>
            <a:xfrm rot="2463380" flipV="1">
              <a:off x="8649979" y="5919434"/>
              <a:ext cx="1098217" cy="7200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B1CBF6D-3E76-4AD9-AC4F-22475EEC8FC7}"/>
                </a:ext>
              </a:extLst>
            </p:cNvPr>
            <p:cNvSpPr/>
            <p:nvPr/>
          </p:nvSpPr>
          <p:spPr>
            <a:xfrm rot="4982590" flipV="1">
              <a:off x="9399344" y="6516483"/>
              <a:ext cx="480463" cy="7200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904CBB0-4618-4BD3-8EAA-F31D4958C96C}"/>
                </a:ext>
              </a:extLst>
            </p:cNvPr>
            <p:cNvSpPr/>
            <p:nvPr/>
          </p:nvSpPr>
          <p:spPr>
            <a:xfrm rot="3692767" flipV="1">
              <a:off x="9266415" y="7425956"/>
              <a:ext cx="1553660" cy="7200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D36129AD-13C6-47F2-8794-7543BEB7B9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62726" y="1393505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631A3D0-25A0-4C07-A48A-5DA9DD7FF7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94444" y="3576335"/>
              <a:ext cx="137035" cy="144000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" name="Double flèche horizontale 234">
              <a:extLst>
                <a:ext uri="{FF2B5EF4-FFF2-40B4-BE49-F238E27FC236}">
                  <a16:creationId xmlns:a16="http://schemas.microsoft.com/office/drawing/2014/main" id="{B56D1689-E6C0-4856-A2B2-1DD32765A0C7}"/>
                </a:ext>
              </a:extLst>
            </p:cNvPr>
            <p:cNvSpPr/>
            <p:nvPr/>
          </p:nvSpPr>
          <p:spPr>
            <a:xfrm rot="18180000">
              <a:off x="7937298" y="2516434"/>
              <a:ext cx="2274553" cy="144000"/>
            </a:xfrm>
            <a:prstGeom prst="leftRightArrow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2" name="Double flèche horizontale 235">
              <a:extLst>
                <a:ext uri="{FF2B5EF4-FFF2-40B4-BE49-F238E27FC236}">
                  <a16:creationId xmlns:a16="http://schemas.microsoft.com/office/drawing/2014/main" id="{4659F568-A5D9-4DA6-8A5A-4175FEDF1CA6}"/>
                </a:ext>
              </a:extLst>
            </p:cNvPr>
            <p:cNvSpPr/>
            <p:nvPr/>
          </p:nvSpPr>
          <p:spPr>
            <a:xfrm rot="1497330">
              <a:off x="6998894" y="3250643"/>
              <a:ext cx="1271235" cy="180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3" name="Double flèche horizontale 236">
              <a:extLst>
                <a:ext uri="{FF2B5EF4-FFF2-40B4-BE49-F238E27FC236}">
                  <a16:creationId xmlns:a16="http://schemas.microsoft.com/office/drawing/2014/main" id="{D4D79A77-D6A6-4903-870E-9EF928F08A34}"/>
                </a:ext>
              </a:extLst>
            </p:cNvPr>
            <p:cNvSpPr/>
            <p:nvPr/>
          </p:nvSpPr>
          <p:spPr>
            <a:xfrm rot="19749345">
              <a:off x="7606072" y="3819044"/>
              <a:ext cx="716516" cy="180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BDF6AD46-AD36-417D-823A-416AB565492D}"/>
                </a:ext>
              </a:extLst>
            </p:cNvPr>
            <p:cNvSpPr txBox="1"/>
            <p:nvPr/>
          </p:nvSpPr>
          <p:spPr>
            <a:xfrm>
              <a:off x="7662549" y="1378184"/>
              <a:ext cx="2462075" cy="50359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>
              <a:defPPr>
                <a:defRPr lang="fr-FR"/>
              </a:defPPr>
              <a:lvl1pPr algn="ctr">
                <a:defRPr>
                  <a:solidFill>
                    <a:schemeClr val="bg1">
                      <a:lumMod val="65000"/>
                    </a:schemeClr>
                  </a:solidFill>
                </a:defRPr>
              </a:lvl1pPr>
            </a:lstStyle>
            <a:p>
              <a:pPr>
                <a:defRPr/>
              </a:pPr>
              <a:r>
                <a:rPr lang="fr-FR" sz="1400" kern="0">
                  <a:solidFill>
                    <a:srgbClr val="808080">
                      <a:lumMod val="60000"/>
                      <a:lumOff val="40000"/>
                    </a:srgbClr>
                  </a:solidFill>
                  <a:latin typeface="Calibri" panose="020F0502020204030204"/>
                </a:rPr>
                <a:t>BRAUNSCHWEIG</a:t>
              </a:r>
              <a:endParaRPr lang="fr-FR" sz="1400" b="1" kern="0">
                <a:solidFill>
                  <a:prstClr val="white"/>
                </a:solidFill>
                <a:latin typeface="Calibri" panose="020F0502020204030204"/>
              </a:endParaRPr>
            </a:p>
            <a:p>
              <a:pPr>
                <a:defRPr/>
              </a:pPr>
              <a:r>
                <a:rPr lang="fr-FR" sz="1400" b="1" kern="0">
                  <a:solidFill>
                    <a:prstClr val="white"/>
                  </a:solidFill>
                  <a:latin typeface="Calibri" panose="020F0502020204030204"/>
                </a:rPr>
                <a:t>PTB</a:t>
              </a:r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4EF29F7A-14A7-4364-AF69-9EE56A9F2B66}"/>
                </a:ext>
              </a:extLst>
            </p:cNvPr>
            <p:cNvSpPr txBox="1"/>
            <p:nvPr/>
          </p:nvSpPr>
          <p:spPr>
            <a:xfrm>
              <a:off x="6804512" y="2252204"/>
              <a:ext cx="1844571" cy="50359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defRPr/>
              </a:pPr>
              <a:r>
                <a:rPr lang="fr-FR" sz="1400" kern="0">
                  <a:solidFill>
                    <a:schemeClr val="bg2">
                      <a:lumMod val="60000"/>
                      <a:lumOff val="40000"/>
                    </a:schemeClr>
                  </a:solidFill>
                  <a:latin typeface="Calibri" panose="020F0502020204030204"/>
                </a:rPr>
                <a:t>LILLE</a:t>
              </a:r>
              <a:br>
                <a:rPr lang="fr-FR" sz="1400" kern="0">
                  <a:solidFill>
                    <a:prstClr val="white"/>
                  </a:solidFill>
                  <a:latin typeface="Calibri" panose="020F0502020204030204"/>
                </a:rPr>
              </a:br>
              <a:r>
                <a:rPr lang="fr-FR" sz="1400" b="1" kern="0">
                  <a:solidFill>
                    <a:prstClr val="white"/>
                  </a:solidFill>
                  <a:latin typeface="Calibri" panose="020F0502020204030204"/>
                </a:rPr>
                <a:t>PHLAM - IRCICA</a:t>
              </a:r>
            </a:p>
          </p:txBody>
        </p:sp>
        <p:sp>
          <p:nvSpPr>
            <p:cNvPr id="36" name="Flèche gauche 239">
              <a:extLst>
                <a:ext uri="{FF2B5EF4-FFF2-40B4-BE49-F238E27FC236}">
                  <a16:creationId xmlns:a16="http://schemas.microsoft.com/office/drawing/2014/main" id="{8F8A5EDF-04A2-459E-B34B-12D2BAF39ECC}"/>
                </a:ext>
              </a:extLst>
            </p:cNvPr>
            <p:cNvSpPr/>
            <p:nvPr/>
          </p:nvSpPr>
          <p:spPr>
            <a:xfrm rot="12887642">
              <a:off x="8495818" y="3643742"/>
              <a:ext cx="1468247" cy="144000"/>
            </a:xfrm>
            <a:prstGeom prst="leftArrow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65B9EA3D-976A-4CA2-867E-A17466BEDB0F}"/>
                </a:ext>
              </a:extLst>
            </p:cNvPr>
            <p:cNvSpPr txBox="1"/>
            <p:nvPr/>
          </p:nvSpPr>
          <p:spPr>
            <a:xfrm>
              <a:off x="8026881" y="3744653"/>
              <a:ext cx="1521366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>
                <a:defRPr/>
              </a:pPr>
              <a:r>
                <a:rPr lang="fr-FR" sz="1400" kern="0">
                  <a:solidFill>
                    <a:prstClr val="white">
                      <a:lumMod val="65000"/>
                    </a:prstClr>
                  </a:solidFill>
                  <a:latin typeface="Calibri" panose="020F0502020204030204"/>
                </a:rPr>
                <a:t>STRASBOURG</a:t>
              </a:r>
            </a:p>
          </p:txBody>
        </p:sp>
        <p:sp>
          <p:nvSpPr>
            <p:cNvPr id="38" name="Double flèche horizontale 241">
              <a:extLst>
                <a:ext uri="{FF2B5EF4-FFF2-40B4-BE49-F238E27FC236}">
                  <a16:creationId xmlns:a16="http://schemas.microsoft.com/office/drawing/2014/main" id="{301DFC31-9088-452C-8C47-91D7B6AD039E}"/>
                </a:ext>
              </a:extLst>
            </p:cNvPr>
            <p:cNvSpPr/>
            <p:nvPr/>
          </p:nvSpPr>
          <p:spPr>
            <a:xfrm rot="11628996" flipV="1">
              <a:off x="7433427" y="5518442"/>
              <a:ext cx="244343" cy="144000"/>
            </a:xfrm>
            <a:prstGeom prst="leftRightArrow">
              <a:avLst/>
            </a:prstGeom>
            <a:solidFill>
              <a:srgbClr val="0BFD3F">
                <a:alpha val="89804"/>
              </a:srgbClr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E5BBFA61-E7F9-494B-B6A3-2CBA1BB1D3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38426" y="1304789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59733DF3-1A8E-4020-B982-AEF4D7B340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66727" y="2097269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136C4BE0-3EA3-453F-BEF1-C174B78ED4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4088" y="2974012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E0F1B6B6-BD2F-49BB-90B5-60723C68B8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8685" y="3793328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9729D5AB-A183-48EA-84B8-4FE565AE68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12092" y="4991576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6FA6E56D-65D0-4956-8379-46B3A02788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49779" y="3446402"/>
              <a:ext cx="137035" cy="144000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C2582C96-1570-4D62-8766-1070CFA6C2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18796" y="3641361"/>
              <a:ext cx="137035" cy="144000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7F9C3641-26A9-402F-B217-CBAC6BD32E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20086" y="5118028"/>
              <a:ext cx="137035" cy="144000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" name="Ellipse 46">
              <a:extLst>
                <a:ext uri="{FF2B5EF4-FFF2-40B4-BE49-F238E27FC236}">
                  <a16:creationId xmlns:a16="http://schemas.microsoft.com/office/drawing/2014/main" id="{3FC3AE6D-9904-4DFC-B0B2-251398DD7F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61430" y="2964130"/>
              <a:ext cx="137035" cy="144000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8" name="Double flèche horizontale 251">
              <a:extLst>
                <a:ext uri="{FF2B5EF4-FFF2-40B4-BE49-F238E27FC236}">
                  <a16:creationId xmlns:a16="http://schemas.microsoft.com/office/drawing/2014/main" id="{DE5BD62E-32B9-4B28-94CC-5623058911F9}"/>
                </a:ext>
              </a:extLst>
            </p:cNvPr>
            <p:cNvSpPr/>
            <p:nvPr/>
          </p:nvSpPr>
          <p:spPr>
            <a:xfrm rot="18108079">
              <a:off x="6130800" y="2554128"/>
              <a:ext cx="807637" cy="180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9" name="Double flèche horizontale 252">
              <a:extLst>
                <a:ext uri="{FF2B5EF4-FFF2-40B4-BE49-F238E27FC236}">
                  <a16:creationId xmlns:a16="http://schemas.microsoft.com/office/drawing/2014/main" id="{D8A84248-8292-44F6-84F2-534220B274B9}"/>
                </a:ext>
              </a:extLst>
            </p:cNvPr>
            <p:cNvSpPr/>
            <p:nvPr/>
          </p:nvSpPr>
          <p:spPr>
            <a:xfrm rot="21338231">
              <a:off x="6331649" y="2960860"/>
              <a:ext cx="470667" cy="180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" name="Double flèche horizontale 253">
              <a:extLst>
                <a:ext uri="{FF2B5EF4-FFF2-40B4-BE49-F238E27FC236}">
                  <a16:creationId xmlns:a16="http://schemas.microsoft.com/office/drawing/2014/main" id="{DF01703D-1138-4F0D-9653-2355B1B39034}"/>
                </a:ext>
              </a:extLst>
            </p:cNvPr>
            <p:cNvSpPr/>
            <p:nvPr/>
          </p:nvSpPr>
          <p:spPr>
            <a:xfrm rot="15307188" flipV="1">
              <a:off x="5521468" y="4053650"/>
              <a:ext cx="1986458" cy="180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1" name="Double flèche horizontale 254">
              <a:extLst>
                <a:ext uri="{FF2B5EF4-FFF2-40B4-BE49-F238E27FC236}">
                  <a16:creationId xmlns:a16="http://schemas.microsoft.com/office/drawing/2014/main" id="{060987A9-9E32-4866-84E2-1D9B60AB00F3}"/>
                </a:ext>
              </a:extLst>
            </p:cNvPr>
            <p:cNvSpPr/>
            <p:nvPr/>
          </p:nvSpPr>
          <p:spPr>
            <a:xfrm rot="17563783">
              <a:off x="5960316" y="3235511"/>
              <a:ext cx="282481" cy="144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2" name="Double flèche horizontale 255">
              <a:extLst>
                <a:ext uri="{FF2B5EF4-FFF2-40B4-BE49-F238E27FC236}">
                  <a16:creationId xmlns:a16="http://schemas.microsoft.com/office/drawing/2014/main" id="{0EE746E5-3A89-403B-AE91-B5E707B72F4B}"/>
                </a:ext>
              </a:extLst>
            </p:cNvPr>
            <p:cNvSpPr/>
            <p:nvPr/>
          </p:nvSpPr>
          <p:spPr>
            <a:xfrm rot="15698499">
              <a:off x="5942843" y="3626180"/>
              <a:ext cx="210770" cy="143999"/>
            </a:xfrm>
            <a:prstGeom prst="leftRightArrow">
              <a:avLst/>
            </a:prstGeom>
            <a:solidFill>
              <a:srgbClr val="5AEF07">
                <a:alpha val="90000"/>
              </a:srgbClr>
            </a:solidFill>
            <a:ln w="8890" cap="flat" cmpd="sng" algn="ctr">
              <a:solidFill>
                <a:schemeClr val="accent1"/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3" name="Double flèche horizontale 256">
              <a:extLst>
                <a:ext uri="{FF2B5EF4-FFF2-40B4-BE49-F238E27FC236}">
                  <a16:creationId xmlns:a16="http://schemas.microsoft.com/office/drawing/2014/main" id="{CB88604E-A2C8-4550-8619-818C6B4F4815}"/>
                </a:ext>
              </a:extLst>
            </p:cNvPr>
            <p:cNvSpPr/>
            <p:nvPr/>
          </p:nvSpPr>
          <p:spPr>
            <a:xfrm rot="20282973">
              <a:off x="5564817" y="3543278"/>
              <a:ext cx="368110" cy="144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4" name="Double flèche horizontale 257">
              <a:extLst>
                <a:ext uri="{FF2B5EF4-FFF2-40B4-BE49-F238E27FC236}">
                  <a16:creationId xmlns:a16="http://schemas.microsoft.com/office/drawing/2014/main" id="{1641A142-BCBD-4BD4-B1AF-67AA78A0C49C}"/>
                </a:ext>
              </a:extLst>
            </p:cNvPr>
            <p:cNvSpPr/>
            <p:nvPr/>
          </p:nvSpPr>
          <p:spPr>
            <a:xfrm rot="18170308">
              <a:off x="4365629" y="4313755"/>
              <a:ext cx="1365947" cy="144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5" name="Double flèche horizontale 258">
              <a:extLst>
                <a:ext uri="{FF2B5EF4-FFF2-40B4-BE49-F238E27FC236}">
                  <a16:creationId xmlns:a16="http://schemas.microsoft.com/office/drawing/2014/main" id="{6CB0C4AB-7021-4EA1-8F14-D13055EEBD20}"/>
                </a:ext>
              </a:extLst>
            </p:cNvPr>
            <p:cNvSpPr/>
            <p:nvPr/>
          </p:nvSpPr>
          <p:spPr>
            <a:xfrm rot="12651975" flipV="1">
              <a:off x="6843076" y="5286286"/>
              <a:ext cx="421758" cy="144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1AEDD873-F2F8-4D06-89E6-3B62851AC9BF}"/>
                </a:ext>
              </a:extLst>
            </p:cNvPr>
            <p:cNvSpPr txBox="1"/>
            <p:nvPr/>
          </p:nvSpPr>
          <p:spPr>
            <a:xfrm>
              <a:off x="4306182" y="979288"/>
              <a:ext cx="2462075" cy="50359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>
                <a:defRPr/>
              </a:pPr>
              <a:r>
                <a:rPr lang="fr-FR" sz="1400" kern="0">
                  <a:solidFill>
                    <a:srgbClr val="808080">
                      <a:lumMod val="60000"/>
                      <a:lumOff val="40000"/>
                    </a:srgbClr>
                  </a:solidFill>
                  <a:latin typeface="Calibri" panose="020F0502020204030204"/>
                </a:rPr>
                <a:t>TEDDINGTON</a:t>
              </a:r>
              <a:endParaRPr lang="fr-FR" sz="1400" b="1" kern="0">
                <a:solidFill>
                  <a:prstClr val="white"/>
                </a:solidFill>
                <a:latin typeface="Calibri" panose="020F0502020204030204"/>
              </a:endParaRPr>
            </a:p>
            <a:p>
              <a:pPr algn="ctr">
                <a:defRPr/>
              </a:pPr>
              <a:r>
                <a:rPr lang="fr-FR" sz="1400" b="1" kern="0">
                  <a:solidFill>
                    <a:prstClr val="white"/>
                  </a:solidFill>
                  <a:latin typeface="Calibri" panose="020F0502020204030204"/>
                </a:rPr>
                <a:t>NPL</a:t>
              </a: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6701E577-5DB8-4788-BC06-72E1315AF2CE}"/>
                </a:ext>
              </a:extLst>
            </p:cNvPr>
            <p:cNvSpPr txBox="1"/>
            <p:nvPr/>
          </p:nvSpPr>
          <p:spPr>
            <a:xfrm>
              <a:off x="5365852" y="4007287"/>
              <a:ext cx="1140202" cy="50359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>
                <a:defRPr/>
              </a:pPr>
              <a:r>
                <a:rPr lang="fr-FR" sz="1400" kern="0">
                  <a:solidFill>
                    <a:schemeClr val="bg2">
                      <a:lumMod val="60000"/>
                      <a:lumOff val="40000"/>
                    </a:schemeClr>
                  </a:solidFill>
                  <a:latin typeface="Calibri" panose="020F0502020204030204"/>
                </a:rPr>
                <a:t>NANCAY</a:t>
              </a:r>
              <a:br>
                <a:rPr lang="fr-FR" sz="1400" kern="0">
                  <a:solidFill>
                    <a:schemeClr val="accent1"/>
                  </a:solidFill>
                  <a:latin typeface="Calibri" panose="020F0502020204030204"/>
                </a:rPr>
              </a:br>
              <a:r>
                <a:rPr lang="fr-FR" sz="1400" b="1" kern="0">
                  <a:solidFill>
                    <a:prstClr val="white"/>
                  </a:solidFill>
                  <a:latin typeface="Calibri" panose="020F0502020204030204"/>
                </a:rPr>
                <a:t>USN</a:t>
              </a: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AD2E2DAF-88FF-41F1-8646-FC780FC5A2D7}"/>
                </a:ext>
              </a:extLst>
            </p:cNvPr>
            <p:cNvSpPr txBox="1"/>
            <p:nvPr/>
          </p:nvSpPr>
          <p:spPr>
            <a:xfrm>
              <a:off x="4599668" y="4860210"/>
              <a:ext cx="1270121" cy="646822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>
                <a:defRPr/>
              </a:pPr>
              <a:r>
                <a:rPr lang="fr-FR" sz="1400" kern="0">
                  <a:solidFill>
                    <a:schemeClr val="bg2">
                      <a:lumMod val="60000"/>
                      <a:lumOff val="40000"/>
                    </a:schemeClr>
                  </a:solidFill>
                  <a:latin typeface="Calibri" panose="020F0502020204030204"/>
                </a:rPr>
                <a:t>BORDEAUX</a:t>
              </a:r>
              <a:br>
                <a:rPr lang="fr-FR" sz="1400" kern="0">
                  <a:solidFill>
                    <a:prstClr val="white"/>
                  </a:solidFill>
                  <a:latin typeface="Calibri" panose="020F0502020204030204"/>
                </a:rPr>
              </a:br>
              <a:r>
                <a:rPr lang="fr-FR" sz="1400" b="1" kern="0">
                  <a:solidFill>
                    <a:prstClr val="white"/>
                  </a:solidFill>
                  <a:latin typeface="Calibri" panose="020F0502020204030204"/>
                </a:rPr>
                <a:t>LP2N</a:t>
              </a: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9" name="Double flèche horizontale 262">
              <a:extLst>
                <a:ext uri="{FF2B5EF4-FFF2-40B4-BE49-F238E27FC236}">
                  <a16:creationId xmlns:a16="http://schemas.microsoft.com/office/drawing/2014/main" id="{B0088F70-C4EE-403F-98D9-97759E984DDC}"/>
                </a:ext>
              </a:extLst>
            </p:cNvPr>
            <p:cNvSpPr/>
            <p:nvPr/>
          </p:nvSpPr>
          <p:spPr>
            <a:xfrm>
              <a:off x="1272137" y="4277082"/>
              <a:ext cx="576000" cy="144000"/>
            </a:xfrm>
            <a:prstGeom prst="leftRightArrow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0" name="Double flèche horizontale 263">
              <a:extLst>
                <a:ext uri="{FF2B5EF4-FFF2-40B4-BE49-F238E27FC236}">
                  <a16:creationId xmlns:a16="http://schemas.microsoft.com/office/drawing/2014/main" id="{57E1E5A1-D84D-49B0-955F-0B41E034B7A3}"/>
                </a:ext>
              </a:extLst>
            </p:cNvPr>
            <p:cNvSpPr/>
            <p:nvPr/>
          </p:nvSpPr>
          <p:spPr>
            <a:xfrm>
              <a:off x="1272137" y="3592875"/>
              <a:ext cx="576000" cy="180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rgbClr val="A5A5A5">
                  <a:lumMod val="50000"/>
                </a:srgb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1" name="Double flèche horizontale 264">
              <a:extLst>
                <a:ext uri="{FF2B5EF4-FFF2-40B4-BE49-F238E27FC236}">
                  <a16:creationId xmlns:a16="http://schemas.microsoft.com/office/drawing/2014/main" id="{F468E17F-6C2B-4E46-8EA2-84C36B43F4C4}"/>
                </a:ext>
              </a:extLst>
            </p:cNvPr>
            <p:cNvSpPr/>
            <p:nvPr/>
          </p:nvSpPr>
          <p:spPr>
            <a:xfrm>
              <a:off x="1272137" y="3939133"/>
              <a:ext cx="576000" cy="144000"/>
            </a:xfrm>
            <a:prstGeom prst="leftRightArrow">
              <a:avLst/>
            </a:prstGeom>
            <a:solidFill>
              <a:schemeClr val="bg1">
                <a:alpha val="90000"/>
              </a:schemeClr>
            </a:solidFill>
            <a:ln w="8890" cap="flat" cmpd="sng" algn="ctr">
              <a:solidFill>
                <a:srgbClr val="44546A">
                  <a:lumMod val="75000"/>
                </a:srgb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1DFA344E-C175-4019-A193-759500148018}"/>
                </a:ext>
              </a:extLst>
            </p:cNvPr>
            <p:cNvSpPr txBox="1"/>
            <p:nvPr/>
          </p:nvSpPr>
          <p:spPr>
            <a:xfrm>
              <a:off x="1952551" y="3440144"/>
              <a:ext cx="2022447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defRPr/>
              </a:pPr>
              <a:r>
                <a:rPr lang="fr-FR" sz="1400" kern="0" err="1">
                  <a:solidFill>
                    <a:prstClr val="black"/>
                  </a:solidFill>
                </a:rPr>
                <a:t>Operational</a:t>
              </a:r>
              <a:r>
                <a:rPr lang="fr-FR" sz="1400" kern="0">
                  <a:solidFill>
                    <a:prstClr val="black"/>
                  </a:solidFill>
                </a:rPr>
                <a:t> links</a:t>
              </a:r>
              <a:endParaRPr lang="fr-FR" sz="1400" kern="0">
                <a:solidFill>
                  <a:srgbClr val="44546A">
                    <a:lumMod val="50000"/>
                  </a:srgbClr>
                </a:solidFill>
              </a:endParaRPr>
            </a:p>
          </p:txBody>
        </p: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99D9141F-A54E-4BD3-9856-312843957AAB}"/>
                </a:ext>
              </a:extLst>
            </p:cNvPr>
            <p:cNvSpPr txBox="1"/>
            <p:nvPr/>
          </p:nvSpPr>
          <p:spPr>
            <a:xfrm>
              <a:off x="1952551" y="3773062"/>
              <a:ext cx="2022447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defRPr/>
              </a:pPr>
              <a:r>
                <a:rPr lang="fr-FR" sz="1400" kern="0">
                  <a:solidFill>
                    <a:prstClr val="black"/>
                  </a:solidFill>
                </a:rPr>
                <a:t>Future extensions</a:t>
              </a:r>
              <a:endParaRPr lang="fr-FR" sz="1400" kern="0">
                <a:solidFill>
                  <a:srgbClr val="44546A">
                    <a:lumMod val="50000"/>
                  </a:srgbClr>
                </a:solidFill>
              </a:endParaRPr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6ABB877D-F624-498A-A715-322E7D6543B3}"/>
                </a:ext>
              </a:extLst>
            </p:cNvPr>
            <p:cNvSpPr txBox="1"/>
            <p:nvPr/>
          </p:nvSpPr>
          <p:spPr>
            <a:xfrm>
              <a:off x="1952550" y="4120627"/>
              <a:ext cx="2309896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defRPr/>
              </a:pPr>
              <a:r>
                <a:rPr lang="fr-FR" sz="1400" kern="0">
                  <a:solidFill>
                    <a:prstClr val="black"/>
                  </a:solidFill>
                </a:rPr>
                <a:t>International links</a:t>
              </a:r>
              <a:endParaRPr lang="fr-FR" sz="1400" kern="0">
                <a:solidFill>
                  <a:srgbClr val="44546A">
                    <a:lumMod val="50000"/>
                  </a:srgbClr>
                </a:solidFill>
              </a:endParaRPr>
            </a:p>
          </p:txBody>
        </p:sp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8CFD2E57-2159-4761-96B7-57E5E426FC05}"/>
                </a:ext>
              </a:extLst>
            </p:cNvPr>
            <p:cNvSpPr txBox="1"/>
            <p:nvPr/>
          </p:nvSpPr>
          <p:spPr>
            <a:xfrm>
              <a:off x="1952550" y="4438200"/>
              <a:ext cx="2062428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defRPr/>
              </a:pPr>
              <a:r>
                <a:rPr lang="fr-FR" sz="1400" kern="0">
                  <a:latin typeface="Calibri" panose="020F0502020204030204"/>
                </a:rPr>
                <a:t>City - </a:t>
              </a:r>
              <a:r>
                <a:rPr lang="fr-FR" sz="1400" b="1" kern="0" err="1">
                  <a:latin typeface="Calibri" panose="020F0502020204030204"/>
                </a:rPr>
                <a:t>Lab</a:t>
              </a:r>
              <a:endParaRPr lang="fr-FR" sz="1400" b="1" kern="0">
                <a:latin typeface="Calibri" panose="020F0502020204030204"/>
              </a:endParaRPr>
            </a:p>
          </p:txBody>
        </p:sp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482E257A-CD52-4683-AB06-A6E004A5D9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8968" y="4562183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7" name="Étoile à 4 branches 270">
              <a:extLst>
                <a:ext uri="{FF2B5EF4-FFF2-40B4-BE49-F238E27FC236}">
                  <a16:creationId xmlns:a16="http://schemas.microsoft.com/office/drawing/2014/main" id="{1AD0180A-54FA-4A88-9D35-F5F3BA9486EB}"/>
                </a:ext>
              </a:extLst>
            </p:cNvPr>
            <p:cNvSpPr/>
            <p:nvPr/>
          </p:nvSpPr>
          <p:spPr>
            <a:xfrm>
              <a:off x="1298293" y="2730952"/>
              <a:ext cx="545836" cy="595085"/>
            </a:xfrm>
            <a:prstGeom prst="star4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CA91B377-6FE0-4A04-82BA-40731C54D861}"/>
                </a:ext>
              </a:extLst>
            </p:cNvPr>
            <p:cNvSpPr txBox="1"/>
            <p:nvPr/>
          </p:nvSpPr>
          <p:spPr>
            <a:xfrm>
              <a:off x="1458719" y="2325591"/>
              <a:ext cx="329364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defRPr/>
              </a:pPr>
              <a:r>
                <a:rPr lang="fr-FR" sz="1400" kern="0">
                  <a:solidFill>
                    <a:prstClr val="black"/>
                  </a:solidFill>
                  <a:latin typeface="Calibri" panose="020F0502020204030204"/>
                </a:rPr>
                <a:t>N</a:t>
              </a:r>
            </a:p>
          </p:txBody>
        </p: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6E2FD30-6791-4E06-A784-0DA1A141A501}"/>
                </a:ext>
              </a:extLst>
            </p:cNvPr>
            <p:cNvCxnSpPr/>
            <p:nvPr/>
          </p:nvCxnSpPr>
          <p:spPr>
            <a:xfrm>
              <a:off x="2253703" y="3012141"/>
              <a:ext cx="490312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headEnd type="diamond" w="med" len="sm"/>
              <a:tailEnd type="diamond" w="med" len="sm"/>
            </a:ln>
            <a:effectLst/>
          </p:spPr>
        </p:cxnSp>
        <p:sp>
          <p:nvSpPr>
            <p:cNvPr id="70" name="ZoneTexte 69">
              <a:extLst>
                <a:ext uri="{FF2B5EF4-FFF2-40B4-BE49-F238E27FC236}">
                  <a16:creationId xmlns:a16="http://schemas.microsoft.com/office/drawing/2014/main" id="{FDB63693-A043-4610-B2B2-4B877D058588}"/>
                </a:ext>
              </a:extLst>
            </p:cNvPr>
            <p:cNvSpPr txBox="1"/>
            <p:nvPr/>
          </p:nvSpPr>
          <p:spPr>
            <a:xfrm>
              <a:off x="2203658" y="3017099"/>
              <a:ext cx="845654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defRPr/>
              </a:pPr>
              <a:r>
                <a:rPr lang="fr-FR" sz="1400" kern="0">
                  <a:solidFill>
                    <a:prstClr val="black"/>
                  </a:solidFill>
                  <a:latin typeface="Calibri" panose="020F0502020204030204"/>
                </a:rPr>
                <a:t>100 km</a:t>
              </a:r>
            </a:p>
          </p:txBody>
        </p:sp>
        <p:sp>
          <p:nvSpPr>
            <p:cNvPr id="71" name="Flèche gauche 274">
              <a:extLst>
                <a:ext uri="{FF2B5EF4-FFF2-40B4-BE49-F238E27FC236}">
                  <a16:creationId xmlns:a16="http://schemas.microsoft.com/office/drawing/2014/main" id="{B58C0AC2-15FE-482F-962D-DA507AB91976}"/>
                </a:ext>
              </a:extLst>
            </p:cNvPr>
            <p:cNvSpPr/>
            <p:nvPr/>
          </p:nvSpPr>
          <p:spPr>
            <a:xfrm rot="17108297">
              <a:off x="5983188" y="2184495"/>
              <a:ext cx="756000" cy="144000"/>
            </a:xfrm>
            <a:prstGeom prst="leftArrow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2" name="Flèche gauche 275">
              <a:extLst>
                <a:ext uri="{FF2B5EF4-FFF2-40B4-BE49-F238E27FC236}">
                  <a16:creationId xmlns:a16="http://schemas.microsoft.com/office/drawing/2014/main" id="{A0DA32DC-405B-4DB1-A419-37C3A6F0D5C5}"/>
                </a:ext>
              </a:extLst>
            </p:cNvPr>
            <p:cNvSpPr/>
            <p:nvPr/>
          </p:nvSpPr>
          <p:spPr>
            <a:xfrm rot="2169809">
              <a:off x="5859717" y="1605258"/>
              <a:ext cx="687903" cy="144000"/>
            </a:xfrm>
            <a:prstGeom prst="leftArrow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E920F2AA-B777-4899-AA1A-5935E1BAC45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68544" y="2637971"/>
              <a:ext cx="137035" cy="144000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4" name="Double flèche horizontale 277">
              <a:extLst>
                <a:ext uri="{FF2B5EF4-FFF2-40B4-BE49-F238E27FC236}">
                  <a16:creationId xmlns:a16="http://schemas.microsoft.com/office/drawing/2014/main" id="{E95FEA7F-53C4-42E8-8687-6C74A30A4DCE}"/>
                </a:ext>
              </a:extLst>
            </p:cNvPr>
            <p:cNvSpPr/>
            <p:nvPr/>
          </p:nvSpPr>
          <p:spPr>
            <a:xfrm rot="16200000">
              <a:off x="6140344" y="2799583"/>
              <a:ext cx="144000" cy="180000"/>
            </a:xfrm>
            <a:prstGeom prst="leftRightArrow">
              <a:avLst>
                <a:gd name="adj1" fmla="val 50000"/>
                <a:gd name="adj2" fmla="val 35309"/>
              </a:avLst>
            </a:prstGeom>
            <a:solidFill>
              <a:srgbClr val="92D050">
                <a:alpha val="89804"/>
              </a:srgbClr>
            </a:solidFill>
            <a:ln w="8890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E1BA58CE-3C23-4B8F-A3C5-0BC60E070E78}"/>
                </a:ext>
              </a:extLst>
            </p:cNvPr>
            <p:cNvSpPr/>
            <p:nvPr/>
          </p:nvSpPr>
          <p:spPr>
            <a:xfrm>
              <a:off x="5650211" y="2383183"/>
              <a:ext cx="4315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1400" b="1" kern="0">
                  <a:solidFill>
                    <a:prstClr val="white"/>
                  </a:solidFill>
                  <a:latin typeface="Calibri" panose="020F0502020204030204"/>
                </a:rPr>
                <a:t>LPL</a:t>
              </a:r>
              <a:endParaRPr lang="fr-FR" sz="14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6" name="ZoneTexte 75">
              <a:extLst>
                <a:ext uri="{FF2B5EF4-FFF2-40B4-BE49-F238E27FC236}">
                  <a16:creationId xmlns:a16="http://schemas.microsoft.com/office/drawing/2014/main" id="{3DF5FF1D-CBDD-45A8-87CD-34D2764383F3}"/>
                </a:ext>
              </a:extLst>
            </p:cNvPr>
            <p:cNvSpPr txBox="1"/>
            <p:nvPr/>
          </p:nvSpPr>
          <p:spPr>
            <a:xfrm>
              <a:off x="1952550" y="4728672"/>
              <a:ext cx="2062428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defRPr/>
              </a:pPr>
              <a:r>
                <a:rPr lang="fr-FR" sz="1400" kern="0" err="1">
                  <a:solidFill>
                    <a:prstClr val="black"/>
                  </a:solidFill>
                  <a:latin typeface="Calibri" panose="020F0502020204030204"/>
                </a:rPr>
                <a:t>Crossborder</a:t>
              </a:r>
              <a:endParaRPr lang="fr-FR" sz="1400" b="1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8BE7F028-DFFC-4D0C-942C-14065966F6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6936" y="4878725"/>
              <a:ext cx="188536" cy="198120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C14FF858-5FF6-4C6F-A3E7-7CEA9BE88252}"/>
                </a:ext>
              </a:extLst>
            </p:cNvPr>
            <p:cNvSpPr txBox="1"/>
            <p:nvPr/>
          </p:nvSpPr>
          <p:spPr>
            <a:xfrm>
              <a:off x="7726423" y="5182353"/>
              <a:ext cx="1140202" cy="50359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>
                <a:defRPr/>
              </a:pPr>
              <a:r>
                <a:rPr lang="fr-FR" sz="1400" kern="0">
                  <a:solidFill>
                    <a:srgbClr val="808080">
                      <a:lumMod val="60000"/>
                      <a:lumOff val="40000"/>
                    </a:srgbClr>
                  </a:solidFill>
                  <a:latin typeface="Calibri" panose="020F0502020204030204"/>
                </a:rPr>
                <a:t>TURIN</a:t>
              </a:r>
              <a:endParaRPr lang="fr-FR" sz="1400" b="1" kern="0">
                <a:solidFill>
                  <a:prstClr val="white"/>
                </a:solidFill>
                <a:latin typeface="Calibri" panose="020F0502020204030204"/>
              </a:endParaRPr>
            </a:p>
            <a:p>
              <a:pPr algn="ctr">
                <a:defRPr/>
              </a:pPr>
              <a:r>
                <a:rPr lang="fr-FR" sz="1400" b="1" kern="0">
                  <a:solidFill>
                    <a:prstClr val="white"/>
                  </a:solidFill>
                  <a:latin typeface="Calibri" panose="020F0502020204030204"/>
                </a:rPr>
                <a:t>INRIM</a:t>
              </a: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9" name="Double flèche horizontale 282">
              <a:extLst>
                <a:ext uri="{FF2B5EF4-FFF2-40B4-BE49-F238E27FC236}">
                  <a16:creationId xmlns:a16="http://schemas.microsoft.com/office/drawing/2014/main" id="{DB1961F9-BB3E-477B-BB03-90A7BE8EA27A}"/>
                </a:ext>
              </a:extLst>
            </p:cNvPr>
            <p:cNvSpPr/>
            <p:nvPr/>
          </p:nvSpPr>
          <p:spPr>
            <a:xfrm rot="6791761" flipV="1">
              <a:off x="7243752" y="5085795"/>
              <a:ext cx="524431" cy="144000"/>
            </a:xfrm>
            <a:prstGeom prst="leftRightArrow">
              <a:avLst/>
            </a:prstGeom>
            <a:solidFill>
              <a:srgbClr val="92D050"/>
            </a:solidFill>
            <a:ln w="8890" cap="flat" cmpd="sng" algn="ctr">
              <a:solidFill>
                <a:srgbClr val="92D050"/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4713173E-2DE1-4846-9255-055071F7C6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60541" y="4718086"/>
              <a:ext cx="137035" cy="144000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81" name="Connecteur droit avec flèche 80">
              <a:extLst>
                <a:ext uri="{FF2B5EF4-FFF2-40B4-BE49-F238E27FC236}">
                  <a16:creationId xmlns:a16="http://schemas.microsoft.com/office/drawing/2014/main" id="{C5C95988-B793-43C6-8B84-F1F993FC170C}"/>
                </a:ext>
              </a:extLst>
            </p:cNvPr>
            <p:cNvCxnSpPr/>
            <p:nvPr/>
          </p:nvCxnSpPr>
          <p:spPr>
            <a:xfrm flipV="1">
              <a:off x="7811248" y="4464425"/>
              <a:ext cx="830729" cy="280895"/>
            </a:xfrm>
            <a:prstGeom prst="straightConnector1">
              <a:avLst/>
            </a:prstGeom>
            <a:ln w="76200">
              <a:solidFill>
                <a:srgbClr val="ED7D3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Flèche gauche 285">
              <a:extLst>
                <a:ext uri="{FF2B5EF4-FFF2-40B4-BE49-F238E27FC236}">
                  <a16:creationId xmlns:a16="http://schemas.microsoft.com/office/drawing/2014/main" id="{A784C9F8-394E-4566-9B46-31AB252C0EBA}"/>
                </a:ext>
              </a:extLst>
            </p:cNvPr>
            <p:cNvSpPr/>
            <p:nvPr/>
          </p:nvSpPr>
          <p:spPr>
            <a:xfrm rot="9660000">
              <a:off x="8678434" y="4364807"/>
              <a:ext cx="201030" cy="120389"/>
            </a:xfrm>
            <a:prstGeom prst="leftArrow">
              <a:avLst/>
            </a:prstGeom>
            <a:solidFill>
              <a:srgbClr val="ED7D31"/>
            </a:solidFill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5DB62495-A010-4D24-9D4B-F7A7BF6A1016}"/>
                </a:ext>
              </a:extLst>
            </p:cNvPr>
            <p:cNvSpPr txBox="1"/>
            <p:nvPr/>
          </p:nvSpPr>
          <p:spPr>
            <a:xfrm>
              <a:off x="6553814" y="3508928"/>
              <a:ext cx="1521366" cy="28814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>
                <a:defRPr/>
              </a:pPr>
              <a:r>
                <a:rPr lang="fr-FR" sz="1400" kern="0">
                  <a:solidFill>
                    <a:schemeClr val="bg2">
                      <a:lumMod val="60000"/>
                      <a:lumOff val="40000"/>
                    </a:schemeClr>
                  </a:solidFill>
                  <a:latin typeface="Calibri" panose="020F0502020204030204"/>
                </a:rPr>
                <a:t>BESANCON</a:t>
              </a:r>
            </a:p>
          </p:txBody>
        </p:sp>
        <p:sp>
          <p:nvSpPr>
            <p:cNvPr id="84" name="Double flèche horizontale 287">
              <a:extLst>
                <a:ext uri="{FF2B5EF4-FFF2-40B4-BE49-F238E27FC236}">
                  <a16:creationId xmlns:a16="http://schemas.microsoft.com/office/drawing/2014/main" id="{D70B4356-9CC3-488E-94CD-0258B6D671D9}"/>
                </a:ext>
              </a:extLst>
            </p:cNvPr>
            <p:cNvSpPr/>
            <p:nvPr/>
          </p:nvSpPr>
          <p:spPr>
            <a:xfrm rot="7485258" flipV="1">
              <a:off x="6632103" y="4615436"/>
              <a:ext cx="989295" cy="144000"/>
            </a:xfrm>
            <a:prstGeom prst="leftRightArrow">
              <a:avLst/>
            </a:prstGeom>
            <a:solidFill>
              <a:schemeClr val="bg1">
                <a:alpha val="90000"/>
              </a:schemeClr>
            </a:solidFill>
            <a:ln w="8890" cap="flat" cmpd="sng" algn="ctr">
              <a:solidFill>
                <a:srgbClr val="44546A">
                  <a:lumMod val="75000"/>
                </a:srgb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5" name="Double flèche horizontale 288">
              <a:extLst>
                <a:ext uri="{FF2B5EF4-FFF2-40B4-BE49-F238E27FC236}">
                  <a16:creationId xmlns:a16="http://schemas.microsoft.com/office/drawing/2014/main" id="{E25FBD1D-F826-474E-8F2E-3EE14BA6E351}"/>
                </a:ext>
              </a:extLst>
            </p:cNvPr>
            <p:cNvSpPr/>
            <p:nvPr/>
          </p:nvSpPr>
          <p:spPr>
            <a:xfrm rot="1681879">
              <a:off x="4633160" y="3411079"/>
              <a:ext cx="778672" cy="144000"/>
            </a:xfrm>
            <a:prstGeom prst="leftRightArrow">
              <a:avLst/>
            </a:prstGeom>
            <a:solidFill>
              <a:schemeClr val="bg1">
                <a:alpha val="90000"/>
              </a:schemeClr>
            </a:solidFill>
            <a:ln w="8890" cap="flat" cmpd="sng" algn="ctr">
              <a:solidFill>
                <a:srgbClr val="44546A">
                  <a:lumMod val="75000"/>
                </a:srgb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6" name="Ellipse 85">
              <a:extLst>
                <a:ext uri="{FF2B5EF4-FFF2-40B4-BE49-F238E27FC236}">
                  <a16:creationId xmlns:a16="http://schemas.microsoft.com/office/drawing/2014/main" id="{D81A1AC1-ABDC-4ED9-A2E4-0D187B454922}"/>
                </a:ext>
              </a:extLst>
            </p:cNvPr>
            <p:cNvSpPr/>
            <p:nvPr/>
          </p:nvSpPr>
          <p:spPr>
            <a:xfrm>
              <a:off x="4488347" y="3149753"/>
              <a:ext cx="174995" cy="167039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602E348B-D675-423E-ABB0-EA0CF2ED6961}"/>
                </a:ext>
              </a:extLst>
            </p:cNvPr>
            <p:cNvSpPr/>
            <p:nvPr/>
          </p:nvSpPr>
          <p:spPr>
            <a:xfrm>
              <a:off x="3886237" y="2603285"/>
              <a:ext cx="156172" cy="160598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88" name="Double flèche horizontale 289">
              <a:extLst>
                <a:ext uri="{FF2B5EF4-FFF2-40B4-BE49-F238E27FC236}">
                  <a16:creationId xmlns:a16="http://schemas.microsoft.com/office/drawing/2014/main" id="{4306C17B-4592-4040-A913-1DB3F78836D7}"/>
                </a:ext>
              </a:extLst>
            </p:cNvPr>
            <p:cNvSpPr/>
            <p:nvPr/>
          </p:nvSpPr>
          <p:spPr>
            <a:xfrm rot="2531050">
              <a:off x="3917249" y="2891523"/>
              <a:ext cx="683785" cy="141449"/>
            </a:xfrm>
            <a:prstGeom prst="leftRightArrow">
              <a:avLst/>
            </a:prstGeom>
            <a:solidFill>
              <a:schemeClr val="bg1">
                <a:alpha val="90000"/>
              </a:schemeClr>
            </a:solidFill>
            <a:ln w="8890" cap="flat" cmpd="sng" algn="ctr">
              <a:solidFill>
                <a:srgbClr val="44546A">
                  <a:lumMod val="75000"/>
                </a:srgb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9" name="Ellipse 88">
              <a:extLst>
                <a:ext uri="{FF2B5EF4-FFF2-40B4-BE49-F238E27FC236}">
                  <a16:creationId xmlns:a16="http://schemas.microsoft.com/office/drawing/2014/main" id="{3DDEA065-A47B-46C3-BB7A-D802503DFFE9}"/>
                </a:ext>
              </a:extLst>
            </p:cNvPr>
            <p:cNvSpPr/>
            <p:nvPr/>
          </p:nvSpPr>
          <p:spPr>
            <a:xfrm>
              <a:off x="3562019" y="2692123"/>
              <a:ext cx="162840" cy="155437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90" name="Double flèche horizontale 293">
              <a:extLst>
                <a:ext uri="{FF2B5EF4-FFF2-40B4-BE49-F238E27FC236}">
                  <a16:creationId xmlns:a16="http://schemas.microsoft.com/office/drawing/2014/main" id="{3B05BC44-8136-4826-9182-9D7684E3ED26}"/>
                </a:ext>
              </a:extLst>
            </p:cNvPr>
            <p:cNvSpPr/>
            <p:nvPr/>
          </p:nvSpPr>
          <p:spPr>
            <a:xfrm rot="20439410">
              <a:off x="3699696" y="2660643"/>
              <a:ext cx="212741" cy="139407"/>
            </a:xfrm>
            <a:prstGeom prst="leftRightArrow">
              <a:avLst/>
            </a:prstGeom>
            <a:solidFill>
              <a:schemeClr val="bg1">
                <a:alpha val="90000"/>
              </a:schemeClr>
            </a:solidFill>
            <a:ln w="8890" cap="flat" cmpd="sng" algn="ctr">
              <a:solidFill>
                <a:srgbClr val="44546A">
                  <a:lumMod val="75000"/>
                </a:srgb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BB5E7BD-79CB-4077-82D9-01795F79ABC3}"/>
                </a:ext>
              </a:extLst>
            </p:cNvPr>
            <p:cNvSpPr/>
            <p:nvPr/>
          </p:nvSpPr>
          <p:spPr>
            <a:xfrm>
              <a:off x="4216277" y="3371322"/>
              <a:ext cx="71686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1400" b="1" kern="0">
                  <a:solidFill>
                    <a:prstClr val="white"/>
                  </a:solidFill>
                  <a:latin typeface="Calibri" panose="020F0502020204030204"/>
                </a:rPr>
                <a:t>FOTON</a:t>
              </a:r>
              <a:endParaRPr lang="fr-FR" sz="1400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924E11A9-8E11-4740-B1DF-5EE924CB39C3}"/>
                </a:ext>
              </a:extLst>
            </p:cNvPr>
            <p:cNvSpPr/>
            <p:nvPr/>
          </p:nvSpPr>
          <p:spPr>
            <a:xfrm>
              <a:off x="2746436" y="2592972"/>
              <a:ext cx="880347" cy="3953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FR" sz="1400" b="1" kern="0">
                  <a:latin typeface="Calibri" panose="020F0502020204030204"/>
                </a:rPr>
                <a:t>SHOM</a:t>
              </a:r>
              <a:endParaRPr lang="fr-FR" sz="1400" kern="0">
                <a:latin typeface="Calibri" panose="020F0502020204030204"/>
              </a:endParaRPr>
            </a:p>
          </p:txBody>
        </p:sp>
        <p:sp>
          <p:nvSpPr>
            <p:cNvPr id="93" name="ZoneTexte 92">
              <a:extLst>
                <a:ext uri="{FF2B5EF4-FFF2-40B4-BE49-F238E27FC236}">
                  <a16:creationId xmlns:a16="http://schemas.microsoft.com/office/drawing/2014/main" id="{C6E2DA32-269E-4134-ABD5-9EAFC8736885}"/>
                </a:ext>
              </a:extLst>
            </p:cNvPr>
            <p:cNvSpPr txBox="1"/>
            <p:nvPr/>
          </p:nvSpPr>
          <p:spPr bwMode="auto">
            <a:xfrm>
              <a:off x="7199254" y="4378813"/>
              <a:ext cx="58702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fr-FR" sz="1400" b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CERN</a:t>
              </a:r>
            </a:p>
          </p:txBody>
        </p:sp>
        <p:sp>
          <p:nvSpPr>
            <p:cNvPr id="94" name="ZoneTexte 93">
              <a:extLst>
                <a:ext uri="{FF2B5EF4-FFF2-40B4-BE49-F238E27FC236}">
                  <a16:creationId xmlns:a16="http://schemas.microsoft.com/office/drawing/2014/main" id="{D45E89A5-3A6C-44B4-8E06-EAC568B673EB}"/>
                </a:ext>
              </a:extLst>
            </p:cNvPr>
            <p:cNvSpPr txBox="1"/>
            <p:nvPr/>
          </p:nvSpPr>
          <p:spPr bwMode="auto">
            <a:xfrm>
              <a:off x="6606732" y="3773591"/>
              <a:ext cx="9427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rtlCol="0">
              <a:spAutoFit/>
            </a:bodyPr>
            <a:lstStyle/>
            <a:p>
              <a:r>
                <a:rPr lang="fr-FR" sz="1400" b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FEMTO-ST</a:t>
              </a:r>
            </a:p>
            <a:p>
              <a:r>
                <a:rPr lang="fr-FR" sz="1400" b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UTINAM</a:t>
              </a:r>
            </a:p>
          </p:txBody>
        </p:sp>
        <p:sp>
          <p:nvSpPr>
            <p:cNvPr id="95" name="Double flèche horizontale 298">
              <a:extLst>
                <a:ext uri="{FF2B5EF4-FFF2-40B4-BE49-F238E27FC236}">
                  <a16:creationId xmlns:a16="http://schemas.microsoft.com/office/drawing/2014/main" id="{C2DC13D5-9EDE-41CC-AED9-7186F014B359}"/>
                </a:ext>
              </a:extLst>
            </p:cNvPr>
            <p:cNvSpPr/>
            <p:nvPr/>
          </p:nvSpPr>
          <p:spPr>
            <a:xfrm rot="5919803" flipV="1">
              <a:off x="7104085" y="5693299"/>
              <a:ext cx="325424" cy="149060"/>
            </a:xfrm>
            <a:prstGeom prst="leftRightArrow">
              <a:avLst/>
            </a:prstGeom>
            <a:solidFill>
              <a:schemeClr val="bg1">
                <a:alpha val="90000"/>
              </a:schemeClr>
            </a:solidFill>
            <a:ln w="8890" cap="flat" cmpd="sng" algn="ctr">
              <a:solidFill>
                <a:srgbClr val="44546A">
                  <a:lumMod val="75000"/>
                </a:srgbClr>
              </a:solidFill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algn="ctr"/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6" name="ZoneTexte 95">
              <a:extLst>
                <a:ext uri="{FF2B5EF4-FFF2-40B4-BE49-F238E27FC236}">
                  <a16:creationId xmlns:a16="http://schemas.microsoft.com/office/drawing/2014/main" id="{4062670D-BFF9-4303-86BF-ED45FD86CCD3}"/>
                </a:ext>
              </a:extLst>
            </p:cNvPr>
            <p:cNvSpPr txBox="1"/>
            <p:nvPr/>
          </p:nvSpPr>
          <p:spPr>
            <a:xfrm>
              <a:off x="5015885" y="2733132"/>
              <a:ext cx="1027435" cy="50359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r">
                <a:defRPr/>
              </a:pPr>
              <a:r>
                <a:rPr lang="fr-FR" sz="1400" kern="0">
                  <a:solidFill>
                    <a:prstClr val="black"/>
                  </a:solidFill>
                  <a:latin typeface="Calibri" panose="020F0502020204030204"/>
                </a:rPr>
                <a:t>       </a:t>
              </a:r>
              <a:r>
                <a:rPr lang="fr-FR" sz="1400" kern="0">
                  <a:solidFill>
                    <a:schemeClr val="bg2">
                      <a:lumMod val="60000"/>
                      <a:lumOff val="40000"/>
                    </a:schemeClr>
                  </a:solidFill>
                  <a:latin typeface="Calibri" panose="020F0502020204030204"/>
                </a:rPr>
                <a:t>PARIS</a:t>
              </a:r>
            </a:p>
            <a:p>
              <a:pPr algn="r">
                <a:defRPr/>
              </a:pPr>
              <a:r>
                <a:rPr lang="fr-FR" sz="1400" b="1" kern="0">
                  <a:solidFill>
                    <a:prstClr val="white"/>
                  </a:solidFill>
                  <a:latin typeface="Calibri" panose="020F0502020204030204"/>
                </a:rPr>
                <a:t>14 LABS</a:t>
              </a: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7" name="Ellipse 96">
              <a:extLst>
                <a:ext uri="{FF2B5EF4-FFF2-40B4-BE49-F238E27FC236}">
                  <a16:creationId xmlns:a16="http://schemas.microsoft.com/office/drawing/2014/main" id="{8083E38C-A13A-4314-8594-A25CF21A6F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47764" y="5922120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8" name="ZoneTexte 97">
              <a:extLst>
                <a:ext uri="{FF2B5EF4-FFF2-40B4-BE49-F238E27FC236}">
                  <a16:creationId xmlns:a16="http://schemas.microsoft.com/office/drawing/2014/main" id="{F7D78C1B-79B1-4914-97D1-F916691BF2E4}"/>
                </a:ext>
              </a:extLst>
            </p:cNvPr>
            <p:cNvSpPr txBox="1"/>
            <p:nvPr/>
          </p:nvSpPr>
          <p:spPr>
            <a:xfrm>
              <a:off x="5276420" y="5688504"/>
              <a:ext cx="2797611" cy="50359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r">
                <a:defRPr/>
              </a:pPr>
              <a:r>
                <a:rPr lang="fr-FR" sz="1400" kern="0">
                  <a:solidFill>
                    <a:schemeClr val="bg2">
                      <a:lumMod val="60000"/>
                      <a:lumOff val="40000"/>
                    </a:schemeClr>
                  </a:solidFill>
                  <a:latin typeface="Calibri" panose="020F0502020204030204"/>
                </a:rPr>
                <a:t>GRENOBLE-MODANE</a:t>
              </a:r>
              <a:endParaRPr lang="fr-FR" sz="1400" kern="0">
                <a:solidFill>
                  <a:schemeClr val="accent1"/>
                </a:solidFill>
                <a:latin typeface="Calibri" panose="020F0502020204030204"/>
              </a:endParaRPr>
            </a:p>
            <a:p>
              <a:pPr algn="r">
                <a:defRPr/>
              </a:pPr>
              <a:r>
                <a:rPr lang="fr-FR" sz="1400" b="1" kern="0">
                  <a:solidFill>
                    <a:prstClr val="white"/>
                  </a:solidFill>
                  <a:latin typeface="Calibri" panose="020F0502020204030204"/>
                </a:rPr>
                <a:t>ESRF – LIPHY – IRAM -LSM            </a:t>
              </a: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id="{8A014C9C-FA5F-4790-A7F6-E2E096497519}"/>
                </a:ext>
              </a:extLst>
            </p:cNvPr>
            <p:cNvSpPr txBox="1"/>
            <p:nvPr/>
          </p:nvSpPr>
          <p:spPr>
            <a:xfrm>
              <a:off x="8966560" y="4242324"/>
              <a:ext cx="1521366" cy="719034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>
                <a:defRPr/>
              </a:pPr>
              <a:r>
                <a:rPr lang="fr-FR" sz="1400" kern="0">
                  <a:solidFill>
                    <a:prstClr val="white">
                      <a:lumMod val="65000"/>
                    </a:prstClr>
                  </a:solidFill>
                  <a:latin typeface="Calibri" panose="020F0502020204030204"/>
                </a:rPr>
                <a:t>TO SWITZERLAND</a:t>
              </a:r>
            </a:p>
            <a:p>
              <a:pPr algn="ctr">
                <a:defRPr/>
              </a:pPr>
              <a:r>
                <a:rPr lang="fr-FR" sz="1400" kern="0">
                  <a:solidFill>
                    <a:prstClr val="white">
                      <a:lumMod val="65000"/>
                    </a:prstClr>
                  </a:solidFill>
                  <a:latin typeface="Calibri" panose="020F0502020204030204"/>
                </a:rPr>
                <a:t>AUSTRIA</a:t>
              </a:r>
            </a:p>
            <a:p>
              <a:pPr algn="ctr">
                <a:defRPr/>
              </a:pPr>
              <a:r>
                <a:rPr lang="fr-FR" sz="1400" kern="0">
                  <a:solidFill>
                    <a:prstClr val="white">
                      <a:lumMod val="65000"/>
                    </a:prstClr>
                  </a:solidFill>
                  <a:latin typeface="Calibri" panose="020F0502020204030204"/>
                </a:rPr>
                <a:t>POLAND</a:t>
              </a:r>
            </a:p>
          </p:txBody>
        </p:sp>
        <p:sp>
          <p:nvSpPr>
            <p:cNvPr id="100" name="Ellipse 99">
              <a:extLst>
                <a:ext uri="{FF2B5EF4-FFF2-40B4-BE49-F238E27FC236}">
                  <a16:creationId xmlns:a16="http://schemas.microsoft.com/office/drawing/2014/main" id="{8EDBC0B5-F78B-44AE-8E79-878B568E36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23927" y="1995669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368DB9A7-5054-4B39-B7E9-77879E4B3DF4}"/>
                </a:ext>
              </a:extLst>
            </p:cNvPr>
            <p:cNvSpPr/>
            <p:nvPr/>
          </p:nvSpPr>
          <p:spPr>
            <a:xfrm>
              <a:off x="7005699" y="1722365"/>
              <a:ext cx="90441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kern="0">
                  <a:solidFill>
                    <a:schemeClr val="accent3"/>
                  </a:solidFill>
                </a:rPr>
                <a:t>BRUSSELS</a:t>
              </a:r>
              <a:endParaRPr lang="fr-FR" sz="1400">
                <a:solidFill>
                  <a:schemeClr val="accent3"/>
                </a:solidFill>
              </a:endParaRPr>
            </a:p>
          </p:txBody>
        </p:sp>
        <p:cxnSp>
          <p:nvCxnSpPr>
            <p:cNvPr id="102" name="Connecteur droit avec flèche 101">
              <a:extLst>
                <a:ext uri="{FF2B5EF4-FFF2-40B4-BE49-F238E27FC236}">
                  <a16:creationId xmlns:a16="http://schemas.microsoft.com/office/drawing/2014/main" id="{9133D8E6-474C-44A4-AD05-245758AC915F}"/>
                </a:ext>
              </a:extLst>
            </p:cNvPr>
            <p:cNvCxnSpPr>
              <a:cxnSpLocks/>
              <a:endCxn id="100" idx="2"/>
            </p:cNvCxnSpPr>
            <p:nvPr/>
          </p:nvCxnSpPr>
          <p:spPr>
            <a:xfrm flipV="1">
              <a:off x="6821280" y="2094729"/>
              <a:ext cx="302647" cy="110534"/>
            </a:xfrm>
            <a:prstGeom prst="straightConnector1">
              <a:avLst/>
            </a:prstGeom>
            <a:ln w="76200">
              <a:solidFill>
                <a:srgbClr val="ED7D3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7E771A5-E8FC-4128-A29E-FA17CF7CD8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166875" y="4349082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F342CAAF-3896-4686-8388-50FC6BFFA892}"/>
                </a:ext>
              </a:extLst>
            </p:cNvPr>
            <p:cNvSpPr/>
            <p:nvPr/>
          </p:nvSpPr>
          <p:spPr>
            <a:xfrm>
              <a:off x="10537720" y="3972835"/>
              <a:ext cx="75533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kern="0">
                  <a:solidFill>
                    <a:schemeClr val="accent3"/>
                  </a:solidFill>
                </a:rPr>
                <a:t>VIENNA</a:t>
              </a:r>
              <a:endParaRPr lang="fr-FR" sz="1400">
                <a:solidFill>
                  <a:schemeClr val="accent3"/>
                </a:solidFill>
              </a:endParaRPr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EBDF3C7D-FB23-4DAE-B8F7-E75EE4BCE7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51262" y="4083133"/>
              <a:ext cx="188536" cy="198120"/>
            </a:xfrm>
            <a:prstGeom prst="ellipse">
              <a:avLst/>
            </a:prstGeom>
            <a:solidFill>
              <a:srgbClr val="FFFF66"/>
            </a:solidFill>
            <a:ln w="254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fr-FR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B2B2A639-5B85-4967-A815-90C38EC8AAB2}"/>
                </a:ext>
              </a:extLst>
            </p:cNvPr>
            <p:cNvSpPr/>
            <p:nvPr/>
          </p:nvSpPr>
          <p:spPr>
            <a:xfrm>
              <a:off x="9666004" y="3707722"/>
              <a:ext cx="98135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kern="0">
                  <a:solidFill>
                    <a:schemeClr val="accent3"/>
                  </a:solidFill>
                </a:rPr>
                <a:t>MUNCHEN</a:t>
              </a:r>
              <a:endParaRPr lang="fr-FR" sz="1400">
                <a:solidFill>
                  <a:schemeClr val="accent3"/>
                </a:solidFill>
              </a:endParaRPr>
            </a:p>
          </p:txBody>
        </p: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8CF2EA0-17D6-4C19-BCA2-B71EF272029E}"/>
              </a:ext>
            </a:extLst>
          </p:cNvPr>
          <p:cNvSpPr/>
          <p:nvPr/>
        </p:nvSpPr>
        <p:spPr>
          <a:xfrm>
            <a:off x="6317058" y="1849822"/>
            <a:ext cx="7168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400" b="1" kern="0">
                <a:latin typeface="Calibri" panose="020F0502020204030204"/>
              </a:rPr>
              <a:t>FOTON</a:t>
            </a:r>
            <a:endParaRPr lang="fr-FR" sz="1400" kern="0">
              <a:latin typeface="Calibri" panose="020F0502020204030204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236DFCC-8D1D-4E22-985C-DCFD62345886}"/>
              </a:ext>
            </a:extLst>
          </p:cNvPr>
          <p:cNvSpPr/>
          <p:nvPr/>
        </p:nvSpPr>
        <p:spPr>
          <a:xfrm>
            <a:off x="15760" y="2292513"/>
            <a:ext cx="337007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/>
              <a:t>REFIMEVE today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/>
              <a:t> network of 5000 km of optical fibre pairs mainly shared with the data traffic of RENATER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/>
              <a:t> 30 French labs + CERN  connected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/>
              <a:t> connections to the DE, UK, IT NMIs</a:t>
            </a:r>
          </a:p>
        </p:txBody>
      </p:sp>
    </p:spTree>
    <p:extLst>
      <p:ext uri="{BB962C8B-B14F-4D97-AF65-F5344CB8AC3E}">
        <p14:creationId xmlns:p14="http://schemas.microsoft.com/office/powerpoint/2010/main" val="209178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F550A39-1E22-432C-A27B-EE02384C2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000" y="6180246"/>
            <a:ext cx="2540000" cy="287337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5332FF-EC68-45FC-BD2B-F6272DBDED2A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E7E69E-6522-46E4-90E7-CC6E6D931485}"/>
              </a:ext>
            </a:extLst>
          </p:cNvPr>
          <p:cNvSpPr/>
          <p:nvPr/>
        </p:nvSpPr>
        <p:spPr>
          <a:xfrm>
            <a:off x="594911" y="2679088"/>
            <a:ext cx="3660384" cy="1815882"/>
          </a:xfrm>
          <a:prstGeom prst="rect">
            <a:avLst/>
          </a:prstGeom>
          <a:ln>
            <a:solidFill>
              <a:srgbClr val="3180FA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FOREST </a:t>
            </a:r>
            <a:r>
              <a:rPr kumimoji="0" lang="fr-F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Partners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</a:t>
            </a:r>
            <a:r>
              <a:rPr kumimoji="0" lang="fr-F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from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15 countries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AT, BE, CZ, DE, ES, FR, IE, IT, LT, LU, MT, NL, PL, SK, UK.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+ CERN + GEANT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50D4323-FBBA-4E38-85AE-0791D80303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053" y="-201332"/>
            <a:ext cx="7815220" cy="647982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BD959CB-94B7-41D1-BA8B-D9547C991422}"/>
              </a:ext>
            </a:extLst>
          </p:cNvPr>
          <p:cNvSpPr/>
          <p:nvPr/>
        </p:nvSpPr>
        <p:spPr>
          <a:xfrm>
            <a:off x="5805377" y="-71441"/>
            <a:ext cx="3370521" cy="180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CE6B8E9-3B25-4BA4-8709-331607B3ADCB}"/>
              </a:ext>
            </a:extLst>
          </p:cNvPr>
          <p:cNvSpPr txBox="1"/>
          <p:nvPr/>
        </p:nvSpPr>
        <p:spPr bwMode="auto">
          <a:xfrm>
            <a:off x="4633644" y="5913122"/>
            <a:ext cx="5735521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 </a:t>
            </a:r>
            <a:r>
              <a:rPr kumimoji="0" lang="fr-FR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Specific</a:t>
            </a:r>
            <a:r>
              <a:rPr kumimoji="0" lang="fr-FR" sz="24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fr-FR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</a:t>
            </a:r>
            <a:r>
              <a:rPr kumimoji="0" lang="fr-FR" sz="2400" b="1" i="1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EURAMET</a:t>
            </a:r>
          </a:p>
        </p:txBody>
      </p:sp>
    </p:spTree>
    <p:extLst>
      <p:ext uri="{BB962C8B-B14F-4D97-AF65-F5344CB8AC3E}">
        <p14:creationId xmlns:p14="http://schemas.microsoft.com/office/powerpoint/2010/main" val="383343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332FF-EC68-45FC-BD2B-F6272DBDED2A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8208F7B7-1C63-4EC9-8970-9083AB37AFE4}"/>
              </a:ext>
            </a:extLst>
          </p:cNvPr>
          <p:cNvSpPr txBox="1">
            <a:spLocks/>
          </p:cNvSpPr>
          <p:nvPr/>
        </p:nvSpPr>
        <p:spPr>
          <a:xfrm>
            <a:off x="1398060" y="617135"/>
            <a:ext cx="9312591" cy="5762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fr-FR" kern="0" err="1">
                <a:solidFill>
                  <a:schemeClr val="tx1"/>
                </a:solidFill>
              </a:rPr>
              <a:t>Earthquake</a:t>
            </a:r>
            <a:r>
              <a:rPr lang="fr-FR" kern="0">
                <a:solidFill>
                  <a:schemeClr val="tx1"/>
                </a:solidFill>
              </a:rPr>
              <a:t> </a:t>
            </a:r>
            <a:r>
              <a:rPr lang="fr-FR" kern="0" err="1">
                <a:solidFill>
                  <a:schemeClr val="tx1"/>
                </a:solidFill>
              </a:rPr>
              <a:t>detection</a:t>
            </a:r>
            <a:r>
              <a:rPr lang="fr-FR" kern="0">
                <a:solidFill>
                  <a:schemeClr val="tx1"/>
                </a:solidFill>
              </a:rPr>
              <a:t> </a:t>
            </a:r>
            <a:r>
              <a:rPr lang="fr-FR" kern="0" err="1">
                <a:solidFill>
                  <a:schemeClr val="tx1"/>
                </a:solidFill>
              </a:rPr>
              <a:t>with</a:t>
            </a:r>
            <a:r>
              <a:rPr lang="fr-FR" kern="0">
                <a:solidFill>
                  <a:schemeClr val="tx1"/>
                </a:solidFill>
              </a:rPr>
              <a:t> an </a:t>
            </a:r>
            <a:r>
              <a:rPr lang="fr-FR" kern="0" err="1">
                <a:solidFill>
                  <a:schemeClr val="tx1"/>
                </a:solidFill>
              </a:rPr>
              <a:t>optical</a:t>
            </a:r>
            <a:r>
              <a:rPr lang="fr-FR" kern="0">
                <a:solidFill>
                  <a:schemeClr val="tx1"/>
                </a:solidFill>
              </a:rPr>
              <a:t> fibre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668" y="1989869"/>
            <a:ext cx="8691372" cy="356616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 bwMode="auto">
          <a:xfrm>
            <a:off x="101277" y="2428584"/>
            <a:ext cx="3220279" cy="2554545"/>
          </a:xfrm>
          <a:prstGeom prst="rect">
            <a:avLst/>
          </a:prstGeom>
          <a:noFill/>
          <a:ln w="9525">
            <a:solidFill>
              <a:srgbClr val="3180FA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fr-FR" sz="2000" b="1" err="1"/>
              <a:t>September</a:t>
            </a:r>
            <a:r>
              <a:rPr lang="fr-FR" sz="2000" b="1"/>
              <a:t> 2022</a:t>
            </a:r>
          </a:p>
          <a:p>
            <a:r>
              <a:rPr lang="fr-FR" sz="2000" err="1"/>
              <a:t>Earthquake</a:t>
            </a:r>
            <a:r>
              <a:rPr lang="fr-FR" sz="2000"/>
              <a:t> in Mexico</a:t>
            </a:r>
          </a:p>
          <a:p>
            <a:endParaRPr lang="fr-FR" sz="1000"/>
          </a:p>
          <a:p>
            <a:r>
              <a:rPr lang="fr-FR" sz="2000" err="1"/>
              <a:t>Comparison</a:t>
            </a:r>
            <a:r>
              <a:rPr lang="fr-FR" sz="2000"/>
              <a:t> </a:t>
            </a:r>
            <a:r>
              <a:rPr lang="fr-FR" sz="2000" err="1"/>
              <a:t>between</a:t>
            </a:r>
            <a:r>
              <a:rPr lang="fr-FR" sz="2000"/>
              <a:t> « noise » on an </a:t>
            </a:r>
            <a:r>
              <a:rPr lang="fr-FR" sz="2000" err="1"/>
              <a:t>optical</a:t>
            </a:r>
            <a:r>
              <a:rPr lang="fr-FR" sz="2000"/>
              <a:t> </a:t>
            </a:r>
            <a:r>
              <a:rPr lang="fr-FR" sz="2000" err="1"/>
              <a:t>link</a:t>
            </a:r>
            <a:r>
              <a:rPr lang="fr-FR" sz="2000"/>
              <a:t> SYRTE-LPL and signal </a:t>
            </a:r>
            <a:r>
              <a:rPr lang="fr-FR" sz="2000" err="1"/>
              <a:t>from</a:t>
            </a:r>
            <a:r>
              <a:rPr lang="fr-FR" sz="2000"/>
              <a:t> a </a:t>
            </a:r>
            <a:r>
              <a:rPr lang="fr-FR" sz="2000" err="1"/>
              <a:t>seismometer</a:t>
            </a:r>
            <a:r>
              <a:rPr lang="fr-FR" sz="2000"/>
              <a:t> of EPOS-FR.</a:t>
            </a:r>
          </a:p>
          <a:p>
            <a:endParaRPr lang="fr-FR" sz="1000"/>
          </a:p>
          <a:p>
            <a:r>
              <a:rPr lang="fr-FR" sz="2000" b="1"/>
              <a:t>Signal </a:t>
            </a:r>
            <a:r>
              <a:rPr lang="fr-FR" sz="2000" b="1" err="1"/>
              <a:t>correlation</a:t>
            </a:r>
            <a:r>
              <a:rPr lang="fr-FR" sz="2000" b="1"/>
              <a:t> : 0,94</a:t>
            </a:r>
            <a:r>
              <a:rPr lang="fr-FR" sz="20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504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019D54-1D89-4F2C-AFFF-9766FD000CE3}"/>
              </a:ext>
            </a:extLst>
          </p:cNvPr>
          <p:cNvSpPr/>
          <p:nvPr/>
        </p:nvSpPr>
        <p:spPr>
          <a:xfrm>
            <a:off x="2291255" y="356352"/>
            <a:ext cx="7622322" cy="907941"/>
          </a:xfrm>
          <a:prstGeom prst="rect">
            <a:avLst/>
          </a:prstGeom>
          <a:ln>
            <a:solidFill>
              <a:srgbClr val="3180FA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Length of the national T&amp;F networks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and cross-border connections</a:t>
            </a:r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3C1EDA70-B4DD-4A4C-B7A3-CB37A1207B6F}"/>
              </a:ext>
            </a:extLst>
          </p:cNvPr>
          <p:cNvGraphicFramePr>
            <a:graphicFrameLocks noGrp="1"/>
          </p:cNvGraphicFramePr>
          <p:nvPr/>
        </p:nvGraphicFramePr>
        <p:xfrm>
          <a:off x="2071170" y="2723012"/>
          <a:ext cx="7878655" cy="2574610"/>
        </p:xfrm>
        <a:graphic>
          <a:graphicData uri="http://schemas.openxmlformats.org/drawingml/2006/table">
            <a:tbl>
              <a:tblPr/>
              <a:tblGrid>
                <a:gridCol w="3690901">
                  <a:extLst>
                    <a:ext uri="{9D8B030D-6E8A-4147-A177-3AD203B41FA5}">
                      <a16:colId xmlns:a16="http://schemas.microsoft.com/office/drawing/2014/main" val="3894564335"/>
                    </a:ext>
                  </a:extLst>
                </a:gridCol>
                <a:gridCol w="1472812">
                  <a:extLst>
                    <a:ext uri="{9D8B030D-6E8A-4147-A177-3AD203B41FA5}">
                      <a16:colId xmlns:a16="http://schemas.microsoft.com/office/drawing/2014/main" val="2604259226"/>
                    </a:ext>
                  </a:extLst>
                </a:gridCol>
                <a:gridCol w="1401833">
                  <a:extLst>
                    <a:ext uri="{9D8B030D-6E8A-4147-A177-3AD203B41FA5}">
                      <a16:colId xmlns:a16="http://schemas.microsoft.com/office/drawing/2014/main" val="539326127"/>
                    </a:ext>
                  </a:extLst>
                </a:gridCol>
                <a:gridCol w="1313109">
                  <a:extLst>
                    <a:ext uri="{9D8B030D-6E8A-4147-A177-3AD203B41FA5}">
                      <a16:colId xmlns:a16="http://schemas.microsoft.com/office/drawing/2014/main" val="2311088844"/>
                    </a:ext>
                  </a:extLst>
                </a:gridCol>
              </a:tblGrid>
              <a:tr h="48938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STRUCTURE OF THE FOREST NETWORK</a:t>
                      </a:r>
                    </a:p>
                  </a:txBody>
                  <a:tcPr marL="112601" marR="112601" marT="56300" marB="5630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456940"/>
                  </a:ext>
                </a:extLst>
              </a:tr>
              <a:tr h="416041">
                <a:tc>
                  <a:txBody>
                    <a:bodyPr/>
                    <a:lstStyle/>
                    <a:p>
                      <a:pPr algn="l" fontAlgn="b"/>
                      <a:endParaRPr lang="fr-FR" sz="2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830" marR="11830" marT="11830" marB="85175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(km)</a:t>
                      </a:r>
                    </a:p>
                  </a:txBody>
                  <a:tcPr marL="11830" marR="11830" marT="11830" marB="8517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</a:t>
                      </a:r>
                    </a:p>
                  </a:txBody>
                  <a:tcPr marL="11830" marR="11830" marT="11830" marB="8517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</a:t>
                      </a:r>
                    </a:p>
                  </a:txBody>
                  <a:tcPr marL="11830" marR="11830" marT="11830" marB="8517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292300"/>
                  </a:ext>
                </a:extLst>
              </a:tr>
              <a:tr h="416041">
                <a:tc>
                  <a:txBody>
                    <a:bodyPr/>
                    <a:lstStyle/>
                    <a:p>
                      <a:pPr algn="l" fontAlgn="b"/>
                      <a:r>
                        <a:rPr lang="fr-FR" sz="2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11830" marR="11830" marT="11830" marB="85175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29 369</a:t>
                      </a:r>
                    </a:p>
                  </a:txBody>
                  <a:tcPr marL="11830" marR="11830" marT="11830" marB="8517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18 767</a:t>
                      </a:r>
                    </a:p>
                  </a:txBody>
                  <a:tcPr marL="11830" marR="11830" marT="11830" marB="8517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10 602</a:t>
                      </a:r>
                    </a:p>
                  </a:txBody>
                  <a:tcPr marL="11830" marR="11830" marT="11830" marB="8517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5044334"/>
                  </a:ext>
                </a:extLst>
              </a:tr>
              <a:tr h="416041">
                <a:tc>
                  <a:txBody>
                    <a:bodyPr/>
                    <a:lstStyle/>
                    <a:p>
                      <a:pPr algn="l" fontAlgn="b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National networks</a:t>
                      </a:r>
                    </a:p>
                  </a:txBody>
                  <a:tcPr marL="11830" marR="11830" marT="11830" marB="85175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23 672</a:t>
                      </a:r>
                    </a:p>
                  </a:txBody>
                  <a:tcPr marL="11830" marR="11830" marT="11830" marB="8517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14540</a:t>
                      </a:r>
                    </a:p>
                  </a:txBody>
                  <a:tcPr marL="11830" marR="11830" marT="11830" marB="8517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9132</a:t>
                      </a:r>
                    </a:p>
                  </a:txBody>
                  <a:tcPr marL="11830" marR="11830" marT="11830" marB="8517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0136059"/>
                  </a:ext>
                </a:extLst>
              </a:tr>
              <a:tr h="416041">
                <a:tc>
                  <a:txBody>
                    <a:bodyPr/>
                    <a:lstStyle/>
                    <a:p>
                      <a:pPr algn="l" fontAlgn="b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NMI cross-border connections</a:t>
                      </a:r>
                    </a:p>
                  </a:txBody>
                  <a:tcPr marL="11830" marR="11830" marT="11830" marB="85175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2 404</a:t>
                      </a:r>
                    </a:p>
                  </a:txBody>
                  <a:tcPr marL="11830" marR="11830" marT="11830" marB="8517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934</a:t>
                      </a:r>
                    </a:p>
                  </a:txBody>
                  <a:tcPr marL="11830" marR="11830" marT="11830" marB="8517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1 470</a:t>
                      </a:r>
                    </a:p>
                  </a:txBody>
                  <a:tcPr marL="11830" marR="11830" marT="11830" marB="8517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944394"/>
                  </a:ext>
                </a:extLst>
              </a:tr>
              <a:tr h="416041">
                <a:tc>
                  <a:txBody>
                    <a:bodyPr/>
                    <a:lstStyle/>
                    <a:p>
                      <a:pPr algn="l" fontAlgn="b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GEANT cross-border connections</a:t>
                      </a:r>
                    </a:p>
                  </a:txBody>
                  <a:tcPr marL="11830" marR="11830" marT="11830" marB="85175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3 293</a:t>
                      </a:r>
                    </a:p>
                  </a:txBody>
                  <a:tcPr marL="11830" marR="11830" marT="11830" marB="8517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3 293</a:t>
                      </a:r>
                    </a:p>
                  </a:txBody>
                  <a:tcPr marL="11830" marR="11830" marT="11830" marB="8517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11830" marR="11830" marT="11830" marB="8517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074371"/>
                  </a:ext>
                </a:extLst>
              </a:tr>
            </a:tbl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CD57143E-DCCF-4DBE-A25B-D3FFD1C6FC68}"/>
              </a:ext>
            </a:extLst>
          </p:cNvPr>
          <p:cNvSpPr txBox="1"/>
          <p:nvPr/>
        </p:nvSpPr>
        <p:spPr>
          <a:xfrm>
            <a:off x="2082187" y="5299112"/>
            <a:ext cx="20120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DF: </a:t>
            </a:r>
            <a:r>
              <a:rPr lang="fr-FR" sz="2000" b="1" dirty="0" err="1"/>
              <a:t>Dark</a:t>
            </a:r>
            <a:r>
              <a:rPr lang="fr-FR" sz="2000" b="1" dirty="0"/>
              <a:t> fibre</a:t>
            </a:r>
          </a:p>
          <a:p>
            <a:r>
              <a:rPr lang="fr-FR" sz="2000" b="1" dirty="0"/>
              <a:t>DC: </a:t>
            </a:r>
            <a:r>
              <a:rPr lang="fr-FR" sz="2000" b="1" dirty="0" err="1"/>
              <a:t>Dark</a:t>
            </a:r>
            <a:r>
              <a:rPr lang="fr-FR" sz="2000" b="1" dirty="0"/>
              <a:t> </a:t>
            </a:r>
            <a:r>
              <a:rPr lang="fr-FR" sz="2000" b="1" dirty="0" err="1"/>
              <a:t>channel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378390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35C7A51A-4262-461B-AFA0-4FD58D02BC65}"/>
              </a:ext>
            </a:extLst>
          </p:cNvPr>
          <p:cNvGraphicFramePr>
            <a:graphicFrameLocks noGrp="1"/>
          </p:cNvGraphicFramePr>
          <p:nvPr/>
        </p:nvGraphicFramePr>
        <p:xfrm>
          <a:off x="2555913" y="1426492"/>
          <a:ext cx="7080174" cy="5149606"/>
        </p:xfrm>
        <a:graphic>
          <a:graphicData uri="http://schemas.openxmlformats.org/drawingml/2006/table">
            <a:tbl>
              <a:tblPr/>
              <a:tblGrid>
                <a:gridCol w="3316838">
                  <a:extLst>
                    <a:ext uri="{9D8B030D-6E8A-4147-A177-3AD203B41FA5}">
                      <a16:colId xmlns:a16="http://schemas.microsoft.com/office/drawing/2014/main" val="2272467381"/>
                    </a:ext>
                  </a:extLst>
                </a:gridCol>
                <a:gridCol w="1318231">
                  <a:extLst>
                    <a:ext uri="{9D8B030D-6E8A-4147-A177-3AD203B41FA5}">
                      <a16:colId xmlns:a16="http://schemas.microsoft.com/office/drawing/2014/main" val="52588687"/>
                    </a:ext>
                  </a:extLst>
                </a:gridCol>
                <a:gridCol w="1254445">
                  <a:extLst>
                    <a:ext uri="{9D8B030D-6E8A-4147-A177-3AD203B41FA5}">
                      <a16:colId xmlns:a16="http://schemas.microsoft.com/office/drawing/2014/main" val="3537129825"/>
                    </a:ext>
                  </a:extLst>
                </a:gridCol>
                <a:gridCol w="1190660">
                  <a:extLst>
                    <a:ext uri="{9D8B030D-6E8A-4147-A177-3AD203B41FA5}">
                      <a16:colId xmlns:a16="http://schemas.microsoft.com/office/drawing/2014/main" val="231323129"/>
                    </a:ext>
                  </a:extLst>
                </a:gridCol>
              </a:tblGrid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Network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(km)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</a:t>
                      </a:r>
                    </a:p>
                  </a:txBody>
                  <a:tcPr marL="10631" marR="10631" marT="10631" marB="76542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5472493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29 369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18 767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10 602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915700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AUSTRIA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746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7470715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BELGIUM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1 000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1 000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4596742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CZECH REPUBLIC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2 148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1 090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1 058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825991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1 137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1 137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4442563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5 214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5 185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9928633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IRELAND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1 749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892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857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930028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2 843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2 587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256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71183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NETHERLANDS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3883081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7 035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7 035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433242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SLOVAKIA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657975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1 035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1 035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9743680"/>
                  </a:ext>
                </a:extLst>
              </a:tr>
              <a:tr h="36782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Cross-border</a:t>
                      </a:r>
                    </a:p>
                  </a:txBody>
                  <a:tcPr marL="10631" marR="10631" marT="10631" marB="76542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5 697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4 227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1 470</a:t>
                      </a:r>
                    </a:p>
                  </a:txBody>
                  <a:tcPr marL="10631" marR="10631" marT="10631" marB="7654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155256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9EB34867-B239-452B-86BE-EFC7D6BD9E0E}"/>
              </a:ext>
            </a:extLst>
          </p:cNvPr>
          <p:cNvSpPr/>
          <p:nvPr/>
        </p:nvSpPr>
        <p:spPr>
          <a:xfrm>
            <a:off x="2291255" y="356352"/>
            <a:ext cx="7622322" cy="907941"/>
          </a:xfrm>
          <a:prstGeom prst="rect">
            <a:avLst/>
          </a:prstGeom>
          <a:ln>
            <a:solidFill>
              <a:srgbClr val="3180FA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Length of the national T&amp;F networks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and cross-border connections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5DDA95-CEE9-4538-A212-5C9DDB4100B3}"/>
              </a:ext>
            </a:extLst>
          </p:cNvPr>
          <p:cNvSpPr txBox="1"/>
          <p:nvPr/>
        </p:nvSpPr>
        <p:spPr>
          <a:xfrm>
            <a:off x="9672830" y="2126248"/>
            <a:ext cx="20120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DF: </a:t>
            </a:r>
            <a:r>
              <a:rPr lang="fr-FR" sz="2000" b="1" dirty="0" err="1"/>
              <a:t>Dark</a:t>
            </a:r>
            <a:r>
              <a:rPr lang="fr-FR" sz="2000" b="1" dirty="0"/>
              <a:t> fibre</a:t>
            </a:r>
          </a:p>
          <a:p>
            <a:r>
              <a:rPr lang="fr-FR" sz="2000" b="1" dirty="0"/>
              <a:t>DC: </a:t>
            </a:r>
            <a:r>
              <a:rPr lang="fr-FR" sz="2000" b="1" dirty="0" err="1"/>
              <a:t>Dark</a:t>
            </a:r>
            <a:r>
              <a:rPr lang="fr-FR" sz="2000" b="1" dirty="0"/>
              <a:t> </a:t>
            </a:r>
            <a:r>
              <a:rPr lang="fr-FR" sz="2000" b="1" dirty="0" err="1"/>
              <a:t>channel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283254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DE4B5FD-DBBD-475F-B4A0-EC7465CFD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434" y="1819289"/>
            <a:ext cx="8261132" cy="500617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F477A05-CABF-47D9-9755-E79D553F4541}"/>
              </a:ext>
            </a:extLst>
          </p:cNvPr>
          <p:cNvSpPr/>
          <p:nvPr/>
        </p:nvSpPr>
        <p:spPr>
          <a:xfrm>
            <a:off x="2291255" y="640130"/>
            <a:ext cx="7622322" cy="830997"/>
          </a:xfrm>
          <a:prstGeom prst="rect">
            <a:avLst/>
          </a:prstGeom>
          <a:ln>
            <a:solidFill>
              <a:srgbClr val="3180FA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FOREST network:  already larger than the highly competitive Chinese project</a:t>
            </a:r>
          </a:p>
        </p:txBody>
      </p:sp>
    </p:spTree>
    <p:extLst>
      <p:ext uri="{BB962C8B-B14F-4D97-AF65-F5344CB8AC3E}">
        <p14:creationId xmlns:p14="http://schemas.microsoft.com/office/powerpoint/2010/main" val="3098802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B34867-B239-452B-86BE-EFC7D6BD9E0E}"/>
              </a:ext>
            </a:extLst>
          </p:cNvPr>
          <p:cNvSpPr/>
          <p:nvPr/>
        </p:nvSpPr>
        <p:spPr>
          <a:xfrm>
            <a:off x="3470313" y="356352"/>
            <a:ext cx="5264206" cy="1200329"/>
          </a:xfrm>
          <a:prstGeom prst="rect">
            <a:avLst/>
          </a:prstGeom>
          <a:ln>
            <a:solidFill>
              <a:srgbClr val="3180FA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Evolution with time of the number of end-users connected to national T&amp;F networks </a:t>
            </a:r>
          </a:p>
        </p:txBody>
      </p:sp>
      <p:pic>
        <p:nvPicPr>
          <p:cNvPr id="3075" name="Picture 3">
            <a:extLst>
              <a:ext uri="{FF2B5EF4-FFF2-40B4-BE49-F238E27FC236}">
                <a16:creationId xmlns:a16="http://schemas.microsoft.com/office/drawing/2014/main" id="{04120C9B-B1DF-43B0-8868-E6866F958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036" y="1753055"/>
            <a:ext cx="8287568" cy="498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9665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owerpointIG">
  <a:themeElements>
    <a:clrScheme name="powerpointIG 10">
      <a:dk1>
        <a:srgbClr val="660033"/>
      </a:dk1>
      <a:lt1>
        <a:srgbClr val="FFFFFF"/>
      </a:lt1>
      <a:dk2>
        <a:srgbClr val="FF99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56002A"/>
      </a:accent4>
      <a:accent5>
        <a:srgbClr val="AAE2CA"/>
      </a:accent5>
      <a:accent6>
        <a:srgbClr val="2D2DB9"/>
      </a:accent6>
      <a:hlink>
        <a:srgbClr val="C78BB7"/>
      </a:hlink>
      <a:folHlink>
        <a:srgbClr val="B2B2B2"/>
      </a:folHlink>
    </a:clrScheme>
    <a:fontScheme name="powerpointIG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solidFill>
          <a:schemeClr val="tx2"/>
        </a:solidFill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dirty="0"/>
        </a:defPPr>
      </a:lstStyle>
    </a:txDef>
  </a:objectDefaults>
  <a:extraClrSchemeLst>
    <a:extraClrScheme>
      <a:clrScheme name="powerpointI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I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I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I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I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I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I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IG 8">
        <a:dk1>
          <a:srgbClr val="000000"/>
        </a:dk1>
        <a:lt1>
          <a:srgbClr val="FFFFFF"/>
        </a:lt1>
        <a:dk2>
          <a:srgbClr val="660033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IG 9">
        <a:dk1>
          <a:srgbClr val="660033"/>
        </a:dk1>
        <a:lt1>
          <a:srgbClr val="FFFFFF"/>
        </a:lt1>
        <a:dk2>
          <a:srgbClr val="FF99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56002A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IG 10">
        <a:dk1>
          <a:srgbClr val="660033"/>
        </a:dk1>
        <a:lt1>
          <a:srgbClr val="FFFFFF"/>
        </a:lt1>
        <a:dk2>
          <a:srgbClr val="FF99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56002A"/>
        </a:accent4>
        <a:accent5>
          <a:srgbClr val="AAE2CA"/>
        </a:accent5>
        <a:accent6>
          <a:srgbClr val="2D2DB9"/>
        </a:accent6>
        <a:hlink>
          <a:srgbClr val="C78BB7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4DA984541C4B409126C856BF6E76E4" ma:contentTypeVersion="13" ma:contentTypeDescription="Crée un document." ma:contentTypeScope="" ma:versionID="3afd9168948d13104dac464af11d5d62">
  <xsd:schema xmlns:xsd="http://www.w3.org/2001/XMLSchema" xmlns:xs="http://www.w3.org/2001/XMLSchema" xmlns:p="http://schemas.microsoft.com/office/2006/metadata/properties" xmlns:ns2="a4c27ff2-4b55-42b2-b1ed-788596b054ed" xmlns:ns3="100c4dc0-c5b5-406a-9bae-d668a6d56c0c" targetNamespace="http://schemas.microsoft.com/office/2006/metadata/properties" ma:root="true" ma:fieldsID="2f7a6a1dc1856eec2cc2082822602f27" ns2:_="" ns3:_="">
    <xsd:import namespace="a4c27ff2-4b55-42b2-b1ed-788596b054ed"/>
    <xsd:import namespace="100c4dc0-c5b5-406a-9bae-d668a6d56c0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c27ff2-4b55-42b2-b1ed-788596b054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Balises d’images" ma:readOnly="false" ma:fieldId="{5cf76f15-5ced-4ddc-b409-7134ff3c332f}" ma:taxonomyMulti="true" ma:sspId="706cff05-a0a3-4611-b0cd-dd470745e1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0c4dc0-c5b5-406a-9bae-d668a6d56c0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a67ca57-abde-448f-9476-7ea1256a06c1}" ma:internalName="TaxCatchAll" ma:showField="CatchAllData" ma:web="100c4dc0-c5b5-406a-9bae-d668a6d56c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c27ff2-4b55-42b2-b1ed-788596b054ed">
      <Terms xmlns="http://schemas.microsoft.com/office/infopath/2007/PartnerControls"/>
    </lcf76f155ced4ddcb4097134ff3c332f>
    <TaxCatchAll xmlns="100c4dc0-c5b5-406a-9bae-d668a6d56c0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3CF7B9-81EE-449D-96F9-C0FDBA8E63B0}">
  <ds:schemaRefs>
    <ds:schemaRef ds:uri="100c4dc0-c5b5-406a-9bae-d668a6d56c0c"/>
    <ds:schemaRef ds:uri="a4c27ff2-4b55-42b2-b1ed-788596b054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826522F-0F05-404F-8AAA-A7DC62AB9051}">
  <ds:schemaRefs>
    <ds:schemaRef ds:uri="100c4dc0-c5b5-406a-9bae-d668a6d56c0c"/>
    <ds:schemaRef ds:uri="a4c27ff2-4b55-42b2-b1ed-788596b054ed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7D23C78-6787-4C5F-8FCE-CFFC8832F6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3499</TotalTime>
  <Words>682</Words>
  <Application>Microsoft Office PowerPoint</Application>
  <PresentationFormat>Grand écran</PresentationFormat>
  <Paragraphs>183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Tahoma</vt:lpstr>
      <vt:lpstr>Times New Roman</vt:lpstr>
      <vt:lpstr>Wingdings</vt:lpstr>
      <vt:lpstr>Thème Office</vt:lpstr>
      <vt:lpstr>powerpointIG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Einführung zu REFIMEVE, ESFRI</dc:title>
  <dc:creator>Christian CHARDONNET</dc:creator>
  <cp:lastModifiedBy>Christian CHARDONNET</cp:lastModifiedBy>
  <cp:revision>15</cp:revision>
  <dcterms:created xsi:type="dcterms:W3CDTF">2024-11-08T10:05:21Z</dcterms:created>
  <dcterms:modified xsi:type="dcterms:W3CDTF">2025-03-16T08:52:25Z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0x010100184DA984541C4B409126C856BF6E76E4</vt:lpwstr>
  </property>
  <property fmtid="{D5CDD505-2E9C-101B-9397-08002B2CF9AE}" pid="3" name="MediaServiceImageTags">
    <vt:lpwstr/>
  </property>
</Properties>
</file>