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2" r:id="rId1"/>
  </p:sldMasterIdLst>
  <p:notesMasterIdLst>
    <p:notesMasterId r:id="rId4"/>
  </p:notesMasterIdLst>
  <p:sldIdLst>
    <p:sldId id="259" r:id="rId2"/>
    <p:sldId id="260" r:id="rId3"/>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5449"/>
    <a:srgbClr val="E15742"/>
    <a:srgbClr val="E151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679"/>
    <p:restoredTop sz="94741"/>
  </p:normalViewPr>
  <p:slideViewPr>
    <p:cSldViewPr snapToObjects="1">
      <p:cViewPr varScale="1">
        <p:scale>
          <a:sx n="131" d="100"/>
          <a:sy n="131" d="100"/>
        </p:scale>
        <p:origin x="192" y="3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C85C56-65A2-684C-8909-DF0883BF13AD}" type="datetimeFigureOut">
              <a:rPr lang="en-US" smtClean="0"/>
              <a:t>1/13/21</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211F8B-76AE-BD4D-A965-BE6B932EC6CC}" type="slidenum">
              <a:rPr lang="en-US" smtClean="0"/>
              <a:t>‹#›</a:t>
            </a:fld>
            <a:endParaRPr lang="en-US"/>
          </a:p>
        </p:txBody>
      </p:sp>
    </p:spTree>
    <p:extLst>
      <p:ext uri="{BB962C8B-B14F-4D97-AF65-F5344CB8AC3E}">
        <p14:creationId xmlns:p14="http://schemas.microsoft.com/office/powerpoint/2010/main" val="3830225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211F8B-76AE-BD4D-A965-BE6B932EC6CC}" type="slidenum">
              <a:rPr lang="en-US" smtClean="0"/>
              <a:t>1</a:t>
            </a:fld>
            <a:endParaRPr lang="en-US"/>
          </a:p>
        </p:txBody>
      </p:sp>
    </p:spTree>
    <p:extLst>
      <p:ext uri="{BB962C8B-B14F-4D97-AF65-F5344CB8AC3E}">
        <p14:creationId xmlns:p14="http://schemas.microsoft.com/office/powerpoint/2010/main" val="583739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211F8B-76AE-BD4D-A965-BE6B932EC6CC}" type="slidenum">
              <a:rPr lang="en-US" smtClean="0"/>
              <a:t>2</a:t>
            </a:fld>
            <a:endParaRPr lang="en-US"/>
          </a:p>
        </p:txBody>
      </p:sp>
    </p:spTree>
    <p:extLst>
      <p:ext uri="{BB962C8B-B14F-4D97-AF65-F5344CB8AC3E}">
        <p14:creationId xmlns:p14="http://schemas.microsoft.com/office/powerpoint/2010/main" val="2892204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52216-0AF9-FE4C-AB91-EC005FE54B9D}"/>
              </a:ext>
            </a:extLst>
          </p:cNvPr>
          <p:cNvSpPr>
            <a:spLocks noGrp="1"/>
          </p:cNvSpPr>
          <p:nvPr>
            <p:ph type="ctrTitle"/>
          </p:nvPr>
        </p:nvSpPr>
        <p:spPr>
          <a:xfrm>
            <a:off x="857250" y="1621191"/>
            <a:ext cx="5143500" cy="3448756"/>
          </a:xfrm>
        </p:spPr>
        <p:txBody>
          <a:bodyPr anchor="b"/>
          <a:lstStyle>
            <a:lvl1pPr algn="ctr">
              <a:defRPr sz="3375"/>
            </a:lvl1pPr>
          </a:lstStyle>
          <a:p>
            <a:r>
              <a:rPr lang="en-GB"/>
              <a:t>Click to edit Master title style</a:t>
            </a:r>
            <a:endParaRPr lang="en-US"/>
          </a:p>
        </p:txBody>
      </p:sp>
      <p:sp>
        <p:nvSpPr>
          <p:cNvPr id="3" name="Subtitle 2">
            <a:extLst>
              <a:ext uri="{FF2B5EF4-FFF2-40B4-BE49-F238E27FC236}">
                <a16:creationId xmlns:a16="http://schemas.microsoft.com/office/drawing/2014/main" id="{B12800F3-2E17-1145-AA72-61C18AA42E7D}"/>
              </a:ext>
            </a:extLst>
          </p:cNvPr>
          <p:cNvSpPr>
            <a:spLocks noGrp="1"/>
          </p:cNvSpPr>
          <p:nvPr>
            <p:ph type="subTitle" idx="1"/>
          </p:nvPr>
        </p:nvSpPr>
        <p:spPr>
          <a:xfrm>
            <a:off x="857250" y="5202944"/>
            <a:ext cx="5143500" cy="2391656"/>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7C23EFE-35C4-7A4F-B931-36058A194430}"/>
              </a:ext>
            </a:extLst>
          </p:cNvPr>
          <p:cNvSpPr>
            <a:spLocks noGrp="1"/>
          </p:cNvSpPr>
          <p:nvPr>
            <p:ph type="dt" sz="half" idx="10"/>
          </p:nvPr>
        </p:nvSpPr>
        <p:spPr/>
        <p:txBody>
          <a:bodyPr/>
          <a:lstStyle/>
          <a:p>
            <a:fld id="{11E5886C-E7D5-9B4F-965F-CB83119C3670}" type="datetime1">
              <a:rPr lang="en-GB" smtClean="0"/>
              <a:t>13/01/2021</a:t>
            </a:fld>
            <a:endParaRPr lang="en-US"/>
          </a:p>
        </p:txBody>
      </p:sp>
      <p:sp>
        <p:nvSpPr>
          <p:cNvPr id="5" name="Footer Placeholder 4">
            <a:extLst>
              <a:ext uri="{FF2B5EF4-FFF2-40B4-BE49-F238E27FC236}">
                <a16:creationId xmlns:a16="http://schemas.microsoft.com/office/drawing/2014/main" id="{6D5A2E2E-FFDF-9641-B78C-C948741B555B}"/>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28FAB173-6BB9-DD44-AB34-6D55F87ED574}"/>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253672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AAAFC-6B54-7846-BC49-716D6292D69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BF48111-37D6-5F4F-A033-4F3CC8F22CE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EAB0663-DA80-1A4F-A9DD-000110A4180B}"/>
              </a:ext>
            </a:extLst>
          </p:cNvPr>
          <p:cNvSpPr>
            <a:spLocks noGrp="1"/>
          </p:cNvSpPr>
          <p:nvPr>
            <p:ph type="dt" sz="half" idx="10"/>
          </p:nvPr>
        </p:nvSpPr>
        <p:spPr/>
        <p:txBody>
          <a:bodyPr/>
          <a:lstStyle/>
          <a:p>
            <a:fld id="{AD164D14-AE15-0B43-859A-27202A409BE2}" type="datetime1">
              <a:rPr lang="en-GB" smtClean="0"/>
              <a:t>13/01/2021</a:t>
            </a:fld>
            <a:endParaRPr lang="en-US"/>
          </a:p>
        </p:txBody>
      </p:sp>
      <p:sp>
        <p:nvSpPr>
          <p:cNvPr id="5" name="Footer Placeholder 4">
            <a:extLst>
              <a:ext uri="{FF2B5EF4-FFF2-40B4-BE49-F238E27FC236}">
                <a16:creationId xmlns:a16="http://schemas.microsoft.com/office/drawing/2014/main" id="{BEB2FD8C-D2CF-2046-8F25-93D5B53B317A}"/>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9A1E963D-237E-5B41-B189-9B6C6CF53B09}"/>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975496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ED2D60-E6DD-0040-B8C8-E1300ECC16DA}"/>
              </a:ext>
            </a:extLst>
          </p:cNvPr>
          <p:cNvSpPr>
            <a:spLocks noGrp="1"/>
          </p:cNvSpPr>
          <p:nvPr>
            <p:ph type="title" orient="vert"/>
          </p:nvPr>
        </p:nvSpPr>
        <p:spPr>
          <a:xfrm>
            <a:off x="4907756" y="527403"/>
            <a:ext cx="1478756" cy="8394877"/>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C8D68B0-07CD-B844-80DC-CAFDBBB1340C}"/>
              </a:ext>
            </a:extLst>
          </p:cNvPr>
          <p:cNvSpPr>
            <a:spLocks noGrp="1"/>
          </p:cNvSpPr>
          <p:nvPr>
            <p:ph type="body" orient="vert" idx="1"/>
          </p:nvPr>
        </p:nvSpPr>
        <p:spPr>
          <a:xfrm>
            <a:off x="471487"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9CA5905-83D4-704A-8180-722D94FA00C7}"/>
              </a:ext>
            </a:extLst>
          </p:cNvPr>
          <p:cNvSpPr>
            <a:spLocks noGrp="1"/>
          </p:cNvSpPr>
          <p:nvPr>
            <p:ph type="dt" sz="half" idx="10"/>
          </p:nvPr>
        </p:nvSpPr>
        <p:spPr/>
        <p:txBody>
          <a:bodyPr/>
          <a:lstStyle/>
          <a:p>
            <a:fld id="{95E42AE6-1498-D24D-B77B-E95FA569174A}" type="datetime1">
              <a:rPr lang="en-GB" smtClean="0"/>
              <a:t>13/01/2021</a:t>
            </a:fld>
            <a:endParaRPr lang="en-US"/>
          </a:p>
        </p:txBody>
      </p:sp>
      <p:sp>
        <p:nvSpPr>
          <p:cNvPr id="5" name="Footer Placeholder 4">
            <a:extLst>
              <a:ext uri="{FF2B5EF4-FFF2-40B4-BE49-F238E27FC236}">
                <a16:creationId xmlns:a16="http://schemas.microsoft.com/office/drawing/2014/main" id="{F9FED3A7-3C01-504D-92E4-8D089AE0F94C}"/>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1E25DBC3-912F-8F43-B39C-795044AB5E71}"/>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512614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880D7-B4D4-0048-BC92-825761DFB33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B87B7F4-4970-0F4F-94FA-217D6DADFC0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7B570B9-4F5C-3144-B312-FD8715A21118}"/>
              </a:ext>
            </a:extLst>
          </p:cNvPr>
          <p:cNvSpPr>
            <a:spLocks noGrp="1"/>
          </p:cNvSpPr>
          <p:nvPr>
            <p:ph type="dt" sz="half" idx="10"/>
          </p:nvPr>
        </p:nvSpPr>
        <p:spPr/>
        <p:txBody>
          <a:bodyPr/>
          <a:lstStyle/>
          <a:p>
            <a:fld id="{DF899664-8278-6640-A288-B4A6E31842CC}" type="datetime1">
              <a:rPr lang="en-GB" smtClean="0"/>
              <a:t>13/01/2021</a:t>
            </a:fld>
            <a:endParaRPr lang="en-US"/>
          </a:p>
        </p:txBody>
      </p:sp>
      <p:sp>
        <p:nvSpPr>
          <p:cNvPr id="5" name="Footer Placeholder 4">
            <a:extLst>
              <a:ext uri="{FF2B5EF4-FFF2-40B4-BE49-F238E27FC236}">
                <a16:creationId xmlns:a16="http://schemas.microsoft.com/office/drawing/2014/main" id="{70267431-F4FF-F740-9C19-BC5E529ADA59}"/>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1D471D2E-9954-A048-906D-BB4CC77B70AB}"/>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719066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FB062-4009-8441-B657-2E40256A2F21}"/>
              </a:ext>
            </a:extLst>
          </p:cNvPr>
          <p:cNvSpPr>
            <a:spLocks noGrp="1"/>
          </p:cNvSpPr>
          <p:nvPr>
            <p:ph type="title"/>
          </p:nvPr>
        </p:nvSpPr>
        <p:spPr>
          <a:xfrm>
            <a:off x="467916" y="2469622"/>
            <a:ext cx="5915025" cy="4120620"/>
          </a:xfrm>
        </p:spPr>
        <p:txBody>
          <a:bodyPr anchor="b"/>
          <a:lstStyle>
            <a:lvl1pPr>
              <a:defRPr sz="3375"/>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3F2956C-B9EE-FA40-BC67-81ECE53EFD2F}"/>
              </a:ext>
            </a:extLst>
          </p:cNvPr>
          <p:cNvSpPr>
            <a:spLocks noGrp="1"/>
          </p:cNvSpPr>
          <p:nvPr>
            <p:ph type="body" idx="1"/>
          </p:nvPr>
        </p:nvSpPr>
        <p:spPr>
          <a:xfrm>
            <a:off x="467916" y="6629225"/>
            <a:ext cx="5915025" cy="21669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59D7187-D949-CF4E-90ED-D681CEA2827B}"/>
              </a:ext>
            </a:extLst>
          </p:cNvPr>
          <p:cNvSpPr>
            <a:spLocks noGrp="1"/>
          </p:cNvSpPr>
          <p:nvPr>
            <p:ph type="dt" sz="half" idx="10"/>
          </p:nvPr>
        </p:nvSpPr>
        <p:spPr/>
        <p:txBody>
          <a:bodyPr/>
          <a:lstStyle/>
          <a:p>
            <a:fld id="{54608248-29A0-C945-A0F7-064D0B7B58DB}" type="datetime1">
              <a:rPr lang="en-GB" smtClean="0"/>
              <a:t>13/01/2021</a:t>
            </a:fld>
            <a:endParaRPr lang="en-US"/>
          </a:p>
        </p:txBody>
      </p:sp>
      <p:sp>
        <p:nvSpPr>
          <p:cNvPr id="5" name="Footer Placeholder 4">
            <a:extLst>
              <a:ext uri="{FF2B5EF4-FFF2-40B4-BE49-F238E27FC236}">
                <a16:creationId xmlns:a16="http://schemas.microsoft.com/office/drawing/2014/main" id="{0C7C8A82-64D1-844B-9FB3-D1E64C073854}"/>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C2C73A61-EB3E-EB49-AF7A-AAF46DD27E0D}"/>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8164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73C58-8231-CF40-8DF6-4D13D64848B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4DDE082-77DB-A944-BB09-B3A1001C2620}"/>
              </a:ext>
            </a:extLst>
          </p:cNvPr>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15226EF-43AF-A543-AFFD-0A90F02F30AE}"/>
              </a:ext>
            </a:extLst>
          </p:cNvPr>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C361A0F-EF54-9B4D-9CAE-2EBEB13F3F21}"/>
              </a:ext>
            </a:extLst>
          </p:cNvPr>
          <p:cNvSpPr>
            <a:spLocks noGrp="1"/>
          </p:cNvSpPr>
          <p:nvPr>
            <p:ph type="dt" sz="half" idx="10"/>
          </p:nvPr>
        </p:nvSpPr>
        <p:spPr/>
        <p:txBody>
          <a:bodyPr/>
          <a:lstStyle/>
          <a:p>
            <a:fld id="{5DD6C772-E2E0-EE45-A7EB-81E0A2EE027C}" type="datetime1">
              <a:rPr lang="en-GB" smtClean="0"/>
              <a:t>13/01/2021</a:t>
            </a:fld>
            <a:endParaRPr lang="en-US"/>
          </a:p>
        </p:txBody>
      </p:sp>
      <p:sp>
        <p:nvSpPr>
          <p:cNvPr id="6" name="Footer Placeholder 5">
            <a:extLst>
              <a:ext uri="{FF2B5EF4-FFF2-40B4-BE49-F238E27FC236}">
                <a16:creationId xmlns:a16="http://schemas.microsoft.com/office/drawing/2014/main" id="{17D98186-E288-4D4E-849E-5F8B32FB9BB6}"/>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73D44940-0CAC-3B46-92FD-033A39215452}"/>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4064285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C3920-7F72-7645-A674-448DB6DCB3AC}"/>
              </a:ext>
            </a:extLst>
          </p:cNvPr>
          <p:cNvSpPr>
            <a:spLocks noGrp="1"/>
          </p:cNvSpPr>
          <p:nvPr>
            <p:ph type="title"/>
          </p:nvPr>
        </p:nvSpPr>
        <p:spPr>
          <a:xfrm>
            <a:off x="472381" y="527404"/>
            <a:ext cx="5915025" cy="1914702"/>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893F3E6-F1E0-0C40-BEB2-FAB34BCBC3BB}"/>
              </a:ext>
            </a:extLst>
          </p:cNvPr>
          <p:cNvSpPr>
            <a:spLocks noGrp="1"/>
          </p:cNvSpPr>
          <p:nvPr>
            <p:ph type="body" idx="1"/>
          </p:nvPr>
        </p:nvSpPr>
        <p:spPr>
          <a:xfrm>
            <a:off x="472381" y="2428347"/>
            <a:ext cx="2901255"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GB"/>
              <a:t>Click to edit Master text styles</a:t>
            </a:r>
          </a:p>
        </p:txBody>
      </p:sp>
      <p:sp>
        <p:nvSpPr>
          <p:cNvPr id="4" name="Content Placeholder 3">
            <a:extLst>
              <a:ext uri="{FF2B5EF4-FFF2-40B4-BE49-F238E27FC236}">
                <a16:creationId xmlns:a16="http://schemas.microsoft.com/office/drawing/2014/main" id="{21B335B8-154E-7F49-983D-A466429A2745}"/>
              </a:ext>
            </a:extLst>
          </p:cNvPr>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A58234D-A3B3-EA49-A3A4-84D9CEDB50DB}"/>
              </a:ext>
            </a:extLst>
          </p:cNvPr>
          <p:cNvSpPr>
            <a:spLocks noGrp="1"/>
          </p:cNvSpPr>
          <p:nvPr>
            <p:ph type="body" sz="quarter" idx="3"/>
          </p:nvPr>
        </p:nvSpPr>
        <p:spPr>
          <a:xfrm>
            <a:off x="3471863" y="2428347"/>
            <a:ext cx="2915543"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GB"/>
              <a:t>Click to edit Master text styles</a:t>
            </a:r>
          </a:p>
        </p:txBody>
      </p:sp>
      <p:sp>
        <p:nvSpPr>
          <p:cNvPr id="6" name="Content Placeholder 5">
            <a:extLst>
              <a:ext uri="{FF2B5EF4-FFF2-40B4-BE49-F238E27FC236}">
                <a16:creationId xmlns:a16="http://schemas.microsoft.com/office/drawing/2014/main" id="{8985B431-36AF-864F-8767-330FE28960F6}"/>
              </a:ext>
            </a:extLst>
          </p:cNvPr>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961AAF2-80B5-6146-80A5-4B77B8ACA8E7}"/>
              </a:ext>
            </a:extLst>
          </p:cNvPr>
          <p:cNvSpPr>
            <a:spLocks noGrp="1"/>
          </p:cNvSpPr>
          <p:nvPr>
            <p:ph type="dt" sz="half" idx="10"/>
          </p:nvPr>
        </p:nvSpPr>
        <p:spPr/>
        <p:txBody>
          <a:bodyPr/>
          <a:lstStyle/>
          <a:p>
            <a:fld id="{28485047-84BC-DE49-AD08-A7B37E9C9564}" type="datetime1">
              <a:rPr lang="en-GB" smtClean="0"/>
              <a:t>13/01/2021</a:t>
            </a:fld>
            <a:endParaRPr lang="en-US"/>
          </a:p>
        </p:txBody>
      </p:sp>
      <p:sp>
        <p:nvSpPr>
          <p:cNvPr id="8" name="Footer Placeholder 7">
            <a:extLst>
              <a:ext uri="{FF2B5EF4-FFF2-40B4-BE49-F238E27FC236}">
                <a16:creationId xmlns:a16="http://schemas.microsoft.com/office/drawing/2014/main" id="{EF415000-7400-D34F-894A-A76FF74850D0}"/>
              </a:ext>
            </a:extLst>
          </p:cNvPr>
          <p:cNvSpPr>
            <a:spLocks noGrp="1"/>
          </p:cNvSpPr>
          <p:nvPr>
            <p:ph type="ftr" sz="quarter" idx="11"/>
          </p:nvPr>
        </p:nvSpPr>
        <p:spPr/>
        <p:txBody>
          <a:bodyPr/>
          <a:lstStyle/>
          <a:p>
            <a:r>
              <a:rPr lang="en-US"/>
              <a:t>FAQ-Students/Young professionals - FTP Lightning Talk Challenge</a:t>
            </a:r>
          </a:p>
        </p:txBody>
      </p:sp>
      <p:sp>
        <p:nvSpPr>
          <p:cNvPr id="9" name="Slide Number Placeholder 8">
            <a:extLst>
              <a:ext uri="{FF2B5EF4-FFF2-40B4-BE49-F238E27FC236}">
                <a16:creationId xmlns:a16="http://schemas.microsoft.com/office/drawing/2014/main" id="{921B7FC2-FF12-3541-96AD-44018B25C1BE}"/>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796447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FED92-B0F1-5D4D-8D7D-4E3B131F153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9D2058F-CD12-7240-B03C-A36EDC5CCF82}"/>
              </a:ext>
            </a:extLst>
          </p:cNvPr>
          <p:cNvSpPr>
            <a:spLocks noGrp="1"/>
          </p:cNvSpPr>
          <p:nvPr>
            <p:ph type="dt" sz="half" idx="10"/>
          </p:nvPr>
        </p:nvSpPr>
        <p:spPr/>
        <p:txBody>
          <a:bodyPr/>
          <a:lstStyle/>
          <a:p>
            <a:fld id="{C3651F06-CA5D-0B4D-A64C-DE658B437D0C}" type="datetime1">
              <a:rPr lang="en-GB" smtClean="0"/>
              <a:t>13/01/2021</a:t>
            </a:fld>
            <a:endParaRPr lang="en-US"/>
          </a:p>
        </p:txBody>
      </p:sp>
      <p:sp>
        <p:nvSpPr>
          <p:cNvPr id="4" name="Footer Placeholder 3">
            <a:extLst>
              <a:ext uri="{FF2B5EF4-FFF2-40B4-BE49-F238E27FC236}">
                <a16:creationId xmlns:a16="http://schemas.microsoft.com/office/drawing/2014/main" id="{C7A6FCE9-E61E-A144-92BF-86C2E2F37915}"/>
              </a:ext>
            </a:extLst>
          </p:cNvPr>
          <p:cNvSpPr>
            <a:spLocks noGrp="1"/>
          </p:cNvSpPr>
          <p:nvPr>
            <p:ph type="ftr" sz="quarter" idx="11"/>
          </p:nvPr>
        </p:nvSpPr>
        <p:spPr/>
        <p:txBody>
          <a:bodyPr/>
          <a:lstStyle/>
          <a:p>
            <a:r>
              <a:rPr lang="en-US"/>
              <a:t>FAQ-Students/Young professionals - FTP Lightning Talk Challenge</a:t>
            </a:r>
          </a:p>
        </p:txBody>
      </p:sp>
      <p:sp>
        <p:nvSpPr>
          <p:cNvPr id="5" name="Slide Number Placeholder 4">
            <a:extLst>
              <a:ext uri="{FF2B5EF4-FFF2-40B4-BE49-F238E27FC236}">
                <a16:creationId xmlns:a16="http://schemas.microsoft.com/office/drawing/2014/main" id="{394E149F-A542-3244-89F8-FA0282049021}"/>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432082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FB5059-87E0-F44E-A65D-CE6789EBB873}"/>
              </a:ext>
            </a:extLst>
          </p:cNvPr>
          <p:cNvSpPr>
            <a:spLocks noGrp="1"/>
          </p:cNvSpPr>
          <p:nvPr>
            <p:ph type="dt" sz="half" idx="10"/>
          </p:nvPr>
        </p:nvSpPr>
        <p:spPr/>
        <p:txBody>
          <a:bodyPr/>
          <a:lstStyle/>
          <a:p>
            <a:fld id="{631833C3-B758-634E-9103-61820BAB5F5D}" type="datetime1">
              <a:rPr lang="en-GB" smtClean="0"/>
              <a:t>13/01/2021</a:t>
            </a:fld>
            <a:endParaRPr lang="en-US"/>
          </a:p>
        </p:txBody>
      </p:sp>
      <p:sp>
        <p:nvSpPr>
          <p:cNvPr id="3" name="Footer Placeholder 2">
            <a:extLst>
              <a:ext uri="{FF2B5EF4-FFF2-40B4-BE49-F238E27FC236}">
                <a16:creationId xmlns:a16="http://schemas.microsoft.com/office/drawing/2014/main" id="{D8CB384D-94EF-2641-98B1-F5A361D1EEF7}"/>
              </a:ext>
            </a:extLst>
          </p:cNvPr>
          <p:cNvSpPr>
            <a:spLocks noGrp="1"/>
          </p:cNvSpPr>
          <p:nvPr>
            <p:ph type="ftr" sz="quarter" idx="11"/>
          </p:nvPr>
        </p:nvSpPr>
        <p:spPr/>
        <p:txBody>
          <a:bodyPr/>
          <a:lstStyle/>
          <a:p>
            <a:r>
              <a:rPr lang="en-US"/>
              <a:t>FAQ-Students/Young professionals - FTP Lightning Talk Challenge</a:t>
            </a:r>
          </a:p>
        </p:txBody>
      </p:sp>
      <p:sp>
        <p:nvSpPr>
          <p:cNvPr id="4" name="Slide Number Placeholder 3">
            <a:extLst>
              <a:ext uri="{FF2B5EF4-FFF2-40B4-BE49-F238E27FC236}">
                <a16:creationId xmlns:a16="http://schemas.microsoft.com/office/drawing/2014/main" id="{A3DD4C65-9FE9-C247-B88C-C77A87C6D547}"/>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349166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1B471-E64D-2345-AE9F-3FEFF45A5ACE}"/>
              </a:ext>
            </a:extLst>
          </p:cNvPr>
          <p:cNvSpPr>
            <a:spLocks noGrp="1"/>
          </p:cNvSpPr>
          <p:nvPr>
            <p:ph type="title"/>
          </p:nvPr>
        </p:nvSpPr>
        <p:spPr>
          <a:xfrm>
            <a:off x="472381" y="660400"/>
            <a:ext cx="2211883" cy="2311400"/>
          </a:xfrm>
        </p:spPr>
        <p:txBody>
          <a:bodyPr anchor="b"/>
          <a:lstStyle>
            <a:lvl1pPr>
              <a:defRPr sz="1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4BDF7F9-99F0-334F-B284-A200953C3A49}"/>
              </a:ext>
            </a:extLst>
          </p:cNvPr>
          <p:cNvSpPr>
            <a:spLocks noGrp="1"/>
          </p:cNvSpPr>
          <p:nvPr>
            <p:ph idx="1"/>
          </p:nvPr>
        </p:nvSpPr>
        <p:spPr>
          <a:xfrm>
            <a:off x="2915543" y="1426281"/>
            <a:ext cx="3471863" cy="7039681"/>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7D889EF-79F3-C24F-B134-983FF71C9975}"/>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GB"/>
              <a:t>Click to edit Master text styles</a:t>
            </a:r>
          </a:p>
        </p:txBody>
      </p:sp>
      <p:sp>
        <p:nvSpPr>
          <p:cNvPr id="5" name="Date Placeholder 4">
            <a:extLst>
              <a:ext uri="{FF2B5EF4-FFF2-40B4-BE49-F238E27FC236}">
                <a16:creationId xmlns:a16="http://schemas.microsoft.com/office/drawing/2014/main" id="{924A9A1D-CD31-B543-8968-61816811781B}"/>
              </a:ext>
            </a:extLst>
          </p:cNvPr>
          <p:cNvSpPr>
            <a:spLocks noGrp="1"/>
          </p:cNvSpPr>
          <p:nvPr>
            <p:ph type="dt" sz="half" idx="10"/>
          </p:nvPr>
        </p:nvSpPr>
        <p:spPr/>
        <p:txBody>
          <a:bodyPr/>
          <a:lstStyle/>
          <a:p>
            <a:fld id="{B8974053-F2F8-844D-B581-53D759B5B5D2}" type="datetime1">
              <a:rPr lang="en-GB" smtClean="0"/>
              <a:t>13/01/2021</a:t>
            </a:fld>
            <a:endParaRPr lang="en-US"/>
          </a:p>
        </p:txBody>
      </p:sp>
      <p:sp>
        <p:nvSpPr>
          <p:cNvPr id="6" name="Footer Placeholder 5">
            <a:extLst>
              <a:ext uri="{FF2B5EF4-FFF2-40B4-BE49-F238E27FC236}">
                <a16:creationId xmlns:a16="http://schemas.microsoft.com/office/drawing/2014/main" id="{EFD09F73-3A9D-D945-A3D7-E8FEFE69817D}"/>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30C46E27-074A-9F45-9C2D-CF1974B11446}"/>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2265791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1BD2E-6242-484A-8E3C-E25F38CB86C3}"/>
              </a:ext>
            </a:extLst>
          </p:cNvPr>
          <p:cNvSpPr>
            <a:spLocks noGrp="1"/>
          </p:cNvSpPr>
          <p:nvPr>
            <p:ph type="title"/>
          </p:nvPr>
        </p:nvSpPr>
        <p:spPr>
          <a:xfrm>
            <a:off x="472381" y="660400"/>
            <a:ext cx="2211883" cy="2311400"/>
          </a:xfrm>
        </p:spPr>
        <p:txBody>
          <a:bodyPr anchor="b"/>
          <a:lstStyle>
            <a:lvl1pPr>
              <a:defRPr sz="18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8BE552D-51F9-8D43-A5AB-FB7B57D92D34}"/>
              </a:ext>
            </a:extLst>
          </p:cNvPr>
          <p:cNvSpPr>
            <a:spLocks noGrp="1"/>
          </p:cNvSpPr>
          <p:nvPr>
            <p:ph type="pic" idx="1"/>
          </p:nvPr>
        </p:nvSpPr>
        <p:spPr>
          <a:xfrm>
            <a:off x="2915543" y="1426281"/>
            <a:ext cx="3471863" cy="7039681"/>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en-US"/>
          </a:p>
        </p:txBody>
      </p:sp>
      <p:sp>
        <p:nvSpPr>
          <p:cNvPr id="4" name="Text Placeholder 3">
            <a:extLst>
              <a:ext uri="{FF2B5EF4-FFF2-40B4-BE49-F238E27FC236}">
                <a16:creationId xmlns:a16="http://schemas.microsoft.com/office/drawing/2014/main" id="{C45C5FD4-CE5B-6548-B731-17EB86B79B48}"/>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GB"/>
              <a:t>Click to edit Master text styles</a:t>
            </a:r>
          </a:p>
        </p:txBody>
      </p:sp>
      <p:sp>
        <p:nvSpPr>
          <p:cNvPr id="5" name="Date Placeholder 4">
            <a:extLst>
              <a:ext uri="{FF2B5EF4-FFF2-40B4-BE49-F238E27FC236}">
                <a16:creationId xmlns:a16="http://schemas.microsoft.com/office/drawing/2014/main" id="{48533AB5-088C-6A41-BE35-DC7EF3897FA2}"/>
              </a:ext>
            </a:extLst>
          </p:cNvPr>
          <p:cNvSpPr>
            <a:spLocks noGrp="1"/>
          </p:cNvSpPr>
          <p:nvPr>
            <p:ph type="dt" sz="half" idx="10"/>
          </p:nvPr>
        </p:nvSpPr>
        <p:spPr/>
        <p:txBody>
          <a:bodyPr/>
          <a:lstStyle/>
          <a:p>
            <a:fld id="{75D3907B-F113-E141-853E-B2A2A8DA8518}" type="datetime1">
              <a:rPr lang="en-GB" smtClean="0"/>
              <a:t>13/01/2021</a:t>
            </a:fld>
            <a:endParaRPr lang="en-US"/>
          </a:p>
        </p:txBody>
      </p:sp>
      <p:sp>
        <p:nvSpPr>
          <p:cNvPr id="6" name="Footer Placeholder 5">
            <a:extLst>
              <a:ext uri="{FF2B5EF4-FFF2-40B4-BE49-F238E27FC236}">
                <a16:creationId xmlns:a16="http://schemas.microsoft.com/office/drawing/2014/main" id="{81755D95-3084-5445-A830-2D5591F24B01}"/>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4C8AD926-FB30-AC46-8648-D82EC090FDCC}"/>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720468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C5AEAF-918F-4E43-8C82-FBF6608F7120}"/>
              </a:ext>
            </a:extLst>
          </p:cNvPr>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AFA910-4F66-DD4E-9E30-932F2DFA98E1}"/>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097C357-65A3-E945-9BD6-181FEF48C697}"/>
              </a:ext>
            </a:extLst>
          </p:cNvPr>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675">
                <a:solidFill>
                  <a:schemeClr val="tx1">
                    <a:tint val="75000"/>
                  </a:schemeClr>
                </a:solidFill>
              </a:defRPr>
            </a:lvl1pPr>
          </a:lstStyle>
          <a:p>
            <a:fld id="{1FA0AE4A-98FF-C043-A292-73ADAEF0E2BF}" type="datetime1">
              <a:rPr lang="en-GB" smtClean="0"/>
              <a:t>13/01/2021</a:t>
            </a:fld>
            <a:endParaRPr lang="en-US"/>
          </a:p>
        </p:txBody>
      </p:sp>
      <p:sp>
        <p:nvSpPr>
          <p:cNvPr id="5" name="Footer Placeholder 4">
            <a:extLst>
              <a:ext uri="{FF2B5EF4-FFF2-40B4-BE49-F238E27FC236}">
                <a16:creationId xmlns:a16="http://schemas.microsoft.com/office/drawing/2014/main" id="{D9479EB1-63CB-A44A-B04A-307AE3FFA2EA}"/>
              </a:ext>
            </a:extLst>
          </p:cNvPr>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599E299D-AEA7-A349-A46B-05386C9707F3}"/>
              </a:ext>
            </a:extLst>
          </p:cNvPr>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CDDC5AE4-B35E-0742-A668-9269B4F1F8AF}" type="slidenum">
              <a:rPr lang="en-US" smtClean="0"/>
              <a:t>‹#›</a:t>
            </a:fld>
            <a:endParaRPr lang="en-US"/>
          </a:p>
        </p:txBody>
      </p:sp>
    </p:spTree>
    <p:extLst>
      <p:ext uri="{BB962C8B-B14F-4D97-AF65-F5344CB8AC3E}">
        <p14:creationId xmlns:p14="http://schemas.microsoft.com/office/powerpoint/2010/main" val="4024176576"/>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hdr="0" dt="0"/>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eant.org/" TargetMode="External"/><Relationship Id="rId7"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jpg"/><Relationship Id="rId5" Type="http://schemas.openxmlformats.org/officeDocument/2006/relationships/hyperlink" Target="http://www.geant.org/About/Membership/Pages/MAandGAreps.aspx" TargetMode="External"/><Relationship Id="rId4" Type="http://schemas.openxmlformats.org/officeDocument/2006/relationships/hyperlink" Target="http://www.geant.org/Projects/GEANT_Project_GN4/Pages/Partners.aspx"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0B410B-FC73-234A-8481-66709C072185}"/>
              </a:ext>
            </a:extLst>
          </p:cNvPr>
          <p:cNvSpPr>
            <a:spLocks noGrp="1"/>
          </p:cNvSpPr>
          <p:nvPr>
            <p:ph sz="half" idx="1"/>
          </p:nvPr>
        </p:nvSpPr>
        <p:spPr>
          <a:xfrm>
            <a:off x="426871" y="3731195"/>
            <a:ext cx="2859786" cy="5644342"/>
          </a:xfrm>
        </p:spPr>
        <p:txBody>
          <a:bodyPr anchor="t" anchorCtr="0">
            <a:normAutofit fontScale="25000" lnSpcReduction="20000"/>
          </a:bodyPr>
          <a:lstStyle/>
          <a:p>
            <a:pPr marL="0" indent="0">
              <a:lnSpc>
                <a:spcPct val="120000"/>
              </a:lnSpc>
              <a:buNone/>
            </a:pPr>
            <a:r>
              <a:rPr lang="en-GB" sz="4000" b="1" dirty="0"/>
              <a:t>What is GÉANT? </a:t>
            </a:r>
            <a:r>
              <a:rPr lang="en-GB" sz="4000" dirty="0"/>
              <a:t>GÉANT is the pan-European network that delivers a high-performance connectivity and advanced services to more than 50 million research and education users across 40 European countries. GÉANT interconnects European national research and education networks (NRENs) with a high-bandwidth and highly resilient backbone and links them to over 100 countries worldwide enabling collaboration on projects ranging from biological science to earth observation and arts &amp; culture. [</a:t>
            </a:r>
            <a:r>
              <a:rPr lang="en-GB" sz="4000" dirty="0">
                <a:hlinkClick r:id="rId3"/>
              </a:rPr>
              <a:t>GÉANT</a:t>
            </a:r>
            <a:r>
              <a:rPr lang="en-GB" sz="4000" dirty="0"/>
              <a:t>]</a:t>
            </a:r>
          </a:p>
          <a:p>
            <a:pPr marL="0" indent="0">
              <a:lnSpc>
                <a:spcPct val="120000"/>
              </a:lnSpc>
              <a:buNone/>
            </a:pPr>
            <a:r>
              <a:rPr lang="en-GB" sz="4000" b="1" dirty="0"/>
              <a:t>What's an NREN? </a:t>
            </a:r>
            <a:r>
              <a:rPr lang="en-GB" sz="4000" dirty="0"/>
              <a:t>A national research and education network (NREN) is a dedicated internet infrastructure and service provider to the research and educational communities within a country.</a:t>
            </a:r>
          </a:p>
          <a:p>
            <a:pPr marL="0" indent="0">
              <a:lnSpc>
                <a:spcPct val="120000"/>
              </a:lnSpc>
              <a:buNone/>
            </a:pPr>
            <a:r>
              <a:rPr lang="en-GB" sz="4000" b="1" dirty="0"/>
              <a:t>What is TNC? </a:t>
            </a:r>
            <a:r>
              <a:rPr lang="en-GB" sz="4000" dirty="0"/>
              <a:t>The TNC Networking Conference is the largest and most prestigious European research networking conference, with more than 800 participants attending this annual event. TNC brings together decision makers, networking and collaboration specialists, universities, as well as industry representatives. TNC21 will take place from 21 June - 25 June 2021 in Brighton, UK &amp; online. For further information, visit https://tnc21.geant.org/</a:t>
            </a:r>
          </a:p>
          <a:p>
            <a:pPr marL="0" indent="0">
              <a:lnSpc>
                <a:spcPct val="120000"/>
              </a:lnSpc>
              <a:buNone/>
            </a:pPr>
            <a:r>
              <a:rPr lang="en-GB" sz="4000" b="1" dirty="0"/>
              <a:t>What is the FTP Lightning Talk Challenge?  </a:t>
            </a:r>
            <a:r>
              <a:rPr lang="en-GB" sz="4000" dirty="0"/>
              <a:t>The FTP Lightning Talk Challenge is a Future Talent programme (FTP) for young professionals to get their ideas on the TNC Lightning Talk presentations. Nominated by GÉANT project partners, participants undergo a series of training events such as webinars, individual support and coaching, to help master presentation skills.</a:t>
            </a:r>
          </a:p>
          <a:p>
            <a:pPr marL="0" indent="0">
              <a:lnSpc>
                <a:spcPct val="120000"/>
              </a:lnSpc>
              <a:buNone/>
            </a:pPr>
            <a:endParaRPr lang="en-GB" sz="3200" dirty="0"/>
          </a:p>
          <a:p>
            <a:pPr marL="0" indent="0">
              <a:lnSpc>
                <a:spcPct val="120000"/>
              </a:lnSpc>
              <a:buNone/>
            </a:pPr>
            <a:endParaRPr lang="en-GB" sz="4000" dirty="0"/>
          </a:p>
          <a:p>
            <a:pPr marL="0" indent="0">
              <a:buNone/>
            </a:pPr>
            <a:endParaRPr lang="en-GB" sz="4000" dirty="0"/>
          </a:p>
          <a:p>
            <a:endParaRPr lang="en-GB" sz="1100" dirty="0"/>
          </a:p>
        </p:txBody>
      </p:sp>
      <p:sp>
        <p:nvSpPr>
          <p:cNvPr id="8" name="Content Placeholder 2">
            <a:extLst>
              <a:ext uri="{FF2B5EF4-FFF2-40B4-BE49-F238E27FC236}">
                <a16:creationId xmlns:a16="http://schemas.microsoft.com/office/drawing/2014/main" id="{DBE0068D-97CA-A446-A27B-63863EAF404D}"/>
              </a:ext>
            </a:extLst>
          </p:cNvPr>
          <p:cNvSpPr>
            <a:spLocks noGrp="1"/>
          </p:cNvSpPr>
          <p:nvPr>
            <p:ph sz="half" idx="2"/>
          </p:nvPr>
        </p:nvSpPr>
        <p:spPr>
          <a:xfrm>
            <a:off x="3428999" y="3731195"/>
            <a:ext cx="2859786" cy="5750735"/>
          </a:xfrm>
        </p:spPr>
        <p:txBody>
          <a:bodyPr anchor="t" anchorCtr="0">
            <a:normAutofit fontScale="25000" lnSpcReduction="20000"/>
          </a:bodyPr>
          <a:lstStyle/>
          <a:p>
            <a:pPr marL="0" indent="0">
              <a:lnSpc>
                <a:spcPct val="120000"/>
              </a:lnSpc>
              <a:buNone/>
            </a:pPr>
            <a:r>
              <a:rPr lang="en-GB" sz="4000" dirty="0"/>
              <a:t>These events are organised by the GÉANT Learning and Development team to increase the chance of their submissions to be accepted by TNC Programme Committee. </a:t>
            </a:r>
          </a:p>
          <a:p>
            <a:pPr marL="0" indent="0">
              <a:lnSpc>
                <a:spcPct val="120000"/>
              </a:lnSpc>
              <a:buNone/>
            </a:pPr>
            <a:r>
              <a:rPr lang="en-GB" sz="4000" b="1" dirty="0"/>
              <a:t>If I participate will I automatically go to TNC21? </a:t>
            </a:r>
            <a:r>
              <a:rPr lang="en-GB" sz="4000" dirty="0"/>
              <a:t>The FTP Lightning Talk Challenge is a training programme to help you deliver impactful presentations. All participants take part in the training. You still need to submit your proposal to the TNC Programme Committee. If your proposal is selected, you will be prepared for a superb delivery at the conference. Finalists receive full financial support for delivering their talk at the TNC. If your proposal is not selected you will still have an opportunity to showcase your learning with a self-recorded video presentation that could be published in the GÉANT channels.</a:t>
            </a:r>
          </a:p>
          <a:p>
            <a:pPr marL="0" indent="0">
              <a:lnSpc>
                <a:spcPct val="120000"/>
              </a:lnSpc>
              <a:buNone/>
            </a:pPr>
            <a:r>
              <a:rPr lang="en-GB" sz="4000" b="1" dirty="0"/>
              <a:t>Why should I join? </a:t>
            </a:r>
            <a:r>
              <a:rPr lang="en-GB" sz="4000" dirty="0"/>
              <a:t>The programme offers an excellent opportunity to show what you have been working on or what your ideas are to an international audience. It also brings great networking opportunities and many new friendships with other young professionals joining the programme.</a:t>
            </a:r>
          </a:p>
          <a:p>
            <a:pPr marL="0" indent="0">
              <a:lnSpc>
                <a:spcPct val="120000"/>
              </a:lnSpc>
              <a:buNone/>
            </a:pPr>
            <a:r>
              <a:rPr lang="en-GB" sz="4000" b="1" dirty="0"/>
              <a:t>How can I participate? </a:t>
            </a:r>
            <a:r>
              <a:rPr lang="en-GB" sz="4000" dirty="0"/>
              <a:t>To participate, you must be nominated by a</a:t>
            </a:r>
            <a:r>
              <a:rPr lang="en-GB" sz="4000" dirty="0">
                <a:hlinkClick r:id="rId4"/>
              </a:rPr>
              <a:t> GÉANT</a:t>
            </a:r>
            <a:r>
              <a:rPr lang="en-GB" sz="4000" dirty="0"/>
              <a:t> </a:t>
            </a:r>
            <a:r>
              <a:rPr lang="en-GB" sz="4000" dirty="0">
                <a:hlinkClick r:id="rId4"/>
              </a:rPr>
              <a:t>Project Partner/NREN</a:t>
            </a:r>
            <a:r>
              <a:rPr lang="en-GB" sz="4000" dirty="0"/>
              <a:t>. To be considered for nomination, contact your local NREN directly or ask your university or college teacher. NREN details can be found on the </a:t>
            </a:r>
            <a:r>
              <a:rPr lang="en-GB" sz="4000" dirty="0">
                <a:hlinkClick r:id="rId5"/>
              </a:rPr>
              <a:t>GÉANT member page</a:t>
            </a:r>
            <a:r>
              <a:rPr lang="en-GB" sz="4000" dirty="0"/>
              <a:t>. You can also send a message to </a:t>
            </a:r>
            <a:r>
              <a:rPr lang="en-GB" sz="4000" dirty="0" err="1"/>
              <a:t>glad@geant.org</a:t>
            </a:r>
            <a:r>
              <a:rPr lang="en-GB" sz="4000" dirty="0"/>
              <a:t>.</a:t>
            </a:r>
          </a:p>
          <a:p>
            <a:pPr marL="0" indent="0">
              <a:lnSpc>
                <a:spcPct val="120000"/>
              </a:lnSpc>
              <a:buNone/>
            </a:pPr>
            <a:endParaRPr lang="en-GB" sz="1300" dirty="0"/>
          </a:p>
          <a:p>
            <a:endParaRPr lang="en-GB" sz="1100" dirty="0"/>
          </a:p>
          <a:p>
            <a:endParaRPr lang="en-GB" sz="1100" dirty="0"/>
          </a:p>
          <a:p>
            <a:endParaRPr lang="en-GB" sz="1100" dirty="0"/>
          </a:p>
        </p:txBody>
      </p:sp>
      <p:sp>
        <p:nvSpPr>
          <p:cNvPr id="14" name="Footer Placeholder 13">
            <a:extLst>
              <a:ext uri="{FF2B5EF4-FFF2-40B4-BE49-F238E27FC236}">
                <a16:creationId xmlns:a16="http://schemas.microsoft.com/office/drawing/2014/main" id="{8BA4C83B-5F00-334C-B114-831CF65CB397}"/>
              </a:ext>
            </a:extLst>
          </p:cNvPr>
          <p:cNvSpPr>
            <a:spLocks noGrp="1"/>
          </p:cNvSpPr>
          <p:nvPr>
            <p:ph type="ftr" sz="quarter" idx="11"/>
          </p:nvPr>
        </p:nvSpPr>
        <p:spPr>
          <a:xfrm>
            <a:off x="366159" y="9375537"/>
            <a:ext cx="4492733" cy="545747"/>
          </a:xfrm>
        </p:spPr>
        <p:txBody>
          <a:bodyPr/>
          <a:lstStyle/>
          <a:p>
            <a:r>
              <a:rPr lang="en-GB"/>
              <a:t>FAQ-Students/Young professionals - FTP Lightning Talk Challenge</a:t>
            </a:r>
          </a:p>
        </p:txBody>
      </p:sp>
      <p:sp>
        <p:nvSpPr>
          <p:cNvPr id="15" name="Slide Number Placeholder 14">
            <a:extLst>
              <a:ext uri="{FF2B5EF4-FFF2-40B4-BE49-F238E27FC236}">
                <a16:creationId xmlns:a16="http://schemas.microsoft.com/office/drawing/2014/main" id="{76DACC15-5700-D545-94D3-27A503F2A509}"/>
              </a:ext>
            </a:extLst>
          </p:cNvPr>
          <p:cNvSpPr>
            <a:spLocks noGrp="1"/>
          </p:cNvSpPr>
          <p:nvPr>
            <p:ph type="sldNum" sz="quarter" idx="12"/>
          </p:nvPr>
        </p:nvSpPr>
        <p:spPr>
          <a:xfrm>
            <a:off x="5859064" y="9339378"/>
            <a:ext cx="313137" cy="545747"/>
          </a:xfrm>
        </p:spPr>
        <p:txBody>
          <a:bodyPr/>
          <a:lstStyle/>
          <a:p>
            <a:fld id="{CDDC5AE4-B35E-0742-A668-9269B4F1F8AF}" type="slidenum">
              <a:rPr lang="en-GB" smtClean="0"/>
              <a:t>1</a:t>
            </a:fld>
            <a:endParaRPr lang="en-GB"/>
          </a:p>
        </p:txBody>
      </p:sp>
      <p:sp>
        <p:nvSpPr>
          <p:cNvPr id="6" name="TextBox 5">
            <a:extLst>
              <a:ext uri="{FF2B5EF4-FFF2-40B4-BE49-F238E27FC236}">
                <a16:creationId xmlns:a16="http://schemas.microsoft.com/office/drawing/2014/main" id="{50E07BD0-262C-2A4F-9786-1D0B3976765A}"/>
              </a:ext>
            </a:extLst>
          </p:cNvPr>
          <p:cNvSpPr txBox="1"/>
          <p:nvPr/>
        </p:nvSpPr>
        <p:spPr>
          <a:xfrm>
            <a:off x="426871" y="965262"/>
            <a:ext cx="2851600" cy="646331"/>
          </a:xfrm>
          <a:prstGeom prst="rect">
            <a:avLst/>
          </a:prstGeom>
          <a:noFill/>
        </p:spPr>
        <p:txBody>
          <a:bodyPr wrap="square" rtlCol="0">
            <a:spAutoFit/>
          </a:bodyPr>
          <a:lstStyle/>
          <a:p>
            <a:r>
              <a:rPr lang="en-GB" dirty="0"/>
              <a:t>FAQ– STUDENTS/YOUNG PROFESSIONALS</a:t>
            </a:r>
          </a:p>
        </p:txBody>
      </p:sp>
      <p:sp>
        <p:nvSpPr>
          <p:cNvPr id="7" name="TextBox 6">
            <a:extLst>
              <a:ext uri="{FF2B5EF4-FFF2-40B4-BE49-F238E27FC236}">
                <a16:creationId xmlns:a16="http://schemas.microsoft.com/office/drawing/2014/main" id="{9B524D3D-C753-E64D-8371-E95A712AAE75}"/>
              </a:ext>
            </a:extLst>
          </p:cNvPr>
          <p:cNvSpPr txBox="1"/>
          <p:nvPr/>
        </p:nvSpPr>
        <p:spPr>
          <a:xfrm>
            <a:off x="426872" y="1784648"/>
            <a:ext cx="2973409" cy="1600438"/>
          </a:xfrm>
          <a:prstGeom prst="rect">
            <a:avLst/>
          </a:prstGeom>
          <a:noFill/>
        </p:spPr>
        <p:txBody>
          <a:bodyPr wrap="square" rtlCol="0">
            <a:spAutoFit/>
          </a:bodyPr>
          <a:lstStyle/>
          <a:p>
            <a:pPr algn="just"/>
            <a:r>
              <a:rPr lang="en-GB" sz="1400" i="1" dirty="0">
                <a:solidFill>
                  <a:schemeClr val="tx1">
                    <a:lumMod val="75000"/>
                    <a:lumOff val="25000"/>
                  </a:schemeClr>
                </a:solidFill>
              </a:rPr>
              <a:t>FTP Lightning Talk Challenge is a programme for students and young professionals from GÉANT affiliated organisations. Participation can open the door to the most prestigious global R&amp;E Networking Conference - TNC21. </a:t>
            </a:r>
          </a:p>
        </p:txBody>
      </p:sp>
      <p:pic>
        <p:nvPicPr>
          <p:cNvPr id="13" name="Picture 12">
            <a:extLst>
              <a:ext uri="{FF2B5EF4-FFF2-40B4-BE49-F238E27FC236}">
                <a16:creationId xmlns:a16="http://schemas.microsoft.com/office/drawing/2014/main" id="{8B7FD421-D96F-574F-A991-7810DC36676C}"/>
              </a:ext>
            </a:extLst>
          </p:cNvPr>
          <p:cNvPicPr>
            <a:picLocks noChangeAspect="1"/>
          </p:cNvPicPr>
          <p:nvPr/>
        </p:nvPicPr>
        <p:blipFill>
          <a:blip r:embed="rId6"/>
          <a:stretch>
            <a:fillRect/>
          </a:stretch>
        </p:blipFill>
        <p:spPr>
          <a:xfrm>
            <a:off x="3901843" y="612104"/>
            <a:ext cx="1759405" cy="2463167"/>
          </a:xfrm>
          <a:prstGeom prst="rect">
            <a:avLst/>
          </a:prstGeom>
        </p:spPr>
      </p:pic>
      <p:pic>
        <p:nvPicPr>
          <p:cNvPr id="20" name="Picture 19">
            <a:extLst>
              <a:ext uri="{FF2B5EF4-FFF2-40B4-BE49-F238E27FC236}">
                <a16:creationId xmlns:a16="http://schemas.microsoft.com/office/drawing/2014/main" id="{EF249DBC-6171-A442-A96C-C9DC76557A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6871" y="186953"/>
            <a:ext cx="1283683" cy="481381"/>
          </a:xfrm>
          <a:prstGeom prst="rect">
            <a:avLst/>
          </a:prstGeom>
        </p:spPr>
      </p:pic>
    </p:spTree>
    <p:extLst>
      <p:ext uri="{BB962C8B-B14F-4D97-AF65-F5344CB8AC3E}">
        <p14:creationId xmlns:p14="http://schemas.microsoft.com/office/powerpoint/2010/main" val="2114200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776496-6CD7-724A-AA5A-EC31AB4D1BDA}"/>
              </a:ext>
            </a:extLst>
          </p:cNvPr>
          <p:cNvSpPr>
            <a:spLocks noGrp="1"/>
          </p:cNvSpPr>
          <p:nvPr>
            <p:ph sz="half" idx="1"/>
          </p:nvPr>
        </p:nvSpPr>
        <p:spPr>
          <a:xfrm>
            <a:off x="289803" y="4619055"/>
            <a:ext cx="2859786" cy="3940622"/>
          </a:xfrm>
        </p:spPr>
        <p:txBody>
          <a:bodyPr>
            <a:normAutofit/>
          </a:bodyPr>
          <a:lstStyle/>
          <a:p>
            <a:pPr marL="0" indent="0">
              <a:lnSpc>
                <a:spcPct val="100000"/>
              </a:lnSpc>
              <a:spcBef>
                <a:spcPts val="0"/>
              </a:spcBef>
              <a:spcAft>
                <a:spcPts val="750"/>
              </a:spcAft>
              <a:buNone/>
            </a:pPr>
            <a:r>
              <a:rPr lang="en-GB" sz="1000" b="1" dirty="0"/>
              <a:t>What's expected from me as a young professional? </a:t>
            </a:r>
            <a:r>
              <a:rPr lang="en-GB" sz="1000" dirty="0"/>
              <a:t> If you register for the challenge you are required to: </a:t>
            </a:r>
          </a:p>
          <a:p>
            <a:pPr marL="0" indent="0">
              <a:lnSpc>
                <a:spcPct val="100000"/>
              </a:lnSpc>
              <a:spcBef>
                <a:spcPts val="0"/>
              </a:spcBef>
              <a:spcAft>
                <a:spcPts val="750"/>
              </a:spcAft>
              <a:buNone/>
            </a:pPr>
            <a:r>
              <a:rPr lang="en-GB" sz="1000" dirty="0"/>
              <a:t>1. submit your topic title</a:t>
            </a:r>
            <a:br>
              <a:rPr lang="en-GB" sz="1000" dirty="0"/>
            </a:br>
            <a:r>
              <a:rPr lang="en-GB" sz="1000" dirty="0"/>
              <a:t>2. prepare and rehearse your Lightning talk and undergo the series of training events we organise for you </a:t>
            </a:r>
            <a:br>
              <a:rPr lang="en-GB" sz="1000" dirty="0"/>
            </a:br>
            <a:r>
              <a:rPr lang="en-GB" sz="1000" dirty="0"/>
              <a:t>3. if accepted, present at the Lightning Talk Plenary at TNC. Your presentation must be delivered in English and lasts max 5 minutes on a subject matter 4).be reachable and available during the programme period.</a:t>
            </a:r>
          </a:p>
          <a:p>
            <a:pPr marL="0" indent="0">
              <a:lnSpc>
                <a:spcPct val="100000"/>
              </a:lnSpc>
              <a:spcBef>
                <a:spcPts val="0"/>
              </a:spcBef>
              <a:spcAft>
                <a:spcPts val="750"/>
              </a:spcAft>
              <a:buNone/>
            </a:pPr>
            <a:r>
              <a:rPr lang="en-GB" sz="1000" b="1" dirty="0">
                <a:solidFill>
                  <a:schemeClr val="tx1">
                    <a:lumMod val="75000"/>
                    <a:lumOff val="25000"/>
                  </a:schemeClr>
                </a:solidFill>
              </a:rPr>
              <a:t>What type of ideas can I submit? </a:t>
            </a:r>
            <a:r>
              <a:rPr lang="en-GB" sz="1000" dirty="0"/>
              <a:t>The subject matter of each presentation could be any idea, project or research or innovation you have been working on that addresses a technical, economic, legal, security or environmental aspect in any IT and network field.</a:t>
            </a:r>
          </a:p>
          <a:p>
            <a:endParaRPr lang="en-US" dirty="0"/>
          </a:p>
        </p:txBody>
      </p:sp>
      <p:sp>
        <p:nvSpPr>
          <p:cNvPr id="4" name="Content Placeholder 3">
            <a:extLst>
              <a:ext uri="{FF2B5EF4-FFF2-40B4-BE49-F238E27FC236}">
                <a16:creationId xmlns:a16="http://schemas.microsoft.com/office/drawing/2014/main" id="{0BA0212D-3623-0948-8C41-BE5C86E98D56}"/>
              </a:ext>
            </a:extLst>
          </p:cNvPr>
          <p:cNvSpPr>
            <a:spLocks noGrp="1"/>
          </p:cNvSpPr>
          <p:nvPr>
            <p:ph sz="half" idx="2"/>
          </p:nvPr>
        </p:nvSpPr>
        <p:spPr>
          <a:xfrm>
            <a:off x="3429000" y="4472533"/>
            <a:ext cx="2859786" cy="3265878"/>
          </a:xfrm>
        </p:spPr>
        <p:txBody>
          <a:bodyPr anchor="t" anchorCtr="0">
            <a:noAutofit/>
          </a:bodyPr>
          <a:lstStyle/>
          <a:p>
            <a:pPr marL="0" indent="0">
              <a:buNone/>
            </a:pPr>
            <a:r>
              <a:rPr lang="en-GB" sz="1000" dirty="0"/>
              <a:t>Step 1 Get registered by the local NREN before</a:t>
            </a:r>
            <a:br>
              <a:rPr lang="en-GB" sz="1000" dirty="0"/>
            </a:br>
            <a:r>
              <a:rPr lang="en-GB" sz="1000" b="1" dirty="0">
                <a:solidFill>
                  <a:srgbClr val="E1515C"/>
                </a:solidFill>
              </a:rPr>
              <a:t>28 February 2021</a:t>
            </a:r>
          </a:p>
          <a:p>
            <a:pPr marL="0" indent="0">
              <a:buNone/>
            </a:pPr>
            <a:r>
              <a:rPr lang="en-GB" sz="1000" dirty="0"/>
              <a:t>Step 2 Take part in the group training webinars between  </a:t>
            </a:r>
            <a:r>
              <a:rPr lang="en-GB" sz="1000" b="1" dirty="0">
                <a:solidFill>
                  <a:srgbClr val="E1515C"/>
                </a:solidFill>
              </a:rPr>
              <a:t>March and April 2021</a:t>
            </a:r>
            <a:endParaRPr lang="en-GB" sz="1000" dirty="0"/>
          </a:p>
          <a:p>
            <a:pPr marL="0" indent="0">
              <a:buNone/>
            </a:pPr>
            <a:r>
              <a:rPr lang="en-GB" sz="1000" dirty="0"/>
              <a:t>Step 3  Submit your proposal to TNC by  </a:t>
            </a:r>
            <a:br>
              <a:rPr lang="en-GB" sz="1000" dirty="0"/>
            </a:br>
            <a:r>
              <a:rPr lang="en-GB" sz="1000" b="1" dirty="0">
                <a:solidFill>
                  <a:srgbClr val="E1515C"/>
                </a:solidFill>
              </a:rPr>
              <a:t>11 March 2021</a:t>
            </a:r>
          </a:p>
          <a:p>
            <a:pPr marL="0" indent="0">
              <a:buNone/>
            </a:pPr>
            <a:r>
              <a:rPr lang="en-GB" sz="1000" dirty="0"/>
              <a:t>Step 4 You will be notified on the acceptance of your proposal short after 11 March</a:t>
            </a:r>
            <a:br>
              <a:rPr lang="en-GB" sz="1000" dirty="0"/>
            </a:br>
            <a:br>
              <a:rPr lang="en-GB" sz="1000" dirty="0"/>
            </a:br>
            <a:r>
              <a:rPr lang="en-GB" sz="1000" dirty="0"/>
              <a:t>Step 5 If selected, receive further 1:1 coaching and take centre stage at TNC21 between </a:t>
            </a:r>
            <a:br>
              <a:rPr lang="en-GB" sz="1000" dirty="0"/>
            </a:br>
            <a:r>
              <a:rPr lang="en-GB" sz="1000" b="1" dirty="0">
                <a:solidFill>
                  <a:srgbClr val="E1515C"/>
                </a:solidFill>
              </a:rPr>
              <a:t>21 June - 25 June 2021</a:t>
            </a:r>
          </a:p>
          <a:p>
            <a:pPr marL="0" indent="0">
              <a:buNone/>
            </a:pPr>
            <a:endParaRPr lang="en-GB" sz="1000" b="1" dirty="0">
              <a:solidFill>
                <a:schemeClr val="tx1">
                  <a:lumMod val="75000"/>
                  <a:lumOff val="25000"/>
                </a:schemeClr>
              </a:solidFill>
            </a:endParaRPr>
          </a:p>
          <a:p>
            <a:pPr marL="0" indent="0">
              <a:buNone/>
            </a:pPr>
            <a:r>
              <a:rPr lang="en-GB" sz="1000" b="1" dirty="0">
                <a:solidFill>
                  <a:schemeClr val="tx1">
                    <a:lumMod val="75000"/>
                    <a:lumOff val="25000"/>
                  </a:schemeClr>
                </a:solidFill>
              </a:rPr>
              <a:t>Have more questions?</a:t>
            </a:r>
            <a:br>
              <a:rPr lang="en-GB" sz="1000" dirty="0">
                <a:solidFill>
                  <a:schemeClr val="tx1">
                    <a:lumMod val="75000"/>
                    <a:lumOff val="25000"/>
                  </a:schemeClr>
                </a:solidFill>
              </a:rPr>
            </a:br>
            <a:r>
              <a:rPr lang="en-GB" sz="1000" dirty="0">
                <a:solidFill>
                  <a:schemeClr val="tx1">
                    <a:lumMod val="75000"/>
                    <a:lumOff val="25000"/>
                  </a:schemeClr>
                </a:solidFill>
              </a:rPr>
              <a:t>Contact your local NREN or</a:t>
            </a:r>
            <a:br>
              <a:rPr lang="en-GB" sz="1000" dirty="0">
                <a:solidFill>
                  <a:schemeClr val="tx1">
                    <a:lumMod val="75000"/>
                    <a:lumOff val="25000"/>
                  </a:schemeClr>
                </a:solidFill>
              </a:rPr>
            </a:br>
            <a:r>
              <a:rPr lang="en-GB" sz="1000" dirty="0">
                <a:solidFill>
                  <a:schemeClr val="tx1">
                    <a:lumMod val="75000"/>
                    <a:lumOff val="25000"/>
                  </a:schemeClr>
                </a:solidFill>
              </a:rPr>
              <a:t>Email: </a:t>
            </a:r>
            <a:r>
              <a:rPr lang="en-GB" sz="1000" dirty="0" err="1">
                <a:solidFill>
                  <a:schemeClr val="tx1">
                    <a:lumMod val="75000"/>
                    <a:lumOff val="25000"/>
                  </a:schemeClr>
                </a:solidFill>
              </a:rPr>
              <a:t>glad@geant.org</a:t>
            </a:r>
            <a:endParaRPr lang="en-GB" sz="1000" dirty="0">
              <a:solidFill>
                <a:schemeClr val="tx1">
                  <a:lumMod val="75000"/>
                  <a:lumOff val="25000"/>
                </a:schemeClr>
              </a:solidFill>
            </a:endParaRPr>
          </a:p>
          <a:p>
            <a:pPr marL="0" indent="0">
              <a:buNone/>
            </a:pPr>
            <a:endParaRPr lang="en-GB" sz="1000" b="1" dirty="0">
              <a:solidFill>
                <a:srgbClr val="E1515C"/>
              </a:solidFill>
            </a:endParaRPr>
          </a:p>
          <a:p>
            <a:pPr marL="0" indent="0">
              <a:buNone/>
            </a:pPr>
            <a:endParaRPr lang="en-GB" sz="1000" b="1" dirty="0">
              <a:solidFill>
                <a:srgbClr val="E1515C"/>
              </a:solidFill>
            </a:endParaRPr>
          </a:p>
          <a:p>
            <a:pPr marL="0" indent="0">
              <a:lnSpc>
                <a:spcPct val="120000"/>
              </a:lnSpc>
              <a:buNone/>
            </a:pPr>
            <a:br>
              <a:rPr lang="en-GB" sz="1200" dirty="0"/>
            </a:br>
            <a:br>
              <a:rPr lang="en-GB" sz="1200" dirty="0"/>
            </a:br>
            <a:br>
              <a:rPr lang="en-GB" sz="1200" dirty="0"/>
            </a:br>
            <a:endParaRPr lang="en-GB" sz="1200" dirty="0"/>
          </a:p>
          <a:p>
            <a:pPr marL="0" indent="0">
              <a:buNone/>
            </a:pPr>
            <a:br>
              <a:rPr lang="en-GB" sz="800" b="1" dirty="0"/>
            </a:br>
            <a:endParaRPr lang="en-US" sz="800" dirty="0"/>
          </a:p>
        </p:txBody>
      </p:sp>
      <p:sp>
        <p:nvSpPr>
          <p:cNvPr id="10" name="Footer Placeholder 9">
            <a:extLst>
              <a:ext uri="{FF2B5EF4-FFF2-40B4-BE49-F238E27FC236}">
                <a16:creationId xmlns:a16="http://schemas.microsoft.com/office/drawing/2014/main" id="{CEAD298A-D932-C349-AF7A-8ED2CB8DA7AB}"/>
              </a:ext>
            </a:extLst>
          </p:cNvPr>
          <p:cNvSpPr>
            <a:spLocks noGrp="1"/>
          </p:cNvSpPr>
          <p:nvPr>
            <p:ph type="ftr" sz="quarter" idx="11"/>
          </p:nvPr>
        </p:nvSpPr>
        <p:spPr>
          <a:xfrm>
            <a:off x="289803" y="9353234"/>
            <a:ext cx="4492733" cy="545747"/>
          </a:xfrm>
        </p:spPr>
        <p:txBody>
          <a:bodyPr/>
          <a:lstStyle/>
          <a:p>
            <a:r>
              <a:rPr lang="en-US" dirty="0"/>
              <a:t>FAQ-Students/Young professionals - FTP Lightning Talk Challenge</a:t>
            </a:r>
          </a:p>
        </p:txBody>
      </p:sp>
      <p:sp>
        <p:nvSpPr>
          <p:cNvPr id="11" name="Slide Number Placeholder 10">
            <a:extLst>
              <a:ext uri="{FF2B5EF4-FFF2-40B4-BE49-F238E27FC236}">
                <a16:creationId xmlns:a16="http://schemas.microsoft.com/office/drawing/2014/main" id="{FA4E7A29-3E69-BB49-A508-BC800B4C6148}"/>
              </a:ext>
            </a:extLst>
          </p:cNvPr>
          <p:cNvSpPr>
            <a:spLocks noGrp="1"/>
          </p:cNvSpPr>
          <p:nvPr>
            <p:ph type="sldNum" sz="quarter" idx="12"/>
          </p:nvPr>
        </p:nvSpPr>
        <p:spPr>
          <a:xfrm>
            <a:off x="5859064" y="9353233"/>
            <a:ext cx="313137" cy="545747"/>
          </a:xfrm>
        </p:spPr>
        <p:txBody>
          <a:bodyPr/>
          <a:lstStyle/>
          <a:p>
            <a:fld id="{CDDC5AE4-B35E-0742-A668-9269B4F1F8AF}" type="slidenum">
              <a:rPr lang="en-US" smtClean="0"/>
              <a:t>2</a:t>
            </a:fld>
            <a:endParaRPr lang="en-US" dirty="0"/>
          </a:p>
        </p:txBody>
      </p:sp>
      <p:sp>
        <p:nvSpPr>
          <p:cNvPr id="7" name="Content Placeholder 3">
            <a:extLst>
              <a:ext uri="{FF2B5EF4-FFF2-40B4-BE49-F238E27FC236}">
                <a16:creationId xmlns:a16="http://schemas.microsoft.com/office/drawing/2014/main" id="{8FDA8D5B-BD48-874E-A3C7-586A70793838}"/>
              </a:ext>
            </a:extLst>
          </p:cNvPr>
          <p:cNvSpPr txBox="1">
            <a:spLocks/>
          </p:cNvSpPr>
          <p:nvPr/>
        </p:nvSpPr>
        <p:spPr>
          <a:xfrm>
            <a:off x="289803" y="768178"/>
            <a:ext cx="2859786" cy="4034813"/>
          </a:xfrm>
          <a:prstGeom prst="rect">
            <a:avLst/>
          </a:prstGeom>
        </p:spPr>
        <p:txBody>
          <a:bodyPr vert="horz" lIns="91440" tIns="45720" rIns="91440" bIns="45720" rtlCol="0" anchor="t" anchorCtr="0">
            <a:noAutofit/>
          </a:bodyPr>
          <a:lstStyle>
            <a:lvl1pPr marL="214313" indent="-214313" algn="l" defTabSz="342900" rtl="0" eaLnBrk="1" latinLnBrk="0" hangingPunct="1">
              <a:spcBef>
                <a:spcPts val="0"/>
              </a:spcBef>
              <a:spcAft>
                <a:spcPts val="750"/>
              </a:spcAft>
              <a:buClr>
                <a:schemeClr val="tx1"/>
              </a:buClr>
              <a:buSzPct val="100000"/>
              <a:buFont typeface="Arial"/>
              <a:buChar char="•"/>
              <a:defRPr sz="1350" kern="1200" cap="none">
                <a:solidFill>
                  <a:schemeClr val="tx1"/>
                </a:solidFill>
                <a:effectLst/>
                <a:latin typeface="+mn-lt"/>
                <a:ea typeface="+mn-ea"/>
                <a:cs typeface="+mn-cs"/>
              </a:defRPr>
            </a:lvl1pPr>
            <a:lvl2pPr marL="557213" indent="-214313" algn="l" defTabSz="342900" rtl="0" eaLnBrk="1" latinLnBrk="0" hangingPunct="1">
              <a:spcBef>
                <a:spcPts val="0"/>
              </a:spcBef>
              <a:spcAft>
                <a:spcPts val="750"/>
              </a:spcAft>
              <a:buClr>
                <a:schemeClr val="tx1"/>
              </a:buClr>
              <a:buSzPct val="100000"/>
              <a:buFont typeface="Arial"/>
              <a:buChar char="•"/>
              <a:defRPr sz="1200" kern="1200" cap="none">
                <a:solidFill>
                  <a:schemeClr val="tx1"/>
                </a:solidFill>
                <a:effectLst/>
                <a:latin typeface="+mn-lt"/>
                <a:ea typeface="+mn-ea"/>
                <a:cs typeface="+mn-cs"/>
              </a:defRPr>
            </a:lvl2pPr>
            <a:lvl3pPr marL="900113" indent="-214313" algn="l" defTabSz="342900" rtl="0" eaLnBrk="1" latinLnBrk="0" hangingPunct="1">
              <a:spcBef>
                <a:spcPts val="0"/>
              </a:spcBef>
              <a:spcAft>
                <a:spcPts val="750"/>
              </a:spcAft>
              <a:buClr>
                <a:schemeClr val="tx1"/>
              </a:buClr>
              <a:buSzPct val="100000"/>
              <a:buFont typeface="Arial"/>
              <a:buChar char="•"/>
              <a:defRPr sz="1050" kern="1200" cap="none">
                <a:solidFill>
                  <a:schemeClr val="tx1"/>
                </a:solidFill>
                <a:effectLst/>
                <a:latin typeface="+mn-lt"/>
                <a:ea typeface="+mn-ea"/>
                <a:cs typeface="+mn-cs"/>
              </a:defRPr>
            </a:lvl3pPr>
            <a:lvl4pPr marL="11572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4pPr>
            <a:lvl5pPr marL="15001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5pPr>
            <a:lvl6pPr marL="18859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6pPr>
            <a:lvl7pPr marL="22288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7pPr>
            <a:lvl8pPr marL="25717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8pPr>
            <a:lvl9pPr marL="29146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9pPr>
          </a:lstStyle>
          <a:p>
            <a:pPr marL="0" indent="0">
              <a:buFont typeface="Arial"/>
              <a:buNone/>
            </a:pPr>
            <a:r>
              <a:rPr lang="en-GB" sz="1000" b="1" dirty="0"/>
              <a:t>What are the requirements?</a:t>
            </a:r>
            <a:br>
              <a:rPr lang="en-GB" sz="1000" dirty="0"/>
            </a:br>
            <a:r>
              <a:rPr lang="en-GB" sz="1000" b="1" dirty="0"/>
              <a:t>Eligibility</a:t>
            </a:r>
            <a:r>
              <a:rPr lang="en-GB" sz="1000" dirty="0"/>
              <a:t> This challenge is open to individual(s) who are registered at a course(s) at a university, college or learning provider affiliated with one of the GÉANT Project partners/NRENs, or to young professionals working at a GÉANT NREN.</a:t>
            </a:r>
            <a:br>
              <a:rPr lang="en-GB" sz="1000" dirty="0"/>
            </a:br>
            <a:r>
              <a:rPr lang="en-GB" sz="1000" b="1" dirty="0"/>
              <a:t>Nominations</a:t>
            </a:r>
            <a:r>
              <a:rPr lang="en-GB" sz="1000" dirty="0">
                <a:solidFill>
                  <a:schemeClr val="tx1">
                    <a:lumMod val="75000"/>
                    <a:lumOff val="25000"/>
                  </a:schemeClr>
                </a:solidFill>
              </a:rPr>
              <a:t> </a:t>
            </a:r>
            <a:r>
              <a:rPr lang="en-GB" sz="1000" dirty="0"/>
              <a:t>All participants must be nominated by the operating NREN in a GÉANT Project Partner country. </a:t>
            </a:r>
            <a:br>
              <a:rPr lang="en-GB" sz="1000" dirty="0"/>
            </a:br>
            <a:r>
              <a:rPr lang="en-GB" sz="1000" b="1" dirty="0"/>
              <a:t>Abstract</a:t>
            </a:r>
            <a:r>
              <a:rPr lang="en-GB" sz="1000" dirty="0"/>
              <a:t> Upon registration all proposals must include title, participant name, educational institution, short biography, five keywords, and short introduction of the idea (max. 500 words). Abstract must be marked [Topic title + FTP-student]</a:t>
            </a:r>
            <a:br>
              <a:rPr lang="en-GB" sz="1000" dirty="0"/>
            </a:br>
            <a:r>
              <a:rPr lang="en-GB" sz="1000" b="1" dirty="0"/>
              <a:t>Webinars</a:t>
            </a:r>
            <a:r>
              <a:rPr lang="en-GB" sz="1000" dirty="0"/>
              <a:t> Participants commit themselves to attend the training and therefore must have access to a computer with a webcam to join the webinar.</a:t>
            </a:r>
            <a:br>
              <a:rPr lang="en-GB" sz="1000" dirty="0"/>
            </a:br>
            <a:r>
              <a:rPr lang="en-GB" sz="1000" b="1" dirty="0"/>
              <a:t>Presentation</a:t>
            </a:r>
            <a:r>
              <a:rPr lang="en-GB" sz="1000" dirty="0"/>
              <a:t> Selected participants will be presenting at TNC21</a:t>
            </a:r>
            <a:br>
              <a:rPr lang="en-GB" sz="1000" dirty="0"/>
            </a:br>
            <a:r>
              <a:rPr lang="en-GB" sz="1000" b="1" dirty="0"/>
              <a:t>Language</a:t>
            </a:r>
            <a:r>
              <a:rPr lang="en-GB" sz="1000" dirty="0"/>
              <a:t> High English language proficiency is required</a:t>
            </a:r>
            <a:br>
              <a:rPr lang="en-GB" sz="1000" dirty="0"/>
            </a:br>
            <a:r>
              <a:rPr lang="en-GB" sz="1000" b="1" dirty="0"/>
              <a:t>Social</a:t>
            </a:r>
            <a:r>
              <a:rPr lang="en-GB" sz="1000" b="1" dirty="0">
                <a:solidFill>
                  <a:schemeClr val="tx1">
                    <a:lumMod val="75000"/>
                    <a:lumOff val="25000"/>
                  </a:schemeClr>
                </a:solidFill>
              </a:rPr>
              <a:t> </a:t>
            </a:r>
            <a:r>
              <a:rPr lang="en-GB" sz="1000" b="1" dirty="0"/>
              <a:t>Media</a:t>
            </a:r>
            <a:r>
              <a:rPr lang="en-GB" sz="1000" b="1" dirty="0">
                <a:solidFill>
                  <a:schemeClr val="tx1">
                    <a:lumMod val="75000"/>
                    <a:lumOff val="25000"/>
                  </a:schemeClr>
                </a:solidFill>
              </a:rPr>
              <a:t> </a:t>
            </a:r>
            <a:r>
              <a:rPr lang="en-GB" sz="1000" dirty="0"/>
              <a:t>All participants are invited to share their experiences on social media</a:t>
            </a:r>
            <a:br>
              <a:rPr lang="en-GB" sz="1200" dirty="0"/>
            </a:br>
            <a:r>
              <a:rPr lang="en-GB" sz="1200" dirty="0"/>
              <a:t> </a:t>
            </a:r>
          </a:p>
        </p:txBody>
      </p:sp>
      <p:sp>
        <p:nvSpPr>
          <p:cNvPr id="8" name="Content Placeholder 3">
            <a:extLst>
              <a:ext uri="{FF2B5EF4-FFF2-40B4-BE49-F238E27FC236}">
                <a16:creationId xmlns:a16="http://schemas.microsoft.com/office/drawing/2014/main" id="{F5AD336F-437A-1B4F-86BF-EDE1DF5E6549}"/>
              </a:ext>
            </a:extLst>
          </p:cNvPr>
          <p:cNvSpPr txBox="1">
            <a:spLocks/>
          </p:cNvSpPr>
          <p:nvPr/>
        </p:nvSpPr>
        <p:spPr>
          <a:xfrm>
            <a:off x="3429000" y="780982"/>
            <a:ext cx="2859786" cy="3063046"/>
          </a:xfrm>
          <a:prstGeom prst="rect">
            <a:avLst/>
          </a:prstGeom>
        </p:spPr>
        <p:txBody>
          <a:bodyPr vert="horz" lIns="91440" tIns="45720" rIns="91440" bIns="45720" rtlCol="0" anchor="t" anchorCtr="0">
            <a:noAutofit/>
          </a:bodyPr>
          <a:lstStyle>
            <a:lvl1pPr marL="214313" indent="-214313" algn="l" defTabSz="342900" rtl="0" eaLnBrk="1" latinLnBrk="0" hangingPunct="1">
              <a:spcBef>
                <a:spcPts val="0"/>
              </a:spcBef>
              <a:spcAft>
                <a:spcPts val="750"/>
              </a:spcAft>
              <a:buClr>
                <a:schemeClr val="tx1"/>
              </a:buClr>
              <a:buSzPct val="100000"/>
              <a:buFont typeface="Arial"/>
              <a:buChar char="•"/>
              <a:defRPr sz="1350" kern="1200" cap="none">
                <a:solidFill>
                  <a:schemeClr val="tx1"/>
                </a:solidFill>
                <a:effectLst/>
                <a:latin typeface="+mn-lt"/>
                <a:ea typeface="+mn-ea"/>
                <a:cs typeface="+mn-cs"/>
              </a:defRPr>
            </a:lvl1pPr>
            <a:lvl2pPr marL="557213" indent="-214313" algn="l" defTabSz="342900" rtl="0" eaLnBrk="1" latinLnBrk="0" hangingPunct="1">
              <a:spcBef>
                <a:spcPts val="0"/>
              </a:spcBef>
              <a:spcAft>
                <a:spcPts val="750"/>
              </a:spcAft>
              <a:buClr>
                <a:schemeClr val="tx1"/>
              </a:buClr>
              <a:buSzPct val="100000"/>
              <a:buFont typeface="Arial"/>
              <a:buChar char="•"/>
              <a:defRPr sz="1200" kern="1200" cap="none">
                <a:solidFill>
                  <a:schemeClr val="tx1"/>
                </a:solidFill>
                <a:effectLst/>
                <a:latin typeface="+mn-lt"/>
                <a:ea typeface="+mn-ea"/>
                <a:cs typeface="+mn-cs"/>
              </a:defRPr>
            </a:lvl2pPr>
            <a:lvl3pPr marL="900113" indent="-214313" algn="l" defTabSz="342900" rtl="0" eaLnBrk="1" latinLnBrk="0" hangingPunct="1">
              <a:spcBef>
                <a:spcPts val="0"/>
              </a:spcBef>
              <a:spcAft>
                <a:spcPts val="750"/>
              </a:spcAft>
              <a:buClr>
                <a:schemeClr val="tx1"/>
              </a:buClr>
              <a:buSzPct val="100000"/>
              <a:buFont typeface="Arial"/>
              <a:buChar char="•"/>
              <a:defRPr sz="1050" kern="1200" cap="none">
                <a:solidFill>
                  <a:schemeClr val="tx1"/>
                </a:solidFill>
                <a:effectLst/>
                <a:latin typeface="+mn-lt"/>
                <a:ea typeface="+mn-ea"/>
                <a:cs typeface="+mn-cs"/>
              </a:defRPr>
            </a:lvl3pPr>
            <a:lvl4pPr marL="11572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4pPr>
            <a:lvl5pPr marL="15001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5pPr>
            <a:lvl6pPr marL="18859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6pPr>
            <a:lvl7pPr marL="22288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7pPr>
            <a:lvl8pPr marL="25717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8pPr>
            <a:lvl9pPr marL="29146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9pPr>
          </a:lstStyle>
          <a:p>
            <a:pPr marL="0" indent="0">
              <a:buFont typeface="Arial"/>
              <a:buNone/>
            </a:pPr>
            <a:r>
              <a:rPr lang="en-GB" sz="1000" b="1" dirty="0"/>
              <a:t>When will the webinars take place and how can I join? </a:t>
            </a:r>
            <a:r>
              <a:rPr lang="en-GB" sz="1000" dirty="0"/>
              <a:t>After close of registration [28 Feb] nominated participants will be scheduled for 3 x Group Training Webinars of 60-90 minutes each. Webinars will run between March and April. </a:t>
            </a:r>
          </a:p>
          <a:p>
            <a:pPr marL="0" indent="0">
              <a:buFont typeface="Arial"/>
              <a:buNone/>
            </a:pPr>
            <a:r>
              <a:rPr lang="en-GB" sz="1000" b="1" dirty="0"/>
              <a:t>When will I be notified if my proposal is accepted? </a:t>
            </a:r>
            <a:r>
              <a:rPr lang="en-GB" sz="1000" dirty="0"/>
              <a:t>After a timely submission [deadline  11 March] you will be notified on the acceptance of your proposal by the TNC Programme Committee.</a:t>
            </a:r>
          </a:p>
          <a:p>
            <a:pPr marL="0" indent="0">
              <a:buFont typeface="Arial"/>
              <a:buNone/>
            </a:pPr>
            <a:r>
              <a:rPr lang="en-GB" sz="1000" b="1" dirty="0"/>
              <a:t>If I'm invited to TNC, how should I arrange my travel? </a:t>
            </a:r>
            <a:r>
              <a:rPr lang="en-GB" sz="1000" dirty="0"/>
              <a:t>There are two ways to arrange your travel: 1. your NREN mentor / contact will buy your flight or train ticket. </a:t>
            </a:r>
            <a:br>
              <a:rPr lang="en-GB" sz="1000" dirty="0"/>
            </a:br>
            <a:r>
              <a:rPr lang="en-GB" sz="1000" dirty="0"/>
              <a:t>2. You make the bookings yourself and claim the cost back from GÉANT. </a:t>
            </a:r>
            <a:br>
              <a:rPr lang="en-GB" sz="1000" dirty="0"/>
            </a:br>
            <a:r>
              <a:rPr lang="en-GB" sz="1000" dirty="0"/>
              <a:t>GÉANT takes care of the hotel booking for finalists.</a:t>
            </a:r>
          </a:p>
        </p:txBody>
      </p:sp>
      <p:sp>
        <p:nvSpPr>
          <p:cNvPr id="12" name="Rectangle 11">
            <a:extLst>
              <a:ext uri="{FF2B5EF4-FFF2-40B4-BE49-F238E27FC236}">
                <a16:creationId xmlns:a16="http://schemas.microsoft.com/office/drawing/2014/main" id="{597C07F9-46F3-8647-8C98-CC2FE97DBE26}"/>
              </a:ext>
            </a:extLst>
          </p:cNvPr>
          <p:cNvSpPr/>
          <p:nvPr/>
        </p:nvSpPr>
        <p:spPr>
          <a:xfrm>
            <a:off x="3429000" y="3981521"/>
            <a:ext cx="2694545" cy="369332"/>
          </a:xfrm>
          <a:prstGeom prst="rect">
            <a:avLst/>
          </a:prstGeom>
        </p:spPr>
        <p:txBody>
          <a:bodyPr wrap="square">
            <a:spAutoFit/>
          </a:bodyPr>
          <a:lstStyle/>
          <a:p>
            <a:r>
              <a:rPr lang="en-GB" dirty="0"/>
              <a:t>IMPORTANT DATES</a:t>
            </a:r>
            <a:endParaRPr lang="en-US" dirty="0">
              <a:solidFill>
                <a:schemeClr val="accent6"/>
              </a:solidFill>
            </a:endParaRPr>
          </a:p>
        </p:txBody>
      </p:sp>
      <p:sp>
        <p:nvSpPr>
          <p:cNvPr id="17" name="TextBox 16">
            <a:extLst>
              <a:ext uri="{FF2B5EF4-FFF2-40B4-BE49-F238E27FC236}">
                <a16:creationId xmlns:a16="http://schemas.microsoft.com/office/drawing/2014/main" id="{06FC8262-AAB1-E64B-9614-80FFEF024226}"/>
              </a:ext>
            </a:extLst>
          </p:cNvPr>
          <p:cNvSpPr txBox="1"/>
          <p:nvPr/>
        </p:nvSpPr>
        <p:spPr>
          <a:xfrm>
            <a:off x="3801026" y="7302419"/>
            <a:ext cx="2354500" cy="1477328"/>
          </a:xfrm>
          <a:prstGeom prst="rect">
            <a:avLst/>
          </a:prstGeom>
          <a:noFill/>
        </p:spPr>
        <p:txBody>
          <a:bodyPr wrap="square" rtlCol="0">
            <a:spAutoFit/>
          </a:bodyPr>
          <a:lstStyle/>
          <a:p>
            <a:endParaRPr lang="en-US" dirty="0"/>
          </a:p>
          <a:p>
            <a:r>
              <a:rPr lang="en-US" dirty="0"/>
              <a:t>PLACE HOLDER NREN CONTACT DETAILS</a:t>
            </a:r>
          </a:p>
          <a:p>
            <a:endParaRPr lang="en-US" dirty="0"/>
          </a:p>
          <a:p>
            <a:endParaRPr lang="en-US" dirty="0"/>
          </a:p>
        </p:txBody>
      </p:sp>
      <p:pic>
        <p:nvPicPr>
          <p:cNvPr id="18" name="Picture 17" descr="A picture containing text, clipart, vector graphics&#10;&#10;Description automatically generated">
            <a:extLst>
              <a:ext uri="{FF2B5EF4-FFF2-40B4-BE49-F238E27FC236}">
                <a16:creationId xmlns:a16="http://schemas.microsoft.com/office/drawing/2014/main" id="{14B52E2E-F571-CA48-98C6-98D6679C4986}"/>
              </a:ext>
            </a:extLst>
          </p:cNvPr>
          <p:cNvPicPr>
            <a:picLocks noChangeAspect="1"/>
          </p:cNvPicPr>
          <p:nvPr/>
        </p:nvPicPr>
        <p:blipFill>
          <a:blip r:embed="rId3"/>
          <a:stretch>
            <a:fillRect/>
          </a:stretch>
        </p:blipFill>
        <p:spPr>
          <a:xfrm>
            <a:off x="2203589" y="8685610"/>
            <a:ext cx="1160760" cy="369333"/>
          </a:xfrm>
          <a:prstGeom prst="rect">
            <a:avLst/>
          </a:prstGeom>
        </p:spPr>
      </p:pic>
      <p:pic>
        <p:nvPicPr>
          <p:cNvPr id="14" name="Picture 13" descr="Logo&#10;&#10;Description automatically generated">
            <a:extLst>
              <a:ext uri="{FF2B5EF4-FFF2-40B4-BE49-F238E27FC236}">
                <a16:creationId xmlns:a16="http://schemas.microsoft.com/office/drawing/2014/main" id="{AE3BFE4A-C16E-8F45-9A8E-861058A57C06}"/>
              </a:ext>
            </a:extLst>
          </p:cNvPr>
          <p:cNvPicPr>
            <a:picLocks noChangeAspect="1"/>
          </p:cNvPicPr>
          <p:nvPr/>
        </p:nvPicPr>
        <p:blipFill>
          <a:blip r:embed="rId4"/>
          <a:stretch>
            <a:fillRect/>
          </a:stretch>
        </p:blipFill>
        <p:spPr>
          <a:xfrm>
            <a:off x="402277" y="8336836"/>
            <a:ext cx="1654908" cy="822250"/>
          </a:xfrm>
          <a:prstGeom prst="rect">
            <a:avLst/>
          </a:prstGeom>
        </p:spPr>
      </p:pic>
    </p:spTree>
    <p:extLst>
      <p:ext uri="{BB962C8B-B14F-4D97-AF65-F5344CB8AC3E}">
        <p14:creationId xmlns:p14="http://schemas.microsoft.com/office/powerpoint/2010/main" val="245967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{17D9DA99-FBD5-C945-98A1-A02985ECB905}tf10001070</Template>
  <TotalTime>2309</TotalTime>
  <Words>1120</Words>
  <Application>Microsoft Macintosh PowerPoint</Application>
  <PresentationFormat>A4 Paper (210x297 mm)</PresentationFormat>
  <Paragraphs>40</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Nadia Sluer</dc:creator>
  <cp:lastModifiedBy>Nadia Sluer</cp:lastModifiedBy>
  <cp:revision>74</cp:revision>
  <cp:lastPrinted>2020-02-03T13:06:28Z</cp:lastPrinted>
  <dcterms:created xsi:type="dcterms:W3CDTF">2020-01-30T13:56:51Z</dcterms:created>
  <dcterms:modified xsi:type="dcterms:W3CDTF">2021-01-14T16:56:07Z</dcterms:modified>
</cp:coreProperties>
</file>