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2" r:id="rId1"/>
  </p:sldMasterIdLst>
  <p:notesMasterIdLst>
    <p:notesMasterId r:id="rId4"/>
  </p:notesMasterIdLst>
  <p:sldIdLst>
    <p:sldId id="259" r:id="rId2"/>
    <p:sldId id="260" r:id="rId3"/>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5449"/>
    <a:srgbClr val="E15742"/>
    <a:srgbClr val="E151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666"/>
    <p:restoredTop sz="94741"/>
  </p:normalViewPr>
  <p:slideViewPr>
    <p:cSldViewPr snapToObjects="1">
      <p:cViewPr>
        <p:scale>
          <a:sx n="111" d="100"/>
          <a:sy n="111" d="100"/>
        </p:scale>
        <p:origin x="1784" y="-18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C85C56-65A2-684C-8909-DF0883BF13AD}" type="datetimeFigureOut">
              <a:rPr lang="en-US" smtClean="0"/>
              <a:t>1/6/23</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11F8B-76AE-BD4D-A965-BE6B932EC6CC}" type="slidenum">
              <a:rPr lang="en-US" smtClean="0"/>
              <a:t>‹#›</a:t>
            </a:fld>
            <a:endParaRPr lang="en-US"/>
          </a:p>
        </p:txBody>
      </p:sp>
    </p:spTree>
    <p:extLst>
      <p:ext uri="{BB962C8B-B14F-4D97-AF65-F5344CB8AC3E}">
        <p14:creationId xmlns:p14="http://schemas.microsoft.com/office/powerpoint/2010/main" val="3830225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1</a:t>
            </a:fld>
            <a:endParaRPr lang="en-US"/>
          </a:p>
        </p:txBody>
      </p:sp>
    </p:spTree>
    <p:extLst>
      <p:ext uri="{BB962C8B-B14F-4D97-AF65-F5344CB8AC3E}">
        <p14:creationId xmlns:p14="http://schemas.microsoft.com/office/powerpoint/2010/main" val="583739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2</a:t>
            </a:fld>
            <a:endParaRPr lang="en-US"/>
          </a:p>
        </p:txBody>
      </p:sp>
    </p:spTree>
    <p:extLst>
      <p:ext uri="{BB962C8B-B14F-4D97-AF65-F5344CB8AC3E}">
        <p14:creationId xmlns:p14="http://schemas.microsoft.com/office/powerpoint/2010/main" val="2892204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52216-0AF9-FE4C-AB91-EC005FE54B9D}"/>
              </a:ext>
            </a:extLst>
          </p:cNvPr>
          <p:cNvSpPr>
            <a:spLocks noGrp="1"/>
          </p:cNvSpPr>
          <p:nvPr>
            <p:ph type="ctrTitle"/>
          </p:nvPr>
        </p:nvSpPr>
        <p:spPr>
          <a:xfrm>
            <a:off x="857250" y="1621191"/>
            <a:ext cx="5143500" cy="3448756"/>
          </a:xfrm>
        </p:spPr>
        <p:txBody>
          <a:bodyPr anchor="b"/>
          <a:lstStyle>
            <a:lvl1pPr algn="ctr">
              <a:defRPr sz="3375"/>
            </a:lvl1pPr>
          </a:lstStyle>
          <a:p>
            <a:r>
              <a:rPr lang="en-GB"/>
              <a:t>Click to edit Master title style</a:t>
            </a:r>
            <a:endParaRPr lang="en-US"/>
          </a:p>
        </p:txBody>
      </p:sp>
      <p:sp>
        <p:nvSpPr>
          <p:cNvPr id="3" name="Subtitle 2">
            <a:extLst>
              <a:ext uri="{FF2B5EF4-FFF2-40B4-BE49-F238E27FC236}">
                <a16:creationId xmlns:a16="http://schemas.microsoft.com/office/drawing/2014/main" id="{B12800F3-2E17-1145-AA72-61C18AA42E7D}"/>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7C23EFE-35C4-7A4F-B931-36058A194430}"/>
              </a:ext>
            </a:extLst>
          </p:cNvPr>
          <p:cNvSpPr>
            <a:spLocks noGrp="1"/>
          </p:cNvSpPr>
          <p:nvPr>
            <p:ph type="dt" sz="half" idx="10"/>
          </p:nvPr>
        </p:nvSpPr>
        <p:spPr/>
        <p:txBody>
          <a:bodyPr/>
          <a:lstStyle/>
          <a:p>
            <a:fld id="{11E5886C-E7D5-9B4F-965F-CB83119C3670}" type="datetime1">
              <a:rPr lang="en-GB" smtClean="0"/>
              <a:t>06/01/2023</a:t>
            </a:fld>
            <a:endParaRPr lang="en-US"/>
          </a:p>
        </p:txBody>
      </p:sp>
      <p:sp>
        <p:nvSpPr>
          <p:cNvPr id="5" name="Footer Placeholder 4">
            <a:extLst>
              <a:ext uri="{FF2B5EF4-FFF2-40B4-BE49-F238E27FC236}">
                <a16:creationId xmlns:a16="http://schemas.microsoft.com/office/drawing/2014/main" id="{6D5A2E2E-FFDF-9641-B78C-C948741B555B}"/>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28FAB173-6BB9-DD44-AB34-6D55F87ED574}"/>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53672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AAAFC-6B54-7846-BC49-716D6292D6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BF48111-37D6-5F4F-A033-4F3CC8F22CE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AB0663-DA80-1A4F-A9DD-000110A4180B}"/>
              </a:ext>
            </a:extLst>
          </p:cNvPr>
          <p:cNvSpPr>
            <a:spLocks noGrp="1"/>
          </p:cNvSpPr>
          <p:nvPr>
            <p:ph type="dt" sz="half" idx="10"/>
          </p:nvPr>
        </p:nvSpPr>
        <p:spPr/>
        <p:txBody>
          <a:bodyPr/>
          <a:lstStyle/>
          <a:p>
            <a:fld id="{AD164D14-AE15-0B43-859A-27202A409BE2}" type="datetime1">
              <a:rPr lang="en-GB" smtClean="0"/>
              <a:t>06/01/2023</a:t>
            </a:fld>
            <a:endParaRPr lang="en-US"/>
          </a:p>
        </p:txBody>
      </p:sp>
      <p:sp>
        <p:nvSpPr>
          <p:cNvPr id="5" name="Footer Placeholder 4">
            <a:extLst>
              <a:ext uri="{FF2B5EF4-FFF2-40B4-BE49-F238E27FC236}">
                <a16:creationId xmlns:a16="http://schemas.microsoft.com/office/drawing/2014/main" id="{BEB2FD8C-D2CF-2046-8F25-93D5B53B317A}"/>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9A1E963D-237E-5B41-B189-9B6C6CF53B09}"/>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975496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ED2D60-E6DD-0040-B8C8-E1300ECC16DA}"/>
              </a:ext>
            </a:extLst>
          </p:cNvPr>
          <p:cNvSpPr>
            <a:spLocks noGrp="1"/>
          </p:cNvSpPr>
          <p:nvPr>
            <p:ph type="title" orient="vert"/>
          </p:nvPr>
        </p:nvSpPr>
        <p:spPr>
          <a:xfrm>
            <a:off x="4907756" y="527403"/>
            <a:ext cx="1478756" cy="8394877"/>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C8D68B0-07CD-B844-80DC-CAFDBBB1340C}"/>
              </a:ext>
            </a:extLst>
          </p:cNvPr>
          <p:cNvSpPr>
            <a:spLocks noGrp="1"/>
          </p:cNvSpPr>
          <p:nvPr>
            <p:ph type="body" orient="vert" idx="1"/>
          </p:nvPr>
        </p:nvSpPr>
        <p:spPr>
          <a:xfrm>
            <a:off x="471487"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9CA5905-83D4-704A-8180-722D94FA00C7}"/>
              </a:ext>
            </a:extLst>
          </p:cNvPr>
          <p:cNvSpPr>
            <a:spLocks noGrp="1"/>
          </p:cNvSpPr>
          <p:nvPr>
            <p:ph type="dt" sz="half" idx="10"/>
          </p:nvPr>
        </p:nvSpPr>
        <p:spPr/>
        <p:txBody>
          <a:bodyPr/>
          <a:lstStyle/>
          <a:p>
            <a:fld id="{95E42AE6-1498-D24D-B77B-E95FA569174A}" type="datetime1">
              <a:rPr lang="en-GB" smtClean="0"/>
              <a:t>06/01/2023</a:t>
            </a:fld>
            <a:endParaRPr lang="en-US"/>
          </a:p>
        </p:txBody>
      </p:sp>
      <p:sp>
        <p:nvSpPr>
          <p:cNvPr id="5" name="Footer Placeholder 4">
            <a:extLst>
              <a:ext uri="{FF2B5EF4-FFF2-40B4-BE49-F238E27FC236}">
                <a16:creationId xmlns:a16="http://schemas.microsoft.com/office/drawing/2014/main" id="{F9FED3A7-3C01-504D-92E4-8D089AE0F94C}"/>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E25DBC3-912F-8F43-B39C-795044AB5E7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512614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880D7-B4D4-0048-BC92-825761DFB33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B87B7F4-4970-0F4F-94FA-217D6DADFC0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7B570B9-4F5C-3144-B312-FD8715A21118}"/>
              </a:ext>
            </a:extLst>
          </p:cNvPr>
          <p:cNvSpPr>
            <a:spLocks noGrp="1"/>
          </p:cNvSpPr>
          <p:nvPr>
            <p:ph type="dt" sz="half" idx="10"/>
          </p:nvPr>
        </p:nvSpPr>
        <p:spPr/>
        <p:txBody>
          <a:bodyPr/>
          <a:lstStyle/>
          <a:p>
            <a:fld id="{DF899664-8278-6640-A288-B4A6E31842CC}" type="datetime1">
              <a:rPr lang="en-GB" smtClean="0"/>
              <a:t>06/01/2023</a:t>
            </a:fld>
            <a:endParaRPr lang="en-US"/>
          </a:p>
        </p:txBody>
      </p:sp>
      <p:sp>
        <p:nvSpPr>
          <p:cNvPr id="5" name="Footer Placeholder 4">
            <a:extLst>
              <a:ext uri="{FF2B5EF4-FFF2-40B4-BE49-F238E27FC236}">
                <a16:creationId xmlns:a16="http://schemas.microsoft.com/office/drawing/2014/main" id="{70267431-F4FF-F740-9C19-BC5E529ADA59}"/>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D471D2E-9954-A048-906D-BB4CC77B70AB}"/>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19066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FB062-4009-8441-B657-2E40256A2F21}"/>
              </a:ext>
            </a:extLst>
          </p:cNvPr>
          <p:cNvSpPr>
            <a:spLocks noGrp="1"/>
          </p:cNvSpPr>
          <p:nvPr>
            <p:ph type="title"/>
          </p:nvPr>
        </p:nvSpPr>
        <p:spPr>
          <a:xfrm>
            <a:off x="467916" y="2469622"/>
            <a:ext cx="5915025" cy="4120620"/>
          </a:xfrm>
        </p:spPr>
        <p:txBody>
          <a:bodyPr anchor="b"/>
          <a:lstStyle>
            <a:lvl1pPr>
              <a:defRPr sz="3375"/>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3F2956C-B9EE-FA40-BC67-81ECE53EFD2F}"/>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59D7187-D949-CF4E-90ED-D681CEA2827B}"/>
              </a:ext>
            </a:extLst>
          </p:cNvPr>
          <p:cNvSpPr>
            <a:spLocks noGrp="1"/>
          </p:cNvSpPr>
          <p:nvPr>
            <p:ph type="dt" sz="half" idx="10"/>
          </p:nvPr>
        </p:nvSpPr>
        <p:spPr/>
        <p:txBody>
          <a:bodyPr/>
          <a:lstStyle/>
          <a:p>
            <a:fld id="{54608248-29A0-C945-A0F7-064D0B7B58DB}" type="datetime1">
              <a:rPr lang="en-GB" smtClean="0"/>
              <a:t>06/01/2023</a:t>
            </a:fld>
            <a:endParaRPr lang="en-US"/>
          </a:p>
        </p:txBody>
      </p:sp>
      <p:sp>
        <p:nvSpPr>
          <p:cNvPr id="5" name="Footer Placeholder 4">
            <a:extLst>
              <a:ext uri="{FF2B5EF4-FFF2-40B4-BE49-F238E27FC236}">
                <a16:creationId xmlns:a16="http://schemas.microsoft.com/office/drawing/2014/main" id="{0C7C8A82-64D1-844B-9FB3-D1E64C073854}"/>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C2C73A61-EB3E-EB49-AF7A-AAF46DD27E0D}"/>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8164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73C58-8231-CF40-8DF6-4D13D64848B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DDE082-77DB-A944-BB09-B3A1001C2620}"/>
              </a:ext>
            </a:extLst>
          </p:cNvPr>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15226EF-43AF-A543-AFFD-0A90F02F30AE}"/>
              </a:ext>
            </a:extLst>
          </p:cNvPr>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C361A0F-EF54-9B4D-9CAE-2EBEB13F3F21}"/>
              </a:ext>
            </a:extLst>
          </p:cNvPr>
          <p:cNvSpPr>
            <a:spLocks noGrp="1"/>
          </p:cNvSpPr>
          <p:nvPr>
            <p:ph type="dt" sz="half" idx="10"/>
          </p:nvPr>
        </p:nvSpPr>
        <p:spPr/>
        <p:txBody>
          <a:bodyPr/>
          <a:lstStyle/>
          <a:p>
            <a:fld id="{5DD6C772-E2E0-EE45-A7EB-81E0A2EE027C}" type="datetime1">
              <a:rPr lang="en-GB" smtClean="0"/>
              <a:t>06/01/2023</a:t>
            </a:fld>
            <a:endParaRPr lang="en-US"/>
          </a:p>
        </p:txBody>
      </p:sp>
      <p:sp>
        <p:nvSpPr>
          <p:cNvPr id="6" name="Footer Placeholder 5">
            <a:extLst>
              <a:ext uri="{FF2B5EF4-FFF2-40B4-BE49-F238E27FC236}">
                <a16:creationId xmlns:a16="http://schemas.microsoft.com/office/drawing/2014/main" id="{17D98186-E288-4D4E-849E-5F8B32FB9BB6}"/>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73D44940-0CAC-3B46-92FD-033A39215452}"/>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064285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C3920-7F72-7645-A674-448DB6DCB3AC}"/>
              </a:ext>
            </a:extLst>
          </p:cNvPr>
          <p:cNvSpPr>
            <a:spLocks noGrp="1"/>
          </p:cNvSpPr>
          <p:nvPr>
            <p:ph type="title"/>
          </p:nvPr>
        </p:nvSpPr>
        <p:spPr>
          <a:xfrm>
            <a:off x="472381" y="527404"/>
            <a:ext cx="5915025" cy="1914702"/>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893F3E6-F1E0-0C40-BEB2-FAB34BCBC3BB}"/>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4" name="Content Placeholder 3">
            <a:extLst>
              <a:ext uri="{FF2B5EF4-FFF2-40B4-BE49-F238E27FC236}">
                <a16:creationId xmlns:a16="http://schemas.microsoft.com/office/drawing/2014/main" id="{21B335B8-154E-7F49-983D-A466429A2745}"/>
              </a:ext>
            </a:extLst>
          </p:cNvPr>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A58234D-A3B3-EA49-A3A4-84D9CEDB50DB}"/>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6" name="Content Placeholder 5">
            <a:extLst>
              <a:ext uri="{FF2B5EF4-FFF2-40B4-BE49-F238E27FC236}">
                <a16:creationId xmlns:a16="http://schemas.microsoft.com/office/drawing/2014/main" id="{8985B431-36AF-864F-8767-330FE28960F6}"/>
              </a:ext>
            </a:extLst>
          </p:cNvPr>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961AAF2-80B5-6146-80A5-4B77B8ACA8E7}"/>
              </a:ext>
            </a:extLst>
          </p:cNvPr>
          <p:cNvSpPr>
            <a:spLocks noGrp="1"/>
          </p:cNvSpPr>
          <p:nvPr>
            <p:ph type="dt" sz="half" idx="10"/>
          </p:nvPr>
        </p:nvSpPr>
        <p:spPr/>
        <p:txBody>
          <a:bodyPr/>
          <a:lstStyle/>
          <a:p>
            <a:fld id="{28485047-84BC-DE49-AD08-A7B37E9C9564}" type="datetime1">
              <a:rPr lang="en-GB" smtClean="0"/>
              <a:t>06/01/2023</a:t>
            </a:fld>
            <a:endParaRPr lang="en-US"/>
          </a:p>
        </p:txBody>
      </p:sp>
      <p:sp>
        <p:nvSpPr>
          <p:cNvPr id="8" name="Footer Placeholder 7">
            <a:extLst>
              <a:ext uri="{FF2B5EF4-FFF2-40B4-BE49-F238E27FC236}">
                <a16:creationId xmlns:a16="http://schemas.microsoft.com/office/drawing/2014/main" id="{EF415000-7400-D34F-894A-A76FF74850D0}"/>
              </a:ext>
            </a:extLst>
          </p:cNvPr>
          <p:cNvSpPr>
            <a:spLocks noGrp="1"/>
          </p:cNvSpPr>
          <p:nvPr>
            <p:ph type="ftr" sz="quarter" idx="11"/>
          </p:nvPr>
        </p:nvSpPr>
        <p:spPr/>
        <p:txBody>
          <a:bodyPr/>
          <a:lstStyle/>
          <a:p>
            <a:r>
              <a:rPr lang="en-US"/>
              <a:t>FAQ-Students/Young professionals - FTP Lightning Talk Challenge</a:t>
            </a:r>
          </a:p>
        </p:txBody>
      </p:sp>
      <p:sp>
        <p:nvSpPr>
          <p:cNvPr id="9" name="Slide Number Placeholder 8">
            <a:extLst>
              <a:ext uri="{FF2B5EF4-FFF2-40B4-BE49-F238E27FC236}">
                <a16:creationId xmlns:a16="http://schemas.microsoft.com/office/drawing/2014/main" id="{921B7FC2-FF12-3541-96AD-44018B25C1BE}"/>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96447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FED92-B0F1-5D4D-8D7D-4E3B131F153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9D2058F-CD12-7240-B03C-A36EDC5CCF82}"/>
              </a:ext>
            </a:extLst>
          </p:cNvPr>
          <p:cNvSpPr>
            <a:spLocks noGrp="1"/>
          </p:cNvSpPr>
          <p:nvPr>
            <p:ph type="dt" sz="half" idx="10"/>
          </p:nvPr>
        </p:nvSpPr>
        <p:spPr/>
        <p:txBody>
          <a:bodyPr/>
          <a:lstStyle/>
          <a:p>
            <a:fld id="{C3651F06-CA5D-0B4D-A64C-DE658B437D0C}" type="datetime1">
              <a:rPr lang="en-GB" smtClean="0"/>
              <a:t>06/01/2023</a:t>
            </a:fld>
            <a:endParaRPr lang="en-US"/>
          </a:p>
        </p:txBody>
      </p:sp>
      <p:sp>
        <p:nvSpPr>
          <p:cNvPr id="4" name="Footer Placeholder 3">
            <a:extLst>
              <a:ext uri="{FF2B5EF4-FFF2-40B4-BE49-F238E27FC236}">
                <a16:creationId xmlns:a16="http://schemas.microsoft.com/office/drawing/2014/main" id="{C7A6FCE9-E61E-A144-92BF-86C2E2F37915}"/>
              </a:ext>
            </a:extLst>
          </p:cNvPr>
          <p:cNvSpPr>
            <a:spLocks noGrp="1"/>
          </p:cNvSpPr>
          <p:nvPr>
            <p:ph type="ftr" sz="quarter" idx="11"/>
          </p:nvPr>
        </p:nvSpPr>
        <p:spPr/>
        <p:txBody>
          <a:bodyPr/>
          <a:lstStyle/>
          <a:p>
            <a:r>
              <a:rPr lang="en-US"/>
              <a:t>FAQ-Students/Young professionals - FTP Lightning Talk Challenge</a:t>
            </a:r>
          </a:p>
        </p:txBody>
      </p:sp>
      <p:sp>
        <p:nvSpPr>
          <p:cNvPr id="5" name="Slide Number Placeholder 4">
            <a:extLst>
              <a:ext uri="{FF2B5EF4-FFF2-40B4-BE49-F238E27FC236}">
                <a16:creationId xmlns:a16="http://schemas.microsoft.com/office/drawing/2014/main" id="{394E149F-A542-3244-89F8-FA028204902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32082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FB5059-87E0-F44E-A65D-CE6789EBB873}"/>
              </a:ext>
            </a:extLst>
          </p:cNvPr>
          <p:cNvSpPr>
            <a:spLocks noGrp="1"/>
          </p:cNvSpPr>
          <p:nvPr>
            <p:ph type="dt" sz="half" idx="10"/>
          </p:nvPr>
        </p:nvSpPr>
        <p:spPr/>
        <p:txBody>
          <a:bodyPr/>
          <a:lstStyle/>
          <a:p>
            <a:fld id="{631833C3-B758-634E-9103-61820BAB5F5D}" type="datetime1">
              <a:rPr lang="en-GB" smtClean="0"/>
              <a:t>06/01/2023</a:t>
            </a:fld>
            <a:endParaRPr lang="en-US"/>
          </a:p>
        </p:txBody>
      </p:sp>
      <p:sp>
        <p:nvSpPr>
          <p:cNvPr id="3" name="Footer Placeholder 2">
            <a:extLst>
              <a:ext uri="{FF2B5EF4-FFF2-40B4-BE49-F238E27FC236}">
                <a16:creationId xmlns:a16="http://schemas.microsoft.com/office/drawing/2014/main" id="{D8CB384D-94EF-2641-98B1-F5A361D1EEF7}"/>
              </a:ext>
            </a:extLst>
          </p:cNvPr>
          <p:cNvSpPr>
            <a:spLocks noGrp="1"/>
          </p:cNvSpPr>
          <p:nvPr>
            <p:ph type="ftr" sz="quarter" idx="11"/>
          </p:nvPr>
        </p:nvSpPr>
        <p:spPr/>
        <p:txBody>
          <a:bodyPr/>
          <a:lstStyle/>
          <a:p>
            <a:r>
              <a:rPr lang="en-US"/>
              <a:t>FAQ-Students/Young professionals - FTP Lightning Talk Challenge</a:t>
            </a:r>
          </a:p>
        </p:txBody>
      </p:sp>
      <p:sp>
        <p:nvSpPr>
          <p:cNvPr id="4" name="Slide Number Placeholder 3">
            <a:extLst>
              <a:ext uri="{FF2B5EF4-FFF2-40B4-BE49-F238E27FC236}">
                <a16:creationId xmlns:a16="http://schemas.microsoft.com/office/drawing/2014/main" id="{A3DD4C65-9FE9-C247-B88C-C77A87C6D547}"/>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349166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1B471-E64D-2345-AE9F-3FEFF45A5ACE}"/>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4BDF7F9-99F0-334F-B284-A200953C3A49}"/>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7D889EF-79F3-C24F-B134-983FF71C9975}"/>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924A9A1D-CD31-B543-8968-61816811781B}"/>
              </a:ext>
            </a:extLst>
          </p:cNvPr>
          <p:cNvSpPr>
            <a:spLocks noGrp="1"/>
          </p:cNvSpPr>
          <p:nvPr>
            <p:ph type="dt" sz="half" idx="10"/>
          </p:nvPr>
        </p:nvSpPr>
        <p:spPr/>
        <p:txBody>
          <a:bodyPr/>
          <a:lstStyle/>
          <a:p>
            <a:fld id="{B8974053-F2F8-844D-B581-53D759B5B5D2}" type="datetime1">
              <a:rPr lang="en-GB" smtClean="0"/>
              <a:t>06/01/2023</a:t>
            </a:fld>
            <a:endParaRPr lang="en-US"/>
          </a:p>
        </p:txBody>
      </p:sp>
      <p:sp>
        <p:nvSpPr>
          <p:cNvPr id="6" name="Footer Placeholder 5">
            <a:extLst>
              <a:ext uri="{FF2B5EF4-FFF2-40B4-BE49-F238E27FC236}">
                <a16:creationId xmlns:a16="http://schemas.microsoft.com/office/drawing/2014/main" id="{EFD09F73-3A9D-D945-A3D7-E8FEFE69817D}"/>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30C46E27-074A-9F45-9C2D-CF1974B11446}"/>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265791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1BD2E-6242-484A-8E3C-E25F38CB86C3}"/>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8BE552D-51F9-8D43-A5AB-FB7B57D92D34}"/>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en-US"/>
          </a:p>
        </p:txBody>
      </p:sp>
      <p:sp>
        <p:nvSpPr>
          <p:cNvPr id="4" name="Text Placeholder 3">
            <a:extLst>
              <a:ext uri="{FF2B5EF4-FFF2-40B4-BE49-F238E27FC236}">
                <a16:creationId xmlns:a16="http://schemas.microsoft.com/office/drawing/2014/main" id="{C45C5FD4-CE5B-6548-B731-17EB86B79B48}"/>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48533AB5-088C-6A41-BE35-DC7EF3897FA2}"/>
              </a:ext>
            </a:extLst>
          </p:cNvPr>
          <p:cNvSpPr>
            <a:spLocks noGrp="1"/>
          </p:cNvSpPr>
          <p:nvPr>
            <p:ph type="dt" sz="half" idx="10"/>
          </p:nvPr>
        </p:nvSpPr>
        <p:spPr/>
        <p:txBody>
          <a:bodyPr/>
          <a:lstStyle/>
          <a:p>
            <a:fld id="{75D3907B-F113-E141-853E-B2A2A8DA8518}" type="datetime1">
              <a:rPr lang="en-GB" smtClean="0"/>
              <a:t>06/01/2023</a:t>
            </a:fld>
            <a:endParaRPr lang="en-US"/>
          </a:p>
        </p:txBody>
      </p:sp>
      <p:sp>
        <p:nvSpPr>
          <p:cNvPr id="6" name="Footer Placeholder 5">
            <a:extLst>
              <a:ext uri="{FF2B5EF4-FFF2-40B4-BE49-F238E27FC236}">
                <a16:creationId xmlns:a16="http://schemas.microsoft.com/office/drawing/2014/main" id="{81755D95-3084-5445-A830-2D5591F24B01}"/>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4C8AD926-FB30-AC46-8648-D82EC090FDCC}"/>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720468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C5AEAF-918F-4E43-8C82-FBF6608F7120}"/>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AFA910-4F66-DD4E-9E30-932F2DFA98E1}"/>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97C357-65A3-E945-9BD6-181FEF48C697}"/>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1FA0AE4A-98FF-C043-A292-73ADAEF0E2BF}" type="datetime1">
              <a:rPr lang="en-GB" smtClean="0"/>
              <a:t>06/01/2023</a:t>
            </a:fld>
            <a:endParaRPr lang="en-US"/>
          </a:p>
        </p:txBody>
      </p:sp>
      <p:sp>
        <p:nvSpPr>
          <p:cNvPr id="5" name="Footer Placeholder 4">
            <a:extLst>
              <a:ext uri="{FF2B5EF4-FFF2-40B4-BE49-F238E27FC236}">
                <a16:creationId xmlns:a16="http://schemas.microsoft.com/office/drawing/2014/main" id="{D9479EB1-63CB-A44A-B04A-307AE3FFA2EA}"/>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599E299D-AEA7-A349-A46B-05386C9707F3}"/>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CDDC5AE4-B35E-0742-A668-9269B4F1F8AF}" type="slidenum">
              <a:rPr lang="en-US" smtClean="0"/>
              <a:t>‹#›</a:t>
            </a:fld>
            <a:endParaRPr lang="en-US"/>
          </a:p>
        </p:txBody>
      </p:sp>
    </p:spTree>
    <p:extLst>
      <p:ext uri="{BB962C8B-B14F-4D97-AF65-F5344CB8AC3E}">
        <p14:creationId xmlns:p14="http://schemas.microsoft.com/office/powerpoint/2010/main" val="4024176576"/>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hyperlink" Target="http://www.geant.org/" TargetMode="External"/><Relationship Id="rId7"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hyperlink" Target="mailto:glad@geant.org" TargetMode="External"/><Relationship Id="rId5" Type="http://schemas.openxmlformats.org/officeDocument/2006/relationships/hyperlink" Target="http://www.geant.org/About/Membership/Pages/MAandGAreps.aspx" TargetMode="External"/><Relationship Id="rId4" Type="http://schemas.openxmlformats.org/officeDocument/2006/relationships/hyperlink" Target="https://tnc23.geant.org/about/" TargetMode="Externa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wiki.geant.org/pages/viewpage.action?pageId=57766719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0B410B-FC73-234A-8481-66709C072185}"/>
              </a:ext>
            </a:extLst>
          </p:cNvPr>
          <p:cNvSpPr>
            <a:spLocks noGrp="1"/>
          </p:cNvSpPr>
          <p:nvPr>
            <p:ph sz="half" idx="1"/>
          </p:nvPr>
        </p:nvSpPr>
        <p:spPr>
          <a:xfrm>
            <a:off x="426871" y="3731195"/>
            <a:ext cx="2859786" cy="5644342"/>
          </a:xfrm>
        </p:spPr>
        <p:txBody>
          <a:bodyPr anchor="t" anchorCtr="0">
            <a:normAutofit fontScale="25000" lnSpcReduction="20000"/>
          </a:bodyPr>
          <a:lstStyle/>
          <a:p>
            <a:pPr marL="0" indent="0">
              <a:lnSpc>
                <a:spcPct val="120000"/>
              </a:lnSpc>
              <a:buNone/>
            </a:pPr>
            <a:r>
              <a:rPr lang="en-GB" sz="4000" b="1"/>
              <a:t>What </a:t>
            </a:r>
            <a:r>
              <a:rPr lang="en-GB" sz="4000" b="1" dirty="0"/>
              <a:t>is GÉANT? </a:t>
            </a:r>
            <a:r>
              <a:rPr lang="en-GB" sz="4000" dirty="0"/>
              <a:t>GÉANT is the pan-European network that delivers high-performance connectivity and advanced services to more than 50 million Research and Education (R&amp;E) users across 39 European countries. GÉANT interconnects its members through a high-bandwidth, highly-resilient backbone and links them to over 100 countries worldwide enabling collaboration on projects ranging from biological science to earth observation and arts &amp; culture. [</a:t>
            </a:r>
            <a:r>
              <a:rPr lang="en-GB" sz="4000" dirty="0">
                <a:hlinkClick r:id="rId3"/>
              </a:rPr>
              <a:t>GÉANT</a:t>
            </a:r>
            <a:r>
              <a:rPr lang="en-GB" sz="4000" dirty="0"/>
              <a:t>]</a:t>
            </a:r>
          </a:p>
          <a:p>
            <a:pPr marL="0" indent="0">
              <a:lnSpc>
                <a:spcPct val="120000"/>
              </a:lnSpc>
              <a:buNone/>
            </a:pPr>
            <a:r>
              <a:rPr lang="en-GB" sz="4000" b="1" dirty="0"/>
              <a:t>What is an NREN? </a:t>
            </a:r>
            <a:r>
              <a:rPr lang="en-GB" sz="4000" dirty="0"/>
              <a:t>A National Research and Education Network (NREN) is a dedicated internet infrastructure and service provider to research and educational communities within a country.</a:t>
            </a:r>
          </a:p>
          <a:p>
            <a:pPr marL="0" indent="0">
              <a:lnSpc>
                <a:spcPct val="120000"/>
              </a:lnSpc>
              <a:buNone/>
            </a:pPr>
            <a:r>
              <a:rPr lang="en-GB" sz="4000" b="1" dirty="0"/>
              <a:t>What is TNC? </a:t>
            </a:r>
            <a:r>
              <a:rPr lang="en-GB" sz="4000" dirty="0"/>
              <a:t>The Networking Conference (TNC) is the largest and most prestigious European research networking conference, with more than 800 participants attending this annual event. TNC brings together decision makers, networking specialists, universities and industry representatives. </a:t>
            </a:r>
            <a:r>
              <a:rPr lang="en-GB" sz="4000" dirty="0">
                <a:hlinkClick r:id="rId4"/>
              </a:rPr>
              <a:t>TNC23</a:t>
            </a:r>
            <a:r>
              <a:rPr lang="en-GB" sz="4000" dirty="0"/>
              <a:t> will take place on 5-9 June 2023 in Tirana, Albania. </a:t>
            </a:r>
          </a:p>
          <a:p>
            <a:pPr marL="0" indent="0">
              <a:lnSpc>
                <a:spcPct val="120000"/>
              </a:lnSpc>
              <a:buNone/>
            </a:pPr>
            <a:r>
              <a:rPr lang="en-GB" sz="4000" b="1" dirty="0"/>
              <a:t>What is the Future Talent Programme (FTP)?  </a:t>
            </a:r>
            <a:r>
              <a:rPr lang="en-GB" sz="4000" dirty="0"/>
              <a:t>The</a:t>
            </a:r>
            <a:r>
              <a:rPr lang="en-GB" sz="4000" b="1" dirty="0"/>
              <a:t> </a:t>
            </a:r>
            <a:r>
              <a:rPr lang="en-GB" sz="4000" dirty="0"/>
              <a:t>Future Talent Programme is a learning programme designed for students and young professionals in technology-related areas. Participants are given expert presentation coaching to help them deliver high impact presentations. Coaching involves a series of webinars in small groups and 121 with the coach. This skill will be of use to participants throughout their career. Participants are also given individual feedback on how to submit a strong application to deliver a Lightening Talk at GÉANT’s TNC conference.</a:t>
            </a:r>
          </a:p>
        </p:txBody>
      </p:sp>
      <p:sp>
        <p:nvSpPr>
          <p:cNvPr id="8" name="Content Placeholder 2">
            <a:extLst>
              <a:ext uri="{FF2B5EF4-FFF2-40B4-BE49-F238E27FC236}">
                <a16:creationId xmlns:a16="http://schemas.microsoft.com/office/drawing/2014/main" id="{DBE0068D-97CA-A446-A27B-63863EAF404D}"/>
              </a:ext>
            </a:extLst>
          </p:cNvPr>
          <p:cNvSpPr>
            <a:spLocks noGrp="1"/>
          </p:cNvSpPr>
          <p:nvPr>
            <p:ph sz="half" idx="2"/>
          </p:nvPr>
        </p:nvSpPr>
        <p:spPr>
          <a:xfrm>
            <a:off x="3428999" y="3731196"/>
            <a:ext cx="2859786" cy="5644342"/>
          </a:xfrm>
        </p:spPr>
        <p:txBody>
          <a:bodyPr anchor="t" anchorCtr="0">
            <a:normAutofit fontScale="25000" lnSpcReduction="20000"/>
          </a:bodyPr>
          <a:lstStyle/>
          <a:p>
            <a:pPr marL="0" indent="0">
              <a:lnSpc>
                <a:spcPct val="120000"/>
              </a:lnSpc>
              <a:buNone/>
            </a:pPr>
            <a:r>
              <a:rPr lang="en-GB" sz="4000" b="1" dirty="0"/>
              <a:t>What is the Lightening Talk Challenge? </a:t>
            </a:r>
            <a:r>
              <a:rPr lang="en-GB" sz="4000" dirty="0"/>
              <a:t>Students and young professionals who are accepted onto the Future Talent Programme can submit a proposal to present their idea or research to an audience of specialists and peers at GÉANT’s prestigious annual networking conference, TNC. </a:t>
            </a:r>
            <a:endParaRPr lang="en-GB" sz="4000" b="1" dirty="0"/>
          </a:p>
          <a:p>
            <a:pPr marL="0" indent="0">
              <a:lnSpc>
                <a:spcPct val="120000"/>
              </a:lnSpc>
              <a:buNone/>
            </a:pPr>
            <a:r>
              <a:rPr lang="en-GB" sz="4000" b="1" dirty="0"/>
              <a:t>If I participate in the Future Talent Programme, will I automatically go to TNC23? </a:t>
            </a:r>
            <a:r>
              <a:rPr lang="en-GB" sz="4000" dirty="0"/>
              <a:t>No, you need to submit your Lightning Talk proposal to the TNC Programme Committee. This is separate from your application to the FTP. If your proposal is selected, you will be prepared for a superb delivery at the conference and your travel, hotel and conference attendance fees paid. Finalists receive full financial support for delivering their talk at the TNC. </a:t>
            </a:r>
          </a:p>
          <a:p>
            <a:pPr marL="0" indent="0">
              <a:lnSpc>
                <a:spcPct val="120000"/>
              </a:lnSpc>
              <a:buNone/>
            </a:pPr>
            <a:r>
              <a:rPr lang="en-GB" sz="4000" dirty="0"/>
              <a:t>If your proposal is not selected you will still receive expert presentation coaching and have an opportunity to showcase your learning with a self-recorded 5-minute video presentation that could be published on GÉANT’s media channels. </a:t>
            </a:r>
          </a:p>
          <a:p>
            <a:pPr marL="0" indent="0">
              <a:lnSpc>
                <a:spcPct val="120000"/>
              </a:lnSpc>
              <a:buNone/>
            </a:pPr>
            <a:r>
              <a:rPr lang="en-GB" sz="4000" b="1" dirty="0"/>
              <a:t>Why should I join? </a:t>
            </a:r>
            <a:r>
              <a:rPr lang="en-GB" sz="4000" dirty="0"/>
              <a:t>The programme offers an excellent opportunity to develop presentation skills, share your research with an international audience and network with subject matter experts and other young professionals on the programme.</a:t>
            </a:r>
          </a:p>
          <a:p>
            <a:pPr marL="0" indent="0">
              <a:lnSpc>
                <a:spcPct val="120000"/>
              </a:lnSpc>
              <a:buNone/>
            </a:pPr>
            <a:r>
              <a:rPr lang="en-GB" sz="4000" b="1" dirty="0"/>
              <a:t>How can I participate? </a:t>
            </a:r>
            <a:r>
              <a:rPr lang="en-GB" sz="4000" dirty="0"/>
              <a:t>To participate, you must be nominated by a GÉANT NREN.  You can find your local NREN on the </a:t>
            </a:r>
            <a:r>
              <a:rPr lang="en-GB" sz="4000" dirty="0">
                <a:hlinkClick r:id="rId5"/>
              </a:rPr>
              <a:t>GÉANT member page</a:t>
            </a:r>
            <a:r>
              <a:rPr lang="en-GB" sz="4000" dirty="0"/>
              <a:t>. Please contact your local NREN directly or if in doubt, email </a:t>
            </a:r>
            <a:r>
              <a:rPr lang="en-GB" sz="4000" dirty="0">
                <a:hlinkClick r:id="rId6"/>
              </a:rPr>
              <a:t>glad@geant.org</a:t>
            </a:r>
            <a:endParaRPr lang="en-GB" sz="1300" dirty="0"/>
          </a:p>
        </p:txBody>
      </p:sp>
      <p:sp>
        <p:nvSpPr>
          <p:cNvPr id="14" name="Footer Placeholder 13">
            <a:extLst>
              <a:ext uri="{FF2B5EF4-FFF2-40B4-BE49-F238E27FC236}">
                <a16:creationId xmlns:a16="http://schemas.microsoft.com/office/drawing/2014/main" id="{8BA4C83B-5F00-334C-B114-831CF65CB397}"/>
              </a:ext>
            </a:extLst>
          </p:cNvPr>
          <p:cNvSpPr>
            <a:spLocks noGrp="1"/>
          </p:cNvSpPr>
          <p:nvPr>
            <p:ph type="ftr" sz="quarter" idx="11"/>
          </p:nvPr>
        </p:nvSpPr>
        <p:spPr>
          <a:xfrm>
            <a:off x="366159" y="9375537"/>
            <a:ext cx="4492733" cy="545747"/>
          </a:xfrm>
        </p:spPr>
        <p:txBody>
          <a:bodyPr/>
          <a:lstStyle/>
          <a:p>
            <a:r>
              <a:rPr lang="en-GB" dirty="0"/>
              <a:t>FAQ-Students/Young professionals – Future Talent Programme</a:t>
            </a:r>
          </a:p>
        </p:txBody>
      </p:sp>
      <p:sp>
        <p:nvSpPr>
          <p:cNvPr id="15" name="Slide Number Placeholder 14">
            <a:extLst>
              <a:ext uri="{FF2B5EF4-FFF2-40B4-BE49-F238E27FC236}">
                <a16:creationId xmlns:a16="http://schemas.microsoft.com/office/drawing/2014/main" id="{76DACC15-5700-D545-94D3-27A503F2A509}"/>
              </a:ext>
            </a:extLst>
          </p:cNvPr>
          <p:cNvSpPr>
            <a:spLocks noGrp="1"/>
          </p:cNvSpPr>
          <p:nvPr>
            <p:ph type="sldNum" sz="quarter" idx="12"/>
          </p:nvPr>
        </p:nvSpPr>
        <p:spPr>
          <a:xfrm>
            <a:off x="5859064" y="9339378"/>
            <a:ext cx="313137" cy="545747"/>
          </a:xfrm>
        </p:spPr>
        <p:txBody>
          <a:bodyPr/>
          <a:lstStyle/>
          <a:p>
            <a:fld id="{CDDC5AE4-B35E-0742-A668-9269B4F1F8AF}" type="slidenum">
              <a:rPr lang="en-GB" smtClean="0"/>
              <a:t>1</a:t>
            </a:fld>
            <a:endParaRPr lang="en-GB"/>
          </a:p>
        </p:txBody>
      </p:sp>
      <p:sp>
        <p:nvSpPr>
          <p:cNvPr id="6" name="TextBox 5">
            <a:extLst>
              <a:ext uri="{FF2B5EF4-FFF2-40B4-BE49-F238E27FC236}">
                <a16:creationId xmlns:a16="http://schemas.microsoft.com/office/drawing/2014/main" id="{50E07BD0-262C-2A4F-9786-1D0B3976765A}"/>
              </a:ext>
            </a:extLst>
          </p:cNvPr>
          <p:cNvSpPr txBox="1"/>
          <p:nvPr/>
        </p:nvSpPr>
        <p:spPr>
          <a:xfrm>
            <a:off x="426871" y="847318"/>
            <a:ext cx="2851600" cy="923330"/>
          </a:xfrm>
          <a:prstGeom prst="rect">
            <a:avLst/>
          </a:prstGeom>
          <a:noFill/>
        </p:spPr>
        <p:txBody>
          <a:bodyPr wrap="square" rtlCol="0">
            <a:spAutoFit/>
          </a:bodyPr>
          <a:lstStyle/>
          <a:p>
            <a:r>
              <a:rPr lang="en-GB" dirty="0"/>
              <a:t>Future Talent Programme FAQ for STUDENTS &amp; YOUNG PROFESSIONALS</a:t>
            </a:r>
          </a:p>
        </p:txBody>
      </p:sp>
      <p:sp>
        <p:nvSpPr>
          <p:cNvPr id="7" name="TextBox 6">
            <a:extLst>
              <a:ext uri="{FF2B5EF4-FFF2-40B4-BE49-F238E27FC236}">
                <a16:creationId xmlns:a16="http://schemas.microsoft.com/office/drawing/2014/main" id="{9B524D3D-C753-E64D-8371-E95A712AAE75}"/>
              </a:ext>
            </a:extLst>
          </p:cNvPr>
          <p:cNvSpPr txBox="1"/>
          <p:nvPr/>
        </p:nvSpPr>
        <p:spPr>
          <a:xfrm>
            <a:off x="426872" y="1974498"/>
            <a:ext cx="2973409" cy="1600438"/>
          </a:xfrm>
          <a:prstGeom prst="rect">
            <a:avLst/>
          </a:prstGeom>
          <a:noFill/>
        </p:spPr>
        <p:txBody>
          <a:bodyPr wrap="square" rtlCol="0">
            <a:spAutoFit/>
          </a:bodyPr>
          <a:lstStyle/>
          <a:p>
            <a:pPr algn="just"/>
            <a:r>
              <a:rPr lang="en-GB" sz="1400" i="1" dirty="0">
                <a:solidFill>
                  <a:schemeClr val="tx1">
                    <a:lumMod val="75000"/>
                    <a:lumOff val="25000"/>
                  </a:schemeClr>
                </a:solidFill>
              </a:rPr>
              <a:t>GÉANT’s Future Talent Programme (FTP23) gives students and young professionals from GÉANT-affiliated organisations the opportunity to receive expert presentation coaching and present at the prestigious TNC23 conference. </a:t>
            </a:r>
          </a:p>
        </p:txBody>
      </p:sp>
      <p:pic>
        <p:nvPicPr>
          <p:cNvPr id="13" name="Picture 12">
            <a:extLst>
              <a:ext uri="{FF2B5EF4-FFF2-40B4-BE49-F238E27FC236}">
                <a16:creationId xmlns:a16="http://schemas.microsoft.com/office/drawing/2014/main" id="{8B7FD421-D96F-574F-A991-7810DC36676C}"/>
              </a:ext>
            </a:extLst>
          </p:cNvPr>
          <p:cNvPicPr>
            <a:picLocks noChangeAspect="1"/>
          </p:cNvPicPr>
          <p:nvPr/>
        </p:nvPicPr>
        <p:blipFill>
          <a:blip r:embed="rId7"/>
          <a:stretch>
            <a:fillRect/>
          </a:stretch>
        </p:blipFill>
        <p:spPr>
          <a:xfrm>
            <a:off x="3717032" y="240627"/>
            <a:ext cx="2341551" cy="3278171"/>
          </a:xfrm>
          <a:prstGeom prst="rect">
            <a:avLst/>
          </a:prstGeom>
        </p:spPr>
      </p:pic>
      <p:pic>
        <p:nvPicPr>
          <p:cNvPr id="20" name="Picture 19">
            <a:extLst>
              <a:ext uri="{FF2B5EF4-FFF2-40B4-BE49-F238E27FC236}">
                <a16:creationId xmlns:a16="http://schemas.microsoft.com/office/drawing/2014/main" id="{EF249DBC-6171-A442-A96C-C9DC76557A5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85231" y="240628"/>
            <a:ext cx="1315050" cy="493144"/>
          </a:xfrm>
          <a:prstGeom prst="rect">
            <a:avLst/>
          </a:prstGeom>
        </p:spPr>
      </p:pic>
      <p:pic>
        <p:nvPicPr>
          <p:cNvPr id="2" name="Picture 1" descr="Logo&#10;&#10;Description automatically generated">
            <a:extLst>
              <a:ext uri="{FF2B5EF4-FFF2-40B4-BE49-F238E27FC236}">
                <a16:creationId xmlns:a16="http://schemas.microsoft.com/office/drawing/2014/main" id="{EADB9B9D-D657-D8FB-81EB-B46F9B341C65}"/>
              </a:ext>
            </a:extLst>
          </p:cNvPr>
          <p:cNvPicPr>
            <a:picLocks noChangeAspect="1"/>
          </p:cNvPicPr>
          <p:nvPr/>
        </p:nvPicPr>
        <p:blipFill>
          <a:blip r:embed="rId9"/>
          <a:stretch>
            <a:fillRect/>
          </a:stretch>
        </p:blipFill>
        <p:spPr>
          <a:xfrm>
            <a:off x="426871" y="117798"/>
            <a:ext cx="1468274" cy="729520"/>
          </a:xfrm>
          <a:prstGeom prst="rect">
            <a:avLst/>
          </a:prstGeom>
        </p:spPr>
      </p:pic>
    </p:spTree>
    <p:extLst>
      <p:ext uri="{BB962C8B-B14F-4D97-AF65-F5344CB8AC3E}">
        <p14:creationId xmlns:p14="http://schemas.microsoft.com/office/powerpoint/2010/main" val="2114200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776496-6CD7-724A-AA5A-EC31AB4D1BDA}"/>
              </a:ext>
            </a:extLst>
          </p:cNvPr>
          <p:cNvSpPr>
            <a:spLocks noGrp="1"/>
          </p:cNvSpPr>
          <p:nvPr>
            <p:ph sz="half" idx="1"/>
          </p:nvPr>
        </p:nvSpPr>
        <p:spPr>
          <a:xfrm>
            <a:off x="289803" y="4526224"/>
            <a:ext cx="2859786" cy="3826683"/>
          </a:xfrm>
        </p:spPr>
        <p:txBody>
          <a:bodyPr>
            <a:normAutofit lnSpcReduction="10000"/>
          </a:bodyPr>
          <a:lstStyle/>
          <a:p>
            <a:pPr marL="0" indent="0">
              <a:lnSpc>
                <a:spcPct val="100000"/>
              </a:lnSpc>
              <a:spcBef>
                <a:spcPts val="0"/>
              </a:spcBef>
              <a:spcAft>
                <a:spcPts val="750"/>
              </a:spcAft>
              <a:buNone/>
            </a:pPr>
            <a:r>
              <a:rPr lang="en-GB" sz="1000" b="1" dirty="0"/>
              <a:t>What's expected from me as a young professional? </a:t>
            </a:r>
            <a:r>
              <a:rPr lang="en-GB" sz="1000" dirty="0"/>
              <a:t> If you register for the programme you are required to: </a:t>
            </a:r>
          </a:p>
          <a:p>
            <a:pPr marL="228600" indent="-228600">
              <a:lnSpc>
                <a:spcPct val="100000"/>
              </a:lnSpc>
              <a:spcBef>
                <a:spcPts val="0"/>
              </a:spcBef>
              <a:spcAft>
                <a:spcPts val="750"/>
              </a:spcAft>
              <a:buFont typeface="Arial" panose="020B0604020202020204" pitchFamily="34" charset="0"/>
              <a:buAutoNum type="arabicPeriod"/>
            </a:pPr>
            <a:r>
              <a:rPr lang="en-GB" sz="1000" dirty="0"/>
              <a:t>Be reachable and responsive throughout the programme.</a:t>
            </a:r>
          </a:p>
          <a:p>
            <a:pPr marL="228600" indent="-228600">
              <a:lnSpc>
                <a:spcPct val="100000"/>
              </a:lnSpc>
              <a:spcBef>
                <a:spcPts val="0"/>
              </a:spcBef>
              <a:spcAft>
                <a:spcPts val="750"/>
              </a:spcAft>
              <a:buAutoNum type="arabicPeriod"/>
            </a:pPr>
            <a:r>
              <a:rPr lang="en-GB" sz="1000" dirty="0"/>
              <a:t>Meet the important deadlines. See right.</a:t>
            </a:r>
          </a:p>
          <a:p>
            <a:pPr marL="228600" indent="-228600">
              <a:lnSpc>
                <a:spcPct val="100000"/>
              </a:lnSpc>
              <a:spcBef>
                <a:spcPts val="0"/>
              </a:spcBef>
              <a:spcAft>
                <a:spcPts val="750"/>
              </a:spcAft>
              <a:buAutoNum type="arabicPeriod"/>
            </a:pPr>
            <a:r>
              <a:rPr lang="en-GB" sz="1000" dirty="0"/>
              <a:t>Attend all presentation coaching. Exact dates will be organised after joining. </a:t>
            </a:r>
          </a:p>
          <a:p>
            <a:pPr marL="228600" indent="-228600">
              <a:lnSpc>
                <a:spcPct val="100000"/>
              </a:lnSpc>
              <a:spcBef>
                <a:spcPts val="0"/>
              </a:spcBef>
              <a:spcAft>
                <a:spcPts val="750"/>
              </a:spcAft>
              <a:buAutoNum type="arabicPeriod"/>
            </a:pPr>
            <a:r>
              <a:rPr lang="en-GB" sz="1000" dirty="0"/>
              <a:t>Develop and rehearse your presentation between coaching sessions. Record a 5-minute presentation on your laptop or phone.</a:t>
            </a:r>
          </a:p>
          <a:p>
            <a:pPr marL="228600" indent="-228600">
              <a:lnSpc>
                <a:spcPct val="100000"/>
              </a:lnSpc>
              <a:spcBef>
                <a:spcPts val="0"/>
              </a:spcBef>
              <a:spcAft>
                <a:spcPts val="750"/>
              </a:spcAft>
              <a:buAutoNum type="arabicPeriod"/>
            </a:pPr>
            <a:r>
              <a:rPr lang="en-GB" sz="1000" dirty="0"/>
              <a:t>If accepted to present at TNC, you will be asked to sign a Volunteer Agreement with GÉANT. </a:t>
            </a:r>
          </a:p>
          <a:p>
            <a:pPr marL="0" indent="0">
              <a:lnSpc>
                <a:spcPct val="100000"/>
              </a:lnSpc>
              <a:spcBef>
                <a:spcPts val="0"/>
              </a:spcBef>
              <a:spcAft>
                <a:spcPts val="750"/>
              </a:spcAft>
              <a:buNone/>
            </a:pPr>
            <a:endParaRPr lang="en-GB" sz="1000" b="1" dirty="0">
              <a:solidFill>
                <a:schemeClr val="tx1">
                  <a:lumMod val="75000"/>
                  <a:lumOff val="25000"/>
                </a:schemeClr>
              </a:solidFill>
            </a:endParaRPr>
          </a:p>
          <a:p>
            <a:pPr marL="0" indent="0">
              <a:lnSpc>
                <a:spcPct val="100000"/>
              </a:lnSpc>
              <a:spcBef>
                <a:spcPts val="0"/>
              </a:spcBef>
              <a:spcAft>
                <a:spcPts val="750"/>
              </a:spcAft>
              <a:buNone/>
            </a:pPr>
            <a:r>
              <a:rPr lang="en-GB" sz="1000" b="1" dirty="0">
                <a:solidFill>
                  <a:schemeClr val="tx1">
                    <a:lumMod val="75000"/>
                    <a:lumOff val="25000"/>
                  </a:schemeClr>
                </a:solidFill>
              </a:rPr>
              <a:t>What type of ideas can I propose? </a:t>
            </a:r>
            <a:r>
              <a:rPr lang="en-GB" sz="1000" dirty="0"/>
              <a:t>Your presentation could be a research project or new idea you have been working on that addresses a technical, economic, legal, security or environmental aspect in any IT and network field. Examples of past topics are </a:t>
            </a:r>
            <a:r>
              <a:rPr lang="en-GB" sz="1000" dirty="0">
                <a:hlinkClick r:id="rId3"/>
              </a:rPr>
              <a:t>here</a:t>
            </a:r>
            <a:r>
              <a:rPr lang="en-GB" sz="1000" dirty="0"/>
              <a:t>.</a:t>
            </a:r>
          </a:p>
        </p:txBody>
      </p:sp>
      <p:sp>
        <p:nvSpPr>
          <p:cNvPr id="4" name="Content Placeholder 3">
            <a:extLst>
              <a:ext uri="{FF2B5EF4-FFF2-40B4-BE49-F238E27FC236}">
                <a16:creationId xmlns:a16="http://schemas.microsoft.com/office/drawing/2014/main" id="{0BA0212D-3623-0948-8C41-BE5C86E98D56}"/>
              </a:ext>
            </a:extLst>
          </p:cNvPr>
          <p:cNvSpPr>
            <a:spLocks noGrp="1"/>
          </p:cNvSpPr>
          <p:nvPr>
            <p:ph sz="half" idx="2"/>
          </p:nvPr>
        </p:nvSpPr>
        <p:spPr>
          <a:xfrm>
            <a:off x="3435263" y="5444356"/>
            <a:ext cx="2859786" cy="2223946"/>
          </a:xfrm>
        </p:spPr>
        <p:txBody>
          <a:bodyPr anchor="t" anchorCtr="0">
            <a:noAutofit/>
          </a:bodyPr>
          <a:lstStyle/>
          <a:p>
            <a:pPr marL="0" indent="0">
              <a:buNone/>
            </a:pPr>
            <a:r>
              <a:rPr lang="en-GB" sz="1000" dirty="0"/>
              <a:t>Step 1 Get registered by your local NREN by</a:t>
            </a:r>
            <a:br>
              <a:rPr lang="en-GB" sz="1000" dirty="0"/>
            </a:br>
            <a:r>
              <a:rPr lang="en-GB" sz="1000" b="1" dirty="0">
                <a:solidFill>
                  <a:srgbClr val="E1515C"/>
                </a:solidFill>
              </a:rPr>
              <a:t>28 February 2023</a:t>
            </a:r>
          </a:p>
          <a:p>
            <a:pPr marL="0" indent="0">
              <a:buNone/>
            </a:pPr>
            <a:r>
              <a:rPr lang="en-GB" sz="1000" dirty="0"/>
              <a:t>Step 2 Submit your Lightening Talk proposal to TNC by </a:t>
            </a:r>
            <a:r>
              <a:rPr lang="en-GB" sz="1000" b="1" dirty="0">
                <a:solidFill>
                  <a:srgbClr val="E1515C"/>
                </a:solidFill>
              </a:rPr>
              <a:t>10 March 2023</a:t>
            </a:r>
          </a:p>
          <a:p>
            <a:pPr marL="0" indent="0">
              <a:buNone/>
            </a:pPr>
            <a:r>
              <a:rPr lang="en-GB" sz="1000" dirty="0"/>
              <a:t>Step 3 Attend presentation coaching webinars between </a:t>
            </a:r>
            <a:r>
              <a:rPr lang="en-GB" sz="1000" b="1" dirty="0">
                <a:solidFill>
                  <a:srgbClr val="E1515C"/>
                </a:solidFill>
              </a:rPr>
              <a:t>March and May 2023</a:t>
            </a:r>
            <a:endParaRPr lang="en-GB" sz="1000" dirty="0"/>
          </a:p>
          <a:p>
            <a:pPr marL="0" indent="0">
              <a:buNone/>
            </a:pPr>
            <a:r>
              <a:rPr lang="en-GB" sz="1000" dirty="0"/>
              <a:t>Step 4 If selected to deliver a Lightening Talk, take centre stage at TNC23 between </a:t>
            </a:r>
            <a:r>
              <a:rPr lang="en-GB" sz="1000" b="1" dirty="0">
                <a:solidFill>
                  <a:srgbClr val="E1515C"/>
                </a:solidFill>
              </a:rPr>
              <a:t>5-9 June 2023</a:t>
            </a:r>
          </a:p>
          <a:p>
            <a:pPr marL="0" indent="0">
              <a:buNone/>
            </a:pPr>
            <a:endParaRPr lang="en-GB" sz="1000" b="1" dirty="0">
              <a:solidFill>
                <a:schemeClr val="tx1">
                  <a:lumMod val="75000"/>
                  <a:lumOff val="25000"/>
                </a:schemeClr>
              </a:solidFill>
            </a:endParaRPr>
          </a:p>
          <a:p>
            <a:pPr marL="0" indent="0">
              <a:buNone/>
            </a:pPr>
            <a:r>
              <a:rPr lang="en-GB" sz="1000" b="1" dirty="0">
                <a:solidFill>
                  <a:schemeClr val="tx1">
                    <a:lumMod val="75000"/>
                    <a:lumOff val="25000"/>
                  </a:schemeClr>
                </a:solidFill>
              </a:rPr>
              <a:t>Have more questions?</a:t>
            </a:r>
            <a:br>
              <a:rPr lang="en-GB" sz="1000" dirty="0">
                <a:solidFill>
                  <a:schemeClr val="tx1">
                    <a:lumMod val="75000"/>
                    <a:lumOff val="25000"/>
                  </a:schemeClr>
                </a:solidFill>
              </a:rPr>
            </a:br>
            <a:r>
              <a:rPr lang="en-GB" sz="1000" dirty="0">
                <a:solidFill>
                  <a:schemeClr val="tx1">
                    <a:lumMod val="75000"/>
                    <a:lumOff val="25000"/>
                  </a:schemeClr>
                </a:solidFill>
              </a:rPr>
              <a:t>Contact your local NREN or</a:t>
            </a:r>
            <a:br>
              <a:rPr lang="en-GB" sz="1000" dirty="0">
                <a:solidFill>
                  <a:schemeClr val="tx1">
                    <a:lumMod val="75000"/>
                    <a:lumOff val="25000"/>
                  </a:schemeClr>
                </a:solidFill>
              </a:rPr>
            </a:br>
            <a:r>
              <a:rPr lang="en-GB" sz="1000" dirty="0">
                <a:solidFill>
                  <a:schemeClr val="tx1">
                    <a:lumMod val="75000"/>
                    <a:lumOff val="25000"/>
                  </a:schemeClr>
                </a:solidFill>
              </a:rPr>
              <a:t>Email: </a:t>
            </a:r>
            <a:r>
              <a:rPr lang="en-GB" sz="1000" dirty="0" err="1">
                <a:solidFill>
                  <a:schemeClr val="tx1">
                    <a:lumMod val="75000"/>
                    <a:lumOff val="25000"/>
                  </a:schemeClr>
                </a:solidFill>
              </a:rPr>
              <a:t>glad@geant.org</a:t>
            </a:r>
            <a:endParaRPr lang="en-GB" sz="1000" dirty="0">
              <a:solidFill>
                <a:schemeClr val="tx1">
                  <a:lumMod val="75000"/>
                  <a:lumOff val="25000"/>
                </a:schemeClr>
              </a:solidFill>
            </a:endParaRPr>
          </a:p>
          <a:p>
            <a:pPr marL="0" indent="0">
              <a:buNone/>
            </a:pPr>
            <a:endParaRPr lang="en-GB" sz="1000" b="1" dirty="0">
              <a:solidFill>
                <a:srgbClr val="E1515C"/>
              </a:solidFill>
            </a:endParaRPr>
          </a:p>
          <a:p>
            <a:pPr marL="0" indent="0">
              <a:buNone/>
            </a:pPr>
            <a:endParaRPr lang="en-GB" sz="1000" b="1" dirty="0">
              <a:solidFill>
                <a:srgbClr val="E1515C"/>
              </a:solidFill>
            </a:endParaRPr>
          </a:p>
          <a:p>
            <a:pPr marL="0" indent="0">
              <a:lnSpc>
                <a:spcPct val="120000"/>
              </a:lnSpc>
              <a:buNone/>
            </a:pPr>
            <a:br>
              <a:rPr lang="en-GB" sz="1200" dirty="0"/>
            </a:br>
            <a:br>
              <a:rPr lang="en-GB" sz="1200" dirty="0"/>
            </a:br>
            <a:br>
              <a:rPr lang="en-GB" sz="1200" dirty="0"/>
            </a:br>
            <a:endParaRPr lang="en-GB" sz="1200" dirty="0"/>
          </a:p>
          <a:p>
            <a:pPr marL="0" indent="0">
              <a:buNone/>
            </a:pPr>
            <a:br>
              <a:rPr lang="en-GB" sz="800" b="1" dirty="0"/>
            </a:br>
            <a:endParaRPr lang="en-US" sz="800" dirty="0"/>
          </a:p>
        </p:txBody>
      </p:sp>
      <p:sp>
        <p:nvSpPr>
          <p:cNvPr id="10" name="Footer Placeholder 9">
            <a:extLst>
              <a:ext uri="{FF2B5EF4-FFF2-40B4-BE49-F238E27FC236}">
                <a16:creationId xmlns:a16="http://schemas.microsoft.com/office/drawing/2014/main" id="{CEAD298A-D932-C349-AF7A-8ED2CB8DA7AB}"/>
              </a:ext>
            </a:extLst>
          </p:cNvPr>
          <p:cNvSpPr>
            <a:spLocks noGrp="1"/>
          </p:cNvSpPr>
          <p:nvPr>
            <p:ph type="ftr" sz="quarter" idx="11"/>
          </p:nvPr>
        </p:nvSpPr>
        <p:spPr>
          <a:xfrm>
            <a:off x="289803" y="9353234"/>
            <a:ext cx="4492733" cy="545747"/>
          </a:xfrm>
        </p:spPr>
        <p:txBody>
          <a:bodyPr/>
          <a:lstStyle/>
          <a:p>
            <a:r>
              <a:rPr lang="en-GB" dirty="0"/>
              <a:t>FAQ-Students/Young professionals – Future Talent Programme</a:t>
            </a:r>
          </a:p>
        </p:txBody>
      </p:sp>
      <p:sp>
        <p:nvSpPr>
          <p:cNvPr id="11" name="Slide Number Placeholder 10">
            <a:extLst>
              <a:ext uri="{FF2B5EF4-FFF2-40B4-BE49-F238E27FC236}">
                <a16:creationId xmlns:a16="http://schemas.microsoft.com/office/drawing/2014/main" id="{FA4E7A29-3E69-BB49-A508-BC800B4C6148}"/>
              </a:ext>
            </a:extLst>
          </p:cNvPr>
          <p:cNvSpPr>
            <a:spLocks noGrp="1"/>
          </p:cNvSpPr>
          <p:nvPr>
            <p:ph type="sldNum" sz="quarter" idx="12"/>
          </p:nvPr>
        </p:nvSpPr>
        <p:spPr>
          <a:xfrm>
            <a:off x="5859064" y="9353233"/>
            <a:ext cx="313137" cy="545747"/>
          </a:xfrm>
        </p:spPr>
        <p:txBody>
          <a:bodyPr/>
          <a:lstStyle/>
          <a:p>
            <a:fld id="{CDDC5AE4-B35E-0742-A668-9269B4F1F8AF}" type="slidenum">
              <a:rPr lang="en-US" smtClean="0"/>
              <a:t>2</a:t>
            </a:fld>
            <a:endParaRPr lang="en-US" dirty="0"/>
          </a:p>
        </p:txBody>
      </p:sp>
      <p:sp>
        <p:nvSpPr>
          <p:cNvPr id="7" name="Content Placeholder 3">
            <a:extLst>
              <a:ext uri="{FF2B5EF4-FFF2-40B4-BE49-F238E27FC236}">
                <a16:creationId xmlns:a16="http://schemas.microsoft.com/office/drawing/2014/main" id="{8FDA8D5B-BD48-874E-A3C7-586A70793838}"/>
              </a:ext>
            </a:extLst>
          </p:cNvPr>
          <p:cNvSpPr txBox="1">
            <a:spLocks/>
          </p:cNvSpPr>
          <p:nvPr/>
        </p:nvSpPr>
        <p:spPr>
          <a:xfrm>
            <a:off x="289803" y="768178"/>
            <a:ext cx="2859786" cy="7137150"/>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000" b="1" dirty="0"/>
              <a:t>What are the requirements?</a:t>
            </a:r>
            <a:br>
              <a:rPr lang="en-GB" sz="1000" dirty="0"/>
            </a:br>
            <a:r>
              <a:rPr lang="en-GB" sz="1000" b="1" dirty="0"/>
              <a:t>Eligibility</a:t>
            </a:r>
            <a:r>
              <a:rPr lang="en-GB" sz="1000" dirty="0"/>
              <a:t> This challenge is open to individuals who are studying at a university or learning provider affiliated with one of the GÉANT Project partners (NRENs) or to young professionals working at a GÉANT NREN.</a:t>
            </a:r>
            <a:br>
              <a:rPr lang="en-GB" sz="1000" dirty="0"/>
            </a:br>
            <a:r>
              <a:rPr lang="en-GB" sz="1000" b="1" dirty="0"/>
              <a:t>Nominations</a:t>
            </a:r>
            <a:r>
              <a:rPr lang="en-GB" sz="1000" dirty="0">
                <a:solidFill>
                  <a:schemeClr val="tx1">
                    <a:lumMod val="75000"/>
                    <a:lumOff val="25000"/>
                  </a:schemeClr>
                </a:solidFill>
              </a:rPr>
              <a:t> </a:t>
            </a:r>
            <a:r>
              <a:rPr lang="en-GB" sz="1000" dirty="0"/>
              <a:t>All participants must be nominated by the NREN in a GÉANT Project Partner country. </a:t>
            </a:r>
            <a:br>
              <a:rPr lang="en-GB" sz="1000" dirty="0"/>
            </a:br>
            <a:r>
              <a:rPr lang="en-GB" sz="1000" b="1" dirty="0"/>
              <a:t>Abstract</a:t>
            </a:r>
            <a:r>
              <a:rPr lang="en-GB" sz="1000" dirty="0"/>
              <a:t> Upon registration all proposals must include title, participant name, educational institution, short biography, five keywords, and short introduction to their idea (max. 500 words). Abstract must be marked [FTP-student + title].</a:t>
            </a:r>
            <a:br>
              <a:rPr lang="en-GB" sz="1000" dirty="0"/>
            </a:br>
            <a:r>
              <a:rPr lang="en-GB" sz="1000" b="1" dirty="0"/>
              <a:t>Webinars</a:t>
            </a:r>
            <a:r>
              <a:rPr lang="en-GB" sz="1000" dirty="0"/>
              <a:t> Participants must commit themselves to attending three presentation coaching sessions in small groups. They must have access to a computer with a webcam in order to join the webinar.</a:t>
            </a:r>
            <a:br>
              <a:rPr lang="en-GB" sz="1000" dirty="0"/>
            </a:br>
            <a:r>
              <a:rPr lang="en-GB" sz="1000" b="1" dirty="0"/>
              <a:t>Presentation</a:t>
            </a:r>
            <a:r>
              <a:rPr lang="en-GB" sz="1000" dirty="0"/>
              <a:t> Selected participants will present at TNC23. All participants will record their talks.</a:t>
            </a:r>
            <a:br>
              <a:rPr lang="en-GB" sz="1000" dirty="0"/>
            </a:br>
            <a:r>
              <a:rPr lang="en-GB" sz="1000" b="1" dirty="0"/>
              <a:t>Language</a:t>
            </a:r>
            <a:r>
              <a:rPr lang="en-GB" sz="1000" dirty="0"/>
              <a:t> English language proficiency is required</a:t>
            </a:r>
            <a:br>
              <a:rPr lang="en-GB" sz="1000" dirty="0"/>
            </a:br>
            <a:r>
              <a:rPr lang="en-GB" sz="1000" b="1" dirty="0"/>
              <a:t>Social</a:t>
            </a:r>
            <a:r>
              <a:rPr lang="en-GB" sz="1000" b="1" dirty="0">
                <a:solidFill>
                  <a:schemeClr val="tx1">
                    <a:lumMod val="75000"/>
                    <a:lumOff val="25000"/>
                  </a:schemeClr>
                </a:solidFill>
              </a:rPr>
              <a:t> </a:t>
            </a:r>
            <a:r>
              <a:rPr lang="en-GB" sz="1000" b="1" dirty="0"/>
              <a:t>Media</a:t>
            </a:r>
            <a:r>
              <a:rPr lang="en-GB" sz="1000" b="1" dirty="0">
                <a:solidFill>
                  <a:schemeClr val="tx1">
                    <a:lumMod val="75000"/>
                    <a:lumOff val="25000"/>
                  </a:schemeClr>
                </a:solidFill>
              </a:rPr>
              <a:t> </a:t>
            </a:r>
            <a:r>
              <a:rPr lang="en-GB" sz="1000" dirty="0"/>
              <a:t>All participants are invited to share their experiences on social media.</a:t>
            </a:r>
            <a:br>
              <a:rPr lang="en-GB" sz="1200" dirty="0"/>
            </a:br>
            <a:r>
              <a:rPr lang="en-GB" sz="1200" dirty="0"/>
              <a:t> </a:t>
            </a:r>
          </a:p>
        </p:txBody>
      </p:sp>
      <p:sp>
        <p:nvSpPr>
          <p:cNvPr id="8" name="Content Placeholder 3">
            <a:extLst>
              <a:ext uri="{FF2B5EF4-FFF2-40B4-BE49-F238E27FC236}">
                <a16:creationId xmlns:a16="http://schemas.microsoft.com/office/drawing/2014/main" id="{F5AD336F-437A-1B4F-86BF-EDE1DF5E6549}"/>
              </a:ext>
            </a:extLst>
          </p:cNvPr>
          <p:cNvSpPr txBox="1">
            <a:spLocks/>
          </p:cNvSpPr>
          <p:nvPr/>
        </p:nvSpPr>
        <p:spPr>
          <a:xfrm>
            <a:off x="3429000" y="780981"/>
            <a:ext cx="2859786" cy="3950038"/>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000" b="1" dirty="0"/>
              <a:t>When will the webinars take place and how can I join? </a:t>
            </a:r>
            <a:r>
              <a:rPr lang="en-GB" sz="1000" dirty="0"/>
              <a:t>After close of registration nominated participants will be scheduled for 3 x Group Training Webinars of 60-90 minutes each. Webinars will run between March and April. </a:t>
            </a:r>
          </a:p>
          <a:p>
            <a:pPr marL="0" indent="0">
              <a:buFont typeface="Arial"/>
              <a:buNone/>
            </a:pPr>
            <a:r>
              <a:rPr lang="en-GB" sz="1000" b="1" dirty="0"/>
              <a:t>When will I be notified if my proposal is accepted? </a:t>
            </a:r>
            <a:r>
              <a:rPr lang="en-GB" sz="1000" dirty="0"/>
              <a:t>After a timely submission [11 March] you will be notified on the acceptance of your proposal by the TNC Programme Committee.</a:t>
            </a:r>
          </a:p>
          <a:p>
            <a:pPr marL="0" indent="0">
              <a:buFont typeface="Arial"/>
              <a:buNone/>
            </a:pPr>
            <a:r>
              <a:rPr lang="en-GB" sz="1000" b="1" dirty="0"/>
              <a:t>If I am invited to present at TNC, how should I arrange my travel? </a:t>
            </a:r>
            <a:endParaRPr lang="en-GB" sz="1000" dirty="0"/>
          </a:p>
          <a:p>
            <a:pPr marL="228600" indent="-228600">
              <a:buFont typeface="Arial"/>
              <a:buAutoNum type="arabicPeriod"/>
            </a:pPr>
            <a:r>
              <a:rPr lang="en-GB" sz="1000" dirty="0"/>
              <a:t>Your local NREN will cover the costs of your travel to TNC and claim those costs from GÉANT’s GN5-1 Project. Ask your NREN contact whether you should make the booking yourself or whether they will book for you directly.</a:t>
            </a:r>
          </a:p>
          <a:p>
            <a:pPr marL="228600" indent="-228600">
              <a:buFont typeface="Arial"/>
              <a:buAutoNum type="arabicPeriod"/>
            </a:pPr>
            <a:r>
              <a:rPr lang="en-GB" sz="1000" dirty="0"/>
              <a:t>GÉANT will book and pay for your hotel and conference attendance fees.</a:t>
            </a:r>
          </a:p>
          <a:p>
            <a:pPr marL="228600" indent="-228600">
              <a:buFont typeface="Arial"/>
              <a:buAutoNum type="arabicPeriod"/>
            </a:pPr>
            <a:r>
              <a:rPr lang="en-GB" sz="1000" dirty="0"/>
              <a:t>Keep your receipts of food and travel expenses during TNC and claim the cost back from your local NREN. Expenses must align with GÉANT’s policy, as set out in the Volunteer Agreement.</a:t>
            </a:r>
          </a:p>
        </p:txBody>
      </p:sp>
      <p:sp>
        <p:nvSpPr>
          <p:cNvPr id="12" name="Rectangle 11">
            <a:extLst>
              <a:ext uri="{FF2B5EF4-FFF2-40B4-BE49-F238E27FC236}">
                <a16:creationId xmlns:a16="http://schemas.microsoft.com/office/drawing/2014/main" id="{597C07F9-46F3-8647-8C98-CC2FE97DBE26}"/>
              </a:ext>
            </a:extLst>
          </p:cNvPr>
          <p:cNvSpPr/>
          <p:nvPr/>
        </p:nvSpPr>
        <p:spPr>
          <a:xfrm>
            <a:off x="3429000" y="5019486"/>
            <a:ext cx="2694545" cy="369332"/>
          </a:xfrm>
          <a:prstGeom prst="rect">
            <a:avLst/>
          </a:prstGeom>
        </p:spPr>
        <p:txBody>
          <a:bodyPr wrap="square">
            <a:spAutoFit/>
          </a:bodyPr>
          <a:lstStyle/>
          <a:p>
            <a:r>
              <a:rPr lang="en-GB" dirty="0"/>
              <a:t>IMPORTANT DATES</a:t>
            </a:r>
            <a:endParaRPr lang="en-US" dirty="0">
              <a:solidFill>
                <a:schemeClr val="accent6"/>
              </a:solidFill>
            </a:endParaRPr>
          </a:p>
        </p:txBody>
      </p:sp>
      <p:sp>
        <p:nvSpPr>
          <p:cNvPr id="17" name="TextBox 16">
            <a:extLst>
              <a:ext uri="{FF2B5EF4-FFF2-40B4-BE49-F238E27FC236}">
                <a16:creationId xmlns:a16="http://schemas.microsoft.com/office/drawing/2014/main" id="{06FC8262-AAB1-E64B-9614-80FFEF024226}"/>
              </a:ext>
            </a:extLst>
          </p:cNvPr>
          <p:cNvSpPr txBox="1"/>
          <p:nvPr/>
        </p:nvSpPr>
        <p:spPr>
          <a:xfrm>
            <a:off x="3504564" y="7723840"/>
            <a:ext cx="2354500" cy="646331"/>
          </a:xfrm>
          <a:prstGeom prst="rect">
            <a:avLst/>
          </a:prstGeom>
          <a:noFill/>
        </p:spPr>
        <p:txBody>
          <a:bodyPr wrap="square" rtlCol="0">
            <a:spAutoFit/>
          </a:bodyPr>
          <a:lstStyle/>
          <a:p>
            <a:r>
              <a:rPr lang="en-US" dirty="0"/>
              <a:t>PLACE HOLDER NREN CONTACT DETAILS</a:t>
            </a:r>
          </a:p>
        </p:txBody>
      </p:sp>
    </p:spTree>
    <p:extLst>
      <p:ext uri="{BB962C8B-B14F-4D97-AF65-F5344CB8AC3E}">
        <p14:creationId xmlns:p14="http://schemas.microsoft.com/office/powerpoint/2010/main" val="245967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{17D9DA99-FBD5-C945-98A1-A02985ECB905}tf10001070</Template>
  <TotalTime>2455</TotalTime>
  <Words>1136</Words>
  <Application>Microsoft Macintosh PowerPoint</Application>
  <PresentationFormat>A4 Paper (210x297 mm)</PresentationFormat>
  <Paragraphs>44</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Nadia Sluer</dc:creator>
  <cp:lastModifiedBy>Magda Haver</cp:lastModifiedBy>
  <cp:revision>89</cp:revision>
  <cp:lastPrinted>2020-02-03T13:06:28Z</cp:lastPrinted>
  <dcterms:created xsi:type="dcterms:W3CDTF">2020-01-30T13:56:51Z</dcterms:created>
  <dcterms:modified xsi:type="dcterms:W3CDTF">2023-01-06T12:08:33Z</dcterms:modified>
</cp:coreProperties>
</file>