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6" r:id="rId3"/>
    <p:sldId id="259" r:id="rId4"/>
    <p:sldId id="281" r:id="rId5"/>
    <p:sldId id="268" r:id="rId6"/>
    <p:sldId id="277" r:id="rId7"/>
    <p:sldId id="282" r:id="rId8"/>
    <p:sldId id="283" r:id="rId9"/>
    <p:sldId id="280" r:id="rId10"/>
    <p:sldId id="25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4E9D"/>
    <a:srgbClr val="0061A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3"/>
    <p:restoredTop sz="87306" autoAdjust="0"/>
  </p:normalViewPr>
  <p:slideViewPr>
    <p:cSldViewPr snapToGrid="0" snapToObjects="1">
      <p:cViewPr varScale="1">
        <p:scale>
          <a:sx n="86" d="100"/>
          <a:sy n="86" d="100"/>
        </p:scale>
        <p:origin x="734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B94A2-95A5-3A4B-81A8-4F913BF0E0B9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CBBBC-6236-504E-BE7A-4D91883B1CA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rategyzer.com/blog/posts/2015/2/19/5-common-mistakes-to-avoid-when-using-the-value-proposition-canva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effectLst/>
                <a:latin typeface="CircularStd"/>
              </a:rPr>
              <a:t>If you are going to sell into a new market or market segment, a value proposition canvas will help you to understand whether the market truly needs the product or service or not. </a:t>
            </a:r>
          </a:p>
          <a:p>
            <a:endParaRPr lang="en-GB" b="0" i="0" dirty="0">
              <a:effectLst/>
              <a:latin typeface="CircularStd"/>
            </a:endParaRPr>
          </a:p>
          <a:p>
            <a:r>
              <a:rPr lang="en-GB" b="0" i="0" dirty="0">
                <a:effectLst/>
                <a:latin typeface="CircularStd"/>
              </a:rPr>
              <a:t>Avoid a </a:t>
            </a:r>
            <a:r>
              <a:rPr lang="en-GB" b="0" i="0" u="none" strike="noStrike" dirty="0">
                <a:solidFill>
                  <a:srgbClr val="5454D4"/>
                </a:solidFill>
                <a:effectLst/>
                <a:latin typeface="CircularStd"/>
                <a:hlinkClick r:id="rId3"/>
              </a:rPr>
              <a:t>common mistake</a:t>
            </a:r>
            <a:r>
              <a:rPr lang="en-GB" b="0" i="0" dirty="0">
                <a:effectLst/>
                <a:latin typeface="CircularStd"/>
              </a:rPr>
              <a:t> of completing both sides of the canvas simultaneously. Instead, start from the customer’s side of the template. </a:t>
            </a:r>
          </a:p>
          <a:p>
            <a:endParaRPr lang="en-GB" b="0" i="0" dirty="0">
              <a:effectLst/>
              <a:latin typeface="CircularStd"/>
            </a:endParaRPr>
          </a:p>
          <a:p>
            <a:r>
              <a:rPr lang="en-GB" b="0" i="0" dirty="0">
                <a:effectLst/>
                <a:latin typeface="CircularStd"/>
              </a:rPr>
              <a:t>Value proposition canvas encourages you to ask questions and perceive the world through your customers’ eyes, which is the keystone of success for any business.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CBBBC-6236-504E-BE7A-4D91883B1C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0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PConnec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light&#10;&#10;Description automatically generated">
            <a:extLst>
              <a:ext uri="{FF2B5EF4-FFF2-40B4-BE49-F238E27FC236}">
                <a16:creationId xmlns:a16="http://schemas.microsoft.com/office/drawing/2014/main" id="{1A4A8B1E-46A9-1F40-A46C-5645399D7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  <a:solidFill>
            <a:srgbClr val="144E9D"/>
          </a:solidFill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35AA3E3-B812-CA45-8172-B7D19DF59982}"/>
              </a:ext>
            </a:extLst>
          </p:cNvPr>
          <p:cNvSpPr/>
          <p:nvPr userDrawn="1"/>
        </p:nvSpPr>
        <p:spPr>
          <a:xfrm>
            <a:off x="-4496611" y="6858000"/>
            <a:ext cx="18260277" cy="602311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FC35B14-17F2-EB49-9C09-2C3F110A87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62783" y="2372182"/>
            <a:ext cx="7963872" cy="1103579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3F3AE3BA-70C2-CD42-8959-FF70584663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62782" y="3585912"/>
            <a:ext cx="7963873" cy="574875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Content Placeholder 28">
            <a:extLst>
              <a:ext uri="{FF2B5EF4-FFF2-40B4-BE49-F238E27FC236}">
                <a16:creationId xmlns:a16="http://schemas.microsoft.com/office/drawing/2014/main" id="{DD091FB9-961A-C048-B95F-D4AF4416F5D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962782" y="4270937"/>
            <a:ext cx="7963873" cy="5748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date, Location</a:t>
            </a:r>
            <a:endParaRPr lang="en-GB" dirty="0"/>
          </a:p>
        </p:txBody>
      </p:sp>
      <p:pic>
        <p:nvPicPr>
          <p:cNvPr id="13" name="Bild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23" y="6298411"/>
            <a:ext cx="662936" cy="28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35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aPConnect Content templa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A177B-2D24-0C49-829F-CDF06BE61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1"/>
            <a:ext cx="8587452" cy="11426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285FB-A5FE-9A40-8F44-72395FDA9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221296C-8EDC-F648-8A30-D7ECCB19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1473" y="6271981"/>
            <a:ext cx="2743200" cy="365125"/>
          </a:xfrm>
          <a:prstGeom prst="rect">
            <a:avLst/>
          </a:prstGeom>
        </p:spPr>
        <p:txBody>
          <a:bodyPr/>
          <a:lstStyle/>
          <a:p>
            <a:fld id="{EDC41B6A-5D5C-F04D-931B-89C5D2A2711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29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aPConnect two colum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CECE-AB53-2D4B-B49B-A7966D0AA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0"/>
            <a:ext cx="8807371" cy="11400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EBAEF-2FE7-364E-B2F2-31DEFE546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398" y="1572514"/>
            <a:ext cx="5475792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ACC88-F3BF-0449-B7E8-ABF29B21E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2810" y="1572514"/>
            <a:ext cx="5475792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AE3F8-A625-D84A-83BF-CDAF19978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1473" y="6271981"/>
            <a:ext cx="2743200" cy="365125"/>
          </a:xfrm>
          <a:prstGeom prst="rect">
            <a:avLst/>
          </a:prstGeom>
        </p:spPr>
        <p:txBody>
          <a:bodyPr/>
          <a:lstStyle/>
          <a:p>
            <a:fld id="{EDC41B6A-5D5C-F04D-931B-89C5D2A2711E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270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PConnect imag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ight&#10;&#10;Description automatically generated">
            <a:extLst>
              <a:ext uri="{FF2B5EF4-FFF2-40B4-BE49-F238E27FC236}">
                <a16:creationId xmlns:a16="http://schemas.microsoft.com/office/drawing/2014/main" id="{3FF4D471-6B2A-D541-987D-28F3FD03A1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  <a:solidFill>
            <a:srgbClr val="144E9D"/>
          </a:solidFill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A60B4-F3D8-C446-A304-B26971D2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1473" y="627198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C41B6A-5D5C-F04D-931B-89C5D2A2711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18F0150-7FD2-2346-AEC5-9FA6C099D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92847"/>
            <a:ext cx="8957842" cy="1047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8D55919-674B-214A-9CBE-74F2F229D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8" y="1546955"/>
            <a:ext cx="11211275" cy="4342857"/>
          </a:xfrm>
        </p:spPr>
        <p:txBody>
          <a:bodyPr/>
          <a:lstStyle>
            <a:lvl1pPr>
              <a:buClrTx/>
              <a:buSzPct val="110000"/>
              <a:defRPr>
                <a:solidFill>
                  <a:schemeClr val="bg1"/>
                </a:solidFill>
              </a:defRPr>
            </a:lvl1pPr>
            <a:lvl2pPr>
              <a:buClrTx/>
              <a:buSzPct val="110000"/>
              <a:defRPr>
                <a:solidFill>
                  <a:schemeClr val="bg1"/>
                </a:solidFill>
              </a:defRPr>
            </a:lvl2pPr>
            <a:lvl3pPr>
              <a:buClrTx/>
              <a:buSzPct val="110000"/>
              <a:defRPr>
                <a:solidFill>
                  <a:schemeClr val="bg1"/>
                </a:solidFill>
              </a:defRPr>
            </a:lvl3pPr>
            <a:lvl4pPr>
              <a:buClrTx/>
              <a:buSzPct val="110000"/>
              <a:defRPr>
                <a:solidFill>
                  <a:schemeClr val="bg1"/>
                </a:solidFill>
              </a:defRPr>
            </a:lvl4pPr>
            <a:lvl5pPr>
              <a:buClrTx/>
              <a:buSzPct val="11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7" name="Bild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23" y="6298411"/>
            <a:ext cx="662936" cy="28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0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PConnect 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35AA3E3-B812-CA45-8172-B7D19DF59982}"/>
              </a:ext>
            </a:extLst>
          </p:cNvPr>
          <p:cNvSpPr/>
          <p:nvPr userDrawn="1"/>
        </p:nvSpPr>
        <p:spPr>
          <a:xfrm>
            <a:off x="-4496611" y="6858000"/>
            <a:ext cx="18260277" cy="602311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picture containing light&#10;&#10;Description automatically generated">
            <a:extLst>
              <a:ext uri="{FF2B5EF4-FFF2-40B4-BE49-F238E27FC236}">
                <a16:creationId xmlns:a16="http://schemas.microsoft.com/office/drawing/2014/main" id="{16EFF04E-2C56-EF48-9AE5-22760BCD09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  <a:solidFill>
            <a:srgbClr val="144E9D"/>
          </a:solidFill>
        </p:spPr>
      </p:pic>
      <p:pic>
        <p:nvPicPr>
          <p:cNvPr id="10" name="Bild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23" y="6298411"/>
            <a:ext cx="662936" cy="28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26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food&#10;&#10;Description automatically generated">
            <a:extLst>
              <a:ext uri="{FF2B5EF4-FFF2-40B4-BE49-F238E27FC236}">
                <a16:creationId xmlns:a16="http://schemas.microsoft.com/office/drawing/2014/main" id="{F8899114-9CA5-2649-B644-53F97C44E8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14001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AD7FB48-5821-7F40-83BB-68C09203BC9C}"/>
              </a:ext>
            </a:extLst>
          </p:cNvPr>
          <p:cNvSpPr/>
          <p:nvPr userDrawn="1"/>
        </p:nvSpPr>
        <p:spPr>
          <a:xfrm>
            <a:off x="3966682" y="0"/>
            <a:ext cx="8225318" cy="1133406"/>
          </a:xfrm>
          <a:prstGeom prst="rect">
            <a:avLst/>
          </a:prstGeom>
          <a:solidFill>
            <a:srgbClr val="144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A98E5F-AA76-AB40-9F96-408DBA627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0"/>
            <a:ext cx="8691624" cy="1140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59D6B-93D9-5D41-9C12-31C1386C9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398" y="1546955"/>
            <a:ext cx="11211275" cy="4342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28461F5-C603-F247-A3C6-1A47EF654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08041"/>
            <a:ext cx="31340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44E9D"/>
                </a:solidFill>
              </a:defRPr>
            </a:lvl1pPr>
          </a:lstStyle>
          <a:p>
            <a:fld id="{DA04806B-3A22-0A4B-B84B-08879C991596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5" name="Bild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23" y="6298411"/>
            <a:ext cx="662936" cy="28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6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144E9D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144E9D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44E9D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4E9D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4E9D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81CFB-2C5F-2C46-BC6D-1B47887E97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/>
              <a:t>Business Models and Value Propositions in an NREN context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188216-30AE-4744-B4F3-5D01A88B69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Dr</a:t>
            </a:r>
            <a:r>
              <a:rPr lang="en-US" dirty="0"/>
              <a:t> Leonie Schäfer (DFN)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EA1B1-6AE6-5240-BC9B-FE1E1D3D0630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SIG-MSP Meeting – 13 March 2024 – Copenhagen, Denmark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61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23AE03-F0F5-B84B-8645-6C14AD6B9E2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2213"/>
            <a:ext cx="2743200" cy="365125"/>
          </a:xfrm>
        </p:spPr>
        <p:txBody>
          <a:bodyPr/>
          <a:lstStyle/>
          <a:p>
            <a:fld id="{EDC41B6A-5D5C-F04D-931B-89C5D2A2711E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A5335FE4-887D-7B45-8AB9-FAFFF7001388}"/>
              </a:ext>
            </a:extLst>
          </p:cNvPr>
          <p:cNvSpPr txBox="1">
            <a:spLocks noChangeArrowheads="1"/>
          </p:cNvSpPr>
          <p:nvPr/>
        </p:nvSpPr>
        <p:spPr>
          <a:xfrm>
            <a:off x="2006823" y="2923163"/>
            <a:ext cx="7919861" cy="158787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4400"/>
              <a:t>Thank you!</a:t>
            </a:r>
            <a:br>
              <a:rPr lang="en-GB" sz="4400"/>
            </a:br>
            <a:r>
              <a:rPr lang="en-GB" sz="4400">
                <a:solidFill>
                  <a:srgbClr val="FFFF00"/>
                </a:solidFill>
              </a:rPr>
              <a:t>Any questions?</a:t>
            </a:r>
            <a:endParaRPr lang="en-US" altLang="en-US" sz="4400" cap="all" dirty="0"/>
          </a:p>
        </p:txBody>
      </p:sp>
    </p:spTree>
    <p:extLst>
      <p:ext uri="{BB962C8B-B14F-4D97-AF65-F5344CB8AC3E}">
        <p14:creationId xmlns:p14="http://schemas.microsoft.com/office/powerpoint/2010/main" val="203700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Model </a:t>
            </a:r>
            <a:r>
              <a:rPr lang="de-DE" dirty="0" err="1"/>
              <a:t>Canvas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Strategic Management Template</a:t>
            </a:r>
          </a:p>
          <a:p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Alexander Osterwalder in 2005</a:t>
            </a:r>
          </a:p>
          <a:p>
            <a:r>
              <a:rPr lang="de-DE" dirty="0" err="1"/>
              <a:t>Freely</a:t>
            </a:r>
            <a:r>
              <a:rPr lang="de-DE" dirty="0"/>
              <a:t> available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download</a:t>
            </a:r>
            <a:r>
              <a:rPr lang="de-DE" dirty="0"/>
              <a:t> via </a:t>
            </a:r>
            <a:r>
              <a:rPr lang="de-DE" dirty="0" err="1"/>
              <a:t>Strategyzer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primarily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corporate</a:t>
            </a:r>
            <a:r>
              <a:rPr lang="de-DE" dirty="0"/>
              <a:t> </a:t>
            </a:r>
            <a:r>
              <a:rPr lang="de-DE" dirty="0" err="1"/>
              <a:t>sector</a:t>
            </a:r>
            <a:endParaRPr lang="de-DE" dirty="0"/>
          </a:p>
          <a:p>
            <a:r>
              <a:rPr lang="de-DE" dirty="0"/>
              <a:t>but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adaptations</a:t>
            </a:r>
            <a:r>
              <a:rPr lang="de-DE" dirty="0"/>
              <a:t> also useful </a:t>
            </a:r>
            <a:r>
              <a:rPr lang="de-DE" dirty="0" err="1"/>
              <a:t>for</a:t>
            </a:r>
            <a:r>
              <a:rPr lang="de-DE" dirty="0"/>
              <a:t> Non-Profits </a:t>
            </a:r>
            <a:r>
              <a:rPr lang="de-DE" dirty="0" err="1"/>
              <a:t>and</a:t>
            </a:r>
            <a:r>
              <a:rPr lang="de-DE" dirty="0"/>
              <a:t> R&amp;D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383" y="1546955"/>
            <a:ext cx="3680290" cy="25984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AF20F5D-8E14-44E2-AE7E-5DDE9B333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312" y="0"/>
            <a:ext cx="9713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3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2CE87-E200-144D-AC80-8283469F8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Model Canvas - DFN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D35A3-21CB-8A44-9752-C539BFAA9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3</a:t>
            </a:fld>
            <a:endParaRPr lang="en-US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972" y="1508760"/>
            <a:ext cx="6183296" cy="4197711"/>
          </a:xfr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8" y="0"/>
            <a:ext cx="10058400" cy="682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46975EDE-812B-4D82-8FA5-F5C0DBFD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Business Model Canvas</a:t>
            </a:r>
            <a:endParaRPr lang="en-GB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552001B-A37B-4103-AE07-CE6607440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Business Model Canvas </a:t>
            </a:r>
            <a:r>
              <a:rPr lang="de-DE" dirty="0" err="1"/>
              <a:t>for</a:t>
            </a:r>
            <a:r>
              <a:rPr lang="de-DE" dirty="0"/>
              <a:t> your NREN / </a:t>
            </a:r>
            <a:r>
              <a:rPr lang="de-DE" dirty="0" err="1"/>
              <a:t>for</a:t>
            </a:r>
            <a:r>
              <a:rPr lang="de-DE" dirty="0"/>
              <a:t> GÉANT ?</a:t>
            </a:r>
          </a:p>
          <a:p>
            <a:r>
              <a:rPr lang="de-DE" dirty="0" err="1"/>
              <a:t>Compendium</a:t>
            </a:r>
            <a:r>
              <a:rPr lang="de-DE" dirty="0"/>
              <a:t> has a </a:t>
            </a:r>
            <a:r>
              <a:rPr lang="de-DE" dirty="0" err="1"/>
              <a:t>section</a:t>
            </a:r>
            <a:r>
              <a:rPr lang="de-DE" dirty="0"/>
              <a:t> on Business Models</a:t>
            </a:r>
          </a:p>
          <a:p>
            <a:endParaRPr lang="de-DE" dirty="0"/>
          </a:p>
          <a:p>
            <a:r>
              <a:rPr lang="de-DE" dirty="0"/>
              <a:t>Action: Please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templates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yourself</a:t>
            </a:r>
            <a:endParaRPr lang="de-DE" dirty="0"/>
          </a:p>
          <a:p>
            <a:pPr lvl="1"/>
            <a:r>
              <a:rPr lang="de-DE" dirty="0"/>
              <a:t>to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your </a:t>
            </a:r>
            <a:r>
              <a:rPr lang="de-DE" dirty="0" err="1"/>
              <a:t>peers</a:t>
            </a:r>
            <a:endParaRPr lang="de-DE" dirty="0"/>
          </a:p>
          <a:p>
            <a:pPr lvl="1"/>
            <a:r>
              <a:rPr lang="de-DE" dirty="0"/>
              <a:t>As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base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versions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NREN </a:t>
            </a:r>
            <a:r>
              <a:rPr lang="de-DE" dirty="0" err="1"/>
              <a:t>Compendium</a:t>
            </a:r>
            <a:endParaRPr lang="en-GB" dirty="0"/>
          </a:p>
          <a:p>
            <a:pPr lvl="1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124901E-AE79-45F3-A122-70B31ACFF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93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Value Proposition </a:t>
            </a:r>
            <a:r>
              <a:rPr lang="de-DE" dirty="0" err="1"/>
              <a:t>Canvas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16321"/>
            <a:ext cx="5475288" cy="3865121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value proposition is a statement which </a:t>
            </a:r>
            <a:r>
              <a:rPr lang="en-US" b="1" dirty="0"/>
              <a:t>identifies clear, measurable and demonstrable benefits </a:t>
            </a:r>
            <a:r>
              <a:rPr lang="en-US" dirty="0"/>
              <a:t>consumers get when buying a particular product or service</a:t>
            </a:r>
          </a:p>
          <a:p>
            <a:r>
              <a:rPr lang="en-US" dirty="0"/>
              <a:t>The value proposition provides </a:t>
            </a:r>
            <a:r>
              <a:rPr lang="en-US" b="1" dirty="0"/>
              <a:t>value through various elements </a:t>
            </a:r>
            <a:r>
              <a:rPr lang="en-US" dirty="0"/>
              <a:t>such as newness, performance, customization, "getting the job done", design, brand/status, price, cost reduction, risk reduction, accessibility, and convenience/usability.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Inhaltsplatzhalt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119" y="312554"/>
            <a:ext cx="9049261" cy="638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8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Value Proposition Canvas </a:t>
            </a:r>
            <a:r>
              <a:rPr lang="de-DE" dirty="0" err="1"/>
              <a:t>for</a:t>
            </a:r>
            <a:r>
              <a:rPr lang="de-DE" dirty="0"/>
              <a:t> NRENs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8BED1C2-8EBA-4767-BADC-E68F87C303F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/>
            <a:r>
              <a:rPr lang="en-GB" b="1" i="0" dirty="0" err="1">
                <a:solidFill>
                  <a:srgbClr val="233D63"/>
                </a:solidFill>
                <a:effectLst/>
                <a:latin typeface="Jost"/>
              </a:rPr>
              <a:t>ValueProp.Dev</a:t>
            </a:r>
            <a:endParaRPr lang="en-GB" b="1" i="0" dirty="0">
              <a:solidFill>
                <a:srgbClr val="233D63"/>
              </a:solidFill>
              <a:effectLst/>
              <a:latin typeface="Jost"/>
            </a:endParaRPr>
          </a:p>
          <a:p>
            <a:pPr algn="l"/>
            <a:r>
              <a:rPr lang="en-GB" b="1" i="0" dirty="0">
                <a:solidFill>
                  <a:srgbClr val="233D63"/>
                </a:solidFill>
                <a:effectLst/>
                <a:latin typeface="Jost"/>
              </a:rPr>
              <a:t>Company description:</a:t>
            </a:r>
          </a:p>
          <a:p>
            <a:pPr algn="l"/>
            <a:endParaRPr lang="en-GB" b="1" i="0" dirty="0">
              <a:solidFill>
                <a:srgbClr val="000000"/>
              </a:solidFill>
              <a:effectLst/>
              <a:latin typeface="Jost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E039B67-9F8F-4BC2-89CF-E74B4617348A}"/>
              </a:ext>
            </a:extLst>
          </p:cNvPr>
          <p:cNvSpPr txBox="1"/>
          <p:nvPr/>
        </p:nvSpPr>
        <p:spPr>
          <a:xfrm>
            <a:off x="810087" y="2704976"/>
            <a:ext cx="60945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Internet service provider that exclusively serves universities and research institutes. In addition to the network, it offers a wide range of services for the benefit of individual researchers and students. The company has international links with similar organisations in other countries. The company is a non-profit organisation.</a:t>
            </a:r>
          </a:p>
        </p:txBody>
      </p:sp>
    </p:spTree>
    <p:extLst>
      <p:ext uri="{BB962C8B-B14F-4D97-AF65-F5344CB8AC3E}">
        <p14:creationId xmlns:p14="http://schemas.microsoft.com/office/powerpoint/2010/main" val="3790323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93A5F52-E94E-4269-AB7D-D9D7E186D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Value Proposition Canvas </a:t>
            </a:r>
            <a:r>
              <a:rPr lang="de-DE" dirty="0" err="1"/>
              <a:t>for</a:t>
            </a:r>
            <a:r>
              <a:rPr lang="de-DE" dirty="0"/>
              <a:t> NRENs</a:t>
            </a:r>
            <a:endParaRPr lang="en-GB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F35B4C1-23E1-4BE2-9F95-56B086D51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C75025-CA3A-426A-9B44-2477F60E7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DA85CE3-28A5-472E-897D-40F2E19699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48689" y="1389798"/>
            <a:ext cx="8521002" cy="506474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7FA7A67-460F-4496-8692-3E5E14D1BE23}"/>
              </a:ext>
            </a:extLst>
          </p:cNvPr>
          <p:cNvSpPr txBox="1"/>
          <p:nvPr/>
        </p:nvSpPr>
        <p:spPr>
          <a:xfrm>
            <a:off x="9357064" y="6098959"/>
            <a:ext cx="23876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Source: </a:t>
            </a:r>
            <a:r>
              <a:rPr lang="en-GB" sz="1200" b="1" i="0" dirty="0" err="1">
                <a:solidFill>
                  <a:srgbClr val="233D63"/>
                </a:solidFill>
                <a:effectLst/>
                <a:latin typeface="Jost"/>
              </a:rPr>
              <a:t>ValueProp.Dev</a:t>
            </a:r>
            <a:endParaRPr lang="en-GB" sz="1200" b="1" i="0" dirty="0">
              <a:solidFill>
                <a:srgbClr val="233D63"/>
              </a:solidFill>
              <a:effectLst/>
              <a:latin typeface="Jos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374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1DACD18-6BFD-4979-BBB3-F5087F402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Value Proposition Canvas </a:t>
            </a:r>
            <a:r>
              <a:rPr lang="de-DE" dirty="0" err="1"/>
              <a:t>for</a:t>
            </a:r>
            <a:r>
              <a:rPr lang="de-DE" dirty="0"/>
              <a:t> NRENs</a:t>
            </a:r>
            <a:endParaRPr lang="en-GB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3270E70-E72D-452E-9A11-DDB13B562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C90AB4-E096-4A9C-8ECA-27C4644D8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8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447E1FA-AA53-42F8-BB17-2AE55FD611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84338" y="316007"/>
            <a:ext cx="10634710" cy="632109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51CDD84-6A2F-44D4-85B3-DF2A49F48485}"/>
              </a:ext>
            </a:extLst>
          </p:cNvPr>
          <p:cNvSpPr txBox="1"/>
          <p:nvPr/>
        </p:nvSpPr>
        <p:spPr>
          <a:xfrm>
            <a:off x="9357064" y="6098959"/>
            <a:ext cx="23876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Source: </a:t>
            </a:r>
            <a:r>
              <a:rPr lang="en-GB" sz="1200" b="1" i="0" dirty="0" err="1">
                <a:solidFill>
                  <a:srgbClr val="233D63"/>
                </a:solidFill>
                <a:effectLst/>
                <a:latin typeface="Jost"/>
              </a:rPr>
              <a:t>ValueProp.Dev</a:t>
            </a:r>
            <a:endParaRPr lang="en-GB" sz="1200" b="1" i="0" dirty="0">
              <a:solidFill>
                <a:srgbClr val="233D63"/>
              </a:solidFill>
              <a:effectLst/>
              <a:latin typeface="Jos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226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B4624BC4-D723-46AC-8ADF-84FB365E4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Discussion Round Table - Preparation</a:t>
            </a:r>
            <a:endParaRPr lang="en-GB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9ECECC5-9023-4E9F-A2D0-D0ED79E2B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Calibri" panose="020F0502020204030204" pitchFamily="34" charset="0"/>
              </a:rPr>
              <a:t>What are the main service sharing challenges? 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What elements need to be looked at further and how could this be done? </a:t>
            </a:r>
          </a:p>
          <a:p>
            <a:endParaRPr lang="en-GB" sz="1800" dirty="0">
              <a:latin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Definition of ‘Service Sharing’ ?</a:t>
            </a:r>
          </a:p>
          <a:p>
            <a:r>
              <a:rPr lang="en-GB" sz="1800" dirty="0">
                <a:latin typeface="Calibri" panose="020F0502020204030204" pitchFamily="34" charset="0"/>
              </a:rPr>
              <a:t>Who is the target group for ‘Service Sharing’ ? Who is the ‘Customer’?</a:t>
            </a:r>
          </a:p>
          <a:p>
            <a:r>
              <a:rPr lang="en-GB" sz="1800" dirty="0">
                <a:latin typeface="Calibri" panose="020F0502020204030204" pitchFamily="34" charset="0"/>
              </a:rPr>
              <a:t>What is the main goal your customer wants to accomplish?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What are the Pains? What are the Gains? – of that customer. </a:t>
            </a:r>
          </a:p>
          <a:p>
            <a:endParaRPr lang="en-GB" sz="1800" dirty="0">
              <a:latin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Action: </a:t>
            </a:r>
            <a:r>
              <a:rPr lang="en-US" sz="1800" dirty="0"/>
              <a:t>Define the value proposition in the context of  ‘Service Sharing’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endParaRPr lang="en-GB" sz="1800" dirty="0">
              <a:latin typeface="Calibri" panose="020F0502020204030204" pitchFamily="34" charset="0"/>
            </a:endParaRPr>
          </a:p>
          <a:p>
            <a:endParaRPr lang="en-GB" sz="1800" dirty="0">
              <a:effectLst/>
              <a:latin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FBBBC73-B7BF-415D-B19F-9060A61CC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782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Microsoft Office PowerPoint</Application>
  <PresentationFormat>Breitbild</PresentationFormat>
  <Paragraphs>57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CircularStd</vt:lpstr>
      <vt:lpstr>Jost</vt:lpstr>
      <vt:lpstr>Office Theme</vt:lpstr>
      <vt:lpstr>Business Models and Value Propositions in an NREN context</vt:lpstr>
      <vt:lpstr>Business Model Canvas</vt:lpstr>
      <vt:lpstr>Business Model Canvas - DFN</vt:lpstr>
      <vt:lpstr>Business Model Canvas</vt:lpstr>
      <vt:lpstr>Value Proposition Canvas</vt:lpstr>
      <vt:lpstr>Value Proposition Canvas for NRENs</vt:lpstr>
      <vt:lpstr>Value Proposition Canvas for NRENs</vt:lpstr>
      <vt:lpstr>Value Proposition Canvas for NRENs</vt:lpstr>
      <vt:lpstr>Discussion Round Table - Preparation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Leonie Schäfer</cp:lastModifiedBy>
  <cp:revision>158</cp:revision>
  <dcterms:created xsi:type="dcterms:W3CDTF">2020-08-13T08:33:48Z</dcterms:created>
  <dcterms:modified xsi:type="dcterms:W3CDTF">2024-03-11T22:06:20Z</dcterms:modified>
</cp:coreProperties>
</file>