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71" r:id="rId2"/>
    <p:sldId id="406" r:id="rId3"/>
    <p:sldId id="403" r:id="rId4"/>
    <p:sldId id="404" r:id="rId5"/>
    <p:sldId id="40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5E9B"/>
    <a:srgbClr val="2C318F"/>
    <a:srgbClr val="62738F"/>
    <a:srgbClr val="2C308B"/>
    <a:srgbClr val="A7B3B4"/>
    <a:srgbClr val="30348F"/>
    <a:srgbClr val="8EB1D1"/>
    <a:srgbClr val="83A3C2"/>
    <a:srgbClr val="80A1BE"/>
    <a:srgbClr val="2A2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74440B-F26F-442A-BB9A-2242D6020612}" v="331" dt="2024-02-29T10:26:11.2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40" autoAdjust="0"/>
    <p:restoredTop sz="96327" autoAdjust="0"/>
  </p:normalViewPr>
  <p:slideViewPr>
    <p:cSldViewPr snapToGrid="0">
      <p:cViewPr varScale="1">
        <p:scale>
          <a:sx n="121" d="100"/>
          <a:sy n="121" d="100"/>
        </p:scale>
        <p:origin x="608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wn Ng" clId="Web-{9574440B-F26F-442A-BB9A-2242D6020612}"/>
    <pc:docChg chg="addSld delSld modSld">
      <pc:chgData name="Dawn Ng" userId="" providerId="" clId="Web-{9574440B-F26F-442A-BB9A-2242D6020612}" dt="2024-02-29T10:26:11.202" v="201" actId="20577"/>
      <pc:docMkLst>
        <pc:docMk/>
      </pc:docMkLst>
      <pc:sldChg chg="modSp">
        <pc:chgData name="Dawn Ng" userId="" providerId="" clId="Web-{9574440B-F26F-442A-BB9A-2242D6020612}" dt="2024-02-29T10:26:11.202" v="201" actId="20577"/>
        <pc:sldMkLst>
          <pc:docMk/>
          <pc:sldMk cId="4010362410" sldId="402"/>
        </pc:sldMkLst>
        <pc:spChg chg="mod">
          <ac:chgData name="Dawn Ng" userId="" providerId="" clId="Web-{9574440B-F26F-442A-BB9A-2242D6020612}" dt="2024-02-29T10:26:11.202" v="201" actId="20577"/>
          <ac:spMkLst>
            <pc:docMk/>
            <pc:sldMk cId="4010362410" sldId="402"/>
            <ac:spMk id="5" creationId="{C80A7CC7-51B5-061F-5BDB-D8E8FB97A34E}"/>
          </ac:spMkLst>
        </pc:spChg>
      </pc:sldChg>
      <pc:sldChg chg="addSp modSp">
        <pc:chgData name="Dawn Ng" userId="" providerId="" clId="Web-{9574440B-F26F-442A-BB9A-2242D6020612}" dt="2024-02-29T10:18:40.190" v="200" actId="20577"/>
        <pc:sldMkLst>
          <pc:docMk/>
          <pc:sldMk cId="3182651373" sldId="403"/>
        </pc:sldMkLst>
        <pc:spChg chg="mod">
          <ac:chgData name="Dawn Ng" userId="" providerId="" clId="Web-{9574440B-F26F-442A-BB9A-2242D6020612}" dt="2024-02-29T10:08:16.550" v="30" actId="20577"/>
          <ac:spMkLst>
            <pc:docMk/>
            <pc:sldMk cId="3182651373" sldId="403"/>
            <ac:spMk id="2" creationId="{E30DCABB-287F-5EEA-7F60-1CE44200FB9A}"/>
          </ac:spMkLst>
        </pc:spChg>
        <pc:spChg chg="add mod">
          <ac:chgData name="Dawn Ng" userId="" providerId="" clId="Web-{9574440B-F26F-442A-BB9A-2242D6020612}" dt="2024-02-29T10:18:40.190" v="200" actId="20577"/>
          <ac:spMkLst>
            <pc:docMk/>
            <pc:sldMk cId="3182651373" sldId="403"/>
            <ac:spMk id="4" creationId="{D62FA65E-B490-52BC-B34C-8143E031E73E}"/>
          </ac:spMkLst>
        </pc:spChg>
        <pc:spChg chg="mod">
          <ac:chgData name="Dawn Ng" userId="" providerId="" clId="Web-{9574440B-F26F-442A-BB9A-2242D6020612}" dt="2024-02-29T10:15:12.091" v="51" actId="20577"/>
          <ac:spMkLst>
            <pc:docMk/>
            <pc:sldMk cId="3182651373" sldId="403"/>
            <ac:spMk id="5" creationId="{17FF7E91-0706-06E5-3AA8-B91EAB162023}"/>
          </ac:spMkLst>
        </pc:spChg>
        <pc:picChg chg="add mod">
          <ac:chgData name="Dawn Ng" userId="" providerId="" clId="Web-{9574440B-F26F-442A-BB9A-2242D6020612}" dt="2024-02-29T10:16:15.093" v="99" actId="1076"/>
          <ac:picMkLst>
            <pc:docMk/>
            <pc:sldMk cId="3182651373" sldId="403"/>
            <ac:picMk id="3" creationId="{6B984E4E-9B97-F505-1828-A5BF28AB9CF2}"/>
          </ac:picMkLst>
        </pc:picChg>
      </pc:sldChg>
      <pc:sldChg chg="del">
        <pc:chgData name="Dawn Ng" userId="" providerId="" clId="Web-{9574440B-F26F-442A-BB9A-2242D6020612}" dt="2024-02-29T10:08:28.425" v="31"/>
        <pc:sldMkLst>
          <pc:docMk/>
          <pc:sldMk cId="273305333" sldId="404"/>
        </pc:sldMkLst>
      </pc:sldChg>
      <pc:sldChg chg="add">
        <pc:chgData name="Dawn Ng" userId="" providerId="" clId="Web-{9574440B-F26F-442A-BB9A-2242D6020612}" dt="2024-02-29T10:04:37.169" v="0"/>
        <pc:sldMkLst>
          <pc:docMk/>
          <pc:sldMk cId="454339496" sldId="4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Dawn.ng@geant.org" TargetMode="External"/><Relationship Id="rId2" Type="http://schemas.openxmlformats.org/officeDocument/2006/relationships/hyperlink" Target="mailto:annabel.grant@geant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nadelina.sandu@geant.or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0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589966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Community Updates</a:t>
            </a:r>
          </a:p>
          <a:p>
            <a:r>
              <a:rPr lang="en-GB" sz="3000" b="0" dirty="0">
                <a:solidFill>
                  <a:schemeClr val="bg1"/>
                </a:solidFill>
                <a:ea typeface="Calibri"/>
                <a:cs typeface="Calibri"/>
              </a:rPr>
              <a:t>TNC24 Community Hub + New SIGs</a:t>
            </a:r>
            <a:endParaRPr lang="en-US" sz="3000" b="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 err="1">
                <a:solidFill>
                  <a:schemeClr val="bg1"/>
                </a:solidFill>
              </a:rPr>
              <a:t>Nadelina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Sandu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Community Relations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SIG-MSP, Copenhagen, Denmark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13</a:t>
            </a:r>
            <a:r>
              <a:rPr lang="en-US" sz="1600" baseline="30000" dirty="0">
                <a:solidFill>
                  <a:schemeClr val="bg1"/>
                </a:solidFill>
              </a:rPr>
              <a:t>th</a:t>
            </a:r>
            <a:r>
              <a:rPr lang="en-US" sz="1600" dirty="0">
                <a:solidFill>
                  <a:schemeClr val="bg1"/>
                </a:solidFill>
              </a:rPr>
              <a:t> March 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DCABB-287F-5EEA-7F60-1CE44200F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L" dirty="0"/>
              <a:t>New SIGs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FF7E91-0706-06E5-3AA8-B91EAB16202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Calibri"/>
            </a:endParaRPr>
          </a:p>
          <a:p>
            <a:endParaRPr lang="en-NL" dirty="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2FA65E-B490-52BC-B34C-8143E031E73E}"/>
              </a:ext>
            </a:extLst>
          </p:cNvPr>
          <p:cNvSpPr txBox="1"/>
          <p:nvPr/>
        </p:nvSpPr>
        <p:spPr>
          <a:xfrm>
            <a:off x="742457" y="1834338"/>
            <a:ext cx="4302509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2000" b="0" i="0" u="none" strike="noStrike" dirty="0">
              <a:solidFill>
                <a:srgbClr val="425E9B"/>
              </a:solidFill>
              <a:effectLst/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kern="100" dirty="0">
                <a:solidFill>
                  <a:srgbClr val="425E9B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SIG Time &amp; Frequency</a:t>
            </a:r>
            <a:endParaRPr lang="en-NL" sz="2800" b="1" kern="100" dirty="0">
              <a:solidFill>
                <a:srgbClr val="425E9B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kern="100" dirty="0">
                <a:solidFill>
                  <a:srgbClr val="425E9B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SIG Sustainability</a:t>
            </a:r>
            <a:endParaRPr lang="en-NL" sz="2800" b="1" kern="100" dirty="0">
              <a:solidFill>
                <a:srgbClr val="425E9B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kern="100" dirty="0">
                <a:solidFill>
                  <a:srgbClr val="425E9B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SIG Learning</a:t>
            </a:r>
            <a:endParaRPr lang="en-NL" sz="2800" b="1" kern="100" dirty="0">
              <a:solidFill>
                <a:srgbClr val="425E9B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kern="100" dirty="0">
                <a:solidFill>
                  <a:srgbClr val="425E9B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SIG Procurement</a:t>
            </a:r>
            <a:endParaRPr lang="en-NL" sz="2800" b="1" kern="100" dirty="0">
              <a:solidFill>
                <a:srgbClr val="425E9B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L" sz="2800" b="1" kern="100" dirty="0">
              <a:solidFill>
                <a:srgbClr val="425E9B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kern="100" dirty="0">
                <a:solidFill>
                  <a:srgbClr val="425E9B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TF-RED </a:t>
            </a:r>
            <a:r>
              <a:rPr lang="en-NL" sz="2800" b="1" i="0" dirty="0">
                <a:solidFill>
                  <a:srgbClr val="425E9B"/>
                </a:solidFill>
                <a:effectLst/>
              </a:rPr>
              <a:t>→</a:t>
            </a:r>
            <a:r>
              <a:rPr lang="en-US" sz="2800" b="1" kern="100" dirty="0">
                <a:solidFill>
                  <a:srgbClr val="425E9B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SIG-RED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kern="100" dirty="0">
                <a:solidFill>
                  <a:srgbClr val="425E9B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TF-EDU </a:t>
            </a:r>
            <a:r>
              <a:rPr lang="en-NL" sz="2800" b="1" i="0" dirty="0">
                <a:solidFill>
                  <a:srgbClr val="425E9B"/>
                </a:solidFill>
                <a:effectLst/>
              </a:rPr>
              <a:t>→</a:t>
            </a:r>
            <a:r>
              <a:rPr lang="en-US" sz="2800" b="1" kern="100" dirty="0">
                <a:solidFill>
                  <a:srgbClr val="425E9B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SIG-EDU</a:t>
            </a:r>
            <a:endParaRPr lang="en-NL" sz="2800" b="1" kern="100" dirty="0">
              <a:solidFill>
                <a:srgbClr val="425E9B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en-US" dirty="0">
              <a:solidFill>
                <a:srgbClr val="212121"/>
              </a:solidFill>
              <a:latin typeface="Calibri" panose="020F0502020204030204" pitchFamily="34" charset="0"/>
            </a:endParaRPr>
          </a:p>
          <a:p>
            <a:pPr algn="l"/>
            <a:endParaRPr lang="en-US" dirty="0">
              <a:solidFill>
                <a:srgbClr val="21212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1ADEEF3E-0D59-0784-A3C3-686E19955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5" y="26463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L" altLang="en-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NL" altLang="en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37B6A9-6051-A5E8-8E23-60BD93AF1948}"/>
              </a:ext>
            </a:extLst>
          </p:cNvPr>
          <p:cNvSpPr txBox="1"/>
          <p:nvPr/>
        </p:nvSpPr>
        <p:spPr>
          <a:xfrm>
            <a:off x="6136165" y="2505670"/>
            <a:ext cx="531337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If you’d like to sign up for the mailing list, please email:</a:t>
            </a:r>
          </a:p>
          <a:p>
            <a:endParaRPr lang="en-NL" dirty="0"/>
          </a:p>
          <a:p>
            <a:r>
              <a:rPr lang="en-GB" dirty="0">
                <a:hlinkClick r:id="rId2"/>
              </a:rPr>
              <a:t>a</a:t>
            </a:r>
            <a:r>
              <a:rPr lang="en-NL" dirty="0">
                <a:hlinkClick r:id="rId2"/>
              </a:rPr>
              <a:t>nnabel.grant@geant.org</a:t>
            </a:r>
            <a:r>
              <a:rPr lang="en-NL" dirty="0"/>
              <a:t> </a:t>
            </a:r>
          </a:p>
          <a:p>
            <a:endParaRPr lang="en-NL" dirty="0"/>
          </a:p>
          <a:p>
            <a:r>
              <a:rPr lang="en-GB" dirty="0">
                <a:hlinkClick r:id="rId3"/>
              </a:rPr>
              <a:t>d</a:t>
            </a:r>
            <a:r>
              <a:rPr lang="en-NL" dirty="0">
                <a:hlinkClick r:id="rId3"/>
              </a:rPr>
              <a:t>awn.ng@geant.org</a:t>
            </a:r>
            <a:endParaRPr lang="en-NL" dirty="0"/>
          </a:p>
          <a:p>
            <a:endParaRPr lang="en-NL" dirty="0"/>
          </a:p>
          <a:p>
            <a:r>
              <a:rPr lang="en-NL" dirty="0">
                <a:hlinkClick r:id="rId4"/>
              </a:rPr>
              <a:t>nadelina.sandu@geant.org</a:t>
            </a:r>
            <a:r>
              <a:rPr lang="en-NL" dirty="0"/>
              <a:t> </a:t>
            </a:r>
          </a:p>
          <a:p>
            <a:endParaRPr lang="en-NL" dirty="0"/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096924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DCABB-287F-5EEA-7F60-1CE44200F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L" dirty="0"/>
              <a:t>TNC 2024 Community Hub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FF7E91-0706-06E5-3AA8-B91EAB16202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Calibri"/>
            </a:endParaRPr>
          </a:p>
          <a:p>
            <a:endParaRPr lang="en-NL" dirty="0">
              <a:cs typeface="Calibri"/>
            </a:endParaRPr>
          </a:p>
        </p:txBody>
      </p:sp>
      <p:pic>
        <p:nvPicPr>
          <p:cNvPr id="3" name="Picture 2" descr="A screenshot of a computer graphics&#10;&#10;Description automatically generated">
            <a:extLst>
              <a:ext uri="{FF2B5EF4-FFF2-40B4-BE49-F238E27FC236}">
                <a16:creationId xmlns:a16="http://schemas.microsoft.com/office/drawing/2014/main" id="{6B984E4E-9B97-F505-1828-A5BF28AB9C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6" t="7594" r="58149" b="17344"/>
          <a:stretch/>
        </p:blipFill>
        <p:spPr>
          <a:xfrm>
            <a:off x="7470321" y="1635552"/>
            <a:ext cx="3935934" cy="22807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2FA65E-B490-52BC-B34C-8143E031E73E}"/>
              </a:ext>
            </a:extLst>
          </p:cNvPr>
          <p:cNvSpPr txBox="1"/>
          <p:nvPr/>
        </p:nvSpPr>
        <p:spPr>
          <a:xfrm>
            <a:off x="601388" y="1961916"/>
            <a:ext cx="6264399" cy="39087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What is the Community Hub?</a:t>
            </a:r>
          </a:p>
          <a:p>
            <a:endParaRPr lang="en-GB" sz="2400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r>
              <a:rPr lang="en-GB" sz="1600" i="1" dirty="0">
                <a:solidFill>
                  <a:srgbClr val="62738F"/>
                </a:solidFill>
                <a:latin typeface="Calibri" panose="020F0502020204030204" pitchFamily="34" charset="0"/>
              </a:rPr>
              <a:t>A</a:t>
            </a:r>
            <a:r>
              <a:rPr lang="en-GB" sz="1600" b="0" i="1" u="none" strike="noStrike" dirty="0">
                <a:solidFill>
                  <a:srgbClr val="62738F"/>
                </a:solidFill>
                <a:effectLst/>
                <a:latin typeface="Calibri" panose="020F0502020204030204" pitchFamily="34" charset="0"/>
              </a:rPr>
              <a:t>n environment where the community can bring their coffee break discussions to the next level, have strategic collisions, and most importantly, understand how they can plug into our GÉANT Community Programme. </a:t>
            </a:r>
          </a:p>
          <a:p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r>
              <a:rPr lang="en-GB" sz="20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Ideas for participation:</a:t>
            </a:r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Live demos?</a:t>
            </a:r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Small group deep dives after your side meeting?</a:t>
            </a:r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Marketplace to grow your membership?</a:t>
            </a:r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  <a:cs typeface="Calibri"/>
            </a:endParaRPr>
          </a:p>
          <a:p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r>
              <a:rPr lang="en-GB" sz="20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All ideas welcome!</a:t>
            </a:r>
          </a:p>
        </p:txBody>
      </p:sp>
      <p:pic>
        <p:nvPicPr>
          <p:cNvPr id="6" name="Picture 5" descr="A screenshot of a computer graphics&#10;&#10;Description automatically generated">
            <a:extLst>
              <a:ext uri="{FF2B5EF4-FFF2-40B4-BE49-F238E27FC236}">
                <a16:creationId xmlns:a16="http://schemas.microsoft.com/office/drawing/2014/main" id="{B34D522B-F743-1E31-0EA4-F2DF648EF2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410" t="10512" r="2593" b="14427"/>
          <a:stretch/>
        </p:blipFill>
        <p:spPr>
          <a:xfrm>
            <a:off x="7378261" y="4288220"/>
            <a:ext cx="4120055" cy="228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51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22C00DD-C6BB-36D9-2E50-343326266B52}"/>
              </a:ext>
            </a:extLst>
          </p:cNvPr>
          <p:cNvSpPr/>
          <p:nvPr/>
        </p:nvSpPr>
        <p:spPr>
          <a:xfrm>
            <a:off x="4653642" y="3503761"/>
            <a:ext cx="2617925" cy="220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0DCABB-287F-5EEA-7F60-1CE44200F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L" dirty="0"/>
              <a:t>TNC 2024 Community Hub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FF7E91-0706-06E5-3AA8-B91EAB16202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Calibri"/>
            </a:endParaRPr>
          </a:p>
          <a:p>
            <a:endParaRPr lang="en-NL" dirty="0">
              <a:cs typeface="Calibri"/>
            </a:endParaRPr>
          </a:p>
        </p:txBody>
      </p:sp>
      <p:pic>
        <p:nvPicPr>
          <p:cNvPr id="3" name="Picture 2" descr="A screenshot of a computer graphics&#10;&#10;Description automatically generated">
            <a:extLst>
              <a:ext uri="{FF2B5EF4-FFF2-40B4-BE49-F238E27FC236}">
                <a16:creationId xmlns:a16="http://schemas.microsoft.com/office/drawing/2014/main" id="{6B984E4E-9B97-F505-1828-A5BF28AB9C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6" t="7594" r="58149" b="17344"/>
          <a:stretch/>
        </p:blipFill>
        <p:spPr>
          <a:xfrm>
            <a:off x="7775768" y="1593931"/>
            <a:ext cx="3935934" cy="22807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2FA65E-B490-52BC-B34C-8143E031E73E}"/>
              </a:ext>
            </a:extLst>
          </p:cNvPr>
          <p:cNvSpPr txBox="1"/>
          <p:nvPr/>
        </p:nvSpPr>
        <p:spPr>
          <a:xfrm>
            <a:off x="601388" y="1516548"/>
            <a:ext cx="6776873" cy="50475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600" b="0" i="0" u="none" strike="noStrike" dirty="0">
              <a:solidFill>
                <a:srgbClr val="425E9B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6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For your proposal, please include the following details:</a:t>
            </a:r>
          </a:p>
          <a:p>
            <a:pPr algn="l"/>
            <a:r>
              <a:rPr lang="en-US" sz="16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/>
            <a:r>
              <a:rPr lang="en-US" sz="16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1) Title and short description</a:t>
            </a:r>
          </a:p>
          <a:p>
            <a:pPr algn="l"/>
            <a:r>
              <a:rPr lang="en-US" sz="16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2) Intended audience and expected number of participants</a:t>
            </a:r>
          </a:p>
          <a:p>
            <a:pPr algn="l"/>
            <a:r>
              <a:rPr lang="en-US" sz="16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3) Desired time slots (1</a:t>
            </a:r>
            <a:r>
              <a:rPr lang="en-US" sz="1600" b="0" i="0" u="none" strike="noStrike" baseline="30000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st</a:t>
            </a:r>
            <a:r>
              <a:rPr lang="en-US" sz="16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 and 2</a:t>
            </a:r>
            <a:r>
              <a:rPr lang="en-US" sz="1600" b="0" i="0" u="none" strike="noStrike" baseline="30000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nd</a:t>
            </a:r>
            <a:r>
              <a:rPr lang="en-US" sz="16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 choice)</a:t>
            </a:r>
          </a:p>
          <a:p>
            <a:pPr algn="l"/>
            <a:r>
              <a:rPr lang="en-US" sz="16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4) Demo or table space </a:t>
            </a:r>
          </a:p>
          <a:p>
            <a:pPr algn="l"/>
            <a:r>
              <a:rPr lang="en-US" dirty="0">
                <a:solidFill>
                  <a:srgbClr val="212121"/>
                </a:solidFill>
                <a:latin typeface="Calibri" panose="020F0502020204030204" pitchFamily="34" charset="0"/>
              </a:rPr>
              <a:t> </a:t>
            </a:r>
          </a:p>
          <a:p>
            <a:pPr algn="l"/>
            <a:r>
              <a:rPr lang="en-US" sz="1600" dirty="0">
                <a:solidFill>
                  <a:srgbClr val="212121"/>
                </a:solidFill>
                <a:latin typeface="Calibri" panose="020F0502020204030204" pitchFamily="34" charset="0"/>
              </a:rPr>
              <a:t>                                                                                            </a:t>
            </a:r>
          </a:p>
          <a:p>
            <a:pPr algn="l"/>
            <a:r>
              <a:rPr lang="en-US" sz="1600" dirty="0">
                <a:solidFill>
                  <a:srgbClr val="212121"/>
                </a:solidFill>
                <a:latin typeface="Calibri" panose="020F0502020204030204" pitchFamily="34" charset="0"/>
              </a:rPr>
              <a:t>                                                                                          Email:</a:t>
            </a:r>
          </a:p>
          <a:p>
            <a:pPr algn="l"/>
            <a:endParaRPr lang="en-US" sz="1600" dirty="0">
              <a:solidFill>
                <a:srgbClr val="21212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600" b="1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                                                                                          </a:t>
            </a:r>
            <a:r>
              <a:rPr lang="en-US" sz="1600" b="1" i="0" u="none" strike="noStrike" dirty="0" err="1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dawn.ng@geant.org</a:t>
            </a:r>
            <a:endParaRPr lang="en-US" sz="1600" b="1" i="0" u="none" strike="noStrike" dirty="0">
              <a:solidFill>
                <a:srgbClr val="425E9B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600" dirty="0">
                <a:solidFill>
                  <a:srgbClr val="212121"/>
                </a:solidFill>
                <a:latin typeface="Calibri" panose="020F0502020204030204" pitchFamily="34" charset="0"/>
              </a:rPr>
              <a:t>                                                                                             </a:t>
            </a:r>
          </a:p>
          <a:p>
            <a:pPr algn="l"/>
            <a:r>
              <a:rPr lang="en-US" sz="16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                                                                                                            or</a:t>
            </a:r>
          </a:p>
          <a:p>
            <a: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  <a:cs typeface="Calibri"/>
              </a:rPr>
              <a:t>                                                                               </a:t>
            </a:r>
            <a:r>
              <a:rPr lang="en-GB" sz="1600" b="1" dirty="0" err="1">
                <a:solidFill>
                  <a:schemeClr val="accent2">
                    <a:lumMod val="90000"/>
                    <a:lumOff val="10000"/>
                  </a:schemeClr>
                </a:solidFill>
                <a:cs typeface="Calibri"/>
              </a:rPr>
              <a:t>nadelina.sandu@geant.org</a:t>
            </a:r>
            <a:endParaRPr lang="en-GB" b="1" dirty="0">
              <a:solidFill>
                <a:schemeClr val="accent2">
                  <a:lumMod val="90000"/>
                  <a:lumOff val="10000"/>
                </a:schemeClr>
              </a:solidFill>
              <a:cs typeface="Calibri"/>
            </a:endParaRPr>
          </a:p>
          <a:p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  <a:cs typeface="Calibri"/>
            </a:endParaRPr>
          </a:p>
          <a:p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  <a:cs typeface="Calibri"/>
            </a:endParaRPr>
          </a:p>
          <a:p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  <a:cs typeface="Calibri"/>
            </a:endParaRPr>
          </a:p>
          <a:p>
            <a:r>
              <a:rPr lang="en-GB" b="1" dirty="0">
                <a:solidFill>
                  <a:schemeClr val="accent2">
                    <a:lumMod val="90000"/>
                    <a:lumOff val="10000"/>
                  </a:schemeClr>
                </a:solidFill>
                <a:cs typeface="Calibri"/>
              </a:rPr>
              <a:t>Accepting proposals until 5 April. </a:t>
            </a:r>
          </a:p>
        </p:txBody>
      </p:sp>
      <p:pic>
        <p:nvPicPr>
          <p:cNvPr id="6" name="Picture 5" descr="A screenshot of a computer graphics&#10;&#10;Description automatically generated">
            <a:extLst>
              <a:ext uri="{FF2B5EF4-FFF2-40B4-BE49-F238E27FC236}">
                <a16:creationId xmlns:a16="http://schemas.microsoft.com/office/drawing/2014/main" id="{B34D522B-F743-1E31-0EA4-F2DF648EF2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410" t="10512" r="2593" b="14427"/>
          <a:stretch/>
        </p:blipFill>
        <p:spPr>
          <a:xfrm>
            <a:off x="7683707" y="4211637"/>
            <a:ext cx="4120055" cy="2280745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0B62D2B-5412-BAE4-D403-01E462F96E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788379"/>
              </p:ext>
            </p:extLst>
          </p:nvPr>
        </p:nvGraphicFramePr>
        <p:xfrm>
          <a:off x="785745" y="3515651"/>
          <a:ext cx="3595370" cy="2192655"/>
        </p:xfrm>
        <a:graphic>
          <a:graphicData uri="http://schemas.openxmlformats.org/drawingml/2006/table">
            <a:tbl>
              <a:tblPr/>
              <a:tblGrid>
                <a:gridCol w="894715">
                  <a:extLst>
                    <a:ext uri="{9D8B030D-6E8A-4147-A177-3AD203B41FA5}">
                      <a16:colId xmlns:a16="http://schemas.microsoft.com/office/drawing/2014/main" val="191464819"/>
                    </a:ext>
                  </a:extLst>
                </a:gridCol>
                <a:gridCol w="810895">
                  <a:extLst>
                    <a:ext uri="{9D8B030D-6E8A-4147-A177-3AD203B41FA5}">
                      <a16:colId xmlns:a16="http://schemas.microsoft.com/office/drawing/2014/main" val="4001701614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117504984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5604812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NL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Tuesday 11/6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EB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EB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EB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Wednesday 12/6 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80EB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D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D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D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Thursday 13/6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60D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E4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E4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E4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2319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</a:rPr>
                        <a:t>09:00 - 10:30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L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EB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D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 dirty="0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E4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8706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</a:rPr>
                        <a:t>BREAK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Demos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Demos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Demos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54485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</a:rPr>
                        <a:t>11:00 - 12:30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4151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</a:rPr>
                        <a:t>LUNCH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Demos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Demos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Demos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72497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</a:rPr>
                        <a:t>14:00 - 15:30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L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 dirty="0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8683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</a:rPr>
                        <a:t>BREAK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Demos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Demos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Demos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34791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</a:rPr>
                        <a:t>16:00 - 17:30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L">
                        <a:effectLst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4045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509621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1ADEEF3E-0D59-0784-A3C3-686E19955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5" y="26463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L" altLang="en-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NL" altLang="en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37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DCABB-287F-5EEA-7F60-1CE44200F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L" dirty="0"/>
              <a:t>TNC 2024 Community Hub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FF7E91-0706-06E5-3AA8-B91EAB16202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Calibri"/>
            </a:endParaRPr>
          </a:p>
          <a:p>
            <a:endParaRPr lang="en-NL" dirty="0">
              <a:cs typeface="Calibri"/>
            </a:endParaRPr>
          </a:p>
        </p:txBody>
      </p:sp>
      <p:pic>
        <p:nvPicPr>
          <p:cNvPr id="3" name="Picture 2" descr="A screenshot of a computer graphics&#10;&#10;Description automatically generated">
            <a:extLst>
              <a:ext uri="{FF2B5EF4-FFF2-40B4-BE49-F238E27FC236}">
                <a16:creationId xmlns:a16="http://schemas.microsoft.com/office/drawing/2014/main" id="{6B984E4E-9B97-F505-1828-A5BF28AB9C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6" t="7594" r="58149" b="17344"/>
          <a:stretch/>
        </p:blipFill>
        <p:spPr>
          <a:xfrm>
            <a:off x="7775768" y="1593931"/>
            <a:ext cx="3935934" cy="22807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2FA65E-B490-52BC-B34C-8143E031E73E}"/>
              </a:ext>
            </a:extLst>
          </p:cNvPr>
          <p:cNvSpPr txBox="1"/>
          <p:nvPr/>
        </p:nvSpPr>
        <p:spPr>
          <a:xfrm>
            <a:off x="590878" y="1841757"/>
            <a:ext cx="6776873" cy="33547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600" b="0" i="0" u="none" strike="noStrike" dirty="0">
              <a:solidFill>
                <a:srgbClr val="425E9B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20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Additional ideas for Communit</a:t>
            </a:r>
            <a:r>
              <a:rPr lang="en-US" sz="2000" dirty="0">
                <a:solidFill>
                  <a:srgbClr val="425E9B"/>
                </a:solidFill>
                <a:latin typeface="Calibri" panose="020F0502020204030204" pitchFamily="34" charset="0"/>
              </a:rPr>
              <a:t>y Hub are welcome.</a:t>
            </a:r>
          </a:p>
          <a:p>
            <a:pPr algn="l"/>
            <a:endParaRPr lang="en-US" sz="2000" b="0" i="0" u="none" strike="noStrike" dirty="0">
              <a:solidFill>
                <a:srgbClr val="425E9B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2000" dirty="0">
                <a:solidFill>
                  <a:srgbClr val="425E9B"/>
                </a:solidFill>
                <a:latin typeface="Calibri" panose="020F0502020204030204" pitchFamily="34" charset="0"/>
              </a:rPr>
              <a:t>Examples:</a:t>
            </a:r>
          </a:p>
          <a:p>
            <a:pPr algn="l"/>
            <a:r>
              <a:rPr lang="en-US" sz="20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- </a:t>
            </a:r>
            <a:r>
              <a:rPr lang="en-US" sz="2000" dirty="0">
                <a:solidFill>
                  <a:srgbClr val="425E9B"/>
                </a:solidFill>
                <a:latin typeface="Calibri" panose="020F0502020204030204" pitchFamily="34" charset="0"/>
              </a:rPr>
              <a:t>   </a:t>
            </a:r>
            <a:r>
              <a:rPr lang="en-US" sz="20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GEANT Community Pub quiz</a:t>
            </a:r>
          </a:p>
          <a:p>
            <a:pPr algn="l"/>
            <a:r>
              <a:rPr lang="en-US" sz="2000" dirty="0">
                <a:solidFill>
                  <a:srgbClr val="425E9B"/>
                </a:solidFill>
                <a:latin typeface="Calibri" panose="020F0502020204030204" pitchFamily="34" charset="0"/>
              </a:rPr>
              <a:t>-    Regional corners/Meet &amp; Greet with regional project coordinators</a:t>
            </a:r>
          </a:p>
          <a:p>
            <a:pPr marL="285750" indent="-285750" algn="l">
              <a:buFontTx/>
              <a:buChar char="-"/>
            </a:pPr>
            <a:r>
              <a:rPr lang="en-US" sz="2000" b="0" i="0" u="none" strike="noStrike" dirty="0">
                <a:solidFill>
                  <a:srgbClr val="425E9B"/>
                </a:solidFill>
                <a:effectLst/>
                <a:latin typeface="Calibri" panose="020F0502020204030204" pitchFamily="34" charset="0"/>
              </a:rPr>
              <a:t>Opportunity corner ( a</a:t>
            </a:r>
            <a:r>
              <a:rPr lang="en-US" sz="2000" dirty="0">
                <a:solidFill>
                  <a:srgbClr val="425E9B"/>
                </a:solidFill>
                <a:latin typeface="Calibri" panose="020F0502020204030204" pitchFamily="34" charset="0"/>
              </a:rPr>
              <a:t> space to announce initiatives, announcements)</a:t>
            </a:r>
            <a:endParaRPr lang="en-US" sz="2000" b="0" i="0" u="none" strike="noStrike" dirty="0">
              <a:solidFill>
                <a:srgbClr val="425E9B"/>
              </a:solidFill>
              <a:effectLst/>
              <a:latin typeface="Calibri" panose="020F0502020204030204" pitchFamily="34" charset="0"/>
            </a:endParaRPr>
          </a:p>
          <a:p>
            <a:pPr algn="l"/>
            <a:endParaRPr lang="en-US" dirty="0">
              <a:solidFill>
                <a:srgbClr val="212121"/>
              </a:solidFill>
              <a:latin typeface="Calibri" panose="020F0502020204030204" pitchFamily="34" charset="0"/>
            </a:endParaRPr>
          </a:p>
          <a:p>
            <a:pPr algn="l"/>
            <a:endParaRPr lang="en-US" dirty="0">
              <a:solidFill>
                <a:srgbClr val="212121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 descr="A screenshot of a computer graphics&#10;&#10;Description automatically generated">
            <a:extLst>
              <a:ext uri="{FF2B5EF4-FFF2-40B4-BE49-F238E27FC236}">
                <a16:creationId xmlns:a16="http://schemas.microsoft.com/office/drawing/2014/main" id="{B34D522B-F743-1E31-0EA4-F2DF648EF2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410" t="10512" r="2593" b="14427"/>
          <a:stretch/>
        </p:blipFill>
        <p:spPr>
          <a:xfrm>
            <a:off x="7683707" y="4211637"/>
            <a:ext cx="4120055" cy="2280745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1ADEEF3E-0D59-0784-A3C3-686E19955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5" y="26463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L" altLang="en-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NL" altLang="en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052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1423</TotalTime>
  <Words>302</Words>
  <Application>Microsoft Macintosh PowerPoint</Application>
  <PresentationFormat>Widescreen</PresentationFormat>
  <Paragraphs>88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Calibri</vt:lpstr>
      <vt:lpstr>Office Theme</vt:lpstr>
      <vt:lpstr>PowerPoint Presentation</vt:lpstr>
      <vt:lpstr>New SIGs</vt:lpstr>
      <vt:lpstr>TNC 2024 Community Hub</vt:lpstr>
      <vt:lpstr>TNC 2024 Community Hub</vt:lpstr>
      <vt:lpstr>TNC 2024 Community Hub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Nadelina Sandu</cp:lastModifiedBy>
  <cp:revision>65</cp:revision>
  <dcterms:created xsi:type="dcterms:W3CDTF">2022-09-06T15:15:15Z</dcterms:created>
  <dcterms:modified xsi:type="dcterms:W3CDTF">2024-03-13T08:50:44Z</dcterms:modified>
</cp:coreProperties>
</file>