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86" r:id="rId5"/>
    <p:sldId id="311" r:id="rId6"/>
    <p:sldId id="266" r:id="rId7"/>
    <p:sldId id="299" r:id="rId8"/>
    <p:sldId id="296" r:id="rId9"/>
    <p:sldId id="312" r:id="rId10"/>
    <p:sldId id="313" r:id="rId11"/>
    <p:sldId id="310" r:id="rId12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878C"/>
    <a:srgbClr val="B4B9BE"/>
    <a:srgbClr val="FF66FF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60" autoAdjust="0"/>
    <p:restoredTop sz="96327" autoAdjust="0"/>
  </p:normalViewPr>
  <p:slideViewPr>
    <p:cSldViewPr showGuides="1">
      <p:cViewPr varScale="1">
        <p:scale>
          <a:sx n="124" d="100"/>
          <a:sy n="124" d="100"/>
        </p:scale>
        <p:origin x="200" y="456"/>
      </p:cViewPr>
      <p:guideLst/>
    </p:cSldViewPr>
  </p:slideViewPr>
  <p:outlineViewPr>
    <p:cViewPr>
      <p:scale>
        <a:sx n="33" d="100"/>
        <a:sy n="33" d="100"/>
      </p:scale>
      <p:origin x="0" y="-179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11.03.24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2E68E26-7F4F-4535-B40E-2CA6F150D559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2878C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46344-03B1-42A7-B4DC-431787A21E7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0413" y="1463675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Geschäftsführer</a:t>
            </a:r>
            <a:endParaRPr lang="de-CH" dirty="0"/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90481" y="1463674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Geschäftsführer</a:t>
            </a:r>
            <a:endParaRPr lang="de-CH" dirty="0"/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20549" y="1463340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Geschäftsführer</a:t>
            </a:r>
            <a:endParaRPr lang="de-CH" dirty="0"/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50616" y="1463675"/>
            <a:ext cx="2203239" cy="2231641"/>
          </a:xfrm>
        </p:spPr>
        <p:txBody>
          <a:bodyPr/>
          <a:lstStyle>
            <a:lvl1pPr>
              <a:lnSpc>
                <a:spcPct val="122000"/>
              </a:lnSpc>
              <a:defRPr sz="1000" b="0" spc="0" baseline="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Geschäftsführer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956-685E-45EB-8598-10C5C7DA00AE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53F1956-685E-45EB-8598-10C5C7DA00AE}" type="datetime1">
              <a:rPr lang="de-CH" smtClean="0"/>
              <a:pPr/>
              <a:t>11.03.24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6B92-AF1C-4ED6-80D3-0FE0D73F5141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D08D-C304-4487-A3C7-F6DDA37DC167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/>
              <a:t>Click icon to add picture</a:t>
            </a:r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Kapiteltitel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CH" dirty="0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 dirty="0"/>
              <a:t>Inhalt hinzufügen</a:t>
            </a:r>
          </a:p>
          <a:p>
            <a:pPr lvl="1"/>
            <a:r>
              <a:rPr lang="de-CH" noProof="0" dirty="0"/>
              <a:t>Zweite Ebene</a:t>
            </a:r>
          </a:p>
          <a:p>
            <a:pPr lvl="2"/>
            <a:r>
              <a:rPr lang="de-CH" noProof="0" dirty="0"/>
              <a:t>Dritte Ebene</a:t>
            </a:r>
          </a:p>
          <a:p>
            <a:pPr lvl="3"/>
            <a:r>
              <a:rPr lang="de-CH" noProof="0" dirty="0"/>
              <a:t>Vierte Ebene</a:t>
            </a:r>
          </a:p>
          <a:p>
            <a:pPr lvl="4"/>
            <a:r>
              <a:rPr lang="de-CH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230258" y="6341418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136AF8F5-5366-425B-957E-C39572BD0B57}" type="datetime1">
              <a:rPr lang="de-CH" smtClean="0"/>
              <a:t>11.03.24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07568" y="6341418"/>
            <a:ext cx="691467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Fusszeile (Ändern über «Einfügen &gt; Kopf- und Fusszeile»)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dirty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9FFB7-D0C7-B030-FB9E-747A97F1DA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Price Models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7719E6-25D7-2E79-202E-3028083C1B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SIG-MSP</a:t>
            </a:r>
          </a:p>
          <a:p>
            <a:r>
              <a:rPr lang="de-CH" dirty="0"/>
              <a:t>Version 1, March 13, 2024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192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Framework Pricing Switzerland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8" y="1465200"/>
            <a:ext cx="8358337" cy="4351338"/>
          </a:xfrm>
        </p:spPr>
        <p:txBody>
          <a:bodyPr/>
          <a:lstStyle/>
          <a:p>
            <a:r>
              <a:rPr lang="en-GB" dirty="0"/>
              <a:t>MARKET SEGMENT &amp; PROFIT</a:t>
            </a:r>
          </a:p>
          <a:p>
            <a:pPr lvl="1"/>
            <a:r>
              <a:rPr lang="en-GB" dirty="0"/>
              <a:t>No profit calculated in pricing for beneficiaries (Switch ERI community)</a:t>
            </a:r>
          </a:p>
          <a:p>
            <a:pPr lvl="1"/>
            <a:r>
              <a:rPr lang="en-GB" dirty="0"/>
              <a:t>Small profit for EDU-near organisations (extended Switch ERI community)</a:t>
            </a:r>
          </a:p>
          <a:p>
            <a:pPr lvl="1"/>
            <a:r>
              <a:rPr lang="en-GB" dirty="0"/>
              <a:t>Profit + innovation cost recapture for remaining companies</a:t>
            </a:r>
          </a:p>
          <a:p>
            <a:endParaRPr lang="en-GB" dirty="0"/>
          </a:p>
          <a:p>
            <a:r>
              <a:rPr lang="en-GB" dirty="0"/>
              <a:t>FOUNDATION COMPONENT</a:t>
            </a:r>
          </a:p>
          <a:p>
            <a:pPr lvl="1"/>
            <a:r>
              <a:rPr lang="en-GB" dirty="0"/>
              <a:t>FC for basic NREN services such as community, procurement, </a:t>
            </a:r>
            <a:r>
              <a:rPr lang="en-GB" dirty="0" err="1"/>
              <a:t>eduhub</a:t>
            </a:r>
            <a:endParaRPr lang="en-GB" dirty="0"/>
          </a:p>
          <a:p>
            <a:pPr lvl="1"/>
            <a:r>
              <a:rPr lang="en-GB" dirty="0"/>
              <a:t>And for (most) services purchased by &gt;70% of beneficiaries, such as Security, Edu-ID</a:t>
            </a:r>
          </a:p>
          <a:p>
            <a:pPr lvl="1"/>
            <a:r>
              <a:rPr lang="en-GB" dirty="0"/>
              <a:t>Switch charges an FC/FTE and an FC/student</a:t>
            </a:r>
          </a:p>
          <a:p>
            <a:pPr lvl="2"/>
            <a:r>
              <a:rPr lang="en-GB" dirty="0"/>
              <a:t>Based on statistical data from ministry of statistics for beneficiaries published annually</a:t>
            </a:r>
          </a:p>
          <a:p>
            <a:endParaRPr lang="en-GB" dirty="0"/>
          </a:p>
          <a:p>
            <a:r>
              <a:rPr lang="en-GB" dirty="0"/>
              <a:t>BUSINESS CASE</a:t>
            </a:r>
          </a:p>
          <a:p>
            <a:pPr lvl="1"/>
            <a:r>
              <a:rPr lang="en-GB" dirty="0"/>
              <a:t>Quality level for new products: </a:t>
            </a:r>
          </a:p>
          <a:p>
            <a:pPr lvl="2"/>
            <a:r>
              <a:rPr lang="en-GB" dirty="0"/>
              <a:t>Minimum = cost coverage in 3</a:t>
            </a:r>
            <a:r>
              <a:rPr lang="en-GB" baseline="30000" dirty="0"/>
              <a:t>rd</a:t>
            </a:r>
            <a:r>
              <a:rPr lang="en-GB" dirty="0"/>
              <a:t> sales year</a:t>
            </a:r>
          </a:p>
          <a:p>
            <a:pPr lvl="2"/>
            <a:r>
              <a:rPr lang="en-GB" dirty="0"/>
              <a:t>Maximum = break-even in 3</a:t>
            </a:r>
            <a:r>
              <a:rPr lang="en-GB" baseline="30000" dirty="0"/>
              <a:t>rd</a:t>
            </a:r>
            <a:r>
              <a:rPr lang="en-GB" dirty="0"/>
              <a:t> sales year</a:t>
            </a:r>
          </a:p>
          <a:p>
            <a:pPr lvl="1"/>
            <a:r>
              <a:rPr lang="en-GB" dirty="0"/>
              <a:t>Max. 20% of turnover outside ERI communities</a:t>
            </a:r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945360BF-8F40-41CB-2F53-CEC9E9506DD4}"/>
              </a:ext>
            </a:extLst>
          </p:cNvPr>
          <p:cNvSpPr/>
          <p:nvPr/>
        </p:nvSpPr>
        <p:spPr>
          <a:xfrm>
            <a:off x="9871483" y="491266"/>
            <a:ext cx="1566000" cy="1566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Pricing Frame-work</a:t>
            </a:r>
          </a:p>
        </p:txBody>
      </p:sp>
    </p:spTree>
    <p:extLst>
      <p:ext uri="{BB962C8B-B14F-4D97-AF65-F5344CB8AC3E}">
        <p14:creationId xmlns:p14="http://schemas.microsoft.com/office/powerpoint/2010/main" val="150784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Price Modelling Switzerland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7920000" cy="4351338"/>
          </a:xfrm>
        </p:spPr>
        <p:txBody>
          <a:bodyPr/>
          <a:lstStyle/>
          <a:p>
            <a:r>
              <a:rPr lang="en-GB" dirty="0"/>
              <a:t>BASIC PRICE MODELS</a:t>
            </a:r>
          </a:p>
          <a:p>
            <a:pPr lvl="1"/>
            <a:r>
              <a:rPr lang="en-GB" dirty="0"/>
              <a:t>Annual</a:t>
            </a:r>
          </a:p>
          <a:p>
            <a:pPr lvl="2"/>
            <a:r>
              <a:rPr lang="en-GB" dirty="0"/>
              <a:t>Annual fee per organisation</a:t>
            </a:r>
          </a:p>
          <a:p>
            <a:pPr lvl="2"/>
            <a:r>
              <a:rPr lang="en-GB" dirty="0"/>
              <a:t>Annual headcount fee divided into FTE, students or all</a:t>
            </a:r>
          </a:p>
          <a:p>
            <a:pPr lvl="3"/>
            <a:r>
              <a:rPr lang="en-GB" dirty="0"/>
              <a:t>Based on statistical data from ministry of statistics for beneficiaries</a:t>
            </a:r>
          </a:p>
          <a:p>
            <a:pPr lvl="1"/>
            <a:r>
              <a:rPr lang="en-GB" dirty="0"/>
              <a:t>Usage</a:t>
            </a:r>
          </a:p>
          <a:p>
            <a:pPr lvl="2"/>
            <a:r>
              <a:rPr lang="en-GB" dirty="0"/>
              <a:t>Annual user fee per measured user (e.g. backup)</a:t>
            </a:r>
          </a:p>
          <a:p>
            <a:pPr lvl="2"/>
            <a:r>
              <a:rPr lang="en-GB" dirty="0"/>
              <a:t>Annual usage fee (e.g. IT infrastructure per time unit)</a:t>
            </a:r>
          </a:p>
          <a:p>
            <a:pPr lvl="2"/>
            <a:r>
              <a:rPr lang="en-GB" dirty="0"/>
              <a:t>One-off fee per purchased item (e.g. e-signing)</a:t>
            </a:r>
          </a:p>
          <a:p>
            <a:pPr lvl="1"/>
            <a:r>
              <a:rPr lang="en-GB" dirty="0"/>
              <a:t>One-off</a:t>
            </a:r>
          </a:p>
          <a:p>
            <a:pPr lvl="2"/>
            <a:r>
              <a:rPr lang="en-GB" dirty="0"/>
              <a:t>One-off price per supplied product (training, set-up)</a:t>
            </a:r>
          </a:p>
          <a:p>
            <a:pPr lvl="1"/>
            <a:r>
              <a:rPr lang="en-GB" dirty="0"/>
              <a:t>Discount</a:t>
            </a:r>
          </a:p>
          <a:p>
            <a:pPr lvl="2"/>
            <a:r>
              <a:rPr lang="en-GB" dirty="0"/>
              <a:t>Discount based on contract duration (usage)</a:t>
            </a:r>
          </a:p>
          <a:p>
            <a:pPr lvl="1"/>
            <a:r>
              <a:rPr lang="en-GB" dirty="0"/>
              <a:t>Combinations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Ellipse 10">
            <a:extLst>
              <a:ext uri="{FF2B5EF4-FFF2-40B4-BE49-F238E27FC236}">
                <a16:creationId xmlns:a16="http://schemas.microsoft.com/office/drawing/2014/main" id="{057F5907-E02D-DBCE-8719-4CF43608B8A9}"/>
              </a:ext>
            </a:extLst>
          </p:cNvPr>
          <p:cNvSpPr/>
          <p:nvPr/>
        </p:nvSpPr>
        <p:spPr>
          <a:xfrm>
            <a:off x="9871483" y="491266"/>
            <a:ext cx="1566000" cy="15660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bg1"/>
                </a:solidFill>
              </a:rPr>
              <a:t>Price Models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D96C5D-F297-9C40-A5C9-A511B56F70D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8618415" y="2852003"/>
            <a:ext cx="2819068" cy="266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66B469-5B89-E995-9F84-622CBE2E2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9499C7A-1110-97F0-BA13-E581415CB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Some examples</a:t>
            </a:r>
          </a:p>
        </p:txBody>
      </p:sp>
    </p:spTree>
    <p:extLst>
      <p:ext uri="{BB962C8B-B14F-4D97-AF65-F5344CB8AC3E}">
        <p14:creationId xmlns:p14="http://schemas.microsoft.com/office/powerpoint/2010/main" val="186248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E7697-4E05-1F35-F295-969E55AE8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1: Switch LAN contains 4 parts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D70782-006A-5855-3C4F-187093A6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A89F4BA-8CBA-2635-3034-3BEE4E77E754}"/>
              </a:ext>
            </a:extLst>
          </p:cNvPr>
          <p:cNvSpPr>
            <a:spLocks noChangeAspect="1"/>
          </p:cNvSpPr>
          <p:nvPr/>
        </p:nvSpPr>
        <p:spPr>
          <a:xfrm>
            <a:off x="1635847" y="1807472"/>
            <a:ext cx="2484000" cy="2484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Switch LAN</a:t>
            </a:r>
            <a:br>
              <a:rPr lang="en-GB" sz="1500" b="1" dirty="0">
                <a:solidFill>
                  <a:schemeClr val="bg1"/>
                </a:solidFill>
              </a:rPr>
            </a:br>
            <a:r>
              <a:rPr lang="en-GB" sz="1500" b="1" dirty="0">
                <a:solidFill>
                  <a:schemeClr val="bg1"/>
                </a:solidFill>
              </a:rPr>
              <a:t>IP Access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362FBB4-CD78-0231-D941-9611FE7E2953}"/>
              </a:ext>
            </a:extLst>
          </p:cNvPr>
          <p:cNvSpPr>
            <a:spLocks noChangeAspect="1"/>
          </p:cNvSpPr>
          <p:nvPr/>
        </p:nvSpPr>
        <p:spPr>
          <a:xfrm>
            <a:off x="4843859" y="1807472"/>
            <a:ext cx="2484000" cy="2484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Fee per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FTE</a:t>
            </a:r>
          </a:p>
          <a:p>
            <a:pPr algn="ctr"/>
            <a:endParaRPr lang="en-GB" sz="1800" b="1" dirty="0">
              <a:solidFill>
                <a:schemeClr val="bg1"/>
              </a:solidFill>
            </a:endParaRPr>
          </a:p>
          <a:p>
            <a:pPr algn="ctr"/>
            <a:endParaRPr lang="en-GB" sz="1800" b="1" dirty="0">
              <a:solidFill>
                <a:schemeClr val="bg1"/>
              </a:solidFill>
            </a:endParaRPr>
          </a:p>
          <a:p>
            <a:pPr algn="ctr"/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89D1400-8D93-11EB-8758-A1A6B9269097}"/>
              </a:ext>
            </a:extLst>
          </p:cNvPr>
          <p:cNvSpPr>
            <a:spLocks noChangeAspect="1"/>
          </p:cNvSpPr>
          <p:nvPr/>
        </p:nvSpPr>
        <p:spPr>
          <a:xfrm>
            <a:off x="8051872" y="1807472"/>
            <a:ext cx="2484000" cy="2484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Fee for Burst Usage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B8417A5-F293-8635-5914-C058EE2652B7}"/>
              </a:ext>
            </a:extLst>
          </p:cNvPr>
          <p:cNvSpPr txBox="1"/>
          <p:nvPr/>
        </p:nvSpPr>
        <p:spPr>
          <a:xfrm>
            <a:off x="1739516" y="4656536"/>
            <a:ext cx="2160240" cy="1580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Flat annual fee for direct Switch LAN IP Access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Redundant customer location connection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Unlimited bandwidth included.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5998C15-10D6-CCD1-9A24-62CCB8EA5119}"/>
              </a:ext>
            </a:extLst>
          </p:cNvPr>
          <p:cNvSpPr txBox="1"/>
          <p:nvPr/>
        </p:nvSpPr>
        <p:spPr>
          <a:xfrm>
            <a:off x="4943871" y="4656536"/>
            <a:ext cx="2383985" cy="6120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Annual fee per FTE/student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X Mbit/s per connection included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541309C-9509-D563-A25E-6756FB3647FA}"/>
              </a:ext>
            </a:extLst>
          </p:cNvPr>
          <p:cNvSpPr txBox="1"/>
          <p:nvPr/>
        </p:nvSpPr>
        <p:spPr>
          <a:xfrm>
            <a:off x="8059266" y="4656536"/>
            <a:ext cx="2160240" cy="1580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Fee for access port use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We measure the 95th percentile of the annual access port use</a:t>
            </a:r>
          </a:p>
        </p:txBody>
      </p:sp>
      <p:sp>
        <p:nvSpPr>
          <p:cNvPr id="5" name="Pie 4">
            <a:extLst>
              <a:ext uri="{FF2B5EF4-FFF2-40B4-BE49-F238E27FC236}">
                <a16:creationId xmlns:a16="http://schemas.microsoft.com/office/drawing/2014/main" id="{6E01ADD8-4152-BF09-9C45-F9A6BDE2E01E}"/>
              </a:ext>
            </a:extLst>
          </p:cNvPr>
          <p:cNvSpPr/>
          <p:nvPr/>
        </p:nvSpPr>
        <p:spPr>
          <a:xfrm>
            <a:off x="4843857" y="1807472"/>
            <a:ext cx="2483999" cy="2484000"/>
          </a:xfrm>
          <a:prstGeom prst="pie">
            <a:avLst>
              <a:gd name="adj1" fmla="val 0"/>
              <a:gd name="adj2" fmla="val 10823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1800" b="1" dirty="0">
                <a:solidFill>
                  <a:schemeClr val="bg1"/>
                </a:solidFill>
              </a:rPr>
              <a:t>Fee per Student</a:t>
            </a:r>
          </a:p>
        </p:txBody>
      </p:sp>
    </p:spTree>
    <p:extLst>
      <p:ext uri="{BB962C8B-B14F-4D97-AF65-F5344CB8AC3E}">
        <p14:creationId xmlns:p14="http://schemas.microsoft.com/office/powerpoint/2010/main" val="3331040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E7697-4E05-1F35-F295-969E55AE8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2: Switch Backup M365 contains 2 parts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D70782-006A-5855-3C4F-187093A6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A89F4BA-8CBA-2635-3034-3BEE4E77E754}"/>
              </a:ext>
            </a:extLst>
          </p:cNvPr>
          <p:cNvSpPr>
            <a:spLocks noChangeAspect="1"/>
          </p:cNvSpPr>
          <p:nvPr/>
        </p:nvSpPr>
        <p:spPr>
          <a:xfrm>
            <a:off x="1635847" y="1807472"/>
            <a:ext cx="2484000" cy="2484000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Switch Backup</a:t>
            </a:r>
            <a:br>
              <a:rPr lang="en-GB" sz="1500" b="1" dirty="0">
                <a:solidFill>
                  <a:schemeClr val="bg1"/>
                </a:solidFill>
              </a:rPr>
            </a:br>
            <a:r>
              <a:rPr lang="en-GB" sz="1500" b="1" dirty="0">
                <a:solidFill>
                  <a:schemeClr val="bg1"/>
                </a:solidFill>
              </a:rPr>
              <a:t>User License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362FBB4-CD78-0231-D941-9611FE7E2953}"/>
              </a:ext>
            </a:extLst>
          </p:cNvPr>
          <p:cNvSpPr>
            <a:spLocks noChangeAspect="1"/>
          </p:cNvSpPr>
          <p:nvPr/>
        </p:nvSpPr>
        <p:spPr>
          <a:xfrm>
            <a:off x="4843859" y="1807472"/>
            <a:ext cx="2484000" cy="2484000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Fee per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storage usage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B8417A5-F293-8635-5914-C058EE2652B7}"/>
              </a:ext>
            </a:extLst>
          </p:cNvPr>
          <p:cNvSpPr txBox="1"/>
          <p:nvPr/>
        </p:nvSpPr>
        <p:spPr>
          <a:xfrm>
            <a:off x="1739516" y="4656536"/>
            <a:ext cx="2160240" cy="1580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Annual fee managed M365 Backup instance per user Pay-as-you-go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/>
              <a:t>Number of users measured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5998C15-10D6-CCD1-9A24-62CCB8EA5119}"/>
              </a:ext>
            </a:extLst>
          </p:cNvPr>
          <p:cNvSpPr txBox="1"/>
          <p:nvPr/>
        </p:nvSpPr>
        <p:spPr>
          <a:xfrm>
            <a:off x="4943871" y="4656536"/>
            <a:ext cx="2592289" cy="20128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Annual fee using Pay-as-you-go model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Disc / Object storage per TB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Charged based on daily usage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Disk storage: Reserved volume is charged 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Object storage: Used space is charged</a:t>
            </a:r>
          </a:p>
        </p:txBody>
      </p:sp>
    </p:spTree>
    <p:extLst>
      <p:ext uri="{BB962C8B-B14F-4D97-AF65-F5344CB8AC3E}">
        <p14:creationId xmlns:p14="http://schemas.microsoft.com/office/powerpoint/2010/main" val="1168129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E7697-4E05-1F35-F295-969E55AE8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3: Switch Verify contains 2 parts with Caps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D70782-006A-5855-3C4F-187093A6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A89F4BA-8CBA-2635-3034-3BEE4E77E754}"/>
              </a:ext>
            </a:extLst>
          </p:cNvPr>
          <p:cNvSpPr>
            <a:spLocks noChangeAspect="1"/>
          </p:cNvSpPr>
          <p:nvPr/>
        </p:nvSpPr>
        <p:spPr>
          <a:xfrm>
            <a:off x="1635847" y="1807472"/>
            <a:ext cx="2484000" cy="2484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One-off </a:t>
            </a:r>
            <a:br>
              <a:rPr lang="en-GB" sz="1500" b="1" dirty="0">
                <a:solidFill>
                  <a:schemeClr val="bg1"/>
                </a:solidFill>
              </a:rPr>
            </a:br>
            <a:r>
              <a:rPr lang="en-GB" sz="1500" b="1" dirty="0">
                <a:solidFill>
                  <a:schemeClr val="bg1"/>
                </a:solidFill>
              </a:rPr>
              <a:t>Set-up fee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362FBB4-CD78-0231-D941-9611FE7E2953}"/>
              </a:ext>
            </a:extLst>
          </p:cNvPr>
          <p:cNvSpPr>
            <a:spLocks noChangeAspect="1"/>
          </p:cNvSpPr>
          <p:nvPr/>
        </p:nvSpPr>
        <p:spPr>
          <a:xfrm>
            <a:off x="4843859" y="1807472"/>
            <a:ext cx="2484000" cy="2484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Fee per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Student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B8417A5-F293-8635-5914-C058EE2652B7}"/>
              </a:ext>
            </a:extLst>
          </p:cNvPr>
          <p:cNvSpPr txBox="1"/>
          <p:nvPr/>
        </p:nvSpPr>
        <p:spPr>
          <a:xfrm>
            <a:off x="1739516" y="4656536"/>
            <a:ext cx="2160240" cy="1580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With API integration (for larger organisations)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/>
              <a:t>With Web App Tool (for smaller organisations)</a:t>
            </a:r>
          </a:p>
          <a:p>
            <a:pPr>
              <a:lnSpc>
                <a:spcPct val="120000"/>
              </a:lnSpc>
            </a:pPr>
            <a:endParaRPr lang="en-GB" sz="1200" b="1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5998C15-10D6-CCD1-9A24-62CCB8EA5119}"/>
              </a:ext>
            </a:extLst>
          </p:cNvPr>
          <p:cNvSpPr txBox="1"/>
          <p:nvPr/>
        </p:nvSpPr>
        <p:spPr>
          <a:xfrm>
            <a:off x="4943871" y="4656536"/>
            <a:ext cx="2592289" cy="13647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Annual usage fee per student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Minimum annual fee per organisation X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accent1"/>
                </a:solidFill>
              </a:rPr>
              <a:t>Maximum annual fee per organisation: Y</a:t>
            </a:r>
          </a:p>
        </p:txBody>
      </p:sp>
    </p:spTree>
    <p:extLst>
      <p:ext uri="{BB962C8B-B14F-4D97-AF65-F5344CB8AC3E}">
        <p14:creationId xmlns:p14="http://schemas.microsoft.com/office/powerpoint/2010/main" val="175021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78777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Switch 2">
      <a:dk1>
        <a:sysClr val="windowText" lastClr="000000"/>
      </a:dk1>
      <a:lt1>
        <a:sysClr val="window" lastClr="FFFFFF"/>
      </a:lt1>
      <a:dk2>
        <a:srgbClr val="4B4B4B"/>
      </a:dk2>
      <a:lt2>
        <a:srgbClr val="E0E0E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Swit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AD093668-97C6-ED48-AC13-95FE9E63CC98}" vid="{62D5D339-CAFB-D044-9886-6F1DFF8E15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Datum xmlns="ae1168fa-7e2d-4dd3-aa76-02298c837078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0450FD904330499DC62092C9A6FCBF" ma:contentTypeVersion="20" ma:contentTypeDescription="Create a new document." ma:contentTypeScope="" ma:versionID="e74a6ab8a16004bc0cab14b0a0897360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799c876c3a6365d84ab31f60e4ea4112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bc24777f-78b6-4f3c-a73a-d5fa08e4d537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c9077d15-72ed-4fec-bcfe-3472729e9195"/>
    <ds:schemaRef ds:uri="http://purl.org/dc/terms/"/>
    <ds:schemaRef ds:uri="ce6e7350-bdd5-44b7-bb3b-cf2d117aa816"/>
    <ds:schemaRef ds:uri="ae1168fa-7e2d-4dd3-aa76-02298c837078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51354489-072B-4C8D-A995-EDE831E2B2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e1168fa-7e2d-4dd3-aa76-02298c837078"/>
    <ds:schemaRef ds:uri="ce6e7350-bdd5-44b7-bb3b-cf2d117aa8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124</TotalTime>
  <Words>426</Words>
  <Application>Microsoft Macintosh PowerPoint</Application>
  <PresentationFormat>Widescreen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Benutzerdefiniertes Design</vt:lpstr>
      <vt:lpstr>Price Models</vt:lpstr>
      <vt:lpstr>Framework Pricing Switzerland</vt:lpstr>
      <vt:lpstr>General Price Modelling Switzerland</vt:lpstr>
      <vt:lpstr>Some examples</vt:lpstr>
      <vt:lpstr>Example 1: Switch LAN contains 4 parts</vt:lpstr>
      <vt:lpstr>Example 2: Switch Backup M365 contains 2 parts</vt:lpstr>
      <vt:lpstr>Example 3: Switch Verify contains 2 parts with Caps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Price Models</dc:title>
  <dc:creator>Geert Hoevenaars</dc:creator>
  <dc:description>erstellt durch Vorlagenbauer.ch</dc:description>
  <cp:lastModifiedBy>Geert Hoevenaars</cp:lastModifiedBy>
  <cp:revision>3</cp:revision>
  <cp:lastPrinted>2024-03-11T11:20:47Z</cp:lastPrinted>
  <dcterms:created xsi:type="dcterms:W3CDTF">2024-03-11T09:40:17Z</dcterms:created>
  <dcterms:modified xsi:type="dcterms:W3CDTF">2024-03-11T13:08:24Z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2024-03-11T09:40:09Z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5816056b-1e24-4eca-a882-9eac7b90838a</vt:lpwstr>
  </property>
  <property fmtid="{D5CDD505-2E9C-101B-9397-08002B2CF9AE}" pid="10" name="MSIP_Label_e5d45f1b-bd49-4758-aadb-0fb229309946_ContentBits">
    <vt:lpwstr>0</vt:lpwstr>
  </property>
</Properties>
</file>