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92" r:id="rId2"/>
    <p:sldMasterId id="2147483704" r:id="rId3"/>
  </p:sldMasterIdLst>
  <p:notesMasterIdLst>
    <p:notesMasterId r:id="rId31"/>
  </p:notesMasterIdLst>
  <p:sldIdLst>
    <p:sldId id="271" r:id="rId4"/>
    <p:sldId id="1030" r:id="rId5"/>
    <p:sldId id="1034" r:id="rId6"/>
    <p:sldId id="1035" r:id="rId7"/>
    <p:sldId id="1036" r:id="rId8"/>
    <p:sldId id="1059" r:id="rId9"/>
    <p:sldId id="1031" r:id="rId10"/>
    <p:sldId id="1038" r:id="rId11"/>
    <p:sldId id="1037" r:id="rId12"/>
    <p:sldId id="1060" r:id="rId13"/>
    <p:sldId id="1051" r:id="rId14"/>
    <p:sldId id="1050" r:id="rId15"/>
    <p:sldId id="1052" r:id="rId16"/>
    <p:sldId id="1053" r:id="rId17"/>
    <p:sldId id="1055" r:id="rId18"/>
    <p:sldId id="1061" r:id="rId19"/>
    <p:sldId id="1062" r:id="rId20"/>
    <p:sldId id="274" r:id="rId21"/>
    <p:sldId id="1063" r:id="rId22"/>
    <p:sldId id="1039" r:id="rId23"/>
    <p:sldId id="1040" r:id="rId24"/>
    <p:sldId id="1041" r:id="rId25"/>
    <p:sldId id="1045" r:id="rId26"/>
    <p:sldId id="1046" r:id="rId27"/>
    <p:sldId id="1047" r:id="rId28"/>
    <p:sldId id="1043" r:id="rId29"/>
    <p:sldId id="104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2C59530-81E3-A7CF-614C-E1BF53ACB41A}" name="Beatrix Weber" initials="BW" userId="+2Asbzq25VOVb0vEmO+N19AppGvF54Od2Yljt05zfiU=" providerId="None"/>
  <p188:author id="{01F9726B-C061-A66E-756E-80CBA9822B64}" name="Daniel Wustenberg" initials="DW" userId="rkmWRPq0TxJL5rJHRQ9HSREKDYQb1PEHUIklHcbUpD4=" providerId="None"/>
  <p188:author id="{A1715CA9-A8FA-739D-33F0-487F0476CF15}" name="Licia Florio" initials="LF" userId="5xA+DWnouWfGltHUqbWJmGFW4nbvigjHySjibjayXOU=" providerId="None"/>
  <p188:author id="{289612C3-EEA5-C7B8-8B4C-D86EDACFD6EB}" name="Raimundas Tuminauskas" initials="RT" userId="OpaRFyso9yHlGIICSYhuRcUUUlTL/jVC9oX5iqZRieI="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AF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85" autoAdjust="0"/>
    <p:restoredTop sz="94660"/>
  </p:normalViewPr>
  <p:slideViewPr>
    <p:cSldViewPr snapToGrid="0">
      <p:cViewPr varScale="1">
        <p:scale>
          <a:sx n="103" d="100"/>
          <a:sy n="103" d="100"/>
        </p:scale>
        <p:origin x="176" y="62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microsoft.com/office/2018/10/relationships/authors" Targe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41CA63-0463-4446-9404-40BBE0737C8C}" type="doc">
      <dgm:prSet loTypeId="urn:microsoft.com/office/officeart/2005/8/layout/process2" loCatId="process" qsTypeId="urn:microsoft.com/office/officeart/2005/8/quickstyle/simple1" qsCatId="simple" csTypeId="urn:microsoft.com/office/officeart/2005/8/colors/colorful5" csCatId="colorful" phldr="1"/>
      <dgm:spPr/>
    </dgm:pt>
    <dgm:pt modelId="{A7A23E61-E556-4C22-95AD-DD7A74F8D9A5}">
      <dgm:prSet phldrT="[Text]" phldr="0"/>
      <dgm:spPr/>
      <dgm:t>
        <a:bodyPr/>
        <a:lstStyle/>
        <a:p>
          <a:pPr rtl="0"/>
          <a:r>
            <a:rPr lang="en-GB" b="0" dirty="0">
              <a:latin typeface="Calibri"/>
              <a:ea typeface="Calibri"/>
              <a:cs typeface="Calibri"/>
            </a:rPr>
            <a:t>Identify key factors within challenge areas</a:t>
          </a:r>
          <a:endParaRPr lang="en-US" b="0" dirty="0">
            <a:latin typeface="Calibri"/>
            <a:ea typeface="Calibri"/>
            <a:cs typeface="Calibri"/>
          </a:endParaRPr>
        </a:p>
      </dgm:t>
    </dgm:pt>
    <dgm:pt modelId="{70A5FD91-AA89-4F0F-99CF-08357E730B57}" type="parTrans" cxnId="{8B80C75C-1E1B-4DC0-9A94-CC5ADEFAACB0}">
      <dgm:prSet/>
      <dgm:spPr/>
      <dgm:t>
        <a:bodyPr/>
        <a:lstStyle/>
        <a:p>
          <a:endParaRPr lang="en-GB"/>
        </a:p>
      </dgm:t>
    </dgm:pt>
    <dgm:pt modelId="{2EC0A9DA-7597-4DC7-A568-050D9CCCFADB}" type="sibTrans" cxnId="{8B80C75C-1E1B-4DC0-9A94-CC5ADEFAACB0}">
      <dgm:prSet/>
      <dgm:spPr/>
      <dgm:t>
        <a:bodyPr/>
        <a:lstStyle/>
        <a:p>
          <a:endParaRPr lang="en-GB"/>
        </a:p>
      </dgm:t>
    </dgm:pt>
    <dgm:pt modelId="{4498F6F1-FD86-4CBA-8396-435300482594}">
      <dgm:prSet phldr="0"/>
      <dgm:spPr/>
      <dgm:t>
        <a:bodyPr/>
        <a:lstStyle/>
        <a:p>
          <a:pPr rtl="0"/>
          <a:r>
            <a:rPr lang="en-GB" b="1" dirty="0">
              <a:latin typeface="Calibri"/>
              <a:ea typeface="Calibri"/>
              <a:cs typeface="Calibri"/>
            </a:rPr>
            <a:t>Generate and prioritise factor axes</a:t>
          </a:r>
          <a:endParaRPr lang="en-US" b="1" dirty="0">
            <a:latin typeface="Calibri"/>
            <a:ea typeface="Calibri"/>
            <a:cs typeface="Calibri"/>
          </a:endParaRPr>
        </a:p>
      </dgm:t>
    </dgm:pt>
    <dgm:pt modelId="{FA51DFFD-1D32-4687-9A9F-4936AF15E3A5}" type="parTrans" cxnId="{73F71B00-3257-43A2-A921-D7398E2459B2}">
      <dgm:prSet/>
      <dgm:spPr/>
      <dgm:t>
        <a:bodyPr/>
        <a:lstStyle/>
        <a:p>
          <a:endParaRPr lang="en-GB"/>
        </a:p>
      </dgm:t>
    </dgm:pt>
    <dgm:pt modelId="{7145FF3B-0557-4C33-BD49-5D7B47CBD4D0}" type="sibTrans" cxnId="{73F71B00-3257-43A2-A921-D7398E2459B2}">
      <dgm:prSet/>
      <dgm:spPr/>
      <dgm:t>
        <a:bodyPr/>
        <a:lstStyle/>
        <a:p>
          <a:endParaRPr lang="en-GB"/>
        </a:p>
      </dgm:t>
    </dgm:pt>
    <dgm:pt modelId="{ECEB6C36-D940-4F5B-9663-BE2C8BDCDFFB}">
      <dgm:prSet phldr="0"/>
      <dgm:spPr/>
      <dgm:t>
        <a:bodyPr/>
        <a:lstStyle/>
        <a:p>
          <a:pPr rtl="0"/>
          <a:r>
            <a:rPr lang="en-GB" b="1" dirty="0">
              <a:latin typeface="Calibri"/>
              <a:ea typeface="Calibri"/>
              <a:cs typeface="Calibri"/>
            </a:rPr>
            <a:t>Create situation matrices</a:t>
          </a:r>
          <a:endParaRPr lang="en-GB" b="1" dirty="0">
            <a:latin typeface="Calibri Light" panose="020F0302020204030204"/>
            <a:ea typeface="Calibri Light" panose="020F0302020204030204"/>
            <a:cs typeface="Calibri Light" panose="020F0302020204030204"/>
          </a:endParaRPr>
        </a:p>
      </dgm:t>
    </dgm:pt>
    <dgm:pt modelId="{3916FF05-E104-4E9D-9554-FD4969F45704}" type="parTrans" cxnId="{DAF4342F-3624-4601-ADA0-4E9FDD5A1F62}">
      <dgm:prSet/>
      <dgm:spPr/>
      <dgm:t>
        <a:bodyPr/>
        <a:lstStyle/>
        <a:p>
          <a:endParaRPr lang="en-GB"/>
        </a:p>
      </dgm:t>
    </dgm:pt>
    <dgm:pt modelId="{571FB7B8-F53D-4B62-AA37-052E3AB4B14D}" type="sibTrans" cxnId="{DAF4342F-3624-4601-ADA0-4E9FDD5A1F62}">
      <dgm:prSet/>
      <dgm:spPr/>
      <dgm:t>
        <a:bodyPr/>
        <a:lstStyle/>
        <a:p>
          <a:endParaRPr lang="en-GB"/>
        </a:p>
      </dgm:t>
    </dgm:pt>
    <dgm:pt modelId="{45D1657D-CBBD-4F22-87AC-F482A519BF68}">
      <dgm:prSet phldr="0"/>
      <dgm:spPr/>
      <dgm:t>
        <a:bodyPr/>
        <a:lstStyle/>
        <a:p>
          <a:pPr rtl="0"/>
          <a:r>
            <a:rPr lang="en-GB" b="1" dirty="0">
              <a:latin typeface="Calibri"/>
              <a:ea typeface="Calibri"/>
              <a:cs typeface="Calibri"/>
            </a:rPr>
            <a:t>Develop the scenarios (3-5)</a:t>
          </a:r>
          <a:endParaRPr lang="en-US" b="1" dirty="0">
            <a:latin typeface="Calibri"/>
            <a:ea typeface="Calibri"/>
            <a:cs typeface="Calibri"/>
          </a:endParaRPr>
        </a:p>
      </dgm:t>
    </dgm:pt>
    <dgm:pt modelId="{E0A3556B-86BC-4926-9F95-C85BA4FB1FE4}" type="parTrans" cxnId="{8CAC499D-9480-4542-AB0F-D498BBE90B27}">
      <dgm:prSet/>
      <dgm:spPr/>
      <dgm:t>
        <a:bodyPr/>
        <a:lstStyle/>
        <a:p>
          <a:endParaRPr lang="en-GB"/>
        </a:p>
      </dgm:t>
    </dgm:pt>
    <dgm:pt modelId="{1D0DDFF0-3D85-42E1-A954-AC7FB3FD0174}" type="sibTrans" cxnId="{8CAC499D-9480-4542-AB0F-D498BBE90B27}">
      <dgm:prSet/>
      <dgm:spPr/>
      <dgm:t>
        <a:bodyPr/>
        <a:lstStyle/>
        <a:p>
          <a:endParaRPr lang="en-GB"/>
        </a:p>
      </dgm:t>
    </dgm:pt>
    <dgm:pt modelId="{A479AD59-780C-4296-AB80-585C6FDF2CF4}">
      <dgm:prSet phldr="0"/>
      <dgm:spPr/>
      <dgm:t>
        <a:bodyPr/>
        <a:lstStyle/>
        <a:p>
          <a:r>
            <a:rPr lang="en-GB" b="1" dirty="0">
              <a:latin typeface="Calibri"/>
              <a:ea typeface="Calibri"/>
              <a:cs typeface="Calibri"/>
            </a:rPr>
            <a:t>Explore the objective/purpose in the context of the scenarios to identify implications and response</a:t>
          </a:r>
          <a:endParaRPr lang="en-GB" b="1" dirty="0"/>
        </a:p>
      </dgm:t>
    </dgm:pt>
    <dgm:pt modelId="{AF325451-ACA7-4B65-805A-758DCC29CD62}" type="parTrans" cxnId="{9EC91940-6F58-4B56-BC9C-38B089AF303B}">
      <dgm:prSet/>
      <dgm:spPr/>
      <dgm:t>
        <a:bodyPr/>
        <a:lstStyle/>
        <a:p>
          <a:endParaRPr lang="en-GB"/>
        </a:p>
      </dgm:t>
    </dgm:pt>
    <dgm:pt modelId="{3EDA671A-4C31-43DB-B367-DCEF0C37843D}" type="sibTrans" cxnId="{9EC91940-6F58-4B56-BC9C-38B089AF303B}">
      <dgm:prSet/>
      <dgm:spPr/>
      <dgm:t>
        <a:bodyPr/>
        <a:lstStyle/>
        <a:p>
          <a:endParaRPr lang="en-GB"/>
        </a:p>
      </dgm:t>
    </dgm:pt>
    <dgm:pt modelId="{70BA816D-7E8C-4104-B009-F7601E56A5FD}" type="pres">
      <dgm:prSet presAssocID="{2941CA63-0463-4446-9404-40BBE0737C8C}" presName="linearFlow" presStyleCnt="0">
        <dgm:presLayoutVars>
          <dgm:resizeHandles val="exact"/>
        </dgm:presLayoutVars>
      </dgm:prSet>
      <dgm:spPr/>
    </dgm:pt>
    <dgm:pt modelId="{8A7840B7-670C-40E6-BC55-549A5BDC91E2}" type="pres">
      <dgm:prSet presAssocID="{A7A23E61-E556-4C22-95AD-DD7A74F8D9A5}" presName="node" presStyleLbl="node1" presStyleIdx="0" presStyleCnt="5">
        <dgm:presLayoutVars>
          <dgm:bulletEnabled val="1"/>
        </dgm:presLayoutVars>
      </dgm:prSet>
      <dgm:spPr/>
    </dgm:pt>
    <dgm:pt modelId="{F5E9EB04-1601-4388-95C7-B08ACD8BF8A4}" type="pres">
      <dgm:prSet presAssocID="{2EC0A9DA-7597-4DC7-A568-050D9CCCFADB}" presName="sibTrans" presStyleLbl="sibTrans2D1" presStyleIdx="0" presStyleCnt="4"/>
      <dgm:spPr/>
    </dgm:pt>
    <dgm:pt modelId="{1B56A394-54F0-431D-81B3-326DED7B898D}" type="pres">
      <dgm:prSet presAssocID="{2EC0A9DA-7597-4DC7-A568-050D9CCCFADB}" presName="connectorText" presStyleLbl="sibTrans2D1" presStyleIdx="0" presStyleCnt="4"/>
      <dgm:spPr/>
    </dgm:pt>
    <dgm:pt modelId="{FAC64052-95F5-401C-BF62-07CF38C590CB}" type="pres">
      <dgm:prSet presAssocID="{4498F6F1-FD86-4CBA-8396-435300482594}" presName="node" presStyleLbl="node1" presStyleIdx="1" presStyleCnt="5">
        <dgm:presLayoutVars>
          <dgm:bulletEnabled val="1"/>
        </dgm:presLayoutVars>
      </dgm:prSet>
      <dgm:spPr/>
    </dgm:pt>
    <dgm:pt modelId="{9212B4BD-5BFC-44F6-8694-34676D04959F}" type="pres">
      <dgm:prSet presAssocID="{7145FF3B-0557-4C33-BD49-5D7B47CBD4D0}" presName="sibTrans" presStyleLbl="sibTrans2D1" presStyleIdx="1" presStyleCnt="4"/>
      <dgm:spPr/>
    </dgm:pt>
    <dgm:pt modelId="{05CB60F8-C230-4C1A-8CE0-56CABE92ED47}" type="pres">
      <dgm:prSet presAssocID="{7145FF3B-0557-4C33-BD49-5D7B47CBD4D0}" presName="connectorText" presStyleLbl="sibTrans2D1" presStyleIdx="1" presStyleCnt="4"/>
      <dgm:spPr/>
    </dgm:pt>
    <dgm:pt modelId="{B26CC97A-6C90-4285-B7DB-DF5EEDA80E1F}" type="pres">
      <dgm:prSet presAssocID="{ECEB6C36-D940-4F5B-9663-BE2C8BDCDFFB}" presName="node" presStyleLbl="node1" presStyleIdx="2" presStyleCnt="5">
        <dgm:presLayoutVars>
          <dgm:bulletEnabled val="1"/>
        </dgm:presLayoutVars>
      </dgm:prSet>
      <dgm:spPr/>
    </dgm:pt>
    <dgm:pt modelId="{F2766149-76F3-4D3D-B3E0-311C96D26ED8}" type="pres">
      <dgm:prSet presAssocID="{571FB7B8-F53D-4B62-AA37-052E3AB4B14D}" presName="sibTrans" presStyleLbl="sibTrans2D1" presStyleIdx="2" presStyleCnt="4"/>
      <dgm:spPr/>
    </dgm:pt>
    <dgm:pt modelId="{4B05B56F-C3F7-4DE7-BD3D-25186ADDEDEB}" type="pres">
      <dgm:prSet presAssocID="{571FB7B8-F53D-4B62-AA37-052E3AB4B14D}" presName="connectorText" presStyleLbl="sibTrans2D1" presStyleIdx="2" presStyleCnt="4"/>
      <dgm:spPr/>
    </dgm:pt>
    <dgm:pt modelId="{4D21FF92-49D2-49F8-9FCD-45976C765C2E}" type="pres">
      <dgm:prSet presAssocID="{45D1657D-CBBD-4F22-87AC-F482A519BF68}" presName="node" presStyleLbl="node1" presStyleIdx="3" presStyleCnt="5">
        <dgm:presLayoutVars>
          <dgm:bulletEnabled val="1"/>
        </dgm:presLayoutVars>
      </dgm:prSet>
      <dgm:spPr/>
    </dgm:pt>
    <dgm:pt modelId="{50129066-59E1-44E3-B707-D02F852A695D}" type="pres">
      <dgm:prSet presAssocID="{1D0DDFF0-3D85-42E1-A954-AC7FB3FD0174}" presName="sibTrans" presStyleLbl="sibTrans2D1" presStyleIdx="3" presStyleCnt="4"/>
      <dgm:spPr/>
    </dgm:pt>
    <dgm:pt modelId="{136A7865-3518-4575-A81E-BD73E82E4D35}" type="pres">
      <dgm:prSet presAssocID="{1D0DDFF0-3D85-42E1-A954-AC7FB3FD0174}" presName="connectorText" presStyleLbl="sibTrans2D1" presStyleIdx="3" presStyleCnt="4"/>
      <dgm:spPr/>
    </dgm:pt>
    <dgm:pt modelId="{D5B901D0-58B1-4AAF-8259-5AEABAF3AEF9}" type="pres">
      <dgm:prSet presAssocID="{A479AD59-780C-4296-AB80-585C6FDF2CF4}" presName="node" presStyleLbl="node1" presStyleIdx="4" presStyleCnt="5">
        <dgm:presLayoutVars>
          <dgm:bulletEnabled val="1"/>
        </dgm:presLayoutVars>
      </dgm:prSet>
      <dgm:spPr/>
    </dgm:pt>
  </dgm:ptLst>
  <dgm:cxnLst>
    <dgm:cxn modelId="{73F71B00-3257-43A2-A921-D7398E2459B2}" srcId="{2941CA63-0463-4446-9404-40BBE0737C8C}" destId="{4498F6F1-FD86-4CBA-8396-435300482594}" srcOrd="1" destOrd="0" parTransId="{FA51DFFD-1D32-4687-9A9F-4936AF15E3A5}" sibTransId="{7145FF3B-0557-4C33-BD49-5D7B47CBD4D0}"/>
    <dgm:cxn modelId="{5C76940E-1B83-4687-A190-0664C8073FA4}" type="presOf" srcId="{ECEB6C36-D940-4F5B-9663-BE2C8BDCDFFB}" destId="{B26CC97A-6C90-4285-B7DB-DF5EEDA80E1F}" srcOrd="0" destOrd="0" presId="urn:microsoft.com/office/officeart/2005/8/layout/process2"/>
    <dgm:cxn modelId="{C7937024-4B7F-4686-B047-66C1589712ED}" type="presOf" srcId="{4498F6F1-FD86-4CBA-8396-435300482594}" destId="{FAC64052-95F5-401C-BF62-07CF38C590CB}" srcOrd="0" destOrd="0" presId="urn:microsoft.com/office/officeart/2005/8/layout/process2"/>
    <dgm:cxn modelId="{B8992C28-3AC9-42EA-B0BF-B5CC4F089F3E}" type="presOf" srcId="{1D0DDFF0-3D85-42E1-A954-AC7FB3FD0174}" destId="{50129066-59E1-44E3-B707-D02F852A695D}" srcOrd="0" destOrd="0" presId="urn:microsoft.com/office/officeart/2005/8/layout/process2"/>
    <dgm:cxn modelId="{DAF4342F-3624-4601-ADA0-4E9FDD5A1F62}" srcId="{2941CA63-0463-4446-9404-40BBE0737C8C}" destId="{ECEB6C36-D940-4F5B-9663-BE2C8BDCDFFB}" srcOrd="2" destOrd="0" parTransId="{3916FF05-E104-4E9D-9554-FD4969F45704}" sibTransId="{571FB7B8-F53D-4B62-AA37-052E3AB4B14D}"/>
    <dgm:cxn modelId="{FF249432-FEC2-4CB3-8B04-9FBA7084E40C}" type="presOf" srcId="{571FB7B8-F53D-4B62-AA37-052E3AB4B14D}" destId="{F2766149-76F3-4D3D-B3E0-311C96D26ED8}" srcOrd="0" destOrd="0" presId="urn:microsoft.com/office/officeart/2005/8/layout/process2"/>
    <dgm:cxn modelId="{14A99133-DE4B-4819-B633-F77485CBF40F}" type="presOf" srcId="{2EC0A9DA-7597-4DC7-A568-050D9CCCFADB}" destId="{1B56A394-54F0-431D-81B3-326DED7B898D}" srcOrd="1" destOrd="0" presId="urn:microsoft.com/office/officeart/2005/8/layout/process2"/>
    <dgm:cxn modelId="{9EC91940-6F58-4B56-BC9C-38B089AF303B}" srcId="{2941CA63-0463-4446-9404-40BBE0737C8C}" destId="{A479AD59-780C-4296-AB80-585C6FDF2CF4}" srcOrd="4" destOrd="0" parTransId="{AF325451-ACA7-4B65-805A-758DCC29CD62}" sibTransId="{3EDA671A-4C31-43DB-B367-DCEF0C37843D}"/>
    <dgm:cxn modelId="{A56EBD48-9BC3-4B8E-9C0A-D0C158FD63A4}" type="presOf" srcId="{45D1657D-CBBD-4F22-87AC-F482A519BF68}" destId="{4D21FF92-49D2-49F8-9FCD-45976C765C2E}" srcOrd="0" destOrd="0" presId="urn:microsoft.com/office/officeart/2005/8/layout/process2"/>
    <dgm:cxn modelId="{79AE9D49-AFD7-4514-8BCD-C7C754605050}" type="presOf" srcId="{A479AD59-780C-4296-AB80-585C6FDF2CF4}" destId="{D5B901D0-58B1-4AAF-8259-5AEABAF3AEF9}" srcOrd="0" destOrd="0" presId="urn:microsoft.com/office/officeart/2005/8/layout/process2"/>
    <dgm:cxn modelId="{B52E1454-BF23-4E76-9380-17FF00681422}" type="presOf" srcId="{1D0DDFF0-3D85-42E1-A954-AC7FB3FD0174}" destId="{136A7865-3518-4575-A81E-BD73E82E4D35}" srcOrd="1" destOrd="0" presId="urn:microsoft.com/office/officeart/2005/8/layout/process2"/>
    <dgm:cxn modelId="{8B80C75C-1E1B-4DC0-9A94-CC5ADEFAACB0}" srcId="{2941CA63-0463-4446-9404-40BBE0737C8C}" destId="{A7A23E61-E556-4C22-95AD-DD7A74F8D9A5}" srcOrd="0" destOrd="0" parTransId="{70A5FD91-AA89-4F0F-99CF-08357E730B57}" sibTransId="{2EC0A9DA-7597-4DC7-A568-050D9CCCFADB}"/>
    <dgm:cxn modelId="{9BCD827E-C468-4ED5-8EAD-E68F5A4D28BD}" type="presOf" srcId="{7145FF3B-0557-4C33-BD49-5D7B47CBD4D0}" destId="{05CB60F8-C230-4C1A-8CE0-56CABE92ED47}" srcOrd="1" destOrd="0" presId="urn:microsoft.com/office/officeart/2005/8/layout/process2"/>
    <dgm:cxn modelId="{746CA28C-FC1C-47E2-ADFD-F7E0961BA1A7}" type="presOf" srcId="{2EC0A9DA-7597-4DC7-A568-050D9CCCFADB}" destId="{F5E9EB04-1601-4388-95C7-B08ACD8BF8A4}" srcOrd="0" destOrd="0" presId="urn:microsoft.com/office/officeart/2005/8/layout/process2"/>
    <dgm:cxn modelId="{8CAC499D-9480-4542-AB0F-D498BBE90B27}" srcId="{2941CA63-0463-4446-9404-40BBE0737C8C}" destId="{45D1657D-CBBD-4F22-87AC-F482A519BF68}" srcOrd="3" destOrd="0" parTransId="{E0A3556B-86BC-4926-9F95-C85BA4FB1FE4}" sibTransId="{1D0DDFF0-3D85-42E1-A954-AC7FB3FD0174}"/>
    <dgm:cxn modelId="{8CECE7AC-6CE4-4B68-802D-C357004531B1}" type="presOf" srcId="{7145FF3B-0557-4C33-BD49-5D7B47CBD4D0}" destId="{9212B4BD-5BFC-44F6-8694-34676D04959F}" srcOrd="0" destOrd="0" presId="urn:microsoft.com/office/officeart/2005/8/layout/process2"/>
    <dgm:cxn modelId="{6CB042BB-1A45-41F1-B2A7-F22D374B6BCC}" type="presOf" srcId="{2941CA63-0463-4446-9404-40BBE0737C8C}" destId="{70BA816D-7E8C-4104-B009-F7601E56A5FD}" srcOrd="0" destOrd="0" presId="urn:microsoft.com/office/officeart/2005/8/layout/process2"/>
    <dgm:cxn modelId="{C34FD4F3-0D97-436E-9A59-70FF1ED6AF81}" type="presOf" srcId="{A7A23E61-E556-4C22-95AD-DD7A74F8D9A5}" destId="{8A7840B7-670C-40E6-BC55-549A5BDC91E2}" srcOrd="0" destOrd="0" presId="urn:microsoft.com/office/officeart/2005/8/layout/process2"/>
    <dgm:cxn modelId="{11D415F5-E9B2-4383-B0A6-68AD378A488F}" type="presOf" srcId="{571FB7B8-F53D-4B62-AA37-052E3AB4B14D}" destId="{4B05B56F-C3F7-4DE7-BD3D-25186ADDEDEB}" srcOrd="1" destOrd="0" presId="urn:microsoft.com/office/officeart/2005/8/layout/process2"/>
    <dgm:cxn modelId="{3070DD36-0A47-4550-A952-BDA351BB13C4}" type="presParOf" srcId="{70BA816D-7E8C-4104-B009-F7601E56A5FD}" destId="{8A7840B7-670C-40E6-BC55-549A5BDC91E2}" srcOrd="0" destOrd="0" presId="urn:microsoft.com/office/officeart/2005/8/layout/process2"/>
    <dgm:cxn modelId="{8BD0303B-D566-4A17-AFBC-7E7EF5A2CD2B}" type="presParOf" srcId="{70BA816D-7E8C-4104-B009-F7601E56A5FD}" destId="{F5E9EB04-1601-4388-95C7-B08ACD8BF8A4}" srcOrd="1" destOrd="0" presId="urn:microsoft.com/office/officeart/2005/8/layout/process2"/>
    <dgm:cxn modelId="{6FFEBE88-894E-41EE-86AA-9C0AD1BF7AC7}" type="presParOf" srcId="{F5E9EB04-1601-4388-95C7-B08ACD8BF8A4}" destId="{1B56A394-54F0-431D-81B3-326DED7B898D}" srcOrd="0" destOrd="0" presId="urn:microsoft.com/office/officeart/2005/8/layout/process2"/>
    <dgm:cxn modelId="{A17514C3-DDA0-4A9C-ABFC-0B0DE7BCFEE6}" type="presParOf" srcId="{70BA816D-7E8C-4104-B009-F7601E56A5FD}" destId="{FAC64052-95F5-401C-BF62-07CF38C590CB}" srcOrd="2" destOrd="0" presId="urn:microsoft.com/office/officeart/2005/8/layout/process2"/>
    <dgm:cxn modelId="{F201B9B5-FFBB-4FA5-80B3-2497D10782B5}" type="presParOf" srcId="{70BA816D-7E8C-4104-B009-F7601E56A5FD}" destId="{9212B4BD-5BFC-44F6-8694-34676D04959F}" srcOrd="3" destOrd="0" presId="urn:microsoft.com/office/officeart/2005/8/layout/process2"/>
    <dgm:cxn modelId="{9E631236-EB05-4A62-8221-AEFCBDF48324}" type="presParOf" srcId="{9212B4BD-5BFC-44F6-8694-34676D04959F}" destId="{05CB60F8-C230-4C1A-8CE0-56CABE92ED47}" srcOrd="0" destOrd="0" presId="urn:microsoft.com/office/officeart/2005/8/layout/process2"/>
    <dgm:cxn modelId="{41AFFF0B-6326-4986-92AB-6DC8765A49C3}" type="presParOf" srcId="{70BA816D-7E8C-4104-B009-F7601E56A5FD}" destId="{B26CC97A-6C90-4285-B7DB-DF5EEDA80E1F}" srcOrd="4" destOrd="0" presId="urn:microsoft.com/office/officeart/2005/8/layout/process2"/>
    <dgm:cxn modelId="{FEA8CF14-A43E-4982-BE74-25197DD912BC}" type="presParOf" srcId="{70BA816D-7E8C-4104-B009-F7601E56A5FD}" destId="{F2766149-76F3-4D3D-B3E0-311C96D26ED8}" srcOrd="5" destOrd="0" presId="urn:microsoft.com/office/officeart/2005/8/layout/process2"/>
    <dgm:cxn modelId="{BA42C16D-B2B4-4C62-9AF0-3F918D09D7D0}" type="presParOf" srcId="{F2766149-76F3-4D3D-B3E0-311C96D26ED8}" destId="{4B05B56F-C3F7-4DE7-BD3D-25186ADDEDEB}" srcOrd="0" destOrd="0" presId="urn:microsoft.com/office/officeart/2005/8/layout/process2"/>
    <dgm:cxn modelId="{9BA84A79-7380-4056-B9A5-B3EDA2725D9D}" type="presParOf" srcId="{70BA816D-7E8C-4104-B009-F7601E56A5FD}" destId="{4D21FF92-49D2-49F8-9FCD-45976C765C2E}" srcOrd="6" destOrd="0" presId="urn:microsoft.com/office/officeart/2005/8/layout/process2"/>
    <dgm:cxn modelId="{F306AAC4-F62E-4D0A-A66C-1D5E8ACB4BAC}" type="presParOf" srcId="{70BA816D-7E8C-4104-B009-F7601E56A5FD}" destId="{50129066-59E1-44E3-B707-D02F852A695D}" srcOrd="7" destOrd="0" presId="urn:microsoft.com/office/officeart/2005/8/layout/process2"/>
    <dgm:cxn modelId="{749F59B2-32D8-497E-AC0A-811BC432DCEC}" type="presParOf" srcId="{50129066-59E1-44E3-B707-D02F852A695D}" destId="{136A7865-3518-4575-A81E-BD73E82E4D35}" srcOrd="0" destOrd="0" presId="urn:microsoft.com/office/officeart/2005/8/layout/process2"/>
    <dgm:cxn modelId="{84DA2EA2-F679-44FA-AA49-F27298328C27}" type="presParOf" srcId="{70BA816D-7E8C-4104-B009-F7601E56A5FD}" destId="{D5B901D0-58B1-4AAF-8259-5AEABAF3AEF9}"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7840B7-670C-40E6-BC55-549A5BDC91E2}">
      <dsp:nvSpPr>
        <dsp:cNvPr id="0" name=""/>
        <dsp:cNvSpPr/>
      </dsp:nvSpPr>
      <dsp:spPr>
        <a:xfrm>
          <a:off x="4120193" y="651"/>
          <a:ext cx="2736503" cy="76278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0" kern="1200" dirty="0">
              <a:latin typeface="Calibri"/>
              <a:ea typeface="Calibri"/>
              <a:cs typeface="Calibri"/>
            </a:rPr>
            <a:t>Identify key factors within challenge areas</a:t>
          </a:r>
          <a:endParaRPr lang="en-US" sz="1400" b="0" kern="1200" dirty="0">
            <a:latin typeface="Calibri"/>
            <a:ea typeface="Calibri"/>
            <a:cs typeface="Calibri"/>
          </a:endParaRPr>
        </a:p>
      </dsp:txBody>
      <dsp:txXfrm>
        <a:off x="4142534" y="22992"/>
        <a:ext cx="2691821" cy="718106"/>
      </dsp:txXfrm>
    </dsp:sp>
    <dsp:sp modelId="{F5E9EB04-1601-4388-95C7-B08ACD8BF8A4}">
      <dsp:nvSpPr>
        <dsp:cNvPr id="0" name=""/>
        <dsp:cNvSpPr/>
      </dsp:nvSpPr>
      <dsp:spPr>
        <a:xfrm rot="5400000">
          <a:off x="5345422" y="782510"/>
          <a:ext cx="286045" cy="34325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5400000">
        <a:off x="5385469" y="811115"/>
        <a:ext cx="205952" cy="200232"/>
      </dsp:txXfrm>
    </dsp:sp>
    <dsp:sp modelId="{FAC64052-95F5-401C-BF62-07CF38C590CB}">
      <dsp:nvSpPr>
        <dsp:cNvPr id="0" name=""/>
        <dsp:cNvSpPr/>
      </dsp:nvSpPr>
      <dsp:spPr>
        <a:xfrm>
          <a:off x="4120193" y="1144834"/>
          <a:ext cx="2736503" cy="762788"/>
        </a:xfrm>
        <a:prstGeom prst="roundRect">
          <a:avLst>
            <a:gd name="adj" fmla="val 10000"/>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dirty="0">
              <a:latin typeface="Calibri"/>
              <a:ea typeface="Calibri"/>
              <a:cs typeface="Calibri"/>
            </a:rPr>
            <a:t>Generate and prioritise factor axes</a:t>
          </a:r>
          <a:endParaRPr lang="en-US" sz="1400" b="1" kern="1200" dirty="0">
            <a:latin typeface="Calibri"/>
            <a:ea typeface="Calibri"/>
            <a:cs typeface="Calibri"/>
          </a:endParaRPr>
        </a:p>
      </dsp:txBody>
      <dsp:txXfrm>
        <a:off x="4142534" y="1167175"/>
        <a:ext cx="2691821" cy="718106"/>
      </dsp:txXfrm>
    </dsp:sp>
    <dsp:sp modelId="{9212B4BD-5BFC-44F6-8694-34676D04959F}">
      <dsp:nvSpPr>
        <dsp:cNvPr id="0" name=""/>
        <dsp:cNvSpPr/>
      </dsp:nvSpPr>
      <dsp:spPr>
        <a:xfrm rot="5400000">
          <a:off x="5345422" y="1926692"/>
          <a:ext cx="286045" cy="343254"/>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5400000">
        <a:off x="5385469" y="1955297"/>
        <a:ext cx="205952" cy="200232"/>
      </dsp:txXfrm>
    </dsp:sp>
    <dsp:sp modelId="{B26CC97A-6C90-4285-B7DB-DF5EEDA80E1F}">
      <dsp:nvSpPr>
        <dsp:cNvPr id="0" name=""/>
        <dsp:cNvSpPr/>
      </dsp:nvSpPr>
      <dsp:spPr>
        <a:xfrm>
          <a:off x="4120193" y="2289017"/>
          <a:ext cx="2736503" cy="762788"/>
        </a:xfrm>
        <a:prstGeom prst="roundRect">
          <a:avLst>
            <a:gd name="adj" fmla="val 10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dirty="0">
              <a:latin typeface="Calibri"/>
              <a:ea typeface="Calibri"/>
              <a:cs typeface="Calibri"/>
            </a:rPr>
            <a:t>Create situation matrices</a:t>
          </a:r>
          <a:endParaRPr lang="en-GB" sz="1400" b="1" kern="1200" dirty="0">
            <a:latin typeface="Calibri Light" panose="020F0302020204030204"/>
            <a:ea typeface="Calibri Light" panose="020F0302020204030204"/>
            <a:cs typeface="Calibri Light" panose="020F0302020204030204"/>
          </a:endParaRPr>
        </a:p>
      </dsp:txBody>
      <dsp:txXfrm>
        <a:off x="4142534" y="2311358"/>
        <a:ext cx="2691821" cy="718106"/>
      </dsp:txXfrm>
    </dsp:sp>
    <dsp:sp modelId="{F2766149-76F3-4D3D-B3E0-311C96D26ED8}">
      <dsp:nvSpPr>
        <dsp:cNvPr id="0" name=""/>
        <dsp:cNvSpPr/>
      </dsp:nvSpPr>
      <dsp:spPr>
        <a:xfrm rot="5400000">
          <a:off x="5345422" y="3070875"/>
          <a:ext cx="286045" cy="343254"/>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5400000">
        <a:off x="5385469" y="3099480"/>
        <a:ext cx="205952" cy="200232"/>
      </dsp:txXfrm>
    </dsp:sp>
    <dsp:sp modelId="{4D21FF92-49D2-49F8-9FCD-45976C765C2E}">
      <dsp:nvSpPr>
        <dsp:cNvPr id="0" name=""/>
        <dsp:cNvSpPr/>
      </dsp:nvSpPr>
      <dsp:spPr>
        <a:xfrm>
          <a:off x="4120193" y="3433199"/>
          <a:ext cx="2736503" cy="762788"/>
        </a:xfrm>
        <a:prstGeom prst="roundRect">
          <a:avLst>
            <a:gd name="adj" fmla="val 10000"/>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GB" sz="1400" b="1" kern="1200" dirty="0">
              <a:latin typeface="Calibri"/>
              <a:ea typeface="Calibri"/>
              <a:cs typeface="Calibri"/>
            </a:rPr>
            <a:t>Develop the scenarios (3-5)</a:t>
          </a:r>
          <a:endParaRPr lang="en-US" sz="1400" b="1" kern="1200" dirty="0">
            <a:latin typeface="Calibri"/>
            <a:ea typeface="Calibri"/>
            <a:cs typeface="Calibri"/>
          </a:endParaRPr>
        </a:p>
      </dsp:txBody>
      <dsp:txXfrm>
        <a:off x="4142534" y="3455540"/>
        <a:ext cx="2691821" cy="718106"/>
      </dsp:txXfrm>
    </dsp:sp>
    <dsp:sp modelId="{50129066-59E1-44E3-B707-D02F852A695D}">
      <dsp:nvSpPr>
        <dsp:cNvPr id="0" name=""/>
        <dsp:cNvSpPr/>
      </dsp:nvSpPr>
      <dsp:spPr>
        <a:xfrm rot="5400000">
          <a:off x="5345422" y="4215058"/>
          <a:ext cx="286045" cy="343254"/>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5400000">
        <a:off x="5385469" y="4243663"/>
        <a:ext cx="205952" cy="200232"/>
      </dsp:txXfrm>
    </dsp:sp>
    <dsp:sp modelId="{D5B901D0-58B1-4AAF-8259-5AEABAF3AEF9}">
      <dsp:nvSpPr>
        <dsp:cNvPr id="0" name=""/>
        <dsp:cNvSpPr/>
      </dsp:nvSpPr>
      <dsp:spPr>
        <a:xfrm>
          <a:off x="4120193" y="4577382"/>
          <a:ext cx="2736503" cy="762788"/>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latin typeface="Calibri"/>
              <a:ea typeface="Calibri"/>
              <a:cs typeface="Calibri"/>
            </a:rPr>
            <a:t>Explore the objective/purpose in the context of the scenarios to identify implications and response</a:t>
          </a:r>
          <a:endParaRPr lang="en-GB" sz="1400" b="1" kern="1200" dirty="0"/>
        </a:p>
      </dsp:txBody>
      <dsp:txXfrm>
        <a:off x="4142534" y="4599723"/>
        <a:ext cx="2691821" cy="718106"/>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8342B4-1140-4A5C-8513-A2B37EBE203A}" type="datetimeFigureOut">
              <a:rPr lang="en-GB" smtClean="0"/>
              <a:t>07/03/2024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5C4B65-70F3-4D8A-B43C-E4E9774773CD}" type="slidenum">
              <a:rPr lang="en-GB" smtClean="0"/>
              <a:t>‹#›</a:t>
            </a:fld>
            <a:endParaRPr lang="en-GB"/>
          </a:p>
        </p:txBody>
      </p:sp>
    </p:spTree>
    <p:extLst>
      <p:ext uri="{BB962C8B-B14F-4D97-AF65-F5344CB8AC3E}">
        <p14:creationId xmlns:p14="http://schemas.microsoft.com/office/powerpoint/2010/main" val="3712812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a:t>
            </a:fld>
            <a:endParaRPr lang="en-GB" dirty="0"/>
          </a:p>
        </p:txBody>
      </p:sp>
    </p:spTree>
    <p:extLst>
      <p:ext uri="{BB962C8B-B14F-4D97-AF65-F5344CB8AC3E}">
        <p14:creationId xmlns:p14="http://schemas.microsoft.com/office/powerpoint/2010/main" val="39181563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3968999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600798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474802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615313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2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81178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3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466122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557781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995023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6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a:xfrm>
            <a:off x="423431" y="330026"/>
            <a:ext cx="9894723" cy="430909"/>
          </a:xfrm>
        </p:spPr>
        <p:txBody>
          <a:bodyPr/>
          <a:lstStyle>
            <a:lvl1pPr>
              <a:defRPr b="1"/>
            </a:lvl1pPr>
          </a:lstStyle>
          <a:p>
            <a:r>
              <a:rPr lang="en-US" dirty="0"/>
              <a:t>Click to edit Master title style</a:t>
            </a:r>
            <a:endParaRPr lang="en-GB" dirty="0"/>
          </a:p>
        </p:txBody>
      </p:sp>
      <p:sp>
        <p:nvSpPr>
          <p:cNvPr id="4" name="Text Placeholder 24"/>
          <p:cNvSpPr>
            <a:spLocks noGrp="1"/>
          </p:cNvSpPr>
          <p:nvPr>
            <p:ph idx="1"/>
          </p:nvPr>
        </p:nvSpPr>
        <p:spPr>
          <a:xfrm>
            <a:off x="423431" y="145048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8211995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8354454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8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949294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42012954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940503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2548308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1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7161459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2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2334736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3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689152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1305132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2676080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6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4970569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5886337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412444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5744067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82710-A1F7-432C-B34D-101DC53BBFB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D1895CD-9ED3-450F-918D-38CAC48CD4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B0EE4E4-97BC-42E1-8B45-09D94266ECC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B964DE05-E350-4553-943B-99D00DF5D8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2D40FF-2318-40F2-8451-A0E985F65E33}"/>
              </a:ext>
            </a:extLst>
          </p:cNvPr>
          <p:cNvSpPr>
            <a:spLocks noGrp="1"/>
          </p:cNvSpPr>
          <p:nvPr>
            <p:ph type="sldNum" sz="quarter" idx="12"/>
          </p:nvPr>
        </p:nvSpPr>
        <p:spPr/>
        <p:txBody>
          <a:bodyPr/>
          <a:lstStyle/>
          <a:p>
            <a:fld id="{C91FC386-B230-4676-8AC2-CFC5E3DE72B5}" type="slidenum">
              <a:rPr lang="en-GB" smtClean="0"/>
              <a:t>‹#›</a:t>
            </a:fld>
            <a:endParaRPr lang="en-GB"/>
          </a:p>
        </p:txBody>
      </p:sp>
    </p:spTree>
    <p:extLst>
      <p:ext uri="{BB962C8B-B14F-4D97-AF65-F5344CB8AC3E}">
        <p14:creationId xmlns:p14="http://schemas.microsoft.com/office/powerpoint/2010/main" val="42033292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2F3DE-95FB-41D3-9A21-8460F11A26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A793469-6307-4709-965D-5DF2D1026D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FFD6965-CE7C-41DA-8810-A9696757BB82}"/>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45ECAE47-4DD5-411F-A874-AF6652A79B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4B1B38-5601-4402-A7A1-C8383418EFC1}"/>
              </a:ext>
            </a:extLst>
          </p:cNvPr>
          <p:cNvSpPr>
            <a:spLocks noGrp="1"/>
          </p:cNvSpPr>
          <p:nvPr>
            <p:ph type="sldNum" sz="quarter" idx="12"/>
          </p:nvPr>
        </p:nvSpPr>
        <p:spPr/>
        <p:txBody>
          <a:bodyPr/>
          <a:lstStyle/>
          <a:p>
            <a:fld id="{C91FC386-B230-4676-8AC2-CFC5E3DE72B5}" type="slidenum">
              <a:rPr lang="en-GB" smtClean="0"/>
              <a:t>‹#›</a:t>
            </a:fld>
            <a:endParaRPr lang="en-GB"/>
          </a:p>
        </p:txBody>
      </p:sp>
    </p:spTree>
    <p:extLst>
      <p:ext uri="{BB962C8B-B14F-4D97-AF65-F5344CB8AC3E}">
        <p14:creationId xmlns:p14="http://schemas.microsoft.com/office/powerpoint/2010/main" val="13638864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29551855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17433968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5587789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34245432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4979661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14815534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30432772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3321887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5293544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35841330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33227676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1768128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417309472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27350100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8512237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887859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872257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668631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226282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2585850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131277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264245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52341492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8751217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40854378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2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06656880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3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7931544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401261430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14442004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6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52564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4664706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57943029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8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427989222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18015352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5021812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1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43442148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2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80361369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3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09535948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2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65655333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2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4644089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26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167995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464541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2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8964004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2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435886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98347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25180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26" Type="http://schemas.openxmlformats.org/officeDocument/2006/relationships/slideLayout" Target="../slideLayouts/slideLayout68.xml"/><Relationship Id="rId3" Type="http://schemas.openxmlformats.org/officeDocument/2006/relationships/slideLayout" Target="../slideLayouts/slideLayout45.xml"/><Relationship Id="rId21" Type="http://schemas.openxmlformats.org/officeDocument/2006/relationships/slideLayout" Target="../slideLayouts/slideLayout6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slideLayout" Target="../slideLayouts/slideLayout67.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29" Type="http://schemas.openxmlformats.org/officeDocument/2006/relationships/slideLayout" Target="../slideLayouts/slideLayout71.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24" Type="http://schemas.openxmlformats.org/officeDocument/2006/relationships/slideLayout" Target="../slideLayouts/slideLayout66.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28" Type="http://schemas.openxmlformats.org/officeDocument/2006/relationships/slideLayout" Target="../slideLayouts/slideLayout70.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 Id="rId27" Type="http://schemas.openxmlformats.org/officeDocument/2006/relationships/slideLayout" Target="../slideLayouts/slideLayout69.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0700739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Lst>
  <p:hf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C74C18-4CCF-584A-A965-DB40B1608FC0}" type="slidenum">
              <a:rPr lang="en-US" smtClean="0"/>
              <a:t>‹#›</a:t>
            </a:fld>
            <a:endParaRPr lang="en-US"/>
          </a:p>
        </p:txBody>
      </p:sp>
    </p:spTree>
    <p:extLst>
      <p:ext uri="{BB962C8B-B14F-4D97-AF65-F5344CB8AC3E}">
        <p14:creationId xmlns:p14="http://schemas.microsoft.com/office/powerpoint/2010/main" val="62392706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38067375"/>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 id="2147483726" r:id="rId22"/>
    <p:sldLayoutId id="2147483727" r:id="rId23"/>
    <p:sldLayoutId id="2147483728" r:id="rId24"/>
    <p:sldLayoutId id="2147483729" r:id="rId25"/>
    <p:sldLayoutId id="2147483730" r:id="rId26"/>
    <p:sldLayoutId id="2147483731" r:id="rId27"/>
    <p:sldLayoutId id="2147483732" r:id="rId28"/>
    <p:sldLayoutId id="2147483733" r:id="rId29"/>
  </p:sldLayoutIdLst>
  <p:hf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16809" y="0"/>
            <a:ext cx="12208809" cy="6882064"/>
          </a:xfrm>
          <a:prstGeom prst="rect">
            <a:avLst/>
          </a:prstGeom>
          <a:ln>
            <a:noFill/>
          </a:ln>
        </p:spPr>
      </p:pic>
      <p:sp>
        <p:nvSpPr>
          <p:cNvPr id="8" name="Text Placeholder 6"/>
          <p:cNvSpPr txBox="1">
            <a:spLocks/>
          </p:cNvSpPr>
          <p:nvPr/>
        </p:nvSpPr>
        <p:spPr>
          <a:xfrm>
            <a:off x="892439" y="268244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dirty="0">
              <a:solidFill>
                <a:schemeClr val="bg1"/>
              </a:solidFill>
              <a:latin typeface="Myriad Pro" panose="020B0503030403020204" pitchFamily="34" charset="0"/>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rPr>
              <a:t>www.geant.org</a:t>
            </a:r>
            <a:endParaRPr lang="en-GB" sz="2000" b="0" dirty="0">
              <a:solidFill>
                <a:schemeClr val="bg1"/>
              </a:solidFill>
            </a:endParaRPr>
          </a:p>
        </p:txBody>
      </p:sp>
      <p:sp>
        <p:nvSpPr>
          <p:cNvPr id="12" name="Text Placeholder 6"/>
          <p:cNvSpPr txBox="1">
            <a:spLocks/>
          </p:cNvSpPr>
          <p:nvPr/>
        </p:nvSpPr>
        <p:spPr>
          <a:xfrm>
            <a:off x="892439" y="3606739"/>
            <a:ext cx="6163776" cy="360672"/>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US" dirty="0">
              <a:solidFill>
                <a:schemeClr val="bg1"/>
              </a:solidFill>
            </a:endParaRPr>
          </a:p>
        </p:txBody>
      </p:sp>
      <p:sp>
        <p:nvSpPr>
          <p:cNvPr id="13" name="Text Placeholder 6"/>
          <p:cNvSpPr txBox="1">
            <a:spLocks/>
          </p:cNvSpPr>
          <p:nvPr/>
        </p:nvSpPr>
        <p:spPr>
          <a:xfrm>
            <a:off x="892438" y="4151566"/>
            <a:ext cx="6239881" cy="360672"/>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solidFill>
                  <a:schemeClr val="bg1"/>
                </a:solidFill>
                <a:cs typeface="Calibri"/>
              </a:rPr>
              <a:t>Beatrix Weber</a:t>
            </a:r>
            <a:endParaRPr lang="en-GB" sz="2000" dirty="0">
              <a:solidFill>
                <a:schemeClr val="bg1"/>
              </a:solidFill>
            </a:endParaRPr>
          </a:p>
          <a:p>
            <a:r>
              <a:rPr lang="en-GB" sz="2000" dirty="0">
                <a:solidFill>
                  <a:schemeClr val="bg1"/>
                </a:solidFill>
              </a:rPr>
              <a:t>Charles Hutchings</a:t>
            </a:r>
            <a:endParaRPr lang="en-GB" sz="2000" dirty="0">
              <a:solidFill>
                <a:schemeClr val="bg1"/>
              </a:solidFill>
              <a:cs typeface="Calibri"/>
            </a:endParaRPr>
          </a:p>
          <a:p>
            <a:r>
              <a:rPr lang="en-GB" sz="2000" dirty="0">
                <a:solidFill>
                  <a:schemeClr val="bg1"/>
                </a:solidFill>
                <a:ea typeface="+mn-lt"/>
                <a:cs typeface="+mn-lt"/>
              </a:rPr>
              <a:t>Daniel </a:t>
            </a:r>
            <a:r>
              <a:rPr lang="en-GB" sz="2000" dirty="0" err="1">
                <a:solidFill>
                  <a:schemeClr val="bg1"/>
                </a:solidFill>
                <a:ea typeface="+mn-lt"/>
                <a:cs typeface="+mn-lt"/>
              </a:rPr>
              <a:t>Wustenberg</a:t>
            </a:r>
          </a:p>
          <a:p>
            <a:r>
              <a:rPr lang="en-GB" sz="2000" dirty="0">
                <a:solidFill>
                  <a:schemeClr val="bg1"/>
                </a:solidFill>
              </a:rPr>
              <a:t>Raimundas </a:t>
            </a:r>
            <a:r>
              <a:rPr lang="en-GB" sz="2000" dirty="0" err="1">
                <a:solidFill>
                  <a:schemeClr val="bg1"/>
                </a:solidFill>
              </a:rPr>
              <a:t>Tuminauskas</a:t>
            </a:r>
            <a:endParaRPr lang="en-GB" sz="2000" dirty="0" err="1">
              <a:solidFill>
                <a:schemeClr val="bg1"/>
              </a:solidFill>
              <a:cs typeface="Calibri"/>
            </a:endParaRPr>
          </a:p>
          <a:p>
            <a:r>
              <a:rPr lang="en-GB" sz="2000" dirty="0">
                <a:solidFill>
                  <a:schemeClr val="bg1"/>
                </a:solidFill>
              </a:rPr>
              <a:t>13 03 2024</a:t>
            </a:r>
            <a:endParaRPr lang="en-GB" dirty="0"/>
          </a:p>
        </p:txBody>
      </p:sp>
      <p:sp>
        <p:nvSpPr>
          <p:cNvPr id="16" name="Text Placeholder 10"/>
          <p:cNvSpPr txBox="1">
            <a:spLocks/>
          </p:cNvSpPr>
          <p:nvPr/>
        </p:nvSpPr>
        <p:spPr>
          <a:xfrm>
            <a:off x="882914" y="20757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solidFill>
                  <a:schemeClr val="bg1"/>
                </a:solidFill>
              </a:rPr>
              <a:t>WP3 GÉANT Foresight study</a:t>
            </a:r>
          </a:p>
          <a:p>
            <a:endParaRPr lang="en-US" sz="3600" dirty="0">
              <a:solidFill>
                <a:schemeClr val="bg1"/>
              </a:solidFill>
            </a:endParaRPr>
          </a:p>
          <a:p>
            <a:r>
              <a:rPr lang="en-US" sz="3600" dirty="0">
                <a:solidFill>
                  <a:schemeClr val="bg1"/>
                </a:solidFill>
              </a:rPr>
              <a:t>SIG-MSP</a:t>
            </a: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291288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a:xfrm>
            <a:off x="1600056" y="2818169"/>
            <a:ext cx="7136171" cy="430909"/>
          </a:xfrm>
        </p:spPr>
        <p:txBody>
          <a:bodyPr>
            <a:noAutofit/>
          </a:bodyPr>
          <a:lstStyle/>
          <a:p>
            <a:r>
              <a:rPr lang="en-GB" sz="6600" dirty="0"/>
              <a:t>Part 2 – Pathfinding</a:t>
            </a:r>
            <a:br>
              <a:rPr lang="en-GB" sz="6600" dirty="0"/>
            </a:br>
            <a:r>
              <a:rPr lang="en-GB" sz="6600" dirty="0"/>
              <a:t>Scenarios</a:t>
            </a:r>
          </a:p>
        </p:txBody>
      </p:sp>
    </p:spTree>
    <p:extLst>
      <p:ext uri="{BB962C8B-B14F-4D97-AF65-F5344CB8AC3E}">
        <p14:creationId xmlns:p14="http://schemas.microsoft.com/office/powerpoint/2010/main" val="1563965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8634D-64FC-C82E-3CEB-F4F6F664DD1A}"/>
              </a:ext>
            </a:extLst>
          </p:cNvPr>
          <p:cNvSpPr>
            <a:spLocks noGrp="1"/>
          </p:cNvSpPr>
          <p:nvPr>
            <p:ph type="title"/>
          </p:nvPr>
        </p:nvSpPr>
        <p:spPr/>
        <p:txBody>
          <a:bodyPr>
            <a:normAutofit fontScale="90000"/>
          </a:bodyPr>
          <a:lstStyle/>
          <a:p>
            <a:r>
              <a:rPr lang="en-GB" dirty="0"/>
              <a:t>Scenarios</a:t>
            </a:r>
          </a:p>
        </p:txBody>
      </p:sp>
      <p:sp>
        <p:nvSpPr>
          <p:cNvPr id="3" name="Content Placeholder 2">
            <a:extLst>
              <a:ext uri="{FF2B5EF4-FFF2-40B4-BE49-F238E27FC236}">
                <a16:creationId xmlns:a16="http://schemas.microsoft.com/office/drawing/2014/main" id="{9BA98640-998A-B3E9-6713-BF54384451B3}"/>
              </a:ext>
            </a:extLst>
          </p:cNvPr>
          <p:cNvSpPr>
            <a:spLocks noGrp="1"/>
          </p:cNvSpPr>
          <p:nvPr>
            <p:ph idx="1"/>
          </p:nvPr>
        </p:nvSpPr>
        <p:spPr>
          <a:xfrm>
            <a:off x="423431" y="1450486"/>
            <a:ext cx="10374708" cy="4843107"/>
          </a:xfrm>
        </p:spPr>
        <p:txBody>
          <a:bodyPr vert="horz" lIns="91440" tIns="45720" rIns="91440" bIns="45720" rtlCol="0" anchor="t">
            <a:normAutofit/>
          </a:bodyPr>
          <a:lstStyle/>
          <a:p>
            <a:r>
              <a:rPr lang="en-GB" sz="2400" dirty="0"/>
              <a:t>A scenario is understood as a possible future (this is different from a prediction, as it is explicitly conceived as one future among others)</a:t>
            </a:r>
          </a:p>
          <a:p>
            <a:endParaRPr lang="en-GB" sz="2400" dirty="0"/>
          </a:p>
          <a:p>
            <a:r>
              <a:rPr lang="en-GB" sz="2400" dirty="0"/>
              <a:t>Scenarios will be built by combining possible developments in the different challenge areas</a:t>
            </a:r>
          </a:p>
          <a:p>
            <a:endParaRPr lang="en-GB" sz="2400" dirty="0"/>
          </a:p>
          <a:p>
            <a:r>
              <a:rPr lang="en-GB" sz="2400" dirty="0"/>
              <a:t>This clearly opens up a huge space of possibilities which we cannot explore comprehensively therefore</a:t>
            </a:r>
          </a:p>
          <a:p>
            <a:pPr lvl="1"/>
            <a:r>
              <a:rPr lang="en-GB" sz="2000" dirty="0"/>
              <a:t>When considering the various possible developments, keep in mind</a:t>
            </a:r>
          </a:p>
          <a:p>
            <a:pPr lvl="2"/>
            <a:r>
              <a:rPr lang="en-GB" sz="1600" dirty="0"/>
              <a:t>Are there alternative trajectories for a given factor</a:t>
            </a:r>
          </a:p>
          <a:p>
            <a:pPr lvl="2"/>
            <a:r>
              <a:rPr lang="en-GB" sz="1600" dirty="0"/>
              <a:t>Plausibility </a:t>
            </a:r>
          </a:p>
          <a:p>
            <a:pPr lvl="2"/>
            <a:r>
              <a:rPr lang="en-GB" sz="1600" dirty="0"/>
              <a:t>Impact – will this have an impact on NRENs/GEANT either way</a:t>
            </a:r>
          </a:p>
          <a:p>
            <a:pPr lvl="1"/>
            <a:endParaRPr lang="en-GB" sz="2000" dirty="0"/>
          </a:p>
          <a:p>
            <a:pPr lvl="2"/>
            <a:endParaRPr lang="en-GB" sz="1600" dirty="0"/>
          </a:p>
          <a:p>
            <a:pPr lvl="2"/>
            <a:endParaRPr lang="en-GB" sz="1600" dirty="0"/>
          </a:p>
        </p:txBody>
      </p:sp>
    </p:spTree>
    <p:extLst>
      <p:ext uri="{BB962C8B-B14F-4D97-AF65-F5344CB8AC3E}">
        <p14:creationId xmlns:p14="http://schemas.microsoft.com/office/powerpoint/2010/main" val="2850571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794FD-DA3C-CF8A-F35D-5330276950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0A5256-7BD9-7AC3-E76D-ABE2AC1D6730}"/>
              </a:ext>
            </a:extLst>
          </p:cNvPr>
          <p:cNvSpPr>
            <a:spLocks noGrp="1"/>
          </p:cNvSpPr>
          <p:nvPr>
            <p:ph type="title"/>
          </p:nvPr>
        </p:nvSpPr>
        <p:spPr/>
        <p:txBody>
          <a:bodyPr>
            <a:normAutofit fontScale="90000"/>
          </a:bodyPr>
          <a:lstStyle/>
          <a:p>
            <a:r>
              <a:rPr lang="pl-PL" dirty="0" err="1">
                <a:ea typeface="Calibri"/>
                <a:cs typeface="Calibri"/>
              </a:rPr>
              <a:t>Overview</a:t>
            </a:r>
            <a:r>
              <a:rPr lang="pl-PL" dirty="0">
                <a:ea typeface="Calibri"/>
                <a:cs typeface="Calibri"/>
              </a:rPr>
              <a:t> of </a:t>
            </a:r>
            <a:r>
              <a:rPr lang="pl-PL" dirty="0" err="1">
                <a:ea typeface="Calibri"/>
                <a:cs typeface="Calibri"/>
              </a:rPr>
              <a:t>process</a:t>
            </a:r>
          </a:p>
        </p:txBody>
      </p:sp>
      <p:graphicFrame>
        <p:nvGraphicFramePr>
          <p:cNvPr id="1744" name="Diagram 1743">
            <a:extLst>
              <a:ext uri="{FF2B5EF4-FFF2-40B4-BE49-F238E27FC236}">
                <a16:creationId xmlns:a16="http://schemas.microsoft.com/office/drawing/2014/main" id="{B1F2CBCB-CD13-B03F-13C8-3B3C2664F444}"/>
              </a:ext>
            </a:extLst>
          </p:cNvPr>
          <p:cNvGraphicFramePr/>
          <p:nvPr/>
        </p:nvGraphicFramePr>
        <p:xfrm>
          <a:off x="-3459867" y="936172"/>
          <a:ext cx="10976890" cy="5340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3" name="TextBox 52">
            <a:extLst>
              <a:ext uri="{FF2B5EF4-FFF2-40B4-BE49-F238E27FC236}">
                <a16:creationId xmlns:a16="http://schemas.microsoft.com/office/drawing/2014/main" id="{A6A64B42-DF44-B1A9-AC37-BA5CC1D82886}"/>
              </a:ext>
            </a:extLst>
          </p:cNvPr>
          <p:cNvSpPr txBox="1"/>
          <p:nvPr/>
        </p:nvSpPr>
        <p:spPr>
          <a:xfrm>
            <a:off x="3427232" y="1108672"/>
            <a:ext cx="638260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Calibri"/>
              </a:rPr>
              <a:t>e.g. </a:t>
            </a:r>
            <a:r>
              <a:rPr lang="en-GB" sz="1200" dirty="0">
                <a:solidFill>
                  <a:srgbClr val="000000"/>
                </a:solidFill>
                <a:cs typeface="Calibri"/>
              </a:rPr>
              <a:t>For Technical: Cybersecurity; factors might be NREN and GÉANT involvement and responsibility, success rate, frequency, or motivation of attacks</a:t>
            </a:r>
          </a:p>
          <a:p>
            <a:endParaRPr lang="en-GB" sz="1200" dirty="0">
              <a:solidFill>
                <a:srgbClr val="000000"/>
              </a:solidFill>
              <a:cs typeface="Calibri"/>
            </a:endParaRPr>
          </a:p>
        </p:txBody>
      </p:sp>
      <p:sp>
        <p:nvSpPr>
          <p:cNvPr id="54" name="TextBox 53">
            <a:extLst>
              <a:ext uri="{FF2B5EF4-FFF2-40B4-BE49-F238E27FC236}">
                <a16:creationId xmlns:a16="http://schemas.microsoft.com/office/drawing/2014/main" id="{FB43EEAE-A734-2CE5-645E-140D6B68204D}"/>
              </a:ext>
            </a:extLst>
          </p:cNvPr>
          <p:cNvSpPr txBox="1"/>
          <p:nvPr/>
        </p:nvSpPr>
        <p:spPr>
          <a:xfrm>
            <a:off x="3507473" y="2201144"/>
            <a:ext cx="638260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Calibri"/>
              </a:rPr>
              <a:t>e.g. </a:t>
            </a:r>
            <a:r>
              <a:rPr lang="en-GB" sz="1200" dirty="0">
                <a:solidFill>
                  <a:srgbClr val="000000"/>
                </a:solidFill>
                <a:cs typeface="Calibri"/>
              </a:rPr>
              <a:t>For motivation of attacks, axis could be political vs financial, frequency could be high volume low impact ('nuisance') vs low volume high impact ('malevolent') etc</a:t>
            </a:r>
          </a:p>
          <a:p>
            <a:endParaRPr lang="en-GB" sz="1200" dirty="0">
              <a:solidFill>
                <a:srgbClr val="000000"/>
              </a:solidFill>
              <a:cs typeface="Calibri"/>
            </a:endParaRPr>
          </a:p>
        </p:txBody>
      </p:sp>
      <p:sp>
        <p:nvSpPr>
          <p:cNvPr id="55" name="TextBox 54">
            <a:extLst>
              <a:ext uri="{FF2B5EF4-FFF2-40B4-BE49-F238E27FC236}">
                <a16:creationId xmlns:a16="http://schemas.microsoft.com/office/drawing/2014/main" id="{BEED2E73-1DE8-A512-DF53-95EA64DA5918}"/>
              </a:ext>
            </a:extLst>
          </p:cNvPr>
          <p:cNvSpPr txBox="1"/>
          <p:nvPr/>
        </p:nvSpPr>
        <p:spPr>
          <a:xfrm>
            <a:off x="3560321" y="3326345"/>
            <a:ext cx="317636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Calibri"/>
              </a:rPr>
              <a:t>Combining factor axis (first within challenge areas, later between to identify plausible and interesting/relevant situations): </a:t>
            </a:r>
            <a:endParaRPr lang="en-GB" sz="1200" dirty="0">
              <a:solidFill>
                <a:srgbClr val="000000"/>
              </a:solidFill>
              <a:cs typeface="Calibri"/>
            </a:endParaRPr>
          </a:p>
          <a:p>
            <a:endParaRPr lang="en-GB" sz="1200" dirty="0">
              <a:solidFill>
                <a:srgbClr val="000000"/>
              </a:solidFill>
              <a:cs typeface="Calibri"/>
            </a:endParaRPr>
          </a:p>
        </p:txBody>
      </p:sp>
      <p:grpSp>
        <p:nvGrpSpPr>
          <p:cNvPr id="4" name="Group 3">
            <a:extLst>
              <a:ext uri="{FF2B5EF4-FFF2-40B4-BE49-F238E27FC236}">
                <a16:creationId xmlns:a16="http://schemas.microsoft.com/office/drawing/2014/main" id="{079CAAD9-EFE5-640C-0FA0-78A7B0F251C0}"/>
              </a:ext>
            </a:extLst>
          </p:cNvPr>
          <p:cNvGrpSpPr/>
          <p:nvPr/>
        </p:nvGrpSpPr>
        <p:grpSpPr>
          <a:xfrm>
            <a:off x="6736683" y="3088944"/>
            <a:ext cx="2208662" cy="1473874"/>
            <a:chOff x="6543337" y="3418679"/>
            <a:chExt cx="2208662" cy="1473874"/>
          </a:xfrm>
        </p:grpSpPr>
        <p:sp>
          <p:nvSpPr>
            <p:cNvPr id="1750" name="TextBox 1749">
              <a:extLst>
                <a:ext uri="{FF2B5EF4-FFF2-40B4-BE49-F238E27FC236}">
                  <a16:creationId xmlns:a16="http://schemas.microsoft.com/office/drawing/2014/main" id="{352CC83A-8290-E1D8-A111-10F25FE19F61}"/>
                </a:ext>
              </a:extLst>
            </p:cNvPr>
            <p:cNvSpPr txBox="1"/>
            <p:nvPr/>
          </p:nvSpPr>
          <p:spPr>
            <a:xfrm>
              <a:off x="7328081" y="3418679"/>
              <a:ext cx="51406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solidFill>
                    <a:srgbClr val="000000"/>
                  </a:solidFill>
                  <a:cs typeface="Calibri"/>
                </a:rPr>
                <a:t>High</a:t>
              </a:r>
            </a:p>
            <a:p>
              <a:endParaRPr lang="en-GB" sz="1200" dirty="0">
                <a:solidFill>
                  <a:srgbClr val="000000"/>
                </a:solidFill>
                <a:cs typeface="Calibri"/>
              </a:endParaRPr>
            </a:p>
          </p:txBody>
        </p:sp>
        <p:sp>
          <p:nvSpPr>
            <p:cNvPr id="1751" name="TextBox 1750">
              <a:extLst>
                <a:ext uri="{FF2B5EF4-FFF2-40B4-BE49-F238E27FC236}">
                  <a16:creationId xmlns:a16="http://schemas.microsoft.com/office/drawing/2014/main" id="{F98C4E67-E491-4533-8214-60619A641191}"/>
                </a:ext>
              </a:extLst>
            </p:cNvPr>
            <p:cNvSpPr txBox="1"/>
            <p:nvPr/>
          </p:nvSpPr>
          <p:spPr>
            <a:xfrm>
              <a:off x="7328082" y="4430888"/>
              <a:ext cx="51406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Calibri"/>
                </a:rPr>
                <a:t>Low</a:t>
              </a:r>
              <a:endParaRPr lang="en-US" dirty="0"/>
            </a:p>
            <a:p>
              <a:endParaRPr lang="en-GB" sz="1200" dirty="0">
                <a:solidFill>
                  <a:srgbClr val="000000"/>
                </a:solidFill>
                <a:cs typeface="Calibri"/>
              </a:endParaRPr>
            </a:p>
          </p:txBody>
        </p:sp>
        <p:sp>
          <p:nvSpPr>
            <p:cNvPr id="1752" name="TextBox 1751">
              <a:extLst>
                <a:ext uri="{FF2B5EF4-FFF2-40B4-BE49-F238E27FC236}">
                  <a16:creationId xmlns:a16="http://schemas.microsoft.com/office/drawing/2014/main" id="{C5FB4C44-D964-FC78-C5EE-C6B52ABE7AAF}"/>
                </a:ext>
              </a:extLst>
            </p:cNvPr>
            <p:cNvSpPr txBox="1"/>
            <p:nvPr/>
          </p:nvSpPr>
          <p:spPr>
            <a:xfrm>
              <a:off x="8033218" y="3782620"/>
              <a:ext cx="71878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Calibri"/>
                </a:rPr>
                <a:t>Skill deficit</a:t>
              </a:r>
              <a:endParaRPr lang="en-US" dirty="0" err="1"/>
            </a:p>
            <a:p>
              <a:endParaRPr lang="en-GB" sz="1200" dirty="0">
                <a:solidFill>
                  <a:srgbClr val="000000"/>
                </a:solidFill>
                <a:cs typeface="Calibri"/>
              </a:endParaRPr>
            </a:p>
          </p:txBody>
        </p:sp>
        <p:sp>
          <p:nvSpPr>
            <p:cNvPr id="1777" name="TextBox 1776">
              <a:extLst>
                <a:ext uri="{FF2B5EF4-FFF2-40B4-BE49-F238E27FC236}">
                  <a16:creationId xmlns:a16="http://schemas.microsoft.com/office/drawing/2014/main" id="{20D49BDF-F3F3-4E0E-E540-0200A9DDC0F6}"/>
                </a:ext>
              </a:extLst>
            </p:cNvPr>
            <p:cNvSpPr txBox="1"/>
            <p:nvPr/>
          </p:nvSpPr>
          <p:spPr>
            <a:xfrm>
              <a:off x="6543337" y="3782619"/>
              <a:ext cx="71878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Calibri"/>
                </a:rPr>
                <a:t>Skill surplus</a:t>
              </a:r>
              <a:endParaRPr lang="en-US" dirty="0" err="1"/>
            </a:p>
            <a:p>
              <a:endParaRPr lang="en-GB" sz="1200" dirty="0">
                <a:solidFill>
                  <a:srgbClr val="000000"/>
                </a:solidFill>
                <a:cs typeface="Calibri"/>
              </a:endParaRPr>
            </a:p>
          </p:txBody>
        </p:sp>
        <p:sp>
          <p:nvSpPr>
            <p:cNvPr id="1810" name="Rectangle 1809">
              <a:extLst>
                <a:ext uri="{FF2B5EF4-FFF2-40B4-BE49-F238E27FC236}">
                  <a16:creationId xmlns:a16="http://schemas.microsoft.com/office/drawing/2014/main" id="{907C79F8-C95F-4773-945C-D791E385B1E7}"/>
                </a:ext>
              </a:extLst>
            </p:cNvPr>
            <p:cNvSpPr/>
            <p:nvPr/>
          </p:nvSpPr>
          <p:spPr>
            <a:xfrm>
              <a:off x="7197294" y="3657516"/>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1" name="Rectangle 1810">
              <a:extLst>
                <a:ext uri="{FF2B5EF4-FFF2-40B4-BE49-F238E27FC236}">
                  <a16:creationId xmlns:a16="http://schemas.microsoft.com/office/drawing/2014/main" id="{9336CF5E-4CC2-52D8-DF1D-401B68A8C447}"/>
                </a:ext>
              </a:extLst>
            </p:cNvPr>
            <p:cNvSpPr/>
            <p:nvPr/>
          </p:nvSpPr>
          <p:spPr>
            <a:xfrm>
              <a:off x="7572607" y="3657515"/>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2" name="Rectangle 1811">
              <a:extLst>
                <a:ext uri="{FF2B5EF4-FFF2-40B4-BE49-F238E27FC236}">
                  <a16:creationId xmlns:a16="http://schemas.microsoft.com/office/drawing/2014/main" id="{776B1524-ED27-2572-DB8E-A3C5F49BDA70}"/>
                </a:ext>
              </a:extLst>
            </p:cNvPr>
            <p:cNvSpPr/>
            <p:nvPr/>
          </p:nvSpPr>
          <p:spPr>
            <a:xfrm>
              <a:off x="7197293" y="4055575"/>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3" name="Rectangle 1812">
              <a:extLst>
                <a:ext uri="{FF2B5EF4-FFF2-40B4-BE49-F238E27FC236}">
                  <a16:creationId xmlns:a16="http://schemas.microsoft.com/office/drawing/2014/main" id="{126D6AAC-63C6-7E8A-DFA2-1A51C34EF388}"/>
                </a:ext>
              </a:extLst>
            </p:cNvPr>
            <p:cNvSpPr/>
            <p:nvPr/>
          </p:nvSpPr>
          <p:spPr>
            <a:xfrm>
              <a:off x="7572607" y="4055576"/>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 name="Group 6">
            <a:extLst>
              <a:ext uri="{FF2B5EF4-FFF2-40B4-BE49-F238E27FC236}">
                <a16:creationId xmlns:a16="http://schemas.microsoft.com/office/drawing/2014/main" id="{09AE3C57-54FC-077D-2CDD-9A5984D9BA18}"/>
              </a:ext>
            </a:extLst>
          </p:cNvPr>
          <p:cNvGrpSpPr/>
          <p:nvPr/>
        </p:nvGrpSpPr>
        <p:grpSpPr>
          <a:xfrm>
            <a:off x="6908187" y="4389000"/>
            <a:ext cx="3209174" cy="806519"/>
            <a:chOff x="6183440" y="4389000"/>
            <a:chExt cx="3209174" cy="806519"/>
          </a:xfrm>
        </p:grpSpPr>
        <p:grpSp>
          <p:nvGrpSpPr>
            <p:cNvPr id="5" name="Group 4">
              <a:extLst>
                <a:ext uri="{FF2B5EF4-FFF2-40B4-BE49-F238E27FC236}">
                  <a16:creationId xmlns:a16="http://schemas.microsoft.com/office/drawing/2014/main" id="{D938C3F2-90D5-A147-5D80-8D873BD63024}"/>
                </a:ext>
              </a:extLst>
            </p:cNvPr>
            <p:cNvGrpSpPr/>
            <p:nvPr/>
          </p:nvGrpSpPr>
          <p:grpSpPr>
            <a:xfrm>
              <a:off x="6662575" y="4389000"/>
              <a:ext cx="2730039" cy="806519"/>
              <a:chOff x="3968735" y="4702788"/>
              <a:chExt cx="2730039" cy="806519"/>
            </a:xfrm>
          </p:grpSpPr>
          <p:sp>
            <p:nvSpPr>
              <p:cNvPr id="56" name="Rectangle 55">
                <a:extLst>
                  <a:ext uri="{FF2B5EF4-FFF2-40B4-BE49-F238E27FC236}">
                    <a16:creationId xmlns:a16="http://schemas.microsoft.com/office/drawing/2014/main" id="{C0B238EB-131E-5CC8-A973-345F5793F88C}"/>
                  </a:ext>
                </a:extLst>
              </p:cNvPr>
              <p:cNvSpPr/>
              <p:nvPr/>
            </p:nvSpPr>
            <p:spPr>
              <a:xfrm>
                <a:off x="3968736" y="4713188"/>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3" name="Rectangle 1732">
                <a:extLst>
                  <a:ext uri="{FF2B5EF4-FFF2-40B4-BE49-F238E27FC236}">
                    <a16:creationId xmlns:a16="http://schemas.microsoft.com/office/drawing/2014/main" id="{937F3F55-6CB2-1314-2B57-78EA3D8EE860}"/>
                  </a:ext>
                </a:extLst>
              </p:cNvPr>
              <p:cNvSpPr/>
              <p:nvPr/>
            </p:nvSpPr>
            <p:spPr>
              <a:xfrm>
                <a:off x="4344049" y="4713187"/>
                <a:ext cx="375313" cy="398059"/>
              </a:xfrm>
              <a:prstGeom prst="rect">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4" name="Rectangle 1733">
                <a:extLst>
                  <a:ext uri="{FF2B5EF4-FFF2-40B4-BE49-F238E27FC236}">
                    <a16:creationId xmlns:a16="http://schemas.microsoft.com/office/drawing/2014/main" id="{AB3D9388-1B94-BBC2-4356-4D2EA3083B8E}"/>
                  </a:ext>
                </a:extLst>
              </p:cNvPr>
              <p:cNvSpPr/>
              <p:nvPr/>
            </p:nvSpPr>
            <p:spPr>
              <a:xfrm>
                <a:off x="3968735" y="5111247"/>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5" name="Rectangle 1734">
                <a:extLst>
                  <a:ext uri="{FF2B5EF4-FFF2-40B4-BE49-F238E27FC236}">
                    <a16:creationId xmlns:a16="http://schemas.microsoft.com/office/drawing/2014/main" id="{11A7117A-7E10-E5DF-42F8-213AA290267A}"/>
                  </a:ext>
                </a:extLst>
              </p:cNvPr>
              <p:cNvSpPr/>
              <p:nvPr/>
            </p:nvSpPr>
            <p:spPr>
              <a:xfrm>
                <a:off x="4344049" y="5111248"/>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2" name="Rectangle 1801">
                <a:extLst>
                  <a:ext uri="{FF2B5EF4-FFF2-40B4-BE49-F238E27FC236}">
                    <a16:creationId xmlns:a16="http://schemas.microsoft.com/office/drawing/2014/main" id="{55DF7B25-FF22-DB89-54C9-EEAF2AD622D2}"/>
                  </a:ext>
                </a:extLst>
              </p:cNvPr>
              <p:cNvSpPr/>
              <p:nvPr/>
            </p:nvSpPr>
            <p:spPr>
              <a:xfrm>
                <a:off x="4958685" y="4702789"/>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3" name="Rectangle 1802">
                <a:extLst>
                  <a:ext uri="{FF2B5EF4-FFF2-40B4-BE49-F238E27FC236}">
                    <a16:creationId xmlns:a16="http://schemas.microsoft.com/office/drawing/2014/main" id="{EFC77DB3-02E0-9BE0-D9A5-05A93A31A31C}"/>
                  </a:ext>
                </a:extLst>
              </p:cNvPr>
              <p:cNvSpPr/>
              <p:nvPr/>
            </p:nvSpPr>
            <p:spPr>
              <a:xfrm>
                <a:off x="5333998" y="4702788"/>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4" name="Rectangle 1803">
                <a:extLst>
                  <a:ext uri="{FF2B5EF4-FFF2-40B4-BE49-F238E27FC236}">
                    <a16:creationId xmlns:a16="http://schemas.microsoft.com/office/drawing/2014/main" id="{A6A0FEA9-E291-6416-0FA9-791EAA4F0E26}"/>
                  </a:ext>
                </a:extLst>
              </p:cNvPr>
              <p:cNvSpPr/>
              <p:nvPr/>
            </p:nvSpPr>
            <p:spPr>
              <a:xfrm>
                <a:off x="4958684" y="5100848"/>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5" name="Rectangle 1804">
                <a:extLst>
                  <a:ext uri="{FF2B5EF4-FFF2-40B4-BE49-F238E27FC236}">
                    <a16:creationId xmlns:a16="http://schemas.microsoft.com/office/drawing/2014/main" id="{7759D232-B317-2E17-4FE5-149FD436E428}"/>
                  </a:ext>
                </a:extLst>
              </p:cNvPr>
              <p:cNvSpPr/>
              <p:nvPr/>
            </p:nvSpPr>
            <p:spPr>
              <a:xfrm>
                <a:off x="5333998" y="5100849"/>
                <a:ext cx="375313" cy="398059"/>
              </a:xfrm>
              <a:prstGeom prst="rect">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6" name="Rectangle 1805">
                <a:extLst>
                  <a:ext uri="{FF2B5EF4-FFF2-40B4-BE49-F238E27FC236}">
                    <a16:creationId xmlns:a16="http://schemas.microsoft.com/office/drawing/2014/main" id="{8AA5BDAC-7A66-A3BA-CED3-118D1976593F}"/>
                  </a:ext>
                </a:extLst>
              </p:cNvPr>
              <p:cNvSpPr/>
              <p:nvPr/>
            </p:nvSpPr>
            <p:spPr>
              <a:xfrm>
                <a:off x="5948148" y="4702790"/>
                <a:ext cx="375313" cy="398059"/>
              </a:xfrm>
              <a:prstGeom prst="rect">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7" name="Rectangle 1806">
                <a:extLst>
                  <a:ext uri="{FF2B5EF4-FFF2-40B4-BE49-F238E27FC236}">
                    <a16:creationId xmlns:a16="http://schemas.microsoft.com/office/drawing/2014/main" id="{5AE1C09E-4394-6C53-22F0-99744851B631}"/>
                  </a:ext>
                </a:extLst>
              </p:cNvPr>
              <p:cNvSpPr/>
              <p:nvPr/>
            </p:nvSpPr>
            <p:spPr>
              <a:xfrm>
                <a:off x="6323461" y="4702789"/>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8" name="Rectangle 1807">
                <a:extLst>
                  <a:ext uri="{FF2B5EF4-FFF2-40B4-BE49-F238E27FC236}">
                    <a16:creationId xmlns:a16="http://schemas.microsoft.com/office/drawing/2014/main" id="{DB8719AA-7C31-2D7A-706A-E4085D7C75AB}"/>
                  </a:ext>
                </a:extLst>
              </p:cNvPr>
              <p:cNvSpPr/>
              <p:nvPr/>
            </p:nvSpPr>
            <p:spPr>
              <a:xfrm>
                <a:off x="5948147" y="5100849"/>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9" name="Rectangle 1808">
                <a:extLst>
                  <a:ext uri="{FF2B5EF4-FFF2-40B4-BE49-F238E27FC236}">
                    <a16:creationId xmlns:a16="http://schemas.microsoft.com/office/drawing/2014/main" id="{630857BB-6622-EAD9-53B1-B23F951614E3}"/>
                  </a:ext>
                </a:extLst>
              </p:cNvPr>
              <p:cNvSpPr/>
              <p:nvPr/>
            </p:nvSpPr>
            <p:spPr>
              <a:xfrm>
                <a:off x="6323461" y="5100850"/>
                <a:ext cx="375313" cy="3980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7" name="TextBox 26">
              <a:extLst>
                <a:ext uri="{FF2B5EF4-FFF2-40B4-BE49-F238E27FC236}">
                  <a16:creationId xmlns:a16="http://schemas.microsoft.com/office/drawing/2014/main" id="{5BC5825C-47A1-3746-E990-350D285DD65B}"/>
                </a:ext>
              </a:extLst>
            </p:cNvPr>
            <p:cNvSpPr txBox="1"/>
            <p:nvPr/>
          </p:nvSpPr>
          <p:spPr>
            <a:xfrm>
              <a:off x="6183440" y="4655045"/>
              <a:ext cx="51406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Calibri"/>
                </a:rPr>
                <a:t>e.g.</a:t>
              </a:r>
              <a:endParaRPr lang="en-GB" sz="1200" dirty="0">
                <a:solidFill>
                  <a:srgbClr val="000000"/>
                </a:solidFill>
                <a:cs typeface="Calibri"/>
              </a:endParaRPr>
            </a:p>
            <a:p>
              <a:endParaRPr lang="en-GB" sz="1200" dirty="0">
                <a:solidFill>
                  <a:srgbClr val="000000"/>
                </a:solidFill>
                <a:cs typeface="Calibri"/>
              </a:endParaRPr>
            </a:p>
          </p:txBody>
        </p:sp>
      </p:grpSp>
      <p:sp>
        <p:nvSpPr>
          <p:cNvPr id="1760" name="TextBox 1759">
            <a:extLst>
              <a:ext uri="{FF2B5EF4-FFF2-40B4-BE49-F238E27FC236}">
                <a16:creationId xmlns:a16="http://schemas.microsoft.com/office/drawing/2014/main" id="{5AA52C45-0766-1BE5-2DD9-8E619873982E}"/>
              </a:ext>
            </a:extLst>
          </p:cNvPr>
          <p:cNvSpPr txBox="1"/>
          <p:nvPr/>
        </p:nvSpPr>
        <p:spPr>
          <a:xfrm>
            <a:off x="3545382" y="5571101"/>
            <a:ext cx="638260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Calibri"/>
              </a:rPr>
              <a:t>e.g. </a:t>
            </a:r>
            <a:r>
              <a:rPr lang="en-GB" sz="1200" dirty="0">
                <a:solidFill>
                  <a:srgbClr val="000000"/>
                </a:solidFill>
                <a:cs typeface="Calibri"/>
              </a:rPr>
              <a:t>In an environment of widespread daily </a:t>
            </a:r>
            <a:r>
              <a:rPr lang="en-GB" sz="1200" dirty="0" err="1">
                <a:solidFill>
                  <a:srgbClr val="000000"/>
                </a:solidFill>
                <a:cs typeface="Calibri"/>
              </a:rPr>
              <a:t>cyber attacks</a:t>
            </a:r>
            <a:r>
              <a:rPr lang="en-GB" sz="1200" dirty="0">
                <a:solidFill>
                  <a:srgbClr val="000000"/>
                </a:solidFill>
                <a:cs typeface="Calibri"/>
              </a:rPr>
              <a:t> where cyber technical skills are fiercely competed for and commercial product alternatives saturate the market, what role should NRENs play to best support their constituents in this scenario?</a:t>
            </a:r>
          </a:p>
          <a:p>
            <a:endParaRPr lang="en-GB" sz="1200" dirty="0">
              <a:solidFill>
                <a:srgbClr val="000000"/>
              </a:solidFill>
              <a:cs typeface="Calibri"/>
            </a:endParaRPr>
          </a:p>
        </p:txBody>
      </p:sp>
      <p:sp>
        <p:nvSpPr>
          <p:cNvPr id="6" name="TextBox 5">
            <a:extLst>
              <a:ext uri="{FF2B5EF4-FFF2-40B4-BE49-F238E27FC236}">
                <a16:creationId xmlns:a16="http://schemas.microsoft.com/office/drawing/2014/main" id="{5BFF5A36-772C-7C24-B6A8-5BC51228D025}"/>
              </a:ext>
            </a:extLst>
          </p:cNvPr>
          <p:cNvSpPr txBox="1"/>
          <p:nvPr/>
        </p:nvSpPr>
        <p:spPr>
          <a:xfrm>
            <a:off x="3594927" y="4511562"/>
            <a:ext cx="317636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Calibri"/>
              </a:rPr>
              <a:t>Combining interesting situations identified using the matrices </a:t>
            </a:r>
            <a:r>
              <a:rPr lang="en-GB" sz="1200" b="1" dirty="0">
                <a:cs typeface="Calibri"/>
              </a:rPr>
              <a:t>(workshop work)</a:t>
            </a:r>
            <a:endParaRPr lang="en-GB" sz="1200" b="1" dirty="0">
              <a:solidFill>
                <a:srgbClr val="000000"/>
              </a:solidFill>
              <a:cs typeface="Calibri"/>
            </a:endParaRPr>
          </a:p>
        </p:txBody>
      </p:sp>
    </p:spTree>
    <p:extLst>
      <p:ext uri="{BB962C8B-B14F-4D97-AF65-F5344CB8AC3E}">
        <p14:creationId xmlns:p14="http://schemas.microsoft.com/office/powerpoint/2010/main" val="3162073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A13858-F8F4-87E2-7F57-32D5D4ECC17F}"/>
              </a:ext>
            </a:extLst>
          </p:cNvPr>
          <p:cNvSpPr>
            <a:spLocks noGrp="1"/>
          </p:cNvSpPr>
          <p:nvPr>
            <p:ph idx="1"/>
          </p:nvPr>
        </p:nvSpPr>
        <p:spPr>
          <a:xfrm>
            <a:off x="376017" y="1656430"/>
            <a:ext cx="10772889" cy="4851164"/>
          </a:xfrm>
        </p:spPr>
        <p:txBody>
          <a:bodyPr vert="horz" lIns="91440" tIns="45720" rIns="91440" bIns="45720" rtlCol="0" anchor="t">
            <a:noAutofit/>
          </a:bodyPr>
          <a:lstStyle/>
          <a:p>
            <a:pPr marL="0" indent="0">
              <a:buNone/>
            </a:pPr>
            <a:r>
              <a:rPr lang="en-GB" sz="1800" b="1" dirty="0"/>
              <a:t>Brainstorming exercise:</a:t>
            </a:r>
          </a:p>
          <a:p>
            <a:r>
              <a:rPr lang="en-GB" sz="1600" dirty="0"/>
              <a:t>The process would start by taking each challenge area and identifying key factors within the area.</a:t>
            </a:r>
          </a:p>
          <a:p>
            <a:pPr marL="0" indent="0">
              <a:buNone/>
            </a:pPr>
            <a:r>
              <a:rPr lang="en-GB" sz="1800" b="1" dirty="0"/>
              <a:t>Categorizing</a:t>
            </a:r>
          </a:p>
          <a:p>
            <a:r>
              <a:rPr lang="en-GB" sz="1600" dirty="0"/>
              <a:t>Grouping the identified items into larger themes or categories</a:t>
            </a:r>
            <a:endParaRPr lang="en-GB" sz="1600" dirty="0">
              <a:ea typeface="Calibri"/>
              <a:cs typeface="Calibri"/>
            </a:endParaRPr>
          </a:p>
          <a:p>
            <a:pPr marL="0" indent="0">
              <a:buNone/>
            </a:pPr>
            <a:r>
              <a:rPr lang="en-GB" sz="1600" b="1" dirty="0"/>
              <a:t>Examples:</a:t>
            </a:r>
          </a:p>
          <a:p>
            <a:pPr marL="0" indent="0">
              <a:buNone/>
            </a:pPr>
            <a:r>
              <a:rPr lang="en-GB" sz="1400" u="sng" dirty="0"/>
              <a:t>Cybersecurity</a:t>
            </a:r>
          </a:p>
          <a:p>
            <a:r>
              <a:rPr lang="en-GB" sz="1400" dirty="0"/>
              <a:t>Motivation of attacks (e.g. criminals, state actors, political activists, …)</a:t>
            </a:r>
          </a:p>
          <a:p>
            <a:r>
              <a:rPr lang="en-GB" sz="1400" dirty="0"/>
              <a:t>Responsibilities (who is in charge of cyber security)</a:t>
            </a:r>
          </a:p>
          <a:p>
            <a:r>
              <a:rPr lang="en-GB" sz="1400" dirty="0"/>
              <a:t>Regulation (legal obligations for companies, legal landscape)</a:t>
            </a:r>
          </a:p>
          <a:p>
            <a:endParaRPr lang="en-GB" sz="1400" dirty="0"/>
          </a:p>
          <a:p>
            <a:pPr marL="0" indent="0">
              <a:buNone/>
            </a:pPr>
            <a:r>
              <a:rPr lang="en-GB" sz="1400" u="sng" dirty="0"/>
              <a:t>Commercial players:</a:t>
            </a:r>
          </a:p>
          <a:p>
            <a:r>
              <a:rPr lang="en-GB" sz="1400" dirty="0"/>
              <a:t>Competition and cooperation (e.g. Procurement, services offerings)</a:t>
            </a:r>
          </a:p>
          <a:p>
            <a:r>
              <a:rPr lang="en-GB" sz="1400" dirty="0"/>
              <a:t>Structure of the commercial spaces (how many commercial players are there, how powerful are they?)</a:t>
            </a:r>
          </a:p>
          <a:p>
            <a:pPr marL="0" indent="0">
              <a:buNone/>
            </a:pPr>
            <a:endParaRPr lang="en-GB" sz="1600" dirty="0"/>
          </a:p>
        </p:txBody>
      </p:sp>
      <p:grpSp>
        <p:nvGrpSpPr>
          <p:cNvPr id="6" name="Group 5">
            <a:extLst>
              <a:ext uri="{FF2B5EF4-FFF2-40B4-BE49-F238E27FC236}">
                <a16:creationId xmlns:a16="http://schemas.microsoft.com/office/drawing/2014/main" id="{B1745884-2E3D-C02B-A67A-60E610A513F9}"/>
              </a:ext>
            </a:extLst>
          </p:cNvPr>
          <p:cNvGrpSpPr/>
          <p:nvPr/>
        </p:nvGrpSpPr>
        <p:grpSpPr>
          <a:xfrm>
            <a:off x="483671" y="499898"/>
            <a:ext cx="3211766" cy="1032509"/>
            <a:chOff x="4120193" y="651"/>
            <a:chExt cx="2736503" cy="762788"/>
          </a:xfrm>
        </p:grpSpPr>
        <p:sp>
          <p:nvSpPr>
            <p:cNvPr id="7" name="Rectangle: Rounded Corners 6">
              <a:extLst>
                <a:ext uri="{FF2B5EF4-FFF2-40B4-BE49-F238E27FC236}">
                  <a16:creationId xmlns:a16="http://schemas.microsoft.com/office/drawing/2014/main" id="{F064F046-AB59-4191-1E45-FB45295FAA6E}"/>
                </a:ext>
              </a:extLst>
            </p:cNvPr>
            <p:cNvSpPr/>
            <p:nvPr/>
          </p:nvSpPr>
          <p:spPr>
            <a:xfrm>
              <a:off x="4120193" y="651"/>
              <a:ext cx="2736503" cy="762788"/>
            </a:xfrm>
            <a:prstGeom prst="roundRect">
              <a:avLst>
                <a:gd name="adj" fmla="val 1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sz="2800"/>
            </a:p>
          </p:txBody>
        </p:sp>
        <p:sp>
          <p:nvSpPr>
            <p:cNvPr id="8" name="Rectangle: Rounded Corners 4">
              <a:extLst>
                <a:ext uri="{FF2B5EF4-FFF2-40B4-BE49-F238E27FC236}">
                  <a16:creationId xmlns:a16="http://schemas.microsoft.com/office/drawing/2014/main" id="{9FD26C3B-0842-3EBB-C4E3-0CA6C06BCBE4}"/>
                </a:ext>
              </a:extLst>
            </p:cNvPr>
            <p:cNvSpPr txBox="1"/>
            <p:nvPr/>
          </p:nvSpPr>
          <p:spPr>
            <a:xfrm>
              <a:off x="4142534" y="22992"/>
              <a:ext cx="2691821" cy="7181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marL="457200" lvl="0" indent="-457200" algn="ctr" defTabSz="622300" rtl="0">
                <a:lnSpc>
                  <a:spcPct val="90000"/>
                </a:lnSpc>
                <a:spcBef>
                  <a:spcPct val="0"/>
                </a:spcBef>
                <a:spcAft>
                  <a:spcPct val="35000"/>
                </a:spcAft>
                <a:buAutoNum type="arabicPeriod"/>
              </a:pPr>
              <a:r>
                <a:rPr lang="en-GB" sz="2000" dirty="0">
                  <a:latin typeface="Calibri"/>
                  <a:ea typeface="Calibri"/>
                  <a:cs typeface="Calibri"/>
                </a:rPr>
                <a:t>Identify</a:t>
              </a:r>
              <a:r>
                <a:rPr lang="en-GB" sz="2000" b="0" kern="1200" dirty="0">
                  <a:latin typeface="Calibri"/>
                  <a:ea typeface="Calibri"/>
                  <a:cs typeface="Calibri"/>
                </a:rPr>
                <a:t> key factors within challenge areas</a:t>
              </a:r>
              <a:endParaRPr lang="en-US" sz="2000" b="0" kern="1200" dirty="0">
                <a:latin typeface="Calibri"/>
                <a:ea typeface="Calibri"/>
                <a:cs typeface="Calibri"/>
              </a:endParaRPr>
            </a:p>
          </p:txBody>
        </p:sp>
      </p:grpSp>
      <p:sp>
        <p:nvSpPr>
          <p:cNvPr id="9" name="Rectangle: Rounded Corners 8">
            <a:extLst>
              <a:ext uri="{FF2B5EF4-FFF2-40B4-BE49-F238E27FC236}">
                <a16:creationId xmlns:a16="http://schemas.microsoft.com/office/drawing/2014/main" id="{0CB40506-25EE-E71D-7B0F-E6BD80F5A729}"/>
              </a:ext>
            </a:extLst>
          </p:cNvPr>
          <p:cNvSpPr/>
          <p:nvPr/>
        </p:nvSpPr>
        <p:spPr>
          <a:xfrm>
            <a:off x="6448213" y="2519679"/>
            <a:ext cx="4362025" cy="279026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Arial" panose="020B0604020202020204" pitchFamily="34" charset="0"/>
              <a:buChar char="•"/>
            </a:pPr>
            <a:r>
              <a:rPr lang="en-GB" sz="1400" dirty="0"/>
              <a:t>Some factors are unlikely to change within the time frame – they are important as background but would be identical for all scenarios</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Some trends are known already – again such trends are important as background but would be identical for all scenarios</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Will a change have meaningful consequences for GEANT and the NRENs?</a:t>
            </a:r>
          </a:p>
          <a:p>
            <a:pPr marL="285750" indent="-285750">
              <a:buFont typeface="Arial" panose="020B0604020202020204" pitchFamily="34" charset="0"/>
              <a:buChar char="•"/>
            </a:pPr>
            <a:endParaRPr lang="en-GB" sz="1400" dirty="0"/>
          </a:p>
        </p:txBody>
      </p:sp>
      <p:sp>
        <p:nvSpPr>
          <p:cNvPr id="4" name="TextBox 1">
            <a:extLst>
              <a:ext uri="{FF2B5EF4-FFF2-40B4-BE49-F238E27FC236}">
                <a16:creationId xmlns:a16="http://schemas.microsoft.com/office/drawing/2014/main" id="{4A52D8E0-4DB0-BFC8-8C02-9D9EE02239BD}"/>
              </a:ext>
            </a:extLst>
          </p:cNvPr>
          <p:cNvSpPr txBox="1"/>
          <p:nvPr/>
        </p:nvSpPr>
        <p:spPr>
          <a:xfrm>
            <a:off x="5305425" y="352425"/>
            <a:ext cx="6115050" cy="101566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accent1">
                    <a:lumMod val="50000"/>
                  </a:schemeClr>
                </a:solidFill>
              </a:rPr>
              <a:t>Questions to ask yourself:</a:t>
            </a:r>
            <a:endParaRPr lang="en-US" sz="1200" b="1">
              <a:solidFill>
                <a:schemeClr val="accent1">
                  <a:lumMod val="50000"/>
                </a:schemeClr>
              </a:solidFill>
              <a:ea typeface="Calibri"/>
              <a:cs typeface="Calibri"/>
            </a:endParaRPr>
          </a:p>
          <a:p>
            <a:pPr marL="171450" indent="-171450">
              <a:buFont typeface="Arial"/>
              <a:buChar char="•"/>
            </a:pPr>
            <a:r>
              <a:rPr lang="en-US" sz="1200" b="1" dirty="0">
                <a:solidFill>
                  <a:schemeClr val="accent1">
                    <a:lumMod val="50000"/>
                  </a:schemeClr>
                </a:solidFill>
              </a:rPr>
              <a:t>What are the factors or drivers that will influence the future of the challenge area? </a:t>
            </a:r>
            <a:endParaRPr lang="en-US" sz="1200" b="1">
              <a:solidFill>
                <a:schemeClr val="accent1">
                  <a:lumMod val="50000"/>
                </a:schemeClr>
              </a:solidFill>
              <a:ea typeface="Calibri"/>
              <a:cs typeface="Calibri"/>
            </a:endParaRPr>
          </a:p>
          <a:p>
            <a:pPr marL="171450" indent="-171450">
              <a:buFont typeface="Arial"/>
              <a:buChar char="•"/>
            </a:pPr>
            <a:r>
              <a:rPr lang="en-US" sz="1200" b="1" dirty="0">
                <a:solidFill>
                  <a:schemeClr val="accent1">
                    <a:lumMod val="50000"/>
                  </a:schemeClr>
                </a:solidFill>
              </a:rPr>
              <a:t>What are the major uncertainties?  </a:t>
            </a:r>
            <a:endParaRPr lang="en-US" sz="1200" b="1">
              <a:solidFill>
                <a:schemeClr val="accent1">
                  <a:lumMod val="50000"/>
                </a:schemeClr>
              </a:solidFill>
              <a:ea typeface="Calibri"/>
              <a:cs typeface="Calibri"/>
            </a:endParaRPr>
          </a:p>
          <a:p>
            <a:pPr marL="171450" indent="-171450">
              <a:buFont typeface="Arial"/>
              <a:buChar char="•"/>
            </a:pPr>
            <a:r>
              <a:rPr lang="en-US" sz="1200" b="1" dirty="0">
                <a:solidFill>
                  <a:schemeClr val="accent1">
                    <a:lumMod val="50000"/>
                  </a:schemeClr>
                </a:solidFill>
              </a:rPr>
              <a:t>Have we considered both positive and negative (desirable/undesirable) factors, as negative are often easier to think of than positive?</a:t>
            </a:r>
            <a:endParaRPr lang="en-US" sz="1200" b="1" dirty="0">
              <a:solidFill>
                <a:schemeClr val="accent1">
                  <a:lumMod val="50000"/>
                </a:schemeClr>
              </a:solidFill>
              <a:ea typeface="Calibri"/>
              <a:cs typeface="Calibri"/>
            </a:endParaRPr>
          </a:p>
        </p:txBody>
      </p:sp>
    </p:spTree>
    <p:extLst>
      <p:ext uri="{BB962C8B-B14F-4D97-AF65-F5344CB8AC3E}">
        <p14:creationId xmlns:p14="http://schemas.microsoft.com/office/powerpoint/2010/main" val="3661649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A13858-F8F4-87E2-7F57-32D5D4ECC17F}"/>
              </a:ext>
            </a:extLst>
          </p:cNvPr>
          <p:cNvSpPr>
            <a:spLocks noGrp="1"/>
          </p:cNvSpPr>
          <p:nvPr>
            <p:ph idx="1"/>
          </p:nvPr>
        </p:nvSpPr>
        <p:spPr>
          <a:xfrm>
            <a:off x="376017" y="1511894"/>
            <a:ext cx="11315814" cy="944530"/>
          </a:xfrm>
        </p:spPr>
        <p:txBody>
          <a:bodyPr vert="horz" lIns="91440" tIns="45720" rIns="91440" bIns="45720" rtlCol="0" anchor="t">
            <a:noAutofit/>
          </a:bodyPr>
          <a:lstStyle/>
          <a:p>
            <a:r>
              <a:rPr lang="en-GB" sz="1600" dirty="0"/>
              <a:t>The aim is to come up with axis for each factor that present plausible and meaningful alternatives that are mutually exclusive (ideally polar opposites). This is so any resulting scenarios have clear points of difference</a:t>
            </a:r>
          </a:p>
          <a:p>
            <a:r>
              <a:rPr lang="en-GB" sz="1600" dirty="0"/>
              <a:t>Importantly, this is not about good or bad outcomes</a:t>
            </a:r>
          </a:p>
          <a:p>
            <a:r>
              <a:rPr lang="en-GB" sz="1600" dirty="0"/>
              <a:t>An axis doesn't have to be polar opposites, a scale </a:t>
            </a:r>
            <a:r>
              <a:rPr lang="en-GB" sz="1600" dirty="0" err="1"/>
              <a:t>eg</a:t>
            </a:r>
            <a:r>
              <a:rPr lang="en-GB" sz="1600" dirty="0"/>
              <a:t> 'none to a lot' would suffice</a:t>
            </a:r>
            <a:endParaRPr lang="en-GB" sz="1600" dirty="0">
              <a:ea typeface="Calibri"/>
              <a:cs typeface="Calibri"/>
            </a:endParaRPr>
          </a:p>
          <a:p>
            <a:pPr marL="0" indent="0">
              <a:buNone/>
            </a:pPr>
            <a:endParaRPr lang="en-GB" sz="1600" dirty="0"/>
          </a:p>
        </p:txBody>
      </p:sp>
      <p:grpSp>
        <p:nvGrpSpPr>
          <p:cNvPr id="2" name="Group 1">
            <a:extLst>
              <a:ext uri="{FF2B5EF4-FFF2-40B4-BE49-F238E27FC236}">
                <a16:creationId xmlns:a16="http://schemas.microsoft.com/office/drawing/2014/main" id="{E364E3AB-4B98-9BA9-84F8-B00647A8FDE4}"/>
              </a:ext>
            </a:extLst>
          </p:cNvPr>
          <p:cNvGrpSpPr/>
          <p:nvPr/>
        </p:nvGrpSpPr>
        <p:grpSpPr>
          <a:xfrm>
            <a:off x="376017" y="419947"/>
            <a:ext cx="3173210" cy="1019780"/>
            <a:chOff x="4120193" y="1144834"/>
            <a:chExt cx="2736503" cy="762788"/>
          </a:xfrm>
        </p:grpSpPr>
        <p:sp>
          <p:nvSpPr>
            <p:cNvPr id="4" name="Rectangle: Rounded Corners 3">
              <a:extLst>
                <a:ext uri="{FF2B5EF4-FFF2-40B4-BE49-F238E27FC236}">
                  <a16:creationId xmlns:a16="http://schemas.microsoft.com/office/drawing/2014/main" id="{4F8F641B-B1B9-161A-6BCD-3F35AE7F976C}"/>
                </a:ext>
              </a:extLst>
            </p:cNvPr>
            <p:cNvSpPr/>
            <p:nvPr/>
          </p:nvSpPr>
          <p:spPr>
            <a:xfrm>
              <a:off x="4120193" y="1144834"/>
              <a:ext cx="2736503" cy="762788"/>
            </a:xfrm>
            <a:prstGeom prst="roundRect">
              <a:avLst>
                <a:gd name="adj" fmla="val 10000"/>
              </a:avLst>
            </a:prstGeom>
          </p:spPr>
          <p:style>
            <a:lnRef idx="2">
              <a:schemeClr val="lt1">
                <a:hueOff val="0"/>
                <a:satOff val="0"/>
                <a:lumOff val="0"/>
                <a:alphaOff val="0"/>
              </a:schemeClr>
            </a:lnRef>
            <a:fillRef idx="1">
              <a:schemeClr val="accent5">
                <a:hueOff val="-1838336"/>
                <a:satOff val="-2557"/>
                <a:lumOff val="-981"/>
                <a:alphaOff val="0"/>
              </a:schemeClr>
            </a:fillRef>
            <a:effectRef idx="0">
              <a:schemeClr val="accent5">
                <a:hueOff val="-1838336"/>
                <a:satOff val="-2557"/>
                <a:lumOff val="-981"/>
                <a:alphaOff val="0"/>
              </a:schemeClr>
            </a:effectRef>
            <a:fontRef idx="minor">
              <a:schemeClr val="lt1"/>
            </a:fontRef>
          </p:style>
          <p:txBody>
            <a:bodyPr/>
            <a:lstStyle/>
            <a:p>
              <a:endParaRPr lang="en-GB" sz="2400"/>
            </a:p>
          </p:txBody>
        </p:sp>
        <p:sp>
          <p:nvSpPr>
            <p:cNvPr id="5" name="Rectangle: Rounded Corners 4">
              <a:extLst>
                <a:ext uri="{FF2B5EF4-FFF2-40B4-BE49-F238E27FC236}">
                  <a16:creationId xmlns:a16="http://schemas.microsoft.com/office/drawing/2014/main" id="{AD1F8190-0C28-88E3-59E8-50C3E3DFFC5B}"/>
                </a:ext>
              </a:extLst>
            </p:cNvPr>
            <p:cNvSpPr txBox="1"/>
            <p:nvPr/>
          </p:nvSpPr>
          <p:spPr>
            <a:xfrm>
              <a:off x="4142534" y="1167175"/>
              <a:ext cx="2608374" cy="7181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GB" b="1" dirty="0">
                  <a:latin typeface="Calibri"/>
                  <a:ea typeface="Calibri"/>
                  <a:cs typeface="Calibri"/>
                </a:rPr>
                <a:t>2. Generate</a:t>
              </a:r>
              <a:r>
                <a:rPr lang="en-GB" b="1" kern="1200" dirty="0">
                  <a:latin typeface="Calibri"/>
                  <a:ea typeface="Calibri"/>
                  <a:cs typeface="Calibri"/>
                </a:rPr>
                <a:t> and prioritise factor axes</a:t>
              </a:r>
              <a:endParaRPr lang="en-US" b="1" kern="1200" dirty="0">
                <a:latin typeface="Calibri"/>
                <a:ea typeface="Calibri"/>
                <a:cs typeface="Calibri"/>
              </a:endParaRPr>
            </a:p>
          </p:txBody>
        </p:sp>
      </p:grpSp>
      <p:grpSp>
        <p:nvGrpSpPr>
          <p:cNvPr id="13" name="Group 12">
            <a:extLst>
              <a:ext uri="{FF2B5EF4-FFF2-40B4-BE49-F238E27FC236}">
                <a16:creationId xmlns:a16="http://schemas.microsoft.com/office/drawing/2014/main" id="{D7E4EFCF-95A2-CD58-6C9F-6E23192D35B8}"/>
              </a:ext>
            </a:extLst>
          </p:cNvPr>
          <p:cNvGrpSpPr/>
          <p:nvPr/>
        </p:nvGrpSpPr>
        <p:grpSpPr>
          <a:xfrm>
            <a:off x="376017" y="2824473"/>
            <a:ext cx="10468090" cy="1591733"/>
            <a:chOff x="548210" y="2916915"/>
            <a:chExt cx="10468090" cy="1591733"/>
          </a:xfrm>
        </p:grpSpPr>
        <p:sp>
          <p:nvSpPr>
            <p:cNvPr id="10" name="Left-right Arrow 5">
              <a:extLst>
                <a:ext uri="{FF2B5EF4-FFF2-40B4-BE49-F238E27FC236}">
                  <a16:creationId xmlns:a16="http://schemas.microsoft.com/office/drawing/2014/main" id="{4DE77A71-25D9-3620-4900-742CF0FBDA1F}"/>
                </a:ext>
              </a:extLst>
            </p:cNvPr>
            <p:cNvSpPr/>
            <p:nvPr/>
          </p:nvSpPr>
          <p:spPr>
            <a:xfrm>
              <a:off x="4499719" y="3472689"/>
              <a:ext cx="1952090" cy="544531"/>
            </a:xfrm>
            <a:prstGeom prst="lef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600"/>
            </a:p>
          </p:txBody>
        </p:sp>
        <p:sp>
          <p:nvSpPr>
            <p:cNvPr id="11" name="Rounded Rectangle 6">
              <a:extLst>
                <a:ext uri="{FF2B5EF4-FFF2-40B4-BE49-F238E27FC236}">
                  <a16:creationId xmlns:a16="http://schemas.microsoft.com/office/drawing/2014/main" id="{9AFAA48D-42D0-2A71-6313-062253500D23}"/>
                </a:ext>
              </a:extLst>
            </p:cNvPr>
            <p:cNvSpPr/>
            <p:nvPr/>
          </p:nvSpPr>
          <p:spPr>
            <a:xfrm>
              <a:off x="548210" y="2916915"/>
              <a:ext cx="3873358" cy="1591732"/>
            </a:xfrm>
            <a:prstGeom prst="roundRect">
              <a:avLst>
                <a:gd name="adj" fmla="val 6614"/>
              </a:avLst>
            </a:prstGeom>
          </p:spPr>
          <p:style>
            <a:lnRef idx="2">
              <a:schemeClr val="dk1"/>
            </a:lnRef>
            <a:fillRef idx="1">
              <a:schemeClr val="lt1"/>
            </a:fillRef>
            <a:effectRef idx="0">
              <a:schemeClr val="dk1"/>
            </a:effectRef>
            <a:fontRef idx="minor">
              <a:schemeClr val="dk1"/>
            </a:fontRef>
          </p:style>
          <p:txBody>
            <a:bodyPr rtlCol="0" anchor="t"/>
            <a:lstStyle/>
            <a:p>
              <a:r>
                <a:rPr lang="en-GB" sz="1600" dirty="0"/>
                <a:t>NRENs and GÉANT are strongly involved in delivery of cybersecurity to R&amp;E</a:t>
              </a:r>
            </a:p>
            <a:p>
              <a:r>
                <a:rPr lang="en-GB" sz="1600" dirty="0"/>
                <a:t>NRENs take responsibility and deploy necessary services to ensure protection of R&amp;E institutions</a:t>
              </a:r>
            </a:p>
          </p:txBody>
        </p:sp>
        <p:sp>
          <p:nvSpPr>
            <p:cNvPr id="12" name="Rounded Rectangle 7">
              <a:extLst>
                <a:ext uri="{FF2B5EF4-FFF2-40B4-BE49-F238E27FC236}">
                  <a16:creationId xmlns:a16="http://schemas.microsoft.com/office/drawing/2014/main" id="{8B617137-0993-2860-F6A8-9F825F7F3A83}"/>
                </a:ext>
              </a:extLst>
            </p:cNvPr>
            <p:cNvSpPr/>
            <p:nvPr/>
          </p:nvSpPr>
          <p:spPr>
            <a:xfrm>
              <a:off x="6529960" y="2916915"/>
              <a:ext cx="4486340" cy="1591733"/>
            </a:xfrm>
            <a:prstGeom prst="roundRect">
              <a:avLst>
                <a:gd name="adj" fmla="val 6614"/>
              </a:avLst>
            </a:prstGeom>
          </p:spPr>
          <p:style>
            <a:lnRef idx="2">
              <a:schemeClr val="dk1"/>
            </a:lnRef>
            <a:fillRef idx="1">
              <a:schemeClr val="lt1"/>
            </a:fillRef>
            <a:effectRef idx="0">
              <a:schemeClr val="dk1"/>
            </a:effectRef>
            <a:fontRef idx="minor">
              <a:schemeClr val="dk1"/>
            </a:fontRef>
          </p:style>
          <p:txBody>
            <a:bodyPr rtlCol="0" anchor="t"/>
            <a:lstStyle/>
            <a:p>
              <a:r>
                <a:rPr lang="en-GB" sz="1600" dirty="0"/>
                <a:t>NRENs and GÉANT are only lightly involved in cybersecurity effort</a:t>
              </a:r>
            </a:p>
            <a:p>
              <a:r>
                <a:rPr lang="en-GB" sz="1600" dirty="0"/>
                <a:t>R&amp;E institutions are responsible for protection themselves. </a:t>
              </a:r>
            </a:p>
            <a:p>
              <a:r>
                <a:rPr lang="en-GB" sz="1600" dirty="0"/>
                <a:t>GÉANT and NRENs only facilitate knowledge sharing, community coordination</a:t>
              </a:r>
            </a:p>
          </p:txBody>
        </p:sp>
      </p:grpSp>
      <p:grpSp>
        <p:nvGrpSpPr>
          <p:cNvPr id="17" name="Group 16">
            <a:extLst>
              <a:ext uri="{FF2B5EF4-FFF2-40B4-BE49-F238E27FC236}">
                <a16:creationId xmlns:a16="http://schemas.microsoft.com/office/drawing/2014/main" id="{73EB8BDA-9983-4B06-6EA6-31BB510B370F}"/>
              </a:ext>
            </a:extLst>
          </p:cNvPr>
          <p:cNvGrpSpPr/>
          <p:nvPr/>
        </p:nvGrpSpPr>
        <p:grpSpPr>
          <a:xfrm>
            <a:off x="376017" y="4619771"/>
            <a:ext cx="10468090" cy="1100305"/>
            <a:chOff x="548210" y="2916915"/>
            <a:chExt cx="10468090" cy="1100305"/>
          </a:xfrm>
        </p:grpSpPr>
        <p:sp>
          <p:nvSpPr>
            <p:cNvPr id="18" name="Left-right Arrow 5">
              <a:extLst>
                <a:ext uri="{FF2B5EF4-FFF2-40B4-BE49-F238E27FC236}">
                  <a16:creationId xmlns:a16="http://schemas.microsoft.com/office/drawing/2014/main" id="{98D6B10D-2E77-D00D-A542-10676AD1864F}"/>
                </a:ext>
              </a:extLst>
            </p:cNvPr>
            <p:cNvSpPr/>
            <p:nvPr/>
          </p:nvSpPr>
          <p:spPr>
            <a:xfrm>
              <a:off x="4499719" y="3194801"/>
              <a:ext cx="1952090" cy="544531"/>
            </a:xfrm>
            <a:prstGeom prst="lef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400"/>
            </a:p>
          </p:txBody>
        </p:sp>
        <p:sp>
          <p:nvSpPr>
            <p:cNvPr id="19" name="Rounded Rectangle 6">
              <a:extLst>
                <a:ext uri="{FF2B5EF4-FFF2-40B4-BE49-F238E27FC236}">
                  <a16:creationId xmlns:a16="http://schemas.microsoft.com/office/drawing/2014/main" id="{911ACD18-44B1-26DF-3BB7-5B0220CCE084}"/>
                </a:ext>
              </a:extLst>
            </p:cNvPr>
            <p:cNvSpPr/>
            <p:nvPr/>
          </p:nvSpPr>
          <p:spPr>
            <a:xfrm>
              <a:off x="548210" y="2916915"/>
              <a:ext cx="3873358" cy="1100305"/>
            </a:xfrm>
            <a:prstGeom prst="roundRect">
              <a:avLst>
                <a:gd name="adj" fmla="val 6614"/>
              </a:avLst>
            </a:prstGeom>
          </p:spPr>
          <p:style>
            <a:lnRef idx="2">
              <a:schemeClr val="dk1"/>
            </a:lnRef>
            <a:fillRef idx="1">
              <a:schemeClr val="lt1"/>
            </a:fillRef>
            <a:effectRef idx="0">
              <a:schemeClr val="dk1"/>
            </a:effectRef>
            <a:fontRef idx="minor">
              <a:schemeClr val="dk1"/>
            </a:fontRef>
          </p:style>
          <p:txBody>
            <a:bodyPr rtlCol="0" anchor="t"/>
            <a:lstStyle/>
            <a:p>
              <a:r>
                <a:rPr lang="en-GB" sz="1600" dirty="0">
                  <a:effectLst/>
                  <a:latin typeface="Calibri" panose="020F0502020204030204" pitchFamily="34" charset="0"/>
                </a:rPr>
                <a:t>Unitary legal framework in Europe apply to all actors within (at least) the EU</a:t>
              </a:r>
              <a:endParaRPr lang="en-GB" sz="1400" dirty="0"/>
            </a:p>
          </p:txBody>
        </p:sp>
        <p:sp>
          <p:nvSpPr>
            <p:cNvPr id="20" name="Rounded Rectangle 7">
              <a:extLst>
                <a:ext uri="{FF2B5EF4-FFF2-40B4-BE49-F238E27FC236}">
                  <a16:creationId xmlns:a16="http://schemas.microsoft.com/office/drawing/2014/main" id="{D74246D8-29A2-B5DA-4277-2DD0BD448244}"/>
                </a:ext>
              </a:extLst>
            </p:cNvPr>
            <p:cNvSpPr/>
            <p:nvPr/>
          </p:nvSpPr>
          <p:spPr>
            <a:xfrm>
              <a:off x="6529960" y="2916915"/>
              <a:ext cx="4486340" cy="1100305"/>
            </a:xfrm>
            <a:prstGeom prst="roundRect">
              <a:avLst>
                <a:gd name="adj" fmla="val 6614"/>
              </a:avLst>
            </a:prstGeom>
          </p:spPr>
          <p:style>
            <a:lnRef idx="2">
              <a:schemeClr val="dk1"/>
            </a:lnRef>
            <a:fillRef idx="1">
              <a:schemeClr val="lt1"/>
            </a:fillRef>
            <a:effectRef idx="0">
              <a:schemeClr val="dk1"/>
            </a:effectRef>
            <a:fontRef idx="minor">
              <a:schemeClr val="dk1"/>
            </a:fontRef>
          </p:style>
          <p:txBody>
            <a:bodyPr rtlCol="0" anchor="t"/>
            <a:lstStyle/>
            <a:p>
              <a:r>
                <a:rPr lang="en-GB" sz="1600" dirty="0">
                  <a:latin typeface="Calibri" panose="020F0502020204030204" pitchFamily="34" charset="0"/>
                </a:rPr>
                <a:t>F</a:t>
              </a:r>
              <a:r>
                <a:rPr lang="en-GB" sz="1600" dirty="0">
                  <a:effectLst/>
                  <a:latin typeface="Calibri" panose="020F0502020204030204" pitchFamily="34" charset="0"/>
                </a:rPr>
                <a:t>ragmented legal spaces due to renationalizing tendencies within Europe</a:t>
              </a:r>
              <a:endParaRPr lang="en-GB" sz="1400" dirty="0"/>
            </a:p>
          </p:txBody>
        </p:sp>
      </p:grpSp>
      <p:grpSp>
        <p:nvGrpSpPr>
          <p:cNvPr id="21" name="Group 20">
            <a:extLst>
              <a:ext uri="{FF2B5EF4-FFF2-40B4-BE49-F238E27FC236}">
                <a16:creationId xmlns:a16="http://schemas.microsoft.com/office/drawing/2014/main" id="{93C88656-C25A-2C96-F837-6AA205E48282}"/>
              </a:ext>
            </a:extLst>
          </p:cNvPr>
          <p:cNvGrpSpPr/>
          <p:nvPr/>
        </p:nvGrpSpPr>
        <p:grpSpPr>
          <a:xfrm>
            <a:off x="376017" y="5864914"/>
            <a:ext cx="10468090" cy="705213"/>
            <a:chOff x="548210" y="2916915"/>
            <a:chExt cx="10468090" cy="705213"/>
          </a:xfrm>
        </p:grpSpPr>
        <p:sp>
          <p:nvSpPr>
            <p:cNvPr id="22" name="Left-right Arrow 5">
              <a:extLst>
                <a:ext uri="{FF2B5EF4-FFF2-40B4-BE49-F238E27FC236}">
                  <a16:creationId xmlns:a16="http://schemas.microsoft.com/office/drawing/2014/main" id="{A8EAE215-FE89-76FF-9888-7080B6735BEB}"/>
                </a:ext>
              </a:extLst>
            </p:cNvPr>
            <p:cNvSpPr/>
            <p:nvPr/>
          </p:nvSpPr>
          <p:spPr>
            <a:xfrm>
              <a:off x="4499719" y="2997255"/>
              <a:ext cx="1952090" cy="544531"/>
            </a:xfrm>
            <a:prstGeom prst="lef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400"/>
            </a:p>
          </p:txBody>
        </p:sp>
        <p:sp>
          <p:nvSpPr>
            <p:cNvPr id="23" name="Rounded Rectangle 6">
              <a:extLst>
                <a:ext uri="{FF2B5EF4-FFF2-40B4-BE49-F238E27FC236}">
                  <a16:creationId xmlns:a16="http://schemas.microsoft.com/office/drawing/2014/main" id="{8C7A7529-E9F5-4B23-A4C7-DE45BA86F1C7}"/>
                </a:ext>
              </a:extLst>
            </p:cNvPr>
            <p:cNvSpPr/>
            <p:nvPr/>
          </p:nvSpPr>
          <p:spPr>
            <a:xfrm>
              <a:off x="548210" y="2916915"/>
              <a:ext cx="3873358" cy="705213"/>
            </a:xfrm>
            <a:prstGeom prst="roundRect">
              <a:avLst>
                <a:gd name="adj" fmla="val 6614"/>
              </a:avLst>
            </a:prstGeom>
          </p:spPr>
          <p:style>
            <a:lnRef idx="2">
              <a:schemeClr val="dk1"/>
            </a:lnRef>
            <a:fillRef idx="1">
              <a:schemeClr val="lt1"/>
            </a:fillRef>
            <a:effectRef idx="0">
              <a:schemeClr val="dk1"/>
            </a:effectRef>
            <a:fontRef idx="minor">
              <a:schemeClr val="dk1"/>
            </a:fontRef>
          </p:style>
          <p:txBody>
            <a:bodyPr rtlCol="0" anchor="t"/>
            <a:lstStyle/>
            <a:p>
              <a:r>
                <a:rPr lang="en-GB" sz="1600" dirty="0">
                  <a:effectLst/>
                  <a:latin typeface="Calibri" panose="020F0502020204030204" pitchFamily="34" charset="0"/>
                </a:rPr>
                <a:t>Security threats by state actors remain a rare hazard for R&amp;E networks</a:t>
              </a:r>
              <a:endParaRPr lang="en-GB" sz="1400" dirty="0"/>
            </a:p>
          </p:txBody>
        </p:sp>
        <p:sp>
          <p:nvSpPr>
            <p:cNvPr id="24" name="Rounded Rectangle 7">
              <a:extLst>
                <a:ext uri="{FF2B5EF4-FFF2-40B4-BE49-F238E27FC236}">
                  <a16:creationId xmlns:a16="http://schemas.microsoft.com/office/drawing/2014/main" id="{6AC51C62-DB8D-8EE8-5772-8192CEBB0E93}"/>
                </a:ext>
              </a:extLst>
            </p:cNvPr>
            <p:cNvSpPr/>
            <p:nvPr/>
          </p:nvSpPr>
          <p:spPr>
            <a:xfrm>
              <a:off x="6529960" y="2916916"/>
              <a:ext cx="4486340" cy="705212"/>
            </a:xfrm>
            <a:prstGeom prst="roundRect">
              <a:avLst>
                <a:gd name="adj" fmla="val 6614"/>
              </a:avLst>
            </a:prstGeom>
          </p:spPr>
          <p:style>
            <a:lnRef idx="2">
              <a:schemeClr val="dk1"/>
            </a:lnRef>
            <a:fillRef idx="1">
              <a:schemeClr val="lt1"/>
            </a:fillRef>
            <a:effectRef idx="0">
              <a:schemeClr val="dk1"/>
            </a:effectRef>
            <a:fontRef idx="minor">
              <a:schemeClr val="dk1"/>
            </a:fontRef>
          </p:style>
          <p:txBody>
            <a:bodyPr rtlCol="0" anchor="t"/>
            <a:lstStyle/>
            <a:p>
              <a:r>
                <a:rPr lang="en-GB" sz="1600" dirty="0">
                  <a:latin typeface="Calibri" panose="020F0502020204030204" pitchFamily="34" charset="0"/>
                </a:rPr>
                <a:t>Hybrid warfare means digital infrastructure becomes a common target</a:t>
              </a:r>
              <a:endParaRPr lang="en-GB" sz="1400" dirty="0"/>
            </a:p>
          </p:txBody>
        </p:sp>
      </p:grpSp>
    </p:spTree>
    <p:extLst>
      <p:ext uri="{BB962C8B-B14F-4D97-AF65-F5344CB8AC3E}">
        <p14:creationId xmlns:p14="http://schemas.microsoft.com/office/powerpoint/2010/main" val="3732007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1A5CB37-45DF-DF64-C394-C32BC79A5D8C}"/>
              </a:ext>
            </a:extLst>
          </p:cNvPr>
          <p:cNvGrpSpPr/>
          <p:nvPr/>
        </p:nvGrpSpPr>
        <p:grpSpPr>
          <a:xfrm>
            <a:off x="376017" y="134197"/>
            <a:ext cx="3173210" cy="1019780"/>
            <a:chOff x="4120193" y="1144834"/>
            <a:chExt cx="2736503" cy="762788"/>
          </a:xfrm>
        </p:grpSpPr>
        <p:sp>
          <p:nvSpPr>
            <p:cNvPr id="5" name="Rectangle: Rounded Corners 4">
              <a:extLst>
                <a:ext uri="{FF2B5EF4-FFF2-40B4-BE49-F238E27FC236}">
                  <a16:creationId xmlns:a16="http://schemas.microsoft.com/office/drawing/2014/main" id="{EB76100F-AF07-18BF-B4BA-64633911C4CD}"/>
                </a:ext>
              </a:extLst>
            </p:cNvPr>
            <p:cNvSpPr/>
            <p:nvPr/>
          </p:nvSpPr>
          <p:spPr>
            <a:xfrm>
              <a:off x="4120193" y="1144834"/>
              <a:ext cx="2736503" cy="762788"/>
            </a:xfrm>
            <a:prstGeom prst="roundRect">
              <a:avLst>
                <a:gd name="adj" fmla="val 10000"/>
              </a:avLst>
            </a:prstGeom>
          </p:spPr>
          <p:style>
            <a:lnRef idx="2">
              <a:schemeClr val="lt1">
                <a:hueOff val="0"/>
                <a:satOff val="0"/>
                <a:lumOff val="0"/>
                <a:alphaOff val="0"/>
              </a:schemeClr>
            </a:lnRef>
            <a:fillRef idx="1">
              <a:schemeClr val="accent5">
                <a:hueOff val="-1838336"/>
                <a:satOff val="-2557"/>
                <a:lumOff val="-981"/>
                <a:alphaOff val="0"/>
              </a:schemeClr>
            </a:fillRef>
            <a:effectRef idx="0">
              <a:schemeClr val="accent5">
                <a:hueOff val="-1838336"/>
                <a:satOff val="-2557"/>
                <a:lumOff val="-981"/>
                <a:alphaOff val="0"/>
              </a:schemeClr>
            </a:effectRef>
            <a:fontRef idx="minor">
              <a:schemeClr val="lt1"/>
            </a:fontRef>
          </p:style>
          <p:txBody>
            <a:bodyPr/>
            <a:lstStyle/>
            <a:p>
              <a:endParaRPr lang="en-GB" sz="2400" dirty="0"/>
            </a:p>
          </p:txBody>
        </p:sp>
        <p:sp>
          <p:nvSpPr>
            <p:cNvPr id="6" name="Rectangle: Rounded Corners 4">
              <a:extLst>
                <a:ext uri="{FF2B5EF4-FFF2-40B4-BE49-F238E27FC236}">
                  <a16:creationId xmlns:a16="http://schemas.microsoft.com/office/drawing/2014/main" id="{417038A8-70E3-AEC7-5C00-60C07BF710AD}"/>
                </a:ext>
              </a:extLst>
            </p:cNvPr>
            <p:cNvSpPr txBox="1"/>
            <p:nvPr/>
          </p:nvSpPr>
          <p:spPr>
            <a:xfrm>
              <a:off x="4142534" y="1167175"/>
              <a:ext cx="2608374" cy="7181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GB" b="1" dirty="0">
                  <a:latin typeface="Calibri"/>
                  <a:ea typeface="Calibri"/>
                  <a:cs typeface="Calibri"/>
                </a:rPr>
                <a:t>3. Refining and prioritising factors</a:t>
              </a:r>
              <a:endParaRPr lang="en-GB" b="1" kern="1200" dirty="0">
                <a:latin typeface="Calibri"/>
                <a:ea typeface="Calibri"/>
                <a:cs typeface="Calibri"/>
              </a:endParaRPr>
            </a:p>
          </p:txBody>
        </p:sp>
      </p:grpSp>
      <p:sp>
        <p:nvSpPr>
          <p:cNvPr id="9" name="Content Placeholder 2">
            <a:extLst>
              <a:ext uri="{FF2B5EF4-FFF2-40B4-BE49-F238E27FC236}">
                <a16:creationId xmlns:a16="http://schemas.microsoft.com/office/drawing/2014/main" id="{C3755B21-A2C7-C1CD-E54B-913E819004AD}"/>
              </a:ext>
            </a:extLst>
          </p:cNvPr>
          <p:cNvSpPr>
            <a:spLocks noGrp="1"/>
          </p:cNvSpPr>
          <p:nvPr>
            <p:ph idx="1"/>
          </p:nvPr>
        </p:nvSpPr>
        <p:spPr>
          <a:xfrm>
            <a:off x="61692" y="1445219"/>
            <a:ext cx="9657661" cy="3192430"/>
          </a:xfrm>
        </p:spPr>
        <p:txBody>
          <a:bodyPr vert="horz" lIns="91440" tIns="45720" rIns="91440" bIns="45720" rtlCol="0" anchor="t">
            <a:noAutofit/>
          </a:bodyPr>
          <a:lstStyle/>
          <a:p>
            <a:r>
              <a:rPr lang="en-GB" sz="1600" dirty="0"/>
              <a:t>The previous two steps have generated a high number of factors (88), some of which may be the same or overlapping.</a:t>
            </a:r>
            <a:endParaRPr lang="en-US" dirty="0"/>
          </a:p>
          <a:p>
            <a:r>
              <a:rPr lang="en-GB" sz="1600" dirty="0">
                <a:ea typeface="Calibri"/>
                <a:cs typeface="Calibri"/>
              </a:rPr>
              <a:t>Grouping factors into few areas of the potential future:</a:t>
            </a:r>
          </a:p>
          <a:p>
            <a:pPr marL="457200" lvl="1" indent="0">
              <a:buNone/>
            </a:pPr>
            <a:endParaRPr lang="en-GB" sz="1200" dirty="0">
              <a:ea typeface="Calibri"/>
              <a:cs typeface="Calibri"/>
            </a:endParaRPr>
          </a:p>
          <a:p>
            <a:pPr marL="457200" lvl="1" indent="0">
              <a:buNone/>
            </a:pPr>
            <a:endParaRPr lang="en-GB" sz="1200" dirty="0">
              <a:ea typeface="Calibri"/>
              <a:cs typeface="Calibri"/>
            </a:endParaRPr>
          </a:p>
          <a:p>
            <a:pPr marL="457200" lvl="1" indent="0">
              <a:buNone/>
            </a:pPr>
            <a:endParaRPr lang="en-GB" sz="1200" dirty="0">
              <a:ea typeface="Calibri"/>
              <a:cs typeface="Calibri"/>
            </a:endParaRPr>
          </a:p>
          <a:p>
            <a:r>
              <a:rPr lang="en-GB" sz="1600" dirty="0">
                <a:ea typeface="Calibri"/>
                <a:cs typeface="Calibri"/>
              </a:rPr>
              <a:t>Identifying highest priority potential futures in each area based on analysis of identified individual factors</a:t>
            </a:r>
          </a:p>
          <a:p>
            <a:pPr marL="0" indent="0">
              <a:buNone/>
            </a:pPr>
            <a:endParaRPr lang="en-GB" sz="1600" dirty="0">
              <a:ea typeface="Calibri"/>
              <a:cs typeface="Calibri"/>
            </a:endParaRPr>
          </a:p>
          <a:p>
            <a:pPr marL="0" indent="0">
              <a:buNone/>
            </a:pPr>
            <a:endParaRPr lang="en-GB" sz="1600" dirty="0">
              <a:ea typeface="Calibri"/>
              <a:cs typeface="Calibri"/>
            </a:endParaRPr>
          </a:p>
          <a:p>
            <a:pPr marL="0" indent="0">
              <a:buNone/>
            </a:pPr>
            <a:endParaRPr lang="en-GB" sz="1600" dirty="0">
              <a:ea typeface="Calibri"/>
              <a:cs typeface="Calibri"/>
            </a:endParaRPr>
          </a:p>
          <a:p>
            <a:endParaRPr lang="en-GB" sz="1600" dirty="0">
              <a:ea typeface="Calibri"/>
              <a:cs typeface="Calibri"/>
            </a:endParaRPr>
          </a:p>
          <a:p>
            <a:pPr marL="0" indent="0">
              <a:buNone/>
            </a:pPr>
            <a:endParaRPr lang="en-GB" sz="1600" dirty="0">
              <a:ea typeface="Calibri"/>
              <a:cs typeface="Calibri"/>
            </a:endParaRPr>
          </a:p>
        </p:txBody>
      </p:sp>
      <p:sp>
        <p:nvSpPr>
          <p:cNvPr id="2" name="Rectangle 1">
            <a:extLst>
              <a:ext uri="{FF2B5EF4-FFF2-40B4-BE49-F238E27FC236}">
                <a16:creationId xmlns:a16="http://schemas.microsoft.com/office/drawing/2014/main" id="{43D386B3-1F31-D641-D432-A129C29C8B1B}"/>
              </a:ext>
            </a:extLst>
          </p:cNvPr>
          <p:cNvSpPr/>
          <p:nvPr/>
        </p:nvSpPr>
        <p:spPr>
          <a:xfrm>
            <a:off x="73411" y="2387827"/>
            <a:ext cx="1560441" cy="524781"/>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SKILLS</a:t>
            </a:r>
          </a:p>
        </p:txBody>
      </p:sp>
      <p:sp>
        <p:nvSpPr>
          <p:cNvPr id="3" name="Rectangle 2">
            <a:extLst>
              <a:ext uri="{FF2B5EF4-FFF2-40B4-BE49-F238E27FC236}">
                <a16:creationId xmlns:a16="http://schemas.microsoft.com/office/drawing/2014/main" id="{A0AFE2E7-8ACC-C199-65B0-D803E60729BA}"/>
              </a:ext>
            </a:extLst>
          </p:cNvPr>
          <p:cNvSpPr/>
          <p:nvPr/>
        </p:nvSpPr>
        <p:spPr>
          <a:xfrm>
            <a:off x="1777208" y="2387827"/>
            <a:ext cx="1560441" cy="524781"/>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DATA</a:t>
            </a:r>
          </a:p>
        </p:txBody>
      </p:sp>
      <p:sp>
        <p:nvSpPr>
          <p:cNvPr id="4" name="Rectangle 3">
            <a:extLst>
              <a:ext uri="{FF2B5EF4-FFF2-40B4-BE49-F238E27FC236}">
                <a16:creationId xmlns:a16="http://schemas.microsoft.com/office/drawing/2014/main" id="{ED9F32EA-EC89-0801-777F-3FC7DC6DDCA9}"/>
              </a:ext>
            </a:extLst>
          </p:cNvPr>
          <p:cNvSpPr/>
          <p:nvPr/>
        </p:nvSpPr>
        <p:spPr>
          <a:xfrm>
            <a:off x="3506815" y="2387827"/>
            <a:ext cx="1560441" cy="524781"/>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BEHAVIOURS</a:t>
            </a:r>
          </a:p>
        </p:txBody>
      </p:sp>
      <p:sp>
        <p:nvSpPr>
          <p:cNvPr id="8" name="Rectangle 7">
            <a:extLst>
              <a:ext uri="{FF2B5EF4-FFF2-40B4-BE49-F238E27FC236}">
                <a16:creationId xmlns:a16="http://schemas.microsoft.com/office/drawing/2014/main" id="{34499136-D192-99CC-F55A-4DAFAA3AE70E}"/>
              </a:ext>
            </a:extLst>
          </p:cNvPr>
          <p:cNvSpPr/>
          <p:nvPr/>
        </p:nvSpPr>
        <p:spPr>
          <a:xfrm>
            <a:off x="5236422" y="2387826"/>
            <a:ext cx="1560441" cy="524781"/>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COMMERCIAL</a:t>
            </a:r>
          </a:p>
        </p:txBody>
      </p:sp>
      <p:sp>
        <p:nvSpPr>
          <p:cNvPr id="10" name="Rectangle 9">
            <a:extLst>
              <a:ext uri="{FF2B5EF4-FFF2-40B4-BE49-F238E27FC236}">
                <a16:creationId xmlns:a16="http://schemas.microsoft.com/office/drawing/2014/main" id="{FB3C1D60-CC29-9FE0-92B0-8ADAD14B6C02}"/>
              </a:ext>
            </a:extLst>
          </p:cNvPr>
          <p:cNvSpPr/>
          <p:nvPr/>
        </p:nvSpPr>
        <p:spPr>
          <a:xfrm>
            <a:off x="6966029" y="2387825"/>
            <a:ext cx="1560441" cy="524781"/>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REGULATIONS</a:t>
            </a:r>
          </a:p>
        </p:txBody>
      </p:sp>
      <p:sp>
        <p:nvSpPr>
          <p:cNvPr id="11" name="Rectangle 10">
            <a:extLst>
              <a:ext uri="{FF2B5EF4-FFF2-40B4-BE49-F238E27FC236}">
                <a16:creationId xmlns:a16="http://schemas.microsoft.com/office/drawing/2014/main" id="{6C7CF3C5-9CB6-3E8F-1E44-2F59D70C7DB7}"/>
              </a:ext>
            </a:extLst>
          </p:cNvPr>
          <p:cNvSpPr/>
          <p:nvPr/>
        </p:nvSpPr>
        <p:spPr>
          <a:xfrm>
            <a:off x="8694946" y="2387825"/>
            <a:ext cx="1560441" cy="524781"/>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FUNDING</a:t>
            </a:r>
          </a:p>
        </p:txBody>
      </p:sp>
      <p:sp>
        <p:nvSpPr>
          <p:cNvPr id="12" name="Rectangle 11">
            <a:extLst>
              <a:ext uri="{FF2B5EF4-FFF2-40B4-BE49-F238E27FC236}">
                <a16:creationId xmlns:a16="http://schemas.microsoft.com/office/drawing/2014/main" id="{7EBDDA11-682C-994A-0A1A-D0407E2B76D8}"/>
              </a:ext>
            </a:extLst>
          </p:cNvPr>
          <p:cNvSpPr/>
          <p:nvPr/>
        </p:nvSpPr>
        <p:spPr>
          <a:xfrm>
            <a:off x="10423863" y="2387825"/>
            <a:ext cx="1560441" cy="524781"/>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dirty="0"/>
              <a:t>SECURITY</a:t>
            </a:r>
          </a:p>
        </p:txBody>
      </p:sp>
      <p:sp>
        <p:nvSpPr>
          <p:cNvPr id="13" name="Rectangle 12">
            <a:extLst>
              <a:ext uri="{FF2B5EF4-FFF2-40B4-BE49-F238E27FC236}">
                <a16:creationId xmlns:a16="http://schemas.microsoft.com/office/drawing/2014/main" id="{753FBB43-C25E-D3E3-2815-CE9C1FD706EA}"/>
              </a:ext>
            </a:extLst>
          </p:cNvPr>
          <p:cNvSpPr/>
          <p:nvPr/>
        </p:nvSpPr>
        <p:spPr>
          <a:xfrm>
            <a:off x="171150" y="3429001"/>
            <a:ext cx="1996696" cy="958064"/>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pl-PL" dirty="0"/>
              <a:t>Highly </a:t>
            </a:r>
            <a:r>
              <a:rPr lang="pl-PL" dirty="0" err="1"/>
              <a:t>competitive</a:t>
            </a:r>
            <a:r>
              <a:rPr lang="pl-PL" dirty="0"/>
              <a:t>, </a:t>
            </a:r>
            <a:r>
              <a:rPr lang="pl-PL" dirty="0" err="1"/>
              <a:t>employee</a:t>
            </a:r>
            <a:r>
              <a:rPr lang="pl-PL" dirty="0"/>
              <a:t> </a:t>
            </a:r>
            <a:r>
              <a:rPr lang="pl-PL" dirty="0" err="1"/>
              <a:t>driven</a:t>
            </a:r>
            <a:endParaRPr lang="pl-PL" dirty="0"/>
          </a:p>
        </p:txBody>
      </p:sp>
      <p:sp>
        <p:nvSpPr>
          <p:cNvPr id="14" name="Rectangle 13">
            <a:extLst>
              <a:ext uri="{FF2B5EF4-FFF2-40B4-BE49-F238E27FC236}">
                <a16:creationId xmlns:a16="http://schemas.microsoft.com/office/drawing/2014/main" id="{CC2701A3-2AF9-74D4-2979-43F0DCA207F4}"/>
              </a:ext>
            </a:extLst>
          </p:cNvPr>
          <p:cNvSpPr/>
          <p:nvPr/>
        </p:nvSpPr>
        <p:spPr>
          <a:xfrm>
            <a:off x="2382805" y="3429000"/>
            <a:ext cx="1996696" cy="958064"/>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pl-PL" dirty="0"/>
              <a:t>Ring-</a:t>
            </a:r>
            <a:r>
              <a:rPr lang="pl-PL" dirty="0" err="1"/>
              <a:t>fenced</a:t>
            </a:r>
            <a:r>
              <a:rPr lang="pl-PL" dirty="0"/>
              <a:t> </a:t>
            </a:r>
            <a:r>
              <a:rPr lang="pl-PL" dirty="0" err="1"/>
              <a:t>access</a:t>
            </a:r>
            <a:r>
              <a:rPr lang="pl-PL" dirty="0"/>
              <a:t> to </a:t>
            </a:r>
            <a:r>
              <a:rPr lang="pl-PL" dirty="0" err="1"/>
              <a:t>workforce</a:t>
            </a:r>
            <a:r>
              <a:rPr lang="pl-PL" dirty="0"/>
              <a:t>, </a:t>
            </a:r>
            <a:r>
              <a:rPr lang="pl-PL" dirty="0" err="1"/>
              <a:t>value-driven</a:t>
            </a:r>
            <a:endParaRPr lang="pl-PL" dirty="0"/>
          </a:p>
        </p:txBody>
      </p:sp>
      <p:sp>
        <p:nvSpPr>
          <p:cNvPr id="15" name="Rectangle 14">
            <a:extLst>
              <a:ext uri="{FF2B5EF4-FFF2-40B4-BE49-F238E27FC236}">
                <a16:creationId xmlns:a16="http://schemas.microsoft.com/office/drawing/2014/main" id="{2D2F80C9-2BD3-6DD2-5D02-EE28F17E3DCB}"/>
              </a:ext>
            </a:extLst>
          </p:cNvPr>
          <p:cNvSpPr/>
          <p:nvPr/>
        </p:nvSpPr>
        <p:spPr>
          <a:xfrm>
            <a:off x="4611451" y="3429000"/>
            <a:ext cx="2354577" cy="958064"/>
          </a:xfrm>
          <a:prstGeom prst="rect">
            <a:avLst/>
          </a:prstGeom>
          <a:solidFill>
            <a:srgbClr val="42AFC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pl-PL" dirty="0" err="1"/>
              <a:t>Wrong</a:t>
            </a:r>
            <a:r>
              <a:rPr lang="pl-PL" dirty="0"/>
              <a:t> </a:t>
            </a:r>
            <a:r>
              <a:rPr lang="pl-PL" dirty="0" err="1"/>
              <a:t>skills</a:t>
            </a:r>
            <a:r>
              <a:rPr lang="pl-PL" dirty="0"/>
              <a:t> – </a:t>
            </a:r>
            <a:r>
              <a:rPr lang="pl-PL" dirty="0" err="1"/>
              <a:t>right</a:t>
            </a:r>
            <a:r>
              <a:rPr lang="pl-PL" dirty="0"/>
              <a:t> </a:t>
            </a:r>
            <a:r>
              <a:rPr lang="pl-PL" dirty="0" err="1"/>
              <a:t>jobs</a:t>
            </a:r>
            <a:r>
              <a:rPr lang="pl-PL" dirty="0"/>
              <a:t>, talent </a:t>
            </a:r>
            <a:r>
              <a:rPr lang="pl-PL" dirty="0" err="1"/>
              <a:t>pipeline</a:t>
            </a:r>
            <a:r>
              <a:rPr lang="pl-PL" dirty="0"/>
              <a:t> and </a:t>
            </a:r>
            <a:r>
              <a:rPr lang="pl-PL" dirty="0" err="1"/>
              <a:t>skills</a:t>
            </a:r>
            <a:r>
              <a:rPr lang="pl-PL" dirty="0"/>
              <a:t> development</a:t>
            </a:r>
          </a:p>
        </p:txBody>
      </p:sp>
      <p:pic>
        <p:nvPicPr>
          <p:cNvPr id="17" name="Picture 16">
            <a:extLst>
              <a:ext uri="{FF2B5EF4-FFF2-40B4-BE49-F238E27FC236}">
                <a16:creationId xmlns:a16="http://schemas.microsoft.com/office/drawing/2014/main" id="{7DCF66A5-E61E-CAAE-CBC9-B98705C83AB2}"/>
              </a:ext>
            </a:extLst>
          </p:cNvPr>
          <p:cNvPicPr>
            <a:picLocks noChangeAspect="1"/>
          </p:cNvPicPr>
          <p:nvPr/>
        </p:nvPicPr>
        <p:blipFill>
          <a:blip r:embed="rId2"/>
          <a:stretch>
            <a:fillRect/>
          </a:stretch>
        </p:blipFill>
        <p:spPr>
          <a:xfrm>
            <a:off x="1004322" y="4501522"/>
            <a:ext cx="7772400" cy="2222281"/>
          </a:xfrm>
          <a:prstGeom prst="rect">
            <a:avLst/>
          </a:prstGeom>
        </p:spPr>
      </p:pic>
    </p:spTree>
    <p:extLst>
      <p:ext uri="{BB962C8B-B14F-4D97-AF65-F5344CB8AC3E}">
        <p14:creationId xmlns:p14="http://schemas.microsoft.com/office/powerpoint/2010/main" val="2472397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A498753D-4072-7A09-02D0-B854AB8A8FC6}"/>
              </a:ext>
            </a:extLst>
          </p:cNvPr>
          <p:cNvPicPr>
            <a:picLocks noChangeAspect="1"/>
          </p:cNvPicPr>
          <p:nvPr/>
        </p:nvPicPr>
        <p:blipFill>
          <a:blip r:embed="rId2"/>
          <a:stretch>
            <a:fillRect/>
          </a:stretch>
        </p:blipFill>
        <p:spPr>
          <a:xfrm>
            <a:off x="367852" y="2707421"/>
            <a:ext cx="10288968" cy="2941817"/>
          </a:xfrm>
          <a:prstGeom prst="rect">
            <a:avLst/>
          </a:prstGeom>
        </p:spPr>
      </p:pic>
      <p:grpSp>
        <p:nvGrpSpPr>
          <p:cNvPr id="7" name="Group 6">
            <a:extLst>
              <a:ext uri="{FF2B5EF4-FFF2-40B4-BE49-F238E27FC236}">
                <a16:creationId xmlns:a16="http://schemas.microsoft.com/office/drawing/2014/main" id="{F1A5CB37-45DF-DF64-C394-C32BC79A5D8C}"/>
              </a:ext>
            </a:extLst>
          </p:cNvPr>
          <p:cNvGrpSpPr/>
          <p:nvPr/>
        </p:nvGrpSpPr>
        <p:grpSpPr>
          <a:xfrm>
            <a:off x="376017" y="134197"/>
            <a:ext cx="3173210" cy="1019780"/>
            <a:chOff x="4120193" y="1144834"/>
            <a:chExt cx="2736503" cy="762788"/>
          </a:xfrm>
        </p:grpSpPr>
        <p:sp>
          <p:nvSpPr>
            <p:cNvPr id="5" name="Rectangle: Rounded Corners 4">
              <a:extLst>
                <a:ext uri="{FF2B5EF4-FFF2-40B4-BE49-F238E27FC236}">
                  <a16:creationId xmlns:a16="http://schemas.microsoft.com/office/drawing/2014/main" id="{EB76100F-AF07-18BF-B4BA-64633911C4CD}"/>
                </a:ext>
              </a:extLst>
            </p:cNvPr>
            <p:cNvSpPr/>
            <p:nvPr/>
          </p:nvSpPr>
          <p:spPr>
            <a:xfrm>
              <a:off x="4120193" y="1144834"/>
              <a:ext cx="2736503" cy="762788"/>
            </a:xfrm>
            <a:prstGeom prst="roundRect">
              <a:avLst>
                <a:gd name="adj" fmla="val 10000"/>
              </a:avLst>
            </a:prstGeom>
          </p:spPr>
          <p:style>
            <a:lnRef idx="2">
              <a:schemeClr val="lt1">
                <a:hueOff val="0"/>
                <a:satOff val="0"/>
                <a:lumOff val="0"/>
                <a:alphaOff val="0"/>
              </a:schemeClr>
            </a:lnRef>
            <a:fillRef idx="1">
              <a:schemeClr val="accent5">
                <a:hueOff val="-1838336"/>
                <a:satOff val="-2557"/>
                <a:lumOff val="-981"/>
                <a:alphaOff val="0"/>
              </a:schemeClr>
            </a:fillRef>
            <a:effectRef idx="0">
              <a:schemeClr val="accent5">
                <a:hueOff val="-1838336"/>
                <a:satOff val="-2557"/>
                <a:lumOff val="-981"/>
                <a:alphaOff val="0"/>
              </a:schemeClr>
            </a:effectRef>
            <a:fontRef idx="minor">
              <a:schemeClr val="lt1"/>
            </a:fontRef>
          </p:style>
          <p:txBody>
            <a:bodyPr/>
            <a:lstStyle/>
            <a:p>
              <a:endParaRPr lang="en-GB" sz="2400"/>
            </a:p>
          </p:txBody>
        </p:sp>
        <p:sp>
          <p:nvSpPr>
            <p:cNvPr id="6" name="Rectangle: Rounded Corners 4">
              <a:extLst>
                <a:ext uri="{FF2B5EF4-FFF2-40B4-BE49-F238E27FC236}">
                  <a16:creationId xmlns:a16="http://schemas.microsoft.com/office/drawing/2014/main" id="{417038A8-70E3-AEC7-5C00-60C07BF710AD}"/>
                </a:ext>
              </a:extLst>
            </p:cNvPr>
            <p:cNvSpPr txBox="1"/>
            <p:nvPr/>
          </p:nvSpPr>
          <p:spPr>
            <a:xfrm>
              <a:off x="4142534" y="1167175"/>
              <a:ext cx="2608374" cy="7181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GB" b="1" dirty="0">
                  <a:latin typeface="Calibri"/>
                  <a:ea typeface="Calibri"/>
                  <a:cs typeface="Calibri"/>
                </a:rPr>
                <a:t>4. Ideating skeleton scenarios</a:t>
              </a:r>
              <a:endParaRPr lang="en-GB" b="1" kern="1200" dirty="0">
                <a:latin typeface="Calibri"/>
                <a:ea typeface="Calibri"/>
                <a:cs typeface="Calibri"/>
              </a:endParaRPr>
            </a:p>
          </p:txBody>
        </p:sp>
      </p:grpSp>
      <p:sp>
        <p:nvSpPr>
          <p:cNvPr id="9" name="Content Placeholder 2">
            <a:extLst>
              <a:ext uri="{FF2B5EF4-FFF2-40B4-BE49-F238E27FC236}">
                <a16:creationId xmlns:a16="http://schemas.microsoft.com/office/drawing/2014/main" id="{C3755B21-A2C7-C1CD-E54B-913E819004AD}"/>
              </a:ext>
            </a:extLst>
          </p:cNvPr>
          <p:cNvSpPr>
            <a:spLocks noGrp="1"/>
          </p:cNvSpPr>
          <p:nvPr>
            <p:ph idx="1"/>
          </p:nvPr>
        </p:nvSpPr>
        <p:spPr>
          <a:xfrm>
            <a:off x="61692" y="1445219"/>
            <a:ext cx="9657661" cy="3192430"/>
          </a:xfrm>
        </p:spPr>
        <p:txBody>
          <a:bodyPr vert="horz" lIns="91440" tIns="45720" rIns="91440" bIns="45720" rtlCol="0" anchor="t">
            <a:noAutofit/>
          </a:bodyPr>
          <a:lstStyle/>
          <a:p>
            <a:r>
              <a:rPr lang="en-GB" sz="1600" dirty="0">
                <a:ea typeface="Calibri"/>
                <a:cs typeface="Calibri"/>
              </a:rPr>
              <a:t>Identify invariances:</a:t>
            </a:r>
          </a:p>
          <a:p>
            <a:pPr lvl="1"/>
            <a:r>
              <a:rPr lang="en-GB" sz="1200" dirty="0">
                <a:ea typeface="Calibri"/>
                <a:cs typeface="Calibri"/>
              </a:rPr>
              <a:t>Energy prices will go up </a:t>
            </a:r>
          </a:p>
          <a:p>
            <a:pPr lvl="1"/>
            <a:r>
              <a:rPr lang="en-GB" sz="1200" dirty="0">
                <a:ea typeface="Calibri"/>
                <a:cs typeface="Calibri"/>
              </a:rPr>
              <a:t>Increased global insecurity: energy, geopolitics, cyber attacks becoming more frequent, more sophisticated and more aggressive</a:t>
            </a:r>
          </a:p>
          <a:p>
            <a:r>
              <a:rPr lang="en-GB" sz="1600" dirty="0">
                <a:ea typeface="Calibri"/>
                <a:cs typeface="Calibri"/>
              </a:rPr>
              <a:t>Identify most interesting combinations of individual futures to create skeleton scenarios</a:t>
            </a:r>
          </a:p>
          <a:p>
            <a:endParaRPr lang="en-GB" sz="1600" dirty="0">
              <a:ea typeface="Calibri"/>
              <a:cs typeface="Calibri"/>
            </a:endParaRPr>
          </a:p>
          <a:p>
            <a:endParaRPr lang="en-GB" sz="1600" dirty="0">
              <a:ea typeface="Calibri"/>
              <a:cs typeface="Calibri"/>
            </a:endParaRPr>
          </a:p>
          <a:p>
            <a:endParaRPr lang="en-GB" sz="1600" dirty="0">
              <a:ea typeface="Calibri"/>
              <a:cs typeface="Calibri"/>
            </a:endParaRPr>
          </a:p>
          <a:p>
            <a:endParaRPr lang="en-GB" sz="1600" dirty="0">
              <a:ea typeface="Calibri"/>
              <a:cs typeface="Calibri"/>
            </a:endParaRPr>
          </a:p>
          <a:p>
            <a:endParaRPr lang="en-GB" sz="1600" dirty="0">
              <a:ea typeface="Calibri"/>
              <a:cs typeface="Calibri"/>
            </a:endParaRPr>
          </a:p>
          <a:p>
            <a:endParaRPr lang="en-GB" sz="1600" dirty="0">
              <a:ea typeface="Calibri"/>
              <a:cs typeface="Calibri"/>
            </a:endParaRPr>
          </a:p>
          <a:p>
            <a:endParaRPr lang="en-GB" sz="1600" dirty="0">
              <a:ea typeface="Calibri"/>
              <a:cs typeface="Calibri"/>
            </a:endParaRPr>
          </a:p>
          <a:p>
            <a:endParaRPr lang="en-GB" sz="1600" dirty="0">
              <a:ea typeface="Calibri"/>
              <a:cs typeface="Calibri"/>
            </a:endParaRPr>
          </a:p>
          <a:p>
            <a:endParaRPr lang="en-GB" sz="1600" dirty="0">
              <a:ea typeface="Calibri"/>
              <a:cs typeface="Calibri"/>
            </a:endParaRPr>
          </a:p>
          <a:p>
            <a:r>
              <a:rPr lang="en-GB" sz="1600" dirty="0">
                <a:ea typeface="Calibri"/>
                <a:cs typeface="Calibri"/>
              </a:rPr>
              <a:t>E.g. the “ring-fenced” scenario where NRENs retain or increase their role as an exceptional entities.</a:t>
            </a:r>
          </a:p>
          <a:p>
            <a:r>
              <a:rPr lang="en-GB" sz="1600" dirty="0">
                <a:ea typeface="Calibri"/>
                <a:cs typeface="Calibri"/>
              </a:rPr>
              <a:t>Scenarios still have to be checked against plausibility and common sense criteria</a:t>
            </a:r>
            <a:endParaRPr lang="en-GB" sz="1200" dirty="0">
              <a:ea typeface="Calibri"/>
              <a:cs typeface="Calibri"/>
            </a:endParaRPr>
          </a:p>
          <a:p>
            <a:endParaRPr lang="en-GB" sz="1600" dirty="0">
              <a:ea typeface="Calibri"/>
              <a:cs typeface="Calibri"/>
            </a:endParaRPr>
          </a:p>
          <a:p>
            <a:pPr marL="0" indent="0">
              <a:buNone/>
            </a:pPr>
            <a:endParaRPr lang="en-GB" sz="1600" dirty="0">
              <a:ea typeface="Calibri"/>
              <a:cs typeface="Calibri"/>
            </a:endParaRPr>
          </a:p>
        </p:txBody>
      </p:sp>
      <p:grpSp>
        <p:nvGrpSpPr>
          <p:cNvPr id="60" name="Group 59">
            <a:extLst>
              <a:ext uri="{FF2B5EF4-FFF2-40B4-BE49-F238E27FC236}">
                <a16:creationId xmlns:a16="http://schemas.microsoft.com/office/drawing/2014/main" id="{2BB59EF1-A80C-410C-70F1-04181B5010F1}"/>
              </a:ext>
            </a:extLst>
          </p:cNvPr>
          <p:cNvGrpSpPr/>
          <p:nvPr/>
        </p:nvGrpSpPr>
        <p:grpSpPr>
          <a:xfrm>
            <a:off x="380402" y="3277600"/>
            <a:ext cx="10260966" cy="1874728"/>
            <a:chOff x="380402" y="3277600"/>
            <a:chExt cx="10260966" cy="1874728"/>
          </a:xfrm>
        </p:grpSpPr>
        <p:sp>
          <p:nvSpPr>
            <p:cNvPr id="17" name="Rounded Rectangle 16">
              <a:extLst>
                <a:ext uri="{FF2B5EF4-FFF2-40B4-BE49-F238E27FC236}">
                  <a16:creationId xmlns:a16="http://schemas.microsoft.com/office/drawing/2014/main" id="{C56E1B9C-CE70-5028-C508-BA94942B9923}"/>
                </a:ext>
              </a:extLst>
            </p:cNvPr>
            <p:cNvSpPr/>
            <p:nvPr/>
          </p:nvSpPr>
          <p:spPr>
            <a:xfrm>
              <a:off x="380402" y="3678144"/>
              <a:ext cx="1164818" cy="446875"/>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sp>
          <p:nvSpPr>
            <p:cNvPr id="18" name="Rounded Rectangle 17">
              <a:extLst>
                <a:ext uri="{FF2B5EF4-FFF2-40B4-BE49-F238E27FC236}">
                  <a16:creationId xmlns:a16="http://schemas.microsoft.com/office/drawing/2014/main" id="{B637EED9-B6F4-9A13-4BC9-D8C38CA54600}"/>
                </a:ext>
              </a:extLst>
            </p:cNvPr>
            <p:cNvSpPr/>
            <p:nvPr/>
          </p:nvSpPr>
          <p:spPr>
            <a:xfrm>
              <a:off x="4621378" y="3731454"/>
              <a:ext cx="1164818" cy="446875"/>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sp>
          <p:nvSpPr>
            <p:cNvPr id="20" name="Rounded Rectangle 19">
              <a:extLst>
                <a:ext uri="{FF2B5EF4-FFF2-40B4-BE49-F238E27FC236}">
                  <a16:creationId xmlns:a16="http://schemas.microsoft.com/office/drawing/2014/main" id="{9754C26B-2B0F-E370-DE63-8FA439FED45E}"/>
                </a:ext>
              </a:extLst>
            </p:cNvPr>
            <p:cNvSpPr/>
            <p:nvPr/>
          </p:nvSpPr>
          <p:spPr>
            <a:xfrm>
              <a:off x="1764571" y="3284579"/>
              <a:ext cx="1164818" cy="508752"/>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sp>
          <p:nvSpPr>
            <p:cNvPr id="21" name="Rounded Rectangle 20">
              <a:extLst>
                <a:ext uri="{FF2B5EF4-FFF2-40B4-BE49-F238E27FC236}">
                  <a16:creationId xmlns:a16="http://schemas.microsoft.com/office/drawing/2014/main" id="{38C11BDE-D0AA-5061-189E-2184AD7DB185}"/>
                </a:ext>
              </a:extLst>
            </p:cNvPr>
            <p:cNvSpPr/>
            <p:nvPr/>
          </p:nvSpPr>
          <p:spPr>
            <a:xfrm>
              <a:off x="3192974" y="3793331"/>
              <a:ext cx="1164818" cy="446875"/>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sp>
          <p:nvSpPr>
            <p:cNvPr id="22" name="Rounded Rectangle 21">
              <a:extLst>
                <a:ext uri="{FF2B5EF4-FFF2-40B4-BE49-F238E27FC236}">
                  <a16:creationId xmlns:a16="http://schemas.microsoft.com/office/drawing/2014/main" id="{5BE4437B-5E12-ABE8-B2D1-EF82FF4CF9A8}"/>
                </a:ext>
              </a:extLst>
            </p:cNvPr>
            <p:cNvSpPr/>
            <p:nvPr/>
          </p:nvSpPr>
          <p:spPr>
            <a:xfrm>
              <a:off x="3192974" y="4705453"/>
              <a:ext cx="1164818" cy="446875"/>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sp>
          <p:nvSpPr>
            <p:cNvPr id="23" name="Rounded Rectangle 22">
              <a:extLst>
                <a:ext uri="{FF2B5EF4-FFF2-40B4-BE49-F238E27FC236}">
                  <a16:creationId xmlns:a16="http://schemas.microsoft.com/office/drawing/2014/main" id="{7C087A42-853D-4337-0233-CB7A21AF9DB3}"/>
                </a:ext>
              </a:extLst>
            </p:cNvPr>
            <p:cNvSpPr/>
            <p:nvPr/>
          </p:nvSpPr>
          <p:spPr>
            <a:xfrm>
              <a:off x="6092356" y="3284579"/>
              <a:ext cx="1164818" cy="446875"/>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sp>
          <p:nvSpPr>
            <p:cNvPr id="24" name="Rounded Rectangle 23">
              <a:extLst>
                <a:ext uri="{FF2B5EF4-FFF2-40B4-BE49-F238E27FC236}">
                  <a16:creationId xmlns:a16="http://schemas.microsoft.com/office/drawing/2014/main" id="{101D4244-A79E-F70B-471A-87D72FD1784C}"/>
                </a:ext>
              </a:extLst>
            </p:cNvPr>
            <p:cNvSpPr/>
            <p:nvPr/>
          </p:nvSpPr>
          <p:spPr>
            <a:xfrm>
              <a:off x="6092356" y="4237311"/>
              <a:ext cx="1164818" cy="446875"/>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sp>
          <p:nvSpPr>
            <p:cNvPr id="25" name="Rounded Rectangle 24">
              <a:extLst>
                <a:ext uri="{FF2B5EF4-FFF2-40B4-BE49-F238E27FC236}">
                  <a16:creationId xmlns:a16="http://schemas.microsoft.com/office/drawing/2014/main" id="{B9024A59-CEDC-36CA-4062-1DDFE7773891}"/>
                </a:ext>
              </a:extLst>
            </p:cNvPr>
            <p:cNvSpPr/>
            <p:nvPr/>
          </p:nvSpPr>
          <p:spPr>
            <a:xfrm>
              <a:off x="7803074" y="3277600"/>
              <a:ext cx="1164818" cy="515731"/>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sp>
          <p:nvSpPr>
            <p:cNvPr id="26" name="Rounded Rectangle 25">
              <a:extLst>
                <a:ext uri="{FF2B5EF4-FFF2-40B4-BE49-F238E27FC236}">
                  <a16:creationId xmlns:a16="http://schemas.microsoft.com/office/drawing/2014/main" id="{D7DDB89E-6282-F018-46E4-C0C9FA061951}"/>
                </a:ext>
              </a:extLst>
            </p:cNvPr>
            <p:cNvSpPr/>
            <p:nvPr/>
          </p:nvSpPr>
          <p:spPr>
            <a:xfrm>
              <a:off x="9476550" y="3697026"/>
              <a:ext cx="1164818" cy="446876"/>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sp>
          <p:nvSpPr>
            <p:cNvPr id="27" name="Rounded Rectangle 26">
              <a:extLst>
                <a:ext uri="{FF2B5EF4-FFF2-40B4-BE49-F238E27FC236}">
                  <a16:creationId xmlns:a16="http://schemas.microsoft.com/office/drawing/2014/main" id="{082BE4E5-369A-D3EA-0FB2-059940E66DC6}"/>
                </a:ext>
              </a:extLst>
            </p:cNvPr>
            <p:cNvSpPr/>
            <p:nvPr/>
          </p:nvSpPr>
          <p:spPr>
            <a:xfrm>
              <a:off x="9476550" y="4196861"/>
              <a:ext cx="1164818" cy="446876"/>
            </a:xfrm>
            <a:prstGeom prst="roundRect">
              <a:avLst>
                <a:gd name="adj" fmla="val 8746"/>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pl-PL"/>
            </a:p>
          </p:txBody>
        </p:sp>
        <p:cxnSp>
          <p:nvCxnSpPr>
            <p:cNvPr id="29" name="Straight Connector 28">
              <a:extLst>
                <a:ext uri="{FF2B5EF4-FFF2-40B4-BE49-F238E27FC236}">
                  <a16:creationId xmlns:a16="http://schemas.microsoft.com/office/drawing/2014/main" id="{BF7F0990-52DD-E064-FBBE-7AD3E2002BF8}"/>
                </a:ext>
              </a:extLst>
            </p:cNvPr>
            <p:cNvCxnSpPr>
              <a:stCxn id="17" idx="3"/>
              <a:endCxn id="20" idx="1"/>
            </p:cNvCxnSpPr>
            <p:nvPr/>
          </p:nvCxnSpPr>
          <p:spPr>
            <a:xfrm flipV="1">
              <a:off x="1545220" y="3538955"/>
              <a:ext cx="219351" cy="362627"/>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A71D0C2-780B-3341-ADA2-7DDE170D9EB7}"/>
                </a:ext>
              </a:extLst>
            </p:cNvPr>
            <p:cNvCxnSpPr>
              <a:cxnSpLocks/>
              <a:stCxn id="20" idx="3"/>
              <a:endCxn id="21" idx="1"/>
            </p:cNvCxnSpPr>
            <p:nvPr/>
          </p:nvCxnSpPr>
          <p:spPr>
            <a:xfrm>
              <a:off x="2929389" y="3538955"/>
              <a:ext cx="263585" cy="477814"/>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5686FD4-A1DA-3F5E-E771-2EF1AAC146C1}"/>
                </a:ext>
              </a:extLst>
            </p:cNvPr>
            <p:cNvCxnSpPr>
              <a:cxnSpLocks/>
              <a:stCxn id="22" idx="1"/>
              <a:endCxn id="20" idx="3"/>
            </p:cNvCxnSpPr>
            <p:nvPr/>
          </p:nvCxnSpPr>
          <p:spPr>
            <a:xfrm flipH="1" flipV="1">
              <a:off x="2929389" y="3538955"/>
              <a:ext cx="263585" cy="1389936"/>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D1D9DB4-0931-C38F-5AB6-824546C84D56}"/>
                </a:ext>
              </a:extLst>
            </p:cNvPr>
            <p:cNvCxnSpPr>
              <a:cxnSpLocks/>
              <a:stCxn id="21" idx="3"/>
              <a:endCxn id="18" idx="1"/>
            </p:cNvCxnSpPr>
            <p:nvPr/>
          </p:nvCxnSpPr>
          <p:spPr>
            <a:xfrm flipV="1">
              <a:off x="4357792" y="3954892"/>
              <a:ext cx="263586" cy="61877"/>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558E486-C3B7-6C5B-6354-52B6518533CF}"/>
                </a:ext>
              </a:extLst>
            </p:cNvPr>
            <p:cNvCxnSpPr>
              <a:cxnSpLocks/>
              <a:stCxn id="22" idx="3"/>
              <a:endCxn id="18" idx="1"/>
            </p:cNvCxnSpPr>
            <p:nvPr/>
          </p:nvCxnSpPr>
          <p:spPr>
            <a:xfrm flipV="1">
              <a:off x="4357792" y="3954892"/>
              <a:ext cx="263586" cy="973999"/>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2ED6E16-5CE4-BE20-A7CD-D2BA056D06CF}"/>
                </a:ext>
              </a:extLst>
            </p:cNvPr>
            <p:cNvCxnSpPr>
              <a:cxnSpLocks/>
              <a:stCxn id="18" idx="3"/>
              <a:endCxn id="23" idx="1"/>
            </p:cNvCxnSpPr>
            <p:nvPr/>
          </p:nvCxnSpPr>
          <p:spPr>
            <a:xfrm flipV="1">
              <a:off x="5786196" y="3508017"/>
              <a:ext cx="306160" cy="446875"/>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2FD3A6D-AE0D-CEC6-93B8-F4E41CD9E3C0}"/>
                </a:ext>
              </a:extLst>
            </p:cNvPr>
            <p:cNvCxnSpPr>
              <a:cxnSpLocks/>
              <a:endCxn id="24" idx="1"/>
            </p:cNvCxnSpPr>
            <p:nvPr/>
          </p:nvCxnSpPr>
          <p:spPr>
            <a:xfrm>
              <a:off x="5786196" y="3969386"/>
              <a:ext cx="306160" cy="491363"/>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C79C5D6-EC44-77AD-109E-9CF7950F4EFD}"/>
                </a:ext>
              </a:extLst>
            </p:cNvPr>
            <p:cNvCxnSpPr>
              <a:cxnSpLocks/>
              <a:stCxn id="23" idx="3"/>
              <a:endCxn id="25" idx="1"/>
            </p:cNvCxnSpPr>
            <p:nvPr/>
          </p:nvCxnSpPr>
          <p:spPr>
            <a:xfrm>
              <a:off x="7257174" y="3508017"/>
              <a:ext cx="545900" cy="27449"/>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6D504D0-925E-68A0-25DF-96E61EE82CCD}"/>
                </a:ext>
              </a:extLst>
            </p:cNvPr>
            <p:cNvCxnSpPr>
              <a:cxnSpLocks/>
              <a:stCxn id="24" idx="3"/>
              <a:endCxn id="25" idx="1"/>
            </p:cNvCxnSpPr>
            <p:nvPr/>
          </p:nvCxnSpPr>
          <p:spPr>
            <a:xfrm flipV="1">
              <a:off x="7257174" y="3535466"/>
              <a:ext cx="545900" cy="925283"/>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31E9693C-854A-9641-208F-3EDE8C08E866}"/>
                </a:ext>
              </a:extLst>
            </p:cNvPr>
            <p:cNvCxnSpPr>
              <a:cxnSpLocks/>
              <a:stCxn id="25" idx="3"/>
              <a:endCxn id="27" idx="1"/>
            </p:cNvCxnSpPr>
            <p:nvPr/>
          </p:nvCxnSpPr>
          <p:spPr>
            <a:xfrm>
              <a:off x="8967892" y="3535466"/>
              <a:ext cx="508658" cy="884833"/>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FC07472-8509-AC0C-94CD-8EDE115D734E}"/>
                </a:ext>
              </a:extLst>
            </p:cNvPr>
            <p:cNvCxnSpPr>
              <a:cxnSpLocks/>
              <a:stCxn id="25" idx="3"/>
              <a:endCxn id="26" idx="1"/>
            </p:cNvCxnSpPr>
            <p:nvPr/>
          </p:nvCxnSpPr>
          <p:spPr>
            <a:xfrm>
              <a:off x="8967892" y="3535466"/>
              <a:ext cx="508658" cy="384998"/>
            </a:xfrm>
            <a:prstGeom prst="line">
              <a:avLst/>
            </a:prstGeom>
            <a:ln w="28575">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111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1A5CB37-45DF-DF64-C394-C32BC79A5D8C}"/>
              </a:ext>
            </a:extLst>
          </p:cNvPr>
          <p:cNvGrpSpPr/>
          <p:nvPr/>
        </p:nvGrpSpPr>
        <p:grpSpPr>
          <a:xfrm>
            <a:off x="376017" y="134197"/>
            <a:ext cx="3173210" cy="1019780"/>
            <a:chOff x="4120193" y="1144834"/>
            <a:chExt cx="2736503" cy="762788"/>
          </a:xfrm>
        </p:grpSpPr>
        <p:sp>
          <p:nvSpPr>
            <p:cNvPr id="5" name="Rectangle: Rounded Corners 4">
              <a:extLst>
                <a:ext uri="{FF2B5EF4-FFF2-40B4-BE49-F238E27FC236}">
                  <a16:creationId xmlns:a16="http://schemas.microsoft.com/office/drawing/2014/main" id="{EB76100F-AF07-18BF-B4BA-64633911C4CD}"/>
                </a:ext>
              </a:extLst>
            </p:cNvPr>
            <p:cNvSpPr/>
            <p:nvPr/>
          </p:nvSpPr>
          <p:spPr>
            <a:xfrm>
              <a:off x="4120193" y="1144834"/>
              <a:ext cx="2736503" cy="762788"/>
            </a:xfrm>
            <a:prstGeom prst="roundRect">
              <a:avLst>
                <a:gd name="adj" fmla="val 10000"/>
              </a:avLst>
            </a:prstGeom>
          </p:spPr>
          <p:style>
            <a:lnRef idx="2">
              <a:schemeClr val="lt1">
                <a:hueOff val="0"/>
                <a:satOff val="0"/>
                <a:lumOff val="0"/>
                <a:alphaOff val="0"/>
              </a:schemeClr>
            </a:lnRef>
            <a:fillRef idx="1">
              <a:schemeClr val="accent5">
                <a:hueOff val="-1838336"/>
                <a:satOff val="-2557"/>
                <a:lumOff val="-981"/>
                <a:alphaOff val="0"/>
              </a:schemeClr>
            </a:fillRef>
            <a:effectRef idx="0">
              <a:schemeClr val="accent5">
                <a:hueOff val="-1838336"/>
                <a:satOff val="-2557"/>
                <a:lumOff val="-981"/>
                <a:alphaOff val="0"/>
              </a:schemeClr>
            </a:effectRef>
            <a:fontRef idx="minor">
              <a:schemeClr val="lt1"/>
            </a:fontRef>
          </p:style>
          <p:txBody>
            <a:bodyPr/>
            <a:lstStyle/>
            <a:p>
              <a:endParaRPr lang="en-GB" sz="2400"/>
            </a:p>
          </p:txBody>
        </p:sp>
        <p:sp>
          <p:nvSpPr>
            <p:cNvPr id="6" name="Rectangle: Rounded Corners 4">
              <a:extLst>
                <a:ext uri="{FF2B5EF4-FFF2-40B4-BE49-F238E27FC236}">
                  <a16:creationId xmlns:a16="http://schemas.microsoft.com/office/drawing/2014/main" id="{417038A8-70E3-AEC7-5C00-60C07BF710AD}"/>
                </a:ext>
              </a:extLst>
            </p:cNvPr>
            <p:cNvSpPr txBox="1"/>
            <p:nvPr/>
          </p:nvSpPr>
          <p:spPr>
            <a:xfrm>
              <a:off x="4142534" y="1167175"/>
              <a:ext cx="2608374" cy="7181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GB" b="1" dirty="0">
                  <a:latin typeface="Calibri"/>
                  <a:ea typeface="Calibri"/>
                  <a:cs typeface="Calibri"/>
                </a:rPr>
                <a:t>5. Next steps</a:t>
              </a:r>
              <a:endParaRPr lang="en-GB" b="1" kern="1200" dirty="0">
                <a:latin typeface="Calibri"/>
                <a:ea typeface="Calibri"/>
                <a:cs typeface="Calibri"/>
              </a:endParaRPr>
            </a:p>
          </p:txBody>
        </p:sp>
      </p:grpSp>
      <p:sp>
        <p:nvSpPr>
          <p:cNvPr id="9" name="Content Placeholder 2">
            <a:extLst>
              <a:ext uri="{FF2B5EF4-FFF2-40B4-BE49-F238E27FC236}">
                <a16:creationId xmlns:a16="http://schemas.microsoft.com/office/drawing/2014/main" id="{C3755B21-A2C7-C1CD-E54B-913E819004AD}"/>
              </a:ext>
            </a:extLst>
          </p:cNvPr>
          <p:cNvSpPr>
            <a:spLocks noGrp="1"/>
          </p:cNvSpPr>
          <p:nvPr>
            <p:ph idx="1"/>
          </p:nvPr>
        </p:nvSpPr>
        <p:spPr>
          <a:xfrm>
            <a:off x="61692" y="1445219"/>
            <a:ext cx="10453908" cy="4487230"/>
          </a:xfrm>
        </p:spPr>
        <p:txBody>
          <a:bodyPr vert="horz" lIns="91440" tIns="45720" rIns="91440" bIns="45720" rtlCol="0" anchor="t">
            <a:noAutofit/>
          </a:bodyPr>
          <a:lstStyle/>
          <a:p>
            <a:r>
              <a:rPr lang="en-GB" dirty="0">
                <a:ea typeface="Calibri"/>
                <a:cs typeface="Calibri"/>
              </a:rPr>
              <a:t>Develop narrative for each identified scenario</a:t>
            </a:r>
          </a:p>
          <a:p>
            <a:r>
              <a:rPr lang="en-GB" dirty="0">
                <a:ea typeface="Calibri"/>
                <a:cs typeface="Calibri"/>
              </a:rPr>
              <a:t>Prioritize (leave 3 scenarios for further development)</a:t>
            </a:r>
          </a:p>
          <a:p>
            <a:r>
              <a:rPr lang="en-GB" dirty="0">
                <a:ea typeface="Calibri"/>
                <a:cs typeface="Calibri"/>
              </a:rPr>
              <a:t>Incorporate factors and challenge areas in top priority scenarios</a:t>
            </a:r>
          </a:p>
          <a:p>
            <a:r>
              <a:rPr lang="en-GB" dirty="0">
                <a:ea typeface="Calibri"/>
                <a:cs typeface="Calibri"/>
              </a:rPr>
              <a:t>Derive potential vectors of change – recommend areas of effort for most desired outcome</a:t>
            </a:r>
          </a:p>
        </p:txBody>
      </p:sp>
    </p:spTree>
    <p:extLst>
      <p:ext uri="{BB962C8B-B14F-4D97-AF65-F5344CB8AC3E}">
        <p14:creationId xmlns:p14="http://schemas.microsoft.com/office/powerpoint/2010/main" val="1762165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998895" y="781418"/>
            <a:ext cx="1585650" cy="970674"/>
          </a:xfrm>
          <a:prstGeom prst="rect">
            <a:avLst/>
          </a:prstGeom>
        </p:spPr>
      </p:pic>
      <p:sp>
        <p:nvSpPr>
          <p:cNvPr id="4" name="Text Placeholder 10"/>
          <p:cNvSpPr txBox="1">
            <a:spLocks/>
          </p:cNvSpPr>
          <p:nvPr/>
        </p:nvSpPr>
        <p:spPr>
          <a:xfrm>
            <a:off x="882912" y="2689286"/>
            <a:ext cx="5213087" cy="59505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dirty="0">
                <a:solidFill>
                  <a:schemeClr val="bg1"/>
                </a:solidFill>
              </a:rPr>
              <a:t>Thank you</a:t>
            </a:r>
          </a:p>
        </p:txBody>
      </p:sp>
      <p:sp>
        <p:nvSpPr>
          <p:cNvPr id="5" name="Text Placeholder 6"/>
          <p:cNvSpPr txBox="1">
            <a:spLocks/>
          </p:cNvSpPr>
          <p:nvPr/>
        </p:nvSpPr>
        <p:spPr>
          <a:xfrm>
            <a:off x="882914" y="5352032"/>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sp>
        <p:nvSpPr>
          <p:cNvPr id="9" name="Text Placeholder 6"/>
          <p:cNvSpPr txBox="1">
            <a:spLocks/>
          </p:cNvSpPr>
          <p:nvPr/>
        </p:nvSpPr>
        <p:spPr>
          <a:xfrm>
            <a:off x="882913" y="3528248"/>
            <a:ext cx="5003270" cy="360672"/>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000" dirty="0">
              <a:solidFill>
                <a:schemeClr val="bg1"/>
              </a:solidFill>
              <a:ea typeface="Calibri"/>
              <a:cs typeface="Calibri"/>
            </a:endParaRPr>
          </a:p>
        </p:txBody>
      </p:sp>
      <p:grpSp>
        <p:nvGrpSpPr>
          <p:cNvPr id="12" name="Group 11"/>
          <p:cNvGrpSpPr/>
          <p:nvPr/>
        </p:nvGrpSpPr>
        <p:grpSpPr>
          <a:xfrm>
            <a:off x="998895" y="6125605"/>
            <a:ext cx="3199359" cy="461665"/>
            <a:chOff x="3977522" y="5079667"/>
            <a:chExt cx="3199359" cy="461665"/>
          </a:xfrm>
        </p:grpSpPr>
        <p:sp>
          <p:nvSpPr>
            <p:cNvPr id="10" name="TextBox 9"/>
            <p:cNvSpPr txBox="1"/>
            <p:nvPr/>
          </p:nvSpPr>
          <p:spPr>
            <a:xfrm>
              <a:off x="4546191" y="5079667"/>
              <a:ext cx="2630690" cy="461665"/>
            </a:xfrm>
            <a:prstGeom prst="rect">
              <a:avLst/>
            </a:prstGeom>
            <a:noFill/>
          </p:spPr>
          <p:txBody>
            <a:bodyPr wrap="square" rtlCol="0">
              <a:spAutoFit/>
            </a:bodyPr>
            <a:lstStyle/>
            <a:p>
              <a:r>
                <a:rPr lang="en-GB" sz="600" dirty="0">
                  <a:solidFill>
                    <a:schemeClr val="bg1"/>
                  </a:solidFill>
                </a:rPr>
                <a:t>© GÉANT Association </a:t>
              </a:r>
            </a:p>
            <a:p>
              <a:r>
                <a:rPr lang="en-GB" sz="600" dirty="0">
                  <a:solidFill>
                    <a:schemeClr val="bg1"/>
                  </a:solidFill>
                </a:rPr>
                <a:t>As part of the GÉANT 2020 Framework Partnership Agreement (FPA), the project receives funding from the European Union's Horizon 2020 research and innovation programme under Grant Agreement No. 856726 (GN4-3).</a:t>
              </a: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77522" y="5129039"/>
              <a:ext cx="568670" cy="362920"/>
            </a:xfrm>
            <a:prstGeom prst="rect">
              <a:avLst/>
            </a:prstGeom>
          </p:spPr>
        </p:pic>
      </p:grpSp>
    </p:spTree>
    <p:extLst>
      <p:ext uri="{BB962C8B-B14F-4D97-AF65-F5344CB8AC3E}">
        <p14:creationId xmlns:p14="http://schemas.microsoft.com/office/powerpoint/2010/main" val="2640102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a:xfrm>
            <a:off x="1600056" y="2818169"/>
            <a:ext cx="7136171" cy="430909"/>
          </a:xfrm>
        </p:spPr>
        <p:txBody>
          <a:bodyPr>
            <a:noAutofit/>
          </a:bodyPr>
          <a:lstStyle/>
          <a:p>
            <a:r>
              <a:rPr lang="en-GB" sz="6600" dirty="0"/>
              <a:t>APPENDIX - Challenges</a:t>
            </a:r>
          </a:p>
        </p:txBody>
      </p:sp>
    </p:spTree>
    <p:extLst>
      <p:ext uri="{BB962C8B-B14F-4D97-AF65-F5344CB8AC3E}">
        <p14:creationId xmlns:p14="http://schemas.microsoft.com/office/powerpoint/2010/main" val="2166482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25377-3968-4AEC-84D9-6F0133FA0249}"/>
              </a:ext>
            </a:extLst>
          </p:cNvPr>
          <p:cNvSpPr>
            <a:spLocks noGrp="1"/>
          </p:cNvSpPr>
          <p:nvPr>
            <p:ph type="title"/>
          </p:nvPr>
        </p:nvSpPr>
        <p:spPr/>
        <p:txBody>
          <a:bodyPr>
            <a:normAutofit fontScale="90000"/>
          </a:bodyPr>
          <a:lstStyle/>
          <a:p>
            <a:r>
              <a:rPr lang="en-GB" dirty="0"/>
              <a:t>Who we are</a:t>
            </a:r>
            <a:endParaRPr lang="en-US" dirty="0"/>
          </a:p>
        </p:txBody>
      </p:sp>
      <p:sp>
        <p:nvSpPr>
          <p:cNvPr id="9" name="Content Placeholder 8">
            <a:extLst>
              <a:ext uri="{FF2B5EF4-FFF2-40B4-BE49-F238E27FC236}">
                <a16:creationId xmlns:a16="http://schemas.microsoft.com/office/drawing/2014/main" id="{4A24EF1E-FBBF-4988-A021-8574970E2397}"/>
              </a:ext>
            </a:extLst>
          </p:cNvPr>
          <p:cNvSpPr>
            <a:spLocks noGrp="1"/>
          </p:cNvSpPr>
          <p:nvPr>
            <p:ph idx="1"/>
          </p:nvPr>
        </p:nvSpPr>
        <p:spPr>
          <a:xfrm>
            <a:off x="423431" y="1080011"/>
            <a:ext cx="11363101" cy="5077488"/>
          </a:xfrm>
        </p:spPr>
        <p:txBody>
          <a:bodyPr vert="horz" lIns="91440" tIns="45720" rIns="91440" bIns="45720" rtlCol="0" anchor="t">
            <a:noAutofit/>
          </a:bodyPr>
          <a:lstStyle/>
          <a:p>
            <a:pPr marL="0" indent="0">
              <a:buNone/>
            </a:pPr>
            <a:r>
              <a:rPr lang="en-US" sz="1800" b="1" dirty="0">
                <a:ea typeface="+mn-lt"/>
                <a:cs typeface="+mn-lt"/>
              </a:rPr>
              <a:t>NREN Focus Group Members:</a:t>
            </a:r>
          </a:p>
          <a:p>
            <a:pPr marL="0" indent="0">
              <a:buNone/>
            </a:pPr>
            <a:r>
              <a:rPr lang="en-US" sz="1800" dirty="0">
                <a:ea typeface="+mn-lt"/>
                <a:cs typeface="+mn-lt"/>
              </a:rPr>
              <a:t>George </a:t>
            </a:r>
            <a:r>
              <a:rPr lang="en-US" sz="1800" err="1">
                <a:ea typeface="+mn-lt"/>
                <a:cs typeface="+mn-lt"/>
              </a:rPr>
              <a:t>Konnis</a:t>
            </a:r>
            <a:r>
              <a:rPr lang="en-US" sz="1800" dirty="0">
                <a:ea typeface="+mn-lt"/>
                <a:cs typeface="+mn-lt"/>
              </a:rPr>
              <a:t> (CYNET)</a:t>
            </a:r>
          </a:p>
          <a:p>
            <a:pPr marL="0" indent="0">
              <a:buNone/>
            </a:pPr>
            <a:r>
              <a:rPr lang="en-US" sz="1800" dirty="0">
                <a:ea typeface="+mn-lt"/>
                <a:cs typeface="+mn-lt"/>
              </a:rPr>
              <a:t>Martin Bech (</a:t>
            </a:r>
            <a:r>
              <a:rPr lang="en-US" sz="1800" err="1">
                <a:ea typeface="+mn-lt"/>
                <a:cs typeface="+mn-lt"/>
              </a:rPr>
              <a:t>DeiC</a:t>
            </a:r>
            <a:r>
              <a:rPr lang="en-US" sz="1800" dirty="0">
                <a:ea typeface="+mn-lt"/>
                <a:cs typeface="+mn-lt"/>
              </a:rPr>
              <a:t>)</a:t>
            </a:r>
          </a:p>
          <a:p>
            <a:pPr marL="0" indent="0">
              <a:buNone/>
            </a:pPr>
            <a:r>
              <a:rPr lang="en-US" sz="1800" dirty="0">
                <a:ea typeface="+mn-lt"/>
                <a:cs typeface="+mn-lt"/>
              </a:rPr>
              <a:t>Mauro Campanella (GARR)</a:t>
            </a:r>
          </a:p>
          <a:p>
            <a:pPr marL="0" indent="0">
              <a:buNone/>
            </a:pPr>
            <a:r>
              <a:rPr lang="en-US" sz="1800" dirty="0">
                <a:ea typeface="+mn-lt"/>
                <a:cs typeface="+mn-lt"/>
              </a:rPr>
              <a:t>Veronika Di Luna (GÉANT)</a:t>
            </a:r>
          </a:p>
          <a:p>
            <a:pPr marL="0" indent="0">
              <a:buNone/>
            </a:pPr>
            <a:r>
              <a:rPr lang="en-US" sz="1800" dirty="0">
                <a:ea typeface="+mn-lt"/>
                <a:cs typeface="+mn-lt"/>
              </a:rPr>
              <a:t>Licia Florio (NORDUNET)</a:t>
            </a:r>
            <a:endParaRPr lang="en-US" sz="1800">
              <a:ea typeface="Calibri"/>
              <a:cs typeface="Calibri"/>
            </a:endParaRPr>
          </a:p>
          <a:p>
            <a:pPr marL="0" indent="0">
              <a:buNone/>
            </a:pPr>
            <a:r>
              <a:rPr lang="en-US" sz="1800" dirty="0">
                <a:ea typeface="+mn-lt"/>
                <a:cs typeface="+mn-lt"/>
              </a:rPr>
              <a:t>Simona Holstein (IUCC)</a:t>
            </a:r>
            <a:endParaRPr lang="en-US" sz="1800">
              <a:ea typeface="Calibri"/>
              <a:cs typeface="Calibri"/>
            </a:endParaRPr>
          </a:p>
          <a:p>
            <a:pPr marL="0" indent="0">
              <a:buNone/>
            </a:pPr>
            <a:r>
              <a:rPr lang="en-US" sz="1800" dirty="0">
                <a:ea typeface="+mn-lt"/>
                <a:cs typeface="+mn-lt"/>
              </a:rPr>
              <a:t>Leif Johanson (SUNET)</a:t>
            </a:r>
            <a:endParaRPr lang="en-US" sz="1800">
              <a:ea typeface="Calibri"/>
              <a:cs typeface="Calibri"/>
            </a:endParaRPr>
          </a:p>
          <a:p>
            <a:pPr marL="0" indent="0">
              <a:buNone/>
            </a:pPr>
            <a:r>
              <a:rPr lang="en-US" sz="1800" dirty="0">
                <a:ea typeface="+mn-lt"/>
                <a:cs typeface="+mn-lt"/>
              </a:rPr>
              <a:t>Krzysztof Kurowski (PSNC)</a:t>
            </a:r>
            <a:endParaRPr lang="en-US" sz="1800">
              <a:ea typeface="Calibri"/>
              <a:cs typeface="Calibri"/>
            </a:endParaRPr>
          </a:p>
          <a:p>
            <a:pPr marL="0" indent="0">
              <a:buNone/>
            </a:pPr>
            <a:r>
              <a:rPr lang="en-US" sz="1800" dirty="0">
                <a:ea typeface="+mn-lt"/>
                <a:cs typeface="+mn-lt"/>
              </a:rPr>
              <a:t>Victoria Moody (</a:t>
            </a:r>
            <a:r>
              <a:rPr lang="en-US" sz="1800" dirty="0" err="1">
                <a:ea typeface="+mn-lt"/>
                <a:cs typeface="+mn-lt"/>
              </a:rPr>
              <a:t>Jisc</a:t>
            </a:r>
            <a:r>
              <a:rPr lang="en-US" sz="1800" dirty="0">
                <a:ea typeface="+mn-lt"/>
                <a:cs typeface="+mn-lt"/>
              </a:rPr>
              <a:t>)</a:t>
            </a:r>
          </a:p>
          <a:p>
            <a:pPr marL="0" indent="0">
              <a:buNone/>
            </a:pPr>
            <a:r>
              <a:rPr lang="en-US" sz="1800" dirty="0">
                <a:ea typeface="+mn-lt"/>
                <a:cs typeface="+mn-lt"/>
              </a:rPr>
              <a:t>Anastas </a:t>
            </a:r>
            <a:r>
              <a:rPr lang="en-US" sz="1800" err="1">
                <a:ea typeface="+mn-lt"/>
                <a:cs typeface="+mn-lt"/>
              </a:rPr>
              <a:t>Mishev</a:t>
            </a:r>
            <a:r>
              <a:rPr lang="en-US" sz="1800" dirty="0">
                <a:ea typeface="+mn-lt"/>
                <a:cs typeface="+mn-lt"/>
              </a:rPr>
              <a:t> (MARNET)</a:t>
            </a:r>
            <a:endParaRPr lang="en-US" sz="1800">
              <a:ea typeface="Calibri"/>
              <a:cs typeface="Calibri"/>
            </a:endParaRPr>
          </a:p>
          <a:p>
            <a:pPr marL="0" indent="0">
              <a:buNone/>
            </a:pPr>
            <a:r>
              <a:rPr lang="en-US" sz="1800" dirty="0">
                <a:ea typeface="+mn-lt"/>
                <a:cs typeface="+mn-lt"/>
              </a:rPr>
              <a:t>Olga </a:t>
            </a:r>
            <a:r>
              <a:rPr lang="en-US" sz="1800" err="1">
                <a:ea typeface="+mn-lt"/>
                <a:cs typeface="+mn-lt"/>
              </a:rPr>
              <a:t>Popcova</a:t>
            </a:r>
            <a:r>
              <a:rPr lang="en-US" sz="1800" dirty="0">
                <a:ea typeface="+mn-lt"/>
                <a:cs typeface="+mn-lt"/>
              </a:rPr>
              <a:t> (RENAM)</a:t>
            </a:r>
            <a:endParaRPr lang="en-US" sz="1800">
              <a:ea typeface="Calibri"/>
              <a:cs typeface="Calibri"/>
            </a:endParaRPr>
          </a:p>
          <a:p>
            <a:pPr marL="0" indent="0">
              <a:buNone/>
            </a:pPr>
            <a:r>
              <a:rPr lang="en-US" sz="1800" dirty="0">
                <a:ea typeface="+mn-lt"/>
                <a:cs typeface="+mn-lt"/>
              </a:rPr>
              <a:t>Karen Thornton (HEANET)</a:t>
            </a:r>
          </a:p>
          <a:p>
            <a:pPr marL="0" indent="0">
              <a:buNone/>
            </a:pPr>
            <a:r>
              <a:rPr lang="en-US" sz="1800" dirty="0">
                <a:ea typeface="+mn-lt"/>
                <a:cs typeface="+mn-lt"/>
              </a:rPr>
              <a:t>Alexander van den Hil (SURF)</a:t>
            </a:r>
          </a:p>
          <a:p>
            <a:pPr marL="0" indent="0">
              <a:buNone/>
            </a:pPr>
            <a:endParaRPr lang="en-US" sz="1800" dirty="0">
              <a:ea typeface="+mn-lt"/>
              <a:cs typeface="+mn-lt"/>
            </a:endParaRPr>
          </a:p>
        </p:txBody>
      </p:sp>
      <p:sp>
        <p:nvSpPr>
          <p:cNvPr id="3" name="Content Placeholder 8">
            <a:extLst>
              <a:ext uri="{FF2B5EF4-FFF2-40B4-BE49-F238E27FC236}">
                <a16:creationId xmlns:a16="http://schemas.microsoft.com/office/drawing/2014/main" id="{D9297B73-27E6-F436-96BD-3A2AD19E0CC6}"/>
              </a:ext>
            </a:extLst>
          </p:cNvPr>
          <p:cNvSpPr txBox="1">
            <a:spLocks/>
          </p:cNvSpPr>
          <p:nvPr/>
        </p:nvSpPr>
        <p:spPr>
          <a:xfrm>
            <a:off x="5029805" y="1037911"/>
            <a:ext cx="6414691" cy="286309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ea typeface="Calibri"/>
                <a:cs typeface="Calibri"/>
              </a:rPr>
              <a:t>GN5-1 WP3 Task 1 Foresight Study Team:</a:t>
            </a:r>
          </a:p>
          <a:p>
            <a:pPr marL="0" indent="0">
              <a:buFont typeface="Arial" panose="020B0604020202020204" pitchFamily="34" charset="0"/>
              <a:buNone/>
            </a:pPr>
            <a:r>
              <a:rPr lang="en-US" sz="1800" dirty="0">
                <a:ea typeface="Calibri"/>
                <a:cs typeface="Calibri"/>
              </a:rPr>
              <a:t>Beatrix Weber (Task 1 leader)</a:t>
            </a:r>
          </a:p>
          <a:p>
            <a:pPr>
              <a:buFont typeface="Arial" panose="020B0604020202020204" pitchFamily="34" charset="0"/>
              <a:buNone/>
            </a:pPr>
            <a:r>
              <a:rPr lang="en-US" sz="1800" dirty="0">
                <a:ea typeface="Calibri"/>
                <a:cs typeface="Calibri"/>
              </a:rPr>
              <a:t>Annabel Grant (WP3 leader)</a:t>
            </a:r>
            <a:endParaRPr lang="en-US" sz="1800" dirty="0">
              <a:ea typeface="+mn-lt"/>
              <a:cs typeface="+mn-lt"/>
            </a:endParaRPr>
          </a:p>
          <a:p>
            <a:pPr marL="0" indent="0">
              <a:buFont typeface="Arial" panose="020B0604020202020204" pitchFamily="34" charset="0"/>
              <a:buNone/>
            </a:pPr>
            <a:r>
              <a:rPr lang="en-US" sz="1800" dirty="0">
                <a:ea typeface="Calibri"/>
                <a:cs typeface="Calibri"/>
              </a:rPr>
              <a:t>Daniel </a:t>
            </a:r>
            <a:r>
              <a:rPr lang="en-US" sz="1800" err="1">
                <a:ea typeface="Calibri"/>
                <a:cs typeface="Calibri"/>
              </a:rPr>
              <a:t>Wustenberg</a:t>
            </a:r>
            <a:r>
              <a:rPr lang="en-US" sz="1800" dirty="0">
                <a:ea typeface="Calibri"/>
                <a:cs typeface="Calibri"/>
              </a:rPr>
              <a:t> (GÉANT) </a:t>
            </a:r>
          </a:p>
          <a:p>
            <a:pPr marL="0" indent="0">
              <a:buFont typeface="Arial" panose="020B0604020202020204" pitchFamily="34" charset="0"/>
              <a:buNone/>
            </a:pPr>
            <a:r>
              <a:rPr lang="en-US" sz="1800" dirty="0">
                <a:ea typeface="+mn-lt"/>
                <a:cs typeface="+mn-lt"/>
              </a:rPr>
              <a:t>Charles Hutchings (</a:t>
            </a:r>
            <a:r>
              <a:rPr lang="en-US" sz="1800" err="1">
                <a:ea typeface="+mn-lt"/>
                <a:cs typeface="+mn-lt"/>
              </a:rPr>
              <a:t>Jisc</a:t>
            </a:r>
            <a:r>
              <a:rPr lang="en-US" sz="1800" dirty="0">
                <a:ea typeface="+mn-lt"/>
                <a:cs typeface="+mn-lt"/>
              </a:rPr>
              <a:t>)</a:t>
            </a:r>
          </a:p>
          <a:p>
            <a:pPr marL="0" indent="0">
              <a:buFont typeface="Arial" panose="020B0604020202020204" pitchFamily="34" charset="0"/>
              <a:buNone/>
            </a:pPr>
            <a:r>
              <a:rPr lang="en-US" sz="1800" dirty="0">
                <a:ea typeface="+mn-lt"/>
                <a:cs typeface="+mn-lt"/>
              </a:rPr>
              <a:t>Raimundas </a:t>
            </a:r>
            <a:r>
              <a:rPr lang="en-US" sz="1800" err="1">
                <a:ea typeface="+mn-lt"/>
                <a:cs typeface="+mn-lt"/>
              </a:rPr>
              <a:t>Tuminauskas</a:t>
            </a:r>
            <a:r>
              <a:rPr lang="en-US" sz="1800" dirty="0">
                <a:ea typeface="+mn-lt"/>
                <a:cs typeface="+mn-lt"/>
              </a:rPr>
              <a:t> (PSNC)</a:t>
            </a:r>
          </a:p>
        </p:txBody>
      </p:sp>
      <p:sp>
        <p:nvSpPr>
          <p:cNvPr id="4" name="Content Placeholder 8">
            <a:extLst>
              <a:ext uri="{FF2B5EF4-FFF2-40B4-BE49-F238E27FC236}">
                <a16:creationId xmlns:a16="http://schemas.microsoft.com/office/drawing/2014/main" id="{0F964B25-2B26-A7E7-8709-8F7B18E79A30}"/>
              </a:ext>
            </a:extLst>
          </p:cNvPr>
          <p:cNvSpPr txBox="1">
            <a:spLocks/>
          </p:cNvSpPr>
          <p:nvPr/>
        </p:nvSpPr>
        <p:spPr>
          <a:xfrm>
            <a:off x="5055064" y="4562062"/>
            <a:ext cx="6414691" cy="143123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ea typeface="Calibri"/>
                <a:cs typeface="Calibri"/>
              </a:rPr>
              <a:t>Liaison and Coordination w/ GCC</a:t>
            </a:r>
          </a:p>
          <a:p>
            <a:pPr marL="0" indent="0">
              <a:buFont typeface="Arial" panose="020B0604020202020204" pitchFamily="34" charset="0"/>
              <a:buNone/>
            </a:pPr>
            <a:r>
              <a:rPr lang="en-US" sz="1800" dirty="0">
                <a:ea typeface="Calibri"/>
                <a:cs typeface="Calibri"/>
              </a:rPr>
              <a:t>Claudio </a:t>
            </a:r>
            <a:r>
              <a:rPr lang="en-US" sz="1800" err="1">
                <a:ea typeface="Calibri"/>
                <a:cs typeface="Calibri"/>
              </a:rPr>
              <a:t>Allocchio</a:t>
            </a:r>
            <a:r>
              <a:rPr lang="en-US" sz="1800" dirty="0">
                <a:ea typeface="Calibri"/>
                <a:cs typeface="Calibri"/>
              </a:rPr>
              <a:t> (GCC Chair)</a:t>
            </a:r>
          </a:p>
        </p:txBody>
      </p:sp>
    </p:spTree>
    <p:extLst>
      <p:ext uri="{BB962C8B-B14F-4D97-AF65-F5344CB8AC3E}">
        <p14:creationId xmlns:p14="http://schemas.microsoft.com/office/powerpoint/2010/main" val="16544879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Climate change</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765060"/>
            <a:ext cx="9894723" cy="5752923"/>
          </a:xfrm>
        </p:spPr>
        <p:txBody>
          <a:bodyPr vert="horz" lIns="91440" tIns="45720" rIns="91440" bIns="45720" rtlCol="0" anchor="t">
            <a:normAutofit fontScale="85000" lnSpcReduction="20000"/>
          </a:bodyPr>
          <a:lstStyle/>
          <a:p>
            <a:pPr marL="0" indent="0">
              <a:buNone/>
            </a:pPr>
            <a:r>
              <a:rPr lang="en-GB" sz="2200" b="1" dirty="0"/>
              <a:t>Description</a:t>
            </a:r>
            <a:endParaRPr lang="en-GB" sz="2200" b="1">
              <a:ea typeface="Calibri"/>
              <a:cs typeface="Calibri"/>
            </a:endParaRPr>
          </a:p>
          <a:p>
            <a:r>
              <a:rPr lang="en-GB" sz="1400" dirty="0"/>
              <a:t>Climate change </a:t>
            </a:r>
            <a:r>
              <a:rPr lang="en-GB" sz="1400" dirty="0">
                <a:cs typeface="Calibri"/>
              </a:rPr>
              <a:t>and the efforts to mitigate its effects will affect </a:t>
            </a:r>
            <a:r>
              <a:rPr lang="en-GB" sz="1400" dirty="0"/>
              <a:t>As a consequence of the change in average temperatures, data storage and processing might move geographically to more northern areas which has the potential to challenge the network capacity and topology as well as policies, especially those concerning transit of commercial traffic and data preservation inside countries.</a:t>
            </a:r>
            <a:endParaRPr lang="en-GB" sz="1400">
              <a:ea typeface="Calibri"/>
              <a:cs typeface="Calibri"/>
            </a:endParaRPr>
          </a:p>
          <a:p>
            <a:r>
              <a:rPr lang="en-US" sz="1400" dirty="0"/>
              <a:t>The consequences of climate change will echo throughout society and therefore affect both NRENs themselves and the wider communities they support. This challenge has many different aspects, ranging from physical risks (e.g. floods) to rising energy costs, compliance requirements to intangibles like reputational risks (and opportunities).</a:t>
            </a:r>
            <a:endParaRPr lang="en-US" sz="1400">
              <a:ea typeface="Calibri" panose="020F0502020204030204"/>
              <a:cs typeface="Calibri" panose="020F0502020204030204"/>
            </a:endParaRPr>
          </a:p>
          <a:p>
            <a:pPr marL="0" indent="0">
              <a:buNone/>
            </a:pPr>
            <a:endParaRPr lang="en-US" sz="1400" dirty="0">
              <a:ea typeface="Calibri" panose="020F0502020204030204"/>
              <a:cs typeface="Calibri" panose="020F0502020204030204"/>
            </a:endParaRPr>
          </a:p>
          <a:p>
            <a:pPr>
              <a:buNone/>
            </a:pPr>
            <a:r>
              <a:rPr lang="en-GB" sz="2200" b="1" dirty="0"/>
              <a:t>Partnership, stakeholders, and users</a:t>
            </a:r>
            <a:endParaRPr lang="en-GB" sz="2200" b="1" dirty="0">
              <a:ea typeface="Calibri"/>
              <a:cs typeface="Calibri"/>
            </a:endParaRPr>
          </a:p>
          <a:p>
            <a:r>
              <a:rPr lang="en-GB" sz="1400" dirty="0"/>
              <a:t>Compliance to climate-change-related regulations might force a change of business partners in some cases when procurement policies need to be updated.</a:t>
            </a:r>
            <a:endParaRPr lang="en-GB" sz="1400">
              <a:ea typeface="Calibri"/>
              <a:cs typeface="Calibri"/>
            </a:endParaRPr>
          </a:p>
          <a:p>
            <a:pPr marL="0" indent="0">
              <a:buNone/>
            </a:pPr>
            <a:endParaRPr lang="en-GB" sz="1400" dirty="0">
              <a:ea typeface="Calibri" panose="020F0502020204030204"/>
              <a:cs typeface="Calibri" panose="020F0502020204030204"/>
            </a:endParaRPr>
          </a:p>
          <a:p>
            <a:pPr marL="0" indent="0">
              <a:buNone/>
            </a:pPr>
            <a:r>
              <a:rPr lang="en-GB" sz="2200" b="1" dirty="0"/>
              <a:t>Value, chains of delivery, resources</a:t>
            </a:r>
            <a:endParaRPr lang="en-GB" sz="2200" b="1" dirty="0">
              <a:ea typeface="Calibri"/>
              <a:cs typeface="Calibri"/>
            </a:endParaRPr>
          </a:p>
          <a:p>
            <a:r>
              <a:rPr lang="en-GB" sz="1400" dirty="0">
                <a:cs typeface="Calibri" panose="020F0502020204030204"/>
              </a:rPr>
              <a:t>Global data sharing for climate research will increase which will to a large degree make use of NRENs' networks and their role in enabling research cooperations will likely increase – while at the same time offering the chance to use existing resources more efficiently, lowering the carbon footprint of research. </a:t>
            </a:r>
            <a:endParaRPr lang="en-GB" sz="1400">
              <a:ea typeface="Calibri"/>
              <a:cs typeface="Calibri"/>
            </a:endParaRPr>
          </a:p>
          <a:p>
            <a:r>
              <a:rPr lang="en-GB" sz="1400" dirty="0">
                <a:cs typeface="Calibri"/>
              </a:rPr>
              <a:t>Ecological sustainability could also be furthered through procurement activities where the bundled demand of NREN user could be used to enforce criteria supporting sustainability.</a:t>
            </a:r>
            <a:endParaRPr lang="en-GB" sz="1400" dirty="0">
              <a:ea typeface="Calibri"/>
              <a:cs typeface="Calibri"/>
            </a:endParaRPr>
          </a:p>
          <a:p>
            <a:r>
              <a:rPr lang="en-GB" sz="1400" dirty="0">
                <a:ea typeface="Calibri"/>
                <a:cs typeface="Calibri"/>
              </a:rPr>
              <a:t>Perception of the value of IT services is likely to change, which will present an opportunity for NRENs presenting themselves as a responsible organizations to improve value of the services as well as a motivational package for the "Case for NRENs"</a:t>
            </a:r>
          </a:p>
          <a:p>
            <a:pPr marL="0" indent="0">
              <a:buNone/>
            </a:pPr>
            <a:endParaRPr lang="en-GB" sz="1400" dirty="0">
              <a:ea typeface="Calibri"/>
              <a:cs typeface="Calibri"/>
            </a:endParaRPr>
          </a:p>
          <a:p>
            <a:pPr marL="0" indent="0">
              <a:buNone/>
            </a:pPr>
            <a:r>
              <a:rPr lang="en-GB" sz="2200" b="1" dirty="0"/>
              <a:t>Financial (income and expenditure)</a:t>
            </a:r>
            <a:endParaRPr lang="en-GB" sz="2200" b="1" dirty="0">
              <a:ea typeface="Calibri"/>
              <a:cs typeface="Calibri"/>
            </a:endParaRPr>
          </a:p>
          <a:p>
            <a:r>
              <a:rPr lang="en-GB" sz="1400" dirty="0"/>
              <a:t>Energy prices will likely remain elevated or even increase until 2030, driving up the costs of any energy-dependent activity – therefore energy-efficient operation will be  a potent driver. Potentially affects many areas – travel, network equipment, office heating ... </a:t>
            </a:r>
            <a:endParaRPr lang="en-GB" sz="1400" dirty="0">
              <a:ea typeface="Calibri"/>
              <a:cs typeface="Calibri"/>
            </a:endParaRPr>
          </a:p>
          <a:p>
            <a:r>
              <a:rPr lang="en-GB" sz="1400" dirty="0">
                <a:cs typeface="Calibri"/>
              </a:rPr>
              <a:t>Costs will arise also from the business continuity needs in case of externally driven events like floodings, cooling problems or fuel and energy shortages.</a:t>
            </a:r>
            <a:endParaRPr lang="en-GB" sz="1400" dirty="0">
              <a:ea typeface="Calibri"/>
              <a:cs typeface="Calibri"/>
            </a:endParaRPr>
          </a:p>
        </p:txBody>
      </p:sp>
    </p:spTree>
    <p:extLst>
      <p:ext uri="{BB962C8B-B14F-4D97-AF65-F5344CB8AC3E}">
        <p14:creationId xmlns:p14="http://schemas.microsoft.com/office/powerpoint/2010/main" val="1491600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Employment and Skills</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779437"/>
            <a:ext cx="9894723" cy="5921856"/>
          </a:xfrm>
        </p:spPr>
        <p:txBody>
          <a:bodyPr vert="horz" lIns="91440" tIns="45720" rIns="91440" bIns="45720" rtlCol="0" anchor="t">
            <a:normAutofit fontScale="85000" lnSpcReduction="10000"/>
          </a:bodyPr>
          <a:lstStyle/>
          <a:p>
            <a:pPr marL="0" indent="0">
              <a:buNone/>
            </a:pPr>
            <a:r>
              <a:rPr lang="en-GB" sz="2000" b="1" dirty="0"/>
              <a:t>Description</a:t>
            </a:r>
            <a:endParaRPr lang="en-GB" sz="2000" b="1">
              <a:ea typeface="Calibri"/>
              <a:cs typeface="Calibri"/>
            </a:endParaRPr>
          </a:p>
          <a:p>
            <a:r>
              <a:rPr lang="en-GB" sz="1800" dirty="0">
                <a:solidFill>
                  <a:srgbClr val="1F4E79"/>
                </a:solidFill>
                <a:ea typeface="+mn-lt"/>
                <a:cs typeface="+mn-lt"/>
              </a:rPr>
              <a:t>This challenge in most cases is already evident in NRENs</a:t>
            </a:r>
            <a:r>
              <a:rPr lang="en-GB" sz="1800" dirty="0"/>
              <a:t>. </a:t>
            </a:r>
          </a:p>
          <a:p>
            <a:r>
              <a:rPr lang="en-GB" sz="1800" dirty="0"/>
              <a:t>The potential  implications range from the partnership-wide effects due to e.g. change of leadership, to effects within each NREN due to the potential mismatch of expectations of new employees and current operational model of NRENs.</a:t>
            </a:r>
            <a:endParaRPr lang="en-GB" sz="1800">
              <a:ea typeface="Calibri"/>
              <a:cs typeface="Calibri"/>
            </a:endParaRPr>
          </a:p>
          <a:p>
            <a:pPr marL="0" indent="0">
              <a:buNone/>
            </a:pPr>
            <a:endParaRPr lang="en-GB" sz="1800" dirty="0">
              <a:ea typeface="Calibri" panose="020F0502020204030204"/>
              <a:cs typeface="Calibri" panose="020F0502020204030204"/>
            </a:endParaRPr>
          </a:p>
          <a:p>
            <a:pPr marL="0" indent="0">
              <a:buNone/>
            </a:pPr>
            <a:r>
              <a:rPr lang="en-GB" sz="2000" b="1" dirty="0"/>
              <a:t>Partnership, stakeholders, and users</a:t>
            </a:r>
            <a:endParaRPr lang="en-GB" sz="2000" b="1" dirty="0">
              <a:ea typeface="Calibri"/>
              <a:cs typeface="Calibri"/>
            </a:endParaRPr>
          </a:p>
          <a:p>
            <a:r>
              <a:rPr lang="en-GB" sz="1800" dirty="0">
                <a:solidFill>
                  <a:srgbClr val="1F4E79"/>
                </a:solidFill>
                <a:ea typeface="+mn-lt"/>
                <a:cs typeface="+mn-lt"/>
              </a:rPr>
              <a:t>Changing backgrounds of leaders in the ecosystem will impose challenges to find the appropriate leadership for NRENs and GÉANT that is capable to convincingly represent the operational models</a:t>
            </a:r>
            <a:endParaRPr lang="en-GB" sz="1800" dirty="0">
              <a:ea typeface="Calibri"/>
              <a:cs typeface="Calibri"/>
            </a:endParaRPr>
          </a:p>
          <a:p>
            <a:r>
              <a:rPr lang="en-GB" sz="1800" dirty="0">
                <a:solidFill>
                  <a:srgbClr val="1F4E79"/>
                </a:solidFill>
                <a:ea typeface="+mn-lt"/>
                <a:cs typeface="+mn-lt"/>
              </a:rPr>
              <a:t>Increasing mobility of the workforce, virtualization of offices, and disparity between countries imposes challenge on the coherence of the community when specialists are not bound to their "home" NREN any longer.</a:t>
            </a:r>
            <a:endParaRPr lang="en-GB" sz="1800" dirty="0">
              <a:ea typeface="Calibri"/>
              <a:cs typeface="Calibri"/>
            </a:endParaRPr>
          </a:p>
          <a:p>
            <a:pPr marL="0" indent="0">
              <a:buNone/>
            </a:pPr>
            <a:endParaRPr lang="en-GB" sz="1800" dirty="0"/>
          </a:p>
          <a:p>
            <a:pPr marL="0" indent="0">
              <a:buNone/>
            </a:pPr>
            <a:r>
              <a:rPr lang="en-GB" sz="2400" b="1" dirty="0"/>
              <a:t>Value, chains of delivery, resources</a:t>
            </a:r>
            <a:endParaRPr lang="en-GB" sz="2400" b="1" dirty="0">
              <a:ea typeface="Calibri"/>
              <a:cs typeface="Calibri"/>
            </a:endParaRPr>
          </a:p>
          <a:p>
            <a:r>
              <a:rPr lang="en-GB" sz="1800" dirty="0"/>
              <a:t>Value for employees is directly linked to the value for constituencies and partnership, people are the key asset of NRENs</a:t>
            </a:r>
            <a:endParaRPr lang="en-GB" sz="1800" dirty="0">
              <a:ea typeface="Calibri"/>
              <a:cs typeface="Calibri"/>
            </a:endParaRPr>
          </a:p>
          <a:p>
            <a:r>
              <a:rPr lang="en-GB" sz="1800" dirty="0">
                <a:ea typeface="Calibri"/>
                <a:cs typeface="Calibri"/>
              </a:rPr>
              <a:t>Expectations of the new workforce will make current onboarding approach more difficult.</a:t>
            </a:r>
          </a:p>
          <a:p>
            <a:r>
              <a:rPr lang="en-GB" sz="1800" dirty="0">
                <a:ea typeface="Calibri"/>
                <a:cs typeface="Calibri"/>
              </a:rPr>
              <a:t>Recognition of the international efforts within organizations will become a challenge for implementation of joint projects.</a:t>
            </a:r>
          </a:p>
          <a:p>
            <a:r>
              <a:rPr lang="en-GB" sz="1800" dirty="0">
                <a:ea typeface="Calibri"/>
                <a:cs typeface="Calibri"/>
              </a:rPr>
              <a:t>NRENs will have to make a significant move towards becoming people-</a:t>
            </a:r>
            <a:r>
              <a:rPr lang="en-GB" sz="1800" err="1">
                <a:ea typeface="Calibri"/>
                <a:cs typeface="Calibri"/>
              </a:rPr>
              <a:t>centered</a:t>
            </a:r>
            <a:r>
              <a:rPr lang="en-GB" sz="1800" dirty="0">
                <a:ea typeface="Calibri"/>
                <a:cs typeface="Calibri"/>
              </a:rPr>
              <a:t> organizations.</a:t>
            </a:r>
          </a:p>
          <a:p>
            <a:pPr marL="0" indent="0">
              <a:buNone/>
            </a:pPr>
            <a:endParaRPr lang="en-GB" sz="1800" dirty="0"/>
          </a:p>
          <a:p>
            <a:pPr marL="0" indent="0">
              <a:buNone/>
            </a:pPr>
            <a:r>
              <a:rPr lang="en-GB" sz="2400" b="1" dirty="0"/>
              <a:t>Financial (income and expenditure)</a:t>
            </a:r>
            <a:endParaRPr lang="en-GB" sz="2400" b="1" dirty="0">
              <a:ea typeface="Calibri"/>
              <a:cs typeface="Calibri"/>
            </a:endParaRPr>
          </a:p>
          <a:p>
            <a:r>
              <a:rPr lang="en-GB" sz="1800" dirty="0"/>
              <a:t>NRENs will face a strategic challenge to change the recruitment strategies and invest significant amounts of effort in order to acquire a workforce with the right mindset.</a:t>
            </a:r>
            <a:endParaRPr lang="en-GB" sz="1800">
              <a:ea typeface="Calibri"/>
              <a:cs typeface="Calibri"/>
            </a:endParaRPr>
          </a:p>
        </p:txBody>
      </p:sp>
    </p:spTree>
    <p:extLst>
      <p:ext uri="{BB962C8B-B14F-4D97-AF65-F5344CB8AC3E}">
        <p14:creationId xmlns:p14="http://schemas.microsoft.com/office/powerpoint/2010/main" val="1805527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Technical challenges: Data life cycle</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894456"/>
            <a:ext cx="9894723" cy="5752923"/>
          </a:xfrm>
        </p:spPr>
        <p:txBody>
          <a:bodyPr vert="horz" lIns="91440" tIns="45720" rIns="91440" bIns="45720" rtlCol="0" anchor="t">
            <a:normAutofit/>
          </a:bodyPr>
          <a:lstStyle/>
          <a:p>
            <a:pPr marL="0" indent="0">
              <a:buNone/>
            </a:pPr>
            <a:r>
              <a:rPr lang="en-GB" sz="2400" b="1" dirty="0"/>
              <a:t>Description</a:t>
            </a:r>
            <a:endParaRPr lang="en-GB" sz="2400" dirty="0"/>
          </a:p>
          <a:p>
            <a:r>
              <a:rPr lang="en-GB" sz="1800" dirty="0">
                <a:solidFill>
                  <a:srgbClr val="1F4E79"/>
                </a:solidFill>
                <a:latin typeface="Calibri" panose="020F0502020204030204"/>
                <a:ea typeface="Calibri"/>
                <a:cs typeface="Calibri"/>
              </a:rPr>
              <a:t>The data space is fragmenting in terms of storage places and access conditions (FAIR vs. Restricted and sensitive data)</a:t>
            </a:r>
            <a:endParaRPr lang="en-GB" sz="1800" dirty="0">
              <a:ea typeface="Calibri"/>
              <a:cs typeface="Calibri"/>
            </a:endParaRPr>
          </a:p>
          <a:p>
            <a:pPr marL="0" indent="0">
              <a:buNone/>
            </a:pPr>
            <a:endParaRPr lang="en-GB" sz="1800" dirty="0"/>
          </a:p>
          <a:p>
            <a:pPr marL="0" indent="0">
              <a:buNone/>
            </a:pPr>
            <a:r>
              <a:rPr lang="en-GB" sz="2400" b="1" dirty="0"/>
              <a:t>Partnership, stakeholders, and users</a:t>
            </a:r>
            <a:endParaRPr lang="en-GB" sz="2400" b="1" dirty="0">
              <a:ea typeface="Calibri"/>
              <a:cs typeface="Calibri"/>
            </a:endParaRPr>
          </a:p>
          <a:p>
            <a:r>
              <a:rPr lang="en-GB" sz="1800" dirty="0">
                <a:ea typeface="Calibri"/>
                <a:cs typeface="Calibri"/>
              </a:rPr>
              <a:t>Increasing diversity of data storage will require more partners (e.g. peering agreements)</a:t>
            </a:r>
          </a:p>
          <a:p>
            <a:r>
              <a:rPr lang="en-GB" sz="1800" dirty="0"/>
              <a:t>A solution that allows reliably share sensitive data could open new constituencies for NRENs (e.g. medical data from hospitals)</a:t>
            </a:r>
            <a:endParaRPr lang="en-GB" sz="1800">
              <a:ea typeface="Calibri" panose="020F0502020204030204"/>
              <a:cs typeface="Calibri" panose="020F0502020204030204"/>
            </a:endParaRPr>
          </a:p>
          <a:p>
            <a:pPr marL="0" indent="0">
              <a:buNone/>
            </a:pPr>
            <a:endParaRPr lang="en-GB" sz="1800" dirty="0"/>
          </a:p>
          <a:p>
            <a:pPr marL="0" indent="0">
              <a:buNone/>
            </a:pPr>
            <a:r>
              <a:rPr lang="en-GB" sz="2400" b="1" dirty="0"/>
              <a:t>Value, chains of delivery, resources</a:t>
            </a:r>
            <a:endParaRPr lang="en-GB" dirty="0"/>
          </a:p>
          <a:p>
            <a:r>
              <a:rPr lang="en-GB" sz="1800" dirty="0"/>
              <a:t>Currently, access to data is the lifeblood of R&amp;E networks, so finding solutions to challenges in this area is essential.</a:t>
            </a:r>
            <a:endParaRPr lang="en-GB" sz="1800">
              <a:ea typeface="Calibri"/>
              <a:cs typeface="Calibri"/>
            </a:endParaRPr>
          </a:p>
          <a:p>
            <a:pPr marL="0" indent="0">
              <a:buNone/>
            </a:pPr>
            <a:endParaRPr lang="en-GB" sz="1800" dirty="0"/>
          </a:p>
          <a:p>
            <a:pPr marL="0" indent="0">
              <a:buNone/>
            </a:pPr>
            <a:r>
              <a:rPr lang="en-GB" sz="2400" b="1"/>
              <a:t>Financial (income and expenditure)</a:t>
            </a:r>
            <a:endParaRPr lang="en-GB" sz="2400" b="1">
              <a:ea typeface="Calibri"/>
              <a:cs typeface="Calibri"/>
            </a:endParaRPr>
          </a:p>
          <a:p>
            <a:r>
              <a:rPr lang="en-GB" sz="1800" dirty="0">
                <a:ea typeface="Calibri"/>
                <a:cs typeface="Calibri"/>
              </a:rPr>
              <a:t>Investments and research will be required – however, this is unlikely to produce any surprise expense</a:t>
            </a:r>
          </a:p>
        </p:txBody>
      </p:sp>
    </p:spTree>
    <p:extLst>
      <p:ext uri="{BB962C8B-B14F-4D97-AF65-F5344CB8AC3E}">
        <p14:creationId xmlns:p14="http://schemas.microsoft.com/office/powerpoint/2010/main" val="1150444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Technical challenges: Cyber security</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894456"/>
            <a:ext cx="9894723" cy="5752923"/>
          </a:xfrm>
        </p:spPr>
        <p:txBody>
          <a:bodyPr vert="horz" lIns="91440" tIns="45720" rIns="91440" bIns="45720" rtlCol="0" anchor="t">
            <a:normAutofit fontScale="92500" lnSpcReduction="10000"/>
          </a:bodyPr>
          <a:lstStyle/>
          <a:p>
            <a:pPr marL="0" indent="0">
              <a:buNone/>
            </a:pPr>
            <a:r>
              <a:rPr lang="en-GB" sz="2400" b="1" dirty="0"/>
              <a:t>Description</a:t>
            </a:r>
          </a:p>
          <a:p>
            <a:r>
              <a:rPr lang="en-GB" sz="1800" dirty="0">
                <a:ea typeface="Calibri"/>
                <a:cs typeface="Calibri"/>
              </a:rPr>
              <a:t>The importance of Cyber security will increase, driven by technical, societal and legal developments. Security requirements could fragment the internet. </a:t>
            </a:r>
          </a:p>
          <a:p>
            <a:pPr marL="0" indent="0">
              <a:buNone/>
            </a:pPr>
            <a:endParaRPr lang="en-GB" sz="1800" dirty="0">
              <a:ea typeface="Calibri"/>
              <a:cs typeface="Calibri"/>
            </a:endParaRPr>
          </a:p>
          <a:p>
            <a:pPr marL="0" indent="0">
              <a:buNone/>
            </a:pPr>
            <a:r>
              <a:rPr lang="en-GB" sz="2400" b="1" dirty="0"/>
              <a:t>Partnership, stakeholders, and users</a:t>
            </a:r>
            <a:endParaRPr lang="en-GB" sz="2400" b="1" dirty="0">
              <a:ea typeface="Calibri"/>
              <a:cs typeface="Calibri"/>
            </a:endParaRPr>
          </a:p>
          <a:p>
            <a:r>
              <a:rPr lang="en-GB" sz="1800" dirty="0">
                <a:ea typeface="Calibri"/>
                <a:cs typeface="Calibri"/>
              </a:rPr>
              <a:t>Due to regulations, more organizations will have to consider cyber security in their interactions with others</a:t>
            </a:r>
          </a:p>
          <a:p>
            <a:r>
              <a:rPr lang="en-GB" sz="1800" dirty="0">
                <a:ea typeface="Calibri"/>
                <a:cs typeface="Calibri"/>
              </a:rPr>
              <a:t>Security tools will become increasingly sophisticated, likely increasing the need to rely on specialized partners </a:t>
            </a:r>
          </a:p>
          <a:p>
            <a:pPr marL="0" indent="0">
              <a:buNone/>
            </a:pPr>
            <a:endParaRPr lang="en-GB" sz="1800" dirty="0">
              <a:ea typeface="Calibri"/>
              <a:cs typeface="Calibri"/>
            </a:endParaRPr>
          </a:p>
          <a:p>
            <a:pPr marL="0" indent="0">
              <a:buNone/>
            </a:pPr>
            <a:r>
              <a:rPr lang="en-GB" sz="2400" b="1" dirty="0">
                <a:ea typeface="Calibri"/>
                <a:cs typeface="Calibri"/>
              </a:rPr>
              <a:t>Value</a:t>
            </a:r>
            <a:r>
              <a:rPr lang="en-GB" sz="2400" b="1" dirty="0"/>
              <a:t>, chains of delivery, resources</a:t>
            </a:r>
            <a:endParaRPr lang="en-GB" dirty="0">
              <a:ea typeface="Calibri"/>
              <a:cs typeface="Calibri"/>
            </a:endParaRPr>
          </a:p>
          <a:p>
            <a:r>
              <a:rPr lang="en-GB" sz="1800" dirty="0"/>
              <a:t>Cyber security expertise will be ever more in demand, which NRENs as organizations are well placed to satisfy.</a:t>
            </a:r>
            <a:endParaRPr lang="en-GB" sz="1800" dirty="0">
              <a:ea typeface="Calibri"/>
              <a:cs typeface="Calibri"/>
            </a:endParaRPr>
          </a:p>
          <a:p>
            <a:r>
              <a:rPr lang="en-GB" sz="1800" dirty="0">
                <a:ea typeface="Calibri"/>
                <a:cs typeface="Calibri"/>
              </a:rPr>
              <a:t>A fragmentation of the internet would endanger the collaborative space NRENs have created – e.g. the easy access to data for research</a:t>
            </a:r>
          </a:p>
          <a:p>
            <a:pPr marL="0" indent="0">
              <a:buNone/>
            </a:pPr>
            <a:endParaRPr lang="en-GB" sz="1800" dirty="0"/>
          </a:p>
          <a:p>
            <a:pPr marL="0" indent="0">
              <a:buNone/>
            </a:pPr>
            <a:r>
              <a:rPr lang="en-GB" sz="2400" b="1" dirty="0"/>
              <a:t>Financial (income and expenditure)</a:t>
            </a:r>
            <a:endParaRPr lang="en-GB" sz="2400" b="1" dirty="0">
              <a:ea typeface="Calibri"/>
              <a:cs typeface="Calibri"/>
            </a:endParaRPr>
          </a:p>
          <a:p>
            <a:r>
              <a:rPr lang="en-US" sz="1800" dirty="0">
                <a:ea typeface="Calibri"/>
                <a:cs typeface="Calibri"/>
              </a:rPr>
              <a:t>Cyber security requirements means expenses – compliance, suitable procedures and a qualified workforce </a:t>
            </a:r>
            <a:endParaRPr lang="en-GB" sz="1800">
              <a:ea typeface="Calibri"/>
              <a:cs typeface="Calibri"/>
            </a:endParaRPr>
          </a:p>
        </p:txBody>
      </p:sp>
    </p:spTree>
    <p:extLst>
      <p:ext uri="{BB962C8B-B14F-4D97-AF65-F5344CB8AC3E}">
        <p14:creationId xmlns:p14="http://schemas.microsoft.com/office/powerpoint/2010/main" val="341809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Technical challenges: Quantum technology</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894456"/>
            <a:ext cx="9894723" cy="5752923"/>
          </a:xfrm>
        </p:spPr>
        <p:txBody>
          <a:bodyPr vert="horz" lIns="91440" tIns="45720" rIns="91440" bIns="45720" rtlCol="0" anchor="t">
            <a:normAutofit/>
          </a:bodyPr>
          <a:lstStyle/>
          <a:p>
            <a:pPr marL="0" indent="0">
              <a:buNone/>
            </a:pPr>
            <a:r>
              <a:rPr lang="en-GB" sz="2400" b="1" dirty="0"/>
              <a:t>Description</a:t>
            </a:r>
          </a:p>
          <a:p>
            <a:r>
              <a:rPr lang="en-US" sz="1800" dirty="0">
                <a:ea typeface="Calibri"/>
                <a:cs typeface="Calibri"/>
              </a:rPr>
              <a:t>Quantum computing and encryption will profoundly impact internet communication security – but probably only after 2030</a:t>
            </a:r>
            <a:endParaRPr lang="en-GB" sz="1800">
              <a:ea typeface="Calibri"/>
              <a:cs typeface="Calibri"/>
            </a:endParaRPr>
          </a:p>
          <a:p>
            <a:pPr marL="0" indent="0">
              <a:buNone/>
            </a:pPr>
            <a:endParaRPr lang="en-US" sz="1800" dirty="0">
              <a:ea typeface="Calibri"/>
              <a:cs typeface="Calibri"/>
            </a:endParaRPr>
          </a:p>
          <a:p>
            <a:pPr marL="0" indent="0">
              <a:buNone/>
            </a:pPr>
            <a:r>
              <a:rPr lang="en-GB" sz="2400" b="1" dirty="0"/>
              <a:t>Partnership, stakeholders, and users</a:t>
            </a:r>
            <a:endParaRPr lang="en-GB" sz="2400" b="1" dirty="0">
              <a:ea typeface="Calibri"/>
              <a:cs typeface="Calibri"/>
            </a:endParaRPr>
          </a:p>
          <a:p>
            <a:r>
              <a:rPr lang="en-GB" sz="1800" dirty="0">
                <a:ea typeface="Calibri"/>
                <a:cs typeface="Calibri"/>
              </a:rPr>
              <a:t>To develop, use and deploy this new technology, partner with expertise in this area will be needed – this already explored in joint research projects. </a:t>
            </a:r>
          </a:p>
          <a:p>
            <a:r>
              <a:rPr lang="en-GB" sz="1800" dirty="0">
                <a:ea typeface="Calibri"/>
                <a:cs typeface="Calibri"/>
              </a:rPr>
              <a:t>Strong push towards involvement of industry from funding bodies.</a:t>
            </a:r>
          </a:p>
          <a:p>
            <a:pPr marL="0" indent="0">
              <a:buNone/>
            </a:pPr>
            <a:endParaRPr lang="en-GB" sz="1800" dirty="0">
              <a:ea typeface="Calibri"/>
              <a:cs typeface="Calibri"/>
            </a:endParaRPr>
          </a:p>
          <a:p>
            <a:pPr marL="0" indent="0">
              <a:buNone/>
            </a:pPr>
            <a:r>
              <a:rPr lang="en-GB" sz="2400" b="1" dirty="0"/>
              <a:t>Value, chains of delivery, resources</a:t>
            </a:r>
            <a:endParaRPr lang="en-GB" dirty="0">
              <a:ea typeface="Calibri"/>
              <a:cs typeface="Calibri"/>
            </a:endParaRPr>
          </a:p>
          <a:p>
            <a:r>
              <a:rPr lang="en-GB" sz="1800" dirty="0"/>
              <a:t>To maintain their core value proposition, NRENs will have to update their network processes. NRENs will need to help users to keep up with new requirements in the security/cryptography area. </a:t>
            </a:r>
            <a:endParaRPr lang="en-GB" sz="1800">
              <a:ea typeface="Calibri"/>
              <a:cs typeface="Calibri"/>
            </a:endParaRPr>
          </a:p>
          <a:p>
            <a:pPr marL="0" indent="0">
              <a:buNone/>
            </a:pPr>
            <a:endParaRPr lang="en-GB" sz="1800" dirty="0">
              <a:ea typeface="Calibri"/>
              <a:cs typeface="Calibri"/>
            </a:endParaRPr>
          </a:p>
          <a:p>
            <a:pPr marL="0" indent="0">
              <a:buNone/>
            </a:pPr>
            <a:r>
              <a:rPr lang="en-GB" sz="2400" b="1" dirty="0"/>
              <a:t>Financial (income and expenditure)</a:t>
            </a:r>
            <a:endParaRPr lang="en-GB" sz="2400" b="1" dirty="0">
              <a:ea typeface="Calibri"/>
              <a:cs typeface="Calibri"/>
            </a:endParaRPr>
          </a:p>
          <a:p>
            <a:r>
              <a:rPr lang="en-US" sz="1800" dirty="0">
                <a:ea typeface="Calibri"/>
                <a:cs typeface="Calibri"/>
              </a:rPr>
              <a:t>For the foreseeable future costs will be mostly research costs.</a:t>
            </a:r>
            <a:endParaRPr lang="en-GB" sz="1800">
              <a:ea typeface="Calibri"/>
              <a:cs typeface="Calibri"/>
            </a:endParaRPr>
          </a:p>
          <a:p>
            <a:pPr>
              <a:buNone/>
            </a:pPr>
            <a:endParaRPr lang="en-US" sz="1100" dirty="0">
              <a:ea typeface="Calibri"/>
              <a:cs typeface="Calibri"/>
            </a:endParaRPr>
          </a:p>
        </p:txBody>
      </p:sp>
    </p:spTree>
    <p:extLst>
      <p:ext uri="{BB962C8B-B14F-4D97-AF65-F5344CB8AC3E}">
        <p14:creationId xmlns:p14="http://schemas.microsoft.com/office/powerpoint/2010/main" val="4023431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a:xfrm>
            <a:off x="423431" y="330026"/>
            <a:ext cx="11062883" cy="430909"/>
          </a:xfrm>
        </p:spPr>
        <p:txBody>
          <a:bodyPr>
            <a:normAutofit fontScale="90000"/>
          </a:bodyPr>
          <a:lstStyle/>
          <a:p>
            <a:r>
              <a:rPr lang="en-GB" dirty="0"/>
              <a:t>Technical challenges: Artificial Intelligence (AI)</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894456"/>
            <a:ext cx="9894723" cy="5752923"/>
          </a:xfrm>
        </p:spPr>
        <p:txBody>
          <a:bodyPr vert="horz" lIns="91440" tIns="45720" rIns="91440" bIns="45720" rtlCol="0" anchor="t">
            <a:normAutofit lnSpcReduction="10000"/>
          </a:bodyPr>
          <a:lstStyle/>
          <a:p>
            <a:pPr marL="0" indent="0">
              <a:buNone/>
            </a:pPr>
            <a:r>
              <a:rPr lang="en-GB" sz="2400" b="1" dirty="0"/>
              <a:t>Description</a:t>
            </a:r>
          </a:p>
          <a:p>
            <a:r>
              <a:rPr lang="en-GB" sz="1800" dirty="0">
                <a:ea typeface="Calibri"/>
                <a:cs typeface="Calibri"/>
              </a:rPr>
              <a:t>AI will potentially touch all activities of NRENs, but predictions of actual impacts are very difficult, making this a known unknown. Very likely there will be productivity gains through automation equally security threats and trust issues.</a:t>
            </a:r>
            <a:endParaRPr lang="en-GB" sz="1800">
              <a:ea typeface="Calibri"/>
              <a:cs typeface="Calibri"/>
            </a:endParaRPr>
          </a:p>
          <a:p>
            <a:r>
              <a:rPr lang="en-US" sz="1800" dirty="0">
                <a:ea typeface="Calibri"/>
                <a:cs typeface="Calibri"/>
              </a:rPr>
              <a:t>External expertise, e.g. by interviewing experts, could help to explore this challenge. </a:t>
            </a:r>
            <a:endParaRPr lang="en-GB" sz="1800" dirty="0">
              <a:ea typeface="Calibri"/>
              <a:cs typeface="Calibri"/>
            </a:endParaRPr>
          </a:p>
          <a:p>
            <a:pPr marL="0" indent="0">
              <a:buNone/>
            </a:pPr>
            <a:endParaRPr lang="en-US" sz="1800" dirty="0">
              <a:ea typeface="Calibri" panose="020F0502020204030204"/>
              <a:cs typeface="Calibri" panose="020F0502020204030204"/>
            </a:endParaRPr>
          </a:p>
          <a:p>
            <a:pPr marL="0" indent="0">
              <a:buNone/>
            </a:pPr>
            <a:r>
              <a:rPr lang="en-GB" sz="2400" b="1"/>
              <a:t>Partnership, stakeholders, and users</a:t>
            </a:r>
            <a:endParaRPr lang="en-GB" sz="2400" b="1">
              <a:ea typeface="Calibri"/>
              <a:cs typeface="Calibri"/>
            </a:endParaRPr>
          </a:p>
          <a:p>
            <a:r>
              <a:rPr lang="en-GB" sz="1800" dirty="0">
                <a:ea typeface="Calibri"/>
                <a:cs typeface="Calibri"/>
              </a:rPr>
              <a:t>AI Automation might make technically capable users less dependent on NRENs.</a:t>
            </a:r>
          </a:p>
          <a:p>
            <a:pPr marL="0" indent="0">
              <a:buNone/>
            </a:pPr>
            <a:endParaRPr lang="en-GB" sz="1800" dirty="0">
              <a:ea typeface="Calibri"/>
              <a:cs typeface="Calibri"/>
            </a:endParaRPr>
          </a:p>
          <a:p>
            <a:pPr marL="0" indent="0">
              <a:buNone/>
            </a:pPr>
            <a:r>
              <a:rPr lang="en-GB" sz="2400" b="1"/>
              <a:t>Value, chains of delivery, resources</a:t>
            </a:r>
            <a:endParaRPr lang="en-GB">
              <a:ea typeface="Calibri"/>
              <a:cs typeface="Calibri"/>
            </a:endParaRPr>
          </a:p>
          <a:p>
            <a:r>
              <a:rPr lang="en-GB" sz="1800" dirty="0">
                <a:ea typeface="Calibri"/>
                <a:cs typeface="Calibri"/>
              </a:rPr>
              <a:t>AI-enabled automation might make NREN services cheaper and better. AI might create the need for new  or improved services, e.g. for data validation and security</a:t>
            </a:r>
          </a:p>
          <a:p>
            <a:pPr marL="0" indent="0">
              <a:buNone/>
            </a:pPr>
            <a:endParaRPr lang="en-GB" sz="1800" dirty="0"/>
          </a:p>
          <a:p>
            <a:pPr marL="0" indent="0">
              <a:buNone/>
            </a:pPr>
            <a:r>
              <a:rPr lang="en-GB" sz="2400" b="1" dirty="0"/>
              <a:t>Financial (income and expenditure)</a:t>
            </a:r>
            <a:endParaRPr lang="en-GB" sz="2400" b="1" dirty="0">
              <a:ea typeface="Calibri"/>
              <a:cs typeface="Calibri"/>
            </a:endParaRPr>
          </a:p>
          <a:p>
            <a:r>
              <a:rPr lang="en-GB" sz="1800" dirty="0">
                <a:ea typeface="Calibri"/>
                <a:cs typeface="Calibri"/>
              </a:rPr>
              <a:t>Productivity gains would release funds for other purposes but increased cost could come from increased energy consumption and from the need to develop new expertise.</a:t>
            </a:r>
          </a:p>
        </p:txBody>
      </p:sp>
    </p:spTree>
    <p:extLst>
      <p:ext uri="{BB962C8B-B14F-4D97-AF65-F5344CB8AC3E}">
        <p14:creationId xmlns:p14="http://schemas.microsoft.com/office/powerpoint/2010/main" val="29007595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Virtualization of research and education processes</a:t>
            </a:r>
            <a:endParaRPr lang="en-US" dirty="0"/>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894456"/>
            <a:ext cx="9894723" cy="5752923"/>
          </a:xfrm>
        </p:spPr>
        <p:txBody>
          <a:bodyPr vert="horz" lIns="91440" tIns="45720" rIns="91440" bIns="45720" rtlCol="0" anchor="t">
            <a:normAutofit lnSpcReduction="10000"/>
          </a:bodyPr>
          <a:lstStyle/>
          <a:p>
            <a:pPr marL="0" indent="0">
              <a:buNone/>
            </a:pPr>
            <a:r>
              <a:rPr lang="en-GB" b="1" dirty="0"/>
              <a:t>Description</a:t>
            </a:r>
          </a:p>
          <a:p>
            <a:r>
              <a:rPr lang="en-GB" sz="1600" dirty="0"/>
              <a:t>The digitalization of information at large, coupled with a significant improvement in mobile and home connectivity, is facilitating an environment in which physical participation can be replaced in many and maybe most cases by virtual or remote presence</a:t>
            </a:r>
            <a:r>
              <a:rPr lang="en-GB" sz="1600" dirty="0">
                <a:solidFill>
                  <a:srgbClr val="1F4E79"/>
                </a:solidFill>
                <a:ea typeface="+mn-lt"/>
                <a:cs typeface="+mn-lt"/>
              </a:rPr>
              <a:t>.</a:t>
            </a:r>
            <a:endParaRPr lang="en-GB" sz="1600" dirty="0">
              <a:solidFill>
                <a:srgbClr val="1F4E79"/>
              </a:solidFill>
              <a:ea typeface="Calibri"/>
              <a:cs typeface="Calibri"/>
            </a:endParaRPr>
          </a:p>
          <a:p>
            <a:r>
              <a:rPr lang="en-GB" sz="1600" dirty="0"/>
              <a:t>If this trend persists, much traffic from the R&amp;E sector will be re-routed, changing the requirements and maybe the importance of NREN networks.</a:t>
            </a:r>
            <a:endParaRPr lang="en-GB" sz="1600" dirty="0">
              <a:cs typeface="Calibri" panose="020F0502020204030204"/>
            </a:endParaRPr>
          </a:p>
          <a:p>
            <a:pPr marL="0" indent="0">
              <a:buNone/>
            </a:pPr>
            <a:r>
              <a:rPr lang="en-GB" sz="2400" b="1" dirty="0"/>
              <a:t>Partnership, stakeholders, and users</a:t>
            </a:r>
            <a:endParaRPr lang="en-GB" sz="2400" b="1" dirty="0">
              <a:ea typeface="Calibri"/>
              <a:cs typeface="Calibri"/>
            </a:endParaRPr>
          </a:p>
          <a:p>
            <a:pPr marL="285750" indent="-285750"/>
            <a:r>
              <a:rPr lang="en-GB" sz="1600" dirty="0"/>
              <a:t>Stakeholders and constituencies of the NREN community may shift their connectivity to other providers and contribute less to NRENs. </a:t>
            </a:r>
            <a:endParaRPr lang="en-GB" sz="1600">
              <a:cs typeface="Calibri" panose="020F0502020204030204"/>
            </a:endParaRPr>
          </a:p>
          <a:p>
            <a:pPr marL="285750" indent="-285750"/>
            <a:r>
              <a:rPr lang="en-US" sz="1600" dirty="0"/>
              <a:t>NRENs will come closer to the single end-users where before an NREN’s main user was the user’s institution. </a:t>
            </a:r>
            <a:endParaRPr lang="en-GB" sz="1600">
              <a:cs typeface="Calibri" panose="020F0502020204030204"/>
            </a:endParaRPr>
          </a:p>
          <a:p>
            <a:pPr marL="0" indent="0">
              <a:buNone/>
            </a:pPr>
            <a:r>
              <a:rPr lang="en-GB" sz="2400" b="1" dirty="0"/>
              <a:t>Analysis: Value, chains of delivery, service portfolio</a:t>
            </a:r>
          </a:p>
          <a:p>
            <a:pPr marL="285750" indent="-285750"/>
            <a:r>
              <a:rPr lang="en-GB" sz="1600" dirty="0"/>
              <a:t>NRENs must strengthen the service value and focus even more on service offering which are not available through commercial providers.</a:t>
            </a:r>
            <a:endParaRPr lang="en-GB" sz="1600" dirty="0">
              <a:cs typeface="Calibri" panose="020F0502020204030204"/>
            </a:endParaRPr>
          </a:p>
          <a:p>
            <a:pPr marL="0" indent="0">
              <a:buNone/>
            </a:pPr>
            <a:r>
              <a:rPr lang="en-GB" sz="2400" b="1" dirty="0"/>
              <a:t>Analysis: Financial (income and expenditure)</a:t>
            </a:r>
          </a:p>
          <a:p>
            <a:pPr marL="342900" indent="-342900"/>
            <a:r>
              <a:rPr lang="en-GB" sz="1600" dirty="0"/>
              <a:t>The topology and service change may imply additional cost for topology modification and a reduction of income due to lower capacity needs from universities and small sites. </a:t>
            </a:r>
            <a:endParaRPr lang="en-GB" sz="1600" dirty="0">
              <a:cs typeface="Calibri" panose="020F0502020204030204"/>
            </a:endParaRPr>
          </a:p>
          <a:p>
            <a:pPr marL="342900" indent="-342900"/>
            <a:r>
              <a:rPr lang="en-GB" sz="1600" dirty="0"/>
              <a:t>Offering end-user support for NREN services would require substantial changes in the way NRENs operate such changes to the network and the services may imply an increase in costs towards connectivity providers.</a:t>
            </a:r>
            <a:endParaRPr lang="en-GB" dirty="0">
              <a:cs typeface="Calibri" panose="020F0502020204030204"/>
            </a:endParaRPr>
          </a:p>
        </p:txBody>
      </p:sp>
    </p:spTree>
    <p:extLst>
      <p:ext uri="{BB962C8B-B14F-4D97-AF65-F5344CB8AC3E}">
        <p14:creationId xmlns:p14="http://schemas.microsoft.com/office/powerpoint/2010/main" val="40190625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NREN governance</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894456"/>
            <a:ext cx="9894723" cy="5752923"/>
          </a:xfrm>
        </p:spPr>
        <p:txBody>
          <a:bodyPr vert="horz" lIns="91440" tIns="45720" rIns="91440" bIns="45720" rtlCol="0" anchor="t">
            <a:normAutofit fontScale="85000" lnSpcReduction="20000"/>
          </a:bodyPr>
          <a:lstStyle/>
          <a:p>
            <a:pPr marL="0" indent="0">
              <a:buNone/>
            </a:pPr>
            <a:r>
              <a:rPr lang="en-GB" sz="2000" b="1" dirty="0"/>
              <a:t>Description</a:t>
            </a:r>
          </a:p>
          <a:p>
            <a:pPr marL="0" indent="0">
              <a:buNone/>
            </a:pPr>
            <a:r>
              <a:rPr lang="en-GB" sz="1800" dirty="0">
                <a:ea typeface="+mn-lt"/>
                <a:cs typeface="+mn-lt"/>
              </a:rPr>
              <a:t>It is expected that, due to evolving regulations, technologies, funding streams and new use-cases that will arise, the NRENs governance will change over the next ten years so that NRENs can continue  to fulfil their pivotal role. Main challenges:</a:t>
            </a:r>
          </a:p>
          <a:p>
            <a:r>
              <a:rPr lang="en-GB" sz="1800" dirty="0">
                <a:ea typeface="Calibri"/>
                <a:cs typeface="Calibri"/>
              </a:rPr>
              <a:t>National laws and compliance with European frameworks will drive changes in the  NRENs governance </a:t>
            </a:r>
          </a:p>
          <a:p>
            <a:r>
              <a:rPr lang="en-GB" sz="1800" dirty="0">
                <a:ea typeface="Calibri"/>
                <a:cs typeface="Calibri"/>
              </a:rPr>
              <a:t>Expansion of the NRENs constituency and NRENs mandate: K12, hospitals, libraries etc </a:t>
            </a:r>
          </a:p>
          <a:p>
            <a:r>
              <a:rPr lang="en-GB" sz="1800" dirty="0">
                <a:ea typeface="Calibri"/>
                <a:cs typeface="Calibri"/>
              </a:rPr>
              <a:t>NRENs Membership model is still mostly connectivity-centric: other services are available if the members get the connectivity first </a:t>
            </a:r>
            <a:endParaRPr lang="en-GB" sz="1800">
              <a:ea typeface="Calibri" panose="020F0502020204030204"/>
              <a:cs typeface="Calibri" panose="020F0502020204030204"/>
            </a:endParaRPr>
          </a:p>
          <a:p>
            <a:r>
              <a:rPr lang="en-GB" sz="1800" dirty="0">
                <a:ea typeface="Calibri"/>
                <a:cs typeface="Calibri"/>
              </a:rPr>
              <a:t>NRENs become  bigger players in supporting the digitalisation of universities and to support digital  skills</a:t>
            </a:r>
          </a:p>
          <a:p>
            <a:r>
              <a:rPr lang="en-GB" sz="1800" dirty="0">
                <a:ea typeface="Calibri"/>
                <a:cs typeface="Calibri"/>
              </a:rPr>
              <a:t>Participation in European procurement will require compliance and agility </a:t>
            </a:r>
          </a:p>
          <a:p>
            <a:pPr marL="0" indent="0">
              <a:buNone/>
            </a:pPr>
            <a:endParaRPr lang="en-GB" sz="1800" dirty="0">
              <a:ea typeface="Calibri"/>
              <a:cs typeface="Calibri"/>
            </a:endParaRPr>
          </a:p>
          <a:p>
            <a:pPr marL="0" indent="0">
              <a:buNone/>
            </a:pPr>
            <a:r>
              <a:rPr lang="en-GB" sz="2000" b="1" dirty="0"/>
              <a:t>Partnership, stakeholders, and users</a:t>
            </a:r>
            <a:endParaRPr lang="en-GB" sz="2000" b="1">
              <a:ea typeface="Calibri"/>
              <a:cs typeface="Calibri"/>
            </a:endParaRPr>
          </a:p>
          <a:p>
            <a:pPr marL="342900" indent="-342900">
              <a:buFont typeface="Arial"/>
              <a:buChar char="•"/>
            </a:pPr>
            <a:r>
              <a:rPr lang="en-GB" sz="1800" dirty="0"/>
              <a:t>More interaction with other sectors and participation in new initiatives will make the stakeholders base larger</a:t>
            </a:r>
            <a:endParaRPr lang="en-GB" dirty="0">
              <a:ea typeface="Calibri" panose="020F0502020204030204"/>
              <a:cs typeface="Calibri" panose="020F0502020204030204"/>
            </a:endParaRPr>
          </a:p>
          <a:p>
            <a:pPr marL="0" indent="0">
              <a:buNone/>
            </a:pPr>
            <a:endParaRPr lang="en-GB" sz="1800" dirty="0">
              <a:ea typeface="Calibri"/>
              <a:cs typeface="Calibri"/>
            </a:endParaRPr>
          </a:p>
          <a:p>
            <a:pPr marL="0" indent="0">
              <a:buNone/>
            </a:pPr>
            <a:r>
              <a:rPr lang="en-GB" sz="2000" b="1"/>
              <a:t>Value, chains of delivery, service portfolio</a:t>
            </a:r>
            <a:endParaRPr lang="en-GB" sz="2000">
              <a:ea typeface="Calibri"/>
              <a:cs typeface="Calibri"/>
            </a:endParaRPr>
          </a:p>
          <a:p>
            <a:pPr marL="342900" indent="-342900"/>
            <a:r>
              <a:rPr lang="en-GB" sz="1800" dirty="0"/>
              <a:t>With more stakeholders on board, NRENs will need  to fine tune how they communicate their values. </a:t>
            </a:r>
            <a:endParaRPr lang="en-GB" sz="1800" dirty="0">
              <a:ea typeface="Calibri"/>
              <a:cs typeface="Calibri"/>
            </a:endParaRPr>
          </a:p>
          <a:p>
            <a:pPr marL="342900" indent="-342900"/>
            <a:r>
              <a:rPr lang="en-GB" sz="1800" dirty="0">
                <a:ea typeface="Calibri"/>
                <a:cs typeface="Calibri"/>
              </a:rPr>
              <a:t>Diverse  delivery models will be needed to support emerging use-cases (for instance education, data and skills, etc)  </a:t>
            </a:r>
            <a:endParaRPr lang="en-GB" sz="2400" b="1" dirty="0">
              <a:ea typeface="Calibri" panose="020F0502020204030204"/>
              <a:cs typeface="Calibri" panose="020F0502020204030204"/>
            </a:endParaRPr>
          </a:p>
          <a:p>
            <a:pPr marL="0" indent="0">
              <a:buNone/>
            </a:pPr>
            <a:endParaRPr lang="en-GB" sz="1800" dirty="0">
              <a:ea typeface="Calibri"/>
              <a:cs typeface="Calibri"/>
            </a:endParaRPr>
          </a:p>
          <a:p>
            <a:pPr marL="0" indent="0">
              <a:buNone/>
            </a:pPr>
            <a:r>
              <a:rPr lang="en-GB" sz="2000" b="1" dirty="0"/>
              <a:t>Financial (income and expenditure)</a:t>
            </a:r>
            <a:endParaRPr lang="en-GB" sz="2000" b="1">
              <a:ea typeface="Calibri"/>
              <a:cs typeface="Calibri"/>
            </a:endParaRPr>
          </a:p>
          <a:p>
            <a:pPr marL="342900" indent="-342900"/>
            <a:r>
              <a:rPr lang="en-GB" sz="1800"/>
              <a:t>If more compliance and skills are needed this will results in more expenditure; however new possibility to </a:t>
            </a:r>
            <a:r>
              <a:rPr lang="en-GB" sz="1800" dirty="0"/>
              <a:t>recover costs may emerge.</a:t>
            </a:r>
            <a:endParaRPr lang="en-GB" sz="1800">
              <a:ea typeface="Calibri"/>
              <a:cs typeface="Calibri"/>
            </a:endParaRPr>
          </a:p>
        </p:txBody>
      </p:sp>
    </p:spTree>
    <p:extLst>
      <p:ext uri="{BB962C8B-B14F-4D97-AF65-F5344CB8AC3E}">
        <p14:creationId xmlns:p14="http://schemas.microsoft.com/office/powerpoint/2010/main" val="3537115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pl-PL" dirty="0" err="1"/>
              <a:t>Methodology</a:t>
            </a:r>
            <a:r>
              <a:rPr lang="pl-PL" dirty="0"/>
              <a:t> – </a:t>
            </a:r>
            <a:r>
              <a:rPr lang="pl-PL" dirty="0" err="1"/>
              <a:t>generating</a:t>
            </a:r>
            <a:r>
              <a:rPr lang="pl-PL" dirty="0"/>
              <a:t> </a:t>
            </a:r>
            <a:r>
              <a:rPr lang="pl-PL" dirty="0" err="1"/>
              <a:t>content</a:t>
            </a:r>
            <a:endParaRPr lang="pl-PL" dirty="0"/>
          </a:p>
        </p:txBody>
      </p:sp>
      <p:pic>
        <p:nvPicPr>
          <p:cNvPr id="6" name="Picture 5">
            <a:extLst>
              <a:ext uri="{FF2B5EF4-FFF2-40B4-BE49-F238E27FC236}">
                <a16:creationId xmlns:a16="http://schemas.microsoft.com/office/drawing/2014/main" id="{6219AF31-838C-1315-39BA-B11CE0C4BB04}"/>
              </a:ext>
            </a:extLst>
          </p:cNvPr>
          <p:cNvPicPr>
            <a:picLocks noChangeAspect="1"/>
          </p:cNvPicPr>
          <p:nvPr/>
        </p:nvPicPr>
        <p:blipFill>
          <a:blip r:embed="rId2"/>
          <a:stretch>
            <a:fillRect/>
          </a:stretch>
        </p:blipFill>
        <p:spPr>
          <a:xfrm>
            <a:off x="3466622" y="2059489"/>
            <a:ext cx="7186627" cy="3689656"/>
          </a:xfrm>
          <a:prstGeom prst="rect">
            <a:avLst/>
          </a:prstGeom>
        </p:spPr>
      </p:pic>
      <p:sp>
        <p:nvSpPr>
          <p:cNvPr id="7" name="Content Placeholder 2">
            <a:extLst>
              <a:ext uri="{FF2B5EF4-FFF2-40B4-BE49-F238E27FC236}">
                <a16:creationId xmlns:a16="http://schemas.microsoft.com/office/drawing/2014/main" id="{2139C277-94D4-4A7C-8D95-FFC70057370E}"/>
              </a:ext>
            </a:extLst>
          </p:cNvPr>
          <p:cNvSpPr>
            <a:spLocks noGrp="1"/>
          </p:cNvSpPr>
          <p:nvPr>
            <p:ph idx="1"/>
          </p:nvPr>
        </p:nvSpPr>
        <p:spPr>
          <a:xfrm>
            <a:off x="513306" y="1480083"/>
            <a:ext cx="4857486" cy="2483173"/>
          </a:xfrm>
        </p:spPr>
        <p:txBody>
          <a:bodyPr>
            <a:normAutofit/>
          </a:bodyPr>
          <a:lstStyle/>
          <a:p>
            <a:pPr marL="0" indent="0">
              <a:buNone/>
            </a:pPr>
            <a:r>
              <a:rPr lang="en-GB" sz="2400" dirty="0"/>
              <a:t>3 major phases of work:</a:t>
            </a:r>
          </a:p>
          <a:p>
            <a:r>
              <a:rPr lang="en-GB" sz="2400" dirty="0"/>
              <a:t>Phase 1 Scoping</a:t>
            </a:r>
          </a:p>
          <a:p>
            <a:r>
              <a:rPr lang="en-GB" sz="2400" dirty="0"/>
              <a:t>Phase 2 Challenges</a:t>
            </a:r>
          </a:p>
          <a:p>
            <a:r>
              <a:rPr lang="en-GB" sz="2400" dirty="0"/>
              <a:t>Phase 3 Pathfinding</a:t>
            </a:r>
          </a:p>
          <a:p>
            <a:pPr marL="0" indent="0">
              <a:buNone/>
            </a:pPr>
            <a:endParaRPr lang="en-GB" sz="2400" dirty="0"/>
          </a:p>
        </p:txBody>
      </p:sp>
    </p:spTree>
    <p:extLst>
      <p:ext uri="{BB962C8B-B14F-4D97-AF65-F5344CB8AC3E}">
        <p14:creationId xmlns:p14="http://schemas.microsoft.com/office/powerpoint/2010/main" val="4016022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pl-PL" dirty="0" err="1"/>
              <a:t>Methodology</a:t>
            </a:r>
            <a:r>
              <a:rPr lang="pl-PL" dirty="0"/>
              <a:t> – </a:t>
            </a:r>
            <a:r>
              <a:rPr lang="pl-PL" dirty="0" err="1"/>
              <a:t>stakeholder</a:t>
            </a:r>
            <a:r>
              <a:rPr lang="pl-PL" dirty="0"/>
              <a:t> </a:t>
            </a:r>
            <a:r>
              <a:rPr lang="pl-PL" dirty="0" err="1"/>
              <a:t>interaction</a:t>
            </a:r>
            <a:endParaRPr lang="pl-PL" dirty="0"/>
          </a:p>
        </p:txBody>
      </p:sp>
      <p:sp>
        <p:nvSpPr>
          <p:cNvPr id="6" name="Content Placeholder 2">
            <a:extLst>
              <a:ext uri="{FF2B5EF4-FFF2-40B4-BE49-F238E27FC236}">
                <a16:creationId xmlns:a16="http://schemas.microsoft.com/office/drawing/2014/main" id="{C042B248-A4BE-AB71-F2A8-DAABB11A7190}"/>
              </a:ext>
            </a:extLst>
          </p:cNvPr>
          <p:cNvSpPr>
            <a:spLocks noGrp="1"/>
          </p:cNvSpPr>
          <p:nvPr>
            <p:ph idx="1"/>
          </p:nvPr>
        </p:nvSpPr>
        <p:spPr>
          <a:xfrm>
            <a:off x="513306" y="1223229"/>
            <a:ext cx="4857486" cy="2483173"/>
          </a:xfrm>
        </p:spPr>
        <p:txBody>
          <a:bodyPr>
            <a:normAutofit/>
          </a:bodyPr>
          <a:lstStyle/>
          <a:p>
            <a:pPr marL="0" indent="0">
              <a:buNone/>
            </a:pPr>
            <a:r>
              <a:rPr lang="en-GB" sz="2400" dirty="0"/>
              <a:t>Parallel working tracks:</a:t>
            </a:r>
          </a:p>
        </p:txBody>
      </p:sp>
      <p:pic>
        <p:nvPicPr>
          <p:cNvPr id="7" name="Picture 6">
            <a:extLst>
              <a:ext uri="{FF2B5EF4-FFF2-40B4-BE49-F238E27FC236}">
                <a16:creationId xmlns:a16="http://schemas.microsoft.com/office/drawing/2014/main" id="{BCCEB807-1686-F81E-CD8E-89885D80861F}"/>
              </a:ext>
            </a:extLst>
          </p:cNvPr>
          <p:cNvPicPr>
            <a:picLocks noChangeAspect="1"/>
          </p:cNvPicPr>
          <p:nvPr/>
        </p:nvPicPr>
        <p:blipFill>
          <a:blip r:embed="rId2"/>
          <a:stretch>
            <a:fillRect/>
          </a:stretch>
        </p:blipFill>
        <p:spPr>
          <a:xfrm>
            <a:off x="287676" y="1881081"/>
            <a:ext cx="8791117" cy="4792941"/>
          </a:xfrm>
          <a:prstGeom prst="rect">
            <a:avLst/>
          </a:prstGeom>
        </p:spPr>
      </p:pic>
    </p:spTree>
    <p:extLst>
      <p:ext uri="{BB962C8B-B14F-4D97-AF65-F5344CB8AC3E}">
        <p14:creationId xmlns:p14="http://schemas.microsoft.com/office/powerpoint/2010/main" val="3940384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a:xfrm>
            <a:off x="1600056" y="2818169"/>
            <a:ext cx="7136171" cy="430909"/>
          </a:xfrm>
        </p:spPr>
        <p:txBody>
          <a:bodyPr>
            <a:noAutofit/>
          </a:bodyPr>
          <a:lstStyle/>
          <a:p>
            <a:r>
              <a:rPr lang="en-GB" sz="6600" dirty="0"/>
              <a:t>Part 1 - Challenges</a:t>
            </a:r>
          </a:p>
        </p:txBody>
      </p:sp>
    </p:spTree>
    <p:extLst>
      <p:ext uri="{BB962C8B-B14F-4D97-AF65-F5344CB8AC3E}">
        <p14:creationId xmlns:p14="http://schemas.microsoft.com/office/powerpoint/2010/main" val="1708524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Challenges identification</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2" y="1089666"/>
            <a:ext cx="5792433" cy="5547440"/>
          </a:xfrm>
        </p:spPr>
        <p:txBody>
          <a:bodyPr>
            <a:normAutofit fontScale="55000" lnSpcReduction="20000"/>
          </a:bodyPr>
          <a:lstStyle/>
          <a:p>
            <a:pPr marL="0" indent="0">
              <a:buNone/>
            </a:pPr>
            <a:r>
              <a:rPr lang="en-GB" sz="3600" dirty="0"/>
              <a:t>Over 50 challenges were posted initially.</a:t>
            </a:r>
          </a:p>
          <a:p>
            <a:pPr marL="0" indent="0">
              <a:buNone/>
            </a:pPr>
            <a:r>
              <a:rPr lang="en-GB" sz="3600" dirty="0"/>
              <a:t>Several groups were identified:</a:t>
            </a:r>
          </a:p>
          <a:p>
            <a:r>
              <a:rPr lang="en-GB" sz="3600" b="1" dirty="0"/>
              <a:t>Geo-political challenges </a:t>
            </a:r>
            <a:r>
              <a:rPr lang="en-GB" sz="3600" dirty="0"/>
              <a:t>mainly stemming from the perception of an increasingly unstable situation in the world. </a:t>
            </a:r>
          </a:p>
          <a:p>
            <a:r>
              <a:rPr lang="en-GB" sz="3600" b="1" dirty="0"/>
              <a:t>Sustainability challenges </a:t>
            </a:r>
            <a:r>
              <a:rPr lang="en-GB" sz="3600" dirty="0"/>
              <a:t>concerning the energy and financial sustainability.</a:t>
            </a:r>
          </a:p>
          <a:p>
            <a:r>
              <a:rPr lang="en-GB" sz="3600" b="1" dirty="0"/>
              <a:t>Funding, commercialization, and competition challenges</a:t>
            </a:r>
            <a:r>
              <a:rPr lang="en-GB" sz="3600" dirty="0"/>
              <a:t> concern the evolution paths of the NREN ecosystem especially with regard to interaction with the commercial world.</a:t>
            </a:r>
          </a:p>
          <a:p>
            <a:r>
              <a:rPr lang="en-GB" sz="3600" b="1" dirty="0"/>
              <a:t>Cultural, behavioural, and societal challenges</a:t>
            </a:r>
            <a:r>
              <a:rPr lang="en-GB" sz="3600" dirty="0"/>
              <a:t> area group mainly arising from interactions with the world outside the NREN ecosystem.</a:t>
            </a:r>
          </a:p>
          <a:p>
            <a:r>
              <a:rPr lang="en-GB" sz="3600" b="1" dirty="0"/>
              <a:t>NREN governance challenges </a:t>
            </a:r>
            <a:r>
              <a:rPr lang="en-GB" sz="3600" dirty="0"/>
              <a:t>concern internal processes within the NREN ecosystem.</a:t>
            </a:r>
          </a:p>
          <a:p>
            <a:r>
              <a:rPr lang="en-GB" sz="3600" b="1" dirty="0"/>
              <a:t>Employment, skills, and “human factor” challenge </a:t>
            </a:r>
            <a:r>
              <a:rPr lang="en-GB" sz="3600" dirty="0"/>
              <a:t>group</a:t>
            </a:r>
          </a:p>
          <a:p>
            <a:r>
              <a:rPr lang="en-GB" sz="3600" b="1" dirty="0"/>
              <a:t>Technical challenge group</a:t>
            </a:r>
            <a:r>
              <a:rPr lang="en-GB" sz="3600" dirty="0"/>
              <a:t>, concerning the evolution of technology.</a:t>
            </a:r>
          </a:p>
          <a:p>
            <a:pPr marL="0" indent="0">
              <a:buNone/>
            </a:pPr>
            <a:endParaRPr lang="en-GB" sz="3600" dirty="0"/>
          </a:p>
          <a:p>
            <a:pPr marL="0" indent="0">
              <a:buNone/>
            </a:pPr>
            <a:endParaRPr lang="en-GB" sz="3600" dirty="0"/>
          </a:p>
          <a:p>
            <a:pPr marL="0" indent="0">
              <a:buNone/>
            </a:pPr>
            <a:endParaRPr lang="en-GB" sz="3600" dirty="0"/>
          </a:p>
        </p:txBody>
      </p:sp>
      <p:pic>
        <p:nvPicPr>
          <p:cNvPr id="4" name="Picture 3">
            <a:extLst>
              <a:ext uri="{FF2B5EF4-FFF2-40B4-BE49-F238E27FC236}">
                <a16:creationId xmlns:a16="http://schemas.microsoft.com/office/drawing/2014/main" id="{A86755DD-D373-CA7E-55B2-64C159BE6BA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215865" y="1089666"/>
            <a:ext cx="5395985" cy="3174109"/>
          </a:xfrm>
          <a:prstGeom prst="rect">
            <a:avLst/>
          </a:prstGeom>
        </p:spPr>
      </p:pic>
    </p:spTree>
    <p:extLst>
      <p:ext uri="{BB962C8B-B14F-4D97-AF65-F5344CB8AC3E}">
        <p14:creationId xmlns:p14="http://schemas.microsoft.com/office/powerpoint/2010/main" val="4160287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Challenges prioritization</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1089666"/>
            <a:ext cx="9894723" cy="5438308"/>
          </a:xfrm>
        </p:spPr>
        <p:txBody>
          <a:bodyPr vert="horz" lIns="91440" tIns="45720" rIns="91440" bIns="45720" rtlCol="0" anchor="t">
            <a:normAutofit/>
          </a:bodyPr>
          <a:lstStyle/>
          <a:p>
            <a:pPr marL="0" indent="0">
              <a:buNone/>
            </a:pPr>
            <a:r>
              <a:rPr lang="en-GB" sz="2000" dirty="0"/>
              <a:t>Highest priority challenges were selected to be analysed deeper:</a:t>
            </a:r>
          </a:p>
          <a:p>
            <a:pPr marL="742950" indent="-742950">
              <a:buAutoNum type="arabicPeriod"/>
            </a:pPr>
            <a:r>
              <a:rPr lang="en-US" sz="2000" dirty="0">
                <a:ea typeface="+mn-lt"/>
                <a:cs typeface="+mn-lt"/>
              </a:rPr>
              <a:t>Interaction with commercial actors</a:t>
            </a:r>
          </a:p>
          <a:p>
            <a:pPr marL="742950" indent="-742950">
              <a:buFont typeface="+mj-lt"/>
              <a:buAutoNum type="arabicPeriod"/>
            </a:pPr>
            <a:r>
              <a:rPr lang="en-GB" sz="2000" dirty="0"/>
              <a:t>Climate change</a:t>
            </a:r>
            <a:endParaRPr lang="en-GB" sz="2000" dirty="0">
              <a:ea typeface="Calibri"/>
              <a:cs typeface="Calibri"/>
            </a:endParaRPr>
          </a:p>
          <a:p>
            <a:pPr marL="742950" indent="-742950">
              <a:buFont typeface="+mj-lt"/>
              <a:buAutoNum type="arabicPeriod"/>
            </a:pPr>
            <a:r>
              <a:rPr lang="en-GB" sz="2000" dirty="0"/>
              <a:t>Employment and skills</a:t>
            </a:r>
          </a:p>
          <a:p>
            <a:pPr marL="742950" indent="-742950">
              <a:buFont typeface="+mj-lt"/>
              <a:buAutoNum type="arabicPeriod"/>
            </a:pPr>
            <a:r>
              <a:rPr lang="en-GB" sz="2000" dirty="0"/>
              <a:t>Technical challenges, where four most prominent technical areas were selected for further analysis:</a:t>
            </a:r>
          </a:p>
          <a:p>
            <a:pPr lvl="2"/>
            <a:r>
              <a:rPr lang="en-GB" sz="1600" dirty="0"/>
              <a:t>Data life cycle, </a:t>
            </a:r>
            <a:endParaRPr lang="en-GB" sz="1600" dirty="0">
              <a:ea typeface="Calibri"/>
              <a:cs typeface="Calibri"/>
            </a:endParaRPr>
          </a:p>
          <a:p>
            <a:pPr lvl="2"/>
            <a:r>
              <a:rPr lang="en-GB" sz="1600" dirty="0"/>
              <a:t>Quantum technology, </a:t>
            </a:r>
            <a:endParaRPr lang="en-GB" sz="1600" dirty="0">
              <a:ea typeface="Calibri"/>
              <a:cs typeface="Calibri"/>
            </a:endParaRPr>
          </a:p>
          <a:p>
            <a:pPr lvl="2"/>
            <a:r>
              <a:rPr lang="en-GB" sz="1600" dirty="0"/>
              <a:t>Cyber security,</a:t>
            </a:r>
            <a:endParaRPr lang="en-GB" sz="1600" dirty="0">
              <a:ea typeface="Calibri"/>
              <a:cs typeface="Calibri"/>
            </a:endParaRPr>
          </a:p>
          <a:p>
            <a:pPr lvl="2"/>
            <a:r>
              <a:rPr lang="en-GB" sz="1600" dirty="0"/>
              <a:t>Artificial intelligence (AI). </a:t>
            </a:r>
            <a:endParaRPr lang="en-GB" sz="1600" dirty="0">
              <a:ea typeface="Calibri"/>
              <a:cs typeface="Calibri"/>
            </a:endParaRPr>
          </a:p>
          <a:p>
            <a:pPr marL="742950" indent="-742950">
              <a:buFont typeface="+mj-lt"/>
              <a:buAutoNum type="arabicPeriod"/>
            </a:pPr>
            <a:r>
              <a:rPr lang="en-GB" sz="2000" dirty="0"/>
              <a:t>NRENs' governance </a:t>
            </a:r>
            <a:endParaRPr lang="en-GB" sz="2000" dirty="0">
              <a:ea typeface="Calibri"/>
              <a:cs typeface="Calibri"/>
            </a:endParaRPr>
          </a:p>
          <a:p>
            <a:pPr marL="742950" indent="-742950">
              <a:buFont typeface="Calibri Light" panose="020F0302020204030204"/>
              <a:buAutoNum type="arabicPeriod"/>
            </a:pPr>
            <a:r>
              <a:rPr lang="en-GB" sz="2000" dirty="0"/>
              <a:t>Virtualization of research and education processes</a:t>
            </a:r>
            <a:endParaRPr lang="en-GB" sz="2000" dirty="0">
              <a:ea typeface="Calibri"/>
              <a:cs typeface="Calibri"/>
            </a:endParaRPr>
          </a:p>
          <a:p>
            <a:pPr marL="0" indent="0">
              <a:buNone/>
            </a:pPr>
            <a:endParaRPr lang="en-GB" sz="2000" dirty="0"/>
          </a:p>
          <a:p>
            <a:pPr marL="0" indent="0">
              <a:buNone/>
            </a:pPr>
            <a:endParaRPr lang="en-GB" sz="2000" dirty="0"/>
          </a:p>
        </p:txBody>
      </p:sp>
    </p:spTree>
    <p:extLst>
      <p:ext uri="{BB962C8B-B14F-4D97-AF65-F5344CB8AC3E}">
        <p14:creationId xmlns:p14="http://schemas.microsoft.com/office/powerpoint/2010/main" val="3915733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Further analysis</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0" y="1983514"/>
            <a:ext cx="9894723" cy="2732321"/>
          </a:xfrm>
        </p:spPr>
        <p:txBody>
          <a:bodyPr>
            <a:normAutofit fontScale="77500" lnSpcReduction="20000"/>
          </a:bodyPr>
          <a:lstStyle/>
          <a:p>
            <a:pPr marL="0" indent="0">
              <a:buNone/>
            </a:pPr>
            <a:r>
              <a:rPr lang="en-GB" sz="3600" dirty="0"/>
              <a:t>Gartner trend classification:</a:t>
            </a:r>
          </a:p>
          <a:p>
            <a:r>
              <a:rPr lang="en-GB" sz="3600" b="1" dirty="0"/>
              <a:t>Transformative</a:t>
            </a:r>
            <a:r>
              <a:rPr lang="en-GB" sz="3600" dirty="0"/>
              <a:t> – impact can only be speculated and imagined;</a:t>
            </a:r>
          </a:p>
          <a:p>
            <a:r>
              <a:rPr lang="en-GB" sz="3600" b="1" dirty="0"/>
              <a:t>Unpredictable</a:t>
            </a:r>
            <a:r>
              <a:rPr lang="en-GB" sz="3600" dirty="0"/>
              <a:t> – path of growth is heavily influenced by external accelerators or inhibitors that quickly alter the course;</a:t>
            </a:r>
          </a:p>
          <a:p>
            <a:r>
              <a:rPr lang="en-GB" sz="3600" b="1" dirty="0"/>
              <a:t>Predictable</a:t>
            </a:r>
            <a:r>
              <a:rPr lang="en-GB" sz="3600" dirty="0"/>
              <a:t> – develop in a predictable way over the time;</a:t>
            </a:r>
          </a:p>
          <a:p>
            <a:r>
              <a:rPr lang="en-GB" sz="3600" b="1" dirty="0"/>
              <a:t>Reality today </a:t>
            </a:r>
            <a:r>
              <a:rPr lang="en-GB" sz="3600" dirty="0"/>
              <a:t>– strong evidence that the trend is embraced by organizations today.</a:t>
            </a:r>
          </a:p>
        </p:txBody>
      </p:sp>
      <p:sp>
        <p:nvSpPr>
          <p:cNvPr id="4" name="Content Placeholder 2">
            <a:extLst>
              <a:ext uri="{FF2B5EF4-FFF2-40B4-BE49-F238E27FC236}">
                <a16:creationId xmlns:a16="http://schemas.microsoft.com/office/drawing/2014/main" id="{BF49D7BB-1B74-51AF-2B67-FE41A3A1C4E9}"/>
              </a:ext>
            </a:extLst>
          </p:cNvPr>
          <p:cNvSpPr txBox="1">
            <a:spLocks/>
          </p:cNvSpPr>
          <p:nvPr/>
        </p:nvSpPr>
        <p:spPr>
          <a:xfrm>
            <a:off x="423430" y="4859673"/>
            <a:ext cx="9894723" cy="2064500"/>
          </a:xfrm>
          <a:prstGeom prst="rect">
            <a:avLst/>
          </a:prstGeom>
        </p:spPr>
        <p:txBody>
          <a:bodyPr vert="horz" lIns="91440" tIns="45720" rIns="91440" bIns="45720" rtlCol="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600" dirty="0"/>
              <a:t>Three “lenses” to consider implications/impacts:</a:t>
            </a:r>
          </a:p>
          <a:p>
            <a:r>
              <a:rPr lang="en-GB" sz="3600" b="1" dirty="0"/>
              <a:t>Environment: </a:t>
            </a:r>
            <a:r>
              <a:rPr lang="en-GB" sz="3600" dirty="0"/>
              <a:t>partners, stakeholders, users (constituencies),</a:t>
            </a:r>
          </a:p>
          <a:p>
            <a:r>
              <a:rPr lang="en-GB" sz="3600" b="1" dirty="0"/>
              <a:t>Value proposition: </a:t>
            </a:r>
            <a:r>
              <a:rPr lang="en-GB" sz="3600" dirty="0"/>
              <a:t>value, delivery channels, resources,</a:t>
            </a:r>
            <a:endParaRPr lang="en-GB" sz="3600" dirty="0">
              <a:ea typeface="Calibri"/>
              <a:cs typeface="Calibri"/>
            </a:endParaRPr>
          </a:p>
          <a:p>
            <a:r>
              <a:rPr lang="en-GB" sz="3600" b="1" dirty="0"/>
              <a:t>Finances: </a:t>
            </a:r>
            <a:r>
              <a:rPr lang="en-GB" sz="3600" dirty="0"/>
              <a:t>income, expenses, financial flows.</a:t>
            </a:r>
          </a:p>
          <a:p>
            <a:pPr marL="0" indent="0">
              <a:buFont typeface="Arial" panose="020B0604020202020204" pitchFamily="34" charset="0"/>
              <a:buNone/>
            </a:pPr>
            <a:endParaRPr lang="en-GB" sz="3600" dirty="0"/>
          </a:p>
        </p:txBody>
      </p:sp>
      <p:sp>
        <p:nvSpPr>
          <p:cNvPr id="5" name="Content Placeholder 2">
            <a:extLst>
              <a:ext uri="{FF2B5EF4-FFF2-40B4-BE49-F238E27FC236}">
                <a16:creationId xmlns:a16="http://schemas.microsoft.com/office/drawing/2014/main" id="{F5729695-6C3F-0306-6611-EA4917816887}"/>
              </a:ext>
            </a:extLst>
          </p:cNvPr>
          <p:cNvSpPr txBox="1">
            <a:spLocks/>
          </p:cNvSpPr>
          <p:nvPr/>
        </p:nvSpPr>
        <p:spPr>
          <a:xfrm>
            <a:off x="423429" y="941315"/>
            <a:ext cx="9894723" cy="93490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600" dirty="0"/>
              <a:t>More extensive description of a challenge:</a:t>
            </a:r>
          </a:p>
          <a:p>
            <a:pPr marL="0" indent="0">
              <a:buFont typeface="Arial" panose="020B0604020202020204" pitchFamily="34" charset="0"/>
              <a:buNone/>
            </a:pPr>
            <a:r>
              <a:rPr lang="en-GB" sz="3300" dirty="0"/>
              <a:t>What it entails, evidence, flavours of the challenge if any.</a:t>
            </a:r>
          </a:p>
        </p:txBody>
      </p:sp>
      <p:sp>
        <p:nvSpPr>
          <p:cNvPr id="6" name="Oval 5">
            <a:extLst>
              <a:ext uri="{FF2B5EF4-FFF2-40B4-BE49-F238E27FC236}">
                <a16:creationId xmlns:a16="http://schemas.microsoft.com/office/drawing/2014/main" id="{77818E34-BE61-35C9-B20B-607FCBAB78EE}"/>
              </a:ext>
            </a:extLst>
          </p:cNvPr>
          <p:cNvSpPr/>
          <p:nvPr/>
        </p:nvSpPr>
        <p:spPr>
          <a:xfrm>
            <a:off x="144073" y="961863"/>
            <a:ext cx="291584" cy="291584"/>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7" name="Oval 6">
            <a:extLst>
              <a:ext uri="{FF2B5EF4-FFF2-40B4-BE49-F238E27FC236}">
                <a16:creationId xmlns:a16="http://schemas.microsoft.com/office/drawing/2014/main" id="{79981EAD-3CE1-84B8-376D-FA65C1BFF48A}"/>
              </a:ext>
            </a:extLst>
          </p:cNvPr>
          <p:cNvSpPr/>
          <p:nvPr/>
        </p:nvSpPr>
        <p:spPr>
          <a:xfrm>
            <a:off x="144073" y="1989512"/>
            <a:ext cx="291584" cy="291584"/>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8" name="Oval 7">
            <a:extLst>
              <a:ext uri="{FF2B5EF4-FFF2-40B4-BE49-F238E27FC236}">
                <a16:creationId xmlns:a16="http://schemas.microsoft.com/office/drawing/2014/main" id="{8DE15E40-1352-4100-D09B-2737ECD0AF36}"/>
              </a:ext>
            </a:extLst>
          </p:cNvPr>
          <p:cNvSpPr/>
          <p:nvPr/>
        </p:nvSpPr>
        <p:spPr>
          <a:xfrm>
            <a:off x="144549" y="4859673"/>
            <a:ext cx="291584" cy="291584"/>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4019305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C4EC9-039B-BD67-401A-370A97121A50}"/>
              </a:ext>
            </a:extLst>
          </p:cNvPr>
          <p:cNvSpPr>
            <a:spLocks noGrp="1"/>
          </p:cNvSpPr>
          <p:nvPr>
            <p:ph type="title"/>
          </p:nvPr>
        </p:nvSpPr>
        <p:spPr/>
        <p:txBody>
          <a:bodyPr>
            <a:normAutofit fontScale="90000"/>
          </a:bodyPr>
          <a:lstStyle/>
          <a:p>
            <a:r>
              <a:rPr lang="en-GB" dirty="0"/>
              <a:t>Interaction with commercial actors</a:t>
            </a:r>
          </a:p>
        </p:txBody>
      </p:sp>
      <p:sp>
        <p:nvSpPr>
          <p:cNvPr id="3" name="Content Placeholder 2">
            <a:extLst>
              <a:ext uri="{FF2B5EF4-FFF2-40B4-BE49-F238E27FC236}">
                <a16:creationId xmlns:a16="http://schemas.microsoft.com/office/drawing/2014/main" id="{FCCC22A7-1511-A54A-FC91-14B92EB674E5}"/>
              </a:ext>
            </a:extLst>
          </p:cNvPr>
          <p:cNvSpPr>
            <a:spLocks noGrp="1"/>
          </p:cNvSpPr>
          <p:nvPr>
            <p:ph idx="1"/>
          </p:nvPr>
        </p:nvSpPr>
        <p:spPr>
          <a:xfrm>
            <a:off x="423431" y="894456"/>
            <a:ext cx="9894723" cy="5752923"/>
          </a:xfrm>
        </p:spPr>
        <p:txBody>
          <a:bodyPr vert="horz" lIns="91440" tIns="45720" rIns="91440" bIns="45720" rtlCol="0" anchor="t">
            <a:normAutofit fontScale="92500" lnSpcReduction="20000"/>
          </a:bodyPr>
          <a:lstStyle/>
          <a:p>
            <a:pPr marL="0" indent="0">
              <a:buNone/>
            </a:pPr>
            <a:r>
              <a:rPr lang="en-GB" sz="2400" b="1" dirty="0"/>
              <a:t>Description</a:t>
            </a:r>
          </a:p>
          <a:p>
            <a:r>
              <a:rPr lang="en-GB" sz="1800" dirty="0"/>
              <a:t>Challenge has three flavours: competition, collaboration, commercialization.</a:t>
            </a:r>
            <a:endParaRPr lang="en-GB" sz="1800" dirty="0">
              <a:ea typeface="Calibri" panose="020F0502020204030204"/>
              <a:cs typeface="Calibri"/>
            </a:endParaRPr>
          </a:p>
          <a:p>
            <a:r>
              <a:rPr lang="en-GB" sz="1800" dirty="0"/>
              <a:t>Competition: Gartner category – Unpredictable. NRENs have limited experience in competition.</a:t>
            </a:r>
            <a:endParaRPr lang="en-GB" sz="1800" dirty="0">
              <a:ea typeface="Calibri" panose="020F0502020204030204"/>
              <a:cs typeface="Calibri"/>
            </a:endParaRPr>
          </a:p>
          <a:p>
            <a:r>
              <a:rPr lang="en-GB" sz="1800" dirty="0"/>
              <a:t>Collaboration: Gartner category – Reality today. Collaborative services with commercial entities will be an opportunity to add value.</a:t>
            </a:r>
            <a:endParaRPr lang="en-GB" sz="1800" dirty="0">
              <a:ea typeface="Calibri" panose="020F0502020204030204"/>
              <a:cs typeface="Calibri"/>
            </a:endParaRPr>
          </a:p>
          <a:p>
            <a:pPr marL="0" indent="0">
              <a:buNone/>
            </a:pPr>
            <a:endParaRPr lang="en-GB" sz="1800" dirty="0">
              <a:ea typeface="Calibri" panose="020F0502020204030204"/>
              <a:cs typeface="Calibri"/>
            </a:endParaRPr>
          </a:p>
          <a:p>
            <a:pPr marL="0" indent="0">
              <a:buNone/>
            </a:pPr>
            <a:r>
              <a:rPr lang="en-GB" sz="2400" b="1" dirty="0"/>
              <a:t>Partnership, stakeholders, and users</a:t>
            </a:r>
            <a:endParaRPr lang="en-GB" sz="2400" b="1" dirty="0">
              <a:cs typeface="Calibri"/>
            </a:endParaRPr>
          </a:p>
          <a:p>
            <a:r>
              <a:rPr lang="en-GB" sz="1800" dirty="0"/>
              <a:t>NRENs partnerships will be challenged by the requirement to provide joint solutions with the commercial actors as partners. </a:t>
            </a:r>
            <a:endParaRPr lang="en-GB" sz="1800" dirty="0">
              <a:ea typeface="Calibri" panose="020F0502020204030204"/>
              <a:cs typeface="Calibri"/>
            </a:endParaRPr>
          </a:p>
          <a:p>
            <a:pPr marL="0" indent="0">
              <a:buNone/>
            </a:pPr>
            <a:endParaRPr lang="en-GB" sz="1800" dirty="0">
              <a:ea typeface="Calibri" panose="020F0502020204030204"/>
              <a:cs typeface="Calibri"/>
            </a:endParaRPr>
          </a:p>
          <a:p>
            <a:pPr marL="0" indent="0">
              <a:buNone/>
            </a:pPr>
            <a:r>
              <a:rPr lang="en-GB" sz="2400" b="1" dirty="0"/>
              <a:t>Value, chains of delivery, resources</a:t>
            </a:r>
            <a:endParaRPr lang="en-GB" sz="2400" b="1" dirty="0">
              <a:ea typeface="Calibri"/>
              <a:cs typeface="Calibri"/>
            </a:endParaRPr>
          </a:p>
          <a:p>
            <a:r>
              <a:rPr lang="en-GB" sz="1800" dirty="0"/>
              <a:t>The current trusted environment will be challenged by collaboration with commercial actors.</a:t>
            </a:r>
            <a:endParaRPr lang="en-GB" sz="1800" dirty="0">
              <a:ea typeface="Calibri" panose="020F0502020204030204"/>
              <a:cs typeface="Calibri"/>
            </a:endParaRPr>
          </a:p>
          <a:p>
            <a:r>
              <a:rPr lang="en-GB" sz="1800" dirty="0"/>
              <a:t>Service portfolio will be challenged to address the pain-points by NREN users.</a:t>
            </a:r>
            <a:endParaRPr lang="en-GB" sz="1800" dirty="0">
              <a:ea typeface="Calibri" panose="020F0502020204030204"/>
              <a:cs typeface="Calibri"/>
            </a:endParaRPr>
          </a:p>
          <a:p>
            <a:r>
              <a:rPr lang="en-GB" sz="1800" dirty="0"/>
              <a:t>A balance will have to be found between over-the-top services and institutions as constituents of NRENs.</a:t>
            </a:r>
            <a:endParaRPr lang="en-GB" sz="1800" dirty="0">
              <a:ea typeface="Calibri" panose="020F0502020204030204"/>
              <a:cs typeface="Calibri"/>
            </a:endParaRPr>
          </a:p>
          <a:p>
            <a:r>
              <a:rPr lang="en-GB" sz="1800" dirty="0"/>
              <a:t>This aspect of operational model will likely to undergo significant change.</a:t>
            </a:r>
            <a:endParaRPr lang="en-GB" sz="1800" dirty="0">
              <a:ea typeface="Calibri" panose="020F0502020204030204"/>
              <a:cs typeface="Calibri"/>
            </a:endParaRPr>
          </a:p>
          <a:p>
            <a:pPr marL="0" indent="0">
              <a:buNone/>
            </a:pPr>
            <a:endParaRPr lang="en-GB" sz="1800" dirty="0"/>
          </a:p>
          <a:p>
            <a:pPr marL="0" indent="0">
              <a:buNone/>
            </a:pPr>
            <a:r>
              <a:rPr lang="en-GB" sz="2400" b="1" dirty="0"/>
              <a:t>Financial (income and expenditure)</a:t>
            </a:r>
            <a:endParaRPr lang="en-GB" sz="2400" b="1" dirty="0">
              <a:cs typeface="Calibri"/>
            </a:endParaRPr>
          </a:p>
          <a:p>
            <a:r>
              <a:rPr lang="en-GB" sz="1800" dirty="0"/>
              <a:t>Current situation is likely to evolve into more OPEX-oriented expenditure.</a:t>
            </a:r>
            <a:endParaRPr lang="en-GB" sz="1800" dirty="0">
              <a:ea typeface="Calibri" panose="020F0502020204030204"/>
              <a:cs typeface="Calibri"/>
            </a:endParaRPr>
          </a:p>
        </p:txBody>
      </p:sp>
    </p:spTree>
    <p:extLst>
      <p:ext uri="{BB962C8B-B14F-4D97-AF65-F5344CB8AC3E}">
        <p14:creationId xmlns:p14="http://schemas.microsoft.com/office/powerpoint/2010/main" val="1167201800"/>
      </p:ext>
    </p:extLst>
  </p:cSld>
  <p:clrMapOvr>
    <a:masterClrMapping/>
  </p:clrMapOvr>
</p:sld>
</file>

<file path=ppt/theme/theme1.xml><?xml version="1.0" encoding="utf-8"?>
<a:theme xmlns:a="http://schemas.openxmlformats.org/drawingml/2006/main" name="GEA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570B816-B039-1149-9E8E-B0935BF1B677}" vid="{4A12068A-FD2E-0B45-BB8F-F236C8AA2DA9}"/>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570B816-B039-1149-9E8E-B0935BF1B677}" vid="{CE90FA55-221B-CA4C-B361-F7E0ED1879FF}"/>
    </a:ext>
  </a:extLst>
</a:theme>
</file>

<file path=ppt/theme/theme3.xml><?xml version="1.0" encoding="utf-8"?>
<a:theme xmlns:a="http://schemas.openxmlformats.org/drawingml/2006/main" name="1_GEA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570B816-B039-1149-9E8E-B0935BF1B677}" vid="{7EC1E783-0DFD-6048-BBCE-B125553975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2022 Financial Update v1</Template>
  <TotalTime>10455</TotalTime>
  <Words>3126</Words>
  <Application>Microsoft Macintosh PowerPoint</Application>
  <PresentationFormat>Widescreen</PresentationFormat>
  <Paragraphs>319</Paragraphs>
  <Slides>27</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27</vt:i4>
      </vt:variant>
    </vt:vector>
  </HeadingPairs>
  <TitlesOfParts>
    <vt:vector size="34" baseType="lpstr">
      <vt:lpstr>Arial</vt:lpstr>
      <vt:lpstr>Calibri</vt:lpstr>
      <vt:lpstr>Calibri Light</vt:lpstr>
      <vt:lpstr>Myriad Pro</vt:lpstr>
      <vt:lpstr>GEANT</vt:lpstr>
      <vt:lpstr>Custom Design</vt:lpstr>
      <vt:lpstr>1_GEANT</vt:lpstr>
      <vt:lpstr>PowerPoint Presentation</vt:lpstr>
      <vt:lpstr>Who we are</vt:lpstr>
      <vt:lpstr>Methodology – generating content</vt:lpstr>
      <vt:lpstr>Methodology – stakeholder interaction</vt:lpstr>
      <vt:lpstr>Part 1 - Challenges</vt:lpstr>
      <vt:lpstr>Challenges identification</vt:lpstr>
      <vt:lpstr>Challenges prioritization</vt:lpstr>
      <vt:lpstr>Further analysis</vt:lpstr>
      <vt:lpstr>Interaction with commercial actors</vt:lpstr>
      <vt:lpstr>Part 2 – Pathfinding Scenarios</vt:lpstr>
      <vt:lpstr>Scenarios</vt:lpstr>
      <vt:lpstr>Overview of process</vt:lpstr>
      <vt:lpstr>PowerPoint Presentation</vt:lpstr>
      <vt:lpstr>PowerPoint Presentation</vt:lpstr>
      <vt:lpstr>PowerPoint Presentation</vt:lpstr>
      <vt:lpstr>PowerPoint Presentation</vt:lpstr>
      <vt:lpstr>PowerPoint Presentation</vt:lpstr>
      <vt:lpstr>PowerPoint Presentation</vt:lpstr>
      <vt:lpstr>APPENDIX - Challenges</vt:lpstr>
      <vt:lpstr>Climate change</vt:lpstr>
      <vt:lpstr>Employment and Skills</vt:lpstr>
      <vt:lpstr>Technical challenges: Data life cycle</vt:lpstr>
      <vt:lpstr>Technical challenges: Cyber security</vt:lpstr>
      <vt:lpstr>Technical challenges: Quantum technology</vt:lpstr>
      <vt:lpstr>Technical challenges: Artificial Intelligence (AI)</vt:lpstr>
      <vt:lpstr>Virtualization of research and education processes</vt:lpstr>
      <vt:lpstr>NREN governance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GPPC</dc:title>
  <dc:creator>Tryfon Chiotis</dc:creator>
  <cp:lastModifiedBy>Raimundas Tuminauskas</cp:lastModifiedBy>
  <cp:revision>1523</cp:revision>
  <dcterms:created xsi:type="dcterms:W3CDTF">2022-05-26T09:49:32Z</dcterms:created>
  <dcterms:modified xsi:type="dcterms:W3CDTF">2024-03-12T11:57:32Z</dcterms:modified>
</cp:coreProperties>
</file>