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371" r:id="rId5"/>
    <p:sldId id="398" r:id="rId6"/>
    <p:sldId id="402" r:id="rId7"/>
    <p:sldId id="403" r:id="rId8"/>
    <p:sldId id="404" r:id="rId9"/>
    <p:sldId id="396" r:id="rId10"/>
    <p:sldId id="406" r:id="rId11"/>
    <p:sldId id="407" r:id="rId12"/>
    <p:sldId id="408" r:id="rId13"/>
    <p:sldId id="409" r:id="rId14"/>
    <p:sldId id="405" r:id="rId15"/>
    <p:sldId id="39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B3B4"/>
    <a:srgbClr val="30348F"/>
    <a:srgbClr val="8EB1D1"/>
    <a:srgbClr val="83A3C2"/>
    <a:srgbClr val="80A1BE"/>
    <a:srgbClr val="2C318F"/>
    <a:srgbClr val="2A2E84"/>
    <a:srgbClr val="62738F"/>
    <a:srgbClr val="425E9B"/>
    <a:srgbClr val="2C30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75" autoAdjust="0"/>
    <p:restoredTop sz="78095" autoAdjust="0"/>
  </p:normalViewPr>
  <p:slideViewPr>
    <p:cSldViewPr snapToGrid="0">
      <p:cViewPr varScale="1">
        <p:scale>
          <a:sx n="98" d="100"/>
          <a:sy n="98" d="100"/>
        </p:scale>
        <p:origin x="1888" y="200"/>
      </p:cViewPr>
      <p:guideLst/>
    </p:cSldViewPr>
  </p:slideViewPr>
  <p:notesTextViewPr>
    <p:cViewPr>
      <p:scale>
        <a:sx n="3" d="2"/>
        <a:sy n="3" d="2"/>
      </p:scale>
      <p:origin x="0" y="0"/>
    </p:cViewPr>
  </p:notesText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08/03/2024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Follow the Data path to explore the quesitons and responses. The Reports path will, for now, move you to the repository of exisiting reports that people will be familiar with already.</a:t>
            </a:r>
          </a:p>
        </p:txBody>
      </p:sp>
      <p:sp>
        <p:nvSpPr>
          <p:cNvPr id="4" name="Slide Number Placeholder 3"/>
          <p:cNvSpPr>
            <a:spLocks noGrp="1"/>
          </p:cNvSpPr>
          <p:nvPr>
            <p:ph type="sldNum" sz="quarter" idx="5"/>
          </p:nvPr>
        </p:nvSpPr>
        <p:spPr/>
        <p:txBody>
          <a:bodyPr/>
          <a:lstStyle/>
          <a:p>
            <a:fld id="{EAA26957-3063-4AF5-9C10-771E4439D98E}" type="slidenum">
              <a:rPr lang="en-GB" smtClean="0"/>
              <a:t>6</a:t>
            </a:fld>
            <a:endParaRPr lang="en-GB"/>
          </a:p>
        </p:txBody>
      </p:sp>
    </p:spTree>
    <p:extLst>
      <p:ext uri="{BB962C8B-B14F-4D97-AF65-F5344CB8AC3E}">
        <p14:creationId xmlns:p14="http://schemas.microsoft.com/office/powerpoint/2010/main" val="14643244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If anyone asks why there is only 2 years of data here, you’ll need to explain that the old service matrix was built in such a way that it did not record when data had been added, so we had no way of knowing what had been kept up to date, and what was hoplessly innacurate. We felt the only trustworthy data would be that collected via Daniel’s desk research, and the NREN’s own responses to the 2023 questionniare. </a:t>
            </a:r>
          </a:p>
        </p:txBody>
      </p:sp>
      <p:sp>
        <p:nvSpPr>
          <p:cNvPr id="4" name="Slide Number Placeholder 3"/>
          <p:cNvSpPr>
            <a:spLocks noGrp="1"/>
          </p:cNvSpPr>
          <p:nvPr>
            <p:ph type="sldNum" sz="quarter" idx="5"/>
          </p:nvPr>
        </p:nvSpPr>
        <p:spPr/>
        <p:txBody>
          <a:bodyPr/>
          <a:lstStyle/>
          <a:p>
            <a:fld id="{EAA26957-3063-4AF5-9C10-771E4439D98E}" type="slidenum">
              <a:rPr lang="en-GB" smtClean="0"/>
              <a:t>10</a:t>
            </a:fld>
            <a:endParaRPr lang="en-GB"/>
          </a:p>
        </p:txBody>
      </p:sp>
    </p:spTree>
    <p:extLst>
      <p:ext uri="{BB962C8B-B14F-4D97-AF65-F5344CB8AC3E}">
        <p14:creationId xmlns:p14="http://schemas.microsoft.com/office/powerpoint/2010/main" val="21389331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00FA2B3-1505-3A41-A87D-80572BB3C143}"/>
              </a:ext>
            </a:extLst>
          </p:cNvPr>
          <p:cNvSpPr>
            <a:spLocks noGrp="1"/>
          </p:cNvSpPr>
          <p:nvPr>
            <p:ph type="title"/>
          </p:nvPr>
        </p:nvSpPr>
        <p:spPr>
          <a:xfrm>
            <a:off x="998895" y="918524"/>
            <a:ext cx="9894723" cy="430909"/>
          </a:xfrm>
          <a:prstGeom prst="rect">
            <a:avLst/>
          </a:prstGeom>
        </p:spPr>
        <p:txBody>
          <a:bodyPr vert="horz" lIns="91440" tIns="45720" rIns="91440" bIns="45720" rtlCol="0" anchor="ctr">
            <a:noAutofit/>
          </a:bodyPr>
          <a:lstStyle>
            <a:lvl1pPr>
              <a:defRPr sz="2800"/>
            </a:lvl1pPr>
          </a:lstStyle>
          <a:p>
            <a:r>
              <a:rPr lang="en-GB"/>
              <a:t>Click to edit Master title style</a:t>
            </a:r>
            <a:endParaRPr lang="en-GB" dirty="0"/>
          </a:p>
        </p:txBody>
      </p:sp>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998895" y="1567629"/>
            <a:ext cx="9894887"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3407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39A0EAE-9DC7-E64C-B528-7FE2DD3BEA30}"/>
              </a:ext>
            </a:extLst>
          </p:cNvPr>
          <p:cNvSpPr>
            <a:spLocks noGrp="1"/>
          </p:cNvSpPr>
          <p:nvPr>
            <p:ph type="title"/>
          </p:nvPr>
        </p:nvSpPr>
        <p:spPr>
          <a:xfrm>
            <a:off x="998895" y="918524"/>
            <a:ext cx="9894723" cy="430909"/>
          </a:xfrm>
          <a:prstGeom prst="rect">
            <a:avLst/>
          </a:prstGeom>
        </p:spPr>
        <p:txBody>
          <a:bodyPr vert="horz" lIns="91440" tIns="45720" rIns="91440" bIns="45720" rtlCol="0" anchor="ctr">
            <a:normAutofit/>
          </a:bodyPr>
          <a:lstStyle>
            <a:lvl1pPr>
              <a:defRPr>
                <a:solidFill>
                  <a:schemeClr val="accent2">
                    <a:lumMod val="90000"/>
                    <a:lumOff val="10000"/>
                  </a:schemeClr>
                </a:solidFill>
              </a:defRPr>
            </a:lvl1pPr>
          </a:lstStyle>
          <a:p>
            <a:r>
              <a:rPr lang="en-GB"/>
              <a:t>Click to edit Master title style</a:t>
            </a:r>
            <a:endParaRPr lang="en-GB" dirty="0"/>
          </a:p>
        </p:txBody>
      </p:sp>
      <p:sp>
        <p:nvSpPr>
          <p:cNvPr id="17" name="Content Placeholder 3">
            <a:extLst>
              <a:ext uri="{FF2B5EF4-FFF2-40B4-BE49-F238E27FC236}">
                <a16:creationId xmlns:a16="http://schemas.microsoft.com/office/drawing/2014/main" id="{0444729D-076A-B34E-817B-AAAD4F608C6D}"/>
              </a:ext>
            </a:extLst>
          </p:cNvPr>
          <p:cNvSpPr>
            <a:spLocks noGrp="1"/>
          </p:cNvSpPr>
          <p:nvPr>
            <p:ph sz="quarter" idx="10"/>
          </p:nvPr>
        </p:nvSpPr>
        <p:spPr>
          <a:xfrm>
            <a:off x="998895" y="1567629"/>
            <a:ext cx="9894887" cy="4503737"/>
          </a:xfrm>
          <a:prstGeom prst="rect">
            <a:avLst/>
          </a:prstGeom>
        </p:spPr>
        <p:txBody>
          <a:bodyPr/>
          <a:lstStyle>
            <a:lvl1pPr>
              <a:defRPr>
                <a:solidFill>
                  <a:schemeClr val="accent2">
                    <a:lumMod val="90000"/>
                    <a:lumOff val="10000"/>
                  </a:schemeClr>
                </a:solidFill>
              </a:defRPr>
            </a:lvl1pPr>
            <a:lvl2pPr>
              <a:defRPr>
                <a:solidFill>
                  <a:schemeClr val="accent2">
                    <a:lumMod val="90000"/>
                    <a:lumOff val="10000"/>
                  </a:schemeClr>
                </a:solidFill>
              </a:defRPr>
            </a:lvl2pPr>
            <a:lvl3pPr>
              <a:defRPr>
                <a:solidFill>
                  <a:schemeClr val="accent2">
                    <a:lumMod val="90000"/>
                    <a:lumOff val="10000"/>
                  </a:schemeClr>
                </a:solidFill>
              </a:defRPr>
            </a:lvl3pPr>
            <a:lvl4pPr>
              <a:defRPr>
                <a:solidFill>
                  <a:schemeClr val="accent2">
                    <a:lumMod val="90000"/>
                    <a:lumOff val="10000"/>
                  </a:schemeClr>
                </a:solidFill>
              </a:defRPr>
            </a:lvl4pPr>
            <a:lvl5pPr>
              <a:defRPr>
                <a:solidFill>
                  <a:schemeClr val="accent2">
                    <a:lumMod val="90000"/>
                    <a:lumOff val="1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20009267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918524"/>
            <a:ext cx="9923105" cy="430909"/>
          </a:xfrm>
          <a:prstGeom prst="rect">
            <a:avLst/>
          </a:prstGeom>
        </p:spPr>
        <p:txBody>
          <a:bodyPr vert="horz" lIns="91440" tIns="45720" rIns="91440" bIns="45720" rtlCol="0" anchor="ctr">
            <a:noAutofit/>
          </a:bodyPr>
          <a:lstStyle/>
          <a:p>
            <a:r>
              <a:rPr lang="en-GB"/>
              <a:t>Click to edit Master title style</a:t>
            </a:r>
            <a:endParaRPr lang="en-GB" dirty="0"/>
          </a:p>
        </p:txBody>
      </p:sp>
      <p:sp>
        <p:nvSpPr>
          <p:cNvPr id="3" name="Text Placeholder 2"/>
          <p:cNvSpPr>
            <a:spLocks noGrp="1"/>
          </p:cNvSpPr>
          <p:nvPr>
            <p:ph type="body" idx="1"/>
          </p:nvPr>
        </p:nvSpPr>
        <p:spPr>
          <a:xfrm>
            <a:off x="998894" y="1566391"/>
            <a:ext cx="992310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385562"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dirty="0">
                <a:solidFill>
                  <a:schemeClr val="accent1">
                    <a:lumMod val="60000"/>
                    <a:lumOff val="40000"/>
                  </a:schemeClr>
                </a:solidFill>
              </a:rPr>
              <a:t>     </a:t>
            </a:r>
            <a:r>
              <a:rPr lang="en-GB" dirty="0">
                <a:solidFill>
                  <a:schemeClr val="bg1"/>
                </a:solidFill>
              </a:rPr>
              <a:t>|</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022254"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0" dirty="0">
                <a:solidFill>
                  <a:schemeClr val="bg1"/>
                </a:solidFill>
                <a:latin typeface="+mn-lt"/>
              </a:rPr>
              <a:t>GEANT.ORG</a:t>
            </a:r>
            <a:endParaRPr lang="en-GB" sz="1200" b="0" dirty="0">
              <a:solidFill>
                <a:schemeClr val="bg1"/>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0541" t="70685" r="16055" b="24139"/>
          <a:stretch/>
        </p:blipFill>
        <p:spPr>
          <a:xfrm flipH="1">
            <a:off x="0" y="-38313"/>
            <a:ext cx="10286482" cy="593452"/>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9" r:id="rId2"/>
  </p:sldLayoutIdLst>
  <p:hf hdr="0" ftr="0" dt="0"/>
  <p:txStyles>
    <p:titleStyle>
      <a:lvl1pPr algn="l" defTabSz="914400" rtl="0" eaLnBrk="1" latinLnBrk="0" hangingPunct="1">
        <a:lnSpc>
          <a:spcPct val="90000"/>
        </a:lnSpc>
        <a:spcBef>
          <a:spcPct val="0"/>
        </a:spcBef>
        <a:buNone/>
        <a:defRPr lang="en-GB" sz="2800" b="1" kern="1200" dirty="0">
          <a:solidFill>
            <a:schemeClr val="accent2">
              <a:lumMod val="90000"/>
              <a:lumOff val="1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compendium.geant.or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FB45E650-A7C9-7941-B8C1-9EB62BC38C2F}"/>
              </a:ext>
            </a:extLst>
          </p:cNvPr>
          <p:cNvSpPr/>
          <p:nvPr/>
        </p:nvSpPr>
        <p:spPr>
          <a:xfrm>
            <a:off x="0" y="0"/>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C01D1AD-FF15-244B-B225-8E5849DDC674}"/>
              </a:ext>
            </a:extLst>
          </p:cNvPr>
          <p:cNvPicPr>
            <a:picLocks noChangeAspect="1"/>
          </p:cNvPicPr>
          <p:nvPr/>
        </p:nvPicPr>
        <p:blipFill rotWithShape="1">
          <a:blip r:embed="rId2">
            <a:extLst>
              <a:ext uri="{28A0092B-C50C-407E-A947-70E740481C1C}">
                <a14:useLocalDpi xmlns:a14="http://schemas.microsoft.com/office/drawing/2010/main" val="0"/>
              </a:ext>
            </a:extLst>
          </a:blip>
          <a:srcRect l="13286" t="60631" r="43125" b="7997"/>
          <a:stretch/>
        </p:blipFill>
        <p:spPr>
          <a:xfrm>
            <a:off x="711199" y="0"/>
            <a:ext cx="11480801" cy="5825201"/>
          </a:xfrm>
          <a:prstGeom prst="rect">
            <a:avLst/>
          </a:prstGeom>
        </p:spPr>
      </p:pic>
      <p:sp>
        <p:nvSpPr>
          <p:cNvPr id="9" name="Text Placeholder 10"/>
          <p:cNvSpPr txBox="1">
            <a:spLocks/>
          </p:cNvSpPr>
          <p:nvPr/>
        </p:nvSpPr>
        <p:spPr>
          <a:xfrm>
            <a:off x="1255494" y="1589966"/>
            <a:ext cx="6059706" cy="737449"/>
          </a:xfrm>
          <a:prstGeom prst="rect">
            <a:avLst/>
          </a:prstGeom>
        </p:spPr>
        <p:txBody>
          <a:bodyPr lIns="91440" tIns="45720" rIns="91440" bIns="4572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000" dirty="0">
                <a:solidFill>
                  <a:schemeClr val="bg1"/>
                </a:solidFill>
                <a:ea typeface="Calibri"/>
                <a:cs typeface="Calibri"/>
              </a:rPr>
              <a:t>GÉANT Compendium of NRENs</a:t>
            </a:r>
          </a:p>
          <a:p>
            <a:r>
              <a:rPr lang="en-GB" sz="3000" dirty="0">
                <a:solidFill>
                  <a:schemeClr val="bg1"/>
                </a:solidFill>
                <a:ea typeface="Calibri"/>
                <a:cs typeface="Calibri"/>
              </a:rPr>
              <a:t>New Website</a:t>
            </a:r>
            <a:endParaRPr lang="en-US" sz="3000" dirty="0">
              <a:solidFill>
                <a:schemeClr val="bg1"/>
              </a:solidFill>
              <a:ea typeface="Calibri"/>
              <a:cs typeface="Calibri"/>
            </a:endParaRPr>
          </a:p>
        </p:txBody>
      </p:sp>
      <p:sp>
        <p:nvSpPr>
          <p:cNvPr id="10" name="Text Placeholder 6"/>
          <p:cNvSpPr txBox="1">
            <a:spLocks/>
          </p:cNvSpPr>
          <p:nvPr/>
        </p:nvSpPr>
        <p:spPr>
          <a:xfrm>
            <a:off x="1255494" y="2607476"/>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endParaRPr lang="en-GB" sz="2400" dirty="0">
              <a:solidFill>
                <a:schemeClr val="bg1"/>
              </a:solidFill>
            </a:endParaRPr>
          </a:p>
          <a:p>
            <a:endParaRPr lang="en-GB" sz="2400" dirty="0">
              <a:solidFill>
                <a:schemeClr val="bg1"/>
              </a:solidFill>
              <a:latin typeface="+mn-lt"/>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13" name="Text Placeholder 6"/>
          <p:cNvSpPr txBox="1">
            <a:spLocks/>
          </p:cNvSpPr>
          <p:nvPr/>
        </p:nvSpPr>
        <p:spPr>
          <a:xfrm>
            <a:off x="1255494" y="3498256"/>
            <a:ext cx="6753726"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chemeClr val="bg1"/>
                </a:solidFill>
              </a:rPr>
              <a:t>Annabel Grant</a:t>
            </a:r>
          </a:p>
          <a:p>
            <a:pPr>
              <a:lnSpc>
                <a:spcPct val="100000"/>
              </a:lnSpc>
              <a:spcBef>
                <a:spcPts val="0"/>
              </a:spcBef>
            </a:pPr>
            <a:r>
              <a:rPr lang="en-US" sz="2000" dirty="0">
                <a:solidFill>
                  <a:schemeClr val="bg1"/>
                </a:solidFill>
              </a:rPr>
              <a:t>Partner Relations  </a:t>
            </a:r>
          </a:p>
        </p:txBody>
      </p:sp>
      <p:sp>
        <p:nvSpPr>
          <p:cNvPr id="2" name="Rectangle 1">
            <a:extLst>
              <a:ext uri="{FF2B5EF4-FFF2-40B4-BE49-F238E27FC236}">
                <a16:creationId xmlns:a16="http://schemas.microsoft.com/office/drawing/2014/main" id="{07BFC8EF-A9F1-694B-9F9D-CC0F056AA3B5}"/>
              </a:ext>
            </a:extLst>
          </p:cNvPr>
          <p:cNvSpPr/>
          <p:nvPr/>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ate Placeholder 3">
            <a:extLst>
              <a:ext uri="{FF2B5EF4-FFF2-40B4-BE49-F238E27FC236}">
                <a16:creationId xmlns:a16="http://schemas.microsoft.com/office/drawing/2014/main" id="{C850078D-81AF-0448-A794-95A3C416C535}"/>
              </a:ext>
            </a:extLst>
          </p:cNvPr>
          <p:cNvSpPr txBox="1">
            <a:spLocks/>
          </p:cNvSpPr>
          <p:nvPr/>
        </p:nvSpPr>
        <p:spPr>
          <a:xfrm>
            <a:off x="1255494" y="5922278"/>
            <a:ext cx="2480762" cy="61469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dirty="0">
                <a:solidFill>
                  <a:schemeClr val="bg1"/>
                </a:solidFill>
              </a:rPr>
              <a:t>Public</a:t>
            </a:r>
            <a:endParaRPr lang="en-GB" dirty="0">
              <a:solidFill>
                <a:schemeClr val="bg1"/>
              </a:solidFill>
            </a:endParaRPr>
          </a:p>
        </p:txBody>
      </p:sp>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55494" y="5073436"/>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chemeClr val="bg1"/>
                </a:solidFill>
              </a:rPr>
              <a:t>SIG-MSP, Copenhagen, Denmark</a:t>
            </a:r>
            <a:endParaRPr lang="en-GB" sz="1600" dirty="0">
              <a:solidFill>
                <a:schemeClr val="bg1"/>
              </a:solidFill>
            </a:endParaRPr>
          </a:p>
        </p:txBody>
      </p:sp>
      <p:sp>
        <p:nvSpPr>
          <p:cNvPr id="31" name="Text Placeholder 6">
            <a:extLst>
              <a:ext uri="{FF2B5EF4-FFF2-40B4-BE49-F238E27FC236}">
                <a16:creationId xmlns:a16="http://schemas.microsoft.com/office/drawing/2014/main" id="{BF97B6D9-9532-6C4C-BD89-9525855C36B1}"/>
              </a:ext>
            </a:extLst>
          </p:cNvPr>
          <p:cNvSpPr txBox="1">
            <a:spLocks/>
          </p:cNvSpPr>
          <p:nvPr/>
        </p:nvSpPr>
        <p:spPr>
          <a:xfrm>
            <a:off x="1255494" y="5375228"/>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chemeClr val="bg1"/>
                </a:solidFill>
              </a:rPr>
              <a:t>13</a:t>
            </a:r>
            <a:r>
              <a:rPr lang="en-US" sz="1600" baseline="30000" dirty="0">
                <a:solidFill>
                  <a:schemeClr val="bg1"/>
                </a:solidFill>
              </a:rPr>
              <a:t>th</a:t>
            </a:r>
            <a:r>
              <a:rPr lang="en-US" sz="1600" dirty="0">
                <a:solidFill>
                  <a:schemeClr val="bg1"/>
                </a:solidFill>
              </a:rPr>
              <a:t> March 2024</a:t>
            </a:r>
            <a:endParaRPr lang="en-GB" sz="1600" dirty="0">
              <a:solidFill>
                <a:schemeClr val="bg1"/>
              </a:solidFill>
            </a:endParaRPr>
          </a:p>
        </p:txBody>
      </p:sp>
    </p:spTree>
    <p:extLst>
      <p:ext uri="{BB962C8B-B14F-4D97-AF65-F5344CB8AC3E}">
        <p14:creationId xmlns:p14="http://schemas.microsoft.com/office/powerpoint/2010/main" val="2557349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199EEF-9ECD-E571-E328-946C5E02B807}"/>
              </a:ext>
            </a:extLst>
          </p:cNvPr>
          <p:cNvSpPr>
            <a:spLocks noGrp="1"/>
          </p:cNvSpPr>
          <p:nvPr>
            <p:ph type="title"/>
          </p:nvPr>
        </p:nvSpPr>
        <p:spPr/>
        <p:txBody>
          <a:bodyPr>
            <a:normAutofit fontScale="90000"/>
          </a:bodyPr>
          <a:lstStyle/>
          <a:p>
            <a:r>
              <a:rPr lang="en-NL" dirty="0"/>
              <a:t>The new Service Matrix</a:t>
            </a:r>
          </a:p>
        </p:txBody>
      </p:sp>
      <p:sp>
        <p:nvSpPr>
          <p:cNvPr id="3" name="Content Placeholder 2">
            <a:extLst>
              <a:ext uri="{FF2B5EF4-FFF2-40B4-BE49-F238E27FC236}">
                <a16:creationId xmlns:a16="http://schemas.microsoft.com/office/drawing/2014/main" id="{DCB3ADB0-EE24-90A5-7AE9-D85F26595CFD}"/>
              </a:ext>
            </a:extLst>
          </p:cNvPr>
          <p:cNvSpPr>
            <a:spLocks noGrp="1"/>
          </p:cNvSpPr>
          <p:nvPr>
            <p:ph sz="quarter" idx="10"/>
          </p:nvPr>
        </p:nvSpPr>
        <p:spPr>
          <a:xfrm>
            <a:off x="998896" y="1567629"/>
            <a:ext cx="2939260" cy="4503737"/>
          </a:xfrm>
        </p:spPr>
        <p:txBody>
          <a:bodyPr>
            <a:normAutofit/>
          </a:bodyPr>
          <a:lstStyle/>
          <a:p>
            <a:r>
              <a:rPr lang="en-NL" dirty="0"/>
              <a:t>Learn which services NRENs offer their users.</a:t>
            </a:r>
          </a:p>
          <a:p>
            <a:r>
              <a:rPr lang="en-NL" dirty="0"/>
              <a:t>Hover over markers with circles around them for further info.</a:t>
            </a:r>
          </a:p>
          <a:p>
            <a:r>
              <a:rPr lang="en-NL" dirty="0"/>
              <a:t>Separated by thematic area for ease of use.</a:t>
            </a:r>
          </a:p>
          <a:p>
            <a:r>
              <a:rPr lang="en-NL" dirty="0"/>
              <a:t>See as many or few NRENs as you want.</a:t>
            </a:r>
          </a:p>
        </p:txBody>
      </p:sp>
      <p:pic>
        <p:nvPicPr>
          <p:cNvPr id="4" name="Picture 3">
            <a:extLst>
              <a:ext uri="{FF2B5EF4-FFF2-40B4-BE49-F238E27FC236}">
                <a16:creationId xmlns:a16="http://schemas.microsoft.com/office/drawing/2014/main" id="{0A6537E4-8481-C5BF-C352-18D477B1F265}"/>
              </a:ext>
            </a:extLst>
          </p:cNvPr>
          <p:cNvPicPr>
            <a:picLocks noChangeAspect="1"/>
          </p:cNvPicPr>
          <p:nvPr/>
        </p:nvPicPr>
        <p:blipFill>
          <a:blip r:embed="rId3"/>
          <a:stretch>
            <a:fillRect/>
          </a:stretch>
        </p:blipFill>
        <p:spPr>
          <a:xfrm>
            <a:off x="4038600" y="1494182"/>
            <a:ext cx="7772400" cy="5074982"/>
          </a:xfrm>
          <a:prstGeom prst="rect">
            <a:avLst/>
          </a:prstGeom>
        </p:spPr>
      </p:pic>
    </p:spTree>
    <p:extLst>
      <p:ext uri="{BB962C8B-B14F-4D97-AF65-F5344CB8AC3E}">
        <p14:creationId xmlns:p14="http://schemas.microsoft.com/office/powerpoint/2010/main" val="130874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6AE42-484E-DEE5-F8CA-28C48CA8049B}"/>
              </a:ext>
            </a:extLst>
          </p:cNvPr>
          <p:cNvSpPr>
            <a:spLocks noGrp="1"/>
          </p:cNvSpPr>
          <p:nvPr>
            <p:ph type="title"/>
          </p:nvPr>
        </p:nvSpPr>
        <p:spPr/>
        <p:txBody>
          <a:bodyPr/>
          <a:lstStyle/>
          <a:p>
            <a:r>
              <a:rPr lang="en-NL" dirty="0"/>
              <a:t>What’s next?</a:t>
            </a:r>
          </a:p>
        </p:txBody>
      </p:sp>
      <p:sp>
        <p:nvSpPr>
          <p:cNvPr id="3" name="Content Placeholder 2">
            <a:extLst>
              <a:ext uri="{FF2B5EF4-FFF2-40B4-BE49-F238E27FC236}">
                <a16:creationId xmlns:a16="http://schemas.microsoft.com/office/drawing/2014/main" id="{FF59E60C-CF63-F01F-69B8-21346147B689}"/>
              </a:ext>
            </a:extLst>
          </p:cNvPr>
          <p:cNvSpPr>
            <a:spLocks noGrp="1"/>
          </p:cNvSpPr>
          <p:nvPr>
            <p:ph sz="quarter" idx="10"/>
          </p:nvPr>
        </p:nvSpPr>
        <p:spPr/>
        <p:txBody>
          <a:bodyPr/>
          <a:lstStyle/>
          <a:p>
            <a:r>
              <a:rPr lang="en-NL" dirty="0"/>
              <a:t>More data to come! Continuous additions until all questions/answers are available.</a:t>
            </a:r>
          </a:p>
          <a:p>
            <a:r>
              <a:rPr lang="en-NL" dirty="0"/>
              <a:t>Suggestions welcome! Are there data you’d like to </a:t>
            </a:r>
            <a:r>
              <a:rPr lang="en-NL" b="1" dirty="0"/>
              <a:t>see differently</a:t>
            </a:r>
            <a:r>
              <a:rPr lang="en-NL" dirty="0"/>
              <a:t>? Do the graph/chart types </a:t>
            </a:r>
            <a:r>
              <a:rPr lang="en-NL" b="1" dirty="0"/>
              <a:t>best show the information </a:t>
            </a:r>
            <a:r>
              <a:rPr lang="en-NL" dirty="0"/>
              <a:t>you’re looking for?</a:t>
            </a:r>
          </a:p>
          <a:p>
            <a:r>
              <a:rPr lang="en-NL" dirty="0"/>
              <a:t>Publicity campaign:</a:t>
            </a:r>
          </a:p>
          <a:p>
            <a:pPr lvl="1">
              <a:buFont typeface="Wingdings" pitchFamily="2" charset="2"/>
              <a:buChar char="Ø"/>
            </a:pPr>
            <a:r>
              <a:rPr lang="en-NL" dirty="0"/>
              <a:t>Project newsletter</a:t>
            </a:r>
          </a:p>
          <a:p>
            <a:pPr lvl="1">
              <a:buFont typeface="Wingdings" pitchFamily="2" charset="2"/>
              <a:buChar char="Ø"/>
            </a:pPr>
            <a:r>
              <a:rPr lang="en-NL" dirty="0"/>
              <a:t>Social media posts</a:t>
            </a:r>
          </a:p>
          <a:p>
            <a:pPr lvl="1">
              <a:buFont typeface="Wingdings" pitchFamily="2" charset="2"/>
              <a:buChar char="Ø"/>
            </a:pPr>
            <a:r>
              <a:rPr lang="en-NL" dirty="0"/>
              <a:t>Presentations at STFs, SIGs etc.</a:t>
            </a:r>
          </a:p>
          <a:p>
            <a:pPr lvl="1">
              <a:buFont typeface="Wingdings" pitchFamily="2" charset="2"/>
              <a:buChar char="Ø"/>
            </a:pPr>
            <a:r>
              <a:rPr lang="en-NL" dirty="0"/>
              <a:t>CONNECT 45</a:t>
            </a:r>
          </a:p>
          <a:p>
            <a:pPr lvl="1">
              <a:buFont typeface="Wingdings" pitchFamily="2" charset="2"/>
              <a:buChar char="Ø"/>
            </a:pPr>
            <a:r>
              <a:rPr lang="en-NL" dirty="0"/>
              <a:t>Lightning Talk (fingers crossed!)</a:t>
            </a:r>
          </a:p>
          <a:p>
            <a:pPr marL="457200" lvl="1" indent="0">
              <a:buNone/>
            </a:pPr>
            <a:endParaRPr lang="en-NL" dirty="0"/>
          </a:p>
          <a:p>
            <a:pPr lvl="1"/>
            <a:endParaRPr lang="en-NL" dirty="0"/>
          </a:p>
          <a:p>
            <a:endParaRPr lang="en-NL" dirty="0"/>
          </a:p>
        </p:txBody>
      </p:sp>
    </p:spTree>
    <p:extLst>
      <p:ext uri="{BB962C8B-B14F-4D97-AF65-F5344CB8AC3E}">
        <p14:creationId xmlns:p14="http://schemas.microsoft.com/office/powerpoint/2010/main" val="3144116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65A1A63B-A7B3-C64F-84BA-269873DB019A}"/>
              </a:ext>
            </a:extLst>
          </p:cNvPr>
          <p:cNvSpPr/>
          <p:nvPr/>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3446DAD9-03C7-D24A-ACAC-77B72C202627}"/>
              </a:ext>
            </a:extLst>
          </p:cNvPr>
          <p:cNvPicPr>
            <a:picLocks noChangeAspect="1"/>
          </p:cNvPicPr>
          <p:nvPr/>
        </p:nvPicPr>
        <p:blipFill rotWithShape="1">
          <a:blip r:embed="rId2">
            <a:extLst>
              <a:ext uri="{28A0092B-C50C-407E-A947-70E740481C1C}">
                <a14:useLocalDpi xmlns:a14="http://schemas.microsoft.com/office/drawing/2010/main" val="0"/>
              </a:ext>
            </a:extLst>
          </a:blip>
          <a:srcRect l="13286" t="60631" r="43125" b="7997"/>
          <a:stretch/>
        </p:blipFill>
        <p:spPr>
          <a:xfrm>
            <a:off x="711199" y="308411"/>
            <a:ext cx="11480801" cy="5825201"/>
          </a:xfrm>
          <a:prstGeom prst="rect">
            <a:avLst/>
          </a:prstGeom>
        </p:spPr>
      </p:pic>
      <p:sp>
        <p:nvSpPr>
          <p:cNvPr id="15" name="Rectangle 14">
            <a:extLst>
              <a:ext uri="{FF2B5EF4-FFF2-40B4-BE49-F238E27FC236}">
                <a16:creationId xmlns:a16="http://schemas.microsoft.com/office/drawing/2014/main" id="{D9136ECF-B205-C846-B3D0-77CD6025EFD7}"/>
              </a:ext>
            </a:extLst>
          </p:cNvPr>
          <p:cNvSpPr/>
          <p:nvPr/>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10"/>
          <p:cNvSpPr txBox="1">
            <a:spLocks/>
          </p:cNvSpPr>
          <p:nvPr/>
        </p:nvSpPr>
        <p:spPr>
          <a:xfrm>
            <a:off x="1255494" y="1966743"/>
            <a:ext cx="6059706" cy="73744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4500" dirty="0">
                <a:solidFill>
                  <a:schemeClr val="bg1"/>
                </a:solidFill>
              </a:rPr>
              <a:t>Thank You and Enjoy!</a:t>
            </a:r>
            <a:endParaRPr lang="en-US" sz="4500" dirty="0">
              <a:solidFill>
                <a:schemeClr val="bg1"/>
              </a:solidFill>
            </a:endParaRPr>
          </a:p>
        </p:txBody>
      </p:sp>
      <p:sp>
        <p:nvSpPr>
          <p:cNvPr id="10" name="Text Placeholder 6"/>
          <p:cNvSpPr txBox="1">
            <a:spLocks/>
          </p:cNvSpPr>
          <p:nvPr/>
        </p:nvSpPr>
        <p:spPr>
          <a:xfrm>
            <a:off x="1291787" y="2890298"/>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3000" dirty="0">
                <a:solidFill>
                  <a:schemeClr val="bg1"/>
                </a:solidFill>
              </a:rPr>
              <a:t>Any questions, comments, suggestions….</a:t>
            </a:r>
          </a:p>
          <a:p>
            <a:pPr lvl="0">
              <a:defRPr/>
            </a:pPr>
            <a:r>
              <a:rPr lang="en-GB" sz="3000" dirty="0" err="1">
                <a:solidFill>
                  <a:schemeClr val="bg1"/>
                </a:solidFill>
              </a:rPr>
              <a:t>Jennifer.Ross@geant.org</a:t>
            </a:r>
            <a:endParaRPr lang="en-GB" sz="3000" dirty="0">
              <a:solidFill>
                <a:schemeClr val="bg1"/>
              </a:solidFill>
            </a:endParaRPr>
          </a:p>
          <a:p>
            <a:endParaRPr lang="en-GB" sz="2400" dirty="0">
              <a:solidFill>
                <a:schemeClr val="bg1"/>
              </a:solidFill>
              <a:latin typeface="+mn-lt"/>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91787" y="5303545"/>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bg1"/>
                </a:solidFill>
              </a:rPr>
              <a:t>www.geant.org</a:t>
            </a:r>
            <a:endParaRPr lang="en-GB" sz="1400" dirty="0">
              <a:solidFill>
                <a:schemeClr val="bg1"/>
              </a:solidFill>
            </a:endParaRPr>
          </a:p>
        </p:txBody>
      </p:sp>
      <p:pic>
        <p:nvPicPr>
          <p:cNvPr id="2" name="Picture 2" descr="Text, logo&#10;&#10;Description automatically generated">
            <a:extLst>
              <a:ext uri="{FF2B5EF4-FFF2-40B4-BE49-F238E27FC236}">
                <a16:creationId xmlns:a16="http://schemas.microsoft.com/office/drawing/2014/main" id="{9EFF5A69-4AE8-6DB1-735B-F5E2690CDA94}"/>
              </a:ext>
            </a:extLst>
          </p:cNvPr>
          <p:cNvPicPr>
            <a:picLocks noChangeAspect="1"/>
          </p:cNvPicPr>
          <p:nvPr/>
        </p:nvPicPr>
        <p:blipFill>
          <a:blip r:embed="rId4"/>
          <a:stretch>
            <a:fillRect/>
          </a:stretch>
        </p:blipFill>
        <p:spPr>
          <a:xfrm>
            <a:off x="1351984" y="5767004"/>
            <a:ext cx="2071734" cy="424109"/>
          </a:xfrm>
          <a:prstGeom prst="rect">
            <a:avLst/>
          </a:prstGeom>
        </p:spPr>
      </p:pic>
    </p:spTree>
    <p:extLst>
      <p:ext uri="{BB962C8B-B14F-4D97-AF65-F5344CB8AC3E}">
        <p14:creationId xmlns:p14="http://schemas.microsoft.com/office/powerpoint/2010/main" val="249601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3E4095-62F0-0A81-FCAF-2CD61A674C85}"/>
              </a:ext>
            </a:extLst>
          </p:cNvPr>
          <p:cNvSpPr>
            <a:spLocks noGrp="1"/>
          </p:cNvSpPr>
          <p:nvPr>
            <p:ph type="title"/>
          </p:nvPr>
        </p:nvSpPr>
        <p:spPr/>
        <p:txBody>
          <a:bodyPr/>
          <a:lstStyle/>
          <a:p>
            <a:r>
              <a:rPr lang="en-GB" dirty="0"/>
              <a:t>What’s the point of a Compendium Website?</a:t>
            </a:r>
            <a:endParaRPr lang="en-US" dirty="0"/>
          </a:p>
        </p:txBody>
      </p:sp>
      <p:sp>
        <p:nvSpPr>
          <p:cNvPr id="5" name="Content Placeholder 4">
            <a:extLst>
              <a:ext uri="{FF2B5EF4-FFF2-40B4-BE49-F238E27FC236}">
                <a16:creationId xmlns:a16="http://schemas.microsoft.com/office/drawing/2014/main" id="{B04BF022-9544-94A4-D1B9-42549292ACF1}"/>
              </a:ext>
            </a:extLst>
          </p:cNvPr>
          <p:cNvSpPr>
            <a:spLocks noGrp="1"/>
          </p:cNvSpPr>
          <p:nvPr>
            <p:ph sz="quarter" idx="10"/>
          </p:nvPr>
        </p:nvSpPr>
        <p:spPr/>
        <p:txBody>
          <a:bodyPr>
            <a:normAutofit/>
          </a:bodyPr>
          <a:lstStyle/>
          <a:p>
            <a:r>
              <a:rPr lang="en-US" sz="2600" dirty="0"/>
              <a:t>The place you go to fill in the questionnaire each year.</a:t>
            </a:r>
            <a:endParaRPr lang="en-NL" sz="2600" dirty="0"/>
          </a:p>
          <a:p>
            <a:r>
              <a:rPr lang="en-US" sz="2600" dirty="0"/>
              <a:t>The database storing historical responses to the questionnaire.</a:t>
            </a:r>
          </a:p>
          <a:p>
            <a:r>
              <a:rPr lang="en-NL" sz="2600" dirty="0"/>
              <a:t>The place to see NREN responses.</a:t>
            </a:r>
            <a:endParaRPr lang="en-GB" dirty="0"/>
          </a:p>
          <a:p>
            <a:pPr marL="0" indent="0">
              <a:buNone/>
            </a:pPr>
            <a:endParaRPr lang="en-GB" dirty="0"/>
          </a:p>
          <a:p>
            <a:r>
              <a:rPr lang="en-GB" sz="2600" dirty="0"/>
              <a:t>The Report gives a view of the state of the NREN landscape.</a:t>
            </a:r>
          </a:p>
          <a:p>
            <a:r>
              <a:rPr lang="en-GB" sz="2600" dirty="0"/>
              <a:t>The Website allows you to drill down to look at the responses to a single question, looking at as many or as few NRENs as desired. </a:t>
            </a:r>
          </a:p>
          <a:p>
            <a:endParaRPr lang="en-GB" dirty="0"/>
          </a:p>
          <a:p>
            <a:endParaRPr lang="en-US" dirty="0"/>
          </a:p>
        </p:txBody>
      </p:sp>
    </p:spTree>
    <p:extLst>
      <p:ext uri="{BB962C8B-B14F-4D97-AF65-F5344CB8AC3E}">
        <p14:creationId xmlns:p14="http://schemas.microsoft.com/office/powerpoint/2010/main" val="2868860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4F170-FADC-0F72-BCD6-EAC5BF2830E7}"/>
              </a:ext>
            </a:extLst>
          </p:cNvPr>
          <p:cNvSpPr>
            <a:spLocks noGrp="1"/>
          </p:cNvSpPr>
          <p:nvPr>
            <p:ph type="title"/>
          </p:nvPr>
        </p:nvSpPr>
        <p:spPr/>
        <p:txBody>
          <a:bodyPr>
            <a:normAutofit fontScale="90000"/>
          </a:bodyPr>
          <a:lstStyle/>
          <a:p>
            <a:r>
              <a:rPr lang="en-GB" dirty="0"/>
              <a:t>What was wrong with the old one?</a:t>
            </a:r>
            <a:endParaRPr lang="en-NL" dirty="0"/>
          </a:p>
        </p:txBody>
      </p:sp>
      <p:sp>
        <p:nvSpPr>
          <p:cNvPr id="3" name="Content Placeholder 2">
            <a:extLst>
              <a:ext uri="{FF2B5EF4-FFF2-40B4-BE49-F238E27FC236}">
                <a16:creationId xmlns:a16="http://schemas.microsoft.com/office/drawing/2014/main" id="{365CF567-64AC-AC84-33E7-84CF4A4F2FE7}"/>
              </a:ext>
            </a:extLst>
          </p:cNvPr>
          <p:cNvSpPr>
            <a:spLocks noGrp="1"/>
          </p:cNvSpPr>
          <p:nvPr>
            <p:ph sz="quarter" idx="10"/>
          </p:nvPr>
        </p:nvSpPr>
        <p:spPr/>
        <p:txBody>
          <a:bodyPr/>
          <a:lstStyle/>
          <a:p>
            <a:r>
              <a:rPr lang="en-GB" dirty="0"/>
              <a:t>Poorly maintained, based on and old, obscure software.</a:t>
            </a:r>
          </a:p>
          <a:p>
            <a:r>
              <a:rPr lang="en-GB" dirty="0"/>
              <a:t>Underlying database was broken, with incorrect data, and correct data stored in different places.</a:t>
            </a:r>
          </a:p>
          <a:p>
            <a:r>
              <a:rPr lang="en-GB" dirty="0"/>
              <a:t>Lacking a “trustworthy” feel, with malfunctioning graphs and formatting.</a:t>
            </a:r>
          </a:p>
          <a:p>
            <a:r>
              <a:rPr lang="en-GB" dirty="0"/>
              <a:t>Only a sub-set of questions were visible.</a:t>
            </a:r>
          </a:p>
          <a:p>
            <a:r>
              <a:rPr lang="en-GB" dirty="0"/>
              <a:t>Contained out of date information drawn from sources other than the Compendium questionnaire, </a:t>
            </a:r>
            <a:r>
              <a:rPr lang="en-GB" dirty="0" err="1"/>
              <a:t>ie</a:t>
            </a:r>
            <a:r>
              <a:rPr lang="en-GB" dirty="0"/>
              <a:t>. NREN logos.</a:t>
            </a:r>
          </a:p>
          <a:p>
            <a:r>
              <a:rPr lang="en-GB" dirty="0"/>
              <a:t>Not integrated properly into the GÉANT website family.</a:t>
            </a:r>
          </a:p>
          <a:p>
            <a:endParaRPr lang="en-NL" dirty="0"/>
          </a:p>
        </p:txBody>
      </p:sp>
    </p:spTree>
    <p:extLst>
      <p:ext uri="{BB962C8B-B14F-4D97-AF65-F5344CB8AC3E}">
        <p14:creationId xmlns:p14="http://schemas.microsoft.com/office/powerpoint/2010/main" val="414629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3092C-A3B2-8C01-3ABA-CDF54DFBACC6}"/>
              </a:ext>
            </a:extLst>
          </p:cNvPr>
          <p:cNvSpPr>
            <a:spLocks noGrp="1"/>
          </p:cNvSpPr>
          <p:nvPr>
            <p:ph type="title"/>
          </p:nvPr>
        </p:nvSpPr>
        <p:spPr/>
        <p:txBody>
          <a:bodyPr>
            <a:normAutofit fontScale="90000"/>
          </a:bodyPr>
          <a:lstStyle/>
          <a:p>
            <a:r>
              <a:rPr lang="en-NL" dirty="0"/>
              <a:t>What to do about it?</a:t>
            </a:r>
          </a:p>
        </p:txBody>
      </p:sp>
      <p:sp>
        <p:nvSpPr>
          <p:cNvPr id="3" name="Content Placeholder 2">
            <a:extLst>
              <a:ext uri="{FF2B5EF4-FFF2-40B4-BE49-F238E27FC236}">
                <a16:creationId xmlns:a16="http://schemas.microsoft.com/office/drawing/2014/main" id="{E10C18FE-E636-FA7E-6439-6859CDBECE5E}"/>
              </a:ext>
            </a:extLst>
          </p:cNvPr>
          <p:cNvSpPr>
            <a:spLocks noGrp="1"/>
          </p:cNvSpPr>
          <p:nvPr>
            <p:ph sz="quarter" idx="10"/>
          </p:nvPr>
        </p:nvSpPr>
        <p:spPr/>
        <p:txBody>
          <a:bodyPr>
            <a:normAutofit lnSpcReduction="10000"/>
          </a:bodyPr>
          <a:lstStyle/>
          <a:p>
            <a:r>
              <a:rPr lang="en-GB" dirty="0"/>
              <a:t>Build a new site from scratch.</a:t>
            </a:r>
          </a:p>
          <a:p>
            <a:r>
              <a:rPr lang="en-GB" dirty="0"/>
              <a:t>Unify the survey site, data presentation, and report repository.</a:t>
            </a:r>
          </a:p>
          <a:p>
            <a:r>
              <a:rPr lang="en-GB" dirty="0"/>
              <a:t>Clean up the database so only corrected, confirmed, clean data is there, with a structure in place for future additions.</a:t>
            </a:r>
          </a:p>
          <a:p>
            <a:r>
              <a:rPr lang="en-GB" dirty="0"/>
              <a:t>Integrate all sections of the Compendium – Organisation, Network, Connected Users, Standards &amp; Policies, and Service Matrix – into one website.</a:t>
            </a:r>
          </a:p>
          <a:p>
            <a:r>
              <a:rPr lang="en-GB" dirty="0"/>
              <a:t>Only show information gathered from the survey (to keep upkeep simple)</a:t>
            </a:r>
          </a:p>
          <a:p>
            <a:r>
              <a:rPr lang="en-GB" dirty="0"/>
              <a:t>Focus on the questions.</a:t>
            </a:r>
          </a:p>
          <a:p>
            <a:r>
              <a:rPr lang="en-GB" dirty="0"/>
              <a:t>Rebuild the questionnaire site to ensure only valid answers are given.</a:t>
            </a:r>
          </a:p>
          <a:p>
            <a:r>
              <a:rPr lang="en-GB" dirty="0"/>
              <a:t>Make downloads easy and convenient.</a:t>
            </a:r>
          </a:p>
          <a:p>
            <a:endParaRPr lang="en-NL" dirty="0"/>
          </a:p>
        </p:txBody>
      </p:sp>
    </p:spTree>
    <p:extLst>
      <p:ext uri="{BB962C8B-B14F-4D97-AF65-F5344CB8AC3E}">
        <p14:creationId xmlns:p14="http://schemas.microsoft.com/office/powerpoint/2010/main" val="1991964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5839E-7813-6792-64C9-FCFD988620FC}"/>
              </a:ext>
            </a:extLst>
          </p:cNvPr>
          <p:cNvSpPr>
            <a:spLocks noGrp="1"/>
          </p:cNvSpPr>
          <p:nvPr>
            <p:ph type="title"/>
          </p:nvPr>
        </p:nvSpPr>
        <p:spPr/>
        <p:txBody>
          <a:bodyPr>
            <a:normAutofit fontScale="90000"/>
          </a:bodyPr>
          <a:lstStyle/>
          <a:p>
            <a:r>
              <a:rPr lang="en-NL" dirty="0"/>
              <a:t>Who is the new site for?</a:t>
            </a:r>
          </a:p>
        </p:txBody>
      </p:sp>
      <p:sp>
        <p:nvSpPr>
          <p:cNvPr id="3" name="Content Placeholder 2">
            <a:extLst>
              <a:ext uri="{FF2B5EF4-FFF2-40B4-BE49-F238E27FC236}">
                <a16:creationId xmlns:a16="http://schemas.microsoft.com/office/drawing/2014/main" id="{3B6AE328-A6ED-60CB-4F18-3B1A400BC232}"/>
              </a:ext>
            </a:extLst>
          </p:cNvPr>
          <p:cNvSpPr>
            <a:spLocks noGrp="1"/>
          </p:cNvSpPr>
          <p:nvPr>
            <p:ph sz="quarter" idx="10"/>
          </p:nvPr>
        </p:nvSpPr>
        <p:spPr/>
        <p:txBody>
          <a:bodyPr/>
          <a:lstStyle/>
          <a:p>
            <a:r>
              <a:rPr lang="en-GB" dirty="0"/>
              <a:t>GÉANT NRENs</a:t>
            </a:r>
          </a:p>
          <a:p>
            <a:r>
              <a:rPr lang="en-GB" dirty="0"/>
              <a:t>International NRENs and RENs</a:t>
            </a:r>
          </a:p>
          <a:p>
            <a:r>
              <a:rPr lang="en-GB" dirty="0"/>
              <a:t>Your funding bodies/government ministries etc.</a:t>
            </a:r>
          </a:p>
          <a:p>
            <a:r>
              <a:rPr lang="en-GB" dirty="0"/>
              <a:t>The EC</a:t>
            </a:r>
          </a:p>
          <a:p>
            <a:r>
              <a:rPr lang="en-GB" dirty="0"/>
              <a:t>Researchers </a:t>
            </a:r>
          </a:p>
          <a:p>
            <a:r>
              <a:rPr lang="en-GB" dirty="0"/>
              <a:t>………………. And more! We’d welcome your suggestions!</a:t>
            </a:r>
          </a:p>
          <a:p>
            <a:endParaRPr lang="en-NL" dirty="0"/>
          </a:p>
        </p:txBody>
      </p:sp>
    </p:spTree>
    <p:extLst>
      <p:ext uri="{BB962C8B-B14F-4D97-AF65-F5344CB8AC3E}">
        <p14:creationId xmlns:p14="http://schemas.microsoft.com/office/powerpoint/2010/main" val="2246880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7F5B7-1CA9-3849-B8E4-79FD96C47112}"/>
              </a:ext>
            </a:extLst>
          </p:cNvPr>
          <p:cNvSpPr>
            <a:spLocks noGrp="1"/>
          </p:cNvSpPr>
          <p:nvPr>
            <p:ph type="title"/>
          </p:nvPr>
        </p:nvSpPr>
        <p:spPr/>
        <p:txBody>
          <a:bodyPr>
            <a:normAutofit fontScale="90000"/>
          </a:bodyPr>
          <a:lstStyle/>
          <a:p>
            <a:r>
              <a:rPr lang="en-US" dirty="0"/>
              <a:t>So where should I go?</a:t>
            </a:r>
          </a:p>
        </p:txBody>
      </p:sp>
      <p:sp>
        <p:nvSpPr>
          <p:cNvPr id="3" name="Content Placeholder 2">
            <a:extLst>
              <a:ext uri="{FF2B5EF4-FFF2-40B4-BE49-F238E27FC236}">
                <a16:creationId xmlns:a16="http://schemas.microsoft.com/office/drawing/2014/main" id="{00B42039-6547-7949-82F1-54A7C6695130}"/>
              </a:ext>
            </a:extLst>
          </p:cNvPr>
          <p:cNvSpPr>
            <a:spLocks noGrp="1"/>
          </p:cNvSpPr>
          <p:nvPr>
            <p:ph sz="quarter" idx="10"/>
          </p:nvPr>
        </p:nvSpPr>
        <p:spPr>
          <a:xfrm>
            <a:off x="998895" y="69575"/>
            <a:ext cx="9894887" cy="3866322"/>
          </a:xfrm>
        </p:spPr>
        <p:txBody>
          <a:bodyPr/>
          <a:lstStyle/>
          <a:p>
            <a:pPr marL="0" indent="0">
              <a:buNone/>
            </a:pPr>
            <a:endParaRPr lang="en-US" dirty="0"/>
          </a:p>
          <a:p>
            <a:pPr marL="0" indent="0">
              <a:buNone/>
            </a:pPr>
            <a:endParaRPr lang="en-US" dirty="0"/>
          </a:p>
          <a:p>
            <a:pPr marL="0" indent="0">
              <a:buNone/>
            </a:pPr>
            <a:endParaRPr lang="en-US" dirty="0"/>
          </a:p>
          <a:p>
            <a:pPr marL="0" indent="0" algn="ctr">
              <a:buNone/>
            </a:pPr>
            <a:r>
              <a:rPr lang="en-US" sz="6000" b="1" dirty="0" err="1">
                <a:solidFill>
                  <a:schemeClr val="accent1"/>
                </a:solidFill>
                <a:hlinkClick r:id="rId3">
                  <a:extLst>
                    <a:ext uri="{A12FA001-AC4F-418D-AE19-62706E023703}">
                      <ahyp:hlinkClr xmlns:ahyp="http://schemas.microsoft.com/office/drawing/2018/hyperlinkcolor" val="tx"/>
                    </a:ext>
                  </a:extLst>
                </a:hlinkClick>
              </a:rPr>
              <a:t>Compendium.geant.org</a:t>
            </a:r>
            <a:endParaRPr lang="en-US" sz="6000" b="1" dirty="0">
              <a:solidFill>
                <a:schemeClr val="accent1"/>
              </a:solidFill>
            </a:endParaRPr>
          </a:p>
        </p:txBody>
      </p:sp>
      <p:pic>
        <p:nvPicPr>
          <p:cNvPr id="4" name="Picture 3">
            <a:extLst>
              <a:ext uri="{FF2B5EF4-FFF2-40B4-BE49-F238E27FC236}">
                <a16:creationId xmlns:a16="http://schemas.microsoft.com/office/drawing/2014/main" id="{96A8320A-89A9-BD61-BE32-67907A592115}"/>
              </a:ext>
            </a:extLst>
          </p:cNvPr>
          <p:cNvPicPr>
            <a:picLocks noChangeAspect="1"/>
          </p:cNvPicPr>
          <p:nvPr/>
        </p:nvPicPr>
        <p:blipFill>
          <a:blip r:embed="rId4"/>
          <a:stretch>
            <a:fillRect/>
          </a:stretch>
        </p:blipFill>
        <p:spPr>
          <a:xfrm>
            <a:off x="2812773" y="2418071"/>
            <a:ext cx="6036365" cy="4259915"/>
          </a:xfrm>
          <a:prstGeom prst="rect">
            <a:avLst/>
          </a:prstGeom>
        </p:spPr>
      </p:pic>
    </p:spTree>
    <p:extLst>
      <p:ext uri="{BB962C8B-B14F-4D97-AF65-F5344CB8AC3E}">
        <p14:creationId xmlns:p14="http://schemas.microsoft.com/office/powerpoint/2010/main" val="2659635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000DB1-FBC5-A7D9-9CF0-C219E90E2A10}"/>
              </a:ext>
            </a:extLst>
          </p:cNvPr>
          <p:cNvSpPr>
            <a:spLocks noGrp="1"/>
          </p:cNvSpPr>
          <p:nvPr>
            <p:ph sz="quarter" idx="10"/>
          </p:nvPr>
        </p:nvSpPr>
        <p:spPr>
          <a:xfrm>
            <a:off x="998896" y="1567629"/>
            <a:ext cx="3957568" cy="4503737"/>
          </a:xfrm>
        </p:spPr>
        <p:txBody>
          <a:bodyPr/>
          <a:lstStyle/>
          <a:p>
            <a:endParaRPr lang="en-NL" dirty="0"/>
          </a:p>
          <a:p>
            <a:endParaRPr lang="en-NL" dirty="0"/>
          </a:p>
          <a:p>
            <a:r>
              <a:rPr lang="en-NL" dirty="0"/>
              <a:t>Focused on questions and NREN responses.</a:t>
            </a:r>
          </a:p>
          <a:p>
            <a:r>
              <a:rPr lang="en-NL" dirty="0"/>
              <a:t>Some more still to be added, but mostly complete.</a:t>
            </a:r>
          </a:p>
          <a:p>
            <a:r>
              <a:rPr lang="en-NL" dirty="0"/>
              <a:t>2023 data included</a:t>
            </a:r>
          </a:p>
        </p:txBody>
      </p:sp>
      <p:pic>
        <p:nvPicPr>
          <p:cNvPr id="4" name="Picture 3">
            <a:extLst>
              <a:ext uri="{FF2B5EF4-FFF2-40B4-BE49-F238E27FC236}">
                <a16:creationId xmlns:a16="http://schemas.microsoft.com/office/drawing/2014/main" id="{ADA053C3-7810-4321-2C5B-2D8F74584C51}"/>
              </a:ext>
            </a:extLst>
          </p:cNvPr>
          <p:cNvPicPr>
            <a:picLocks noChangeAspect="1"/>
          </p:cNvPicPr>
          <p:nvPr/>
        </p:nvPicPr>
        <p:blipFill>
          <a:blip r:embed="rId2"/>
          <a:stretch>
            <a:fillRect/>
          </a:stretch>
        </p:blipFill>
        <p:spPr>
          <a:xfrm>
            <a:off x="5055177" y="666172"/>
            <a:ext cx="6591300" cy="6045200"/>
          </a:xfrm>
          <a:prstGeom prst="rect">
            <a:avLst/>
          </a:prstGeom>
        </p:spPr>
      </p:pic>
    </p:spTree>
    <p:extLst>
      <p:ext uri="{BB962C8B-B14F-4D97-AF65-F5344CB8AC3E}">
        <p14:creationId xmlns:p14="http://schemas.microsoft.com/office/powerpoint/2010/main" val="1926589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27E918-C3E8-430F-CF4E-B7DF8AA5C5EA}"/>
              </a:ext>
            </a:extLst>
          </p:cNvPr>
          <p:cNvSpPr>
            <a:spLocks noGrp="1"/>
          </p:cNvSpPr>
          <p:nvPr>
            <p:ph sz="quarter" idx="10"/>
          </p:nvPr>
        </p:nvSpPr>
        <p:spPr>
          <a:xfrm>
            <a:off x="998896" y="1567629"/>
            <a:ext cx="4134214" cy="4503737"/>
          </a:xfrm>
        </p:spPr>
        <p:txBody>
          <a:bodyPr/>
          <a:lstStyle/>
          <a:p>
            <a:endParaRPr lang="en-NL" dirty="0"/>
          </a:p>
          <a:p>
            <a:r>
              <a:rPr lang="en-NL" dirty="0"/>
              <a:t>Choose which NRENs you want to see, and which years.</a:t>
            </a:r>
          </a:p>
          <a:p>
            <a:r>
              <a:rPr lang="en-NL" dirty="0"/>
              <a:t>The website will remember your choices when you navigate between graphs.</a:t>
            </a:r>
          </a:p>
          <a:p>
            <a:r>
              <a:rPr lang="en-NL" dirty="0"/>
              <a:t>Download all the relevant data in CSV or Excel form, or the graph you’ve made as an image (PNG, JPEG, SVG)</a:t>
            </a:r>
          </a:p>
        </p:txBody>
      </p:sp>
      <p:pic>
        <p:nvPicPr>
          <p:cNvPr id="4" name="Picture 3">
            <a:extLst>
              <a:ext uri="{FF2B5EF4-FFF2-40B4-BE49-F238E27FC236}">
                <a16:creationId xmlns:a16="http://schemas.microsoft.com/office/drawing/2014/main" id="{ABD2E351-34D8-1244-FF32-95FB0ABB907C}"/>
              </a:ext>
            </a:extLst>
          </p:cNvPr>
          <p:cNvPicPr>
            <a:picLocks noChangeAspect="1"/>
          </p:cNvPicPr>
          <p:nvPr/>
        </p:nvPicPr>
        <p:blipFill>
          <a:blip r:embed="rId2"/>
          <a:stretch>
            <a:fillRect/>
          </a:stretch>
        </p:blipFill>
        <p:spPr>
          <a:xfrm>
            <a:off x="5221432" y="676564"/>
            <a:ext cx="6591300" cy="6045200"/>
          </a:xfrm>
          <a:prstGeom prst="rect">
            <a:avLst/>
          </a:prstGeom>
        </p:spPr>
      </p:pic>
    </p:spTree>
    <p:extLst>
      <p:ext uri="{BB962C8B-B14F-4D97-AF65-F5344CB8AC3E}">
        <p14:creationId xmlns:p14="http://schemas.microsoft.com/office/powerpoint/2010/main" val="22280801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613874F1-3D9F-5269-3791-C5FEAF836350}"/>
              </a:ext>
            </a:extLst>
          </p:cNvPr>
          <p:cNvSpPr>
            <a:spLocks noGrp="1"/>
          </p:cNvSpPr>
          <p:nvPr>
            <p:ph sz="quarter" idx="10"/>
          </p:nvPr>
        </p:nvSpPr>
        <p:spPr>
          <a:xfrm>
            <a:off x="998896" y="1567629"/>
            <a:ext cx="3905614" cy="4503737"/>
          </a:xfrm>
        </p:spPr>
        <p:txBody>
          <a:bodyPr/>
          <a:lstStyle/>
          <a:p>
            <a:endParaRPr lang="en-NL" dirty="0"/>
          </a:p>
          <a:p>
            <a:endParaRPr lang="en-NL" dirty="0"/>
          </a:p>
          <a:p>
            <a:endParaRPr lang="en-NL" dirty="0"/>
          </a:p>
          <a:p>
            <a:r>
              <a:rPr lang="en-NL" dirty="0"/>
              <a:t>Understand which users are served by different NRENs, levels of connectivity, expected growth, and more </a:t>
            </a:r>
          </a:p>
        </p:txBody>
      </p:sp>
      <p:pic>
        <p:nvPicPr>
          <p:cNvPr id="7" name="Picture 6">
            <a:extLst>
              <a:ext uri="{FF2B5EF4-FFF2-40B4-BE49-F238E27FC236}">
                <a16:creationId xmlns:a16="http://schemas.microsoft.com/office/drawing/2014/main" id="{D0CC0A33-E723-C0C6-68FE-830F294DE5A7}"/>
              </a:ext>
            </a:extLst>
          </p:cNvPr>
          <p:cNvPicPr>
            <a:picLocks noChangeAspect="1"/>
          </p:cNvPicPr>
          <p:nvPr/>
        </p:nvPicPr>
        <p:blipFill>
          <a:blip r:embed="rId2"/>
          <a:stretch>
            <a:fillRect/>
          </a:stretch>
        </p:blipFill>
        <p:spPr>
          <a:xfrm>
            <a:off x="5003223" y="603827"/>
            <a:ext cx="6591300" cy="6045200"/>
          </a:xfrm>
          <a:prstGeom prst="rect">
            <a:avLst/>
          </a:prstGeom>
        </p:spPr>
      </p:pic>
    </p:spTree>
    <p:extLst>
      <p:ext uri="{BB962C8B-B14F-4D97-AF65-F5344CB8AC3E}">
        <p14:creationId xmlns:p14="http://schemas.microsoft.com/office/powerpoint/2010/main" val="3052799862"/>
      </p:ext>
    </p:extLst>
  </p:cSld>
  <p:clrMapOvr>
    <a:masterClrMapping/>
  </p:clrMapOvr>
</p:sld>
</file>

<file path=ppt/theme/theme1.xml><?xml version="1.0" encoding="utf-8"?>
<a:theme xmlns:a="http://schemas.openxmlformats.org/drawingml/2006/main" name="Office Theme">
  <a:themeElements>
    <a:clrScheme name="GEANT colors">
      <a:dk1>
        <a:srgbClr val="000000"/>
      </a:dk1>
      <a:lt1>
        <a:srgbClr val="FFFFFF"/>
      </a:lt1>
      <a:dk2>
        <a:srgbClr val="44546A"/>
      </a:dk2>
      <a:lt2>
        <a:srgbClr val="E7E6E6"/>
      </a:lt2>
      <a:accent1>
        <a:srgbClr val="EC1556"/>
      </a:accent1>
      <a:accent2>
        <a:srgbClr val="003E5E"/>
      </a:accent2>
      <a:accent3>
        <a:srgbClr val="702077"/>
      </a:accent3>
      <a:accent4>
        <a:srgbClr val="E14200"/>
      </a:accent4>
      <a:accent5>
        <a:srgbClr val="CC007B"/>
      </a:accent5>
      <a:accent6>
        <a:srgbClr val="A7B2B3"/>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_Presentation_Template_2022.pptx" id="{DFA1E778-8ED7-4780-929A-E241DA65EBE0}" vid="{2E4A8E04-A76E-4ABE-A2BB-907AED59E7B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0EAC39FCDB5274E85521115CCD44900" ma:contentTypeVersion="3" ma:contentTypeDescription="Create a new document." ma:contentTypeScope="" ma:versionID="228801f56ef89c4b081d63db3a074e53">
  <xsd:schema xmlns:xsd="http://www.w3.org/2001/XMLSchema" xmlns:xs="http://www.w3.org/2001/XMLSchema" xmlns:p="http://schemas.microsoft.com/office/2006/metadata/properties" xmlns:ns2="4daf2f13-22e0-4a33-b887-3c149763def7" targetNamespace="http://schemas.microsoft.com/office/2006/metadata/properties" ma:root="true" ma:fieldsID="46562492daa61cc9d9a15fa095accea7" ns2:_="">
    <xsd:import namespace="4daf2f13-22e0-4a33-b887-3c149763def7"/>
    <xsd:element name="properties">
      <xsd:complexType>
        <xsd:sequence>
          <xsd:element name="documentManagement">
            <xsd:complexType>
              <xsd:all>
                <xsd:element ref="ns2:MediaServiceMetadata" minOccurs="0"/>
                <xsd:element ref="ns2:MediaServiceFastMetadata"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daf2f13-22e0-4a33-b887-3c149763de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75081F9-C8DC-4DB6-8B0C-7A70FF3946C6}">
  <ds:schemaRefs>
    <ds:schemaRef ds:uri="http://schemas.openxmlformats.org/package/2006/metadata/core-properties"/>
    <ds:schemaRef ds:uri="http://schemas.microsoft.com/office/2006/documentManagement/types"/>
    <ds:schemaRef ds:uri="http://www.w3.org/XML/1998/namespace"/>
    <ds:schemaRef ds:uri="http://purl.org/dc/dcmitype/"/>
    <ds:schemaRef ds:uri="http://schemas.microsoft.com/office/infopath/2007/PartnerControls"/>
    <ds:schemaRef ds:uri="4daf2f13-22e0-4a33-b887-3c149763def7"/>
    <ds:schemaRef ds:uri="http://schemas.microsoft.com/office/2006/metadata/properties"/>
    <ds:schemaRef ds:uri="http://purl.org/dc/terms/"/>
    <ds:schemaRef ds:uri="http://purl.org/dc/elements/1.1/"/>
  </ds:schemaRefs>
</ds:datastoreItem>
</file>

<file path=customXml/itemProps2.xml><?xml version="1.0" encoding="utf-8"?>
<ds:datastoreItem xmlns:ds="http://schemas.openxmlformats.org/officeDocument/2006/customXml" ds:itemID="{7AEA667F-25F5-43B2-A828-C6F72EC37E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daf2f13-22e0-4a33-b887-3c149763def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C2B5043-3A71-4574-B88D-239BF51AF23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325</TotalTime>
  <Words>680</Words>
  <Application>Microsoft Macintosh PowerPoint</Application>
  <PresentationFormat>Widescreen</PresentationFormat>
  <Paragraphs>78</Paragraphs>
  <Slides>12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Wingdings</vt:lpstr>
      <vt:lpstr>Office Theme</vt:lpstr>
      <vt:lpstr>PowerPoint Presentation</vt:lpstr>
      <vt:lpstr>What’s the point of a Compendium Website?</vt:lpstr>
      <vt:lpstr>What was wrong with the old one?</vt:lpstr>
      <vt:lpstr>What to do about it?</vt:lpstr>
      <vt:lpstr>Who is the new site for?</vt:lpstr>
      <vt:lpstr>So where should I go?</vt:lpstr>
      <vt:lpstr>PowerPoint Presentation</vt:lpstr>
      <vt:lpstr>PowerPoint Presentation</vt:lpstr>
      <vt:lpstr>PowerPoint Presentation</vt:lpstr>
      <vt:lpstr>The new Service Matrix</vt:lpstr>
      <vt:lpstr>What’s next?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Ross</dc:creator>
  <cp:lastModifiedBy>Annabel Grant</cp:lastModifiedBy>
  <cp:revision>2</cp:revision>
  <dcterms:created xsi:type="dcterms:W3CDTF">2024-03-04T12:44:28Z</dcterms:created>
  <dcterms:modified xsi:type="dcterms:W3CDTF">2024-03-08T12:51:51Z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0x01010090EAC39FCDB5274E85521115CCD44900</vt:lpwstr>
  </property>
</Properties>
</file>