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5"/>
  </p:notesMasterIdLst>
  <p:sldIdLst>
    <p:sldId id="279" r:id="rId2"/>
    <p:sldId id="261" r:id="rId3"/>
    <p:sldId id="270" r:id="rId4"/>
    <p:sldId id="271" r:id="rId5"/>
    <p:sldId id="265" r:id="rId6"/>
    <p:sldId id="267" r:id="rId7"/>
    <p:sldId id="289" r:id="rId8"/>
    <p:sldId id="291" r:id="rId9"/>
    <p:sldId id="290" r:id="rId10"/>
    <p:sldId id="280" r:id="rId11"/>
    <p:sldId id="293" r:id="rId12"/>
    <p:sldId id="283" r:id="rId13"/>
    <p:sldId id="272" r:id="rId14"/>
  </p:sldIdLst>
  <p:sldSz cx="12192000" cy="6858000"/>
  <p:notesSz cx="6858000" cy="9144000"/>
  <p:embeddedFontLst>
    <p:embeddedFont>
      <p:font typeface="Akkurat-Mono" pitchFamily="49" charset="0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Proxima Nova Rg" panose="02000506030000020004" pitchFamily="2" charset="77"/>
      <p:regular r:id="rId21"/>
      <p:bold r:id="rId22"/>
      <p:italic r:id="rId23"/>
      <p:boldItalic r:id="rId24"/>
    </p:embeddedFont>
  </p:embeddedFontLst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96BB162-6BC8-8747-9E67-CEFC63E7931B}">
          <p14:sldIdLst>
            <p14:sldId id="279"/>
            <p14:sldId id="261"/>
            <p14:sldId id="270"/>
            <p14:sldId id="271"/>
            <p14:sldId id="265"/>
            <p14:sldId id="267"/>
            <p14:sldId id="289"/>
            <p14:sldId id="291"/>
            <p14:sldId id="290"/>
            <p14:sldId id="280"/>
            <p14:sldId id="293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8E8"/>
    <a:srgbClr val="EFD6E5"/>
    <a:srgbClr val="E37426"/>
    <a:srgbClr val="FF4500"/>
    <a:srgbClr val="FFE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309"/>
    <p:restoredTop sz="66378"/>
  </p:normalViewPr>
  <p:slideViewPr>
    <p:cSldViewPr snapToGrid="0" snapToObjects="1">
      <p:cViewPr varScale="1">
        <p:scale>
          <a:sx n="63" d="100"/>
          <a:sy n="63" d="100"/>
        </p:scale>
        <p:origin x="328" y="17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109DE-0214-C845-A685-D1E8BD396738}" type="datetimeFigureOut">
              <a:rPr lang="en-SE" smtClean="0"/>
              <a:t>2025-03-28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2794E-7C66-894A-8B31-A02492135E44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1710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html/rfc2863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86247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SSO</a:t>
            </a:r>
          </a:p>
          <a:p>
            <a:r>
              <a:rPr lang="en-SE" dirty="0"/>
              <a:t>Sharing more data points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562713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You could say we built another lightbulb system</a:t>
            </a:r>
          </a:p>
          <a:p>
            <a:r>
              <a:rPr lang="en-SE" dirty="0"/>
              <a:t>This image from Telephone Museum in Finland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27263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7865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Collaboration between the nordic NRENS SUNET,FUNET,SIKT,DEIC,NORDUnet, (RHNET)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37960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LibreNMS - SNMP</a:t>
            </a:r>
          </a:p>
          <a:p>
            <a:r>
              <a:rPr lang="en-SE" dirty="0"/>
              <a:t>Telegraf – SNMP/GNMI</a:t>
            </a:r>
          </a:p>
          <a:p>
            <a:r>
              <a:rPr lang="en-SE" dirty="0"/>
              <a:t>Script – SSH</a:t>
            </a:r>
          </a:p>
          <a:p>
            <a:endParaRPr lang="en-SE" dirty="0"/>
          </a:p>
          <a:p>
            <a:r>
              <a:rPr lang="en-SE" dirty="0"/>
              <a:t>Vendor agnostic</a:t>
            </a:r>
            <a:endParaRPr lang="en-SE" b="1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u="none" strike="noStrike" dirty="0">
                <a:effectLst/>
                <a:latin typeface="arial" panose="020B0604020202020204" pitchFamily="34" charset="0"/>
                <a:hlinkClick r:id="rId3"/>
              </a:rPr>
              <a:t>RFC 2863 - The Interfaces Group MIB</a:t>
            </a:r>
          </a:p>
          <a:p>
            <a:r>
              <a:rPr lang="en-GB" b="1" dirty="0" err="1">
                <a:effectLst/>
              </a:rPr>
              <a:t>IfAdminStatus</a:t>
            </a:r>
            <a:r>
              <a:rPr lang="en-GB" b="1" dirty="0">
                <a:effectLst/>
              </a:rPr>
              <a:t> and </a:t>
            </a:r>
            <a:r>
              <a:rPr lang="en-GB" b="1" dirty="0" err="1">
                <a:effectLst/>
              </a:rPr>
              <a:t>IfOperStatus</a:t>
            </a:r>
            <a:endParaRPr lang="en-SE" dirty="0"/>
          </a:p>
          <a:p>
            <a:endParaRPr lang="en-SE" dirty="0"/>
          </a:p>
          <a:p>
            <a:r>
              <a:rPr lang="en-GB" dirty="0"/>
              <a:t>https://</a:t>
            </a:r>
            <a:r>
              <a:rPr lang="en-GB" dirty="0" err="1"/>
              <a:t>datatracker.ietf.org</a:t>
            </a:r>
            <a:r>
              <a:rPr lang="en-GB" dirty="0"/>
              <a:t>/doc/html/rfc2863#section-3.1.13</a:t>
            </a:r>
          </a:p>
          <a:p>
            <a:endParaRPr lang="en-GB" dirty="0"/>
          </a:p>
          <a:p>
            <a:r>
              <a:rPr lang="en-GB" dirty="0"/>
              <a:t>GNMI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i="0" dirty="0" err="1">
                <a:solidFill>
                  <a:srgbClr val="F0F6FC"/>
                </a:solidFill>
                <a:effectLst/>
                <a:latin typeface="-apple-system"/>
              </a:rPr>
              <a:t>gRPC</a:t>
            </a:r>
            <a:r>
              <a:rPr lang="en-GB" b="1" i="0" dirty="0">
                <a:solidFill>
                  <a:srgbClr val="F0F6FC"/>
                </a:solidFill>
                <a:effectLst/>
                <a:latin typeface="-apple-system"/>
              </a:rPr>
              <a:t> Network Management Interface - https://</a:t>
            </a:r>
            <a:r>
              <a:rPr lang="en-GB" b="1" i="0" dirty="0" err="1">
                <a:solidFill>
                  <a:srgbClr val="F0F6FC"/>
                </a:solidFill>
                <a:effectLst/>
                <a:latin typeface="-apple-system"/>
              </a:rPr>
              <a:t>github.com</a:t>
            </a:r>
            <a:r>
              <a:rPr lang="en-GB" b="1" i="0" dirty="0">
                <a:solidFill>
                  <a:srgbClr val="F0F6FC"/>
                </a:solidFill>
                <a:effectLst/>
                <a:latin typeface="-apple-system"/>
              </a:rPr>
              <a:t>/</a:t>
            </a:r>
            <a:r>
              <a:rPr lang="en-GB" b="1" i="0" dirty="0" err="1">
                <a:solidFill>
                  <a:srgbClr val="F0F6FC"/>
                </a:solidFill>
                <a:effectLst/>
                <a:latin typeface="-apple-system"/>
              </a:rPr>
              <a:t>openconfig</a:t>
            </a:r>
            <a:r>
              <a:rPr lang="en-GB" b="1" i="0" dirty="0">
                <a:solidFill>
                  <a:srgbClr val="F0F6FC"/>
                </a:solidFill>
                <a:effectLst/>
                <a:latin typeface="-apple-system"/>
              </a:rPr>
              <a:t>/</a:t>
            </a:r>
            <a:r>
              <a:rPr lang="en-GB" b="1" i="0" dirty="0" err="1">
                <a:solidFill>
                  <a:srgbClr val="F0F6FC"/>
                </a:solidFill>
                <a:effectLst/>
                <a:latin typeface="-apple-system"/>
              </a:rPr>
              <a:t>gnmi</a:t>
            </a:r>
            <a:endParaRPr lang="en-GB" b="1" i="0" dirty="0">
              <a:solidFill>
                <a:srgbClr val="F0F6FC"/>
              </a:solidFill>
              <a:effectLst/>
              <a:latin typeface="-apple-system"/>
            </a:endParaRP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https://</a:t>
            </a:r>
            <a:r>
              <a:rPr lang="en-GB" dirty="0" err="1"/>
              <a:t>docs.influxdata.com</a:t>
            </a:r>
            <a:r>
              <a:rPr lang="en-GB" dirty="0"/>
              <a:t>/</a:t>
            </a:r>
            <a:r>
              <a:rPr lang="en-GB" dirty="0" err="1"/>
              <a:t>influxdb</a:t>
            </a:r>
            <a:r>
              <a:rPr lang="en-GB" dirty="0"/>
              <a:t>/v2/reference/syntax/line-protocol/</a:t>
            </a:r>
          </a:p>
          <a:p>
            <a:endParaRPr lang="en-GB" dirty="0"/>
          </a:p>
          <a:p>
            <a:r>
              <a:rPr lang="en-GB" dirty="0"/>
              <a:t>Line protocol</a:t>
            </a:r>
          </a:p>
          <a:p>
            <a:r>
              <a:rPr lang="en-GB" i="1" dirty="0">
                <a:solidFill>
                  <a:srgbClr val="A5A6FF"/>
                </a:solidFill>
                <a:effectLst/>
              </a:rPr>
              <a:t>// Syntax </a:t>
            </a:r>
            <a:r>
              <a:rPr lang="en-GB" dirty="0">
                <a:solidFill>
                  <a:srgbClr val="2AA3FF"/>
                </a:solidFill>
                <a:effectLst/>
              </a:rPr>
              <a:t>&lt;</a:t>
            </a:r>
            <a:r>
              <a:rPr lang="en-GB" dirty="0">
                <a:effectLst/>
              </a:rPr>
              <a:t>measurement</a:t>
            </a:r>
            <a:r>
              <a:rPr lang="en-GB" dirty="0">
                <a:solidFill>
                  <a:srgbClr val="2AA3FF"/>
                </a:solidFill>
                <a:effectLst/>
              </a:rPr>
              <a:t>&gt;</a:t>
            </a:r>
            <a:r>
              <a:rPr lang="en-GB" dirty="0">
                <a:effectLst/>
              </a:rPr>
              <a:t>[,</a:t>
            </a:r>
            <a:r>
              <a:rPr lang="en-GB" dirty="0">
                <a:solidFill>
                  <a:srgbClr val="2AA3FF"/>
                </a:solidFill>
                <a:effectLst/>
              </a:rPr>
              <a:t>&lt;</a:t>
            </a:r>
            <a:r>
              <a:rPr lang="en-GB" dirty="0" err="1">
                <a:effectLst/>
              </a:rPr>
              <a:t>tag_key</a:t>
            </a:r>
            <a:r>
              <a:rPr lang="en-GB" dirty="0">
                <a:solidFill>
                  <a:srgbClr val="2AA3FF"/>
                </a:solidFill>
                <a:effectLst/>
              </a:rPr>
              <a:t>&gt;=&lt;</a:t>
            </a:r>
            <a:r>
              <a:rPr lang="en-GB" dirty="0" err="1">
                <a:effectLst/>
              </a:rPr>
              <a:t>tag_value</a:t>
            </a:r>
            <a:r>
              <a:rPr lang="en-GB" dirty="0">
                <a:solidFill>
                  <a:srgbClr val="2AA3FF"/>
                </a:solidFill>
                <a:effectLst/>
              </a:rPr>
              <a:t>&gt;</a:t>
            </a:r>
            <a:r>
              <a:rPr lang="en-GB" dirty="0">
                <a:effectLst/>
              </a:rPr>
              <a:t>[,</a:t>
            </a:r>
            <a:r>
              <a:rPr lang="en-GB" dirty="0">
                <a:solidFill>
                  <a:srgbClr val="2AA3FF"/>
                </a:solidFill>
                <a:effectLst/>
              </a:rPr>
              <a:t>&lt;</a:t>
            </a:r>
            <a:r>
              <a:rPr lang="en-GB" dirty="0" err="1">
                <a:effectLst/>
              </a:rPr>
              <a:t>tag_key</a:t>
            </a:r>
            <a:r>
              <a:rPr lang="en-GB" dirty="0">
                <a:solidFill>
                  <a:srgbClr val="2AA3FF"/>
                </a:solidFill>
                <a:effectLst/>
              </a:rPr>
              <a:t>&gt;=&lt;</a:t>
            </a:r>
            <a:r>
              <a:rPr lang="en-GB" dirty="0" err="1">
                <a:effectLst/>
              </a:rPr>
              <a:t>tag_value</a:t>
            </a:r>
            <a:r>
              <a:rPr lang="en-GB" dirty="0">
                <a:solidFill>
                  <a:srgbClr val="2AA3FF"/>
                </a:solidFill>
                <a:effectLst/>
              </a:rPr>
              <a:t>&gt;</a:t>
            </a:r>
            <a:r>
              <a:rPr lang="en-GB" dirty="0">
                <a:effectLst/>
              </a:rPr>
              <a:t>]] </a:t>
            </a:r>
            <a:r>
              <a:rPr lang="en-GB" dirty="0">
                <a:solidFill>
                  <a:srgbClr val="2AA3FF"/>
                </a:solidFill>
                <a:effectLst/>
              </a:rPr>
              <a:t>&lt;</a:t>
            </a:r>
            <a:r>
              <a:rPr lang="en-GB" dirty="0" err="1">
                <a:effectLst/>
              </a:rPr>
              <a:t>field_key</a:t>
            </a:r>
            <a:r>
              <a:rPr lang="en-GB" dirty="0">
                <a:solidFill>
                  <a:srgbClr val="2AA3FF"/>
                </a:solidFill>
                <a:effectLst/>
              </a:rPr>
              <a:t>&gt;=&lt;</a:t>
            </a:r>
            <a:r>
              <a:rPr lang="en-GB" dirty="0" err="1">
                <a:effectLst/>
              </a:rPr>
              <a:t>field_value</a:t>
            </a:r>
            <a:r>
              <a:rPr lang="en-GB" dirty="0">
                <a:solidFill>
                  <a:srgbClr val="2AA3FF"/>
                </a:solidFill>
                <a:effectLst/>
              </a:rPr>
              <a:t>&gt;</a:t>
            </a:r>
            <a:r>
              <a:rPr lang="en-GB" dirty="0">
                <a:effectLst/>
              </a:rPr>
              <a:t>[,</a:t>
            </a:r>
            <a:r>
              <a:rPr lang="en-GB" dirty="0">
                <a:solidFill>
                  <a:srgbClr val="2AA3FF"/>
                </a:solidFill>
                <a:effectLst/>
              </a:rPr>
              <a:t>&lt;</a:t>
            </a:r>
            <a:r>
              <a:rPr lang="en-GB" dirty="0" err="1">
                <a:effectLst/>
              </a:rPr>
              <a:t>field_key</a:t>
            </a:r>
            <a:r>
              <a:rPr lang="en-GB" dirty="0">
                <a:solidFill>
                  <a:srgbClr val="2AA3FF"/>
                </a:solidFill>
                <a:effectLst/>
              </a:rPr>
              <a:t>&gt;=&lt;</a:t>
            </a:r>
            <a:r>
              <a:rPr lang="en-GB" dirty="0" err="1">
                <a:effectLst/>
              </a:rPr>
              <a:t>field_value</a:t>
            </a:r>
            <a:r>
              <a:rPr lang="en-GB" dirty="0">
                <a:solidFill>
                  <a:srgbClr val="2AA3FF"/>
                </a:solidFill>
                <a:effectLst/>
              </a:rPr>
              <a:t>&gt;</a:t>
            </a:r>
            <a:r>
              <a:rPr lang="en-GB" dirty="0">
                <a:effectLst/>
              </a:rPr>
              <a:t>] [</a:t>
            </a:r>
            <a:r>
              <a:rPr lang="en-GB" dirty="0">
                <a:solidFill>
                  <a:srgbClr val="2AA3FF"/>
                </a:solidFill>
                <a:effectLst/>
              </a:rPr>
              <a:t>&lt;</a:t>
            </a:r>
            <a:r>
              <a:rPr lang="en-GB" dirty="0">
                <a:effectLst/>
              </a:rPr>
              <a:t>timestamp</a:t>
            </a:r>
            <a:r>
              <a:rPr lang="en-GB" dirty="0">
                <a:solidFill>
                  <a:srgbClr val="2AA3FF"/>
                </a:solidFill>
                <a:effectLst/>
              </a:rPr>
              <a:t>&gt;</a:t>
            </a:r>
            <a:r>
              <a:rPr lang="en-GB" dirty="0">
                <a:effectLst/>
              </a:rPr>
              <a:t>] </a:t>
            </a:r>
          </a:p>
          <a:p>
            <a:r>
              <a:rPr lang="en-GB" i="1" dirty="0">
                <a:solidFill>
                  <a:srgbClr val="A5A6FF"/>
                </a:solidFill>
                <a:effectLst/>
              </a:rPr>
              <a:t>// Example </a:t>
            </a:r>
            <a:r>
              <a:rPr lang="en-GB" dirty="0">
                <a:effectLst/>
              </a:rPr>
              <a:t>myMeasurement,tag1</a:t>
            </a:r>
            <a:r>
              <a:rPr lang="en-GB" dirty="0">
                <a:solidFill>
                  <a:srgbClr val="2AA3FF"/>
                </a:solidFill>
                <a:effectLst/>
              </a:rPr>
              <a:t>=</a:t>
            </a:r>
            <a:r>
              <a:rPr lang="en-GB" dirty="0">
                <a:effectLst/>
              </a:rPr>
              <a:t>value1,tag2</a:t>
            </a:r>
            <a:r>
              <a:rPr lang="en-GB" dirty="0">
                <a:solidFill>
                  <a:srgbClr val="2AA3FF"/>
                </a:solidFill>
                <a:effectLst/>
              </a:rPr>
              <a:t>=</a:t>
            </a:r>
            <a:r>
              <a:rPr lang="en-GB" dirty="0">
                <a:effectLst/>
              </a:rPr>
              <a:t>value2 </a:t>
            </a:r>
            <a:r>
              <a:rPr lang="en-GB" dirty="0" err="1">
                <a:effectLst/>
              </a:rPr>
              <a:t>fieldKey</a:t>
            </a:r>
            <a:r>
              <a:rPr lang="en-GB" dirty="0">
                <a:solidFill>
                  <a:srgbClr val="2AA3FF"/>
                </a:solidFill>
                <a:effectLst/>
              </a:rPr>
              <a:t>=</a:t>
            </a:r>
            <a:r>
              <a:rPr lang="en-GB" dirty="0">
                <a:solidFill>
                  <a:srgbClr val="008859"/>
                </a:solidFill>
                <a:effectLst/>
              </a:rPr>
              <a:t>"</a:t>
            </a:r>
            <a:r>
              <a:rPr lang="en-GB" dirty="0" err="1">
                <a:solidFill>
                  <a:srgbClr val="008859"/>
                </a:solidFill>
                <a:effectLst/>
              </a:rPr>
              <a:t>fieldValue</a:t>
            </a:r>
            <a:r>
              <a:rPr lang="en-GB" dirty="0">
                <a:solidFill>
                  <a:srgbClr val="008859"/>
                </a:solidFill>
                <a:effectLst/>
              </a:rPr>
              <a:t>"</a:t>
            </a:r>
            <a:r>
              <a:rPr lang="en-GB" dirty="0">
                <a:effectLst/>
              </a:rPr>
              <a:t> </a:t>
            </a:r>
            <a:r>
              <a:rPr lang="en-GB" dirty="0">
                <a:solidFill>
                  <a:srgbClr val="E24BBB"/>
                </a:solidFill>
                <a:effectLst/>
              </a:rPr>
              <a:t>1556813561098000000</a:t>
            </a: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48945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Each NREN collects data and stores it in influxDB</a:t>
            </a:r>
          </a:p>
          <a:p>
            <a:r>
              <a:rPr lang="en-SE" dirty="0"/>
              <a:t>Each responsible for the own filtering and selection of data to be pushed</a:t>
            </a:r>
          </a:p>
          <a:p>
            <a:r>
              <a:rPr lang="en-SE" dirty="0"/>
              <a:t>The Pushing data from each NREN to shared platform at NORDUnet</a:t>
            </a:r>
          </a:p>
          <a:p>
            <a:r>
              <a:rPr lang="en-SE" dirty="0"/>
              <a:t>Each nren has write (and read) to their own bucket and read to others data</a:t>
            </a:r>
          </a:p>
          <a:p>
            <a:endParaRPr lang="en-SE" dirty="0"/>
          </a:p>
          <a:p>
            <a:r>
              <a:rPr lang="en-SE" dirty="0"/>
              <a:t>InfluxDB is setup with remote and then replication on bucket level (duplicates all writes to a certain bucket to a remote)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7490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To be able to swap out different pieces if necessary.</a:t>
            </a:r>
          </a:p>
          <a:p>
            <a:r>
              <a:rPr lang="en-SE" dirty="0"/>
              <a:t>Change polling methods over time perhaps go from SNMP to API-calls to Streaming</a:t>
            </a:r>
          </a:p>
          <a:p>
            <a:r>
              <a:rPr lang="en-SE" dirty="0"/>
              <a:t>Possibility to change DB in the future to something else</a:t>
            </a:r>
          </a:p>
          <a:p>
            <a:r>
              <a:rPr lang="en-SE" dirty="0"/>
              <a:t>Change graphical layer without having to change the complete system.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37965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LeaftletJS</a:t>
            </a:r>
          </a:p>
          <a:p>
            <a:r>
              <a:rPr lang="en-SE" dirty="0"/>
              <a:t>PearlCGI</a:t>
            </a:r>
          </a:p>
          <a:p>
            <a:endParaRPr lang="en-SE" dirty="0"/>
          </a:p>
          <a:p>
            <a:r>
              <a:rPr lang="en-SE" dirty="0"/>
              <a:t>Continued development of the map from FUNET</a:t>
            </a:r>
          </a:p>
          <a:p>
            <a:endParaRPr lang="en-SE" dirty="0"/>
          </a:p>
          <a:p>
            <a:r>
              <a:rPr lang="en-SE" dirty="0"/>
              <a:t>Originally developed for network traffic </a:t>
            </a:r>
            <a:r>
              <a:rPr lang="en-GB" dirty="0"/>
              <a:t>https://</a:t>
            </a:r>
            <a:r>
              <a:rPr lang="en-GB" dirty="0" err="1"/>
              <a:t>netmap.funet.fi</a:t>
            </a:r>
            <a:r>
              <a:rPr lang="en-GB" dirty="0"/>
              <a:t>/</a:t>
            </a:r>
          </a:p>
          <a:p>
            <a:endParaRPr lang="en-GB" dirty="0"/>
          </a:p>
          <a:p>
            <a:r>
              <a:rPr lang="en-GB" dirty="0"/>
              <a:t>Nordic optical </a:t>
            </a:r>
            <a:r>
              <a:rPr lang="en-GB" dirty="0" err="1"/>
              <a:t>weathermap</a:t>
            </a:r>
            <a:endParaRPr lang="en-GB" dirty="0"/>
          </a:p>
          <a:p>
            <a:endParaRPr lang="en-SE" dirty="0"/>
          </a:p>
          <a:p>
            <a:r>
              <a:rPr lang="en-SE" dirty="0"/>
              <a:t>D</a:t>
            </a:r>
            <a:r>
              <a:rPr lang="en-GB" dirty="0"/>
              <a:t>a</a:t>
            </a:r>
            <a:r>
              <a:rPr lang="en-SE" dirty="0"/>
              <a:t>ta for configuring the map has been provided from each NREN Sites and Links put inside yaml</a:t>
            </a:r>
          </a:p>
          <a:p>
            <a:endParaRPr lang="en-SE" dirty="0"/>
          </a:p>
          <a:p>
            <a:endParaRPr lang="en-SE" dirty="0"/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18142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Outage between SUNET and FUNET</a:t>
            </a:r>
          </a:p>
          <a:p>
            <a:r>
              <a:rPr lang="en-SE" dirty="0"/>
              <a:t>“Before would be we are experiencing outage on the link x and X starting 07:00”</a:t>
            </a:r>
          </a:p>
          <a:p>
            <a:endParaRPr lang="en-SE" dirty="0"/>
          </a:p>
          <a:p>
            <a:r>
              <a:rPr lang="en-SE" dirty="0"/>
              <a:t>After we have noticed and outage on the link between x and x started at 07:00 and we can se that there is a ongoing outage in your network.</a:t>
            </a:r>
          </a:p>
          <a:p>
            <a:r>
              <a:rPr lang="en-SE" dirty="0"/>
              <a:t>Do you have a reference for it .</a:t>
            </a:r>
          </a:p>
          <a:p>
            <a:r>
              <a:rPr lang="en-SE" dirty="0"/>
              <a:t>We have noticed that the light levels have restored and that there is no current outage in your network.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7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80227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8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92486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9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84181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8A141AF-F62B-814F-AEDD-9F7E11E54BF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94AB4-9F43-4640-A2B9-404A79370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57800" y="2188820"/>
            <a:ext cx="16764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23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A10A-B963-6944-A7C8-BEAC13EA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B5F401AA-A0D9-F24E-8627-94C025DEF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59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7CD1-3CCC-A347-9E50-3CB127C26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1149"/>
            <a:ext cx="10515600" cy="3253286"/>
          </a:xfrm>
        </p:spPr>
        <p:txBody>
          <a:bodyPr>
            <a:normAutofit/>
          </a:bodyPr>
          <a:lstStyle>
            <a:lvl1pPr algn="ctr">
              <a:defRPr sz="80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926576C-5C5A-934A-878E-2E6371A03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62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B3C823-6799-0B4C-8DFE-1F927A8D9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182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4688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C18B0E97-DF6B-7F4F-8AD5-08C85F1F2D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229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2BE992B-1C93-364B-BCF1-5B8CB598722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5B8CB71-509A-EA4D-B384-93827F21B0E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288711" y="789270"/>
            <a:ext cx="3932237" cy="488000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846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BDCC949-B960-D342-810C-C18783D2AD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1DE2E3-61E4-C347-90EE-C84B4C7D5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29703" y="2264094"/>
            <a:ext cx="1709847" cy="21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81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7C35397-D526-0241-99E5-725E766D5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0737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6333B-5D25-2161-8432-245AC49AC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B7CC9-3129-4FA2-5CA0-56D14D179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5FC7E-1E70-1540-3B64-B14287A8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5393-B765-DB4F-9015-653B7CE92B43}" type="datetimeFigureOut">
              <a:rPr lang="en-SE" smtClean="0"/>
              <a:t>2025-03-28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A8E71-4852-B098-F27C-41147F0DB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CA7C41-40FE-10C9-3535-4DC0658A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B6C4-2629-5E40-B2BB-D51E9111C0A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1266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E374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178DA-BA44-D84E-9DB0-245FCF03E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5610"/>
            <a:ext cx="9144000" cy="118218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36711E-B232-6E40-9AF8-0A5892F83D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203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224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08EC201-87A0-3E46-B4B0-2BD2A643DA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443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564" y="1482290"/>
            <a:ext cx="10542872" cy="2893947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B5C12DD-18A3-EA45-A569-CC2EB12DD6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563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96C27-340C-6B49-B1B7-E075F41C6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5681E-3451-EA4B-95F4-3FFC8DDC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179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F07A699-EBBB-E748-9210-A95C31B5E1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008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6109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9B44E-9940-0442-83A7-6926F158A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40822"/>
            <a:ext cx="10515600" cy="113756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D025694-05BB-6A41-88AC-E2A783197C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934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39026"/>
            <a:ext cx="10515600" cy="4351429"/>
          </a:xfrm>
        </p:spPr>
        <p:txBody>
          <a:bodyPr anchor="ctr">
            <a:normAutofit/>
          </a:bodyPr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1613492-9354-5B4E-9CA0-8850EA59F8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588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02897-336D-A443-A51C-DCEEA138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C1A26-67F7-9E4C-82F2-2F428F779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322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6F5CF-8058-CC4F-89F0-18A480FDC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322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472F334-8EC9-E441-99E6-2B73083597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633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EF90-821B-A44F-943D-FEC26FE67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C02CC-24D0-2949-8553-4DADBBD3F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30144-DDED-FB4B-B561-BC1D47496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12572"/>
            <a:ext cx="5157787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2E14C-4B74-704E-AEAB-3BA967E5D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26953-FA80-3A44-ADD4-92D183E0BB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12572"/>
            <a:ext cx="5183188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677218-DFC7-8A48-AA44-685630FF37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82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8FBAAA-222C-7843-86E8-5CB8C3748FB4}"/>
              </a:ext>
            </a:extLst>
          </p:cNvPr>
          <p:cNvSpPr/>
          <p:nvPr userDrawn="1"/>
        </p:nvSpPr>
        <p:spPr>
          <a:xfrm>
            <a:off x="0" y="0"/>
            <a:ext cx="12192000" cy="5915025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63961A-CFB0-D84E-A548-BD7A49613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35FE1-71BF-8047-A992-3C69C1053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A8AC86-BE69-AD49-BC24-CA5D8EFB4A2B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629" y="6129409"/>
            <a:ext cx="395682" cy="52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8" r:id="rId3"/>
    <p:sldLayoutId id="2147483659" r:id="rId4"/>
    <p:sldLayoutId id="2147483650" r:id="rId5"/>
    <p:sldLayoutId id="2147483651" r:id="rId6"/>
    <p:sldLayoutId id="2147483662" r:id="rId7"/>
    <p:sldLayoutId id="2147483652" r:id="rId8"/>
    <p:sldLayoutId id="2147483653" r:id="rId9"/>
    <p:sldLayoutId id="2147483654" r:id="rId10"/>
    <p:sldLayoutId id="2147483663" r:id="rId11"/>
    <p:sldLayoutId id="2147483657" r:id="rId12"/>
    <p:sldLayoutId id="2147483660" r:id="rId13"/>
    <p:sldLayoutId id="2147483661" r:id="rId14"/>
    <p:sldLayoutId id="2147483655" r:id="rId15"/>
    <p:sldLayoutId id="214748366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Proxima Nova Rg" panose="02000506030000020004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E268B-AA72-CD73-BB80-F137D863CD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dirty="0" err="1"/>
              <a:t>How</a:t>
            </a:r>
            <a:r>
              <a:rPr lang="sv-SE" dirty="0"/>
              <a:t> is the </a:t>
            </a:r>
            <a:r>
              <a:rPr lang="sv-SE" dirty="0" err="1"/>
              <a:t>weather</a:t>
            </a:r>
            <a:br>
              <a:rPr lang="sv-SE" dirty="0"/>
            </a:br>
            <a:endParaRPr lang="en-SE" sz="27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F80470-1863-50D6-C29A-E138325883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SE" dirty="0"/>
              <a:t>Jonas Hagström @ SUNET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283B2E-1781-E94E-1FE4-EDEA83360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33" y="4641722"/>
            <a:ext cx="1143000" cy="5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503168-6BE9-DE0E-7A71-02F22EB8B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415" y="4641722"/>
            <a:ext cx="1498600" cy="444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1C0DA3-FB66-37BF-0250-AFD5BD384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8127" y="4362322"/>
            <a:ext cx="1600200" cy="787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2AE4F1-0755-E556-A0A8-FEDDE9B07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0488" y="4540122"/>
            <a:ext cx="1587500" cy="711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3C6280-B810-442D-0CD1-6F5E61CD13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2439" y="4295103"/>
            <a:ext cx="775561" cy="78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58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7E40358-1FFA-A7E1-A217-90F40D9D0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46" y="2528801"/>
            <a:ext cx="4344462" cy="1611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D1149F-C5F5-87A0-C8E9-269F0E08C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706" y="1104900"/>
            <a:ext cx="6879248" cy="387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98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6E20D-4DDE-987F-1D84-7122E1ECE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7663" y="434964"/>
            <a:ext cx="7136673" cy="1614877"/>
          </a:xfrm>
        </p:spPr>
        <p:txBody>
          <a:bodyPr>
            <a:normAutofit/>
          </a:bodyPr>
          <a:lstStyle/>
          <a:p>
            <a:r>
              <a:rPr lang="en-SE" dirty="0"/>
              <a:t>Lessons learned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C41ABC-9393-B6C3-D39E-9D50A87FBD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087291"/>
            <a:ext cx="9144000" cy="435478"/>
          </a:xfrm>
        </p:spPr>
        <p:txBody>
          <a:bodyPr/>
          <a:lstStyle/>
          <a:p>
            <a:endParaRPr lang="en-S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330EE2-79A1-0A69-EEF7-AA9ED74A5E98}"/>
              </a:ext>
            </a:extLst>
          </p:cNvPr>
          <p:cNvSpPr txBox="1"/>
          <p:nvPr/>
        </p:nvSpPr>
        <p:spPr>
          <a:xfrm>
            <a:off x="3248525" y="2822070"/>
            <a:ext cx="2081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2400" dirty="0"/>
              <a:t>Colaboration</a:t>
            </a:r>
          </a:p>
          <a:p>
            <a:r>
              <a:rPr lang="en-SE" sz="2400" dirty="0"/>
              <a:t>Capacity</a:t>
            </a:r>
          </a:p>
        </p:txBody>
      </p:sp>
    </p:spTree>
    <p:extLst>
      <p:ext uri="{BB962C8B-B14F-4D97-AF65-F5344CB8AC3E}">
        <p14:creationId xmlns:p14="http://schemas.microsoft.com/office/powerpoint/2010/main" val="1810405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C63B0C-3C30-D064-5D4F-B9BBFDB458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641" y="103186"/>
            <a:ext cx="4348717" cy="5798291"/>
          </a:xfrm>
        </p:spPr>
      </p:pic>
    </p:spTree>
    <p:extLst>
      <p:ext uri="{BB962C8B-B14F-4D97-AF65-F5344CB8AC3E}">
        <p14:creationId xmlns:p14="http://schemas.microsoft.com/office/powerpoint/2010/main" val="2665577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0123F-FECD-E746-2102-80925CCB26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E" dirty="0"/>
              <a:t>Questions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9C89BE-9113-BF06-5EB7-BE324F508B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94355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8E557-F73A-930D-723A-298DD2BC5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82189"/>
          </a:xfrm>
        </p:spPr>
        <p:txBody>
          <a:bodyPr/>
          <a:lstStyle/>
          <a:p>
            <a:r>
              <a:rPr lang="en-SE" dirty="0"/>
              <a:t>Background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CBBF5-104E-F590-EE87-844F6DBE60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57155"/>
            <a:ext cx="9144000" cy="1709668"/>
          </a:xfrm>
        </p:spPr>
        <p:txBody>
          <a:bodyPr>
            <a:normAutofit/>
          </a:bodyPr>
          <a:lstStyle/>
          <a:p>
            <a:r>
              <a:rPr lang="en-SE" dirty="0"/>
              <a:t>Increase collaboration</a:t>
            </a:r>
          </a:p>
          <a:p>
            <a:r>
              <a:rPr lang="en-SE" dirty="0"/>
              <a:t>Improved transparency between NOCs</a:t>
            </a:r>
          </a:p>
          <a:p>
            <a:r>
              <a:rPr lang="en-SE" dirty="0"/>
              <a:t>Seek common ground for statistics and monitoring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147926-A7D5-4A45-7FBD-605A46C390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50C809-0553-B120-C356-DE8820A24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33" y="4641722"/>
            <a:ext cx="1143000" cy="50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C50989-0A8E-6EAC-7877-881CBB49A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415" y="4641722"/>
            <a:ext cx="1498600" cy="444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254257-F85C-A128-2238-B26BB1BE93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8127" y="4362322"/>
            <a:ext cx="1600200" cy="787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52D91E-C26B-3553-2446-E7C05EB05C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0488" y="4540122"/>
            <a:ext cx="1587500" cy="711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102224-4E3C-B07F-80C2-022DFD10FC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2439" y="4295103"/>
            <a:ext cx="775561" cy="78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99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51851-DF89-F735-A242-711A0337F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4982"/>
            <a:ext cx="9144000" cy="1152751"/>
          </a:xfrm>
        </p:spPr>
        <p:txBody>
          <a:bodyPr>
            <a:normAutofit/>
          </a:bodyPr>
          <a:lstStyle/>
          <a:p>
            <a:r>
              <a:rPr lang="en-SE" dirty="0"/>
              <a:t>Collection of data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EDE1D-B253-44AD-5A74-A51BA049D5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3737" y="6125802"/>
            <a:ext cx="10837817" cy="571978"/>
          </a:xfrm>
        </p:spPr>
        <p:txBody>
          <a:bodyPr/>
          <a:lstStyle/>
          <a:p>
            <a:endParaRPr lang="en-SE" sz="1100" dirty="0"/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838A235D-9E05-EC28-06C6-4C78EB88CDF4}"/>
              </a:ext>
            </a:extLst>
          </p:cNvPr>
          <p:cNvSpPr/>
          <p:nvPr/>
        </p:nvSpPr>
        <p:spPr>
          <a:xfrm>
            <a:off x="6660682" y="2617825"/>
            <a:ext cx="2319689" cy="2036007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NREN DB</a:t>
            </a:r>
          </a:p>
          <a:p>
            <a:pPr algn="ctr"/>
            <a:endParaRPr lang="en-SE" dirty="0"/>
          </a:p>
          <a:p>
            <a:pPr algn="ctr"/>
            <a:endParaRPr lang="en-SE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9A12053-D37D-0C78-63CF-3CBB8D40A3A7}"/>
              </a:ext>
            </a:extLst>
          </p:cNvPr>
          <p:cNvSpPr/>
          <p:nvPr/>
        </p:nvSpPr>
        <p:spPr>
          <a:xfrm>
            <a:off x="1926339" y="2899130"/>
            <a:ext cx="1231338" cy="5611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SSH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5ACA7C9-3558-31CF-40D5-CE6183AC89A4}"/>
              </a:ext>
            </a:extLst>
          </p:cNvPr>
          <p:cNvCxnSpPr>
            <a:cxnSpLocks/>
            <a:stCxn id="6" idx="3"/>
            <a:endCxn id="5" idx="2"/>
          </p:cNvCxnSpPr>
          <p:nvPr/>
        </p:nvCxnSpPr>
        <p:spPr>
          <a:xfrm>
            <a:off x="3157677" y="3179703"/>
            <a:ext cx="3503005" cy="456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032E4846-8588-F6DD-4854-48BED1A10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2040" y="3874578"/>
            <a:ext cx="1716972" cy="6384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0AA8D3-38A8-E9B6-8CD1-B31A714BB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095" y="3924372"/>
            <a:ext cx="1487582" cy="3457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B94D055-0701-56BF-8FFF-6A845FAC8B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6646" y="4765227"/>
            <a:ext cx="1362062" cy="378665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6F72D7D-4710-1B5C-AC1C-C23E58C16B06}"/>
              </a:ext>
            </a:extLst>
          </p:cNvPr>
          <p:cNvSpPr/>
          <p:nvPr/>
        </p:nvSpPr>
        <p:spPr>
          <a:xfrm>
            <a:off x="2171371" y="2023957"/>
            <a:ext cx="1231338" cy="56114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Streaming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3FBCD76-B5CC-9EF4-94C9-7FA6BB04CCAF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3402709" y="2304531"/>
            <a:ext cx="3246514" cy="1056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8472DB0-E103-DFE9-6755-9011B7823873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492677" y="3836527"/>
            <a:ext cx="3156546" cy="260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0C42FDB-CF18-B7E5-FC93-26D93C4CA8CE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3838708" y="4130921"/>
            <a:ext cx="2810515" cy="823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896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6E20D-4DDE-987F-1D84-7122E1ECE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7662" y="928085"/>
            <a:ext cx="7136673" cy="658311"/>
          </a:xfrm>
        </p:spPr>
        <p:txBody>
          <a:bodyPr>
            <a:normAutofit fontScale="90000"/>
          </a:bodyPr>
          <a:lstStyle/>
          <a:p>
            <a:r>
              <a:rPr lang="en-SE" dirty="0"/>
              <a:t>Database &amp; Data replication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C41ABC-9393-B6C3-D39E-9D50A87FBD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087291"/>
            <a:ext cx="9144000" cy="435478"/>
          </a:xfrm>
        </p:spPr>
        <p:txBody>
          <a:bodyPr/>
          <a:lstStyle/>
          <a:p>
            <a:r>
              <a:rPr lang="sv-SE" dirty="0" err="1"/>
              <a:t>InfluxDB</a:t>
            </a:r>
            <a:r>
              <a:rPr lang="sv-SE" dirty="0"/>
              <a:t> version 2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bucket</a:t>
            </a:r>
            <a:r>
              <a:rPr lang="sv-SE" dirty="0"/>
              <a:t> </a:t>
            </a:r>
            <a:r>
              <a:rPr lang="sv-SE" dirty="0" err="1"/>
              <a:t>replication</a:t>
            </a:r>
            <a:endParaRPr lang="en-SE" dirty="0"/>
          </a:p>
          <a:p>
            <a:endParaRPr lang="en-SE" dirty="0"/>
          </a:p>
        </p:txBody>
      </p:sp>
      <p:sp>
        <p:nvSpPr>
          <p:cNvPr id="3" name="Can 2">
            <a:extLst>
              <a:ext uri="{FF2B5EF4-FFF2-40B4-BE49-F238E27FC236}">
                <a16:creationId xmlns:a16="http://schemas.microsoft.com/office/drawing/2014/main" id="{F476EB0E-3B6C-FE18-23DB-CEDC1D8CE35E}"/>
              </a:ext>
            </a:extLst>
          </p:cNvPr>
          <p:cNvSpPr/>
          <p:nvPr/>
        </p:nvSpPr>
        <p:spPr>
          <a:xfrm>
            <a:off x="2900319" y="1712158"/>
            <a:ext cx="1039077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SIKT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5C8B1F81-0CAB-6604-7FC2-9DFFCF24AB63}"/>
              </a:ext>
            </a:extLst>
          </p:cNvPr>
          <p:cNvSpPr/>
          <p:nvPr/>
        </p:nvSpPr>
        <p:spPr>
          <a:xfrm>
            <a:off x="4683109" y="4019946"/>
            <a:ext cx="2369894" cy="1253594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NORDUnet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3DAD1F7C-2188-80D1-3DAC-4A36210B9FFE}"/>
              </a:ext>
            </a:extLst>
          </p:cNvPr>
          <p:cNvSpPr/>
          <p:nvPr/>
        </p:nvSpPr>
        <p:spPr>
          <a:xfrm>
            <a:off x="4649508" y="1712158"/>
            <a:ext cx="981603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SUNET</a:t>
            </a:r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04172398-B838-B4FD-F23D-F4EB20A418AB}"/>
              </a:ext>
            </a:extLst>
          </p:cNvPr>
          <p:cNvSpPr/>
          <p:nvPr/>
        </p:nvSpPr>
        <p:spPr>
          <a:xfrm>
            <a:off x="6682596" y="1712158"/>
            <a:ext cx="914400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FUNET</a:t>
            </a:r>
          </a:p>
        </p:txBody>
      </p:sp>
      <p:sp>
        <p:nvSpPr>
          <p:cNvPr id="9" name="Can 8">
            <a:extLst>
              <a:ext uri="{FF2B5EF4-FFF2-40B4-BE49-F238E27FC236}">
                <a16:creationId xmlns:a16="http://schemas.microsoft.com/office/drawing/2014/main" id="{8655D237-A9BB-BDB2-13AE-C002481D4ED6}"/>
              </a:ext>
            </a:extLst>
          </p:cNvPr>
          <p:cNvSpPr/>
          <p:nvPr/>
        </p:nvSpPr>
        <p:spPr>
          <a:xfrm>
            <a:off x="8511396" y="1694449"/>
            <a:ext cx="914400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DEIC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C641EF-0B53-2ABE-AB15-F28D8ECA1B4E}"/>
              </a:ext>
            </a:extLst>
          </p:cNvPr>
          <p:cNvCxnSpPr>
            <a:cxnSpLocks/>
            <a:stCxn id="3" idx="3"/>
            <a:endCxn id="5" idx="2"/>
          </p:cNvCxnSpPr>
          <p:nvPr/>
        </p:nvCxnSpPr>
        <p:spPr>
          <a:xfrm>
            <a:off x="3419858" y="2928310"/>
            <a:ext cx="1263251" cy="171843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AEC9630-606B-C803-536D-47AB537F7EEB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140310" y="2928310"/>
            <a:ext cx="331748" cy="109163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7D1AC56-2AE0-FDC9-8BAD-516451DE0DF9}"/>
              </a:ext>
            </a:extLst>
          </p:cNvPr>
          <p:cNvCxnSpPr>
            <a:cxnSpLocks/>
            <a:stCxn id="7" idx="3"/>
          </p:cNvCxnSpPr>
          <p:nvPr/>
        </p:nvCxnSpPr>
        <p:spPr>
          <a:xfrm flipH="1">
            <a:off x="6682596" y="2928310"/>
            <a:ext cx="457200" cy="109163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AFD7F85-C9C1-68C8-60D0-CDD7F5A17FD0}"/>
              </a:ext>
            </a:extLst>
          </p:cNvPr>
          <p:cNvCxnSpPr>
            <a:cxnSpLocks/>
            <a:stCxn id="9" idx="3"/>
            <a:endCxn id="5" idx="4"/>
          </p:cNvCxnSpPr>
          <p:nvPr/>
        </p:nvCxnSpPr>
        <p:spPr>
          <a:xfrm flipH="1">
            <a:off x="7053003" y="2910601"/>
            <a:ext cx="1915593" cy="17361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DF71E82-9112-CC92-3B0B-F8DDFDD052CC}"/>
              </a:ext>
            </a:extLst>
          </p:cNvPr>
          <p:cNvSpPr txBox="1"/>
          <p:nvPr/>
        </p:nvSpPr>
        <p:spPr>
          <a:xfrm>
            <a:off x="223592" y="5371078"/>
            <a:ext cx="11761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effectLst/>
              </a:rPr>
              <a:t>influx replication create</a:t>
            </a:r>
            <a:r>
              <a:rPr lang="en-GB" sz="1100" b="1" dirty="0">
                <a:solidFill>
                  <a:srgbClr val="008859"/>
                </a:solidFill>
                <a:effectLst/>
              </a:rPr>
              <a:t> </a:t>
            </a:r>
            <a:r>
              <a:rPr lang="en-GB" sz="1100" dirty="0">
                <a:effectLst/>
              </a:rPr>
              <a:t>--name REPLICATION_STREAM_NAME --remote-id REPLICATION_REMOTE_ID --local-bucket-id INFLUX_BUCKET_ID --remote-bucket REMOTE_INFLUX_BUCKET_NAME</a:t>
            </a:r>
            <a:endParaRPr lang="en-SE" sz="11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F44AA6-389B-C4BF-37DF-7096AEF14B13}"/>
              </a:ext>
            </a:extLst>
          </p:cNvPr>
          <p:cNvSpPr txBox="1"/>
          <p:nvPr/>
        </p:nvSpPr>
        <p:spPr>
          <a:xfrm>
            <a:off x="456754" y="3382913"/>
            <a:ext cx="2581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</a:t>
            </a:r>
            <a:r>
              <a:rPr lang="en-SE" dirty="0"/>
              <a:t>nflux v2</a:t>
            </a:r>
          </a:p>
          <a:p>
            <a:r>
              <a:rPr lang="en-GB" dirty="0"/>
              <a:t>1.I</a:t>
            </a:r>
            <a:r>
              <a:rPr lang="en-SE" dirty="0"/>
              <a:t>nflux remote create</a:t>
            </a:r>
          </a:p>
          <a:p>
            <a:r>
              <a:rPr lang="en-GB" dirty="0"/>
              <a:t>2.I</a:t>
            </a:r>
            <a:r>
              <a:rPr lang="en-SE" dirty="0"/>
              <a:t>nflux replication create</a:t>
            </a:r>
          </a:p>
          <a:p>
            <a:r>
              <a:rPr lang="en-GB" dirty="0"/>
              <a:t>3.I</a:t>
            </a:r>
            <a:r>
              <a:rPr lang="en-SE" dirty="0"/>
              <a:t>nflux remote list</a:t>
            </a:r>
          </a:p>
        </p:txBody>
      </p:sp>
    </p:spTree>
    <p:extLst>
      <p:ext uri="{BB962C8B-B14F-4D97-AF65-F5344CB8AC3E}">
        <p14:creationId xmlns:p14="http://schemas.microsoft.com/office/powerpoint/2010/main" val="121613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29E4-9BE2-1F6A-B86F-A28D60C74C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72197"/>
          </a:xfrm>
        </p:spPr>
        <p:txBody>
          <a:bodyPr/>
          <a:lstStyle/>
          <a:p>
            <a:r>
              <a:rPr lang="en-SE" dirty="0"/>
              <a:t>Design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2E3D9-827C-97B2-6678-022A1F7A43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9BF4EB19-BBCA-6350-91AF-5A382B90C550}"/>
              </a:ext>
            </a:extLst>
          </p:cNvPr>
          <p:cNvSpPr/>
          <p:nvPr/>
        </p:nvSpPr>
        <p:spPr>
          <a:xfrm>
            <a:off x="2926080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FUNET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52C12F4-3BA7-5D2F-5578-37C04A1F3C93}"/>
              </a:ext>
            </a:extLst>
          </p:cNvPr>
          <p:cNvSpPr/>
          <p:nvPr/>
        </p:nvSpPr>
        <p:spPr>
          <a:xfrm>
            <a:off x="2926080" y="2414355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076528B-6D1E-DFA3-2811-380F1804D287}"/>
              </a:ext>
            </a:extLst>
          </p:cNvPr>
          <p:cNvSpPr/>
          <p:nvPr/>
        </p:nvSpPr>
        <p:spPr>
          <a:xfrm>
            <a:off x="2845525" y="5164073"/>
            <a:ext cx="6113416" cy="457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Presentation</a:t>
            </a: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AB498BCA-EDB2-1DBF-A460-79C6FC2F5076}"/>
              </a:ext>
            </a:extLst>
          </p:cNvPr>
          <p:cNvSpPr/>
          <p:nvPr/>
        </p:nvSpPr>
        <p:spPr>
          <a:xfrm>
            <a:off x="4228011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SUNET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DC5BF0A-5365-6D58-55DD-A019149ABA10}"/>
              </a:ext>
            </a:extLst>
          </p:cNvPr>
          <p:cNvSpPr/>
          <p:nvPr/>
        </p:nvSpPr>
        <p:spPr>
          <a:xfrm>
            <a:off x="4214948" y="241026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6309B2AB-3744-F6CD-0BCD-92E29854BF4F}"/>
              </a:ext>
            </a:extLst>
          </p:cNvPr>
          <p:cNvSpPr/>
          <p:nvPr/>
        </p:nvSpPr>
        <p:spPr>
          <a:xfrm>
            <a:off x="5516879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DEIC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E492D44-ECD8-8026-F8D7-64872E707854}"/>
              </a:ext>
            </a:extLst>
          </p:cNvPr>
          <p:cNvSpPr/>
          <p:nvPr/>
        </p:nvSpPr>
        <p:spPr>
          <a:xfrm>
            <a:off x="5503816" y="241026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0D00097B-1BC4-A40D-FC1E-81ECF5BF76EB}"/>
              </a:ext>
            </a:extLst>
          </p:cNvPr>
          <p:cNvSpPr/>
          <p:nvPr/>
        </p:nvSpPr>
        <p:spPr>
          <a:xfrm>
            <a:off x="6766559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SIKT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BA7D783-A7C2-2B52-0F68-64D304055837}"/>
              </a:ext>
            </a:extLst>
          </p:cNvPr>
          <p:cNvSpPr/>
          <p:nvPr/>
        </p:nvSpPr>
        <p:spPr>
          <a:xfrm>
            <a:off x="6753496" y="241026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211F90B4-7D7A-F419-4748-09A28E7B2C5C}"/>
              </a:ext>
            </a:extLst>
          </p:cNvPr>
          <p:cNvSpPr/>
          <p:nvPr/>
        </p:nvSpPr>
        <p:spPr>
          <a:xfrm>
            <a:off x="8003176" y="306804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NORDUnet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69B5361-C8CE-D468-38BD-66AF54941F5C}"/>
              </a:ext>
            </a:extLst>
          </p:cNvPr>
          <p:cNvSpPr/>
          <p:nvPr/>
        </p:nvSpPr>
        <p:spPr>
          <a:xfrm>
            <a:off x="7990113" y="240281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207CFBC9-D095-7CDC-C949-8DC2A71B66C0}"/>
              </a:ext>
            </a:extLst>
          </p:cNvPr>
          <p:cNvSpPr/>
          <p:nvPr/>
        </p:nvSpPr>
        <p:spPr>
          <a:xfrm>
            <a:off x="2899954" y="4335922"/>
            <a:ext cx="6004559" cy="662686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 – NORDUnet (shared instance)</a:t>
            </a:r>
          </a:p>
        </p:txBody>
      </p:sp>
    </p:spTree>
    <p:extLst>
      <p:ext uri="{BB962C8B-B14F-4D97-AF65-F5344CB8AC3E}">
        <p14:creationId xmlns:p14="http://schemas.microsoft.com/office/powerpoint/2010/main" val="1399721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47E61E5-D12B-B65B-0531-2DBC7684C5FA}"/>
              </a:ext>
            </a:extLst>
          </p:cNvPr>
          <p:cNvSpPr txBox="1"/>
          <p:nvPr/>
        </p:nvSpPr>
        <p:spPr>
          <a:xfrm>
            <a:off x="444137" y="875211"/>
            <a:ext cx="17634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b="1" dirty="0"/>
              <a:t>Links from:</a:t>
            </a:r>
          </a:p>
          <a:p>
            <a:endParaRPr lang="en-SE" dirty="0"/>
          </a:p>
          <a:p>
            <a:r>
              <a:rPr lang="en-SE" dirty="0"/>
              <a:t>SIKT</a:t>
            </a:r>
          </a:p>
          <a:p>
            <a:r>
              <a:rPr lang="en-SE" dirty="0"/>
              <a:t>SUNET</a:t>
            </a:r>
          </a:p>
          <a:p>
            <a:r>
              <a:rPr lang="en-SE" dirty="0"/>
              <a:t>FUNET</a:t>
            </a:r>
          </a:p>
          <a:p>
            <a:r>
              <a:rPr lang="en-SE" dirty="0"/>
              <a:t>DEIC</a:t>
            </a:r>
            <a:br>
              <a:rPr lang="en-SE" dirty="0"/>
            </a:br>
            <a:r>
              <a:rPr lang="en-SE" dirty="0"/>
              <a:t>NORDUnet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0F061D-FE85-F966-5AC2-222F51B49360}"/>
              </a:ext>
            </a:extLst>
          </p:cNvPr>
          <p:cNvSpPr txBox="1"/>
          <p:nvPr/>
        </p:nvSpPr>
        <p:spPr>
          <a:xfrm>
            <a:off x="9999406" y="766916"/>
            <a:ext cx="13345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dirty="0"/>
              <a:t>Vendors</a:t>
            </a:r>
          </a:p>
          <a:p>
            <a:r>
              <a:rPr lang="en-SE" dirty="0"/>
              <a:t>Ciena</a:t>
            </a:r>
          </a:p>
          <a:p>
            <a:r>
              <a:rPr lang="en-SE" dirty="0"/>
              <a:t>Adva</a:t>
            </a:r>
          </a:p>
          <a:p>
            <a:r>
              <a:rPr lang="en-SE" dirty="0"/>
              <a:t>ECI (Ribbon)</a:t>
            </a:r>
          </a:p>
          <a:p>
            <a:r>
              <a:rPr lang="en-SE" dirty="0"/>
              <a:t>Nokia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FCE62F-6083-ED48-8B09-9E78DBCC55E4}"/>
              </a:ext>
            </a:extLst>
          </p:cNvPr>
          <p:cNvSpPr txBox="1"/>
          <p:nvPr/>
        </p:nvSpPr>
        <p:spPr>
          <a:xfrm>
            <a:off x="9781495" y="4290591"/>
            <a:ext cx="176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dirty="0"/>
              <a:t>~280 Nodes</a:t>
            </a:r>
          </a:p>
          <a:p>
            <a:r>
              <a:rPr lang="en-SE" dirty="0"/>
              <a:t>&gt;300 Links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A2BBC9B4-4BCD-1640-A3CB-418FF72C9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414" y="520742"/>
            <a:ext cx="6621965" cy="490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81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6E20D-4DDE-987F-1D84-7122E1ECE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7663" y="607650"/>
            <a:ext cx="7136673" cy="658311"/>
          </a:xfrm>
        </p:spPr>
        <p:txBody>
          <a:bodyPr>
            <a:normAutofit fontScale="90000"/>
          </a:bodyPr>
          <a:lstStyle/>
          <a:p>
            <a:r>
              <a:rPr lang="en-SE" dirty="0"/>
              <a:t>Example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C41ABC-9393-B6C3-D39E-9D50A87FBD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087291"/>
            <a:ext cx="9144000" cy="435478"/>
          </a:xfrm>
        </p:spPr>
        <p:txBody>
          <a:bodyPr/>
          <a:lstStyle/>
          <a:p>
            <a:endParaRPr lang="en-SE" dirty="0"/>
          </a:p>
        </p:txBody>
      </p:sp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85074050-CBA1-3991-219A-98589AA6C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674" y="1561652"/>
            <a:ext cx="4292866" cy="422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888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6E20D-4DDE-987F-1D84-7122E1ECE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7663" y="607650"/>
            <a:ext cx="7136673" cy="658311"/>
          </a:xfrm>
        </p:spPr>
        <p:txBody>
          <a:bodyPr>
            <a:normAutofit fontScale="90000"/>
          </a:bodyPr>
          <a:lstStyle/>
          <a:p>
            <a:r>
              <a:rPr lang="en-SE" dirty="0"/>
              <a:t>Layers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C41ABC-9393-B6C3-D39E-9D50A87FBD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087291"/>
            <a:ext cx="9144000" cy="435478"/>
          </a:xfrm>
        </p:spPr>
        <p:txBody>
          <a:bodyPr/>
          <a:lstStyle/>
          <a:p>
            <a:endParaRPr lang="en-SE" dirty="0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1CF4CD2E-59CD-A9F8-F0A6-69AAF07AF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361" y="3281602"/>
            <a:ext cx="3093213" cy="22893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7074A0-91E2-DF8E-3EA2-1D6C491C1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3119" y="1227861"/>
            <a:ext cx="4522434" cy="33538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B41ECEB-AAC9-9560-3C10-E040C9BA79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446" y="860605"/>
            <a:ext cx="3425615" cy="287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55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7543A03-B04E-7891-DC89-69B5877DD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4362" y="1009906"/>
            <a:ext cx="6203356" cy="40443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D6319D-DEEB-196C-81F8-C314FBA43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078" y="419100"/>
            <a:ext cx="5083560" cy="26129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95F61B-924B-6CC8-EA27-B39F0BD08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31" y="3224464"/>
            <a:ext cx="5176253" cy="261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873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1" id="{84E171A1-3783-FA4A-9298-FB76F9D0AB92}" vid="{6A6E219F-8697-9A4B-8A4D-5BFB851456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37568</TotalTime>
  <Words>575</Words>
  <Application>Microsoft Macintosh PowerPoint</Application>
  <PresentationFormat>Widescreen</PresentationFormat>
  <Paragraphs>122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Proxima Nova Rg</vt:lpstr>
      <vt:lpstr>Arial</vt:lpstr>
      <vt:lpstr>Calibri</vt:lpstr>
      <vt:lpstr>Akkurat-Mono</vt:lpstr>
      <vt:lpstr>-apple-system</vt:lpstr>
      <vt:lpstr>Office Theme</vt:lpstr>
      <vt:lpstr>How is the weather </vt:lpstr>
      <vt:lpstr>Background</vt:lpstr>
      <vt:lpstr>Collection of data</vt:lpstr>
      <vt:lpstr>Database &amp; Data replication</vt:lpstr>
      <vt:lpstr>Design</vt:lpstr>
      <vt:lpstr>PowerPoint Presentation</vt:lpstr>
      <vt:lpstr>Example</vt:lpstr>
      <vt:lpstr>Layers</vt:lpstr>
      <vt:lpstr>PowerPoint Presentation</vt:lpstr>
      <vt:lpstr>PowerPoint Presentation</vt:lpstr>
      <vt:lpstr>Lessons learned</vt:lpstr>
      <vt:lpstr>PowerPoint Presentation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Jonas Hagström</dc:creator>
  <cp:lastModifiedBy>Jonas Hagström</cp:lastModifiedBy>
  <cp:revision>104</cp:revision>
  <dcterms:created xsi:type="dcterms:W3CDTF">2023-08-16T14:10:21Z</dcterms:created>
  <dcterms:modified xsi:type="dcterms:W3CDTF">2025-04-03T05:19:41Z</dcterms:modified>
</cp:coreProperties>
</file>